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6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theme/theme7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8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9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971" r:id="rId2"/>
    <p:sldMasterId id="2147484067" r:id="rId3"/>
    <p:sldMasterId id="2147484093" r:id="rId4"/>
    <p:sldMasterId id="2147484136" r:id="rId5"/>
    <p:sldMasterId id="2147484149" r:id="rId6"/>
    <p:sldMasterId id="2147484161" r:id="rId7"/>
    <p:sldMasterId id="2147484178" r:id="rId8"/>
    <p:sldMasterId id="2147484190" r:id="rId9"/>
    <p:sldMasterId id="2147484202" r:id="rId10"/>
  </p:sldMasterIdLst>
  <p:notesMasterIdLst>
    <p:notesMasterId r:id="rId49"/>
  </p:notesMasterIdLst>
  <p:sldIdLst>
    <p:sldId id="600" r:id="rId11"/>
    <p:sldId id="602" r:id="rId12"/>
    <p:sldId id="603" r:id="rId13"/>
    <p:sldId id="604" r:id="rId14"/>
    <p:sldId id="605" r:id="rId15"/>
    <p:sldId id="606" r:id="rId16"/>
    <p:sldId id="607" r:id="rId17"/>
    <p:sldId id="608" r:id="rId18"/>
    <p:sldId id="609" r:id="rId19"/>
    <p:sldId id="610" r:id="rId20"/>
    <p:sldId id="611" r:id="rId21"/>
    <p:sldId id="612" r:id="rId22"/>
    <p:sldId id="614" r:id="rId23"/>
    <p:sldId id="615" r:id="rId24"/>
    <p:sldId id="616" r:id="rId25"/>
    <p:sldId id="617" r:id="rId26"/>
    <p:sldId id="618" r:id="rId27"/>
    <p:sldId id="619" r:id="rId28"/>
    <p:sldId id="620" r:id="rId29"/>
    <p:sldId id="621" r:id="rId30"/>
    <p:sldId id="622" r:id="rId31"/>
    <p:sldId id="623" r:id="rId32"/>
    <p:sldId id="624" r:id="rId33"/>
    <p:sldId id="625" r:id="rId34"/>
    <p:sldId id="626" r:id="rId35"/>
    <p:sldId id="627" r:id="rId36"/>
    <p:sldId id="628" r:id="rId37"/>
    <p:sldId id="629" r:id="rId38"/>
    <p:sldId id="630" r:id="rId39"/>
    <p:sldId id="631" r:id="rId40"/>
    <p:sldId id="632" r:id="rId41"/>
    <p:sldId id="633" r:id="rId42"/>
    <p:sldId id="634" r:id="rId43"/>
    <p:sldId id="635" r:id="rId44"/>
    <p:sldId id="636" r:id="rId45"/>
    <p:sldId id="637" r:id="rId46"/>
    <p:sldId id="638" r:id="rId47"/>
    <p:sldId id="601" r:id="rId4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1732"/>
    <a:srgbClr val="071E32"/>
    <a:srgbClr val="72849E"/>
    <a:srgbClr val="71809F"/>
    <a:srgbClr val="64738C"/>
    <a:srgbClr val="9ABCDE"/>
    <a:srgbClr val="4C88C4"/>
    <a:srgbClr val="D3D6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129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slide" Target="slides/slide3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8" Type="http://schemas.openxmlformats.org/officeDocument/2006/relationships/slideMaster" Target="slideMasters/slideMaster8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[2016-09 MagicDraw Usage.xlsx]201603-09 MD Concurrent Users!PivotTable2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100" b="1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</c:pivotFmt>
      <c:pivotFmt>
        <c:idx val="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8"/>
        <c:spPr>
          <a:solidFill>
            <a:schemeClr val="accent1"/>
          </a:solidFill>
          <a:ln>
            <a:noFill/>
          </a:ln>
          <a:effectLst/>
        </c:spPr>
      </c:pivotFmt>
      <c:pivotFmt>
        <c:idx val="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3"/>
        <c:spPr>
          <a:solidFill>
            <a:schemeClr val="accent1"/>
          </a:solidFill>
          <a:ln>
            <a:noFill/>
          </a:ln>
          <a:effectLst/>
        </c:spPr>
      </c:pivotFmt>
      <c:pivotFmt>
        <c:idx val="1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7"/>
        <c:spPr>
          <a:solidFill>
            <a:schemeClr val="accent1"/>
          </a:solidFill>
          <a:ln>
            <a:noFill/>
          </a:ln>
          <a:effectLst/>
        </c:spPr>
      </c:pivotFmt>
      <c:pivotFmt>
        <c:idx val="2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5"/>
        <c:spPr>
          <a:solidFill>
            <a:schemeClr val="accent1"/>
          </a:solidFill>
          <a:ln>
            <a:noFill/>
          </a:ln>
          <a:effectLst/>
        </c:spPr>
      </c:pivotFmt>
      <c:pivotFmt>
        <c:idx val="36"/>
        <c:spPr>
          <a:solidFill>
            <a:schemeClr val="accent1"/>
          </a:solidFill>
          <a:ln>
            <a:noFill/>
          </a:ln>
          <a:effectLst/>
        </c:spPr>
      </c:pivotFmt>
      <c:pivotFmt>
        <c:idx val="37"/>
        <c:spPr>
          <a:solidFill>
            <a:schemeClr val="accent1"/>
          </a:solidFill>
          <a:ln>
            <a:noFill/>
          </a:ln>
          <a:effectLst/>
        </c:spPr>
      </c:pivotFmt>
      <c:pivotFmt>
        <c:idx val="3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2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7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7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7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7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7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7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7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7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7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7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8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8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8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8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8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8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8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8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8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8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9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9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9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9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9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9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9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9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9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9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0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0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0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0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0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0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0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0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0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0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1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1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1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1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1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1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1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1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1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1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2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2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2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2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2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2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2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2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2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2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3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3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3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3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3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3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3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3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3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  <c:dLbl>
          <c:idx val="0"/>
          <c:layout>
            <c:manualLayout>
              <c:x val="-2.6731845126143527E-2"/>
              <c:y val="0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3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4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14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4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4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4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4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4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4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4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4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5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5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5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5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5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5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5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5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5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5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6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6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6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6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6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6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6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6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6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6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7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7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7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7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7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7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7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7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7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7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8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8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8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8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8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8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8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8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8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8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9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9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9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9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9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9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9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9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9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19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0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0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0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0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0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0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0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0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0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0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1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1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1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1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100" b="1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1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1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1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1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1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1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2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2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2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2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2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2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2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2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2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2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3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3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3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3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3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3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3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3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3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3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4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4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4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4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4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4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4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4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4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4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5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5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5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5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5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5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5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5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5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5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6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6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6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6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6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6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6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6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6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6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7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7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7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7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7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7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7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7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7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7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8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8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8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8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8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8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8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8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8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8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9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9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9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9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9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9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9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9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9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29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0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0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0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0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0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0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0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0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0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0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1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1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1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1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1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1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1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1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1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1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2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2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2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2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2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2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2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27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32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  <c:dLbl>
          <c:idx val="0"/>
          <c:layout>
            <c:manualLayout>
              <c:x val="-2.6731845126143527E-2"/>
              <c:y val="0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2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3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3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3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3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3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3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3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3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3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3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4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4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4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4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4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4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4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4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4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4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5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5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5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5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5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5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5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5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5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5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6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6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6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6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6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6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6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6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6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6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7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7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7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7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7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7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7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7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7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7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8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8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8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8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8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8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8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8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8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8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9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9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9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9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9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9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9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9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9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39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0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0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0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0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0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0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0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0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0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0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1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1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1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1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1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1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1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1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1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419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100" b="1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2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2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2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2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2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2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2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2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2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2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3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3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3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3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3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3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3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3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3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3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4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4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4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4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4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4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4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4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4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4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5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5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5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5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5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5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5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5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5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5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6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6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6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6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6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6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6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6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6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6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7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7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7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7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7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7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7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7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7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7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8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8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8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8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8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8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8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8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8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8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9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9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9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9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9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9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9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9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9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49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0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0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0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0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0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0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0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0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0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0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1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1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1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1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1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1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1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1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1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1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2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2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2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23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24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25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26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27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28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29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30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31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32"/>
        <c:spPr>
          <a:solidFill>
            <a:schemeClr val="accent1"/>
          </a:solidFill>
          <a:ln>
            <a:noFill/>
          </a:ln>
          <a:effectLst/>
        </c:spP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33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delete val="1"/>
          <c:extLst>
            <c:ext xmlns:c15="http://schemas.microsoft.com/office/drawing/2012/chart" uri="{CE6537A1-D6FC-4f65-9D91-7224C49458BB}"/>
          </c:extLst>
        </c:dLbl>
      </c:pivotFmt>
      <c:pivotFmt>
        <c:idx val="53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  <c:dLbl>
          <c:idx val="0"/>
          <c:layout>
            <c:manualLayout>
              <c:x val="-2.6731845126143527E-2"/>
              <c:y val="0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3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3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3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3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3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4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4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4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4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4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4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4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4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4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4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5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5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5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5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5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5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5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5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5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5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6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6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6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6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6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6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6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6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6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6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7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7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7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7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7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7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7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7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7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7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8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8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8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8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8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8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8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8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8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8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9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9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9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9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9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9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9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9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9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59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0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0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0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0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0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0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0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0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0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0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1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1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1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1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1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15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16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17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18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19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20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21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22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23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  <c:pivotFmt>
        <c:idx val="624"/>
        <c:spPr>
          <a:solidFill>
            <a:schemeClr val="accent1"/>
          </a:solidFill>
          <a:ln w="28575" cap="rnd">
            <a:solidFill>
              <a:schemeClr val="accent2"/>
            </a:solidFill>
            <a:round/>
          </a:ln>
          <a:effectLst/>
        </c:spPr>
        <c:marker>
          <c:symbol val="none"/>
        </c:marker>
      </c:pivotFmt>
    </c:pivotFmts>
    <c:plotArea>
      <c:layout>
        <c:manualLayout>
          <c:layoutTarget val="inner"/>
          <c:xMode val="edge"/>
          <c:yMode val="edge"/>
          <c:x val="8.6315022042623549E-2"/>
          <c:y val="1.8714535900442246E-2"/>
          <c:w val="0.8778929653686568"/>
          <c:h val="0.81228757925343698"/>
        </c:manualLayout>
      </c:layout>
      <c:areaChart>
        <c:grouping val="standard"/>
        <c:varyColors val="0"/>
        <c:ser>
          <c:idx val="0"/>
          <c:order val="0"/>
          <c:tx>
            <c:strRef>
              <c:f>'201603-09 MD Concurrent Users'!$G$3</c:f>
              <c:strCache>
                <c:ptCount val="1"/>
                <c:pt idx="0">
                  <c:v>Count of Concurrent Users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Pt>
            <c:idx val="1"/>
            <c:bubble3D val="0"/>
          </c:dPt>
          <c:dPt>
            <c:idx val="2"/>
            <c:bubble3D val="0"/>
          </c:dPt>
          <c:dPt>
            <c:idx val="5"/>
            <c:bubble3D val="0"/>
          </c:dPt>
          <c:dPt>
            <c:idx val="7"/>
            <c:bubble3D val="0"/>
          </c:dPt>
          <c:dPt>
            <c:idx val="9"/>
            <c:bubble3D val="0"/>
          </c:dPt>
          <c:dPt>
            <c:idx val="10"/>
            <c:bubble3D val="0"/>
          </c:dPt>
          <c:dPt>
            <c:idx val="12"/>
            <c:bubble3D val="0"/>
          </c:dPt>
          <c:dPt>
            <c:idx val="13"/>
            <c:bubble3D val="0"/>
          </c:dPt>
          <c:dPt>
            <c:idx val="15"/>
            <c:bubble3D val="0"/>
          </c:dPt>
          <c:dPt>
            <c:idx val="16"/>
            <c:bubble3D val="0"/>
          </c:dPt>
          <c:dPt>
            <c:idx val="18"/>
            <c:bubble3D val="0"/>
          </c:dPt>
          <c:dPt>
            <c:idx val="21"/>
            <c:bubble3D val="0"/>
          </c:dPt>
          <c:dPt>
            <c:idx val="23"/>
            <c:bubble3D val="0"/>
          </c:dPt>
          <c:dPt>
            <c:idx val="24"/>
            <c:bubble3D val="0"/>
          </c:dPt>
          <c:dPt>
            <c:idx val="26"/>
            <c:bubble3D val="0"/>
          </c:dPt>
          <c:dPt>
            <c:idx val="28"/>
            <c:bubble3D val="0"/>
          </c:dPt>
          <c:dPt>
            <c:idx val="29"/>
            <c:bubble3D val="0"/>
          </c:dPt>
          <c:dPt>
            <c:idx val="33"/>
            <c:bubble3D val="0"/>
          </c:dPt>
          <c:dPt>
            <c:idx val="35"/>
            <c:bubble3D val="0"/>
          </c:dPt>
          <c:dPt>
            <c:idx val="36"/>
            <c:bubble3D val="0"/>
          </c:dPt>
          <c:dPt>
            <c:idx val="37"/>
            <c:bubble3D val="0"/>
          </c:dPt>
          <c:dPt>
            <c:idx val="40"/>
            <c:bubble3D val="0"/>
          </c:dPt>
          <c:dPt>
            <c:idx val="41"/>
            <c:bubble3D val="0"/>
          </c:dPt>
          <c:dPt>
            <c:idx val="42"/>
            <c:bubble3D val="0"/>
          </c:dPt>
          <c:dPt>
            <c:idx val="45"/>
            <c:bubble3D val="0"/>
          </c:dPt>
          <c:dPt>
            <c:idx val="47"/>
            <c:bubble3D val="0"/>
          </c:dPt>
          <c:dPt>
            <c:idx val="48"/>
            <c:bubble3D val="0"/>
          </c:dPt>
          <c:dPt>
            <c:idx val="49"/>
            <c:bubble3D val="0"/>
          </c:dPt>
          <c:dPt>
            <c:idx val="51"/>
            <c:bubble3D val="0"/>
          </c:dPt>
          <c:dPt>
            <c:idx val="52"/>
            <c:bubble3D val="0"/>
          </c:dPt>
          <c:dPt>
            <c:idx val="54"/>
            <c:bubble3D val="0"/>
          </c:dPt>
          <c:dPt>
            <c:idx val="56"/>
            <c:bubble3D val="0"/>
          </c:dPt>
          <c:dPt>
            <c:idx val="58"/>
            <c:bubble3D val="0"/>
          </c:dPt>
          <c:dPt>
            <c:idx val="61"/>
            <c:bubble3D val="0"/>
          </c:dPt>
          <c:dPt>
            <c:idx val="63"/>
            <c:bubble3D val="0"/>
          </c:dPt>
          <c:dPt>
            <c:idx val="65"/>
            <c:bubble3D val="0"/>
          </c:dPt>
          <c:dPt>
            <c:idx val="66"/>
            <c:bubble3D val="0"/>
          </c:dPt>
          <c:dPt>
            <c:idx val="68"/>
            <c:bubble3D val="0"/>
          </c:dPt>
          <c:dPt>
            <c:idx val="69"/>
            <c:bubble3D val="0"/>
          </c:dPt>
          <c:dPt>
            <c:idx val="70"/>
            <c:bubble3D val="0"/>
          </c:dPt>
          <c:dPt>
            <c:idx val="72"/>
            <c:bubble3D val="0"/>
          </c:dPt>
          <c:dPt>
            <c:idx val="75"/>
            <c:bubble3D val="0"/>
          </c:dPt>
          <c:dPt>
            <c:idx val="78"/>
            <c:bubble3D val="0"/>
          </c:dPt>
          <c:dPt>
            <c:idx val="79"/>
            <c:bubble3D val="0"/>
          </c:dPt>
          <c:dPt>
            <c:idx val="81"/>
            <c:bubble3D val="0"/>
          </c:dPt>
          <c:dPt>
            <c:idx val="82"/>
            <c:bubble3D val="0"/>
          </c:dPt>
          <c:dPt>
            <c:idx val="85"/>
            <c:bubble3D val="0"/>
          </c:dPt>
          <c:dPt>
            <c:idx val="86"/>
            <c:bubble3D val="0"/>
          </c:dPt>
          <c:dPt>
            <c:idx val="88"/>
            <c:bubble3D val="0"/>
          </c:dPt>
          <c:dPt>
            <c:idx val="89"/>
            <c:bubble3D val="0"/>
          </c:dPt>
          <c:dPt>
            <c:idx val="91"/>
            <c:bubble3D val="0"/>
          </c:dPt>
          <c:dPt>
            <c:idx val="93"/>
            <c:bubble3D val="0"/>
          </c:dPt>
          <c:dPt>
            <c:idx val="96"/>
            <c:bubble3D val="0"/>
          </c:dPt>
          <c:dPt>
            <c:idx val="97"/>
            <c:bubble3D val="0"/>
          </c:dPt>
          <c:dPt>
            <c:idx val="99"/>
            <c:bubble3D val="0"/>
          </c:dPt>
          <c:dPt>
            <c:idx val="100"/>
            <c:bubble3D val="0"/>
          </c:dPt>
          <c:dPt>
            <c:idx val="101"/>
            <c:bubble3D val="0"/>
          </c:dPt>
          <c:dPt>
            <c:idx val="102"/>
            <c:bubble3D val="0"/>
          </c:dPt>
          <c:dPt>
            <c:idx val="106"/>
            <c:bubble3D val="0"/>
          </c:dPt>
          <c:dPt>
            <c:idx val="107"/>
            <c:bubble3D val="0"/>
          </c:dPt>
          <c:dPt>
            <c:idx val="110"/>
            <c:bubble3D val="0"/>
          </c:dPt>
          <c:dPt>
            <c:idx val="111"/>
            <c:bubble3D val="0"/>
          </c:dPt>
          <c:dPt>
            <c:idx val="112"/>
            <c:bubble3D val="0"/>
          </c:dPt>
          <c:dPt>
            <c:idx val="113"/>
            <c:bubble3D val="0"/>
          </c:dPt>
          <c:dPt>
            <c:idx val="117"/>
            <c:bubble3D val="0"/>
          </c:dPt>
          <c:dPt>
            <c:idx val="118"/>
            <c:bubble3D val="0"/>
          </c:dPt>
          <c:dPt>
            <c:idx val="119"/>
            <c:bubble3D val="0"/>
          </c:dPt>
          <c:dPt>
            <c:idx val="121"/>
            <c:bubble3D val="0"/>
          </c:dPt>
          <c:dPt>
            <c:idx val="125"/>
            <c:bubble3D val="0"/>
          </c:dPt>
          <c:dPt>
            <c:idx val="127"/>
            <c:bubble3D val="0"/>
          </c:dPt>
          <c:dPt>
            <c:idx val="128"/>
            <c:bubble3D val="0"/>
          </c:dPt>
          <c:dPt>
            <c:idx val="129"/>
            <c:bubble3D val="0"/>
          </c:dPt>
          <c:dPt>
            <c:idx val="131"/>
            <c:bubble3D val="0"/>
          </c:dPt>
          <c:dPt>
            <c:idx val="132"/>
            <c:bubble3D val="0"/>
          </c:dPt>
          <c:dPt>
            <c:idx val="133"/>
            <c:bubble3D val="0"/>
          </c:dPt>
          <c:dPt>
            <c:idx val="134"/>
            <c:bubble3D val="0"/>
          </c:dPt>
          <c:dPt>
            <c:idx val="137"/>
            <c:bubble3D val="0"/>
          </c:dPt>
          <c:dPt>
            <c:idx val="140"/>
            <c:bubble3D val="0"/>
          </c:dPt>
          <c:dPt>
            <c:idx val="141"/>
            <c:bubble3D val="0"/>
          </c:dPt>
          <c:dPt>
            <c:idx val="143"/>
            <c:bubble3D val="0"/>
          </c:dPt>
          <c:dPt>
            <c:idx val="145"/>
            <c:bubble3D val="0"/>
          </c:dPt>
          <c:dPt>
            <c:idx val="147"/>
            <c:bubble3D val="0"/>
          </c:dPt>
          <c:dPt>
            <c:idx val="149"/>
            <c:bubble3D val="0"/>
          </c:dPt>
          <c:dPt>
            <c:idx val="150"/>
            <c:bubble3D val="0"/>
          </c:dPt>
          <c:dPt>
            <c:idx val="151"/>
            <c:bubble3D val="0"/>
          </c:dPt>
          <c:dPt>
            <c:idx val="152"/>
            <c:bubble3D val="0"/>
          </c:dPt>
          <c:dPt>
            <c:idx val="154"/>
            <c:bubble3D val="0"/>
          </c:dPt>
          <c:dPt>
            <c:idx val="157"/>
            <c:bubble3D val="0"/>
          </c:dPt>
          <c:dPt>
            <c:idx val="159"/>
            <c:bubble3D val="0"/>
          </c:dPt>
          <c:dPt>
            <c:idx val="161"/>
            <c:bubble3D val="0"/>
          </c:dPt>
          <c:dPt>
            <c:idx val="163"/>
            <c:bubble3D val="0"/>
          </c:dPt>
          <c:dPt>
            <c:idx val="165"/>
            <c:bubble3D val="0"/>
          </c:dPt>
          <c:dPt>
            <c:idx val="167"/>
            <c:bubble3D val="0"/>
          </c:dPt>
          <c:dPt>
            <c:idx val="170"/>
            <c:bubble3D val="0"/>
          </c:dPt>
          <c:dPt>
            <c:idx val="172"/>
            <c:bubble3D val="0"/>
          </c:dPt>
          <c:dPt>
            <c:idx val="173"/>
            <c:bubble3D val="0"/>
          </c:dPt>
          <c:dPt>
            <c:idx val="174"/>
            <c:bubble3D val="0"/>
          </c:dPt>
          <c:dPt>
            <c:idx val="177"/>
            <c:bubble3D val="0"/>
          </c:dPt>
          <c:dPt>
            <c:idx val="179"/>
            <c:bubble3D val="0"/>
          </c:dPt>
          <c:dPt>
            <c:idx val="180"/>
            <c:bubble3D val="0"/>
          </c:dPt>
          <c:dPt>
            <c:idx val="182"/>
            <c:bubble3D val="0"/>
          </c:dPt>
          <c:dPt>
            <c:idx val="183"/>
            <c:bubble3D val="0"/>
          </c:dPt>
          <c:dPt>
            <c:idx val="184"/>
            <c:bubble3D val="0"/>
          </c:dPt>
          <c:dPt>
            <c:idx val="186"/>
            <c:bubble3D val="0"/>
          </c:dPt>
          <c:dPt>
            <c:idx val="189"/>
            <c:bubble3D val="0"/>
          </c:dPt>
          <c:dPt>
            <c:idx val="190"/>
            <c:bubble3D val="0"/>
          </c:dPt>
          <c:dPt>
            <c:idx val="191"/>
            <c:bubble3D val="0"/>
          </c:dPt>
          <c:dPt>
            <c:idx val="194"/>
            <c:bubble3D val="0"/>
          </c:dPt>
          <c:dPt>
            <c:idx val="195"/>
            <c:bubble3D val="0"/>
          </c:dPt>
          <c:dPt>
            <c:idx val="199"/>
            <c:bubble3D val="0"/>
          </c:dPt>
          <c:dPt>
            <c:idx val="202"/>
            <c:bubble3D val="0"/>
          </c:dPt>
          <c:dPt>
            <c:idx val="205"/>
            <c:bubble3D val="0"/>
          </c:dPt>
          <c:dPt>
            <c:idx val="206"/>
            <c:bubble3D val="0"/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1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1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1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1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1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1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1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3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3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3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3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3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5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5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5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5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5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5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6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6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6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6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7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7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7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7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7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7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8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8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8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8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8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8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9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9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9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9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9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0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0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06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'201603-09 MD Concurrent Users'!$F$4:$F$215</c:f>
              <c:strCache>
                <c:ptCount val="211"/>
                <c:pt idx="0">
                  <c:v>3/1/2016</c:v>
                </c:pt>
                <c:pt idx="1">
                  <c:v>3/2/2016</c:v>
                </c:pt>
                <c:pt idx="2">
                  <c:v>3/3/2016</c:v>
                </c:pt>
                <c:pt idx="3">
                  <c:v>3/4/2016</c:v>
                </c:pt>
                <c:pt idx="4">
                  <c:v>3/5/2016</c:v>
                </c:pt>
                <c:pt idx="5">
                  <c:v>3/6/2016</c:v>
                </c:pt>
                <c:pt idx="6">
                  <c:v>3/7/2016</c:v>
                </c:pt>
                <c:pt idx="7">
                  <c:v>3/8/2016</c:v>
                </c:pt>
                <c:pt idx="8">
                  <c:v>3/9/2016</c:v>
                </c:pt>
                <c:pt idx="9">
                  <c:v>3/10/2016</c:v>
                </c:pt>
                <c:pt idx="10">
                  <c:v>3/11/2016</c:v>
                </c:pt>
                <c:pt idx="11">
                  <c:v>3/12/2016</c:v>
                </c:pt>
                <c:pt idx="12">
                  <c:v>3/13/2016</c:v>
                </c:pt>
                <c:pt idx="13">
                  <c:v>3/14/2016</c:v>
                </c:pt>
                <c:pt idx="14">
                  <c:v>3/15/2016</c:v>
                </c:pt>
                <c:pt idx="15">
                  <c:v>3/16/2016</c:v>
                </c:pt>
                <c:pt idx="16">
                  <c:v>3/17/2016</c:v>
                </c:pt>
                <c:pt idx="17">
                  <c:v>3/18/2016</c:v>
                </c:pt>
                <c:pt idx="18">
                  <c:v>3/19/2016</c:v>
                </c:pt>
                <c:pt idx="19">
                  <c:v>3/20/2016</c:v>
                </c:pt>
                <c:pt idx="20">
                  <c:v>3/21/2016</c:v>
                </c:pt>
                <c:pt idx="21">
                  <c:v>3/22/2016</c:v>
                </c:pt>
                <c:pt idx="22">
                  <c:v>3/23/2016</c:v>
                </c:pt>
                <c:pt idx="23">
                  <c:v>3/24/2016</c:v>
                </c:pt>
                <c:pt idx="24">
                  <c:v>3/25/2016</c:v>
                </c:pt>
                <c:pt idx="25">
                  <c:v>3/26/2016</c:v>
                </c:pt>
                <c:pt idx="26">
                  <c:v>3/27/2016</c:v>
                </c:pt>
                <c:pt idx="27">
                  <c:v>3/28/2016</c:v>
                </c:pt>
                <c:pt idx="28">
                  <c:v>3/29/2016</c:v>
                </c:pt>
                <c:pt idx="29">
                  <c:v>3/30/2016</c:v>
                </c:pt>
                <c:pt idx="30">
                  <c:v>3/31/2016</c:v>
                </c:pt>
                <c:pt idx="31">
                  <c:v>4/1/2016</c:v>
                </c:pt>
                <c:pt idx="32">
                  <c:v>4/2/2016</c:v>
                </c:pt>
                <c:pt idx="33">
                  <c:v>4/3/2016</c:v>
                </c:pt>
                <c:pt idx="34">
                  <c:v>4/4/2016</c:v>
                </c:pt>
                <c:pt idx="35">
                  <c:v>4/5/2016</c:v>
                </c:pt>
                <c:pt idx="36">
                  <c:v>4/6/2016</c:v>
                </c:pt>
                <c:pt idx="37">
                  <c:v>4/7/2016</c:v>
                </c:pt>
                <c:pt idx="38">
                  <c:v>4/8/2016</c:v>
                </c:pt>
                <c:pt idx="39">
                  <c:v>4/9/2016</c:v>
                </c:pt>
                <c:pt idx="40">
                  <c:v>4/10/2016</c:v>
                </c:pt>
                <c:pt idx="41">
                  <c:v>4/11/2016</c:v>
                </c:pt>
                <c:pt idx="42">
                  <c:v>4/12/2016</c:v>
                </c:pt>
                <c:pt idx="43">
                  <c:v>4/13/2016</c:v>
                </c:pt>
                <c:pt idx="44">
                  <c:v>4/14/2016</c:v>
                </c:pt>
                <c:pt idx="45">
                  <c:v>4/15/2016</c:v>
                </c:pt>
                <c:pt idx="46">
                  <c:v>4/16/2016</c:v>
                </c:pt>
                <c:pt idx="47">
                  <c:v>4/17/2016</c:v>
                </c:pt>
                <c:pt idx="48">
                  <c:v>4/18/2016</c:v>
                </c:pt>
                <c:pt idx="49">
                  <c:v>4/19/2016</c:v>
                </c:pt>
                <c:pt idx="50">
                  <c:v>4/20/2016</c:v>
                </c:pt>
                <c:pt idx="51">
                  <c:v>4/21/2016</c:v>
                </c:pt>
                <c:pt idx="52">
                  <c:v>4/22/2016</c:v>
                </c:pt>
                <c:pt idx="53">
                  <c:v>4/23/2016</c:v>
                </c:pt>
                <c:pt idx="54">
                  <c:v>4/24/2016</c:v>
                </c:pt>
                <c:pt idx="55">
                  <c:v>4/25/2016</c:v>
                </c:pt>
                <c:pt idx="56">
                  <c:v>4/26/2016</c:v>
                </c:pt>
                <c:pt idx="57">
                  <c:v>4/27/2016</c:v>
                </c:pt>
                <c:pt idx="58">
                  <c:v>4/28/2016</c:v>
                </c:pt>
                <c:pt idx="59">
                  <c:v>4/29/2016</c:v>
                </c:pt>
                <c:pt idx="60">
                  <c:v>4/30/2016</c:v>
                </c:pt>
                <c:pt idx="61">
                  <c:v>5/1/2016</c:v>
                </c:pt>
                <c:pt idx="62">
                  <c:v>5/2/2016</c:v>
                </c:pt>
                <c:pt idx="63">
                  <c:v>5/3/2016</c:v>
                </c:pt>
                <c:pt idx="64">
                  <c:v>5/4/2016</c:v>
                </c:pt>
                <c:pt idx="65">
                  <c:v>5/5/2016</c:v>
                </c:pt>
                <c:pt idx="66">
                  <c:v>5/6/2016</c:v>
                </c:pt>
                <c:pt idx="67">
                  <c:v>5/7/2016</c:v>
                </c:pt>
                <c:pt idx="68">
                  <c:v>5/8/2016</c:v>
                </c:pt>
                <c:pt idx="69">
                  <c:v>5/9/2016</c:v>
                </c:pt>
                <c:pt idx="70">
                  <c:v>5/10/2016</c:v>
                </c:pt>
                <c:pt idx="71">
                  <c:v>5/11/2016</c:v>
                </c:pt>
                <c:pt idx="72">
                  <c:v>5/12/2016</c:v>
                </c:pt>
                <c:pt idx="73">
                  <c:v>5/13/2016</c:v>
                </c:pt>
                <c:pt idx="74">
                  <c:v>5/14/2016</c:v>
                </c:pt>
                <c:pt idx="75">
                  <c:v>5/15/2016</c:v>
                </c:pt>
                <c:pt idx="76">
                  <c:v>5/16/2016</c:v>
                </c:pt>
                <c:pt idx="77">
                  <c:v>5/17/2016</c:v>
                </c:pt>
                <c:pt idx="78">
                  <c:v>5/18/2016</c:v>
                </c:pt>
                <c:pt idx="79">
                  <c:v>5/19/2016</c:v>
                </c:pt>
                <c:pt idx="80">
                  <c:v>5/20/2016</c:v>
                </c:pt>
                <c:pt idx="81">
                  <c:v>5/21/2016</c:v>
                </c:pt>
                <c:pt idx="82">
                  <c:v>5/22/2016</c:v>
                </c:pt>
                <c:pt idx="83">
                  <c:v>5/23/2016</c:v>
                </c:pt>
                <c:pt idx="84">
                  <c:v>5/24/2016</c:v>
                </c:pt>
                <c:pt idx="85">
                  <c:v>5/25/2016</c:v>
                </c:pt>
                <c:pt idx="86">
                  <c:v>5/26/2016</c:v>
                </c:pt>
                <c:pt idx="87">
                  <c:v>5/27/2016</c:v>
                </c:pt>
                <c:pt idx="88">
                  <c:v>5/28/2016</c:v>
                </c:pt>
                <c:pt idx="89">
                  <c:v>5/29/2016</c:v>
                </c:pt>
                <c:pt idx="90">
                  <c:v>5/30/2016</c:v>
                </c:pt>
                <c:pt idx="91">
                  <c:v>5/31/2016</c:v>
                </c:pt>
                <c:pt idx="92">
                  <c:v>6/1/2016</c:v>
                </c:pt>
                <c:pt idx="93">
                  <c:v>6/2/2016</c:v>
                </c:pt>
                <c:pt idx="94">
                  <c:v>6/3/2016</c:v>
                </c:pt>
                <c:pt idx="95">
                  <c:v>6/4/2016</c:v>
                </c:pt>
                <c:pt idx="96">
                  <c:v>6/5/2016</c:v>
                </c:pt>
                <c:pt idx="97">
                  <c:v>6/6/2016</c:v>
                </c:pt>
                <c:pt idx="98">
                  <c:v>6/7/2016</c:v>
                </c:pt>
                <c:pt idx="99">
                  <c:v>6/8/2016</c:v>
                </c:pt>
                <c:pt idx="100">
                  <c:v>6/9/2016</c:v>
                </c:pt>
                <c:pt idx="101">
                  <c:v>6/10/2016</c:v>
                </c:pt>
                <c:pt idx="102">
                  <c:v>6/11/2016</c:v>
                </c:pt>
                <c:pt idx="103">
                  <c:v>6/12/2016</c:v>
                </c:pt>
                <c:pt idx="104">
                  <c:v>6/13/2016</c:v>
                </c:pt>
                <c:pt idx="105">
                  <c:v>6/14/2016</c:v>
                </c:pt>
                <c:pt idx="106">
                  <c:v>6/15/2016</c:v>
                </c:pt>
                <c:pt idx="107">
                  <c:v>6/16/2016</c:v>
                </c:pt>
                <c:pt idx="108">
                  <c:v>6/17/2016</c:v>
                </c:pt>
                <c:pt idx="109">
                  <c:v>6/18/2016</c:v>
                </c:pt>
                <c:pt idx="110">
                  <c:v>6/19/2016</c:v>
                </c:pt>
                <c:pt idx="111">
                  <c:v>6/20/2016</c:v>
                </c:pt>
                <c:pt idx="112">
                  <c:v>6/21/2016</c:v>
                </c:pt>
                <c:pt idx="113">
                  <c:v>6/22/2016</c:v>
                </c:pt>
                <c:pt idx="114">
                  <c:v>6/23/2016</c:v>
                </c:pt>
                <c:pt idx="115">
                  <c:v>6/24/2016</c:v>
                </c:pt>
                <c:pt idx="116">
                  <c:v>6/25/2016</c:v>
                </c:pt>
                <c:pt idx="117">
                  <c:v>6/26/2016</c:v>
                </c:pt>
                <c:pt idx="118">
                  <c:v>6/27/2016</c:v>
                </c:pt>
                <c:pt idx="119">
                  <c:v>6/28/2016</c:v>
                </c:pt>
                <c:pt idx="120">
                  <c:v>6/29/2016</c:v>
                </c:pt>
                <c:pt idx="121">
                  <c:v>6/30/2016</c:v>
                </c:pt>
                <c:pt idx="122">
                  <c:v>7/1/2016</c:v>
                </c:pt>
                <c:pt idx="123">
                  <c:v>7/2/2016</c:v>
                </c:pt>
                <c:pt idx="124">
                  <c:v>7/3/2016</c:v>
                </c:pt>
                <c:pt idx="125">
                  <c:v>7/4/2016</c:v>
                </c:pt>
                <c:pt idx="126">
                  <c:v>7/5/2016</c:v>
                </c:pt>
                <c:pt idx="127">
                  <c:v>7/6/2016</c:v>
                </c:pt>
                <c:pt idx="128">
                  <c:v>7/7/2016</c:v>
                </c:pt>
                <c:pt idx="129">
                  <c:v>7/8/2016</c:v>
                </c:pt>
                <c:pt idx="130">
                  <c:v>7/9/2016</c:v>
                </c:pt>
                <c:pt idx="131">
                  <c:v>7/10/2016</c:v>
                </c:pt>
                <c:pt idx="132">
                  <c:v>7/11/2016</c:v>
                </c:pt>
                <c:pt idx="133">
                  <c:v>7/12/2016</c:v>
                </c:pt>
                <c:pt idx="134">
                  <c:v>7/13/2016</c:v>
                </c:pt>
                <c:pt idx="135">
                  <c:v>7/14/2016</c:v>
                </c:pt>
                <c:pt idx="136">
                  <c:v>7/15/2016</c:v>
                </c:pt>
                <c:pt idx="137">
                  <c:v>7/16/2016</c:v>
                </c:pt>
                <c:pt idx="138">
                  <c:v>7/17/2016</c:v>
                </c:pt>
                <c:pt idx="139">
                  <c:v>7/18/2016</c:v>
                </c:pt>
                <c:pt idx="140">
                  <c:v>7/19/2016</c:v>
                </c:pt>
                <c:pt idx="141">
                  <c:v>7/20/2016</c:v>
                </c:pt>
                <c:pt idx="142">
                  <c:v>7/21/2016</c:v>
                </c:pt>
                <c:pt idx="143">
                  <c:v>7/22/2016</c:v>
                </c:pt>
                <c:pt idx="144">
                  <c:v>7/23/2016</c:v>
                </c:pt>
                <c:pt idx="145">
                  <c:v>7/24/2016</c:v>
                </c:pt>
                <c:pt idx="146">
                  <c:v>7/25/2016</c:v>
                </c:pt>
                <c:pt idx="147">
                  <c:v>7/26/2016</c:v>
                </c:pt>
                <c:pt idx="148">
                  <c:v>7/27/2016</c:v>
                </c:pt>
                <c:pt idx="149">
                  <c:v>7/28/2016</c:v>
                </c:pt>
                <c:pt idx="150">
                  <c:v>8/1/2016</c:v>
                </c:pt>
                <c:pt idx="151">
                  <c:v>8/2/2016</c:v>
                </c:pt>
                <c:pt idx="152">
                  <c:v>8/3/2016</c:v>
                </c:pt>
                <c:pt idx="153">
                  <c:v>8/4/2016</c:v>
                </c:pt>
                <c:pt idx="154">
                  <c:v>8/5/2016</c:v>
                </c:pt>
                <c:pt idx="155">
                  <c:v>8/6/2016</c:v>
                </c:pt>
                <c:pt idx="156">
                  <c:v>8/7/2016</c:v>
                </c:pt>
                <c:pt idx="157">
                  <c:v>8/8/2016</c:v>
                </c:pt>
                <c:pt idx="158">
                  <c:v>8/9/2016</c:v>
                </c:pt>
                <c:pt idx="159">
                  <c:v>8/10/2016</c:v>
                </c:pt>
                <c:pt idx="160">
                  <c:v>8/11/2016</c:v>
                </c:pt>
                <c:pt idx="161">
                  <c:v>8/12/2016</c:v>
                </c:pt>
                <c:pt idx="162">
                  <c:v>8/13/2016</c:v>
                </c:pt>
                <c:pt idx="163">
                  <c:v>8/14/2016</c:v>
                </c:pt>
                <c:pt idx="164">
                  <c:v>8/15/2016</c:v>
                </c:pt>
                <c:pt idx="165">
                  <c:v>8/16/2016</c:v>
                </c:pt>
                <c:pt idx="166">
                  <c:v>8/17/2016</c:v>
                </c:pt>
                <c:pt idx="167">
                  <c:v>8/18/2016</c:v>
                </c:pt>
                <c:pt idx="168">
                  <c:v>8/19/2016</c:v>
                </c:pt>
                <c:pt idx="169">
                  <c:v>8/20/2016</c:v>
                </c:pt>
                <c:pt idx="170">
                  <c:v>8/21/2016</c:v>
                </c:pt>
                <c:pt idx="171">
                  <c:v>8/22/2016</c:v>
                </c:pt>
                <c:pt idx="172">
                  <c:v>8/23/2016</c:v>
                </c:pt>
                <c:pt idx="173">
                  <c:v>8/24/2016</c:v>
                </c:pt>
                <c:pt idx="174">
                  <c:v>8/25/2016</c:v>
                </c:pt>
                <c:pt idx="175">
                  <c:v>8/26/2016</c:v>
                </c:pt>
                <c:pt idx="176">
                  <c:v>8/27/2016</c:v>
                </c:pt>
                <c:pt idx="177">
                  <c:v>8/28/2016</c:v>
                </c:pt>
                <c:pt idx="178">
                  <c:v>8/29/2016</c:v>
                </c:pt>
                <c:pt idx="179">
                  <c:v>8/30/2016</c:v>
                </c:pt>
                <c:pt idx="180">
                  <c:v>8/31/2016</c:v>
                </c:pt>
                <c:pt idx="181">
                  <c:v>9/1/2016</c:v>
                </c:pt>
                <c:pt idx="182">
                  <c:v>9/2/2016</c:v>
                </c:pt>
                <c:pt idx="183">
                  <c:v>9/3/2016</c:v>
                </c:pt>
                <c:pt idx="184">
                  <c:v>9/4/2016</c:v>
                </c:pt>
                <c:pt idx="185">
                  <c:v>9/5/2016</c:v>
                </c:pt>
                <c:pt idx="186">
                  <c:v>9/6/2016</c:v>
                </c:pt>
                <c:pt idx="187">
                  <c:v>9/7/2016</c:v>
                </c:pt>
                <c:pt idx="188">
                  <c:v>9/8/2016</c:v>
                </c:pt>
                <c:pt idx="189">
                  <c:v>9/9/2016</c:v>
                </c:pt>
                <c:pt idx="190">
                  <c:v>9/10/2016</c:v>
                </c:pt>
                <c:pt idx="191">
                  <c:v>9/11/2016</c:v>
                </c:pt>
                <c:pt idx="192">
                  <c:v>9/12/2016</c:v>
                </c:pt>
                <c:pt idx="193">
                  <c:v>9/13/2016</c:v>
                </c:pt>
                <c:pt idx="194">
                  <c:v>9/14/2016</c:v>
                </c:pt>
                <c:pt idx="195">
                  <c:v>9/15/2016</c:v>
                </c:pt>
                <c:pt idx="196">
                  <c:v>9/16/2016</c:v>
                </c:pt>
                <c:pt idx="197">
                  <c:v>9/17/2016</c:v>
                </c:pt>
                <c:pt idx="198">
                  <c:v>9/18/2016</c:v>
                </c:pt>
                <c:pt idx="199">
                  <c:v>9/19/2016</c:v>
                </c:pt>
                <c:pt idx="200">
                  <c:v>9/20/2016</c:v>
                </c:pt>
                <c:pt idx="201">
                  <c:v>9/21/2016</c:v>
                </c:pt>
                <c:pt idx="202">
                  <c:v>9/22/2016</c:v>
                </c:pt>
                <c:pt idx="203">
                  <c:v>9/23/2016</c:v>
                </c:pt>
                <c:pt idx="204">
                  <c:v>9/24/2016</c:v>
                </c:pt>
                <c:pt idx="205">
                  <c:v>9/25/2016</c:v>
                </c:pt>
                <c:pt idx="206">
                  <c:v>9/26/2016</c:v>
                </c:pt>
                <c:pt idx="207">
                  <c:v>9/27/2016</c:v>
                </c:pt>
                <c:pt idx="208">
                  <c:v>9/28/2016</c:v>
                </c:pt>
                <c:pt idx="209">
                  <c:v>9/29/2016</c:v>
                </c:pt>
                <c:pt idx="210">
                  <c:v>9/30/2016</c:v>
                </c:pt>
              </c:strCache>
            </c:strRef>
          </c:cat>
          <c:val>
            <c:numRef>
              <c:f>'201603-09 MD Concurrent Users'!$G$4:$G$215</c:f>
              <c:numCache>
                <c:formatCode>General</c:formatCode>
                <c:ptCount val="211"/>
                <c:pt idx="0">
                  <c:v>17</c:v>
                </c:pt>
                <c:pt idx="1">
                  <c:v>14</c:v>
                </c:pt>
                <c:pt idx="2">
                  <c:v>15</c:v>
                </c:pt>
                <c:pt idx="3">
                  <c:v>9</c:v>
                </c:pt>
                <c:pt idx="4">
                  <c:v>1</c:v>
                </c:pt>
                <c:pt idx="5">
                  <c:v>2</c:v>
                </c:pt>
                <c:pt idx="6">
                  <c:v>8</c:v>
                </c:pt>
                <c:pt idx="7">
                  <c:v>15</c:v>
                </c:pt>
                <c:pt idx="8">
                  <c:v>15</c:v>
                </c:pt>
                <c:pt idx="9">
                  <c:v>15</c:v>
                </c:pt>
                <c:pt idx="10">
                  <c:v>11</c:v>
                </c:pt>
                <c:pt idx="11">
                  <c:v>2</c:v>
                </c:pt>
                <c:pt idx="12">
                  <c:v>1</c:v>
                </c:pt>
                <c:pt idx="13">
                  <c:v>10</c:v>
                </c:pt>
                <c:pt idx="14">
                  <c:v>12</c:v>
                </c:pt>
                <c:pt idx="15">
                  <c:v>11</c:v>
                </c:pt>
                <c:pt idx="16">
                  <c:v>12</c:v>
                </c:pt>
                <c:pt idx="17">
                  <c:v>8</c:v>
                </c:pt>
                <c:pt idx="18">
                  <c:v>2</c:v>
                </c:pt>
                <c:pt idx="19">
                  <c:v>3</c:v>
                </c:pt>
                <c:pt idx="20">
                  <c:v>16</c:v>
                </c:pt>
                <c:pt idx="21">
                  <c:v>11</c:v>
                </c:pt>
                <c:pt idx="22">
                  <c:v>10</c:v>
                </c:pt>
                <c:pt idx="23">
                  <c:v>10</c:v>
                </c:pt>
                <c:pt idx="24">
                  <c:v>9</c:v>
                </c:pt>
                <c:pt idx="25">
                  <c:v>4</c:v>
                </c:pt>
                <c:pt idx="26">
                  <c:v>3</c:v>
                </c:pt>
                <c:pt idx="27">
                  <c:v>13</c:v>
                </c:pt>
                <c:pt idx="28">
                  <c:v>12</c:v>
                </c:pt>
                <c:pt idx="29">
                  <c:v>17</c:v>
                </c:pt>
                <c:pt idx="30">
                  <c:v>18</c:v>
                </c:pt>
                <c:pt idx="31">
                  <c:v>7</c:v>
                </c:pt>
                <c:pt idx="32">
                  <c:v>0</c:v>
                </c:pt>
                <c:pt idx="33">
                  <c:v>1</c:v>
                </c:pt>
                <c:pt idx="34">
                  <c:v>8</c:v>
                </c:pt>
                <c:pt idx="35">
                  <c:v>6</c:v>
                </c:pt>
                <c:pt idx="36">
                  <c:v>9</c:v>
                </c:pt>
                <c:pt idx="37">
                  <c:v>7</c:v>
                </c:pt>
                <c:pt idx="38">
                  <c:v>10</c:v>
                </c:pt>
                <c:pt idx="39">
                  <c:v>2</c:v>
                </c:pt>
                <c:pt idx="40">
                  <c:v>0</c:v>
                </c:pt>
                <c:pt idx="41">
                  <c:v>11</c:v>
                </c:pt>
                <c:pt idx="42">
                  <c:v>11</c:v>
                </c:pt>
                <c:pt idx="43">
                  <c:v>10</c:v>
                </c:pt>
                <c:pt idx="44">
                  <c:v>12</c:v>
                </c:pt>
                <c:pt idx="45">
                  <c:v>11</c:v>
                </c:pt>
                <c:pt idx="46">
                  <c:v>3</c:v>
                </c:pt>
                <c:pt idx="47">
                  <c:v>2</c:v>
                </c:pt>
                <c:pt idx="48">
                  <c:v>13</c:v>
                </c:pt>
                <c:pt idx="49">
                  <c:v>11</c:v>
                </c:pt>
                <c:pt idx="50">
                  <c:v>14</c:v>
                </c:pt>
                <c:pt idx="51">
                  <c:v>11</c:v>
                </c:pt>
                <c:pt idx="52">
                  <c:v>12</c:v>
                </c:pt>
                <c:pt idx="53">
                  <c:v>2</c:v>
                </c:pt>
                <c:pt idx="54">
                  <c:v>3</c:v>
                </c:pt>
                <c:pt idx="55">
                  <c:v>17</c:v>
                </c:pt>
                <c:pt idx="56">
                  <c:v>15</c:v>
                </c:pt>
                <c:pt idx="57">
                  <c:v>19</c:v>
                </c:pt>
                <c:pt idx="58">
                  <c:v>15</c:v>
                </c:pt>
                <c:pt idx="59">
                  <c:v>12</c:v>
                </c:pt>
                <c:pt idx="60">
                  <c:v>3</c:v>
                </c:pt>
                <c:pt idx="61">
                  <c:v>1</c:v>
                </c:pt>
                <c:pt idx="62">
                  <c:v>15</c:v>
                </c:pt>
                <c:pt idx="63">
                  <c:v>15</c:v>
                </c:pt>
                <c:pt idx="64">
                  <c:v>18</c:v>
                </c:pt>
                <c:pt idx="65">
                  <c:v>13</c:v>
                </c:pt>
                <c:pt idx="66">
                  <c:v>12</c:v>
                </c:pt>
                <c:pt idx="67">
                  <c:v>2</c:v>
                </c:pt>
                <c:pt idx="68">
                  <c:v>2</c:v>
                </c:pt>
                <c:pt idx="69">
                  <c:v>14</c:v>
                </c:pt>
                <c:pt idx="70">
                  <c:v>13</c:v>
                </c:pt>
                <c:pt idx="71">
                  <c:v>19</c:v>
                </c:pt>
                <c:pt idx="72">
                  <c:v>17</c:v>
                </c:pt>
                <c:pt idx="73">
                  <c:v>14</c:v>
                </c:pt>
                <c:pt idx="74">
                  <c:v>1</c:v>
                </c:pt>
                <c:pt idx="75">
                  <c:v>3</c:v>
                </c:pt>
                <c:pt idx="76">
                  <c:v>9</c:v>
                </c:pt>
                <c:pt idx="77">
                  <c:v>19</c:v>
                </c:pt>
                <c:pt idx="78">
                  <c:v>15</c:v>
                </c:pt>
                <c:pt idx="79">
                  <c:v>19</c:v>
                </c:pt>
                <c:pt idx="80">
                  <c:v>3</c:v>
                </c:pt>
                <c:pt idx="81">
                  <c:v>2</c:v>
                </c:pt>
                <c:pt idx="82">
                  <c:v>3</c:v>
                </c:pt>
                <c:pt idx="83">
                  <c:v>10</c:v>
                </c:pt>
                <c:pt idx="84">
                  <c:v>14</c:v>
                </c:pt>
                <c:pt idx="85">
                  <c:v>14</c:v>
                </c:pt>
                <c:pt idx="86">
                  <c:v>10</c:v>
                </c:pt>
                <c:pt idx="87">
                  <c:v>4</c:v>
                </c:pt>
                <c:pt idx="88">
                  <c:v>2</c:v>
                </c:pt>
                <c:pt idx="89">
                  <c:v>1</c:v>
                </c:pt>
                <c:pt idx="90">
                  <c:v>1</c:v>
                </c:pt>
                <c:pt idx="91">
                  <c:v>16</c:v>
                </c:pt>
                <c:pt idx="92">
                  <c:v>16</c:v>
                </c:pt>
                <c:pt idx="93">
                  <c:v>11</c:v>
                </c:pt>
                <c:pt idx="94">
                  <c:v>10</c:v>
                </c:pt>
                <c:pt idx="95">
                  <c:v>2</c:v>
                </c:pt>
                <c:pt idx="96">
                  <c:v>6</c:v>
                </c:pt>
                <c:pt idx="97">
                  <c:v>9</c:v>
                </c:pt>
                <c:pt idx="98">
                  <c:v>16</c:v>
                </c:pt>
                <c:pt idx="99">
                  <c:v>13</c:v>
                </c:pt>
                <c:pt idx="100">
                  <c:v>16</c:v>
                </c:pt>
                <c:pt idx="101">
                  <c:v>15</c:v>
                </c:pt>
                <c:pt idx="102">
                  <c:v>3</c:v>
                </c:pt>
                <c:pt idx="103">
                  <c:v>1</c:v>
                </c:pt>
                <c:pt idx="104">
                  <c:v>16</c:v>
                </c:pt>
                <c:pt idx="105">
                  <c:v>22</c:v>
                </c:pt>
                <c:pt idx="106">
                  <c:v>17</c:v>
                </c:pt>
                <c:pt idx="107">
                  <c:v>17</c:v>
                </c:pt>
                <c:pt idx="108">
                  <c:v>20</c:v>
                </c:pt>
                <c:pt idx="109">
                  <c:v>3</c:v>
                </c:pt>
                <c:pt idx="110">
                  <c:v>3</c:v>
                </c:pt>
                <c:pt idx="111">
                  <c:v>15</c:v>
                </c:pt>
                <c:pt idx="112">
                  <c:v>20</c:v>
                </c:pt>
                <c:pt idx="113">
                  <c:v>13</c:v>
                </c:pt>
                <c:pt idx="114">
                  <c:v>19</c:v>
                </c:pt>
                <c:pt idx="115">
                  <c:v>11</c:v>
                </c:pt>
                <c:pt idx="116">
                  <c:v>2</c:v>
                </c:pt>
                <c:pt idx="117">
                  <c:v>1</c:v>
                </c:pt>
                <c:pt idx="118">
                  <c:v>18</c:v>
                </c:pt>
                <c:pt idx="119">
                  <c:v>16</c:v>
                </c:pt>
                <c:pt idx="120">
                  <c:v>14</c:v>
                </c:pt>
                <c:pt idx="121">
                  <c:v>14</c:v>
                </c:pt>
                <c:pt idx="122">
                  <c:v>8</c:v>
                </c:pt>
                <c:pt idx="123">
                  <c:v>3</c:v>
                </c:pt>
                <c:pt idx="124">
                  <c:v>1</c:v>
                </c:pt>
                <c:pt idx="125">
                  <c:v>1</c:v>
                </c:pt>
                <c:pt idx="126">
                  <c:v>10</c:v>
                </c:pt>
                <c:pt idx="127">
                  <c:v>13</c:v>
                </c:pt>
                <c:pt idx="128">
                  <c:v>14</c:v>
                </c:pt>
                <c:pt idx="129">
                  <c:v>9</c:v>
                </c:pt>
                <c:pt idx="130">
                  <c:v>1</c:v>
                </c:pt>
                <c:pt idx="131">
                  <c:v>0</c:v>
                </c:pt>
                <c:pt idx="132">
                  <c:v>10</c:v>
                </c:pt>
                <c:pt idx="133">
                  <c:v>12</c:v>
                </c:pt>
                <c:pt idx="134">
                  <c:v>12</c:v>
                </c:pt>
                <c:pt idx="135">
                  <c:v>16</c:v>
                </c:pt>
                <c:pt idx="136">
                  <c:v>13</c:v>
                </c:pt>
                <c:pt idx="137">
                  <c:v>3</c:v>
                </c:pt>
                <c:pt idx="138">
                  <c:v>2</c:v>
                </c:pt>
                <c:pt idx="139">
                  <c:v>15</c:v>
                </c:pt>
                <c:pt idx="140">
                  <c:v>12</c:v>
                </c:pt>
                <c:pt idx="141">
                  <c:v>12</c:v>
                </c:pt>
                <c:pt idx="142">
                  <c:v>9</c:v>
                </c:pt>
                <c:pt idx="143">
                  <c:v>9</c:v>
                </c:pt>
                <c:pt idx="144">
                  <c:v>2</c:v>
                </c:pt>
                <c:pt idx="145">
                  <c:v>2</c:v>
                </c:pt>
                <c:pt idx="146">
                  <c:v>12</c:v>
                </c:pt>
                <c:pt idx="147">
                  <c:v>13</c:v>
                </c:pt>
                <c:pt idx="148">
                  <c:v>17</c:v>
                </c:pt>
                <c:pt idx="149">
                  <c:v>13</c:v>
                </c:pt>
                <c:pt idx="150">
                  <c:v>14</c:v>
                </c:pt>
                <c:pt idx="151">
                  <c:v>16</c:v>
                </c:pt>
                <c:pt idx="152">
                  <c:v>15</c:v>
                </c:pt>
                <c:pt idx="153">
                  <c:v>14</c:v>
                </c:pt>
                <c:pt idx="154">
                  <c:v>15</c:v>
                </c:pt>
                <c:pt idx="155">
                  <c:v>4</c:v>
                </c:pt>
                <c:pt idx="156">
                  <c:v>1</c:v>
                </c:pt>
                <c:pt idx="157">
                  <c:v>15</c:v>
                </c:pt>
                <c:pt idx="158">
                  <c:v>10</c:v>
                </c:pt>
                <c:pt idx="159">
                  <c:v>15</c:v>
                </c:pt>
                <c:pt idx="160">
                  <c:v>16</c:v>
                </c:pt>
                <c:pt idx="161">
                  <c:v>10</c:v>
                </c:pt>
                <c:pt idx="162">
                  <c:v>1</c:v>
                </c:pt>
                <c:pt idx="163">
                  <c:v>1</c:v>
                </c:pt>
                <c:pt idx="164">
                  <c:v>5</c:v>
                </c:pt>
                <c:pt idx="165">
                  <c:v>10</c:v>
                </c:pt>
                <c:pt idx="166">
                  <c:v>12</c:v>
                </c:pt>
                <c:pt idx="167">
                  <c:v>10</c:v>
                </c:pt>
                <c:pt idx="168">
                  <c:v>8</c:v>
                </c:pt>
                <c:pt idx="169">
                  <c:v>2</c:v>
                </c:pt>
                <c:pt idx="170">
                  <c:v>2</c:v>
                </c:pt>
                <c:pt idx="171">
                  <c:v>15</c:v>
                </c:pt>
                <c:pt idx="172">
                  <c:v>14</c:v>
                </c:pt>
                <c:pt idx="173">
                  <c:v>14</c:v>
                </c:pt>
                <c:pt idx="174">
                  <c:v>15</c:v>
                </c:pt>
                <c:pt idx="175">
                  <c:v>10</c:v>
                </c:pt>
                <c:pt idx="176">
                  <c:v>1</c:v>
                </c:pt>
                <c:pt idx="177">
                  <c:v>1</c:v>
                </c:pt>
                <c:pt idx="178">
                  <c:v>13</c:v>
                </c:pt>
                <c:pt idx="179">
                  <c:v>13</c:v>
                </c:pt>
                <c:pt idx="180">
                  <c:v>13</c:v>
                </c:pt>
                <c:pt idx="181">
                  <c:v>8</c:v>
                </c:pt>
                <c:pt idx="182">
                  <c:v>7</c:v>
                </c:pt>
                <c:pt idx="183">
                  <c:v>4</c:v>
                </c:pt>
                <c:pt idx="184">
                  <c:v>2</c:v>
                </c:pt>
                <c:pt idx="185">
                  <c:v>1</c:v>
                </c:pt>
                <c:pt idx="186">
                  <c:v>10</c:v>
                </c:pt>
                <c:pt idx="187">
                  <c:v>8</c:v>
                </c:pt>
                <c:pt idx="188">
                  <c:v>11</c:v>
                </c:pt>
                <c:pt idx="189">
                  <c:v>13</c:v>
                </c:pt>
                <c:pt idx="190">
                  <c:v>4</c:v>
                </c:pt>
                <c:pt idx="191">
                  <c:v>5</c:v>
                </c:pt>
                <c:pt idx="192">
                  <c:v>13</c:v>
                </c:pt>
                <c:pt idx="193">
                  <c:v>10</c:v>
                </c:pt>
                <c:pt idx="194">
                  <c:v>6</c:v>
                </c:pt>
                <c:pt idx="195">
                  <c:v>10</c:v>
                </c:pt>
                <c:pt idx="196">
                  <c:v>8</c:v>
                </c:pt>
                <c:pt idx="197">
                  <c:v>3</c:v>
                </c:pt>
                <c:pt idx="198">
                  <c:v>1</c:v>
                </c:pt>
                <c:pt idx="199">
                  <c:v>1</c:v>
                </c:pt>
                <c:pt idx="200">
                  <c:v>10</c:v>
                </c:pt>
                <c:pt idx="201">
                  <c:v>9</c:v>
                </c:pt>
                <c:pt idx="202">
                  <c:v>9</c:v>
                </c:pt>
                <c:pt idx="203">
                  <c:v>5</c:v>
                </c:pt>
                <c:pt idx="204">
                  <c:v>1</c:v>
                </c:pt>
                <c:pt idx="205">
                  <c:v>0</c:v>
                </c:pt>
                <c:pt idx="206">
                  <c:v>6</c:v>
                </c:pt>
                <c:pt idx="207">
                  <c:v>2</c:v>
                </c:pt>
                <c:pt idx="208">
                  <c:v>14</c:v>
                </c:pt>
                <c:pt idx="209">
                  <c:v>8</c:v>
                </c:pt>
                <c:pt idx="210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41562816"/>
        <c:axId val="341563208"/>
      </c:areaChart>
      <c:lineChart>
        <c:grouping val="standard"/>
        <c:varyColors val="0"/>
        <c:ser>
          <c:idx val="1"/>
          <c:order val="1"/>
          <c:tx>
            <c:strRef>
              <c:f>'201603-09 MD Concurrent Users'!$H$3</c:f>
              <c:strCache>
                <c:ptCount val="1"/>
                <c:pt idx="0">
                  <c:v>Available Licenses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Pt>
            <c:idx val="7"/>
            <c:bubble3D val="0"/>
          </c:dPt>
          <c:dPt>
            <c:idx val="8"/>
            <c:bubble3D val="0"/>
          </c:dPt>
          <c:dPt>
            <c:idx val="9"/>
            <c:bubble3D val="0"/>
          </c:dPt>
          <c:dPt>
            <c:idx val="10"/>
            <c:bubble3D val="0"/>
          </c:dPt>
          <c:dPt>
            <c:idx val="11"/>
            <c:bubble3D val="0"/>
          </c:dPt>
          <c:dPt>
            <c:idx val="12"/>
            <c:bubble3D val="0"/>
          </c:dPt>
          <c:dPt>
            <c:idx val="13"/>
            <c:bubble3D val="0"/>
          </c:dPt>
          <c:dPt>
            <c:idx val="14"/>
            <c:bubble3D val="0"/>
          </c:dPt>
          <c:dPt>
            <c:idx val="15"/>
            <c:bubble3D val="0"/>
          </c:dPt>
          <c:dPt>
            <c:idx val="16"/>
            <c:bubble3D val="0"/>
          </c:dPt>
          <c:dPt>
            <c:idx val="17"/>
            <c:bubble3D val="0"/>
          </c:dPt>
          <c:dPt>
            <c:idx val="18"/>
            <c:bubble3D val="0"/>
          </c:dPt>
          <c:dPt>
            <c:idx val="19"/>
            <c:bubble3D val="0"/>
          </c:dPt>
          <c:dPt>
            <c:idx val="20"/>
            <c:bubble3D val="0"/>
          </c:dPt>
          <c:dPt>
            <c:idx val="21"/>
            <c:bubble3D val="0"/>
          </c:dPt>
          <c:dPt>
            <c:idx val="22"/>
            <c:bubble3D val="0"/>
          </c:dPt>
          <c:dPt>
            <c:idx val="23"/>
            <c:bubble3D val="0"/>
          </c:dPt>
          <c:dPt>
            <c:idx val="24"/>
            <c:bubble3D val="0"/>
          </c:dPt>
          <c:dPt>
            <c:idx val="25"/>
            <c:bubble3D val="0"/>
          </c:dPt>
          <c:dPt>
            <c:idx val="26"/>
            <c:bubble3D val="0"/>
          </c:dPt>
          <c:dPt>
            <c:idx val="27"/>
            <c:bubble3D val="0"/>
          </c:dPt>
          <c:dPt>
            <c:idx val="28"/>
            <c:bubble3D val="0"/>
          </c:dPt>
          <c:dPt>
            <c:idx val="29"/>
            <c:bubble3D val="0"/>
          </c:dPt>
          <c:dPt>
            <c:idx val="30"/>
            <c:bubble3D val="0"/>
          </c:dPt>
          <c:dPt>
            <c:idx val="31"/>
            <c:bubble3D val="0"/>
          </c:dPt>
          <c:dPt>
            <c:idx val="32"/>
            <c:bubble3D val="0"/>
          </c:dPt>
          <c:dPt>
            <c:idx val="33"/>
            <c:bubble3D val="0"/>
          </c:dPt>
          <c:dPt>
            <c:idx val="34"/>
            <c:bubble3D val="0"/>
          </c:dPt>
          <c:dPt>
            <c:idx val="35"/>
            <c:bubble3D val="0"/>
          </c:dPt>
          <c:dPt>
            <c:idx val="36"/>
            <c:bubble3D val="0"/>
          </c:dPt>
          <c:dPt>
            <c:idx val="37"/>
            <c:bubble3D val="0"/>
          </c:dPt>
          <c:dPt>
            <c:idx val="38"/>
            <c:bubble3D val="0"/>
          </c:dPt>
          <c:dPt>
            <c:idx val="39"/>
            <c:bubble3D val="0"/>
          </c:dPt>
          <c:dPt>
            <c:idx val="40"/>
            <c:bubble3D val="0"/>
          </c:dPt>
          <c:dPt>
            <c:idx val="41"/>
            <c:bubble3D val="0"/>
          </c:dPt>
          <c:dPt>
            <c:idx val="42"/>
            <c:bubble3D val="0"/>
          </c:dPt>
          <c:dPt>
            <c:idx val="43"/>
            <c:bubble3D val="0"/>
          </c:dPt>
          <c:dPt>
            <c:idx val="44"/>
            <c:bubble3D val="0"/>
          </c:dPt>
          <c:dPt>
            <c:idx val="45"/>
            <c:bubble3D val="0"/>
          </c:dPt>
          <c:dPt>
            <c:idx val="46"/>
            <c:bubble3D val="0"/>
          </c:dPt>
          <c:dPt>
            <c:idx val="47"/>
            <c:bubble3D val="0"/>
          </c:dPt>
          <c:dPt>
            <c:idx val="48"/>
            <c:bubble3D val="0"/>
          </c:dPt>
          <c:dPt>
            <c:idx val="49"/>
            <c:bubble3D val="0"/>
          </c:dPt>
          <c:dPt>
            <c:idx val="50"/>
            <c:bubble3D val="0"/>
          </c:dPt>
          <c:dPt>
            <c:idx val="51"/>
            <c:bubble3D val="0"/>
          </c:dPt>
          <c:dPt>
            <c:idx val="52"/>
            <c:bubble3D val="0"/>
          </c:dPt>
          <c:dPt>
            <c:idx val="53"/>
            <c:bubble3D val="0"/>
          </c:dPt>
          <c:dPt>
            <c:idx val="54"/>
            <c:bubble3D val="0"/>
          </c:dPt>
          <c:dPt>
            <c:idx val="55"/>
            <c:bubble3D val="0"/>
          </c:dPt>
          <c:dPt>
            <c:idx val="56"/>
            <c:bubble3D val="0"/>
          </c:dPt>
          <c:dPt>
            <c:idx val="57"/>
            <c:bubble3D val="0"/>
          </c:dPt>
          <c:dPt>
            <c:idx val="58"/>
            <c:bubble3D val="0"/>
          </c:dPt>
          <c:dPt>
            <c:idx val="59"/>
            <c:bubble3D val="0"/>
          </c:dPt>
          <c:dPt>
            <c:idx val="60"/>
            <c:bubble3D val="0"/>
          </c:dPt>
          <c:dPt>
            <c:idx val="61"/>
            <c:bubble3D val="0"/>
          </c:dPt>
          <c:dPt>
            <c:idx val="62"/>
            <c:bubble3D val="0"/>
          </c:dPt>
          <c:dPt>
            <c:idx val="63"/>
            <c:bubble3D val="0"/>
          </c:dPt>
          <c:dPt>
            <c:idx val="64"/>
            <c:bubble3D val="0"/>
          </c:dPt>
          <c:dPt>
            <c:idx val="65"/>
            <c:bubble3D val="0"/>
          </c:dPt>
          <c:dPt>
            <c:idx val="66"/>
            <c:bubble3D val="0"/>
          </c:dPt>
          <c:dPt>
            <c:idx val="67"/>
            <c:bubble3D val="0"/>
          </c:dPt>
          <c:dPt>
            <c:idx val="68"/>
            <c:bubble3D val="0"/>
          </c:dPt>
          <c:dPt>
            <c:idx val="69"/>
            <c:bubble3D val="0"/>
          </c:dPt>
          <c:dPt>
            <c:idx val="70"/>
            <c:bubble3D val="0"/>
          </c:dPt>
          <c:dPt>
            <c:idx val="71"/>
            <c:bubble3D val="0"/>
          </c:dPt>
          <c:dPt>
            <c:idx val="72"/>
            <c:bubble3D val="0"/>
          </c:dPt>
          <c:dPt>
            <c:idx val="73"/>
            <c:bubble3D val="0"/>
          </c:dPt>
          <c:dPt>
            <c:idx val="74"/>
            <c:bubble3D val="0"/>
          </c:dPt>
          <c:dPt>
            <c:idx val="75"/>
            <c:bubble3D val="0"/>
          </c:dPt>
          <c:dPt>
            <c:idx val="76"/>
            <c:bubble3D val="0"/>
          </c:dPt>
          <c:dPt>
            <c:idx val="77"/>
            <c:bubble3D val="0"/>
          </c:dPt>
          <c:dPt>
            <c:idx val="78"/>
            <c:bubble3D val="0"/>
          </c:dPt>
          <c:dPt>
            <c:idx val="79"/>
            <c:bubble3D val="0"/>
          </c:dPt>
          <c:dPt>
            <c:idx val="80"/>
            <c:bubble3D val="0"/>
          </c:dPt>
          <c:dPt>
            <c:idx val="81"/>
            <c:bubble3D val="0"/>
          </c:dPt>
          <c:dPt>
            <c:idx val="82"/>
            <c:bubble3D val="0"/>
          </c:dPt>
          <c:dPt>
            <c:idx val="83"/>
            <c:bubble3D val="0"/>
          </c:dPt>
          <c:dPt>
            <c:idx val="84"/>
            <c:bubble3D val="0"/>
          </c:dPt>
          <c:dPt>
            <c:idx val="85"/>
            <c:bubble3D val="0"/>
          </c:dPt>
          <c:dPt>
            <c:idx val="86"/>
            <c:bubble3D val="0"/>
          </c:dPt>
          <c:dPt>
            <c:idx val="87"/>
            <c:bubble3D val="0"/>
          </c:dPt>
          <c:dPt>
            <c:idx val="88"/>
            <c:bubble3D val="0"/>
          </c:dPt>
          <c:dPt>
            <c:idx val="89"/>
            <c:bubble3D val="0"/>
          </c:dPt>
          <c:dPt>
            <c:idx val="90"/>
            <c:bubble3D val="0"/>
          </c:dPt>
          <c:dLbls>
            <c:dLbl>
              <c:idx val="0"/>
              <c:layout>
                <c:manualLayout>
                  <c:x val="-2.6731845126143527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'201603-09 MD Concurrent Users'!$F$4:$F$215</c:f>
              <c:strCache>
                <c:ptCount val="211"/>
                <c:pt idx="0">
                  <c:v>3/1/2016</c:v>
                </c:pt>
                <c:pt idx="1">
                  <c:v>3/2/2016</c:v>
                </c:pt>
                <c:pt idx="2">
                  <c:v>3/3/2016</c:v>
                </c:pt>
                <c:pt idx="3">
                  <c:v>3/4/2016</c:v>
                </c:pt>
                <c:pt idx="4">
                  <c:v>3/5/2016</c:v>
                </c:pt>
                <c:pt idx="5">
                  <c:v>3/6/2016</c:v>
                </c:pt>
                <c:pt idx="6">
                  <c:v>3/7/2016</c:v>
                </c:pt>
                <c:pt idx="7">
                  <c:v>3/8/2016</c:v>
                </c:pt>
                <c:pt idx="8">
                  <c:v>3/9/2016</c:v>
                </c:pt>
                <c:pt idx="9">
                  <c:v>3/10/2016</c:v>
                </c:pt>
                <c:pt idx="10">
                  <c:v>3/11/2016</c:v>
                </c:pt>
                <c:pt idx="11">
                  <c:v>3/12/2016</c:v>
                </c:pt>
                <c:pt idx="12">
                  <c:v>3/13/2016</c:v>
                </c:pt>
                <c:pt idx="13">
                  <c:v>3/14/2016</c:v>
                </c:pt>
                <c:pt idx="14">
                  <c:v>3/15/2016</c:v>
                </c:pt>
                <c:pt idx="15">
                  <c:v>3/16/2016</c:v>
                </c:pt>
                <c:pt idx="16">
                  <c:v>3/17/2016</c:v>
                </c:pt>
                <c:pt idx="17">
                  <c:v>3/18/2016</c:v>
                </c:pt>
                <c:pt idx="18">
                  <c:v>3/19/2016</c:v>
                </c:pt>
                <c:pt idx="19">
                  <c:v>3/20/2016</c:v>
                </c:pt>
                <c:pt idx="20">
                  <c:v>3/21/2016</c:v>
                </c:pt>
                <c:pt idx="21">
                  <c:v>3/22/2016</c:v>
                </c:pt>
                <c:pt idx="22">
                  <c:v>3/23/2016</c:v>
                </c:pt>
                <c:pt idx="23">
                  <c:v>3/24/2016</c:v>
                </c:pt>
                <c:pt idx="24">
                  <c:v>3/25/2016</c:v>
                </c:pt>
                <c:pt idx="25">
                  <c:v>3/26/2016</c:v>
                </c:pt>
                <c:pt idx="26">
                  <c:v>3/27/2016</c:v>
                </c:pt>
                <c:pt idx="27">
                  <c:v>3/28/2016</c:v>
                </c:pt>
                <c:pt idx="28">
                  <c:v>3/29/2016</c:v>
                </c:pt>
                <c:pt idx="29">
                  <c:v>3/30/2016</c:v>
                </c:pt>
                <c:pt idx="30">
                  <c:v>3/31/2016</c:v>
                </c:pt>
                <c:pt idx="31">
                  <c:v>4/1/2016</c:v>
                </c:pt>
                <c:pt idx="32">
                  <c:v>4/2/2016</c:v>
                </c:pt>
                <c:pt idx="33">
                  <c:v>4/3/2016</c:v>
                </c:pt>
                <c:pt idx="34">
                  <c:v>4/4/2016</c:v>
                </c:pt>
                <c:pt idx="35">
                  <c:v>4/5/2016</c:v>
                </c:pt>
                <c:pt idx="36">
                  <c:v>4/6/2016</c:v>
                </c:pt>
                <c:pt idx="37">
                  <c:v>4/7/2016</c:v>
                </c:pt>
                <c:pt idx="38">
                  <c:v>4/8/2016</c:v>
                </c:pt>
                <c:pt idx="39">
                  <c:v>4/9/2016</c:v>
                </c:pt>
                <c:pt idx="40">
                  <c:v>4/10/2016</c:v>
                </c:pt>
                <c:pt idx="41">
                  <c:v>4/11/2016</c:v>
                </c:pt>
                <c:pt idx="42">
                  <c:v>4/12/2016</c:v>
                </c:pt>
                <c:pt idx="43">
                  <c:v>4/13/2016</c:v>
                </c:pt>
                <c:pt idx="44">
                  <c:v>4/14/2016</c:v>
                </c:pt>
                <c:pt idx="45">
                  <c:v>4/15/2016</c:v>
                </c:pt>
                <c:pt idx="46">
                  <c:v>4/16/2016</c:v>
                </c:pt>
                <c:pt idx="47">
                  <c:v>4/17/2016</c:v>
                </c:pt>
                <c:pt idx="48">
                  <c:v>4/18/2016</c:v>
                </c:pt>
                <c:pt idx="49">
                  <c:v>4/19/2016</c:v>
                </c:pt>
                <c:pt idx="50">
                  <c:v>4/20/2016</c:v>
                </c:pt>
                <c:pt idx="51">
                  <c:v>4/21/2016</c:v>
                </c:pt>
                <c:pt idx="52">
                  <c:v>4/22/2016</c:v>
                </c:pt>
                <c:pt idx="53">
                  <c:v>4/23/2016</c:v>
                </c:pt>
                <c:pt idx="54">
                  <c:v>4/24/2016</c:v>
                </c:pt>
                <c:pt idx="55">
                  <c:v>4/25/2016</c:v>
                </c:pt>
                <c:pt idx="56">
                  <c:v>4/26/2016</c:v>
                </c:pt>
                <c:pt idx="57">
                  <c:v>4/27/2016</c:v>
                </c:pt>
                <c:pt idx="58">
                  <c:v>4/28/2016</c:v>
                </c:pt>
                <c:pt idx="59">
                  <c:v>4/29/2016</c:v>
                </c:pt>
                <c:pt idx="60">
                  <c:v>4/30/2016</c:v>
                </c:pt>
                <c:pt idx="61">
                  <c:v>5/1/2016</c:v>
                </c:pt>
                <c:pt idx="62">
                  <c:v>5/2/2016</c:v>
                </c:pt>
                <c:pt idx="63">
                  <c:v>5/3/2016</c:v>
                </c:pt>
                <c:pt idx="64">
                  <c:v>5/4/2016</c:v>
                </c:pt>
                <c:pt idx="65">
                  <c:v>5/5/2016</c:v>
                </c:pt>
                <c:pt idx="66">
                  <c:v>5/6/2016</c:v>
                </c:pt>
                <c:pt idx="67">
                  <c:v>5/7/2016</c:v>
                </c:pt>
                <c:pt idx="68">
                  <c:v>5/8/2016</c:v>
                </c:pt>
                <c:pt idx="69">
                  <c:v>5/9/2016</c:v>
                </c:pt>
                <c:pt idx="70">
                  <c:v>5/10/2016</c:v>
                </c:pt>
                <c:pt idx="71">
                  <c:v>5/11/2016</c:v>
                </c:pt>
                <c:pt idx="72">
                  <c:v>5/12/2016</c:v>
                </c:pt>
                <c:pt idx="73">
                  <c:v>5/13/2016</c:v>
                </c:pt>
                <c:pt idx="74">
                  <c:v>5/14/2016</c:v>
                </c:pt>
                <c:pt idx="75">
                  <c:v>5/15/2016</c:v>
                </c:pt>
                <c:pt idx="76">
                  <c:v>5/16/2016</c:v>
                </c:pt>
                <c:pt idx="77">
                  <c:v>5/17/2016</c:v>
                </c:pt>
                <c:pt idx="78">
                  <c:v>5/18/2016</c:v>
                </c:pt>
                <c:pt idx="79">
                  <c:v>5/19/2016</c:v>
                </c:pt>
                <c:pt idx="80">
                  <c:v>5/20/2016</c:v>
                </c:pt>
                <c:pt idx="81">
                  <c:v>5/21/2016</c:v>
                </c:pt>
                <c:pt idx="82">
                  <c:v>5/22/2016</c:v>
                </c:pt>
                <c:pt idx="83">
                  <c:v>5/23/2016</c:v>
                </c:pt>
                <c:pt idx="84">
                  <c:v>5/24/2016</c:v>
                </c:pt>
                <c:pt idx="85">
                  <c:v>5/25/2016</c:v>
                </c:pt>
                <c:pt idx="86">
                  <c:v>5/26/2016</c:v>
                </c:pt>
                <c:pt idx="87">
                  <c:v>5/27/2016</c:v>
                </c:pt>
                <c:pt idx="88">
                  <c:v>5/28/2016</c:v>
                </c:pt>
                <c:pt idx="89">
                  <c:v>5/29/2016</c:v>
                </c:pt>
                <c:pt idx="90">
                  <c:v>5/30/2016</c:v>
                </c:pt>
                <c:pt idx="91">
                  <c:v>5/31/2016</c:v>
                </c:pt>
                <c:pt idx="92">
                  <c:v>6/1/2016</c:v>
                </c:pt>
                <c:pt idx="93">
                  <c:v>6/2/2016</c:v>
                </c:pt>
                <c:pt idx="94">
                  <c:v>6/3/2016</c:v>
                </c:pt>
                <c:pt idx="95">
                  <c:v>6/4/2016</c:v>
                </c:pt>
                <c:pt idx="96">
                  <c:v>6/5/2016</c:v>
                </c:pt>
                <c:pt idx="97">
                  <c:v>6/6/2016</c:v>
                </c:pt>
                <c:pt idx="98">
                  <c:v>6/7/2016</c:v>
                </c:pt>
                <c:pt idx="99">
                  <c:v>6/8/2016</c:v>
                </c:pt>
                <c:pt idx="100">
                  <c:v>6/9/2016</c:v>
                </c:pt>
                <c:pt idx="101">
                  <c:v>6/10/2016</c:v>
                </c:pt>
                <c:pt idx="102">
                  <c:v>6/11/2016</c:v>
                </c:pt>
                <c:pt idx="103">
                  <c:v>6/12/2016</c:v>
                </c:pt>
                <c:pt idx="104">
                  <c:v>6/13/2016</c:v>
                </c:pt>
                <c:pt idx="105">
                  <c:v>6/14/2016</c:v>
                </c:pt>
                <c:pt idx="106">
                  <c:v>6/15/2016</c:v>
                </c:pt>
                <c:pt idx="107">
                  <c:v>6/16/2016</c:v>
                </c:pt>
                <c:pt idx="108">
                  <c:v>6/17/2016</c:v>
                </c:pt>
                <c:pt idx="109">
                  <c:v>6/18/2016</c:v>
                </c:pt>
                <c:pt idx="110">
                  <c:v>6/19/2016</c:v>
                </c:pt>
                <c:pt idx="111">
                  <c:v>6/20/2016</c:v>
                </c:pt>
                <c:pt idx="112">
                  <c:v>6/21/2016</c:v>
                </c:pt>
                <c:pt idx="113">
                  <c:v>6/22/2016</c:v>
                </c:pt>
                <c:pt idx="114">
                  <c:v>6/23/2016</c:v>
                </c:pt>
                <c:pt idx="115">
                  <c:v>6/24/2016</c:v>
                </c:pt>
                <c:pt idx="116">
                  <c:v>6/25/2016</c:v>
                </c:pt>
                <c:pt idx="117">
                  <c:v>6/26/2016</c:v>
                </c:pt>
                <c:pt idx="118">
                  <c:v>6/27/2016</c:v>
                </c:pt>
                <c:pt idx="119">
                  <c:v>6/28/2016</c:v>
                </c:pt>
                <c:pt idx="120">
                  <c:v>6/29/2016</c:v>
                </c:pt>
                <c:pt idx="121">
                  <c:v>6/30/2016</c:v>
                </c:pt>
                <c:pt idx="122">
                  <c:v>7/1/2016</c:v>
                </c:pt>
                <c:pt idx="123">
                  <c:v>7/2/2016</c:v>
                </c:pt>
                <c:pt idx="124">
                  <c:v>7/3/2016</c:v>
                </c:pt>
                <c:pt idx="125">
                  <c:v>7/4/2016</c:v>
                </c:pt>
                <c:pt idx="126">
                  <c:v>7/5/2016</c:v>
                </c:pt>
                <c:pt idx="127">
                  <c:v>7/6/2016</c:v>
                </c:pt>
                <c:pt idx="128">
                  <c:v>7/7/2016</c:v>
                </c:pt>
                <c:pt idx="129">
                  <c:v>7/8/2016</c:v>
                </c:pt>
                <c:pt idx="130">
                  <c:v>7/9/2016</c:v>
                </c:pt>
                <c:pt idx="131">
                  <c:v>7/10/2016</c:v>
                </c:pt>
                <c:pt idx="132">
                  <c:v>7/11/2016</c:v>
                </c:pt>
                <c:pt idx="133">
                  <c:v>7/12/2016</c:v>
                </c:pt>
                <c:pt idx="134">
                  <c:v>7/13/2016</c:v>
                </c:pt>
                <c:pt idx="135">
                  <c:v>7/14/2016</c:v>
                </c:pt>
                <c:pt idx="136">
                  <c:v>7/15/2016</c:v>
                </c:pt>
                <c:pt idx="137">
                  <c:v>7/16/2016</c:v>
                </c:pt>
                <c:pt idx="138">
                  <c:v>7/17/2016</c:v>
                </c:pt>
                <c:pt idx="139">
                  <c:v>7/18/2016</c:v>
                </c:pt>
                <c:pt idx="140">
                  <c:v>7/19/2016</c:v>
                </c:pt>
                <c:pt idx="141">
                  <c:v>7/20/2016</c:v>
                </c:pt>
                <c:pt idx="142">
                  <c:v>7/21/2016</c:v>
                </c:pt>
                <c:pt idx="143">
                  <c:v>7/22/2016</c:v>
                </c:pt>
                <c:pt idx="144">
                  <c:v>7/23/2016</c:v>
                </c:pt>
                <c:pt idx="145">
                  <c:v>7/24/2016</c:v>
                </c:pt>
                <c:pt idx="146">
                  <c:v>7/25/2016</c:v>
                </c:pt>
                <c:pt idx="147">
                  <c:v>7/26/2016</c:v>
                </c:pt>
                <c:pt idx="148">
                  <c:v>7/27/2016</c:v>
                </c:pt>
                <c:pt idx="149">
                  <c:v>7/28/2016</c:v>
                </c:pt>
                <c:pt idx="150">
                  <c:v>8/1/2016</c:v>
                </c:pt>
                <c:pt idx="151">
                  <c:v>8/2/2016</c:v>
                </c:pt>
                <c:pt idx="152">
                  <c:v>8/3/2016</c:v>
                </c:pt>
                <c:pt idx="153">
                  <c:v>8/4/2016</c:v>
                </c:pt>
                <c:pt idx="154">
                  <c:v>8/5/2016</c:v>
                </c:pt>
                <c:pt idx="155">
                  <c:v>8/6/2016</c:v>
                </c:pt>
                <c:pt idx="156">
                  <c:v>8/7/2016</c:v>
                </c:pt>
                <c:pt idx="157">
                  <c:v>8/8/2016</c:v>
                </c:pt>
                <c:pt idx="158">
                  <c:v>8/9/2016</c:v>
                </c:pt>
                <c:pt idx="159">
                  <c:v>8/10/2016</c:v>
                </c:pt>
                <c:pt idx="160">
                  <c:v>8/11/2016</c:v>
                </c:pt>
                <c:pt idx="161">
                  <c:v>8/12/2016</c:v>
                </c:pt>
                <c:pt idx="162">
                  <c:v>8/13/2016</c:v>
                </c:pt>
                <c:pt idx="163">
                  <c:v>8/14/2016</c:v>
                </c:pt>
                <c:pt idx="164">
                  <c:v>8/15/2016</c:v>
                </c:pt>
                <c:pt idx="165">
                  <c:v>8/16/2016</c:v>
                </c:pt>
                <c:pt idx="166">
                  <c:v>8/17/2016</c:v>
                </c:pt>
                <c:pt idx="167">
                  <c:v>8/18/2016</c:v>
                </c:pt>
                <c:pt idx="168">
                  <c:v>8/19/2016</c:v>
                </c:pt>
                <c:pt idx="169">
                  <c:v>8/20/2016</c:v>
                </c:pt>
                <c:pt idx="170">
                  <c:v>8/21/2016</c:v>
                </c:pt>
                <c:pt idx="171">
                  <c:v>8/22/2016</c:v>
                </c:pt>
                <c:pt idx="172">
                  <c:v>8/23/2016</c:v>
                </c:pt>
                <c:pt idx="173">
                  <c:v>8/24/2016</c:v>
                </c:pt>
                <c:pt idx="174">
                  <c:v>8/25/2016</c:v>
                </c:pt>
                <c:pt idx="175">
                  <c:v>8/26/2016</c:v>
                </c:pt>
                <c:pt idx="176">
                  <c:v>8/27/2016</c:v>
                </c:pt>
                <c:pt idx="177">
                  <c:v>8/28/2016</c:v>
                </c:pt>
                <c:pt idx="178">
                  <c:v>8/29/2016</c:v>
                </c:pt>
                <c:pt idx="179">
                  <c:v>8/30/2016</c:v>
                </c:pt>
                <c:pt idx="180">
                  <c:v>8/31/2016</c:v>
                </c:pt>
                <c:pt idx="181">
                  <c:v>9/1/2016</c:v>
                </c:pt>
                <c:pt idx="182">
                  <c:v>9/2/2016</c:v>
                </c:pt>
                <c:pt idx="183">
                  <c:v>9/3/2016</c:v>
                </c:pt>
                <c:pt idx="184">
                  <c:v>9/4/2016</c:v>
                </c:pt>
                <c:pt idx="185">
                  <c:v>9/5/2016</c:v>
                </c:pt>
                <c:pt idx="186">
                  <c:v>9/6/2016</c:v>
                </c:pt>
                <c:pt idx="187">
                  <c:v>9/7/2016</c:v>
                </c:pt>
                <c:pt idx="188">
                  <c:v>9/8/2016</c:v>
                </c:pt>
                <c:pt idx="189">
                  <c:v>9/9/2016</c:v>
                </c:pt>
                <c:pt idx="190">
                  <c:v>9/10/2016</c:v>
                </c:pt>
                <c:pt idx="191">
                  <c:v>9/11/2016</c:v>
                </c:pt>
                <c:pt idx="192">
                  <c:v>9/12/2016</c:v>
                </c:pt>
                <c:pt idx="193">
                  <c:v>9/13/2016</c:v>
                </c:pt>
                <c:pt idx="194">
                  <c:v>9/14/2016</c:v>
                </c:pt>
                <c:pt idx="195">
                  <c:v>9/15/2016</c:v>
                </c:pt>
                <c:pt idx="196">
                  <c:v>9/16/2016</c:v>
                </c:pt>
                <c:pt idx="197">
                  <c:v>9/17/2016</c:v>
                </c:pt>
                <c:pt idx="198">
                  <c:v>9/18/2016</c:v>
                </c:pt>
                <c:pt idx="199">
                  <c:v>9/19/2016</c:v>
                </c:pt>
                <c:pt idx="200">
                  <c:v>9/20/2016</c:v>
                </c:pt>
                <c:pt idx="201">
                  <c:v>9/21/2016</c:v>
                </c:pt>
                <c:pt idx="202">
                  <c:v>9/22/2016</c:v>
                </c:pt>
                <c:pt idx="203">
                  <c:v>9/23/2016</c:v>
                </c:pt>
                <c:pt idx="204">
                  <c:v>9/24/2016</c:v>
                </c:pt>
                <c:pt idx="205">
                  <c:v>9/25/2016</c:v>
                </c:pt>
                <c:pt idx="206">
                  <c:v>9/26/2016</c:v>
                </c:pt>
                <c:pt idx="207">
                  <c:v>9/27/2016</c:v>
                </c:pt>
                <c:pt idx="208">
                  <c:v>9/28/2016</c:v>
                </c:pt>
                <c:pt idx="209">
                  <c:v>9/29/2016</c:v>
                </c:pt>
                <c:pt idx="210">
                  <c:v>9/30/2016</c:v>
                </c:pt>
              </c:strCache>
            </c:strRef>
          </c:cat>
          <c:val>
            <c:numRef>
              <c:f>'201603-09 MD Concurrent Users'!$H$4:$H$215</c:f>
              <c:numCache>
                <c:formatCode>General</c:formatCode>
                <c:ptCount val="211"/>
                <c:pt idx="0">
                  <c:v>22</c:v>
                </c:pt>
                <c:pt idx="1">
                  <c:v>22</c:v>
                </c:pt>
                <c:pt idx="2">
                  <c:v>22</c:v>
                </c:pt>
                <c:pt idx="3">
                  <c:v>22</c:v>
                </c:pt>
                <c:pt idx="4">
                  <c:v>22</c:v>
                </c:pt>
                <c:pt idx="5">
                  <c:v>22</c:v>
                </c:pt>
                <c:pt idx="6">
                  <c:v>22</c:v>
                </c:pt>
                <c:pt idx="7">
                  <c:v>22</c:v>
                </c:pt>
                <c:pt idx="8">
                  <c:v>22</c:v>
                </c:pt>
                <c:pt idx="9">
                  <c:v>22</c:v>
                </c:pt>
                <c:pt idx="10">
                  <c:v>22</c:v>
                </c:pt>
                <c:pt idx="11">
                  <c:v>22</c:v>
                </c:pt>
                <c:pt idx="12">
                  <c:v>22</c:v>
                </c:pt>
                <c:pt idx="13">
                  <c:v>22</c:v>
                </c:pt>
                <c:pt idx="14">
                  <c:v>22</c:v>
                </c:pt>
                <c:pt idx="15">
                  <c:v>22</c:v>
                </c:pt>
                <c:pt idx="16">
                  <c:v>22</c:v>
                </c:pt>
                <c:pt idx="17">
                  <c:v>22</c:v>
                </c:pt>
                <c:pt idx="18">
                  <c:v>22</c:v>
                </c:pt>
                <c:pt idx="19">
                  <c:v>22</c:v>
                </c:pt>
                <c:pt idx="20">
                  <c:v>22</c:v>
                </c:pt>
                <c:pt idx="21">
                  <c:v>22</c:v>
                </c:pt>
                <c:pt idx="22">
                  <c:v>22</c:v>
                </c:pt>
                <c:pt idx="23">
                  <c:v>22</c:v>
                </c:pt>
                <c:pt idx="24">
                  <c:v>22</c:v>
                </c:pt>
                <c:pt idx="25">
                  <c:v>22</c:v>
                </c:pt>
                <c:pt idx="26">
                  <c:v>22</c:v>
                </c:pt>
                <c:pt idx="27">
                  <c:v>22</c:v>
                </c:pt>
                <c:pt idx="28">
                  <c:v>22</c:v>
                </c:pt>
                <c:pt idx="29">
                  <c:v>22</c:v>
                </c:pt>
                <c:pt idx="30">
                  <c:v>22</c:v>
                </c:pt>
                <c:pt idx="31">
                  <c:v>22</c:v>
                </c:pt>
                <c:pt idx="32">
                  <c:v>22</c:v>
                </c:pt>
                <c:pt idx="33">
                  <c:v>22</c:v>
                </c:pt>
                <c:pt idx="34">
                  <c:v>22</c:v>
                </c:pt>
                <c:pt idx="35">
                  <c:v>22</c:v>
                </c:pt>
                <c:pt idx="36">
                  <c:v>22</c:v>
                </c:pt>
                <c:pt idx="37">
                  <c:v>22</c:v>
                </c:pt>
                <c:pt idx="38">
                  <c:v>22</c:v>
                </c:pt>
                <c:pt idx="39">
                  <c:v>22</c:v>
                </c:pt>
                <c:pt idx="40">
                  <c:v>22</c:v>
                </c:pt>
                <c:pt idx="41">
                  <c:v>22</c:v>
                </c:pt>
                <c:pt idx="42">
                  <c:v>22</c:v>
                </c:pt>
                <c:pt idx="43">
                  <c:v>22</c:v>
                </c:pt>
                <c:pt idx="44">
                  <c:v>22</c:v>
                </c:pt>
                <c:pt idx="45">
                  <c:v>22</c:v>
                </c:pt>
                <c:pt idx="46">
                  <c:v>22</c:v>
                </c:pt>
                <c:pt idx="47">
                  <c:v>22</c:v>
                </c:pt>
                <c:pt idx="48">
                  <c:v>22</c:v>
                </c:pt>
                <c:pt idx="49">
                  <c:v>22</c:v>
                </c:pt>
                <c:pt idx="50">
                  <c:v>22</c:v>
                </c:pt>
                <c:pt idx="51">
                  <c:v>22</c:v>
                </c:pt>
                <c:pt idx="52">
                  <c:v>22</c:v>
                </c:pt>
                <c:pt idx="53">
                  <c:v>22</c:v>
                </c:pt>
                <c:pt idx="54">
                  <c:v>22</c:v>
                </c:pt>
                <c:pt idx="55">
                  <c:v>22</c:v>
                </c:pt>
                <c:pt idx="56">
                  <c:v>22</c:v>
                </c:pt>
                <c:pt idx="57">
                  <c:v>22</c:v>
                </c:pt>
                <c:pt idx="58">
                  <c:v>22</c:v>
                </c:pt>
                <c:pt idx="59">
                  <c:v>22</c:v>
                </c:pt>
                <c:pt idx="60">
                  <c:v>22</c:v>
                </c:pt>
                <c:pt idx="61">
                  <c:v>22</c:v>
                </c:pt>
                <c:pt idx="62">
                  <c:v>22</c:v>
                </c:pt>
                <c:pt idx="63">
                  <c:v>22</c:v>
                </c:pt>
                <c:pt idx="64">
                  <c:v>22</c:v>
                </c:pt>
                <c:pt idx="65">
                  <c:v>22</c:v>
                </c:pt>
                <c:pt idx="66">
                  <c:v>22</c:v>
                </c:pt>
                <c:pt idx="67">
                  <c:v>22</c:v>
                </c:pt>
                <c:pt idx="68">
                  <c:v>22</c:v>
                </c:pt>
                <c:pt idx="69">
                  <c:v>22</c:v>
                </c:pt>
                <c:pt idx="70">
                  <c:v>22</c:v>
                </c:pt>
                <c:pt idx="71">
                  <c:v>22</c:v>
                </c:pt>
                <c:pt idx="72">
                  <c:v>22</c:v>
                </c:pt>
                <c:pt idx="73">
                  <c:v>22</c:v>
                </c:pt>
                <c:pt idx="74">
                  <c:v>22</c:v>
                </c:pt>
                <c:pt idx="75">
                  <c:v>22</c:v>
                </c:pt>
                <c:pt idx="76">
                  <c:v>22</c:v>
                </c:pt>
                <c:pt idx="77">
                  <c:v>22</c:v>
                </c:pt>
                <c:pt idx="78">
                  <c:v>22</c:v>
                </c:pt>
                <c:pt idx="79">
                  <c:v>22</c:v>
                </c:pt>
                <c:pt idx="80">
                  <c:v>22</c:v>
                </c:pt>
                <c:pt idx="81">
                  <c:v>22</c:v>
                </c:pt>
                <c:pt idx="82">
                  <c:v>22</c:v>
                </c:pt>
                <c:pt idx="83">
                  <c:v>22</c:v>
                </c:pt>
                <c:pt idx="84">
                  <c:v>22</c:v>
                </c:pt>
                <c:pt idx="85">
                  <c:v>22</c:v>
                </c:pt>
                <c:pt idx="86">
                  <c:v>22</c:v>
                </c:pt>
                <c:pt idx="87">
                  <c:v>22</c:v>
                </c:pt>
                <c:pt idx="88">
                  <c:v>22</c:v>
                </c:pt>
                <c:pt idx="89">
                  <c:v>22</c:v>
                </c:pt>
                <c:pt idx="90">
                  <c:v>22</c:v>
                </c:pt>
                <c:pt idx="91">
                  <c:v>22</c:v>
                </c:pt>
                <c:pt idx="92">
                  <c:v>22</c:v>
                </c:pt>
                <c:pt idx="93">
                  <c:v>22</c:v>
                </c:pt>
                <c:pt idx="94">
                  <c:v>22</c:v>
                </c:pt>
                <c:pt idx="95">
                  <c:v>22</c:v>
                </c:pt>
                <c:pt idx="96">
                  <c:v>22</c:v>
                </c:pt>
                <c:pt idx="97">
                  <c:v>22</c:v>
                </c:pt>
                <c:pt idx="98">
                  <c:v>22</c:v>
                </c:pt>
                <c:pt idx="99">
                  <c:v>22</c:v>
                </c:pt>
                <c:pt idx="100">
                  <c:v>22</c:v>
                </c:pt>
                <c:pt idx="101">
                  <c:v>22</c:v>
                </c:pt>
                <c:pt idx="102">
                  <c:v>22</c:v>
                </c:pt>
                <c:pt idx="103">
                  <c:v>22</c:v>
                </c:pt>
                <c:pt idx="104">
                  <c:v>22</c:v>
                </c:pt>
                <c:pt idx="105">
                  <c:v>22</c:v>
                </c:pt>
                <c:pt idx="106">
                  <c:v>22</c:v>
                </c:pt>
                <c:pt idx="107">
                  <c:v>22</c:v>
                </c:pt>
                <c:pt idx="108">
                  <c:v>22</c:v>
                </c:pt>
                <c:pt idx="109">
                  <c:v>22</c:v>
                </c:pt>
                <c:pt idx="110">
                  <c:v>22</c:v>
                </c:pt>
                <c:pt idx="111">
                  <c:v>22</c:v>
                </c:pt>
                <c:pt idx="112">
                  <c:v>22</c:v>
                </c:pt>
                <c:pt idx="113">
                  <c:v>22</c:v>
                </c:pt>
                <c:pt idx="114">
                  <c:v>22</c:v>
                </c:pt>
                <c:pt idx="115">
                  <c:v>22</c:v>
                </c:pt>
                <c:pt idx="116">
                  <c:v>22</c:v>
                </c:pt>
                <c:pt idx="117">
                  <c:v>22</c:v>
                </c:pt>
                <c:pt idx="118">
                  <c:v>22</c:v>
                </c:pt>
                <c:pt idx="119">
                  <c:v>22</c:v>
                </c:pt>
                <c:pt idx="120">
                  <c:v>22</c:v>
                </c:pt>
                <c:pt idx="121">
                  <c:v>22</c:v>
                </c:pt>
                <c:pt idx="122">
                  <c:v>22</c:v>
                </c:pt>
                <c:pt idx="123">
                  <c:v>22</c:v>
                </c:pt>
                <c:pt idx="124">
                  <c:v>22</c:v>
                </c:pt>
                <c:pt idx="125">
                  <c:v>22</c:v>
                </c:pt>
                <c:pt idx="126">
                  <c:v>22</c:v>
                </c:pt>
                <c:pt idx="127">
                  <c:v>22</c:v>
                </c:pt>
                <c:pt idx="128">
                  <c:v>22</c:v>
                </c:pt>
                <c:pt idx="129">
                  <c:v>22</c:v>
                </c:pt>
                <c:pt idx="130">
                  <c:v>22</c:v>
                </c:pt>
                <c:pt idx="131">
                  <c:v>22</c:v>
                </c:pt>
                <c:pt idx="132">
                  <c:v>22</c:v>
                </c:pt>
                <c:pt idx="133">
                  <c:v>22</c:v>
                </c:pt>
                <c:pt idx="134">
                  <c:v>22</c:v>
                </c:pt>
                <c:pt idx="135">
                  <c:v>22</c:v>
                </c:pt>
                <c:pt idx="136">
                  <c:v>22</c:v>
                </c:pt>
                <c:pt idx="137">
                  <c:v>22</c:v>
                </c:pt>
                <c:pt idx="138">
                  <c:v>22</c:v>
                </c:pt>
                <c:pt idx="139">
                  <c:v>22</c:v>
                </c:pt>
                <c:pt idx="140">
                  <c:v>22</c:v>
                </c:pt>
                <c:pt idx="141">
                  <c:v>22</c:v>
                </c:pt>
                <c:pt idx="142">
                  <c:v>22</c:v>
                </c:pt>
                <c:pt idx="143">
                  <c:v>22</c:v>
                </c:pt>
                <c:pt idx="144">
                  <c:v>22</c:v>
                </c:pt>
                <c:pt idx="145">
                  <c:v>22</c:v>
                </c:pt>
                <c:pt idx="146">
                  <c:v>22</c:v>
                </c:pt>
                <c:pt idx="147">
                  <c:v>22</c:v>
                </c:pt>
                <c:pt idx="148">
                  <c:v>22</c:v>
                </c:pt>
                <c:pt idx="149">
                  <c:v>22</c:v>
                </c:pt>
                <c:pt idx="150">
                  <c:v>22</c:v>
                </c:pt>
                <c:pt idx="151">
                  <c:v>22</c:v>
                </c:pt>
                <c:pt idx="152">
                  <c:v>22</c:v>
                </c:pt>
                <c:pt idx="153">
                  <c:v>22</c:v>
                </c:pt>
                <c:pt idx="154">
                  <c:v>22</c:v>
                </c:pt>
                <c:pt idx="155">
                  <c:v>22</c:v>
                </c:pt>
                <c:pt idx="156">
                  <c:v>22</c:v>
                </c:pt>
                <c:pt idx="157">
                  <c:v>22</c:v>
                </c:pt>
                <c:pt idx="158">
                  <c:v>22</c:v>
                </c:pt>
                <c:pt idx="159">
                  <c:v>22</c:v>
                </c:pt>
                <c:pt idx="160">
                  <c:v>22</c:v>
                </c:pt>
                <c:pt idx="161">
                  <c:v>22</c:v>
                </c:pt>
                <c:pt idx="162">
                  <c:v>22</c:v>
                </c:pt>
                <c:pt idx="163">
                  <c:v>22</c:v>
                </c:pt>
                <c:pt idx="164">
                  <c:v>22</c:v>
                </c:pt>
                <c:pt idx="165">
                  <c:v>22</c:v>
                </c:pt>
                <c:pt idx="166">
                  <c:v>22</c:v>
                </c:pt>
                <c:pt idx="167">
                  <c:v>22</c:v>
                </c:pt>
                <c:pt idx="168">
                  <c:v>22</c:v>
                </c:pt>
                <c:pt idx="169">
                  <c:v>22</c:v>
                </c:pt>
                <c:pt idx="170">
                  <c:v>22</c:v>
                </c:pt>
                <c:pt idx="171">
                  <c:v>22</c:v>
                </c:pt>
                <c:pt idx="172">
                  <c:v>22</c:v>
                </c:pt>
                <c:pt idx="173">
                  <c:v>22</c:v>
                </c:pt>
                <c:pt idx="174">
                  <c:v>22</c:v>
                </c:pt>
                <c:pt idx="175">
                  <c:v>22</c:v>
                </c:pt>
                <c:pt idx="176">
                  <c:v>22</c:v>
                </c:pt>
                <c:pt idx="177">
                  <c:v>22</c:v>
                </c:pt>
                <c:pt idx="178">
                  <c:v>22</c:v>
                </c:pt>
                <c:pt idx="179">
                  <c:v>22</c:v>
                </c:pt>
                <c:pt idx="180">
                  <c:v>22</c:v>
                </c:pt>
                <c:pt idx="181">
                  <c:v>22</c:v>
                </c:pt>
                <c:pt idx="182">
                  <c:v>22</c:v>
                </c:pt>
                <c:pt idx="183">
                  <c:v>22</c:v>
                </c:pt>
                <c:pt idx="184">
                  <c:v>22</c:v>
                </c:pt>
                <c:pt idx="185">
                  <c:v>22</c:v>
                </c:pt>
                <c:pt idx="186">
                  <c:v>22</c:v>
                </c:pt>
                <c:pt idx="187">
                  <c:v>22</c:v>
                </c:pt>
                <c:pt idx="188">
                  <c:v>22</c:v>
                </c:pt>
                <c:pt idx="189">
                  <c:v>22</c:v>
                </c:pt>
                <c:pt idx="190">
                  <c:v>22</c:v>
                </c:pt>
                <c:pt idx="191">
                  <c:v>22</c:v>
                </c:pt>
                <c:pt idx="192">
                  <c:v>22</c:v>
                </c:pt>
                <c:pt idx="193">
                  <c:v>22</c:v>
                </c:pt>
                <c:pt idx="194">
                  <c:v>22</c:v>
                </c:pt>
                <c:pt idx="195">
                  <c:v>22</c:v>
                </c:pt>
                <c:pt idx="196">
                  <c:v>22</c:v>
                </c:pt>
                <c:pt idx="197">
                  <c:v>22</c:v>
                </c:pt>
                <c:pt idx="198">
                  <c:v>22</c:v>
                </c:pt>
                <c:pt idx="199">
                  <c:v>22</c:v>
                </c:pt>
                <c:pt idx="200">
                  <c:v>22</c:v>
                </c:pt>
                <c:pt idx="201">
                  <c:v>22</c:v>
                </c:pt>
                <c:pt idx="202">
                  <c:v>22</c:v>
                </c:pt>
                <c:pt idx="203">
                  <c:v>22</c:v>
                </c:pt>
                <c:pt idx="204">
                  <c:v>22</c:v>
                </c:pt>
                <c:pt idx="205">
                  <c:v>22</c:v>
                </c:pt>
                <c:pt idx="206">
                  <c:v>22</c:v>
                </c:pt>
                <c:pt idx="207">
                  <c:v>22</c:v>
                </c:pt>
                <c:pt idx="208">
                  <c:v>22</c:v>
                </c:pt>
                <c:pt idx="209">
                  <c:v>22</c:v>
                </c:pt>
                <c:pt idx="210">
                  <c:v>22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1562816"/>
        <c:axId val="341563208"/>
      </c:lineChart>
      <c:catAx>
        <c:axId val="341562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341563208"/>
        <c:crosses val="autoZero"/>
        <c:auto val="1"/>
        <c:lblAlgn val="ctr"/>
        <c:lblOffset val="100"/>
        <c:tickLblSkip val="7"/>
        <c:noMultiLvlLbl val="0"/>
      </c:catAx>
      <c:valAx>
        <c:axId val="3415632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Concurrent </a:t>
                </a:r>
                <a:r>
                  <a:rPr lang="en-US" dirty="0" smtClean="0"/>
                  <a:t> Users</a:t>
                </a:r>
                <a:endParaRPr lang="en-US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341562816"/>
        <c:crosses val="autoZero"/>
        <c:crossBetween val="between"/>
      </c:valAx>
      <c:spPr>
        <a:solidFill>
          <a:schemeClr val="tx1"/>
        </a:solidFill>
        <a:ln>
          <a:solidFill>
            <a:schemeClr val="lt1">
              <a:hueOff val="0"/>
              <a:satOff val="0"/>
              <a:lumOff val="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80696462398721902"/>
          <c:y val="4.4907824854087508E-2"/>
          <c:w val="0.14340877684767092"/>
          <c:h val="0.10953929585773235"/>
        </c:manualLayout>
      </c:layout>
      <c:overlay val="0"/>
      <c:spPr>
        <a:solidFill>
          <a:schemeClr val="tx1"/>
        </a:solidFill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FFFF00"/>
          </a:solidFill>
        </a:defRPr>
      </a:pPr>
      <a:endParaRPr lang="en-US"/>
    </a:p>
  </c:txPr>
  <c:externalData r:id="rId1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  <c14:dropZonesVisible val="1"/>
      </c14:pivotOptions>
    </c:ext>
  </c:extLst>
</c:chartSpace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A11690-0F27-48CA-8C8E-70E483578D4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</dgm:spPr>
      <dgm:t>
        <a:bodyPr/>
        <a:lstStyle/>
        <a:p>
          <a:endParaRPr lang="en-US"/>
        </a:p>
      </dgm:t>
    </dgm:pt>
    <dgm:pt modelId="{D09EDEA5-66E6-4511-9EAF-89C8EB047075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800" i="0" u="sng" dirty="0" smtClean="0">
              <a:solidFill>
                <a:schemeClr val="tx1"/>
              </a:solidFill>
              <a:latin typeface="+mn-lt"/>
            </a:rPr>
            <a:t>Pilot 1.0</a:t>
          </a:r>
          <a:endParaRPr lang="en-US" sz="1800" i="0" u="sng" dirty="0">
            <a:solidFill>
              <a:schemeClr val="tx1"/>
            </a:solidFill>
            <a:latin typeface="+mn-lt"/>
          </a:endParaRPr>
        </a:p>
      </dgm:t>
    </dgm:pt>
    <dgm:pt modelId="{41409665-6820-4980-B552-F5E920957A30}" type="parTrans" cxnId="{5360BE8D-CC7A-44B7-ACC0-C82FDFB60617}">
      <dgm:prSet/>
      <dgm:spPr/>
      <dgm:t>
        <a:bodyPr/>
        <a:lstStyle/>
        <a:p>
          <a:endParaRPr lang="en-US">
            <a:solidFill>
              <a:srgbClr val="FFFF00"/>
            </a:solidFill>
          </a:endParaRPr>
        </a:p>
      </dgm:t>
    </dgm:pt>
    <dgm:pt modelId="{DF2E646E-7650-4B0B-B3BE-FC4B457F9F8E}" type="sibTrans" cxnId="{5360BE8D-CC7A-44B7-ACC0-C82FDFB60617}">
      <dgm:prSet/>
      <dgm:spPr/>
      <dgm:t>
        <a:bodyPr/>
        <a:lstStyle/>
        <a:p>
          <a:endParaRPr lang="en-US">
            <a:solidFill>
              <a:srgbClr val="FFFF00"/>
            </a:solidFill>
          </a:endParaRPr>
        </a:p>
      </dgm:t>
    </dgm:pt>
    <dgm:pt modelId="{953621D7-8805-4E44-AB16-581CB83F87D4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  <a:latin typeface="+mn-lt"/>
            </a:rPr>
            <a:t> Establish software </a:t>
          </a:r>
          <a:r>
            <a:rPr lang="en-US" sz="1050" b="0" dirty="0" smtClean="0">
              <a:solidFill>
                <a:srgbClr val="FFFF00"/>
              </a:solidFill>
              <a:latin typeface="+mn-lt"/>
            </a:rPr>
            <a:t>tool license key manager </a:t>
          </a:r>
          <a:r>
            <a:rPr lang="en-US" sz="1050" b="0" dirty="0" smtClean="0">
              <a:solidFill>
                <a:schemeClr val="tx1"/>
              </a:solidFill>
              <a:latin typeface="+mn-lt"/>
            </a:rPr>
            <a:t>server capability in the NASA “cloud” environment</a:t>
          </a:r>
          <a:endParaRPr lang="en-US" sz="1050" dirty="0">
            <a:solidFill>
              <a:schemeClr val="tx1"/>
            </a:solidFill>
            <a:latin typeface="+mn-lt"/>
          </a:endParaRPr>
        </a:p>
      </dgm:t>
    </dgm:pt>
    <dgm:pt modelId="{AF0F74EF-F3E1-43F9-B294-7CC0E639D378}" type="parTrans" cxnId="{4DC529B0-106B-4EC5-B421-00021D5A4DB4}">
      <dgm:prSet/>
      <dgm:spPr/>
      <dgm:t>
        <a:bodyPr/>
        <a:lstStyle/>
        <a:p>
          <a:endParaRPr lang="en-US">
            <a:solidFill>
              <a:srgbClr val="FFFF00"/>
            </a:solidFill>
          </a:endParaRPr>
        </a:p>
      </dgm:t>
    </dgm:pt>
    <dgm:pt modelId="{A448BDAD-456A-4BAB-AFAE-4E74E93E2564}" type="sibTrans" cxnId="{4DC529B0-106B-4EC5-B421-00021D5A4DB4}">
      <dgm:prSet/>
      <dgm:spPr/>
      <dgm:t>
        <a:bodyPr/>
        <a:lstStyle/>
        <a:p>
          <a:endParaRPr lang="en-US">
            <a:solidFill>
              <a:srgbClr val="FFFF00"/>
            </a:solidFill>
          </a:endParaRPr>
        </a:p>
      </dgm:t>
    </dgm:pt>
    <dgm:pt modelId="{ADAC0542-4EA3-4934-998E-70FF2525D6FB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800" u="sng" dirty="0" smtClean="0">
              <a:solidFill>
                <a:schemeClr val="tx1"/>
              </a:solidFill>
            </a:rPr>
            <a:t>Pilot 2.0</a:t>
          </a:r>
          <a:endParaRPr lang="en-US" sz="1800" u="sng" dirty="0">
            <a:solidFill>
              <a:schemeClr val="tx1"/>
            </a:solidFill>
          </a:endParaRPr>
        </a:p>
      </dgm:t>
    </dgm:pt>
    <dgm:pt modelId="{7A6DBE2A-8D8C-4FE4-AEEA-4AE1A8C3200F}" type="parTrans" cxnId="{572AD1DD-1270-4D8C-BDCD-968860AF2592}">
      <dgm:prSet/>
      <dgm:spPr/>
      <dgm:t>
        <a:bodyPr/>
        <a:lstStyle/>
        <a:p>
          <a:endParaRPr lang="en-US">
            <a:solidFill>
              <a:srgbClr val="FFFF00"/>
            </a:solidFill>
          </a:endParaRPr>
        </a:p>
      </dgm:t>
    </dgm:pt>
    <dgm:pt modelId="{43D5085C-78B7-4263-9016-568BFBF895E0}" type="sibTrans" cxnId="{572AD1DD-1270-4D8C-BDCD-968860AF2592}">
      <dgm:prSet/>
      <dgm:spPr/>
      <dgm:t>
        <a:bodyPr/>
        <a:lstStyle/>
        <a:p>
          <a:endParaRPr lang="en-US">
            <a:solidFill>
              <a:srgbClr val="FFFF00"/>
            </a:solidFill>
          </a:endParaRPr>
        </a:p>
      </dgm:t>
    </dgm:pt>
    <dgm:pt modelId="{D02DF602-276B-48C3-965C-9F653F36A307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</a:rPr>
            <a:t> Follow on activity to further build confidence and knowledge of cloud utility</a:t>
          </a:r>
          <a:endParaRPr lang="en-US" sz="1050" dirty="0">
            <a:solidFill>
              <a:schemeClr val="tx1"/>
            </a:solidFill>
          </a:endParaRPr>
        </a:p>
      </dgm:t>
    </dgm:pt>
    <dgm:pt modelId="{6E3EEA1C-8E39-4A50-A28F-E56E6C5F9F84}" type="parTrans" cxnId="{21463FF0-1463-4FDA-BE37-A830DF2C299A}">
      <dgm:prSet/>
      <dgm:spPr/>
      <dgm:t>
        <a:bodyPr/>
        <a:lstStyle/>
        <a:p>
          <a:endParaRPr lang="en-US">
            <a:solidFill>
              <a:srgbClr val="FFFF00"/>
            </a:solidFill>
          </a:endParaRPr>
        </a:p>
      </dgm:t>
    </dgm:pt>
    <dgm:pt modelId="{FADC4B53-55FA-40CA-85EB-FEEC622338C2}" type="sibTrans" cxnId="{21463FF0-1463-4FDA-BE37-A830DF2C299A}">
      <dgm:prSet/>
      <dgm:spPr/>
      <dgm:t>
        <a:bodyPr/>
        <a:lstStyle/>
        <a:p>
          <a:endParaRPr lang="en-US">
            <a:solidFill>
              <a:srgbClr val="FFFF00"/>
            </a:solidFill>
          </a:endParaRPr>
        </a:p>
      </dgm:t>
    </dgm:pt>
    <dgm:pt modelId="{D55DFD6D-32B6-40C2-ACAE-5C64830A9786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800" u="sng" dirty="0" smtClean="0">
              <a:solidFill>
                <a:schemeClr val="tx1"/>
              </a:solidFill>
            </a:rPr>
            <a:t>Pilot 2.5</a:t>
          </a:r>
          <a:endParaRPr lang="en-US" sz="1800" u="sng" dirty="0">
            <a:solidFill>
              <a:schemeClr val="tx1"/>
            </a:solidFill>
          </a:endParaRPr>
        </a:p>
      </dgm:t>
    </dgm:pt>
    <dgm:pt modelId="{D7C3B92F-A0C8-4F98-A0C2-6C0E638CD614}" type="parTrans" cxnId="{EA77FF7F-F7C3-432F-9418-76D7F1725D64}">
      <dgm:prSet/>
      <dgm:spPr/>
      <dgm:t>
        <a:bodyPr/>
        <a:lstStyle/>
        <a:p>
          <a:endParaRPr lang="en-US">
            <a:solidFill>
              <a:srgbClr val="FFFF00"/>
            </a:solidFill>
          </a:endParaRPr>
        </a:p>
      </dgm:t>
    </dgm:pt>
    <dgm:pt modelId="{5482D70D-C21F-47A6-AD3E-3123B4E51ECE}" type="sibTrans" cxnId="{EA77FF7F-F7C3-432F-9418-76D7F1725D64}">
      <dgm:prSet/>
      <dgm:spPr/>
      <dgm:t>
        <a:bodyPr/>
        <a:lstStyle/>
        <a:p>
          <a:endParaRPr lang="en-US">
            <a:solidFill>
              <a:srgbClr val="FFFF00"/>
            </a:solidFill>
          </a:endParaRPr>
        </a:p>
      </dgm:t>
    </dgm:pt>
    <dgm:pt modelId="{CF7640FE-4077-4A3A-A28A-29143FB87273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 sz="900" dirty="0"/>
        </a:p>
      </dgm:t>
    </dgm:pt>
    <dgm:pt modelId="{2A066F11-1E0E-45D2-93A2-22B53EC5478C}" type="parTrans" cxnId="{764BC822-A328-40DC-B49E-FD2203CE0ECB}">
      <dgm:prSet/>
      <dgm:spPr/>
      <dgm:t>
        <a:bodyPr/>
        <a:lstStyle/>
        <a:p>
          <a:endParaRPr lang="en-US">
            <a:solidFill>
              <a:srgbClr val="FFFF00"/>
            </a:solidFill>
          </a:endParaRPr>
        </a:p>
      </dgm:t>
    </dgm:pt>
    <dgm:pt modelId="{1BEB96FE-EBEB-458C-91F2-BD5DFF50E7B0}" type="sibTrans" cxnId="{764BC822-A328-40DC-B49E-FD2203CE0ECB}">
      <dgm:prSet/>
      <dgm:spPr/>
      <dgm:t>
        <a:bodyPr/>
        <a:lstStyle/>
        <a:p>
          <a:endParaRPr lang="en-US">
            <a:solidFill>
              <a:srgbClr val="FFFF00"/>
            </a:solidFill>
          </a:endParaRPr>
        </a:p>
      </dgm:t>
    </dgm:pt>
    <dgm:pt modelId="{1016AA90-C042-4297-9EEC-1699C8648D72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  <a:latin typeface="+mn-lt"/>
            </a:rPr>
            <a:t> Demonstrate the potential for enhanced engineering collaboration by multiple NASA centers (</a:t>
          </a:r>
          <a:r>
            <a:rPr lang="en-US" sz="1050" b="0" dirty="0" smtClean="0">
              <a:solidFill>
                <a:srgbClr val="FFFF00"/>
              </a:solidFill>
              <a:latin typeface="+mn-lt"/>
            </a:rPr>
            <a:t>using a Teamwork server</a:t>
          </a:r>
          <a:r>
            <a:rPr lang="en-US" sz="1050" b="0" dirty="0" smtClean="0">
              <a:solidFill>
                <a:schemeClr val="tx1"/>
              </a:solidFill>
              <a:latin typeface="+mn-lt"/>
            </a:rPr>
            <a:t>) within the cloud</a:t>
          </a:r>
          <a:endParaRPr lang="en-US" sz="1050" dirty="0">
            <a:solidFill>
              <a:schemeClr val="tx1"/>
            </a:solidFill>
            <a:latin typeface="+mn-lt"/>
          </a:endParaRPr>
        </a:p>
      </dgm:t>
    </dgm:pt>
    <dgm:pt modelId="{4AD9F8D0-C850-4413-B738-29C043FF12BE}" type="parTrans" cxnId="{FFF64B98-CF44-41F5-8686-7AEC430F48D6}">
      <dgm:prSet/>
      <dgm:spPr/>
      <dgm:t>
        <a:bodyPr/>
        <a:lstStyle/>
        <a:p>
          <a:endParaRPr lang="en-US"/>
        </a:p>
      </dgm:t>
    </dgm:pt>
    <dgm:pt modelId="{B9698676-2FBD-4500-8DAA-39D8F6753266}" type="sibTrans" cxnId="{FFF64B98-CF44-41F5-8686-7AEC430F48D6}">
      <dgm:prSet/>
      <dgm:spPr/>
      <dgm:t>
        <a:bodyPr/>
        <a:lstStyle/>
        <a:p>
          <a:endParaRPr lang="en-US"/>
        </a:p>
      </dgm:t>
    </dgm:pt>
    <dgm:pt modelId="{DDC1AEF1-2D24-4B94-A62B-09B12B683928}">
      <dgm:prSet custT="1"/>
      <dgm:spPr/>
      <dgm:t>
        <a:bodyPr/>
        <a:lstStyle/>
        <a:p>
          <a:r>
            <a:rPr lang="en-US" sz="1000" b="0" dirty="0" smtClean="0">
              <a:solidFill>
                <a:schemeClr val="tx1"/>
              </a:solidFill>
              <a:latin typeface="+mn-lt"/>
            </a:rPr>
            <a:t> This first of kind “proof of concept” successfully confirmed the ability to provision a software tool and the ability to share models across NASA centers within the cloud environment</a:t>
          </a:r>
        </a:p>
      </dgm:t>
    </dgm:pt>
    <dgm:pt modelId="{46CD0C82-D98E-4484-96E6-D62179A72539}" type="parTrans" cxnId="{0FA60631-2CC8-4923-8A1E-4CBAEFD1B3A3}">
      <dgm:prSet/>
      <dgm:spPr/>
      <dgm:t>
        <a:bodyPr/>
        <a:lstStyle/>
        <a:p>
          <a:endParaRPr lang="en-US"/>
        </a:p>
      </dgm:t>
    </dgm:pt>
    <dgm:pt modelId="{F95915AA-756F-4069-8CC9-0D77048DC598}" type="sibTrans" cxnId="{0FA60631-2CC8-4923-8A1E-4CBAEFD1B3A3}">
      <dgm:prSet/>
      <dgm:spPr/>
      <dgm:t>
        <a:bodyPr/>
        <a:lstStyle/>
        <a:p>
          <a:endParaRPr lang="en-US"/>
        </a:p>
      </dgm:t>
    </dgm:pt>
    <dgm:pt modelId="{A6D83086-EFE8-45A8-84D5-21FB4E97FB17}">
      <dgm:prSet custT="1"/>
      <dgm:spPr/>
      <dgm:t>
        <a:bodyPr/>
        <a:lstStyle/>
        <a:p>
          <a:r>
            <a:rPr lang="en-US" sz="1000" b="0" dirty="0" smtClean="0">
              <a:solidFill>
                <a:schemeClr val="tx1"/>
              </a:solidFill>
              <a:latin typeface="+mn-lt"/>
            </a:rPr>
            <a:t> Results confirmed the potential for significant cost savings to NASA.</a:t>
          </a:r>
        </a:p>
      </dgm:t>
    </dgm:pt>
    <dgm:pt modelId="{F57C6BC7-99B1-4F55-85BD-1BC5070F1D7A}" type="parTrans" cxnId="{973A52F8-8B17-44D7-82D4-2D14D3BE7AE4}">
      <dgm:prSet/>
      <dgm:spPr/>
      <dgm:t>
        <a:bodyPr/>
        <a:lstStyle/>
        <a:p>
          <a:endParaRPr lang="en-US"/>
        </a:p>
      </dgm:t>
    </dgm:pt>
    <dgm:pt modelId="{4ABD808D-2ECE-43B5-8A26-D0F476A3C4A8}" type="sibTrans" cxnId="{973A52F8-8B17-44D7-82D4-2D14D3BE7AE4}">
      <dgm:prSet/>
      <dgm:spPr/>
      <dgm:t>
        <a:bodyPr/>
        <a:lstStyle/>
        <a:p>
          <a:endParaRPr lang="en-US"/>
        </a:p>
      </dgm:t>
    </dgm:pt>
    <dgm:pt modelId="{16506EBE-737F-4C75-A1A9-94205479849F}">
      <dgm:prSet custT="1"/>
      <dgm:spPr/>
      <dgm:t>
        <a:bodyPr/>
        <a:lstStyle/>
        <a:p>
          <a:r>
            <a:rPr lang="en-US" sz="1000" b="0" dirty="0" smtClean="0">
              <a:solidFill>
                <a:schemeClr val="tx1"/>
              </a:solidFill>
              <a:latin typeface="+mn-lt"/>
            </a:rPr>
            <a:t> Identified and resolved the difficulties of agency wide </a:t>
          </a:r>
          <a:r>
            <a:rPr lang="en-US" sz="1000" b="0" dirty="0" smtClean="0">
              <a:solidFill>
                <a:srgbClr val="FFFF00"/>
              </a:solidFill>
              <a:latin typeface="+mn-lt"/>
            </a:rPr>
            <a:t>firewall access </a:t>
          </a:r>
          <a:r>
            <a:rPr lang="en-US" sz="1000" b="0" dirty="0" smtClean="0">
              <a:solidFill>
                <a:schemeClr val="tx1"/>
              </a:solidFill>
              <a:latin typeface="+mn-lt"/>
            </a:rPr>
            <a:t>and basic functionality</a:t>
          </a:r>
        </a:p>
      </dgm:t>
    </dgm:pt>
    <dgm:pt modelId="{5286B2A1-4BE8-4C63-A44F-00E592ACEA7B}" type="parTrans" cxnId="{70179D13-5DA5-47C4-A9FE-2D2A87172200}">
      <dgm:prSet/>
      <dgm:spPr/>
      <dgm:t>
        <a:bodyPr/>
        <a:lstStyle/>
        <a:p>
          <a:endParaRPr lang="en-US"/>
        </a:p>
      </dgm:t>
    </dgm:pt>
    <dgm:pt modelId="{57B269B3-B99A-4126-A713-234B0384BD9C}" type="sibTrans" cxnId="{70179D13-5DA5-47C4-A9FE-2D2A87172200}">
      <dgm:prSet/>
      <dgm:spPr/>
      <dgm:t>
        <a:bodyPr/>
        <a:lstStyle/>
        <a:p>
          <a:endParaRPr lang="en-US"/>
        </a:p>
      </dgm:t>
    </dgm:pt>
    <dgm:pt modelId="{2E3D94EC-AF01-4642-AAC9-E2596D01D3CA}">
      <dgm:prSet custT="1"/>
      <dgm:spPr/>
      <dgm:t>
        <a:bodyPr/>
        <a:lstStyle/>
        <a:p>
          <a:r>
            <a:rPr lang="en-US" sz="1000" b="0" dirty="0" smtClean="0">
              <a:solidFill>
                <a:schemeClr val="tx1"/>
              </a:solidFill>
              <a:latin typeface="+mn-lt"/>
            </a:rPr>
            <a:t> Fortified the collaboration and partnerships between OCE and OCIO </a:t>
          </a:r>
        </a:p>
      </dgm:t>
    </dgm:pt>
    <dgm:pt modelId="{FB38684D-0B9D-4C57-A011-68929CDFD965}" type="parTrans" cxnId="{03112EAD-6713-4F1A-87CE-262C9684FBF6}">
      <dgm:prSet/>
      <dgm:spPr/>
      <dgm:t>
        <a:bodyPr/>
        <a:lstStyle/>
        <a:p>
          <a:endParaRPr lang="en-US"/>
        </a:p>
      </dgm:t>
    </dgm:pt>
    <dgm:pt modelId="{A351C05C-1233-4475-BABA-A180D12BBD9C}" type="sibTrans" cxnId="{03112EAD-6713-4F1A-87CE-262C9684FBF6}">
      <dgm:prSet/>
      <dgm:spPr/>
      <dgm:t>
        <a:bodyPr/>
        <a:lstStyle/>
        <a:p>
          <a:endParaRPr lang="en-US"/>
        </a:p>
      </dgm:t>
    </dgm:pt>
    <dgm:pt modelId="{2AB99F81-7FCA-4D0B-BBBD-528F511CD0AB}">
      <dgm:prSet custT="1"/>
      <dgm:spPr/>
      <dgm:t>
        <a:bodyPr/>
        <a:lstStyle/>
        <a:p>
          <a:r>
            <a:rPr lang="en-US" sz="1000" b="0" dirty="0" smtClean="0">
              <a:solidFill>
                <a:schemeClr val="tx1"/>
              </a:solidFill>
              <a:latin typeface="+mn-lt"/>
            </a:rPr>
            <a:t> Published White Paper, “Magic Draw Amazon Cloud </a:t>
          </a:r>
          <a:endParaRPr lang="en-US" sz="1000" b="0" dirty="0">
            <a:solidFill>
              <a:schemeClr val="tx1"/>
            </a:solidFill>
            <a:latin typeface="+mn-lt"/>
          </a:endParaRPr>
        </a:p>
      </dgm:t>
    </dgm:pt>
    <dgm:pt modelId="{691E95DB-44CA-4B00-8A3B-C50AF738B9ED}" type="parTrans" cxnId="{D770FCF1-CE86-422B-9839-4DDDC3ADB89D}">
      <dgm:prSet/>
      <dgm:spPr/>
      <dgm:t>
        <a:bodyPr/>
        <a:lstStyle/>
        <a:p>
          <a:endParaRPr lang="en-US"/>
        </a:p>
      </dgm:t>
    </dgm:pt>
    <dgm:pt modelId="{31D5A66B-3647-4DF9-A03B-72D321BA4293}" type="sibTrans" cxnId="{D770FCF1-CE86-422B-9839-4DDDC3ADB89D}">
      <dgm:prSet/>
      <dgm:spPr/>
      <dgm:t>
        <a:bodyPr/>
        <a:lstStyle/>
        <a:p>
          <a:endParaRPr lang="en-US"/>
        </a:p>
      </dgm:t>
    </dgm:pt>
    <dgm:pt modelId="{70FB8268-C075-4904-87AD-71DB934786CA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</a:rPr>
            <a:t> Building user acceptance of cloud model – “spreading the word”</a:t>
          </a:r>
        </a:p>
      </dgm:t>
    </dgm:pt>
    <dgm:pt modelId="{9B22F3E4-9F47-4312-A7F1-7D2804C158D0}" type="parTrans" cxnId="{498B208E-AA0A-4F97-B287-F64C61A3FC82}">
      <dgm:prSet/>
      <dgm:spPr/>
      <dgm:t>
        <a:bodyPr/>
        <a:lstStyle/>
        <a:p>
          <a:endParaRPr lang="en-US"/>
        </a:p>
      </dgm:t>
    </dgm:pt>
    <dgm:pt modelId="{1C72EA82-169C-4879-ABBD-4875E6936A08}" type="sibTrans" cxnId="{498B208E-AA0A-4F97-B287-F64C61A3FC82}">
      <dgm:prSet/>
      <dgm:spPr/>
      <dgm:t>
        <a:bodyPr/>
        <a:lstStyle/>
        <a:p>
          <a:endParaRPr lang="en-US"/>
        </a:p>
      </dgm:t>
    </dgm:pt>
    <dgm:pt modelId="{3F25B81C-5D64-4ECA-B3F1-CB0C2A58B3A2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</a:rPr>
            <a:t> Partnered with System Engineering Tech Fellow – to host desired assessment for EVVA model</a:t>
          </a:r>
        </a:p>
      </dgm:t>
    </dgm:pt>
    <dgm:pt modelId="{26324B1A-E67F-4337-9680-6FE388E48DE6}" type="parTrans" cxnId="{4FF515AD-FAA2-4168-8CDD-84CAAB4E6677}">
      <dgm:prSet/>
      <dgm:spPr/>
      <dgm:t>
        <a:bodyPr/>
        <a:lstStyle/>
        <a:p>
          <a:endParaRPr lang="en-US"/>
        </a:p>
      </dgm:t>
    </dgm:pt>
    <dgm:pt modelId="{15C33992-6EB1-4783-B433-F42D2C25559A}" type="sibTrans" cxnId="{4FF515AD-FAA2-4168-8CDD-84CAAB4E6677}">
      <dgm:prSet/>
      <dgm:spPr/>
      <dgm:t>
        <a:bodyPr/>
        <a:lstStyle/>
        <a:p>
          <a:endParaRPr lang="en-US"/>
        </a:p>
      </dgm:t>
    </dgm:pt>
    <dgm:pt modelId="{49188948-C9B7-4C23-9043-7047CACB1B0B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100" b="0" dirty="0" smtClean="0">
              <a:solidFill>
                <a:schemeClr val="tx1"/>
              </a:solidFill>
            </a:rPr>
            <a:t> Organizational usage (Departments, Center)</a:t>
          </a:r>
        </a:p>
      </dgm:t>
    </dgm:pt>
    <dgm:pt modelId="{A69B19DC-BAF6-4E5B-8CDC-F63D2831450C}" type="parTrans" cxnId="{BB36AB16-11DB-4024-A349-F696A2829B4C}">
      <dgm:prSet/>
      <dgm:spPr/>
      <dgm:t>
        <a:bodyPr/>
        <a:lstStyle/>
        <a:p>
          <a:endParaRPr lang="en-US"/>
        </a:p>
      </dgm:t>
    </dgm:pt>
    <dgm:pt modelId="{48EB168E-752D-45C0-A8A6-BB001787DD3C}" type="sibTrans" cxnId="{BB36AB16-11DB-4024-A349-F696A2829B4C}">
      <dgm:prSet/>
      <dgm:spPr/>
      <dgm:t>
        <a:bodyPr/>
        <a:lstStyle/>
        <a:p>
          <a:endParaRPr lang="en-US"/>
        </a:p>
      </dgm:t>
    </dgm:pt>
    <dgm:pt modelId="{793E15C8-8D81-4983-8E36-C7FCDADD2245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</a:rPr>
            <a:t> Establish software </a:t>
          </a:r>
          <a:r>
            <a:rPr lang="en-US" sz="1050" b="0" dirty="0" smtClean="0">
              <a:solidFill>
                <a:srgbClr val="FFFF00"/>
              </a:solidFill>
            </a:rPr>
            <a:t>usage monitoring </a:t>
          </a:r>
          <a:r>
            <a:rPr lang="en-US" sz="1050" b="0" dirty="0" smtClean="0">
              <a:solidFill>
                <a:schemeClr val="tx1"/>
              </a:solidFill>
            </a:rPr>
            <a:t>capability as to build   business case for cloud operations</a:t>
          </a:r>
          <a:endParaRPr lang="en-US" sz="1050" b="0" dirty="0">
            <a:solidFill>
              <a:schemeClr val="tx1"/>
            </a:solidFill>
          </a:endParaRPr>
        </a:p>
      </dgm:t>
    </dgm:pt>
    <dgm:pt modelId="{E68DB1A4-3435-4397-8FBB-8FC33C151382}" type="sibTrans" cxnId="{7AE75EF6-E7A7-45AE-B12D-A4487BF0202F}">
      <dgm:prSet/>
      <dgm:spPr/>
      <dgm:t>
        <a:bodyPr/>
        <a:lstStyle/>
        <a:p>
          <a:endParaRPr lang="en-US"/>
        </a:p>
      </dgm:t>
    </dgm:pt>
    <dgm:pt modelId="{69BC0252-D699-416E-ABDB-ECE862EDCD5F}" type="parTrans" cxnId="{7AE75EF6-E7A7-45AE-B12D-A4487BF0202F}">
      <dgm:prSet/>
      <dgm:spPr/>
      <dgm:t>
        <a:bodyPr/>
        <a:lstStyle/>
        <a:p>
          <a:endParaRPr lang="en-US"/>
        </a:p>
      </dgm:t>
    </dgm:pt>
    <dgm:pt modelId="{6A794E0C-2746-4430-939F-D7949FAC978B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100" b="0" dirty="0" smtClean="0">
              <a:solidFill>
                <a:schemeClr val="tx1"/>
              </a:solidFill>
            </a:rPr>
            <a:t> Individual usage</a:t>
          </a:r>
        </a:p>
      </dgm:t>
    </dgm:pt>
    <dgm:pt modelId="{D02F0A0F-D164-419E-BC6E-0FE56F1D40FC}" type="parTrans" cxnId="{4287521F-C33D-4B08-B693-F94F6AC33C40}">
      <dgm:prSet/>
      <dgm:spPr/>
      <dgm:t>
        <a:bodyPr/>
        <a:lstStyle/>
        <a:p>
          <a:endParaRPr lang="en-US"/>
        </a:p>
      </dgm:t>
    </dgm:pt>
    <dgm:pt modelId="{122B3737-91C3-47AB-8080-6E2D613A31B8}" type="sibTrans" cxnId="{4287521F-C33D-4B08-B693-F94F6AC33C40}">
      <dgm:prSet/>
      <dgm:spPr/>
      <dgm:t>
        <a:bodyPr/>
        <a:lstStyle/>
        <a:p>
          <a:endParaRPr lang="en-US"/>
        </a:p>
      </dgm:t>
    </dgm:pt>
    <dgm:pt modelId="{9085C182-698D-4432-A8EB-E119FC35EC29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u="sng" dirty="0" smtClean="0">
              <a:solidFill>
                <a:schemeClr val="tx1"/>
              </a:solidFill>
            </a:rPr>
            <a:t> Accomplishments</a:t>
          </a:r>
          <a:r>
            <a:rPr lang="en-US" sz="1050" b="0" dirty="0" smtClean="0">
              <a:solidFill>
                <a:schemeClr val="tx1"/>
              </a:solidFill>
            </a:rPr>
            <a:t>:</a:t>
          </a:r>
        </a:p>
      </dgm:t>
    </dgm:pt>
    <dgm:pt modelId="{98D55615-9F22-4422-A466-EA1607410ADE}" type="parTrans" cxnId="{204D78F7-BC7A-4EC7-A520-5ED2D81823AD}">
      <dgm:prSet/>
      <dgm:spPr/>
      <dgm:t>
        <a:bodyPr/>
        <a:lstStyle/>
        <a:p>
          <a:endParaRPr lang="en-US"/>
        </a:p>
      </dgm:t>
    </dgm:pt>
    <dgm:pt modelId="{0B17895F-055B-4CD9-8272-CBA0190EBF4B}" type="sibTrans" cxnId="{204D78F7-BC7A-4EC7-A520-5ED2D81823AD}">
      <dgm:prSet/>
      <dgm:spPr/>
      <dgm:t>
        <a:bodyPr/>
        <a:lstStyle/>
        <a:p>
          <a:endParaRPr lang="en-US"/>
        </a:p>
      </dgm:t>
    </dgm:pt>
    <dgm:pt modelId="{7051D35F-998F-4709-8CB2-F58325D6AE72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</a:rPr>
            <a:t> Successfully deployed </a:t>
          </a:r>
          <a:r>
            <a:rPr lang="en-US" sz="1050" b="0" dirty="0" smtClean="0">
              <a:solidFill>
                <a:srgbClr val="FFFF00"/>
              </a:solidFill>
            </a:rPr>
            <a:t>usage monitoring capability- </a:t>
          </a:r>
          <a:r>
            <a:rPr lang="en-US" sz="1050" b="0" dirty="0" smtClean="0">
              <a:solidFill>
                <a:schemeClr val="tx1"/>
              </a:solidFill>
            </a:rPr>
            <a:t>waiver approved</a:t>
          </a:r>
        </a:p>
      </dgm:t>
    </dgm:pt>
    <dgm:pt modelId="{9C16C293-0D7D-492E-AB04-0536DA2245B7}" type="parTrans" cxnId="{1953BB9A-9B61-4E4B-9B0E-F691C5DB140B}">
      <dgm:prSet/>
      <dgm:spPr/>
      <dgm:t>
        <a:bodyPr/>
        <a:lstStyle/>
        <a:p>
          <a:endParaRPr lang="en-US"/>
        </a:p>
      </dgm:t>
    </dgm:pt>
    <dgm:pt modelId="{7DA4F321-B25B-4CE4-ACAF-2CC8094E490D}" type="sibTrans" cxnId="{1953BB9A-9B61-4E4B-9B0E-F691C5DB140B}">
      <dgm:prSet/>
      <dgm:spPr/>
      <dgm:t>
        <a:bodyPr/>
        <a:lstStyle/>
        <a:p>
          <a:endParaRPr lang="en-US"/>
        </a:p>
      </dgm:t>
    </dgm:pt>
    <dgm:pt modelId="{BBE5206A-FE68-45BA-B5EC-D54D1F80A779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</a:rPr>
            <a:t> User acceptance lead to pilot 2.5</a:t>
          </a:r>
        </a:p>
      </dgm:t>
    </dgm:pt>
    <dgm:pt modelId="{1B82A626-FF65-4D31-AC6C-D5C327BB798C}" type="parTrans" cxnId="{27A2C318-FF48-44B7-9260-5CC9149C89BA}">
      <dgm:prSet/>
      <dgm:spPr/>
      <dgm:t>
        <a:bodyPr/>
        <a:lstStyle/>
        <a:p>
          <a:endParaRPr lang="en-US"/>
        </a:p>
      </dgm:t>
    </dgm:pt>
    <dgm:pt modelId="{C1967382-20FC-465B-BF75-85DE5722F82E}" type="sibTrans" cxnId="{27A2C318-FF48-44B7-9260-5CC9149C89BA}">
      <dgm:prSet/>
      <dgm:spPr/>
      <dgm:t>
        <a:bodyPr/>
        <a:lstStyle/>
        <a:p>
          <a:endParaRPr lang="en-US"/>
        </a:p>
      </dgm:t>
    </dgm:pt>
    <dgm:pt modelId="{7085741C-FC7A-4BF7-A501-807C2E13D63F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</a:rPr>
            <a:t> Additive Manufacturing and Re-Tooling Engineering</a:t>
          </a:r>
        </a:p>
      </dgm:t>
    </dgm:pt>
    <dgm:pt modelId="{F53AC0DD-8087-4FC8-BCB1-6307846A1B0F}" type="parTrans" cxnId="{9D38A23F-2BE1-4FEA-9453-8A26D6607FA6}">
      <dgm:prSet/>
      <dgm:spPr/>
      <dgm:t>
        <a:bodyPr/>
        <a:lstStyle/>
        <a:p>
          <a:endParaRPr lang="en-US"/>
        </a:p>
      </dgm:t>
    </dgm:pt>
    <dgm:pt modelId="{6BBC79D5-52F4-4814-B5B7-80DEB5C157B9}" type="sibTrans" cxnId="{9D38A23F-2BE1-4FEA-9453-8A26D6607FA6}">
      <dgm:prSet/>
      <dgm:spPr/>
      <dgm:t>
        <a:bodyPr/>
        <a:lstStyle/>
        <a:p>
          <a:endParaRPr lang="en-US"/>
        </a:p>
      </dgm:t>
    </dgm:pt>
    <dgm:pt modelId="{6D8D668B-8148-40CF-B3EF-D84EEA3F66AC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</a:rPr>
            <a:t> Campaign  / Component Integration</a:t>
          </a:r>
        </a:p>
      </dgm:t>
    </dgm:pt>
    <dgm:pt modelId="{BCA13D67-3AD9-4088-91EF-E795CEC4E4DD}" type="parTrans" cxnId="{E07E439B-5395-41D9-A73A-363227AA971E}">
      <dgm:prSet/>
      <dgm:spPr/>
      <dgm:t>
        <a:bodyPr/>
        <a:lstStyle/>
        <a:p>
          <a:endParaRPr lang="en-US"/>
        </a:p>
      </dgm:t>
    </dgm:pt>
    <dgm:pt modelId="{70B3B8C1-A664-4BBA-B475-6084BB58CB0A}" type="sibTrans" cxnId="{E07E439B-5395-41D9-A73A-363227AA971E}">
      <dgm:prSet/>
      <dgm:spPr/>
      <dgm:t>
        <a:bodyPr/>
        <a:lstStyle/>
        <a:p>
          <a:endParaRPr lang="en-US"/>
        </a:p>
      </dgm:t>
    </dgm:pt>
    <dgm:pt modelId="{8A12D6C7-D523-4563-886E-8986F1A50F1F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</a:rPr>
            <a:t> Sounding Rocket Mission Flow/Shadowing</a:t>
          </a:r>
        </a:p>
      </dgm:t>
    </dgm:pt>
    <dgm:pt modelId="{D43F9E71-010D-4799-9C59-0DD79A1AB2F0}" type="parTrans" cxnId="{CAB25796-65A4-4D04-A2D5-2A42815350BD}">
      <dgm:prSet/>
      <dgm:spPr/>
      <dgm:t>
        <a:bodyPr/>
        <a:lstStyle/>
        <a:p>
          <a:endParaRPr lang="en-US"/>
        </a:p>
      </dgm:t>
    </dgm:pt>
    <dgm:pt modelId="{88A4014B-70C0-48F8-8E31-ABC755D8FA8F}" type="sibTrans" cxnId="{CAB25796-65A4-4D04-A2D5-2A42815350BD}">
      <dgm:prSet/>
      <dgm:spPr/>
      <dgm:t>
        <a:bodyPr/>
        <a:lstStyle/>
        <a:p>
          <a:endParaRPr lang="en-US"/>
        </a:p>
      </dgm:t>
    </dgm:pt>
    <dgm:pt modelId="{61506840-5D9D-42D3-97E3-D253804B59EE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  <a:latin typeface="+mn-lt"/>
            </a:rPr>
            <a:t> Partner with Software Tech Fellow – to use NESC assessment models GSDO, GAILA</a:t>
          </a:r>
          <a:endParaRPr lang="en-US" sz="1050" dirty="0">
            <a:solidFill>
              <a:schemeClr val="tx1"/>
            </a:solidFill>
            <a:latin typeface="+mn-lt"/>
          </a:endParaRPr>
        </a:p>
      </dgm:t>
    </dgm:pt>
    <dgm:pt modelId="{07DA1AB7-F4FC-49E5-93DF-404D77C22BBF}" type="parTrans" cxnId="{A9C99146-DE29-4664-9050-BD03681821C9}">
      <dgm:prSet/>
      <dgm:spPr/>
      <dgm:t>
        <a:bodyPr/>
        <a:lstStyle/>
        <a:p>
          <a:endParaRPr lang="en-US"/>
        </a:p>
      </dgm:t>
    </dgm:pt>
    <dgm:pt modelId="{A90CBB67-5EFF-4A19-B176-B5812CBA21A6}" type="sibTrans" cxnId="{A9C99146-DE29-4664-9050-BD03681821C9}">
      <dgm:prSet/>
      <dgm:spPr/>
      <dgm:t>
        <a:bodyPr/>
        <a:lstStyle/>
        <a:p>
          <a:endParaRPr lang="en-US"/>
        </a:p>
      </dgm:t>
    </dgm:pt>
    <dgm:pt modelId="{F071980F-0851-4E54-9B59-C56F7F0AF71B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u="sng" dirty="0" smtClean="0">
              <a:solidFill>
                <a:schemeClr val="tx1"/>
              </a:solidFill>
              <a:latin typeface="+mn-lt"/>
            </a:rPr>
            <a:t> Findings and accomplishments</a:t>
          </a:r>
          <a:r>
            <a:rPr lang="en-US" sz="1050" b="0" dirty="0" smtClean="0">
              <a:solidFill>
                <a:schemeClr val="tx1"/>
              </a:solidFill>
              <a:latin typeface="+mn-lt"/>
            </a:rPr>
            <a:t>:</a:t>
          </a:r>
          <a:endParaRPr lang="en-US" sz="1050" dirty="0">
            <a:solidFill>
              <a:schemeClr val="tx1"/>
            </a:solidFill>
            <a:latin typeface="+mn-lt"/>
          </a:endParaRPr>
        </a:p>
      </dgm:t>
    </dgm:pt>
    <dgm:pt modelId="{DDD1DDF1-63E5-4757-A320-D5E0421EB5C9}" type="parTrans" cxnId="{5A1FBFA8-3793-4DFE-9DDD-44873A573DC8}">
      <dgm:prSet/>
      <dgm:spPr/>
      <dgm:t>
        <a:bodyPr/>
        <a:lstStyle/>
        <a:p>
          <a:endParaRPr lang="en-US"/>
        </a:p>
      </dgm:t>
    </dgm:pt>
    <dgm:pt modelId="{70A4E806-C45D-4711-8759-F86C2F6E7968}" type="sibTrans" cxnId="{5A1FBFA8-3793-4DFE-9DDD-44873A573DC8}">
      <dgm:prSet/>
      <dgm:spPr/>
      <dgm:t>
        <a:bodyPr/>
        <a:lstStyle/>
        <a:p>
          <a:endParaRPr lang="en-US"/>
        </a:p>
      </dgm:t>
    </dgm:pt>
    <dgm:pt modelId="{13DFCF11-A529-42BA-A34F-613D577AE53C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</a:rPr>
            <a:t> Partnered with Systems Engineering Tech Fellow – perform desired assessments through cloud provisioning of the following MBSE Pathfinder  major focus areas:</a:t>
          </a:r>
          <a:endParaRPr lang="en-US" sz="800" dirty="0">
            <a:solidFill>
              <a:schemeClr val="tx1"/>
            </a:solidFill>
          </a:endParaRPr>
        </a:p>
      </dgm:t>
    </dgm:pt>
    <dgm:pt modelId="{7E6BA9A2-1270-4536-887F-180DAD8746BC}" type="sibTrans" cxnId="{18FB8279-96EF-4CE3-BE26-C3B0476A3B3A}">
      <dgm:prSet/>
      <dgm:spPr/>
      <dgm:t>
        <a:bodyPr/>
        <a:lstStyle/>
        <a:p>
          <a:endParaRPr lang="en-US"/>
        </a:p>
      </dgm:t>
    </dgm:pt>
    <dgm:pt modelId="{816BB07C-1D68-4B7F-BD5C-3A598FA19D7C}" type="parTrans" cxnId="{18FB8279-96EF-4CE3-BE26-C3B0476A3B3A}">
      <dgm:prSet/>
      <dgm:spPr/>
      <dgm:t>
        <a:bodyPr/>
        <a:lstStyle/>
        <a:p>
          <a:endParaRPr lang="en-US"/>
        </a:p>
      </dgm:t>
    </dgm:pt>
    <dgm:pt modelId="{EB39D5F3-99E6-48D1-BA1A-E7E804F47D11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</a:rPr>
            <a:t> Complex Mission Campaigns</a:t>
          </a:r>
          <a:endParaRPr lang="en-US" sz="800" dirty="0">
            <a:solidFill>
              <a:schemeClr val="tx1"/>
            </a:solidFill>
          </a:endParaRPr>
        </a:p>
      </dgm:t>
    </dgm:pt>
    <dgm:pt modelId="{142BB27B-A534-4D21-B94D-66DC42F836B8}" type="parTrans" cxnId="{6285356A-3FED-431D-9BC1-91E9C0CB3CCD}">
      <dgm:prSet/>
      <dgm:spPr/>
      <dgm:t>
        <a:bodyPr/>
        <a:lstStyle/>
        <a:p>
          <a:endParaRPr lang="en-US"/>
        </a:p>
      </dgm:t>
    </dgm:pt>
    <dgm:pt modelId="{08EDAAA7-B4D7-47A5-8045-49EFC03D0B49}" type="sibTrans" cxnId="{6285356A-3FED-431D-9BC1-91E9C0CB3CCD}">
      <dgm:prSet/>
      <dgm:spPr/>
      <dgm:t>
        <a:bodyPr/>
        <a:lstStyle/>
        <a:p>
          <a:endParaRPr lang="en-US"/>
        </a:p>
      </dgm:t>
    </dgm:pt>
    <dgm:pt modelId="{19AF6868-0F48-440E-A00D-80ACB84CFB52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dirty="0" smtClean="0">
              <a:solidFill>
                <a:schemeClr val="tx1"/>
              </a:solidFill>
            </a:rPr>
            <a:t> Hosted ~ 40 unique users using 22 licenses with no denial of    service </a:t>
          </a:r>
          <a:endParaRPr lang="en-US" sz="1400" b="1" dirty="0">
            <a:solidFill>
              <a:srgbClr val="FFFF00"/>
            </a:solidFill>
          </a:endParaRPr>
        </a:p>
      </dgm:t>
    </dgm:pt>
    <dgm:pt modelId="{B342142B-4951-40BD-816A-1FE4C03CB946}" type="sibTrans" cxnId="{55DEFEA9-323D-4036-AE93-70DA0E0F58D8}">
      <dgm:prSet/>
      <dgm:spPr/>
      <dgm:t>
        <a:bodyPr/>
        <a:lstStyle/>
        <a:p>
          <a:endParaRPr lang="en-US"/>
        </a:p>
      </dgm:t>
    </dgm:pt>
    <dgm:pt modelId="{71317490-5980-45CF-A7F4-17B2E3F48B2C}" type="parTrans" cxnId="{55DEFEA9-323D-4036-AE93-70DA0E0F58D8}">
      <dgm:prSet/>
      <dgm:spPr/>
      <dgm:t>
        <a:bodyPr/>
        <a:lstStyle/>
        <a:p>
          <a:endParaRPr lang="en-US"/>
        </a:p>
      </dgm:t>
    </dgm:pt>
    <dgm:pt modelId="{69656563-4CFD-4F53-8589-F9E30994CDBB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dirty="0" smtClean="0">
              <a:solidFill>
                <a:schemeClr val="tx1"/>
              </a:solidFill>
            </a:rPr>
            <a:t> Incorporated </a:t>
          </a:r>
          <a:r>
            <a:rPr lang="en-US" sz="1050" dirty="0" err="1" smtClean="0">
              <a:solidFill>
                <a:srgbClr val="FFFF00"/>
              </a:solidFill>
            </a:rPr>
            <a:t>LauchPad</a:t>
          </a:r>
          <a:r>
            <a:rPr lang="en-US" sz="1050" dirty="0" smtClean="0">
              <a:solidFill>
                <a:srgbClr val="FFFF00"/>
              </a:solidFill>
            </a:rPr>
            <a:t> </a:t>
          </a:r>
          <a:r>
            <a:rPr lang="en-US" sz="1050" dirty="0" smtClean="0">
              <a:solidFill>
                <a:schemeClr val="tx1"/>
              </a:solidFill>
            </a:rPr>
            <a:t>authentication</a:t>
          </a:r>
          <a:r>
            <a:rPr lang="en-US" sz="1400" b="1" dirty="0" smtClean="0">
              <a:solidFill>
                <a:srgbClr val="FFFF00"/>
              </a:solidFill>
              <a:latin typeface="Times New Roman"/>
              <a:cs typeface="Times New Roman"/>
            </a:rPr>
            <a:t>√</a:t>
          </a:r>
          <a:endParaRPr lang="en-US" sz="1400" b="1" dirty="0">
            <a:solidFill>
              <a:srgbClr val="FFFF00"/>
            </a:solidFill>
          </a:endParaRPr>
        </a:p>
      </dgm:t>
    </dgm:pt>
    <dgm:pt modelId="{0D5571CC-440B-4BFF-9C91-49600663FE14}" type="parTrans" cxnId="{B2ED3833-D81B-49DE-B6EE-E95A311F4671}">
      <dgm:prSet/>
      <dgm:spPr/>
      <dgm:t>
        <a:bodyPr/>
        <a:lstStyle/>
        <a:p>
          <a:endParaRPr lang="en-US"/>
        </a:p>
      </dgm:t>
    </dgm:pt>
    <dgm:pt modelId="{749F6E6A-07DD-4054-A0E7-F83FD4AA4F91}" type="sibTrans" cxnId="{B2ED3833-D81B-49DE-B6EE-E95A311F4671}">
      <dgm:prSet/>
      <dgm:spPr/>
      <dgm:t>
        <a:bodyPr/>
        <a:lstStyle/>
        <a:p>
          <a:endParaRPr lang="en-US"/>
        </a:p>
      </dgm:t>
    </dgm:pt>
    <dgm:pt modelId="{FD00938B-08DD-43CE-B765-2C500952E291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dirty="0" smtClean="0">
              <a:solidFill>
                <a:schemeClr val="tx1"/>
              </a:solidFill>
            </a:rPr>
            <a:t>Developed and tested </a:t>
          </a:r>
          <a:r>
            <a:rPr lang="en-US" sz="1050" dirty="0" smtClean="0">
              <a:solidFill>
                <a:srgbClr val="FFFF00"/>
              </a:solidFill>
            </a:rPr>
            <a:t>NAMS process </a:t>
          </a:r>
          <a:r>
            <a:rPr lang="en-US" sz="1050" dirty="0" smtClean="0">
              <a:solidFill>
                <a:schemeClr val="tx1"/>
              </a:solidFill>
            </a:rPr>
            <a:t>for access to cloud tools </a:t>
          </a:r>
          <a:r>
            <a:rPr lang="en-US" sz="1400" b="1" dirty="0" smtClean="0">
              <a:solidFill>
                <a:srgbClr val="FFFF00"/>
              </a:solidFill>
              <a:latin typeface="Times New Roman"/>
              <a:cs typeface="Times New Roman"/>
            </a:rPr>
            <a:t>√</a:t>
          </a:r>
          <a:endParaRPr lang="en-US" sz="1400" b="1" dirty="0">
            <a:solidFill>
              <a:srgbClr val="FFFF00"/>
            </a:solidFill>
          </a:endParaRPr>
        </a:p>
      </dgm:t>
    </dgm:pt>
    <dgm:pt modelId="{177A7A21-ED76-450A-A4E7-86CF112C7C9A}" type="parTrans" cxnId="{1F08932D-7762-4EE5-9171-8FD5E35570A9}">
      <dgm:prSet/>
      <dgm:spPr/>
      <dgm:t>
        <a:bodyPr/>
        <a:lstStyle/>
        <a:p>
          <a:endParaRPr lang="en-US"/>
        </a:p>
      </dgm:t>
    </dgm:pt>
    <dgm:pt modelId="{D26F2240-5D4A-494E-A0E0-9A57BE86BC11}" type="sibTrans" cxnId="{1F08932D-7762-4EE5-9171-8FD5E35570A9}">
      <dgm:prSet/>
      <dgm:spPr/>
      <dgm:t>
        <a:bodyPr/>
        <a:lstStyle/>
        <a:p>
          <a:endParaRPr lang="en-US"/>
        </a:p>
      </dgm:t>
    </dgm:pt>
    <dgm:pt modelId="{EEBCA39B-914C-46A2-9C61-443BFA43DD90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1050" b="0" dirty="0" smtClean="0">
              <a:solidFill>
                <a:schemeClr val="tx1"/>
              </a:solidFill>
            </a:rPr>
            <a:t>Identifies appropriate usage report format / attributes for chargeback models as to right size software procurements (individual, shared licenses types)</a:t>
          </a:r>
          <a:endParaRPr lang="en-US" sz="1050" b="0" dirty="0">
            <a:solidFill>
              <a:schemeClr val="tx1"/>
            </a:solidFill>
          </a:endParaRPr>
        </a:p>
      </dgm:t>
    </dgm:pt>
    <dgm:pt modelId="{48B1BBFC-E674-42B9-8ED1-3D57751F7B0F}" type="parTrans" cxnId="{4340C35E-7FD9-457E-88A9-08FDEA1BBF07}">
      <dgm:prSet/>
      <dgm:spPr/>
      <dgm:t>
        <a:bodyPr/>
        <a:lstStyle/>
        <a:p>
          <a:endParaRPr lang="en-US"/>
        </a:p>
      </dgm:t>
    </dgm:pt>
    <dgm:pt modelId="{3D382A32-0787-4B44-AA3D-66032AF7B1CF}" type="sibTrans" cxnId="{4340C35E-7FD9-457E-88A9-08FDEA1BBF07}">
      <dgm:prSet/>
      <dgm:spPr/>
      <dgm:t>
        <a:bodyPr/>
        <a:lstStyle/>
        <a:p>
          <a:endParaRPr lang="en-US"/>
        </a:p>
      </dgm:t>
    </dgm:pt>
    <dgm:pt modelId="{42AA8B74-39C3-4DCF-805E-9983B907DB39}" type="pres">
      <dgm:prSet presAssocID="{BBA11690-0F27-48CA-8C8E-70E483578D4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D2CE4A1-977F-4C67-827C-921994609035}" type="pres">
      <dgm:prSet presAssocID="{D09EDEA5-66E6-4511-9EAF-89C8EB047075}" presName="node" presStyleLbl="node1" presStyleIdx="0" presStyleCnt="3" custScaleX="106157" custScaleY="123203" custLinFactNeighborX="-26" custLinFactNeighborY="-6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9C7923-90B3-4775-9911-0874C2113A9C}" type="pres">
      <dgm:prSet presAssocID="{DF2E646E-7650-4B0B-B3BE-FC4B457F9F8E}" presName="sibTrans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/>
        </a:p>
      </dgm:t>
    </dgm:pt>
    <dgm:pt modelId="{73BD0E5E-EDBA-4127-8C8D-29DBB55BA50A}" type="pres">
      <dgm:prSet presAssocID="{ADAC0542-4EA3-4934-998E-70FF2525D6FB}" presName="node" presStyleLbl="node1" presStyleIdx="1" presStyleCnt="3" custScaleX="105053" custScaleY="122535" custLinFactNeighborX="-19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56E6F3-3D64-4118-B5EE-39F17117A574}" type="pres">
      <dgm:prSet presAssocID="{43D5085C-78B7-4263-9016-568BFBF895E0}" presName="sibTrans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/>
        </a:p>
      </dgm:t>
    </dgm:pt>
    <dgm:pt modelId="{D78F14B8-2FC0-41DB-8710-F80D98F94147}" type="pres">
      <dgm:prSet presAssocID="{D55DFD6D-32B6-40C2-ACAE-5C64830A9786}" presName="node" presStyleLbl="node1" presStyleIdx="2" presStyleCnt="3" custLinFactNeighborY="-51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534C22-7574-4565-97DC-49B5C394EB5F}" type="presOf" srcId="{D09EDEA5-66E6-4511-9EAF-89C8EB047075}" destId="{8D2CE4A1-977F-4C67-827C-921994609035}" srcOrd="0" destOrd="0" presId="urn:microsoft.com/office/officeart/2005/8/layout/default"/>
    <dgm:cxn modelId="{12BFE0C8-605A-4D86-925C-2B9D649FC480}" type="presOf" srcId="{EB39D5F3-99E6-48D1-BA1A-E7E804F47D11}" destId="{D78F14B8-2FC0-41DB-8710-F80D98F94147}" srcOrd="0" destOrd="2" presId="urn:microsoft.com/office/officeart/2005/8/layout/default"/>
    <dgm:cxn modelId="{BB36AB16-11DB-4024-A349-F696A2829B4C}" srcId="{793E15C8-8D81-4983-8E36-C7FCDADD2245}" destId="{49188948-C9B7-4C23-9043-7047CACB1B0B}" srcOrd="2" destOrd="0" parTransId="{A69B19DC-BAF6-4E5B-8CDC-F63D2831450C}" sibTransId="{48EB168E-752D-45C0-A8A6-BB001787DD3C}"/>
    <dgm:cxn modelId="{B6DC5FF7-E4CA-4E16-A16D-DBECB5E765B6}" type="presOf" srcId="{6D8D668B-8148-40CF-B3EF-D84EEA3F66AC}" destId="{D78F14B8-2FC0-41DB-8710-F80D98F94147}" srcOrd="0" destOrd="4" presId="urn:microsoft.com/office/officeart/2005/8/layout/default"/>
    <dgm:cxn modelId="{CDAC19BD-3493-43C0-9CFD-DD70E812DB07}" type="presOf" srcId="{F071980F-0851-4E54-9B59-C56F7F0AF71B}" destId="{8D2CE4A1-977F-4C67-827C-921994609035}" srcOrd="0" destOrd="4" presId="urn:microsoft.com/office/officeart/2005/8/layout/default"/>
    <dgm:cxn modelId="{992E9737-7E20-40E2-BA38-13DF7D19957E}" type="presOf" srcId="{DDC1AEF1-2D24-4B94-A62B-09B12B683928}" destId="{8D2CE4A1-977F-4C67-827C-921994609035}" srcOrd="0" destOrd="5" presId="urn:microsoft.com/office/officeart/2005/8/layout/default"/>
    <dgm:cxn modelId="{D6A8FAAF-88DB-4E19-816A-F07E32C368EF}" type="presOf" srcId="{19AF6868-0F48-440E-A00D-80ACB84CFB52}" destId="{D78F14B8-2FC0-41DB-8710-F80D98F94147}" srcOrd="0" destOrd="6" presId="urn:microsoft.com/office/officeart/2005/8/layout/default"/>
    <dgm:cxn modelId="{973A52F8-8B17-44D7-82D4-2D14D3BE7AE4}" srcId="{F071980F-0851-4E54-9B59-C56F7F0AF71B}" destId="{A6D83086-EFE8-45A8-84D5-21FB4E97FB17}" srcOrd="1" destOrd="0" parTransId="{F57C6BC7-99B1-4F55-85BD-1BC5070F1D7A}" sibTransId="{4ABD808D-2ECE-43B5-8A26-D0F476A3C4A8}"/>
    <dgm:cxn modelId="{E07E439B-5395-41D9-A73A-363227AA971E}" srcId="{13DFCF11-A529-42BA-A34F-613D577AE53C}" destId="{6D8D668B-8148-40CF-B3EF-D84EEA3F66AC}" srcOrd="2" destOrd="0" parTransId="{BCA13D67-3AD9-4088-91EF-E795CEC4E4DD}" sibTransId="{70B3B8C1-A664-4BBA-B475-6084BB58CB0A}"/>
    <dgm:cxn modelId="{5265ECBD-C22F-4895-A8AC-32B988DA78FE}" type="presOf" srcId="{CF7640FE-4077-4A3A-A28A-29143FB87273}" destId="{D78F14B8-2FC0-41DB-8710-F80D98F94147}" srcOrd="0" destOrd="9" presId="urn:microsoft.com/office/officeart/2005/8/layout/default"/>
    <dgm:cxn modelId="{F4C9FBCA-A6FB-44F6-A0AC-A2D4F3783BD3}" type="presOf" srcId="{953621D7-8805-4E44-AB16-581CB83F87D4}" destId="{8D2CE4A1-977F-4C67-827C-921994609035}" srcOrd="0" destOrd="1" presId="urn:microsoft.com/office/officeart/2005/8/layout/default"/>
    <dgm:cxn modelId="{C5910566-BB0D-4B29-B503-D63673884FA4}" type="presOf" srcId="{70FB8268-C075-4904-87AD-71DB934786CA}" destId="{73BD0E5E-EDBA-4127-8C8D-29DBB55BA50A}" srcOrd="0" destOrd="2" presId="urn:microsoft.com/office/officeart/2005/8/layout/default"/>
    <dgm:cxn modelId="{C19A083A-C7BE-4BC4-82BB-5A6B3291ED4C}" type="presOf" srcId="{16506EBE-737F-4C75-A1A9-94205479849F}" destId="{8D2CE4A1-977F-4C67-827C-921994609035}" srcOrd="0" destOrd="7" presId="urn:microsoft.com/office/officeart/2005/8/layout/default"/>
    <dgm:cxn modelId="{204D78F7-BC7A-4EC7-A520-5ED2D81823AD}" srcId="{ADAC0542-4EA3-4934-998E-70FF2525D6FB}" destId="{9085C182-698D-4432-A8EB-E119FC35EC29}" srcOrd="4" destOrd="0" parTransId="{98D55615-9F22-4422-A466-EA1607410ADE}" sibTransId="{0B17895F-055B-4CD9-8272-CBA0190EBF4B}"/>
    <dgm:cxn modelId="{21463FF0-1463-4FDA-BE37-A830DF2C299A}" srcId="{ADAC0542-4EA3-4934-998E-70FF2525D6FB}" destId="{D02DF602-276B-48C3-965C-9F653F36A307}" srcOrd="0" destOrd="0" parTransId="{6E3EEA1C-8E39-4A50-A28F-E56E6C5F9F84}" sibTransId="{FADC4B53-55FA-40CA-85EB-FEEC622338C2}"/>
    <dgm:cxn modelId="{810BB33C-CA5A-4124-88E0-57CA75C0BC90}" type="presOf" srcId="{49188948-C9B7-4C23-9043-7047CACB1B0B}" destId="{73BD0E5E-EDBA-4127-8C8D-29DBB55BA50A}" srcOrd="0" destOrd="7" presId="urn:microsoft.com/office/officeart/2005/8/layout/default"/>
    <dgm:cxn modelId="{160BB2F2-5FCF-4923-9FDE-0D1304B6737C}" type="presOf" srcId="{2AB99F81-7FCA-4D0B-BBBD-528F511CD0AB}" destId="{8D2CE4A1-977F-4C67-827C-921994609035}" srcOrd="0" destOrd="9" presId="urn:microsoft.com/office/officeart/2005/8/layout/default"/>
    <dgm:cxn modelId="{70179D13-5DA5-47C4-A9FE-2D2A87172200}" srcId="{F071980F-0851-4E54-9B59-C56F7F0AF71B}" destId="{16506EBE-737F-4C75-A1A9-94205479849F}" srcOrd="2" destOrd="0" parTransId="{5286B2A1-4BE8-4C63-A44F-00E592ACEA7B}" sibTransId="{57B269B3-B99A-4126-A713-234B0384BD9C}"/>
    <dgm:cxn modelId="{EA77FF7F-F7C3-432F-9418-76D7F1725D64}" srcId="{BBA11690-0F27-48CA-8C8E-70E483578D44}" destId="{D55DFD6D-32B6-40C2-ACAE-5C64830A9786}" srcOrd="2" destOrd="0" parTransId="{D7C3B92F-A0C8-4F98-A0C2-6C0E638CD614}" sibTransId="{5482D70D-C21F-47A6-AD3E-3123B4E51ECE}"/>
    <dgm:cxn modelId="{5B21FDDA-5DFA-46BF-8C65-7323FD42A344}" type="presOf" srcId="{2E3D94EC-AF01-4642-AAC9-E2596D01D3CA}" destId="{8D2CE4A1-977F-4C67-827C-921994609035}" srcOrd="0" destOrd="8" presId="urn:microsoft.com/office/officeart/2005/8/layout/default"/>
    <dgm:cxn modelId="{4BF2804B-42F4-4180-96A7-B280AB844AD6}" type="presOf" srcId="{793E15C8-8D81-4983-8E36-C7FCDADD2245}" destId="{73BD0E5E-EDBA-4127-8C8D-29DBB55BA50A}" srcOrd="0" destOrd="4" presId="urn:microsoft.com/office/officeart/2005/8/layout/default"/>
    <dgm:cxn modelId="{A9C99146-DE29-4664-9050-BD03681821C9}" srcId="{D09EDEA5-66E6-4511-9EAF-89C8EB047075}" destId="{61506840-5D9D-42D3-97E3-D253804B59EE}" srcOrd="2" destOrd="0" parTransId="{07DA1AB7-F4FC-49E5-93DF-404D77C22BBF}" sibTransId="{A90CBB67-5EFF-4A19-B176-B5812CBA21A6}"/>
    <dgm:cxn modelId="{4287521F-C33D-4B08-B693-F94F6AC33C40}" srcId="{793E15C8-8D81-4983-8E36-C7FCDADD2245}" destId="{6A794E0C-2746-4430-939F-D7949FAC978B}" srcOrd="1" destOrd="0" parTransId="{D02F0A0F-D164-419E-BC6E-0FE56F1D40FC}" sibTransId="{122B3737-91C3-47AB-8080-6E2D613A31B8}"/>
    <dgm:cxn modelId="{BC460353-C1A2-4F8D-9D4F-AE0F08FDF678}" type="presOf" srcId="{3F25B81C-5D64-4ECA-B3F1-CB0C2A58B3A2}" destId="{73BD0E5E-EDBA-4127-8C8D-29DBB55BA50A}" srcOrd="0" destOrd="3" presId="urn:microsoft.com/office/officeart/2005/8/layout/default"/>
    <dgm:cxn modelId="{764BC822-A328-40DC-B49E-FD2203CE0ECB}" srcId="{D55DFD6D-32B6-40C2-ACAE-5C64830A9786}" destId="{CF7640FE-4077-4A3A-A28A-29143FB87273}" srcOrd="4" destOrd="0" parTransId="{2A066F11-1E0E-45D2-93A2-22B53EC5478C}" sibTransId="{1BEB96FE-EBEB-458C-91F2-BD5DFF50E7B0}"/>
    <dgm:cxn modelId="{481E731C-496E-40D1-A180-482DD8C3912D}" type="presOf" srcId="{9085C182-698D-4432-A8EB-E119FC35EC29}" destId="{73BD0E5E-EDBA-4127-8C8D-29DBB55BA50A}" srcOrd="0" destOrd="8" presId="urn:microsoft.com/office/officeart/2005/8/layout/default"/>
    <dgm:cxn modelId="{D770FCF1-CE86-422B-9839-4DDDC3ADB89D}" srcId="{F071980F-0851-4E54-9B59-C56F7F0AF71B}" destId="{2AB99F81-7FCA-4D0B-BBBD-528F511CD0AB}" srcOrd="4" destOrd="0" parTransId="{691E95DB-44CA-4B00-8A3B-C50AF738B9ED}" sibTransId="{31D5A66B-3647-4DF9-A03B-72D321BA4293}"/>
    <dgm:cxn modelId="{45CE93E5-3639-4C92-A141-F3B99A067727}" type="presOf" srcId="{61506840-5D9D-42D3-97E3-D253804B59EE}" destId="{8D2CE4A1-977F-4C67-827C-921994609035}" srcOrd="0" destOrd="3" presId="urn:microsoft.com/office/officeart/2005/8/layout/default"/>
    <dgm:cxn modelId="{36DFD35C-B6A9-4D5B-98BC-ABDAB62F2C4D}" type="presOf" srcId="{BBE5206A-FE68-45BA-B5EC-D54D1F80A779}" destId="{73BD0E5E-EDBA-4127-8C8D-29DBB55BA50A}" srcOrd="0" destOrd="9" presId="urn:microsoft.com/office/officeart/2005/8/layout/default"/>
    <dgm:cxn modelId="{D7BA2BFC-DAB8-4F2D-8ED9-BF74EA2474F7}" type="presOf" srcId="{1016AA90-C042-4297-9EEC-1699C8648D72}" destId="{8D2CE4A1-977F-4C67-827C-921994609035}" srcOrd="0" destOrd="2" presId="urn:microsoft.com/office/officeart/2005/8/layout/default"/>
    <dgm:cxn modelId="{F792232E-07FD-421F-A3C8-BD7E09A43EC4}" type="presOf" srcId="{13DFCF11-A529-42BA-A34F-613D577AE53C}" destId="{D78F14B8-2FC0-41DB-8710-F80D98F94147}" srcOrd="0" destOrd="1" presId="urn:microsoft.com/office/officeart/2005/8/layout/default"/>
    <dgm:cxn modelId="{03112EAD-6713-4F1A-87CE-262C9684FBF6}" srcId="{F071980F-0851-4E54-9B59-C56F7F0AF71B}" destId="{2E3D94EC-AF01-4642-AAC9-E2596D01D3CA}" srcOrd="3" destOrd="0" parTransId="{FB38684D-0B9D-4C57-A011-68929CDFD965}" sibTransId="{A351C05C-1233-4475-BABA-A180D12BBD9C}"/>
    <dgm:cxn modelId="{CAB25796-65A4-4D04-A2D5-2A42815350BD}" srcId="{13DFCF11-A529-42BA-A34F-613D577AE53C}" destId="{8A12D6C7-D523-4563-886E-8986F1A50F1F}" srcOrd="3" destOrd="0" parTransId="{D43F9E71-010D-4799-9C59-0DD79A1AB2F0}" sibTransId="{88A4014B-70C0-48F8-8E31-ABC755D8FA8F}"/>
    <dgm:cxn modelId="{9346B1A1-723E-4565-B271-21F707D2A592}" type="presOf" srcId="{7085741C-FC7A-4BF7-A501-807C2E13D63F}" destId="{D78F14B8-2FC0-41DB-8710-F80D98F94147}" srcOrd="0" destOrd="3" presId="urn:microsoft.com/office/officeart/2005/8/layout/default"/>
    <dgm:cxn modelId="{5360BE8D-CC7A-44B7-ACC0-C82FDFB60617}" srcId="{BBA11690-0F27-48CA-8C8E-70E483578D44}" destId="{D09EDEA5-66E6-4511-9EAF-89C8EB047075}" srcOrd="0" destOrd="0" parTransId="{41409665-6820-4980-B552-F5E920957A30}" sibTransId="{DF2E646E-7650-4B0B-B3BE-FC4B457F9F8E}"/>
    <dgm:cxn modelId="{6285356A-3FED-431D-9BC1-91E9C0CB3CCD}" srcId="{13DFCF11-A529-42BA-A34F-613D577AE53C}" destId="{EB39D5F3-99E6-48D1-BA1A-E7E804F47D11}" srcOrd="0" destOrd="0" parTransId="{142BB27B-A534-4D21-B94D-66DC42F836B8}" sibTransId="{08EDAAA7-B4D7-47A5-8045-49EFC03D0B49}"/>
    <dgm:cxn modelId="{18FB8279-96EF-4CE3-BE26-C3B0476A3B3A}" srcId="{D55DFD6D-32B6-40C2-ACAE-5C64830A9786}" destId="{13DFCF11-A529-42BA-A34F-613D577AE53C}" srcOrd="0" destOrd="0" parTransId="{816BB07C-1D68-4B7F-BD5C-3A598FA19D7C}" sibTransId="{7E6BA9A2-1270-4536-887F-180DAD8746BC}"/>
    <dgm:cxn modelId="{C501565F-DF7C-4C3F-B785-3FFE30B18EF1}" type="presOf" srcId="{6A794E0C-2746-4430-939F-D7949FAC978B}" destId="{73BD0E5E-EDBA-4127-8C8D-29DBB55BA50A}" srcOrd="0" destOrd="6" presId="urn:microsoft.com/office/officeart/2005/8/layout/default"/>
    <dgm:cxn modelId="{572AD1DD-1270-4D8C-BDCD-968860AF2592}" srcId="{BBA11690-0F27-48CA-8C8E-70E483578D44}" destId="{ADAC0542-4EA3-4934-998E-70FF2525D6FB}" srcOrd="1" destOrd="0" parTransId="{7A6DBE2A-8D8C-4FE4-AEEA-4AE1A8C3200F}" sibTransId="{43D5085C-78B7-4263-9016-568BFBF895E0}"/>
    <dgm:cxn modelId="{E6F4B856-7427-4F45-905C-1830908518AF}" type="presOf" srcId="{8A12D6C7-D523-4563-886E-8986F1A50F1F}" destId="{D78F14B8-2FC0-41DB-8710-F80D98F94147}" srcOrd="0" destOrd="5" presId="urn:microsoft.com/office/officeart/2005/8/layout/default"/>
    <dgm:cxn modelId="{27A2C318-FF48-44B7-9260-5CC9149C89BA}" srcId="{9085C182-698D-4432-A8EB-E119FC35EC29}" destId="{BBE5206A-FE68-45BA-B5EC-D54D1F80A779}" srcOrd="0" destOrd="0" parTransId="{1B82A626-FF65-4D31-AC6C-D5C327BB798C}" sibTransId="{C1967382-20FC-465B-BF75-85DE5722F82E}"/>
    <dgm:cxn modelId="{B2ED3833-D81B-49DE-B6EE-E95A311F4671}" srcId="{D55DFD6D-32B6-40C2-ACAE-5C64830A9786}" destId="{69656563-4CFD-4F53-8589-F9E30994CDBB}" srcOrd="3" destOrd="0" parTransId="{0D5571CC-440B-4BFF-9C91-49600663FE14}" sibTransId="{749F6E6A-07DD-4054-A0E7-F83FD4AA4F91}"/>
    <dgm:cxn modelId="{AF5CAFF5-BAD2-464E-AFA5-DA339BB9123E}" type="presOf" srcId="{69656563-4CFD-4F53-8589-F9E30994CDBB}" destId="{D78F14B8-2FC0-41DB-8710-F80D98F94147}" srcOrd="0" destOrd="8" presId="urn:microsoft.com/office/officeart/2005/8/layout/default"/>
    <dgm:cxn modelId="{55DEFEA9-323D-4036-AE93-70DA0E0F58D8}" srcId="{D55DFD6D-32B6-40C2-ACAE-5C64830A9786}" destId="{19AF6868-0F48-440E-A00D-80ACB84CFB52}" srcOrd="1" destOrd="0" parTransId="{71317490-5980-45CF-A7F4-17B2E3F48B2C}" sibTransId="{B342142B-4951-40BD-816A-1FE4C03CB946}"/>
    <dgm:cxn modelId="{BFDDF095-41A6-4A62-BCCD-29D9A614AE93}" type="presOf" srcId="{A6D83086-EFE8-45A8-84D5-21FB4E97FB17}" destId="{8D2CE4A1-977F-4C67-827C-921994609035}" srcOrd="0" destOrd="6" presId="urn:microsoft.com/office/officeart/2005/8/layout/default"/>
    <dgm:cxn modelId="{4DC529B0-106B-4EC5-B421-00021D5A4DB4}" srcId="{D09EDEA5-66E6-4511-9EAF-89C8EB047075}" destId="{953621D7-8805-4E44-AB16-581CB83F87D4}" srcOrd="0" destOrd="0" parTransId="{AF0F74EF-F3E1-43F9-B294-7CC0E639D378}" sibTransId="{A448BDAD-456A-4BAB-AFAE-4E74E93E2564}"/>
    <dgm:cxn modelId="{4340C35E-7FD9-457E-88A9-08FDEA1BBF07}" srcId="{793E15C8-8D81-4983-8E36-C7FCDADD2245}" destId="{EEBCA39B-914C-46A2-9C61-443BFA43DD90}" srcOrd="0" destOrd="0" parTransId="{48B1BBFC-E674-42B9-8ED1-3D57751F7B0F}" sibTransId="{3D382A32-0787-4B44-AA3D-66032AF7B1CF}"/>
    <dgm:cxn modelId="{7AE75EF6-E7A7-45AE-B12D-A4487BF0202F}" srcId="{ADAC0542-4EA3-4934-998E-70FF2525D6FB}" destId="{793E15C8-8D81-4983-8E36-C7FCDADD2245}" srcOrd="3" destOrd="0" parTransId="{69BC0252-D699-416E-ABDB-ECE862EDCD5F}" sibTransId="{E68DB1A4-3435-4397-8FBB-8FC33C151382}"/>
    <dgm:cxn modelId="{39C1A69A-7DF3-457F-9856-E57F0E497F1E}" type="presOf" srcId="{EEBCA39B-914C-46A2-9C61-443BFA43DD90}" destId="{73BD0E5E-EDBA-4127-8C8D-29DBB55BA50A}" srcOrd="0" destOrd="5" presId="urn:microsoft.com/office/officeart/2005/8/layout/default"/>
    <dgm:cxn modelId="{498B208E-AA0A-4F97-B287-F64C61A3FC82}" srcId="{ADAC0542-4EA3-4934-998E-70FF2525D6FB}" destId="{70FB8268-C075-4904-87AD-71DB934786CA}" srcOrd="1" destOrd="0" parTransId="{9B22F3E4-9F47-4312-A7F1-7D2804C158D0}" sibTransId="{1C72EA82-169C-4879-ABBD-4875E6936A08}"/>
    <dgm:cxn modelId="{471D0B0D-AA1C-4B1B-BAEA-AE320116EB6E}" type="presOf" srcId="{ADAC0542-4EA3-4934-998E-70FF2525D6FB}" destId="{73BD0E5E-EDBA-4127-8C8D-29DBB55BA50A}" srcOrd="0" destOrd="0" presId="urn:microsoft.com/office/officeart/2005/8/layout/default"/>
    <dgm:cxn modelId="{1953BB9A-9B61-4E4B-9B0E-F691C5DB140B}" srcId="{9085C182-698D-4432-A8EB-E119FC35EC29}" destId="{7051D35F-998F-4709-8CB2-F58325D6AE72}" srcOrd="1" destOrd="0" parTransId="{9C16C293-0D7D-492E-AB04-0536DA2245B7}" sibTransId="{7DA4F321-B25B-4CE4-ACAF-2CC8094E490D}"/>
    <dgm:cxn modelId="{5A1FBFA8-3793-4DFE-9DDD-44873A573DC8}" srcId="{D09EDEA5-66E6-4511-9EAF-89C8EB047075}" destId="{F071980F-0851-4E54-9B59-C56F7F0AF71B}" srcOrd="3" destOrd="0" parTransId="{DDD1DDF1-63E5-4757-A320-D5E0421EB5C9}" sibTransId="{70A4E806-C45D-4711-8759-F86C2F6E7968}"/>
    <dgm:cxn modelId="{4FF515AD-FAA2-4168-8CDD-84CAAB4E6677}" srcId="{ADAC0542-4EA3-4934-998E-70FF2525D6FB}" destId="{3F25B81C-5D64-4ECA-B3F1-CB0C2A58B3A2}" srcOrd="2" destOrd="0" parTransId="{26324B1A-E67F-4337-9680-6FE388E48DE6}" sibTransId="{15C33992-6EB1-4783-B433-F42D2C25559A}"/>
    <dgm:cxn modelId="{2FBE51C0-A937-4290-8D73-085F268246E2}" type="presOf" srcId="{7051D35F-998F-4709-8CB2-F58325D6AE72}" destId="{73BD0E5E-EDBA-4127-8C8D-29DBB55BA50A}" srcOrd="0" destOrd="10" presId="urn:microsoft.com/office/officeart/2005/8/layout/default"/>
    <dgm:cxn modelId="{1FACFB4C-BD6D-4B67-8EC5-504BC9D232FA}" type="presOf" srcId="{FD00938B-08DD-43CE-B765-2C500952E291}" destId="{D78F14B8-2FC0-41DB-8710-F80D98F94147}" srcOrd="0" destOrd="7" presId="urn:microsoft.com/office/officeart/2005/8/layout/default"/>
    <dgm:cxn modelId="{EAB29A43-E905-4EB0-ABC3-4610CA62B754}" type="presOf" srcId="{D55DFD6D-32B6-40C2-ACAE-5C64830A9786}" destId="{D78F14B8-2FC0-41DB-8710-F80D98F94147}" srcOrd="0" destOrd="0" presId="urn:microsoft.com/office/officeart/2005/8/layout/default"/>
    <dgm:cxn modelId="{9D38A23F-2BE1-4FEA-9453-8A26D6607FA6}" srcId="{13DFCF11-A529-42BA-A34F-613D577AE53C}" destId="{7085741C-FC7A-4BF7-A501-807C2E13D63F}" srcOrd="1" destOrd="0" parTransId="{F53AC0DD-8087-4FC8-BCB1-6307846A1B0F}" sibTransId="{6BBC79D5-52F4-4814-B5B7-80DEB5C157B9}"/>
    <dgm:cxn modelId="{FFF64B98-CF44-41F5-8686-7AEC430F48D6}" srcId="{D09EDEA5-66E6-4511-9EAF-89C8EB047075}" destId="{1016AA90-C042-4297-9EEC-1699C8648D72}" srcOrd="1" destOrd="0" parTransId="{4AD9F8D0-C850-4413-B738-29C043FF12BE}" sibTransId="{B9698676-2FBD-4500-8DAA-39D8F6753266}"/>
    <dgm:cxn modelId="{F8682675-AFAF-413D-AA5A-A2F59D976CB1}" type="presOf" srcId="{D02DF602-276B-48C3-965C-9F653F36A307}" destId="{73BD0E5E-EDBA-4127-8C8D-29DBB55BA50A}" srcOrd="0" destOrd="1" presId="urn:microsoft.com/office/officeart/2005/8/layout/default"/>
    <dgm:cxn modelId="{0FA60631-2CC8-4923-8A1E-4CBAEFD1B3A3}" srcId="{F071980F-0851-4E54-9B59-C56F7F0AF71B}" destId="{DDC1AEF1-2D24-4B94-A62B-09B12B683928}" srcOrd="0" destOrd="0" parTransId="{46CD0C82-D98E-4484-96E6-D62179A72539}" sibTransId="{F95915AA-756F-4069-8CC9-0D77048DC598}"/>
    <dgm:cxn modelId="{1F08932D-7762-4EE5-9171-8FD5E35570A9}" srcId="{D55DFD6D-32B6-40C2-ACAE-5C64830A9786}" destId="{FD00938B-08DD-43CE-B765-2C500952E291}" srcOrd="2" destOrd="0" parTransId="{177A7A21-ED76-450A-A4E7-86CF112C7C9A}" sibTransId="{D26F2240-5D4A-494E-A0E0-9A57BE86BC11}"/>
    <dgm:cxn modelId="{F42421DC-6A97-498C-B776-43656C7CB7A4}" type="presOf" srcId="{BBA11690-0F27-48CA-8C8E-70E483578D44}" destId="{42AA8B74-39C3-4DCF-805E-9983B907DB39}" srcOrd="0" destOrd="0" presId="urn:microsoft.com/office/officeart/2005/8/layout/default"/>
    <dgm:cxn modelId="{34A4E905-34B8-4A8F-B181-BB425E460FEE}" type="presParOf" srcId="{42AA8B74-39C3-4DCF-805E-9983B907DB39}" destId="{8D2CE4A1-977F-4C67-827C-921994609035}" srcOrd="0" destOrd="0" presId="urn:microsoft.com/office/officeart/2005/8/layout/default"/>
    <dgm:cxn modelId="{C52B290E-D7BC-4DF5-AE37-DDD931FA1B4B}" type="presParOf" srcId="{42AA8B74-39C3-4DCF-805E-9983B907DB39}" destId="{CB9C7923-90B3-4775-9911-0874C2113A9C}" srcOrd="1" destOrd="0" presId="urn:microsoft.com/office/officeart/2005/8/layout/default"/>
    <dgm:cxn modelId="{7D6F28AA-B1FA-40ED-B7DB-EAEDA0A6F8DB}" type="presParOf" srcId="{42AA8B74-39C3-4DCF-805E-9983B907DB39}" destId="{73BD0E5E-EDBA-4127-8C8D-29DBB55BA50A}" srcOrd="2" destOrd="0" presId="urn:microsoft.com/office/officeart/2005/8/layout/default"/>
    <dgm:cxn modelId="{1B09B0BF-5B13-4CC5-B442-7765E6E23F49}" type="presParOf" srcId="{42AA8B74-39C3-4DCF-805E-9983B907DB39}" destId="{4956E6F3-3D64-4118-B5EE-39F17117A574}" srcOrd="3" destOrd="0" presId="urn:microsoft.com/office/officeart/2005/8/layout/default"/>
    <dgm:cxn modelId="{22A50E7B-E66B-4E17-B10F-5D358AEEAD7F}" type="presParOf" srcId="{42AA8B74-39C3-4DCF-805E-9983B907DB39}" destId="{D78F14B8-2FC0-41DB-8710-F80D98F94147}" srcOrd="4" destOrd="0" presId="urn:microsoft.com/office/officeart/2005/8/layout/defaul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C0639B-D894-4DF1-9413-4D6C6C3F545C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CC414E8-AF1D-46CF-8F4F-2DF56D062819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pPr rtl="0">
            <a:lnSpc>
              <a:spcPct val="100000"/>
            </a:lnSpc>
          </a:pPr>
          <a:r>
            <a:rPr lang="en-US" sz="1200" u="sng" dirty="0" smtClean="0">
              <a:solidFill>
                <a:schemeClr val="tx1"/>
              </a:solidFill>
            </a:rPr>
            <a:t>Firewall </a:t>
          </a:r>
        </a:p>
        <a:p>
          <a:pPr rtl="0">
            <a:lnSpc>
              <a:spcPct val="100000"/>
            </a:lnSpc>
          </a:pPr>
          <a:r>
            <a:rPr lang="en-US" sz="1050" dirty="0" smtClean="0">
              <a:solidFill>
                <a:schemeClr val="tx1"/>
              </a:solidFill>
            </a:rPr>
            <a:t>Center firewall policies are varied from center to center</a:t>
          </a:r>
        </a:p>
        <a:p>
          <a:pPr rtl="0">
            <a:lnSpc>
              <a:spcPct val="100000"/>
            </a:lnSpc>
          </a:pPr>
          <a:r>
            <a:rPr lang="en-US" sz="1050" dirty="0" smtClean="0">
              <a:solidFill>
                <a:schemeClr val="tx1"/>
              </a:solidFill>
            </a:rPr>
            <a:t>Center access obtained through OCIO’s help in CR process for connectivity- defining allowed ports</a:t>
          </a:r>
        </a:p>
        <a:p>
          <a:pPr rtl="0">
            <a:lnSpc>
              <a:spcPct val="100000"/>
            </a:lnSpc>
          </a:pPr>
          <a:endParaRPr lang="en-US" sz="1400" dirty="0" smtClean="0">
            <a:solidFill>
              <a:schemeClr val="tx1"/>
            </a:solidFill>
          </a:endParaRPr>
        </a:p>
        <a:p>
          <a:pPr rtl="0">
            <a:lnSpc>
              <a:spcPct val="100000"/>
            </a:lnSpc>
          </a:pPr>
          <a:r>
            <a:rPr lang="en-US" sz="1400" dirty="0" smtClean="0">
              <a:solidFill>
                <a:schemeClr val="tx1"/>
              </a:solidFill>
            </a:rPr>
            <a:t>   </a:t>
          </a:r>
          <a:endParaRPr lang="en-US" sz="1400" dirty="0">
            <a:solidFill>
              <a:schemeClr val="tx1"/>
            </a:solidFill>
          </a:endParaRPr>
        </a:p>
      </dgm:t>
    </dgm:pt>
    <dgm:pt modelId="{9967DC9E-C4DE-4A30-81F8-91305FD5A681}" type="parTrans" cxnId="{F002E9DD-4BE3-4139-9972-6D8E35932229}">
      <dgm:prSet/>
      <dgm:spPr/>
      <dgm:t>
        <a:bodyPr/>
        <a:lstStyle/>
        <a:p>
          <a:endParaRPr lang="en-US" sz="2000"/>
        </a:p>
      </dgm:t>
    </dgm:pt>
    <dgm:pt modelId="{F80EA19C-2F50-4A00-8BD7-111B959E8732}" type="sibTrans" cxnId="{F002E9DD-4BE3-4139-9972-6D8E35932229}">
      <dgm:prSet/>
      <dgm:spPr/>
      <dgm:t>
        <a:bodyPr/>
        <a:lstStyle/>
        <a:p>
          <a:endParaRPr lang="en-US" sz="2000"/>
        </a:p>
      </dgm:t>
    </dgm:pt>
    <dgm:pt modelId="{EA82A01C-6AF4-4511-B419-BAFD7010F1C2}">
      <dgm:prSet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pPr rtl="0">
            <a:lnSpc>
              <a:spcPct val="100000"/>
            </a:lnSpc>
          </a:pPr>
          <a:r>
            <a:rPr lang="en-US" sz="1200" i="0" u="sng" dirty="0" smtClean="0">
              <a:solidFill>
                <a:schemeClr val="tx1"/>
              </a:solidFill>
            </a:rPr>
            <a:t>Usage monitoring tool</a:t>
          </a:r>
        </a:p>
        <a:p>
          <a:pPr rtl="0">
            <a:lnSpc>
              <a:spcPct val="100000"/>
            </a:lnSpc>
          </a:pPr>
          <a:r>
            <a:rPr lang="en-US" sz="1050" dirty="0" smtClean="0">
              <a:solidFill>
                <a:schemeClr val="tx1"/>
              </a:solidFill>
            </a:rPr>
            <a:t>Critical in establishing business case - establishing optimization of license type and associated plug-ins</a:t>
          </a:r>
        </a:p>
        <a:p>
          <a:pPr>
            <a:lnSpc>
              <a:spcPct val="100000"/>
            </a:lnSpc>
          </a:pPr>
          <a:r>
            <a:rPr lang="en-US" sz="1050" dirty="0" smtClean="0">
              <a:solidFill>
                <a:schemeClr val="tx1"/>
              </a:solidFill>
            </a:rPr>
            <a:t>Configurable – general dash boards</a:t>
          </a:r>
        </a:p>
        <a:p>
          <a:pPr>
            <a:lnSpc>
              <a:spcPct val="100000"/>
            </a:lnSpc>
          </a:pPr>
          <a:r>
            <a:rPr lang="en-US" sz="1050" dirty="0" smtClean="0">
              <a:solidFill>
                <a:schemeClr val="tx1"/>
              </a:solidFill>
            </a:rPr>
            <a:t>SAO does not support native Launch Pad / ICAM integration; waiver approved by OCIO to use LDAP</a:t>
          </a:r>
        </a:p>
        <a:p>
          <a:pPr>
            <a:lnSpc>
              <a:spcPct val="100000"/>
            </a:lnSpc>
          </a:pPr>
          <a:r>
            <a:rPr lang="en-US" sz="1050" dirty="0" smtClean="0">
              <a:solidFill>
                <a:schemeClr val="tx1"/>
              </a:solidFill>
            </a:rPr>
            <a:t>Data to be provided to community via NASA Engineering Network System Engineering CoP</a:t>
          </a:r>
          <a:endParaRPr lang="en-US" sz="1050" dirty="0">
            <a:solidFill>
              <a:schemeClr val="tx1"/>
            </a:solidFill>
          </a:endParaRPr>
        </a:p>
      </dgm:t>
    </dgm:pt>
    <dgm:pt modelId="{4EEB5CF0-3AF3-461A-BC49-24C573E4DC56}" type="parTrans" cxnId="{88ACAA9F-851E-4525-ABC4-7130035579A6}">
      <dgm:prSet/>
      <dgm:spPr/>
      <dgm:t>
        <a:bodyPr/>
        <a:lstStyle/>
        <a:p>
          <a:endParaRPr lang="en-US" sz="2000"/>
        </a:p>
      </dgm:t>
    </dgm:pt>
    <dgm:pt modelId="{5CDAAC7A-E024-47AE-A240-02F2E7737525}" type="sibTrans" cxnId="{88ACAA9F-851E-4525-ABC4-7130035579A6}">
      <dgm:prSet/>
      <dgm:spPr/>
      <dgm:t>
        <a:bodyPr/>
        <a:lstStyle/>
        <a:p>
          <a:endParaRPr lang="en-US" sz="2000"/>
        </a:p>
      </dgm:t>
    </dgm:pt>
    <dgm:pt modelId="{163479E6-4905-4734-A738-BD8D59DBEAB2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pPr rtl="0">
            <a:lnSpc>
              <a:spcPct val="100000"/>
            </a:lnSpc>
          </a:pPr>
          <a:r>
            <a:rPr lang="en-US" sz="1200" u="sng" dirty="0" smtClean="0">
              <a:solidFill>
                <a:schemeClr val="tx1"/>
              </a:solidFill>
            </a:rPr>
            <a:t>NAMS process</a:t>
          </a:r>
        </a:p>
        <a:p>
          <a:pPr>
            <a:lnSpc>
              <a:spcPct val="100000"/>
            </a:lnSpc>
          </a:pPr>
          <a:r>
            <a:rPr lang="en-US" sz="1050" dirty="0" smtClean="0">
              <a:solidFill>
                <a:schemeClr val="tx1"/>
              </a:solidFill>
            </a:rPr>
            <a:t>Security layer - restricts access to the cloud to those that have a valid need and funding source</a:t>
          </a:r>
        </a:p>
        <a:p>
          <a:pPr>
            <a:lnSpc>
              <a:spcPct val="100000"/>
            </a:lnSpc>
          </a:pPr>
          <a:r>
            <a:rPr lang="en-US" sz="1050" dirty="0" smtClean="0">
              <a:solidFill>
                <a:schemeClr val="tx1"/>
              </a:solidFill>
            </a:rPr>
            <a:t>Three approvers required (Center Systems Engineering POC, Center funding POC, MagicDraw gatekeeper)</a:t>
          </a:r>
        </a:p>
        <a:p>
          <a:pPr>
            <a:lnSpc>
              <a:spcPct val="100000"/>
            </a:lnSpc>
          </a:pPr>
          <a:r>
            <a:rPr lang="en-US" sz="1050" dirty="0" smtClean="0">
              <a:solidFill>
                <a:schemeClr val="tx1"/>
              </a:solidFill>
            </a:rPr>
            <a:t>Timely user access (generally &lt;1 day)</a:t>
          </a:r>
        </a:p>
        <a:p>
          <a:pPr>
            <a:lnSpc>
              <a:spcPct val="100000"/>
            </a:lnSpc>
          </a:pPr>
          <a:r>
            <a:rPr lang="en-US" sz="1050" dirty="0" smtClean="0">
              <a:solidFill>
                <a:schemeClr val="tx1"/>
              </a:solidFill>
            </a:rPr>
            <a:t>Development and testing complete at participating centers</a:t>
          </a:r>
        </a:p>
        <a:p>
          <a:pPr>
            <a:lnSpc>
              <a:spcPct val="100000"/>
            </a:lnSpc>
          </a:pPr>
          <a:endParaRPr lang="en-US" sz="1050" dirty="0" smtClean="0"/>
        </a:p>
      </dgm:t>
    </dgm:pt>
    <dgm:pt modelId="{54B0EE6E-ACF2-4ECE-B31F-8D32BC695803}" type="parTrans" cxnId="{585F1FD7-61B5-46B6-B42A-280076B6BD9B}">
      <dgm:prSet/>
      <dgm:spPr/>
      <dgm:t>
        <a:bodyPr/>
        <a:lstStyle/>
        <a:p>
          <a:endParaRPr lang="en-US" sz="2000"/>
        </a:p>
      </dgm:t>
    </dgm:pt>
    <dgm:pt modelId="{7E21AC6B-2782-4C1A-B311-24BA31359D5A}" type="sibTrans" cxnId="{585F1FD7-61B5-46B6-B42A-280076B6BD9B}">
      <dgm:prSet/>
      <dgm:spPr/>
      <dgm:t>
        <a:bodyPr/>
        <a:lstStyle/>
        <a:p>
          <a:endParaRPr lang="en-US" sz="2000"/>
        </a:p>
      </dgm:t>
    </dgm:pt>
    <dgm:pt modelId="{FF55346A-366F-47D0-A978-EF6A22211B91}">
      <dgm:prSet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pPr rtl="0"/>
          <a:endParaRPr lang="en-US" sz="1200" u="sng" dirty="0" smtClean="0">
            <a:solidFill>
              <a:schemeClr val="tx1"/>
            </a:solidFill>
          </a:endParaRPr>
        </a:p>
        <a:p>
          <a:pPr rtl="0"/>
          <a:r>
            <a:rPr lang="en-US" sz="1200" u="sng" dirty="0" smtClean="0">
              <a:solidFill>
                <a:schemeClr val="tx1"/>
              </a:solidFill>
            </a:rPr>
            <a:t>Launch Pad Authentication</a:t>
          </a:r>
        </a:p>
        <a:p>
          <a:r>
            <a:rPr lang="en-US" sz="1050" dirty="0" smtClean="0">
              <a:solidFill>
                <a:schemeClr val="tx1"/>
              </a:solidFill>
            </a:rPr>
            <a:t>MagicDraw access managed initially using internal capability – manually inputting user names and passwords</a:t>
          </a:r>
        </a:p>
        <a:p>
          <a:r>
            <a:rPr lang="en-US" sz="1050" dirty="0" smtClean="0">
              <a:solidFill>
                <a:schemeClr val="tx1"/>
              </a:solidFill>
            </a:rPr>
            <a:t>Authentication is now seamless </a:t>
          </a:r>
        </a:p>
        <a:p>
          <a:r>
            <a:rPr lang="en-US" sz="1050" dirty="0" smtClean="0">
              <a:solidFill>
                <a:schemeClr val="tx1"/>
              </a:solidFill>
            </a:rPr>
            <a:t>Integration with Launch Pad available for FY 17</a:t>
          </a:r>
        </a:p>
        <a:p>
          <a:endParaRPr lang="en-US" sz="1050" dirty="0" smtClean="0">
            <a:solidFill>
              <a:schemeClr val="tx1"/>
            </a:solidFill>
          </a:endParaRPr>
        </a:p>
        <a:p>
          <a:endParaRPr lang="en-US" sz="1050" dirty="0" smtClean="0">
            <a:solidFill>
              <a:schemeClr val="tx1"/>
            </a:solidFill>
          </a:endParaRPr>
        </a:p>
        <a:p>
          <a:endParaRPr lang="en-US" sz="1050" dirty="0" smtClean="0">
            <a:solidFill>
              <a:schemeClr val="tx1"/>
            </a:solidFill>
          </a:endParaRPr>
        </a:p>
        <a:p>
          <a:endParaRPr lang="en-US" sz="1050" dirty="0" smtClean="0">
            <a:solidFill>
              <a:schemeClr val="tx1"/>
            </a:solidFill>
          </a:endParaRPr>
        </a:p>
      </dgm:t>
    </dgm:pt>
    <dgm:pt modelId="{A2325C48-F27B-4D43-A400-694EBCE686DE}" type="parTrans" cxnId="{619136FD-A5F7-461A-8C1A-39B541039E14}">
      <dgm:prSet/>
      <dgm:spPr/>
      <dgm:t>
        <a:bodyPr/>
        <a:lstStyle/>
        <a:p>
          <a:endParaRPr lang="en-US" sz="2000"/>
        </a:p>
      </dgm:t>
    </dgm:pt>
    <dgm:pt modelId="{339C5FAF-DA81-4CE0-8810-9756C0E9CBBB}" type="sibTrans" cxnId="{619136FD-A5F7-461A-8C1A-39B541039E14}">
      <dgm:prSet/>
      <dgm:spPr/>
      <dgm:t>
        <a:bodyPr/>
        <a:lstStyle/>
        <a:p>
          <a:endParaRPr lang="en-US" sz="2000"/>
        </a:p>
      </dgm:t>
    </dgm:pt>
    <dgm:pt modelId="{C9D19FBE-B65C-4F23-984C-A3EDCB05FE00}" type="pres">
      <dgm:prSet presAssocID="{BEC0639B-D894-4DF1-9413-4D6C6C3F545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633E5F0-12CD-4615-878D-66231C8F2CDF}" type="pres">
      <dgm:prSet presAssocID="{DCC414E8-AF1D-46CF-8F4F-2DF56D062819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10F284-604F-4F1F-BF1E-5EB3E2C55185}" type="pres">
      <dgm:prSet presAssocID="{F80EA19C-2F50-4A00-8BD7-111B959E8732}" presName="spacer" presStyleCnt="0"/>
      <dgm:spPr/>
      <dgm:t>
        <a:bodyPr/>
        <a:lstStyle/>
        <a:p>
          <a:endParaRPr lang="en-US"/>
        </a:p>
      </dgm:t>
    </dgm:pt>
    <dgm:pt modelId="{B70D2935-83EF-4C99-A41D-E3E7A9523711}" type="pres">
      <dgm:prSet presAssocID="{EA82A01C-6AF4-4511-B419-BAFD7010F1C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D7924A-ECD3-4DFE-ADCC-8022745FC2F8}" type="pres">
      <dgm:prSet presAssocID="{5CDAAC7A-E024-47AE-A240-02F2E7737525}" presName="spacer" presStyleCnt="0"/>
      <dgm:spPr/>
      <dgm:t>
        <a:bodyPr/>
        <a:lstStyle/>
        <a:p>
          <a:endParaRPr lang="en-US"/>
        </a:p>
      </dgm:t>
    </dgm:pt>
    <dgm:pt modelId="{F52233DA-100B-444C-892A-103000F03065}" type="pres">
      <dgm:prSet presAssocID="{163479E6-4905-4734-A738-BD8D59DBEAB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831A97-BB81-433D-A47C-E1EA4635901E}" type="pres">
      <dgm:prSet presAssocID="{7E21AC6B-2782-4C1A-B311-24BA31359D5A}" presName="spacer" presStyleCnt="0"/>
      <dgm:spPr/>
      <dgm:t>
        <a:bodyPr/>
        <a:lstStyle/>
        <a:p>
          <a:endParaRPr lang="en-US"/>
        </a:p>
      </dgm:t>
    </dgm:pt>
    <dgm:pt modelId="{23ADF71C-42AB-4317-886D-F3BFADB23889}" type="pres">
      <dgm:prSet presAssocID="{FF55346A-366F-47D0-A978-EF6A22211B91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85F1FD7-61B5-46B6-B42A-280076B6BD9B}" srcId="{BEC0639B-D894-4DF1-9413-4D6C6C3F545C}" destId="{163479E6-4905-4734-A738-BD8D59DBEAB2}" srcOrd="2" destOrd="0" parTransId="{54B0EE6E-ACF2-4ECE-B31F-8D32BC695803}" sibTransId="{7E21AC6B-2782-4C1A-B311-24BA31359D5A}"/>
    <dgm:cxn modelId="{B1DE90B8-7283-4F03-8D0B-6F5B0EFF90F0}" type="presOf" srcId="{EA82A01C-6AF4-4511-B419-BAFD7010F1C2}" destId="{B70D2935-83EF-4C99-A41D-E3E7A9523711}" srcOrd="0" destOrd="0" presId="urn:microsoft.com/office/officeart/2005/8/layout/vList2"/>
    <dgm:cxn modelId="{6BA342B8-18A0-4A7C-A8CB-95FABCD87485}" type="presOf" srcId="{DCC414E8-AF1D-46CF-8F4F-2DF56D062819}" destId="{B633E5F0-12CD-4615-878D-66231C8F2CDF}" srcOrd="0" destOrd="0" presId="urn:microsoft.com/office/officeart/2005/8/layout/vList2"/>
    <dgm:cxn modelId="{88ACAA9F-851E-4525-ABC4-7130035579A6}" srcId="{BEC0639B-D894-4DF1-9413-4D6C6C3F545C}" destId="{EA82A01C-6AF4-4511-B419-BAFD7010F1C2}" srcOrd="1" destOrd="0" parTransId="{4EEB5CF0-3AF3-461A-BC49-24C573E4DC56}" sibTransId="{5CDAAC7A-E024-47AE-A240-02F2E7737525}"/>
    <dgm:cxn modelId="{D816A0B0-0B1C-4F6E-8E5D-7FF900750F2D}" type="presOf" srcId="{163479E6-4905-4734-A738-BD8D59DBEAB2}" destId="{F52233DA-100B-444C-892A-103000F03065}" srcOrd="0" destOrd="0" presId="urn:microsoft.com/office/officeart/2005/8/layout/vList2"/>
    <dgm:cxn modelId="{60660FF3-60A1-41DE-976F-C7165A6ACF24}" type="presOf" srcId="{BEC0639B-D894-4DF1-9413-4D6C6C3F545C}" destId="{C9D19FBE-B65C-4F23-984C-A3EDCB05FE00}" srcOrd="0" destOrd="0" presId="urn:microsoft.com/office/officeart/2005/8/layout/vList2"/>
    <dgm:cxn modelId="{619136FD-A5F7-461A-8C1A-39B541039E14}" srcId="{BEC0639B-D894-4DF1-9413-4D6C6C3F545C}" destId="{FF55346A-366F-47D0-A978-EF6A22211B91}" srcOrd="3" destOrd="0" parTransId="{A2325C48-F27B-4D43-A400-694EBCE686DE}" sibTransId="{339C5FAF-DA81-4CE0-8810-9756C0E9CBBB}"/>
    <dgm:cxn modelId="{F002E9DD-4BE3-4139-9972-6D8E35932229}" srcId="{BEC0639B-D894-4DF1-9413-4D6C6C3F545C}" destId="{DCC414E8-AF1D-46CF-8F4F-2DF56D062819}" srcOrd="0" destOrd="0" parTransId="{9967DC9E-C4DE-4A30-81F8-91305FD5A681}" sibTransId="{F80EA19C-2F50-4A00-8BD7-111B959E8732}"/>
    <dgm:cxn modelId="{46D5E8A8-D201-4A57-AFDA-01E663FC9AC2}" type="presOf" srcId="{FF55346A-366F-47D0-A978-EF6A22211B91}" destId="{23ADF71C-42AB-4317-886D-F3BFADB23889}" srcOrd="0" destOrd="0" presId="urn:microsoft.com/office/officeart/2005/8/layout/vList2"/>
    <dgm:cxn modelId="{6B507DEC-2492-4C30-9921-FEF78E920190}" type="presParOf" srcId="{C9D19FBE-B65C-4F23-984C-A3EDCB05FE00}" destId="{B633E5F0-12CD-4615-878D-66231C8F2CDF}" srcOrd="0" destOrd="0" presId="urn:microsoft.com/office/officeart/2005/8/layout/vList2"/>
    <dgm:cxn modelId="{A323116C-09E3-44CD-A5DC-91C240F1FFD8}" type="presParOf" srcId="{C9D19FBE-B65C-4F23-984C-A3EDCB05FE00}" destId="{1E10F284-604F-4F1F-BF1E-5EB3E2C55185}" srcOrd="1" destOrd="0" presId="urn:microsoft.com/office/officeart/2005/8/layout/vList2"/>
    <dgm:cxn modelId="{D5BF16F6-03E0-4ECD-84B3-792A5A9660BA}" type="presParOf" srcId="{C9D19FBE-B65C-4F23-984C-A3EDCB05FE00}" destId="{B70D2935-83EF-4C99-A41D-E3E7A9523711}" srcOrd="2" destOrd="0" presId="urn:microsoft.com/office/officeart/2005/8/layout/vList2"/>
    <dgm:cxn modelId="{5912A593-EAA7-492D-ACB9-61247E8D4BBE}" type="presParOf" srcId="{C9D19FBE-B65C-4F23-984C-A3EDCB05FE00}" destId="{8ED7924A-ECD3-4DFE-ADCC-8022745FC2F8}" srcOrd="3" destOrd="0" presId="urn:microsoft.com/office/officeart/2005/8/layout/vList2"/>
    <dgm:cxn modelId="{A86AB61E-7066-4A22-B656-DEA80ACB1EBA}" type="presParOf" srcId="{C9D19FBE-B65C-4F23-984C-A3EDCB05FE00}" destId="{F52233DA-100B-444C-892A-103000F03065}" srcOrd="4" destOrd="0" presId="urn:microsoft.com/office/officeart/2005/8/layout/vList2"/>
    <dgm:cxn modelId="{D7FF1D21-986C-4148-8D77-849B2D057778}" type="presParOf" srcId="{C9D19FBE-B65C-4F23-984C-A3EDCB05FE00}" destId="{AE831A97-BB81-433D-A47C-E1EA4635901E}" srcOrd="5" destOrd="0" presId="urn:microsoft.com/office/officeart/2005/8/layout/vList2"/>
    <dgm:cxn modelId="{A01EF995-1AD3-4C4C-881E-AA13B3E0C3F7}" type="presParOf" srcId="{C9D19FBE-B65C-4F23-984C-A3EDCB05FE00}" destId="{23ADF71C-42AB-4317-886D-F3BFADB23889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2CE4A1-977F-4C67-827C-921994609035}">
      <dsp:nvSpPr>
        <dsp:cNvPr id="0" name=""/>
        <dsp:cNvSpPr/>
      </dsp:nvSpPr>
      <dsp:spPr>
        <a:xfrm>
          <a:off x="102158" y="0"/>
          <a:ext cx="4102714" cy="28569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i="0" u="sng" kern="1200" dirty="0" smtClean="0">
              <a:solidFill>
                <a:schemeClr val="tx1"/>
              </a:solidFill>
              <a:latin typeface="+mn-lt"/>
            </a:rPr>
            <a:t>Pilot 1.0</a:t>
          </a:r>
          <a:endParaRPr lang="en-US" sz="1800" i="0" u="sng" kern="1200" dirty="0">
            <a:solidFill>
              <a:schemeClr val="tx1"/>
            </a:solidFill>
            <a:latin typeface="+mn-lt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  <a:latin typeface="+mn-lt"/>
            </a:rPr>
            <a:t> Establish software </a:t>
          </a:r>
          <a:r>
            <a:rPr lang="en-US" sz="1050" b="0" kern="1200" dirty="0" smtClean="0">
              <a:solidFill>
                <a:srgbClr val="FFFF00"/>
              </a:solidFill>
              <a:latin typeface="+mn-lt"/>
            </a:rPr>
            <a:t>tool license key manager </a:t>
          </a:r>
          <a:r>
            <a:rPr lang="en-US" sz="1050" b="0" kern="1200" dirty="0" smtClean="0">
              <a:solidFill>
                <a:schemeClr val="tx1"/>
              </a:solidFill>
              <a:latin typeface="+mn-lt"/>
            </a:rPr>
            <a:t>server capability in the NASA “cloud” environment</a:t>
          </a:r>
          <a:endParaRPr lang="en-US" sz="1050" kern="1200" dirty="0">
            <a:solidFill>
              <a:schemeClr val="tx1"/>
            </a:solidFill>
            <a:latin typeface="+mn-lt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  <a:latin typeface="+mn-lt"/>
            </a:rPr>
            <a:t> Demonstrate the potential for enhanced engineering collaboration by multiple NASA centers (</a:t>
          </a:r>
          <a:r>
            <a:rPr lang="en-US" sz="1050" b="0" kern="1200" dirty="0" smtClean="0">
              <a:solidFill>
                <a:srgbClr val="FFFF00"/>
              </a:solidFill>
              <a:latin typeface="+mn-lt"/>
            </a:rPr>
            <a:t>using a Teamwork server</a:t>
          </a:r>
          <a:r>
            <a:rPr lang="en-US" sz="1050" b="0" kern="1200" dirty="0" smtClean="0">
              <a:solidFill>
                <a:schemeClr val="tx1"/>
              </a:solidFill>
              <a:latin typeface="+mn-lt"/>
            </a:rPr>
            <a:t>) within the cloud</a:t>
          </a:r>
          <a:endParaRPr lang="en-US" sz="1050" kern="1200" dirty="0">
            <a:solidFill>
              <a:schemeClr val="tx1"/>
            </a:solidFill>
            <a:latin typeface="+mn-lt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  <a:latin typeface="+mn-lt"/>
            </a:rPr>
            <a:t> Partner with Software Tech Fellow – to use NESC assessment models GSDO, GAILA</a:t>
          </a:r>
          <a:endParaRPr lang="en-US" sz="1050" kern="1200" dirty="0">
            <a:solidFill>
              <a:schemeClr val="tx1"/>
            </a:solidFill>
            <a:latin typeface="+mn-lt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u="sng" kern="1200" dirty="0" smtClean="0">
              <a:solidFill>
                <a:schemeClr val="tx1"/>
              </a:solidFill>
              <a:latin typeface="+mn-lt"/>
            </a:rPr>
            <a:t> Findings and accomplishments</a:t>
          </a:r>
          <a:r>
            <a:rPr lang="en-US" sz="1050" b="0" kern="1200" dirty="0" smtClean="0">
              <a:solidFill>
                <a:schemeClr val="tx1"/>
              </a:solidFill>
              <a:latin typeface="+mn-lt"/>
            </a:rPr>
            <a:t>:</a:t>
          </a:r>
          <a:endParaRPr lang="en-US" sz="1050" kern="1200" dirty="0">
            <a:solidFill>
              <a:schemeClr val="tx1"/>
            </a:solidFill>
            <a:latin typeface="+mn-lt"/>
          </a:endParaRPr>
        </a:p>
        <a:p>
          <a:pPr marL="114300" lvl="2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b="0" kern="1200" dirty="0" smtClean="0">
              <a:solidFill>
                <a:schemeClr val="tx1"/>
              </a:solidFill>
              <a:latin typeface="+mn-lt"/>
            </a:rPr>
            <a:t> This first of kind “proof of concept” successfully confirmed the ability to provision a software tool and the ability to share models across NASA centers within the cloud environment</a:t>
          </a:r>
        </a:p>
        <a:p>
          <a:pPr marL="114300" lvl="2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b="0" kern="1200" dirty="0" smtClean="0">
              <a:solidFill>
                <a:schemeClr val="tx1"/>
              </a:solidFill>
              <a:latin typeface="+mn-lt"/>
            </a:rPr>
            <a:t> Results confirmed the potential for significant cost savings to NASA.</a:t>
          </a:r>
        </a:p>
        <a:p>
          <a:pPr marL="114300" lvl="2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b="0" kern="1200" dirty="0" smtClean="0">
              <a:solidFill>
                <a:schemeClr val="tx1"/>
              </a:solidFill>
              <a:latin typeface="+mn-lt"/>
            </a:rPr>
            <a:t> Identified and resolved the difficulties of agency wide </a:t>
          </a:r>
          <a:r>
            <a:rPr lang="en-US" sz="1000" b="0" kern="1200" dirty="0" smtClean="0">
              <a:solidFill>
                <a:srgbClr val="FFFF00"/>
              </a:solidFill>
              <a:latin typeface="+mn-lt"/>
            </a:rPr>
            <a:t>firewall access </a:t>
          </a:r>
          <a:r>
            <a:rPr lang="en-US" sz="1000" b="0" kern="1200" dirty="0" smtClean="0">
              <a:solidFill>
                <a:schemeClr val="tx1"/>
              </a:solidFill>
              <a:latin typeface="+mn-lt"/>
            </a:rPr>
            <a:t>and basic functionality</a:t>
          </a:r>
        </a:p>
        <a:p>
          <a:pPr marL="114300" lvl="2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b="0" kern="1200" dirty="0" smtClean="0">
              <a:solidFill>
                <a:schemeClr val="tx1"/>
              </a:solidFill>
              <a:latin typeface="+mn-lt"/>
            </a:rPr>
            <a:t> Fortified the collaboration and partnerships between OCE and OCIO </a:t>
          </a:r>
        </a:p>
        <a:p>
          <a:pPr marL="114300" lvl="2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b="0" kern="1200" dirty="0" smtClean="0">
              <a:solidFill>
                <a:schemeClr val="tx1"/>
              </a:solidFill>
              <a:latin typeface="+mn-lt"/>
            </a:rPr>
            <a:t> Published White Paper, “Magic Draw Amazon Cloud </a:t>
          </a:r>
          <a:endParaRPr lang="en-US" sz="1000" b="0" kern="1200" dirty="0">
            <a:solidFill>
              <a:schemeClr val="tx1"/>
            </a:solidFill>
            <a:latin typeface="+mn-lt"/>
          </a:endParaRPr>
        </a:p>
      </dsp:txBody>
      <dsp:txXfrm>
        <a:off x="102158" y="0"/>
        <a:ext cx="4102714" cy="2856901"/>
      </dsp:txXfrm>
    </dsp:sp>
    <dsp:sp modelId="{73BD0E5E-EDBA-4127-8C8D-29DBB55BA50A}">
      <dsp:nvSpPr>
        <dsp:cNvPr id="0" name=""/>
        <dsp:cNvSpPr/>
      </dsp:nvSpPr>
      <dsp:spPr>
        <a:xfrm>
          <a:off x="4516180" y="7927"/>
          <a:ext cx="4060047" cy="2841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u="sng" kern="1200" dirty="0" smtClean="0">
              <a:solidFill>
                <a:schemeClr val="tx1"/>
              </a:solidFill>
            </a:rPr>
            <a:t>Pilot 2.0</a:t>
          </a:r>
          <a:endParaRPr lang="en-US" sz="1800" u="sng" kern="1200" dirty="0">
            <a:solidFill>
              <a:schemeClr val="tx1"/>
            </a:solidFill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</a:rPr>
            <a:t> Follow on activity to further build confidence and knowledge of cloud utility</a:t>
          </a:r>
          <a:endParaRPr lang="en-US" sz="1050" kern="1200" dirty="0">
            <a:solidFill>
              <a:schemeClr val="tx1"/>
            </a:solidFill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</a:rPr>
            <a:t> Building user acceptance of cloud model – “spreading the word”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</a:rPr>
            <a:t> Partnered with System Engineering Tech Fellow – to host desired assessment for EVVA model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</a:rPr>
            <a:t> Establish software </a:t>
          </a:r>
          <a:r>
            <a:rPr lang="en-US" sz="1050" b="0" kern="1200" dirty="0" smtClean="0">
              <a:solidFill>
                <a:srgbClr val="FFFF00"/>
              </a:solidFill>
            </a:rPr>
            <a:t>usage monitoring </a:t>
          </a:r>
          <a:r>
            <a:rPr lang="en-US" sz="1050" b="0" kern="1200" dirty="0" smtClean="0">
              <a:solidFill>
                <a:schemeClr val="tx1"/>
              </a:solidFill>
            </a:rPr>
            <a:t>capability as to build   business case for cloud operations</a:t>
          </a:r>
          <a:endParaRPr lang="en-US" sz="1050" b="0" kern="1200" dirty="0">
            <a:solidFill>
              <a:schemeClr val="tx1"/>
            </a:solidFill>
          </a:endParaRPr>
        </a:p>
        <a:p>
          <a:pPr marL="114300" lvl="2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</a:rPr>
            <a:t>Identifies appropriate usage report format / attributes for chargeback models as to right size software procurements (individual, shared licenses types)</a:t>
          </a:r>
          <a:endParaRPr lang="en-US" sz="1050" b="0" kern="1200" dirty="0">
            <a:solidFill>
              <a:schemeClr val="tx1"/>
            </a:solidFill>
          </a:endParaRPr>
        </a:p>
        <a:p>
          <a:pPr marL="114300" lvl="2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b="0" kern="1200" dirty="0" smtClean="0">
              <a:solidFill>
                <a:schemeClr val="tx1"/>
              </a:solidFill>
            </a:rPr>
            <a:t> Individual usage</a:t>
          </a:r>
        </a:p>
        <a:p>
          <a:pPr marL="114300" lvl="2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b="0" kern="1200" dirty="0" smtClean="0">
              <a:solidFill>
                <a:schemeClr val="tx1"/>
              </a:solidFill>
            </a:rPr>
            <a:t> Organizational usage (Departments, Center)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u="sng" kern="1200" dirty="0" smtClean="0">
              <a:solidFill>
                <a:schemeClr val="tx1"/>
              </a:solidFill>
            </a:rPr>
            <a:t> Accomplishments</a:t>
          </a:r>
          <a:r>
            <a:rPr lang="en-US" sz="1050" b="0" kern="1200" dirty="0" smtClean="0">
              <a:solidFill>
                <a:schemeClr val="tx1"/>
              </a:solidFill>
            </a:rPr>
            <a:t>:</a:t>
          </a:r>
        </a:p>
        <a:p>
          <a:pPr marL="114300" lvl="2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</a:rPr>
            <a:t> User acceptance lead to pilot 2.5</a:t>
          </a:r>
        </a:p>
        <a:p>
          <a:pPr marL="114300" lvl="2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</a:rPr>
            <a:t> Successfully deployed </a:t>
          </a:r>
          <a:r>
            <a:rPr lang="en-US" sz="1050" b="0" kern="1200" dirty="0" smtClean="0">
              <a:solidFill>
                <a:srgbClr val="FFFF00"/>
              </a:solidFill>
            </a:rPr>
            <a:t>usage monitoring capability- </a:t>
          </a:r>
          <a:r>
            <a:rPr lang="en-US" sz="1050" b="0" kern="1200" dirty="0" smtClean="0">
              <a:solidFill>
                <a:schemeClr val="tx1"/>
              </a:solidFill>
            </a:rPr>
            <a:t>waiver approved</a:t>
          </a:r>
        </a:p>
      </dsp:txBody>
      <dsp:txXfrm>
        <a:off x="4516180" y="7927"/>
        <a:ext cx="4060047" cy="2841411"/>
      </dsp:txXfrm>
    </dsp:sp>
    <dsp:sp modelId="{D78F14B8-2FC0-41DB-8710-F80D98F94147}">
      <dsp:nvSpPr>
        <dsp:cNvPr id="0" name=""/>
        <dsp:cNvSpPr/>
      </dsp:nvSpPr>
      <dsp:spPr>
        <a:xfrm>
          <a:off x="2445402" y="3124208"/>
          <a:ext cx="3864761" cy="23188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u="sng" kern="1200" dirty="0" smtClean="0">
              <a:solidFill>
                <a:schemeClr val="tx1"/>
              </a:solidFill>
            </a:rPr>
            <a:t>Pilot 2.5</a:t>
          </a:r>
          <a:endParaRPr lang="en-US" sz="1800" u="sng" kern="1200" dirty="0">
            <a:solidFill>
              <a:schemeClr val="tx1"/>
            </a:solidFill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</a:rPr>
            <a:t> Partnered with Systems Engineering Tech Fellow – perform desired assessments through cloud provisioning of the following MBSE Pathfinder  major focus areas:</a:t>
          </a:r>
          <a:endParaRPr lang="en-US" sz="800" kern="1200" dirty="0">
            <a:solidFill>
              <a:schemeClr val="tx1"/>
            </a:solidFill>
          </a:endParaRPr>
        </a:p>
        <a:p>
          <a:pPr marL="114300" lvl="2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</a:rPr>
            <a:t> Complex Mission Campaigns</a:t>
          </a:r>
          <a:endParaRPr lang="en-US" sz="800" kern="1200" dirty="0">
            <a:solidFill>
              <a:schemeClr val="tx1"/>
            </a:solidFill>
          </a:endParaRPr>
        </a:p>
        <a:p>
          <a:pPr marL="114300" lvl="2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</a:rPr>
            <a:t> Additive Manufacturing and Re-Tooling Engineering</a:t>
          </a:r>
        </a:p>
        <a:p>
          <a:pPr marL="114300" lvl="2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</a:rPr>
            <a:t> Campaign  / Component Integration</a:t>
          </a:r>
        </a:p>
        <a:p>
          <a:pPr marL="114300" lvl="2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b="0" kern="1200" dirty="0" smtClean="0">
              <a:solidFill>
                <a:schemeClr val="tx1"/>
              </a:solidFill>
            </a:rPr>
            <a:t> Sounding Rocket Mission Flow/Shadowing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kern="1200" dirty="0" smtClean="0">
              <a:solidFill>
                <a:schemeClr val="tx1"/>
              </a:solidFill>
            </a:rPr>
            <a:t> Hosted ~ 40 unique users using 22 licenses with no denial of    service </a:t>
          </a:r>
          <a:endParaRPr lang="en-US" sz="1400" b="1" kern="1200" dirty="0">
            <a:solidFill>
              <a:srgbClr val="FFFF00"/>
            </a:solidFill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kern="1200" dirty="0" smtClean="0">
              <a:solidFill>
                <a:schemeClr val="tx1"/>
              </a:solidFill>
            </a:rPr>
            <a:t>Developed and tested </a:t>
          </a:r>
          <a:r>
            <a:rPr lang="en-US" sz="1050" kern="1200" dirty="0" smtClean="0">
              <a:solidFill>
                <a:srgbClr val="FFFF00"/>
              </a:solidFill>
            </a:rPr>
            <a:t>NAMS process </a:t>
          </a:r>
          <a:r>
            <a:rPr lang="en-US" sz="1050" kern="1200" dirty="0" smtClean="0">
              <a:solidFill>
                <a:schemeClr val="tx1"/>
              </a:solidFill>
            </a:rPr>
            <a:t>for access to cloud tools </a:t>
          </a:r>
          <a:r>
            <a:rPr lang="en-US" sz="1400" b="1" kern="1200" dirty="0" smtClean="0">
              <a:solidFill>
                <a:srgbClr val="FFFF00"/>
              </a:solidFill>
              <a:latin typeface="Times New Roman"/>
              <a:cs typeface="Times New Roman"/>
            </a:rPr>
            <a:t>√</a:t>
          </a:r>
          <a:endParaRPr lang="en-US" sz="1400" b="1" kern="1200" dirty="0">
            <a:solidFill>
              <a:srgbClr val="FFFF00"/>
            </a:solidFill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kern="1200" dirty="0" smtClean="0">
              <a:solidFill>
                <a:schemeClr val="tx1"/>
              </a:solidFill>
            </a:rPr>
            <a:t> Incorporated </a:t>
          </a:r>
          <a:r>
            <a:rPr lang="en-US" sz="1050" kern="1200" dirty="0" err="1" smtClean="0">
              <a:solidFill>
                <a:srgbClr val="FFFF00"/>
              </a:solidFill>
            </a:rPr>
            <a:t>LauchPad</a:t>
          </a:r>
          <a:r>
            <a:rPr lang="en-US" sz="1050" kern="1200" dirty="0" smtClean="0">
              <a:solidFill>
                <a:srgbClr val="FFFF00"/>
              </a:solidFill>
            </a:rPr>
            <a:t> </a:t>
          </a:r>
          <a:r>
            <a:rPr lang="en-US" sz="1050" kern="1200" dirty="0" smtClean="0">
              <a:solidFill>
                <a:schemeClr val="tx1"/>
              </a:solidFill>
            </a:rPr>
            <a:t>authentication</a:t>
          </a:r>
          <a:r>
            <a:rPr lang="en-US" sz="1400" b="1" kern="1200" dirty="0" smtClean="0">
              <a:solidFill>
                <a:srgbClr val="FFFF00"/>
              </a:solidFill>
              <a:latin typeface="Times New Roman"/>
              <a:cs typeface="Times New Roman"/>
            </a:rPr>
            <a:t>√</a:t>
          </a:r>
          <a:endParaRPr lang="en-US" sz="1400" b="1" kern="1200" dirty="0">
            <a:solidFill>
              <a:srgbClr val="FFFF00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900" kern="1200" dirty="0"/>
        </a:p>
      </dsp:txBody>
      <dsp:txXfrm>
        <a:off x="2445402" y="3124208"/>
        <a:ext cx="3864761" cy="23188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33E5F0-12CD-4615-878D-66231C8F2CDF}">
      <dsp:nvSpPr>
        <dsp:cNvPr id="0" name=""/>
        <dsp:cNvSpPr/>
      </dsp:nvSpPr>
      <dsp:spPr>
        <a:xfrm>
          <a:off x="0" y="3963"/>
          <a:ext cx="8839200" cy="1343459"/>
        </a:xfrm>
        <a:prstGeom prst="round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200" u="sng" kern="1200" dirty="0" smtClean="0">
              <a:solidFill>
                <a:schemeClr val="tx1"/>
              </a:solidFill>
            </a:rPr>
            <a:t>Firewall </a:t>
          </a:r>
        </a:p>
        <a:p>
          <a:pPr lvl="0" algn="l" defTabSz="5334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Center firewall policies are varied from center to center</a:t>
          </a:r>
        </a:p>
        <a:p>
          <a:pPr lvl="0" algn="l" defTabSz="5334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Center access obtained through OCIO’s help in CR process for connectivity- defining allowed ports</a:t>
          </a:r>
        </a:p>
        <a:p>
          <a:pPr lvl="0" algn="l" defTabSz="5334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 smtClean="0">
            <a:solidFill>
              <a:schemeClr val="tx1"/>
            </a:solidFill>
          </a:endParaRPr>
        </a:p>
        <a:p>
          <a:pPr lvl="0" algn="l" defTabSz="5334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   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65582" y="69545"/>
        <a:ext cx="8708036" cy="1212295"/>
      </dsp:txXfrm>
    </dsp:sp>
    <dsp:sp modelId="{B70D2935-83EF-4C99-A41D-E3E7A9523711}">
      <dsp:nvSpPr>
        <dsp:cNvPr id="0" name=""/>
        <dsp:cNvSpPr/>
      </dsp:nvSpPr>
      <dsp:spPr>
        <a:xfrm>
          <a:off x="0" y="1356901"/>
          <a:ext cx="8839200" cy="1343459"/>
        </a:xfrm>
        <a:prstGeom prst="roundRect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200" i="0" u="sng" kern="1200" dirty="0" smtClean="0">
              <a:solidFill>
                <a:schemeClr val="tx1"/>
              </a:solidFill>
            </a:rPr>
            <a:t>Usage monitoring tool</a:t>
          </a:r>
        </a:p>
        <a:p>
          <a:pPr lvl="0" algn="l" defTabSz="5334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Critical in establishing business case - establishing optimization of license type and associated plug-ins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Configurable – general dash boards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SAO does not support native Launch Pad / ICAM integration; waiver approved by OCIO to use LDAP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Data to be provided to community via NASA Engineering Network System Engineering CoP</a:t>
          </a:r>
          <a:endParaRPr lang="en-US" sz="1050" kern="1200" dirty="0">
            <a:solidFill>
              <a:schemeClr val="tx1"/>
            </a:solidFill>
          </a:endParaRPr>
        </a:p>
      </dsp:txBody>
      <dsp:txXfrm>
        <a:off x="65582" y="1422483"/>
        <a:ext cx="8708036" cy="1212295"/>
      </dsp:txXfrm>
    </dsp:sp>
    <dsp:sp modelId="{F52233DA-100B-444C-892A-103000F03065}">
      <dsp:nvSpPr>
        <dsp:cNvPr id="0" name=""/>
        <dsp:cNvSpPr/>
      </dsp:nvSpPr>
      <dsp:spPr>
        <a:xfrm>
          <a:off x="0" y="2709838"/>
          <a:ext cx="8839200" cy="1343459"/>
        </a:xfrm>
        <a:prstGeom prst="round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200" u="sng" kern="1200" dirty="0" smtClean="0">
              <a:solidFill>
                <a:schemeClr val="tx1"/>
              </a:solidFill>
            </a:rPr>
            <a:t>NAMS process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Security layer - restricts access to the cloud to those that have a valid need and funding source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Three approvers required (Center Systems Engineering POC, Center funding POC, MagicDraw gatekeeper)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Timely user access (generally &lt;1 day)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Development and testing complete at participating centers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050" kern="1200" dirty="0" smtClean="0"/>
        </a:p>
      </dsp:txBody>
      <dsp:txXfrm>
        <a:off x="65582" y="2775420"/>
        <a:ext cx="8708036" cy="1212295"/>
      </dsp:txXfrm>
    </dsp:sp>
    <dsp:sp modelId="{23ADF71C-42AB-4317-886D-F3BFADB23889}">
      <dsp:nvSpPr>
        <dsp:cNvPr id="0" name=""/>
        <dsp:cNvSpPr/>
      </dsp:nvSpPr>
      <dsp:spPr>
        <a:xfrm>
          <a:off x="0" y="4062776"/>
          <a:ext cx="8839200" cy="1343459"/>
        </a:xfrm>
        <a:prstGeom prst="roundRect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u="sng" kern="1200" dirty="0" smtClean="0">
            <a:solidFill>
              <a:schemeClr val="tx1"/>
            </a:solidFill>
          </a:endParaRPr>
        </a:p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u="sng" kern="1200" dirty="0" smtClean="0">
              <a:solidFill>
                <a:schemeClr val="tx1"/>
              </a:solidFill>
            </a:rPr>
            <a:t>Launch Pad Authentication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MagicDraw access managed initially using internal capability – manually inputting user names and passwords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Authentication is now seamless 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chemeClr val="tx1"/>
              </a:solidFill>
            </a:rPr>
            <a:t>Integration with Launch Pad available for FY 17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 dirty="0" smtClean="0">
            <a:solidFill>
              <a:schemeClr val="tx1"/>
            </a:solidFill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 dirty="0" smtClean="0">
            <a:solidFill>
              <a:schemeClr val="tx1"/>
            </a:solidFill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 dirty="0" smtClean="0">
            <a:solidFill>
              <a:schemeClr val="tx1"/>
            </a:solidFill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 dirty="0" smtClean="0">
            <a:solidFill>
              <a:schemeClr val="tx1"/>
            </a:solidFill>
          </a:endParaRPr>
        </a:p>
      </dsp:txBody>
      <dsp:txXfrm>
        <a:off x="65582" y="4128358"/>
        <a:ext cx="8708036" cy="12122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effectLst/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effectLst/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effectLst/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B5DC199D-586A-481A-9043-5C9D3ED763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02332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D0D796-B5FB-4B78-9F04-B4D1095EAD75}" type="slidenum">
              <a:rPr lang="en-US" smtClean="0">
                <a:solidFill>
                  <a:srgbClr val="000000"/>
                </a:solidFill>
              </a:rPr>
              <a:pPr/>
              <a:t>5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3498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816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0376DA-DD35-4602-AD95-C9818E364D0C}" type="slidenum">
              <a:rPr lang="en-US">
                <a:solidFill>
                  <a:srgbClr val="000000"/>
                </a:solidFill>
              </a:rPr>
              <a:pPr>
                <a:defRPr/>
              </a:pPr>
              <a:t>13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0410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9D955-2866-4FDD-B939-9362639C714C}" type="slidenum">
              <a:rPr lang="en-US">
                <a:solidFill>
                  <a:prstClr val="black"/>
                </a:solidFill>
              </a:rPr>
              <a:pPr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858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2FB00FEF-C5D6-4869-892E-40871FE665AB}" type="datetimeFigureOut">
              <a:rPr lang="en-US"/>
              <a:pPr>
                <a:defRPr/>
              </a:pPr>
              <a:t>10/28/2016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9926539C-CFF3-4194-9030-BB662A4CBB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60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DB3F16FB-AACB-4DA8-A421-B7ACC19EC648}" type="datetimeFigureOut">
              <a:rPr lang="en-US"/>
              <a:pPr>
                <a:defRPr/>
              </a:pPr>
              <a:t>10/28/2016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48777F22-74DF-45C8-BD3A-DDFEEB7EBD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796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582EC8ED-FD5C-44BE-BBEC-0A22963098C7}" type="datetimeFigureOut">
              <a:rPr lang="en-US"/>
              <a:pPr>
                <a:defRPr/>
              </a:pPr>
              <a:t>10/28/2016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6EC8A47A-1536-4976-BCBD-0988C43C5C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430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DA47AF54-CF04-4833-9738-EED416C79DC1}" type="datetimeFigureOut">
              <a:rPr lang="en-US"/>
              <a:pPr>
                <a:defRPr/>
              </a:pPr>
              <a:t>10/28/2016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793FDFD8-ADD8-4D8F-BA15-9FA522B611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109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C01F286C-D4B1-41A1-A8EE-FB3910AEEC63}" type="datetimeFigureOut">
              <a:rPr lang="en-US"/>
              <a:pPr>
                <a:defRPr/>
              </a:pPr>
              <a:t>10/28/2016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E04F9E9C-796E-439E-99B1-69069D5581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297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157E9003-82D6-433E-8089-7ED25B0D81D6}" type="datetimeFigureOut">
              <a:rPr lang="en-US"/>
              <a:pPr>
                <a:defRPr/>
              </a:pPr>
              <a:t>10/28/2016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ACA52349-DE97-424B-BB40-6354F3B483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808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69A0950-F9C7-43F0-8415-29D39B6642F9}" type="datetimeFigureOut">
              <a:rPr lang="en-US"/>
              <a:pPr>
                <a:defRPr/>
              </a:pPr>
              <a:t>10/28/2016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80DE8189-F637-4D33-A3DF-78A0705296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053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C4E88539-7B59-455F-829C-656C79F52C08}" type="datetimeFigureOut">
              <a:rPr lang="en-US"/>
              <a:pPr>
                <a:defRPr/>
              </a:pPr>
              <a:t>10/28/2016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C15DD870-590C-488F-AA10-D40F9B7AF6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422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D6997AE5-F767-4249-A3D2-2EB7513CB347}" type="datetimeFigureOut">
              <a:rPr lang="en-US"/>
              <a:pPr>
                <a:defRPr/>
              </a:pPr>
              <a:t>10/28/2016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609224C-D365-44A4-BBF5-73F57B9050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724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E1073459-C89C-4F68-89FC-898DF6249393}" type="datetimeFigureOut">
              <a:rPr lang="en-US"/>
              <a:pPr>
                <a:defRPr/>
              </a:pPr>
              <a:t>10/28/2016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6E2D8FD-5408-4FA0-AB89-42C137CAC8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667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2FFDBF6B-4CB6-4C4D-8E85-8F44ADC2B668}" type="datetimeFigureOut">
              <a:rPr lang="en-US"/>
              <a:pPr>
                <a:defRPr/>
              </a:pPr>
              <a:t>10/28/2016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35410D1F-82CB-4D1E-AA8F-C3FB7A0A97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528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14625" y="6480175"/>
            <a:ext cx="4891088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Helvetica" charset="0"/>
                <a:ea typeface="+mn-ea"/>
              </a:rPr>
              <a:t>PRE-DECISIONAL: For Planning and Discussion Purposes Only</a:t>
            </a:r>
          </a:p>
        </p:txBody>
      </p:sp>
      <p:pic>
        <p:nvPicPr>
          <p:cNvPr id="6" name="Picture 9" descr="Tribrand_ColorBlackText_RGB_small_04061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4088" y="4840288"/>
            <a:ext cx="3197225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7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914400"/>
            <a:ext cx="7772400" cy="11430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altLang="en-US" noProof="0" dirty="0" smtClean="0"/>
              <a:t>Click to edit Master title style</a:t>
            </a:r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5146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0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0526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3672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JPL-logo_Stacked_RedBlack-RGB_small_040615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5513" y="1739900"/>
            <a:ext cx="2028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0011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6EC825C8-F14C-6045-8B58-FE5605210A3E}" type="datetime4">
              <a:rPr lang="en-US" altLang="en-US"/>
              <a:pPr>
                <a:defRPr/>
              </a:pPr>
              <a:t>October 28, 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73D04198-C676-4B0F-8B75-C3258C7F58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83141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6EC825C8-F14C-6045-8B58-FE5605210A3E}" type="datetime4">
              <a:rPr lang="en-US" altLang="en-US"/>
              <a:pPr>
                <a:defRPr/>
              </a:pPr>
              <a:t>October 28, 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69D406B1-3FCC-41E0-97D9-7B273E6429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50180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93E4CD0D-361B-4D42-99E7-84DC7C73A262}" type="datetime4">
              <a:rPr lang="en-US" altLang="en-US"/>
              <a:pPr>
                <a:defRPr/>
              </a:pPr>
              <a:t>October 28, 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81FFFEAE-5A42-4FDC-8D74-EA13F83E1A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3598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9738" y="1270000"/>
            <a:ext cx="4149725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1863" y="1270000"/>
            <a:ext cx="4151312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019F53A2-034D-424F-93E0-6F580C026681}" type="datetime4">
              <a:rPr lang="en-US" altLang="en-US"/>
              <a:pPr>
                <a:defRPr/>
              </a:pPr>
              <a:t>October 28,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81DB60C9-4F04-405A-8255-2865283A665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290116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9352C385-48C2-3D41-A86D-A0915E072499}" type="datetime4">
              <a:rPr lang="en-US" altLang="en-US"/>
              <a:pPr>
                <a:defRPr/>
              </a:pPr>
              <a:t>October 28, 2016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9EBD828D-4D57-481D-9642-755652341D4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44756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2A4549C1-7A15-5C4D-8BB4-5BF3C9F70C51}" type="datetime4">
              <a:rPr lang="en-US" altLang="en-US"/>
              <a:pPr>
                <a:defRPr/>
              </a:pPr>
              <a:t>October 28, 2016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00A6E506-6344-4925-A3B7-4E7CAECBB4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0972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B6233DE9-9CFC-7A4B-98C8-B54797F765C0}" type="datetime4">
              <a:rPr lang="en-US" altLang="en-US"/>
              <a:pPr>
                <a:defRPr/>
              </a:pPr>
              <a:t>October 28, 2016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4D4DE22B-B3B6-4235-BAEE-724E6A39A4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67899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D96CC4B3-262E-2D41-922D-24F12A4CB779}" type="datetime4">
              <a:rPr lang="en-US" altLang="en-US"/>
              <a:pPr>
                <a:defRPr/>
              </a:pPr>
              <a:t>October 28,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26F2E61E-046A-466F-A503-A91ECB10C76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22751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DECEE569-E9D4-B743-B9D6-4AC5EC89EA46}" type="datetime4">
              <a:rPr lang="en-US" altLang="en-US"/>
              <a:pPr>
                <a:defRPr/>
              </a:pPr>
              <a:t>October 28,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C1A4C150-BD32-4686-A3AF-D96E3925E9A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46905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914400"/>
            <a:ext cx="7772400" cy="11430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altLang="en-US" noProof="0" dirty="0" smtClean="0"/>
              <a:t>Click to edit Master title style</a:t>
            </a:r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5146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0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pic>
        <p:nvPicPr>
          <p:cNvPr id="2467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6792" name="Rectangle 8"/>
          <p:cNvSpPr>
            <a:spLocks noChangeArrowheads="1"/>
          </p:cNvSpPr>
          <p:nvPr/>
        </p:nvSpPr>
        <p:spPr bwMode="auto">
          <a:xfrm>
            <a:off x="2714338" y="6479478"/>
            <a:ext cx="489166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Helvetica" charset="0"/>
                <a:ea typeface="+mn-ea"/>
              </a:rPr>
              <a:t>PRE-DECISIONAL: For Planning and Discussion Purposes Only</a:t>
            </a:r>
          </a:p>
        </p:txBody>
      </p:sp>
      <p:pic>
        <p:nvPicPr>
          <p:cNvPr id="6" name="Picture 5" descr="Tribrand_ColorBlackText_RGB_small_04061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4101" y="4839630"/>
            <a:ext cx="3196454" cy="68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1280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Presentation Title</a:t>
            </a:r>
            <a:endParaRPr lang="en-US" dirty="0"/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Subhead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 hasCustomPrompt="1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Name(s) of Presenter(s), Directorate/Division and Date</a:t>
            </a:r>
          </a:p>
        </p:txBody>
      </p:sp>
    </p:spTree>
    <p:extLst>
      <p:ext uri="{BB962C8B-B14F-4D97-AF65-F5344CB8AC3E}">
        <p14:creationId xmlns:p14="http://schemas.microsoft.com/office/powerpoint/2010/main" val="34684022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Presentation Title</a:t>
            </a:r>
            <a:endParaRPr lang="en-US" dirty="0"/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Subhead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 hasCustomPrompt="1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Name(s) of Presenter(s), Directorate/Division and Date</a:t>
            </a:r>
          </a:p>
        </p:txBody>
      </p:sp>
      <p:pic>
        <p:nvPicPr>
          <p:cNvPr id="9" name="Picture 8" descr="JPL-logo_Stacked_RedBlack-RGB_small_040615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085" y="1739899"/>
            <a:ext cx="2027724" cy="1106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4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6EC825C8-F14C-6045-8B58-FE5605210A3E}" type="datetime4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October 28, 2016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r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PRE-DECISIONAL DRAFT: For Planning and Discussion Purposes Only</a:t>
            </a:r>
          </a:p>
          <a:p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7816B778-C58C-F246-93B5-4C34960B7907}" type="slidenum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5041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6EC825C8-F14C-6045-8B58-FE5605210A3E}" type="datetime4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October 28, 2016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r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PRE-DECISIONAL DRAFT: For Planning and Discussion Purposes Only</a:t>
            </a:r>
          </a:p>
          <a:p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7816B778-C58C-F246-93B5-4C34960B7907}" type="slidenum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1228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93E4CD0D-361B-4D42-99E7-84DC7C73A262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302BAFA6-9EF7-D840-A7D8-E9DD8DCEC4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47801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9738" y="1270000"/>
            <a:ext cx="4149725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1863" y="1270000"/>
            <a:ext cx="4151312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019F53A2-034D-424F-93E0-6F580C026681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F93D33C5-6180-084F-A72F-83B5915FEE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3508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9352C385-48C2-3D41-A86D-A0915E072499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1D178162-DE81-2241-BD1F-210C1C3C92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852212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2A4549C1-7A15-5C4D-8BB4-5BF3C9F70C51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ACF09D8A-5BC5-834F-B545-A60BF1D3D4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26567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B6233DE9-9CFC-7A4B-98C8-B54797F765C0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77D11C57-918E-A543-A001-A7F055C025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69131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D96CC4B3-262E-2D41-922D-24F12A4CB779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A5060701-C63F-364C-89E1-02A5BC70912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124955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DECEE569-E9D4-B743-B9D6-4AC5EC89EA46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C096CACD-05CC-D34F-9CA7-909DC857F4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23717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914400"/>
            <a:ext cx="7772400" cy="11430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altLang="en-US" noProof="0" dirty="0" smtClean="0"/>
              <a:t>Click to edit Master title style</a:t>
            </a:r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5146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0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pic>
        <p:nvPicPr>
          <p:cNvPr id="2467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6792" name="Rectangle 8"/>
          <p:cNvSpPr>
            <a:spLocks noChangeArrowheads="1"/>
          </p:cNvSpPr>
          <p:nvPr/>
        </p:nvSpPr>
        <p:spPr bwMode="auto">
          <a:xfrm>
            <a:off x="2714338" y="6479478"/>
            <a:ext cx="489166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Helvetica" charset="0"/>
                <a:ea typeface="+mn-ea"/>
              </a:rPr>
              <a:t>PRE-DECISIONAL: For Planning and Discussion Purposes Only</a:t>
            </a:r>
          </a:p>
        </p:txBody>
      </p:sp>
      <p:pic>
        <p:nvPicPr>
          <p:cNvPr id="6" name="Picture 5" descr="Tribrand_ColorBlackText_RGB_small_04061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4101" y="4839630"/>
            <a:ext cx="3196454" cy="68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53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Presentation Title</a:t>
            </a:r>
            <a:endParaRPr lang="en-US" dirty="0"/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Subhead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 hasCustomPrompt="1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Name(s) of Presenter(s), Directorate/Division and Date</a:t>
            </a:r>
          </a:p>
        </p:txBody>
      </p:sp>
    </p:spTree>
    <p:extLst>
      <p:ext uri="{BB962C8B-B14F-4D97-AF65-F5344CB8AC3E}">
        <p14:creationId xmlns:p14="http://schemas.microsoft.com/office/powerpoint/2010/main" val="33888095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Presentation Title</a:t>
            </a:r>
            <a:endParaRPr lang="en-US" dirty="0"/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Subhead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 hasCustomPrompt="1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Name(s) of Presenter(s), Directorate/Division and Date</a:t>
            </a:r>
          </a:p>
        </p:txBody>
      </p:sp>
      <p:pic>
        <p:nvPicPr>
          <p:cNvPr id="9" name="Picture 8" descr="JPL-logo_Stacked_RedBlack-RGB_small_040615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085" y="1739899"/>
            <a:ext cx="2027724" cy="1106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8239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6EC825C8-F14C-6045-8B58-FE5605210A3E}" type="datetime4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October 28, 2016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r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PRE-DECISIONAL DRAFT: For Planning and Discussion Purposes Only</a:t>
            </a:r>
          </a:p>
          <a:p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7816B778-C58C-F246-93B5-4C34960B7907}" type="slidenum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2851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6EC825C8-F14C-6045-8B58-FE5605210A3E}" type="datetime4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October 28, 2016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r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PRE-DECISIONAL DRAFT: For Planning and Discussion Purposes Only</a:t>
            </a:r>
          </a:p>
          <a:p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7816B778-C58C-F246-93B5-4C34960B7907}" type="slidenum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8380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93E4CD0D-361B-4D42-99E7-84DC7C73A262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302BAFA6-9EF7-D840-A7D8-E9DD8DCEC4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856077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9738" y="1270000"/>
            <a:ext cx="4149725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1863" y="1270000"/>
            <a:ext cx="4151312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019F53A2-034D-424F-93E0-6F580C026681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F93D33C5-6180-084F-A72F-83B5915FEE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42993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9352C385-48C2-3D41-A86D-A0915E072499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1D178162-DE81-2241-BD1F-210C1C3C92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150375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2A4549C1-7A15-5C4D-8BB4-5BF3C9F70C51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ACF09D8A-5BC5-834F-B545-A60BF1D3D4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68189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B6233DE9-9CFC-7A4B-98C8-B54797F765C0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77D11C57-918E-A543-A001-A7F055C025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461425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D96CC4B3-262E-2D41-922D-24F12A4CB779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A5060701-C63F-364C-89E1-02A5BC70912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14316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DECEE569-E9D4-B743-B9D6-4AC5EC89EA46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C096CACD-05CC-D34F-9CA7-909DC857F4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4405409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914400"/>
            <a:ext cx="7772400" cy="11430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altLang="en-US" noProof="0" dirty="0" smtClean="0"/>
              <a:t>Click to edit Master title style</a:t>
            </a:r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5146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0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pic>
        <p:nvPicPr>
          <p:cNvPr id="2467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Tribrand_ColorBlackText_RGB_small_04061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101" y="4839630"/>
            <a:ext cx="3196454" cy="68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43352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Presentation Title</a:t>
            </a:r>
            <a:endParaRPr lang="en-US" dirty="0"/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Subhead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 hasCustomPrompt="1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Name(s) of Presenter(s), Directorate/Division and Date</a:t>
            </a:r>
          </a:p>
        </p:txBody>
      </p:sp>
    </p:spTree>
    <p:extLst>
      <p:ext uri="{BB962C8B-B14F-4D97-AF65-F5344CB8AC3E}">
        <p14:creationId xmlns:p14="http://schemas.microsoft.com/office/powerpoint/2010/main" val="104961023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Presentation Title</a:t>
            </a:r>
            <a:endParaRPr lang="en-US" dirty="0"/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Subhead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 hasCustomPrompt="1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Name(s) of Presenter(s), Directorate/Division and Date</a:t>
            </a:r>
          </a:p>
        </p:txBody>
      </p:sp>
      <p:pic>
        <p:nvPicPr>
          <p:cNvPr id="9" name="Picture 8" descr="JPL-logo_Stacked_RedBlack-RGB_small_040615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085" y="1739899"/>
            <a:ext cx="2027724" cy="1106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7693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6EC825C8-F14C-6045-8B58-FE5605210A3E}" type="datetime4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October 28, 2016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algn="r"/>
            <a:endParaRPr lang="en-US" altLang="en-US" sz="1600" i="1" smtClean="0">
              <a:solidFill>
                <a:srgbClr val="000000">
                  <a:lumMod val="65000"/>
                  <a:lumOff val="35000"/>
                </a:srgbClr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 smtClean="0">
                <a:solidFill>
                  <a:srgbClr val="000000">
                    <a:lumMod val="65000"/>
                    <a:lumOff val="35000"/>
                  </a:srgbClr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>
                  <a:lumMod val="65000"/>
                  <a:lumOff val="35000"/>
                </a:srgbClr>
              </a:solidFill>
              <a:latin typeface="Helvetica" charset="0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7816B778-C58C-F246-93B5-4C34960B7907}" type="slidenum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48288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6EC825C8-F14C-6045-8B58-FE5605210A3E}" type="datetime4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October 28, 2016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algn="r"/>
            <a:endParaRPr lang="en-US" altLang="en-US" sz="1600" i="1" smtClean="0">
              <a:solidFill>
                <a:srgbClr val="000000">
                  <a:lumMod val="65000"/>
                  <a:lumOff val="35000"/>
                </a:srgbClr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 smtClean="0">
                <a:solidFill>
                  <a:srgbClr val="000000">
                    <a:lumMod val="65000"/>
                    <a:lumOff val="35000"/>
                  </a:srgbClr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>
                  <a:lumMod val="65000"/>
                  <a:lumOff val="35000"/>
                </a:srgbClr>
              </a:solidFill>
              <a:latin typeface="Helvetica" charset="0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7816B778-C58C-F246-93B5-4C34960B7907}" type="slidenum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14832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93E4CD0D-361B-4D42-99E7-84DC7C73A262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302BAFA6-9EF7-D840-A7D8-E9DD8DCEC4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088536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9738" y="1270000"/>
            <a:ext cx="4149725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1863" y="1270000"/>
            <a:ext cx="4151312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019F53A2-034D-424F-93E0-6F580C026681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F93D33C5-6180-084F-A72F-83B5915FEE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286217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9352C385-48C2-3D41-A86D-A0915E072499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1D178162-DE81-2241-BD1F-210C1C3C92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548236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2A4549C1-7A15-5C4D-8BB4-5BF3C9F70C51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ACF09D8A-5BC5-834F-B545-A60BF1D3D4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187905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B6233DE9-9CFC-7A4B-98C8-B54797F765C0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77D11C57-918E-A543-A001-A7F055C025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2830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D96CC4B3-262E-2D41-922D-24F12A4CB779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A5060701-C63F-364C-89E1-02A5BC70912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690403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DECEE569-E9D4-B743-B9D6-4AC5EC89EA46}" type="datetime4">
              <a:rPr lang="en-US" altLang="en-US"/>
              <a:pPr/>
              <a:t>October 28,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C096CACD-05CC-D34F-9CA7-909DC857F4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023266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9506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36" y="152400"/>
            <a:ext cx="7763164" cy="838200"/>
          </a:xfrm>
        </p:spPr>
        <p:txBody>
          <a:bodyPr/>
          <a:lstStyle>
            <a:lvl1pPr algn="l">
              <a:defRPr sz="2800" b="1" i="0">
                <a:solidFill>
                  <a:schemeClr val="bg1"/>
                </a:solidFill>
                <a:effectLst/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1371600"/>
            <a:ext cx="8305800" cy="1668149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64166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14A2D3-4E81-43B2-B4D9-910C3509F1F6}" type="slidenum">
              <a:rPr lang="en-US">
                <a:solidFill>
                  <a:srgbClr val="000000">
                    <a:tint val="75000"/>
                  </a:srgbClr>
                </a:solidFill>
                <a:ea typeface="+mn-ea"/>
              </a:rPr>
              <a:pPr>
                <a:defRPr/>
              </a:pPr>
              <a:t>‹#›</a:t>
            </a:fld>
            <a:endParaRPr lang="en-US">
              <a:solidFill>
                <a:srgbClr val="000000">
                  <a:tint val="75000"/>
                </a:srgbClr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969293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64166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14A2D3-4E81-43B2-B4D9-910C3509F1F6}" type="slidenum">
              <a:rPr lang="en-US">
                <a:solidFill>
                  <a:srgbClr val="000000">
                    <a:tint val="75000"/>
                  </a:srgbClr>
                </a:solidFill>
                <a:ea typeface="+mn-ea"/>
              </a:rPr>
              <a:pPr>
                <a:defRPr/>
              </a:pPr>
              <a:t>‹#›</a:t>
            </a:fld>
            <a:endParaRPr lang="en-US">
              <a:solidFill>
                <a:srgbClr val="000000">
                  <a:tint val="75000"/>
                </a:srgbClr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9004464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19100" y="1371600"/>
            <a:ext cx="4076700" cy="1516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76700" cy="1516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05025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35011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64008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14A2D3-4E81-43B2-B4D9-910C3509F1F6}" type="slidenum">
              <a:rPr lang="en-US">
                <a:solidFill>
                  <a:srgbClr val="000000">
                    <a:tint val="75000"/>
                  </a:srgbClr>
                </a:solidFill>
                <a:ea typeface="+mn-ea"/>
              </a:rPr>
              <a:pPr>
                <a:defRPr/>
              </a:pPr>
              <a:t>‹#›</a:t>
            </a:fld>
            <a:endParaRPr lang="en-US">
              <a:solidFill>
                <a:srgbClr val="000000">
                  <a:tint val="75000"/>
                </a:srgbClr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1296369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566662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5418095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7911036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34714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114300"/>
            <a:ext cx="2076450" cy="2773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19100" y="114300"/>
            <a:ext cx="6076950" cy="2773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75186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78546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 userDrawn="1"/>
        </p:nvSpPr>
        <p:spPr bwMode="auto">
          <a:xfrm>
            <a:off x="8610600" y="6559550"/>
            <a:ext cx="533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defRPr/>
            </a:pPr>
            <a:fld id="{AEBE996C-5DD1-4911-B908-27D20DDD6951}" type="slidenum">
              <a:rPr lang="en-US" sz="1200" b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pPr algn="r">
                <a:defRPr/>
              </a:pPr>
              <a:t>‹#›</a:t>
            </a:fld>
            <a:endParaRPr lang="en-US" sz="1200" b="0" dirty="0">
              <a:solidFill>
                <a:srgbClr val="FFFFFF"/>
              </a:solidFill>
              <a:latin typeface="Arial"/>
              <a:ea typeface="ＭＳ Ｐゴシック" pitchFamily="-10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8053716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110333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03313"/>
            <a:ext cx="4038600" cy="4824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03313"/>
            <a:ext cx="4038600" cy="4824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39286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97391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4824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039217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41978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0448744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55622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653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653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75776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461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103313"/>
            <a:ext cx="8229600" cy="4824412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270999448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461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103313"/>
            <a:ext cx="4038600" cy="4824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03313"/>
            <a:ext cx="4038600" cy="4824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42441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461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103313"/>
            <a:ext cx="4038600" cy="4824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103313"/>
            <a:ext cx="4038600" cy="233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590925"/>
            <a:ext cx="4038600" cy="233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60166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461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03313"/>
            <a:ext cx="8229600" cy="4824412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180676358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8461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03313"/>
            <a:ext cx="4038600" cy="233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103313"/>
            <a:ext cx="4038600" cy="233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590925"/>
            <a:ext cx="4038600" cy="233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590925"/>
            <a:ext cx="4038600" cy="233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8094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6724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0421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9497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48162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7641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253008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52434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27937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75802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6735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15536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81728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34169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41190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95803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49141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661230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93349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99629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81844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52761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44696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60365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30573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26956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13690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75355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55861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3063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33016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35165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17953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94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em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1.emf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image" Target="../media/image1.emf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slideLayout" Target="../slideLayouts/slideLayout83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17" Type="http://schemas.openxmlformats.org/officeDocument/2006/relationships/theme" Target="../theme/theme7.xml"/><Relationship Id="rId2" Type="http://schemas.openxmlformats.org/officeDocument/2006/relationships/slideLayout" Target="../slideLayouts/slideLayout72.xml"/><Relationship Id="rId16" Type="http://schemas.openxmlformats.org/officeDocument/2006/relationships/slideLayout" Target="../slideLayouts/slideLayout86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80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Relationship Id="rId14" Type="http://schemas.openxmlformats.org/officeDocument/2006/relationships/slideLayout" Target="../slideLayouts/slideLayout8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4.xml"/><Relationship Id="rId3" Type="http://schemas.openxmlformats.org/officeDocument/2006/relationships/slideLayout" Target="../slideLayouts/slideLayout89.xml"/><Relationship Id="rId7" Type="http://schemas.openxmlformats.org/officeDocument/2006/relationships/slideLayout" Target="../slideLayouts/slideLayout93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8.xml"/><Relationship Id="rId1" Type="http://schemas.openxmlformats.org/officeDocument/2006/relationships/slideLayout" Target="../slideLayouts/slideLayout87.xml"/><Relationship Id="rId6" Type="http://schemas.openxmlformats.org/officeDocument/2006/relationships/slideLayout" Target="../slideLayouts/slideLayout92.xml"/><Relationship Id="rId11" Type="http://schemas.openxmlformats.org/officeDocument/2006/relationships/slideLayout" Target="../slideLayouts/slideLayout97.xml"/><Relationship Id="rId5" Type="http://schemas.openxmlformats.org/officeDocument/2006/relationships/slideLayout" Target="../slideLayouts/slideLayout91.xml"/><Relationship Id="rId10" Type="http://schemas.openxmlformats.org/officeDocument/2006/relationships/slideLayout" Target="../slideLayouts/slideLayout96.xml"/><Relationship Id="rId4" Type="http://schemas.openxmlformats.org/officeDocument/2006/relationships/slideLayout" Target="../slideLayouts/slideLayout90.xml"/><Relationship Id="rId9" Type="http://schemas.openxmlformats.org/officeDocument/2006/relationships/slideLayout" Target="../slideLayouts/slideLayout95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9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fld id="{39A0079A-0CE9-456B-B8CD-91449DC91BBD}" type="datetimeFigureOut">
              <a:rPr lang="en-US"/>
              <a:pPr>
                <a:defRPr/>
              </a:pPr>
              <a:t>10/28/2016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fld id="{045DBA26-AC2B-4124-81DF-4D94F299E3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9" r:id="rId1"/>
    <p:sldLayoutId id="2147484020" r:id="rId2"/>
    <p:sldLayoutId id="2147484021" r:id="rId3"/>
    <p:sldLayoutId id="2147484022" r:id="rId4"/>
    <p:sldLayoutId id="2147484023" r:id="rId5"/>
    <p:sldLayoutId id="2147484024" r:id="rId6"/>
    <p:sldLayoutId id="2147484025" r:id="rId7"/>
    <p:sldLayoutId id="2147484026" r:id="rId8"/>
    <p:sldLayoutId id="2147484027" r:id="rId9"/>
    <p:sldLayoutId id="2147484028" r:id="rId10"/>
    <p:sldLayoutId id="214748402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6563" y="576263"/>
            <a:ext cx="8448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9738" y="1270000"/>
            <a:ext cx="8453437" cy="482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457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i="0">
                <a:solidFill>
                  <a:srgbClr val="000066"/>
                </a:solidFill>
                <a:latin typeface="Helvetica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0CD7CCD2-940D-7F4F-9E37-E8CDA130F17A}" type="datetime4">
              <a:rPr lang="en-US" altLang="en-US"/>
              <a:pPr>
                <a:defRPr/>
              </a:pPr>
              <a:t>October 28, 2016</a:t>
            </a:fld>
            <a:endParaRPr lang="en-US" altLang="en-US"/>
          </a:p>
        </p:txBody>
      </p:sp>
      <p:sp>
        <p:nvSpPr>
          <p:cNvPr id="2457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84425" y="6248400"/>
            <a:ext cx="4594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i="0" dirty="0" smtClean="0">
                <a:solidFill>
                  <a:srgbClr val="000066"/>
                </a:solidFill>
                <a:latin typeface="Helvetica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2457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81825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i="0">
                <a:solidFill>
                  <a:srgbClr val="000066"/>
                </a:solidFill>
                <a:latin typeface="Helvetica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907C46F3-B80B-4330-9011-7B54D53763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3079" name="Picture 14" descr="Tribrand_ColorBlackText_RGB_small_040615.eps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6775" y="-23813"/>
            <a:ext cx="3197225" cy="685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42" r:id="rId1"/>
    <p:sldLayoutId id="2147484043" r:id="rId2"/>
    <p:sldLayoutId id="2147484044" r:id="rId3"/>
    <p:sldLayoutId id="2147484045" r:id="rId4"/>
    <p:sldLayoutId id="2147484046" r:id="rId5"/>
    <p:sldLayoutId id="2147484047" r:id="rId6"/>
    <p:sldLayoutId id="2147484048" r:id="rId7"/>
    <p:sldLayoutId id="2147484049" r:id="rId8"/>
    <p:sldLayoutId id="2147484050" r:id="rId9"/>
    <p:sldLayoutId id="2147484051" r:id="rId10"/>
    <p:sldLayoutId id="2147484052" r:id="rId11"/>
    <p:sldLayoutId id="2147484053" r:id="rId12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7321" y="576469"/>
            <a:ext cx="8448261" cy="51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9738" y="1270000"/>
            <a:ext cx="8453437" cy="482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457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endParaRPr lang="en-US" altLang="en-US">
              <a:latin typeface="Helvetica" charset="0"/>
              <a:ea typeface="+mn-ea"/>
            </a:endParaRPr>
          </a:p>
          <a:p>
            <a:fld id="{0CD7CCD2-940D-7F4F-9E37-E8CDA130F17A}" type="datetime4">
              <a:rPr lang="en-US" altLang="en-US">
                <a:latin typeface="Helvetica" charset="0"/>
                <a:ea typeface="+mn-ea"/>
              </a:rPr>
              <a:pPr/>
              <a:t>October 28, 2016</a:t>
            </a:fld>
            <a:endParaRPr lang="en-US" altLang="en-US">
              <a:latin typeface="Helvetica" charset="0"/>
              <a:ea typeface="+mn-ea"/>
            </a:endParaRPr>
          </a:p>
        </p:txBody>
      </p:sp>
      <p:sp>
        <p:nvSpPr>
          <p:cNvPr id="2457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84425" y="6248400"/>
            <a:ext cx="4594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endParaRPr lang="en-US" altLang="en-US" dirty="0">
              <a:latin typeface="Helvetica" charset="0"/>
              <a:ea typeface="+mn-ea"/>
            </a:endParaRPr>
          </a:p>
          <a:p>
            <a:r>
              <a:rPr lang="en-US" altLang="en-US" dirty="0" smtClean="0">
                <a:latin typeface="Helvetica" charset="0"/>
                <a:ea typeface="+mn-ea"/>
              </a:rPr>
              <a:t>PRE-DECISIONAL: </a:t>
            </a:r>
            <a:r>
              <a:rPr lang="en-US" altLang="en-US" dirty="0">
                <a:latin typeface="Helvetica" charset="0"/>
                <a:ea typeface="+mn-ea"/>
              </a:rPr>
              <a:t>For Planning and Discussion Purposes Only</a:t>
            </a:r>
          </a:p>
          <a:p>
            <a:endParaRPr lang="en-US" altLang="en-US" dirty="0">
              <a:latin typeface="Helvetica" charset="0"/>
              <a:ea typeface="+mn-ea"/>
            </a:endParaRPr>
          </a:p>
        </p:txBody>
      </p:sp>
      <p:sp>
        <p:nvSpPr>
          <p:cNvPr id="2457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81825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pPr algn="r"/>
            <a:endParaRPr lang="en-US" altLang="en-US">
              <a:latin typeface="Helvetica" charset="0"/>
              <a:ea typeface="+mn-ea"/>
            </a:endParaRPr>
          </a:p>
          <a:p>
            <a:pPr algn="r"/>
            <a:fld id="{68F1550E-9AA8-C44A-AE6B-59778B27D265}" type="slidenum">
              <a:rPr lang="en-US" altLang="en-US">
                <a:latin typeface="Helvetica" charset="0"/>
                <a:ea typeface="+mn-ea"/>
              </a:rPr>
              <a:pPr algn="r"/>
              <a:t>‹#›</a:t>
            </a:fld>
            <a:endParaRPr lang="en-US" altLang="en-US">
              <a:latin typeface="Helvetica" charset="0"/>
              <a:ea typeface="+mn-ea"/>
            </a:endParaRPr>
          </a:p>
        </p:txBody>
      </p:sp>
      <p:pic>
        <p:nvPicPr>
          <p:cNvPr id="15" name="Picture 14" descr="Tribrand_ColorBlackText_RGB_small_040615.eps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7546" y="-23446"/>
            <a:ext cx="3196454" cy="68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854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  <p:sldLayoutId id="2147484079" r:id="rId12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7321" y="576469"/>
            <a:ext cx="8448261" cy="51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9738" y="1270000"/>
            <a:ext cx="8453437" cy="482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457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endParaRPr lang="en-US" altLang="en-US">
              <a:latin typeface="Helvetica" charset="0"/>
              <a:ea typeface="+mn-ea"/>
            </a:endParaRPr>
          </a:p>
          <a:p>
            <a:fld id="{0CD7CCD2-940D-7F4F-9E37-E8CDA130F17A}" type="datetime4">
              <a:rPr lang="en-US" altLang="en-US">
                <a:latin typeface="Helvetica" charset="0"/>
                <a:ea typeface="+mn-ea"/>
              </a:rPr>
              <a:pPr/>
              <a:t>October 28, 2016</a:t>
            </a:fld>
            <a:endParaRPr lang="en-US" altLang="en-US">
              <a:latin typeface="Helvetica" charset="0"/>
              <a:ea typeface="+mn-ea"/>
            </a:endParaRPr>
          </a:p>
        </p:txBody>
      </p:sp>
      <p:sp>
        <p:nvSpPr>
          <p:cNvPr id="2457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84425" y="6248400"/>
            <a:ext cx="4594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endParaRPr lang="en-US" altLang="en-US" dirty="0">
              <a:latin typeface="Helvetica" charset="0"/>
              <a:ea typeface="+mn-ea"/>
            </a:endParaRPr>
          </a:p>
          <a:p>
            <a:r>
              <a:rPr lang="en-US" altLang="en-US" dirty="0" smtClean="0">
                <a:latin typeface="Helvetica" charset="0"/>
                <a:ea typeface="+mn-ea"/>
              </a:rPr>
              <a:t>PRE-DECISIONAL: </a:t>
            </a:r>
            <a:r>
              <a:rPr lang="en-US" altLang="en-US" dirty="0">
                <a:latin typeface="Helvetica" charset="0"/>
                <a:ea typeface="+mn-ea"/>
              </a:rPr>
              <a:t>For Planning and Discussion Purposes Only</a:t>
            </a:r>
          </a:p>
          <a:p>
            <a:endParaRPr lang="en-US" altLang="en-US" dirty="0">
              <a:latin typeface="Helvetica" charset="0"/>
              <a:ea typeface="+mn-ea"/>
            </a:endParaRPr>
          </a:p>
        </p:txBody>
      </p:sp>
      <p:sp>
        <p:nvSpPr>
          <p:cNvPr id="2457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81825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pPr algn="r"/>
            <a:endParaRPr lang="en-US" altLang="en-US">
              <a:latin typeface="Helvetica" charset="0"/>
              <a:ea typeface="+mn-ea"/>
            </a:endParaRPr>
          </a:p>
          <a:p>
            <a:pPr algn="r"/>
            <a:fld id="{68F1550E-9AA8-C44A-AE6B-59778B27D265}" type="slidenum">
              <a:rPr lang="en-US" altLang="en-US">
                <a:latin typeface="Helvetica" charset="0"/>
                <a:ea typeface="+mn-ea"/>
              </a:rPr>
              <a:pPr algn="r"/>
              <a:t>‹#›</a:t>
            </a:fld>
            <a:endParaRPr lang="en-US" altLang="en-US">
              <a:latin typeface="Helvetica" charset="0"/>
              <a:ea typeface="+mn-ea"/>
            </a:endParaRPr>
          </a:p>
        </p:txBody>
      </p:sp>
      <p:pic>
        <p:nvPicPr>
          <p:cNvPr id="15" name="Picture 14" descr="Tribrand_ColorBlackText_RGB_small_040615.eps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7546" y="-23446"/>
            <a:ext cx="3196454" cy="68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025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4" r:id="rId1"/>
    <p:sldLayoutId id="2147484095" r:id="rId2"/>
    <p:sldLayoutId id="2147484096" r:id="rId3"/>
    <p:sldLayoutId id="2147484097" r:id="rId4"/>
    <p:sldLayoutId id="2147484098" r:id="rId5"/>
    <p:sldLayoutId id="2147484099" r:id="rId6"/>
    <p:sldLayoutId id="2147484100" r:id="rId7"/>
    <p:sldLayoutId id="2147484101" r:id="rId8"/>
    <p:sldLayoutId id="2147484102" r:id="rId9"/>
    <p:sldLayoutId id="2147484103" r:id="rId10"/>
    <p:sldLayoutId id="2147484104" r:id="rId11"/>
    <p:sldLayoutId id="2147484105" r:id="rId12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7321" y="576469"/>
            <a:ext cx="8448261" cy="51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9738" y="1270000"/>
            <a:ext cx="8453437" cy="482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457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endParaRPr lang="en-US" altLang="en-US">
              <a:latin typeface="Helvetica" charset="0"/>
              <a:ea typeface="+mn-ea"/>
            </a:endParaRPr>
          </a:p>
          <a:p>
            <a:fld id="{0CD7CCD2-940D-7F4F-9E37-E8CDA130F17A}" type="datetime4">
              <a:rPr lang="en-US" altLang="en-US">
                <a:latin typeface="Helvetica" charset="0"/>
                <a:ea typeface="+mn-ea"/>
              </a:rPr>
              <a:pPr/>
              <a:t>October 28, 2016</a:t>
            </a:fld>
            <a:endParaRPr lang="en-US" altLang="en-US">
              <a:latin typeface="Helvetica" charset="0"/>
              <a:ea typeface="+mn-ea"/>
            </a:endParaRPr>
          </a:p>
        </p:txBody>
      </p:sp>
      <p:sp>
        <p:nvSpPr>
          <p:cNvPr id="2457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81825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pPr algn="r"/>
            <a:endParaRPr lang="en-US" altLang="en-US">
              <a:latin typeface="Helvetica" charset="0"/>
              <a:ea typeface="+mn-ea"/>
            </a:endParaRPr>
          </a:p>
          <a:p>
            <a:pPr algn="r"/>
            <a:fld id="{68F1550E-9AA8-C44A-AE6B-59778B27D265}" type="slidenum">
              <a:rPr lang="en-US" altLang="en-US">
                <a:latin typeface="Helvetica" charset="0"/>
                <a:ea typeface="+mn-ea"/>
              </a:rPr>
              <a:pPr algn="r"/>
              <a:t>‹#›</a:t>
            </a:fld>
            <a:endParaRPr lang="en-US" altLang="en-US">
              <a:latin typeface="Helvetica" charset="0"/>
              <a:ea typeface="+mn-ea"/>
            </a:endParaRPr>
          </a:p>
        </p:txBody>
      </p:sp>
      <p:pic>
        <p:nvPicPr>
          <p:cNvPr id="15" name="Picture 14" descr="Tribrand_ColorBlackText_RGB_small_040615.eps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546" y="-23446"/>
            <a:ext cx="3196454" cy="68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546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  <p:sldLayoutId id="2147484148" r:id="rId12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tx1">
                <a:lumMod val="85000"/>
                <a:lumOff val="15000"/>
              </a:schemeClr>
            </a:gs>
            <a:gs pos="44000">
              <a:schemeClr val="tx2">
                <a:lumMod val="95000"/>
                <a:lumOff val="5000"/>
              </a:schemeClr>
            </a:gs>
            <a:gs pos="100000">
              <a:schemeClr val="tx1">
                <a:lumMod val="95000"/>
                <a:lumOff val="5000"/>
              </a:schemeClr>
            </a:gs>
            <a:gs pos="93000">
              <a:schemeClr val="tx1">
                <a:lumMod val="87000"/>
                <a:lumOff val="13000"/>
              </a:schemeClr>
            </a:gs>
            <a:gs pos="8000">
              <a:schemeClr val="tx1">
                <a:lumMod val="85000"/>
                <a:lumOff val="15000"/>
              </a:schemeClr>
            </a:gs>
            <a:gs pos="100000">
              <a:srgbClr val="F1FFFB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47800" y="114300"/>
            <a:ext cx="6248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19100" y="1371600"/>
            <a:ext cx="8305800" cy="151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1066800"/>
          </a:xfrm>
          <a:prstGeom prst="rect">
            <a:avLst/>
          </a:prstGeom>
          <a:gradFill rotWithShape="0">
            <a:gsLst>
              <a:gs pos="0">
                <a:srgbClr val="3366FF"/>
              </a:gs>
              <a:gs pos="5900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en-US" altLang="en-US" dirty="0" smtClean="0">
              <a:solidFill>
                <a:srgbClr val="FFFFFF"/>
              </a:solidFill>
              <a:ea typeface="+mn-ea"/>
            </a:endParaRPr>
          </a:p>
        </p:txBody>
      </p:sp>
      <p:pic>
        <p:nvPicPr>
          <p:cNvPr id="9" name="Picture 5" descr="meatball best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001000" y="76200"/>
            <a:ext cx="1066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17727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  <p:sldLayoutId id="2147484151" r:id="rId2"/>
    <p:sldLayoutId id="2147484152" r:id="rId3"/>
    <p:sldLayoutId id="2147484153" r:id="rId4"/>
    <p:sldLayoutId id="2147484154" r:id="rId5"/>
    <p:sldLayoutId id="2147484155" r:id="rId6"/>
    <p:sldLayoutId id="2147484156" r:id="rId7"/>
    <p:sldLayoutId id="2147484157" r:id="rId8"/>
    <p:sldLayoutId id="2147484158" r:id="rId9"/>
    <p:sldLayoutId id="2147484159" r:id="rId10"/>
    <p:sldLayoutId id="2147484160" r:id="rId11"/>
  </p:sldLayoutIdLst>
  <p:hf hdr="0" ftr="0" dt="0"/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i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i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i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i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i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</a:defRPr>
      </a:lvl5pPr>
      <a:lvl6pPr marL="457200"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i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</a:defRPr>
      </a:lvl6pPr>
      <a:lvl7pPr marL="914400"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i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</a:defRPr>
      </a:lvl7pPr>
      <a:lvl8pPr marL="1371600"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i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</a:defRPr>
      </a:lvl8pPr>
      <a:lvl9pPr marL="1828800"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i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35000"/>
        </a:spcBef>
        <a:spcAft>
          <a:spcPct val="0"/>
        </a:spcAft>
        <a:buChar char="•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35000"/>
        </a:spcBef>
        <a:spcAft>
          <a:spcPct val="0"/>
        </a:spcAft>
        <a:buChar char="–"/>
        <a:defRPr sz="14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35000"/>
        </a:spcBef>
        <a:spcAft>
          <a:spcPct val="0"/>
        </a:spcAft>
        <a:buChar char="•"/>
        <a:defRPr sz="14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35000"/>
        </a:spcBef>
        <a:spcAft>
          <a:spcPct val="0"/>
        </a:spcAft>
        <a:buChar char="–"/>
        <a:defRPr sz="14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35000"/>
        </a:spcBef>
        <a:spcAft>
          <a:spcPct val="0"/>
        </a:spcAft>
        <a:buChar char="»"/>
        <a:defRPr sz="1400" b="1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35000"/>
        </a:spcBef>
        <a:spcAft>
          <a:spcPct val="0"/>
        </a:spcAft>
        <a:buChar char="»"/>
        <a:defRPr sz="1400" b="1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35000"/>
        </a:spcBef>
        <a:spcAft>
          <a:spcPct val="0"/>
        </a:spcAft>
        <a:buChar char="»"/>
        <a:defRPr sz="1400" b="1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35000"/>
        </a:spcBef>
        <a:spcAft>
          <a:spcPct val="0"/>
        </a:spcAft>
        <a:buChar char="»"/>
        <a:defRPr sz="1400" b="1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35000"/>
        </a:spcBef>
        <a:spcAft>
          <a:spcPct val="0"/>
        </a:spcAft>
        <a:buChar char="»"/>
        <a:defRPr sz="14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03313"/>
            <a:ext cx="8229600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pic>
        <p:nvPicPr>
          <p:cNvPr id="10" name="Picture 9" descr="nasaLogo-570x450.png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" y="157780"/>
            <a:ext cx="1086687" cy="857911"/>
          </a:xfrm>
          <a:prstGeom prst="rect">
            <a:avLst/>
          </a:prstGeom>
        </p:spPr>
      </p:pic>
      <p:pic>
        <p:nvPicPr>
          <p:cNvPr id="11" name="Picture 10" descr="NESC_250x250_Transparent.png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967" y="157780"/>
            <a:ext cx="910167" cy="91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421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2" r:id="rId1"/>
    <p:sldLayoutId id="2147484163" r:id="rId2"/>
    <p:sldLayoutId id="2147484164" r:id="rId3"/>
    <p:sldLayoutId id="2147484165" r:id="rId4"/>
    <p:sldLayoutId id="2147484166" r:id="rId5"/>
    <p:sldLayoutId id="2147484167" r:id="rId6"/>
    <p:sldLayoutId id="2147484168" r:id="rId7"/>
    <p:sldLayoutId id="2147484169" r:id="rId8"/>
    <p:sldLayoutId id="2147484170" r:id="rId9"/>
    <p:sldLayoutId id="2147484171" r:id="rId10"/>
    <p:sldLayoutId id="2147484172" r:id="rId11"/>
    <p:sldLayoutId id="2147484173" r:id="rId12"/>
    <p:sldLayoutId id="2147484174" r:id="rId13"/>
    <p:sldLayoutId id="2147484175" r:id="rId14"/>
    <p:sldLayoutId id="2147484176" r:id="rId15"/>
    <p:sldLayoutId id="2147484177" r:id="rId16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ＭＳ Ｐゴシック" pitchFamily="-105" charset="-128"/>
          <a:cs typeface="ＭＳ Ｐゴシック" pitchFamily="-105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-105" charset="0"/>
          <a:ea typeface="ＭＳ Ｐゴシック" pitchFamily="-105" charset="-128"/>
          <a:cs typeface="ＭＳ Ｐゴシック" pitchFamily="-105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-105" charset="0"/>
          <a:ea typeface="ＭＳ Ｐゴシック" pitchFamily="-105" charset="-128"/>
          <a:cs typeface="ＭＳ Ｐゴシック" pitchFamily="-105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-105" charset="0"/>
          <a:ea typeface="ＭＳ Ｐゴシック" pitchFamily="-105" charset="-128"/>
          <a:cs typeface="ＭＳ Ｐゴシック" pitchFamily="-105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-105" charset="0"/>
          <a:ea typeface="ＭＳ Ｐゴシック" pitchFamily="-105" charset="-128"/>
          <a:cs typeface="ＭＳ Ｐゴシック" pitchFamily="-105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-105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-105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-105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-105" charset="0"/>
        </a:defRPr>
      </a:lvl9pPr>
    </p:titleStyle>
    <p:bodyStyle>
      <a:lvl1pPr marL="342900" indent="-342900" algn="l" rtl="0" eaLnBrk="0" fontAlgn="base" hangingPunct="0">
        <a:spcBef>
          <a:spcPct val="75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pitchFamily="-105" charset="-128"/>
          <a:cs typeface="ＭＳ Ｐゴシック" pitchFamily="-105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ＭＳ Ｐゴシック" pitchFamily="-105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ＭＳ Ｐゴシック" pitchFamily="-105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ＭＳ Ｐゴシック" pitchFamily="-105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05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05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05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05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05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1DB0716A-C78B-DC45-B827-66FAD4807151}" type="datetimeFigureOut">
              <a:rPr 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ＭＳ Ｐゴシック" pitchFamily="-105" charset="-128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10/28/2016</a:t>
            </a:fld>
            <a:endParaRPr lang="en-US" b="0" dirty="0">
              <a:solidFill>
                <a:prstClr val="black">
                  <a:tint val="75000"/>
                </a:prstClr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black">
                  <a:tint val="75000"/>
                </a:prstClr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A1AF0B04-E95A-2145-8951-1CAC2F1AC8ED}" type="slidenum">
              <a:rPr 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ＭＳ Ｐゴシック" pitchFamily="-105" charset="-128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olidFill>
                <a:prstClr val="black">
                  <a:tint val="75000"/>
                </a:prstClr>
              </a:solidFill>
              <a:latin typeface="Calibri"/>
              <a:ea typeface="ＭＳ Ｐゴシック" pitchFamily="-10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12875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9" r:id="rId1"/>
    <p:sldLayoutId id="2147484180" r:id="rId2"/>
    <p:sldLayoutId id="2147484181" r:id="rId3"/>
    <p:sldLayoutId id="2147484182" r:id="rId4"/>
    <p:sldLayoutId id="2147484183" r:id="rId5"/>
    <p:sldLayoutId id="2147484184" r:id="rId6"/>
    <p:sldLayoutId id="2147484185" r:id="rId7"/>
    <p:sldLayoutId id="2147484186" r:id="rId8"/>
    <p:sldLayoutId id="2147484187" r:id="rId9"/>
    <p:sldLayoutId id="2147484188" r:id="rId10"/>
    <p:sldLayoutId id="214748418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1DB0716A-C78B-DC45-B827-66FAD4807151}" type="datetimeFigureOut">
              <a:rPr 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ＭＳ Ｐゴシック" pitchFamily="-105" charset="-128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10/28/2016</a:t>
            </a:fld>
            <a:endParaRPr lang="en-US" b="0" dirty="0">
              <a:solidFill>
                <a:prstClr val="black">
                  <a:tint val="75000"/>
                </a:prstClr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black">
                  <a:tint val="75000"/>
                </a:prstClr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A1AF0B04-E95A-2145-8951-1CAC2F1AC8ED}" type="slidenum">
              <a:rPr 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ＭＳ Ｐゴシック" pitchFamily="-105" charset="-128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olidFill>
                <a:prstClr val="black">
                  <a:tint val="75000"/>
                </a:prstClr>
              </a:solidFill>
              <a:latin typeface="Calibri"/>
              <a:ea typeface="ＭＳ Ｐゴシック" pitchFamily="-10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76019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1" r:id="rId1"/>
    <p:sldLayoutId id="2147484192" r:id="rId2"/>
    <p:sldLayoutId id="2147484193" r:id="rId3"/>
    <p:sldLayoutId id="2147484194" r:id="rId4"/>
    <p:sldLayoutId id="2147484195" r:id="rId5"/>
    <p:sldLayoutId id="2147484196" r:id="rId6"/>
    <p:sldLayoutId id="2147484197" r:id="rId7"/>
    <p:sldLayoutId id="2147484198" r:id="rId8"/>
    <p:sldLayoutId id="2147484199" r:id="rId9"/>
    <p:sldLayoutId id="2147484200" r:id="rId10"/>
    <p:sldLayoutId id="214748420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1DB0716A-C78B-DC45-B827-66FAD4807151}" type="datetimeFigureOut">
              <a:rPr 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ＭＳ Ｐゴシック" pitchFamily="-105" charset="-128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10/28/2016</a:t>
            </a:fld>
            <a:endParaRPr lang="en-US" b="0">
              <a:solidFill>
                <a:prstClr val="black">
                  <a:tint val="75000"/>
                </a:prstClr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prstClr val="black">
                  <a:tint val="75000"/>
                </a:prstClr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A1AF0B04-E95A-2145-8951-1CAC2F1AC8ED}" type="slidenum">
              <a:rPr 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ＭＳ Ｐゴシック" pitchFamily="-105" charset="-128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>
              <a:solidFill>
                <a:prstClr val="black">
                  <a:tint val="75000"/>
                </a:prstClr>
              </a:solidFill>
              <a:latin typeface="Calibri"/>
              <a:ea typeface="ＭＳ Ｐゴシック" pitchFamily="-10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94132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3" r:id="rId1"/>
    <p:sldLayoutId id="2147484204" r:id="rId2"/>
    <p:sldLayoutId id="2147484205" r:id="rId3"/>
    <p:sldLayoutId id="2147484206" r:id="rId4"/>
    <p:sldLayoutId id="2147484207" r:id="rId5"/>
    <p:sldLayoutId id="2147484208" r:id="rId6"/>
    <p:sldLayoutId id="2147484209" r:id="rId7"/>
    <p:sldLayoutId id="2147484210" r:id="rId8"/>
    <p:sldLayoutId id="2147484211" r:id="rId9"/>
    <p:sldLayoutId id="2147484212" r:id="rId10"/>
    <p:sldLayoutId id="214748421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5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7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2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4.xml"/><Relationship Id="rId6" Type="http://schemas.openxmlformats.org/officeDocument/2006/relationships/image" Target="../media/image6.png"/><Relationship Id="rId5" Type="http://schemas.openxmlformats.org/officeDocument/2006/relationships/image" Target="../media/image32.jpeg"/><Relationship Id="rId4" Type="http://schemas.openxmlformats.org/officeDocument/2006/relationships/image" Target="../media/image1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nescacademy.nasa.gov/" TargetMode="Externa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NESC_250x250_Transparen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9208" y="5610225"/>
            <a:ext cx="1116013" cy="111601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 bwMode="auto">
          <a:xfrm>
            <a:off x="381000" y="1227505"/>
            <a:ext cx="8382000" cy="149224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2400" b="0">
              <a:solidFill>
                <a:prstClr val="black"/>
              </a:solidFill>
              <a:latin typeface="Times" pitchFamily="-108" charset="0"/>
              <a:ea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7263" y="163513"/>
            <a:ext cx="7229475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solidFill>
                  <a:prstClr val="black"/>
                </a:solidFill>
                <a:latin typeface="Calibri" panose="020F0502020204030204"/>
                <a:ea typeface="+mn-ea"/>
              </a:rPr>
              <a:t>NESC Academy Webcast</a:t>
            </a:r>
          </a:p>
        </p:txBody>
      </p:sp>
      <p:sp>
        <p:nvSpPr>
          <p:cNvPr id="40964" name="Subtitle 4"/>
          <p:cNvSpPr>
            <a:spLocks noGrp="1"/>
          </p:cNvSpPr>
          <p:nvPr>
            <p:ph type="subTitle" idx="1"/>
          </p:nvPr>
        </p:nvSpPr>
        <p:spPr>
          <a:xfrm>
            <a:off x="422275" y="1277938"/>
            <a:ext cx="8299450" cy="533400"/>
          </a:xfrm>
        </p:spPr>
        <p:txBody>
          <a:bodyPr/>
          <a:lstStyle/>
          <a:p>
            <a:pPr eaLnBrk="1" hangingPunct="1"/>
            <a:r>
              <a:rPr lang="en-US" altLang="en-US" sz="3200" dirty="0"/>
              <a:t>Learning from Doing - Model Based Systems Engineering Pathfinder Lessons Harvest and Next Steps</a:t>
            </a:r>
            <a:endParaRPr lang="en-US" altLang="en-US" sz="3200" i="1" dirty="0" smtClean="0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2767013" y="5610225"/>
            <a:ext cx="47212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ea typeface="ＭＳ Ｐゴシック" pitchFamily="-108" charset="-128"/>
                <a:cs typeface="ＭＳ Ｐゴシック" pitchFamily="-108" charset="-128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5pPr>
            <a:lvl6pPr marL="22860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6pPr>
            <a:lvl7pPr marL="27432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7pPr>
            <a:lvl8pPr marL="32004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8pPr>
            <a:lvl9pPr marL="36576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9pPr>
          </a:lstStyle>
          <a:p>
            <a:pPr algn="l">
              <a:defRPr/>
            </a:pPr>
            <a:r>
              <a:rPr lang="en-US" kern="0" dirty="0" smtClean="0">
                <a:solidFill>
                  <a:srgbClr val="000000"/>
                </a:solidFill>
              </a:rPr>
              <a:t>Moderated by Jon Holladay</a:t>
            </a:r>
          </a:p>
          <a:p>
            <a:pPr algn="l">
              <a:defRPr/>
            </a:pPr>
            <a:r>
              <a:rPr lang="en-US" sz="1600" b="0" kern="0" dirty="0" smtClean="0">
                <a:solidFill>
                  <a:srgbClr val="000000"/>
                </a:solidFill>
              </a:rPr>
              <a:t>NASA Technical Fellow for Systems Engineering</a:t>
            </a:r>
          </a:p>
          <a:p>
            <a:pPr algn="l">
              <a:defRPr/>
            </a:pPr>
            <a:r>
              <a:rPr lang="en-US" sz="1600" b="0" kern="0" dirty="0" smtClean="0">
                <a:solidFill>
                  <a:srgbClr val="000000"/>
                </a:solidFill>
              </a:rPr>
              <a:t>NASA Engineering &amp; Safety Center (NESC)</a:t>
            </a:r>
          </a:p>
        </p:txBody>
      </p:sp>
      <p:pic>
        <p:nvPicPr>
          <p:cNvPr id="40966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72450" y="127000"/>
            <a:ext cx="911225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248139" y="3252056"/>
            <a:ext cx="864772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ea typeface="ＭＳ Ｐゴシック" pitchFamily="-108" charset="-128"/>
                <a:cs typeface="ＭＳ Ｐゴシック" pitchFamily="-108" charset="-128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5pPr>
            <a:lvl6pPr marL="22860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6pPr>
            <a:lvl7pPr marL="27432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7pPr>
            <a:lvl8pPr marL="32004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8pPr>
            <a:lvl9pPr marL="36576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9pPr>
          </a:lstStyle>
          <a:p>
            <a:pPr>
              <a:defRPr/>
            </a:pPr>
            <a:r>
              <a:rPr lang="en-US" sz="2800" i="1" dirty="0" smtClean="0"/>
              <a:t>Adam West</a:t>
            </a:r>
            <a:r>
              <a:rPr lang="en-US" sz="2800" i="1" smtClean="0"/>
              <a:t>, HQ - OCE</a:t>
            </a:r>
            <a:endParaRPr lang="en-US" sz="2800" i="1" dirty="0" smtClean="0"/>
          </a:p>
          <a:p>
            <a:pPr>
              <a:defRPr/>
            </a:pPr>
            <a:r>
              <a:rPr lang="en-US" sz="2800" i="1" dirty="0" smtClean="0"/>
              <a:t>Dr. Karen Weiland, GRC</a:t>
            </a:r>
            <a:endParaRPr lang="en-US" sz="2800" i="1" dirty="0"/>
          </a:p>
          <a:p>
            <a:pPr>
              <a:defRPr/>
            </a:pPr>
            <a:endParaRPr lang="en-US" sz="2800" i="1" kern="0" dirty="0" smtClean="0">
              <a:solidFill>
                <a:srgbClr val="000000"/>
              </a:solidFill>
            </a:endParaRPr>
          </a:p>
        </p:txBody>
      </p:sp>
      <p:pic>
        <p:nvPicPr>
          <p:cNvPr id="40968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0" y="76200"/>
            <a:ext cx="10731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9" name="Text Box 4"/>
          <p:cNvSpPr txBox="1">
            <a:spLocks noChangeArrowheads="1"/>
          </p:cNvSpPr>
          <p:nvPr/>
        </p:nvSpPr>
        <p:spPr bwMode="auto">
          <a:xfrm>
            <a:off x="1568450" y="4857746"/>
            <a:ext cx="6007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0" i="1" dirty="0" smtClean="0">
                <a:latin typeface="Times New Roman" panose="02020603050405020304" pitchFamily="18" charset="0"/>
              </a:rPr>
              <a:t>October </a:t>
            </a:r>
            <a:r>
              <a:rPr lang="en-US" altLang="en-US" sz="2400" b="0" i="1" dirty="0" smtClean="0">
                <a:latin typeface="Times New Roman" panose="02020603050405020304" pitchFamily="18" charset="0"/>
              </a:rPr>
              <a:t>28th</a:t>
            </a:r>
            <a:r>
              <a:rPr lang="en-US" altLang="en-US" sz="2400" b="0" i="1" dirty="0" smtClean="0">
                <a:latin typeface="Times New Roman" panose="02020603050405020304" pitchFamily="18" charset="0"/>
              </a:rPr>
              <a:t>, </a:t>
            </a:r>
            <a:r>
              <a:rPr lang="en-US" altLang="en-US" sz="2400" b="0" i="1" dirty="0">
                <a:latin typeface="Times New Roman" panose="02020603050405020304" pitchFamily="18" charset="0"/>
              </a:rPr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9"/>
          <p:cNvSpPr txBox="1">
            <a:spLocks noChangeArrowheads="1"/>
          </p:cNvSpPr>
          <p:nvPr/>
        </p:nvSpPr>
        <p:spPr bwMode="auto">
          <a:xfrm>
            <a:off x="1600200" y="2014538"/>
            <a:ext cx="5867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5000"/>
              </a:spcBef>
              <a:buChar char="•"/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5000"/>
              </a:spcBef>
              <a:buChar char="–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5000"/>
              </a:spcBef>
              <a:buChar char="•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5000"/>
              </a:spcBef>
              <a:buChar char="–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5000"/>
              </a:spcBef>
              <a:buChar char="»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har char="»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har char="»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har char="»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har char="»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200" dirty="0">
              <a:solidFill>
                <a:srgbClr val="000000"/>
              </a:solidFill>
              <a:ea typeface="+mn-e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5" name="Text Box 10"/>
          <p:cNvSpPr txBox="1">
            <a:spLocks noChangeArrowheads="1"/>
          </p:cNvSpPr>
          <p:nvPr/>
        </p:nvSpPr>
        <p:spPr bwMode="auto">
          <a:xfrm>
            <a:off x="1066800" y="914400"/>
            <a:ext cx="7010400" cy="56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35000"/>
              </a:spcBef>
              <a:buChar char="•"/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5000"/>
              </a:spcBef>
              <a:buChar char="–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5000"/>
              </a:spcBef>
              <a:buChar char="•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5000"/>
              </a:spcBef>
              <a:buChar char="–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5000"/>
              </a:spcBef>
              <a:buChar char="»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har char="»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har char="»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har char="»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har char="»"/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ts val="0"/>
              </a:spcBef>
              <a:buFontTx/>
              <a:buNone/>
            </a:pPr>
            <a:r>
              <a:rPr lang="en-US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+mn-ea"/>
              </a:rPr>
              <a:t>Office of the Chief </a:t>
            </a:r>
            <a:r>
              <a:rPr lang="en-US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+mn-ea"/>
              </a:rPr>
              <a:t>Engineer</a:t>
            </a:r>
          </a:p>
          <a:p>
            <a:pPr algn="ctr">
              <a:spcBef>
                <a:spcPts val="0"/>
              </a:spcBef>
              <a:buFontTx/>
              <a:buNone/>
            </a:pPr>
            <a:endParaRPr lang="en-US" altLang="en-US" sz="6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  <a:ea typeface="+mn-ea"/>
            </a:endParaRPr>
          </a:p>
          <a:p>
            <a:pPr algn="ctr">
              <a:spcBef>
                <a:spcPts val="600"/>
              </a:spcBef>
              <a:buFontTx/>
              <a:buNone/>
            </a:pPr>
            <a:r>
              <a:rPr 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+mn-ea"/>
              </a:rPr>
              <a:t>Magic Draw® Cloud Provisioning Pilot Project(s</a:t>
            </a:r>
            <a:r>
              <a:rPr lang="en-U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+mn-ea"/>
              </a:rPr>
              <a:t>)</a:t>
            </a:r>
          </a:p>
          <a:p>
            <a:pPr algn="ctr">
              <a:spcBef>
                <a:spcPts val="600"/>
              </a:spcBef>
              <a:buFontTx/>
              <a:buNone/>
            </a:pPr>
            <a:endParaRPr 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  <a:ea typeface="+mn-ea"/>
            </a:endParaRPr>
          </a:p>
          <a:p>
            <a:pPr algn="ctr">
              <a:spcBef>
                <a:spcPts val="600"/>
              </a:spcBef>
              <a:buFontTx/>
              <a:buNone/>
            </a:pPr>
            <a:r>
              <a:rPr 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+mn-ea"/>
              </a:rPr>
              <a:t> </a:t>
            </a:r>
            <a:r>
              <a:rPr lang="en-US" alt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+mn-ea"/>
              </a:rPr>
              <a:t>Webcast Presentation </a:t>
            </a:r>
          </a:p>
          <a:p>
            <a:pPr algn="ctr">
              <a:spcBef>
                <a:spcPts val="600"/>
              </a:spcBef>
              <a:buFontTx/>
              <a:buNone/>
            </a:pPr>
            <a:endParaRPr lang="en-US" altLang="en-US" sz="20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  <a:ea typeface="+mn-ea"/>
            </a:endParaRPr>
          </a:p>
          <a:p>
            <a:pPr algn="ctr">
              <a:spcBef>
                <a:spcPts val="600"/>
              </a:spcBef>
              <a:buFontTx/>
              <a:buNone/>
            </a:pPr>
            <a:endParaRPr lang="en-US" altLang="en-US" sz="20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  <a:ea typeface="+mn-ea"/>
            </a:endParaRPr>
          </a:p>
          <a:p>
            <a:pPr algn="ctr">
              <a:spcBef>
                <a:spcPts val="600"/>
              </a:spcBef>
              <a:buFontTx/>
              <a:buNone/>
            </a:pPr>
            <a:endParaRPr lang="en-US" altLang="en-US" sz="20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  <a:ea typeface="+mn-ea"/>
            </a:endParaRPr>
          </a:p>
          <a:p>
            <a:pPr algn="ctr">
              <a:spcBef>
                <a:spcPts val="600"/>
              </a:spcBef>
              <a:buFontTx/>
              <a:buNone/>
            </a:pPr>
            <a:r>
              <a:rPr lang="en-US" altLang="en-U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+mn-ea"/>
              </a:rPr>
              <a:t>Adam West</a:t>
            </a:r>
          </a:p>
          <a:p>
            <a:pPr algn="ctr">
              <a:spcBef>
                <a:spcPts val="600"/>
              </a:spcBef>
              <a:buFontTx/>
              <a:buNone/>
            </a:pPr>
            <a:r>
              <a:rPr lang="en-US" altLang="en-U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+mn-ea"/>
              </a:rPr>
              <a:t>October 28, 2016</a:t>
            </a:r>
          </a:p>
        </p:txBody>
      </p:sp>
      <p:pic>
        <p:nvPicPr>
          <p:cNvPr id="4" name="Picture 8" descr="NASA_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"/>
            <a:ext cx="1076325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NASA_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0671" y="113370"/>
            <a:ext cx="1076325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714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Core </a:t>
            </a: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Team – Agency Wide and Interdisciplinary</a:t>
            </a:r>
            <a:endParaRPr lang="en-US" sz="24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19100" y="1889828"/>
            <a:ext cx="8039100" cy="2986972"/>
          </a:xfrm>
          <a:effectLst>
            <a:innerShdw blurRad="114300">
              <a:prstClr val="black"/>
            </a:innerShdw>
          </a:effectLst>
        </p:spPr>
        <p:txBody>
          <a:bodyPr>
            <a:scene3d>
              <a:camera prst="orthographicFront">
                <a:rot lat="4" lon="299980" rev="0"/>
              </a:camera>
              <a:lightRig rig="threePt" dir="t"/>
            </a:scene3d>
          </a:bodyPr>
          <a:lstStyle/>
          <a:p>
            <a:pPr marL="0" indent="0">
              <a:buNone/>
            </a:pPr>
            <a:r>
              <a:rPr lang="en-US" sz="1800" b="0" dirty="0" smtClean="0">
                <a:solidFill>
                  <a:srgbClr val="FFFF00"/>
                </a:solidFill>
              </a:rPr>
              <a:t>	</a:t>
            </a:r>
            <a:r>
              <a:rPr lang="en-US" sz="1800" b="0" dirty="0">
                <a:solidFill>
                  <a:srgbClr val="FFFF00"/>
                </a:solidFill>
              </a:rPr>
              <a:t>Adam West		</a:t>
            </a:r>
            <a:r>
              <a:rPr lang="en-US" sz="1800" b="0" dirty="0" smtClean="0">
                <a:solidFill>
                  <a:srgbClr val="FFFF00"/>
                </a:solidFill>
              </a:rPr>
              <a:t>Program Executive, HQ</a:t>
            </a:r>
          </a:p>
          <a:p>
            <a:pPr marL="800100" lvl="2" indent="0">
              <a:buNone/>
            </a:pPr>
            <a:r>
              <a:rPr lang="en-US" sz="1800" b="0" dirty="0" smtClean="0">
                <a:solidFill>
                  <a:srgbClr val="FFFF00"/>
                </a:solidFill>
              </a:rPr>
              <a:t>  Paul Gill 		Program Manager, MSFC</a:t>
            </a:r>
          </a:p>
          <a:p>
            <a:pPr marL="0" indent="0">
              <a:buNone/>
            </a:pPr>
            <a:r>
              <a:rPr lang="en-US" sz="1800" b="0" dirty="0" smtClean="0">
                <a:solidFill>
                  <a:srgbClr val="FFFF00"/>
                </a:solidFill>
              </a:rPr>
              <a:t>	Ken White 		MagicDraw Integration, MSFC</a:t>
            </a:r>
            <a:endParaRPr lang="en-US" sz="1800" b="0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US" sz="1800" b="0" dirty="0" smtClean="0">
                <a:solidFill>
                  <a:srgbClr val="FFFF00"/>
                </a:solidFill>
              </a:rPr>
              <a:t>	Amber Wright 		Usage Monitoring, MSFC</a:t>
            </a:r>
            <a:endParaRPr lang="en-US" sz="1800" b="0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US" sz="1800" b="0" dirty="0" smtClean="0">
                <a:solidFill>
                  <a:srgbClr val="FFFF00"/>
                </a:solidFill>
              </a:rPr>
              <a:t>	Ian Sturken 		OCIO Web Services Office Mgr</a:t>
            </a:r>
          </a:p>
          <a:p>
            <a:pPr marL="0" indent="0">
              <a:buNone/>
            </a:pPr>
            <a:r>
              <a:rPr lang="en-US" sz="1800" b="0" dirty="0" smtClean="0">
                <a:solidFill>
                  <a:srgbClr val="FFFF00"/>
                </a:solidFill>
              </a:rPr>
              <a:t>	Darryl Smith </a:t>
            </a:r>
            <a:r>
              <a:rPr lang="en-US" sz="1800" b="0" dirty="0">
                <a:solidFill>
                  <a:srgbClr val="FFFF00"/>
                </a:solidFill>
              </a:rPr>
              <a:t>	</a:t>
            </a:r>
            <a:r>
              <a:rPr lang="en-US" sz="1800" b="0" dirty="0" smtClean="0">
                <a:solidFill>
                  <a:srgbClr val="FFFF00"/>
                </a:solidFill>
              </a:rPr>
              <a:t>	NASA Shared Service Center (NSSC)</a:t>
            </a:r>
          </a:p>
          <a:p>
            <a:pPr marL="0" indent="0">
              <a:buNone/>
            </a:pPr>
            <a:r>
              <a:rPr lang="en-US" sz="1800" b="0" dirty="0" smtClean="0">
                <a:solidFill>
                  <a:srgbClr val="FFFF00"/>
                </a:solidFill>
              </a:rPr>
              <a:t>	Glenn </a:t>
            </a:r>
            <a:r>
              <a:rPr lang="en-US" sz="1800" b="0" dirty="0">
                <a:solidFill>
                  <a:srgbClr val="FFFF00"/>
                </a:solidFill>
              </a:rPr>
              <a:t>Campbell 	</a:t>
            </a:r>
            <a:r>
              <a:rPr lang="en-US" sz="1800" b="0" dirty="0" smtClean="0">
                <a:solidFill>
                  <a:srgbClr val="FFFF00"/>
                </a:solidFill>
              </a:rPr>
              <a:t>	Planning and Integration, HQ</a:t>
            </a:r>
          </a:p>
          <a:p>
            <a:pPr marL="0" indent="0">
              <a:buNone/>
            </a:pPr>
            <a:r>
              <a:rPr lang="en-US" sz="1800" b="0" dirty="0" smtClean="0">
                <a:solidFill>
                  <a:srgbClr val="FFFF00"/>
                </a:solidFill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28035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444" y="152400"/>
            <a:ext cx="7763164" cy="838200"/>
          </a:xfrm>
        </p:spPr>
        <p:txBody>
          <a:bodyPr/>
          <a:lstStyle/>
          <a:p>
            <a:r>
              <a:rPr lang="en-U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Origin and Operation </a:t>
            </a:r>
            <a:endParaRPr lang="en-U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1"/>
            <a:ext cx="8305800" cy="5977021"/>
          </a:xfrm>
        </p:spPr>
        <p:txBody>
          <a:bodyPr/>
          <a:lstStyle/>
          <a:p>
            <a:r>
              <a:rPr lang="en-US" b="0" dirty="0" smtClean="0">
                <a:solidFill>
                  <a:srgbClr val="FFFF00"/>
                </a:solidFill>
              </a:rPr>
              <a:t>Driving Factors</a:t>
            </a:r>
          </a:p>
          <a:p>
            <a:pPr lvl="1"/>
            <a:r>
              <a:rPr lang="en-US" b="0" dirty="0" smtClean="0">
                <a:solidFill>
                  <a:srgbClr val="FFFF00"/>
                </a:solidFill>
              </a:rPr>
              <a:t>On going Engineering Management Board (EMB) request</a:t>
            </a:r>
          </a:p>
          <a:p>
            <a:pPr lvl="2"/>
            <a:r>
              <a:rPr lang="en-US" b="0" dirty="0" smtClean="0">
                <a:solidFill>
                  <a:srgbClr val="FFFF00"/>
                </a:solidFill>
              </a:rPr>
              <a:t>License </a:t>
            </a:r>
            <a:r>
              <a:rPr lang="en-US" b="0" dirty="0" smtClean="0">
                <a:solidFill>
                  <a:schemeClr val="bg1"/>
                </a:solidFill>
              </a:rPr>
              <a:t>optimization</a:t>
            </a:r>
            <a:r>
              <a:rPr lang="en-US" b="0" dirty="0" smtClean="0">
                <a:solidFill>
                  <a:srgbClr val="FFFF00"/>
                </a:solidFill>
              </a:rPr>
              <a:t> through consolidation</a:t>
            </a:r>
          </a:p>
          <a:p>
            <a:pPr lvl="3"/>
            <a:r>
              <a:rPr lang="en-US" b="0" dirty="0" smtClean="0">
                <a:solidFill>
                  <a:srgbClr val="FFFF00"/>
                </a:solidFill>
              </a:rPr>
              <a:t>Over subscription due</a:t>
            </a:r>
            <a:r>
              <a:rPr lang="en-US" b="0" dirty="0" smtClean="0">
                <a:solidFill>
                  <a:srgbClr val="FF0000"/>
                </a:solidFill>
              </a:rPr>
              <a:t> </a:t>
            </a:r>
            <a:r>
              <a:rPr lang="en-US" b="0" dirty="0" smtClean="0">
                <a:solidFill>
                  <a:srgbClr val="FFFF00"/>
                </a:solidFill>
              </a:rPr>
              <a:t>to fear of denial of service</a:t>
            </a:r>
          </a:p>
          <a:p>
            <a:pPr lvl="2"/>
            <a:r>
              <a:rPr lang="en-US" b="0" dirty="0" smtClean="0">
                <a:solidFill>
                  <a:schemeClr val="bg1"/>
                </a:solidFill>
              </a:rPr>
              <a:t>Collaboration</a:t>
            </a:r>
          </a:p>
          <a:p>
            <a:pPr marL="914400" lvl="2" indent="0">
              <a:buNone/>
            </a:pPr>
            <a:endParaRPr lang="en-US" sz="800" b="0" dirty="0" smtClean="0">
              <a:solidFill>
                <a:srgbClr val="FFFF00"/>
              </a:solidFill>
            </a:endParaRPr>
          </a:p>
          <a:p>
            <a:pPr lvl="1"/>
            <a:r>
              <a:rPr lang="en-US" b="0" dirty="0" smtClean="0">
                <a:solidFill>
                  <a:srgbClr val="FFFF00"/>
                </a:solidFill>
              </a:rPr>
              <a:t>Enabling Capabilities</a:t>
            </a:r>
          </a:p>
          <a:p>
            <a:pPr lvl="2"/>
            <a:r>
              <a:rPr lang="en-US" b="0" dirty="0" smtClean="0">
                <a:solidFill>
                  <a:srgbClr val="FFFF00"/>
                </a:solidFill>
              </a:rPr>
              <a:t>NASA Shared Services Center (NSSC) Blanket Purchase Agreement</a:t>
            </a:r>
          </a:p>
          <a:p>
            <a:pPr lvl="2"/>
            <a:r>
              <a:rPr lang="en-US" b="0" dirty="0" smtClean="0">
                <a:solidFill>
                  <a:srgbClr val="FFFF00"/>
                </a:solidFill>
              </a:rPr>
              <a:t>HQ Office of the Chief Information Officer (OCIO) WESTPrime contract provides agency wide </a:t>
            </a:r>
            <a:r>
              <a:rPr lang="en-US" b="0" dirty="0" smtClean="0">
                <a:solidFill>
                  <a:schemeClr val="bg1"/>
                </a:solidFill>
              </a:rPr>
              <a:t>Cloud availability</a:t>
            </a:r>
          </a:p>
          <a:p>
            <a:pPr lvl="2"/>
            <a:r>
              <a:rPr lang="en-US" b="0" dirty="0" smtClean="0">
                <a:solidFill>
                  <a:srgbClr val="FFFF00"/>
                </a:solidFill>
              </a:rPr>
              <a:t>OCIO establishes Web Services Office (WSO) providing focal point for </a:t>
            </a:r>
            <a:r>
              <a:rPr lang="en-US" b="0" dirty="0" smtClean="0">
                <a:solidFill>
                  <a:schemeClr val="bg1"/>
                </a:solidFill>
              </a:rPr>
              <a:t>Cloud transition and optimization </a:t>
            </a:r>
          </a:p>
          <a:p>
            <a:pPr marL="914400" lvl="2" indent="0">
              <a:buNone/>
            </a:pPr>
            <a:endParaRPr lang="en-US" sz="800" b="0" dirty="0" smtClean="0">
              <a:solidFill>
                <a:srgbClr val="FFFF00"/>
              </a:solidFill>
            </a:endParaRPr>
          </a:p>
          <a:p>
            <a:pPr lvl="1"/>
            <a:r>
              <a:rPr lang="en-US" b="0" dirty="0" smtClean="0">
                <a:solidFill>
                  <a:srgbClr val="FFFF00"/>
                </a:solidFill>
              </a:rPr>
              <a:t>Technical Capability Leadership finding</a:t>
            </a:r>
          </a:p>
          <a:p>
            <a:pPr lvl="2"/>
            <a:r>
              <a:rPr lang="en-US" b="0" dirty="0" smtClean="0">
                <a:solidFill>
                  <a:srgbClr val="FFFF00"/>
                </a:solidFill>
              </a:rPr>
              <a:t>Action 5A: Software Capability- Establish a software library by </a:t>
            </a:r>
            <a:r>
              <a:rPr lang="en-US" b="0" dirty="0" smtClean="0">
                <a:solidFill>
                  <a:schemeClr val="bg1"/>
                </a:solidFill>
              </a:rPr>
              <a:t>consolidating purchase/lease of common tools across disciplines and the Agency </a:t>
            </a:r>
            <a:r>
              <a:rPr lang="en-US" b="0" dirty="0" smtClean="0">
                <a:solidFill>
                  <a:srgbClr val="FFFF00"/>
                </a:solidFill>
              </a:rPr>
              <a:t>into NASA-wide token tool</a:t>
            </a:r>
            <a:r>
              <a:rPr lang="en-US" b="0" dirty="0" smtClean="0">
                <a:solidFill>
                  <a:schemeClr val="bg1"/>
                </a:solidFill>
              </a:rPr>
              <a:t>, to include use of cloud</a:t>
            </a:r>
          </a:p>
          <a:p>
            <a:pPr marL="0" indent="0">
              <a:buNone/>
            </a:pPr>
            <a:endParaRPr lang="en-US" sz="1400" b="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US" b="0" dirty="0" smtClean="0">
                <a:solidFill>
                  <a:srgbClr val="FFFF00"/>
                </a:solidFill>
              </a:rPr>
              <a:t>	                </a:t>
            </a:r>
            <a:r>
              <a:rPr lang="en-US" b="0" dirty="0" smtClean="0">
                <a:solidFill>
                  <a:srgbClr val="00B0F0"/>
                </a:solidFill>
              </a:rPr>
              <a:t>Introduction </a:t>
            </a:r>
            <a:r>
              <a:rPr lang="en-US" b="0" dirty="0">
                <a:solidFill>
                  <a:srgbClr val="00B0F0"/>
                </a:solidFill>
              </a:rPr>
              <a:t>of the </a:t>
            </a:r>
            <a:r>
              <a:rPr lang="en-US" b="0" dirty="0" smtClean="0">
                <a:solidFill>
                  <a:srgbClr val="00B0F0"/>
                </a:solidFill>
              </a:rPr>
              <a:t>cloud </a:t>
            </a:r>
            <a:r>
              <a:rPr lang="en-US" b="0" dirty="0">
                <a:solidFill>
                  <a:srgbClr val="00B0F0"/>
                </a:solidFill>
              </a:rPr>
              <a:t>facilitated </a:t>
            </a:r>
            <a:r>
              <a:rPr lang="en-US" b="0" dirty="0" smtClean="0">
                <a:solidFill>
                  <a:srgbClr val="00B0F0"/>
                </a:solidFill>
              </a:rPr>
              <a:t>easier path </a:t>
            </a:r>
            <a:endParaRPr lang="en-US" b="0" dirty="0">
              <a:solidFill>
                <a:srgbClr val="00B0F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52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-7436" y="9294"/>
            <a:ext cx="9144002" cy="8382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457200" tIns="0" rIns="457200" bIns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cs typeface="Century Gothic"/>
              </a:rPr>
              <a:t>Pilots </a:t>
            </a:r>
          </a:p>
        </p:txBody>
      </p:sp>
      <p:graphicFrame>
        <p:nvGraphicFramePr>
          <p:cNvPr id="3" name="Diagram 2"/>
          <p:cNvGraphicFramePr/>
          <p:nvPr>
            <p:extLst/>
          </p:nvPr>
        </p:nvGraphicFramePr>
        <p:xfrm>
          <a:off x="231316" y="1143000"/>
          <a:ext cx="8755566" cy="556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86577" y="685800"/>
            <a:ext cx="78967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FF00"/>
                </a:solidFill>
                <a:ea typeface="+mn-ea"/>
              </a:rPr>
              <a:t>Followed step-wise incremental process building on experience and back-filling as we moved forward</a:t>
            </a:r>
            <a:endParaRPr lang="en-US" sz="1200" dirty="0">
              <a:solidFill>
                <a:srgbClr val="FFFF00"/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8591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25582"/>
            <a:ext cx="6629400" cy="436418"/>
          </a:xfrm>
        </p:spPr>
        <p:txBody>
          <a:bodyPr>
            <a:noAutofit/>
          </a:bodyPr>
          <a:lstStyle/>
          <a:p>
            <a:pPr algn="l"/>
            <a:r>
              <a:rPr lang="en-US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cs typeface="Times New Roman" panose="02020603050405020304" pitchFamily="18" charset="0"/>
              </a:rPr>
              <a:t>Pilot 2.5 MD Cloud Content</a:t>
            </a:r>
            <a:endParaRPr lang="en-US" sz="32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162049" y="1407066"/>
          <a:ext cx="6076951" cy="3929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1551"/>
                <a:gridCol w="1295400"/>
              </a:tblGrid>
              <a:tr h="33624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 Products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No.</a:t>
                      </a:r>
                      <a:r>
                        <a:rPr lang="en-US" sz="1200" baseline="0" dirty="0" smtClean="0"/>
                        <a:t> of </a:t>
                      </a:r>
                      <a:r>
                        <a:rPr lang="en-US" sz="1200" dirty="0" smtClean="0"/>
                        <a:t>Floating License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304800">
                <a:tc>
                  <a:txBody>
                    <a:bodyPr/>
                    <a:lstStyle/>
                    <a:p>
                      <a:pPr algn="l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MagicDraw 18.0 FR Enterprise Edition 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           22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304800">
                <a:tc>
                  <a:txBody>
                    <a:bodyPr/>
                    <a:lstStyle/>
                    <a:p>
                      <a:pPr algn="l"/>
                      <a:r>
                        <a:rPr lang="en-US" sz="12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MagicDraw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18.3 FR Teamwork Server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          10</a:t>
                      </a:r>
                      <a:r>
                        <a:rPr lang="en-US" sz="1500" baseline="30000" dirty="0" smtClean="0"/>
                        <a:t>+</a:t>
                      </a:r>
                      <a:r>
                        <a:rPr lang="en-US" sz="1200" dirty="0" smtClean="0"/>
                        <a:t>      Connections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304800">
                <a:tc>
                  <a:txBody>
                    <a:bodyPr/>
                    <a:lstStyle/>
                    <a:p>
                      <a:pPr algn="l"/>
                      <a:r>
                        <a:rPr lang="en-US" sz="1200" dirty="0" err="1" smtClean="0"/>
                        <a:t>Syndeia</a:t>
                      </a:r>
                      <a:r>
                        <a:rPr lang="en-US" sz="1200" dirty="0" smtClean="0"/>
                        <a:t> 2.0 Base Product for </a:t>
                      </a:r>
                      <a:r>
                        <a:rPr lang="en-US" sz="1200" dirty="0" err="1" smtClean="0"/>
                        <a:t>MagicDraw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            2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3518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Requirements</a:t>
                      </a:r>
                      <a:r>
                        <a:rPr lang="en-US" sz="1200" baseline="0" dirty="0" smtClean="0"/>
                        <a:t> Modeler </a:t>
                      </a:r>
                      <a:endParaRPr lang="en-US" sz="1200" dirty="0" smtClean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           22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2343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Cameo </a:t>
                      </a:r>
                      <a:r>
                        <a:rPr lang="en-US" sz="1200" dirty="0" err="1" smtClean="0"/>
                        <a:t>ParaMagic</a:t>
                      </a:r>
                      <a:endParaRPr lang="en-US" sz="1200" dirty="0" smtClean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           16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328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Cameo Collaborator 18.0 LTR, </a:t>
                      </a: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        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dirty="0" smtClean="0"/>
                        <a:t>1 – 5 Connections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3048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SysML</a:t>
                      </a:r>
                      <a:endParaRPr lang="en-US" sz="1200" dirty="0" smtClean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           22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304800"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Cameo Simulation Toolkit Plugin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18.3 	</a:t>
                      </a: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            2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4035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Altair (Software Usage Monitoring: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Software Asset Optimization)</a:t>
                      </a: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            5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2343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Project Merge</a:t>
                      </a: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            2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2343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 marL="51435" marR="51435" marT="25718" marB="257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715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344152" y="1587456"/>
          <a:ext cx="5946886" cy="1898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2552"/>
                <a:gridCol w="4204334"/>
              </a:tblGrid>
              <a:tr h="23431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 Center Products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Description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445307">
                <a:tc>
                  <a:txBody>
                    <a:bodyPr/>
                    <a:lstStyle/>
                    <a:p>
                      <a:pPr algn="l"/>
                      <a:r>
                        <a:rPr lang="en-US" sz="12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Windchill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err="1" smtClean="0"/>
                        <a:t>Syndeia</a:t>
                      </a:r>
                      <a:r>
                        <a:rPr lang="en-US" sz="1200" dirty="0" smtClean="0"/>
                        <a:t> feature that allows access to </a:t>
                      </a:r>
                      <a:r>
                        <a:rPr lang="en-US" sz="1200" dirty="0" err="1" smtClean="0"/>
                        <a:t>Windchill</a:t>
                      </a:r>
                      <a:r>
                        <a:rPr lang="en-US" sz="1200" baseline="0" dirty="0" smtClean="0"/>
                        <a:t> parts data 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381000">
                <a:tc>
                  <a:txBody>
                    <a:bodyPr/>
                    <a:lstStyle/>
                    <a:p>
                      <a:pPr algn="l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CREO 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err="1" smtClean="0"/>
                        <a:t>Syndeia</a:t>
                      </a:r>
                      <a:r>
                        <a:rPr lang="en-US" sz="1200" dirty="0" smtClean="0"/>
                        <a:t> feature that allows access to CREO</a:t>
                      </a:r>
                      <a:r>
                        <a:rPr lang="en-US" sz="1200" baseline="0" dirty="0" smtClean="0"/>
                        <a:t> system details.  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  <a:tr h="457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MySQL</a:t>
                      </a:r>
                      <a:r>
                        <a:rPr lang="en-US" sz="1200" baseline="0" dirty="0" smtClean="0"/>
                        <a:t> </a:t>
                      </a:r>
                      <a:endParaRPr lang="en-US" sz="1200" dirty="0" smtClean="0"/>
                    </a:p>
                    <a:p>
                      <a:pPr algn="l"/>
                      <a:endParaRPr lang="en-US" sz="12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Dashboard</a:t>
                      </a:r>
                      <a:r>
                        <a:rPr lang="en-US" sz="1200" baseline="0" dirty="0" smtClean="0"/>
                        <a:t> access to MySQL database.</a:t>
                      </a:r>
                      <a:endParaRPr lang="en-US" sz="1200" dirty="0" smtClean="0"/>
                    </a:p>
                    <a:p>
                      <a:pPr algn="l"/>
                      <a:endParaRPr lang="en-US" sz="1200" dirty="0"/>
                    </a:p>
                  </a:txBody>
                  <a:tcPr marL="51435" marR="51435" marT="25718" marB="25718"/>
                </a:tc>
              </a:tr>
              <a:tr h="381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Sharepoint</a:t>
                      </a:r>
                      <a:r>
                        <a:rPr lang="en-US" sz="1200" dirty="0" smtClean="0"/>
                        <a:t> </a:t>
                      </a: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Application</a:t>
                      </a:r>
                      <a:r>
                        <a:rPr lang="en-US" sz="1200" baseline="0" dirty="0" smtClean="0"/>
                        <a:t> that is used to share various kinds of data. </a:t>
                      </a:r>
                      <a:endParaRPr lang="en-US" sz="1200" dirty="0"/>
                    </a:p>
                  </a:txBody>
                  <a:tcPr marL="51435" marR="51435" marT="25718" marB="25718"/>
                </a:tc>
              </a:tr>
            </a:tbl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>
          <a:xfrm>
            <a:off x="-7436" y="9294"/>
            <a:ext cx="9144002" cy="8382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457200" tIns="0" rIns="457200" bIns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cs typeface="Century Gothic"/>
              </a:rPr>
              <a:t>Additional Capability </a:t>
            </a:r>
            <a:r>
              <a:rPr lang="en-U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cs typeface="Century Gothic"/>
              </a:rPr>
              <a:t>(in- work)</a:t>
            </a:r>
            <a:r>
              <a:rPr lang="en-US" sz="2000" dirty="0" smtClean="0">
                <a:solidFill>
                  <a:srgbClr val="FFFF00"/>
                </a:solidFill>
                <a:latin typeface="Century Gothic"/>
                <a:cs typeface="Century Gothic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4015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1226"/>
            <a:ext cx="9144000" cy="5867400"/>
          </a:xfrm>
          <a:prstGeom prst="rect">
            <a:avLst/>
          </a:prstGeom>
          <a:ln>
            <a:noFill/>
          </a:ln>
        </p:spPr>
      </p:pic>
      <p:sp>
        <p:nvSpPr>
          <p:cNvPr id="6" name="Cloud 5"/>
          <p:cNvSpPr/>
          <p:nvPr/>
        </p:nvSpPr>
        <p:spPr>
          <a:xfrm>
            <a:off x="1845685" y="1828800"/>
            <a:ext cx="5151126" cy="4495800"/>
          </a:xfrm>
          <a:prstGeom prst="clou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rgbClr val="FFFFFF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253" y="1937727"/>
            <a:ext cx="814563" cy="1051451"/>
          </a:xfrm>
          <a:prstGeom prst="rect">
            <a:avLst/>
          </a:prstGeom>
        </p:spPr>
      </p:pic>
      <p:sp>
        <p:nvSpPr>
          <p:cNvPr id="10" name="Flowchart: Magnetic Disk 9"/>
          <p:cNvSpPr/>
          <p:nvPr/>
        </p:nvSpPr>
        <p:spPr>
          <a:xfrm>
            <a:off x="4768129" y="2578489"/>
            <a:ext cx="473422" cy="802638"/>
          </a:xfrm>
          <a:prstGeom prst="flowChartMagneticDisk">
            <a:avLst/>
          </a:prstGeom>
          <a:solidFill>
            <a:srgbClr val="CA264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rgbClr val="FFFFFF"/>
              </a:solidFill>
            </a:endParaRPr>
          </a:p>
        </p:txBody>
      </p:sp>
      <p:sp>
        <p:nvSpPr>
          <p:cNvPr id="11" name="Flowchart: Magnetic Disk 10"/>
          <p:cNvSpPr/>
          <p:nvPr/>
        </p:nvSpPr>
        <p:spPr>
          <a:xfrm>
            <a:off x="3197226" y="4110382"/>
            <a:ext cx="471939" cy="799943"/>
          </a:xfrm>
          <a:prstGeom prst="flowChartMagneticDisk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38750" y="2667000"/>
            <a:ext cx="1466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588" indent="-128588">
              <a:buFont typeface="Arial" panose="020B0604020202020204" pitchFamily="34" charset="0"/>
              <a:buChar char="•"/>
            </a:pPr>
            <a:r>
              <a:rPr lang="en-US" sz="800" dirty="0" smtClean="0">
                <a:solidFill>
                  <a:srgbClr val="000000"/>
                </a:solidFill>
                <a:ea typeface="+mn-ea"/>
              </a:rPr>
              <a:t>Magic Draw </a:t>
            </a:r>
            <a:r>
              <a:rPr lang="en-US" sz="800" dirty="0">
                <a:solidFill>
                  <a:srgbClr val="000000"/>
                </a:solidFill>
                <a:ea typeface="+mn-ea"/>
              </a:rPr>
              <a:t>SW</a:t>
            </a: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en-US" sz="800" dirty="0" smtClean="0">
                <a:solidFill>
                  <a:srgbClr val="000000"/>
                </a:solidFill>
                <a:ea typeface="+mn-ea"/>
              </a:rPr>
              <a:t>Plugins</a:t>
            </a: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en-US" sz="800" dirty="0" smtClean="0">
                <a:solidFill>
                  <a:srgbClr val="000000"/>
                </a:solidFill>
                <a:ea typeface="+mn-ea"/>
              </a:rPr>
              <a:t>Usage </a:t>
            </a:r>
            <a:r>
              <a:rPr lang="en-US" sz="800" dirty="0">
                <a:solidFill>
                  <a:srgbClr val="000000"/>
                </a:solidFill>
                <a:ea typeface="+mn-ea"/>
              </a:rPr>
              <a:t>Monitoring tool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24063" y="4180686"/>
            <a:ext cx="1566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588" indent="-128588">
              <a:buFont typeface="Arial" panose="020B0604020202020204" pitchFamily="34" charset="0"/>
              <a:buChar char="•"/>
            </a:pPr>
            <a:r>
              <a:rPr lang="en-US" sz="800" dirty="0" smtClean="0">
                <a:solidFill>
                  <a:srgbClr val="000000"/>
                </a:solidFill>
                <a:ea typeface="+mn-ea"/>
              </a:rPr>
              <a:t>Model </a:t>
            </a:r>
            <a:r>
              <a:rPr lang="en-US" sz="800" dirty="0">
                <a:solidFill>
                  <a:srgbClr val="000000"/>
                </a:solidFill>
                <a:ea typeface="+mn-ea"/>
              </a:rPr>
              <a:t>storage</a:t>
            </a: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  <a:ea typeface="+mn-ea"/>
              </a:rPr>
              <a:t>Model sharing</a:t>
            </a: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  <a:ea typeface="+mn-ea"/>
              </a:rPr>
              <a:t>Role based model </a:t>
            </a:r>
            <a:r>
              <a:rPr lang="en-US" sz="800" dirty="0" smtClean="0">
                <a:solidFill>
                  <a:srgbClr val="000000"/>
                </a:solidFill>
                <a:ea typeface="+mn-ea"/>
              </a:rPr>
              <a:t>access</a:t>
            </a:r>
            <a:endParaRPr lang="en-US" sz="800" dirty="0">
              <a:solidFill>
                <a:srgbClr val="000000"/>
              </a:solidFill>
              <a:ea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14545" y="4429036"/>
            <a:ext cx="1304060" cy="600164"/>
          </a:xfrm>
          <a:prstGeom prst="rec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solidFill>
                  <a:srgbClr val="000000"/>
                </a:solidFill>
                <a:cs typeface="Times New Roman" panose="02020603050405020304" pitchFamily="18" charset="0"/>
              </a:rPr>
              <a:t>User access</a:t>
            </a:r>
          </a:p>
          <a:p>
            <a:pPr algn="ctr"/>
            <a:r>
              <a:rPr lang="en-US" sz="1100" dirty="0">
                <a:solidFill>
                  <a:srgbClr val="000000"/>
                </a:solidFill>
                <a:cs typeface="Times New Roman" panose="02020603050405020304" pitchFamily="18" charset="0"/>
              </a:rPr>
              <a:t>Magic Draw client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8246" y="3943185"/>
            <a:ext cx="1770328" cy="1342491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cxnSp>
        <p:nvCxnSpPr>
          <p:cNvPr id="46" name="Straight Arrow Connector 45"/>
          <p:cNvCxnSpPr/>
          <p:nvPr/>
        </p:nvCxnSpPr>
        <p:spPr>
          <a:xfrm>
            <a:off x="5275841" y="3296772"/>
            <a:ext cx="1760153" cy="1132264"/>
          </a:xfrm>
          <a:prstGeom prst="straightConnector1">
            <a:avLst/>
          </a:prstGeom>
          <a:ln w="190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312353" y="2291975"/>
            <a:ext cx="143020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>
                <a:solidFill>
                  <a:srgbClr val="000000"/>
                </a:solidFill>
                <a:ea typeface="+mn-ea"/>
              </a:rPr>
              <a:t>License Key Server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963481" y="3886200"/>
            <a:ext cx="130997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dirty="0">
                <a:solidFill>
                  <a:srgbClr val="000000"/>
                </a:solidFill>
                <a:ea typeface="+mn-ea"/>
              </a:rPr>
              <a:t>Teamwork Server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17842" y="1561188"/>
            <a:ext cx="159210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rgbClr val="FFFFFF"/>
                </a:solidFill>
                <a:ea typeface="+mn-ea"/>
              </a:rPr>
              <a:t>Software tool license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42597" y="5339574"/>
            <a:ext cx="224292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dirty="0">
                <a:solidFill>
                  <a:srgbClr val="FFFFFF"/>
                </a:solidFill>
                <a:ea typeface="+mn-ea"/>
              </a:rPr>
              <a:t>Usage </a:t>
            </a:r>
            <a:r>
              <a:rPr lang="en-US" sz="1100" dirty="0" smtClean="0">
                <a:solidFill>
                  <a:srgbClr val="FFFFFF"/>
                </a:solidFill>
                <a:ea typeface="+mn-ea"/>
              </a:rPr>
              <a:t>output:</a:t>
            </a:r>
          </a:p>
          <a:p>
            <a:pPr algn="ctr"/>
            <a:r>
              <a:rPr lang="en-US" sz="1100" dirty="0" smtClean="0">
                <a:solidFill>
                  <a:srgbClr val="FFFFFF"/>
                </a:solidFill>
                <a:ea typeface="+mn-ea"/>
              </a:rPr>
              <a:t>Center-Organization-Individual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V="1">
            <a:off x="1654077" y="3204766"/>
            <a:ext cx="3086299" cy="1293995"/>
          </a:xfrm>
          <a:prstGeom prst="straightConnector1">
            <a:avLst/>
          </a:prstGeom>
          <a:ln w="19050">
            <a:solidFill>
              <a:srgbClr val="00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V="1">
            <a:off x="1648095" y="4411518"/>
            <a:ext cx="1537836" cy="256233"/>
          </a:xfrm>
          <a:prstGeom prst="straightConnector1">
            <a:avLst/>
          </a:prstGeom>
          <a:ln w="19050">
            <a:solidFill>
              <a:srgbClr val="00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stCxn id="7" idx="3"/>
          </p:cNvCxnSpPr>
          <p:nvPr/>
        </p:nvCxnSpPr>
        <p:spPr>
          <a:xfrm>
            <a:off x="1505816" y="2463453"/>
            <a:ext cx="3223130" cy="284597"/>
          </a:xfrm>
          <a:prstGeom prst="straightConnector1">
            <a:avLst/>
          </a:prstGeom>
          <a:ln w="19050">
            <a:solidFill>
              <a:srgbClr val="0000FF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752600" y="76200"/>
            <a:ext cx="56388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+mn-ea"/>
              </a:rPr>
              <a:t>Basic Cloud Architecture</a:t>
            </a:r>
          </a:p>
          <a:p>
            <a:pPr algn="ctr"/>
            <a:r>
              <a:rPr 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+mn-ea"/>
              </a:rPr>
              <a:t>(with Cameo Collaborator)</a:t>
            </a:r>
            <a:endParaRPr lang="en-U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  <a:ea typeface="+mn-ea"/>
            </a:endParaRPr>
          </a:p>
        </p:txBody>
      </p:sp>
      <p:sp>
        <p:nvSpPr>
          <p:cNvPr id="22" name="Flowchart: Magnetic Disk 21"/>
          <p:cNvSpPr/>
          <p:nvPr/>
        </p:nvSpPr>
        <p:spPr>
          <a:xfrm>
            <a:off x="4124742" y="5215325"/>
            <a:ext cx="471939" cy="799943"/>
          </a:xfrm>
          <a:prstGeom prst="flowChartMagneticDisk">
            <a:avLst/>
          </a:prstGeom>
          <a:solidFill>
            <a:srgbClr val="00B05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rgbClr val="FFFFFF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675498" y="4803216"/>
            <a:ext cx="148937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00"/>
                </a:solidFill>
                <a:ea typeface="+mn-ea"/>
              </a:rPr>
              <a:t>Cameo Collaborator Server (w/SAO)</a:t>
            </a:r>
            <a:endParaRPr lang="en-US" sz="1050" dirty="0">
              <a:solidFill>
                <a:srgbClr val="000000"/>
              </a:solidFill>
              <a:ea typeface="+mn-ea"/>
            </a:endParaRPr>
          </a:p>
        </p:txBody>
      </p:sp>
      <p:cxnSp>
        <p:nvCxnSpPr>
          <p:cNvPr id="25" name="Straight Arrow Connector 24"/>
          <p:cNvCxnSpPr>
            <a:endCxn id="22" idx="2"/>
          </p:cNvCxnSpPr>
          <p:nvPr/>
        </p:nvCxnSpPr>
        <p:spPr>
          <a:xfrm>
            <a:off x="1608912" y="4882397"/>
            <a:ext cx="2515830" cy="732900"/>
          </a:xfrm>
          <a:prstGeom prst="straightConnector1">
            <a:avLst/>
          </a:prstGeom>
          <a:ln w="19050">
            <a:solidFill>
              <a:srgbClr val="00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616026" y="4890292"/>
            <a:ext cx="508716" cy="490947"/>
          </a:xfrm>
          <a:prstGeom prst="straightConnector1">
            <a:avLst/>
          </a:prstGeom>
          <a:ln w="19050">
            <a:solidFill>
              <a:srgbClr val="00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4633458" y="4877492"/>
            <a:ext cx="2465246" cy="648773"/>
          </a:xfrm>
          <a:prstGeom prst="straightConnector1">
            <a:avLst/>
          </a:prstGeom>
          <a:ln w="190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598044" y="1676400"/>
            <a:ext cx="1152913" cy="276999"/>
          </a:xfrm>
          <a:prstGeom prst="rect">
            <a:avLst/>
          </a:prstGeom>
          <a:solidFill>
            <a:srgbClr val="FF0000"/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en-US" sz="1200" i="1" dirty="0" err="1">
                <a:solidFill>
                  <a:srgbClr val="000000"/>
                </a:solidFill>
                <a:ea typeface="+mn-ea"/>
              </a:rPr>
              <a:t>Windchill</a:t>
            </a:r>
            <a:endParaRPr lang="en-US" sz="1200" i="1" dirty="0">
              <a:solidFill>
                <a:srgbClr val="000000"/>
              </a:solidFill>
              <a:ea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598042" y="2090715"/>
            <a:ext cx="1152913" cy="276999"/>
          </a:xfrm>
          <a:prstGeom prst="rect">
            <a:avLst/>
          </a:prstGeom>
          <a:solidFill>
            <a:srgbClr val="FFFF00"/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rgbClr val="000000"/>
                </a:solidFill>
                <a:ea typeface="+mn-ea"/>
              </a:rPr>
              <a:t>CREO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610087" y="2549430"/>
            <a:ext cx="1152913" cy="276999"/>
          </a:xfrm>
          <a:prstGeom prst="rect">
            <a:avLst/>
          </a:prstGeom>
          <a:solidFill>
            <a:srgbClr val="9966FF"/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en-US" sz="1200" i="1" dirty="0" smtClean="0">
                <a:solidFill>
                  <a:srgbClr val="000000"/>
                </a:solidFill>
                <a:ea typeface="+mn-ea"/>
              </a:rPr>
              <a:t>MySQL</a:t>
            </a:r>
            <a:endParaRPr lang="en-US" sz="1200" i="1" dirty="0">
              <a:solidFill>
                <a:srgbClr val="000000"/>
              </a:solidFill>
              <a:ea typeface="+mn-ea"/>
            </a:endParaRP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6174330" y="2291975"/>
            <a:ext cx="1042712" cy="605858"/>
          </a:xfrm>
          <a:prstGeom prst="straightConnector1">
            <a:avLst/>
          </a:prstGeom>
          <a:ln w="19050">
            <a:solidFill>
              <a:srgbClr val="00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Left Brace 19"/>
          <p:cNvSpPr/>
          <p:nvPr/>
        </p:nvSpPr>
        <p:spPr bwMode="auto">
          <a:xfrm>
            <a:off x="7315200" y="1561188"/>
            <a:ext cx="294887" cy="1418620"/>
          </a:xfrm>
          <a:prstGeom prst="leftBrac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endParaRPr lang="en-US" sz="1200" smtClean="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0918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2400" y="152400"/>
            <a:ext cx="6248400" cy="838200"/>
          </a:xfrm>
        </p:spPr>
        <p:txBody>
          <a:bodyPr/>
          <a:lstStyle/>
          <a:p>
            <a:r>
              <a:rPr lang="en-US" b="1" i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License Usage - Concurrent </a:t>
            </a:r>
            <a:r>
              <a:rPr lang="en-US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Users</a:t>
            </a:r>
            <a:endParaRPr lang="en-U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/>
          </p:nvPr>
        </p:nvGraphicFramePr>
        <p:xfrm>
          <a:off x="0" y="1371600"/>
          <a:ext cx="8763000" cy="4948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5944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-356843" y="-1128"/>
            <a:ext cx="8382002" cy="9917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457200" tIns="0" rIns="457200" bIns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cs typeface="Century Gothic"/>
              </a:rPr>
              <a:t>Inter-Center Collaboration Enabled in Secure Operating Environment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  <a:cs typeface="Century Gothic"/>
            </a:endParaRPr>
          </a:p>
        </p:txBody>
      </p:sp>
      <p:graphicFrame>
        <p:nvGraphicFramePr>
          <p:cNvPr id="4" name="Diagram 3"/>
          <p:cNvGraphicFramePr/>
          <p:nvPr>
            <p:extLst/>
          </p:nvPr>
        </p:nvGraphicFramePr>
        <p:xfrm>
          <a:off x="152400" y="1219201"/>
          <a:ext cx="8839200" cy="5410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64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93339"/>
            <a:ext cx="5543550" cy="521061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FFFF00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FY 17 Planned Activities</a:t>
            </a:r>
            <a:r>
              <a:rPr lang="en-US" sz="2400" dirty="0">
                <a:cs typeface="Times New Roman" panose="02020603050405020304" pitchFamily="18" charset="0"/>
              </a:rPr>
              <a:t/>
            </a:r>
            <a:br>
              <a:rPr lang="en-US" sz="2400" dirty="0">
                <a:cs typeface="Times New Roman" panose="02020603050405020304" pitchFamily="18" charset="0"/>
              </a:rPr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31280"/>
            <a:ext cx="7886700" cy="5324535"/>
          </a:xfrm>
        </p:spPr>
        <p:txBody>
          <a:bodyPr/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1800" b="0" dirty="0" smtClean="0">
                <a:solidFill>
                  <a:srgbClr val="FFFF00"/>
                </a:solidFill>
                <a:cs typeface="Times New Roman" panose="02020603050405020304" pitchFamily="18" charset="0"/>
              </a:rPr>
              <a:t>Ongoing </a:t>
            </a:r>
            <a:r>
              <a:rPr lang="en-US" sz="1800" b="0" dirty="0">
                <a:solidFill>
                  <a:srgbClr val="FFFF00"/>
                </a:solidFill>
                <a:cs typeface="Times New Roman" panose="02020603050405020304" pitchFamily="18" charset="0"/>
              </a:rPr>
              <a:t>– support of the MBSE </a:t>
            </a:r>
            <a:r>
              <a:rPr lang="en-US" sz="1800" b="0" dirty="0" smtClean="0">
                <a:solidFill>
                  <a:srgbClr val="FFFF00"/>
                </a:solidFill>
                <a:cs typeface="Times New Roman" panose="02020603050405020304" pitchFamily="18" charset="0"/>
              </a:rPr>
              <a:t>pathfinder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b="0" dirty="0">
                <a:solidFill>
                  <a:srgbClr val="FFFF00"/>
                </a:solidFill>
              </a:rPr>
              <a:t>OCE will*:</a:t>
            </a:r>
          </a:p>
          <a:p>
            <a:pPr lvl="3"/>
            <a:r>
              <a:rPr lang="en-US" b="0" dirty="0">
                <a:solidFill>
                  <a:srgbClr val="FFFF00"/>
                </a:solidFill>
              </a:rPr>
              <a:t>Cover cloud maintenance costs</a:t>
            </a:r>
          </a:p>
          <a:p>
            <a:pPr lvl="3"/>
            <a:r>
              <a:rPr lang="en-US" b="0" dirty="0">
                <a:solidFill>
                  <a:srgbClr val="FFFF00"/>
                </a:solidFill>
              </a:rPr>
              <a:t>Provide license key server</a:t>
            </a:r>
          </a:p>
          <a:p>
            <a:pPr lvl="3"/>
            <a:r>
              <a:rPr lang="en-US" b="0" dirty="0">
                <a:solidFill>
                  <a:srgbClr val="FFFF00"/>
                </a:solidFill>
              </a:rPr>
              <a:t>Cameo Collaborator server</a:t>
            </a:r>
          </a:p>
          <a:p>
            <a:pPr lvl="3"/>
            <a:r>
              <a:rPr lang="en-US" b="0" dirty="0">
                <a:solidFill>
                  <a:srgbClr val="FFFF00"/>
                </a:solidFill>
              </a:rPr>
              <a:t>Teamwork server</a:t>
            </a:r>
          </a:p>
          <a:p>
            <a:pPr lvl="4"/>
            <a:r>
              <a:rPr lang="en-US" b="0" dirty="0">
                <a:solidFill>
                  <a:srgbClr val="FFFF00"/>
                </a:solidFill>
              </a:rPr>
              <a:t>Centers are free to keep their own but must pay for it themselves</a:t>
            </a:r>
          </a:p>
          <a:p>
            <a:pPr lvl="3"/>
            <a:r>
              <a:rPr lang="en-US" b="0" dirty="0">
                <a:solidFill>
                  <a:srgbClr val="FFFF00"/>
                </a:solidFill>
              </a:rPr>
              <a:t>Usage monitoring capability</a:t>
            </a:r>
          </a:p>
          <a:p>
            <a:pPr lvl="3"/>
            <a:r>
              <a:rPr lang="en-US" b="0" dirty="0" smtClean="0">
                <a:solidFill>
                  <a:srgbClr val="FFFF00"/>
                </a:solidFill>
              </a:rPr>
              <a:t>Provide 10 </a:t>
            </a:r>
            <a:r>
              <a:rPr lang="en-US" b="0" dirty="0">
                <a:solidFill>
                  <a:srgbClr val="FFFF00"/>
                </a:solidFill>
              </a:rPr>
              <a:t>enterprise edition MD licenses plus pilot 2.5 plug-ins</a:t>
            </a:r>
          </a:p>
          <a:p>
            <a:pPr lvl="2">
              <a:buFont typeface="Wingdings" panose="05000000000000000000" pitchFamily="2" charset="2"/>
              <a:buChar char="Ø"/>
            </a:pPr>
            <a:endParaRPr lang="en-US" sz="1800" b="0" dirty="0">
              <a:solidFill>
                <a:srgbClr val="FFFF00"/>
              </a:solidFill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1800" b="0" dirty="0">
                <a:solidFill>
                  <a:srgbClr val="FFFF00"/>
                </a:solidFill>
                <a:cs typeface="Times New Roman" panose="02020603050405020304" pitchFamily="18" charset="0"/>
              </a:rPr>
              <a:t>Integrate Access Launchpad for user authentication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1800" b="0" dirty="0">
                <a:solidFill>
                  <a:srgbClr val="FFFF00"/>
                </a:solidFill>
                <a:cs typeface="Times New Roman" panose="02020603050405020304" pitchFamily="18" charset="0"/>
              </a:rPr>
              <a:t>Transition MagicDraw from the Development to Production </a:t>
            </a:r>
            <a:r>
              <a:rPr lang="en-US" sz="1800" b="0" dirty="0" smtClean="0">
                <a:solidFill>
                  <a:srgbClr val="FFFF00"/>
                </a:solidFill>
                <a:cs typeface="Times New Roman" panose="02020603050405020304" pitchFamily="18" charset="0"/>
              </a:rPr>
              <a:t>environment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1800" b="0" dirty="0" smtClean="0">
                <a:solidFill>
                  <a:srgbClr val="FFFF00"/>
                </a:solidFill>
                <a:cs typeface="Times New Roman" panose="02020603050405020304" pitchFamily="18" charset="0"/>
              </a:rPr>
              <a:t>Incorporate an inactivity time-out provision</a:t>
            </a:r>
            <a:r>
              <a:rPr lang="en-US" sz="1800" b="0" dirty="0">
                <a:solidFill>
                  <a:srgbClr val="FFFF00"/>
                </a:solidFill>
                <a:cs typeface="Times New Roman" panose="02020603050405020304" pitchFamily="18" charset="0"/>
              </a:rPr>
              <a:t> </a:t>
            </a:r>
            <a:r>
              <a:rPr lang="en-US" sz="1800" b="0" dirty="0" smtClean="0">
                <a:solidFill>
                  <a:srgbClr val="FFFF00"/>
                </a:solidFill>
                <a:cs typeface="Times New Roman" panose="02020603050405020304" pitchFamily="18" charset="0"/>
              </a:rPr>
              <a:t>for better license utilization</a:t>
            </a:r>
            <a:endParaRPr lang="en-US" sz="1800" b="0" dirty="0">
              <a:solidFill>
                <a:srgbClr val="FFFF00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6504801"/>
            <a:ext cx="153599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0" dirty="0">
                <a:solidFill>
                  <a:srgbClr val="FFFF00"/>
                </a:solidFill>
                <a:ea typeface="+mn-ea"/>
              </a:rPr>
              <a:t>* At no cost to the users</a:t>
            </a:r>
          </a:p>
        </p:txBody>
      </p:sp>
    </p:spTree>
    <p:extLst>
      <p:ext uri="{BB962C8B-B14F-4D97-AF65-F5344CB8AC3E}">
        <p14:creationId xmlns:p14="http://schemas.microsoft.com/office/powerpoint/2010/main" val="36916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60447"/>
            <a:ext cx="8305800" cy="4925964"/>
          </a:xfrm>
        </p:spPr>
        <p:txBody>
          <a:bodyPr/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1800" b="0" dirty="0">
                <a:solidFill>
                  <a:srgbClr val="FFFF00"/>
                </a:solidFill>
                <a:cs typeface="Times New Roman" panose="02020603050405020304" pitchFamily="18" charset="0"/>
              </a:rPr>
              <a:t>Coordinate instantiation of </a:t>
            </a:r>
            <a:r>
              <a:rPr lang="en-US" sz="1800" b="0" dirty="0" err="1">
                <a:solidFill>
                  <a:srgbClr val="FFFF00"/>
                </a:solidFill>
                <a:cs typeface="Times New Roman" panose="02020603050405020304" pitchFamily="18" charset="0"/>
              </a:rPr>
              <a:t>MagicDraw</a:t>
            </a:r>
            <a:r>
              <a:rPr lang="en-US" sz="1800" b="0" dirty="0">
                <a:solidFill>
                  <a:srgbClr val="FFFF00"/>
                </a:solidFill>
                <a:cs typeface="Times New Roman" panose="02020603050405020304" pitchFamily="18" charset="0"/>
              </a:rPr>
              <a:t> licenses from Center to Cloud provisioning providing greater tool access for the community and improved </a:t>
            </a:r>
            <a:r>
              <a:rPr lang="en-US" sz="1800" b="0" dirty="0" smtClean="0">
                <a:solidFill>
                  <a:srgbClr val="FFFF00"/>
                </a:solidFill>
                <a:cs typeface="Times New Roman" panose="02020603050405020304" pitchFamily="18" charset="0"/>
              </a:rPr>
              <a:t>collaboration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b="0" dirty="0">
                <a:solidFill>
                  <a:srgbClr val="FFFF00"/>
                </a:solidFill>
              </a:rPr>
              <a:t>Asking centers to </a:t>
            </a:r>
            <a:r>
              <a:rPr lang="en-US" b="0" dirty="0" smtClean="0">
                <a:solidFill>
                  <a:srgbClr val="FFFF00"/>
                </a:solidFill>
              </a:rPr>
              <a:t>help build </a:t>
            </a:r>
            <a:r>
              <a:rPr lang="en-US" b="0" dirty="0">
                <a:solidFill>
                  <a:srgbClr val="FFFF00"/>
                </a:solidFill>
              </a:rPr>
              <a:t>out the capability using their licenses</a:t>
            </a:r>
          </a:p>
          <a:p>
            <a:pPr lvl="3"/>
            <a:r>
              <a:rPr lang="en-US" b="0" dirty="0">
                <a:solidFill>
                  <a:srgbClr val="FFFF00"/>
                </a:solidFill>
              </a:rPr>
              <a:t>Upgrade and contribute their licenses and associated plug-ins</a:t>
            </a:r>
          </a:p>
          <a:p>
            <a:pPr lvl="4"/>
            <a:r>
              <a:rPr lang="en-US" b="0" dirty="0">
                <a:solidFill>
                  <a:srgbClr val="FFFF00"/>
                </a:solidFill>
              </a:rPr>
              <a:t>Initial ratio of 3 to 1 to minimize potential of denial of service</a:t>
            </a:r>
          </a:p>
          <a:p>
            <a:pPr lvl="4"/>
            <a:r>
              <a:rPr lang="en-US" b="0" dirty="0">
                <a:solidFill>
                  <a:srgbClr val="FFFF00"/>
                </a:solidFill>
              </a:rPr>
              <a:t>May increase to 4+ once usage is </a:t>
            </a:r>
            <a:r>
              <a:rPr lang="en-US" b="0" dirty="0" smtClean="0">
                <a:solidFill>
                  <a:srgbClr val="FFFF00"/>
                </a:solidFill>
              </a:rPr>
              <a:t>better understood</a:t>
            </a:r>
            <a:endParaRPr lang="en-US" b="0" dirty="0">
              <a:solidFill>
                <a:srgbClr val="FFFF00"/>
              </a:solidFill>
            </a:endParaRPr>
          </a:p>
          <a:p>
            <a:pPr lvl="3"/>
            <a:endParaRPr lang="en-US" b="0" dirty="0">
              <a:solidFill>
                <a:srgbClr val="FFFF00"/>
              </a:solidFill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b="0" dirty="0">
                <a:solidFill>
                  <a:srgbClr val="FFFF00"/>
                </a:solidFill>
              </a:rPr>
              <a:t>Identify future Magic Draw gatekeeper to administer capability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1800" b="0" dirty="0">
              <a:solidFill>
                <a:srgbClr val="FFFF00"/>
              </a:solidFill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1800" b="0" dirty="0">
                <a:solidFill>
                  <a:srgbClr val="FFFF00"/>
                </a:solidFill>
              </a:rPr>
              <a:t>OCE/OCIO will continue to assess the progress and utilization of cloud provisioning and work with CLT’s to formulate future potential provisioning SW tool candidates </a:t>
            </a:r>
            <a:endParaRPr lang="en-US" sz="1800" b="0" dirty="0">
              <a:solidFill>
                <a:srgbClr val="FFFF00"/>
              </a:solidFill>
              <a:cs typeface="Times New Roman" panose="02020603050405020304" pitchFamily="18" charset="0"/>
            </a:endParaRPr>
          </a:p>
          <a:p>
            <a:pPr lvl="1">
              <a:buFont typeface="Courier New" panose="02070309020205020404" pitchFamily="49" charset="0"/>
              <a:buChar char="o"/>
            </a:pPr>
            <a:endParaRPr lang="en-US" sz="1800" b="0" dirty="0">
              <a:cs typeface="Times New Roman" panose="02020603050405020304" pitchFamily="18" charset="0"/>
            </a:endParaRPr>
          </a:p>
          <a:p>
            <a:endParaRPr lang="en-US" b="0" dirty="0" smtClean="0">
              <a:solidFill>
                <a:srgbClr val="FFFF00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393339"/>
            <a:ext cx="5543550" cy="521061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FFFF00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FY 17 Planned Activities</a:t>
            </a:r>
            <a:r>
              <a:rPr lang="en-US" sz="2400" dirty="0">
                <a:cs typeface="Times New Roman" panose="02020603050405020304" pitchFamily="18" charset="0"/>
              </a:rPr>
              <a:t/>
            </a:r>
            <a:br>
              <a:rPr lang="en-US" sz="2400" dirty="0">
                <a:cs typeface="Times New Roman" panose="02020603050405020304" pitchFamily="18" charset="0"/>
              </a:rPr>
            </a:b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988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212975"/>
          </a:xfrm>
        </p:spPr>
        <p:txBody>
          <a:bodyPr/>
          <a:lstStyle/>
          <a:p>
            <a:pPr marL="342900" indent="-342900"/>
            <a:r>
              <a:rPr lang="en-US" sz="4400" dirty="0">
                <a:solidFill>
                  <a:schemeClr val="bg1"/>
                </a:solidFill>
              </a:rPr>
              <a:t>Learning from Doing - MBSE Pathfinder Lessons Harvest and Next </a:t>
            </a:r>
            <a:r>
              <a:rPr lang="en-US" sz="4400" dirty="0" smtClean="0">
                <a:solidFill>
                  <a:schemeClr val="bg1"/>
                </a:solidFill>
              </a:rPr>
              <a:t>Steps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371600" y="4996543"/>
            <a:ext cx="7203688" cy="1303895"/>
          </a:xfrm>
        </p:spPr>
        <p:txBody>
          <a:bodyPr/>
          <a:lstStyle/>
          <a:p>
            <a:pPr algn="r">
              <a:spcBef>
                <a:spcPct val="20000"/>
              </a:spcBef>
            </a:pPr>
            <a:r>
              <a:rPr lang="en-US" sz="2000" b="1" dirty="0" smtClean="0">
                <a:solidFill>
                  <a:schemeClr val="bg1"/>
                </a:solidFill>
              </a:rPr>
              <a:t>Karen </a:t>
            </a:r>
            <a:r>
              <a:rPr lang="en-US" sz="2000" b="1" dirty="0">
                <a:solidFill>
                  <a:schemeClr val="bg1"/>
                </a:solidFill>
              </a:rPr>
              <a:t>Weiland</a:t>
            </a:r>
          </a:p>
          <a:p>
            <a:pPr algn="r">
              <a:spcBef>
                <a:spcPct val="20000"/>
              </a:spcBef>
            </a:pPr>
            <a:r>
              <a:rPr lang="en-US" sz="2000" b="1" dirty="0">
                <a:solidFill>
                  <a:schemeClr val="bg1"/>
                </a:solidFill>
              </a:rPr>
              <a:t>HQ OCE Detail-in-Place</a:t>
            </a:r>
          </a:p>
          <a:p>
            <a:pPr algn="r">
              <a:spcBef>
                <a:spcPct val="20000"/>
              </a:spcBef>
            </a:pPr>
            <a:r>
              <a:rPr lang="en-US" sz="2000" b="1" dirty="0" smtClean="0">
                <a:solidFill>
                  <a:schemeClr val="bg1"/>
                </a:solidFill>
              </a:rPr>
              <a:t>NESC Webinar / October 28, 2016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84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46137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FFFFFF"/>
                </a:solidFill>
              </a:rPr>
              <a:t>Agenda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4" name="Picture 23" descr="nasaLogo-570x4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" y="157780"/>
            <a:ext cx="1086687" cy="857911"/>
          </a:xfrm>
          <a:prstGeom prst="rect">
            <a:avLst/>
          </a:prstGeom>
        </p:spPr>
      </p:pic>
      <p:sp>
        <p:nvSpPr>
          <p:cNvPr id="26" name="Content Placeholder 2"/>
          <p:cNvSpPr>
            <a:spLocks noGrp="1"/>
          </p:cNvSpPr>
          <p:nvPr/>
        </p:nvSpPr>
        <p:spPr bwMode="auto">
          <a:xfrm>
            <a:off x="505432" y="1182204"/>
            <a:ext cx="8229600" cy="381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75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105" charset="-128"/>
                <a:cs typeface="ＭＳ Ｐゴシック" pitchFamily="-105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9pPr>
          </a:lstStyle>
          <a:p>
            <a:pPr marL="0" indent="0" defTabSz="457200">
              <a:lnSpc>
                <a:spcPct val="80000"/>
              </a:lnSpc>
              <a:buFontTx/>
              <a:buNone/>
            </a:pPr>
            <a:endParaRPr lang="en-US" sz="2400" dirty="0" smtClean="0">
              <a:solidFill>
                <a:srgbClr val="FFFFFF"/>
              </a:solidFill>
            </a:endParaRPr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457200" y="1103313"/>
            <a:ext cx="8229600" cy="482441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Arial"/>
              <a:buNone/>
            </a:pPr>
            <a:endParaRPr lang="en-US" sz="1200" b="0" dirty="0">
              <a:solidFill>
                <a:srgbClr val="FFFFFF"/>
              </a:solidFill>
            </a:endParaRPr>
          </a:p>
          <a:p>
            <a:pPr marL="457200" indent="-457200" fontAlgn="auto">
              <a:lnSpc>
                <a:spcPct val="90000"/>
              </a:lnSpc>
              <a:spcAft>
                <a:spcPts val="0"/>
              </a:spcAft>
              <a:buFont typeface="+mj-lt"/>
              <a:buAutoNum type="arabicPeriod"/>
            </a:pPr>
            <a:endParaRPr lang="en-US" sz="1200" b="0" i="1" dirty="0" smtClean="0">
              <a:solidFill>
                <a:srgbClr val="FFFFFF"/>
              </a:solidFill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</a:pPr>
            <a:endParaRPr lang="en-US" sz="1200" b="0" i="1" dirty="0">
              <a:solidFill>
                <a:srgbClr val="FFFFFF"/>
              </a:solidFill>
            </a:endParaRPr>
          </a:p>
        </p:txBody>
      </p:sp>
      <p:pic>
        <p:nvPicPr>
          <p:cNvPr id="8" name="Picture 7" descr="NESC_250x250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967" y="157780"/>
            <a:ext cx="910167" cy="910167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103313"/>
            <a:ext cx="8229600" cy="521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75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105" charset="-128"/>
                <a:cs typeface="ＭＳ Ｐゴシック" pitchFamily="-105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9pPr>
          </a:lstStyle>
          <a:p>
            <a:pPr>
              <a:spcBef>
                <a:spcPts val="1800"/>
              </a:spcBef>
            </a:pPr>
            <a:r>
              <a:rPr lang="en-US" sz="2000" b="0" dirty="0" smtClean="0">
                <a:solidFill>
                  <a:srgbClr val="FFFFFF"/>
                </a:solidFill>
              </a:rPr>
              <a:t>MBSE </a:t>
            </a:r>
            <a:r>
              <a:rPr lang="en-US" sz="2000" b="0" dirty="0">
                <a:solidFill>
                  <a:srgbClr val="FFFFFF"/>
                </a:solidFill>
              </a:rPr>
              <a:t>Pathfinder </a:t>
            </a:r>
            <a:r>
              <a:rPr lang="en-US" sz="2000" b="0" dirty="0" smtClean="0">
                <a:solidFill>
                  <a:srgbClr val="FFFFFF"/>
                </a:solidFill>
              </a:rPr>
              <a:t>2016 overview</a:t>
            </a:r>
            <a:endParaRPr lang="en-US" sz="2000" b="0" dirty="0">
              <a:solidFill>
                <a:srgbClr val="FFFFFF"/>
              </a:solidFill>
            </a:endParaRPr>
          </a:p>
          <a:p>
            <a:pPr>
              <a:spcBef>
                <a:spcPts val="1800"/>
              </a:spcBef>
            </a:pPr>
            <a:r>
              <a:rPr lang="en-US" sz="2000" b="0" dirty="0">
                <a:solidFill>
                  <a:srgbClr val="FFFFFF"/>
                </a:solidFill>
              </a:rPr>
              <a:t>Individual </a:t>
            </a:r>
            <a:r>
              <a:rPr lang="en-US" sz="2000" b="0" dirty="0" smtClean="0">
                <a:solidFill>
                  <a:srgbClr val="FFFFFF"/>
                </a:solidFill>
              </a:rPr>
              <a:t>team </a:t>
            </a:r>
            <a:r>
              <a:rPr lang="en-US" sz="2000" b="0" dirty="0">
                <a:solidFill>
                  <a:srgbClr val="FFFFFF"/>
                </a:solidFill>
              </a:rPr>
              <a:t>highlights</a:t>
            </a:r>
          </a:p>
          <a:p>
            <a:pPr>
              <a:spcBef>
                <a:spcPts val="1800"/>
              </a:spcBef>
            </a:pPr>
            <a:r>
              <a:rPr lang="en-US" sz="2000" b="0" dirty="0" smtClean="0">
                <a:solidFill>
                  <a:srgbClr val="FFFFFF"/>
                </a:solidFill>
              </a:rPr>
              <a:t>Knowledge </a:t>
            </a:r>
            <a:r>
              <a:rPr lang="en-US" sz="2000" b="0" dirty="0">
                <a:solidFill>
                  <a:srgbClr val="FFFFFF"/>
                </a:solidFill>
              </a:rPr>
              <a:t>c</a:t>
            </a:r>
            <a:r>
              <a:rPr lang="en-US" sz="2000" b="0" dirty="0" smtClean="0">
                <a:solidFill>
                  <a:srgbClr val="FFFFFF"/>
                </a:solidFill>
              </a:rPr>
              <a:t>apture summary</a:t>
            </a:r>
          </a:p>
          <a:p>
            <a:pPr>
              <a:spcBef>
                <a:spcPts val="1800"/>
              </a:spcBef>
            </a:pPr>
            <a:r>
              <a:rPr lang="en-US" sz="2000" b="0" dirty="0" smtClean="0">
                <a:solidFill>
                  <a:srgbClr val="FFFFFF"/>
                </a:solidFill>
              </a:rPr>
              <a:t>Recommended next steps</a:t>
            </a:r>
            <a:endParaRPr lang="en-US" sz="2000" b="0" dirty="0">
              <a:solidFill>
                <a:srgbClr val="FFFFFF"/>
              </a:solidFill>
            </a:endParaRPr>
          </a:p>
          <a:p>
            <a:pPr>
              <a:spcBef>
                <a:spcPts val="1800"/>
              </a:spcBef>
            </a:pPr>
            <a:r>
              <a:rPr lang="en-US" sz="2000" b="0" dirty="0" smtClean="0">
                <a:solidFill>
                  <a:srgbClr val="FFFFFF"/>
                </a:solidFill>
              </a:rPr>
              <a:t>Future follow-on plans </a:t>
            </a:r>
            <a:r>
              <a:rPr lang="en-US" sz="2000" b="0" dirty="0">
                <a:solidFill>
                  <a:srgbClr val="FFFFFF"/>
                </a:solidFill>
              </a:rPr>
              <a:t>and </a:t>
            </a:r>
            <a:r>
              <a:rPr lang="en-US" sz="2000" b="0" dirty="0" smtClean="0">
                <a:solidFill>
                  <a:srgbClr val="FFFFFF"/>
                </a:solidFill>
              </a:rPr>
              <a:t>schedule</a:t>
            </a:r>
          </a:p>
          <a:p>
            <a:pPr>
              <a:spcBef>
                <a:spcPts val="1800"/>
              </a:spcBef>
            </a:pPr>
            <a:r>
              <a:rPr lang="en-US" sz="2000" b="0" dirty="0" smtClean="0">
                <a:solidFill>
                  <a:srgbClr val="FFFFFF"/>
                </a:solidFill>
              </a:rPr>
              <a:t>Impact and summary</a:t>
            </a:r>
            <a:endParaRPr lang="en-US" sz="2000" b="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41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 smtClean="0">
              <a:solidFill>
                <a:prstClr val="white"/>
              </a:solidFill>
            </a:endParaRP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26" name="Content Placeholder 2"/>
          <p:cNvSpPr>
            <a:spLocks noGrp="1"/>
          </p:cNvSpPr>
          <p:nvPr/>
        </p:nvSpPr>
        <p:spPr bwMode="auto">
          <a:xfrm>
            <a:off x="505432" y="1182204"/>
            <a:ext cx="8229600" cy="381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75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105" charset="-128"/>
                <a:cs typeface="ＭＳ Ｐゴシック" pitchFamily="-105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9pPr>
          </a:lstStyle>
          <a:p>
            <a:pPr marL="0" indent="0" defTabSz="457200">
              <a:lnSpc>
                <a:spcPct val="80000"/>
              </a:lnSpc>
              <a:buFontTx/>
              <a:buNone/>
            </a:pPr>
            <a:endParaRPr lang="en-US" sz="2800" dirty="0" smtClean="0">
              <a:solidFill>
                <a:srgbClr val="FFFFFF"/>
              </a:solidFill>
            </a:endParaRPr>
          </a:p>
          <a:p>
            <a:pPr defTabSz="457200">
              <a:lnSpc>
                <a:spcPct val="80000"/>
              </a:lnSpc>
            </a:pPr>
            <a:endParaRPr lang="en-US" sz="2800" dirty="0" smtClean="0">
              <a:solidFill>
                <a:srgbClr val="FFFFFF"/>
              </a:solidFill>
            </a:endParaRPr>
          </a:p>
          <a:p>
            <a:pPr defTabSz="457200">
              <a:lnSpc>
                <a:spcPct val="80000"/>
              </a:lnSpc>
            </a:pPr>
            <a:endParaRPr lang="en-US" sz="2800" dirty="0" smtClean="0">
              <a:solidFill>
                <a:srgbClr val="FFFFFF"/>
              </a:solidFill>
            </a:endParaRPr>
          </a:p>
          <a:p>
            <a:pPr defTabSz="457200">
              <a:lnSpc>
                <a:spcPct val="80000"/>
              </a:lnSpc>
            </a:pPr>
            <a:endParaRPr lang="en-US" sz="2800" dirty="0" smtClean="0">
              <a:solidFill>
                <a:srgbClr val="FFFFFF"/>
              </a:solidFill>
            </a:endParaRPr>
          </a:p>
        </p:txBody>
      </p:sp>
      <p:pic>
        <p:nvPicPr>
          <p:cNvPr id="24" name="Picture 23" descr="nasaLogo-570x4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" y="157780"/>
            <a:ext cx="1086687" cy="857911"/>
          </a:xfrm>
          <a:prstGeom prst="rect">
            <a:avLst/>
          </a:prstGeom>
        </p:spPr>
      </p:pic>
      <p:pic>
        <p:nvPicPr>
          <p:cNvPr id="5" name="Picture 4" descr="NESC_250x250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1967" y="157780"/>
            <a:ext cx="910167" cy="910167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1524000" y="1204690"/>
            <a:ext cx="6096000" cy="2489802"/>
            <a:chOff x="1524000" y="2894998"/>
            <a:chExt cx="6096000" cy="2489802"/>
          </a:xfrm>
        </p:grpSpPr>
        <p:sp>
          <p:nvSpPr>
            <p:cNvPr id="3" name="Isosceles Triangle 2"/>
            <p:cNvSpPr/>
            <p:nvPr/>
          </p:nvSpPr>
          <p:spPr>
            <a:xfrm>
              <a:off x="3953934" y="4334934"/>
              <a:ext cx="1236133" cy="1049866"/>
            </a:xfrm>
            <a:prstGeom prst="triangl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smtClean="0">
                  <a:solidFill>
                    <a:srgbClr val="000000"/>
                  </a:solidFill>
                </a:rPr>
                <a:t>Risk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cxnSp>
          <p:nvCxnSpPr>
            <p:cNvPr id="7" name="Straight Connector 6"/>
            <p:cNvCxnSpPr/>
            <p:nvPr/>
          </p:nvCxnSpPr>
          <p:spPr>
            <a:xfrm flipV="1">
              <a:off x="1524000" y="3606800"/>
              <a:ext cx="6096000" cy="1386992"/>
            </a:xfrm>
            <a:prstGeom prst="line">
              <a:avLst/>
            </a:prstGeom>
            <a:ln w="76200" cmpd="sng"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7"/>
            <p:cNvSpPr/>
            <p:nvPr/>
          </p:nvSpPr>
          <p:spPr>
            <a:xfrm rot="20828105">
              <a:off x="1612946" y="3750989"/>
              <a:ext cx="1938867" cy="914400"/>
            </a:xfrm>
            <a:prstGeom prst="rect">
              <a:avLst/>
            </a:prstGeom>
            <a:solidFill>
              <a:srgbClr val="0000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2400" b="0" dirty="0" smtClean="0">
                  <a:solidFill>
                    <a:prstClr val="white"/>
                  </a:solidFill>
                </a:rPr>
                <a:t>Systems Management</a:t>
              </a:r>
              <a:endParaRPr lang="en-US" sz="2400" b="0" dirty="0">
                <a:solidFill>
                  <a:prstClr val="white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 rot="20828105">
              <a:off x="5444422" y="2894998"/>
              <a:ext cx="1938867" cy="914400"/>
            </a:xfrm>
            <a:prstGeom prst="rect">
              <a:avLst/>
            </a:prstGeom>
            <a:solidFill>
              <a:srgbClr val="00FF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2400" b="0" dirty="0" smtClean="0">
                  <a:solidFill>
                    <a:prstClr val="black"/>
                  </a:solidFill>
                </a:rPr>
                <a:t>Technical Integration</a:t>
              </a:r>
              <a:endParaRPr lang="en-US" sz="2400" b="0" dirty="0">
                <a:solidFill>
                  <a:prstClr val="black"/>
                </a:solidFill>
              </a:endParaRPr>
            </a:p>
          </p:txBody>
        </p:sp>
      </p:grpSp>
      <p:sp>
        <p:nvSpPr>
          <p:cNvPr id="13" name="Content Placeholder 2"/>
          <p:cNvSpPr>
            <a:spLocks noGrp="1"/>
          </p:cNvSpPr>
          <p:nvPr/>
        </p:nvSpPr>
        <p:spPr bwMode="auto">
          <a:xfrm>
            <a:off x="505431" y="4162197"/>
            <a:ext cx="8357831" cy="2695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75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105" charset="-128"/>
                <a:cs typeface="ＭＳ Ｐゴシック" pitchFamily="-105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9pPr>
          </a:lstStyle>
          <a:p>
            <a:pPr defTabSz="457200">
              <a:spcBef>
                <a:spcPts val="0"/>
              </a:spcBef>
            </a:pPr>
            <a:r>
              <a:rPr lang="en-US" sz="2000" b="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automating Systems Management we could improve quality early and throughout the life-cycle and balance the focus on Technical Integration.</a:t>
            </a:r>
          </a:p>
          <a:p>
            <a:pPr defTabSz="457200">
              <a:spcBef>
                <a:spcPts val="0"/>
              </a:spcBef>
            </a:pPr>
            <a:r>
              <a:rPr lang="en-US" sz="2000" b="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MBSE could further allow better technical analysis and evaluation of the integrated System(s) to better understand and balance our risk response.</a:t>
            </a:r>
          </a:p>
          <a:p>
            <a:pPr defTabSz="457200">
              <a:spcBef>
                <a:spcPts val="0"/>
              </a:spcBef>
            </a:pPr>
            <a:r>
              <a:rPr lang="en-US" sz="2000" dirty="0" smtClean="0">
                <a:solidFill>
                  <a:srgbClr val="00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Since 2013, the NESC has utilized MBSE on over a half-dozen assessments to the benefit of NASA Programs and Projects.</a:t>
            </a:r>
          </a:p>
          <a:p>
            <a:pPr defTabSz="457200">
              <a:spcBef>
                <a:spcPts val="0"/>
              </a:spcBef>
            </a:pPr>
            <a:endParaRPr lang="en-US" sz="2000" b="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457200">
              <a:spcBef>
                <a:spcPts val="0"/>
              </a:spcBef>
            </a:pPr>
            <a:endParaRPr lang="en-US" sz="2000" b="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3"/>
          <p:cNvSpPr txBox="1">
            <a:spLocks/>
          </p:cNvSpPr>
          <p:nvPr/>
        </p:nvSpPr>
        <p:spPr bwMode="auto">
          <a:xfrm>
            <a:off x="529745" y="0"/>
            <a:ext cx="8229600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ＭＳ Ｐゴシック" pitchFamily="-105" charset="-128"/>
                <a:cs typeface="ＭＳ Ｐゴシック" pitchFamily="-105" charset="-128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  <a:ea typeface="ＭＳ Ｐゴシック" pitchFamily="-105" charset="-128"/>
                <a:cs typeface="ＭＳ Ｐゴシック" pitchFamily="-105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  <a:ea typeface="ＭＳ Ｐゴシック" pitchFamily="-105" charset="-128"/>
                <a:cs typeface="ＭＳ Ｐゴシック" pitchFamily="-105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  <a:ea typeface="ＭＳ Ｐゴシック" pitchFamily="-105" charset="-128"/>
                <a:cs typeface="ＭＳ Ｐゴシック" pitchFamily="-105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  <a:ea typeface="ＭＳ Ｐゴシック" pitchFamily="-105" charset="-128"/>
                <a:cs typeface="ＭＳ Ｐゴシック" pitchFamily="-105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</a:defRPr>
            </a:lvl9pPr>
          </a:lstStyle>
          <a:p>
            <a:pPr>
              <a:defRPr/>
            </a:pPr>
            <a:r>
              <a:rPr lang="en-US" sz="3200" kern="0" dirty="0" smtClean="0">
                <a:solidFill>
                  <a:srgbClr val="FFFFFF"/>
                </a:solidFill>
                <a:latin typeface="Arial"/>
              </a:rPr>
              <a:t>Why MBSE?</a:t>
            </a:r>
            <a:endParaRPr lang="en-US" sz="3200" kern="0" dirty="0">
              <a:solidFill>
                <a:srgbClr val="FFFFFF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9250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-2373416" y="1067947"/>
            <a:ext cx="9144000" cy="6857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 smtClean="0">
              <a:solidFill>
                <a:prstClr val="white"/>
              </a:solidFill>
            </a:endParaRP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-3949"/>
            <a:ext cx="8229600" cy="1247943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NASA MBSE Pathfinder</a:t>
            </a:r>
            <a:r>
              <a:rPr lang="en-US" sz="2000" b="1" dirty="0" smtClean="0">
                <a:solidFill>
                  <a:schemeClr val="bg1"/>
                </a:solidFill>
              </a:rPr>
              <a:t/>
            </a:r>
            <a:br>
              <a:rPr lang="en-US" sz="2000" b="1" dirty="0" smtClean="0">
                <a:solidFill>
                  <a:schemeClr val="bg1"/>
                </a:solidFill>
              </a:rPr>
            </a:br>
            <a:r>
              <a:rPr lang="en-US" sz="2000" dirty="0" smtClean="0">
                <a:solidFill>
                  <a:schemeClr val="bg1"/>
                </a:solidFill>
              </a:rPr>
              <a:t>Informing next steps in Systems Engineering…</a:t>
            </a: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3" name="Picture 2" descr="aerojet-liquid-oxygen-liquid-methane-ascent-main-engine-lg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40864" y="1269502"/>
            <a:ext cx="4355486" cy="26563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550" y="1262221"/>
            <a:ext cx="4331313" cy="2682401"/>
          </a:xfrm>
          <a:prstGeom prst="rect">
            <a:avLst/>
          </a:prstGeom>
        </p:spPr>
      </p:pic>
      <p:pic>
        <p:nvPicPr>
          <p:cNvPr id="16" name="Picture 15" descr="TRV_Mars.pn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551" y="3947025"/>
            <a:ext cx="4331313" cy="2658421"/>
          </a:xfrm>
          <a:prstGeom prst="rect">
            <a:avLst/>
          </a:prstGeom>
        </p:spPr>
      </p:pic>
      <p:pic>
        <p:nvPicPr>
          <p:cNvPr id="20" name="Picture 19" descr="ici3_rocket.jpg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50081" y="3935689"/>
            <a:ext cx="4390217" cy="267564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75908" y="2842434"/>
            <a:ext cx="2258605" cy="1083961"/>
          </a:xfrm>
          <a:prstGeom prst="rect">
            <a:avLst/>
          </a:prstGeom>
          <a:solidFill>
            <a:srgbClr val="FF6600"/>
          </a:solidFill>
          <a:ln w="28575" cmpd="sng">
            <a:solidFill>
              <a:srgbClr val="7F7F7F"/>
            </a:solidFill>
          </a:ln>
          <a:effectLst>
            <a:outerShdw blurRad="40005" dist="48387" dir="5400000" sx="105000" sy="105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white"/>
                </a:solidFill>
              </a:rPr>
              <a:t>Architecture/DRM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white"/>
                </a:solidFill>
              </a:rPr>
              <a:t>Mars Colony ISRU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prstClr val="black"/>
                </a:solidFill>
              </a:rPr>
              <a:t>Team 1</a:t>
            </a:r>
          </a:p>
        </p:txBody>
      </p:sp>
      <p:sp>
        <p:nvSpPr>
          <p:cNvPr id="7" name="Rectangle 6"/>
          <p:cNvSpPr/>
          <p:nvPr/>
        </p:nvSpPr>
        <p:spPr>
          <a:xfrm>
            <a:off x="2275908" y="3953911"/>
            <a:ext cx="2258603" cy="1083961"/>
          </a:xfrm>
          <a:prstGeom prst="rect">
            <a:avLst/>
          </a:prstGeom>
          <a:solidFill>
            <a:srgbClr val="5B5B5B"/>
          </a:solidFill>
          <a:ln w="28575" cmpd="sng">
            <a:solidFill>
              <a:srgbClr val="800000"/>
            </a:solidFill>
          </a:ln>
          <a:effectLst>
            <a:outerShdw blurRad="40005" dist="48387" dir="5400000" sx="105000" sy="105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white"/>
                </a:solidFill>
              </a:rPr>
              <a:t>Exploration Class Element / Lander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Team 3</a:t>
            </a:r>
          </a:p>
        </p:txBody>
      </p:sp>
      <p:sp>
        <p:nvSpPr>
          <p:cNvPr id="8" name="Rectangle 7"/>
          <p:cNvSpPr/>
          <p:nvPr/>
        </p:nvSpPr>
        <p:spPr>
          <a:xfrm>
            <a:off x="4559914" y="2842434"/>
            <a:ext cx="2258603" cy="1083961"/>
          </a:xfrm>
          <a:prstGeom prst="rect">
            <a:avLst/>
          </a:prstGeom>
          <a:solidFill>
            <a:srgbClr val="800000"/>
          </a:solidFill>
          <a:ln w="28575" cmpd="sng">
            <a:solidFill>
              <a:schemeClr val="tx1"/>
            </a:solidFill>
          </a:ln>
          <a:effectLst>
            <a:outerShdw blurRad="40005" dist="48387" dir="5400000" sx="105000" sy="105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white"/>
                </a:solidFill>
              </a:rPr>
              <a:t>Advanced Manufacturing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white"/>
                </a:solidFill>
              </a:rPr>
              <a:t>LOX/Methane Engine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Team 2</a:t>
            </a:r>
          </a:p>
        </p:txBody>
      </p:sp>
      <p:sp>
        <p:nvSpPr>
          <p:cNvPr id="9" name="Rectangle 8"/>
          <p:cNvSpPr/>
          <p:nvPr/>
        </p:nvSpPr>
        <p:spPr>
          <a:xfrm>
            <a:off x="4559914" y="3953911"/>
            <a:ext cx="2258603" cy="1083961"/>
          </a:xfrm>
          <a:prstGeom prst="rect">
            <a:avLst/>
          </a:prstGeom>
          <a:solidFill>
            <a:srgbClr val="0000FF"/>
          </a:solidFill>
          <a:ln w="28575" cmpd="sng">
            <a:solidFill>
              <a:srgbClr val="FF6600"/>
            </a:solidFill>
          </a:ln>
          <a:effectLst>
            <a:outerShdw blurRad="40005" dist="48387" dir="5400000" sx="105000" sy="105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white"/>
                </a:solidFill>
              </a:rPr>
              <a:t>Sounding Rocket Mission Flow/Shadow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Team 4</a:t>
            </a:r>
          </a:p>
        </p:txBody>
      </p:sp>
      <p:pic>
        <p:nvPicPr>
          <p:cNvPr id="2" name="Picture 1" descr="nasaLogo-570x450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" y="157780"/>
            <a:ext cx="1086687" cy="857911"/>
          </a:xfrm>
          <a:prstGeom prst="rect">
            <a:avLst/>
          </a:prstGeom>
        </p:spPr>
      </p:pic>
      <p:pic>
        <p:nvPicPr>
          <p:cNvPr id="13" name="Picture 12" descr="NESC_250x250_Transparent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967" y="157780"/>
            <a:ext cx="910167" cy="91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40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29745" y="0"/>
            <a:ext cx="8229600" cy="846137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FFFFFF"/>
                </a:solidFill>
              </a:rPr>
              <a:t>MBSE Pathfinder Overview</a:t>
            </a:r>
            <a:endParaRPr lang="en-US" b="1" dirty="0">
              <a:solidFill>
                <a:srgbClr val="FFFFFF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644545" y="811830"/>
            <a:ext cx="1" cy="5746388"/>
          </a:xfrm>
          <a:prstGeom prst="line">
            <a:avLst/>
          </a:prstGeom>
          <a:ln w="9525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602290" y="3517110"/>
            <a:ext cx="8084510" cy="0"/>
          </a:xfrm>
          <a:prstGeom prst="line">
            <a:avLst/>
          </a:prstGeom>
          <a:ln w="9525" cmpd="sng"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asaLogo-570x4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" y="157780"/>
            <a:ext cx="1086687" cy="85791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04800" y="1098648"/>
            <a:ext cx="4339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600"/>
              </a:spcAft>
            </a:pPr>
            <a:r>
              <a:rPr lang="en-US" sz="20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Goals</a:t>
            </a:r>
          </a:p>
          <a:p>
            <a:pPr marL="285750" lvl="1" indent="-285750" defTabSz="4572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Application to complex NASA missions</a:t>
            </a:r>
          </a:p>
          <a:p>
            <a:pPr marL="285750" lvl="1" indent="-285750" defTabSz="4572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Multi</a:t>
            </a:r>
            <a:r>
              <a:rPr lang="en-US" altLang="ja-JP" sz="1600" dirty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-center </a:t>
            </a: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collaboration / alignment</a:t>
            </a:r>
          </a:p>
          <a:p>
            <a:pPr marL="285750" lvl="1" indent="-285750" defTabSz="4572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Issue and Opportunity Capture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4801" y="2576826"/>
            <a:ext cx="4206394" cy="738664"/>
          </a:xfrm>
          <a:prstGeom prst="rect">
            <a:avLst/>
          </a:prstGeom>
          <a:noFill/>
          <a:ln w="19050" cmpd="sng">
            <a:solidFill>
              <a:srgbClr val="FFFFFF"/>
            </a:solidFill>
          </a:ln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0" i="1" dirty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More effectively utilize 21st Century technology, tools and methods across its diverse portfolio of programs, projects, and technological innovations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2608" y="3549348"/>
            <a:ext cx="4339746" cy="3311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SE Focus Areas</a:t>
            </a:r>
          </a:p>
          <a:p>
            <a:pPr marL="60325" lvl="1" indent="-285750" defTabSz="4572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Team 1 Complex Mission Campaign</a:t>
            </a:r>
          </a:p>
          <a:p>
            <a:pPr marL="0" lvl="1" defTabSz="4572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ja-JP" sz="1400" b="0" i="1" dirty="0" smtClean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Top level architecture /framework development and mission to mission re-use of products.</a:t>
            </a:r>
            <a:endParaRPr lang="en-US" altLang="ja-JP" sz="800" b="0" dirty="0" smtClean="0">
              <a:solidFill>
                <a:srgbClr val="3BFF00"/>
              </a:solidFill>
              <a:latin typeface="Arial"/>
              <a:ea typeface="ＭＳ Ｐゴシック" pitchFamily="-105" charset="-128"/>
            </a:endParaRPr>
          </a:p>
          <a:p>
            <a:pPr marL="285750" lvl="1" indent="-285750" defTabSz="4572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Team 2 Re-Tooling Engineering</a:t>
            </a:r>
          </a:p>
          <a:p>
            <a:pPr marL="0" lvl="1" defTabSz="4572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ja-JP" sz="1400" b="0" i="1" dirty="0" smtClean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Automation/evaluation of SE in an advanced (additive) manufacturing environment.</a:t>
            </a:r>
          </a:p>
          <a:p>
            <a:pPr marL="285750" lvl="1" indent="-285750" defTabSz="4572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Team 3 Campaign/Component Integration</a:t>
            </a:r>
          </a:p>
          <a:p>
            <a:pPr marL="0" lvl="1" defTabSz="4572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ja-JP" sz="1400" b="0" i="1" dirty="0" smtClean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Integration of engineering analysis tools and interface between mission and sub-systems.</a:t>
            </a:r>
          </a:p>
          <a:p>
            <a:pPr marL="285750" lvl="1" indent="-285750" defTabSz="4572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Team 4 Sounding Rocket Mission Shadow</a:t>
            </a:r>
          </a:p>
          <a:p>
            <a:pPr marL="0" lvl="1" defTabSz="4572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ja-JP" sz="1400" b="0" i="1" dirty="0" smtClean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Evaluate ROI benefits of MBSE in real-world repetitive mission flow environment.</a:t>
            </a:r>
            <a:endParaRPr lang="en-US" altLang="ja-JP" sz="1200" b="0" i="1" dirty="0">
              <a:solidFill>
                <a:srgbClr val="3BFF00"/>
              </a:solidFill>
              <a:latin typeface="Arial"/>
              <a:ea typeface="ＭＳ Ｐゴシック" pitchFamily="-105" charset="-12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77896" y="1000328"/>
            <a:ext cx="4339746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600"/>
              </a:spcAft>
            </a:pPr>
            <a:r>
              <a:rPr lang="en-US" sz="20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Background</a:t>
            </a:r>
          </a:p>
          <a:p>
            <a:pPr marL="285750" lvl="1" indent="-285750" defTabSz="4572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Numerous efforts at various Centers</a:t>
            </a:r>
          </a:p>
          <a:p>
            <a:pPr marL="0" lvl="1" defTabSz="4572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ja-JP" sz="1400" b="0" i="1" dirty="0" smtClean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Several Center Workshops, 36 SysML Training Classes at 5 Centers, Agency NIMA Investment</a:t>
            </a:r>
          </a:p>
          <a:p>
            <a:pPr marL="0" lvl="1" defTabSz="4572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</a:pPr>
            <a:endParaRPr lang="en-US" altLang="ja-JP" sz="700" b="0" i="1" dirty="0" smtClean="0">
              <a:solidFill>
                <a:srgbClr val="3BFF00"/>
              </a:solidFill>
              <a:latin typeface="Arial"/>
              <a:ea typeface="ＭＳ Ｐゴシック" pitchFamily="-105" charset="-128"/>
            </a:endParaRPr>
          </a:p>
          <a:p>
            <a:pPr marL="285750" lvl="1" indent="-285750" defTabSz="4572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OCE (and OCIO) Cloud Environment</a:t>
            </a:r>
          </a:p>
          <a:p>
            <a:pPr marL="0" lvl="1" defTabSz="4572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ja-JP" sz="1400" b="0" i="1" dirty="0" smtClean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Partnered with OCE to pilot their MBE </a:t>
            </a:r>
            <a:r>
              <a:rPr lang="en-US" altLang="ja-JP" sz="1400" b="0" i="1" dirty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S</a:t>
            </a:r>
            <a:r>
              <a:rPr lang="en-US" altLang="ja-JP" sz="1400" b="0" i="1" dirty="0" smtClean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oftware  floating license environment, and also evaluate a common domain for model archive and sharing.</a:t>
            </a:r>
          </a:p>
          <a:p>
            <a:pPr marL="742950" lvl="2" indent="-285750" defTabSz="4572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Font typeface="Arial"/>
              <a:buChar char="•"/>
            </a:pPr>
            <a:endParaRPr lang="en-US" altLang="ja-JP" sz="1600" dirty="0" smtClean="0">
              <a:solidFill>
                <a:srgbClr val="FFFFFF"/>
              </a:solidFill>
              <a:latin typeface="Arial"/>
              <a:ea typeface="ＭＳ Ｐゴシック" pitchFamily="-105" charset="-128"/>
            </a:endParaRPr>
          </a:p>
          <a:p>
            <a:pPr marL="0" lvl="1" defTabSz="4572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</a:pPr>
            <a:endParaRPr lang="en-US" altLang="ja-JP" dirty="0" smtClean="0">
              <a:solidFill>
                <a:srgbClr val="FFFFFF"/>
              </a:solidFill>
              <a:latin typeface="Arial"/>
              <a:ea typeface="ＭＳ Ｐゴシック" pitchFamily="-105" charset="-12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50386" y="3549348"/>
            <a:ext cx="4339746" cy="303159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600"/>
              </a:spcAft>
            </a:pPr>
            <a:r>
              <a:rPr lang="en-US" sz="20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Schedule</a:t>
            </a:r>
          </a:p>
          <a:p>
            <a:pPr marL="0" lvl="1" indent="-457200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Sept. 2015 SE Center Sr. Advisory Rep Mtg.</a:t>
            </a:r>
          </a:p>
          <a:p>
            <a:pPr marL="0" lvl="1" indent="-457200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1400" i="1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	</a:t>
            </a:r>
            <a:r>
              <a:rPr lang="en-US" altLang="ja-JP" sz="1400" i="1" dirty="0" smtClean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MBSE was one of top noted opportunities</a:t>
            </a:r>
          </a:p>
          <a:p>
            <a:pPr marL="0" lvl="1" indent="-457200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Jan. 2016  Call  for Center “Volunteers”</a:t>
            </a:r>
          </a:p>
          <a:p>
            <a:pPr marL="0" lvl="1" indent="-457200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1400" i="1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	</a:t>
            </a:r>
            <a:r>
              <a:rPr lang="en-US" altLang="ja-JP" sz="1400" i="1" dirty="0" smtClean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Leverages areas of Center interest/skills</a:t>
            </a:r>
          </a:p>
          <a:p>
            <a:pPr marL="0" lvl="1" indent="-457200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1400" i="1" dirty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	</a:t>
            </a:r>
            <a:r>
              <a:rPr lang="en-US" altLang="ja-JP" sz="1400" i="1" dirty="0" smtClean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29 volunteers from 9 of 10 NASA Centers</a:t>
            </a:r>
          </a:p>
          <a:p>
            <a:pPr marL="0" lvl="1" indent="-457200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Feb. 2016 Kick-Off/Training at WFF</a:t>
            </a:r>
          </a:p>
          <a:p>
            <a:pPr marL="0" lvl="1" indent="-457200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1400" i="1" dirty="0" smtClean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	Team demographics maximize diversity, </a:t>
            </a:r>
          </a:p>
          <a:p>
            <a:pPr marL="0" lvl="1" indent="-457200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1400" i="1" dirty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	</a:t>
            </a:r>
            <a:r>
              <a:rPr lang="en-US" altLang="ja-JP" sz="1400" i="1" dirty="0" smtClean="0">
                <a:solidFill>
                  <a:srgbClr val="3BFF00"/>
                </a:solidFill>
                <a:latin typeface="Arial"/>
                <a:ea typeface="ＭＳ Ｐゴシック" pitchFamily="-105" charset="-128"/>
              </a:rPr>
              <a:t>Final Work Plans finalized two-weeks later</a:t>
            </a:r>
          </a:p>
          <a:p>
            <a:pPr marL="0" lvl="1" indent="-457200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May 2016 Mid-Term Meeting at JSC</a:t>
            </a:r>
          </a:p>
          <a:p>
            <a:pPr marL="0" lvl="1" indent="-731520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ja-JP" sz="1600" dirty="0" smtClean="0">
                <a:solidFill>
                  <a:srgbClr val="FFFFFF"/>
                </a:solidFill>
                <a:latin typeface="Arial"/>
                <a:ea typeface="ＭＳ Ｐゴシック" pitchFamily="-105" charset="-128"/>
              </a:rPr>
              <a:t>Sept. 2016 Knowledge Capture Event</a:t>
            </a:r>
          </a:p>
        </p:txBody>
      </p:sp>
      <p:pic>
        <p:nvPicPr>
          <p:cNvPr id="12" name="Picture 11" descr="NESC_250x250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967" y="157780"/>
            <a:ext cx="910167" cy="91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22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Rectangle 106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 smtClean="0">
              <a:solidFill>
                <a:prstClr val="white"/>
              </a:solidFill>
            </a:endParaRP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457200" y="711255"/>
            <a:ext cx="8229600" cy="5999679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85000"/>
                </a:schemeClr>
              </a:gs>
              <a:gs pos="13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 smtClean="0">
              <a:solidFill>
                <a:prstClr val="white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4622" y="1485362"/>
            <a:ext cx="237698" cy="4819420"/>
          </a:xfrm>
          <a:prstGeom prst="rect">
            <a:avLst/>
          </a:prstGeom>
          <a:gradFill>
            <a:gsLst>
              <a:gs pos="70000">
                <a:srgbClr val="00FF00"/>
              </a:gs>
              <a:gs pos="0">
                <a:schemeClr val="tx1"/>
              </a:gs>
              <a:gs pos="10000">
                <a:srgbClr val="5B5B5B"/>
              </a:gs>
              <a:gs pos="100000">
                <a:srgbClr val="0000FF"/>
              </a:gs>
            </a:gsLst>
          </a:gra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29722" y="1620813"/>
            <a:ext cx="207788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28575" cmpd="sng">
            <a:solidFill>
              <a:srgbClr val="7F7F7F"/>
            </a:solidFill>
          </a:ln>
          <a:effectLst>
            <a:outerShdw blurRad="40005" dist="48387" dir="5400000" sx="105000" sy="105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b="0" dirty="0" smtClean="0">
                <a:solidFill>
                  <a:prstClr val="white"/>
                </a:solidFill>
              </a:rPr>
              <a:t>Architecture/DRM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b="0" dirty="0" smtClean="0">
                <a:solidFill>
                  <a:prstClr val="white"/>
                </a:solidFill>
              </a:rPr>
              <a:t>Mars Colony ISRU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prstClr val="black"/>
                </a:solidFill>
              </a:rPr>
              <a:t>Team 1</a:t>
            </a:r>
          </a:p>
        </p:txBody>
      </p:sp>
      <p:sp>
        <p:nvSpPr>
          <p:cNvPr id="7" name="Rectangle 6"/>
          <p:cNvSpPr/>
          <p:nvPr/>
        </p:nvSpPr>
        <p:spPr>
          <a:xfrm>
            <a:off x="3129723" y="4031775"/>
            <a:ext cx="2077879" cy="914400"/>
          </a:xfrm>
          <a:prstGeom prst="rect">
            <a:avLst/>
          </a:prstGeom>
          <a:solidFill>
            <a:srgbClr val="5B5B5B"/>
          </a:solidFill>
          <a:ln w="28575" cmpd="sng">
            <a:solidFill>
              <a:srgbClr val="800000"/>
            </a:solidFill>
          </a:ln>
          <a:effectLst>
            <a:outerShdw blurRad="40005" dist="48387" dir="5400000" sx="105000" sy="105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b="0" dirty="0" smtClean="0">
                <a:solidFill>
                  <a:prstClr val="white"/>
                </a:solidFill>
              </a:rPr>
              <a:t>Exploration Class Element / Lander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Team 3</a:t>
            </a:r>
          </a:p>
        </p:txBody>
      </p:sp>
      <p:sp>
        <p:nvSpPr>
          <p:cNvPr id="8" name="Rectangle 7"/>
          <p:cNvSpPr/>
          <p:nvPr/>
        </p:nvSpPr>
        <p:spPr>
          <a:xfrm>
            <a:off x="3129722" y="2826294"/>
            <a:ext cx="2077879" cy="914400"/>
          </a:xfrm>
          <a:prstGeom prst="rect">
            <a:avLst/>
          </a:prstGeom>
          <a:solidFill>
            <a:srgbClr val="800000"/>
          </a:solidFill>
          <a:ln w="28575" cmpd="sng">
            <a:solidFill>
              <a:srgbClr val="000000"/>
            </a:solidFill>
          </a:ln>
          <a:effectLst>
            <a:outerShdw blurRad="40005" dist="48387" dir="5400000" sx="105000" sy="105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b="0" dirty="0" smtClean="0">
                <a:solidFill>
                  <a:prstClr val="white"/>
                </a:solidFill>
              </a:rPr>
              <a:t>Additive Manufacture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b="0" dirty="0" smtClean="0">
                <a:solidFill>
                  <a:prstClr val="white"/>
                </a:solidFill>
              </a:rPr>
              <a:t>LOX/Methane Engine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Team 2</a:t>
            </a:r>
          </a:p>
        </p:txBody>
      </p:sp>
      <p:sp>
        <p:nvSpPr>
          <p:cNvPr id="9" name="Rectangle 8"/>
          <p:cNvSpPr/>
          <p:nvPr/>
        </p:nvSpPr>
        <p:spPr>
          <a:xfrm>
            <a:off x="3129722" y="5237257"/>
            <a:ext cx="2077880" cy="914400"/>
          </a:xfrm>
          <a:prstGeom prst="rect">
            <a:avLst/>
          </a:prstGeom>
          <a:solidFill>
            <a:srgbClr val="0000FF"/>
          </a:solidFill>
          <a:ln w="28575" cmpd="sng">
            <a:solidFill>
              <a:srgbClr val="FF6600"/>
            </a:solidFill>
          </a:ln>
          <a:effectLst>
            <a:outerShdw blurRad="40005" dist="48387" dir="5400000" sx="105000" sy="105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b="0" dirty="0" smtClean="0">
                <a:solidFill>
                  <a:prstClr val="white"/>
                </a:solidFill>
              </a:rPr>
              <a:t>Sounding Rocket Mission Flow/Shadow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Team 4</a:t>
            </a:r>
          </a:p>
        </p:txBody>
      </p:sp>
      <p:sp>
        <p:nvSpPr>
          <p:cNvPr id="40" name="TextBox 39"/>
          <p:cNvSpPr txBox="1"/>
          <p:nvPr/>
        </p:nvSpPr>
        <p:spPr>
          <a:xfrm rot="16200000">
            <a:off x="5342162" y="1043112"/>
            <a:ext cx="5459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ARC</a:t>
            </a:r>
            <a:endParaRPr lang="en-US" sz="16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42" name="TextBox 41"/>
          <p:cNvSpPr txBox="1"/>
          <p:nvPr/>
        </p:nvSpPr>
        <p:spPr>
          <a:xfrm rot="16200000">
            <a:off x="5911311" y="1005742"/>
            <a:ext cx="6206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GSFC</a:t>
            </a:r>
            <a:endParaRPr lang="en-US" sz="16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43" name="TextBox 42"/>
          <p:cNvSpPr txBox="1"/>
          <p:nvPr/>
        </p:nvSpPr>
        <p:spPr>
          <a:xfrm rot="16200000">
            <a:off x="5650068" y="1044214"/>
            <a:ext cx="5437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GRC</a:t>
            </a:r>
            <a:endParaRPr lang="en-US" sz="16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44" name="TextBox 43"/>
          <p:cNvSpPr txBox="1"/>
          <p:nvPr/>
        </p:nvSpPr>
        <p:spPr>
          <a:xfrm rot="16200000">
            <a:off x="6599505" y="1089099"/>
            <a:ext cx="453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JSC</a:t>
            </a:r>
            <a:endParaRPr lang="en-US" sz="16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45" name="TextBox 44"/>
          <p:cNvSpPr txBox="1"/>
          <p:nvPr/>
        </p:nvSpPr>
        <p:spPr>
          <a:xfrm rot="16200000">
            <a:off x="7419135" y="989674"/>
            <a:ext cx="6591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MSFC</a:t>
            </a:r>
            <a:endParaRPr lang="en-US" sz="16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47" name="TextBox 46"/>
          <p:cNvSpPr txBox="1"/>
          <p:nvPr/>
        </p:nvSpPr>
        <p:spPr>
          <a:xfrm rot="16200000">
            <a:off x="7804069" y="1072467"/>
            <a:ext cx="4872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SSC</a:t>
            </a:r>
            <a:endParaRPr lang="en-US" sz="16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48" name="TextBox 47"/>
          <p:cNvSpPr txBox="1"/>
          <p:nvPr/>
        </p:nvSpPr>
        <p:spPr>
          <a:xfrm rot="16200000">
            <a:off x="7146927" y="1018566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LaRC</a:t>
            </a:r>
            <a:endParaRPr lang="en-US" sz="16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50" name="TextBox 49"/>
          <p:cNvSpPr txBox="1"/>
          <p:nvPr/>
        </p:nvSpPr>
        <p:spPr>
          <a:xfrm rot="16200000">
            <a:off x="6878715" y="1063450"/>
            <a:ext cx="5052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KSC</a:t>
            </a:r>
            <a:endParaRPr lang="en-US" sz="16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51" name="TextBox 50"/>
          <p:cNvSpPr txBox="1"/>
          <p:nvPr/>
        </p:nvSpPr>
        <p:spPr>
          <a:xfrm rot="16200000">
            <a:off x="6301469" y="1089099"/>
            <a:ext cx="453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JPL</a:t>
            </a:r>
            <a:endParaRPr lang="en-US" sz="16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975234" y="967960"/>
            <a:ext cx="3531818" cy="5344575"/>
            <a:chOff x="4975234" y="967960"/>
            <a:chExt cx="3531818" cy="5344575"/>
          </a:xfrm>
        </p:grpSpPr>
        <p:cxnSp>
          <p:nvCxnSpPr>
            <p:cNvPr id="11" name="Straight Connector 10"/>
            <p:cNvCxnSpPr/>
            <p:nvPr/>
          </p:nvCxnSpPr>
          <p:spPr>
            <a:xfrm flipH="1">
              <a:off x="5433156" y="967960"/>
              <a:ext cx="25923" cy="5344575"/>
            </a:xfrm>
            <a:prstGeom prst="line">
              <a:avLst/>
            </a:prstGeom>
            <a:ln w="9525" cmpd="sng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5737953" y="967960"/>
              <a:ext cx="25923" cy="5344575"/>
            </a:xfrm>
            <a:prstGeom prst="line">
              <a:avLst/>
            </a:prstGeom>
            <a:ln w="9525" cmpd="sng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6042750" y="967960"/>
              <a:ext cx="25923" cy="5344575"/>
            </a:xfrm>
            <a:prstGeom prst="line">
              <a:avLst/>
            </a:prstGeom>
            <a:ln w="9525" cmpd="sng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H="1">
              <a:off x="6347547" y="967960"/>
              <a:ext cx="25923" cy="5344575"/>
            </a:xfrm>
            <a:prstGeom prst="line">
              <a:avLst/>
            </a:prstGeom>
            <a:ln w="9525" cmpd="sng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>
              <a:off x="6652344" y="967960"/>
              <a:ext cx="25923" cy="5344575"/>
            </a:xfrm>
            <a:prstGeom prst="line">
              <a:avLst/>
            </a:prstGeom>
            <a:ln w="9525" cmpd="sng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6957141" y="967960"/>
              <a:ext cx="25923" cy="5344575"/>
            </a:xfrm>
            <a:prstGeom prst="line">
              <a:avLst/>
            </a:prstGeom>
            <a:ln w="9525" cmpd="sng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7261938" y="967960"/>
              <a:ext cx="25923" cy="5344575"/>
            </a:xfrm>
            <a:prstGeom prst="line">
              <a:avLst/>
            </a:prstGeom>
            <a:ln w="9525" cmpd="sng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>
              <a:off x="7566735" y="967960"/>
              <a:ext cx="25923" cy="5344575"/>
            </a:xfrm>
            <a:prstGeom prst="line">
              <a:avLst/>
            </a:prstGeom>
            <a:ln w="9525" cmpd="sng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7871532" y="967960"/>
              <a:ext cx="25923" cy="5344575"/>
            </a:xfrm>
            <a:prstGeom prst="line">
              <a:avLst/>
            </a:prstGeom>
            <a:ln w="9525" cmpd="sng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8176329" y="967960"/>
              <a:ext cx="25923" cy="5344575"/>
            </a:xfrm>
            <a:prstGeom prst="line">
              <a:avLst/>
            </a:prstGeom>
            <a:ln w="9525" cmpd="sng">
              <a:solidFill>
                <a:schemeClr val="bg1">
                  <a:lumMod val="50000"/>
                </a:scheme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975234" y="2721467"/>
              <a:ext cx="3517752" cy="0"/>
            </a:xfrm>
            <a:prstGeom prst="line">
              <a:avLst/>
            </a:prstGeom>
            <a:ln w="9525" cmpd="sng"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001156" y="3918482"/>
              <a:ext cx="3491830" cy="0"/>
            </a:xfrm>
            <a:prstGeom prst="line">
              <a:avLst/>
            </a:prstGeom>
            <a:ln w="9525" cmpd="sng"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5001159" y="5115497"/>
              <a:ext cx="3491827" cy="0"/>
            </a:xfrm>
            <a:prstGeom prst="line">
              <a:avLst/>
            </a:prstGeom>
            <a:ln w="9525" cmpd="sng"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001159" y="6312511"/>
              <a:ext cx="3491827" cy="0"/>
            </a:xfrm>
            <a:prstGeom prst="line">
              <a:avLst/>
            </a:prstGeom>
            <a:ln w="9525" cmpd="sng"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4975234" y="1485361"/>
              <a:ext cx="3517752" cy="0"/>
            </a:xfrm>
            <a:prstGeom prst="line">
              <a:avLst/>
            </a:prstGeom>
            <a:ln w="9525" cmpd="sng"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H="1">
              <a:off x="8481129" y="967960"/>
              <a:ext cx="25923" cy="5344575"/>
            </a:xfrm>
            <a:prstGeom prst="line">
              <a:avLst/>
            </a:prstGeom>
            <a:ln w="9525" cmpd="sng">
              <a:solidFill>
                <a:srgbClr val="5B5B5B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TextBox 59"/>
          <p:cNvSpPr txBox="1"/>
          <p:nvPr/>
        </p:nvSpPr>
        <p:spPr>
          <a:xfrm rot="16200000">
            <a:off x="8075657" y="1040717"/>
            <a:ext cx="5536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srgbClr val="9BBB59">
                    <a:lumMod val="50000"/>
                  </a:srgbClr>
                </a:solidFill>
                <a:latin typeface="Calibri"/>
                <a:ea typeface="ＭＳ Ｐゴシック" pitchFamily="-105" charset="-128"/>
              </a:rPr>
              <a:t>DoD</a:t>
            </a:r>
            <a:endParaRPr lang="en-US" sz="1600" dirty="0">
              <a:solidFill>
                <a:srgbClr val="9BBB59">
                  <a:lumMod val="50000"/>
                </a:srgbClr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3231365" y="785759"/>
            <a:ext cx="19166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High Value 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NASA Focus Areas</a:t>
            </a:r>
            <a:endParaRPr lang="en-US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649388" y="905549"/>
            <a:ext cx="25311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Participant MBSE Capability</a:t>
            </a:r>
            <a:endParaRPr lang="en-US" sz="16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cxnSp>
        <p:nvCxnSpPr>
          <p:cNvPr id="110" name="Straight Connector 109"/>
          <p:cNvCxnSpPr/>
          <p:nvPr/>
        </p:nvCxnSpPr>
        <p:spPr>
          <a:xfrm>
            <a:off x="684623" y="6304781"/>
            <a:ext cx="2699249" cy="0"/>
          </a:xfrm>
          <a:prstGeom prst="line">
            <a:avLst/>
          </a:prstGeom>
          <a:ln w="9525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684623" y="1486097"/>
            <a:ext cx="2719290" cy="0"/>
          </a:xfrm>
          <a:prstGeom prst="line">
            <a:avLst/>
          </a:prstGeom>
          <a:ln w="9525" cmpd="sng"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H="1">
            <a:off x="2951966" y="1291816"/>
            <a:ext cx="25922" cy="5004522"/>
          </a:xfrm>
          <a:prstGeom prst="line">
            <a:avLst/>
          </a:prstGeom>
          <a:ln w="9525" cmpd="sng"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flipH="1">
            <a:off x="2266166" y="1291816"/>
            <a:ext cx="25922" cy="5004522"/>
          </a:xfrm>
          <a:prstGeom prst="line">
            <a:avLst/>
          </a:prstGeom>
          <a:ln w="9525" cmpd="sng">
            <a:solidFill>
              <a:srgbClr val="5B5B5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H="1">
            <a:off x="1580366" y="1291816"/>
            <a:ext cx="25922" cy="5004522"/>
          </a:xfrm>
          <a:prstGeom prst="line">
            <a:avLst/>
          </a:prstGeom>
          <a:ln w="9525" cmpd="sng">
            <a:solidFill>
              <a:srgbClr val="5B5B5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H="1">
            <a:off x="914617" y="1291816"/>
            <a:ext cx="5871" cy="5012965"/>
          </a:xfrm>
          <a:prstGeom prst="line">
            <a:avLst/>
          </a:prstGeom>
          <a:ln w="9525" cmpd="sng">
            <a:solidFill>
              <a:srgbClr val="5B5B5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H="1">
            <a:off x="919214" y="1487056"/>
            <a:ext cx="3106" cy="4817725"/>
          </a:xfrm>
          <a:prstGeom prst="line">
            <a:avLst/>
          </a:prstGeom>
          <a:ln w="9525" cmpd="sng">
            <a:solidFill>
              <a:srgbClr val="5B5B5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920488" y="1210057"/>
            <a:ext cx="685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Kickoff</a:t>
            </a:r>
            <a:endParaRPr lang="en-US" sz="12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1562100" y="1210057"/>
            <a:ext cx="7744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Midterm</a:t>
            </a:r>
            <a:endParaRPr lang="en-US" sz="12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2292088" y="1210057"/>
            <a:ext cx="685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Final</a:t>
            </a:r>
            <a:endParaRPr lang="en-US" sz="12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cxnSp>
        <p:nvCxnSpPr>
          <p:cNvPr id="141" name="Straight Connector 140"/>
          <p:cNvCxnSpPr/>
          <p:nvPr/>
        </p:nvCxnSpPr>
        <p:spPr>
          <a:xfrm>
            <a:off x="693527" y="3092325"/>
            <a:ext cx="228793" cy="0"/>
          </a:xfrm>
          <a:prstGeom prst="line">
            <a:avLst/>
          </a:prstGeom>
          <a:ln w="9525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98914" y="6331380"/>
            <a:ext cx="336054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100" b="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Over 50% of Participants had no prior MBSE Experience</a:t>
            </a:r>
            <a:endParaRPr lang="en-US" sz="1100" b="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cxnSp>
        <p:nvCxnSpPr>
          <p:cNvPr id="132" name="Straight Connector 131"/>
          <p:cNvCxnSpPr/>
          <p:nvPr/>
        </p:nvCxnSpPr>
        <p:spPr>
          <a:xfrm>
            <a:off x="693527" y="4698553"/>
            <a:ext cx="228793" cy="0"/>
          </a:xfrm>
          <a:prstGeom prst="line">
            <a:avLst/>
          </a:prstGeom>
          <a:ln w="9525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8" name="Picture 107" descr="nasaLogo-570x4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" y="157780"/>
            <a:ext cx="1086687" cy="857911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5463999" y="1844485"/>
            <a:ext cx="2850558" cy="369332"/>
            <a:chOff x="5463999" y="1878351"/>
            <a:chExt cx="2850558" cy="369332"/>
          </a:xfrm>
        </p:grpSpPr>
        <p:sp>
          <p:nvSpPr>
            <p:cNvPr id="67" name="TextBox 66"/>
            <p:cNvSpPr txBox="1"/>
            <p:nvPr/>
          </p:nvSpPr>
          <p:spPr>
            <a:xfrm>
              <a:off x="6683905" y="1878351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srgbClr val="FF6600"/>
                  </a:solidFill>
                  <a:latin typeface="Calibri"/>
                  <a:ea typeface="ＭＳ Ｐゴシック" pitchFamily="-105" charset="-128"/>
                </a:rPr>
                <a:t>1</a:t>
              </a:r>
              <a:endParaRPr lang="en-US" dirty="0">
                <a:solidFill>
                  <a:srgbClr val="FF6600"/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7246385" y="1878351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srgbClr val="FF6600"/>
                  </a:solidFill>
                  <a:latin typeface="Calibri"/>
                  <a:ea typeface="ＭＳ Ｐゴシック" pitchFamily="-105" charset="-128"/>
                </a:rPr>
                <a:t>2</a:t>
              </a:r>
              <a:endParaRPr lang="en-US" dirty="0">
                <a:solidFill>
                  <a:srgbClr val="FF6600"/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5463999" y="1878351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srgbClr val="FF6600"/>
                  </a:solidFill>
                  <a:latin typeface="Calibri"/>
                  <a:ea typeface="ＭＳ Ｐゴシック" pitchFamily="-105" charset="-128"/>
                </a:rPr>
                <a:t>1</a:t>
              </a:r>
              <a:endParaRPr lang="en-US" dirty="0">
                <a:solidFill>
                  <a:srgbClr val="FF6600"/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6026066" y="1878351"/>
              <a:ext cx="4166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srgbClr val="FF6600"/>
                  </a:solidFill>
                  <a:latin typeface="Calibri"/>
                  <a:ea typeface="ＭＳ Ｐゴシック" pitchFamily="-105" charset="-128"/>
                </a:rPr>
                <a:t>1*</a:t>
              </a:r>
              <a:endParaRPr lang="en-US" dirty="0">
                <a:solidFill>
                  <a:srgbClr val="FF6600"/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7592658" y="1878351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srgbClr val="FF6600"/>
                  </a:solidFill>
                  <a:latin typeface="Calibri"/>
                  <a:ea typeface="ＭＳ Ｐゴシック" pitchFamily="-105" charset="-128"/>
                </a:rPr>
                <a:t>1</a:t>
              </a:r>
              <a:endParaRPr lang="en-US" dirty="0">
                <a:solidFill>
                  <a:srgbClr val="FF6600"/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7897455" y="1878351"/>
              <a:ext cx="4171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srgbClr val="FF6600"/>
                  </a:solidFill>
                  <a:latin typeface="Calibri"/>
                  <a:ea typeface="ＭＳ Ｐゴシック" pitchFamily="-105" charset="-128"/>
                </a:rPr>
                <a:t>1*</a:t>
              </a:r>
              <a:endParaRPr lang="en-US" dirty="0">
                <a:solidFill>
                  <a:srgbClr val="FF6600"/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5761762" y="1878351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srgbClr val="FF6600"/>
                  </a:solidFill>
                  <a:latin typeface="Calibri"/>
                  <a:ea typeface="ＭＳ Ｐゴシック" pitchFamily="-105" charset="-128"/>
                </a:rPr>
                <a:t>1</a:t>
              </a:r>
              <a:endParaRPr lang="en-US" dirty="0">
                <a:solidFill>
                  <a:srgbClr val="FF6600"/>
                </a:solidFill>
                <a:latin typeface="Calibri"/>
                <a:ea typeface="ＭＳ Ｐゴシック" pitchFamily="-105" charset="-128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768799" y="4258567"/>
            <a:ext cx="2122608" cy="369332"/>
            <a:chOff x="5768799" y="4302232"/>
            <a:chExt cx="2122608" cy="369332"/>
          </a:xfrm>
        </p:grpSpPr>
        <p:sp>
          <p:nvSpPr>
            <p:cNvPr id="150" name="TextBox 149"/>
            <p:cNvSpPr txBox="1"/>
            <p:nvPr/>
          </p:nvSpPr>
          <p:spPr>
            <a:xfrm>
              <a:off x="7290774" y="4302232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prstClr val="white">
                      <a:lumMod val="50000"/>
                    </a:prstClr>
                  </a:solidFill>
                  <a:latin typeface="Calibri"/>
                  <a:ea typeface="ＭＳ Ｐゴシック" pitchFamily="-105" charset="-128"/>
                </a:rPr>
                <a:t>1</a:t>
              </a:r>
              <a:endParaRPr lang="en-US" dirty="0">
                <a:solidFill>
                  <a:prstClr val="white">
                    <a:lumMod val="50000"/>
                  </a:prstClr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7589747" y="4302232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>
                  <a:solidFill>
                    <a:prstClr val="white">
                      <a:lumMod val="50000"/>
                    </a:prstClr>
                  </a:solidFill>
                  <a:latin typeface="Calibri"/>
                  <a:ea typeface="ＭＳ Ｐゴシック" pitchFamily="-105" charset="-128"/>
                </a:rPr>
                <a:t>3</a:t>
              </a: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5768799" y="4302232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prstClr val="white">
                      <a:lumMod val="50000"/>
                    </a:prstClr>
                  </a:solidFill>
                  <a:latin typeface="Calibri"/>
                  <a:ea typeface="ＭＳ Ｐゴシック" pitchFamily="-105" charset="-128"/>
                </a:rPr>
                <a:t>1</a:t>
              </a:r>
              <a:endParaRPr lang="en-US" dirty="0">
                <a:solidFill>
                  <a:prstClr val="white">
                    <a:lumMod val="50000"/>
                  </a:prstClr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63339" y="4302232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prstClr val="white">
                      <a:lumMod val="50000"/>
                    </a:prstClr>
                  </a:solidFill>
                  <a:latin typeface="Calibri"/>
                  <a:ea typeface="ＭＳ Ｐゴシック" pitchFamily="-105" charset="-128"/>
                </a:rPr>
                <a:t>1</a:t>
              </a:r>
              <a:endParaRPr lang="en-US" dirty="0">
                <a:solidFill>
                  <a:prstClr val="white">
                    <a:lumMod val="50000"/>
                  </a:prstClr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6598610" y="4302232"/>
              <a:ext cx="4166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prstClr val="white">
                      <a:lumMod val="50000"/>
                    </a:prstClr>
                  </a:solidFill>
                  <a:latin typeface="Calibri"/>
                  <a:ea typeface="ＭＳ Ｐゴシック" pitchFamily="-105" charset="-128"/>
                </a:rPr>
                <a:t>1*</a:t>
              </a:r>
              <a:endParaRPr lang="en-US" dirty="0">
                <a:solidFill>
                  <a:prstClr val="white">
                    <a:lumMod val="50000"/>
                  </a:prstClr>
                </a:solidFill>
                <a:latin typeface="Calibri"/>
                <a:ea typeface="ＭＳ Ｐゴシック" pitchFamily="-105" charset="-128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764554" y="3051526"/>
            <a:ext cx="2203257" cy="369332"/>
            <a:chOff x="5764554" y="3084848"/>
            <a:chExt cx="2203257" cy="369332"/>
          </a:xfrm>
        </p:grpSpPr>
        <p:sp>
          <p:nvSpPr>
            <p:cNvPr id="143" name="TextBox 142"/>
            <p:cNvSpPr txBox="1"/>
            <p:nvPr/>
          </p:nvSpPr>
          <p:spPr>
            <a:xfrm>
              <a:off x="6679684" y="3084848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>
                  <a:solidFill>
                    <a:srgbClr val="800000"/>
                  </a:solidFill>
                  <a:latin typeface="Calibri"/>
                  <a:ea typeface="ＭＳ Ｐゴシック" pitchFamily="-105" charset="-128"/>
                </a:rPr>
                <a:t>1</a:t>
              </a: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7551186" y="3084848"/>
              <a:ext cx="4166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srgbClr val="800000"/>
                  </a:solidFill>
                  <a:latin typeface="Calibri"/>
                  <a:ea typeface="ＭＳ Ｐゴシック" pitchFamily="-105" charset="-128"/>
                </a:rPr>
                <a:t>2*</a:t>
              </a:r>
              <a:endParaRPr lang="en-US" dirty="0">
                <a:solidFill>
                  <a:srgbClr val="800000"/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45" name="TextBox 144"/>
            <p:cNvSpPr txBox="1"/>
            <p:nvPr/>
          </p:nvSpPr>
          <p:spPr>
            <a:xfrm>
              <a:off x="5764554" y="3084848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srgbClr val="800000"/>
                  </a:solidFill>
                  <a:latin typeface="Calibri"/>
                  <a:ea typeface="ＭＳ Ｐゴシック" pitchFamily="-105" charset="-128"/>
                </a:rPr>
                <a:t>1</a:t>
              </a:r>
              <a:endParaRPr lang="en-US" dirty="0">
                <a:solidFill>
                  <a:srgbClr val="800000"/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6070528" y="3084848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srgbClr val="800000"/>
                  </a:solidFill>
                  <a:latin typeface="Calibri"/>
                  <a:ea typeface="ＭＳ Ｐゴシック" pitchFamily="-105" charset="-128"/>
                </a:rPr>
                <a:t>1</a:t>
              </a:r>
              <a:endParaRPr lang="en-US" dirty="0">
                <a:solidFill>
                  <a:srgbClr val="800000"/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72" name="TextBox 171"/>
            <p:cNvSpPr txBox="1"/>
            <p:nvPr/>
          </p:nvSpPr>
          <p:spPr>
            <a:xfrm>
              <a:off x="6366867" y="3084848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srgbClr val="800000"/>
                  </a:solidFill>
                  <a:latin typeface="Calibri"/>
                  <a:ea typeface="ＭＳ Ｐゴシック" pitchFamily="-105" charset="-128"/>
                </a:rPr>
                <a:t>1</a:t>
              </a:r>
              <a:endParaRPr lang="en-US" dirty="0">
                <a:solidFill>
                  <a:srgbClr val="800000"/>
                </a:solidFill>
                <a:latin typeface="Calibri"/>
                <a:ea typeface="ＭＳ Ｐゴシック" pitchFamily="-105" charset="-128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6008121" y="5465609"/>
            <a:ext cx="2541865" cy="369332"/>
            <a:chOff x="6008121" y="5499475"/>
            <a:chExt cx="2541865" cy="369332"/>
          </a:xfrm>
        </p:grpSpPr>
        <p:sp>
          <p:nvSpPr>
            <p:cNvPr id="159" name="TextBox 158"/>
            <p:cNvSpPr txBox="1"/>
            <p:nvPr/>
          </p:nvSpPr>
          <p:spPr>
            <a:xfrm>
              <a:off x="7553475" y="5499475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>
                  <a:solidFill>
                    <a:srgbClr val="0000FF"/>
                  </a:solidFill>
                  <a:latin typeface="Calibri"/>
                  <a:ea typeface="ＭＳ Ｐゴシック" pitchFamily="-105" charset="-128"/>
                </a:rPr>
                <a:t>1</a:t>
              </a: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7887048" y="5499475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 smtClean="0">
                  <a:solidFill>
                    <a:srgbClr val="0000FF"/>
                  </a:solidFill>
                  <a:latin typeface="Calibri"/>
                  <a:ea typeface="ＭＳ Ｐゴシック" pitchFamily="-105" charset="-128"/>
                </a:rPr>
                <a:t>1</a:t>
              </a:r>
              <a:endParaRPr lang="en-US" dirty="0">
                <a:solidFill>
                  <a:srgbClr val="0000FF"/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8191845" y="5499475"/>
              <a:ext cx="3581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i="1" dirty="0">
                  <a:solidFill>
                    <a:srgbClr val="9BBB59">
                      <a:lumMod val="50000"/>
                    </a:srgbClr>
                  </a:solidFill>
                  <a:latin typeface="Calibri"/>
                  <a:ea typeface="ＭＳ Ｐゴシック" pitchFamily="-105" charset="-128"/>
                </a:rPr>
                <a:t>2</a:t>
              </a: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6008121" y="5499475"/>
              <a:ext cx="4171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>
                  <a:solidFill>
                    <a:srgbClr val="0000FF"/>
                  </a:solidFill>
                  <a:latin typeface="Calibri"/>
                  <a:ea typeface="ＭＳ Ｐゴシック" pitchFamily="-105" charset="-128"/>
                </a:rPr>
                <a:t>3</a:t>
              </a:r>
              <a:r>
                <a:rPr lang="en-US" dirty="0" smtClean="0">
                  <a:solidFill>
                    <a:srgbClr val="0000FF"/>
                  </a:solidFill>
                  <a:latin typeface="Calibri"/>
                  <a:ea typeface="ＭＳ Ｐゴシック" pitchFamily="-105" charset="-128"/>
                </a:rPr>
                <a:t>*</a:t>
              </a:r>
              <a:endParaRPr lang="en-US" dirty="0">
                <a:solidFill>
                  <a:srgbClr val="0000FF"/>
                </a:solidFill>
                <a:latin typeface="Calibri"/>
                <a:ea typeface="ＭＳ Ｐゴシック" pitchFamily="-105" charset="-128"/>
              </a:endParaRPr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6359177" y="5499475"/>
              <a:ext cx="301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FF6600"/>
                </a:buClr>
              </a:pPr>
              <a:r>
                <a:rPr lang="en-US" dirty="0">
                  <a:solidFill>
                    <a:srgbClr val="0000FF"/>
                  </a:solidFill>
                  <a:latin typeface="Calibri"/>
                  <a:ea typeface="ＭＳ Ｐゴシック" pitchFamily="-105" charset="-128"/>
                </a:rPr>
                <a:t>1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6261374" y="2411921"/>
            <a:ext cx="2218826" cy="27699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cmpd="sng">
            <a:solidFill>
              <a:schemeClr val="tx1"/>
            </a:solidFill>
            <a:prstDash val="dot"/>
          </a:ln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i="1" dirty="0" smtClean="0">
                <a:solidFill>
                  <a:srgbClr val="FF6600"/>
                </a:solidFill>
                <a:latin typeface="Calibri"/>
                <a:ea typeface="ＭＳ Ｐゴシック" pitchFamily="-105" charset="-128"/>
              </a:rPr>
              <a:t>8 CS Team Members, 7 Centers</a:t>
            </a:r>
            <a:endParaRPr lang="en-US" sz="1200" i="1" dirty="0">
              <a:solidFill>
                <a:srgbClr val="FF6600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6261374" y="3608544"/>
            <a:ext cx="2184036" cy="27699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cmpd="sng">
            <a:solidFill>
              <a:schemeClr val="tx1"/>
            </a:solidFill>
            <a:prstDash val="dot"/>
          </a:ln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i="1" dirty="0">
                <a:solidFill>
                  <a:srgbClr val="800000"/>
                </a:solidFill>
                <a:latin typeface="Calibri"/>
                <a:ea typeface="ＭＳ Ｐゴシック" pitchFamily="-105" charset="-128"/>
              </a:rPr>
              <a:t>6</a:t>
            </a:r>
            <a:r>
              <a:rPr lang="en-US" sz="1200" i="1" dirty="0" smtClean="0">
                <a:solidFill>
                  <a:srgbClr val="800000"/>
                </a:solidFill>
                <a:latin typeface="Calibri"/>
                <a:ea typeface="ＭＳ Ｐゴシック" pitchFamily="-105" charset="-128"/>
              </a:rPr>
              <a:t> CS Team Members, 5 Centers</a:t>
            </a:r>
            <a:endParaRPr lang="en-US" sz="1200" i="1" dirty="0">
              <a:solidFill>
                <a:srgbClr val="800000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6261374" y="4805167"/>
            <a:ext cx="2184036" cy="27699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cmpd="sng">
            <a:solidFill>
              <a:schemeClr val="tx1"/>
            </a:solidFill>
            <a:prstDash val="dot"/>
          </a:ln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i="1" dirty="0" smtClean="0">
                <a:solidFill>
                  <a:prstClr val="white">
                    <a:lumMod val="50000"/>
                  </a:prstClr>
                </a:solidFill>
                <a:latin typeface="Calibri"/>
                <a:ea typeface="ＭＳ Ｐゴシック" pitchFamily="-105" charset="-128"/>
              </a:rPr>
              <a:t>7 CS Team Members, 5 Centers</a:t>
            </a:r>
            <a:endParaRPr lang="en-US" sz="1200" i="1" dirty="0">
              <a:solidFill>
                <a:prstClr val="white">
                  <a:lumMod val="50000"/>
                </a:prstClr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5839984" y="6008140"/>
            <a:ext cx="2605426" cy="27699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cmpd="sng">
            <a:solidFill>
              <a:schemeClr val="tx1"/>
            </a:solidFill>
            <a:prstDash val="dot"/>
          </a:ln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i="1" dirty="0">
                <a:solidFill>
                  <a:srgbClr val="0000FF"/>
                </a:solidFill>
                <a:latin typeface="Calibri"/>
                <a:ea typeface="ＭＳ Ｐゴシック" pitchFamily="-105" charset="-128"/>
              </a:rPr>
              <a:t>6</a:t>
            </a:r>
            <a:r>
              <a:rPr lang="en-US" sz="1200" i="1" dirty="0" smtClean="0">
                <a:solidFill>
                  <a:srgbClr val="0000FF"/>
                </a:solidFill>
                <a:latin typeface="Calibri"/>
                <a:ea typeface="ＭＳ Ｐゴシック" pitchFamily="-105" charset="-128"/>
              </a:rPr>
              <a:t> CS Team Members, 5 Centers + </a:t>
            </a:r>
            <a:r>
              <a:rPr lang="en-US" sz="1200" i="1" dirty="0" smtClean="0">
                <a:solidFill>
                  <a:srgbClr val="4F6228"/>
                </a:solidFill>
                <a:latin typeface="Calibri"/>
                <a:ea typeface="ＭＳ Ｐゴシック" pitchFamily="-105" charset="-128"/>
              </a:rPr>
              <a:t>DoD</a:t>
            </a:r>
            <a:endParaRPr lang="en-US" sz="1200" i="1" dirty="0">
              <a:solidFill>
                <a:srgbClr val="4F6228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26" name="TextBox 25"/>
          <p:cNvSpPr txBox="1"/>
          <p:nvPr/>
        </p:nvSpPr>
        <p:spPr>
          <a:xfrm rot="16200000">
            <a:off x="415005" y="2119935"/>
            <a:ext cx="7365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white"/>
                </a:solidFill>
                <a:latin typeface="Calibri"/>
                <a:ea typeface="ＭＳ Ｐゴシック" pitchFamily="-105" charset="-128"/>
              </a:rPr>
              <a:t>Expert</a:t>
            </a:r>
            <a:endParaRPr lang="en-US" sz="1600" dirty="0">
              <a:solidFill>
                <a:prstClr val="white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77" name="TextBox 176"/>
          <p:cNvSpPr txBox="1"/>
          <p:nvPr/>
        </p:nvSpPr>
        <p:spPr>
          <a:xfrm rot="16200000">
            <a:off x="186419" y="3727830"/>
            <a:ext cx="1190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white"/>
                </a:solidFill>
                <a:latin typeface="Calibri"/>
                <a:ea typeface="ＭＳ Ｐゴシック" pitchFamily="-105" charset="-128"/>
              </a:rPr>
              <a:t>Practitioner</a:t>
            </a:r>
            <a:endParaRPr lang="en-US" sz="1600" dirty="0">
              <a:solidFill>
                <a:prstClr val="white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78" name="TextBox 177"/>
          <p:cNvSpPr txBox="1"/>
          <p:nvPr/>
        </p:nvSpPr>
        <p:spPr>
          <a:xfrm rot="16200000">
            <a:off x="308297" y="5334057"/>
            <a:ext cx="9470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white"/>
                </a:solidFill>
                <a:latin typeface="Calibri"/>
                <a:ea typeface="ＭＳ Ｐゴシック" pitchFamily="-105" charset="-128"/>
              </a:rPr>
              <a:t>Beginner</a:t>
            </a:r>
            <a:endParaRPr lang="en-US" sz="1600" dirty="0">
              <a:solidFill>
                <a:prstClr val="white"/>
              </a:solidFill>
              <a:latin typeface="Calibri"/>
              <a:ea typeface="ＭＳ Ｐゴシック" pitchFamily="-105" charset="-128"/>
            </a:endParaRPr>
          </a:p>
        </p:txBody>
      </p:sp>
      <p:cxnSp>
        <p:nvCxnSpPr>
          <p:cNvPr id="119" name="Straight Connector 118"/>
          <p:cNvCxnSpPr/>
          <p:nvPr/>
        </p:nvCxnSpPr>
        <p:spPr>
          <a:xfrm>
            <a:off x="693527" y="3092325"/>
            <a:ext cx="2258439" cy="0"/>
          </a:xfrm>
          <a:prstGeom prst="line">
            <a:avLst/>
          </a:prstGeom>
          <a:ln w="9525" cmpd="sng">
            <a:solidFill>
              <a:srgbClr val="5B5B5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>
            <a:off x="693527" y="4701887"/>
            <a:ext cx="2258439" cy="0"/>
          </a:xfrm>
          <a:prstGeom prst="line">
            <a:avLst/>
          </a:prstGeom>
          <a:ln w="9525" cmpd="sng">
            <a:solidFill>
              <a:srgbClr val="5B5B5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7" name="TextBox 146"/>
          <p:cNvSpPr txBox="1"/>
          <p:nvPr/>
        </p:nvSpPr>
        <p:spPr>
          <a:xfrm>
            <a:off x="976053" y="5791749"/>
            <a:ext cx="589601" cy="338554"/>
          </a:xfrm>
          <a:prstGeom prst="rect">
            <a:avLst/>
          </a:prstGeom>
          <a:noFill/>
        </p:spPr>
        <p:txBody>
          <a:bodyPr wrap="square" lIns="45720" rIns="45720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88%</a:t>
            </a:r>
            <a:endParaRPr lang="en-US" sz="1200" dirty="0" smtClean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947189" y="4292109"/>
            <a:ext cx="621671" cy="338554"/>
          </a:xfrm>
          <a:prstGeom prst="rect">
            <a:avLst/>
          </a:prstGeom>
          <a:noFill/>
        </p:spPr>
        <p:txBody>
          <a:bodyPr wrap="square" lIns="45720" rIns="45720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8%</a:t>
            </a:r>
            <a:endParaRPr lang="en-US" sz="1200" dirty="0" smtClean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965114" y="2787243"/>
            <a:ext cx="572166" cy="338554"/>
          </a:xfrm>
          <a:prstGeom prst="rect">
            <a:avLst/>
          </a:prstGeom>
          <a:noFill/>
        </p:spPr>
        <p:txBody>
          <a:bodyPr wrap="square" lIns="45720" rIns="45720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4</a:t>
            </a: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%</a:t>
            </a:r>
            <a:endParaRPr lang="en-US" sz="1200" dirty="0" smtClean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1649373" y="5006418"/>
            <a:ext cx="572343" cy="338554"/>
          </a:xfrm>
          <a:prstGeom prst="rect">
            <a:avLst/>
          </a:prstGeom>
          <a:noFill/>
        </p:spPr>
        <p:txBody>
          <a:bodyPr wrap="square" lIns="45720" rIns="45720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71%</a:t>
            </a:r>
            <a:endParaRPr lang="en-US" sz="1200" dirty="0" smtClean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590322" y="4110328"/>
            <a:ext cx="730030" cy="338554"/>
          </a:xfrm>
          <a:prstGeom prst="rect">
            <a:avLst/>
          </a:prstGeom>
          <a:noFill/>
        </p:spPr>
        <p:txBody>
          <a:bodyPr wrap="square" lIns="45720" rIns="45720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25%</a:t>
            </a:r>
            <a:endParaRPr lang="en-US" sz="1200" dirty="0" smtClean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1651165" y="2699687"/>
            <a:ext cx="572166" cy="338554"/>
          </a:xfrm>
          <a:prstGeom prst="rect">
            <a:avLst/>
          </a:prstGeom>
          <a:noFill/>
        </p:spPr>
        <p:txBody>
          <a:bodyPr wrap="square" lIns="45720" rIns="45720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4</a:t>
            </a: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%</a:t>
            </a:r>
            <a:endParaRPr lang="en-US" sz="1200" dirty="0" smtClean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4189113" y="6331380"/>
            <a:ext cx="32284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100" b="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NASA Experience: 4 to 40 years, Mean 19, Median 15</a:t>
            </a:r>
            <a:endParaRPr lang="en-US" sz="1100" b="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6890583" y="6331380"/>
            <a:ext cx="1672253" cy="43088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100" b="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* denotes TL</a:t>
            </a:r>
            <a:endParaRPr lang="en-US" sz="1100" b="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  <a:p>
            <a:pPr algn="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100" b="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** NOT FTEs, only partials</a:t>
            </a:r>
          </a:p>
        </p:txBody>
      </p:sp>
      <p:pic>
        <p:nvPicPr>
          <p:cNvPr id="97" name="Picture 96" descr="NESC_250x250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1967" y="157780"/>
            <a:ext cx="910167" cy="910167"/>
          </a:xfrm>
          <a:prstGeom prst="rect">
            <a:avLst/>
          </a:prstGeom>
        </p:spPr>
      </p:pic>
      <p:sp>
        <p:nvSpPr>
          <p:cNvPr id="99" name="TextBox 98"/>
          <p:cNvSpPr txBox="1"/>
          <p:nvPr/>
        </p:nvSpPr>
        <p:spPr>
          <a:xfrm>
            <a:off x="5459080" y="651729"/>
            <a:ext cx="2986330" cy="346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Participant Center</a:t>
            </a:r>
            <a:endParaRPr lang="en-US" sz="1600" dirty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02" name="Title 1"/>
          <p:cNvSpPr txBox="1">
            <a:spLocks/>
          </p:cNvSpPr>
          <p:nvPr/>
        </p:nvSpPr>
        <p:spPr bwMode="auto">
          <a:xfrm>
            <a:off x="457200" y="6414"/>
            <a:ext cx="8229600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ＭＳ Ｐゴシック" pitchFamily="-105" charset="-128"/>
                <a:cs typeface="ＭＳ Ｐゴシック" pitchFamily="-105" charset="-128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  <a:ea typeface="ＭＳ Ｐゴシック" pitchFamily="-105" charset="-128"/>
                <a:cs typeface="ＭＳ Ｐゴシック" pitchFamily="-105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  <a:ea typeface="ＭＳ Ｐゴシック" pitchFamily="-105" charset="-128"/>
                <a:cs typeface="ＭＳ Ｐゴシック" pitchFamily="-105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  <a:ea typeface="ＭＳ Ｐゴシック" pitchFamily="-105" charset="-128"/>
                <a:cs typeface="ＭＳ Ｐゴシック" pitchFamily="-105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  <a:ea typeface="ＭＳ Ｐゴシック" pitchFamily="-105" charset="-128"/>
                <a:cs typeface="ＭＳ Ｐゴシック" pitchFamily="-105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</a:defRPr>
            </a:lvl9pPr>
          </a:lstStyle>
          <a:p>
            <a:pPr>
              <a:defRPr/>
            </a:pPr>
            <a:r>
              <a:rPr lang="en-US" kern="0" dirty="0" smtClean="0">
                <a:solidFill>
                  <a:srgbClr val="FFFFFF"/>
                </a:solidFill>
                <a:latin typeface="Arial"/>
              </a:rPr>
              <a:t>MBSE Pathfinder Participants</a:t>
            </a:r>
            <a:endParaRPr lang="en-US" kern="0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2326717" y="2526374"/>
            <a:ext cx="619611" cy="338554"/>
          </a:xfrm>
          <a:prstGeom prst="rect">
            <a:avLst/>
          </a:prstGeom>
          <a:noFill/>
        </p:spPr>
        <p:txBody>
          <a:bodyPr wrap="square" lIns="45720" rIns="45720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21%</a:t>
            </a:r>
            <a:endParaRPr lang="en-US" sz="1200" dirty="0" smtClean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292088" y="4825461"/>
            <a:ext cx="631972" cy="338554"/>
          </a:xfrm>
          <a:prstGeom prst="rect">
            <a:avLst/>
          </a:prstGeom>
          <a:noFill/>
        </p:spPr>
        <p:txBody>
          <a:bodyPr wrap="square" lIns="45720" rIns="45720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37%</a:t>
            </a:r>
            <a:endParaRPr lang="en-US" sz="1200" dirty="0" smtClean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2326717" y="3862498"/>
            <a:ext cx="604186" cy="338554"/>
          </a:xfrm>
          <a:prstGeom prst="rect">
            <a:avLst/>
          </a:prstGeom>
          <a:noFill/>
        </p:spPr>
        <p:txBody>
          <a:bodyPr wrap="square" lIns="45720" rIns="45720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>42%</a:t>
            </a:r>
            <a:endParaRPr lang="en-US" sz="1200" dirty="0" smtClean="0">
              <a:solidFill>
                <a:prstClr val="black"/>
              </a:solidFill>
              <a:latin typeface="Calibri"/>
              <a:ea typeface="ＭＳ Ｐゴシック" pitchFamily="-10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6435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NESC Webinars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45995"/>
            <a:ext cx="8229600" cy="5502430"/>
          </a:xfrm>
        </p:spPr>
        <p:txBody>
          <a:bodyPr/>
          <a:lstStyle/>
          <a:p>
            <a:r>
              <a:rPr lang="en-US" sz="2000" dirty="0">
                <a:solidFill>
                  <a:schemeClr val="bg1"/>
                </a:solidFill>
              </a:rPr>
              <a:t>7/15 Camping or Colonizing Mars; In-Situ Resource </a:t>
            </a:r>
            <a:r>
              <a:rPr lang="en-US" sz="2000" dirty="0" smtClean="0">
                <a:solidFill>
                  <a:schemeClr val="bg1"/>
                </a:solidFill>
              </a:rPr>
              <a:t>Utilization</a:t>
            </a:r>
            <a:endParaRPr lang="en-US" sz="2000" dirty="0">
              <a:solidFill>
                <a:srgbClr val="FFFFFF"/>
              </a:solidFill>
            </a:endParaRPr>
          </a:p>
          <a:p>
            <a:pPr lvl="1">
              <a:spcBef>
                <a:spcPts val="300"/>
              </a:spcBef>
            </a:pPr>
            <a:r>
              <a:rPr lang="en-US" sz="1800" dirty="0" smtClean="0">
                <a:solidFill>
                  <a:srgbClr val="66FF33"/>
                </a:solidFill>
              </a:rPr>
              <a:t>Challenges </a:t>
            </a:r>
            <a:r>
              <a:rPr lang="en-US" sz="1800" dirty="0">
                <a:solidFill>
                  <a:srgbClr val="66FF33"/>
                </a:solidFill>
              </a:rPr>
              <a:t>of Mars </a:t>
            </a:r>
            <a:r>
              <a:rPr lang="en-US" sz="1800" dirty="0" smtClean="0">
                <a:solidFill>
                  <a:srgbClr val="66FF33"/>
                </a:solidFill>
              </a:rPr>
              <a:t>Campaigns and Missions:  G. Sanders</a:t>
            </a:r>
            <a:endParaRPr lang="en-US" sz="1800" dirty="0">
              <a:solidFill>
                <a:srgbClr val="66FF33"/>
              </a:solidFill>
            </a:endParaRPr>
          </a:p>
          <a:p>
            <a:pPr lvl="1">
              <a:spcBef>
                <a:spcPts val="300"/>
              </a:spcBef>
            </a:pPr>
            <a:r>
              <a:rPr lang="en-US" sz="1800" dirty="0" smtClean="0">
                <a:solidFill>
                  <a:srgbClr val="66FF33"/>
                </a:solidFill>
              </a:rPr>
              <a:t>Modeling to Mars:  K. Vorndran </a:t>
            </a:r>
            <a:r>
              <a:rPr lang="en-US" sz="1800" dirty="0">
                <a:solidFill>
                  <a:srgbClr val="66FF33"/>
                </a:solidFill>
              </a:rPr>
              <a:t>&amp; Team </a:t>
            </a:r>
            <a:r>
              <a:rPr lang="en-US" sz="1800" dirty="0" smtClean="0">
                <a:solidFill>
                  <a:srgbClr val="66FF33"/>
                </a:solidFill>
              </a:rPr>
              <a:t>1</a:t>
            </a:r>
            <a:endParaRPr lang="en-US" sz="1800" dirty="0">
              <a:solidFill>
                <a:srgbClr val="66FF33"/>
              </a:solidFill>
            </a:endParaRPr>
          </a:p>
          <a:p>
            <a:pPr>
              <a:spcBef>
                <a:spcPts val="600"/>
              </a:spcBef>
            </a:pPr>
            <a:r>
              <a:rPr lang="en-US" sz="2000" dirty="0" smtClean="0">
                <a:solidFill>
                  <a:schemeClr val="bg1"/>
                </a:solidFill>
              </a:rPr>
              <a:t>7/29 </a:t>
            </a:r>
            <a:r>
              <a:rPr lang="en-US" sz="2000" dirty="0">
                <a:solidFill>
                  <a:schemeClr val="bg1"/>
                </a:solidFill>
              </a:rPr>
              <a:t>Parking a Motorhome on </a:t>
            </a:r>
            <a:r>
              <a:rPr lang="en-US" sz="2000" dirty="0" smtClean="0">
                <a:solidFill>
                  <a:schemeClr val="bg1"/>
                </a:solidFill>
              </a:rPr>
              <a:t>Mars?</a:t>
            </a:r>
            <a:endParaRPr lang="en-US" sz="2000" dirty="0">
              <a:solidFill>
                <a:schemeClr val="bg1"/>
              </a:solidFill>
            </a:endParaRPr>
          </a:p>
          <a:p>
            <a:pPr lvl="1">
              <a:spcBef>
                <a:spcPts val="300"/>
              </a:spcBef>
            </a:pPr>
            <a:r>
              <a:rPr lang="en-US" sz="1800" dirty="0" smtClean="0">
                <a:solidFill>
                  <a:srgbClr val="66FF33"/>
                </a:solidFill>
              </a:rPr>
              <a:t>Challenges </a:t>
            </a:r>
            <a:r>
              <a:rPr lang="en-US" sz="1800" dirty="0">
                <a:solidFill>
                  <a:srgbClr val="66FF33"/>
                </a:solidFill>
              </a:rPr>
              <a:t>of Mars </a:t>
            </a:r>
            <a:r>
              <a:rPr lang="en-US" sz="1800" dirty="0" smtClean="0">
                <a:solidFill>
                  <a:srgbClr val="66FF33"/>
                </a:solidFill>
              </a:rPr>
              <a:t>Entry, Descent, and Landing:  </a:t>
            </a:r>
            <a:r>
              <a:rPr lang="en-US" sz="1800" dirty="0">
                <a:solidFill>
                  <a:srgbClr val="66FF33"/>
                </a:solidFill>
              </a:rPr>
              <a:t>R. M</a:t>
            </a:r>
            <a:r>
              <a:rPr lang="en-US" sz="1800" dirty="0" smtClean="0">
                <a:solidFill>
                  <a:srgbClr val="66FF33"/>
                </a:solidFill>
              </a:rPr>
              <a:t>anning</a:t>
            </a:r>
            <a:endParaRPr lang="en-US" sz="1800" dirty="0">
              <a:solidFill>
                <a:srgbClr val="66FF33"/>
              </a:solidFill>
            </a:endParaRPr>
          </a:p>
          <a:p>
            <a:pPr lvl="1">
              <a:spcBef>
                <a:spcPts val="300"/>
              </a:spcBef>
            </a:pPr>
            <a:r>
              <a:rPr lang="en-US" sz="1800" dirty="0" smtClean="0">
                <a:solidFill>
                  <a:srgbClr val="66FF33"/>
                </a:solidFill>
              </a:rPr>
              <a:t>Exploration </a:t>
            </a:r>
            <a:r>
              <a:rPr lang="en-US" sz="1800" dirty="0">
                <a:solidFill>
                  <a:srgbClr val="66FF33"/>
                </a:solidFill>
              </a:rPr>
              <a:t>Class </a:t>
            </a:r>
            <a:r>
              <a:rPr lang="en-US" sz="1800" dirty="0" smtClean="0">
                <a:solidFill>
                  <a:srgbClr val="66FF33"/>
                </a:solidFill>
              </a:rPr>
              <a:t>Lander:  B. Othon &amp; Team 3</a:t>
            </a:r>
            <a:endParaRPr lang="en-US" dirty="0">
              <a:solidFill>
                <a:srgbClr val="66FF33"/>
              </a:solidFill>
            </a:endParaRPr>
          </a:p>
          <a:p>
            <a:pPr>
              <a:spcBef>
                <a:spcPts val="600"/>
              </a:spcBef>
            </a:pPr>
            <a:r>
              <a:rPr lang="en-US" sz="2000" dirty="0">
                <a:solidFill>
                  <a:schemeClr val="bg1"/>
                </a:solidFill>
              </a:rPr>
              <a:t>9/27 Fast or Fuel </a:t>
            </a:r>
            <a:r>
              <a:rPr lang="en-US" sz="2000" dirty="0" smtClean="0">
                <a:solidFill>
                  <a:schemeClr val="bg1"/>
                </a:solidFill>
              </a:rPr>
              <a:t>Efficient; Getting </a:t>
            </a:r>
            <a:r>
              <a:rPr lang="en-US" sz="2000" dirty="0">
                <a:solidFill>
                  <a:schemeClr val="bg1"/>
                </a:solidFill>
              </a:rPr>
              <a:t>to Mars</a:t>
            </a:r>
          </a:p>
          <a:p>
            <a:pPr lvl="1">
              <a:spcBef>
                <a:spcPts val="300"/>
              </a:spcBef>
            </a:pPr>
            <a:r>
              <a:rPr lang="en-US" sz="1800" dirty="0">
                <a:solidFill>
                  <a:srgbClr val="66FF33"/>
                </a:solidFill>
              </a:rPr>
              <a:t>Overview/Explanation of In-Space Propulsion Systems:  </a:t>
            </a:r>
            <a:r>
              <a:rPr lang="en-US" sz="1800" dirty="0" smtClean="0">
                <a:solidFill>
                  <a:srgbClr val="66FF33"/>
                </a:solidFill>
              </a:rPr>
              <a:t>T</a:t>
            </a:r>
            <a:r>
              <a:rPr lang="en-US" sz="1800" dirty="0">
                <a:solidFill>
                  <a:srgbClr val="66FF33"/>
                </a:solidFill>
              </a:rPr>
              <a:t>. Brown</a:t>
            </a:r>
          </a:p>
          <a:p>
            <a:pPr lvl="1">
              <a:spcBef>
                <a:spcPts val="300"/>
              </a:spcBef>
            </a:pPr>
            <a:r>
              <a:rPr lang="en-US" sz="1800" dirty="0" smtClean="0">
                <a:solidFill>
                  <a:srgbClr val="66FF33"/>
                </a:solidFill>
              </a:rPr>
              <a:t>Additive Manufacturing LOX/Methane Engine:  </a:t>
            </a:r>
            <a:r>
              <a:rPr lang="en-US" sz="1800" dirty="0">
                <a:solidFill>
                  <a:srgbClr val="66FF33"/>
                </a:solidFill>
              </a:rPr>
              <a:t>G. Nelson &amp; Team 2</a:t>
            </a:r>
          </a:p>
          <a:p>
            <a:pPr>
              <a:spcBef>
                <a:spcPts val="600"/>
              </a:spcBef>
            </a:pPr>
            <a:r>
              <a:rPr lang="en-US" sz="2000" dirty="0">
                <a:solidFill>
                  <a:schemeClr val="bg1"/>
                </a:solidFill>
              </a:rPr>
              <a:t>10/7 Moving Cross Town or Cross the Solar </a:t>
            </a:r>
            <a:r>
              <a:rPr lang="en-US" sz="2000" dirty="0" smtClean="0">
                <a:solidFill>
                  <a:schemeClr val="bg1"/>
                </a:solidFill>
              </a:rPr>
              <a:t>System; </a:t>
            </a:r>
            <a:r>
              <a:rPr lang="en-US" sz="2000" dirty="0">
                <a:solidFill>
                  <a:schemeClr val="bg1"/>
                </a:solidFill>
              </a:rPr>
              <a:t>Putting the Pieces Together</a:t>
            </a:r>
          </a:p>
          <a:p>
            <a:pPr lvl="1">
              <a:spcBef>
                <a:spcPts val="300"/>
              </a:spcBef>
            </a:pPr>
            <a:r>
              <a:rPr lang="en-US" sz="1800" dirty="0" smtClean="0">
                <a:solidFill>
                  <a:srgbClr val="66FF33"/>
                </a:solidFill>
              </a:rPr>
              <a:t>Challenges </a:t>
            </a:r>
            <a:r>
              <a:rPr lang="en-US" sz="1800" dirty="0">
                <a:solidFill>
                  <a:srgbClr val="66FF33"/>
                </a:solidFill>
              </a:rPr>
              <a:t>of Rendezvous and </a:t>
            </a:r>
            <a:r>
              <a:rPr lang="en-US" sz="1800" dirty="0" smtClean="0">
                <a:solidFill>
                  <a:srgbClr val="66FF33"/>
                </a:solidFill>
              </a:rPr>
              <a:t>Capture:  </a:t>
            </a:r>
            <a:r>
              <a:rPr lang="en-US" sz="1800" dirty="0">
                <a:solidFill>
                  <a:srgbClr val="66FF33"/>
                </a:solidFill>
              </a:rPr>
              <a:t>N. </a:t>
            </a:r>
            <a:r>
              <a:rPr lang="en-US" sz="1800" dirty="0" err="1">
                <a:solidFill>
                  <a:srgbClr val="66FF33"/>
                </a:solidFill>
              </a:rPr>
              <a:t>Dennehy</a:t>
            </a:r>
            <a:endParaRPr lang="en-US" sz="1800" dirty="0">
              <a:solidFill>
                <a:srgbClr val="66FF33"/>
              </a:solidFill>
            </a:endParaRPr>
          </a:p>
          <a:p>
            <a:pPr lvl="1">
              <a:spcBef>
                <a:spcPts val="300"/>
              </a:spcBef>
            </a:pPr>
            <a:r>
              <a:rPr lang="en-US" sz="1800" dirty="0" smtClean="0">
                <a:solidFill>
                  <a:srgbClr val="66FF33"/>
                </a:solidFill>
              </a:rPr>
              <a:t>Sounding Rocket </a:t>
            </a:r>
            <a:r>
              <a:rPr lang="en-US" sz="1800" dirty="0">
                <a:solidFill>
                  <a:srgbClr val="66FF33"/>
                </a:solidFill>
              </a:rPr>
              <a:t>Mission </a:t>
            </a:r>
            <a:r>
              <a:rPr lang="en-US" sz="1800" dirty="0" smtClean="0">
                <a:solidFill>
                  <a:srgbClr val="66FF33"/>
                </a:solidFill>
              </a:rPr>
              <a:t>Flows:  </a:t>
            </a:r>
            <a:r>
              <a:rPr lang="en-US" sz="1800" dirty="0">
                <a:solidFill>
                  <a:srgbClr val="66FF33"/>
                </a:solidFill>
              </a:rPr>
              <a:t>J. Knizhnik &amp; Team 4</a:t>
            </a:r>
          </a:p>
          <a:p>
            <a:pPr>
              <a:spcBef>
                <a:spcPts val="600"/>
              </a:spcBef>
            </a:pPr>
            <a:r>
              <a:rPr lang="en-US" sz="2000" dirty="0">
                <a:solidFill>
                  <a:schemeClr val="bg1"/>
                </a:solidFill>
              </a:rPr>
              <a:t>10/28 </a:t>
            </a:r>
            <a:r>
              <a:rPr lang="en-US" sz="2000" dirty="0" smtClean="0">
                <a:solidFill>
                  <a:schemeClr val="bg1"/>
                </a:solidFill>
              </a:rPr>
              <a:t>NASA </a:t>
            </a:r>
            <a:r>
              <a:rPr lang="en-US" sz="2000" dirty="0">
                <a:solidFill>
                  <a:schemeClr val="bg1"/>
                </a:solidFill>
              </a:rPr>
              <a:t>MBSE </a:t>
            </a:r>
            <a:r>
              <a:rPr lang="en-US" sz="2000" dirty="0" smtClean="0">
                <a:solidFill>
                  <a:schemeClr val="bg1"/>
                </a:solidFill>
              </a:rPr>
              <a:t>Pathfinder; </a:t>
            </a:r>
            <a:r>
              <a:rPr lang="en-US" sz="2000" dirty="0">
                <a:solidFill>
                  <a:schemeClr val="bg1"/>
                </a:solidFill>
              </a:rPr>
              <a:t>Lessons Learned Harvest</a:t>
            </a:r>
          </a:p>
          <a:p>
            <a:pPr lvl="1">
              <a:spcBef>
                <a:spcPts val="300"/>
              </a:spcBef>
            </a:pPr>
            <a:r>
              <a:rPr lang="en-US" sz="1800" dirty="0">
                <a:solidFill>
                  <a:srgbClr val="66FF33"/>
                </a:solidFill>
              </a:rPr>
              <a:t>Overview/Explanation of NASA/OCE Cloud:  A. West</a:t>
            </a:r>
          </a:p>
          <a:p>
            <a:pPr lvl="1">
              <a:spcBef>
                <a:spcPts val="300"/>
              </a:spcBef>
            </a:pPr>
            <a:r>
              <a:rPr lang="en-US" sz="1800" dirty="0" smtClean="0">
                <a:solidFill>
                  <a:srgbClr val="66FF33"/>
                </a:solidFill>
              </a:rPr>
              <a:t>MBSE </a:t>
            </a:r>
            <a:r>
              <a:rPr lang="en-US" sz="1800" dirty="0">
                <a:solidFill>
                  <a:srgbClr val="66FF33"/>
                </a:solidFill>
              </a:rPr>
              <a:t>Implementation Take-</a:t>
            </a:r>
            <a:r>
              <a:rPr lang="en-US" sz="1800" dirty="0" err="1">
                <a:solidFill>
                  <a:srgbClr val="66FF33"/>
                </a:solidFill>
              </a:rPr>
              <a:t>Aways</a:t>
            </a:r>
            <a:r>
              <a:rPr lang="en-US" sz="1800" dirty="0">
                <a:solidFill>
                  <a:srgbClr val="66FF33"/>
                </a:solidFill>
              </a:rPr>
              <a:t>:  K. Weiland</a:t>
            </a:r>
          </a:p>
        </p:txBody>
      </p:sp>
    </p:spTree>
    <p:extLst>
      <p:ext uri="{BB962C8B-B14F-4D97-AF65-F5344CB8AC3E}">
        <p14:creationId xmlns:p14="http://schemas.microsoft.com/office/powerpoint/2010/main" val="233937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Team 1 – Modeling to Mars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65566"/>
            <a:ext cx="6705600" cy="1529291"/>
          </a:xfrm>
        </p:spPr>
        <p:txBody>
          <a:bodyPr/>
          <a:lstStyle/>
          <a:p>
            <a:pPr marL="0" indent="0">
              <a:spcBef>
                <a:spcPts val="600"/>
              </a:spcBef>
              <a:buNone/>
            </a:pPr>
            <a:r>
              <a:rPr lang="en-US" dirty="0" smtClean="0">
                <a:solidFill>
                  <a:srgbClr val="66FF33"/>
                </a:solidFill>
              </a:rPr>
              <a:t>GSFC </a:t>
            </a:r>
            <a:r>
              <a:rPr lang="en-US" dirty="0">
                <a:solidFill>
                  <a:srgbClr val="66FF33"/>
                </a:solidFill>
              </a:rPr>
              <a:t>IV&amp;V – </a:t>
            </a:r>
            <a:r>
              <a:rPr lang="en-US" i="1" dirty="0">
                <a:solidFill>
                  <a:srgbClr val="66FF33"/>
                </a:solidFill>
              </a:rPr>
              <a:t>Ken </a:t>
            </a:r>
            <a:r>
              <a:rPr lang="en-US" i="1" dirty="0" smtClean="0">
                <a:solidFill>
                  <a:srgbClr val="66FF33"/>
                </a:solidFill>
              </a:rPr>
              <a:t>Vorndran</a:t>
            </a:r>
            <a:r>
              <a:rPr lang="en-US" dirty="0" smtClean="0">
                <a:solidFill>
                  <a:srgbClr val="66FF33"/>
                </a:solidFill>
              </a:rPr>
              <a:t>	</a:t>
            </a:r>
            <a:r>
              <a:rPr lang="en-US" dirty="0">
                <a:solidFill>
                  <a:srgbClr val="66FF33"/>
                </a:solidFill>
              </a:rPr>
              <a:t>SSC – </a:t>
            </a:r>
            <a:r>
              <a:rPr lang="en-US" i="1" dirty="0">
                <a:solidFill>
                  <a:srgbClr val="66FF33"/>
                </a:solidFill>
              </a:rPr>
              <a:t>Eric </a:t>
            </a:r>
            <a:r>
              <a:rPr lang="en-US" i="1" dirty="0" smtClean="0">
                <a:solidFill>
                  <a:srgbClr val="66FF33"/>
                </a:solidFill>
              </a:rPr>
              <a:t>Ross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en-US" dirty="0">
                <a:solidFill>
                  <a:srgbClr val="66FF33"/>
                </a:solidFill>
              </a:rPr>
              <a:t>ARC – Scott </a:t>
            </a:r>
            <a:r>
              <a:rPr lang="en-US" dirty="0" smtClean="0">
                <a:solidFill>
                  <a:srgbClr val="66FF33"/>
                </a:solidFill>
              </a:rPr>
              <a:t>Miller		JSC </a:t>
            </a:r>
            <a:r>
              <a:rPr lang="en-US" sz="1800" dirty="0" smtClean="0">
                <a:solidFill>
                  <a:srgbClr val="66FF33"/>
                </a:solidFill>
              </a:rPr>
              <a:t>– Kris Lee</a:t>
            </a:r>
            <a:endParaRPr lang="en-US" dirty="0">
              <a:solidFill>
                <a:srgbClr val="66FF33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dirty="0" smtClean="0">
                <a:solidFill>
                  <a:srgbClr val="66FF33"/>
                </a:solidFill>
              </a:rPr>
              <a:t>MSFC </a:t>
            </a:r>
            <a:r>
              <a:rPr lang="en-US" dirty="0">
                <a:solidFill>
                  <a:srgbClr val="66FF33"/>
                </a:solidFill>
              </a:rPr>
              <a:t>– Bobby Powell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en-US" sz="1800" dirty="0" smtClean="0">
                <a:solidFill>
                  <a:srgbClr val="66FF33"/>
                </a:solidFill>
              </a:rPr>
              <a:t>LaRC </a:t>
            </a:r>
            <a:r>
              <a:rPr lang="en-US" dirty="0">
                <a:solidFill>
                  <a:srgbClr val="66FF33"/>
                </a:solidFill>
              </a:rPr>
              <a:t>– Robert </a:t>
            </a:r>
            <a:r>
              <a:rPr lang="en-US" dirty="0" smtClean="0">
                <a:solidFill>
                  <a:srgbClr val="66FF33"/>
                </a:solidFill>
              </a:rPr>
              <a:t>Moses, Nipa Phojanamongkolkij</a:t>
            </a:r>
            <a:endParaRPr lang="en-US" sz="1800" dirty="0" smtClean="0">
              <a:solidFill>
                <a:srgbClr val="66FF33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257" y="2481670"/>
            <a:ext cx="6302829" cy="4169501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67191" y="4283391"/>
            <a:ext cx="1068617" cy="1792246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5914" y="2940999"/>
            <a:ext cx="1479894" cy="1014643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20949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Team 1 Accomplishments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5741"/>
            <a:ext cx="8229600" cy="5258859"/>
          </a:xfrm>
        </p:spPr>
        <p:txBody>
          <a:bodyPr/>
          <a:lstStyle/>
          <a:p>
            <a:pPr lvl="0">
              <a:spcBef>
                <a:spcPts val="12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Numerous </a:t>
            </a:r>
            <a:r>
              <a:rPr lang="en-US" sz="2000" dirty="0">
                <a:solidFill>
                  <a:srgbClr val="FFFFFF"/>
                </a:solidFill>
              </a:rPr>
              <a:t>models for a Mars </a:t>
            </a:r>
            <a:r>
              <a:rPr lang="en-US" sz="2000" dirty="0" smtClean="0">
                <a:solidFill>
                  <a:srgbClr val="FFFFFF"/>
                </a:solidFill>
              </a:rPr>
              <a:t>campaign </a:t>
            </a:r>
            <a:r>
              <a:rPr lang="en-US" sz="2000" dirty="0">
                <a:solidFill>
                  <a:srgbClr val="FFFFFF"/>
                </a:solidFill>
              </a:rPr>
              <a:t>and a </a:t>
            </a:r>
            <a:r>
              <a:rPr lang="en-US" sz="2000" dirty="0" smtClean="0">
                <a:solidFill>
                  <a:srgbClr val="FFFFFF"/>
                </a:solidFill>
              </a:rPr>
              <a:t>mission </a:t>
            </a:r>
            <a:r>
              <a:rPr lang="en-US" sz="2000" dirty="0">
                <a:solidFill>
                  <a:srgbClr val="FFFFFF"/>
                </a:solidFill>
              </a:rPr>
              <a:t>to take </a:t>
            </a:r>
            <a:r>
              <a:rPr lang="en-US" sz="2000" dirty="0" smtClean="0">
                <a:solidFill>
                  <a:srgbClr val="FFFFFF"/>
                </a:solidFill>
              </a:rPr>
              <a:t>In-Situ Resource Utilization </a:t>
            </a:r>
            <a:r>
              <a:rPr lang="en-US" sz="2000" dirty="0">
                <a:solidFill>
                  <a:srgbClr val="FFFFFF"/>
                </a:solidFill>
              </a:rPr>
              <a:t>cargo to the Mars </a:t>
            </a:r>
            <a:r>
              <a:rPr lang="en-US" sz="2000" dirty="0" smtClean="0">
                <a:solidFill>
                  <a:srgbClr val="FFFFFF"/>
                </a:solidFill>
              </a:rPr>
              <a:t>surface</a:t>
            </a:r>
            <a:endParaRPr lang="en-US" sz="1800" dirty="0" smtClean="0">
              <a:solidFill>
                <a:srgbClr val="66FF33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Models </a:t>
            </a:r>
            <a:r>
              <a:rPr lang="en-US" sz="1800" dirty="0">
                <a:solidFill>
                  <a:srgbClr val="66FF33"/>
                </a:solidFill>
              </a:rPr>
              <a:t>can be reused </a:t>
            </a:r>
            <a:r>
              <a:rPr lang="en-US" sz="1800" dirty="0" smtClean="0">
                <a:solidFill>
                  <a:srgbClr val="66FF33"/>
                </a:solidFill>
              </a:rPr>
              <a:t>and </a:t>
            </a:r>
            <a:r>
              <a:rPr lang="en-US" sz="1800" dirty="0">
                <a:solidFill>
                  <a:srgbClr val="66FF33"/>
                </a:solidFill>
              </a:rPr>
              <a:t>are in a model </a:t>
            </a:r>
            <a:r>
              <a:rPr lang="en-US" sz="1800" dirty="0" smtClean="0">
                <a:solidFill>
                  <a:srgbClr val="66FF33"/>
                </a:solidFill>
              </a:rPr>
              <a:t>library</a:t>
            </a:r>
          </a:p>
          <a:p>
            <a:pPr lvl="1"/>
            <a:endParaRPr lang="en-US" sz="1800" dirty="0">
              <a:solidFill>
                <a:srgbClr val="66FF33"/>
              </a:solidFill>
            </a:endParaRPr>
          </a:p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16 </a:t>
            </a:r>
            <a:r>
              <a:rPr lang="en-US" sz="2000" dirty="0">
                <a:solidFill>
                  <a:srgbClr val="FFFFFF"/>
                </a:solidFill>
              </a:rPr>
              <a:t>model based systems engineering </a:t>
            </a:r>
            <a:r>
              <a:rPr lang="en-US" sz="2000" dirty="0" smtClean="0">
                <a:solidFill>
                  <a:srgbClr val="FFFFFF"/>
                </a:solidFill>
              </a:rPr>
              <a:t>products </a:t>
            </a:r>
            <a:r>
              <a:rPr lang="en-US" sz="2000" dirty="0">
                <a:solidFill>
                  <a:srgbClr val="FFFFFF"/>
                </a:solidFill>
              </a:rPr>
              <a:t>for </a:t>
            </a:r>
            <a:r>
              <a:rPr lang="en-US" sz="2000" dirty="0" smtClean="0">
                <a:solidFill>
                  <a:srgbClr val="FFFFFF"/>
                </a:solidFill>
              </a:rPr>
              <a:t>technical reviews</a:t>
            </a:r>
          </a:p>
          <a:p>
            <a:pPr lvl="1">
              <a:spcBef>
                <a:spcPts val="600"/>
              </a:spcBef>
            </a:pPr>
            <a:r>
              <a:rPr lang="en-US" sz="1800" dirty="0">
                <a:solidFill>
                  <a:srgbClr val="66FF33"/>
                </a:solidFill>
              </a:rPr>
              <a:t>Program </a:t>
            </a:r>
            <a:r>
              <a:rPr lang="en-US" sz="1800" dirty="0" smtClean="0">
                <a:solidFill>
                  <a:srgbClr val="66FF33"/>
                </a:solidFill>
              </a:rPr>
              <a:t>SRR and SDR</a:t>
            </a:r>
            <a:endParaRPr lang="en-US" sz="1800" dirty="0">
              <a:solidFill>
                <a:srgbClr val="66FF33"/>
              </a:solidFill>
            </a:endParaRPr>
          </a:p>
          <a:p>
            <a:pPr lvl="1">
              <a:spcBef>
                <a:spcPts val="600"/>
              </a:spcBef>
            </a:pPr>
            <a:r>
              <a:rPr lang="en-US" sz="1800" dirty="0">
                <a:solidFill>
                  <a:srgbClr val="66FF33"/>
                </a:solidFill>
              </a:rPr>
              <a:t>Mission </a:t>
            </a:r>
            <a:r>
              <a:rPr lang="en-US" sz="1800" dirty="0" smtClean="0">
                <a:solidFill>
                  <a:srgbClr val="66FF33"/>
                </a:solidFill>
              </a:rPr>
              <a:t>MCR and SRR</a:t>
            </a:r>
            <a:endParaRPr lang="en-US" sz="1800" dirty="0">
              <a:solidFill>
                <a:srgbClr val="66FF33"/>
              </a:solidFill>
            </a:endParaRPr>
          </a:p>
          <a:p>
            <a:pPr lvl="0">
              <a:spcBef>
                <a:spcPts val="600"/>
              </a:spcBef>
            </a:pPr>
            <a:endParaRPr lang="en-US" sz="2000" dirty="0" smtClean="0">
              <a:solidFill>
                <a:srgbClr val="FFFFFF"/>
              </a:solidFill>
            </a:endParaRPr>
          </a:p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Agile </a:t>
            </a:r>
            <a:r>
              <a:rPr lang="en-US" sz="2000" dirty="0">
                <a:solidFill>
                  <a:srgbClr val="FFFFFF"/>
                </a:solidFill>
              </a:rPr>
              <a:t>systems engineering </a:t>
            </a:r>
            <a:r>
              <a:rPr lang="en-US" sz="2000" dirty="0" smtClean="0">
                <a:solidFill>
                  <a:srgbClr val="FFFFFF"/>
                </a:solidFill>
              </a:rPr>
              <a:t>approach</a:t>
            </a: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Collaboration – how to work on the same project with multiple modelers</a:t>
            </a:r>
          </a:p>
          <a:p>
            <a:pPr lvl="0">
              <a:spcBef>
                <a:spcPts val="600"/>
              </a:spcBef>
            </a:pPr>
            <a:endParaRPr lang="en-US" sz="2000" dirty="0" smtClean="0">
              <a:solidFill>
                <a:srgbClr val="FFFFFF"/>
              </a:solidFill>
            </a:endParaRPr>
          </a:p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Sensitivity </a:t>
            </a:r>
            <a:r>
              <a:rPr lang="en-US" sz="2000" dirty="0">
                <a:solidFill>
                  <a:srgbClr val="FFFFFF"/>
                </a:solidFill>
              </a:rPr>
              <a:t>analyses at the </a:t>
            </a:r>
            <a:r>
              <a:rPr lang="en-US" sz="2000" dirty="0" smtClean="0">
                <a:solidFill>
                  <a:srgbClr val="FFFFFF"/>
                </a:solidFill>
              </a:rPr>
              <a:t>campaign </a:t>
            </a:r>
            <a:r>
              <a:rPr lang="en-US" sz="2000" dirty="0">
                <a:solidFill>
                  <a:srgbClr val="FFFFFF"/>
                </a:solidFill>
              </a:rPr>
              <a:t>level for two </a:t>
            </a:r>
            <a:r>
              <a:rPr lang="en-US" sz="2000" dirty="0" smtClean="0">
                <a:solidFill>
                  <a:srgbClr val="FFFFFF"/>
                </a:solidFill>
              </a:rPr>
              <a:t>factors</a:t>
            </a:r>
          </a:p>
          <a:p>
            <a:pPr lvl="1">
              <a:spcBef>
                <a:spcPts val="600"/>
              </a:spcBef>
            </a:pPr>
            <a:r>
              <a:rPr lang="en-US" sz="1800" dirty="0">
                <a:solidFill>
                  <a:srgbClr val="66FF33"/>
                </a:solidFill>
              </a:rPr>
              <a:t>Mass limits for a particular launch</a:t>
            </a:r>
          </a:p>
          <a:p>
            <a:pPr lvl="1">
              <a:spcBef>
                <a:spcPts val="600"/>
              </a:spcBef>
            </a:pPr>
            <a:r>
              <a:rPr lang="en-US" sz="1800" dirty="0">
                <a:solidFill>
                  <a:srgbClr val="66FF33"/>
                </a:solidFill>
              </a:rPr>
              <a:t>Slips or delays in launch dates</a:t>
            </a:r>
          </a:p>
        </p:txBody>
      </p:sp>
    </p:spTree>
    <p:extLst>
      <p:ext uri="{BB962C8B-B14F-4D97-AF65-F5344CB8AC3E}">
        <p14:creationId xmlns:p14="http://schemas.microsoft.com/office/powerpoint/2010/main" val="337941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7632" y="6414"/>
            <a:ext cx="5900058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Team 2 – Additive Manufacturing and Re-tooling Engineering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65566"/>
            <a:ext cx="6705600" cy="1159177"/>
          </a:xfrm>
        </p:spPr>
        <p:txBody>
          <a:bodyPr/>
          <a:lstStyle/>
          <a:p>
            <a:pPr marL="0" indent="0">
              <a:spcBef>
                <a:spcPts val="600"/>
              </a:spcBef>
              <a:buNone/>
            </a:pPr>
            <a:r>
              <a:rPr lang="en-US" sz="1800" dirty="0" smtClean="0">
                <a:solidFill>
                  <a:srgbClr val="66FF33"/>
                </a:solidFill>
              </a:rPr>
              <a:t>MSFC – </a:t>
            </a:r>
            <a:r>
              <a:rPr lang="en-US" sz="1800" i="1" dirty="0" smtClean="0">
                <a:solidFill>
                  <a:srgbClr val="66FF33"/>
                </a:solidFill>
              </a:rPr>
              <a:t>Graham Nelson</a:t>
            </a:r>
            <a:r>
              <a:rPr lang="en-US" sz="1800" dirty="0" smtClean="0">
                <a:solidFill>
                  <a:srgbClr val="66FF33"/>
                </a:solidFill>
              </a:rPr>
              <a:t>, Randy Brackins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en-US" dirty="0" smtClean="0">
                <a:solidFill>
                  <a:srgbClr val="66FF33"/>
                </a:solidFill>
              </a:rPr>
              <a:t>GRC </a:t>
            </a:r>
            <a:r>
              <a:rPr lang="en-US" dirty="0">
                <a:solidFill>
                  <a:srgbClr val="66FF33"/>
                </a:solidFill>
              </a:rPr>
              <a:t>– </a:t>
            </a:r>
            <a:r>
              <a:rPr lang="en-US" dirty="0" smtClean="0">
                <a:solidFill>
                  <a:srgbClr val="66FF33"/>
                </a:solidFill>
              </a:rPr>
              <a:t>Bryan </a:t>
            </a:r>
            <a:r>
              <a:rPr lang="en-US" dirty="0">
                <a:solidFill>
                  <a:srgbClr val="66FF33"/>
                </a:solidFill>
              </a:rPr>
              <a:t>Fraser		 GSFC – James Sturm</a:t>
            </a:r>
            <a:endParaRPr lang="en-US" dirty="0" smtClean="0">
              <a:solidFill>
                <a:srgbClr val="66FF33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sz="1800" dirty="0" smtClean="0">
                <a:solidFill>
                  <a:srgbClr val="66FF33"/>
                </a:solidFill>
              </a:rPr>
              <a:t>JPL – Kevin Bonanne		JSC – Ernesto Prado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2318657"/>
            <a:ext cx="7750629" cy="4359729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0918" y="2114701"/>
            <a:ext cx="1125882" cy="1469572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8222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Team 2 Accomplishments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76626"/>
            <a:ext cx="8229600" cy="5345949"/>
          </a:xfrm>
        </p:spPr>
        <p:txBody>
          <a:bodyPr/>
          <a:lstStyle/>
          <a:p>
            <a:pPr lvl="0">
              <a:spcBef>
                <a:spcPts val="600"/>
              </a:spcBef>
            </a:pPr>
            <a:r>
              <a:rPr lang="en-US" sz="2000" dirty="0">
                <a:solidFill>
                  <a:srgbClr val="FFFFFF"/>
                </a:solidFill>
              </a:rPr>
              <a:t>Rocket engine design process enhancements</a:t>
            </a:r>
          </a:p>
          <a:p>
            <a:pPr lvl="1">
              <a:spcBef>
                <a:spcPts val="600"/>
              </a:spcBef>
            </a:pPr>
            <a:r>
              <a:rPr lang="en-US" sz="1800" dirty="0">
                <a:solidFill>
                  <a:srgbClr val="66FF33"/>
                </a:solidFill>
              </a:rPr>
              <a:t>Engine power balance data import and store in SysML</a:t>
            </a:r>
          </a:p>
          <a:p>
            <a:pPr marL="0" lvl="0" indent="0">
              <a:spcBef>
                <a:spcPts val="600"/>
              </a:spcBef>
              <a:buNone/>
            </a:pPr>
            <a:endParaRPr lang="en-US" sz="2000" dirty="0" smtClean="0">
              <a:solidFill>
                <a:srgbClr val="FFFFFF"/>
              </a:solidFill>
            </a:endParaRPr>
          </a:p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Model with top-level engine requirements and physical architecture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Automatic verifications </a:t>
            </a:r>
            <a:r>
              <a:rPr lang="en-US" sz="1800" dirty="0">
                <a:solidFill>
                  <a:srgbClr val="66FF33"/>
                </a:solidFill>
              </a:rPr>
              <a:t>during design trade studies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Mass and cost rollup calculations for demonstration of trade study automation</a:t>
            </a:r>
          </a:p>
          <a:p>
            <a:pPr marL="0" lvl="0" indent="0">
              <a:spcBef>
                <a:spcPts val="600"/>
              </a:spcBef>
              <a:buNone/>
            </a:pPr>
            <a:endParaRPr lang="en-US" sz="2000" dirty="0">
              <a:solidFill>
                <a:srgbClr val="FFFFFF"/>
              </a:solidFill>
            </a:endParaRPr>
          </a:p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Auto‐generate </a:t>
            </a:r>
            <a:r>
              <a:rPr lang="en-US" sz="2000" dirty="0">
                <a:solidFill>
                  <a:srgbClr val="FFFFFF"/>
                </a:solidFill>
              </a:rPr>
              <a:t>up‐to‐date requirements and </a:t>
            </a:r>
            <a:r>
              <a:rPr lang="en-US" sz="2000" dirty="0" smtClean="0">
                <a:solidFill>
                  <a:srgbClr val="FFFFFF"/>
                </a:solidFill>
              </a:rPr>
              <a:t>performance specifications </a:t>
            </a:r>
            <a:r>
              <a:rPr lang="en-US" sz="2000" dirty="0">
                <a:solidFill>
                  <a:srgbClr val="FFFFFF"/>
                </a:solidFill>
              </a:rPr>
              <a:t>for component </a:t>
            </a:r>
            <a:r>
              <a:rPr lang="en-US" sz="2000" dirty="0" smtClean="0">
                <a:solidFill>
                  <a:srgbClr val="FFFFFF"/>
                </a:solidFill>
              </a:rPr>
              <a:t>leads</a:t>
            </a:r>
          </a:p>
          <a:p>
            <a:pPr lvl="1">
              <a:spcBef>
                <a:spcPts val="600"/>
              </a:spcBef>
            </a:pPr>
            <a:r>
              <a:rPr lang="en-US" sz="1800" dirty="0">
                <a:solidFill>
                  <a:srgbClr val="66FF33"/>
                </a:solidFill>
              </a:rPr>
              <a:t>Concurrent design process enabled by additive </a:t>
            </a:r>
            <a:r>
              <a:rPr lang="en-US" sz="1800" dirty="0" smtClean="0">
                <a:solidFill>
                  <a:srgbClr val="66FF33"/>
                </a:solidFill>
              </a:rPr>
              <a:t>manufacturing</a:t>
            </a:r>
          </a:p>
          <a:p>
            <a:pPr lvl="1">
              <a:spcBef>
                <a:spcPts val="600"/>
              </a:spcBef>
            </a:pPr>
            <a:r>
              <a:rPr lang="en-US" sz="1800" dirty="0" smtClean="0">
                <a:solidFill>
                  <a:srgbClr val="66FF33"/>
                </a:solidFill>
              </a:rPr>
              <a:t>Shift to “test-fail-fix”</a:t>
            </a:r>
            <a:endParaRPr lang="en-US" sz="1800" dirty="0">
              <a:solidFill>
                <a:srgbClr val="66FF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55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Team 3 – Mission Element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65566"/>
            <a:ext cx="6705600" cy="1453091"/>
          </a:xfrm>
        </p:spPr>
        <p:txBody>
          <a:bodyPr/>
          <a:lstStyle/>
          <a:p>
            <a:pPr marL="0" indent="0">
              <a:spcBef>
                <a:spcPts val="600"/>
              </a:spcBef>
              <a:buNone/>
            </a:pPr>
            <a:r>
              <a:rPr lang="en-US" dirty="0" smtClean="0">
                <a:solidFill>
                  <a:srgbClr val="66FF33"/>
                </a:solidFill>
              </a:rPr>
              <a:t>JSC</a:t>
            </a:r>
            <a:r>
              <a:rPr lang="en-US" sz="1800" dirty="0" smtClean="0">
                <a:solidFill>
                  <a:srgbClr val="66FF33"/>
                </a:solidFill>
              </a:rPr>
              <a:t> – </a:t>
            </a:r>
            <a:r>
              <a:rPr lang="en-US" sz="1800" i="1" dirty="0" smtClean="0">
                <a:solidFill>
                  <a:srgbClr val="66FF33"/>
                </a:solidFill>
              </a:rPr>
              <a:t>Bill Othon</a:t>
            </a:r>
            <a:r>
              <a:rPr lang="en-US" sz="1800" dirty="0" smtClean="0">
                <a:solidFill>
                  <a:srgbClr val="66FF33"/>
                </a:solidFill>
              </a:rPr>
              <a:t>, Ron Maglothin	</a:t>
            </a:r>
            <a:r>
              <a:rPr lang="en-US" dirty="0" smtClean="0">
                <a:solidFill>
                  <a:srgbClr val="66FF33"/>
                </a:solidFill>
              </a:rPr>
              <a:t>GRC </a:t>
            </a:r>
            <a:r>
              <a:rPr lang="en-US" dirty="0">
                <a:solidFill>
                  <a:srgbClr val="66FF33"/>
                </a:solidFill>
              </a:rPr>
              <a:t>– </a:t>
            </a:r>
            <a:r>
              <a:rPr lang="en-US" dirty="0" smtClean="0">
                <a:solidFill>
                  <a:srgbClr val="66FF33"/>
                </a:solidFill>
              </a:rPr>
              <a:t>Edith Parrott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en-US" dirty="0" smtClean="0">
                <a:solidFill>
                  <a:srgbClr val="66FF33"/>
                </a:solidFill>
              </a:rPr>
              <a:t>KSC – Emilio Valencia		LaRC</a:t>
            </a:r>
            <a:r>
              <a:rPr lang="en-US" sz="1800" dirty="0" smtClean="0">
                <a:solidFill>
                  <a:srgbClr val="66FF33"/>
                </a:solidFill>
              </a:rPr>
              <a:t> – Trevor Grondin</a:t>
            </a:r>
            <a:endParaRPr lang="en-US" dirty="0">
              <a:solidFill>
                <a:srgbClr val="66FF33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dirty="0" smtClean="0">
                <a:solidFill>
                  <a:srgbClr val="66FF33"/>
                </a:solidFill>
              </a:rPr>
              <a:t>MSFC </a:t>
            </a:r>
            <a:r>
              <a:rPr lang="en-US" dirty="0">
                <a:solidFill>
                  <a:srgbClr val="66FF33"/>
                </a:solidFill>
              </a:rPr>
              <a:t>– </a:t>
            </a:r>
            <a:r>
              <a:rPr lang="en-US" dirty="0" smtClean="0">
                <a:solidFill>
                  <a:srgbClr val="66FF33"/>
                </a:solidFill>
              </a:rPr>
              <a:t>Paul Gill, Phil Hall, LaVeda Jackson</a:t>
            </a:r>
            <a:endParaRPr lang="en-US" sz="1800" dirty="0" smtClean="0">
              <a:solidFill>
                <a:srgbClr val="66FF33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386" y="2204358"/>
            <a:ext cx="5943600" cy="44577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2572" y="2204358"/>
            <a:ext cx="1785257" cy="1830264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2572" y="4332514"/>
            <a:ext cx="1089652" cy="1534885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5575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Team 3 Accomplishments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5740"/>
            <a:ext cx="8229600" cy="4485977"/>
          </a:xfrm>
        </p:spPr>
        <p:txBody>
          <a:bodyPr/>
          <a:lstStyle/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Re-usable libraries and patterns for a Mars Lander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Final </a:t>
            </a:r>
            <a:r>
              <a:rPr lang="en-US" sz="1800" dirty="0">
                <a:solidFill>
                  <a:srgbClr val="66FF33"/>
                </a:solidFill>
              </a:rPr>
              <a:t>d</a:t>
            </a:r>
            <a:r>
              <a:rPr lang="en-US" sz="1800" dirty="0" smtClean="0">
                <a:solidFill>
                  <a:srgbClr val="66FF33"/>
                </a:solidFill>
              </a:rPr>
              <a:t>escent </a:t>
            </a:r>
            <a:r>
              <a:rPr lang="en-US" sz="1800" dirty="0">
                <a:solidFill>
                  <a:srgbClr val="66FF33"/>
                </a:solidFill>
              </a:rPr>
              <a:t>and </a:t>
            </a:r>
            <a:r>
              <a:rPr lang="en-US" sz="1800" dirty="0" smtClean="0">
                <a:solidFill>
                  <a:srgbClr val="66FF33"/>
                </a:solidFill>
              </a:rPr>
              <a:t>landing operations and requirements</a:t>
            </a:r>
            <a:endParaRPr lang="en-US" sz="1800" dirty="0">
              <a:solidFill>
                <a:srgbClr val="66FF33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Lander system, command and data handling, </a:t>
            </a:r>
            <a:r>
              <a:rPr lang="en-US" sz="1800" dirty="0">
                <a:solidFill>
                  <a:srgbClr val="66FF33"/>
                </a:solidFill>
              </a:rPr>
              <a:t>p</a:t>
            </a:r>
            <a:r>
              <a:rPr lang="en-US" sz="1800" dirty="0" smtClean="0">
                <a:solidFill>
                  <a:srgbClr val="66FF33"/>
                </a:solidFill>
              </a:rPr>
              <a:t>ower</a:t>
            </a:r>
            <a:r>
              <a:rPr lang="en-US" sz="1800" dirty="0">
                <a:solidFill>
                  <a:srgbClr val="66FF33"/>
                </a:solidFill>
              </a:rPr>
              <a:t>, </a:t>
            </a:r>
            <a:r>
              <a:rPr lang="en-US" sz="1800" dirty="0" smtClean="0">
                <a:solidFill>
                  <a:srgbClr val="66FF33"/>
                </a:solidFill>
              </a:rPr>
              <a:t>structures</a:t>
            </a:r>
            <a:r>
              <a:rPr lang="en-US" sz="1800" dirty="0">
                <a:solidFill>
                  <a:srgbClr val="66FF33"/>
                </a:solidFill>
              </a:rPr>
              <a:t>, </a:t>
            </a:r>
            <a:r>
              <a:rPr lang="en-US" sz="1800" dirty="0" smtClean="0">
                <a:solidFill>
                  <a:srgbClr val="66FF33"/>
                </a:solidFill>
              </a:rPr>
              <a:t>and guidance, navigation and control components and interfaces</a:t>
            </a:r>
          </a:p>
          <a:p>
            <a:pPr marL="457200" lvl="1" indent="0">
              <a:buNone/>
            </a:pPr>
            <a:endParaRPr lang="en-US" sz="1800" dirty="0">
              <a:solidFill>
                <a:srgbClr val="66FF33"/>
              </a:solidFill>
            </a:endParaRPr>
          </a:p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System </a:t>
            </a:r>
            <a:r>
              <a:rPr lang="en-US" sz="2000" dirty="0">
                <a:solidFill>
                  <a:srgbClr val="FFFFFF"/>
                </a:solidFill>
              </a:rPr>
              <a:t>m</a:t>
            </a:r>
            <a:r>
              <a:rPr lang="en-US" sz="2000" dirty="0" smtClean="0">
                <a:solidFill>
                  <a:srgbClr val="FFFFFF"/>
                </a:solidFill>
              </a:rPr>
              <a:t>odel interactions with other </a:t>
            </a:r>
            <a:r>
              <a:rPr lang="en-US" sz="2000" dirty="0">
                <a:solidFill>
                  <a:srgbClr val="FFFFFF"/>
                </a:solidFill>
              </a:rPr>
              <a:t>e</a:t>
            </a:r>
            <a:r>
              <a:rPr lang="en-US" sz="2000" dirty="0" smtClean="0">
                <a:solidFill>
                  <a:srgbClr val="FFFFFF"/>
                </a:solidFill>
              </a:rPr>
              <a:t>ngineering </a:t>
            </a:r>
            <a:r>
              <a:rPr lang="en-US" sz="2000" dirty="0">
                <a:solidFill>
                  <a:srgbClr val="FFFFFF"/>
                </a:solidFill>
              </a:rPr>
              <a:t>d</a:t>
            </a:r>
            <a:r>
              <a:rPr lang="en-US" sz="2000" dirty="0" smtClean="0">
                <a:solidFill>
                  <a:srgbClr val="FFFFFF"/>
                </a:solidFill>
              </a:rPr>
              <a:t>isciplines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CAD and Dynamics </a:t>
            </a:r>
            <a:r>
              <a:rPr lang="en-US" sz="1800" dirty="0">
                <a:solidFill>
                  <a:srgbClr val="66FF33"/>
                </a:solidFill>
              </a:rPr>
              <a:t>Simulation (Trick)</a:t>
            </a:r>
          </a:p>
          <a:p>
            <a:pPr marL="0" lvl="0" indent="0">
              <a:spcBef>
                <a:spcPts val="600"/>
              </a:spcBef>
              <a:buNone/>
            </a:pPr>
            <a:endParaRPr lang="en-US" sz="2000" dirty="0" smtClean="0">
              <a:solidFill>
                <a:srgbClr val="FFFFFF"/>
              </a:solidFill>
            </a:endParaRPr>
          </a:p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Model organization for collaboration and control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Isolate </a:t>
            </a:r>
            <a:r>
              <a:rPr lang="en-US" sz="1800" dirty="0">
                <a:solidFill>
                  <a:srgbClr val="66FF33"/>
                </a:solidFill>
              </a:rPr>
              <a:t>subsystem development and allow engineers more control over technical </a:t>
            </a:r>
            <a:r>
              <a:rPr lang="en-US" sz="1800" dirty="0" smtClean="0">
                <a:solidFill>
                  <a:srgbClr val="66FF33"/>
                </a:solidFill>
              </a:rPr>
              <a:t>areas</a:t>
            </a:r>
          </a:p>
        </p:txBody>
      </p:sp>
    </p:spTree>
    <p:extLst>
      <p:ext uri="{BB962C8B-B14F-4D97-AF65-F5344CB8AC3E}">
        <p14:creationId xmlns:p14="http://schemas.microsoft.com/office/powerpoint/2010/main" val="44298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Team 4 – Sounding Rocket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Mission Flow Shadowing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5914" y="865567"/>
            <a:ext cx="7032172" cy="1246262"/>
          </a:xfrm>
        </p:spPr>
        <p:txBody>
          <a:bodyPr/>
          <a:lstStyle/>
          <a:p>
            <a:pPr marL="0" indent="0">
              <a:spcBef>
                <a:spcPts val="600"/>
              </a:spcBef>
              <a:buNone/>
            </a:pPr>
            <a:r>
              <a:rPr lang="en-US" dirty="0" smtClean="0">
                <a:solidFill>
                  <a:srgbClr val="66FF33"/>
                </a:solidFill>
              </a:rPr>
              <a:t>GSFC</a:t>
            </a:r>
            <a:r>
              <a:rPr lang="en-US" sz="1800" dirty="0" smtClean="0">
                <a:solidFill>
                  <a:srgbClr val="66FF33"/>
                </a:solidFill>
              </a:rPr>
              <a:t> – </a:t>
            </a:r>
            <a:r>
              <a:rPr lang="en-US" sz="1800" i="1" dirty="0" smtClean="0">
                <a:solidFill>
                  <a:srgbClr val="66FF33"/>
                </a:solidFill>
              </a:rPr>
              <a:t>Jessica Knizhnik</a:t>
            </a:r>
            <a:r>
              <a:rPr lang="en-US" sz="1800" dirty="0" smtClean="0">
                <a:solidFill>
                  <a:srgbClr val="66FF33"/>
                </a:solidFill>
              </a:rPr>
              <a:t>, Ed Amatucci, Denise McGarity (student)</a:t>
            </a:r>
            <a:endParaRPr lang="en-US" dirty="0" smtClean="0">
              <a:solidFill>
                <a:srgbClr val="66FF33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dirty="0" smtClean="0">
                <a:solidFill>
                  <a:srgbClr val="66FF33"/>
                </a:solidFill>
              </a:rPr>
              <a:t>JPL – Kevin Bonanne		GSFC </a:t>
            </a:r>
            <a:r>
              <a:rPr lang="en-US" dirty="0">
                <a:solidFill>
                  <a:srgbClr val="66FF33"/>
                </a:solidFill>
              </a:rPr>
              <a:t>WFF – David </a:t>
            </a:r>
            <a:r>
              <a:rPr lang="en-US" dirty="0" smtClean="0">
                <a:solidFill>
                  <a:srgbClr val="66FF33"/>
                </a:solidFill>
              </a:rPr>
              <a:t>Kotsifakis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en-US" dirty="0" smtClean="0">
                <a:solidFill>
                  <a:srgbClr val="66FF33"/>
                </a:solidFill>
              </a:rPr>
              <a:t>SSC</a:t>
            </a:r>
            <a:r>
              <a:rPr lang="en-US" sz="1800" dirty="0" smtClean="0">
                <a:solidFill>
                  <a:srgbClr val="66FF33"/>
                </a:solidFill>
              </a:rPr>
              <a:t> – Rebecca Deschamp</a:t>
            </a:r>
            <a:endParaRPr lang="en-US" dirty="0">
              <a:solidFill>
                <a:srgbClr val="66FF33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345" y="2002974"/>
            <a:ext cx="6193970" cy="464547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2282533"/>
            <a:ext cx="2438400" cy="2699658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6739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Team 4 Accomplishments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5740"/>
            <a:ext cx="8229600" cy="5237092"/>
          </a:xfrm>
        </p:spPr>
        <p:txBody>
          <a:bodyPr/>
          <a:lstStyle/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System model of </a:t>
            </a:r>
            <a:r>
              <a:rPr lang="fr-FR" sz="2000" dirty="0">
                <a:solidFill>
                  <a:srgbClr val="FFFFFF"/>
                </a:solidFill>
              </a:rPr>
              <a:t>Multiple User Suborbital Instrument </a:t>
            </a:r>
            <a:r>
              <a:rPr lang="fr-FR" sz="2000" dirty="0" smtClean="0">
                <a:solidFill>
                  <a:srgbClr val="FFFFFF"/>
                </a:solidFill>
              </a:rPr>
              <a:t>Carrier (MUSIC) sounding rocket mission</a:t>
            </a:r>
          </a:p>
          <a:p>
            <a:pPr lvl="1">
              <a:spcBef>
                <a:spcPts val="600"/>
              </a:spcBef>
            </a:pPr>
            <a:r>
              <a:rPr lang="fr-FR" sz="1800" dirty="0" smtClean="0">
                <a:solidFill>
                  <a:srgbClr val="66FF33"/>
                </a:solidFill>
              </a:rPr>
              <a:t>Design Review requirements from SRPO</a:t>
            </a:r>
          </a:p>
          <a:p>
            <a:pPr lvl="1">
              <a:spcBef>
                <a:spcPts val="600"/>
              </a:spcBef>
            </a:pPr>
            <a:r>
              <a:rPr lang="fr-FR" sz="1800" dirty="0" smtClean="0">
                <a:solidFill>
                  <a:srgbClr val="66FF33"/>
                </a:solidFill>
              </a:rPr>
              <a:t>MUSIC mission information</a:t>
            </a:r>
            <a:r>
              <a:rPr lang="en-US" sz="1800" dirty="0" smtClean="0">
                <a:solidFill>
                  <a:srgbClr val="66FF33"/>
                </a:solidFill>
              </a:rPr>
              <a:t> </a:t>
            </a:r>
            <a:endParaRPr lang="en-US" sz="1800" dirty="0">
              <a:solidFill>
                <a:srgbClr val="66FF33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Generic</a:t>
            </a:r>
            <a:r>
              <a:rPr lang="en-US" sz="1800" dirty="0">
                <a:solidFill>
                  <a:srgbClr val="66FF33"/>
                </a:solidFill>
              </a:rPr>
              <a:t>, </a:t>
            </a:r>
            <a:r>
              <a:rPr lang="en-US" sz="1800" dirty="0" smtClean="0">
                <a:solidFill>
                  <a:srgbClr val="66FF33"/>
                </a:solidFill>
              </a:rPr>
              <a:t>reusable, </a:t>
            </a:r>
            <a:r>
              <a:rPr lang="en-US" sz="1800" dirty="0">
                <a:solidFill>
                  <a:srgbClr val="66FF33"/>
                </a:solidFill>
              </a:rPr>
              <a:t>and reconfigurable component </a:t>
            </a:r>
            <a:r>
              <a:rPr lang="en-US" sz="1800" dirty="0" smtClean="0">
                <a:solidFill>
                  <a:srgbClr val="66FF33"/>
                </a:solidFill>
              </a:rPr>
              <a:t>library</a:t>
            </a:r>
          </a:p>
          <a:p>
            <a:pPr marL="457200" lvl="1" indent="0">
              <a:buNone/>
            </a:pPr>
            <a:endParaRPr lang="en-US" sz="1800" dirty="0">
              <a:solidFill>
                <a:srgbClr val="66FF33"/>
              </a:solidFill>
            </a:endParaRPr>
          </a:p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Immediate value to Sounding Rocket Program Office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Identified missing and implied requirements and </a:t>
            </a:r>
            <a:r>
              <a:rPr lang="en-US" sz="1800" dirty="0" smtClean="0">
                <a:solidFill>
                  <a:srgbClr val="66FF33"/>
                </a:solidFill>
              </a:rPr>
              <a:t>events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Examination of current operating processes and information transfer</a:t>
            </a:r>
          </a:p>
          <a:p>
            <a:pPr lvl="1"/>
            <a:endParaRPr lang="en-US" sz="1800" dirty="0">
              <a:solidFill>
                <a:srgbClr val="66FF33"/>
              </a:solidFill>
            </a:endParaRPr>
          </a:p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Department of Defense partner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Program model of SRPO, project lifecycle, and measures of success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Track cost, schedule, risk, and technical performance before and after MBSE implementation</a:t>
            </a:r>
            <a:endParaRPr lang="en-US" sz="1800" dirty="0">
              <a:solidFill>
                <a:srgbClr val="66FF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66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065740"/>
            <a:ext cx="8229600" cy="715435"/>
          </a:xfrm>
        </p:spPr>
        <p:txBody>
          <a:bodyPr/>
          <a:lstStyle/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Capture lessons learned and recommended next steps</a:t>
            </a:r>
            <a:endParaRPr lang="en-US" sz="1800" dirty="0">
              <a:solidFill>
                <a:srgbClr val="66FF33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64028" y="1674470"/>
          <a:ext cx="7815944" cy="493776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601686"/>
                <a:gridCol w="5214258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bg1"/>
                          </a:solidFill>
                          <a:latin typeface="+mn-lt"/>
                          <a:ea typeface="ＭＳ Ｐゴシック" pitchFamily="-105" charset="-128"/>
                          <a:cs typeface="+mn-cs"/>
                        </a:rPr>
                        <a:t>Session Title</a:t>
                      </a:r>
                      <a:endParaRPr lang="en-US" sz="1800" b="1" kern="1200" dirty="0">
                        <a:solidFill>
                          <a:schemeClr val="bg1"/>
                        </a:solidFill>
                        <a:latin typeface="+mn-lt"/>
                        <a:ea typeface="ＭＳ Ｐゴシック" pitchFamily="-105" charset="-128"/>
                        <a:cs typeface="+mn-cs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bg1"/>
                          </a:solidFill>
                          <a:latin typeface="+mn-lt"/>
                          <a:ea typeface="ＭＳ Ｐゴシック" pitchFamily="-105" charset="-128"/>
                          <a:cs typeface="+mn-cs"/>
                        </a:rPr>
                        <a:t>Discussion Areas</a:t>
                      </a:r>
                      <a:endParaRPr lang="en-US" sz="1800" b="1" kern="1200" dirty="0">
                        <a:solidFill>
                          <a:schemeClr val="bg1"/>
                        </a:solidFill>
                        <a:latin typeface="+mn-lt"/>
                        <a:ea typeface="ＭＳ Ｐゴシック" pitchFamily="-105" charset="-128"/>
                        <a:cs typeface="+mn-cs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latin typeface="+mn-lt"/>
                          <a:ea typeface="ＭＳ Ｐゴシック" pitchFamily="-105" charset="-128"/>
                        </a:rPr>
                        <a:t>Lessons Learned about this Pathfinder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286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66FF33"/>
                          </a:solidFill>
                          <a:latin typeface="+mn-lt"/>
                          <a:ea typeface="ＭＳ Ｐゴシック" pitchFamily="-105" charset="-128"/>
                        </a:rPr>
                        <a:t>What to continue or change for a follow-on and what focus areas of interest should be continued or changed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latin typeface="+mn-lt"/>
                          <a:ea typeface="ＭＳ Ｐゴシック" pitchFamily="-105" charset="-128"/>
                        </a:rPr>
                        <a:t>How to Do Systems Engineering with MBSE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66FF33"/>
                          </a:solidFill>
                          <a:latin typeface="+mn-lt"/>
                          <a:ea typeface="ＭＳ Ｐゴシック" pitchFamily="-105" charset="-128"/>
                        </a:rPr>
                        <a:t>What changes to NASA processes or NPR "shall" statements needed to be made and if any areas were ready to convert from document-centric to model-centric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latin typeface="+mn-lt"/>
                          <a:ea typeface="ＭＳ Ｐゴシック" pitchFamily="-105" charset="-128"/>
                        </a:rPr>
                        <a:t>Learning to Model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286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66FF33"/>
                          </a:solidFill>
                          <a:latin typeface="+mn-lt"/>
                          <a:ea typeface="ＭＳ Ｐゴシック" pitchFamily="-105" charset="-128"/>
                        </a:rPr>
                        <a:t>Types of training, mentors, on-the-job training, aids, and examples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267DE6"/>
                          </a:solidFill>
                          <a:latin typeface="+mn-lt"/>
                          <a:ea typeface="ＭＳ Ｐゴシック" pitchFamily="-105" charset="-128"/>
                        </a:rPr>
                        <a:t>NASA Infrastructure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66FF33"/>
                          </a:solidFill>
                          <a:latin typeface="+mn-lt"/>
                          <a:ea typeface="ＭＳ Ｐゴシック" pitchFamily="-105" charset="-128"/>
                        </a:rPr>
                        <a:t>Collaboration environment, access to software and licenses, and access to knowledge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267DE6"/>
                          </a:solidFill>
                          <a:latin typeface="+mn-lt"/>
                          <a:ea typeface="ＭＳ Ｐゴシック" pitchFamily="-105" charset="-128"/>
                        </a:rPr>
                        <a:t>MBSE with Other Areas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286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66FF33"/>
                          </a:solidFill>
                          <a:latin typeface="+mn-lt"/>
                          <a:ea typeface="ＭＳ Ｐゴシック" pitchFamily="-105" charset="-128"/>
                        </a:rPr>
                        <a:t>Configuration management, fault management, project management, and physics based models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267DE6"/>
                          </a:solidFill>
                          <a:latin typeface="+mn-lt"/>
                          <a:ea typeface="ＭＳ Ｐゴシック" pitchFamily="-105" charset="-128"/>
                        </a:rPr>
                        <a:t>Acceptance of MBSE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66FF33"/>
                          </a:solidFill>
                          <a:latin typeface="+mn-lt"/>
                          <a:ea typeface="ＭＳ Ｐゴシック" pitchFamily="-105" charset="-128"/>
                        </a:rPr>
                        <a:t>Acceptance of MBSE with line management, project management, systems engineering peers, peers in other disciplines, and review boards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66FF33"/>
                          </a:solidFill>
                          <a:latin typeface="+mn-lt"/>
                          <a:ea typeface="ＭＳ Ｐゴシック" pitchFamily="-105" charset="-128"/>
                        </a:rPr>
                        <a:t>Open Discussion</a:t>
                      </a:r>
                      <a:endParaRPr lang="en-US" sz="1800" dirty="0">
                        <a:solidFill>
                          <a:srgbClr val="66FF33"/>
                        </a:solidFill>
                        <a:latin typeface="+mn-lt"/>
                        <a:ea typeface="ＭＳ Ｐゴシック" pitchFamily="-105" charset="-12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66FF33"/>
                          </a:solidFill>
                          <a:latin typeface="+mn-lt"/>
                          <a:ea typeface="ＭＳ Ｐゴシック" pitchFamily="-105" charset="-128"/>
                        </a:rPr>
                        <a:t>What to do about MBSE at the Agency Level</a:t>
                      </a:r>
                      <a:endParaRPr lang="en-US" sz="1800" dirty="0">
                        <a:solidFill>
                          <a:srgbClr val="66FF33"/>
                        </a:solidFill>
                        <a:latin typeface="+mn-lt"/>
                        <a:ea typeface="ＭＳ Ｐゴシック" pitchFamily="-105" charset="-128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 bwMode="auto">
          <a:xfrm>
            <a:off x="457200" y="6414"/>
            <a:ext cx="8229600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ＭＳ Ｐゴシック" pitchFamily="-105" charset="-128"/>
                <a:cs typeface="ＭＳ Ｐゴシック" pitchFamily="-105" charset="-128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  <a:ea typeface="ＭＳ Ｐゴシック" pitchFamily="-105" charset="-128"/>
                <a:cs typeface="ＭＳ Ｐゴシック" pitchFamily="-105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  <a:ea typeface="ＭＳ Ｐゴシック" pitchFamily="-105" charset="-128"/>
                <a:cs typeface="ＭＳ Ｐゴシック" pitchFamily="-105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  <a:ea typeface="ＭＳ Ｐゴシック" pitchFamily="-105" charset="-128"/>
                <a:cs typeface="ＭＳ Ｐゴシック" pitchFamily="-105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  <a:ea typeface="ＭＳ Ｐゴシック" pitchFamily="-105" charset="-128"/>
                <a:cs typeface="ＭＳ Ｐゴシック" pitchFamily="-105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-105" charset="0"/>
              </a:defRPr>
            </a:lvl9pPr>
          </a:lstStyle>
          <a:p>
            <a:r>
              <a:rPr lang="en-US" kern="0" dirty="0" smtClean="0">
                <a:solidFill>
                  <a:srgbClr val="FFFFFF"/>
                </a:solidFill>
              </a:rPr>
              <a:t>Knowledge Capture Meeting</a:t>
            </a:r>
            <a:endParaRPr lang="en-US" kern="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68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Knowledge Capture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45995"/>
            <a:ext cx="8229600" cy="4741128"/>
          </a:xfrm>
        </p:spPr>
        <p:txBody>
          <a:bodyPr/>
          <a:lstStyle/>
          <a:p>
            <a:r>
              <a:rPr lang="en-US" sz="2000" dirty="0" smtClean="0">
                <a:solidFill>
                  <a:srgbClr val="FFFFFF"/>
                </a:solidFill>
              </a:rPr>
              <a:t>NASA Cloud for </a:t>
            </a:r>
            <a:r>
              <a:rPr lang="en-US" sz="2000" dirty="0">
                <a:solidFill>
                  <a:srgbClr val="FFFFFF"/>
                </a:solidFill>
              </a:rPr>
              <a:t>MBSE</a:t>
            </a: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Solved many issues and </a:t>
            </a:r>
            <a:r>
              <a:rPr lang="en-US" sz="1800" dirty="0" smtClean="0">
                <a:solidFill>
                  <a:srgbClr val="66FF33"/>
                </a:solidFill>
              </a:rPr>
              <a:t>had a successful expansion of the number and types of software licenses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Higher number of users than before</a:t>
            </a:r>
            <a:endParaRPr lang="en-US" sz="1800" dirty="0">
              <a:solidFill>
                <a:srgbClr val="66FF33"/>
              </a:solidFill>
            </a:endParaRPr>
          </a:p>
          <a:p>
            <a:r>
              <a:rPr lang="en-US" sz="2000" dirty="0" smtClean="0">
                <a:solidFill>
                  <a:srgbClr val="FFFFFF"/>
                </a:solidFill>
              </a:rPr>
              <a:t>Lessons Learned about this Pathfinder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Focus was on learning how to model a system, not necessarily doing SE</a:t>
            </a: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Suggestions for follow-on work</a:t>
            </a:r>
          </a:p>
          <a:p>
            <a:pPr lvl="2"/>
            <a:r>
              <a:rPr lang="en-US" dirty="0" smtClean="0">
                <a:solidFill>
                  <a:srgbClr val="66FF33"/>
                </a:solidFill>
              </a:rPr>
              <a:t>Model more of the life-cycle of a product</a:t>
            </a:r>
          </a:p>
          <a:p>
            <a:pPr lvl="2"/>
            <a:r>
              <a:rPr lang="en-US" dirty="0" smtClean="0">
                <a:solidFill>
                  <a:srgbClr val="66FF33"/>
                </a:solidFill>
              </a:rPr>
              <a:t>Link models from different teams</a:t>
            </a:r>
          </a:p>
          <a:p>
            <a:pPr lvl="2"/>
            <a:r>
              <a:rPr lang="en-US" dirty="0" smtClean="0">
                <a:solidFill>
                  <a:srgbClr val="66FF33"/>
                </a:solidFill>
              </a:rPr>
              <a:t>Embed expert on each team</a:t>
            </a:r>
          </a:p>
          <a:p>
            <a:r>
              <a:rPr lang="en-US" sz="2000" dirty="0" smtClean="0">
                <a:solidFill>
                  <a:srgbClr val="FFFFFF"/>
                </a:solidFill>
              </a:rPr>
              <a:t>SE Processes with MBSE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Too early to standardize on a specific toolset</a:t>
            </a: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General acceptance of SysML for </a:t>
            </a:r>
            <a:r>
              <a:rPr lang="en-US" sz="1800" dirty="0" smtClean="0">
                <a:solidFill>
                  <a:srgbClr val="66FF33"/>
                </a:solidFill>
              </a:rPr>
              <a:t>MBSE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Start </a:t>
            </a:r>
            <a:r>
              <a:rPr lang="en-US" sz="1800" dirty="0">
                <a:solidFill>
                  <a:srgbClr val="66FF33"/>
                </a:solidFill>
              </a:rPr>
              <a:t>the adoption </a:t>
            </a:r>
            <a:r>
              <a:rPr lang="en-US" sz="1800" dirty="0" smtClean="0">
                <a:solidFill>
                  <a:srgbClr val="66FF33"/>
                </a:solidFill>
              </a:rPr>
              <a:t>now</a:t>
            </a:r>
            <a:r>
              <a:rPr lang="en-US" sz="1800" dirty="0">
                <a:solidFill>
                  <a:srgbClr val="66FF33"/>
                </a:solidFill>
              </a:rPr>
              <a:t>, thoughtful and incremental</a:t>
            </a:r>
          </a:p>
        </p:txBody>
      </p:sp>
    </p:spTree>
    <p:extLst>
      <p:ext uri="{BB962C8B-B14F-4D97-AF65-F5344CB8AC3E}">
        <p14:creationId xmlns:p14="http://schemas.microsoft.com/office/powerpoint/2010/main" val="106224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Knowledge Capture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45994"/>
            <a:ext cx="8229600" cy="5912005"/>
          </a:xfrm>
        </p:spPr>
        <p:txBody>
          <a:bodyPr/>
          <a:lstStyle/>
          <a:p>
            <a:r>
              <a:rPr lang="en-US" sz="2000" dirty="0" smtClean="0">
                <a:solidFill>
                  <a:srgbClr val="FFFFFF"/>
                </a:solidFill>
              </a:rPr>
              <a:t>Learning to Model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Teams experience ranged from novices to experts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A lot to learn – language, tool chain, team work processes</a:t>
            </a:r>
          </a:p>
          <a:p>
            <a:pPr>
              <a:spcBef>
                <a:spcPts val="12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Infrastructure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Recommend </a:t>
            </a:r>
            <a:r>
              <a:rPr lang="en-US" sz="1800" dirty="0">
                <a:solidFill>
                  <a:srgbClr val="66FF33"/>
                </a:solidFill>
              </a:rPr>
              <a:t>a NASA-wide MBSE wiki to facilitate communication </a:t>
            </a:r>
            <a:r>
              <a:rPr lang="en-US" sz="1800" dirty="0" smtClean="0">
                <a:solidFill>
                  <a:srgbClr val="66FF33"/>
                </a:solidFill>
              </a:rPr>
              <a:t>and socialization =&gt; glossary, best practices, etc.</a:t>
            </a:r>
            <a:endParaRPr lang="en-US" sz="1800" dirty="0">
              <a:solidFill>
                <a:srgbClr val="66FF33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Continue </a:t>
            </a:r>
            <a:r>
              <a:rPr lang="en-US" sz="1800" dirty="0">
                <a:solidFill>
                  <a:srgbClr val="66FF33"/>
                </a:solidFill>
              </a:rPr>
              <a:t>to grow the cloud =&gt; more access and more users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Establish </a:t>
            </a:r>
            <a:r>
              <a:rPr lang="en-US" sz="1800" dirty="0">
                <a:solidFill>
                  <a:srgbClr val="66FF33"/>
                </a:solidFill>
              </a:rPr>
              <a:t>a pilot team to SE the MBSE </a:t>
            </a:r>
            <a:r>
              <a:rPr lang="en-US" sz="1800" dirty="0" smtClean="0">
                <a:solidFill>
                  <a:srgbClr val="66FF33"/>
                </a:solidFill>
              </a:rPr>
              <a:t>ecosystem</a:t>
            </a:r>
          </a:p>
          <a:p>
            <a:pPr>
              <a:spcBef>
                <a:spcPts val="12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MBSE with other areas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Involves data transformation, presentation, analysis, levels of detail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Data as the “single source of truth”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Recommend develop profiles </a:t>
            </a:r>
            <a:r>
              <a:rPr lang="en-US" sz="1800" dirty="0">
                <a:solidFill>
                  <a:srgbClr val="66FF33"/>
                </a:solidFill>
              </a:rPr>
              <a:t>with NASA </a:t>
            </a:r>
            <a:r>
              <a:rPr lang="en-US" sz="1800" dirty="0" smtClean="0">
                <a:solidFill>
                  <a:srgbClr val="66FF33"/>
                </a:solidFill>
              </a:rPr>
              <a:t>Standards</a:t>
            </a:r>
          </a:p>
          <a:p>
            <a:pPr>
              <a:spcBef>
                <a:spcPts val="12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Acceptance of MBSE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Scattered use at </a:t>
            </a:r>
            <a:r>
              <a:rPr lang="en-US" sz="1800" dirty="0" smtClean="0">
                <a:solidFill>
                  <a:srgbClr val="66FF33"/>
                </a:solidFill>
              </a:rPr>
              <a:t>centers with small successes, not </a:t>
            </a:r>
            <a:r>
              <a:rPr lang="en-US" sz="1800" dirty="0">
                <a:solidFill>
                  <a:srgbClr val="66FF33"/>
                </a:solidFill>
              </a:rPr>
              <a:t>a cohesive </a:t>
            </a:r>
            <a:r>
              <a:rPr lang="en-US" sz="1800" dirty="0" smtClean="0">
                <a:solidFill>
                  <a:srgbClr val="66FF33"/>
                </a:solidFill>
              </a:rPr>
              <a:t>story</a:t>
            </a:r>
            <a:endParaRPr lang="en-US" sz="1800" dirty="0">
              <a:solidFill>
                <a:srgbClr val="66FF33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Identify </a:t>
            </a:r>
            <a:r>
              <a:rPr lang="en-US" sz="1800" dirty="0">
                <a:solidFill>
                  <a:srgbClr val="66FF33"/>
                </a:solidFill>
              </a:rPr>
              <a:t>a </a:t>
            </a:r>
            <a:r>
              <a:rPr lang="en-US" sz="1800" dirty="0" smtClean="0">
                <a:solidFill>
                  <a:srgbClr val="66FF33"/>
                </a:solidFill>
              </a:rPr>
              <a:t>champion </a:t>
            </a:r>
            <a:r>
              <a:rPr lang="en-US" sz="1800" dirty="0">
                <a:solidFill>
                  <a:srgbClr val="66FF33"/>
                </a:solidFill>
              </a:rPr>
              <a:t>at each Center to tie stories </a:t>
            </a:r>
            <a:r>
              <a:rPr lang="en-US" sz="1800" dirty="0" smtClean="0">
                <a:solidFill>
                  <a:srgbClr val="66FF33"/>
                </a:solidFill>
              </a:rPr>
              <a:t>together</a:t>
            </a:r>
            <a:endParaRPr lang="en-US" sz="1800" dirty="0">
              <a:solidFill>
                <a:srgbClr val="66FF33"/>
              </a:solidFill>
            </a:endParaRP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Stakeholder </a:t>
            </a:r>
            <a:r>
              <a:rPr lang="en-US" sz="1800" dirty="0" smtClean="0">
                <a:solidFill>
                  <a:srgbClr val="66FF33"/>
                </a:solidFill>
              </a:rPr>
              <a:t>analysis </a:t>
            </a:r>
            <a:r>
              <a:rPr lang="en-US" sz="1800" dirty="0">
                <a:solidFill>
                  <a:srgbClr val="66FF33"/>
                </a:solidFill>
              </a:rPr>
              <a:t>to </a:t>
            </a:r>
            <a:r>
              <a:rPr lang="en-US" sz="1800" dirty="0" smtClean="0">
                <a:solidFill>
                  <a:srgbClr val="66FF33"/>
                </a:solidFill>
              </a:rPr>
              <a:t>drive implementation priorities</a:t>
            </a:r>
            <a:endParaRPr lang="en-US" sz="1800" dirty="0">
              <a:solidFill>
                <a:srgbClr val="66FF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45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Agency-level Recommended Next Steps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98398"/>
            <a:ext cx="8229600" cy="5171773"/>
          </a:xfrm>
        </p:spPr>
        <p:txBody>
          <a:bodyPr/>
          <a:lstStyle/>
          <a:p>
            <a:pPr lvl="0">
              <a:spcBef>
                <a:spcPts val="600"/>
              </a:spcBef>
            </a:pPr>
            <a:r>
              <a:rPr lang="en-US" sz="2000" dirty="0">
                <a:solidFill>
                  <a:srgbClr val="FFFFFF"/>
                </a:solidFill>
              </a:rPr>
              <a:t>Demonstrate the value of </a:t>
            </a:r>
            <a:r>
              <a:rPr lang="en-US" sz="2000" dirty="0" smtClean="0">
                <a:solidFill>
                  <a:srgbClr val="FFFFFF"/>
                </a:solidFill>
              </a:rPr>
              <a:t>MBSE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Focus on real NASA missions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Produce real products</a:t>
            </a:r>
            <a:endParaRPr lang="en-US" sz="2000" dirty="0" smtClean="0">
              <a:solidFill>
                <a:srgbClr val="FFFFFF"/>
              </a:solidFill>
            </a:endParaRPr>
          </a:p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Gain the interest of projects and external partners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DoD for mission flow shadowing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Software vendor collaborations</a:t>
            </a:r>
            <a:endParaRPr lang="en-US" sz="2000" dirty="0">
              <a:solidFill>
                <a:srgbClr val="FFFFFF"/>
              </a:solidFill>
            </a:endParaRPr>
          </a:p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Community </a:t>
            </a:r>
            <a:r>
              <a:rPr lang="en-US" sz="2000" dirty="0">
                <a:solidFill>
                  <a:srgbClr val="FFFFFF"/>
                </a:solidFill>
              </a:rPr>
              <a:t>of Practice with online collaboration space and </a:t>
            </a:r>
            <a:r>
              <a:rPr lang="en-US" sz="2000" dirty="0" smtClean="0">
                <a:solidFill>
                  <a:srgbClr val="FFFFFF"/>
                </a:solidFill>
              </a:rPr>
              <a:t>librarie</a:t>
            </a:r>
            <a:r>
              <a:rPr lang="en-US" sz="2000" dirty="0">
                <a:solidFill>
                  <a:srgbClr val="FFFFFF"/>
                </a:solidFill>
              </a:rPr>
              <a:t>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Agency resource for the Centers</a:t>
            </a:r>
            <a:endParaRPr lang="en-US" sz="2000" dirty="0" smtClean="0">
              <a:solidFill>
                <a:srgbClr val="FFFFFF"/>
              </a:solidFill>
            </a:endParaRP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Handbooks, training, and seminars for getting started</a:t>
            </a:r>
          </a:p>
          <a:p>
            <a:pPr lvl="0">
              <a:spcBef>
                <a:spcPts val="600"/>
              </a:spcBef>
            </a:pPr>
            <a:r>
              <a:rPr lang="en-US" sz="2000" dirty="0">
                <a:solidFill>
                  <a:srgbClr val="FFFFFF"/>
                </a:solidFill>
              </a:rPr>
              <a:t>Architect the NASA ecosystem for </a:t>
            </a:r>
            <a:r>
              <a:rPr lang="en-US" sz="2000" dirty="0" smtClean="0">
                <a:solidFill>
                  <a:srgbClr val="FFFFFF"/>
                </a:solidFill>
              </a:rPr>
              <a:t>MBSE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Establish how systems engineers will do their jobs</a:t>
            </a:r>
          </a:p>
          <a:p>
            <a:pPr lvl="1">
              <a:spcBef>
                <a:spcPts val="0"/>
              </a:spcBef>
            </a:pPr>
            <a:r>
              <a:rPr lang="en-US" sz="1800" dirty="0">
                <a:solidFill>
                  <a:srgbClr val="66FF33"/>
                </a:solidFill>
              </a:rPr>
              <a:t>Software tools </a:t>
            </a:r>
            <a:r>
              <a:rPr lang="en-US" sz="1800" dirty="0" smtClean="0">
                <a:solidFill>
                  <a:srgbClr val="66FF33"/>
                </a:solidFill>
              </a:rPr>
              <a:t>used; what </a:t>
            </a:r>
            <a:r>
              <a:rPr lang="en-US" sz="1800" dirty="0">
                <a:solidFill>
                  <a:srgbClr val="66FF33"/>
                </a:solidFill>
              </a:rPr>
              <a:t>are needed; identify solutions for future NASA needs</a:t>
            </a:r>
          </a:p>
          <a:p>
            <a:pPr lvl="0">
              <a:spcBef>
                <a:spcPts val="600"/>
              </a:spcBef>
            </a:pPr>
            <a:r>
              <a:rPr lang="en-US" sz="2000" dirty="0">
                <a:solidFill>
                  <a:srgbClr val="FFFFFF"/>
                </a:solidFill>
              </a:rPr>
              <a:t>Guidance on using MBSE with NASA SE </a:t>
            </a:r>
            <a:r>
              <a:rPr lang="en-US" sz="2000" dirty="0" smtClean="0">
                <a:solidFill>
                  <a:srgbClr val="FFFFFF"/>
                </a:solidFill>
              </a:rPr>
              <a:t>processes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Technical milestone review products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Design and requirement compliance</a:t>
            </a:r>
            <a:endParaRPr lang="en-US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88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MBSE Pathfinder Part 2 </a:t>
            </a:r>
            <a:r>
              <a:rPr lang="en-US" dirty="0">
                <a:solidFill>
                  <a:schemeClr val="bg1"/>
                </a:solidFill>
              </a:rPr>
              <a:t>Plans and Schedule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93611"/>
            <a:ext cx="8229600" cy="5031060"/>
          </a:xfrm>
        </p:spPr>
        <p:txBody>
          <a:bodyPr/>
          <a:lstStyle/>
          <a:p>
            <a:r>
              <a:rPr lang="en-US" sz="2000" dirty="0" smtClean="0">
                <a:solidFill>
                  <a:srgbClr val="FFFFFF"/>
                </a:solidFill>
              </a:rPr>
              <a:t>Solicitation sent </a:t>
            </a:r>
            <a:r>
              <a:rPr lang="en-US" sz="2000" dirty="0">
                <a:solidFill>
                  <a:srgbClr val="FFFFFF"/>
                </a:solidFill>
              </a:rPr>
              <a:t>out by Jon Holladay </a:t>
            </a:r>
            <a:r>
              <a:rPr lang="en-US" sz="2000" dirty="0" smtClean="0">
                <a:solidFill>
                  <a:srgbClr val="FFFFFF"/>
                </a:solidFill>
              </a:rPr>
              <a:t>to </a:t>
            </a:r>
            <a:r>
              <a:rPr lang="en-US" sz="2000" dirty="0">
                <a:solidFill>
                  <a:srgbClr val="FFFFFF"/>
                </a:solidFill>
              </a:rPr>
              <a:t>EMB </a:t>
            </a:r>
            <a:r>
              <a:rPr lang="en-US" sz="2000" dirty="0" smtClean="0">
                <a:solidFill>
                  <a:srgbClr val="FFFFFF"/>
                </a:solidFill>
              </a:rPr>
              <a:t>members on 10/19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Solicit participants for 2017; nominations due by 11/4</a:t>
            </a:r>
            <a:endParaRPr lang="en-US" sz="1800" dirty="0">
              <a:solidFill>
                <a:srgbClr val="66FF33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Up to five topic areas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Work </a:t>
            </a:r>
            <a:r>
              <a:rPr lang="en-US" sz="1800" dirty="0">
                <a:solidFill>
                  <a:srgbClr val="66FF33"/>
                </a:solidFill>
              </a:rPr>
              <a:t>plans more focused than for </a:t>
            </a:r>
            <a:r>
              <a:rPr lang="en-US" sz="1800" dirty="0" smtClean="0">
                <a:solidFill>
                  <a:srgbClr val="66FF33"/>
                </a:solidFill>
              </a:rPr>
              <a:t>2016</a:t>
            </a:r>
          </a:p>
          <a:p>
            <a:pPr lvl="2"/>
            <a:r>
              <a:rPr lang="en-US" dirty="0" smtClean="0">
                <a:solidFill>
                  <a:srgbClr val="66FF33"/>
                </a:solidFill>
              </a:rPr>
              <a:t>Implement </a:t>
            </a:r>
            <a:r>
              <a:rPr lang="en-US" dirty="0">
                <a:solidFill>
                  <a:srgbClr val="66FF33"/>
                </a:solidFill>
              </a:rPr>
              <a:t>lessons </a:t>
            </a:r>
            <a:r>
              <a:rPr lang="en-US" dirty="0" smtClean="0">
                <a:solidFill>
                  <a:srgbClr val="66FF33"/>
                </a:solidFill>
              </a:rPr>
              <a:t>learned</a:t>
            </a:r>
          </a:p>
          <a:p>
            <a:pPr lvl="2"/>
            <a:r>
              <a:rPr lang="en-US" dirty="0" smtClean="0">
                <a:solidFill>
                  <a:srgbClr val="66FF33"/>
                </a:solidFill>
              </a:rPr>
              <a:t>Focus </a:t>
            </a:r>
            <a:r>
              <a:rPr lang="en-US" dirty="0">
                <a:solidFill>
                  <a:srgbClr val="66FF33"/>
                </a:solidFill>
              </a:rPr>
              <a:t>on the development of SE products across the life-cycle </a:t>
            </a:r>
            <a:r>
              <a:rPr lang="en-US" dirty="0" smtClean="0">
                <a:solidFill>
                  <a:srgbClr val="66FF33"/>
                </a:solidFill>
              </a:rPr>
              <a:t>and integration </a:t>
            </a:r>
            <a:r>
              <a:rPr lang="en-US" dirty="0">
                <a:solidFill>
                  <a:srgbClr val="66FF33"/>
                </a:solidFill>
              </a:rPr>
              <a:t>with various analytical </a:t>
            </a:r>
            <a:r>
              <a:rPr lang="en-US" dirty="0" smtClean="0">
                <a:solidFill>
                  <a:srgbClr val="66FF33"/>
                </a:solidFill>
              </a:rPr>
              <a:t>tools</a:t>
            </a: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Georgia Tech ASDL students will </a:t>
            </a:r>
            <a:r>
              <a:rPr lang="en-US" sz="1800" dirty="0" smtClean="0">
                <a:solidFill>
                  <a:srgbClr val="66FF33"/>
                </a:solidFill>
              </a:rPr>
              <a:t>participate</a:t>
            </a:r>
            <a:endParaRPr lang="en-US" dirty="0">
              <a:solidFill>
                <a:srgbClr val="66FF33"/>
              </a:solidFill>
            </a:endParaRPr>
          </a:p>
          <a:p>
            <a:r>
              <a:rPr lang="en-US" sz="2000" dirty="0" smtClean="0">
                <a:solidFill>
                  <a:schemeClr val="bg1"/>
                </a:solidFill>
              </a:rPr>
              <a:t>Tentative </a:t>
            </a:r>
            <a:r>
              <a:rPr lang="en-US" sz="2000" dirty="0">
                <a:solidFill>
                  <a:schemeClr val="bg1"/>
                </a:solidFill>
              </a:rPr>
              <a:t>Schedule</a:t>
            </a: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Kickoff in </a:t>
            </a:r>
            <a:r>
              <a:rPr lang="en-US" sz="1800" dirty="0" smtClean="0">
                <a:solidFill>
                  <a:srgbClr val="66FF33"/>
                </a:solidFill>
              </a:rPr>
              <a:t>mid-November</a:t>
            </a:r>
            <a:endParaRPr lang="en-US" sz="1800" dirty="0">
              <a:solidFill>
                <a:srgbClr val="66FF33"/>
              </a:solidFill>
            </a:endParaRP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Training for new participants in </a:t>
            </a:r>
            <a:r>
              <a:rPr lang="en-US" sz="1800" dirty="0" smtClean="0">
                <a:solidFill>
                  <a:srgbClr val="66FF33"/>
                </a:solidFill>
              </a:rPr>
              <a:t>December</a:t>
            </a:r>
            <a:endParaRPr lang="en-US" sz="1800" dirty="0">
              <a:solidFill>
                <a:srgbClr val="66FF33"/>
              </a:solidFill>
            </a:endParaRP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Advanced training for </a:t>
            </a:r>
            <a:r>
              <a:rPr lang="en-US" sz="1800" dirty="0" smtClean="0">
                <a:solidFill>
                  <a:srgbClr val="66FF33"/>
                </a:solidFill>
              </a:rPr>
              <a:t>prior participants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Part 2 ends 9/27/2017</a:t>
            </a:r>
          </a:p>
        </p:txBody>
      </p:sp>
    </p:spTree>
    <p:extLst>
      <p:ext uri="{BB962C8B-B14F-4D97-AF65-F5344CB8AC3E}">
        <p14:creationId xmlns:p14="http://schemas.microsoft.com/office/powerpoint/2010/main" val="394904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 smtClean="0">
              <a:solidFill>
                <a:prstClr val="white"/>
              </a:solidFill>
            </a:endParaRP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22974"/>
            <a:ext cx="8229600" cy="528755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ＭＳ Ｐゴシック" pitchFamily="-105" charset="-128"/>
                <a:cs typeface="Arial" panose="020B0604020202020204" pitchFamily="34" charset="0"/>
              </a:rPr>
              <a:t>Potential 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ea typeface="ＭＳ Ｐゴシック" pitchFamily="-105" charset="-128"/>
                <a:cs typeface="Arial" panose="020B0604020202020204" pitchFamily="34" charset="0"/>
              </a:rPr>
              <a:t>Product and Work 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ＭＳ Ｐゴシック" pitchFamily="-105" charset="-128"/>
                <a:cs typeface="Arial" panose="020B0604020202020204" pitchFamily="34" charset="0"/>
              </a:rPr>
              <a:t>Activities</a:t>
            </a:r>
          </a:p>
        </p:txBody>
      </p:sp>
      <p:pic>
        <p:nvPicPr>
          <p:cNvPr id="16" name="Picture 15" descr="nasaLogo-570x4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" y="157780"/>
            <a:ext cx="1086687" cy="85791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63583" y="952932"/>
            <a:ext cx="5256491" cy="76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defTabSz="457200" eaLnBrk="1" fontAlgn="auto" hangingPunct="1">
              <a:lnSpc>
                <a:spcPct val="80000"/>
              </a:lnSpc>
              <a:spcBef>
                <a:spcPts val="30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LOX or methane </a:t>
            </a:r>
            <a:r>
              <a:rPr lang="en-US" altLang="ja-JP" sz="1600" b="0" dirty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f</a:t>
            </a: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arm development trades</a:t>
            </a:r>
          </a:p>
          <a:p>
            <a:pPr marL="285750" lvl="1" indent="-285750" defTabSz="457200" eaLnBrk="1" fontAlgn="auto" hangingPunct="1">
              <a:lnSpc>
                <a:spcPct val="80000"/>
              </a:lnSpc>
              <a:spcBef>
                <a:spcPts val="30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Characterization of components</a:t>
            </a:r>
          </a:p>
          <a:p>
            <a:pPr marL="285750" lvl="1" indent="-285750" defTabSz="457200" eaLnBrk="1" fontAlgn="auto" hangingPunct="1">
              <a:lnSpc>
                <a:spcPct val="80000"/>
              </a:lnSpc>
              <a:spcBef>
                <a:spcPts val="30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Concept of operations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7822" y="758946"/>
            <a:ext cx="1765763" cy="109354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197822" y="3167398"/>
            <a:ext cx="7677395" cy="1082927"/>
            <a:chOff x="1197822" y="3215023"/>
            <a:chExt cx="7677395" cy="1082927"/>
          </a:xfrm>
        </p:grpSpPr>
        <p:pic>
          <p:nvPicPr>
            <p:cNvPr id="12" name="Picture 11" descr="aerojet-liquid-oxygen-liquid-methane-ascent-main-engine-lg.jp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97822" y="3215023"/>
              <a:ext cx="1775619" cy="1082927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>
            <a:xfrm>
              <a:off x="2973440" y="3261449"/>
              <a:ext cx="5901777" cy="995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lvl="1" indent="-285750" defTabSz="457200" eaLnBrk="1" fontAlgn="auto" hangingPunct="1">
                <a:lnSpc>
                  <a:spcPct val="80000"/>
                </a:lnSpc>
                <a:spcBef>
                  <a:spcPts val="300"/>
                </a:spcBef>
                <a:spcAft>
                  <a:spcPts val="0"/>
                </a:spcAft>
                <a:buFont typeface="Arial"/>
                <a:buChar char="•"/>
              </a:pPr>
              <a:r>
                <a:rPr lang="en-US" altLang="ja-JP" sz="1600" b="0" dirty="0" smtClean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Engine requirements to include analysis &amp; </a:t>
              </a:r>
              <a:r>
                <a:rPr lang="en-US" altLang="ja-JP" sz="1600" b="0" dirty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t</a:t>
              </a:r>
              <a:r>
                <a:rPr lang="en-US" altLang="ja-JP" sz="1600" b="0" dirty="0" smtClean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est V&amp;V</a:t>
              </a:r>
            </a:p>
            <a:p>
              <a:pPr marL="285750" lvl="1" indent="-285750" defTabSz="457200" eaLnBrk="1" fontAlgn="auto" hangingPunct="1">
                <a:lnSpc>
                  <a:spcPct val="80000"/>
                </a:lnSpc>
                <a:spcBef>
                  <a:spcPts val="300"/>
                </a:spcBef>
                <a:spcAft>
                  <a:spcPts val="0"/>
                </a:spcAft>
                <a:buFont typeface="Arial"/>
                <a:buChar char="•"/>
              </a:pPr>
              <a:r>
                <a:rPr lang="en-US" altLang="ja-JP" sz="1600" b="0" dirty="0" smtClean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Configuration Management of </a:t>
              </a:r>
              <a:r>
                <a:rPr lang="en-US" altLang="ja-JP" sz="1600" b="0" dirty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d</a:t>
              </a:r>
              <a:r>
                <a:rPr lang="en-US" altLang="ja-JP" sz="1600" b="0" dirty="0" smtClean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esign</a:t>
              </a:r>
            </a:p>
            <a:p>
              <a:pPr marL="285750" lvl="1" indent="-285750" defTabSz="457200" eaLnBrk="1" fontAlgn="auto" hangingPunct="1">
                <a:lnSpc>
                  <a:spcPct val="80000"/>
                </a:lnSpc>
                <a:spcBef>
                  <a:spcPts val="300"/>
                </a:spcBef>
                <a:spcAft>
                  <a:spcPts val="0"/>
                </a:spcAft>
                <a:buFont typeface="Arial"/>
                <a:buChar char="•"/>
              </a:pPr>
              <a:r>
                <a:rPr lang="en-US" altLang="ja-JP" sz="1600" b="0" dirty="0" smtClean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Flow from CAD to </a:t>
              </a:r>
              <a:r>
                <a:rPr lang="en-US" altLang="ja-JP" sz="1600" b="0" dirty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a</a:t>
              </a:r>
              <a:r>
                <a:rPr lang="en-US" altLang="ja-JP" sz="1600" b="0" dirty="0" smtClean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dditive </a:t>
              </a:r>
              <a:r>
                <a:rPr lang="en-US" altLang="ja-JP" sz="1600" b="0" dirty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m</a:t>
              </a:r>
              <a:r>
                <a:rPr lang="en-US" altLang="ja-JP" sz="1600" b="0" dirty="0" smtClean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anufacturing</a:t>
              </a:r>
            </a:p>
            <a:p>
              <a:pPr marL="285750" lvl="1" indent="-285750" defTabSz="457200" eaLnBrk="1" fontAlgn="auto" hangingPunct="1">
                <a:lnSpc>
                  <a:spcPct val="80000"/>
                </a:lnSpc>
                <a:spcBef>
                  <a:spcPts val="300"/>
                </a:spcBef>
                <a:spcAft>
                  <a:spcPts val="0"/>
                </a:spcAft>
                <a:buFont typeface="Arial"/>
                <a:buChar char="•"/>
              </a:pPr>
              <a:r>
                <a:rPr lang="en-US" altLang="ja-JP" sz="1600" b="0" dirty="0" smtClean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Testing and </a:t>
              </a:r>
              <a:r>
                <a:rPr lang="en-US" altLang="ja-JP" sz="1600" b="0" dirty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a</a:t>
              </a:r>
              <a:r>
                <a:rPr lang="en-US" altLang="ja-JP" sz="1600" b="0" dirty="0" smtClean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dditive </a:t>
              </a:r>
              <a:r>
                <a:rPr lang="en-US" altLang="ja-JP" sz="1600" b="0" dirty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m</a:t>
              </a:r>
              <a:r>
                <a:rPr lang="en-US" altLang="ja-JP" sz="1600" b="0" dirty="0" smtClean="0">
                  <a:solidFill>
                    <a:prstClr val="white"/>
                  </a:solidFill>
                  <a:ea typeface="ＭＳ Ｐゴシック" panose="020B0600070205080204" pitchFamily="34" charset="-128"/>
                  <a:cs typeface="Arial" panose="020B0604020202020204" pitchFamily="34" charset="0"/>
                </a:rPr>
                <a:t>anufacturing</a:t>
              </a:r>
            </a:p>
          </p:txBody>
        </p:sp>
      </p:grpSp>
      <p:pic>
        <p:nvPicPr>
          <p:cNvPr id="18" name="Picture 17" descr="ici3_rocket.jp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7965" y="5592202"/>
            <a:ext cx="1775619" cy="108216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973441" y="5675721"/>
            <a:ext cx="5901776" cy="1055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defTabSz="457200" eaLnBrk="1" fontAlgn="auto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Addition of discipline analysis to existing MBSE mission  models</a:t>
            </a:r>
          </a:p>
          <a:p>
            <a:pPr marL="285750" lvl="1" indent="-285750" defTabSz="457200" eaLnBrk="1" fontAlgn="auto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Includes both programmatic and technical (</a:t>
            </a:r>
            <a:r>
              <a:rPr lang="en-US" altLang="ja-JP" sz="1600" b="0" dirty="0" err="1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DoD</a:t>
            </a: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partnering)</a:t>
            </a:r>
          </a:p>
          <a:p>
            <a:pPr marL="285750" lvl="1" indent="-285750" defTabSz="457200" eaLnBrk="1" fontAlgn="auto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20+ Flights per year for shadowing and validation</a:t>
            </a:r>
          </a:p>
        </p:txBody>
      </p:sp>
      <p:pic>
        <p:nvPicPr>
          <p:cNvPr id="17" name="Picture 16" descr="NESC_250x250_Transparent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1967" y="157780"/>
            <a:ext cx="910167" cy="9101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02"/>
          <a:stretch/>
        </p:blipFill>
        <p:spPr>
          <a:xfrm rot="5400000">
            <a:off x="1531153" y="4032129"/>
            <a:ext cx="1099100" cy="176576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973440" y="4417181"/>
            <a:ext cx="6028694" cy="995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defTabSz="457200" eaLnBrk="1" fontAlgn="auto" hangingPunct="1">
              <a:lnSpc>
                <a:spcPct val="80000"/>
              </a:lnSpc>
              <a:spcBef>
                <a:spcPts val="30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PAF </a:t>
            </a:r>
            <a:r>
              <a:rPr lang="en-US" altLang="ja-JP" sz="1600" b="0" dirty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r</a:t>
            </a: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equirements with loads analysis and IDD generation</a:t>
            </a:r>
          </a:p>
          <a:p>
            <a:pPr marL="285750" lvl="1" indent="-285750" defTabSz="457200" eaLnBrk="1" fontAlgn="auto" hangingPunct="1">
              <a:lnSpc>
                <a:spcPct val="80000"/>
              </a:lnSpc>
              <a:spcBef>
                <a:spcPts val="30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Configuration Management of </a:t>
            </a:r>
            <a:r>
              <a:rPr lang="en-US" altLang="ja-JP" sz="1600" b="0" dirty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d</a:t>
            </a: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esign</a:t>
            </a:r>
          </a:p>
          <a:p>
            <a:pPr marL="285750" lvl="1" indent="-285750" defTabSz="457200" eaLnBrk="1" fontAlgn="auto" hangingPunct="1">
              <a:lnSpc>
                <a:spcPct val="80000"/>
              </a:lnSpc>
              <a:spcBef>
                <a:spcPts val="30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Flow from CAD to </a:t>
            </a:r>
            <a:r>
              <a:rPr lang="en-US" altLang="ja-JP" sz="1600" b="0" dirty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c</a:t>
            </a: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omposite manufacturing</a:t>
            </a:r>
          </a:p>
          <a:p>
            <a:pPr marL="285750" lvl="1" indent="-285750" defTabSz="457200" eaLnBrk="1" fontAlgn="auto" hangingPunct="1">
              <a:lnSpc>
                <a:spcPct val="80000"/>
              </a:lnSpc>
              <a:spcBef>
                <a:spcPts val="30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Testing and composite manufacturing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963584" y="2264478"/>
            <a:ext cx="5911634" cy="524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defTabSz="457200" eaLnBrk="1" fontAlgn="auto" hangingPunct="1">
              <a:lnSpc>
                <a:spcPct val="80000"/>
              </a:lnSpc>
              <a:spcBef>
                <a:spcPts val="30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Space system </a:t>
            </a:r>
            <a:r>
              <a:rPr lang="en-US" altLang="ja-JP" sz="1600" b="0" dirty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r</a:t>
            </a: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equirements </a:t>
            </a:r>
            <a:r>
              <a:rPr lang="en-US" altLang="ja-JP" sz="1600" b="0" dirty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d</a:t>
            </a: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ecomposition</a:t>
            </a:r>
          </a:p>
          <a:p>
            <a:pPr marL="285750" lvl="1" indent="-285750" defTabSz="457200" eaLnBrk="1" fontAlgn="auto" hangingPunct="1">
              <a:lnSpc>
                <a:spcPct val="80000"/>
              </a:lnSpc>
              <a:spcBef>
                <a:spcPts val="300"/>
              </a:spcBef>
              <a:spcAft>
                <a:spcPts val="0"/>
              </a:spcAft>
              <a:buFont typeface="Arial"/>
              <a:buChar char="•"/>
            </a:pPr>
            <a:r>
              <a:rPr lang="en-US" altLang="ja-JP" sz="1600" b="0" dirty="0" smtClean="0">
                <a:solidFill>
                  <a:prstClr val="white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System level optimization trades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7678" y="2017247"/>
            <a:ext cx="1765762" cy="1047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6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-408968" y="0"/>
            <a:ext cx="10058400" cy="685799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 smtClean="0">
              <a:solidFill>
                <a:prstClr val="white"/>
              </a:solidFill>
            </a:endParaRP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22974"/>
            <a:ext cx="8229600" cy="528755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Anticipated Challenge and Focus Areas</a:t>
            </a:r>
            <a:endParaRPr lang="en-US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3" descr="nasaLogo-570x4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" y="157780"/>
            <a:ext cx="1086687" cy="857911"/>
          </a:xfrm>
          <a:prstGeom prst="rect">
            <a:avLst/>
          </a:prstGeom>
        </p:spPr>
      </p:pic>
      <p:sp>
        <p:nvSpPr>
          <p:cNvPr id="26" name="Content Placeholder 2"/>
          <p:cNvSpPr>
            <a:spLocks noGrp="1"/>
          </p:cNvSpPr>
          <p:nvPr/>
        </p:nvSpPr>
        <p:spPr bwMode="auto">
          <a:xfrm>
            <a:off x="505432" y="994613"/>
            <a:ext cx="8229600" cy="5587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75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105" charset="-128"/>
                <a:cs typeface="ＭＳ Ｐゴシック" pitchFamily="-105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000" b="0" kern="0" dirty="0" smtClean="0">
                <a:solidFill>
                  <a:srgbClr val="FFFFFF"/>
                </a:solidFill>
                <a:latin typeface="Arial"/>
              </a:rPr>
              <a:t>Eco-System </a:t>
            </a:r>
            <a:r>
              <a:rPr lang="en-US" sz="2000" b="0" kern="0" dirty="0">
                <a:solidFill>
                  <a:srgbClr val="FFFFFF"/>
                </a:solidFill>
                <a:latin typeface="Arial"/>
              </a:rPr>
              <a:t>and Clean-up Examples</a:t>
            </a:r>
          </a:p>
          <a:p>
            <a:pPr lvl="1"/>
            <a:r>
              <a:rPr lang="en-US" sz="1800" b="0" kern="0" dirty="0" smtClean="0">
                <a:solidFill>
                  <a:srgbClr val="66FF33"/>
                </a:solidFill>
                <a:latin typeface="Arial"/>
              </a:rPr>
              <a:t>Common </a:t>
            </a:r>
            <a:r>
              <a:rPr lang="en-US" sz="1800" b="0" kern="0" dirty="0">
                <a:solidFill>
                  <a:srgbClr val="66FF33"/>
                </a:solidFill>
                <a:latin typeface="Arial"/>
              </a:rPr>
              <a:t>patterns and terminology for </a:t>
            </a:r>
            <a:r>
              <a:rPr lang="en-US" sz="1800" b="0" kern="0" dirty="0" smtClean="0">
                <a:solidFill>
                  <a:srgbClr val="66FF33"/>
                </a:solidFill>
                <a:latin typeface="Arial"/>
              </a:rPr>
              <a:t>users</a:t>
            </a:r>
            <a:endParaRPr lang="en-US" sz="2000" b="0" kern="0" dirty="0">
              <a:solidFill>
                <a:srgbClr val="FFFFFF"/>
              </a:solidFill>
              <a:latin typeface="Arial"/>
            </a:endParaRPr>
          </a:p>
          <a:p>
            <a:pPr lvl="1" defTabSz="457200">
              <a:lnSpc>
                <a:spcPct val="80000"/>
              </a:lnSpc>
              <a:spcBef>
                <a:spcPts val="300"/>
              </a:spcBef>
            </a:pPr>
            <a:r>
              <a:rPr lang="en-US" sz="1800" b="0" kern="0" dirty="0" smtClean="0">
                <a:solidFill>
                  <a:srgbClr val="66FF33"/>
                </a:solidFill>
                <a:latin typeface="Arial"/>
              </a:rPr>
              <a:t>Virtual </a:t>
            </a:r>
            <a:r>
              <a:rPr lang="en-US" sz="1800" b="0" kern="0" dirty="0">
                <a:solidFill>
                  <a:srgbClr val="66FF33"/>
                </a:solidFill>
                <a:latin typeface="Arial"/>
              </a:rPr>
              <a:t>Community of Practice</a:t>
            </a:r>
          </a:p>
          <a:p>
            <a:pPr lvl="1" defTabSz="457200">
              <a:lnSpc>
                <a:spcPct val="80000"/>
              </a:lnSpc>
              <a:spcBef>
                <a:spcPts val="300"/>
              </a:spcBef>
            </a:pPr>
            <a:r>
              <a:rPr lang="en-US" sz="1800" b="0" kern="0" dirty="0">
                <a:solidFill>
                  <a:srgbClr val="66FF33"/>
                </a:solidFill>
                <a:latin typeface="Arial"/>
              </a:rPr>
              <a:t>Handbook for new users</a:t>
            </a:r>
          </a:p>
          <a:p>
            <a:pPr lvl="1" defTabSz="457200">
              <a:lnSpc>
                <a:spcPct val="80000"/>
              </a:lnSpc>
              <a:spcBef>
                <a:spcPts val="300"/>
              </a:spcBef>
            </a:pPr>
            <a:r>
              <a:rPr lang="en-US" sz="1800" b="0" kern="0" dirty="0">
                <a:solidFill>
                  <a:srgbClr val="66FF33"/>
                </a:solidFill>
                <a:latin typeface="Arial"/>
              </a:rPr>
              <a:t>Awareness of potential new tools and plug-ins</a:t>
            </a:r>
          </a:p>
          <a:p>
            <a:pPr lvl="1" defTabSz="457200">
              <a:lnSpc>
                <a:spcPct val="80000"/>
              </a:lnSpc>
              <a:spcBef>
                <a:spcPts val="300"/>
              </a:spcBef>
            </a:pPr>
            <a:r>
              <a:rPr lang="en-US" sz="1800" b="0" kern="0" dirty="0">
                <a:solidFill>
                  <a:srgbClr val="66FF33"/>
                </a:solidFill>
                <a:latin typeface="Arial"/>
              </a:rPr>
              <a:t>Four teams have good model baselines for systems of interest</a:t>
            </a:r>
          </a:p>
          <a:p>
            <a:pPr lvl="2" defTabSz="457200">
              <a:lnSpc>
                <a:spcPct val="80000"/>
              </a:lnSpc>
              <a:spcBef>
                <a:spcPts val="300"/>
              </a:spcBef>
            </a:pPr>
            <a:r>
              <a:rPr lang="en-US" b="0" kern="0" dirty="0">
                <a:solidFill>
                  <a:srgbClr val="66FF33"/>
                </a:solidFill>
                <a:latin typeface="Arial"/>
              </a:rPr>
              <a:t>Models may require adjustment to common patterns and structure</a:t>
            </a:r>
          </a:p>
          <a:p>
            <a:pPr lvl="2" defTabSz="457200">
              <a:lnSpc>
                <a:spcPct val="80000"/>
              </a:lnSpc>
              <a:spcBef>
                <a:spcPts val="300"/>
              </a:spcBef>
            </a:pPr>
            <a:r>
              <a:rPr lang="en-US" b="0" kern="0" dirty="0">
                <a:solidFill>
                  <a:srgbClr val="66FF33"/>
                </a:solidFill>
                <a:latin typeface="Arial"/>
              </a:rPr>
              <a:t>We need to also consider product and work breakdown structures</a:t>
            </a:r>
          </a:p>
          <a:p>
            <a:pPr lvl="2" defTabSz="457200">
              <a:lnSpc>
                <a:spcPct val="80000"/>
              </a:lnSpc>
              <a:spcBef>
                <a:spcPts val="300"/>
              </a:spcBef>
            </a:pPr>
            <a:r>
              <a:rPr lang="en-US" b="0" kern="0" dirty="0">
                <a:solidFill>
                  <a:srgbClr val="66FF33"/>
                </a:solidFill>
                <a:latin typeface="Arial"/>
              </a:rPr>
              <a:t>New team (PAF) has an existing and mature requirement document</a:t>
            </a:r>
          </a:p>
          <a:p>
            <a:pPr>
              <a:spcBef>
                <a:spcPts val="1200"/>
              </a:spcBef>
            </a:pPr>
            <a:r>
              <a:rPr lang="en-US" sz="2000" b="0" kern="0" dirty="0">
                <a:solidFill>
                  <a:srgbClr val="FFFFFF"/>
                </a:solidFill>
                <a:latin typeface="Arial"/>
              </a:rPr>
              <a:t>Application </a:t>
            </a:r>
            <a:r>
              <a:rPr lang="en-US" sz="2000" b="0" kern="0" dirty="0" smtClean="0">
                <a:solidFill>
                  <a:srgbClr val="FFFFFF"/>
                </a:solidFill>
                <a:latin typeface="Arial"/>
              </a:rPr>
              <a:t>Examples</a:t>
            </a:r>
            <a:endParaRPr lang="en-US" sz="2000" b="0" kern="0" dirty="0">
              <a:solidFill>
                <a:srgbClr val="FFFFFF"/>
              </a:solidFill>
              <a:latin typeface="Arial"/>
            </a:endParaRPr>
          </a:p>
          <a:p>
            <a:pPr lvl="1" defTabSz="457200">
              <a:lnSpc>
                <a:spcPct val="80000"/>
              </a:lnSpc>
              <a:spcBef>
                <a:spcPts val="300"/>
              </a:spcBef>
            </a:pPr>
            <a:r>
              <a:rPr lang="en-US" sz="1800" b="0" kern="0" dirty="0" smtClean="0">
                <a:solidFill>
                  <a:srgbClr val="66FF33"/>
                </a:solidFill>
                <a:latin typeface="Arial"/>
              </a:rPr>
              <a:t>Integration </a:t>
            </a:r>
            <a:r>
              <a:rPr lang="en-US" sz="1800" b="0" kern="0" dirty="0">
                <a:solidFill>
                  <a:srgbClr val="66FF33"/>
                </a:solidFill>
                <a:latin typeface="Arial"/>
              </a:rPr>
              <a:t>and configuration control of models</a:t>
            </a:r>
          </a:p>
          <a:p>
            <a:pPr lvl="2" defTabSz="457200">
              <a:lnSpc>
                <a:spcPct val="80000"/>
              </a:lnSpc>
              <a:spcBef>
                <a:spcPts val="300"/>
              </a:spcBef>
            </a:pPr>
            <a:r>
              <a:rPr lang="en-US" b="0" kern="0" dirty="0">
                <a:solidFill>
                  <a:srgbClr val="66FF33"/>
                </a:solidFill>
                <a:latin typeface="Arial"/>
              </a:rPr>
              <a:t>Requirements</a:t>
            </a:r>
          </a:p>
          <a:p>
            <a:pPr lvl="2" defTabSz="457200">
              <a:lnSpc>
                <a:spcPct val="80000"/>
              </a:lnSpc>
              <a:spcBef>
                <a:spcPts val="300"/>
              </a:spcBef>
            </a:pPr>
            <a:r>
              <a:rPr lang="en-US" b="0" kern="0" dirty="0">
                <a:solidFill>
                  <a:srgbClr val="66FF33"/>
                </a:solidFill>
                <a:latin typeface="Arial"/>
              </a:rPr>
              <a:t>Analysis (ROCETS, Loads, etc.) </a:t>
            </a:r>
          </a:p>
          <a:p>
            <a:pPr lvl="2" defTabSz="457200">
              <a:lnSpc>
                <a:spcPct val="80000"/>
              </a:lnSpc>
              <a:spcBef>
                <a:spcPts val="300"/>
              </a:spcBef>
            </a:pPr>
            <a:r>
              <a:rPr lang="en-US" b="0" kern="0" dirty="0">
                <a:solidFill>
                  <a:srgbClr val="66FF33"/>
                </a:solidFill>
                <a:latin typeface="Arial"/>
              </a:rPr>
              <a:t>Repetitive Trades</a:t>
            </a:r>
          </a:p>
          <a:p>
            <a:pPr lvl="2" defTabSz="457200">
              <a:lnSpc>
                <a:spcPct val="80000"/>
              </a:lnSpc>
              <a:spcBef>
                <a:spcPts val="300"/>
              </a:spcBef>
            </a:pPr>
            <a:r>
              <a:rPr lang="en-US" b="0" kern="0" dirty="0">
                <a:solidFill>
                  <a:srgbClr val="66FF33"/>
                </a:solidFill>
                <a:latin typeface="Arial"/>
              </a:rPr>
              <a:t>CAD</a:t>
            </a:r>
          </a:p>
          <a:p>
            <a:pPr lvl="2" defTabSz="457200">
              <a:lnSpc>
                <a:spcPct val="80000"/>
              </a:lnSpc>
              <a:spcBef>
                <a:spcPts val="300"/>
              </a:spcBef>
            </a:pPr>
            <a:r>
              <a:rPr lang="en-US" b="0" kern="0" dirty="0">
                <a:solidFill>
                  <a:srgbClr val="66FF33"/>
                </a:solidFill>
                <a:latin typeface="Arial"/>
              </a:rPr>
              <a:t>CAM</a:t>
            </a:r>
          </a:p>
          <a:p>
            <a:pPr lvl="2" defTabSz="457200">
              <a:lnSpc>
                <a:spcPct val="80000"/>
              </a:lnSpc>
              <a:spcBef>
                <a:spcPts val="300"/>
              </a:spcBef>
            </a:pPr>
            <a:r>
              <a:rPr lang="en-US" b="0" kern="0" dirty="0">
                <a:solidFill>
                  <a:srgbClr val="66FF33"/>
                </a:solidFill>
                <a:latin typeface="Arial"/>
              </a:rPr>
              <a:t>Test, Validation and Verification</a:t>
            </a:r>
          </a:p>
          <a:p>
            <a:pPr lvl="1" defTabSz="457200">
              <a:lnSpc>
                <a:spcPct val="80000"/>
              </a:lnSpc>
              <a:spcBef>
                <a:spcPts val="300"/>
              </a:spcBef>
            </a:pPr>
            <a:r>
              <a:rPr lang="en-US" sz="1800" b="0" kern="0" dirty="0">
                <a:solidFill>
                  <a:srgbClr val="66FF33"/>
                </a:solidFill>
                <a:latin typeface="Arial"/>
              </a:rPr>
              <a:t>Visualization of Models</a:t>
            </a:r>
          </a:p>
          <a:p>
            <a:pPr lvl="1" defTabSz="457200">
              <a:lnSpc>
                <a:spcPct val="80000"/>
              </a:lnSpc>
              <a:spcBef>
                <a:spcPts val="300"/>
              </a:spcBef>
            </a:pPr>
            <a:r>
              <a:rPr lang="en-US" sz="1800" b="0" kern="0" dirty="0">
                <a:solidFill>
                  <a:srgbClr val="66FF33"/>
                </a:solidFill>
                <a:latin typeface="Arial"/>
              </a:rPr>
              <a:t>Production of traditional artifacts from models</a:t>
            </a:r>
          </a:p>
        </p:txBody>
      </p:sp>
      <p:pic>
        <p:nvPicPr>
          <p:cNvPr id="7" name="Picture 6" descr="NESC_250x250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1967" y="157780"/>
            <a:ext cx="910167" cy="91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43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MBSE Pathfinder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5740"/>
            <a:ext cx="8229600" cy="5117345"/>
          </a:xfrm>
        </p:spPr>
        <p:txBody>
          <a:bodyPr/>
          <a:lstStyle/>
          <a:p>
            <a:pPr lvl="0">
              <a:spcBef>
                <a:spcPts val="12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Technical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All teams accomplished a significant amount of system modeling work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Participants used many different approaches, tools, and processes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Participants identified learning along the way</a:t>
            </a:r>
            <a:endParaRPr lang="en-US" sz="2000" dirty="0" smtClean="0">
              <a:solidFill>
                <a:srgbClr val="FFFFFF"/>
              </a:solidFill>
            </a:endParaRPr>
          </a:p>
          <a:p>
            <a:pPr lvl="0">
              <a:spcBef>
                <a:spcPts val="12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Organizational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People were primarily from engineering, but not necessarily systems engineering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Multiple levels were involved – Centers, NESC, HQ OCE</a:t>
            </a:r>
            <a:endParaRPr lang="en-US" sz="1800" dirty="0">
              <a:solidFill>
                <a:srgbClr val="66FF33"/>
              </a:solidFill>
            </a:endParaRPr>
          </a:p>
          <a:p>
            <a:pPr lvl="0">
              <a:spcBef>
                <a:spcPts val="12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Cultural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People on each team were from multiple Centers and disciplines, and had varying levels of experience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Teams worked virtually for 8 months with 3 face-to-face meetings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Two teams each had an additional face-to-face meeting</a:t>
            </a:r>
          </a:p>
        </p:txBody>
      </p:sp>
    </p:spTree>
    <p:extLst>
      <p:ext uri="{BB962C8B-B14F-4D97-AF65-F5344CB8AC3E}">
        <p14:creationId xmlns:p14="http://schemas.microsoft.com/office/powerpoint/2010/main" val="201629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Impact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98398"/>
            <a:ext cx="8229600" cy="4790773"/>
          </a:xfrm>
        </p:spPr>
        <p:txBody>
          <a:bodyPr/>
          <a:lstStyle/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Benefits to NASA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Trained and experienced cohort of 30+ people – smart buyers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Go-to resource for Agency and Centers, national and international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Increase </a:t>
            </a:r>
            <a:r>
              <a:rPr lang="en-US" sz="1800" dirty="0">
                <a:solidFill>
                  <a:srgbClr val="66FF33"/>
                </a:solidFill>
              </a:rPr>
              <a:t>or revival of Center working and learning </a:t>
            </a:r>
            <a:r>
              <a:rPr lang="en-US" sz="1800" dirty="0" smtClean="0">
                <a:solidFill>
                  <a:srgbClr val="66FF33"/>
                </a:solidFill>
              </a:rPr>
              <a:t>groups</a:t>
            </a:r>
          </a:p>
          <a:p>
            <a:pPr lvl="1"/>
            <a:endParaRPr lang="en-US" sz="1800" dirty="0" smtClean="0">
              <a:solidFill>
                <a:srgbClr val="66FF33"/>
              </a:solidFill>
            </a:endParaRPr>
          </a:p>
          <a:p>
            <a:pPr lvl="2">
              <a:buFont typeface="Arial" panose="020B0604020202020204" pitchFamily="34" charset="0"/>
              <a:buChar char="→"/>
            </a:pPr>
            <a:r>
              <a:rPr lang="en-US" sz="2400" i="1" dirty="0">
                <a:solidFill>
                  <a:srgbClr val="267DE6"/>
                </a:solidFill>
              </a:rPr>
              <a:t> </a:t>
            </a:r>
            <a:r>
              <a:rPr lang="en-US" sz="2400" i="1" dirty="0" smtClean="0">
                <a:solidFill>
                  <a:srgbClr val="267DE6"/>
                </a:solidFill>
              </a:rPr>
              <a:t> Over 600 NASA people directly touched</a:t>
            </a:r>
          </a:p>
          <a:p>
            <a:pPr marL="457200" lvl="1" indent="0">
              <a:buNone/>
            </a:pPr>
            <a:endParaRPr lang="en-US" sz="1800" dirty="0">
              <a:solidFill>
                <a:srgbClr val="66FF33"/>
              </a:solidFill>
            </a:endParaRPr>
          </a:p>
          <a:p>
            <a:pPr lvl="0">
              <a:spcBef>
                <a:spcPts val="600"/>
              </a:spcBef>
            </a:pPr>
            <a:endParaRPr lang="en-US" sz="2000" dirty="0" smtClean="0">
              <a:solidFill>
                <a:srgbClr val="FFFFFF"/>
              </a:solidFill>
            </a:endParaRPr>
          </a:p>
          <a:p>
            <a:pPr lvl="0">
              <a:spcBef>
                <a:spcPts val="6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Outstanding </a:t>
            </a:r>
            <a:r>
              <a:rPr lang="en-US" sz="2000" dirty="0">
                <a:solidFill>
                  <a:srgbClr val="FFFFFF"/>
                </a:solidFill>
              </a:rPr>
              <a:t>e</a:t>
            </a:r>
            <a:r>
              <a:rPr lang="en-US" sz="2000" dirty="0" smtClean="0">
                <a:solidFill>
                  <a:srgbClr val="FFFFFF"/>
                </a:solidFill>
              </a:rPr>
              <a:t>xample of empowered teams – how did this happen?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Management support from all levels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Focus on quick, real-world experiences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Active involvement of experienced and expert personnel</a:t>
            </a:r>
          </a:p>
        </p:txBody>
      </p:sp>
    </p:spTree>
    <p:extLst>
      <p:ext uri="{BB962C8B-B14F-4D97-AF65-F5344CB8AC3E}">
        <p14:creationId xmlns:p14="http://schemas.microsoft.com/office/powerpoint/2010/main" val="195788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14"/>
            <a:ext cx="8229600" cy="846137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Conclusion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93611"/>
            <a:ext cx="8229600" cy="2683732"/>
          </a:xfrm>
        </p:spPr>
        <p:txBody>
          <a:bodyPr/>
          <a:lstStyle/>
          <a:p>
            <a:r>
              <a:rPr lang="en-US" sz="2000" dirty="0" smtClean="0">
                <a:solidFill>
                  <a:srgbClr val="FFFFFF"/>
                </a:solidFill>
              </a:rPr>
              <a:t>MBSE Pathfinder was very successful </a:t>
            </a:r>
            <a:r>
              <a:rPr lang="en-US" sz="2000" dirty="0">
                <a:solidFill>
                  <a:srgbClr val="FFFFFF"/>
                </a:solidFill>
              </a:rPr>
              <a:t>in </a:t>
            </a:r>
            <a:r>
              <a:rPr lang="en-US" sz="2000" dirty="0" smtClean="0">
                <a:solidFill>
                  <a:srgbClr val="FFFFFF"/>
                </a:solidFill>
              </a:rPr>
              <a:t>2016</a:t>
            </a:r>
            <a:endParaRPr lang="en-US" sz="2000" dirty="0">
              <a:solidFill>
                <a:schemeClr val="bg1"/>
              </a:solidFill>
            </a:endParaRPr>
          </a:p>
          <a:p>
            <a:pPr lvl="1"/>
            <a:r>
              <a:rPr lang="en-US" sz="1800" dirty="0">
                <a:solidFill>
                  <a:srgbClr val="66FF33"/>
                </a:solidFill>
              </a:rPr>
              <a:t>Provided </a:t>
            </a:r>
            <a:r>
              <a:rPr lang="en-US" sz="1800" dirty="0" smtClean="0">
                <a:solidFill>
                  <a:srgbClr val="66FF33"/>
                </a:solidFill>
              </a:rPr>
              <a:t>significant </a:t>
            </a:r>
            <a:r>
              <a:rPr lang="en-US" sz="1800" dirty="0">
                <a:solidFill>
                  <a:srgbClr val="66FF33"/>
                </a:solidFill>
              </a:rPr>
              <a:t>number of lessons-learned for </a:t>
            </a:r>
            <a:r>
              <a:rPr lang="en-US" sz="1800" dirty="0" smtClean="0">
                <a:solidFill>
                  <a:srgbClr val="66FF33"/>
                </a:solidFill>
              </a:rPr>
              <a:t>next steps</a:t>
            </a:r>
            <a:endParaRPr lang="en-US" sz="1800" dirty="0">
              <a:solidFill>
                <a:srgbClr val="66FF33"/>
              </a:solidFill>
            </a:endParaRP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Systems-of-interest </a:t>
            </a:r>
            <a:r>
              <a:rPr lang="en-US" sz="1800" dirty="0">
                <a:solidFill>
                  <a:srgbClr val="66FF33"/>
                </a:solidFill>
              </a:rPr>
              <a:t>were selected from NASA </a:t>
            </a:r>
            <a:r>
              <a:rPr lang="en-US" sz="1800" dirty="0" smtClean="0">
                <a:solidFill>
                  <a:srgbClr val="66FF33"/>
                </a:solidFill>
              </a:rPr>
              <a:t>missions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Virtual </a:t>
            </a:r>
            <a:r>
              <a:rPr lang="en-US" sz="1800" dirty="0">
                <a:solidFill>
                  <a:srgbClr val="66FF33"/>
                </a:solidFill>
              </a:rPr>
              <a:t>environment represented the modern </a:t>
            </a:r>
            <a:r>
              <a:rPr lang="en-US" sz="1800" dirty="0" smtClean="0">
                <a:solidFill>
                  <a:srgbClr val="66FF33"/>
                </a:solidFill>
              </a:rPr>
              <a:t>workplace</a:t>
            </a:r>
          </a:p>
          <a:p>
            <a:pPr lvl="1"/>
            <a:r>
              <a:rPr lang="en-US" sz="1800" dirty="0" smtClean="0">
                <a:solidFill>
                  <a:srgbClr val="66FF33"/>
                </a:solidFill>
              </a:rPr>
              <a:t>Established </a:t>
            </a:r>
            <a:r>
              <a:rPr lang="en-US" sz="1800" dirty="0">
                <a:solidFill>
                  <a:srgbClr val="66FF33"/>
                </a:solidFill>
              </a:rPr>
              <a:t>a strong collaborative community</a:t>
            </a:r>
          </a:p>
          <a:p>
            <a:pPr>
              <a:spcBef>
                <a:spcPts val="2400"/>
              </a:spcBef>
            </a:pPr>
            <a:r>
              <a:rPr lang="en-US" sz="2000" dirty="0" smtClean="0">
                <a:solidFill>
                  <a:srgbClr val="FFFFFF"/>
                </a:solidFill>
              </a:rPr>
              <a:t>Continuation into 2017 will maintain the momentum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4018403"/>
            <a:ext cx="8229600" cy="1562438"/>
          </a:xfrm>
          <a:prstGeom prst="rect">
            <a:avLst/>
          </a:prstGeom>
          <a:solidFill>
            <a:srgbClr val="00B0F0"/>
          </a:solidFill>
        </p:spPr>
        <p:txBody>
          <a:bodyPr wrap="square" rtlCol="0" anchor="ctr">
            <a:noAutofit/>
          </a:bodyPr>
          <a:lstStyle/>
          <a:p>
            <a:pPr algn="ctr" eaLnBrk="1" hangingPunct="1"/>
            <a:r>
              <a:rPr lang="en-US" sz="2400" b="0" dirty="0">
                <a:solidFill>
                  <a:srgbClr val="000000"/>
                </a:solidFill>
                <a:latin typeface="Arial" charset="0"/>
                <a:ea typeface="ＭＳ Ｐゴシック" pitchFamily="-105" charset="-128"/>
              </a:rPr>
              <a:t>The MBSE Pathfinder </a:t>
            </a:r>
            <a:r>
              <a:rPr lang="en-US" sz="2400" b="0" dirty="0" smtClean="0">
                <a:solidFill>
                  <a:srgbClr val="000000"/>
                </a:solidFill>
                <a:latin typeface="Arial" charset="0"/>
                <a:ea typeface="ＭＳ Ｐゴシック" pitchFamily="-105" charset="-128"/>
              </a:rPr>
              <a:t>demonstrated to NASA </a:t>
            </a:r>
            <a:r>
              <a:rPr lang="en-US" sz="2400" b="0" dirty="0">
                <a:solidFill>
                  <a:srgbClr val="000000"/>
                </a:solidFill>
                <a:latin typeface="Arial" charset="0"/>
                <a:ea typeface="ＭＳ Ｐゴシック" pitchFamily="-105" charset="-128"/>
              </a:rPr>
              <a:t>how </a:t>
            </a:r>
            <a:r>
              <a:rPr lang="en-US" sz="2400" b="0" dirty="0" smtClean="0">
                <a:solidFill>
                  <a:srgbClr val="000000"/>
                </a:solidFill>
                <a:latin typeface="Arial" charset="0"/>
                <a:ea typeface="ＭＳ Ｐゴシック" pitchFamily="-105" charset="-128"/>
              </a:rPr>
              <a:t>people from many </a:t>
            </a:r>
            <a:r>
              <a:rPr lang="en-US" sz="2400" b="0" dirty="0">
                <a:solidFill>
                  <a:srgbClr val="000000"/>
                </a:solidFill>
                <a:latin typeface="Arial" charset="0"/>
                <a:ea typeface="ＭＳ Ｐゴシック" pitchFamily="-105" charset="-128"/>
              </a:rPr>
              <a:t>different organizations and Centers can work effectively across boundaries and cultural </a:t>
            </a:r>
            <a:r>
              <a:rPr lang="en-US" sz="2400" b="0" dirty="0" smtClean="0">
                <a:solidFill>
                  <a:srgbClr val="000000"/>
                </a:solidFill>
                <a:latin typeface="Arial" charset="0"/>
                <a:ea typeface="ＭＳ Ｐゴシック" pitchFamily="-105" charset="-128"/>
              </a:rPr>
              <a:t>differences</a:t>
            </a:r>
            <a:endParaRPr lang="en-US" sz="2400" b="0" dirty="0">
              <a:solidFill>
                <a:srgbClr val="000000"/>
              </a:solidFill>
              <a:latin typeface="Arial" charset="0"/>
              <a:ea typeface="ＭＳ Ｐゴシック" pitchFamily="-10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3854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TextBox 12"/>
          <p:cNvSpPr txBox="1">
            <a:spLocks noChangeArrowheads="1"/>
          </p:cNvSpPr>
          <p:nvPr/>
        </p:nvSpPr>
        <p:spPr bwMode="auto">
          <a:xfrm>
            <a:off x="957263" y="163513"/>
            <a:ext cx="72294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Questions?</a:t>
            </a:r>
          </a:p>
        </p:txBody>
      </p:sp>
      <p:pic>
        <p:nvPicPr>
          <p:cNvPr id="80900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72450" y="127000"/>
            <a:ext cx="911225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1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0" y="76200"/>
            <a:ext cx="10731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940" y="1445752"/>
            <a:ext cx="6962121" cy="42753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802271" y="6424242"/>
            <a:ext cx="75395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Visit </a:t>
            </a:r>
            <a:r>
              <a:rPr lang="en-US" sz="1600" dirty="0" smtClean="0">
                <a:hlinkClick r:id="rId5"/>
              </a:rPr>
              <a:t>http://nescacademy.nasa.gov</a:t>
            </a:r>
            <a:r>
              <a:rPr lang="en-US" sz="1600" dirty="0" smtClean="0"/>
              <a:t> to view previous webcasts in this series.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V&amp;VRR">
  <a:themeElements>
    <a:clrScheme name="V&amp;VR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&amp;VRR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lnDef>
  </a:objectDefaults>
  <a:extraClrSchemeLst>
    <a:extraClrScheme>
      <a:clrScheme name="V&amp;VR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&amp;VR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V&amp;VRR">
  <a:themeElements>
    <a:clrScheme name="V&amp;VR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&amp;VRR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lnDef>
  </a:objectDefaults>
  <a:extraClrSchemeLst>
    <a:extraClrScheme>
      <a:clrScheme name="V&amp;VR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&amp;VR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V&amp;VRR">
  <a:themeElements>
    <a:clrScheme name="V&amp;VR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&amp;VRR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lnDef>
  </a:objectDefaults>
  <a:extraClrSchemeLst>
    <a:extraClrScheme>
      <a:clrScheme name="V&amp;VR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&amp;VR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V&amp;VRR">
  <a:themeElements>
    <a:clrScheme name="V&amp;VR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&amp;VRR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lnDef>
  </a:objectDefaults>
  <a:extraClrSchemeLst>
    <a:extraClrScheme>
      <a:clrScheme name="V&amp;VR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&amp;VR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ProgRev99_ISSPlanUtil.B">
  <a:themeElements>
    <a:clrScheme name="ProgRev99_ISSPlanUtil.B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ogRev99_ISSPlanUtil.B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rogRev99_ISSPlanUtil.B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gRev99_ISSPlanUtil.B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gRev99_ISSPlanUtil.B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gRev99_ISSPlanUtil.B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gRev99_ISSPlanUtil.B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gRev99_ISSPlanUtil.B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gRev99_ISSPlanUtil.B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NESC_Leadership_Briefing_January 2006">
  <a:themeElements>
    <a:clrScheme name="NESC_Leadership_Briefing_January 2006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SC_Leadership_Briefing_January 2006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NESC_Leadership_Briefing_January 20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_Leadership_Briefing_January 20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_Leadership_Briefing_January 20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_Leadership_Briefing_January 20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_Leadership_Briefing_January 20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_Leadership_Briefing_January 20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SC_Leadership_Briefing_January 20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SC_Leadership_Briefing_January 20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SC_Leadership_Briefing_January 20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SC_Leadership_Briefing_January 20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SC_Leadership_Briefing_January 20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SC_Leadership_Briefing_January 20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23212</TotalTime>
  <Words>3057</Words>
  <Application>Microsoft Office PowerPoint</Application>
  <PresentationFormat>On-screen Show (4:3)</PresentationFormat>
  <Paragraphs>546</Paragraphs>
  <Slides>38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38</vt:i4>
      </vt:variant>
    </vt:vector>
  </HeadingPairs>
  <TitlesOfParts>
    <vt:vector size="61" baseType="lpstr">
      <vt:lpstr>ＭＳ Ｐゴシック</vt:lpstr>
      <vt:lpstr>ＭＳ Ｐゴシック</vt:lpstr>
      <vt:lpstr>Arial</vt:lpstr>
      <vt:lpstr>Arial Black</vt:lpstr>
      <vt:lpstr>Calibri</vt:lpstr>
      <vt:lpstr>Calibri Light</vt:lpstr>
      <vt:lpstr>Century</vt:lpstr>
      <vt:lpstr>Century Gothic</vt:lpstr>
      <vt:lpstr>Courier New</vt:lpstr>
      <vt:lpstr>Helvetica</vt:lpstr>
      <vt:lpstr>Times</vt:lpstr>
      <vt:lpstr>Times New Roman</vt:lpstr>
      <vt:lpstr>Wingdings</vt:lpstr>
      <vt:lpstr>1_Office Theme</vt:lpstr>
      <vt:lpstr>1_V&amp;VRR</vt:lpstr>
      <vt:lpstr>2_V&amp;VRR</vt:lpstr>
      <vt:lpstr>3_V&amp;VRR</vt:lpstr>
      <vt:lpstr>4_V&amp;VRR</vt:lpstr>
      <vt:lpstr>ProgRev99_ISSPlanUtil.B</vt:lpstr>
      <vt:lpstr>4_NESC_Leadership_Briefing_January 2006</vt:lpstr>
      <vt:lpstr>2_Office Theme</vt:lpstr>
      <vt:lpstr>Office Theme</vt:lpstr>
      <vt:lpstr>3_Office Theme</vt:lpstr>
      <vt:lpstr>PowerPoint Presentation</vt:lpstr>
      <vt:lpstr>PowerPoint Presentation</vt:lpstr>
      <vt:lpstr>Core Team – Agency Wide and Interdisciplinary</vt:lpstr>
      <vt:lpstr>Origin and Operation </vt:lpstr>
      <vt:lpstr>PowerPoint Presentation</vt:lpstr>
      <vt:lpstr>Pilot 2.5 MD Cloud Content</vt:lpstr>
      <vt:lpstr>PowerPoint Presentation</vt:lpstr>
      <vt:lpstr>PowerPoint Presentation</vt:lpstr>
      <vt:lpstr>License Usage - Concurrent Users</vt:lpstr>
      <vt:lpstr>PowerPoint Presentation</vt:lpstr>
      <vt:lpstr>FY 17 Planned Activities </vt:lpstr>
      <vt:lpstr>FY 17 Planned Activities </vt:lpstr>
      <vt:lpstr>Learning from Doing - MBSE Pathfinder Lessons Harvest and Next Steps</vt:lpstr>
      <vt:lpstr>Agenda</vt:lpstr>
      <vt:lpstr>PowerPoint Presentation</vt:lpstr>
      <vt:lpstr>NASA MBSE Pathfinder Informing next steps in Systems Engineering…</vt:lpstr>
      <vt:lpstr>MBSE Pathfinder Overview</vt:lpstr>
      <vt:lpstr>PowerPoint Presentation</vt:lpstr>
      <vt:lpstr>NESC Webinars</vt:lpstr>
      <vt:lpstr>Team 1 – Modeling to Mars</vt:lpstr>
      <vt:lpstr>Team 1 Accomplishments</vt:lpstr>
      <vt:lpstr>Team 2 – Additive Manufacturing and Re-tooling Engineering</vt:lpstr>
      <vt:lpstr>Team 2 Accomplishments</vt:lpstr>
      <vt:lpstr>Team 3 – Mission Element</vt:lpstr>
      <vt:lpstr>Team 3 Accomplishments</vt:lpstr>
      <vt:lpstr>Team 4 – Sounding Rocket Mission Flow Shadowing</vt:lpstr>
      <vt:lpstr>Team 4 Accomplishments</vt:lpstr>
      <vt:lpstr>PowerPoint Presentation</vt:lpstr>
      <vt:lpstr>Knowledge Capture Summary</vt:lpstr>
      <vt:lpstr>Knowledge Capture Summary</vt:lpstr>
      <vt:lpstr>Agency-level Recommended Next Steps</vt:lpstr>
      <vt:lpstr>MBSE Pathfinder Part 2 Plans and Schedule</vt:lpstr>
      <vt:lpstr>Potential Product and Work Activities</vt:lpstr>
      <vt:lpstr>Anticipated Challenge and Focus Areas</vt:lpstr>
      <vt:lpstr>MBSE Pathfinder Summary</vt:lpstr>
      <vt:lpstr>Impact</vt:lpstr>
      <vt:lpstr>Conclusion</vt:lpstr>
      <vt:lpstr>PowerPoint Presentation</vt:lpstr>
    </vt:vector>
  </TitlesOfParts>
  <Company>Brigham and Women's Hospital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Laura Barger</dc:creator>
  <cp:lastModifiedBy>Batchelder, Ian H. (LARC-C1)[LITES]</cp:lastModifiedBy>
  <cp:revision>215</cp:revision>
  <dcterms:created xsi:type="dcterms:W3CDTF">2008-02-19T19:21:01Z</dcterms:created>
  <dcterms:modified xsi:type="dcterms:W3CDTF">2016-10-28T13:28:22Z</dcterms:modified>
</cp:coreProperties>
</file>