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Default Extension="vml" ContentType="application/vnd.openxmlformats-officedocument.vmlDrawing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62" r:id="rId3"/>
    <p:sldId id="268" r:id="rId4"/>
    <p:sldId id="274" r:id="rId5"/>
    <p:sldId id="273" r:id="rId6"/>
    <p:sldId id="272" r:id="rId7"/>
    <p:sldId id="276" r:id="rId8"/>
    <p:sldId id="275" r:id="rId9"/>
    <p:sldId id="271" r:id="rId10"/>
    <p:sldId id="281" r:id="rId11"/>
    <p:sldId id="277" r:id="rId12"/>
    <p:sldId id="284" r:id="rId13"/>
    <p:sldId id="283" r:id="rId14"/>
    <p:sldId id="279" r:id="rId15"/>
    <p:sldId id="288" r:id="rId16"/>
    <p:sldId id="282" r:id="rId17"/>
    <p:sldId id="287" r:id="rId18"/>
    <p:sldId id="278" r:id="rId19"/>
    <p:sldId id="286" r:id="rId20"/>
    <p:sldId id="290" r:id="rId21"/>
    <p:sldId id="289" r:id="rId22"/>
    <p:sldId id="285" r:id="rId23"/>
    <p:sldId id="291" r:id="rId24"/>
    <p:sldId id="280" r:id="rId25"/>
    <p:sldId id="294" r:id="rId26"/>
    <p:sldId id="293" r:id="rId27"/>
    <p:sldId id="292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34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D0A468-1A01-4D50-BAEC-ECE99F105586}" type="datetimeFigureOut">
              <a:rPr lang="en-US" smtClean="0"/>
              <a:t>1/10/2015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2E4E72-CE99-462A-B720-1E1B289BC4FA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E4E72-CE99-462A-B720-1E1B289BC4FA}" type="slidenum">
              <a:rPr lang="en-US" smtClean="0"/>
              <a:t>27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B652-08DF-40C5-80E9-FF8DDBC69698}" type="datetimeFigureOut">
              <a:rPr lang="en-US" smtClean="0"/>
              <a:pPr/>
              <a:t>1/10/2015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B652-08DF-40C5-80E9-FF8DDBC69698}" type="datetimeFigureOut">
              <a:rPr lang="en-US" smtClean="0"/>
              <a:pPr/>
              <a:t>1/10/2015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B652-08DF-40C5-80E9-FF8DDBC69698}" type="datetimeFigureOut">
              <a:rPr lang="en-US" smtClean="0"/>
              <a:pPr/>
              <a:t>1/10/2015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B652-08DF-40C5-80E9-FF8DDBC69698}" type="datetimeFigureOut">
              <a:rPr lang="en-US" smtClean="0"/>
              <a:pPr/>
              <a:t>1/10/2015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B652-08DF-40C5-80E9-FF8DDBC69698}" type="datetimeFigureOut">
              <a:rPr lang="en-US" smtClean="0"/>
              <a:pPr/>
              <a:t>1/10/2015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B652-08DF-40C5-80E9-FF8DDBC69698}" type="datetimeFigureOut">
              <a:rPr lang="en-US" smtClean="0"/>
              <a:pPr/>
              <a:t>1/10/2015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B652-08DF-40C5-80E9-FF8DDBC69698}" type="datetimeFigureOut">
              <a:rPr lang="en-US" smtClean="0"/>
              <a:pPr/>
              <a:t>1/10/2015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B652-08DF-40C5-80E9-FF8DDBC69698}" type="datetimeFigureOut">
              <a:rPr lang="en-US" smtClean="0"/>
              <a:pPr/>
              <a:t>1/10/2015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B652-08DF-40C5-80E9-FF8DDBC69698}" type="datetimeFigureOut">
              <a:rPr lang="en-US" smtClean="0"/>
              <a:pPr/>
              <a:t>1/10/2015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B652-08DF-40C5-80E9-FF8DDBC69698}" type="datetimeFigureOut">
              <a:rPr lang="en-US" smtClean="0"/>
              <a:pPr/>
              <a:t>1/10/2015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B652-08DF-40C5-80E9-FF8DDBC69698}" type="datetimeFigureOut">
              <a:rPr lang="en-US" smtClean="0"/>
              <a:pPr/>
              <a:t>1/10/2015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60B652-08DF-40C5-80E9-FF8DDBC69698}" type="datetimeFigureOut">
              <a:rPr lang="en-US" smtClean="0"/>
              <a:pPr/>
              <a:t>1/10/2015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8F2CAE-3B31-4BC3-8DC2-640243FD5AC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4.bin"/><Relationship Id="rId4" Type="http://schemas.openxmlformats.org/officeDocument/2006/relationships/oleObject" Target="../embeddings/oleObject3.bin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2000" y="2514600"/>
            <a:ext cx="6934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dirty="0" smtClean="0">
                <a:solidFill>
                  <a:srgbClr val="006699"/>
                </a:solidFill>
                <a:latin typeface="Calibri"/>
              </a:rPr>
              <a:t>PSD Special Topics</a:t>
            </a:r>
            <a:endParaRPr kumimoji="0" lang="en-US" sz="2800" b="1" dirty="0">
              <a:solidFill>
                <a:srgbClr val="006699"/>
              </a:solidFill>
              <a:latin typeface="Calibri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14400" y="762000"/>
            <a:ext cx="4419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sz="2800" b="1" dirty="0" smtClean="0">
                <a:solidFill>
                  <a:srgbClr val="008080"/>
                </a:solidFill>
                <a:latin typeface="Calibri"/>
              </a:rPr>
              <a:t>Unit 41</a:t>
            </a:r>
            <a:endParaRPr kumimoji="0" lang="en-US" sz="28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7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219200" y="3810000"/>
            <a:ext cx="64008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i="1" dirty="0" smtClean="0"/>
              <a:t>Band-Splitting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i="1" dirty="0" smtClean="0"/>
              <a:t>Time-Level Equivalence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i="1" dirty="0" smtClean="0"/>
              <a:t>PSD Synthesis using Sine Series</a:t>
            </a:r>
            <a:endParaRPr lang="en-US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Introduction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40964" name="Picture 4" descr="http://sci.esa.int/science-e-media/img/69/LISA_Pathfinder_ISH_EQM_shock-test_Y-axis_6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1828800"/>
            <a:ext cx="4876800" cy="3659552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2743200" y="5715000"/>
            <a:ext cx="327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dirty="0" smtClean="0"/>
              <a:t>Inertial Sensor Vibration Test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20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Some Tribal Knowledge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267200" y="1828800"/>
            <a:ext cx="4419600" cy="2362200"/>
          </a:xfrm>
        </p:spPr>
        <p:txBody>
          <a:bodyPr>
            <a:noAutofit/>
          </a:bodyPr>
          <a:lstStyle/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800" dirty="0" smtClean="0"/>
              <a:t>Some power spectral density test specifications are too high in amplitude for a given shaker system</a:t>
            </a:r>
          </a:p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800" dirty="0" smtClean="0"/>
              <a:t>Band-splitting can be cautiously used in these cases</a:t>
            </a:r>
          </a:p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800" dirty="0" smtClean="0"/>
              <a:t>Reference:  Test Methods and Control, Martin Marietta, 1989</a:t>
            </a:r>
          </a:p>
        </p:txBody>
      </p:sp>
      <p:pic>
        <p:nvPicPr>
          <p:cNvPr id="39938" name="Picture 2" descr="Photo by Barbara Armstro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1828800"/>
            <a:ext cx="3500449" cy="2819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Guidelines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762000" y="1676400"/>
            <a:ext cx="8001000" cy="4525963"/>
          </a:xfrm>
        </p:spPr>
        <p:txBody>
          <a:bodyPr>
            <a:noAutofit/>
          </a:bodyPr>
          <a:lstStyle/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700" dirty="0" smtClean="0"/>
              <a:t>The preferred test method for selection of the band separation shall be to start at the lowest test frequency and extend the first Split Band to the highest energy/frequency level attainable</a:t>
            </a:r>
          </a:p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700" dirty="0" smtClean="0"/>
              <a:t>Start Band 2 at the end of Band 1, etc. </a:t>
            </a:r>
          </a:p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700" dirty="0" smtClean="0"/>
              <a:t>No more than 4 Bands are allowed</a:t>
            </a:r>
          </a:p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700" dirty="0" smtClean="0"/>
              <a:t>The resultant band selection shall be evaluated to assure reasonability, to avoid splitting at known resonances, etc. </a:t>
            </a:r>
          </a:p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700" dirty="0" smtClean="0"/>
              <a:t>Efforts should be made to minimize the number of bands, and to make the actual test bands approximately of equal energy content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PSD Spec, High-level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828800" y="6019800"/>
            <a:ext cx="441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/>
              <a:t>spec=[20  0.3  ; 200   3 ; 2000  3 </a:t>
            </a:r>
            <a:r>
              <a:rPr lang="en-US" dirty="0" smtClean="0"/>
              <a:t>]</a:t>
            </a:r>
            <a:endParaRPr lang="en-US" dirty="0"/>
          </a:p>
        </p:txBody>
      </p:sp>
      <p:pic>
        <p:nvPicPr>
          <p:cNvPr id="7680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1752600"/>
            <a:ext cx="5000625" cy="398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62000" y="990600"/>
            <a:ext cx="8077200" cy="838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5562600"/>
            <a:ext cx="6858000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700" dirty="0" smtClean="0"/>
              <a:t>split into three bands with equal GRMS levels</a:t>
            </a:r>
            <a:br>
              <a:rPr lang="en-US" sz="1700" dirty="0" smtClean="0"/>
            </a:br>
            <a:r>
              <a:rPr lang="en-US" sz="1700" dirty="0" err="1" smtClean="0"/>
              <a:t>vibrationdata</a:t>
            </a:r>
            <a:r>
              <a:rPr lang="en-US" sz="1700" dirty="0" smtClean="0"/>
              <a:t> </a:t>
            </a:r>
            <a:r>
              <a:rPr lang="en-US" sz="1700" dirty="0" smtClean="0"/>
              <a:t>&gt; power spectral density &gt; PSD Band-splitting</a:t>
            </a:r>
            <a:endParaRPr lang="en-US" sz="1700" dirty="0"/>
          </a:p>
        </p:txBody>
      </p:sp>
      <p:pic>
        <p:nvPicPr>
          <p:cNvPr id="7782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685800"/>
            <a:ext cx="7333623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5800" y="2743200"/>
            <a:ext cx="1905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/>
              <a:t>PSD 2     43.6 GRMS </a:t>
            </a:r>
            <a:endParaRPr lang="en-US" sz="1600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2743200" y="685800"/>
          <a:ext cx="2895600" cy="1722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7800"/>
                <a:gridCol w="14478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Freq</a:t>
                      </a:r>
                    </a:p>
                    <a:p>
                      <a:pPr algn="ctr"/>
                      <a:r>
                        <a:rPr lang="en-US" sz="1700" dirty="0" smtClean="0"/>
                        <a:t>(Hz) 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err="1" smtClean="0"/>
                        <a:t>Accel</a:t>
                      </a:r>
                      <a:endParaRPr lang="en-US" sz="1700" dirty="0" smtClean="0"/>
                    </a:p>
                    <a:p>
                      <a:pPr algn="ctr"/>
                      <a:r>
                        <a:rPr lang="en-US" sz="1700" dirty="0" smtClean="0"/>
                        <a:t>(G^2/Hz) </a:t>
                      </a:r>
                      <a:endParaRPr lang="en-US" sz="17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20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0.3</a:t>
                      </a:r>
                      <a:endParaRPr lang="en-US" sz="17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200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3</a:t>
                      </a:r>
                      <a:endParaRPr lang="en-US" sz="17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734.5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3</a:t>
                      </a:r>
                      <a:endParaRPr lang="en-US" sz="17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2743200" y="2819400"/>
          <a:ext cx="2895600" cy="1351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7800"/>
                <a:gridCol w="14478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Freq</a:t>
                      </a:r>
                    </a:p>
                    <a:p>
                      <a:pPr algn="ctr"/>
                      <a:r>
                        <a:rPr lang="en-US" sz="1700" dirty="0" smtClean="0"/>
                        <a:t>(Hz) 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err="1" smtClean="0"/>
                        <a:t>Accel</a:t>
                      </a:r>
                      <a:endParaRPr lang="en-US" sz="1700" dirty="0" smtClean="0"/>
                    </a:p>
                    <a:p>
                      <a:pPr algn="ctr"/>
                      <a:r>
                        <a:rPr lang="en-US" sz="1700" dirty="0" smtClean="0"/>
                        <a:t>(G^2/Hz) </a:t>
                      </a:r>
                      <a:endParaRPr lang="en-US" sz="17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734.5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3</a:t>
                      </a:r>
                      <a:endParaRPr lang="en-US" sz="17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1368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3</a:t>
                      </a:r>
                      <a:endParaRPr lang="en-US" sz="17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2743200" y="4572000"/>
          <a:ext cx="2895600" cy="1351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7800"/>
                <a:gridCol w="14478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Freq</a:t>
                      </a:r>
                    </a:p>
                    <a:p>
                      <a:pPr algn="ctr"/>
                      <a:r>
                        <a:rPr lang="en-US" sz="1700" dirty="0" smtClean="0"/>
                        <a:t>(Hz) 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err="1" smtClean="0"/>
                        <a:t>Accel</a:t>
                      </a:r>
                      <a:endParaRPr lang="en-US" sz="1700" dirty="0" smtClean="0"/>
                    </a:p>
                    <a:p>
                      <a:pPr algn="ctr"/>
                      <a:r>
                        <a:rPr lang="en-US" sz="1700" dirty="0" smtClean="0"/>
                        <a:t>(G^2/Hz) </a:t>
                      </a:r>
                      <a:endParaRPr lang="en-US" sz="17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1368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3</a:t>
                      </a:r>
                      <a:endParaRPr lang="en-US" sz="17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2000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3</a:t>
                      </a:r>
                      <a:endParaRPr lang="en-US" sz="17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Rectangle 10"/>
          <p:cNvSpPr/>
          <p:nvPr/>
        </p:nvSpPr>
        <p:spPr>
          <a:xfrm>
            <a:off x="609600" y="685800"/>
            <a:ext cx="18288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/>
              <a:t>PSD 1     43.6 GRMS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62000" y="4648200"/>
            <a:ext cx="1905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/>
              <a:t>PSD 3     43.5 GRMS</a:t>
            </a:r>
          </a:p>
          <a:p>
            <a:r>
              <a:rPr lang="en-US" sz="1600" dirty="0" smtClean="0"/>
              <a:t> </a:t>
            </a:r>
          </a:p>
          <a:p>
            <a:r>
              <a:rPr lang="en-US" sz="1600" dirty="0" smtClean="0"/>
              <a:t> 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381001"/>
            <a:ext cx="3657600" cy="2986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8200" y="381001"/>
            <a:ext cx="3815562" cy="3004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7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" y="3514725"/>
            <a:ext cx="3691673" cy="303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Time-Level Equivalence Scaling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914400" y="1676400"/>
            <a:ext cx="7467600" cy="4525963"/>
          </a:xfrm>
        </p:spPr>
        <p:txBody>
          <a:bodyPr>
            <a:noAutofit/>
          </a:bodyPr>
          <a:lstStyle/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800" dirty="0" smtClean="0"/>
              <a:t>A component will be subjected to a certain PSD for 2000 hours in its field environment</a:t>
            </a:r>
            <a:endParaRPr lang="en-US" sz="1700" dirty="0" smtClean="0"/>
          </a:p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700" dirty="0" smtClean="0"/>
              <a:t>2000 hours is too long for a shaker table test</a:t>
            </a:r>
          </a:p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700" dirty="0" smtClean="0"/>
              <a:t>Goal is to test the component at a higher level for shorter duration</a:t>
            </a:r>
          </a:p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700" dirty="0" smtClean="0"/>
              <a:t>Scaling justification will be in terms of fatigue damage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Equivalence Formula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169" name="Object 1"/>
          <p:cNvGraphicFramePr>
            <a:graphicFrameLocks noChangeAspect="1"/>
          </p:cNvGraphicFramePr>
          <p:nvPr/>
        </p:nvGraphicFramePr>
        <p:xfrm>
          <a:off x="1600200" y="2286000"/>
          <a:ext cx="1923473" cy="533400"/>
        </p:xfrm>
        <a:graphic>
          <a:graphicData uri="http://schemas.openxmlformats.org/presentationml/2006/ole">
            <p:oleObj spid="_x0000_s28674" name="Equation" r:id="rId4" imgW="1129810" imgH="317362" progId="Equation.3">
              <p:embed/>
            </p:oleObj>
          </a:graphicData>
        </a:graphic>
      </p:graphicFrame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171" name="Object 3"/>
          <p:cNvGraphicFramePr>
            <a:graphicFrameLocks noChangeAspect="1"/>
          </p:cNvGraphicFramePr>
          <p:nvPr/>
        </p:nvGraphicFramePr>
        <p:xfrm>
          <a:off x="1600200" y="3200400"/>
          <a:ext cx="2297824" cy="838200"/>
        </p:xfrm>
        <a:graphic>
          <a:graphicData uri="http://schemas.openxmlformats.org/presentationml/2006/ole">
            <p:oleObj spid="_x0000_s28675" name="Equation" r:id="rId5" imgW="1511300" imgH="558800" progId="Equation.3">
              <p:embed/>
            </p:oleObj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914400" y="1676400"/>
            <a:ext cx="7239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Steinberg fatigue-type formula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066800" y="4572000"/>
            <a:ext cx="7239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where</a:t>
            </a:r>
            <a:endParaRPr lang="en-US" dirty="0"/>
          </a:p>
        </p:txBody>
      </p: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2362200" y="4572000"/>
          <a:ext cx="35052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9165"/>
                <a:gridCol w="256603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r>
                        <a:rPr lang="en-US" b="0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b="0" baseline="-25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0" dirty="0" smtClean="0">
                          <a:solidFill>
                            <a:schemeClr val="tx1"/>
                          </a:solidFill>
                        </a:rPr>
                        <a:t>reference time</a:t>
                      </a:r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r>
                        <a:rPr lang="en-US" b="0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 smtClean="0">
                          <a:solidFill>
                            <a:schemeClr val="tx1"/>
                          </a:solidFill>
                        </a:rPr>
                        <a:t>new time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r>
                        <a:rPr lang="en-US" b="0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b="0" baseline="-25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reference GRMS level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r>
                        <a:rPr lang="en-US" b="0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new GRMS level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lang="en-US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fatigue exponent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5791200" y="2286000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Assume linearity</a:t>
            </a:r>
            <a:endParaRPr lang="en-US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Fatigue Exponent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295400" y="2819400"/>
          <a:ext cx="4114800" cy="1981200"/>
        </p:xfrm>
        <a:graphic>
          <a:graphicData uri="http://schemas.openxmlformats.org/drawingml/2006/table">
            <a:tbl>
              <a:tblPr/>
              <a:tblGrid>
                <a:gridCol w="3380014"/>
                <a:gridCol w="734786"/>
              </a:tblGrid>
              <a:tr h="3302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Calibri" pitchFamily="34" charset="0"/>
                          <a:ea typeface="Times New Roman"/>
                          <a:cs typeface="Arial" pitchFamily="34" charset="0"/>
                        </a:rPr>
                        <a:t>Item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Calibri" pitchFamily="34" charset="0"/>
                          <a:ea typeface="Times New Roman"/>
                          <a:cs typeface="Arial" pitchFamily="34" charset="0"/>
                        </a:rPr>
                        <a:t>b</a:t>
                      </a:r>
                      <a:endParaRPr lang="en-US" sz="1600" dirty="0">
                        <a:latin typeface="Calibri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 pitchFamily="34" charset="0"/>
                          <a:ea typeface="Times New Roman"/>
                          <a:cs typeface="Arial" pitchFamily="34" charset="0"/>
                        </a:rPr>
                        <a:t>Electrical Black Boxes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 pitchFamily="34" charset="0"/>
                          <a:ea typeface="Times New Roman"/>
                          <a:cs typeface="Arial" pitchFamily="34" charset="0"/>
                        </a:rPr>
                        <a:t>4.0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 pitchFamily="34" charset="0"/>
                          <a:ea typeface="Times New Roman"/>
                          <a:cs typeface="Arial" pitchFamily="34" charset="0"/>
                        </a:rPr>
                        <a:t>Stainless Steel Feed Lines and Bellows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 pitchFamily="34" charset="0"/>
                          <a:ea typeface="Times New Roman"/>
                          <a:cs typeface="Arial" pitchFamily="34" charset="0"/>
                        </a:rPr>
                        <a:t>5.3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 pitchFamily="34" charset="0"/>
                          <a:ea typeface="Times New Roman"/>
                          <a:cs typeface="Arial" pitchFamily="34" charset="0"/>
                        </a:rPr>
                        <a:t>Hydraulic Actuators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 pitchFamily="34" charset="0"/>
                          <a:ea typeface="Times New Roman"/>
                          <a:cs typeface="Arial" pitchFamily="34" charset="0"/>
                        </a:rPr>
                        <a:t>5.3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 pitchFamily="34" charset="0"/>
                          <a:ea typeface="Times New Roman"/>
                          <a:cs typeface="Arial" pitchFamily="34" charset="0"/>
                        </a:rPr>
                        <a:t>Electrical Connectors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 pitchFamily="34" charset="0"/>
                          <a:ea typeface="Times New Roman"/>
                          <a:cs typeface="Arial" pitchFamily="34" charset="0"/>
                        </a:rPr>
                        <a:t>5.0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 pitchFamily="34" charset="0"/>
                          <a:ea typeface="Times New Roman"/>
                          <a:cs typeface="Arial" pitchFamily="34" charset="0"/>
                        </a:rPr>
                        <a:t>Ordnance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Calibri" pitchFamily="34" charset="0"/>
                          <a:ea typeface="Times New Roman"/>
                          <a:cs typeface="Arial" pitchFamily="34" charset="0"/>
                        </a:rPr>
                        <a:t>5.3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914400" y="1676400"/>
            <a:ext cx="7467600" cy="4525963"/>
          </a:xfrm>
        </p:spPr>
        <p:txBody>
          <a:bodyPr>
            <a:noAutofit/>
          </a:bodyPr>
          <a:lstStyle/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800" dirty="0" smtClean="0"/>
              <a:t>Steinberg   b=6.4 for electronic boxes</a:t>
            </a:r>
            <a:endParaRPr lang="en-US" sz="1700" dirty="0" smtClean="0"/>
          </a:p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700" dirty="0" smtClean="0"/>
              <a:t>Martin-Marietta</a:t>
            </a:r>
          </a:p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endParaRPr lang="en-US" sz="1700" dirty="0" smtClean="0"/>
          </a:p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endParaRPr lang="en-US" sz="1700" dirty="0" smtClean="0"/>
          </a:p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endParaRPr lang="en-US" sz="1700" dirty="0" smtClean="0"/>
          </a:p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endParaRPr lang="en-US" sz="1700" dirty="0" smtClean="0"/>
          </a:p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  <a:buNone/>
            </a:pPr>
            <a:endParaRPr lang="en-US" sz="1700" dirty="0" smtClean="0"/>
          </a:p>
          <a:p>
            <a:pPr>
              <a:spcBef>
                <a:spcPts val="12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700" dirty="0" smtClean="0"/>
              <a:t>Smaller b is more conservative for scaling to higher level at shorter duration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66800" y="5562600"/>
            <a:ext cx="40596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700" dirty="0" err="1" smtClean="0"/>
              <a:t>psd_ref</a:t>
            </a:r>
            <a:r>
              <a:rPr lang="en-US" sz="1700" dirty="0" smtClean="0"/>
              <a:t>=[10 0.0002; 100 0.002; 2000 0.002</a:t>
            </a:r>
            <a:r>
              <a:rPr lang="en-US" dirty="0" smtClean="0"/>
              <a:t>]</a:t>
            </a:r>
            <a:endParaRPr lang="en-US" dirty="0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838200"/>
            <a:ext cx="5319346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6400800" y="2514600"/>
            <a:ext cx="2514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Increase level for </a:t>
            </a:r>
          </a:p>
          <a:p>
            <a:r>
              <a:rPr lang="en-US" i="1" dirty="0" smtClean="0"/>
              <a:t>1 hour test</a:t>
            </a:r>
            <a:endParaRPr lang="en-US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85800" y="5791200"/>
            <a:ext cx="7924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vibrationdata</a:t>
            </a:r>
            <a:r>
              <a:rPr lang="en-US" dirty="0" smtClean="0"/>
              <a:t> &gt; Power Spectral Density &gt; PSD Specification Time Scaling</a:t>
            </a:r>
          </a:p>
          <a:p>
            <a:endParaRPr lang="en-US" sz="800" dirty="0" smtClean="0"/>
          </a:p>
          <a:p>
            <a:r>
              <a:rPr lang="en-US" dirty="0" smtClean="0"/>
              <a:t>Fatigue exponent b=4</a:t>
            </a:r>
            <a:endParaRPr lang="en-US" dirty="0"/>
          </a:p>
        </p:txBody>
      </p:sp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304800"/>
            <a:ext cx="7837487" cy="538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762000"/>
            <a:ext cx="44196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200" b="1" dirty="0" smtClean="0">
                <a:solidFill>
                  <a:srgbClr val="008080"/>
                </a:solidFill>
                <a:latin typeface="Calibri"/>
              </a:rPr>
              <a:t>New Level with 16.5 dB increase</a:t>
            </a:r>
            <a:endParaRPr kumimoji="0" lang="en-US" sz="22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781800" y="2133600"/>
            <a:ext cx="1905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    New PSD </a:t>
            </a:r>
          </a:p>
          <a:p>
            <a:r>
              <a:rPr lang="en-US" sz="1600" dirty="0" smtClean="0"/>
              <a:t> </a:t>
            </a:r>
          </a:p>
          <a:p>
            <a:endParaRPr lang="en-US" sz="1600" dirty="0" smtClean="0"/>
          </a:p>
          <a:p>
            <a:endParaRPr lang="en-US" sz="1600" dirty="0" smtClean="0"/>
          </a:p>
          <a:p>
            <a:endParaRPr lang="en-US" sz="1600" dirty="0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1828800"/>
            <a:ext cx="5638800" cy="4356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6781800" y="2590800"/>
          <a:ext cx="1905000" cy="1722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2500"/>
                <a:gridCol w="9525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700" b="0" dirty="0" smtClean="0">
                          <a:solidFill>
                            <a:schemeClr val="tx1"/>
                          </a:solidFill>
                        </a:rPr>
                        <a:t>Freq</a:t>
                      </a:r>
                    </a:p>
                    <a:p>
                      <a:pPr algn="ctr"/>
                      <a:r>
                        <a:rPr lang="en-US" sz="1700" b="0" dirty="0" smtClean="0">
                          <a:solidFill>
                            <a:schemeClr val="tx1"/>
                          </a:solidFill>
                        </a:rPr>
                        <a:t>(Hz)</a:t>
                      </a:r>
                      <a:endParaRPr lang="en-US" sz="1700" b="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0" dirty="0" err="1" smtClean="0">
                          <a:solidFill>
                            <a:schemeClr val="tx1"/>
                          </a:solidFill>
                        </a:rPr>
                        <a:t>Accel</a:t>
                      </a:r>
                      <a:endParaRPr lang="en-US" sz="17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sz="1700" b="0" dirty="0" smtClean="0">
                          <a:solidFill>
                            <a:schemeClr val="tx1"/>
                          </a:solidFill>
                        </a:rPr>
                        <a:t>(G^2/Hz</a:t>
                      </a:r>
                      <a:endParaRPr lang="en-US" sz="17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700" b="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1700" b="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0" dirty="0" smtClean="0">
                          <a:solidFill>
                            <a:schemeClr val="tx1"/>
                          </a:solidFill>
                        </a:rPr>
                        <a:t>0.0089</a:t>
                      </a:r>
                      <a:endParaRPr lang="en-US" sz="17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100</a:t>
                      </a:r>
                      <a:endParaRPr lang="en-US" sz="17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0.089</a:t>
                      </a:r>
                      <a:endParaRPr lang="en-US" sz="17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2000</a:t>
                      </a:r>
                      <a:endParaRPr lang="en-US" sz="17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0.089</a:t>
                      </a:r>
                      <a:endParaRPr lang="en-US" sz="17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838200"/>
            <a:ext cx="44196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 smtClean="0">
                <a:solidFill>
                  <a:schemeClr val="accent5">
                    <a:lumMod val="75000"/>
                  </a:schemeClr>
                </a:solidFill>
              </a:rPr>
              <a:t>PSD Synthesis using Sine Series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609600" y="1752600"/>
            <a:ext cx="7924800" cy="4525963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700" dirty="0" smtClean="0"/>
              <a:t>A time history for a PSD can be synthesized from a series of sinusoids 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700" dirty="0" smtClean="0"/>
              <a:t>The resulting “pseudo random” time history is deterministic but simulates a random event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700" dirty="0" smtClean="0"/>
              <a:t>This method is simpler to understand than beginning with white noise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700" dirty="0" smtClean="0"/>
              <a:t>The sine method allows for finer control than the white noise method 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700" dirty="0" smtClean="0"/>
              <a:t>The sine method might be more appropriate for short random burst with narrow bandwidth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1700" dirty="0" smtClean="0"/>
              <a:t>In contrast, the white noise method is appropriate for general purpose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762000"/>
            <a:ext cx="4953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 smtClean="0">
                <a:solidFill>
                  <a:schemeClr val="accent5">
                    <a:lumMod val="75000"/>
                  </a:schemeClr>
                </a:solidFill>
              </a:rPr>
              <a:t>PSD Synthesis using Sine Series, Steps</a:t>
            </a: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685800" y="1828800"/>
          <a:ext cx="7848600" cy="44798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2436"/>
                <a:gridCol w="6596164"/>
              </a:tblGrid>
              <a:tr h="50945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Step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Description</a:t>
                      </a:r>
                      <a:endParaRPr lang="en-US" dirty="0"/>
                    </a:p>
                  </a:txBody>
                  <a:tcPr/>
                </a:tc>
              </a:tr>
              <a:tr h="50945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Select</a:t>
                      </a:r>
                      <a:r>
                        <a:rPr lang="en-US" sz="1800" baseline="0" dirty="0" smtClean="0"/>
                        <a:t> number of sine frequencies f</a:t>
                      </a:r>
                      <a:r>
                        <a:rPr lang="en-US" sz="400" baseline="0" dirty="0" smtClean="0"/>
                        <a:t> </a:t>
                      </a:r>
                      <a:r>
                        <a:rPr lang="en-US" sz="2400" baseline="-25000" dirty="0" err="1" smtClean="0"/>
                        <a:t>i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1800" baseline="0" dirty="0" smtClean="0"/>
                        <a:t> and frequency spacing </a:t>
                      </a:r>
                      <a:r>
                        <a:rPr lang="en-US" baseline="0" dirty="0" smtClean="0">
                          <a:sym typeface="Symbol"/>
                        </a:rPr>
                        <a:t></a:t>
                      </a:r>
                      <a:r>
                        <a:rPr lang="en-US" baseline="0" dirty="0" err="1" smtClean="0">
                          <a:sym typeface="Symbol"/>
                        </a:rPr>
                        <a:t>f</a:t>
                      </a:r>
                      <a:r>
                        <a:rPr lang="en-US" sz="2050" baseline="-25000" dirty="0" err="1" smtClean="0">
                          <a:sym typeface="Symbol"/>
                        </a:rPr>
                        <a:t>i</a:t>
                      </a:r>
                      <a:r>
                        <a:rPr lang="en-US" baseline="0" dirty="0" smtClean="0"/>
                        <a:t> </a:t>
                      </a:r>
                      <a:endParaRPr lang="en-US" sz="1800" dirty="0"/>
                    </a:p>
                  </a:txBody>
                  <a:tcPr/>
                </a:tc>
              </a:tr>
              <a:tr h="50945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Choose the phase angles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smtClean="0">
                          <a:sym typeface="Symbol"/>
                        </a:rPr>
                        <a:t></a:t>
                      </a:r>
                      <a:r>
                        <a:rPr lang="en-US" sz="800" baseline="0" dirty="0" smtClean="0">
                          <a:sym typeface="Symbol"/>
                        </a:rPr>
                        <a:t> </a:t>
                      </a:r>
                      <a:r>
                        <a:rPr lang="en-US" sz="2400" baseline="-25000" dirty="0" err="1" smtClean="0">
                          <a:sym typeface="Symbol"/>
                        </a:rPr>
                        <a:t>i</a:t>
                      </a:r>
                      <a:r>
                        <a:rPr lang="en-US" baseline="0" dirty="0" smtClean="0"/>
                        <a:t> , typically random</a:t>
                      </a:r>
                      <a:endParaRPr lang="en-US" dirty="0"/>
                    </a:p>
                  </a:txBody>
                  <a:tcPr/>
                </a:tc>
              </a:tr>
              <a:tr h="50945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Calculate</a:t>
                      </a:r>
                      <a:r>
                        <a:rPr lang="en-US" baseline="0" dirty="0" smtClean="0"/>
                        <a:t> the peak amplitudes A</a:t>
                      </a:r>
                      <a:r>
                        <a:rPr lang="en-US" sz="800" baseline="0" dirty="0" smtClean="0"/>
                        <a:t> </a:t>
                      </a:r>
                      <a:r>
                        <a:rPr lang="en-US" sz="2050" baseline="-25000" dirty="0" err="1" smtClean="0"/>
                        <a:t>i</a:t>
                      </a:r>
                      <a:r>
                        <a:rPr lang="en-US" sz="2050" baseline="-25000" dirty="0" smtClean="0"/>
                        <a:t> </a:t>
                      </a:r>
                      <a:r>
                        <a:rPr lang="en-US" baseline="0" dirty="0" smtClean="0"/>
                        <a:t> from the PSD unit^2/Hz values </a:t>
                      </a:r>
                      <a:r>
                        <a:rPr lang="en-US" sz="1800" baseline="0" dirty="0" smtClean="0"/>
                        <a:t>P</a:t>
                      </a:r>
                      <a:r>
                        <a:rPr lang="en-US" sz="400" baseline="0" dirty="0" smtClean="0"/>
                        <a:t> </a:t>
                      </a:r>
                      <a:r>
                        <a:rPr lang="en-US" sz="2400" baseline="-25000" dirty="0" smtClean="0"/>
                        <a:t>i  </a:t>
                      </a:r>
                      <a:endParaRPr lang="en-US" baseline="0" dirty="0" smtClean="0"/>
                    </a:p>
                    <a:p>
                      <a:endParaRPr lang="en-US" baseline="0" dirty="0" smtClean="0"/>
                    </a:p>
                    <a:p>
                      <a:r>
                        <a:rPr lang="en-US" baseline="0" dirty="0" smtClean="0"/>
                        <a:t>  </a:t>
                      </a:r>
                      <a:endParaRPr lang="en-US" sz="2050" baseline="36000" dirty="0" smtClean="0"/>
                    </a:p>
                    <a:p>
                      <a:endParaRPr lang="en-US" sz="2050" baseline="36000" dirty="0"/>
                    </a:p>
                  </a:txBody>
                  <a:tcPr/>
                </a:tc>
              </a:tr>
              <a:tr h="50945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Sum components with sampling rate </a:t>
                      </a:r>
                      <a:r>
                        <a:rPr lang="en-US" u="sng" dirty="0" smtClean="0"/>
                        <a:t>&gt;</a:t>
                      </a:r>
                      <a:r>
                        <a:rPr lang="en-US" dirty="0" smtClean="0"/>
                        <a:t> 10 x highest PSD frequency</a:t>
                      </a:r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5841" name="Object 1"/>
          <p:cNvGraphicFramePr>
            <a:graphicFrameLocks noChangeAspect="1"/>
          </p:cNvGraphicFramePr>
          <p:nvPr/>
        </p:nvGraphicFramePr>
        <p:xfrm>
          <a:off x="2286000" y="5105400"/>
          <a:ext cx="2590800" cy="796198"/>
        </p:xfrm>
        <a:graphic>
          <a:graphicData uri="http://schemas.openxmlformats.org/presentationml/2006/ole">
            <p:oleObj spid="_x0000_s35841" name="Equation" r:id="rId4" imgW="1955800" imgH="596900" progId="Equation.3">
              <p:embed/>
            </p:oleObj>
          </a:graphicData>
        </a:graphic>
      </p:graphicFrame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5843" name="Object 3"/>
          <p:cNvGraphicFramePr>
            <a:graphicFrameLocks noChangeAspect="1"/>
          </p:cNvGraphicFramePr>
          <p:nvPr/>
        </p:nvGraphicFramePr>
        <p:xfrm>
          <a:off x="2438399" y="3962400"/>
          <a:ext cx="1524001" cy="357887"/>
        </p:xfrm>
        <a:graphic>
          <a:graphicData uri="http://schemas.openxmlformats.org/presentationml/2006/ole">
            <p:oleObj spid="_x0000_s35843" name="Equation" r:id="rId5" imgW="1091880" imgH="253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685800" y="1828800"/>
          <a:ext cx="7848600" cy="20378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2436"/>
                <a:gridCol w="6596164"/>
              </a:tblGrid>
              <a:tr h="50945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Step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Description</a:t>
                      </a:r>
                      <a:endParaRPr lang="en-US" dirty="0"/>
                    </a:p>
                  </a:txBody>
                  <a:tcPr/>
                </a:tc>
              </a:tr>
              <a:tr h="50945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Take a histogram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which should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resemble a normal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distribution</a:t>
                      </a:r>
                      <a:endParaRPr lang="en-US" sz="1800" dirty="0"/>
                    </a:p>
                  </a:txBody>
                  <a:tcPr/>
                </a:tc>
              </a:tr>
              <a:tr h="50945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Calculate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kurtosis should be approximately 3.0</a:t>
                      </a:r>
                      <a:endParaRPr lang="en-US" dirty="0"/>
                    </a:p>
                  </a:txBody>
                  <a:tcPr/>
                </a:tc>
              </a:tr>
              <a:tr h="50945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Calculate PSD of Y(t)</a:t>
                      </a:r>
                      <a:r>
                        <a:rPr lang="en-US" baseline="0" dirty="0" smtClean="0"/>
                        <a:t> and compare with specification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838200" y="838200"/>
            <a:ext cx="4953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 smtClean="0">
                <a:solidFill>
                  <a:schemeClr val="accent5">
                    <a:lumMod val="75000"/>
                  </a:schemeClr>
                </a:solidFill>
              </a:rPr>
              <a:t>PSD Synthesis Steps (cont)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Force PSD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1600200"/>
            <a:ext cx="5057409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524000" y="6096000"/>
            <a:ext cx="617220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err="1" smtClean="0"/>
              <a:t>force_psd</a:t>
            </a:r>
            <a:r>
              <a:rPr lang="en-US" sz="1700" dirty="0" smtClean="0"/>
              <a:t> = [10 1; 50 1]           duration = 20 seconds</a:t>
            </a:r>
            <a:endParaRPr lang="en-US" sz="1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914400" y="5867400"/>
            <a:ext cx="7162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Power Spectral Density &gt; Force &gt; Time History Synthesis from Sine Series</a:t>
            </a:r>
          </a:p>
          <a:p>
            <a:endParaRPr lang="en-US" sz="800" dirty="0" smtClean="0"/>
          </a:p>
          <a:p>
            <a:r>
              <a:rPr lang="en-US" sz="1600" dirty="0" smtClean="0"/>
              <a:t>Experiment with different frequency steps</a:t>
            </a:r>
            <a:endParaRPr lang="en-US" sz="1600" dirty="0"/>
          </a:p>
        </p:txBody>
      </p:sp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9237" y="457200"/>
            <a:ext cx="8894763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838200"/>
            <a:ext cx="5029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b="1" dirty="0" smtClean="0">
                <a:solidFill>
                  <a:srgbClr val="008080"/>
                </a:solidFill>
                <a:latin typeface="Calibri"/>
              </a:rPr>
              <a:t>Synthesized Time History from Sinusoids</a:t>
            </a:r>
            <a:endParaRPr kumimoji="0" lang="en-US" sz="20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1600200"/>
            <a:ext cx="5279387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362200" y="6172200"/>
            <a:ext cx="426720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/>
              <a:t>Note the repeating pattern</a:t>
            </a:r>
            <a:endParaRPr lang="en-US" sz="1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762000"/>
            <a:ext cx="441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rgbClr val="008080"/>
                </a:solidFill>
                <a:latin typeface="Calibri"/>
              </a:rPr>
              <a:t>Corresponding Histogram</a:t>
            </a:r>
            <a:endParaRPr kumimoji="0" lang="en-US" sz="24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1828799"/>
            <a:ext cx="5181600" cy="4137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09600"/>
            <a:ext cx="9144000" cy="5197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762000"/>
            <a:ext cx="44196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200" b="1" dirty="0" smtClean="0">
                <a:solidFill>
                  <a:srgbClr val="008080"/>
                </a:solidFill>
                <a:latin typeface="Calibri"/>
              </a:rPr>
              <a:t>Resulting PSD Comparison</a:t>
            </a:r>
            <a:endParaRPr kumimoji="0" lang="en-US" sz="22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2600" y="1752600"/>
            <a:ext cx="5334000" cy="4227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838200"/>
            <a:ext cx="4953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b="1" dirty="0" smtClean="0">
                <a:solidFill>
                  <a:srgbClr val="008080"/>
                </a:solidFill>
                <a:latin typeface="Calibri"/>
              </a:rPr>
              <a:t>SDOF System Subjected to an Applied Force</a:t>
            </a:r>
            <a:endParaRPr kumimoji="0" lang="en-US" sz="20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7" name="Picture 6" descr="sdof_forc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2209799"/>
            <a:ext cx="2895600" cy="2323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3962400" y="2438400"/>
          <a:ext cx="3200400" cy="1905000"/>
        </p:xfrm>
        <a:graphic>
          <a:graphicData uri="http://schemas.openxmlformats.org/drawingml/2006/table">
            <a:tbl>
              <a:tblPr/>
              <a:tblGrid>
                <a:gridCol w="474133"/>
                <a:gridCol w="264421"/>
                <a:gridCol w="2461846"/>
              </a:tblGrid>
              <a:tr h="3810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Times New Roman"/>
                          <a:cs typeface="Times New Roman"/>
                        </a:rPr>
                        <a:t>m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  <a:cs typeface="Times New Roman"/>
                        </a:rPr>
                        <a:t>=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>
                          <a:latin typeface="Calibri" pitchFamily="34" charset="0"/>
                          <a:ea typeface="Times New Roman"/>
                          <a:cs typeface="Times New Roman"/>
                        </a:rPr>
                        <a:t>mass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  <a:cs typeface="Times New Roman"/>
                        </a:rPr>
                        <a:t>c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  <a:cs typeface="Times New Roman"/>
                        </a:rPr>
                        <a:t>=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latin typeface="Calibri" pitchFamily="34" charset="0"/>
                          <a:ea typeface="Times New Roman"/>
                          <a:cs typeface="Times New Roman"/>
                        </a:rPr>
                        <a:t>viscous damping coefficient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  <a:cs typeface="Times New Roman"/>
                        </a:rPr>
                        <a:t>k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  <a:cs typeface="Times New Roman"/>
                        </a:rPr>
                        <a:t>=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latin typeface="Calibri" pitchFamily="34" charset="0"/>
                          <a:ea typeface="Times New Roman"/>
                          <a:cs typeface="Times New Roman"/>
                        </a:rPr>
                        <a:t>stiffness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  <a:endParaRPr lang="en-US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  <a:cs typeface="Times New Roman"/>
                        </a:rPr>
                        <a:t>=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>
                          <a:latin typeface="Calibri" pitchFamily="34" charset="0"/>
                          <a:ea typeface="Times New Roman"/>
                          <a:cs typeface="Times New Roman"/>
                        </a:rPr>
                        <a:t>displacement of the mass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  <a:cs typeface="Times New Roman"/>
                        </a:rPr>
                        <a:t>f(t)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  <a:cs typeface="Times New Roman"/>
                        </a:rPr>
                        <a:t>=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latin typeface="Calibri" pitchFamily="34" charset="0"/>
                          <a:ea typeface="Times New Roman"/>
                          <a:cs typeface="Times New Roman"/>
                        </a:rPr>
                        <a:t>applied force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914400" y="5181600"/>
            <a:ext cx="7086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/>
              <a:t>Apply synthesized force to SDOF System:  </a:t>
            </a:r>
          </a:p>
          <a:p>
            <a:r>
              <a:rPr lang="en-US" sz="800" dirty="0" smtClean="0"/>
              <a:t>	</a:t>
            </a:r>
          </a:p>
          <a:p>
            <a:r>
              <a:rPr lang="en-US" dirty="0" smtClean="0"/>
              <a:t>	</a:t>
            </a:r>
            <a:r>
              <a:rPr lang="en-US" sz="1700" dirty="0" smtClean="0"/>
              <a:t>20 Hz,  Q=10,  mass= 2lbm</a:t>
            </a:r>
            <a:endParaRPr lang="en-US" sz="1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38200" y="6019800"/>
            <a:ext cx="746760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err="1" smtClean="0"/>
              <a:t>vibrationdata</a:t>
            </a:r>
            <a:r>
              <a:rPr lang="en-US" sz="1700" dirty="0" smtClean="0"/>
              <a:t> &gt; Time History &gt; Force &gt; SDOF Response to Applied Force</a:t>
            </a:r>
            <a:endParaRPr lang="en-US" sz="1700" dirty="0"/>
          </a:p>
        </p:txBody>
      </p:sp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457200"/>
            <a:ext cx="7885113" cy="536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762000"/>
            <a:ext cx="44196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100" b="1" dirty="0" smtClean="0">
                <a:solidFill>
                  <a:srgbClr val="008080"/>
                </a:solidFill>
                <a:latin typeface="Calibri"/>
              </a:rPr>
              <a:t>SDOF Response, Time History</a:t>
            </a:r>
            <a:endParaRPr kumimoji="0" lang="en-US" sz="21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76400" y="1752600"/>
            <a:ext cx="5395659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762000"/>
            <a:ext cx="44196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100" b="1" dirty="0" smtClean="0">
                <a:solidFill>
                  <a:srgbClr val="008080"/>
                </a:solidFill>
                <a:latin typeface="Calibri"/>
              </a:rPr>
              <a:t>SDOF Response, Histogram</a:t>
            </a:r>
            <a:endParaRPr kumimoji="0" lang="en-US" sz="2100" b="1" dirty="0">
              <a:solidFill>
                <a:srgbClr val="008080"/>
              </a:solidFill>
              <a:latin typeface="Calibri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514600" y="8382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 dirty="0">
              <a:solidFill>
                <a:schemeClr val="tx1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914400" y="1371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1905000"/>
            <a:ext cx="5210708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1120</TotalTime>
  <Words>722</Words>
  <Application>Microsoft Office PowerPoint</Application>
  <PresentationFormat>On-screen Show (4:3)</PresentationFormat>
  <Paragraphs>220</Paragraphs>
  <Slides>27</Slides>
  <Notes>27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9" baseType="lpstr">
      <vt:lpstr>Office Theme</vt:lpstr>
      <vt:lpstr>Equation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</vt:vector>
  </TitlesOfParts>
  <Company>Dynamic Concepts,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tirvine</dc:creator>
  <cp:lastModifiedBy>tirvine</cp:lastModifiedBy>
  <cp:revision>106</cp:revision>
  <dcterms:created xsi:type="dcterms:W3CDTF">2014-12-08T16:48:06Z</dcterms:created>
  <dcterms:modified xsi:type="dcterms:W3CDTF">2015-01-10T17:02:15Z</dcterms:modified>
</cp:coreProperties>
</file>