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75" r:id="rId3"/>
    <p:sldId id="257" r:id="rId4"/>
    <p:sldId id="258" r:id="rId5"/>
    <p:sldId id="270" r:id="rId6"/>
    <p:sldId id="261" r:id="rId7"/>
    <p:sldId id="286" r:id="rId8"/>
    <p:sldId id="287" r:id="rId9"/>
    <p:sldId id="262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6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94660" autoAdjust="0"/>
  </p:normalViewPr>
  <p:slideViewPr>
    <p:cSldViewPr>
      <p:cViewPr varScale="1">
        <p:scale>
          <a:sx n="132" d="100"/>
          <a:sy n="132" d="100"/>
        </p:scale>
        <p:origin x="63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C306D06-B8E2-45F1-9025-18C3580AE384}" type="datetimeFigureOut">
              <a:rPr lang="en-US"/>
              <a:pPr>
                <a:defRPr/>
              </a:pPr>
              <a:t>11/4/2015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9919A6D-636C-4270-9937-6D3CCD8BB1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226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9919A6D-636C-4270-9937-6D3CCD8BB15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44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Line 13"/>
          <p:cNvSpPr>
            <a:spLocks noChangeShapeType="1"/>
          </p:cNvSpPr>
          <p:nvPr userDrawn="1"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000" i="1">
                <a:latin typeface="Arial" pitchFamily="34" charset="0"/>
              </a:rPr>
              <a:t>Marshall Space Flight Center</a:t>
            </a:r>
          </a:p>
          <a:p>
            <a:pPr eaLnBrk="0" hangingPunct="0">
              <a:defRPr/>
            </a:pPr>
            <a:r>
              <a:rPr lang="en-US" sz="1000" i="1">
                <a:latin typeface="Arial" pitchFamily="34" charset="0"/>
              </a:rPr>
              <a:t>GFSSP Training Course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B6312-39A1-4754-975C-824857D1DA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38B73-7699-4C8F-A5D5-B4D1042A0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4801E-D7BD-47C9-AFBC-F1EF062666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FAA15-A1BB-4A7D-B332-8911A3620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B7CBF-3205-4551-9B38-840FEDA49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49CF5-DEDF-45DC-917D-66763759D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32657-4EB6-41A5-94AA-A04D3540A2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875FD-CEDA-4479-8FB1-9498CF802E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C7132-8358-43F1-BCCE-D87F42E20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E5CAC-3156-4C7B-8C7D-86166D8E29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2DF07-39CC-475E-A9A3-51CB8E7AC1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smtClean="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80D89-68DA-49AA-A826-C10F5FFBE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 smtClean="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949A9C73-42A4-4FFE-A0EB-97EE0C589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Line 7"/>
          <p:cNvSpPr>
            <a:spLocks noChangeShapeType="1"/>
          </p:cNvSpPr>
          <p:nvPr userDrawn="1"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 userDrawn="1"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000" i="1">
                <a:latin typeface="Arial" pitchFamily="34" charset="0"/>
              </a:rPr>
              <a:t>Marshall Space Flight Center</a:t>
            </a:r>
          </a:p>
          <a:p>
            <a:pPr eaLnBrk="0" hangingPunct="0">
              <a:defRPr/>
            </a:pPr>
            <a:r>
              <a:rPr lang="en-US" sz="1000" i="1">
                <a:latin typeface="Arial" pitchFamily="34" charset="0"/>
              </a:rPr>
              <a:t>GFSSP Training Course</a:t>
            </a:r>
          </a:p>
        </p:txBody>
      </p:sp>
      <p:pic>
        <p:nvPicPr>
          <p:cNvPr id="5129" name="Picture 9"/>
          <p:cNvPicPr>
            <a:picLocks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Line 13"/>
          <p:cNvSpPr>
            <a:spLocks noChangeShapeType="1"/>
          </p:cNvSpPr>
          <p:nvPr userDrawn="1"/>
        </p:nvSpPr>
        <p:spPr bwMode="auto">
          <a:xfrm flipV="1">
            <a:off x="7086600" y="838200"/>
            <a:ext cx="1379538" cy="7938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wm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10" Type="http://schemas.openxmlformats.org/officeDocument/2006/relationships/image" Target="../media/image9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pPr eaLnBrk="1" hangingPunct="1"/>
            <a:r>
              <a:rPr lang="en-US" sz="3200" b="1" dirty="0" smtClean="0">
                <a:latin typeface="Arial" charset="0"/>
              </a:rPr>
              <a:t>INPUT/OUTPUT THROUGH A GRAPHICAL USER INTERFACE - VTASC</a:t>
            </a:r>
          </a:p>
        </p:txBody>
      </p:sp>
      <p:sp>
        <p:nvSpPr>
          <p:cNvPr id="1843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38200" y="5638800"/>
            <a:ext cx="7315200" cy="1752600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rial" charset="0"/>
              </a:rPr>
              <a:t>GFSSP Version 6 Training Course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905000"/>
            <a:ext cx="4140518" cy="359187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68363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INPUT DATA FILE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2563" y="2343150"/>
            <a:ext cx="3987800" cy="33734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charset="0"/>
              </a:rPr>
              <a:t>GFSSP data files are created by VTASC</a:t>
            </a:r>
          </a:p>
          <a:p>
            <a:pPr eaLnBrk="1" hangingPunct="1">
              <a:lnSpc>
                <a:spcPct val="90000"/>
              </a:lnSpc>
            </a:pPr>
            <a:endParaRPr lang="en-US" sz="12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charset="0"/>
              </a:rPr>
              <a:t>Structure of the data file are classified into 20 sections</a:t>
            </a:r>
          </a:p>
          <a:p>
            <a:pPr algn="ctr" eaLnBrk="1" hangingPunct="1">
              <a:lnSpc>
                <a:spcPct val="90000"/>
              </a:lnSpc>
            </a:pPr>
            <a:endParaRPr lang="en-US" sz="1200" dirty="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charset="0"/>
              </a:rPr>
              <a:t>Example 1 will be used to explain the content of input data file</a:t>
            </a:r>
          </a:p>
        </p:txBody>
      </p:sp>
      <p:pic>
        <p:nvPicPr>
          <p:cNvPr id="2662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75" y="2544763"/>
            <a:ext cx="4708525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5"/>
          <p:cNvSpPr txBox="1">
            <a:spLocks noChangeArrowheads="1"/>
          </p:cNvSpPr>
          <p:nvPr/>
        </p:nvSpPr>
        <p:spPr bwMode="auto">
          <a:xfrm>
            <a:off x="3789363" y="1919288"/>
            <a:ext cx="533241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/>
              <a:t>Example 1 Flow System Schematic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9FAA15-A1BB-4A7D-B332-8911A3620D8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1509713" y="3141663"/>
            <a:ext cx="5072062" cy="2116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1520825" y="1498600"/>
            <a:ext cx="2486025" cy="15081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633538" y="1558925"/>
          <a:ext cx="5405437" cy="482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cument" r:id="rId3" imgW="5486400" imgH="5037480" progId="Word.Document.8">
                  <p:embed/>
                </p:oleObj>
              </mc:Choice>
              <mc:Fallback>
                <p:oleObj name="Document" r:id="rId3" imgW="5486400" imgH="503748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538" y="1558925"/>
                        <a:ext cx="5405437" cy="482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0" name="Text Box 5"/>
          <p:cNvSpPr txBox="1">
            <a:spLocks noChangeArrowheads="1"/>
          </p:cNvSpPr>
          <p:nvPr/>
        </p:nvSpPr>
        <p:spPr bwMode="auto">
          <a:xfrm>
            <a:off x="4649788" y="1897063"/>
            <a:ext cx="1779587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Title Information</a:t>
            </a:r>
            <a:endParaRPr lang="en-US" sz="1600"/>
          </a:p>
        </p:txBody>
      </p:sp>
      <p:sp>
        <p:nvSpPr>
          <p:cNvPr id="1031" name="Text Box 6"/>
          <p:cNvSpPr txBox="1">
            <a:spLocks noChangeArrowheads="1"/>
          </p:cNvSpPr>
          <p:nvPr/>
        </p:nvSpPr>
        <p:spPr bwMode="auto">
          <a:xfrm>
            <a:off x="7085013" y="3765550"/>
            <a:ext cx="1855787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Logical Variables</a:t>
            </a:r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 flipH="1">
            <a:off x="6569075" y="3946525"/>
            <a:ext cx="6064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3" name="Text Box 8"/>
          <p:cNvSpPr txBox="1">
            <a:spLocks noChangeArrowheads="1"/>
          </p:cNvSpPr>
          <p:nvPr/>
        </p:nvSpPr>
        <p:spPr bwMode="auto">
          <a:xfrm>
            <a:off x="4281488" y="5318125"/>
            <a:ext cx="342582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Node, Branch &amp; Fluid Information</a:t>
            </a:r>
          </a:p>
        </p:txBody>
      </p:sp>
      <p:sp>
        <p:nvSpPr>
          <p:cNvPr id="1034" name="Line 9"/>
          <p:cNvSpPr>
            <a:spLocks noChangeShapeType="1"/>
          </p:cNvSpPr>
          <p:nvPr/>
        </p:nvSpPr>
        <p:spPr bwMode="auto">
          <a:xfrm flipH="1">
            <a:off x="3587750" y="5480050"/>
            <a:ext cx="7540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Text Box 10"/>
          <p:cNvSpPr txBox="1">
            <a:spLocks noChangeArrowheads="1"/>
          </p:cNvSpPr>
          <p:nvPr/>
        </p:nvSpPr>
        <p:spPr bwMode="auto">
          <a:xfrm>
            <a:off x="5518150" y="5584825"/>
            <a:ext cx="2624138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Solution Control Variable</a:t>
            </a:r>
          </a:p>
        </p:txBody>
      </p:sp>
      <p:sp>
        <p:nvSpPr>
          <p:cNvPr id="1036" name="Text Box 11"/>
          <p:cNvSpPr txBox="1">
            <a:spLocks noChangeArrowheads="1"/>
          </p:cNvSpPr>
          <p:nvPr/>
        </p:nvSpPr>
        <p:spPr bwMode="auto">
          <a:xfrm>
            <a:off x="5018088" y="5881688"/>
            <a:ext cx="188912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Fluid Designation</a:t>
            </a:r>
          </a:p>
        </p:txBody>
      </p:sp>
      <p:sp>
        <p:nvSpPr>
          <p:cNvPr id="1037" name="Line 12"/>
          <p:cNvSpPr>
            <a:spLocks noChangeShapeType="1"/>
          </p:cNvSpPr>
          <p:nvPr/>
        </p:nvSpPr>
        <p:spPr bwMode="auto">
          <a:xfrm flipH="1">
            <a:off x="3513138" y="6062663"/>
            <a:ext cx="15589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8" name="Text Box 13"/>
          <p:cNvSpPr txBox="1">
            <a:spLocks noChangeArrowheads="1"/>
          </p:cNvSpPr>
          <p:nvPr/>
        </p:nvSpPr>
        <p:spPr bwMode="auto">
          <a:xfrm>
            <a:off x="3297238" y="963613"/>
            <a:ext cx="2773362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/>
              <a:t>INPUT DATA FILE</a:t>
            </a:r>
          </a:p>
        </p:txBody>
      </p:sp>
      <p:sp>
        <p:nvSpPr>
          <p:cNvPr id="1039" name="Line 14"/>
          <p:cNvSpPr>
            <a:spLocks noChangeShapeType="1"/>
          </p:cNvSpPr>
          <p:nvPr/>
        </p:nvSpPr>
        <p:spPr bwMode="auto">
          <a:xfrm flipH="1">
            <a:off x="4143375" y="5772150"/>
            <a:ext cx="11572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0" name="Line 15"/>
          <p:cNvSpPr>
            <a:spLocks noChangeShapeType="1"/>
          </p:cNvSpPr>
          <p:nvPr/>
        </p:nvSpPr>
        <p:spPr bwMode="auto">
          <a:xfrm flipH="1">
            <a:off x="4014788" y="2043113"/>
            <a:ext cx="61436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E5CAC-3156-4C7B-8C7D-86166D8E29E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54063" y="1336675"/>
          <a:ext cx="6754812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Document" r:id="rId3" imgW="5943600" imgH="4167000" progId="Word.Document.8">
                  <p:embed/>
                </p:oleObj>
              </mc:Choice>
              <mc:Fallback>
                <p:oleObj name="Document" r:id="rId3" imgW="5943600" imgH="41670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1336675"/>
                        <a:ext cx="6754812" cy="476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2738438" y="1520825"/>
            <a:ext cx="32416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Node Numbering &amp; Designation</a:t>
            </a:r>
          </a:p>
        </p:txBody>
      </p:sp>
      <p:sp>
        <p:nvSpPr>
          <p:cNvPr id="2053" name="Line 4"/>
          <p:cNvSpPr>
            <a:spLocks noChangeShapeType="1"/>
          </p:cNvSpPr>
          <p:nvPr/>
        </p:nvSpPr>
        <p:spPr bwMode="auto">
          <a:xfrm flipH="1">
            <a:off x="1806575" y="1744663"/>
            <a:ext cx="10144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6848475" y="2460625"/>
            <a:ext cx="1651000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Node Variables</a:t>
            </a:r>
          </a:p>
        </p:txBody>
      </p:sp>
      <p:sp>
        <p:nvSpPr>
          <p:cNvPr id="2055" name="Line 6"/>
          <p:cNvSpPr>
            <a:spLocks noChangeShapeType="1"/>
          </p:cNvSpPr>
          <p:nvPr/>
        </p:nvSpPr>
        <p:spPr bwMode="auto">
          <a:xfrm flipH="1">
            <a:off x="6432550" y="266065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5108575" y="3135313"/>
            <a:ext cx="26193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Node Branch Connection</a:t>
            </a:r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 flipH="1">
            <a:off x="4194175" y="3303588"/>
            <a:ext cx="9763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4205288" y="3708400"/>
            <a:ext cx="4938712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Branch Flow Designation and Resistance Option </a:t>
            </a:r>
          </a:p>
        </p:txBody>
      </p:sp>
      <p:sp>
        <p:nvSpPr>
          <p:cNvPr id="2059" name="Line 10"/>
          <p:cNvSpPr>
            <a:spLocks noChangeShapeType="1"/>
          </p:cNvSpPr>
          <p:nvPr/>
        </p:nvSpPr>
        <p:spPr bwMode="auto">
          <a:xfrm flipH="1">
            <a:off x="3748088" y="3910013"/>
            <a:ext cx="482600" cy="111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0" name="Text Box 11"/>
          <p:cNvSpPr txBox="1">
            <a:spLocks noChangeArrowheads="1"/>
          </p:cNvSpPr>
          <p:nvPr/>
        </p:nvSpPr>
        <p:spPr bwMode="auto">
          <a:xfrm>
            <a:off x="5922963" y="4471988"/>
            <a:ext cx="3144837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Resistance Option Information</a:t>
            </a:r>
          </a:p>
        </p:txBody>
      </p:sp>
      <p:sp>
        <p:nvSpPr>
          <p:cNvPr id="2061" name="Line 12"/>
          <p:cNvSpPr>
            <a:spLocks noChangeShapeType="1"/>
          </p:cNvSpPr>
          <p:nvPr/>
        </p:nvSpPr>
        <p:spPr bwMode="auto">
          <a:xfrm flipH="1">
            <a:off x="5418138" y="4651375"/>
            <a:ext cx="5445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4632325" y="5405438"/>
            <a:ext cx="19716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Inertia Information</a:t>
            </a:r>
          </a:p>
        </p:txBody>
      </p:sp>
      <p:sp>
        <p:nvSpPr>
          <p:cNvPr id="2063" name="Line 14"/>
          <p:cNvSpPr>
            <a:spLocks noChangeShapeType="1"/>
          </p:cNvSpPr>
          <p:nvPr/>
        </p:nvSpPr>
        <p:spPr bwMode="auto">
          <a:xfrm flipH="1">
            <a:off x="3154363" y="5580063"/>
            <a:ext cx="10398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4" name="Text Box 15"/>
          <p:cNvSpPr txBox="1">
            <a:spLocks noChangeArrowheads="1"/>
          </p:cNvSpPr>
          <p:nvPr/>
        </p:nvSpPr>
        <p:spPr bwMode="auto">
          <a:xfrm>
            <a:off x="3041650" y="976313"/>
            <a:ext cx="27733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/>
              <a:t>INPUT DATA FILE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E5CAC-3156-4C7B-8C7D-86166D8E29E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827213" y="1700213"/>
          <a:ext cx="5487987" cy="345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Document" r:id="rId3" imgW="5486400" imgH="3454920" progId="Word.Document.8">
                  <p:embed/>
                </p:oleObj>
              </mc:Choice>
              <mc:Fallback>
                <p:oleObj name="Document" r:id="rId3" imgW="5486400" imgH="345492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7213" y="1700213"/>
                        <a:ext cx="5487987" cy="345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367338" y="2311400"/>
            <a:ext cx="19716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Inertia Information</a:t>
            </a:r>
          </a:p>
        </p:txBody>
      </p:sp>
      <p:sp>
        <p:nvSpPr>
          <p:cNvPr id="3077" name="Line 4"/>
          <p:cNvSpPr>
            <a:spLocks noChangeShapeType="1"/>
          </p:cNvSpPr>
          <p:nvPr/>
        </p:nvSpPr>
        <p:spPr bwMode="auto">
          <a:xfrm flipH="1">
            <a:off x="3748088" y="2486025"/>
            <a:ext cx="148431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Text Box 5"/>
          <p:cNvSpPr txBox="1">
            <a:spLocks noChangeArrowheads="1"/>
          </p:cNvSpPr>
          <p:nvPr/>
        </p:nvSpPr>
        <p:spPr bwMode="auto">
          <a:xfrm>
            <a:off x="5438775" y="4662488"/>
            <a:ext cx="129222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b="1"/>
              <a:t>Restart File</a:t>
            </a:r>
          </a:p>
        </p:txBody>
      </p:sp>
      <p:sp>
        <p:nvSpPr>
          <p:cNvPr id="3079" name="Line 6"/>
          <p:cNvSpPr>
            <a:spLocks noChangeShapeType="1"/>
          </p:cNvSpPr>
          <p:nvPr/>
        </p:nvSpPr>
        <p:spPr bwMode="auto">
          <a:xfrm flipH="1">
            <a:off x="3686175" y="4813300"/>
            <a:ext cx="15097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3000375" y="998538"/>
            <a:ext cx="2773363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b="1"/>
              <a:t>INPUT DATA FILE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5E5CAC-3156-4C7B-8C7D-86166D8E29E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696913" y="709613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OUTPUT DATA FILE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1200" y="1795463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400" smtClean="0">
                <a:latin typeface="Arial" charset="0"/>
              </a:rPr>
              <a:t>Output Data File can be classified into following categories: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Title and Data Files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Logical Variables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Node &amp; Branch Information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Fluid Information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Boundary Conditions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Solution Results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sz="5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latin typeface="Arial" charset="0"/>
              </a:rPr>
              <a:t>Convergence Message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9938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OUTPUT DATA FILE</a:t>
            </a:r>
          </a:p>
        </p:txBody>
      </p:sp>
      <p:sp>
        <p:nvSpPr>
          <p:cNvPr id="28676" name="Text Box 3"/>
          <p:cNvSpPr txBox="1">
            <a:spLocks noChangeArrowheads="1"/>
          </p:cNvSpPr>
          <p:nvPr/>
        </p:nvSpPr>
        <p:spPr bwMode="auto">
          <a:xfrm>
            <a:off x="1911350" y="1698625"/>
            <a:ext cx="5172075" cy="4560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1. Titles &amp; Data Files</a:t>
            </a:r>
          </a:p>
          <a:p>
            <a:pPr eaLnBrk="0" hangingPunct="0"/>
            <a:endParaRPr lang="en-US" sz="800"/>
          </a:p>
          <a:p>
            <a:pPr eaLnBrk="0" hangingPunct="0"/>
            <a:r>
              <a:rPr lang="en-US" sz="1600"/>
              <a:t>      </a:t>
            </a:r>
            <a:r>
              <a:rPr lang="en-US" sz="1600">
                <a:latin typeface="Courier" pitchFamily="49" charset="0"/>
              </a:rPr>
              <a:t>TITLE     :PUMP-SYSTEM CHARACTERISTICS</a:t>
            </a:r>
          </a:p>
          <a:p>
            <a:pPr eaLnBrk="0" hangingPunct="0">
              <a:lnSpc>
                <a:spcPct val="80000"/>
              </a:lnSpc>
            </a:pPr>
            <a:r>
              <a:rPr lang="en-US" sz="1600">
                <a:latin typeface="Courier" pitchFamily="49" charset="0"/>
              </a:rPr>
              <a:t>   ANALYST   :ALOK MAJUMDAR</a:t>
            </a:r>
          </a:p>
          <a:p>
            <a:pPr eaLnBrk="0" hangingPunct="0">
              <a:lnSpc>
                <a:spcPct val="70000"/>
              </a:lnSpc>
            </a:pPr>
            <a:r>
              <a:rPr lang="en-US" sz="1600">
                <a:latin typeface="Courier" pitchFamily="49" charset="0"/>
              </a:rPr>
              <a:t>   FILEIN    :ex1.dat</a:t>
            </a:r>
          </a:p>
          <a:p>
            <a:pPr eaLnBrk="0" hangingPunct="0">
              <a:lnSpc>
                <a:spcPct val="70000"/>
              </a:lnSpc>
            </a:pPr>
            <a:r>
              <a:rPr lang="en-US" sz="1600">
                <a:latin typeface="Courier" pitchFamily="49" charset="0"/>
              </a:rPr>
              <a:t>   FILEOUT   :EX1.OUT</a:t>
            </a:r>
            <a:r>
              <a:rPr lang="en-US"/>
              <a:t> </a:t>
            </a:r>
          </a:p>
          <a:p>
            <a:pPr eaLnBrk="0" hangingPunct="0"/>
            <a:endParaRPr lang="en-US" sz="1200"/>
          </a:p>
          <a:p>
            <a:pPr eaLnBrk="0" hangingPunct="0"/>
            <a:r>
              <a:rPr lang="en-US"/>
              <a:t>2. Logical Variables</a:t>
            </a:r>
          </a:p>
          <a:p>
            <a:pPr eaLnBrk="0" hangingPunct="0"/>
            <a:endParaRPr lang="en-US" sz="800"/>
          </a:p>
          <a:p>
            <a:pPr eaLnBrk="0" hangingPunct="0"/>
            <a:r>
              <a:rPr lang="en-US" sz="1600"/>
              <a:t>   </a:t>
            </a:r>
            <a:r>
              <a:rPr lang="en-US" sz="1600">
                <a:latin typeface="Courier" pitchFamily="49" charset="0"/>
              </a:rPr>
              <a:t>LOGICAL VARIABLES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DENCON   =  F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GRAVITY  =  T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ENERGY   =  T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MIXTURE  =  F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THRUST   =  F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STEADY   =  T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TRANSV   =  F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SAVER    =  F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 HEX      =  F</a:t>
            </a:r>
            <a:endParaRPr lang="en-US">
              <a:latin typeface="Courier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09613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OUTPUT DATA FILE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4300538" y="3208338"/>
            <a:ext cx="18415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2000"/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2220913" y="1997075"/>
            <a:ext cx="4200525" cy="3322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/>
              <a:t>3. Node &amp; Branch Information</a:t>
            </a:r>
          </a:p>
          <a:p>
            <a:pPr eaLnBrk="0" hangingPunct="0"/>
            <a:endParaRPr lang="en-US" sz="1200"/>
          </a:p>
          <a:p>
            <a:pPr eaLnBrk="0" hangingPunct="0"/>
            <a:r>
              <a:rPr lang="en-US" sz="1600"/>
              <a:t>      </a:t>
            </a:r>
            <a:r>
              <a:rPr lang="en-US" sz="1600">
                <a:latin typeface="Courier" pitchFamily="49" charset="0"/>
              </a:rPr>
              <a:t>NNODES   =    4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NINT     =    2</a:t>
            </a:r>
          </a:p>
          <a:p>
            <a:pPr eaLnBrk="0" hangingPunct="0"/>
            <a:r>
              <a:rPr lang="en-US" sz="1600">
                <a:latin typeface="Courier" pitchFamily="49" charset="0"/>
              </a:rPr>
              <a:t>   NBR      =    3</a:t>
            </a:r>
          </a:p>
          <a:p>
            <a:pPr eaLnBrk="0" hangingPunct="0">
              <a:lnSpc>
                <a:spcPct val="110000"/>
              </a:lnSpc>
            </a:pPr>
            <a:r>
              <a:rPr lang="en-US" sz="1600">
                <a:latin typeface="Courier" pitchFamily="49" charset="0"/>
              </a:rPr>
              <a:t>   NF       =    1</a:t>
            </a:r>
          </a:p>
          <a:p>
            <a:pPr eaLnBrk="0" hangingPunct="0">
              <a:lnSpc>
                <a:spcPct val="110000"/>
              </a:lnSpc>
            </a:pPr>
            <a:r>
              <a:rPr lang="en-US" sz="1600">
                <a:latin typeface="Courier" pitchFamily="49" charset="0"/>
              </a:rPr>
              <a:t>   NVAR     =    5</a:t>
            </a:r>
          </a:p>
          <a:p>
            <a:pPr eaLnBrk="0" hangingPunct="0">
              <a:lnSpc>
                <a:spcPct val="70000"/>
              </a:lnSpc>
            </a:pPr>
            <a:r>
              <a:rPr lang="en-US" sz="1600">
                <a:latin typeface="Courier" pitchFamily="49" charset="0"/>
              </a:rPr>
              <a:t>   NHREF    =    2</a:t>
            </a:r>
            <a:r>
              <a:rPr lang="en-US">
                <a:latin typeface="Courier" pitchFamily="49" charset="0"/>
              </a:rPr>
              <a:t> </a:t>
            </a:r>
          </a:p>
          <a:p>
            <a:pPr eaLnBrk="0" hangingPunct="0"/>
            <a:endParaRPr lang="en-US" sz="1200">
              <a:latin typeface="Courier" pitchFamily="49" charset="0"/>
            </a:endParaRPr>
          </a:p>
          <a:p>
            <a:pPr eaLnBrk="0" hangingPunct="0"/>
            <a:endParaRPr lang="en-US" sz="1200">
              <a:latin typeface="Courier" pitchFamily="49" charset="0"/>
            </a:endParaRPr>
          </a:p>
          <a:p>
            <a:pPr eaLnBrk="0" hangingPunct="0"/>
            <a:r>
              <a:rPr lang="en-US"/>
              <a:t>4. Fluid Information</a:t>
            </a:r>
          </a:p>
          <a:p>
            <a:pPr eaLnBrk="0" hangingPunct="0"/>
            <a:endParaRPr lang="en-US" sz="1200"/>
          </a:p>
          <a:p>
            <a:pPr eaLnBrk="0" hangingPunct="0"/>
            <a:r>
              <a:rPr lang="en-US" sz="1600"/>
              <a:t>   </a:t>
            </a:r>
            <a:r>
              <a:rPr lang="en-US" sz="1600">
                <a:latin typeface="Courier" pitchFamily="49" charset="0"/>
              </a:rPr>
              <a:t>FLUIDS:  H2O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711200" y="746125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OUTPUT DATA FILE</a:t>
            </a:r>
          </a:p>
        </p:txBody>
      </p:sp>
      <p:sp>
        <p:nvSpPr>
          <p:cNvPr id="30724" name="Text Box 3"/>
          <p:cNvSpPr txBox="1">
            <a:spLocks noChangeArrowheads="1"/>
          </p:cNvSpPr>
          <p:nvPr/>
        </p:nvSpPr>
        <p:spPr bwMode="auto">
          <a:xfrm>
            <a:off x="292100" y="2030413"/>
            <a:ext cx="8148638" cy="37004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dirty="0"/>
              <a:t>5. Boundary Conditions</a:t>
            </a:r>
          </a:p>
          <a:p>
            <a:pPr eaLnBrk="0" hangingPunct="0"/>
            <a:endParaRPr lang="en-US" sz="1200" dirty="0"/>
          </a:p>
          <a:p>
            <a:pPr eaLnBrk="0" hangingPunct="0"/>
            <a:r>
              <a:rPr lang="en-US" sz="1600" dirty="0"/>
              <a:t>   </a:t>
            </a:r>
            <a:r>
              <a:rPr lang="en-US" sz="1200" dirty="0">
                <a:latin typeface="Courier" pitchFamily="49" charset="0"/>
              </a:rPr>
              <a:t>BOUNDARY NODES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NODE        P           T         RHO         AREA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         (PSI)        (F)     (LBM/FT^3)    (IN^2)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 1    0.1470E+02  0.6000E+02  0.6237E+02  0.0000E+00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 4    0.1470E+02  0.6000E+02  0.6237E+02  0.0000E+00</a:t>
            </a:r>
          </a:p>
          <a:p>
            <a:pPr eaLnBrk="0" hangingPunct="0"/>
            <a:endParaRPr lang="en-US" sz="1200" dirty="0"/>
          </a:p>
          <a:p>
            <a:pPr eaLnBrk="0" hangingPunct="0"/>
            <a:r>
              <a:rPr lang="en-US" dirty="0"/>
              <a:t>6. Solution Results (Nodes)</a:t>
            </a:r>
          </a:p>
          <a:p>
            <a:pPr eaLnBrk="0" hangingPunct="0"/>
            <a:endParaRPr lang="en-US" sz="1200" dirty="0"/>
          </a:p>
          <a:p>
            <a:pPr eaLnBrk="0" hangingPunct="0"/>
            <a:r>
              <a:rPr lang="en-US" sz="1300" dirty="0"/>
              <a:t>   </a:t>
            </a:r>
            <a:r>
              <a:rPr lang="en-US" sz="1200" dirty="0">
                <a:latin typeface="Courier" pitchFamily="49" charset="0"/>
              </a:rPr>
              <a:t>SOLUTION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INTERNAL NODES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NODE     P(PSI)      TF(F)        Z           RHO         EM(LBM)     QUALITY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                                         (LBM/FT^3)</a:t>
            </a: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2    0.2290E+03  0.6003E+02  0.1186E-01  0.6241E+02  0.0000E+00  </a:t>
            </a:r>
            <a:r>
              <a:rPr lang="en-US" sz="1200" dirty="0" err="1">
                <a:latin typeface="Courier" pitchFamily="49" charset="0"/>
              </a:rPr>
              <a:t>0.0000E+00</a:t>
            </a:r>
            <a:endParaRPr lang="en-US" sz="1200" dirty="0">
              <a:latin typeface="Courier" pitchFamily="49" charset="0"/>
            </a:endParaRPr>
          </a:p>
          <a:p>
            <a:pPr eaLnBrk="0" hangingPunct="0"/>
            <a:r>
              <a:rPr lang="en-US" sz="1200" dirty="0">
                <a:latin typeface="Courier" pitchFamily="49" charset="0"/>
              </a:rPr>
              <a:t>       3    0.2288E+03  0.6003E+02  0.1185E-01  0.6241E+02  0.0000E+00  </a:t>
            </a:r>
            <a:r>
              <a:rPr lang="en-US" sz="1200" dirty="0" err="1">
                <a:latin typeface="Courier" pitchFamily="49" charset="0"/>
              </a:rPr>
              <a:t>0.0000E+00</a:t>
            </a:r>
            <a:endParaRPr lang="en-US" sz="1200" dirty="0">
              <a:latin typeface="Courier" pitchFamily="49" charset="0"/>
            </a:endParaRPr>
          </a:p>
          <a:p>
            <a:pPr eaLnBrk="0" hangingPunct="0"/>
            <a:endParaRPr lang="en-US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674688" y="733425"/>
            <a:ext cx="7772400" cy="1143000"/>
          </a:xfrm>
        </p:spPr>
        <p:txBody>
          <a:bodyPr/>
          <a:lstStyle/>
          <a:p>
            <a:pPr eaLnBrk="1" hangingPunct="1"/>
            <a:r>
              <a:rPr lang="en-US" sz="2000" b="1" smtClean="0">
                <a:latin typeface="Arial" charset="0"/>
              </a:rPr>
              <a:t>OUTPUT DATA FILE</a:t>
            </a:r>
          </a:p>
        </p:txBody>
      </p:sp>
      <p:sp>
        <p:nvSpPr>
          <p:cNvPr id="31748" name="Text Box 3"/>
          <p:cNvSpPr txBox="1">
            <a:spLocks noChangeArrowheads="1"/>
          </p:cNvSpPr>
          <p:nvPr/>
        </p:nvSpPr>
        <p:spPr bwMode="auto">
          <a:xfrm>
            <a:off x="44450" y="2035175"/>
            <a:ext cx="9099550" cy="3489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/>
              <a:t>7. Solution Results (Branches)</a:t>
            </a:r>
          </a:p>
          <a:p>
            <a:pPr eaLnBrk="0" hangingPunct="0"/>
            <a:endParaRPr lang="en-US" sz="1200"/>
          </a:p>
          <a:p>
            <a:pPr eaLnBrk="0" hangingPunct="0"/>
            <a:r>
              <a:rPr lang="en-US" sz="1300"/>
              <a:t>   </a:t>
            </a:r>
            <a:r>
              <a:rPr lang="en-US" sz="1000"/>
              <a:t> </a:t>
            </a:r>
            <a:r>
              <a:rPr lang="en-US" sz="1000">
                <a:latin typeface="Courier" pitchFamily="49" charset="0"/>
              </a:rPr>
              <a:t>BRANCHES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BRANCH       KFACTOR       DELP        FLOW RATE    VELOCITY    REYN. NO.   MACH NO.   ENTROPY GEN.   LOST WORK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      (LBF-S^2/(LBM-FT)^2) (PSI)       (LBM/SEC)     (FT/SEC)                           BTU/(R-SEC)   LBF-FT/SEC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    12       0.000E+00    -0.214E+03   0.191E+03     0.219E+01   0.241E+06   0.183E-02   0.000E+00   0.000E+00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    23       0.764E-03     0.193E+00   0.191E+03     0.156E+02   0.644E+06   0.130E-01   0.210E-03   0.848E+02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    34       0.591E+00     0.214E+03   0.191E+03     0.156E+02   0.644E+06   0.130E-01   0.162E+00   0.657E+05</a:t>
            </a:r>
          </a:p>
          <a:p>
            <a:pPr eaLnBrk="0" hangingPunct="0"/>
            <a:endParaRPr lang="en-US" sz="1600">
              <a:latin typeface="Courier" pitchFamily="49" charset="0"/>
            </a:endParaRPr>
          </a:p>
          <a:p>
            <a:pPr eaLnBrk="0" hangingPunct="0"/>
            <a:r>
              <a:rPr lang="en-US"/>
              <a:t>8. Convergence Information</a:t>
            </a:r>
          </a:p>
          <a:p>
            <a:pPr eaLnBrk="0" hangingPunct="0"/>
            <a:endParaRPr lang="en-US" sz="1200"/>
          </a:p>
          <a:p>
            <a:pPr eaLnBrk="0" hangingPunct="0"/>
            <a:r>
              <a:rPr lang="en-US" sz="1200"/>
              <a:t>       </a:t>
            </a:r>
            <a:r>
              <a:rPr lang="en-US" sz="1000">
                <a:latin typeface="Courier" pitchFamily="49" charset="0"/>
              </a:rPr>
              <a:t>***** TOTAL ENTROPY GENERATION =    0.163E+00 BTU/(R-SEC) ******</a:t>
            </a:r>
          </a:p>
          <a:p>
            <a:pPr eaLnBrk="0" hangingPunct="0"/>
            <a:endParaRPr lang="en-US" sz="1000">
              <a:latin typeface="Courier" pitchFamily="49" charset="0"/>
            </a:endParaRPr>
          </a:p>
          <a:p>
            <a:pPr eaLnBrk="0" hangingPunct="0"/>
            <a:r>
              <a:rPr lang="en-US" sz="1000">
                <a:latin typeface="Courier" pitchFamily="49" charset="0"/>
              </a:rPr>
              <a:t>       **** TOTAL WORK LOST =    0.120E+03 HP *****</a:t>
            </a:r>
          </a:p>
          <a:p>
            <a:pPr eaLnBrk="0" hangingPunct="0"/>
            <a:endParaRPr lang="en-US" sz="1000">
              <a:latin typeface="Courier" pitchFamily="49" charset="0"/>
            </a:endParaRPr>
          </a:p>
          <a:p>
            <a:pPr eaLnBrk="0" hangingPunct="0"/>
            <a:endParaRPr lang="en-US" sz="1000">
              <a:latin typeface="Courier" pitchFamily="49" charset="0"/>
            </a:endParaRPr>
          </a:p>
          <a:p>
            <a:pPr eaLnBrk="0" hangingPunct="0"/>
            <a:r>
              <a:rPr lang="en-US" sz="1000">
                <a:latin typeface="Courier" pitchFamily="49" charset="0"/>
              </a:rPr>
              <a:t>     SOLUTION SATISFIED CONVERGENCE CRITERION OF    0.100E-03 IN      6 ITERATIONS</a:t>
            </a:r>
          </a:p>
          <a:p>
            <a:pPr eaLnBrk="0" hangingPunct="0"/>
            <a:r>
              <a:rPr lang="en-US" sz="1000">
                <a:latin typeface="Courier" pitchFamily="49" charset="0"/>
              </a:rPr>
              <a:t>     TAU =    0.100000E+09ISTEP =            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SUMMARY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</a:rPr>
              <a:t>VTASC is a flow network model builder for use with GFSSP</a:t>
            </a:r>
          </a:p>
          <a:p>
            <a:pPr eaLnBrk="1" hangingPunct="1"/>
            <a:r>
              <a:rPr lang="en-US" sz="2400" dirty="0" smtClean="0">
                <a:latin typeface="Arial" charset="0"/>
              </a:rPr>
              <a:t>Flow networks can be designed and modified interactively using a “Point and Click” paradigm</a:t>
            </a:r>
          </a:p>
          <a:p>
            <a:pPr eaLnBrk="1" hangingPunct="1"/>
            <a:r>
              <a:rPr lang="en-US" sz="2400" dirty="0" smtClean="0">
                <a:latin typeface="Arial" charset="0"/>
              </a:rPr>
              <a:t>Generates </a:t>
            </a:r>
            <a:r>
              <a:rPr lang="en-US" sz="2400" dirty="0" smtClean="0">
                <a:latin typeface="Arial" charset="0"/>
              </a:rPr>
              <a:t>GFSSP </a:t>
            </a:r>
            <a:r>
              <a:rPr lang="en-US" sz="2400" dirty="0" smtClean="0">
                <a:latin typeface="Arial" charset="0"/>
              </a:rPr>
              <a:t>compatible input files</a:t>
            </a:r>
          </a:p>
          <a:p>
            <a:pPr eaLnBrk="1" hangingPunct="1"/>
            <a:r>
              <a:rPr lang="en-US" sz="2400" dirty="0" err="1" smtClean="0">
                <a:latin typeface="Arial" charset="0"/>
              </a:rPr>
              <a:t>Winplot</a:t>
            </a:r>
            <a:r>
              <a:rPr lang="en-US" sz="2400" dirty="0" smtClean="0">
                <a:latin typeface="Arial" charset="0"/>
              </a:rPr>
              <a:t> and </a:t>
            </a:r>
            <a:r>
              <a:rPr lang="en-US" sz="2400" dirty="0" err="1" smtClean="0">
                <a:latin typeface="Arial" charset="0"/>
              </a:rPr>
              <a:t>MultiPlot</a:t>
            </a:r>
            <a:r>
              <a:rPr lang="en-US" sz="2400" dirty="0" smtClean="0">
                <a:latin typeface="Arial" charset="0"/>
              </a:rPr>
              <a:t> </a:t>
            </a:r>
            <a:r>
              <a:rPr lang="en-US" sz="2400" dirty="0" smtClean="0">
                <a:latin typeface="Arial" charset="0"/>
              </a:rPr>
              <a:t>can be activated from VTASC for post processing</a:t>
            </a:r>
          </a:p>
          <a:p>
            <a:pPr eaLnBrk="1" hangingPunct="1"/>
            <a:r>
              <a:rPr lang="en-US" sz="2400" dirty="0" smtClean="0">
                <a:latin typeface="Arial" charset="0"/>
              </a:rPr>
              <a:t>User Subroutines can also be developed, compiled, and linked from VTASC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194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b="1" smtClean="0">
                <a:latin typeface="Arial" charset="0"/>
              </a:rPr>
              <a:t>Content</a:t>
            </a:r>
          </a:p>
        </p:txBody>
      </p:sp>
      <p:sp>
        <p:nvSpPr>
          <p:cNvPr id="19460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Overview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VTASC Description</a:t>
            </a:r>
          </a:p>
          <a:p>
            <a:pPr eaLnBrk="1" hangingPunct="1"/>
            <a:r>
              <a:rPr lang="en-US" dirty="0" smtClean="0">
                <a:latin typeface="Arial" charset="0"/>
              </a:rPr>
              <a:t>VTASC Steady State Demonstration</a:t>
            </a:r>
          </a:p>
          <a:p>
            <a:pPr eaLnBrk="1" hangingPunct="1"/>
            <a:r>
              <a:rPr lang="en-US" dirty="0" err="1" smtClean="0">
                <a:latin typeface="Arial" charset="0"/>
              </a:rPr>
              <a:t>Input/Output</a:t>
            </a:r>
            <a:r>
              <a:rPr lang="en-US" dirty="0" smtClean="0">
                <a:latin typeface="Arial" charset="0"/>
              </a:rPr>
              <a:t> Files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Overview 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sz="2800" dirty="0" smtClean="0">
                <a:latin typeface="Arial" charset="0"/>
              </a:rPr>
              <a:t>Visual Thermo-fluid dynamic Analyzer for Systems and Components (VTASC) is a program designed to efficiently build flow network models for use in the GFSSP program.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en-US" sz="1400" dirty="0" smtClean="0">
              <a:latin typeface="Arial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</a:rPr>
              <a:t>Visually Interactive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“Drag and Drop” Paradigm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Model Building, Running, and Post-Processing in one environment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Arial" charset="0"/>
              </a:rPr>
              <a:t>Self-Documenting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Hard copy of flow network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JPG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smtClean="0">
                <a:latin typeface="Arial" charset="0"/>
              </a:rPr>
              <a:t>image of flow network for inclusion into papers and presentations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Overview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419600"/>
          </a:xfrm>
        </p:spPr>
        <p:txBody>
          <a:bodyPr/>
          <a:lstStyle/>
          <a:p>
            <a:pPr lvl="1" eaLnBrk="1" hangingPunct="1"/>
            <a:r>
              <a:rPr lang="en-US" sz="2000" dirty="0" smtClean="0">
                <a:latin typeface="Arial" charset="0"/>
              </a:rPr>
              <a:t>Eliminates errors during model building process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Automatic node and branch numbering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Save and restore models at any point in the model building process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Built-in calculator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Input values can be defined as Symbols that can be easily changed for parametric studies</a:t>
            </a:r>
            <a:endParaRPr lang="en-US" sz="1800" dirty="0" smtClean="0">
              <a:latin typeface="Arial" charset="0"/>
            </a:endParaRPr>
          </a:p>
          <a:p>
            <a:pPr lvl="1" eaLnBrk="1" hangingPunct="1"/>
            <a:r>
              <a:rPr lang="en-US" sz="2000" dirty="0" smtClean="0">
                <a:latin typeface="Arial" charset="0"/>
              </a:rPr>
              <a:t>Pushbutton generation of GFSSP input file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Steady and Transient cases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Advanced features such as Turbopump, Tank Pressurization, and Heat Exchangers</a:t>
            </a:r>
          </a:p>
          <a:p>
            <a:pPr lvl="1" eaLnBrk="1" hangingPunct="1"/>
            <a:r>
              <a:rPr lang="en-US" sz="2000" dirty="0" smtClean="0">
                <a:latin typeface="Arial" charset="0"/>
              </a:rPr>
              <a:t>Run GFSSP directly from VTASC window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GFSSP Run Manager acts as VTASC/GFSSP interface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Overview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z="2000" dirty="0" smtClean="0">
                <a:latin typeface="Arial" charset="0"/>
              </a:rPr>
              <a:t>Post-processing capability allows quick study of results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Pushbutton access to GFSSP output file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Point and click access to output at each node and branch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Built-in plotting capability for transient cases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Capable of plotting through </a:t>
            </a:r>
            <a:r>
              <a:rPr lang="en-US" sz="1800" dirty="0" err="1" smtClean="0">
                <a:latin typeface="Arial" charset="0"/>
              </a:rPr>
              <a:t>Winplot</a:t>
            </a:r>
            <a:r>
              <a:rPr lang="en-US" sz="1800" dirty="0" smtClean="0">
                <a:latin typeface="Arial" charset="0"/>
              </a:rPr>
              <a:t> and </a:t>
            </a:r>
            <a:r>
              <a:rPr lang="en-US" sz="1800" dirty="0" err="1" smtClean="0">
                <a:latin typeface="Arial" charset="0"/>
              </a:rPr>
              <a:t>MultiPlot</a:t>
            </a:r>
            <a:endParaRPr lang="en-US" sz="1800" dirty="0" smtClean="0">
              <a:latin typeface="Arial" charset="0"/>
            </a:endParaRPr>
          </a:p>
          <a:p>
            <a:pPr lvl="1" eaLnBrk="1" hangingPunct="1"/>
            <a:r>
              <a:rPr lang="en-US" sz="2000" dirty="0" smtClean="0">
                <a:latin typeface="Arial" charset="0"/>
              </a:rPr>
              <a:t>User Subroutines can be developed and integrated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Editing, compiling, and linking to create a new executable can be done in VTASC Window</a:t>
            </a:r>
          </a:p>
          <a:p>
            <a:pPr lvl="2" eaLnBrk="1" hangingPunct="1"/>
            <a:r>
              <a:rPr lang="en-US" sz="1800" dirty="0" smtClean="0">
                <a:latin typeface="Arial" charset="0"/>
              </a:rPr>
              <a:t>New executable replaces the default executable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B7CBF-3205-4551-9B38-840FEDA4924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VTASC DEMONSTRATION PROBLEMS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3638" y="2222500"/>
            <a:ext cx="6918325" cy="3695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Build Model on VTASC Canvas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71600"/>
            <a:ext cx="5520690" cy="47891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/ Demo 1</a:t>
            </a:r>
            <a:endParaRPr lang="en-US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Determination of Pump Characteristics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5231" b="2615"/>
          <a:stretch>
            <a:fillRect/>
          </a:stretch>
        </p:blipFill>
        <p:spPr bwMode="auto">
          <a:xfrm>
            <a:off x="609600" y="1219200"/>
            <a:ext cx="3100121" cy="225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105400" y="1600200"/>
          <a:ext cx="3695065" cy="1463040"/>
        </p:xfrm>
        <a:graphic>
          <a:graphicData uri="http://schemas.openxmlformats.org/drawingml/2006/table">
            <a:tbl>
              <a:tblPr/>
              <a:tblGrid>
                <a:gridCol w="762000"/>
                <a:gridCol w="685800"/>
                <a:gridCol w="746125"/>
                <a:gridCol w="661035"/>
                <a:gridCol w="84010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Q (GPM)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mdot</a:t>
                      </a: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(lb/s)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Head (ft)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</a:t>
                      </a: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p 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000" dirty="0" err="1">
                          <a:latin typeface="Times New Roman"/>
                          <a:ea typeface="Times New Roman"/>
                          <a:cs typeface="Times New Roman"/>
                        </a:rPr>
                        <a:t>psf</a:t>
                      </a: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mdot</a:t>
                      </a:r>
                      <a:r>
                        <a:rPr lang="en-US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2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(lb/s)</a:t>
                      </a:r>
                      <a:r>
                        <a:rPr lang="en-US" sz="12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495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30,888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4000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556.13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485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30,264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3.093e05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8000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1112.3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470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29,328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1.2372e06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12000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1668.4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450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28,080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2.784e06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16000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2224.5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425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26,520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4.9484e06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20000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2781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385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24,024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7.734e06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152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1" name="Equation" r:id="rId4" imgW="152202" imgH="177569" progId="Equation.3">
                  <p:embed/>
                </p:oleObj>
              </mc:Choice>
              <mc:Fallback>
                <p:oleObj name="Equation" r:id="rId4" imgW="152202" imgH="17756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24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0"/>
          <a:ext cx="15240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2" name="Equation" r:id="rId6" imgW="152202" imgH="177569" progId="Equation.3">
                  <p:embed/>
                </p:oleObj>
              </mc:Choice>
              <mc:Fallback>
                <p:oleObj name="Equation" r:id="rId6" imgW="152202" imgH="17756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2400" cy="180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886200"/>
            <a:ext cx="52101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>
            <a:off x="3810000" y="2209800"/>
            <a:ext cx="12192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10800000" flipV="1">
            <a:off x="4343400" y="3124200"/>
            <a:ext cx="992188" cy="914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105400" y="4876800"/>
            <a:ext cx="6096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8600" y="3429000"/>
            <a:ext cx="3954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1.)  Manufacturer’s Pump Curve (Head vs. Flowrate)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791200" y="3124200"/>
            <a:ext cx="2150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.)  Convert to lb/s and </a:t>
            </a:r>
            <a:r>
              <a:rPr lang="en-US" sz="1400" dirty="0" err="1" smtClean="0"/>
              <a:t>psf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762000" y="6172200"/>
            <a:ext cx="1865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3.)  Plot </a:t>
            </a:r>
            <a:r>
              <a:rPr lang="en-US" sz="1400" dirty="0" err="1" smtClean="0"/>
              <a:t>delP</a:t>
            </a:r>
            <a:r>
              <a:rPr lang="en-US" sz="1400" dirty="0" smtClean="0"/>
              <a:t> vs. mdot</a:t>
            </a:r>
            <a:r>
              <a:rPr lang="en-US" sz="1400" baseline="30000" dirty="0" smtClean="0"/>
              <a:t>2</a:t>
            </a:r>
            <a:endParaRPr lang="en-US" sz="1400" baseline="30000" dirty="0"/>
          </a:p>
        </p:txBody>
      </p:sp>
      <p:sp>
        <p:nvSpPr>
          <p:cNvPr id="22" name="TextBox 21"/>
          <p:cNvSpPr txBox="1"/>
          <p:nvPr/>
        </p:nvSpPr>
        <p:spPr>
          <a:xfrm>
            <a:off x="5791200" y="4038600"/>
            <a:ext cx="11255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4</a:t>
            </a:r>
            <a:r>
              <a:rPr lang="en-US" sz="1400" dirty="0" smtClean="0"/>
              <a:t>.)  Curve fit: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5867400" y="4343400"/>
          <a:ext cx="276225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3" name="Equation" r:id="rId8" imgW="1803240" imgH="228600" progId="Equation.3">
                  <p:embed/>
                </p:oleObj>
              </mc:Choice>
              <mc:Fallback>
                <p:oleObj name="Equation" r:id="rId8" imgW="180324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343400"/>
                        <a:ext cx="2762250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30828" y="4662964"/>
            <a:ext cx="2005965" cy="181403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charset="0"/>
              </a:rPr>
              <a:t>GFSSP 7.01 Preprocessor / Demo 1</a:t>
            </a:r>
            <a:endParaRPr lang="en-US" sz="1400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Arial" charset="0"/>
              </a:rPr>
              <a:t>VTASC DEMONSTRATION PROBLEMS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33600"/>
            <a:ext cx="7315200" cy="35004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2C7132-8358-43F1-BCCE-D87F42E208B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4993</TotalTime>
  <Words>938</Words>
  <Application>Microsoft Office PowerPoint</Application>
  <PresentationFormat>On-screen Show (4:3)</PresentationFormat>
  <Paragraphs>231</Paragraphs>
  <Slides>19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Courier</vt:lpstr>
      <vt:lpstr>Symbol</vt:lpstr>
      <vt:lpstr>Times New Roman</vt:lpstr>
      <vt:lpstr>Default Design</vt:lpstr>
      <vt:lpstr>Equation</vt:lpstr>
      <vt:lpstr>Document</vt:lpstr>
      <vt:lpstr>INPUT/OUTPUT THROUGH A GRAPHICAL USER INTERFACE - VTASC</vt:lpstr>
      <vt:lpstr>Content</vt:lpstr>
      <vt:lpstr>Overview </vt:lpstr>
      <vt:lpstr>Overview</vt:lpstr>
      <vt:lpstr>Overview</vt:lpstr>
      <vt:lpstr>VTASC DEMONSTRATION PROBLEMS</vt:lpstr>
      <vt:lpstr> Build Model on VTASC Canvas</vt:lpstr>
      <vt:lpstr> Determination of Pump Characteristics</vt:lpstr>
      <vt:lpstr>VTASC DEMONSTRATION PROBLEMS</vt:lpstr>
      <vt:lpstr>INPUT DATA FILE</vt:lpstr>
      <vt:lpstr>PowerPoint Presentation</vt:lpstr>
      <vt:lpstr>PowerPoint Presentation</vt:lpstr>
      <vt:lpstr>PowerPoint Presentation</vt:lpstr>
      <vt:lpstr>OUTPUT DATA FILE</vt:lpstr>
      <vt:lpstr>OUTPUT DATA FILE</vt:lpstr>
      <vt:lpstr>OUTPUT DATA FILE</vt:lpstr>
      <vt:lpstr>OUTPUT DATA FILE</vt:lpstr>
      <vt:lpstr>OUTPUT DATA FILE</vt:lpstr>
      <vt:lpstr>SUMMARY</vt:lpstr>
    </vt:vector>
  </TitlesOfParts>
  <Company>OAO/ODIN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VTASC – An Interactive Preprocessor for GFSSP</dc:title>
  <dc:creator>SmithJR11</dc:creator>
  <cp:lastModifiedBy>Leclair, Andre C. (MSFC-ER43)</cp:lastModifiedBy>
  <cp:revision>61</cp:revision>
  <dcterms:created xsi:type="dcterms:W3CDTF">2001-08-14T18:38:42Z</dcterms:created>
  <dcterms:modified xsi:type="dcterms:W3CDTF">2015-11-04T19:54:05Z</dcterms:modified>
</cp:coreProperties>
</file>