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41" r:id="rId1"/>
    <p:sldMasterId id="2147483753" r:id="rId2"/>
  </p:sldMasterIdLst>
  <p:notesMasterIdLst>
    <p:notesMasterId r:id="rId59"/>
  </p:notesMasterIdLst>
  <p:handoutMasterIdLst>
    <p:handoutMasterId r:id="rId60"/>
  </p:handoutMasterIdLst>
  <p:sldIdLst>
    <p:sldId id="610" r:id="rId3"/>
    <p:sldId id="906" r:id="rId4"/>
    <p:sldId id="907" r:id="rId5"/>
    <p:sldId id="908" r:id="rId6"/>
    <p:sldId id="909" r:id="rId7"/>
    <p:sldId id="905" r:id="rId8"/>
    <p:sldId id="917" r:id="rId9"/>
    <p:sldId id="932" r:id="rId10"/>
    <p:sldId id="933" r:id="rId11"/>
    <p:sldId id="789" r:id="rId12"/>
    <p:sldId id="613" r:id="rId13"/>
    <p:sldId id="742" r:id="rId14"/>
    <p:sldId id="792" r:id="rId15"/>
    <p:sldId id="791" r:id="rId16"/>
    <p:sldId id="911" r:id="rId17"/>
    <p:sldId id="741" r:id="rId18"/>
    <p:sldId id="800" r:id="rId19"/>
    <p:sldId id="615" r:id="rId20"/>
    <p:sldId id="801" r:id="rId21"/>
    <p:sldId id="802" r:id="rId22"/>
    <p:sldId id="912" r:id="rId23"/>
    <p:sldId id="803" r:id="rId24"/>
    <p:sldId id="617" r:id="rId25"/>
    <p:sldId id="804" r:id="rId26"/>
    <p:sldId id="618" r:id="rId27"/>
    <p:sldId id="805" r:id="rId28"/>
    <p:sldId id="628" r:id="rId29"/>
    <p:sldId id="806" r:id="rId30"/>
    <p:sldId id="779" r:id="rId31"/>
    <p:sldId id="807" r:id="rId32"/>
    <p:sldId id="808" r:id="rId33"/>
    <p:sldId id="639" r:id="rId34"/>
    <p:sldId id="642" r:id="rId35"/>
    <p:sldId id="658" r:id="rId36"/>
    <p:sldId id="640" r:id="rId37"/>
    <p:sldId id="624" r:id="rId38"/>
    <p:sldId id="811" r:id="rId39"/>
    <p:sldId id="810" r:id="rId40"/>
    <p:sldId id="284" r:id="rId41"/>
    <p:sldId id="812" r:id="rId42"/>
    <p:sldId id="813" r:id="rId43"/>
    <p:sldId id="530" r:id="rId44"/>
    <p:sldId id="814" r:id="rId45"/>
    <p:sldId id="815" r:id="rId46"/>
    <p:sldId id="626" r:id="rId47"/>
    <p:sldId id="775" r:id="rId48"/>
    <p:sldId id="655" r:id="rId49"/>
    <p:sldId id="817" r:id="rId50"/>
    <p:sldId id="816" r:id="rId51"/>
    <p:sldId id="290" r:id="rId52"/>
    <p:sldId id="818" r:id="rId53"/>
    <p:sldId id="632" r:id="rId54"/>
    <p:sldId id="904" r:id="rId55"/>
    <p:sldId id="809" r:id="rId56"/>
    <p:sldId id="948" r:id="rId57"/>
    <p:sldId id="913" r:id="rId58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CC66"/>
    <a:srgbClr val="336699"/>
    <a:srgbClr val="00CCFF"/>
    <a:srgbClr val="99CCFF"/>
    <a:srgbClr val="FF99FF"/>
    <a:srgbClr val="FFFF00"/>
    <a:srgbClr val="7900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204" autoAdjust="0"/>
    <p:restoredTop sz="98627" autoAdjust="0"/>
  </p:normalViewPr>
  <p:slideViewPr>
    <p:cSldViewPr>
      <p:cViewPr varScale="1">
        <p:scale>
          <a:sx n="115" d="100"/>
          <a:sy n="115" d="100"/>
        </p:scale>
        <p:origin x="-1920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>
        <p:scale>
          <a:sx n="100" d="100"/>
          <a:sy n="100" d="100"/>
        </p:scale>
        <p:origin x="158" y="806"/>
      </p:cViewPr>
      <p:guideLst>
        <p:guide orient="horz" pos="2196"/>
        <p:guide pos="292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-1588"/>
            <a:ext cx="303688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338" tIns="0" rIns="19338" bIns="0" numCol="1" anchor="t" anchorCtr="0" compatLnSpc="1">
            <a:prstTxWarp prst="textNoShape">
              <a:avLst/>
            </a:prstTxWarp>
          </a:bodyPr>
          <a:lstStyle>
            <a:lvl1pPr defTabSz="928688">
              <a:defRPr sz="1000" i="1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3513" y="-1588"/>
            <a:ext cx="3036887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338" tIns="0" rIns="19338" bIns="0" numCol="1" anchor="t" anchorCtr="0" compatLnSpc="1">
            <a:prstTxWarp prst="textNoShape">
              <a:avLst/>
            </a:prstTxWarp>
          </a:bodyPr>
          <a:lstStyle>
            <a:lvl1pPr algn="r" defTabSz="928688">
              <a:defRPr sz="1000" i="1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8088"/>
            <a:ext cx="3036888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338" tIns="0" rIns="19338" bIns="0" numCol="1" anchor="b" anchorCtr="0" compatLnSpc="1">
            <a:prstTxWarp prst="textNoShape">
              <a:avLst/>
            </a:prstTxWarp>
          </a:bodyPr>
          <a:lstStyle>
            <a:lvl1pPr defTabSz="928688">
              <a:defRPr sz="1000" i="1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3513" y="8828088"/>
            <a:ext cx="3036887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338" tIns="0" rIns="19338" bIns="0" numCol="1" anchor="b" anchorCtr="0" compatLnSpc="1">
            <a:prstTxWarp prst="textNoShape">
              <a:avLst/>
            </a:prstTxWarp>
          </a:bodyPr>
          <a:lstStyle>
            <a:lvl1pPr algn="r" defTabSz="928688">
              <a:defRPr sz="1000" i="1">
                <a:latin typeface="Arial" charset="0"/>
              </a:defRPr>
            </a:lvl1pPr>
          </a:lstStyle>
          <a:p>
            <a:pPr>
              <a:defRPr/>
            </a:pPr>
            <a:fld id="{F24B3679-15B3-4714-835E-B717962041F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2875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-1588"/>
            <a:ext cx="303688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338" tIns="0" rIns="19338" bIns="0" numCol="1" anchor="t" anchorCtr="0" compatLnSpc="1">
            <a:prstTxWarp prst="textNoShape">
              <a:avLst/>
            </a:prstTxWarp>
          </a:bodyPr>
          <a:lstStyle>
            <a:lvl1pPr defTabSz="928688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3513" y="-1588"/>
            <a:ext cx="3036887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338" tIns="0" rIns="19338" bIns="0" numCol="1" anchor="t" anchorCtr="0" compatLnSpc="1">
            <a:prstTxWarp prst="textNoShape">
              <a:avLst/>
            </a:prstTxWarp>
          </a:bodyPr>
          <a:lstStyle>
            <a:lvl1pPr algn="r" defTabSz="928688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8088"/>
            <a:ext cx="3036888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338" tIns="0" rIns="19338" bIns="0" numCol="1" anchor="b" anchorCtr="0" compatLnSpc="1">
            <a:prstTxWarp prst="textNoShape">
              <a:avLst/>
            </a:prstTxWarp>
          </a:bodyPr>
          <a:lstStyle>
            <a:lvl1pPr defTabSz="928688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3513" y="8828088"/>
            <a:ext cx="3036887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338" tIns="0" rIns="19338" bIns="0" numCol="1" anchor="b" anchorCtr="0" compatLnSpc="1">
            <a:prstTxWarp prst="textNoShape">
              <a:avLst/>
            </a:prstTxWarp>
          </a:bodyPr>
          <a:lstStyle>
            <a:lvl1pPr algn="r" defTabSz="928688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fld id="{022073BB-9ED3-4A43-AE21-50A22BB4FEC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9510" name="Rectangle 6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98563" y="711200"/>
            <a:ext cx="4614862" cy="346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2055" name="Rectangle 7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3450" y="4414838"/>
            <a:ext cx="514350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465" tIns="46733" rIns="93465" bIns="4673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927285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tabLst>
        <a:tab pos="342900" algn="l"/>
      </a:tabLst>
      <a:defRPr sz="1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tabLst>
        <a:tab pos="342900" algn="l"/>
      </a:tabLst>
      <a:defRPr sz="1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tabLst>
        <a:tab pos="342900" algn="l"/>
      </a:tabLst>
      <a:defRPr sz="1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tabLst>
        <a:tab pos="342900" algn="l"/>
      </a:tabLst>
      <a:defRPr sz="1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tabLst>
        <a:tab pos="342900" algn="l"/>
      </a:tabLst>
      <a:defRPr sz="1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B22B3B-625D-41E4-80C8-09E07EBB6727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150531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50532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525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152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71DE64-BB62-48F2-A2E9-78BB97745B07}" type="slidenum">
              <a:rPr lang="en-US" smtClean="0"/>
              <a:pPr/>
              <a:t>11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2900" algn="l"/>
              </a:tabLst>
              <a:defRPr/>
            </a:pPr>
            <a:r>
              <a:rPr lang="en-US" b="0" dirty="0" smtClean="0"/>
              <a:t>Emphasis of acceptance testing is on verification of workmanship and demonstration of flight-worthiness.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2900" algn="l"/>
              </a:tabLst>
              <a:defRPr/>
            </a:pPr>
            <a:r>
              <a:rPr lang="en-US" dirty="0" smtClean="0"/>
              <a:t>Thermal environment is typically between that specified for acceptance testing and qualification testing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2900" algn="l"/>
              </a:tabLst>
              <a:defRPr/>
            </a:pPr>
            <a:r>
              <a:rPr lang="en-US" dirty="0" smtClean="0"/>
              <a:t>Margin between analysis predictions and acceptance test temperature maintained through analysis uncertainty margin and/or by Allowable Flight Temperature (AFT) limits.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562901-3044-4D5F-ACDC-9C3598B7C9C5}" type="slidenum">
              <a:rPr lang="en-US" smtClean="0"/>
              <a:pPr/>
              <a:t>46</a:t>
            </a:fld>
            <a:endParaRPr lang="en-US" smtClean="0"/>
          </a:p>
        </p:txBody>
      </p:sp>
      <p:sp>
        <p:nvSpPr>
          <p:cNvPr id="155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1263" y="715963"/>
            <a:ext cx="4595812" cy="3446462"/>
          </a:xfrm>
          <a:ln w="12700" cap="flat">
            <a:solidFill>
              <a:schemeClr val="tx1"/>
            </a:solidFill>
          </a:ln>
        </p:spPr>
      </p:sp>
      <p:sp>
        <p:nvSpPr>
          <p:cNvPr id="155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0" y="4416425"/>
            <a:ext cx="5143500" cy="4181475"/>
          </a:xfrm>
          <a:noFill/>
          <a:ln/>
        </p:spPr>
        <p:txBody>
          <a:bodyPr lIns="95096" tIns="48355" rIns="95096" bIns="48355"/>
          <a:lstStyle/>
          <a:p>
            <a:pPr defTabSz="946150">
              <a:tabLst>
                <a:tab pos="349250" algn="l"/>
              </a:tabLst>
            </a:pPr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C892-7EFF-475C-868E-3EF958F281C2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defRPr/>
            </a:lvl1pPr>
            <a:lvl2pPr indent="0">
              <a:defRPr/>
            </a:lvl2pPr>
            <a:lvl3pPr indent="0">
              <a:defRPr/>
            </a:lvl3pPr>
            <a:lvl4pPr indent="0">
              <a:defRPr/>
            </a:lvl4pPr>
            <a:lvl5pPr indent="0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E0943-B4DE-4DF7-A26A-0879BBC8482D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78874-B15F-4808-AADA-831B9C0C23AD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870D6-8CBE-482D-B923-77C1F5FC4453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616EA-70EA-4063-8E0B-2ACA186BB9DE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1C9F9-FE59-49B2-B397-5AC798ADA604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24819-1392-43B2-B08F-D12BC82D3534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38CCF-2C2F-4E83-81C7-3939E3AA6726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B644F-2B92-480B-B0D6-D39C13FF5020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4CE1D-CF0B-43F6-AEAA-324E846AFB48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ADCAF-ED51-4C3D-8B70-C59D3990B872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19A69-7AA2-44B6-B0AB-A60E4BDF7934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8C67-5E92-4BCD-979D-9F1839D5B6E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5304F-7870-4B68-847C-876519E9BDDD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8C67-5E92-4BCD-979D-9F1839D5B6E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A861B-0ABD-42A6-98E9-5791D23C8182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8C67-5E92-4BCD-979D-9F1839D5B6E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9744E-C198-402B-8A0D-0CAF7A7A372D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8C67-5E92-4BCD-979D-9F1839D5B6E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98E46-4612-4FC9-9DEA-C7E380375875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8C67-5E92-4BCD-979D-9F1839D5B6E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BED6F-A55A-4E8E-9BD1-517D7CC15F5B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8C67-5E92-4BCD-979D-9F1839D5B6E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89FE4-AC92-49AE-84BA-C236D32F3BE1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8C67-5E92-4BCD-979D-9F1839D5B6E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9C85C-5FA6-4889-BDFD-7765688FE310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8C67-5E92-4BCD-979D-9F1839D5B6E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8B9B7-24F2-465A-9E9E-FB6D9F1B534D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8C67-5E92-4BCD-979D-9F1839D5B6E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40A25-410D-4C5B-BFDC-0F15C73C1ACF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8C67-5E92-4BCD-979D-9F1839D5B6E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EFE98-8D8C-4F21-BFFB-51BB5545DF65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28C67-5E92-4BCD-979D-9F1839D5B6E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77A62-B96A-4A28-B779-BFC0EB1C8160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CFFB6-6556-4D63-9D3B-1BCD4C8353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None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0A087-518F-4B5C-A498-EDBF30479995}" type="datetime1">
              <a:rPr lang="en-US" smtClean="0"/>
              <a:pPr/>
              <a:t>9/18/2013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28C67-5E92-4BCD-979D-9F1839D5B6E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>
          <a:noFill/>
        </p:spPr>
        <p:txBody>
          <a:bodyPr lIns="92075" tIns="46038" rIns="92075" bIns="46038">
            <a:normAutofit fontScale="90000"/>
          </a:bodyPr>
          <a:lstStyle/>
          <a:p>
            <a:r>
              <a:rPr lang="en-US" sz="4400" dirty="0" smtClean="0"/>
              <a:t>THERMAL TESTING </a:t>
            </a:r>
            <a:br>
              <a:rPr lang="en-US" sz="4400" dirty="0" smtClean="0"/>
            </a:br>
            <a:r>
              <a:rPr lang="en-US" sz="4400" dirty="0" smtClean="0"/>
              <a:t>and</a:t>
            </a:r>
            <a:br>
              <a:rPr lang="en-US" sz="4400" dirty="0" smtClean="0"/>
            </a:br>
            <a:r>
              <a:rPr lang="en-US" sz="4400" dirty="0" smtClean="0"/>
              <a:t> VERIFICATION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F99A3D8-D176-4A39-B0B2-309C52D10723}" type="slidenum">
              <a:rPr lang="en-US" altLang="en-US" smtClean="0">
                <a:latin typeface="Arial" pitchFamily="34" charset="0"/>
              </a:rPr>
              <a:pPr/>
              <a:t>1</a:t>
            </a:fld>
            <a:endParaRPr lang="en-US" altLang="en-US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 smtClean="0"/>
              <a:t>This lesson provides an introduction to spacecraft thermal testing and a comparison of the thermal test requirements and practices of different government organizations, including NASA’s Goddard Space Flight Center (GSFC), the Jet Propulsion Laboratory (JPL), and the Department of Defense (</a:t>
            </a:r>
            <a:r>
              <a:rPr lang="en-US" b="0" dirty="0" err="1" smtClean="0"/>
              <a:t>DoD</a:t>
            </a:r>
            <a:r>
              <a:rPr lang="en-US" b="0" dirty="0" smtClean="0"/>
              <a:t>).  GSFC, JPL, and </a:t>
            </a:r>
            <a:r>
              <a:rPr lang="en-US" b="0" dirty="0" err="1" smtClean="0"/>
              <a:t>DoD</a:t>
            </a:r>
            <a:r>
              <a:rPr lang="en-US" b="0" dirty="0" smtClean="0"/>
              <a:t> specifications provide well documented and detailed requirements for spaceflight hardware testing. 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 of Thermal Testing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0" smtClean="0"/>
              <a:t>This lesson </a:t>
            </a:r>
            <a:r>
              <a:rPr lang="en-US" b="0" dirty="0" smtClean="0"/>
              <a:t>will explain the various kinds of thermal testing performed on spaceflight hardware and the objective of each type of test.</a:t>
            </a:r>
          </a:p>
          <a:p>
            <a:endParaRPr lang="en-US" b="0" dirty="0" smtClean="0"/>
          </a:p>
          <a:p>
            <a:r>
              <a:rPr lang="en-US" b="0" dirty="0" smtClean="0"/>
              <a:t>The interdependencies of thermal testing and the spacecraft thermal design analysis process will be explored.</a:t>
            </a:r>
          </a:p>
          <a:p>
            <a:endParaRPr lang="en-US" b="0" dirty="0" smtClean="0"/>
          </a:p>
          <a:p>
            <a:r>
              <a:rPr lang="en-US" b="0" dirty="0" smtClean="0"/>
              <a:t>Test facilities, test planning, and lessons learned will also be discussed.</a:t>
            </a:r>
          </a:p>
          <a:p>
            <a:endParaRPr lang="en-US" b="0" dirty="0" smtClean="0"/>
          </a:p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Lesson Breakdown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Part 1 – </a:t>
            </a:r>
            <a:r>
              <a:rPr lang="en-US" b="0" dirty="0" smtClean="0"/>
              <a:t>Purposes of thermal testing, test levels, and margins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Part 2 –</a:t>
            </a:r>
            <a:r>
              <a:rPr lang="en-US" b="0" dirty="0" smtClean="0"/>
              <a:t> Unit, development and subsystem level testing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Part 3 –</a:t>
            </a:r>
            <a:r>
              <a:rPr lang="en-US" b="0" dirty="0" smtClean="0"/>
              <a:t> Spacecraft level testing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Part 4 – </a:t>
            </a:r>
            <a:r>
              <a:rPr lang="en-US" b="0" dirty="0" smtClean="0"/>
              <a:t>Thermal Test Facilities and Methods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Part 5 – </a:t>
            </a:r>
            <a:r>
              <a:rPr lang="en-US" b="0" dirty="0" smtClean="0"/>
              <a:t>Test Planning, Lessons Learned and Checklist</a:t>
            </a:r>
          </a:p>
          <a:p>
            <a:pPr>
              <a:spcBef>
                <a:spcPts val="1800"/>
              </a:spcBef>
            </a:pPr>
            <a:endParaRPr lang="en-US" b="0" dirty="0" smtClean="0"/>
          </a:p>
          <a:p>
            <a:endParaRPr lang="en-US" b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r>
              <a:rPr lang="en-US" dirty="0" smtClean="0"/>
              <a:t>Lesson Roadmap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4" name="Picture 10" descr="D:\Documents and Settings\srickman\Local Settings\Temporary Internet Files\Content.IE5\SDLVD7QI\MP90038596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990600"/>
            <a:ext cx="972911" cy="1362075"/>
          </a:xfrm>
          <a:prstGeom prst="rect">
            <a:avLst/>
          </a:prstGeom>
          <a:noFill/>
        </p:spPr>
      </p:pic>
      <p:pic>
        <p:nvPicPr>
          <p:cNvPr id="5" name="Picture 11" descr="D:\Documents and Settings\srickman\Local Settings\Temporary Internet Files\Content.IE5\X0Z00CIN\MP90038596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181601"/>
            <a:ext cx="877661" cy="12953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490848" y="1743074"/>
            <a:ext cx="1852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Test Purposes and</a:t>
            </a:r>
          </a:p>
          <a:p>
            <a:pPr algn="ctr"/>
            <a:r>
              <a:rPr lang="en-US" sz="1400" b="1" dirty="0" smtClean="0"/>
              <a:t>Industry Practices</a:t>
            </a:r>
            <a:endParaRPr lang="en-US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581400" y="1752600"/>
            <a:ext cx="9144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Test Types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724400" y="1752600"/>
            <a:ext cx="9144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Test Levels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096000" y="1752600"/>
            <a:ext cx="9144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Test Margins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2743200"/>
            <a:ext cx="9144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Unit </a:t>
            </a:r>
          </a:p>
          <a:p>
            <a:pPr algn="ctr"/>
            <a:r>
              <a:rPr lang="en-US" sz="1400" b="1" dirty="0" smtClean="0"/>
              <a:t>Testing</a:t>
            </a:r>
            <a:endParaRPr lang="en-US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286000" y="2743200"/>
            <a:ext cx="13716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Thermal Cycling</a:t>
            </a:r>
            <a:endParaRPr lang="en-US" sz="1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114800" y="2743200"/>
            <a:ext cx="9144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Thermal Vacuum</a:t>
            </a:r>
            <a:endParaRPr lang="en-US" sz="1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638800" y="2743200"/>
            <a:ext cx="16764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Unit Test Requirements</a:t>
            </a:r>
            <a:endParaRPr lang="en-US" sz="1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286000" y="3657600"/>
            <a:ext cx="17526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Development Testing</a:t>
            </a:r>
            <a:endParaRPr lang="en-US" sz="1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267200" y="3657600"/>
            <a:ext cx="17526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Subsystem Testing</a:t>
            </a:r>
            <a:endParaRPr lang="en-US" sz="1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457200" y="4495800"/>
            <a:ext cx="17526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Spacecraft Level Testing Objectives</a:t>
            </a:r>
            <a:endParaRPr lang="en-US" sz="1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2514600" y="4495800"/>
            <a:ext cx="15240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Test Temperatures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91000" y="4495800"/>
            <a:ext cx="16764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Spacecraft Thermal Balance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72200" y="4495800"/>
            <a:ext cx="16764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Math Model Correlation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9600" y="5334000"/>
            <a:ext cx="1752600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Space Environment Simulation</a:t>
            </a:r>
            <a:endParaRPr lang="en-US" sz="1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743200" y="5410200"/>
            <a:ext cx="1219200" cy="5595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b="1" dirty="0" smtClean="0"/>
              <a:t>Test Planning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91000" y="5410200"/>
            <a:ext cx="1295400" cy="5796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b="1" dirty="0" smtClean="0"/>
              <a:t>Lessons Learned</a:t>
            </a:r>
          </a:p>
        </p:txBody>
      </p:sp>
      <p:cxnSp>
        <p:nvCxnSpPr>
          <p:cNvPr id="68" name="Elbow Connector 67"/>
          <p:cNvCxnSpPr>
            <a:stCxn id="11" idx="3"/>
          </p:cNvCxnSpPr>
          <p:nvPr/>
        </p:nvCxnSpPr>
        <p:spPr>
          <a:xfrm flipH="1">
            <a:off x="533400" y="2014210"/>
            <a:ext cx="6477000" cy="543580"/>
          </a:xfrm>
          <a:prstGeom prst="bentConnector3">
            <a:avLst>
              <a:gd name="adj1" fmla="val -3529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>
            <a:endCxn id="12" idx="1"/>
          </p:cNvCxnSpPr>
          <p:nvPr/>
        </p:nvCxnSpPr>
        <p:spPr>
          <a:xfrm rot="16200000" flipH="1">
            <a:off x="516895" y="2607305"/>
            <a:ext cx="414010" cy="381000"/>
          </a:xfrm>
          <a:prstGeom prst="bentConnector2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>
            <a:stCxn id="13" idx="3"/>
            <a:endCxn id="14" idx="1"/>
          </p:cNvCxnSpPr>
          <p:nvPr/>
        </p:nvCxnSpPr>
        <p:spPr>
          <a:xfrm>
            <a:off x="3657600" y="3004810"/>
            <a:ext cx="457200" cy="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>
            <a:stCxn id="12" idx="3"/>
            <a:endCxn id="13" idx="1"/>
          </p:cNvCxnSpPr>
          <p:nvPr/>
        </p:nvCxnSpPr>
        <p:spPr>
          <a:xfrm>
            <a:off x="1828800" y="3004810"/>
            <a:ext cx="457200" cy="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>
            <a:stCxn id="6" idx="3"/>
            <a:endCxn id="8" idx="1"/>
          </p:cNvCxnSpPr>
          <p:nvPr/>
        </p:nvCxnSpPr>
        <p:spPr>
          <a:xfrm>
            <a:off x="3343276" y="2004684"/>
            <a:ext cx="238124" cy="952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>
            <a:stCxn id="8" idx="3"/>
            <a:endCxn id="10" idx="1"/>
          </p:cNvCxnSpPr>
          <p:nvPr/>
        </p:nvCxnSpPr>
        <p:spPr>
          <a:xfrm>
            <a:off x="4495800" y="2014210"/>
            <a:ext cx="2286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>
            <a:stCxn id="10" idx="3"/>
            <a:endCxn id="11" idx="1"/>
          </p:cNvCxnSpPr>
          <p:nvPr/>
        </p:nvCxnSpPr>
        <p:spPr>
          <a:xfrm>
            <a:off x="5638800" y="2014210"/>
            <a:ext cx="4572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Arrow Connector 101"/>
          <p:cNvCxnSpPr>
            <a:stCxn id="14" idx="3"/>
            <a:endCxn id="16" idx="1"/>
          </p:cNvCxnSpPr>
          <p:nvPr/>
        </p:nvCxnSpPr>
        <p:spPr>
          <a:xfrm>
            <a:off x="5029200" y="3004810"/>
            <a:ext cx="6096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Elbow Connector 109"/>
          <p:cNvCxnSpPr>
            <a:stCxn id="16" idx="3"/>
          </p:cNvCxnSpPr>
          <p:nvPr/>
        </p:nvCxnSpPr>
        <p:spPr>
          <a:xfrm flipH="1">
            <a:off x="2133600" y="3004810"/>
            <a:ext cx="5181600" cy="424190"/>
          </a:xfrm>
          <a:prstGeom prst="bentConnector3">
            <a:avLst>
              <a:gd name="adj1" fmla="val -4412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Elbow Connector 112"/>
          <p:cNvCxnSpPr>
            <a:endCxn id="18" idx="1"/>
          </p:cNvCxnSpPr>
          <p:nvPr/>
        </p:nvCxnSpPr>
        <p:spPr>
          <a:xfrm rot="16200000" flipH="1">
            <a:off x="1964695" y="3597904"/>
            <a:ext cx="490211" cy="152399"/>
          </a:xfrm>
          <a:prstGeom prst="bentConnector2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>
            <a:stCxn id="18" idx="3"/>
          </p:cNvCxnSpPr>
          <p:nvPr/>
        </p:nvCxnSpPr>
        <p:spPr>
          <a:xfrm>
            <a:off x="4038600" y="3919210"/>
            <a:ext cx="2286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20" idx="3"/>
          </p:cNvCxnSpPr>
          <p:nvPr/>
        </p:nvCxnSpPr>
        <p:spPr>
          <a:xfrm flipH="1">
            <a:off x="304800" y="3919210"/>
            <a:ext cx="5715000" cy="424190"/>
          </a:xfrm>
          <a:prstGeom prst="bentConnector3">
            <a:avLst>
              <a:gd name="adj1" fmla="val -4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Elbow Connector 123"/>
          <p:cNvCxnSpPr>
            <a:endCxn id="21" idx="1"/>
          </p:cNvCxnSpPr>
          <p:nvPr/>
        </p:nvCxnSpPr>
        <p:spPr>
          <a:xfrm rot="16200000" flipH="1">
            <a:off x="173995" y="4474205"/>
            <a:ext cx="414010" cy="152400"/>
          </a:xfrm>
          <a:prstGeom prst="bentConnector2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>
            <a:stCxn id="21" idx="3"/>
            <a:endCxn id="22" idx="1"/>
          </p:cNvCxnSpPr>
          <p:nvPr/>
        </p:nvCxnSpPr>
        <p:spPr>
          <a:xfrm>
            <a:off x="2209800" y="4757410"/>
            <a:ext cx="3048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>
            <a:stCxn id="22" idx="3"/>
            <a:endCxn id="23" idx="1"/>
          </p:cNvCxnSpPr>
          <p:nvPr/>
        </p:nvCxnSpPr>
        <p:spPr>
          <a:xfrm>
            <a:off x="4038600" y="4757410"/>
            <a:ext cx="1524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Arrow Connector 131"/>
          <p:cNvCxnSpPr>
            <a:stCxn id="23" idx="3"/>
            <a:endCxn id="24" idx="1"/>
          </p:cNvCxnSpPr>
          <p:nvPr/>
        </p:nvCxnSpPr>
        <p:spPr>
          <a:xfrm>
            <a:off x="5867400" y="4757410"/>
            <a:ext cx="3048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Elbow Connector 133"/>
          <p:cNvCxnSpPr>
            <a:stCxn id="24" idx="3"/>
          </p:cNvCxnSpPr>
          <p:nvPr/>
        </p:nvCxnSpPr>
        <p:spPr>
          <a:xfrm flipH="1">
            <a:off x="228600" y="4757410"/>
            <a:ext cx="7620000" cy="347990"/>
          </a:xfrm>
          <a:prstGeom prst="bentConnector3">
            <a:avLst>
              <a:gd name="adj1" fmla="val -3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hape 135"/>
          <p:cNvCxnSpPr>
            <a:endCxn id="25" idx="1"/>
          </p:cNvCxnSpPr>
          <p:nvPr/>
        </p:nvCxnSpPr>
        <p:spPr>
          <a:xfrm rot="16200000" flipH="1">
            <a:off x="120134" y="5213866"/>
            <a:ext cx="597932" cy="381000"/>
          </a:xfrm>
          <a:prstGeom prst="bentConnector2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/>
          <p:cNvCxnSpPr>
            <a:stCxn id="25" idx="3"/>
            <a:endCxn id="26" idx="1"/>
          </p:cNvCxnSpPr>
          <p:nvPr/>
        </p:nvCxnSpPr>
        <p:spPr>
          <a:xfrm flipV="1">
            <a:off x="2362200" y="5689989"/>
            <a:ext cx="381000" cy="1334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>
            <a:stCxn id="26" idx="3"/>
            <a:endCxn id="27" idx="1"/>
          </p:cNvCxnSpPr>
          <p:nvPr/>
        </p:nvCxnSpPr>
        <p:spPr>
          <a:xfrm>
            <a:off x="3962400" y="5689989"/>
            <a:ext cx="228600" cy="1003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5867400" y="5410200"/>
            <a:ext cx="1295400" cy="5595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b="1" dirty="0" smtClean="0"/>
              <a:t>Testing Checklist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V="1">
            <a:off x="5486400" y="5715000"/>
            <a:ext cx="381000" cy="1334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 flipV="1">
            <a:off x="7162800" y="5715000"/>
            <a:ext cx="533400" cy="1334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1143000" y="1981200"/>
            <a:ext cx="3810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2209800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/>
              <a:t>Fundamentals of Thermal Testing </a:t>
            </a:r>
          </a:p>
          <a:p>
            <a:pPr algn="ctr"/>
            <a:endParaRPr lang="en-US" sz="3600" dirty="0" smtClean="0"/>
          </a:p>
          <a:p>
            <a:pPr algn="ctr"/>
            <a:r>
              <a:rPr lang="en-US" sz="3600" dirty="0" smtClean="0"/>
              <a:t>Part 1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  <a:ln>
            <a:noFill/>
          </a:ln>
        </p:spPr>
        <p:txBody>
          <a:bodyPr/>
          <a:lstStyle/>
          <a:p>
            <a:r>
              <a:rPr lang="en-US" dirty="0" smtClean="0"/>
              <a:t>Part 1 Roadmap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/>
          <a:p>
            <a:fld id="{373CFFB6-6556-4D63-9D3B-1BCD4C83530A}" type="slidenum">
              <a:rPr lang="en-US" smtClean="0">
                <a:solidFill>
                  <a:schemeClr val="bg1">
                    <a:lumMod val="75000"/>
                  </a:schemeClr>
                </a:solidFill>
              </a:rPr>
              <a:pPr/>
              <a:t>7</a:t>
            </a:fld>
            <a:endParaRPr lang="en-US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4" name="Picture 10" descr="D:\Documents and Settings\srickman\Local Settings\Temporary Internet Files\Content.IE5\SDLVD7QI\MP90038596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990600"/>
            <a:ext cx="972911" cy="1362075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5" name="Picture 11" descr="D:\Documents and Settings\srickman\Local Settings\Temporary Internet Files\Content.IE5\X0Z00CIN\MP90038596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181601"/>
            <a:ext cx="877661" cy="1295399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490848" y="1743074"/>
            <a:ext cx="1852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Test Purposes and</a:t>
            </a:r>
          </a:p>
          <a:p>
            <a:pPr algn="ctr"/>
            <a:r>
              <a:rPr lang="en-US" sz="1400" b="1" dirty="0" smtClean="0"/>
              <a:t>Industry Practices</a:t>
            </a:r>
            <a:endParaRPr lang="en-US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581400" y="1752600"/>
            <a:ext cx="9144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Test Types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724400" y="1752600"/>
            <a:ext cx="9144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Test Levels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096000" y="1752600"/>
            <a:ext cx="9144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Test Margins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2743200"/>
            <a:ext cx="9144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Unit </a:t>
            </a:r>
          </a:p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Testing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86000" y="2743200"/>
            <a:ext cx="13716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Thermal Cycling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14800" y="2743200"/>
            <a:ext cx="9144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Thermal Vacuum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638800" y="2743200"/>
            <a:ext cx="16764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Unit Test Requirements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86000" y="3657600"/>
            <a:ext cx="17526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Development Testing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67200" y="3657600"/>
            <a:ext cx="17526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Subsystem Testing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7200" y="4495800"/>
            <a:ext cx="17526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Spacecraft Level Testing Objectives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14600" y="4495800"/>
            <a:ext cx="15240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Test Temperatures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91000" y="4495800"/>
            <a:ext cx="16764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Spacecraft Thermal Balance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72200" y="4495800"/>
            <a:ext cx="16764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Math Model Correlation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9600" y="5334000"/>
            <a:ext cx="1752600" cy="738664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Space Environment Simulation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743200" y="5410200"/>
            <a:ext cx="1219200" cy="57964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Test Planning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91000" y="5410200"/>
            <a:ext cx="1295400" cy="57964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Lessons Learned</a:t>
            </a:r>
          </a:p>
        </p:txBody>
      </p:sp>
      <p:cxnSp>
        <p:nvCxnSpPr>
          <p:cNvPr id="68" name="Elbow Connector 67"/>
          <p:cNvCxnSpPr>
            <a:stCxn id="11" idx="3"/>
          </p:cNvCxnSpPr>
          <p:nvPr/>
        </p:nvCxnSpPr>
        <p:spPr>
          <a:xfrm flipH="1">
            <a:off x="533400" y="2014210"/>
            <a:ext cx="6477000" cy="543580"/>
          </a:xfrm>
          <a:prstGeom prst="bentConnector3">
            <a:avLst>
              <a:gd name="adj1" fmla="val -3529"/>
            </a:avLst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>
            <a:endCxn id="12" idx="1"/>
          </p:cNvCxnSpPr>
          <p:nvPr/>
        </p:nvCxnSpPr>
        <p:spPr>
          <a:xfrm rot="16200000" flipH="1">
            <a:off x="516895" y="2607305"/>
            <a:ext cx="414010" cy="381000"/>
          </a:xfrm>
          <a:prstGeom prst="bentConnector2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>
            <a:stCxn id="13" idx="3"/>
            <a:endCxn id="14" idx="1"/>
          </p:cNvCxnSpPr>
          <p:nvPr/>
        </p:nvCxnSpPr>
        <p:spPr>
          <a:xfrm>
            <a:off x="3657600" y="3004810"/>
            <a:ext cx="4572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>
            <a:stCxn id="12" idx="3"/>
            <a:endCxn id="13" idx="1"/>
          </p:cNvCxnSpPr>
          <p:nvPr/>
        </p:nvCxnSpPr>
        <p:spPr>
          <a:xfrm>
            <a:off x="1828800" y="3004810"/>
            <a:ext cx="4572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>
            <a:stCxn id="6" idx="3"/>
            <a:endCxn id="8" idx="1"/>
          </p:cNvCxnSpPr>
          <p:nvPr/>
        </p:nvCxnSpPr>
        <p:spPr>
          <a:xfrm>
            <a:off x="3343276" y="2004684"/>
            <a:ext cx="238124" cy="952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>
            <a:stCxn id="8" idx="3"/>
            <a:endCxn id="10" idx="1"/>
          </p:cNvCxnSpPr>
          <p:nvPr/>
        </p:nvCxnSpPr>
        <p:spPr>
          <a:xfrm>
            <a:off x="4495800" y="2014210"/>
            <a:ext cx="2286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>
            <a:stCxn id="10" idx="3"/>
            <a:endCxn id="11" idx="1"/>
          </p:cNvCxnSpPr>
          <p:nvPr/>
        </p:nvCxnSpPr>
        <p:spPr>
          <a:xfrm>
            <a:off x="5638800" y="2014210"/>
            <a:ext cx="4572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Arrow Connector 101"/>
          <p:cNvCxnSpPr>
            <a:stCxn id="14" idx="3"/>
            <a:endCxn id="16" idx="1"/>
          </p:cNvCxnSpPr>
          <p:nvPr/>
        </p:nvCxnSpPr>
        <p:spPr>
          <a:xfrm>
            <a:off x="5029200" y="3004810"/>
            <a:ext cx="6096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Elbow Connector 109"/>
          <p:cNvCxnSpPr>
            <a:stCxn id="16" idx="3"/>
          </p:cNvCxnSpPr>
          <p:nvPr/>
        </p:nvCxnSpPr>
        <p:spPr>
          <a:xfrm flipH="1">
            <a:off x="2133600" y="3004810"/>
            <a:ext cx="5181600" cy="424190"/>
          </a:xfrm>
          <a:prstGeom prst="bentConnector3">
            <a:avLst>
              <a:gd name="adj1" fmla="val -4412"/>
            </a:avLst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Elbow Connector 112"/>
          <p:cNvCxnSpPr>
            <a:endCxn id="18" idx="1"/>
          </p:cNvCxnSpPr>
          <p:nvPr/>
        </p:nvCxnSpPr>
        <p:spPr>
          <a:xfrm rot="16200000" flipH="1">
            <a:off x="1964695" y="3597904"/>
            <a:ext cx="490211" cy="152399"/>
          </a:xfrm>
          <a:prstGeom prst="bentConnector2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>
            <a:stCxn id="18" idx="3"/>
          </p:cNvCxnSpPr>
          <p:nvPr/>
        </p:nvCxnSpPr>
        <p:spPr>
          <a:xfrm>
            <a:off x="4038600" y="3919210"/>
            <a:ext cx="2286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20" idx="3"/>
          </p:cNvCxnSpPr>
          <p:nvPr/>
        </p:nvCxnSpPr>
        <p:spPr>
          <a:xfrm flipH="1">
            <a:off x="304800" y="3919210"/>
            <a:ext cx="5715000" cy="424190"/>
          </a:xfrm>
          <a:prstGeom prst="bentConnector3">
            <a:avLst>
              <a:gd name="adj1" fmla="val -4000"/>
            </a:avLst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Elbow Connector 123"/>
          <p:cNvCxnSpPr>
            <a:endCxn id="21" idx="1"/>
          </p:cNvCxnSpPr>
          <p:nvPr/>
        </p:nvCxnSpPr>
        <p:spPr>
          <a:xfrm rot="16200000" flipH="1">
            <a:off x="173995" y="4474205"/>
            <a:ext cx="414010" cy="152400"/>
          </a:xfrm>
          <a:prstGeom prst="bentConnector2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>
            <a:stCxn id="21" idx="3"/>
            <a:endCxn id="22" idx="1"/>
          </p:cNvCxnSpPr>
          <p:nvPr/>
        </p:nvCxnSpPr>
        <p:spPr>
          <a:xfrm>
            <a:off x="2209800" y="4757410"/>
            <a:ext cx="3048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>
            <a:stCxn id="22" idx="3"/>
            <a:endCxn id="23" idx="1"/>
          </p:cNvCxnSpPr>
          <p:nvPr/>
        </p:nvCxnSpPr>
        <p:spPr>
          <a:xfrm>
            <a:off x="4038600" y="4757410"/>
            <a:ext cx="1524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Arrow Connector 131"/>
          <p:cNvCxnSpPr>
            <a:stCxn id="23" idx="3"/>
            <a:endCxn id="24" idx="1"/>
          </p:cNvCxnSpPr>
          <p:nvPr/>
        </p:nvCxnSpPr>
        <p:spPr>
          <a:xfrm>
            <a:off x="5867400" y="4757410"/>
            <a:ext cx="3048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Elbow Connector 133"/>
          <p:cNvCxnSpPr>
            <a:stCxn id="24" idx="3"/>
          </p:cNvCxnSpPr>
          <p:nvPr/>
        </p:nvCxnSpPr>
        <p:spPr>
          <a:xfrm flipH="1">
            <a:off x="228600" y="4757410"/>
            <a:ext cx="7620000" cy="347990"/>
          </a:xfrm>
          <a:prstGeom prst="bentConnector3">
            <a:avLst>
              <a:gd name="adj1" fmla="val -3000"/>
            </a:avLst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hape 135"/>
          <p:cNvCxnSpPr>
            <a:endCxn id="25" idx="1"/>
          </p:cNvCxnSpPr>
          <p:nvPr/>
        </p:nvCxnSpPr>
        <p:spPr>
          <a:xfrm rot="16200000" flipH="1">
            <a:off x="120134" y="5213866"/>
            <a:ext cx="597932" cy="381000"/>
          </a:xfrm>
          <a:prstGeom prst="bentConnector2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/>
          <p:cNvCxnSpPr>
            <a:stCxn id="25" idx="3"/>
            <a:endCxn id="26" idx="1"/>
          </p:cNvCxnSpPr>
          <p:nvPr/>
        </p:nvCxnSpPr>
        <p:spPr>
          <a:xfrm flipV="1">
            <a:off x="2362200" y="5700023"/>
            <a:ext cx="381000" cy="3309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>
            <a:stCxn id="26" idx="3"/>
            <a:endCxn id="27" idx="1"/>
          </p:cNvCxnSpPr>
          <p:nvPr/>
        </p:nvCxnSpPr>
        <p:spPr>
          <a:xfrm>
            <a:off x="3962400" y="5700023"/>
            <a:ext cx="2286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5867400" y="5410200"/>
            <a:ext cx="1295400" cy="57964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Testing Checklist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V="1">
            <a:off x="5486400" y="5715000"/>
            <a:ext cx="381000" cy="13343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 flipV="1">
            <a:off x="7162800" y="5715000"/>
            <a:ext cx="533400" cy="13344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1143000" y="1981200"/>
            <a:ext cx="3810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 smtClean="0"/>
              <a:t>This lesson discusses the purposes of thermal testing and how various types of tests address those needs.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 smtClean="0"/>
              <a:t>The key objectives of thermal testing will be outlined and the types of testing typically found in industry will be described.</a:t>
            </a:r>
          </a:p>
          <a:p>
            <a:endParaRPr lang="en-US" b="0" dirty="0" smtClean="0"/>
          </a:p>
          <a:p>
            <a:r>
              <a:rPr lang="en-US" b="0" dirty="0" smtClean="0"/>
              <a:t>The concepts of acceptance, qualification, and </a:t>
            </a:r>
            <a:r>
              <a:rPr lang="en-US" b="0" dirty="0" err="1" smtClean="0"/>
              <a:t>protoflight</a:t>
            </a:r>
            <a:r>
              <a:rPr lang="en-US" b="0" dirty="0" smtClean="0"/>
              <a:t> testing will be introduced.</a:t>
            </a:r>
          </a:p>
          <a:p>
            <a:endParaRPr lang="en-US" b="0" dirty="0" smtClean="0"/>
          </a:p>
          <a:p>
            <a:r>
              <a:rPr lang="en-US" b="0" dirty="0" smtClean="0"/>
              <a:t>The important role that margin plays in establishing test temperature levels will be discussed.</a:t>
            </a:r>
          </a:p>
          <a:p>
            <a:endParaRPr lang="en-US" b="0" dirty="0" smtClean="0"/>
          </a:p>
          <a:p>
            <a:endParaRPr lang="en-US" b="0" dirty="0" smtClean="0"/>
          </a:p>
          <a:p>
            <a:endParaRPr lang="en-US" b="0" dirty="0" smtClean="0"/>
          </a:p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Test Purposes and Practices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282ECC-B9AD-4CE3-9622-14878E6BAE58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229600" cy="990600"/>
          </a:xfrm>
          <a:noFill/>
        </p:spPr>
        <p:txBody>
          <a:bodyPr lIns="92075" tIns="46038" rIns="92075" bIns="46038"/>
          <a:lstStyle/>
          <a:p>
            <a:r>
              <a:rPr lang="en-US" sz="2800" dirty="0" smtClean="0"/>
              <a:t>Purpose of Thermal Testing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752600"/>
            <a:ext cx="8382000" cy="5791200"/>
          </a:xfrm>
          <a:noFill/>
        </p:spPr>
        <p:txBody>
          <a:bodyPr lIns="92075" tIns="46038" rIns="92075" bIns="46038" anchor="ctr">
            <a:noAutofit/>
          </a:bodyPr>
          <a:lstStyle/>
          <a:p>
            <a:r>
              <a:rPr lang="en-US" sz="2600" dirty="0" smtClean="0"/>
              <a:t>Increase confidence in the design and workmanship.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en-US" sz="2600" dirty="0" smtClean="0"/>
              <a:t>Ensure successful operation in flight.</a:t>
            </a:r>
          </a:p>
          <a:p>
            <a:pPr lvl="2">
              <a:spcBef>
                <a:spcPct val="10000"/>
              </a:spcBef>
              <a:spcAft>
                <a:spcPct val="10000"/>
              </a:spcAft>
            </a:pPr>
            <a:r>
              <a:rPr lang="en-US" sz="2600" dirty="0" smtClean="0"/>
              <a:t>D</a:t>
            </a:r>
            <a:r>
              <a:rPr lang="en-US" sz="2600" b="0" dirty="0" smtClean="0"/>
              <a:t>emonstrate robustness of design.</a:t>
            </a:r>
          </a:p>
          <a:p>
            <a:pPr lvl="2">
              <a:spcBef>
                <a:spcPct val="10000"/>
              </a:spcBef>
              <a:spcAft>
                <a:spcPct val="10000"/>
              </a:spcAft>
            </a:pPr>
            <a:r>
              <a:rPr lang="en-US" sz="2600" dirty="0" smtClean="0"/>
              <a:t>V</a:t>
            </a:r>
            <a:r>
              <a:rPr lang="en-US" sz="2600" b="0" dirty="0" smtClean="0"/>
              <a:t>erify performance within specification in flight-like environment.</a:t>
            </a:r>
          </a:p>
          <a:p>
            <a:pPr lvl="2">
              <a:spcBef>
                <a:spcPct val="10000"/>
              </a:spcBef>
              <a:spcAft>
                <a:spcPct val="10000"/>
              </a:spcAft>
            </a:pPr>
            <a:r>
              <a:rPr lang="en-US" sz="2600" dirty="0" smtClean="0"/>
              <a:t>M</a:t>
            </a:r>
            <a:r>
              <a:rPr lang="en-US" sz="2600" b="0" dirty="0" smtClean="0"/>
              <a:t>easure critical performance parameters (e.g. power dissipations). 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en-US" sz="2600" dirty="0" smtClean="0"/>
              <a:t>Confirm thermal modeling assumptions.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en-US" sz="2600" dirty="0" smtClean="0"/>
              <a:t>Perform bake-out and verify contamination requirements.</a:t>
            </a:r>
          </a:p>
          <a:p>
            <a:pPr lvl="1">
              <a:spcBef>
                <a:spcPct val="10000"/>
              </a:spcBef>
              <a:spcAft>
                <a:spcPct val="10000"/>
              </a:spcAft>
            </a:pPr>
            <a:endParaRPr lang="en-US" sz="2400" dirty="0" smtClean="0"/>
          </a:p>
          <a:p>
            <a:pPr lvl="1">
              <a:spcBef>
                <a:spcPct val="10000"/>
              </a:spcBef>
              <a:spcAft>
                <a:spcPct val="10000"/>
              </a:spcAft>
              <a:buNone/>
            </a:pPr>
            <a:endParaRPr lang="en-US" sz="2400" dirty="0" smtClean="0"/>
          </a:p>
          <a:p>
            <a:pPr lvl="2">
              <a:spcBef>
                <a:spcPct val="10000"/>
              </a:spcBef>
              <a:spcAft>
                <a:spcPct val="10000"/>
              </a:spcAft>
              <a:buFontTx/>
              <a:buNone/>
            </a:pPr>
            <a:endParaRPr lang="en-US" sz="2400" dirty="0" smtClean="0"/>
          </a:p>
          <a:p>
            <a:pPr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sz="2400" dirty="0" smtClean="0"/>
              <a:t> </a:t>
            </a:r>
          </a:p>
          <a:p>
            <a:pPr lvl="1">
              <a:spcBef>
                <a:spcPct val="10000"/>
              </a:spcBef>
              <a:spcAft>
                <a:spcPct val="10000"/>
              </a:spcAft>
              <a:buFontTx/>
              <a:buNone/>
            </a:pPr>
            <a:endParaRPr lang="en-US" sz="2400" dirty="0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B60FB4A-C728-4A83-9019-B7528031512F}" type="slidenum">
              <a:rPr lang="en-US" altLang="en-US" smtClean="0">
                <a:latin typeface="Arial" pitchFamily="34" charset="0"/>
              </a:rPr>
              <a:pPr/>
              <a:t>11</a:t>
            </a:fld>
            <a:endParaRPr lang="en-US" altLang="en-US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Industry Test Standards and Practices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b="0" dirty="0" smtClean="0"/>
              <a:t>Thermal test philosophies vary within the aerospace community.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US" b="0" dirty="0" smtClean="0"/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b="0" dirty="0" smtClean="0"/>
              <a:t>NASA, </a:t>
            </a:r>
            <a:r>
              <a:rPr lang="en-US" b="0" dirty="0" err="1" smtClean="0"/>
              <a:t>DoD</a:t>
            </a:r>
            <a:r>
              <a:rPr lang="en-US" b="0" dirty="0" smtClean="0"/>
              <a:t>, and Commercial practices have been developed that have been successful in meeting the needs of these respective organizations.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US" b="0" dirty="0" smtClean="0"/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b="0" dirty="0" smtClean="0"/>
              <a:t>While organizational test practices share much in common, there are differences driven by mission environments, unique vs. high production hardware, risk tolerance, and historical experience.  </a:t>
            </a:r>
          </a:p>
          <a:p>
            <a:pPr lvl="1">
              <a:lnSpc>
                <a:spcPct val="100000"/>
              </a:lnSpc>
              <a:spcBef>
                <a:spcPct val="0"/>
              </a:spcBef>
            </a:pPr>
            <a:endParaRPr lang="en-US" sz="2600" dirty="0" smtClean="0"/>
          </a:p>
          <a:p>
            <a:pPr lvl="1">
              <a:lnSpc>
                <a:spcPct val="100000"/>
              </a:lnSpc>
              <a:spcBef>
                <a:spcPct val="0"/>
              </a:spcBef>
            </a:pPr>
            <a:endParaRPr lang="en-US" sz="2400" dirty="0" smtClean="0"/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42FA651-ABF6-46B8-BBC8-F600DA315069}" type="slidenum">
              <a:rPr lang="en-US" altLang="en-US" smtClean="0">
                <a:latin typeface="Arial" pitchFamily="34" charset="0"/>
              </a:rPr>
              <a:pPr/>
              <a:t>12</a:t>
            </a:fld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Industry Test Standards and </a:t>
            </a:r>
            <a:r>
              <a:rPr lang="en-US" dirty="0" smtClean="0"/>
              <a:t>Practices (cont.)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33400" y="1066800"/>
            <a:ext cx="8229600" cy="4525963"/>
          </a:xfrm>
        </p:spPr>
        <p:txBody>
          <a:bodyPr/>
          <a:lstStyle/>
          <a:p>
            <a:pPr lvl="1">
              <a:lnSpc>
                <a:spcPct val="100000"/>
              </a:lnSpc>
              <a:spcBef>
                <a:spcPct val="0"/>
              </a:spcBef>
            </a:pPr>
            <a:endParaRPr lang="en-US" sz="2600" dirty="0" smtClean="0"/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dirty="0" smtClean="0"/>
              <a:t>Understanding how test requirements are driven by customer test philosophy is necessary to ensure a successful test. </a:t>
            </a:r>
          </a:p>
          <a:p>
            <a:pPr lvl="1">
              <a:lnSpc>
                <a:spcPct val="100000"/>
              </a:lnSpc>
              <a:spcBef>
                <a:spcPct val="0"/>
              </a:spcBef>
            </a:pPr>
            <a:r>
              <a:rPr lang="en-US" dirty="0" smtClean="0"/>
              <a:t>Test terminology</a:t>
            </a:r>
          </a:p>
          <a:p>
            <a:pPr lvl="1">
              <a:lnSpc>
                <a:spcPct val="100000"/>
              </a:lnSpc>
              <a:spcBef>
                <a:spcPct val="0"/>
              </a:spcBef>
            </a:pPr>
            <a:r>
              <a:rPr lang="en-US" dirty="0" smtClean="0"/>
              <a:t>Cycling requirements</a:t>
            </a:r>
          </a:p>
          <a:p>
            <a:pPr lvl="2">
              <a:lnSpc>
                <a:spcPct val="100000"/>
              </a:lnSpc>
              <a:spcBef>
                <a:spcPct val="0"/>
              </a:spcBef>
            </a:pPr>
            <a:r>
              <a:rPr lang="en-US" dirty="0" smtClean="0"/>
              <a:t>Number of thermal cycles</a:t>
            </a:r>
          </a:p>
          <a:p>
            <a:pPr lvl="2">
              <a:lnSpc>
                <a:spcPct val="100000"/>
              </a:lnSpc>
              <a:spcBef>
                <a:spcPct val="0"/>
              </a:spcBef>
            </a:pPr>
            <a:r>
              <a:rPr lang="en-US" dirty="0" smtClean="0"/>
              <a:t>Levels </a:t>
            </a:r>
          </a:p>
          <a:p>
            <a:pPr lvl="2">
              <a:lnSpc>
                <a:spcPct val="100000"/>
              </a:lnSpc>
              <a:spcBef>
                <a:spcPct val="0"/>
              </a:spcBef>
            </a:pPr>
            <a:r>
              <a:rPr lang="en-US" dirty="0" smtClean="0"/>
              <a:t>Dwell time </a:t>
            </a:r>
          </a:p>
          <a:p>
            <a:pPr lvl="1">
              <a:lnSpc>
                <a:spcPct val="100000"/>
              </a:lnSpc>
              <a:spcBef>
                <a:spcPct val="0"/>
              </a:spcBef>
            </a:pPr>
            <a:r>
              <a:rPr lang="en-US" dirty="0" smtClean="0"/>
              <a:t>Thermal balance criteria </a:t>
            </a:r>
          </a:p>
          <a:p>
            <a:pPr lvl="1">
              <a:lnSpc>
                <a:spcPct val="100000"/>
              </a:lnSpc>
              <a:spcBef>
                <a:spcPct val="0"/>
              </a:spcBef>
            </a:pPr>
            <a:endParaRPr lang="en-US" sz="2400" dirty="0" smtClean="0"/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282ECC-B9AD-4CE3-9622-14878E6BAE58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Types of Thermal Tests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</a:t>
            </a:r>
            <a:r>
              <a:rPr lang="en-US" sz="2800" dirty="0" smtClean="0"/>
              <a:t>hermal tests are comprised of multiple phases.</a:t>
            </a:r>
          </a:p>
          <a:p>
            <a:pPr lvl="1">
              <a:spcBef>
                <a:spcPct val="10000"/>
              </a:spcBef>
              <a:spcAft>
                <a:spcPct val="10000"/>
              </a:spcAft>
            </a:pPr>
            <a:r>
              <a:rPr lang="en-US" dirty="0" smtClean="0"/>
              <a:t>E</a:t>
            </a:r>
            <a:r>
              <a:rPr lang="en-US" sz="2800" b="0" dirty="0" smtClean="0"/>
              <a:t>nvironmental stress screening</a:t>
            </a:r>
          </a:p>
          <a:p>
            <a:pPr lvl="1">
              <a:spcBef>
                <a:spcPct val="10000"/>
              </a:spcBef>
              <a:spcAft>
                <a:spcPct val="10000"/>
              </a:spcAft>
            </a:pPr>
            <a:r>
              <a:rPr lang="en-US" dirty="0" smtClean="0"/>
              <a:t>P</a:t>
            </a:r>
            <a:r>
              <a:rPr lang="en-US" sz="2800" b="0" dirty="0" smtClean="0"/>
              <a:t>erformance verification</a:t>
            </a:r>
          </a:p>
          <a:p>
            <a:pPr lvl="1">
              <a:spcBef>
                <a:spcPct val="10000"/>
              </a:spcBef>
              <a:spcAft>
                <a:spcPct val="10000"/>
              </a:spcAft>
            </a:pPr>
            <a:r>
              <a:rPr lang="en-US" dirty="0" smtClean="0"/>
              <a:t>T</a:t>
            </a:r>
            <a:r>
              <a:rPr lang="en-US" sz="2800" b="0" dirty="0" smtClean="0"/>
              <a:t>urn-on demonstration</a:t>
            </a:r>
          </a:p>
          <a:p>
            <a:pPr lvl="1">
              <a:spcBef>
                <a:spcPct val="10000"/>
              </a:spcBef>
              <a:spcAft>
                <a:spcPct val="10000"/>
              </a:spcAft>
            </a:pPr>
            <a:r>
              <a:rPr lang="en-US" dirty="0" smtClean="0"/>
              <a:t>T</a:t>
            </a:r>
            <a:r>
              <a:rPr lang="en-US" sz="2800" b="0" dirty="0" smtClean="0"/>
              <a:t>hermal hardware verification </a:t>
            </a:r>
          </a:p>
          <a:p>
            <a:pPr lvl="1">
              <a:spcBef>
                <a:spcPct val="10000"/>
              </a:spcBef>
              <a:spcAft>
                <a:spcPct val="10000"/>
              </a:spcAft>
            </a:pPr>
            <a:r>
              <a:rPr lang="en-US" dirty="0" smtClean="0"/>
              <a:t>T</a:t>
            </a:r>
            <a:r>
              <a:rPr lang="en-US" sz="2800" b="0" dirty="0" smtClean="0"/>
              <a:t>hermal balance testing (operational and survival cases) </a:t>
            </a:r>
          </a:p>
          <a:p>
            <a:pPr lvl="1">
              <a:spcBef>
                <a:spcPct val="10000"/>
              </a:spcBef>
              <a:spcAft>
                <a:spcPct val="10000"/>
              </a:spcAft>
            </a:pPr>
            <a:r>
              <a:rPr lang="en-US" dirty="0" smtClean="0"/>
              <a:t>B</a:t>
            </a:r>
            <a:r>
              <a:rPr lang="en-US" sz="2800" b="0" dirty="0" smtClean="0"/>
              <a:t>ake-out</a:t>
            </a:r>
            <a:endParaRPr lang="en-US" sz="28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282ECC-B9AD-4CE3-9622-14878E6BAE58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85800" y="2514600"/>
            <a:ext cx="7772400" cy="108585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Test Types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>
              <a:spcAft>
                <a:spcPct val="50000"/>
              </a:spcAft>
            </a:pPr>
            <a:r>
              <a:rPr lang="en-US" dirty="0" smtClean="0"/>
              <a:t>Environmental Stress Screening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95400"/>
            <a:ext cx="8382000" cy="4830763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US" dirty="0"/>
              <a:t>S</a:t>
            </a:r>
            <a:r>
              <a:rPr lang="en-US" dirty="0" smtClean="0"/>
              <a:t>ubjects hardware to physical stresses that force latent defects to become observable failures.</a:t>
            </a:r>
          </a:p>
          <a:p>
            <a:pPr lvl="1">
              <a:lnSpc>
                <a:spcPct val="100000"/>
              </a:lnSpc>
              <a:spcBef>
                <a:spcPct val="0"/>
              </a:spcBef>
            </a:pPr>
            <a:r>
              <a:rPr lang="en-US" dirty="0"/>
              <a:t>A</a:t>
            </a:r>
            <a:r>
              <a:rPr lang="en-US" dirty="0" smtClean="0"/>
              <a:t>llows component to be repaired or replaced.</a:t>
            </a:r>
          </a:p>
          <a:p>
            <a:pPr lvl="1">
              <a:lnSpc>
                <a:spcPct val="100000"/>
              </a:lnSpc>
              <a:spcBef>
                <a:spcPct val="0"/>
              </a:spcBef>
            </a:pPr>
            <a:r>
              <a:rPr lang="en-US" dirty="0" smtClean="0"/>
              <a:t>Involves environments more severe than flight. </a:t>
            </a:r>
          </a:p>
          <a:p>
            <a:pPr lvl="2">
              <a:lnSpc>
                <a:spcPct val="100000"/>
              </a:lnSpc>
              <a:spcBef>
                <a:spcPct val="0"/>
              </a:spcBef>
            </a:pPr>
            <a:r>
              <a:rPr lang="en-US" dirty="0" smtClean="0"/>
              <a:t>Soaks hardware at survival levels.</a:t>
            </a:r>
          </a:p>
          <a:p>
            <a:pPr lvl="2">
              <a:lnSpc>
                <a:spcPct val="100000"/>
              </a:lnSpc>
              <a:spcBef>
                <a:spcPct val="0"/>
              </a:spcBef>
            </a:pPr>
            <a:r>
              <a:rPr lang="en-US" dirty="0" smtClean="0"/>
              <a:t>Cycles temperatures to plateaus more extreme than expected in actual usage.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Thermal is usually last in environmental test sequence.</a:t>
            </a:r>
          </a:p>
          <a:p>
            <a:pPr>
              <a:spcBef>
                <a:spcPct val="0"/>
              </a:spcBef>
            </a:pPr>
            <a:r>
              <a:rPr lang="en-US" dirty="0" smtClean="0"/>
              <a:t>	</a:t>
            </a:r>
            <a:r>
              <a:rPr lang="en-US" b="0" dirty="0" smtClean="0"/>
              <a:t>Exposes defects incurred during vibration, 	acoustic, and shock testing.</a:t>
            </a:r>
            <a:endParaRPr lang="en-US" dirty="0" smtClean="0"/>
          </a:p>
          <a:p>
            <a:pPr lvl="2">
              <a:lnSpc>
                <a:spcPct val="100000"/>
              </a:lnSpc>
              <a:spcBef>
                <a:spcPct val="0"/>
              </a:spcBef>
            </a:pPr>
            <a:endParaRPr lang="en-US" dirty="0" smtClean="0"/>
          </a:p>
          <a:p>
            <a:pPr lvl="1">
              <a:lnSpc>
                <a:spcPct val="100000"/>
              </a:lnSpc>
              <a:spcBef>
                <a:spcPts val="300"/>
              </a:spcBef>
            </a:pPr>
            <a:endParaRPr lang="en-US" sz="1400" dirty="0" smtClean="0">
              <a:solidFill>
                <a:srgbClr val="00B050"/>
              </a:solidFill>
            </a:endParaRPr>
          </a:p>
          <a:p>
            <a:pPr lvl="1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</a:pPr>
            <a:endParaRPr lang="en-US" sz="1400" dirty="0" smtClean="0">
              <a:solidFill>
                <a:srgbClr val="00B050"/>
              </a:solidFill>
            </a:endParaRP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6570035-2235-496A-852E-C42E1AA3346C}" type="slidenum">
              <a:rPr lang="en-US" altLang="en-US" smtClean="0">
                <a:latin typeface="Arial" pitchFamily="34" charset="0"/>
              </a:rPr>
              <a:pPr/>
              <a:t>16</a:t>
            </a:fld>
            <a:endParaRPr lang="en-US" altLang="en-US" dirty="0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r>
              <a:rPr lang="en-US" dirty="0" smtClean="0"/>
              <a:t>Performance Verification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14400"/>
            <a:ext cx="8153400" cy="5638800"/>
          </a:xfrm>
        </p:spPr>
        <p:txBody>
          <a:bodyPr>
            <a:normAutofit fontScale="85000" lnSpcReduction="10000"/>
          </a:bodyPr>
          <a:lstStyle/>
          <a:p>
            <a:pPr>
              <a:spcAft>
                <a:spcPct val="20000"/>
              </a:spcAft>
            </a:pPr>
            <a:endParaRPr lang="en-US" dirty="0" smtClean="0"/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ct val="20000"/>
              </a:spcAft>
            </a:pPr>
            <a:r>
              <a:rPr lang="en-US" sz="3000" dirty="0" smtClean="0"/>
              <a:t>Demonstration that a unit, subsystem or space vehicle operates within specifications in a flight-like environment</a:t>
            </a:r>
          </a:p>
          <a:p>
            <a:pPr lvl="1">
              <a:lnSpc>
                <a:spcPct val="110000"/>
              </a:lnSpc>
              <a:spcBef>
                <a:spcPts val="0"/>
              </a:spcBef>
              <a:spcAft>
                <a:spcPct val="20000"/>
              </a:spcAft>
            </a:pPr>
            <a:r>
              <a:rPr lang="en-US" sz="3000" dirty="0" smtClean="0"/>
              <a:t>Accomplished during functional tests in which equipment is exercised over operational scenarios.</a:t>
            </a:r>
          </a:p>
          <a:p>
            <a:pPr lvl="1">
              <a:lnSpc>
                <a:spcPct val="110000"/>
              </a:lnSpc>
              <a:spcBef>
                <a:spcPts val="0"/>
              </a:spcBef>
              <a:spcAft>
                <a:spcPct val="50000"/>
              </a:spcAft>
            </a:pPr>
            <a:r>
              <a:rPr lang="en-US" sz="3000" dirty="0" smtClean="0"/>
              <a:t>Realistic environment is maintained during the test.</a:t>
            </a:r>
          </a:p>
          <a:p>
            <a:pPr lvl="1">
              <a:lnSpc>
                <a:spcPct val="110000"/>
              </a:lnSpc>
              <a:spcBef>
                <a:spcPts val="0"/>
              </a:spcBef>
              <a:spcAft>
                <a:spcPct val="50000"/>
              </a:spcAft>
            </a:pPr>
            <a:r>
              <a:rPr lang="en-US" sz="3000" dirty="0" smtClean="0"/>
              <a:t>Varies voltage and power dissipation over flight ranges.</a:t>
            </a:r>
          </a:p>
          <a:p>
            <a:pPr lvl="1">
              <a:lnSpc>
                <a:spcPct val="110000"/>
              </a:lnSpc>
              <a:spcBef>
                <a:spcPts val="0"/>
              </a:spcBef>
              <a:spcAft>
                <a:spcPct val="50000"/>
              </a:spcAft>
            </a:pPr>
            <a:r>
              <a:rPr lang="en-US" sz="3000" dirty="0" smtClean="0"/>
              <a:t>May include environmental variations for “day-in-the-life” simulations.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2075" tIns="46038" rIns="92075" bIns="46038"/>
          <a:lstStyle/>
          <a:p>
            <a:r>
              <a:rPr lang="en-US" dirty="0" smtClean="0"/>
              <a:t>Turn-on Demonstration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295400"/>
            <a:ext cx="8229600" cy="5105400"/>
          </a:xfrm>
          <a:noFill/>
        </p:spPr>
        <p:txBody>
          <a:bodyPr lIns="92075" tIns="46038" rIns="92075" bIns="46038" anchor="ctr"/>
          <a:lstStyle/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dirty="0" smtClean="0"/>
              <a:t>The verification that a unit can be activated in a severe thermal environment.</a:t>
            </a:r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dirty="0" smtClean="0"/>
              <a:t>Powers on unit under severe temperatures, changing temperatures, thermal gradients  and/or extreme voltage conditions. </a:t>
            </a:r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dirty="0" smtClean="0"/>
              <a:t>Typically performed at hot/cold survival conditions. </a:t>
            </a:r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dirty="0" smtClean="0"/>
              <a:t>In-spec performance not required until returned to the operational range.  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en-US" sz="1600" u="sng" dirty="0" smtClean="0"/>
          </a:p>
          <a:p>
            <a:pPr>
              <a:lnSpc>
                <a:spcPct val="100000"/>
              </a:lnSpc>
              <a:spcBef>
                <a:spcPts val="300"/>
              </a:spcBef>
            </a:pPr>
            <a:endParaRPr lang="en-US" sz="1400" dirty="0" smtClean="0"/>
          </a:p>
          <a:p>
            <a:pPr lvl="1">
              <a:lnSpc>
                <a:spcPct val="100000"/>
              </a:lnSpc>
              <a:spcBef>
                <a:spcPts val="300"/>
              </a:spcBef>
            </a:pPr>
            <a:endParaRPr lang="en-US" sz="1400" dirty="0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0560D35-E9A9-407F-93E5-8472BF387374}" type="slidenum">
              <a:rPr lang="en-US" altLang="en-US" smtClean="0">
                <a:latin typeface="Arial" pitchFamily="34" charset="0"/>
              </a:rPr>
              <a:pPr/>
              <a:t>18</a:t>
            </a:fld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Thermal Balance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Verifies the thermal model’s capabilities for predicting flight temperatures.</a:t>
            </a:r>
          </a:p>
          <a:p>
            <a:pPr lvl="1"/>
            <a:r>
              <a:rPr lang="en-US" dirty="0" smtClean="0"/>
              <a:t>Hot, cold, and transient environments simulated.</a:t>
            </a:r>
          </a:p>
          <a:p>
            <a:pPr lvl="1"/>
            <a:r>
              <a:rPr lang="en-US" dirty="0" smtClean="0"/>
              <a:t>Temperature data gathered.</a:t>
            </a:r>
          </a:p>
          <a:p>
            <a:pPr lvl="1"/>
            <a:r>
              <a:rPr lang="en-US" dirty="0" smtClean="0"/>
              <a:t>Heater duty cycle data gathered.</a:t>
            </a:r>
          </a:p>
          <a:p>
            <a:pPr lvl="1"/>
            <a:r>
              <a:rPr lang="en-US" dirty="0" smtClean="0"/>
              <a:t>Data used to adjust thermal math models.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Bake-Out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dirty="0" err="1" smtClean="0"/>
              <a:t>Outgassing</a:t>
            </a:r>
            <a:r>
              <a:rPr lang="en-US" dirty="0" smtClean="0"/>
              <a:t> of unit until contamination criteria are met. </a:t>
            </a:r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dirty="0" smtClean="0"/>
              <a:t>Typically performed in vacuum.</a:t>
            </a:r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dirty="0" smtClean="0"/>
              <a:t>Temperatures may be elevated to accelerate bake-out. </a:t>
            </a:r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dirty="0" smtClean="0"/>
              <a:t>Contamination certification may be done at bake-out  or less extreme temperature levels.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Test Levels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Levels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Testing is performed at different stress levels.</a:t>
            </a:r>
          </a:p>
          <a:p>
            <a:pPr lvl="1"/>
            <a:r>
              <a:rPr lang="en-US" dirty="0" smtClean="0"/>
              <a:t>Qualification testing</a:t>
            </a:r>
          </a:p>
          <a:p>
            <a:pPr lvl="1"/>
            <a:r>
              <a:rPr lang="en-US" dirty="0" smtClean="0"/>
              <a:t>Acceptance testing</a:t>
            </a:r>
          </a:p>
          <a:p>
            <a:pPr lvl="1"/>
            <a:r>
              <a:rPr lang="en-US" dirty="0" err="1" smtClean="0"/>
              <a:t>Protoflight</a:t>
            </a:r>
            <a:r>
              <a:rPr lang="en-US" dirty="0" smtClean="0"/>
              <a:t> qualification testing</a:t>
            </a:r>
          </a:p>
          <a:p>
            <a:pPr lvl="1"/>
            <a:r>
              <a:rPr lang="en-US" dirty="0" smtClean="0"/>
              <a:t>Development Testing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2075" tIns="46038" rIns="92075" bIns="46038"/>
          <a:lstStyle/>
          <a:p>
            <a:r>
              <a:rPr lang="en-US" dirty="0" smtClean="0"/>
              <a:t>Qualification Testing</a:t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noFill/>
        </p:spPr>
        <p:txBody>
          <a:bodyPr lIns="92075" tIns="46038" rIns="92075" bIns="46038" anchor="ctr">
            <a:normAutofit/>
          </a:bodyPr>
          <a:lstStyle/>
          <a:p>
            <a:r>
              <a:rPr lang="en-US" b="0" dirty="0" smtClean="0"/>
              <a:t>Emphasis of qualification testing is on verification of the hardware design and manufacturing process, not the workmanship.</a:t>
            </a:r>
          </a:p>
          <a:p>
            <a:endParaRPr lang="en-US" b="0" dirty="0" smtClean="0"/>
          </a:p>
          <a:p>
            <a:r>
              <a:rPr lang="en-US" b="0" dirty="0" smtClean="0"/>
              <a:t>Testing is performed at environmental conditions more severe than expected in flight.</a:t>
            </a:r>
          </a:p>
          <a:p>
            <a:endParaRPr lang="en-US" b="0" dirty="0" smtClean="0"/>
          </a:p>
          <a:p>
            <a:r>
              <a:rPr lang="en-US" b="0" dirty="0" smtClean="0"/>
              <a:t>Performed on non-flight equipment.</a:t>
            </a:r>
          </a:p>
          <a:p>
            <a:endParaRPr lang="en-US" sz="1400" dirty="0" smtClean="0"/>
          </a:p>
          <a:p>
            <a:pPr lvl="2">
              <a:buFontTx/>
              <a:buNone/>
            </a:pPr>
            <a:endParaRPr lang="en-US" sz="1400" dirty="0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049366-F6AE-4D16-AEB8-F3B2EF7BDAB2}" type="slidenum">
              <a:rPr lang="en-US" altLang="en-US" smtClean="0">
                <a:latin typeface="Arial" pitchFamily="34" charset="0"/>
              </a:rPr>
              <a:pPr/>
              <a:t>23</a:t>
            </a:fld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Acceptance Testing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 smtClean="0"/>
              <a:t>Emphasis is on verification of workmanship and demonstration of flight-worthiness.</a:t>
            </a:r>
          </a:p>
          <a:p>
            <a:endParaRPr lang="en-US" b="0" dirty="0" smtClean="0"/>
          </a:p>
          <a:p>
            <a:r>
              <a:rPr lang="en-US" b="0" dirty="0" smtClean="0"/>
              <a:t>Demonstrates the acceptability of each deliverable item.</a:t>
            </a:r>
          </a:p>
          <a:p>
            <a:endParaRPr lang="en-US" b="0" dirty="0" smtClean="0"/>
          </a:p>
          <a:p>
            <a:r>
              <a:rPr lang="en-US" b="0" dirty="0" smtClean="0"/>
              <a:t>Performed after qualification testing.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Protoflight</a:t>
            </a:r>
            <a:r>
              <a:rPr lang="en-US" dirty="0" smtClean="0"/>
              <a:t> Qualification Testing</a:t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0" dirty="0" smtClean="0"/>
              <a:t>Qualification testing done on flight hardware.</a:t>
            </a:r>
          </a:p>
          <a:p>
            <a:endParaRPr lang="en-US" b="0" dirty="0" smtClean="0"/>
          </a:p>
          <a:p>
            <a:r>
              <a:rPr lang="en-US" b="0" dirty="0" smtClean="0"/>
              <a:t>Reduces schedule time and cost of building qualification hardware.</a:t>
            </a:r>
          </a:p>
          <a:p>
            <a:endParaRPr lang="en-US" b="0" dirty="0" smtClean="0"/>
          </a:p>
          <a:p>
            <a:pPr>
              <a:spcAft>
                <a:spcPct val="50000"/>
              </a:spcAft>
            </a:pPr>
            <a:r>
              <a:rPr lang="en-US" b="0" dirty="0" smtClean="0"/>
              <a:t>Also known as </a:t>
            </a:r>
            <a:r>
              <a:rPr lang="en-US" b="0" dirty="0" err="1" smtClean="0"/>
              <a:t>protoqual</a:t>
            </a:r>
            <a:r>
              <a:rPr lang="en-US" b="0" dirty="0" smtClean="0"/>
              <a:t> testing or flight-proof testing.</a:t>
            </a:r>
          </a:p>
          <a:p>
            <a:pPr>
              <a:spcAft>
                <a:spcPct val="50000"/>
              </a:spcAft>
            </a:pPr>
            <a:r>
              <a:rPr lang="en-US" b="0" dirty="0" smtClean="0"/>
              <a:t>Thermal environment is typically between that of acceptance and qualification levels.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53B185B-FD9F-4F29-B074-9C12BAD83D86}" type="slidenum">
              <a:rPr lang="en-US" altLang="en-US" smtClean="0">
                <a:latin typeface="Arial" pitchFamily="34" charset="0"/>
              </a:rPr>
              <a:pPr/>
              <a:t>25</a:t>
            </a:fld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Testing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 smtClean="0"/>
              <a:t>Engineering tests used to gain information about the design.</a:t>
            </a:r>
          </a:p>
          <a:p>
            <a:endParaRPr lang="en-US" b="0" dirty="0" smtClean="0"/>
          </a:p>
          <a:p>
            <a:pPr>
              <a:spcAft>
                <a:spcPct val="50000"/>
              </a:spcAft>
            </a:pPr>
            <a:r>
              <a:rPr lang="en-US" b="0" dirty="0" smtClean="0"/>
              <a:t>Can occur at any point in the test sequence, but typically before formal qualification testing and before unit level testing.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Hardware Levels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Testing is performed at various hardware levels:</a:t>
            </a:r>
          </a:p>
          <a:p>
            <a:pPr lvl="1"/>
            <a:r>
              <a:rPr lang="en-US" b="0" dirty="0" smtClean="0"/>
              <a:t>Unit Level</a:t>
            </a:r>
          </a:p>
          <a:p>
            <a:pPr lvl="1"/>
            <a:r>
              <a:rPr lang="en-US" b="0" dirty="0" smtClean="0"/>
              <a:t>Subsystem or Payload Level</a:t>
            </a:r>
          </a:p>
          <a:p>
            <a:pPr lvl="1"/>
            <a:r>
              <a:rPr lang="en-US" b="0" dirty="0" smtClean="0"/>
              <a:t>Spacecraft Level</a:t>
            </a:r>
            <a:endParaRPr lang="en-US" b="0" dirty="0"/>
          </a:p>
        </p:txBody>
      </p:sp>
      <p:sp>
        <p:nvSpPr>
          <p:cNvPr id="102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117C286-F4DE-4ABF-955A-BED3D8ACB206}" type="slidenum">
              <a:rPr lang="en-US" altLang="en-US" smtClean="0">
                <a:latin typeface="Arial" pitchFamily="34" charset="0"/>
              </a:rPr>
              <a:pPr/>
              <a:t>27</a:t>
            </a:fld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Thermal Tests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Three main types of thermal tests are performed:</a:t>
            </a:r>
          </a:p>
          <a:p>
            <a:pPr lvl="1"/>
            <a:r>
              <a:rPr lang="en-US" dirty="0" smtClean="0"/>
              <a:t>Thermal cycle (TC) test</a:t>
            </a:r>
          </a:p>
          <a:p>
            <a:pPr lvl="1"/>
            <a:r>
              <a:rPr lang="en-US" dirty="0" smtClean="0"/>
              <a:t>Thermal vacuum (TV) test</a:t>
            </a:r>
          </a:p>
          <a:p>
            <a:pPr lvl="1"/>
            <a:r>
              <a:rPr lang="en-US" dirty="0" smtClean="0"/>
              <a:t>Thermal balance (TB) test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Thermal Cycle Test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tabLst>
                <a:tab pos="0" algn="l"/>
              </a:tabLst>
            </a:pPr>
            <a:r>
              <a:rPr lang="en-US" dirty="0" smtClean="0"/>
              <a:t>						</a:t>
            </a:r>
          </a:p>
          <a:p>
            <a:r>
              <a:rPr lang="en-US" b="0" dirty="0" smtClean="0">
                <a:solidFill>
                  <a:srgbClr val="010000"/>
                </a:solidFill>
              </a:rPr>
              <a:t>Rapid temperature cycling at atmospheric pressure.</a:t>
            </a:r>
          </a:p>
          <a:p>
            <a:endParaRPr lang="en-US" b="0" dirty="0" smtClean="0">
              <a:solidFill>
                <a:srgbClr val="010000"/>
              </a:solidFill>
            </a:endParaRPr>
          </a:p>
          <a:p>
            <a:r>
              <a:rPr lang="en-US" b="0" dirty="0" smtClean="0">
                <a:solidFill>
                  <a:srgbClr val="010000"/>
                </a:solidFill>
              </a:rPr>
              <a:t>Primarily for environmental stress screening.</a:t>
            </a:r>
          </a:p>
          <a:p>
            <a:endParaRPr lang="en-US" b="0" dirty="0" smtClean="0"/>
          </a:p>
          <a:p>
            <a:r>
              <a:rPr lang="en-US" b="0" dirty="0" smtClean="0">
                <a:solidFill>
                  <a:srgbClr val="010000"/>
                </a:solidFill>
              </a:rPr>
              <a:t>Includes burn-in testing.</a:t>
            </a:r>
            <a:endParaRPr lang="en-US" b="0" dirty="0" smtClean="0"/>
          </a:p>
          <a:p>
            <a:r>
              <a:rPr lang="en-US" b="0" dirty="0" smtClean="0"/>
              <a:t>					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282ECC-B9AD-4CE3-9622-14878E6BAE58}" type="slidenum">
              <a:rPr lang="en-US" altLang="en-US" smtClean="0"/>
              <a:pPr>
                <a:defRPr/>
              </a:pPr>
              <a:t>29</a:t>
            </a:fld>
            <a:endParaRPr lang="en-US" alt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Thermal Vacuum Test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 smtClean="0">
                <a:solidFill>
                  <a:srgbClr val="010000"/>
                </a:solidFill>
              </a:rPr>
              <a:t>Thermal cycling performed in vacuum.</a:t>
            </a:r>
          </a:p>
          <a:p>
            <a:r>
              <a:rPr lang="en-US" b="0" dirty="0" smtClean="0">
                <a:solidFill>
                  <a:srgbClr val="010000"/>
                </a:solidFill>
              </a:rPr>
              <a:t> </a:t>
            </a:r>
          </a:p>
          <a:p>
            <a:r>
              <a:rPr lang="en-US" b="0" dirty="0" smtClean="0">
                <a:solidFill>
                  <a:srgbClr val="010000"/>
                </a:solidFill>
              </a:rPr>
              <a:t>Primarily for performance demonstration.</a:t>
            </a:r>
          </a:p>
          <a:p>
            <a:endParaRPr lang="en-US" b="0" dirty="0" smtClean="0">
              <a:solidFill>
                <a:srgbClr val="010000"/>
              </a:solidFill>
            </a:endParaRPr>
          </a:p>
          <a:p>
            <a:r>
              <a:rPr lang="en-US" b="0" dirty="0" smtClean="0">
                <a:solidFill>
                  <a:srgbClr val="010000"/>
                </a:solidFill>
              </a:rPr>
              <a:t>May be substituted for Thermal Cycle testing.</a:t>
            </a:r>
            <a:endParaRPr lang="en-US" b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Thermal Balance Test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 smtClean="0">
                <a:solidFill>
                  <a:srgbClr val="010000"/>
                </a:solidFill>
              </a:rPr>
              <a:t>Normally part of thermal vacuum test. </a:t>
            </a:r>
          </a:p>
          <a:p>
            <a:endParaRPr lang="en-US" b="0" dirty="0" smtClean="0">
              <a:solidFill>
                <a:srgbClr val="010000"/>
              </a:solidFill>
            </a:endParaRPr>
          </a:p>
          <a:p>
            <a:r>
              <a:rPr lang="en-US" b="0" dirty="0" smtClean="0">
                <a:solidFill>
                  <a:srgbClr val="010000"/>
                </a:solidFill>
              </a:rPr>
              <a:t>Performed for thermal model correlation and verification of thermal design.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067"/>
          <p:cNvSpPr>
            <a:spLocks noChangeArrowheads="1"/>
          </p:cNvSpPr>
          <p:nvPr/>
        </p:nvSpPr>
        <p:spPr bwMode="auto">
          <a:xfrm>
            <a:off x="1143000" y="4343400"/>
            <a:ext cx="6553200" cy="1828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31" name="Rectangle 2050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r>
              <a:rPr lang="en-US" sz="2800" dirty="0" smtClean="0"/>
              <a:t>Consider the Thermal Environment!</a:t>
            </a:r>
          </a:p>
        </p:txBody>
      </p:sp>
      <p:sp>
        <p:nvSpPr>
          <p:cNvPr id="22551" name="Slide Number Placeholder 2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216A26-1061-4DF9-80C6-D73545C9E6C2}" type="slidenum">
              <a:rPr lang="en-US" altLang="en-US" smtClean="0">
                <a:latin typeface="Arial" pitchFamily="34" charset="0"/>
              </a:rPr>
              <a:pPr/>
              <a:t>32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22532" name="Rectangle 2052"/>
          <p:cNvSpPr>
            <a:spLocks noChangeArrowheads="1"/>
          </p:cNvSpPr>
          <p:nvPr/>
        </p:nvSpPr>
        <p:spPr bwMode="auto">
          <a:xfrm>
            <a:off x="457200" y="1828800"/>
            <a:ext cx="2286000" cy="685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33" name="Text Box 2053"/>
          <p:cNvSpPr txBox="1">
            <a:spLocks noChangeArrowheads="1"/>
          </p:cNvSpPr>
          <p:nvPr/>
        </p:nvSpPr>
        <p:spPr bwMode="auto">
          <a:xfrm>
            <a:off x="533400" y="1905000"/>
            <a:ext cx="2286000" cy="6238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dirty="0"/>
              <a:t>Vehicle build – factory</a:t>
            </a:r>
          </a:p>
          <a:p>
            <a:pPr>
              <a:spcBef>
                <a:spcPct val="50000"/>
              </a:spcBef>
            </a:pPr>
            <a:r>
              <a:rPr lang="en-US" sz="1400" b="1" dirty="0"/>
              <a:t>Shipping – plane, truck</a:t>
            </a:r>
          </a:p>
        </p:txBody>
      </p:sp>
      <p:sp>
        <p:nvSpPr>
          <p:cNvPr id="22534" name="Rectangle 2054"/>
          <p:cNvSpPr>
            <a:spLocks noChangeArrowheads="1"/>
          </p:cNvSpPr>
          <p:nvPr/>
        </p:nvSpPr>
        <p:spPr bwMode="auto">
          <a:xfrm>
            <a:off x="3581400" y="1828800"/>
            <a:ext cx="2362200" cy="762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35" name="Text Box 2055"/>
          <p:cNvSpPr txBox="1">
            <a:spLocks noChangeArrowheads="1"/>
          </p:cNvSpPr>
          <p:nvPr/>
        </p:nvSpPr>
        <p:spPr bwMode="auto">
          <a:xfrm>
            <a:off x="3657600" y="1981200"/>
            <a:ext cx="2209800" cy="30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/>
              <a:t>Launch pad and ascent</a:t>
            </a:r>
          </a:p>
        </p:txBody>
      </p:sp>
      <p:sp>
        <p:nvSpPr>
          <p:cNvPr id="22536" name="Rectangle 2056"/>
          <p:cNvSpPr>
            <a:spLocks noChangeArrowheads="1"/>
          </p:cNvSpPr>
          <p:nvPr/>
        </p:nvSpPr>
        <p:spPr bwMode="auto">
          <a:xfrm>
            <a:off x="6705600" y="1828800"/>
            <a:ext cx="1828800" cy="685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37" name="Text Box 2057"/>
          <p:cNvSpPr txBox="1">
            <a:spLocks noChangeArrowheads="1"/>
          </p:cNvSpPr>
          <p:nvPr/>
        </p:nvSpPr>
        <p:spPr bwMode="auto">
          <a:xfrm>
            <a:off x="6781800" y="1981200"/>
            <a:ext cx="1905000" cy="30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/>
              <a:t>Mission – on orbit</a:t>
            </a:r>
          </a:p>
        </p:txBody>
      </p:sp>
      <p:sp>
        <p:nvSpPr>
          <p:cNvPr id="22538" name="Text Box 2060"/>
          <p:cNvSpPr txBox="1">
            <a:spLocks noChangeArrowheads="1"/>
          </p:cNvSpPr>
          <p:nvPr/>
        </p:nvSpPr>
        <p:spPr bwMode="auto">
          <a:xfrm>
            <a:off x="457200" y="990600"/>
            <a:ext cx="8001000" cy="70788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Test conditions must envelope thermal environments hardware will see in </a:t>
            </a:r>
            <a:r>
              <a:rPr lang="en-US" sz="2000" dirty="0" smtClean="0"/>
              <a:t>use.</a:t>
            </a:r>
            <a:endParaRPr lang="en-US" sz="2000" dirty="0"/>
          </a:p>
        </p:txBody>
      </p:sp>
      <p:sp>
        <p:nvSpPr>
          <p:cNvPr id="22539" name="Line 2062"/>
          <p:cNvSpPr>
            <a:spLocks noChangeShapeType="1"/>
          </p:cNvSpPr>
          <p:nvPr/>
        </p:nvSpPr>
        <p:spPr bwMode="auto">
          <a:xfrm>
            <a:off x="5943600" y="2133600"/>
            <a:ext cx="762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22540" name="Text Box 2065"/>
          <p:cNvSpPr txBox="1">
            <a:spLocks noChangeArrowheads="1"/>
          </p:cNvSpPr>
          <p:nvPr/>
        </p:nvSpPr>
        <p:spPr bwMode="auto">
          <a:xfrm>
            <a:off x="1295400" y="4419600"/>
            <a:ext cx="7162800" cy="15811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/>
              <a:t>Battery cooling during ground test and on launch pad</a:t>
            </a:r>
          </a:p>
          <a:p>
            <a:pPr>
              <a:spcBef>
                <a:spcPct val="50000"/>
              </a:spcBef>
            </a:pPr>
            <a:r>
              <a:rPr lang="en-US" sz="1400" b="1"/>
              <a:t>Heat pipes inoperative in non-horizontal configuration</a:t>
            </a:r>
          </a:p>
          <a:p>
            <a:pPr>
              <a:spcBef>
                <a:spcPct val="50000"/>
              </a:spcBef>
            </a:pPr>
            <a:r>
              <a:rPr lang="en-US" sz="1400" b="1"/>
              <a:t>Lubricant integrity after storage</a:t>
            </a:r>
          </a:p>
          <a:p>
            <a:pPr>
              <a:spcBef>
                <a:spcPct val="50000"/>
              </a:spcBef>
            </a:pPr>
            <a:r>
              <a:rPr lang="en-US" sz="1400" b="1"/>
              <a:t>Solar cell inspection after test environment</a:t>
            </a:r>
          </a:p>
          <a:p>
            <a:pPr>
              <a:spcBef>
                <a:spcPct val="50000"/>
              </a:spcBef>
            </a:pPr>
            <a:r>
              <a:rPr lang="en-US" sz="1400" b="1"/>
              <a:t>Transfer orbit environments can be highly stressing on power systems</a:t>
            </a:r>
          </a:p>
        </p:txBody>
      </p:sp>
      <p:sp>
        <p:nvSpPr>
          <p:cNvPr id="22541" name="Text Box 2068"/>
          <p:cNvSpPr txBox="1">
            <a:spLocks noChangeArrowheads="1"/>
          </p:cNvSpPr>
          <p:nvPr/>
        </p:nvSpPr>
        <p:spPr bwMode="auto">
          <a:xfrm>
            <a:off x="533400" y="3962400"/>
            <a:ext cx="33528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/>
              <a:t>Special Considerations</a:t>
            </a:r>
          </a:p>
        </p:txBody>
      </p:sp>
      <p:sp>
        <p:nvSpPr>
          <p:cNvPr id="22542" name="Rectangle 2071"/>
          <p:cNvSpPr>
            <a:spLocks noChangeArrowheads="1"/>
          </p:cNvSpPr>
          <p:nvPr/>
        </p:nvSpPr>
        <p:spPr bwMode="auto">
          <a:xfrm>
            <a:off x="457200" y="3048000"/>
            <a:ext cx="2057400" cy="762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43" name="Rectangle 2073"/>
          <p:cNvSpPr>
            <a:spLocks noChangeArrowheads="1"/>
          </p:cNvSpPr>
          <p:nvPr/>
        </p:nvSpPr>
        <p:spPr bwMode="auto">
          <a:xfrm>
            <a:off x="4572000" y="3048000"/>
            <a:ext cx="2057400" cy="762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44" name="Rectangle 2074"/>
          <p:cNvSpPr>
            <a:spLocks noChangeArrowheads="1"/>
          </p:cNvSpPr>
          <p:nvPr/>
        </p:nvSpPr>
        <p:spPr bwMode="auto">
          <a:xfrm>
            <a:off x="2514600" y="3048000"/>
            <a:ext cx="2057400" cy="762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45" name="Rectangle 2075"/>
          <p:cNvSpPr>
            <a:spLocks noChangeArrowheads="1"/>
          </p:cNvSpPr>
          <p:nvPr/>
        </p:nvSpPr>
        <p:spPr bwMode="auto">
          <a:xfrm>
            <a:off x="6629400" y="3048000"/>
            <a:ext cx="2057400" cy="762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46" name="Text Box 2079"/>
          <p:cNvSpPr txBox="1">
            <a:spLocks noChangeArrowheads="1"/>
          </p:cNvSpPr>
          <p:nvPr/>
        </p:nvSpPr>
        <p:spPr bwMode="auto">
          <a:xfrm>
            <a:off x="6629400" y="3276600"/>
            <a:ext cx="20574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Pressure</a:t>
            </a:r>
          </a:p>
        </p:txBody>
      </p:sp>
      <p:sp>
        <p:nvSpPr>
          <p:cNvPr id="22547" name="Text Box 2080"/>
          <p:cNvSpPr txBox="1">
            <a:spLocks noChangeArrowheads="1"/>
          </p:cNvSpPr>
          <p:nvPr/>
        </p:nvSpPr>
        <p:spPr bwMode="auto">
          <a:xfrm>
            <a:off x="4572000" y="3276600"/>
            <a:ext cx="20574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Thermal Cycling</a:t>
            </a:r>
          </a:p>
        </p:txBody>
      </p:sp>
      <p:sp>
        <p:nvSpPr>
          <p:cNvPr id="22548" name="Text Box 2081"/>
          <p:cNvSpPr txBox="1">
            <a:spLocks noChangeArrowheads="1"/>
          </p:cNvSpPr>
          <p:nvPr/>
        </p:nvSpPr>
        <p:spPr bwMode="auto">
          <a:xfrm>
            <a:off x="2514600" y="3276600"/>
            <a:ext cx="20574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Humidity</a:t>
            </a:r>
          </a:p>
        </p:txBody>
      </p:sp>
      <p:sp>
        <p:nvSpPr>
          <p:cNvPr id="22549" name="Line 2084"/>
          <p:cNvSpPr>
            <a:spLocks noChangeShapeType="1"/>
          </p:cNvSpPr>
          <p:nvPr/>
        </p:nvSpPr>
        <p:spPr bwMode="auto">
          <a:xfrm>
            <a:off x="2743200" y="2133600"/>
            <a:ext cx="83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22550" name="Text Box 2086"/>
          <p:cNvSpPr txBox="1">
            <a:spLocks noChangeArrowheads="1"/>
          </p:cNvSpPr>
          <p:nvPr/>
        </p:nvSpPr>
        <p:spPr bwMode="auto">
          <a:xfrm>
            <a:off x="533400" y="3276600"/>
            <a:ext cx="19050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/>
              <a:t>Temperature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- </a:t>
            </a:r>
            <a:r>
              <a:rPr lang="en-US" sz="2800" dirty="0" smtClean="0"/>
              <a:t>Thermal Test Profile</a:t>
            </a:r>
          </a:p>
        </p:txBody>
      </p:sp>
      <p:sp>
        <p:nvSpPr>
          <p:cNvPr id="23556" name="Slide Number Placeholder 49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E3864CF-8E87-4BBF-B6CC-ACAC55FEDB52}" type="slidenum">
              <a:rPr lang="en-US" altLang="en-US" smtClean="0">
                <a:latin typeface="Arial" pitchFamily="34" charset="0"/>
              </a:rPr>
              <a:pPr/>
              <a:t>33</a:t>
            </a:fld>
            <a:endParaRPr lang="en-US" altLang="en-US" smtClean="0">
              <a:latin typeface="Arial" pitchFamily="34" charset="0"/>
            </a:endParaRPr>
          </a:p>
        </p:txBody>
      </p:sp>
      <p:grpSp>
        <p:nvGrpSpPr>
          <p:cNvPr id="23555" name="Group 146"/>
          <p:cNvGrpSpPr>
            <a:grpSpLocks/>
          </p:cNvGrpSpPr>
          <p:nvPr/>
        </p:nvGrpSpPr>
        <p:grpSpPr bwMode="auto">
          <a:xfrm>
            <a:off x="342900" y="1257300"/>
            <a:ext cx="8572500" cy="4652963"/>
            <a:chOff x="540" y="1980"/>
            <a:chExt cx="13500" cy="7327"/>
          </a:xfrm>
        </p:grpSpPr>
        <p:sp>
          <p:nvSpPr>
            <p:cNvPr id="23559" name="Rectangle 147"/>
            <p:cNvSpPr>
              <a:spLocks noChangeArrowheads="1"/>
            </p:cNvSpPr>
            <p:nvPr/>
          </p:nvSpPr>
          <p:spPr bwMode="auto">
            <a:xfrm>
              <a:off x="540" y="1980"/>
              <a:ext cx="13500" cy="7327"/>
            </a:xfrm>
            <a:prstGeom prst="rect">
              <a:avLst/>
            </a:prstGeom>
            <a:solidFill>
              <a:srgbClr val="FFFFFF"/>
            </a:solidFill>
            <a:ln w="38100" cmpd="dbl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60" name="Text Box 149"/>
            <p:cNvSpPr txBox="1">
              <a:spLocks noChangeArrowheads="1"/>
            </p:cNvSpPr>
            <p:nvPr/>
          </p:nvSpPr>
          <p:spPr bwMode="auto">
            <a:xfrm>
              <a:off x="10320" y="2400"/>
              <a:ext cx="1323" cy="429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>
                  <a:solidFill>
                    <a:srgbClr val="000000"/>
                  </a:solidFill>
                </a:rPr>
                <a:t>HS, FF</a:t>
              </a:r>
            </a:p>
          </p:txBody>
        </p:sp>
        <p:sp>
          <p:nvSpPr>
            <p:cNvPr id="23561" name="Line 150"/>
            <p:cNvSpPr>
              <a:spLocks noChangeShapeType="1"/>
            </p:cNvSpPr>
            <p:nvPr/>
          </p:nvSpPr>
          <p:spPr bwMode="auto">
            <a:xfrm flipH="1">
              <a:off x="2688" y="2356"/>
              <a:ext cx="2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62" name="Line 151"/>
            <p:cNvSpPr>
              <a:spLocks noChangeShapeType="1"/>
            </p:cNvSpPr>
            <p:nvPr/>
          </p:nvSpPr>
          <p:spPr bwMode="auto">
            <a:xfrm flipH="1">
              <a:off x="2688" y="2999"/>
              <a:ext cx="2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63" name="Line 152"/>
            <p:cNvSpPr>
              <a:spLocks noChangeShapeType="1"/>
            </p:cNvSpPr>
            <p:nvPr/>
          </p:nvSpPr>
          <p:spPr bwMode="auto">
            <a:xfrm flipH="1">
              <a:off x="2688" y="3642"/>
              <a:ext cx="2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64" name="Line 153"/>
            <p:cNvSpPr>
              <a:spLocks noChangeShapeType="1"/>
            </p:cNvSpPr>
            <p:nvPr/>
          </p:nvSpPr>
          <p:spPr bwMode="auto">
            <a:xfrm flipH="1">
              <a:off x="2688" y="4286"/>
              <a:ext cx="2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65" name="Line 154"/>
            <p:cNvSpPr>
              <a:spLocks noChangeShapeType="1"/>
            </p:cNvSpPr>
            <p:nvPr/>
          </p:nvSpPr>
          <p:spPr bwMode="auto">
            <a:xfrm flipH="1">
              <a:off x="2688" y="4929"/>
              <a:ext cx="2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66" name="Line 155"/>
            <p:cNvSpPr>
              <a:spLocks noChangeShapeType="1"/>
            </p:cNvSpPr>
            <p:nvPr/>
          </p:nvSpPr>
          <p:spPr bwMode="auto">
            <a:xfrm flipH="1">
              <a:off x="2688" y="5572"/>
              <a:ext cx="2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67" name="Line 156"/>
            <p:cNvSpPr>
              <a:spLocks noChangeShapeType="1"/>
            </p:cNvSpPr>
            <p:nvPr/>
          </p:nvSpPr>
          <p:spPr bwMode="auto">
            <a:xfrm flipH="1">
              <a:off x="2688" y="6215"/>
              <a:ext cx="2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68" name="Line 157"/>
            <p:cNvSpPr>
              <a:spLocks noChangeShapeType="1"/>
            </p:cNvSpPr>
            <p:nvPr/>
          </p:nvSpPr>
          <p:spPr bwMode="auto">
            <a:xfrm flipH="1">
              <a:off x="2688" y="6858"/>
              <a:ext cx="2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69" name="Line 158"/>
            <p:cNvSpPr>
              <a:spLocks noChangeShapeType="1"/>
            </p:cNvSpPr>
            <p:nvPr/>
          </p:nvSpPr>
          <p:spPr bwMode="auto">
            <a:xfrm flipH="1">
              <a:off x="2688" y="7501"/>
              <a:ext cx="2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70" name="Text Box 159"/>
            <p:cNvSpPr txBox="1">
              <a:spLocks noChangeArrowheads="1"/>
            </p:cNvSpPr>
            <p:nvPr/>
          </p:nvSpPr>
          <p:spPr bwMode="auto">
            <a:xfrm rot="-5400000">
              <a:off x="1304" y="4456"/>
              <a:ext cx="1635" cy="64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>
                  <a:solidFill>
                    <a:srgbClr val="000000"/>
                  </a:solidFill>
                </a:rPr>
                <a:t>Temperature.</a:t>
              </a:r>
            </a:p>
          </p:txBody>
        </p:sp>
        <p:sp>
          <p:nvSpPr>
            <p:cNvPr id="23571" name="Line 160"/>
            <p:cNvSpPr>
              <a:spLocks noChangeShapeType="1"/>
            </p:cNvSpPr>
            <p:nvPr/>
          </p:nvSpPr>
          <p:spPr bwMode="auto">
            <a:xfrm>
              <a:off x="2952" y="4929"/>
              <a:ext cx="105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73" name="Text Box 162"/>
            <p:cNvSpPr txBox="1">
              <a:spLocks noChangeArrowheads="1"/>
            </p:cNvSpPr>
            <p:nvPr/>
          </p:nvSpPr>
          <p:spPr bwMode="auto">
            <a:xfrm flipV="1">
              <a:off x="5069" y="6928"/>
              <a:ext cx="1322" cy="429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10800000"/>
            <a:lstStyle/>
            <a:p>
              <a:endParaRPr lang="en-US" sz="1200">
                <a:solidFill>
                  <a:srgbClr val="000000"/>
                </a:solidFill>
              </a:endParaRPr>
            </a:p>
          </p:txBody>
        </p:sp>
        <p:sp>
          <p:nvSpPr>
            <p:cNvPr id="23574" name="Text Box 163"/>
            <p:cNvSpPr txBox="1">
              <a:spLocks noChangeArrowheads="1"/>
            </p:cNvSpPr>
            <p:nvPr/>
          </p:nvSpPr>
          <p:spPr bwMode="auto">
            <a:xfrm>
              <a:off x="6127" y="2427"/>
              <a:ext cx="1323" cy="429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>
                  <a:solidFill>
                    <a:srgbClr val="000000"/>
                  </a:solidFill>
                </a:rPr>
                <a:t>HS, AF</a:t>
              </a:r>
            </a:p>
          </p:txBody>
        </p:sp>
        <p:sp>
          <p:nvSpPr>
            <p:cNvPr id="23575" name="Text Box 164"/>
            <p:cNvSpPr txBox="1">
              <a:spLocks noChangeArrowheads="1"/>
            </p:cNvSpPr>
            <p:nvPr/>
          </p:nvSpPr>
          <p:spPr bwMode="auto">
            <a:xfrm>
              <a:off x="6921" y="6928"/>
              <a:ext cx="1323" cy="44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>
                  <a:solidFill>
                    <a:srgbClr val="000000"/>
                  </a:solidFill>
                </a:rPr>
                <a:t>CS, AF</a:t>
              </a:r>
            </a:p>
          </p:txBody>
        </p:sp>
        <p:sp>
          <p:nvSpPr>
            <p:cNvPr id="23576" name="Text Box 165"/>
            <p:cNvSpPr txBox="1">
              <a:spLocks noChangeArrowheads="1"/>
            </p:cNvSpPr>
            <p:nvPr/>
          </p:nvSpPr>
          <p:spPr bwMode="auto">
            <a:xfrm>
              <a:off x="2952" y="5144"/>
              <a:ext cx="1323" cy="42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>
                  <a:solidFill>
                    <a:srgbClr val="000000"/>
                  </a:solidFill>
                </a:rPr>
                <a:t>FF</a:t>
              </a:r>
            </a:p>
          </p:txBody>
        </p:sp>
        <p:sp>
          <p:nvSpPr>
            <p:cNvPr id="23577" name="Line 166"/>
            <p:cNvSpPr>
              <a:spLocks noChangeShapeType="1"/>
            </p:cNvSpPr>
            <p:nvPr/>
          </p:nvSpPr>
          <p:spPr bwMode="auto">
            <a:xfrm flipV="1">
              <a:off x="2952" y="2356"/>
              <a:ext cx="0" cy="514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78" name="Text Box 167"/>
            <p:cNvSpPr txBox="1">
              <a:spLocks noChangeArrowheads="1"/>
            </p:cNvSpPr>
            <p:nvPr/>
          </p:nvSpPr>
          <p:spPr bwMode="auto">
            <a:xfrm>
              <a:off x="7715" y="2427"/>
              <a:ext cx="1323" cy="429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>
                  <a:solidFill>
                    <a:srgbClr val="000000"/>
                  </a:solidFill>
                </a:rPr>
                <a:t>HS, AF</a:t>
              </a:r>
            </a:p>
          </p:txBody>
        </p:sp>
        <p:sp>
          <p:nvSpPr>
            <p:cNvPr id="23579" name="Text Box 168"/>
            <p:cNvSpPr txBox="1">
              <a:spLocks noChangeArrowheads="1"/>
            </p:cNvSpPr>
            <p:nvPr/>
          </p:nvSpPr>
          <p:spPr bwMode="auto">
            <a:xfrm>
              <a:off x="9038" y="6928"/>
              <a:ext cx="1323" cy="429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>
                  <a:solidFill>
                    <a:srgbClr val="000000"/>
                  </a:solidFill>
                </a:rPr>
                <a:t>CS, FF</a:t>
              </a:r>
            </a:p>
          </p:txBody>
        </p:sp>
        <p:sp>
          <p:nvSpPr>
            <p:cNvPr id="23580" name="Text Box 169"/>
            <p:cNvSpPr txBox="1">
              <a:spLocks noChangeArrowheads="1"/>
            </p:cNvSpPr>
            <p:nvPr/>
          </p:nvSpPr>
          <p:spPr bwMode="auto">
            <a:xfrm>
              <a:off x="12840" y="4560"/>
              <a:ext cx="1058" cy="42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>
                  <a:solidFill>
                    <a:srgbClr val="000000"/>
                  </a:solidFill>
                </a:rPr>
                <a:t>FF</a:t>
              </a:r>
            </a:p>
          </p:txBody>
        </p:sp>
        <p:sp>
          <p:nvSpPr>
            <p:cNvPr id="23581" name="Line 170"/>
            <p:cNvSpPr>
              <a:spLocks noChangeShapeType="1"/>
            </p:cNvSpPr>
            <p:nvPr/>
          </p:nvSpPr>
          <p:spPr bwMode="auto">
            <a:xfrm>
              <a:off x="3746" y="2999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82" name="Line 171"/>
            <p:cNvSpPr>
              <a:spLocks noChangeShapeType="1"/>
            </p:cNvSpPr>
            <p:nvPr/>
          </p:nvSpPr>
          <p:spPr bwMode="auto">
            <a:xfrm>
              <a:off x="9038" y="6858"/>
              <a:ext cx="1058" cy="0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83" name="Line 172"/>
            <p:cNvSpPr>
              <a:spLocks noChangeShapeType="1"/>
            </p:cNvSpPr>
            <p:nvPr/>
          </p:nvSpPr>
          <p:spPr bwMode="auto">
            <a:xfrm>
              <a:off x="10625" y="2999"/>
              <a:ext cx="775" cy="1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84" name="Line 173"/>
            <p:cNvSpPr>
              <a:spLocks noChangeShapeType="1"/>
            </p:cNvSpPr>
            <p:nvPr/>
          </p:nvSpPr>
          <p:spPr bwMode="auto">
            <a:xfrm flipV="1">
              <a:off x="3217" y="2640"/>
              <a:ext cx="263" cy="2288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85" name="Line 174"/>
            <p:cNvSpPr>
              <a:spLocks noChangeShapeType="1"/>
            </p:cNvSpPr>
            <p:nvPr/>
          </p:nvSpPr>
          <p:spPr bwMode="auto">
            <a:xfrm>
              <a:off x="8509" y="2999"/>
              <a:ext cx="529" cy="3857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86" name="Line 175"/>
            <p:cNvSpPr>
              <a:spLocks noChangeShapeType="1"/>
            </p:cNvSpPr>
            <p:nvPr/>
          </p:nvSpPr>
          <p:spPr bwMode="auto">
            <a:xfrm>
              <a:off x="6127" y="6858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87" name="Line 176"/>
            <p:cNvSpPr>
              <a:spLocks noChangeShapeType="1"/>
            </p:cNvSpPr>
            <p:nvPr/>
          </p:nvSpPr>
          <p:spPr bwMode="auto">
            <a:xfrm flipV="1">
              <a:off x="7715" y="2999"/>
              <a:ext cx="529" cy="3857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89" name="Line 178"/>
            <p:cNvSpPr>
              <a:spLocks noChangeShapeType="1"/>
            </p:cNvSpPr>
            <p:nvPr/>
          </p:nvSpPr>
          <p:spPr bwMode="auto">
            <a:xfrm>
              <a:off x="6656" y="2999"/>
              <a:ext cx="265" cy="0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90" name="Line 179"/>
            <p:cNvSpPr>
              <a:spLocks noChangeShapeType="1"/>
            </p:cNvSpPr>
            <p:nvPr/>
          </p:nvSpPr>
          <p:spPr bwMode="auto">
            <a:xfrm flipV="1">
              <a:off x="10096" y="2999"/>
              <a:ext cx="529" cy="3857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91" name="Line 180"/>
            <p:cNvSpPr>
              <a:spLocks noChangeShapeType="1"/>
            </p:cNvSpPr>
            <p:nvPr/>
          </p:nvSpPr>
          <p:spPr bwMode="auto">
            <a:xfrm>
              <a:off x="8244" y="2999"/>
              <a:ext cx="265" cy="0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92" name="Line 181"/>
            <p:cNvSpPr>
              <a:spLocks noChangeShapeType="1"/>
            </p:cNvSpPr>
            <p:nvPr/>
          </p:nvSpPr>
          <p:spPr bwMode="auto">
            <a:xfrm>
              <a:off x="6921" y="2999"/>
              <a:ext cx="529" cy="3857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93" name="Line 182"/>
            <p:cNvSpPr>
              <a:spLocks noChangeShapeType="1"/>
            </p:cNvSpPr>
            <p:nvPr/>
          </p:nvSpPr>
          <p:spPr bwMode="auto">
            <a:xfrm>
              <a:off x="7450" y="6858"/>
              <a:ext cx="265" cy="0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94" name="Line 183"/>
            <p:cNvSpPr>
              <a:spLocks noChangeShapeType="1"/>
            </p:cNvSpPr>
            <p:nvPr/>
          </p:nvSpPr>
          <p:spPr bwMode="auto">
            <a:xfrm>
              <a:off x="5640" y="6840"/>
              <a:ext cx="487" cy="18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95" name="Line 184"/>
            <p:cNvSpPr>
              <a:spLocks noChangeShapeType="1"/>
            </p:cNvSpPr>
            <p:nvPr/>
          </p:nvSpPr>
          <p:spPr bwMode="auto">
            <a:xfrm flipV="1">
              <a:off x="6127" y="2999"/>
              <a:ext cx="529" cy="3857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96" name="Line 185"/>
            <p:cNvSpPr>
              <a:spLocks noChangeShapeType="1"/>
            </p:cNvSpPr>
            <p:nvPr/>
          </p:nvSpPr>
          <p:spPr bwMode="auto">
            <a:xfrm flipV="1">
              <a:off x="3960" y="2999"/>
              <a:ext cx="580" cy="1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97" name="Line 186"/>
            <p:cNvSpPr>
              <a:spLocks noChangeShapeType="1"/>
            </p:cNvSpPr>
            <p:nvPr/>
          </p:nvSpPr>
          <p:spPr bwMode="auto">
            <a:xfrm>
              <a:off x="11400" y="3000"/>
              <a:ext cx="1320" cy="1800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98" name="Text Box 187"/>
            <p:cNvSpPr txBox="1">
              <a:spLocks noChangeArrowheads="1"/>
            </p:cNvSpPr>
            <p:nvPr/>
          </p:nvSpPr>
          <p:spPr bwMode="auto">
            <a:xfrm>
              <a:off x="840" y="7680"/>
              <a:ext cx="5314" cy="126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 dirty="0">
                  <a:solidFill>
                    <a:srgbClr val="000000"/>
                  </a:solidFill>
                </a:rPr>
                <a:t>FF – Full Functional Performance Test</a:t>
              </a:r>
            </a:p>
            <a:p>
              <a:r>
                <a:rPr lang="en-US" sz="1200" dirty="0">
                  <a:solidFill>
                    <a:srgbClr val="000000"/>
                  </a:solidFill>
                </a:rPr>
                <a:t>AF – Abbreviated Functional Test</a:t>
              </a:r>
            </a:p>
            <a:p>
              <a:r>
                <a:rPr lang="en-US" sz="1200" dirty="0">
                  <a:solidFill>
                    <a:srgbClr val="000000"/>
                  </a:solidFill>
                </a:rPr>
                <a:t>HS – Hot Starts</a:t>
              </a:r>
            </a:p>
            <a:p>
              <a:r>
                <a:rPr lang="en-US" sz="1200" dirty="0">
                  <a:solidFill>
                    <a:srgbClr val="000000"/>
                  </a:solidFill>
                </a:rPr>
                <a:t>CS – Cold </a:t>
              </a:r>
              <a:r>
                <a:rPr lang="en-US" sz="1200" dirty="0" smtClean="0">
                  <a:solidFill>
                    <a:srgbClr val="000000"/>
                  </a:solidFill>
                </a:rPr>
                <a:t>Starts</a:t>
              </a:r>
              <a:endParaRPr 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23599" name="Text Box 188"/>
            <p:cNvSpPr txBox="1">
              <a:spLocks noChangeArrowheads="1"/>
            </p:cNvSpPr>
            <p:nvPr/>
          </p:nvSpPr>
          <p:spPr bwMode="auto">
            <a:xfrm>
              <a:off x="7056" y="7740"/>
              <a:ext cx="1587" cy="64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>
                  <a:solidFill>
                    <a:srgbClr val="000000"/>
                  </a:solidFill>
                </a:rPr>
                <a:t>Time</a:t>
              </a:r>
            </a:p>
          </p:txBody>
        </p:sp>
        <p:sp>
          <p:nvSpPr>
            <p:cNvPr id="23600" name="Rectangle 189"/>
            <p:cNvSpPr>
              <a:spLocks noChangeArrowheads="1"/>
            </p:cNvSpPr>
            <p:nvPr/>
          </p:nvSpPr>
          <p:spPr bwMode="auto">
            <a:xfrm>
              <a:off x="8774" y="5528"/>
              <a:ext cx="264" cy="21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601" name="Line 190"/>
            <p:cNvSpPr>
              <a:spLocks noChangeShapeType="1"/>
            </p:cNvSpPr>
            <p:nvPr/>
          </p:nvSpPr>
          <p:spPr bwMode="auto">
            <a:xfrm flipV="1">
              <a:off x="8774" y="5483"/>
              <a:ext cx="264" cy="42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602" name="Line 191"/>
            <p:cNvSpPr>
              <a:spLocks noChangeShapeType="1"/>
            </p:cNvSpPr>
            <p:nvPr/>
          </p:nvSpPr>
          <p:spPr bwMode="auto">
            <a:xfrm flipV="1">
              <a:off x="8774" y="5224"/>
              <a:ext cx="264" cy="4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603" name="Line 192"/>
            <p:cNvSpPr>
              <a:spLocks noChangeShapeType="1"/>
            </p:cNvSpPr>
            <p:nvPr/>
          </p:nvSpPr>
          <p:spPr bwMode="auto">
            <a:xfrm>
              <a:off x="2968" y="7560"/>
              <a:ext cx="1021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72" name="Text Box 161"/>
            <p:cNvSpPr txBox="1">
              <a:spLocks noChangeArrowheads="1"/>
            </p:cNvSpPr>
            <p:nvPr/>
          </p:nvSpPr>
          <p:spPr bwMode="auto">
            <a:xfrm>
              <a:off x="3960" y="2520"/>
              <a:ext cx="1323" cy="429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 dirty="0" smtClean="0">
                  <a:solidFill>
                    <a:srgbClr val="000000"/>
                  </a:solidFill>
                </a:rPr>
                <a:t>FF</a:t>
              </a:r>
              <a:endParaRPr 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23588" name="Line 177"/>
            <p:cNvSpPr>
              <a:spLocks noChangeShapeType="1"/>
            </p:cNvSpPr>
            <p:nvPr/>
          </p:nvSpPr>
          <p:spPr bwMode="auto">
            <a:xfrm>
              <a:off x="4540" y="2999"/>
              <a:ext cx="620" cy="4201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557" name="Text Box 168"/>
          <p:cNvSpPr txBox="1">
            <a:spLocks noChangeArrowheads="1"/>
          </p:cNvSpPr>
          <p:nvPr/>
        </p:nvSpPr>
        <p:spPr bwMode="auto">
          <a:xfrm>
            <a:off x="2590800" y="4495800"/>
            <a:ext cx="609600" cy="2730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200" dirty="0" smtClean="0">
                <a:solidFill>
                  <a:srgbClr val="000000"/>
                </a:solidFill>
              </a:rPr>
              <a:t>     CS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51" name="Line 185"/>
          <p:cNvSpPr>
            <a:spLocks noChangeShapeType="1"/>
          </p:cNvSpPr>
          <p:nvPr/>
        </p:nvSpPr>
        <p:spPr bwMode="auto">
          <a:xfrm flipV="1">
            <a:off x="2209800" y="1676399"/>
            <a:ext cx="228600" cy="591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" name="Line 185"/>
          <p:cNvSpPr>
            <a:spLocks noChangeShapeType="1"/>
          </p:cNvSpPr>
          <p:nvPr/>
        </p:nvSpPr>
        <p:spPr bwMode="auto">
          <a:xfrm>
            <a:off x="2438400" y="1676400"/>
            <a:ext cx="76200" cy="22860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" name="Text Box 161"/>
          <p:cNvSpPr txBox="1">
            <a:spLocks noChangeArrowheads="1"/>
          </p:cNvSpPr>
          <p:nvPr/>
        </p:nvSpPr>
        <p:spPr bwMode="auto">
          <a:xfrm>
            <a:off x="2133600" y="1371600"/>
            <a:ext cx="840105" cy="27243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200" dirty="0" smtClean="0">
                <a:solidFill>
                  <a:srgbClr val="000000"/>
                </a:solidFill>
              </a:rPr>
              <a:t>HS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55" name="Line 183"/>
          <p:cNvSpPr>
            <a:spLocks noChangeShapeType="1"/>
          </p:cNvSpPr>
          <p:nvPr/>
        </p:nvSpPr>
        <p:spPr bwMode="auto">
          <a:xfrm>
            <a:off x="3276600" y="4572000"/>
            <a:ext cx="228600" cy="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" name="Line 183"/>
          <p:cNvSpPr>
            <a:spLocks noChangeShapeType="1"/>
          </p:cNvSpPr>
          <p:nvPr/>
        </p:nvSpPr>
        <p:spPr bwMode="auto">
          <a:xfrm flipV="1">
            <a:off x="3505200" y="4343400"/>
            <a:ext cx="76200" cy="22860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" name="Text Box 168"/>
          <p:cNvSpPr txBox="1">
            <a:spLocks noChangeArrowheads="1"/>
          </p:cNvSpPr>
          <p:nvPr/>
        </p:nvSpPr>
        <p:spPr bwMode="auto">
          <a:xfrm>
            <a:off x="3581400" y="4419600"/>
            <a:ext cx="839788" cy="2730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200" dirty="0" smtClean="0">
                <a:solidFill>
                  <a:srgbClr val="000000"/>
                </a:solidFill>
              </a:rPr>
              <a:t>FF</a:t>
            </a:r>
            <a:endParaRPr lang="en-US" sz="1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4"/>
          <p:cNvSpPr>
            <a:spLocks noGrp="1"/>
          </p:cNvSpPr>
          <p:nvPr>
            <p:ph type="title"/>
          </p:nvPr>
        </p:nvSpPr>
        <p:spPr>
          <a:xfrm>
            <a:off x="457200" y="2514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Test Margins</a:t>
            </a: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6D19253-FC79-4D0D-BBE1-6EFB367688C6}" type="slidenum">
              <a:rPr lang="en-US" altLang="en-US" smtClean="0">
                <a:latin typeface="Arial" pitchFamily="34" charset="0"/>
              </a:rPr>
              <a:pPr/>
              <a:t>34</a:t>
            </a:fld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r>
              <a:rPr lang="en-US" sz="2800" dirty="0" smtClean="0"/>
              <a:t>Application of Thermal Test Margins</a:t>
            </a:r>
          </a:p>
        </p:txBody>
      </p:sp>
      <p:sp>
        <p:nvSpPr>
          <p:cNvPr id="25607" name="Slide Number Placeholder 1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87A8978-20DE-448B-AB95-2B15C840044D}" type="slidenum">
              <a:rPr lang="en-US" altLang="en-US" smtClean="0">
                <a:latin typeface="Arial" pitchFamily="34" charset="0"/>
              </a:rPr>
              <a:pPr/>
              <a:t>35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1066800" y="2133600"/>
            <a:ext cx="533400" cy="2667000"/>
          </a:xfrm>
          <a:prstGeom prst="rect">
            <a:avLst/>
          </a:prstGeom>
          <a:gradFill rotWithShape="0">
            <a:gsLst>
              <a:gs pos="0">
                <a:srgbClr val="FF0000"/>
              </a:gs>
              <a:gs pos="100000">
                <a:srgbClr val="0000FF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04" name="Text Box 16"/>
          <p:cNvSpPr txBox="1">
            <a:spLocks noChangeArrowheads="1"/>
          </p:cNvSpPr>
          <p:nvPr/>
        </p:nvSpPr>
        <p:spPr bwMode="auto">
          <a:xfrm>
            <a:off x="1828800" y="2286000"/>
            <a:ext cx="6553200" cy="30931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dirty="0" smtClean="0"/>
              <a:t>Bounding </a:t>
            </a:r>
            <a:r>
              <a:rPr lang="en-US" dirty="0"/>
              <a:t>analytic predictions consider worst </a:t>
            </a:r>
            <a:r>
              <a:rPr lang="en-US" u="sng" dirty="0"/>
              <a:t>realistic</a:t>
            </a:r>
            <a:r>
              <a:rPr lang="en-US" dirty="0"/>
              <a:t> combinations </a:t>
            </a:r>
            <a:r>
              <a:rPr lang="en-US" dirty="0" smtClean="0"/>
              <a:t>of:</a:t>
            </a:r>
            <a:endParaRPr lang="en-US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400" dirty="0"/>
              <a:t>    </a:t>
            </a:r>
            <a:r>
              <a:rPr lang="en-US" sz="1400" dirty="0" smtClean="0"/>
              <a:t> Orbit </a:t>
            </a:r>
            <a:r>
              <a:rPr lang="en-US" sz="1400" dirty="0"/>
              <a:t>environments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400" dirty="0"/>
              <a:t>     Spacecraft Orientation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400" dirty="0"/>
              <a:t>     Articulation/deployment configuration 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400" dirty="0"/>
              <a:t>     Interface Conductance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400" dirty="0">
                <a:solidFill>
                  <a:srgbClr val="00B050"/>
                </a:solidFill>
              </a:rPr>
              <a:t>     </a:t>
            </a:r>
            <a:r>
              <a:rPr lang="en-US" sz="1400" dirty="0"/>
              <a:t>Voltage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400" dirty="0"/>
              <a:t>     Power dissipation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400" dirty="0"/>
              <a:t>     Eclipse conditions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400" dirty="0"/>
              <a:t>     Surface finish degradation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400" dirty="0"/>
              <a:t>     Ascent or transfer orbit conditions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endParaRPr lang="en-US" sz="1400" b="1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endParaRPr lang="en-US" sz="1400" b="1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endParaRPr lang="en-US" sz="1400" b="1" dirty="0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1066800" y="1066800"/>
            <a:ext cx="5791200" cy="1065229"/>
            <a:chOff x="672" y="1296"/>
            <a:chExt cx="3648" cy="384"/>
          </a:xfrm>
        </p:grpSpPr>
        <p:sp>
          <p:nvSpPr>
            <p:cNvPr id="25612" name="Rectangle 5"/>
            <p:cNvSpPr>
              <a:spLocks noChangeArrowheads="1"/>
            </p:cNvSpPr>
            <p:nvPr/>
          </p:nvSpPr>
          <p:spPr bwMode="auto">
            <a:xfrm>
              <a:off x="672" y="1296"/>
              <a:ext cx="336" cy="384"/>
            </a:xfrm>
            <a:prstGeom prst="rect">
              <a:avLst/>
            </a:prstGeom>
            <a:gradFill rotWithShape="0">
              <a:gsLst>
                <a:gs pos="0">
                  <a:srgbClr val="CC3300"/>
                </a:gs>
                <a:gs pos="100000">
                  <a:srgbClr val="5E1800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13" name="Line 11"/>
            <p:cNvSpPr>
              <a:spLocks noChangeShapeType="1"/>
            </p:cNvSpPr>
            <p:nvPr/>
          </p:nvSpPr>
          <p:spPr bwMode="auto">
            <a:xfrm>
              <a:off x="1152" y="1680"/>
              <a:ext cx="3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614" name="Line 12"/>
            <p:cNvSpPr>
              <a:spLocks noChangeShapeType="1"/>
            </p:cNvSpPr>
            <p:nvPr/>
          </p:nvSpPr>
          <p:spPr bwMode="auto">
            <a:xfrm>
              <a:off x="1152" y="1296"/>
              <a:ext cx="3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615" name="Text Box 17"/>
            <p:cNvSpPr txBox="1">
              <a:spLocks noChangeArrowheads="1"/>
            </p:cNvSpPr>
            <p:nvPr/>
          </p:nvSpPr>
          <p:spPr bwMode="auto">
            <a:xfrm>
              <a:off x="1152" y="1323"/>
              <a:ext cx="3168" cy="3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Hot margin provides assurance that hardware is robust and that test temperatures will not be exceeded in </a:t>
              </a:r>
              <a:r>
                <a:rPr lang="en-US" dirty="0" smtClean="0"/>
                <a:t>flight.</a:t>
              </a:r>
              <a:endParaRPr lang="en-US" dirty="0"/>
            </a:p>
          </p:txBody>
        </p:sp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1066800" y="4800600"/>
            <a:ext cx="5943600" cy="1143000"/>
            <a:chOff x="672" y="3024"/>
            <a:chExt cx="3744" cy="432"/>
          </a:xfrm>
        </p:grpSpPr>
        <p:sp>
          <p:nvSpPr>
            <p:cNvPr id="25608" name="Rectangle 6"/>
            <p:cNvSpPr>
              <a:spLocks noChangeArrowheads="1"/>
            </p:cNvSpPr>
            <p:nvPr/>
          </p:nvSpPr>
          <p:spPr bwMode="auto">
            <a:xfrm>
              <a:off x="672" y="3024"/>
              <a:ext cx="336" cy="432"/>
            </a:xfrm>
            <a:prstGeom prst="rect">
              <a:avLst/>
            </a:prstGeom>
            <a:gradFill rotWithShape="0">
              <a:gsLst>
                <a:gs pos="0">
                  <a:srgbClr val="336699"/>
                </a:gs>
                <a:gs pos="100000">
                  <a:schemeClr val="tx1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09" name="Line 14"/>
            <p:cNvSpPr>
              <a:spLocks noChangeShapeType="1"/>
            </p:cNvSpPr>
            <p:nvPr/>
          </p:nvSpPr>
          <p:spPr bwMode="auto">
            <a:xfrm>
              <a:off x="1152" y="3024"/>
              <a:ext cx="3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610" name="Line 15"/>
            <p:cNvSpPr>
              <a:spLocks noChangeShapeType="1"/>
            </p:cNvSpPr>
            <p:nvPr/>
          </p:nvSpPr>
          <p:spPr bwMode="auto">
            <a:xfrm>
              <a:off x="1152" y="3456"/>
              <a:ext cx="3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611" name="Text Box 18"/>
            <p:cNvSpPr txBox="1">
              <a:spLocks noChangeArrowheads="1"/>
            </p:cNvSpPr>
            <p:nvPr/>
          </p:nvSpPr>
          <p:spPr bwMode="auto">
            <a:xfrm>
              <a:off x="1200" y="3053"/>
              <a:ext cx="3216" cy="349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Cold margin provides assurance that hardware is robust and that test temperatures will not be exceeded in </a:t>
              </a:r>
              <a:r>
                <a:rPr lang="en-US" dirty="0" smtClean="0"/>
                <a:t>flight.</a:t>
              </a:r>
              <a:endParaRPr 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2075" tIns="46038" rIns="92075" bIns="46038"/>
          <a:lstStyle/>
          <a:p>
            <a:r>
              <a:rPr lang="en-US" dirty="0" smtClean="0"/>
              <a:t>Acceptance Test Temperature Range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47801"/>
            <a:ext cx="8229600" cy="3886200"/>
          </a:xfrm>
          <a:noFill/>
        </p:spPr>
        <p:txBody>
          <a:bodyPr lIns="92075" tIns="46038" rIns="92075" bIns="46038" anchor="ctr">
            <a:noAutofit/>
          </a:bodyPr>
          <a:lstStyle/>
          <a:p>
            <a:r>
              <a:rPr lang="en-US" dirty="0" smtClean="0"/>
              <a:t>The acceptance temperature range is established based upon thermal model predictions plus margin OR a default minimum temperature range.</a:t>
            </a:r>
          </a:p>
          <a:p>
            <a:pPr lvl="1"/>
            <a:r>
              <a:rPr lang="en-US" dirty="0" smtClean="0"/>
              <a:t>Default minimum acceptance ranges are typically driven by need to adequately stress hardware in thermal cycle tests.</a:t>
            </a: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CAA912-9947-44A6-9C00-192C63154EF9}" type="slidenum">
              <a:rPr lang="en-US" altLang="en-US" smtClean="0">
                <a:latin typeface="Arial" pitchFamily="34" charset="0"/>
              </a:rPr>
              <a:pPr/>
              <a:t>36</a:t>
            </a:fld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Acceptance Test Temperature Range (cont.)</a:t>
            </a:r>
            <a:endParaRPr lang="en-US" sz="2800" b="1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a unit was previously qualified for another program, the existing acceptance range is generally retained and the spacecraft designed to maintain the unit within that range. 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Acceptance Test Temperature Range (cont.)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81000" y="1371600"/>
            <a:ext cx="8382000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Margin between analysis and test temperature maintained through uncertainty margin and/or Allowable Flight Temperature (AFT) limits.</a:t>
            </a:r>
          </a:p>
          <a:p>
            <a:pPr lvl="1"/>
            <a:r>
              <a:rPr lang="en-US" sz="2400" dirty="0" err="1" smtClean="0"/>
              <a:t>DoD</a:t>
            </a:r>
            <a:r>
              <a:rPr lang="en-US" sz="2400" dirty="0" smtClean="0"/>
              <a:t> typically applies 11°C analysis uncertainty margin between predictions and acceptance test temperatures per </a:t>
            </a:r>
            <a:r>
              <a:rPr lang="en-US" sz="2400" dirty="0" err="1" smtClean="0"/>
              <a:t>MilStd</a:t>
            </a:r>
            <a:r>
              <a:rPr lang="en-US" sz="2400" dirty="0" smtClean="0"/>
              <a:t> 1540. </a:t>
            </a:r>
            <a:r>
              <a:rPr lang="en-US" sz="2400" baseline="30000" dirty="0" smtClean="0"/>
              <a:t>(1,2)</a:t>
            </a:r>
          </a:p>
          <a:p>
            <a:pPr lvl="1"/>
            <a:r>
              <a:rPr lang="en-US" sz="2400" dirty="0" smtClean="0"/>
              <a:t>NASA typically applies AFT limits that maintain 5°C margin between AFT and acceptance.</a:t>
            </a:r>
            <a:r>
              <a:rPr lang="en-US" sz="2400" baseline="30000" dirty="0" smtClean="0"/>
              <a:t> (3)</a:t>
            </a:r>
            <a:endParaRPr lang="en-US" sz="2400" dirty="0" smtClean="0"/>
          </a:p>
          <a:p>
            <a:pPr lvl="2"/>
            <a:r>
              <a:rPr lang="en-US" sz="2400" dirty="0" smtClean="0"/>
              <a:t>GSFC adds another 5°C margin for analysis uncertainty</a:t>
            </a:r>
            <a:r>
              <a:rPr lang="en-US" sz="2400" baseline="30000" dirty="0" smtClean="0"/>
              <a:t> (4)</a:t>
            </a:r>
            <a:endParaRPr lang="en-US" sz="2400" dirty="0" smtClean="0"/>
          </a:p>
          <a:p>
            <a:pPr lvl="2"/>
            <a:r>
              <a:rPr lang="en-US" sz="2400" dirty="0" smtClean="0"/>
              <a:t>Analysis predictions allowed to go to AFT at JPL, with additional margin as a goal.</a:t>
            </a:r>
            <a:r>
              <a:rPr lang="en-US" sz="2400" baseline="30000" dirty="0" smtClean="0"/>
              <a:t> (5)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2075" tIns="46038" rIns="92075" bIns="46038"/>
          <a:lstStyle/>
          <a:p>
            <a:r>
              <a:rPr lang="en-US" dirty="0" smtClean="0"/>
              <a:t>Qualification Temperature Range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noFill/>
        </p:spPr>
        <p:txBody>
          <a:bodyPr lIns="92075" tIns="46038" rIns="92075" bIns="46038" anchor="ctr">
            <a:normAutofit lnSpcReduction="10000"/>
          </a:bodyPr>
          <a:lstStyle/>
          <a:p>
            <a:r>
              <a:rPr lang="en-US" dirty="0" smtClean="0"/>
              <a:t>Qualification testing is conducted beyond expected service temperatures on non-flight hardware.</a:t>
            </a:r>
          </a:p>
          <a:p>
            <a:pPr lvl="1"/>
            <a:r>
              <a:rPr lang="en-US" dirty="0" smtClean="0"/>
              <a:t>Serves as the minimum design temperature range for the hardware.</a:t>
            </a:r>
          </a:p>
          <a:p>
            <a:pPr lvl="1"/>
            <a:r>
              <a:rPr lang="en-US" dirty="0" smtClean="0"/>
              <a:t>Ensures design robustness.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roves the design by exposing design defects.</a:t>
            </a:r>
          </a:p>
          <a:p>
            <a:pPr lvl="1"/>
            <a:r>
              <a:rPr lang="en-US" dirty="0"/>
              <a:t>D</a:t>
            </a:r>
            <a:r>
              <a:rPr lang="en-US" dirty="0" smtClean="0"/>
              <a:t>emonstrates tolerance to degradation (fatigue, wear).</a:t>
            </a:r>
          </a:p>
          <a:p>
            <a:pPr lvl="1"/>
            <a:r>
              <a:rPr lang="en-US" dirty="0" smtClean="0"/>
              <a:t>Proves compatibility with acceptance test tolerances. </a:t>
            </a: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7754AF3-B7C6-4E34-9F8B-5A45C9A87A7B}" type="slidenum">
              <a:rPr lang="en-US" altLang="en-US" smtClean="0">
                <a:latin typeface="Arial" pitchFamily="34" charset="0"/>
              </a:rPr>
              <a:pPr/>
              <a:t>39</a:t>
            </a:fld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smtClean="0"/>
              <a:t>Qualification Temperature Range (cont.)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04800" y="1371600"/>
            <a:ext cx="8686800" cy="5105400"/>
          </a:xfrm>
        </p:spPr>
        <p:txBody>
          <a:bodyPr>
            <a:normAutofit fontScale="92500" lnSpcReduction="10000"/>
          </a:bodyPr>
          <a:lstStyle/>
          <a:p>
            <a:r>
              <a:rPr lang="en-US" sz="3000" dirty="0" smtClean="0"/>
              <a:t>Qualification temperature range is established based upon the acceptance temperature range plus a qualification margin. </a:t>
            </a:r>
          </a:p>
          <a:p>
            <a:pPr lvl="1"/>
            <a:r>
              <a:rPr lang="en-US" sz="3000" dirty="0" smtClean="0"/>
              <a:t>10</a:t>
            </a:r>
            <a:r>
              <a:rPr lang="en-US" sz="3000" dirty="0" smtClean="0">
                <a:latin typeface="Symbol" pitchFamily="18" charset="2"/>
              </a:rPr>
              <a:t>°</a:t>
            </a:r>
            <a:r>
              <a:rPr lang="en-US" sz="3000" dirty="0" smtClean="0"/>
              <a:t>C margin for </a:t>
            </a:r>
            <a:r>
              <a:rPr lang="en-US" sz="3000" dirty="0" err="1" smtClean="0"/>
              <a:t>DoD</a:t>
            </a:r>
            <a:r>
              <a:rPr lang="en-US" sz="3000" dirty="0" smtClean="0"/>
              <a:t> </a:t>
            </a:r>
            <a:r>
              <a:rPr lang="en-US" sz="3000" baseline="30000" dirty="0" smtClean="0"/>
              <a:t>(1)</a:t>
            </a:r>
          </a:p>
          <a:p>
            <a:pPr lvl="1"/>
            <a:r>
              <a:rPr lang="en-US" sz="3000" dirty="0" smtClean="0"/>
              <a:t>10</a:t>
            </a:r>
            <a:r>
              <a:rPr lang="en-US" sz="3000" dirty="0" smtClean="0">
                <a:latin typeface="Symbol" pitchFamily="18" charset="2"/>
              </a:rPr>
              <a:t>°</a:t>
            </a:r>
            <a:r>
              <a:rPr lang="en-US" sz="3000" dirty="0" smtClean="0"/>
              <a:t>C for GSFC</a:t>
            </a:r>
            <a:r>
              <a:rPr lang="en-US" sz="3000" baseline="30000" dirty="0" smtClean="0"/>
              <a:t> (3)</a:t>
            </a:r>
            <a:endParaRPr lang="en-US" sz="3000" dirty="0" smtClean="0"/>
          </a:p>
          <a:p>
            <a:pPr lvl="1"/>
            <a:r>
              <a:rPr lang="en-US" sz="3000" dirty="0" smtClean="0"/>
              <a:t>15</a:t>
            </a:r>
            <a:r>
              <a:rPr lang="en-US" sz="3000" dirty="0" smtClean="0">
                <a:latin typeface="Symbol" pitchFamily="18" charset="2"/>
              </a:rPr>
              <a:t>°</a:t>
            </a:r>
            <a:r>
              <a:rPr lang="en-US" sz="3000" dirty="0" smtClean="0"/>
              <a:t>C (cold) and 20</a:t>
            </a:r>
            <a:r>
              <a:rPr lang="en-US" sz="3000" dirty="0" smtClean="0">
                <a:latin typeface="Symbol" pitchFamily="18" charset="2"/>
              </a:rPr>
              <a:t>°</a:t>
            </a:r>
            <a:r>
              <a:rPr lang="en-US" sz="3000" dirty="0" smtClean="0"/>
              <a:t>C (hot) for JPL</a:t>
            </a:r>
            <a:r>
              <a:rPr lang="en-US" sz="3000" baseline="30000" dirty="0" smtClean="0"/>
              <a:t> (5)</a:t>
            </a:r>
          </a:p>
          <a:p>
            <a:pPr lvl="1"/>
            <a:endParaRPr lang="en-US" sz="3000" dirty="0" smtClean="0"/>
          </a:p>
          <a:p>
            <a:r>
              <a:rPr lang="en-US" sz="3000" dirty="0" smtClean="0"/>
              <a:t>Some organizations specify a default minimum qualification range.</a:t>
            </a:r>
          </a:p>
          <a:p>
            <a:pPr lvl="1"/>
            <a:r>
              <a:rPr lang="en-US" sz="3000" dirty="0" smtClean="0"/>
              <a:t>–34 to + 71</a:t>
            </a:r>
            <a:r>
              <a:rPr lang="en-US" sz="3000" dirty="0" smtClean="0">
                <a:latin typeface="Symbol" pitchFamily="18" charset="2"/>
              </a:rPr>
              <a:t>°</a:t>
            </a:r>
            <a:r>
              <a:rPr lang="en-US" sz="3000" dirty="0" smtClean="0"/>
              <a:t>C for </a:t>
            </a:r>
            <a:r>
              <a:rPr lang="en-US" sz="3000" dirty="0" err="1" smtClean="0"/>
              <a:t>DoD</a:t>
            </a:r>
            <a:r>
              <a:rPr lang="en-US" sz="3000" baseline="30000" dirty="0" smtClean="0"/>
              <a:t> (1)</a:t>
            </a:r>
            <a:endParaRPr lang="en-US" sz="3000" dirty="0"/>
          </a:p>
          <a:p>
            <a:pPr lvl="1"/>
            <a:r>
              <a:rPr lang="en-US" sz="3000" dirty="0" smtClean="0"/>
              <a:t>–35 to + 70</a:t>
            </a:r>
            <a:r>
              <a:rPr lang="en-US" sz="3000" dirty="0" smtClean="0">
                <a:latin typeface="Symbol" pitchFamily="18" charset="2"/>
              </a:rPr>
              <a:t>°</a:t>
            </a:r>
            <a:r>
              <a:rPr lang="en-US" sz="3000" dirty="0" smtClean="0"/>
              <a:t>C for JPL</a:t>
            </a:r>
            <a:r>
              <a:rPr lang="en-US" sz="3000" baseline="30000" dirty="0" smtClean="0"/>
              <a:t> (5)</a:t>
            </a:r>
            <a:r>
              <a:rPr lang="en-US" sz="3000" dirty="0" smtClean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Qualification Temperature Range (cont.)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25963"/>
          </a:xfrm>
        </p:spPr>
        <p:txBody>
          <a:bodyPr/>
          <a:lstStyle/>
          <a:p>
            <a:r>
              <a:rPr lang="en-US" dirty="0" smtClean="0"/>
              <a:t>Qualification hardware is usually not flown because it has been exposed to excessive environments during test.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2075" tIns="46038" rIns="92075" bIns="46038"/>
          <a:lstStyle/>
          <a:p>
            <a:r>
              <a:rPr lang="en-US" dirty="0" err="1" smtClean="0"/>
              <a:t>Protoflight</a:t>
            </a:r>
            <a:r>
              <a:rPr lang="en-US" dirty="0" smtClean="0"/>
              <a:t> Qualification Temperature Range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371600"/>
            <a:ext cx="8534400" cy="5029200"/>
          </a:xfrm>
          <a:noFill/>
        </p:spPr>
        <p:txBody>
          <a:bodyPr lIns="92075" tIns="46038" rIns="92075" bIns="46038" anchor="ctr">
            <a:normAutofit/>
          </a:bodyPr>
          <a:lstStyle/>
          <a:p>
            <a:r>
              <a:rPr lang="en-US" dirty="0" smtClean="0"/>
              <a:t>A compromise in the test sequence in which qualification testing is performed on flight equipment.</a:t>
            </a:r>
          </a:p>
          <a:p>
            <a:endParaRPr lang="en-US" dirty="0"/>
          </a:p>
          <a:p>
            <a:r>
              <a:rPr lang="en-US" dirty="0" err="1"/>
              <a:t>P</a:t>
            </a:r>
            <a:r>
              <a:rPr lang="en-US" dirty="0" err="1" smtClean="0"/>
              <a:t>rotoflight</a:t>
            </a:r>
            <a:r>
              <a:rPr lang="en-US" dirty="0" smtClean="0"/>
              <a:t> test temperature range typically in between acceptance and qualification ranges.</a:t>
            </a:r>
          </a:p>
          <a:p>
            <a:pPr lvl="1"/>
            <a:r>
              <a:rPr lang="en-US" dirty="0" smtClean="0"/>
              <a:t>The qualification margin over acceptance is reduced from 10</a:t>
            </a:r>
            <a:r>
              <a:rPr lang="en-US" dirty="0" smtClean="0">
                <a:latin typeface="Symbol" pitchFamily="18" charset="2"/>
              </a:rPr>
              <a:t>°</a:t>
            </a:r>
            <a:r>
              <a:rPr lang="en-US" dirty="0" smtClean="0"/>
              <a:t>C to 5</a:t>
            </a:r>
            <a:r>
              <a:rPr lang="en-US" dirty="0" smtClean="0">
                <a:latin typeface="Symbol" pitchFamily="18" charset="2"/>
              </a:rPr>
              <a:t>°</a:t>
            </a:r>
            <a:r>
              <a:rPr lang="en-US" dirty="0" smtClean="0"/>
              <a:t>C for GSFC and </a:t>
            </a:r>
            <a:r>
              <a:rPr lang="en-US" dirty="0" err="1" smtClean="0"/>
              <a:t>DoD</a:t>
            </a:r>
            <a:r>
              <a:rPr lang="en-US" dirty="0" smtClean="0"/>
              <a:t>.</a:t>
            </a:r>
            <a:r>
              <a:rPr lang="en-US" baseline="30000" dirty="0" smtClean="0"/>
              <a:t> (3,1)</a:t>
            </a:r>
            <a:endParaRPr lang="en-US" dirty="0" smtClean="0"/>
          </a:p>
          <a:p>
            <a:pPr lvl="1"/>
            <a:r>
              <a:rPr lang="en-US" dirty="0" smtClean="0"/>
              <a:t>The qualification margin is not reduced for protoqualification  tests at JPL.</a:t>
            </a:r>
            <a:r>
              <a:rPr lang="en-US" baseline="30000" dirty="0" smtClean="0"/>
              <a:t> (5)</a:t>
            </a:r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275EDB7-8F24-4805-A78E-E49AFF42DA0B}" type="slidenum">
              <a:rPr lang="en-US" altLang="en-US" smtClean="0">
                <a:latin typeface="Arial" pitchFamily="34" charset="0"/>
              </a:rPr>
              <a:pPr/>
              <a:t>42</a:t>
            </a:fld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Survival Temperature Range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5181600"/>
          </a:xfrm>
        </p:spPr>
        <p:txBody>
          <a:bodyPr>
            <a:normAutofit/>
          </a:bodyPr>
          <a:lstStyle/>
          <a:p>
            <a:r>
              <a:rPr lang="en-US" dirty="0" smtClean="0"/>
              <a:t>Temperature range over which the hardware must survive.</a:t>
            </a:r>
          </a:p>
          <a:p>
            <a:pPr lvl="1"/>
            <a:r>
              <a:rPr lang="en-US" b="0" dirty="0" smtClean="0"/>
              <a:t>In-spec performance not required. </a:t>
            </a:r>
          </a:p>
          <a:p>
            <a:pPr lvl="1"/>
            <a:r>
              <a:rPr lang="en-US" b="0" dirty="0" smtClean="0"/>
              <a:t>Operating (unit “on”) and non-operational (unit “off”) survival temperature limits.</a:t>
            </a:r>
          </a:p>
          <a:p>
            <a:pPr lvl="1"/>
            <a:r>
              <a:rPr lang="en-US" b="0" dirty="0" smtClean="0"/>
              <a:t>Set at the beginning of the program based on hardware limitations.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Turn-on Temperature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Usually, the cold temperature at which the unit can safely be turned on.  </a:t>
            </a:r>
          </a:p>
          <a:p>
            <a:pPr lvl="1"/>
            <a:r>
              <a:rPr lang="en-US" dirty="0" smtClean="0"/>
              <a:t>Frequently, this is the cold operating survival temperature, otherwise the unit will need to be warmed to this temperature by heaters prior to turning on electronics.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</a:p>
          <a:p>
            <a:pPr lvl="1"/>
            <a:r>
              <a:rPr lang="en-US" dirty="0" smtClean="0"/>
              <a:t>In-spec performance not required until hardware reaches operational temperature range.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endParaRPr lang="en-US" dirty="0" smtClean="0"/>
          </a:p>
          <a:p>
            <a:r>
              <a:rPr lang="en-US" dirty="0" smtClean="0"/>
              <a:t>Usually set at the beginning of the program.</a:t>
            </a:r>
          </a:p>
          <a:p>
            <a:r>
              <a:rPr lang="en-US" dirty="0" smtClean="0"/>
              <a:t>Restricts unit operation.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44</a:t>
            </a:fld>
            <a:endParaRPr lang="en-US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noFill/>
        </p:spPr>
        <p:txBody>
          <a:bodyPr lIns="92075" tIns="46038" rIns="92075" bIns="46038"/>
          <a:lstStyle/>
          <a:p>
            <a:r>
              <a:rPr lang="en-US" dirty="0" smtClean="0"/>
              <a:t>Predicted Flight Temperatures are Uncertain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8458200" cy="5257800"/>
          </a:xfrm>
          <a:noFill/>
        </p:spPr>
        <p:txBody>
          <a:bodyPr lIns="92075" tIns="46038" rIns="92075" bIns="46038" anchor="ctr">
            <a:normAutofit fontScale="92500"/>
          </a:bodyPr>
          <a:lstStyle/>
          <a:p>
            <a:r>
              <a:rPr lang="en-US" b="0" dirty="0" smtClean="0"/>
              <a:t>Difficulties in accurately capturing complex view factors, radiation environments.</a:t>
            </a:r>
          </a:p>
          <a:p>
            <a:r>
              <a:rPr lang="en-US" b="0" dirty="0" smtClean="0"/>
              <a:t>Directional reflectance and emittance of real surfaces not modeled.</a:t>
            </a:r>
          </a:p>
          <a:p>
            <a:r>
              <a:rPr lang="en-US" b="0" dirty="0" smtClean="0"/>
              <a:t>Imperfect knowledge of surface properties. </a:t>
            </a:r>
          </a:p>
          <a:p>
            <a:r>
              <a:rPr lang="en-US" b="0" dirty="0" smtClean="0"/>
              <a:t>Cables and harnesses typically not included in model.</a:t>
            </a:r>
          </a:p>
          <a:p>
            <a:r>
              <a:rPr lang="en-US" b="0" dirty="0" smtClean="0"/>
              <a:t>Joint and interface conduction hard to predict accurately.</a:t>
            </a:r>
          </a:p>
          <a:p>
            <a:r>
              <a:rPr lang="en-US" b="0" dirty="0" smtClean="0"/>
              <a:t>Multi Layer Insulation (MLI) effective emissivity is difficult to predict accurately. </a:t>
            </a:r>
          </a:p>
          <a:p>
            <a:r>
              <a:rPr lang="en-US" b="0" dirty="0" err="1" smtClean="0"/>
              <a:t>Nodalization</a:t>
            </a:r>
            <a:r>
              <a:rPr lang="en-US" b="0" dirty="0" smtClean="0"/>
              <a:t> patterns chosen by analyst can introduce error. </a:t>
            </a:r>
          </a:p>
          <a:p>
            <a:r>
              <a:rPr lang="en-US" b="0" dirty="0" smtClean="0"/>
              <a:t>Ground test simulation not perfect.</a:t>
            </a:r>
          </a:p>
          <a:p>
            <a:pPr lvl="1"/>
            <a:endParaRPr lang="en-US" dirty="0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0CB5746-777F-4042-A2CB-D66BB3E76263}" type="slidenum">
              <a:rPr lang="en-US" altLang="en-US" smtClean="0">
                <a:latin typeface="Arial" pitchFamily="34" charset="0"/>
              </a:rPr>
              <a:pPr/>
              <a:t>45</a:t>
            </a:fld>
            <a:endParaRPr lang="en-US" altLang="en-US" dirty="0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92162"/>
          </a:xfrm>
          <a:noFill/>
        </p:spPr>
        <p:txBody>
          <a:bodyPr lIns="92075" tIns="46038" rIns="92075" bIns="46038"/>
          <a:lstStyle/>
          <a:p>
            <a:r>
              <a:rPr lang="en-US" dirty="0" smtClean="0"/>
              <a:t>THERMAL UNCERTAINTY DROPS AS DESIGN MATURES</a:t>
            </a:r>
          </a:p>
        </p:txBody>
      </p:sp>
      <p:sp>
        <p:nvSpPr>
          <p:cNvPr id="31748" name="Slide Number Placeholder 1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99268E1-420B-446D-BDC6-56C9DA6D938A}" type="slidenum">
              <a:rPr lang="en-US" altLang="en-US" smtClean="0">
                <a:latin typeface="Arial" pitchFamily="34" charset="0"/>
              </a:rPr>
              <a:pPr/>
              <a:t>46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31747" name="Text Box 54"/>
          <p:cNvSpPr txBox="1">
            <a:spLocks noChangeArrowheads="1"/>
          </p:cNvSpPr>
          <p:nvPr/>
        </p:nvSpPr>
        <p:spPr bwMode="auto">
          <a:xfrm>
            <a:off x="2667000" y="1066800"/>
            <a:ext cx="2286000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solidFill>
                  <a:srgbClr val="B71A09"/>
                </a:solidFill>
              </a:rPr>
              <a:t>Thermal Uncertainty</a:t>
            </a:r>
          </a:p>
        </p:txBody>
      </p:sp>
      <p:sp>
        <p:nvSpPr>
          <p:cNvPr id="31749" name="Isosceles Triangle 14"/>
          <p:cNvSpPr>
            <a:spLocks noChangeArrowheads="1"/>
          </p:cNvSpPr>
          <p:nvPr/>
        </p:nvSpPr>
        <p:spPr bwMode="auto">
          <a:xfrm rot="10800000">
            <a:off x="1371600" y="1447800"/>
            <a:ext cx="4495800" cy="4114800"/>
          </a:xfrm>
          <a:prstGeom prst="triangle">
            <a:avLst>
              <a:gd name="adj" fmla="val 50000"/>
            </a:avLst>
          </a:prstGeom>
          <a:gradFill rotWithShape="0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/>
          </a:gradFill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2" name="Group 15"/>
          <p:cNvGrpSpPr>
            <a:grpSpLocks noChangeAspect="1"/>
          </p:cNvGrpSpPr>
          <p:nvPr/>
        </p:nvGrpSpPr>
        <p:grpSpPr>
          <a:xfrm>
            <a:off x="4724400" y="1371600"/>
            <a:ext cx="3886200" cy="1066800"/>
            <a:chOff x="2743199" y="406796"/>
            <a:chExt cx="2641600" cy="577849"/>
          </a:xfrm>
          <a:solidFill>
            <a:schemeClr val="bg1"/>
          </a:solidFill>
        </p:grpSpPr>
        <p:sp>
          <p:nvSpPr>
            <p:cNvPr id="17" name="Rounded Rectangle 16"/>
            <p:cNvSpPr/>
            <p:nvPr/>
          </p:nvSpPr>
          <p:spPr>
            <a:xfrm>
              <a:off x="2743199" y="406796"/>
              <a:ext cx="2641600" cy="577849"/>
            </a:xfrm>
            <a:prstGeom prst="roundRect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Rounded Rectangle 4"/>
            <p:cNvSpPr/>
            <p:nvPr/>
          </p:nvSpPr>
          <p:spPr>
            <a:xfrm>
              <a:off x="2771407" y="435004"/>
              <a:ext cx="2585184" cy="521433"/>
            </a:xfrm>
            <a:prstGeom prst="rect">
              <a:avLst/>
            </a:prstGeom>
            <a:grpFill/>
            <a:ln w="25400">
              <a:solidFill>
                <a:srgbClr val="FF0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38100" tIns="38100" rIns="38100" bIns="38100" spcCol="1270" anchor="ctr"/>
            <a:lstStyle/>
            <a:p>
              <a:pPr algn="ctr" defTabSz="444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400" b="1" u="sng" dirty="0"/>
                <a:t>Concept definition to </a:t>
              </a:r>
              <a:r>
                <a:rPr lang="en-US" sz="1400" b="1" u="sng" dirty="0" smtClean="0"/>
                <a:t>Preliminary Design Review</a:t>
              </a:r>
              <a:endParaRPr lang="en-US" sz="1400" b="1" u="sng" dirty="0"/>
            </a:p>
            <a:p>
              <a:pPr defTabSz="444500">
                <a:lnSpc>
                  <a:spcPct val="90000"/>
                </a:lnSpc>
                <a:spcAft>
                  <a:spcPct val="35000"/>
                </a:spcAft>
                <a:buFont typeface="Arial" pitchFamily="34" charset="0"/>
                <a:buChar char="•"/>
                <a:defRPr/>
              </a:pPr>
              <a:r>
                <a:rPr lang="en-US" sz="1400" b="1" dirty="0"/>
                <a:t>Trade studies with simple models</a:t>
              </a:r>
            </a:p>
            <a:p>
              <a:pPr defTabSz="444500">
                <a:lnSpc>
                  <a:spcPct val="90000"/>
                </a:lnSpc>
                <a:spcAft>
                  <a:spcPct val="35000"/>
                </a:spcAft>
                <a:buFont typeface="Arial" pitchFamily="34" charset="0"/>
                <a:buChar char="•"/>
                <a:defRPr/>
              </a:pPr>
              <a:r>
                <a:rPr lang="en-US" sz="1400" b="1" dirty="0"/>
                <a:t>Requirements being defined</a:t>
              </a:r>
            </a:p>
            <a:p>
              <a:pPr defTabSz="444500">
                <a:lnSpc>
                  <a:spcPct val="90000"/>
                </a:lnSpc>
                <a:spcAft>
                  <a:spcPct val="35000"/>
                </a:spcAft>
                <a:buFont typeface="Arial" pitchFamily="34" charset="0"/>
                <a:buChar char="•"/>
                <a:defRPr/>
              </a:pPr>
              <a:r>
                <a:rPr lang="en-US" sz="1400" b="1" dirty="0"/>
                <a:t>Identifying potential development problems</a:t>
              </a:r>
              <a:endParaRPr lang="en-US" sz="1400" dirty="0"/>
            </a:p>
          </p:txBody>
        </p:sp>
      </p:grpSp>
      <p:grpSp>
        <p:nvGrpSpPr>
          <p:cNvPr id="3" name="Group 18"/>
          <p:cNvGrpSpPr>
            <a:grpSpLocks noChangeAspect="1"/>
          </p:cNvGrpSpPr>
          <p:nvPr/>
        </p:nvGrpSpPr>
        <p:grpSpPr>
          <a:xfrm>
            <a:off x="228600" y="2133600"/>
            <a:ext cx="3135091" cy="1066800"/>
            <a:chOff x="2743199" y="1056878"/>
            <a:chExt cx="2641600" cy="577849"/>
          </a:xfrm>
          <a:solidFill>
            <a:schemeClr val="bg1"/>
          </a:solidFill>
        </p:grpSpPr>
        <p:sp>
          <p:nvSpPr>
            <p:cNvPr id="20" name="Rounded Rectangle 19"/>
            <p:cNvSpPr/>
            <p:nvPr/>
          </p:nvSpPr>
          <p:spPr>
            <a:xfrm>
              <a:off x="2743199" y="1056878"/>
              <a:ext cx="2641600" cy="577849"/>
            </a:xfrm>
            <a:prstGeom prst="round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Rounded Rectangle 4"/>
            <p:cNvSpPr/>
            <p:nvPr/>
          </p:nvSpPr>
          <p:spPr>
            <a:xfrm>
              <a:off x="2771407" y="1085086"/>
              <a:ext cx="2585184" cy="521433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30480" tIns="30480" rIns="30480" bIns="30480" spcCol="1270"/>
            <a:lstStyle/>
            <a:p>
              <a:pPr algn="ctr" defTabSz="355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400" b="1" u="sng" dirty="0" smtClean="0"/>
                <a:t>Preliminary </a:t>
              </a:r>
              <a:r>
                <a:rPr lang="en-US" sz="1400" b="1" u="sng" dirty="0"/>
                <a:t>to </a:t>
              </a:r>
              <a:r>
                <a:rPr lang="en-US" sz="1400" b="1" u="sng" dirty="0" smtClean="0"/>
                <a:t>Critical Design Review </a:t>
              </a:r>
              <a:endParaRPr lang="en-US" sz="1400" u="sng" dirty="0"/>
            </a:p>
            <a:p>
              <a:pPr marL="57150" lvl="1" indent="-57150" defTabSz="2667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400" b="1" dirty="0"/>
                <a:t>Thermal models developed or refined</a:t>
              </a:r>
            </a:p>
            <a:p>
              <a:pPr marL="57150" lvl="1" indent="-57150" defTabSz="2667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400" b="1" dirty="0"/>
                <a:t>More analysis cases being analyzed</a:t>
              </a:r>
            </a:p>
            <a:p>
              <a:pPr marL="57150" lvl="1" indent="-57150" defTabSz="2667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400" b="1" dirty="0"/>
                <a:t>Requirement verification</a:t>
              </a:r>
            </a:p>
          </p:txBody>
        </p:sp>
      </p:grpSp>
      <p:grpSp>
        <p:nvGrpSpPr>
          <p:cNvPr id="4" name="Group 21"/>
          <p:cNvGrpSpPr>
            <a:grpSpLocks noChangeAspect="1"/>
          </p:cNvGrpSpPr>
          <p:nvPr/>
        </p:nvGrpSpPr>
        <p:grpSpPr>
          <a:xfrm>
            <a:off x="4343400" y="2819400"/>
            <a:ext cx="4180121" cy="1066800"/>
            <a:chOff x="2743199" y="1706959"/>
            <a:chExt cx="2641600" cy="577849"/>
          </a:xfrm>
          <a:solidFill>
            <a:schemeClr val="bg1"/>
          </a:solidFill>
        </p:grpSpPr>
        <p:sp>
          <p:nvSpPr>
            <p:cNvPr id="23" name="Rounded Rectangle 22"/>
            <p:cNvSpPr/>
            <p:nvPr/>
          </p:nvSpPr>
          <p:spPr>
            <a:xfrm>
              <a:off x="2743199" y="1706959"/>
              <a:ext cx="2641600" cy="577849"/>
            </a:xfrm>
            <a:prstGeom prst="roundRect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Rounded Rectangle 4"/>
            <p:cNvSpPr/>
            <p:nvPr/>
          </p:nvSpPr>
          <p:spPr>
            <a:xfrm>
              <a:off x="2771407" y="1735167"/>
              <a:ext cx="2585184" cy="521433"/>
            </a:xfrm>
            <a:prstGeom prst="rect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30480" tIns="30480" rIns="30480" bIns="30480" spcCol="1270"/>
            <a:lstStyle/>
            <a:p>
              <a:pPr algn="ctr" defTabSz="355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400" b="1" u="sng" dirty="0" smtClean="0"/>
                <a:t>Critical Design Review </a:t>
              </a:r>
              <a:r>
                <a:rPr lang="en-US" sz="1400" b="1" u="sng" dirty="0"/>
                <a:t>to thermal balance test</a:t>
              </a:r>
              <a:endParaRPr lang="en-US" sz="1400" u="sng" dirty="0"/>
            </a:p>
            <a:p>
              <a:pPr marL="57150" lvl="1" indent="-57150" defTabSz="2667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400" b="1" dirty="0"/>
                <a:t>Updates to analysis</a:t>
              </a:r>
            </a:p>
            <a:p>
              <a:pPr marL="57150" lvl="1" indent="-57150" defTabSz="2667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400" b="1" dirty="0"/>
                <a:t>Problem areas well understood</a:t>
              </a:r>
            </a:p>
          </p:txBody>
        </p:sp>
      </p:grpSp>
      <p:grpSp>
        <p:nvGrpSpPr>
          <p:cNvPr id="5" name="Group 24"/>
          <p:cNvGrpSpPr>
            <a:grpSpLocks noChangeAspect="1"/>
          </p:cNvGrpSpPr>
          <p:nvPr/>
        </p:nvGrpSpPr>
        <p:grpSpPr>
          <a:xfrm>
            <a:off x="304800" y="3733800"/>
            <a:ext cx="3135091" cy="990600"/>
            <a:chOff x="2743199" y="2357040"/>
            <a:chExt cx="2641600" cy="577849"/>
          </a:xfrm>
          <a:solidFill>
            <a:schemeClr val="bg1"/>
          </a:solidFill>
        </p:grpSpPr>
        <p:sp>
          <p:nvSpPr>
            <p:cNvPr id="26" name="Rounded Rectangle 25"/>
            <p:cNvSpPr/>
            <p:nvPr/>
          </p:nvSpPr>
          <p:spPr>
            <a:xfrm>
              <a:off x="2743199" y="2357040"/>
              <a:ext cx="2641600" cy="577849"/>
            </a:xfrm>
            <a:prstGeom prst="roundRect">
              <a:avLst/>
            </a:prstGeom>
            <a:grpFill/>
            <a:ln>
              <a:solidFill>
                <a:srgbClr val="00B05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Rounded Rectangle 4"/>
            <p:cNvSpPr/>
            <p:nvPr/>
          </p:nvSpPr>
          <p:spPr>
            <a:xfrm>
              <a:off x="2771407" y="2385248"/>
              <a:ext cx="2585184" cy="521433"/>
            </a:xfrm>
            <a:prstGeom prst="rect">
              <a:avLst/>
            </a:prstGeom>
            <a:grpFill/>
            <a:ln>
              <a:solidFill>
                <a:srgbClr val="00B05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30480" tIns="30480" rIns="30480" bIns="30480" spcCol="1270"/>
            <a:lstStyle/>
            <a:p>
              <a:pPr algn="ctr" defTabSz="355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400" b="1" u="sng" dirty="0"/>
                <a:t>Thermal balance test to launch</a:t>
              </a:r>
            </a:p>
            <a:p>
              <a:pPr marL="57150" lvl="1" indent="-57150" defTabSz="2667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400" b="1" dirty="0"/>
                <a:t>Correlation of thermal model to test data</a:t>
              </a:r>
            </a:p>
            <a:p>
              <a:pPr marL="57150" lvl="1" indent="-57150" defTabSz="2667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400" b="1" dirty="0"/>
                <a:t>Final flight predictions</a:t>
              </a:r>
            </a:p>
          </p:txBody>
        </p:sp>
      </p:grpSp>
      <p:grpSp>
        <p:nvGrpSpPr>
          <p:cNvPr id="6" name="Group 27"/>
          <p:cNvGrpSpPr>
            <a:grpSpLocks noChangeAspect="1"/>
          </p:cNvGrpSpPr>
          <p:nvPr/>
        </p:nvGrpSpPr>
        <p:grpSpPr>
          <a:xfrm>
            <a:off x="4191000" y="4724400"/>
            <a:ext cx="3135091" cy="990600"/>
            <a:chOff x="2743199" y="3007121"/>
            <a:chExt cx="2641600" cy="577849"/>
          </a:xfrm>
          <a:solidFill>
            <a:schemeClr val="bg1"/>
          </a:solidFill>
        </p:grpSpPr>
        <p:sp>
          <p:nvSpPr>
            <p:cNvPr id="29" name="Rounded Rectangle 28"/>
            <p:cNvSpPr/>
            <p:nvPr/>
          </p:nvSpPr>
          <p:spPr>
            <a:xfrm>
              <a:off x="2743199" y="3007121"/>
              <a:ext cx="2641600" cy="577849"/>
            </a:xfrm>
            <a:prstGeom prst="roundRect">
              <a:avLst/>
            </a:prstGeom>
            <a:grpFill/>
            <a:ln cmpd="sng">
              <a:solidFill>
                <a:srgbClr val="0070C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Rounded Rectangle 4"/>
            <p:cNvSpPr/>
            <p:nvPr/>
          </p:nvSpPr>
          <p:spPr>
            <a:xfrm>
              <a:off x="2771407" y="3035329"/>
              <a:ext cx="2585184" cy="521433"/>
            </a:xfrm>
            <a:prstGeom prst="rect">
              <a:avLst/>
            </a:prstGeom>
            <a:grpFill/>
            <a:ln cmpd="sng">
              <a:solidFill>
                <a:srgbClr val="0070C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30480" tIns="30480" rIns="30480" bIns="30480" spcCol="1270" anchor="ctr"/>
            <a:lstStyle/>
            <a:p>
              <a:pPr algn="ctr" defTabSz="355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400" b="1" u="sng" dirty="0"/>
                <a:t>Launch and on-orbit operations</a:t>
              </a:r>
            </a:p>
            <a:p>
              <a:pPr defTabSz="355600">
                <a:lnSpc>
                  <a:spcPct val="90000"/>
                </a:lnSpc>
                <a:spcAft>
                  <a:spcPct val="35000"/>
                </a:spcAft>
                <a:buFont typeface="Arial" pitchFamily="34" charset="0"/>
                <a:buChar char="•"/>
                <a:defRPr/>
              </a:pPr>
              <a:r>
                <a:rPr lang="en-US" sz="1400" b="1" dirty="0"/>
                <a:t>Correlation of thermal model to flight data</a:t>
              </a:r>
              <a:endParaRPr lang="en-US" sz="1400" dirty="0"/>
            </a:p>
          </p:txBody>
        </p:sp>
      </p:grpSp>
      <p:sp>
        <p:nvSpPr>
          <p:cNvPr id="31755" name="Text Box 55"/>
          <p:cNvSpPr txBox="1">
            <a:spLocks noChangeArrowheads="1"/>
          </p:cNvSpPr>
          <p:nvPr/>
        </p:nvSpPr>
        <p:spPr bwMode="auto">
          <a:xfrm>
            <a:off x="2971800" y="1600200"/>
            <a:ext cx="1371600" cy="3292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/>
              <a:t>High</a:t>
            </a:r>
          </a:p>
          <a:p>
            <a:pPr algn="ctr">
              <a:spcBef>
                <a:spcPct val="50000"/>
              </a:spcBef>
            </a:pPr>
            <a:endParaRPr lang="en-US" sz="1600" b="1"/>
          </a:p>
          <a:p>
            <a:pPr algn="ctr">
              <a:spcBef>
                <a:spcPct val="50000"/>
              </a:spcBef>
            </a:pPr>
            <a:endParaRPr lang="en-US" sz="1600" b="1"/>
          </a:p>
          <a:p>
            <a:pPr algn="ctr">
              <a:spcBef>
                <a:spcPct val="50000"/>
              </a:spcBef>
            </a:pPr>
            <a:endParaRPr lang="en-US" sz="1600" b="1"/>
          </a:p>
          <a:p>
            <a:pPr algn="ctr">
              <a:spcBef>
                <a:spcPct val="50000"/>
              </a:spcBef>
            </a:pPr>
            <a:r>
              <a:rPr lang="en-US" sz="1600" b="1"/>
              <a:t>Medium</a:t>
            </a:r>
          </a:p>
          <a:p>
            <a:pPr algn="ctr">
              <a:spcBef>
                <a:spcPct val="50000"/>
              </a:spcBef>
            </a:pPr>
            <a:endParaRPr lang="en-US" sz="1600" b="1"/>
          </a:p>
          <a:p>
            <a:pPr algn="ctr">
              <a:spcBef>
                <a:spcPct val="50000"/>
              </a:spcBef>
            </a:pPr>
            <a:endParaRPr lang="en-US" sz="1600" b="1"/>
          </a:p>
          <a:p>
            <a:pPr algn="ctr">
              <a:spcBef>
                <a:spcPct val="50000"/>
              </a:spcBef>
            </a:pPr>
            <a:endParaRPr lang="en-US" sz="1600" b="1"/>
          </a:p>
          <a:p>
            <a:pPr algn="ctr">
              <a:spcBef>
                <a:spcPct val="50000"/>
              </a:spcBef>
            </a:pPr>
            <a:r>
              <a:rPr lang="en-US" sz="1600" b="1"/>
              <a:t>Low</a:t>
            </a:r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Margin Covers Thermal Uncertainties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868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For NASA, 5</a:t>
            </a:r>
            <a:r>
              <a:rPr lang="en-US" dirty="0" smtClean="0">
                <a:latin typeface="Symbol" pitchFamily="18" charset="2"/>
              </a:rPr>
              <a:t>°</a:t>
            </a:r>
            <a:r>
              <a:rPr lang="en-US" dirty="0" smtClean="0"/>
              <a:t>C is maintained between Allowable  Flight Temperature (AFT) and Acceptance.  </a:t>
            </a:r>
          </a:p>
          <a:p>
            <a:pPr lvl="1"/>
            <a:r>
              <a:rPr lang="en-US" dirty="0" smtClean="0"/>
              <a:t>GSFC requires an additional 5</a:t>
            </a:r>
            <a:r>
              <a:rPr lang="en-US" dirty="0" smtClean="0">
                <a:latin typeface="Symbol" pitchFamily="18" charset="2"/>
              </a:rPr>
              <a:t>°</a:t>
            </a:r>
            <a:r>
              <a:rPr lang="en-US" dirty="0" smtClean="0"/>
              <a:t>C margin between analysis and AFT while JPL suggests that as a goal.</a:t>
            </a:r>
            <a:r>
              <a:rPr lang="en-US" baseline="30000" dirty="0" smtClean="0"/>
              <a:t> (4)</a:t>
            </a:r>
            <a:endParaRPr lang="en-US" dirty="0" smtClean="0"/>
          </a:p>
          <a:p>
            <a:pPr lvl="1"/>
            <a:r>
              <a:rPr lang="en-US" dirty="0" smtClean="0"/>
              <a:t>For elements that are thermally controlled by active means, a 30% excess control authority may be substituted for temperature margin, i.e., predictions can equal the acceptance test temperature. </a:t>
            </a:r>
            <a:r>
              <a:rPr lang="en-US" baseline="30000" dirty="0" smtClean="0"/>
              <a:t>(4)</a:t>
            </a:r>
            <a:endParaRPr lang="en-US" dirty="0" smtClean="0"/>
          </a:p>
          <a:p>
            <a:endParaRPr lang="en-US" dirty="0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A6CFA3F-8549-4969-B79F-27628C536299}" type="slidenum">
              <a:rPr lang="en-US" altLang="en-US" smtClean="0">
                <a:latin typeface="Arial" pitchFamily="34" charset="0"/>
              </a:rPr>
              <a:pPr/>
              <a:t>47</a:t>
            </a:fld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Margin Covers Thermal Uncertainties (cont.)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 </a:t>
            </a:r>
            <a:r>
              <a:rPr lang="en-US" dirty="0" err="1" smtClean="0"/>
              <a:t>DoD</a:t>
            </a:r>
            <a:r>
              <a:rPr lang="en-US" dirty="0" smtClean="0"/>
              <a:t>, 11</a:t>
            </a:r>
            <a:r>
              <a:rPr lang="en-US" dirty="0" smtClean="0">
                <a:latin typeface="Symbol" pitchFamily="18" charset="2"/>
              </a:rPr>
              <a:t>°</a:t>
            </a:r>
            <a:r>
              <a:rPr lang="en-US" dirty="0" smtClean="0"/>
              <a:t>C is maintained between analysis predictions and Acceptance temperature after models have been correlated to Thermal Balance test data.</a:t>
            </a:r>
            <a:r>
              <a:rPr lang="en-US" baseline="30000" dirty="0" smtClean="0"/>
              <a:t> (1)</a:t>
            </a:r>
            <a:endParaRPr lang="en-US" dirty="0" smtClean="0"/>
          </a:p>
          <a:p>
            <a:pPr lvl="1"/>
            <a:r>
              <a:rPr lang="en-US" dirty="0" smtClean="0"/>
              <a:t>An additional 6</a:t>
            </a:r>
            <a:r>
              <a:rPr lang="en-US" dirty="0" smtClean="0">
                <a:latin typeface="Symbol" pitchFamily="18" charset="2"/>
              </a:rPr>
              <a:t>°</a:t>
            </a:r>
            <a:r>
              <a:rPr lang="en-US" dirty="0" smtClean="0"/>
              <a:t>C margin is required prior to Thermal Balance test, where practical.</a:t>
            </a:r>
            <a:r>
              <a:rPr lang="en-US" baseline="30000" dirty="0" smtClean="0"/>
              <a:t> (1)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Where active thermal control is used, a 25% excess control authority may be substituted for the 11</a:t>
            </a:r>
            <a:r>
              <a:rPr lang="en-US" dirty="0" smtClean="0">
                <a:latin typeface="Symbol" pitchFamily="18" charset="2"/>
              </a:rPr>
              <a:t>°</a:t>
            </a:r>
            <a:r>
              <a:rPr lang="en-US" dirty="0" smtClean="0"/>
              <a:t>C.</a:t>
            </a:r>
            <a:r>
              <a:rPr lang="en-US" baseline="30000" dirty="0" smtClean="0"/>
              <a:t> (1)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48</a:t>
            </a:fld>
            <a:endParaRPr lang="en-US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Margin Covers Thermal Uncertainties (cont.)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525963"/>
          </a:xfrm>
        </p:spPr>
        <p:txBody>
          <a:bodyPr/>
          <a:lstStyle/>
          <a:p>
            <a:r>
              <a:rPr lang="en-US" dirty="0" smtClean="0"/>
              <a:t>Commercial programs typically apply 5</a:t>
            </a:r>
            <a:r>
              <a:rPr lang="en-US" dirty="0" smtClean="0">
                <a:latin typeface="Symbol" pitchFamily="18" charset="2"/>
              </a:rPr>
              <a:t>°</a:t>
            </a:r>
            <a:r>
              <a:rPr lang="en-US" dirty="0" smtClean="0"/>
              <a:t>C between analysis predictions and Acceptance. </a:t>
            </a:r>
          </a:p>
          <a:p>
            <a:pPr lvl="1">
              <a:spcBef>
                <a:spcPct val="15000"/>
              </a:spcBef>
            </a:pPr>
            <a:r>
              <a:rPr lang="en-US" dirty="0" smtClean="0"/>
              <a:t>Willingness to accept higher risks. </a:t>
            </a:r>
          </a:p>
          <a:p>
            <a:pPr lvl="1">
              <a:spcBef>
                <a:spcPct val="15000"/>
              </a:spcBef>
            </a:pPr>
            <a:r>
              <a:rPr lang="en-US" dirty="0" smtClean="0"/>
              <a:t>Less one-of-a-kind hardware, more space heritage.</a:t>
            </a:r>
          </a:p>
          <a:p>
            <a:pPr lvl="1">
              <a:spcBef>
                <a:spcPct val="15000"/>
              </a:spcBef>
            </a:pPr>
            <a:r>
              <a:rPr lang="en-US" dirty="0" smtClean="0"/>
              <a:t>Orbits and thermal environments that are common throughout their product line.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49</a:t>
            </a:fld>
            <a:endParaRPr lang="en-US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2075" tIns="46038" rIns="92075" bIns="46038"/>
          <a:lstStyle/>
          <a:p>
            <a:r>
              <a:rPr lang="en-US" dirty="0" smtClean="0"/>
              <a:t>Basis for </a:t>
            </a:r>
            <a:r>
              <a:rPr lang="en-US" dirty="0" err="1" smtClean="0"/>
              <a:t>DoD</a:t>
            </a:r>
            <a:r>
              <a:rPr lang="en-US" dirty="0" smtClean="0"/>
              <a:t> Thermal Uncertainty Margin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71600"/>
            <a:ext cx="8229600" cy="4953000"/>
          </a:xfrm>
          <a:noFill/>
        </p:spPr>
        <p:txBody>
          <a:bodyPr lIns="92075" tIns="46038" rIns="92075" bIns="46038" anchor="ctr">
            <a:normAutofit fontScale="92500"/>
          </a:bodyPr>
          <a:lstStyle/>
          <a:p>
            <a:r>
              <a:rPr lang="en-US" dirty="0"/>
              <a:t>I</a:t>
            </a:r>
            <a:r>
              <a:rPr lang="en-US" dirty="0" smtClean="0"/>
              <a:t>ntent of the </a:t>
            </a:r>
            <a:r>
              <a:rPr lang="en-US" dirty="0" err="1" smtClean="0"/>
              <a:t>MilStd</a:t>
            </a:r>
            <a:r>
              <a:rPr lang="en-US" dirty="0" smtClean="0"/>
              <a:t> 1540 thermal uncertainty margin is to have 95% confidence that acceptance temperatures will not be exceeded in the hottest and coldest flight conditions.</a:t>
            </a:r>
          </a:p>
          <a:p>
            <a:pPr lvl="1"/>
            <a:r>
              <a:rPr lang="en-US" dirty="0" smtClean="0"/>
              <a:t>Margin to be applied to </a:t>
            </a:r>
            <a:r>
              <a:rPr lang="en-US" i="1" u="sng" dirty="0" smtClean="0"/>
              <a:t>realistic</a:t>
            </a:r>
            <a:r>
              <a:rPr lang="en-US" dirty="0" smtClean="0"/>
              <a:t> worst-case hot and cold analysis cases.</a:t>
            </a:r>
          </a:p>
          <a:p>
            <a:pPr lvl="1"/>
            <a:r>
              <a:rPr lang="en-US" dirty="0" smtClean="0"/>
              <a:t>No extra “pad” to be applied to analysis parameters.</a:t>
            </a:r>
          </a:p>
          <a:p>
            <a:pPr lvl="1"/>
            <a:r>
              <a:rPr lang="en-US" dirty="0" smtClean="0"/>
              <a:t>Parameters to be stacked only if such stacking will occur in flight, e.g., end of life optical properties with hottest orbit beta angle and winter (highest) solar flux.</a:t>
            </a: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B30F86B-F623-4C04-A9E3-8884BA3C4E61}" type="slidenum">
              <a:rPr lang="en-US" altLang="en-US" smtClean="0">
                <a:latin typeface="Arial" pitchFamily="34" charset="0"/>
              </a:rPr>
              <a:pPr/>
              <a:t>50</a:t>
            </a:fld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Basis for </a:t>
            </a:r>
            <a:r>
              <a:rPr lang="en-US" dirty="0" err="1" smtClean="0"/>
              <a:t>DoD</a:t>
            </a:r>
            <a:r>
              <a:rPr lang="en-US" dirty="0" smtClean="0"/>
              <a:t> Thermal Uncertainty Margin (cont.)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DoD</a:t>
            </a:r>
            <a:r>
              <a:rPr lang="en-US" dirty="0" smtClean="0"/>
              <a:t> (</a:t>
            </a:r>
            <a:r>
              <a:rPr lang="en-US" dirty="0" err="1" smtClean="0"/>
              <a:t>MilStd</a:t>
            </a:r>
            <a:r>
              <a:rPr lang="en-US" dirty="0" smtClean="0"/>
              <a:t> 1540) thermal uncertainty margin is based upon a report written by R. Stark</a:t>
            </a:r>
            <a:r>
              <a:rPr lang="en-US" baseline="30000" dirty="0" smtClean="0"/>
              <a:t>5</a:t>
            </a:r>
            <a:r>
              <a:rPr lang="en-US" dirty="0" smtClean="0"/>
              <a:t> in 1971.</a:t>
            </a:r>
          </a:p>
          <a:p>
            <a:pPr lvl="1"/>
            <a:r>
              <a:rPr lang="en-US" dirty="0" smtClean="0"/>
              <a:t>Compared analysis predictions to test and flight temperature data for several spacecraft. </a:t>
            </a:r>
          </a:p>
          <a:p>
            <a:pPr lvl="2"/>
            <a:r>
              <a:rPr lang="en-US" dirty="0" smtClean="0"/>
              <a:t>Found 11</a:t>
            </a:r>
            <a:r>
              <a:rPr lang="en-US" dirty="0" smtClean="0">
                <a:latin typeface="Symbol" pitchFamily="18" charset="2"/>
              </a:rPr>
              <a:t>°</a:t>
            </a:r>
            <a:r>
              <a:rPr lang="en-US" dirty="0" smtClean="0"/>
              <a:t>C (2-sigma or 95%) prediction error for programs that used a thermal balance test to verify analytic predictions.</a:t>
            </a:r>
          </a:p>
          <a:p>
            <a:pPr lvl="2"/>
            <a:r>
              <a:rPr lang="en-US" dirty="0" smtClean="0"/>
              <a:t>Found 17</a:t>
            </a:r>
            <a:r>
              <a:rPr lang="en-US" dirty="0" smtClean="0">
                <a:latin typeface="Symbol" pitchFamily="18" charset="2"/>
              </a:rPr>
              <a:t>°</a:t>
            </a:r>
            <a:r>
              <a:rPr lang="en-US" dirty="0" smtClean="0"/>
              <a:t>C (2-sigma or 95%) prediction error for programs that did not use a thermal balance test.</a:t>
            </a:r>
          </a:p>
          <a:p>
            <a:pPr lvl="1"/>
            <a:r>
              <a:rPr lang="en-US" dirty="0" smtClean="0"/>
              <a:t>D. Gluck</a:t>
            </a:r>
            <a:r>
              <a:rPr lang="en-US" baseline="30000" dirty="0" smtClean="0"/>
              <a:t>6</a:t>
            </a:r>
            <a:r>
              <a:rPr lang="en-US" dirty="0" smtClean="0"/>
              <a:t> (1987) and J. Welch</a:t>
            </a:r>
            <a:r>
              <a:rPr lang="en-US" baseline="30000" dirty="0" smtClean="0"/>
              <a:t>7</a:t>
            </a:r>
            <a:r>
              <a:rPr lang="en-US" dirty="0" smtClean="0"/>
              <a:t> (2009) gathered data for 9 additional missions and found similar prediction uncertainty.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51</a:t>
            </a:fld>
            <a:endParaRPr lang="en-US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38200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Thermal Uncertainty Margin for Cryogenic Equipment</a:t>
            </a:r>
          </a:p>
        </p:txBody>
      </p:sp>
      <p:sp>
        <p:nvSpPr>
          <p:cNvPr id="2052" name="Content Placeholder 4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r>
              <a:rPr lang="en-US" b="0" dirty="0" smtClean="0"/>
              <a:t>For cryogenic systems, margins are often applied as a percentage of the design heat load and decrease as the design matures.</a:t>
            </a:r>
            <a:r>
              <a:rPr lang="en-US" baseline="30000" dirty="0" smtClean="0"/>
              <a:t> (1)</a:t>
            </a:r>
            <a:endParaRPr lang="en-US" b="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sz="1600" dirty="0" smtClean="0"/>
          </a:p>
          <a:p>
            <a:pPr lvl="1">
              <a:buNone/>
            </a:pPr>
            <a:endParaRPr lang="en-US" sz="1600" dirty="0" smtClean="0"/>
          </a:p>
          <a:p>
            <a:pPr lvl="1">
              <a:buNone/>
            </a:pPr>
            <a:endParaRPr lang="en-US" sz="1200" dirty="0" smtClean="0"/>
          </a:p>
          <a:p>
            <a:endParaRPr lang="en-US" dirty="0" smtClean="0"/>
          </a:p>
        </p:txBody>
      </p:sp>
      <p:sp>
        <p:nvSpPr>
          <p:cNvPr id="205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B46BB7D-330C-4546-B118-0160B74A87D3}" type="slidenum">
              <a:rPr lang="en-US" altLang="en-US" smtClean="0">
                <a:latin typeface="Arial" pitchFamily="34" charset="0"/>
              </a:rPr>
              <a:pPr/>
              <a:t>52</a:t>
            </a:fld>
            <a:endParaRPr lang="en-US" altLang="en-US" smtClean="0">
              <a:latin typeface="Arial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066800" y="3352800"/>
          <a:ext cx="7162798" cy="1584960"/>
        </p:xfrm>
        <a:graphic>
          <a:graphicData uri="http://schemas.openxmlformats.org/drawingml/2006/table">
            <a:tbl>
              <a:tblPr/>
              <a:tblGrid>
                <a:gridCol w="1676400"/>
                <a:gridCol w="914400"/>
                <a:gridCol w="1034014"/>
                <a:gridCol w="1179328"/>
                <a:gridCol w="1179328"/>
                <a:gridCol w="1179328"/>
              </a:tblGrid>
              <a:tr h="85344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Milestone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9967" marR="49967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Program </a:t>
                      </a:r>
                      <a:endParaRPr lang="en-US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Go-Ahead</a:t>
                      </a:r>
                      <a:endParaRPr lang="en-US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967" marR="49967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PDR</a:t>
                      </a:r>
                      <a:endParaRPr lang="en-US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967" marR="49967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CDR</a:t>
                      </a:r>
                      <a:endParaRPr lang="en-US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967" marR="49967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Qualification</a:t>
                      </a:r>
                      <a:endParaRPr lang="en-US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967" marR="49967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Flight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Acceptance</a:t>
                      </a:r>
                      <a:endParaRPr lang="en-US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967" marR="49967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Arial"/>
                          <a:ea typeface="Times New Roman"/>
                          <a:cs typeface="Times New Roman"/>
                        </a:rPr>
                        <a:t>Power </a:t>
                      </a:r>
                      <a:r>
                        <a:rPr lang="en-US" sz="1400" b="1" dirty="0" smtClean="0">
                          <a:latin typeface="Arial"/>
                          <a:ea typeface="Times New Roman"/>
                          <a:cs typeface="Times New Roman"/>
                        </a:rPr>
                        <a:t>Margin</a:t>
                      </a:r>
                      <a:r>
                        <a:rPr lang="en-US" sz="1400" b="1" baseline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smtClean="0">
                          <a:latin typeface="Arial"/>
                          <a:ea typeface="Times New Roman"/>
                          <a:cs typeface="Times New Roman"/>
                        </a:rPr>
                        <a:t>(%)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967" marR="49967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Arial"/>
                          <a:ea typeface="Times New Roman"/>
                          <a:cs typeface="Times New Roman"/>
                        </a:rPr>
                        <a:t>50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967" marR="4996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Arial"/>
                          <a:ea typeface="Times New Roman"/>
                          <a:cs typeface="Times New Roman"/>
                        </a:rPr>
                        <a:t>45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967" marR="4996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Arial"/>
                          <a:ea typeface="Times New Roman"/>
                          <a:cs typeface="Times New Roman"/>
                        </a:rPr>
                        <a:t>35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967" marR="4996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Arial"/>
                          <a:ea typeface="Times New Roman"/>
                          <a:cs typeface="Times New Roman"/>
                        </a:rPr>
                        <a:t>30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967" marR="4996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Arial"/>
                          <a:ea typeface="Times New Roman"/>
                          <a:cs typeface="Times New Roman"/>
                        </a:rPr>
                        <a:t>25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967" marR="49967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 bwMode="auto">
          <a:xfrm>
            <a:off x="1066800" y="4267200"/>
            <a:ext cx="71628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Thermal Uncertainty Margin for Cryogenic Equipment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00200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/>
              <a:t>As the temperature drops toward absolute zero, each degree represents an increasingly large percentage of the thermal balance, so margins expressed in degrees are reduced. </a:t>
            </a:r>
            <a:r>
              <a:rPr lang="en-US" baseline="30000" dirty="0" smtClean="0"/>
              <a:t>(1)</a:t>
            </a:r>
            <a:endParaRPr lang="en-US" b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53</a:t>
            </a:fld>
            <a:endParaRPr lang="en-US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524000" y="3200400"/>
          <a:ext cx="6629400" cy="3429000"/>
        </p:xfrm>
        <a:graphic>
          <a:graphicData uri="http://schemas.openxmlformats.org/drawingml/2006/table">
            <a:tbl>
              <a:tblPr/>
              <a:tblGrid>
                <a:gridCol w="2242764"/>
                <a:gridCol w="1795836"/>
                <a:gridCol w="2590800"/>
              </a:tblGrid>
              <a:tr h="37604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Thermal uncertainty margin (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K</a:t>
                      </a: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)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9818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Predicted temperature (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K</a:t>
                      </a: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)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Pre-validation</a:t>
                      </a:r>
                      <a:endParaRPr lang="en-US" sz="1400" b="1" kern="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Post-validation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17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Above 203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17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11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52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203 to 186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16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>
                          <a:latin typeface="Arial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52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185 to 168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>
                          <a:latin typeface="Arial"/>
                          <a:ea typeface="Times New Roman"/>
                          <a:cs typeface="Times New Roman"/>
                        </a:rPr>
                        <a:t>9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52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167 to 150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14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>
                          <a:latin typeface="Arial"/>
                          <a:ea typeface="Times New Roman"/>
                          <a:cs typeface="Times New Roman"/>
                        </a:rPr>
                        <a:t>8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52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149 to 132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13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52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131 to 114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11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52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113 to  96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>
                          <a:latin typeface="Arial"/>
                          <a:ea typeface="Times New Roman"/>
                          <a:cs typeface="Times New Roman"/>
                        </a:rPr>
                        <a:t>9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52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95 to 78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>
                          <a:latin typeface="Arial"/>
                          <a:ea typeface="Times New Roman"/>
                          <a:cs typeface="Times New Roman"/>
                        </a:rPr>
                        <a:t>8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52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/>
                          <a:ea typeface="Times New Roman"/>
                          <a:cs typeface="Times New Roman"/>
                        </a:rPr>
                        <a:t>77  to 60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52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59  to 42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735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41 to 23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below 23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 smtClean="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02030" algn="dec"/>
                        </a:tabLst>
                      </a:pPr>
                      <a:r>
                        <a:rPr lang="en-US" sz="1400" dirty="0" smtClean="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Rectangle 9"/>
          <p:cNvSpPr/>
          <p:nvPr/>
        </p:nvSpPr>
        <p:spPr bwMode="auto">
          <a:xfrm>
            <a:off x="1524000" y="3200400"/>
            <a:ext cx="6629400" cy="3429000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/>
          <a:lstStyle/>
          <a:p>
            <a:r>
              <a:rPr lang="en-US" dirty="0" smtClean="0"/>
              <a:t>Margin – The Big Picture*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1295400"/>
          </a:xfrm>
        </p:spPr>
        <p:txBody>
          <a:bodyPr>
            <a:normAutofit fontScale="70000" lnSpcReduction="20000"/>
          </a:bodyPr>
          <a:lstStyle/>
          <a:p>
            <a:r>
              <a:rPr lang="en-US" b="0" dirty="0" smtClean="0"/>
              <a:t>The figure depicts an integrated picture of JPL’s margin.</a:t>
            </a:r>
          </a:p>
          <a:p>
            <a:r>
              <a:rPr lang="en-US" b="0" dirty="0" smtClean="0"/>
              <a:t>The goal is to keep all piece parts in limits with reasonable unit AFT range.  </a:t>
            </a:r>
          </a:p>
          <a:p>
            <a:r>
              <a:rPr lang="en-US" b="0" dirty="0" smtClean="0"/>
              <a:t>Other organizations follow similar margin processes.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282ECC-B9AD-4CE3-9622-14878E6BAE58}" type="slidenum">
              <a:rPr lang="en-US" altLang="en-US" smtClean="0"/>
              <a:pPr>
                <a:defRPr/>
              </a:pPr>
              <a:t>54</a:t>
            </a:fld>
            <a:endParaRPr lang="en-US" altLang="en-US"/>
          </a:p>
        </p:txBody>
      </p:sp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981200"/>
            <a:ext cx="8544596" cy="4395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09600" y="6324600"/>
            <a:ext cx="358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*Courtesy of Jeffery </a:t>
            </a:r>
            <a:r>
              <a:rPr lang="en-US" dirty="0" err="1" smtClean="0"/>
              <a:t>Nunes</a:t>
            </a:r>
            <a:r>
              <a:rPr lang="en-US" dirty="0" smtClean="0"/>
              <a:t>, JPL </a:t>
            </a:r>
            <a:endParaRPr lang="en-US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Concluding Remarks for Part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686800" cy="4678363"/>
          </a:xfrm>
        </p:spPr>
        <p:txBody>
          <a:bodyPr>
            <a:normAutofit/>
          </a:bodyPr>
          <a:lstStyle/>
          <a:p>
            <a:r>
              <a:rPr lang="en-US" b="0" dirty="0" smtClean="0"/>
              <a:t>Thermal testing helps ensure a successful mission by increasing confidence in the design and workmanship.</a:t>
            </a:r>
          </a:p>
          <a:p>
            <a:pPr>
              <a:spcBef>
                <a:spcPts val="1800"/>
              </a:spcBef>
            </a:pPr>
            <a:r>
              <a:rPr lang="en-US" b="0" dirty="0" smtClean="0"/>
              <a:t>Temperature cycling screens for workmanship defects.</a:t>
            </a:r>
          </a:p>
          <a:p>
            <a:pPr>
              <a:spcBef>
                <a:spcPts val="1800"/>
              </a:spcBef>
            </a:pPr>
            <a:r>
              <a:rPr lang="en-US" b="0" dirty="0" smtClean="0"/>
              <a:t>Functional testing demonstrates hardware operates within specifications in a flight-like environment.</a:t>
            </a:r>
          </a:p>
          <a:p>
            <a:pPr>
              <a:spcBef>
                <a:spcPts val="1800"/>
              </a:spcBef>
            </a:pPr>
            <a:r>
              <a:rPr lang="en-US" b="0" dirty="0" smtClean="0"/>
              <a:t>Thermal balance test validates thermal math models.</a:t>
            </a:r>
          </a:p>
          <a:p>
            <a:pPr>
              <a:spcBef>
                <a:spcPts val="1800"/>
              </a:spcBef>
            </a:pPr>
            <a:r>
              <a:rPr lang="en-US" b="0" dirty="0" smtClean="0"/>
              <a:t>Margin is applied to predicted flight temperatures to account for uncertainties and ensure robust design.</a:t>
            </a:r>
          </a:p>
          <a:p>
            <a:endParaRPr lang="en-US" b="0" dirty="0" smtClean="0"/>
          </a:p>
          <a:p>
            <a:endParaRPr lang="en-US" sz="2600" b="0" dirty="0" smtClean="0"/>
          </a:p>
          <a:p>
            <a:endParaRPr lang="en-US" sz="2600" b="0" dirty="0" smtClean="0"/>
          </a:p>
          <a:p>
            <a:endParaRPr lang="en-US" sz="2600" b="0" dirty="0" smtClean="0"/>
          </a:p>
          <a:p>
            <a:endParaRPr lang="en-US" sz="2600" b="0" dirty="0" smtClean="0"/>
          </a:p>
          <a:p>
            <a:endParaRPr lang="en-US" sz="2600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55</a:t>
            </a:fld>
            <a:endParaRPr lang="en-US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Conclusion of Part 1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56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ESC Academy testing class 9 Oct 2012 draf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NESC Academy testing class 9 Oct 2012 draft</Template>
  <TotalTime>20926</TotalTime>
  <Pages>1</Pages>
  <Words>2725</Words>
  <Application>Microsoft Office PowerPoint</Application>
  <PresentationFormat>On-screen Show (4:3)</PresentationFormat>
  <Paragraphs>527</Paragraphs>
  <Slides>56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58" baseType="lpstr">
      <vt:lpstr>NESC Academy testing class 9 Oct 2012 draft</vt:lpstr>
      <vt:lpstr>1_Custom Design</vt:lpstr>
      <vt:lpstr>THERMAL TESTING  and  VERIFICATION</vt:lpstr>
      <vt:lpstr>Introduction</vt:lpstr>
      <vt:lpstr>Overview of Thermal Testing</vt:lpstr>
      <vt:lpstr>Lesson Breakdown</vt:lpstr>
      <vt:lpstr>Lesson Roadmap</vt:lpstr>
      <vt:lpstr>PowerPoint Presentation</vt:lpstr>
      <vt:lpstr>Part 1 Roadmap</vt:lpstr>
      <vt:lpstr>Introduction</vt:lpstr>
      <vt:lpstr>Overview</vt:lpstr>
      <vt:lpstr>Test Purposes and Practices</vt:lpstr>
      <vt:lpstr>Purpose of Thermal Testing</vt:lpstr>
      <vt:lpstr>Industry Test Standards and Practices</vt:lpstr>
      <vt:lpstr>Industry Test Standards and Practices (cont.)</vt:lpstr>
      <vt:lpstr>Types of Thermal Tests</vt:lpstr>
      <vt:lpstr>Test Types</vt:lpstr>
      <vt:lpstr>Environmental Stress Screening</vt:lpstr>
      <vt:lpstr>Performance Verification</vt:lpstr>
      <vt:lpstr>Turn-on Demonstration</vt:lpstr>
      <vt:lpstr>Thermal Balance</vt:lpstr>
      <vt:lpstr>Bake-Out</vt:lpstr>
      <vt:lpstr>Test Levels</vt:lpstr>
      <vt:lpstr>Test Levels</vt:lpstr>
      <vt:lpstr>Qualification Testing </vt:lpstr>
      <vt:lpstr>Acceptance Testing</vt:lpstr>
      <vt:lpstr>Protoflight Qualification Testing </vt:lpstr>
      <vt:lpstr>Development Testing </vt:lpstr>
      <vt:lpstr>Hardware Levels</vt:lpstr>
      <vt:lpstr>Thermal Tests</vt:lpstr>
      <vt:lpstr>Thermal Cycle Test </vt:lpstr>
      <vt:lpstr>Thermal Vacuum Test </vt:lpstr>
      <vt:lpstr>Thermal Balance Test</vt:lpstr>
      <vt:lpstr>Consider the Thermal Environment!</vt:lpstr>
      <vt:lpstr>Example - Thermal Test Profile</vt:lpstr>
      <vt:lpstr>Test Margins</vt:lpstr>
      <vt:lpstr>Application of Thermal Test Margins</vt:lpstr>
      <vt:lpstr>Acceptance Test Temperature Range</vt:lpstr>
      <vt:lpstr>Acceptance Test Temperature Range (cont.)</vt:lpstr>
      <vt:lpstr>Acceptance Test Temperature Range (cont.)</vt:lpstr>
      <vt:lpstr>Qualification Temperature Range</vt:lpstr>
      <vt:lpstr>Qualification Temperature Range (cont.)</vt:lpstr>
      <vt:lpstr>Qualification Temperature Range (cont.)</vt:lpstr>
      <vt:lpstr>Protoflight Qualification Temperature Range </vt:lpstr>
      <vt:lpstr>Survival Temperature Range</vt:lpstr>
      <vt:lpstr>Turn-on Temperature</vt:lpstr>
      <vt:lpstr>Predicted Flight Temperatures are Uncertain</vt:lpstr>
      <vt:lpstr>THERMAL UNCERTAINTY DROPS AS DESIGN MATURES</vt:lpstr>
      <vt:lpstr>Margin Covers Thermal Uncertainties</vt:lpstr>
      <vt:lpstr>Margin Covers Thermal Uncertainties (cont.)</vt:lpstr>
      <vt:lpstr>Margin Covers Thermal Uncertainties (cont.)</vt:lpstr>
      <vt:lpstr>Basis for DoD Thermal Uncertainty Margin</vt:lpstr>
      <vt:lpstr>Basis for DoD Thermal Uncertainty Margin (cont.)</vt:lpstr>
      <vt:lpstr>Thermal Uncertainty Margin for Cryogenic Equipment</vt:lpstr>
      <vt:lpstr>Thermal Uncertainty Margin for Cryogenic Equipment (cont.)</vt:lpstr>
      <vt:lpstr>Margin – The Big Picture*</vt:lpstr>
      <vt:lpstr>Concluding Remarks for Part 1</vt:lpstr>
      <vt:lpstr>Conclusion of Part 1</vt:lpstr>
    </vt:vector>
  </TitlesOfParts>
  <Company>The Aerospace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THERMAL TESTING  and  VERIFICATION</dc:title>
  <dc:creator>The Aerospace Corporation</dc:creator>
  <cp:lastModifiedBy>Gottschall, Janet S. (LARC-B703)[LITES]</cp:lastModifiedBy>
  <cp:revision>107</cp:revision>
  <cp:lastPrinted>2000-09-14T19:17:06Z</cp:lastPrinted>
  <dcterms:created xsi:type="dcterms:W3CDTF">2012-10-12T16:00:04Z</dcterms:created>
  <dcterms:modified xsi:type="dcterms:W3CDTF">2013-09-18T14:33:18Z</dcterms:modified>
</cp:coreProperties>
</file>