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27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26.xml" ContentType="application/vnd.openxmlformats-officedocument.presentationml.tags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7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72857" autoAdjust="0"/>
  </p:normalViewPr>
  <p:slideViewPr>
    <p:cSldViewPr>
      <p:cViewPr varScale="1">
        <p:scale>
          <a:sx n="118" d="100"/>
          <a:sy n="118" d="100"/>
        </p:scale>
        <p:origin x="-7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A4880B-6138-4CCF-9CF0-2D04C7E2761A}" type="datetimeFigureOut">
              <a:rPr lang="en-US" smtClean="0"/>
              <a:pPr/>
              <a:t>3/14/2011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7F40DD-4DA2-4738-9FD9-0887689A982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B78CBCEC-1AF1-46CE-8C51-83504858A5F5}" type="slidenum">
              <a:rPr kumimoji="0" lang="en-US" sz="1200" smtClean="0">
                <a:solidFill>
                  <a:schemeClr val="tx1"/>
                </a:solidFill>
              </a:rPr>
              <a:pPr/>
              <a:t>3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3F9EE6A9-58A2-4787-873A-F49D9281E5D7}" type="slidenum">
              <a:rPr kumimoji="0" lang="en-US" sz="1200" smtClean="0">
                <a:solidFill>
                  <a:schemeClr val="tx1"/>
                </a:solidFill>
              </a:rPr>
              <a:pPr/>
              <a:t>4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40DD-4DA2-4738-9FD9-0887689A9829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7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3"/>
            <a:ext cx="3008314" cy="1162051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5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228600" y="6553200"/>
            <a:ext cx="93726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-76200" y="91440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20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8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Online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229600" y="76200"/>
            <a:ext cx="783294" cy="783294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0" i="1" dirty="0" smtClean="0">
                <a:latin typeface="+mj-lt"/>
              </a:rPr>
              <a:t>Learning from the Past, Looking to the Future</a:t>
            </a:r>
            <a:endParaRPr lang="en-US" sz="1200" b="0" i="1" dirty="0">
              <a:latin typeface="+mj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tags" Target="../tags/tag3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8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1.png"/><Relationship Id="rId2" Type="http://schemas.openxmlformats.org/officeDocument/2006/relationships/audio" Target="../media/audio4.wav"/><Relationship Id="rId1" Type="http://schemas.openxmlformats.org/officeDocument/2006/relationships/tags" Target="../tags/tag6.xml"/><Relationship Id="rId6" Type="http://schemas.openxmlformats.org/officeDocument/2006/relationships/image" Target="../media/image10.jpeg"/><Relationship Id="rId5" Type="http://schemas.openxmlformats.org/officeDocument/2006/relationships/image" Target="../media/image9.gif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5.wav"/><Relationship Id="rId1" Type="http://schemas.openxmlformats.org/officeDocument/2006/relationships/tags" Target="../tags/tag7.xml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6.wav"/><Relationship Id="rId1" Type="http://schemas.openxmlformats.org/officeDocument/2006/relationships/tags" Target="../tags/tag8.xml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7.wav"/><Relationship Id="rId1" Type="http://schemas.openxmlformats.org/officeDocument/2006/relationships/tags" Target="../tags/tag9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7" Type="http://schemas.openxmlformats.org/officeDocument/2006/relationships/image" Target="../media/image15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4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9.wav"/><Relationship Id="rId1" Type="http://schemas.openxmlformats.org/officeDocument/2006/relationships/tags" Target="../tags/tag1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0.wav"/><Relationship Id="rId1" Type="http://schemas.openxmlformats.org/officeDocument/2006/relationships/tags" Target="../tags/tag13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7" Type="http://schemas.openxmlformats.org/officeDocument/2006/relationships/image" Target="../media/image21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20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audio12.wav"/><Relationship Id="rId7" Type="http://schemas.openxmlformats.org/officeDocument/2006/relationships/image" Target="../media/image22.jpe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hyperlink" Target="http://upload.wikimedia.org/wikipedia/commons/a/af/Pacific_Park_Plaza_from_Christie_Park.jpg" TargetMode="Externa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audio" Target="../media/audio13.wav"/><Relationship Id="rId7" Type="http://schemas.openxmlformats.org/officeDocument/2006/relationships/image" Target="../media/image25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24.jpeg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4.wav"/><Relationship Id="rId7" Type="http://schemas.openxmlformats.org/officeDocument/2006/relationships/image" Target="../media/image13.png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image" Target="../media/image27.jpeg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5.wav"/><Relationship Id="rId1" Type="http://schemas.openxmlformats.org/officeDocument/2006/relationships/tags" Target="../tags/tag22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2.png"/><Relationship Id="rId2" Type="http://schemas.openxmlformats.org/officeDocument/2006/relationships/audio" Target="../media/audio16.wav"/><Relationship Id="rId1" Type="http://schemas.openxmlformats.org/officeDocument/2006/relationships/tags" Target="../tags/tag2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7.wav"/><Relationship Id="rId7" Type="http://schemas.openxmlformats.org/officeDocument/2006/relationships/image" Target="../media/image6.png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image" Target="../media/image33.png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8.wav"/><Relationship Id="rId1" Type="http://schemas.openxmlformats.org/officeDocument/2006/relationships/tags" Target="../tags/tag26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\\nescmedia\mtso$\Systems%20&amp;%20Communications\Academy\Loads%20&amp;%20Dynamics\Unit_1d_PP\Audio\sound019.wav" TargetMode="External"/><Relationship Id="rId1" Type="http://schemas.openxmlformats.org/officeDocument/2006/relationships/tags" Target="../tags/tag2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0" y="2362200"/>
            <a:ext cx="9144000" cy="68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36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Building Natural Frequencies</a:t>
            </a:r>
          </a:p>
        </p:txBody>
      </p:sp>
      <p:pic>
        <p:nvPicPr>
          <p:cNvPr id="8" name="sound001.wav">
            <a:hlinkClick r:id="" action="ppaction://media"/>
          </p:cNvPr>
          <p:cNvPicPr>
            <a:picLocks noRot="1" noChangeAspect="1"/>
          </p:cNvPicPr>
          <p:nvPr>
            <a:wavAudioFile r:embed="rId3" name="sound001.wav"/>
          </p:nvPr>
        </p:nvPicPr>
        <p:blipFill>
          <a:blip r:embed="rId6" cstate="print"/>
          <a:stretch>
            <a:fillRect/>
          </a:stretch>
        </p:blipFill>
        <p:spPr>
          <a:xfrm>
            <a:off x="9753600" y="36576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844415311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4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This presentation is sponsored by</a:t>
            </a:r>
          </a:p>
        </p:txBody>
      </p:sp>
      <p:pic>
        <p:nvPicPr>
          <p:cNvPr id="4100" name="Picture 4" descr="http://www.nasa.gov/centers/langley/images/content/148110main_rn_nesclogo150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319213" y="1870075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1" descr="http://www.dynamic-concepts.com/images/logo_hom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47775" y="4641850"/>
            <a:ext cx="14001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103" name="Rectangle 4"/>
          <p:cNvSpPr>
            <a:spLocks noChangeArrowheads="1"/>
          </p:cNvSpPr>
          <p:nvPr/>
        </p:nvSpPr>
        <p:spPr bwMode="auto">
          <a:xfrm>
            <a:off x="1066800" y="3448089"/>
            <a:ext cx="316865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NASA Engineering &amp; Safety Center (NESC) Academy</a:t>
            </a:r>
            <a:endParaRPr lang="en-US" sz="1600" dirty="0">
              <a:solidFill>
                <a:schemeClr val="tx1">
                  <a:lumMod val="90000"/>
                  <a:lumOff val="1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4104" name="Rectangle 5"/>
          <p:cNvSpPr>
            <a:spLocks noChangeArrowheads="1"/>
          </p:cNvSpPr>
          <p:nvPr/>
        </p:nvSpPr>
        <p:spPr bwMode="auto">
          <a:xfrm>
            <a:off x="1247775" y="5283200"/>
            <a:ext cx="4283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Verdana" pitchFamily="34" charset="0"/>
                <a:ea typeface="Calibri" pitchFamily="34" charset="0"/>
                <a:cs typeface="Arial" charset="0"/>
              </a:rPr>
              <a:t>Dynamic Concepts, Inc.</a:t>
            </a:r>
            <a:r>
              <a:rPr lang="en-US" sz="16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Calibri" pitchFamily="34" charset="0"/>
                <a:ea typeface="Calibri" pitchFamily="34" charset="0"/>
                <a:cs typeface="Arial" charset="0"/>
              </a:rPr>
              <a:t> </a:t>
            </a:r>
            <a:br>
              <a:rPr lang="en-US" sz="16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Calibri" pitchFamily="34" charset="0"/>
                <a:ea typeface="Calibri" pitchFamily="34" charset="0"/>
                <a:cs typeface="Arial" charset="0"/>
              </a:rPr>
            </a:br>
            <a:r>
              <a:rPr lang="en-US" sz="16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Calibri" pitchFamily="34" charset="0"/>
                <a:ea typeface="Calibri" pitchFamily="34" charset="0"/>
                <a:cs typeface="Arial" charset="0"/>
              </a:rPr>
              <a:t>Huntsville, Alabama</a:t>
            </a:r>
            <a:endParaRPr lang="en-US" sz="1600" dirty="0">
              <a:solidFill>
                <a:schemeClr val="tx1">
                  <a:lumMod val="90000"/>
                  <a:lumOff val="10000"/>
                </a:schemeClr>
              </a:solidFill>
              <a:ea typeface="Calibri" pitchFamily="34" charset="0"/>
              <a:cs typeface="Arial" charset="0"/>
            </a:endParaRPr>
          </a:p>
        </p:txBody>
      </p:sp>
      <p:pic>
        <p:nvPicPr>
          <p:cNvPr id="10" name="sound002.wav">
            <a:hlinkClick r:id="" action="ppaction://media"/>
          </p:cNvPr>
          <p:cNvPicPr>
            <a:picLocks noRot="1" noChangeAspect="1"/>
          </p:cNvPicPr>
          <p:nvPr>
            <a:wavAudioFile r:embed="rId2" name="sound002.wav"/>
          </p:nvPr>
        </p:nvPicPr>
        <p:blipFill>
          <a:blip r:embed="rId7" cstate="print"/>
          <a:stretch>
            <a:fillRect/>
          </a:stretch>
        </p:blipFill>
        <p:spPr>
          <a:xfrm>
            <a:off x="9982200" y="43434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658783256"/>
      </p:ext>
    </p:extLst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9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76200" y="914400"/>
            <a:ext cx="8229600" cy="1143000"/>
          </a:xfrm>
        </p:spPr>
        <p:txBody>
          <a:bodyPr/>
          <a:lstStyle/>
          <a:p>
            <a:pPr algn="l">
              <a:defRPr/>
            </a:pP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n-US" sz="2400" b="1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Contact Information</a:t>
            </a:r>
            <a:endParaRPr lang="en-US" sz="2400" b="1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1223963" y="2185988"/>
            <a:ext cx="6516687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endParaRPr lang="en-US" dirty="0" smtClean="0"/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Tom Irvine </a:t>
            </a: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Email:  tirvine@dynamic-concepts.com</a:t>
            </a:r>
          </a:p>
          <a:p>
            <a:pPr>
              <a:buFont typeface="Monotype Sorts" pitchFamily="2" charset="2"/>
              <a:buNone/>
            </a:pPr>
            <a:endParaRPr lang="en-US" sz="2000" b="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b="0" dirty="0" smtClean="0">
                <a:solidFill>
                  <a:srgbClr val="003366"/>
                </a:solidFill>
              </a:rPr>
              <a:t>Phone: (256) 922-9888</a:t>
            </a: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endParaRPr lang="en-US" dirty="0" smtClean="0"/>
          </a:p>
        </p:txBody>
      </p:sp>
      <p:pic>
        <p:nvPicPr>
          <p:cNvPr id="5125" name="Picture 2" descr="http://www.vibrationdata.com/tom_class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879600"/>
            <a:ext cx="2160587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sound003.wav">
            <a:hlinkClick r:id="" action="ppaction://media"/>
          </p:cNvPr>
          <p:cNvPicPr>
            <a:picLocks noRot="1" noChangeAspect="1"/>
          </p:cNvPicPr>
          <p:nvPr>
            <a:wavAudioFile r:embed="rId3" name="sound003.wav"/>
          </p:nvPr>
        </p:nvPicPr>
        <p:blipFill>
          <a:blip r:embed="rId7" cstate="print"/>
          <a:stretch>
            <a:fillRect/>
          </a:stretch>
        </p:blipFill>
        <p:spPr>
          <a:xfrm>
            <a:off x="9677400" y="3505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607469322"/>
      </p:ext>
    </p:extLst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5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14300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Excitation Sources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0" y="1934029"/>
            <a:ext cx="48768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building must withstand excitation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from: 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Earthquakes</a:t>
            </a: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Wind, Oncoming Turbulence &amp; Vortex Shedding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>
              <a:buClr>
                <a:schemeClr val="tx2"/>
              </a:buClr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HVAC systems</a:t>
            </a: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Machinery</a:t>
            </a: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Plumbing</a:t>
            </a: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H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uman footfall</a:t>
            </a: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O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utdoor traffic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 descr="http://www.642weather.com/weather/wxblog/wp-content/uploads/2009/07/earthquakes1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1934028"/>
            <a:ext cx="3347746" cy="229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images.ctv.ca/archives/CTVNews/img2/20100919/600_ap_hurricane_igor_10091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4572000"/>
            <a:ext cx="3120355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sound004.wav">
            <a:hlinkClick r:id="" action="ppaction://media"/>
          </p:cNvPr>
          <p:cNvPicPr>
            <a:picLocks noRot="1" noChangeAspect="1"/>
          </p:cNvPicPr>
          <p:nvPr>
            <a:wavAudioFile r:embed="rId2" name="sound004.wav"/>
          </p:nvPr>
        </p:nvPicPr>
        <p:blipFill>
          <a:blip r:embed="rId7" cstate="print"/>
          <a:stretch>
            <a:fillRect/>
          </a:stretch>
        </p:blipFill>
        <p:spPr>
          <a:xfrm>
            <a:off x="9829800" y="3505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791511982"/>
      </p:ext>
    </p:extLst>
  </p:cSld>
  <p:clrMapOvr>
    <a:masterClrMapping/>
  </p:clrMapOvr>
  <p:transition advClick="0" advTm="7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95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92292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Building Concerns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894106"/>
            <a:ext cx="73152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Structural Integrity</a:t>
            </a:r>
          </a:p>
          <a:p>
            <a:pPr marL="171450">
              <a:buClr>
                <a:schemeClr val="tx2"/>
              </a:buClr>
            </a:pP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171450">
              <a:buClr>
                <a:schemeClr val="tx2"/>
              </a:buClr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Hospitals must remain operational in an earthquake</a:t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Human Comfort</a:t>
            </a:r>
          </a:p>
          <a:p>
            <a:pPr marL="171450">
              <a:buClr>
                <a:schemeClr val="tx2"/>
              </a:buClr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171450">
              <a:buClr>
                <a:schemeClr val="tx2"/>
              </a:buClr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People can experience motion sickness in tall buildings </a:t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r>
              <a:rPr lang="en-US" sz="1600" dirty="0" smtClean="0">
                <a:latin typeface="Arial" pitchFamily="34" charset="0"/>
                <a:cs typeface="Arial" pitchFamily="34" charset="0"/>
              </a:rPr>
              <a:t>	that sway in the wind</a:t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>
              <a:buClr>
                <a:schemeClr val="tx2"/>
              </a:buClr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Vibration-sensitive Operations</a:t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171450">
              <a:buClr>
                <a:schemeClr val="tx2"/>
              </a:buClr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Crystal Growth Furnace in Semiconductor Fab</a:t>
            </a:r>
          </a:p>
          <a:p>
            <a:pPr marL="171450">
              <a:buClr>
                <a:schemeClr val="tx2"/>
              </a:buClr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171450">
              <a:buClr>
                <a:schemeClr val="tx2"/>
              </a:buClr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Lasers, Optics</a:t>
            </a:r>
          </a:p>
        </p:txBody>
      </p:sp>
      <p:pic>
        <p:nvPicPr>
          <p:cNvPr id="8" name="sound005.wav">
            <a:hlinkClick r:id="" action="ppaction://media"/>
          </p:cNvPr>
          <p:cNvPicPr>
            <a:picLocks noRot="1" noChangeAspect="1"/>
          </p:cNvPicPr>
          <p:nvPr>
            <a:wavAudioFile r:embed="rId2" name="sound005.wav"/>
          </p:nvPr>
        </p:nvPicPr>
        <p:blipFill>
          <a:blip r:embed="rId5" cstate="print"/>
          <a:stretch>
            <a:fillRect/>
          </a:stretch>
        </p:blipFill>
        <p:spPr>
          <a:xfrm>
            <a:off x="9525000" y="34290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4048491657"/>
      </p:ext>
    </p:extLst>
  </p:cSld>
  <p:clrMapOvr>
    <a:masterClrMapping/>
  </p:clrMapOvr>
  <p:transition advClick="0" advTm="1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57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6680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Building Damping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682304"/>
            <a:ext cx="7467600" cy="4642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Potential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damping sources in a building include:</a:t>
            </a: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  <a:p>
            <a:pPr marL="285750" lvl="0" indent="-285750">
              <a:lnSpc>
                <a:spcPts val="2600"/>
              </a:lnSpc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 Joint slip friction</a:t>
            </a:r>
          </a:p>
          <a:p>
            <a:pPr marL="285750" lvl="0" indent="-285750">
              <a:lnSpc>
                <a:spcPts val="2600"/>
              </a:lnSpc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 Gas pumping in the gaps between connected members</a:t>
            </a:r>
          </a:p>
          <a:p>
            <a:pPr marL="285750" lvl="0" indent="-285750">
              <a:lnSpc>
                <a:spcPts val="2600"/>
              </a:lnSpc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 Material dissipation</a:t>
            </a:r>
          </a:p>
          <a:p>
            <a:pPr marL="285750" lvl="0" indent="-285750">
              <a:lnSpc>
                <a:spcPts val="2600"/>
              </a:lnSpc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 Boundary interactions between the foundation and soil</a:t>
            </a:r>
          </a:p>
          <a:p>
            <a:pPr marL="285750" lvl="0" indent="-285750">
              <a:lnSpc>
                <a:spcPts val="2600"/>
              </a:lnSpc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 Aerodynamic drag</a:t>
            </a:r>
          </a:p>
          <a:p>
            <a:pPr marL="285750" lvl="0" indent="-285750">
              <a:lnSpc>
                <a:spcPts val="2600"/>
              </a:lnSpc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 Permanent deformation</a:t>
            </a:r>
          </a:p>
          <a:p>
            <a:pPr marL="285750" lvl="0" indent="-285750">
              <a:lnSpc>
                <a:spcPts val="2600"/>
              </a:lnSpc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 Sound radiation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F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loors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, walls, ceilings and non-load bearing elements may have significant material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damping.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Building damping is non-linear.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Some buildings have tuned mass dampers.</a:t>
            </a:r>
          </a:p>
        </p:txBody>
      </p:sp>
      <p:pic>
        <p:nvPicPr>
          <p:cNvPr id="8" name="sound006.wav">
            <a:hlinkClick r:id="" action="ppaction://media"/>
          </p:cNvPr>
          <p:cNvPicPr>
            <a:picLocks noRot="1" noChangeAspect="1"/>
          </p:cNvPicPr>
          <p:nvPr>
            <a:wavAudioFile r:embed="rId2" name="sound006.wav"/>
          </p:nvPr>
        </p:nvPicPr>
        <p:blipFill>
          <a:blip r:embed="rId5" cstate="print"/>
          <a:stretch>
            <a:fillRect/>
          </a:stretch>
        </p:blipFill>
        <p:spPr>
          <a:xfrm>
            <a:off x="95250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165407644"/>
      </p:ext>
    </p:extLst>
  </p:cSld>
  <p:clrMapOvr>
    <a:masterClrMapping/>
  </p:clrMapOvr>
  <p:transition advClick="0" advTm="5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47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139441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Building Analysis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71600" y="2398455"/>
            <a:ext cx="6248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We need to know the natural frequency and damping ratio of a building in order to calculate stress, fatigue and other response parameters.</a:t>
            </a:r>
          </a:p>
          <a:p>
            <a:pPr>
              <a:lnSpc>
                <a:spcPts val="2400"/>
              </a:lnSpc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400"/>
              </a:lnSpc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W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e can then determine whether the building can withstand the maximum expected dynamic environments.</a:t>
            </a:r>
          </a:p>
          <a:p>
            <a:pPr>
              <a:lnSpc>
                <a:spcPts val="2400"/>
              </a:lnSpc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4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So lets take a look at some typical tall buildings……</a:t>
            </a:r>
          </a:p>
        </p:txBody>
      </p:sp>
      <p:pic>
        <p:nvPicPr>
          <p:cNvPr id="8" name="sound007.wav">
            <a:hlinkClick r:id="" action="ppaction://media"/>
          </p:cNvPr>
          <p:cNvPicPr>
            <a:picLocks noRot="1" noChangeAspect="1"/>
          </p:cNvPicPr>
          <p:nvPr>
            <a:wavAudioFile r:embed="rId2" name="sound007.wav"/>
          </p:nvPr>
        </p:nvPicPr>
        <p:blipFill>
          <a:blip r:embed="rId5" cstate="print"/>
          <a:stretch>
            <a:fillRect/>
          </a:stretch>
        </p:blipFill>
        <p:spPr>
          <a:xfrm>
            <a:off x="96774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102734224"/>
      </p:ext>
    </p:extLst>
  </p:cSld>
  <p:clrMapOvr>
    <a:masterClrMapping/>
  </p:clrMapOvr>
  <p:transition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7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Snagit_PPT3EA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30595" y="1371600"/>
            <a:ext cx="6870405" cy="5115627"/>
          </a:xfrm>
          <a:prstGeom prst="rect">
            <a:avLst/>
          </a:prstGeom>
        </p:spPr>
      </p:pic>
      <p:sp>
        <p:nvSpPr>
          <p:cNvPr id="16" name="TextBox 15"/>
          <p:cNvSpPr txBox="1"/>
          <p:nvPr>
            <p:custDataLst>
              <p:tags r:id="rId2"/>
            </p:custDataLst>
          </p:nvPr>
        </p:nvSpPr>
        <p:spPr>
          <a:xfrm>
            <a:off x="0" y="97149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A-3 Test Stand at </a:t>
            </a: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Stennis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Space Center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sound008.wav">
            <a:hlinkClick r:id="" action="ppaction://media"/>
          </p:cNvPr>
          <p:cNvPicPr>
            <a:picLocks noRot="1" noChangeAspect="1"/>
          </p:cNvPicPr>
          <p:nvPr>
            <a:wavAudioFile r:embed="rId3" name="sound008.wav"/>
          </p:nvPr>
        </p:nvPicPr>
        <p:blipFill>
          <a:blip r:embed="rId7" cstate="print"/>
          <a:stretch>
            <a:fillRect/>
          </a:stretch>
        </p:blipFill>
        <p:spPr>
          <a:xfrm>
            <a:off x="9677400" y="35814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4048491657"/>
      </p:ext>
    </p:extLst>
  </p:cSld>
  <p:clrMapOvr>
    <a:masterClrMapping/>
  </p:clrMapOvr>
  <p:transition advClick="0" advTm="1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00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nagit_PPT86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4400" y="1455632"/>
            <a:ext cx="6885715" cy="464761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68486" y="1956375"/>
            <a:ext cx="17707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Arial" pitchFamily="34" charset="0"/>
                <a:cs typeface="Arial" pitchFamily="34" charset="0"/>
              </a:rPr>
              <a:t>Engine Nozzle</a:t>
            </a:r>
            <a:endParaRPr lang="en-US" sz="1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3200400" y="2142920"/>
            <a:ext cx="457200" cy="1538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990600" y="1472625"/>
            <a:ext cx="4437743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6699"/>
                </a:solidFill>
                <a:latin typeface="Arial" pitchFamily="34" charset="0"/>
                <a:cs typeface="Arial" pitchFamily="34" charset="0"/>
              </a:rPr>
              <a:t>A-3 Steam System Schematic Diagram</a:t>
            </a:r>
          </a:p>
          <a:p>
            <a:endParaRPr lang="en-US" sz="1600" b="1" dirty="0">
              <a:solidFill>
                <a:srgbClr val="0066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04772" y="2470143"/>
            <a:ext cx="1770743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Arial" pitchFamily="34" charset="0"/>
                <a:cs typeface="Arial" pitchFamily="34" charset="0"/>
              </a:rPr>
              <a:t>Steam Supply</a:t>
            </a:r>
            <a:endParaRPr lang="en-U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05400" y="5381746"/>
            <a:ext cx="1770743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Arial" pitchFamily="34" charset="0"/>
                <a:cs typeface="Arial" pitchFamily="34" charset="0"/>
              </a:rPr>
              <a:t>Steam Supply</a:t>
            </a:r>
            <a:endParaRPr lang="en-U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14400" y="2316253"/>
            <a:ext cx="152400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Arial" pitchFamily="34" charset="0"/>
                <a:cs typeface="Arial" pitchFamily="34" charset="0"/>
              </a:rPr>
              <a:t>First Stage Ejector</a:t>
            </a:r>
            <a:endParaRPr lang="en-U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95400" y="4648200"/>
            <a:ext cx="137160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Arial" pitchFamily="34" charset="0"/>
                <a:cs typeface="Arial" pitchFamily="34" charset="0"/>
              </a:rPr>
              <a:t>Second Stage Ejector</a:t>
            </a:r>
            <a:endParaRPr lang="en-U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31201" y="5791200"/>
            <a:ext cx="3447143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Arial" pitchFamily="34" charset="0"/>
                <a:cs typeface="Arial" pitchFamily="34" charset="0"/>
              </a:rPr>
              <a:t>Typical 3-unit CSG Module Output</a:t>
            </a:r>
            <a:endParaRPr lang="en-U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463143" y="4122632"/>
            <a:ext cx="76200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Arial" pitchFamily="34" charset="0"/>
                <a:cs typeface="Arial" pitchFamily="34" charset="0"/>
              </a:rPr>
              <a:t>Steam</a:t>
            </a:r>
            <a:endParaRPr lang="en-U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00800" y="2590800"/>
            <a:ext cx="1172028" cy="10618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LOX Feed</a:t>
            </a:r>
          </a:p>
          <a:p>
            <a:pPr>
              <a:lnSpc>
                <a:spcPct val="150000"/>
              </a:lnSpc>
            </a:pP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IPA Feed</a:t>
            </a:r>
          </a:p>
          <a:p>
            <a:pPr>
              <a:lnSpc>
                <a:spcPct val="150000"/>
              </a:lnSpc>
            </a:pP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Water Feed</a:t>
            </a:r>
            <a:endParaRPr lang="en-US" sz="1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sound009.wav">
            <a:hlinkClick r:id="" action="ppaction://media"/>
          </p:cNvPr>
          <p:cNvPicPr>
            <a:picLocks noRot="1" noChangeAspect="1"/>
          </p:cNvPicPr>
          <p:nvPr>
            <a:wavAudioFile r:embed="rId2" name="sound009.wav"/>
          </p:nvPr>
        </p:nvPicPr>
        <p:blipFill>
          <a:blip r:embed="rId6" cstate="print"/>
          <a:stretch>
            <a:fillRect/>
          </a:stretch>
        </p:blipFill>
        <p:spPr>
          <a:xfrm>
            <a:off x="98298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404215493"/>
      </p:ext>
    </p:extLst>
  </p:cSld>
  <p:clrMapOvr>
    <a:masterClrMapping/>
  </p:clrMapOvr>
  <p:transition advClick="0" advTm="5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907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088437"/>
            <a:ext cx="3505200" cy="523616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724400" y="1413848"/>
            <a:ext cx="4038600" cy="43773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200"/>
              </a:lnSpc>
              <a:spcBef>
                <a:spcPts val="40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The A-3 Test Stand will provide simulated high-altitude testing of the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r>
              <a:rPr lang="en-US" sz="1600" dirty="0" smtClean="0">
                <a:latin typeface="Arial" pitchFamily="34" charset="0"/>
                <a:cs typeface="Arial" pitchFamily="34" charset="0"/>
              </a:rPr>
              <a:t>J-2X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rocket engine in development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8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lnSpc>
                <a:spcPts val="2200"/>
              </a:lnSpc>
              <a:spcBef>
                <a:spcPts val="40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Chemical steam generators, LOX, alcohol, water</a:t>
            </a:r>
          </a:p>
          <a:p>
            <a:pPr marL="285750" indent="-285750">
              <a:lnSpc>
                <a:spcPts val="2200"/>
              </a:lnSpc>
              <a:spcBef>
                <a:spcPts val="40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Resulting steam will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be used to reduce pressure inside the test cell diffuser, allowing operators to simulate altitudes up to 100,000 feet. </a:t>
            </a:r>
          </a:p>
          <a:p>
            <a:pPr marL="285750" indent="-285750">
              <a:lnSpc>
                <a:spcPts val="2200"/>
              </a:lnSpc>
              <a:spcBef>
                <a:spcPts val="40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Height is 300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ft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lnSpc>
                <a:spcPts val="2200"/>
              </a:lnSpc>
              <a:spcBef>
                <a:spcPts val="40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Open-frame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structural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steel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lnSpc>
                <a:spcPts val="2200"/>
              </a:lnSpc>
              <a:spcBef>
                <a:spcPts val="40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First dominant frequencies from finite element analysis:  1.75 to 2.0 Hz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sound010.wav">
            <a:hlinkClick r:id="" action="ppaction://media"/>
          </p:cNvPr>
          <p:cNvPicPr>
            <a:picLocks noRot="1" noChangeAspect="1"/>
          </p:cNvPicPr>
          <p:nvPr>
            <a:wavAudioFile r:embed="rId2" name="sound010.wav"/>
          </p:nvPr>
        </p:nvPicPr>
        <p:blipFill>
          <a:blip r:embed="rId6" cstate="print"/>
          <a:stretch>
            <a:fillRect/>
          </a:stretch>
        </p:blipFill>
        <p:spPr>
          <a:xfrm>
            <a:off x="98298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887226066"/>
      </p:ext>
    </p:extLst>
  </p:cSld>
  <p:clrMapOvr>
    <a:masterClrMapping/>
  </p:clrMapOvr>
  <p:transition advClick="0" advTm="4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47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" y="990600"/>
            <a:ext cx="5572125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3733800" y="990600"/>
            <a:ext cx="2295525" cy="44767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139519" y="1806476"/>
            <a:ext cx="431868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CSUH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Administration Building, Warren Hall</a:t>
            </a: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Warren Hall height is 200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ft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(61 m).  Its design has a steel moment frame core with a concrete exterior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>
                <a:latin typeface="Arial" pitchFamily="34" charset="0"/>
                <a:cs typeface="Arial" pitchFamily="34" charset="0"/>
              </a:rPr>
              <a:t>Note that plans have been made to perform a seismic retrofit on this building because it is built on the Hayward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Fault.  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xmlns="" val="4237680421"/>
              </p:ext>
            </p:extLst>
          </p:nvPr>
        </p:nvGraphicFramePr>
        <p:xfrm>
          <a:off x="3124200" y="4953000"/>
          <a:ext cx="5715000" cy="1371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37310"/>
                <a:gridCol w="1120140"/>
                <a:gridCol w="971550"/>
                <a:gridCol w="1143000"/>
                <a:gridCol w="1143000"/>
              </a:tblGrid>
              <a:tr h="274320">
                <a:tc gridSpan="5"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CSUH Warren Hall, Modal Parameters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Direction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Loma </a:t>
                      </a:r>
                      <a:r>
                        <a:rPr lang="en-US" sz="1400" dirty="0" err="1">
                          <a:effectLst/>
                        </a:rPr>
                        <a:t>Prieta</a:t>
                      </a:r>
                      <a:r>
                        <a:rPr lang="en-US" sz="1400" dirty="0">
                          <a:effectLst/>
                        </a:rPr>
                        <a:t> Earthquake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Ambient Vibration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fn</a:t>
                      </a:r>
                      <a:r>
                        <a:rPr lang="en-US" sz="1400" dirty="0">
                          <a:effectLst/>
                        </a:rPr>
                        <a:t> (Hz)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Damping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fn (Hz)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Damping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North-South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0.76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3.4%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0.92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0.6%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East-West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0.76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2.3%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0.86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0.6%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11" name="sound011.wav">
            <a:hlinkClick r:id="" action="ppaction://media"/>
          </p:cNvPr>
          <p:cNvPicPr>
            <a:picLocks noRot="1" noChangeAspect="1"/>
          </p:cNvPicPr>
          <p:nvPr>
            <a:wavAudioFile r:embed="rId3" name="sound011.wav"/>
          </p:nvPr>
        </p:nvPicPr>
        <p:blipFill>
          <a:blip r:embed="rId7" cstate="print"/>
          <a:stretch>
            <a:fillRect/>
          </a:stretch>
        </p:blipFill>
        <p:spPr>
          <a:xfrm>
            <a:off x="9677400" y="3352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941774733"/>
      </p:ext>
    </p:extLst>
  </p:cSld>
  <p:clrMapOvr>
    <a:masterClrMapping/>
  </p:clrMapOvr>
  <p:transition advClick="0" advTm="1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74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ile:Pacific Park Plaza from Christie Park.jpg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4" y="990600"/>
            <a:ext cx="3971925" cy="529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5029200" y="1537505"/>
            <a:ext cx="3352800" cy="2424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The Pacific Park Plaza height is 308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ft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(94 meters).   It has a reinforced concrete moment-frame/shear-wall structure.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300"/>
              </a:lnSpc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300"/>
              </a:lnSpc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damping is non-linear.  Some of the damping is presumably due to micro-cracks in the concrete.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xmlns="" val="1180796074"/>
              </p:ext>
            </p:extLst>
          </p:nvPr>
        </p:nvGraphicFramePr>
        <p:xfrm>
          <a:off x="533400" y="4876800"/>
          <a:ext cx="5334000" cy="1524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48156"/>
                <a:gridCol w="1045464"/>
                <a:gridCol w="906780"/>
                <a:gridCol w="1066800"/>
                <a:gridCol w="1066800"/>
              </a:tblGrid>
              <a:tr h="304800">
                <a:tc gridSpan="5"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Pacific Park Plaza, Modal Parameters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48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Direction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Loma </a:t>
                      </a:r>
                      <a:r>
                        <a:rPr lang="en-US" sz="1400" dirty="0" err="1">
                          <a:effectLst/>
                        </a:rPr>
                        <a:t>Prieta</a:t>
                      </a:r>
                      <a:r>
                        <a:rPr lang="en-US" sz="1400" dirty="0">
                          <a:effectLst/>
                        </a:rPr>
                        <a:t> Earthquake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Ambient Vibration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48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fn</a:t>
                      </a:r>
                      <a:r>
                        <a:rPr lang="en-US" sz="1400" dirty="0">
                          <a:effectLst/>
                        </a:rPr>
                        <a:t> (Hz)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Damping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fn (Hz)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Damping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48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North-South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0.38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11.6%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0.48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0.6%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48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East-West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0.38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15.5%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0.48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3.4%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11" name="sound012.wav">
            <a:hlinkClick r:id="" action="ppaction://media"/>
          </p:cNvPr>
          <p:cNvPicPr>
            <a:picLocks noRot="1" noChangeAspect="1"/>
          </p:cNvPicPr>
          <p:nvPr>
            <a:wavAudioFile r:embed="rId3" name="sound012.wav"/>
          </p:nvPr>
        </p:nvPicPr>
        <p:blipFill>
          <a:blip r:embed="rId8" cstate="print"/>
          <a:stretch>
            <a:fillRect/>
          </a:stretch>
        </p:blipFill>
        <p:spPr>
          <a:xfrm>
            <a:off x="9753600" y="3352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4048491657"/>
      </p:ext>
    </p:extLst>
  </p:cSld>
  <p:clrMapOvr>
    <a:masterClrMapping/>
  </p:clrMapOvr>
  <p:transition advClick="0" advTm="8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54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www.vibrationdata.com/earthquakes/Resources/pyramid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1219200"/>
            <a:ext cx="3156585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3657600" y="1103492"/>
            <a:ext cx="541020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200"/>
              </a:lnSpc>
            </a:pPr>
            <a:r>
              <a:rPr lang="en-US" sz="1500" dirty="0">
                <a:latin typeface="Arial" pitchFamily="34" charset="0"/>
                <a:cs typeface="Arial" pitchFamily="34" charset="0"/>
              </a:rPr>
              <a:t>The Transamerica Pyramid is built from a steel frame, with a truss system at the base.  The height is 850 </a:t>
            </a:r>
            <a:r>
              <a:rPr lang="en-US" sz="1500" dirty="0" err="1">
                <a:latin typeface="Arial" pitchFamily="34" charset="0"/>
                <a:cs typeface="Arial" pitchFamily="34" charset="0"/>
              </a:rPr>
              <a:t>ft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 (260 m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>
              <a:lnSpc>
                <a:spcPts val="2200"/>
              </a:lnSpc>
            </a:pPr>
            <a:endParaRPr lang="en-US" sz="15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ts val="2200"/>
              </a:lnSpc>
            </a:pPr>
            <a:r>
              <a:rPr lang="en-US" sz="1500" dirty="0">
                <a:latin typeface="Arial" pitchFamily="34" charset="0"/>
                <a:cs typeface="Arial" pitchFamily="34" charset="0"/>
              </a:rPr>
              <a:t>The truss system supports both vertical and horizontal loading. The building is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carefully engineered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to take large horizontal base shear forces.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xmlns="" val="284654121"/>
              </p:ext>
            </p:extLst>
          </p:nvPr>
        </p:nvGraphicFramePr>
        <p:xfrm>
          <a:off x="3048000" y="5029200"/>
          <a:ext cx="5949316" cy="1371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92140"/>
                <a:gridCol w="1166066"/>
                <a:gridCol w="1011384"/>
                <a:gridCol w="1189863"/>
                <a:gridCol w="1189863"/>
              </a:tblGrid>
              <a:tr h="274320">
                <a:tc gridSpan="5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Transamerica </a:t>
                      </a:r>
                      <a:r>
                        <a:rPr lang="en-US" sz="1400" dirty="0">
                          <a:effectLst/>
                        </a:rPr>
                        <a:t>Pyramid, Modal Parameters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Direction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Loma </a:t>
                      </a:r>
                      <a:r>
                        <a:rPr lang="en-US" sz="1400" dirty="0" err="1">
                          <a:effectLst/>
                        </a:rPr>
                        <a:t>Prieta</a:t>
                      </a:r>
                      <a:r>
                        <a:rPr lang="en-US" sz="1400" dirty="0">
                          <a:effectLst/>
                        </a:rPr>
                        <a:t> Earthquake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Ambient Vibration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fn (Hz)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Damping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fn (Hz)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Damping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North-South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0.28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4.9%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0.34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0.8%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East-West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0.28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2.2%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0.32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1.4%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048000"/>
            <a:ext cx="2514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sound013.wav">
            <a:hlinkClick r:id="" action="ppaction://media"/>
          </p:cNvPr>
          <p:cNvPicPr>
            <a:picLocks noRot="1" noChangeAspect="1"/>
          </p:cNvPicPr>
          <p:nvPr>
            <a:wavAudioFile r:embed="rId3" name="sound013.wav"/>
          </p:nvPr>
        </p:nvPicPr>
        <p:blipFill>
          <a:blip r:embed="rId8" cstate="print"/>
          <a:stretch>
            <a:fillRect/>
          </a:stretch>
        </p:blipFill>
        <p:spPr>
          <a:xfrm>
            <a:off x="9601200" y="3352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4048491657"/>
      </p:ext>
    </p:extLst>
  </p:cSld>
  <p:clrMapOvr>
    <a:masterClrMapping/>
  </p:clrMapOvr>
  <p:transition advClick="0" advTm="1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70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96157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876800" y="1494972"/>
            <a:ext cx="3581400" cy="2797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defTabSz="914400" rtl="0" eaLnBrk="1" fontAlgn="base" latinLnBrk="0" hangingPunct="1">
              <a:lnSpc>
                <a:spcPts val="2200"/>
              </a:lnSpc>
              <a:spcBef>
                <a:spcPts val="200"/>
              </a:spcBef>
              <a:spcAft>
                <a:spcPts val="300"/>
              </a:spcAft>
              <a:buClr>
                <a:srgbClr val="006699"/>
              </a:buClr>
              <a:buSzTx/>
              <a:buFont typeface="Wingdings" pitchFamily="2" charset="2"/>
              <a:buChar char="§"/>
              <a:tabLst/>
            </a:pP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San Diego Gas and Electric Company Building</a:t>
            </a:r>
          </a:p>
          <a:p>
            <a:pPr marL="285750" marR="0" lvl="0" indent="-285750" defTabSz="914400" rtl="0" eaLnBrk="1" fontAlgn="base" latinLnBrk="0" hangingPunct="1">
              <a:lnSpc>
                <a:spcPts val="2200"/>
              </a:lnSpc>
              <a:spcBef>
                <a:spcPts val="200"/>
              </a:spcBef>
              <a:spcAft>
                <a:spcPts val="300"/>
              </a:spcAft>
              <a:buClr>
                <a:srgbClr val="006699"/>
              </a:buClr>
              <a:buSzTx/>
              <a:buFont typeface="Wingdings" pitchFamily="2" charset="2"/>
              <a:buChar char="§"/>
              <a:tabLst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The height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is 291 </a:t>
            </a:r>
            <a:r>
              <a:rPr lang="en-US" sz="1500" dirty="0" err="1">
                <a:latin typeface="Arial" pitchFamily="34" charset="0"/>
                <a:cs typeface="Arial" pitchFamily="34" charset="0"/>
              </a:rPr>
              <a:t>ft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 (89 m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).</a:t>
            </a:r>
            <a:endParaRPr lang="en-US" sz="1500" dirty="0">
              <a:latin typeface="Arial" pitchFamily="34" charset="0"/>
              <a:cs typeface="Arial" pitchFamily="34" charset="0"/>
            </a:endParaRPr>
          </a:p>
          <a:p>
            <a:pPr marL="285750" marR="0" lvl="0" indent="-285750" defTabSz="914400" rtl="0" eaLnBrk="1" fontAlgn="base" latinLnBrk="0" hangingPunct="1">
              <a:lnSpc>
                <a:spcPts val="2200"/>
              </a:lnSpc>
              <a:spcBef>
                <a:spcPts val="200"/>
              </a:spcBef>
              <a:spcAft>
                <a:spcPts val="300"/>
              </a:spcAft>
              <a:buClr>
                <a:srgbClr val="006699"/>
              </a:buClr>
              <a:buSzTx/>
              <a:buFont typeface="Wingdings" pitchFamily="2" charset="2"/>
              <a:buChar char="§"/>
              <a:tabLst/>
            </a:pP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building was completed in 1968. It survived the magnitude 6.5 Borrego Mountain earthquake of April 9, 1968.</a:t>
            </a:r>
          </a:p>
          <a:p>
            <a:pPr marL="285750" marR="0" lvl="0" indent="-285750" defTabSz="914400" rtl="0" eaLnBrk="1" fontAlgn="base" latinLnBrk="0" hangingPunct="1">
              <a:lnSpc>
                <a:spcPts val="2200"/>
              </a:lnSpc>
              <a:spcBef>
                <a:spcPts val="200"/>
              </a:spcBef>
              <a:spcAft>
                <a:spcPts val="300"/>
              </a:spcAft>
              <a:buClr>
                <a:srgbClr val="006699"/>
              </a:buClr>
              <a:buSzTx/>
              <a:buFont typeface="Wingdings" pitchFamily="2" charset="2"/>
              <a:buChar char="§"/>
              <a:tabLst/>
            </a:pPr>
            <a:r>
              <a:rPr kumimoji="0" lang="en-US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Results from a forced</a:t>
            </a:r>
            <a:r>
              <a:rPr kumimoji="0" lang="en-US" sz="15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vibration test are given in the following table.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xmlns="" val="1910146651"/>
              </p:ext>
            </p:extLst>
          </p:nvPr>
        </p:nvGraphicFramePr>
        <p:xfrm>
          <a:off x="4953000" y="4542972"/>
          <a:ext cx="3943350" cy="15530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7225"/>
                <a:gridCol w="657225"/>
                <a:gridCol w="657225"/>
                <a:gridCol w="667493"/>
                <a:gridCol w="646957"/>
                <a:gridCol w="657225"/>
              </a:tblGrid>
              <a:tr h="460713"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North-South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East-West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Torsional</a:t>
                      </a:r>
                      <a:endParaRPr lang="en-US" sz="16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3160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 smtClean="0">
                          <a:effectLst/>
                        </a:rPr>
                        <a:t>Freq</a:t>
                      </a:r>
                      <a:endParaRPr lang="en-US" sz="1600" dirty="0" smtClean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(</a:t>
                      </a:r>
                      <a:r>
                        <a:rPr lang="en-US" sz="1600" dirty="0">
                          <a:effectLst/>
                        </a:rPr>
                        <a:t>Hz)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Damp</a:t>
                      </a:r>
                      <a:endParaRPr lang="en-US" sz="16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 smtClean="0">
                          <a:effectLst/>
                        </a:rPr>
                        <a:t>Freq</a:t>
                      </a:r>
                      <a:endParaRPr lang="en-US" sz="1600" dirty="0" smtClean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(</a:t>
                      </a:r>
                      <a:r>
                        <a:rPr lang="en-US" sz="1600" dirty="0">
                          <a:effectLst/>
                        </a:rPr>
                        <a:t>Hz)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Damp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 smtClean="0">
                          <a:effectLst/>
                        </a:rPr>
                        <a:t>Freq</a:t>
                      </a:r>
                      <a:endParaRPr lang="en-US" sz="1600" dirty="0" smtClean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(</a:t>
                      </a:r>
                      <a:r>
                        <a:rPr lang="en-US" sz="1600" dirty="0">
                          <a:effectLst/>
                        </a:rPr>
                        <a:t>Hz)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Damp</a:t>
                      </a:r>
                      <a:endParaRPr lang="en-US" sz="16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071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0.382</a:t>
                      </a:r>
                      <a:endParaRPr lang="en-US" sz="16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1.6%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0.394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2.5%</a:t>
                      </a:r>
                      <a:endParaRPr lang="en-US" sz="16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0.425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2.0%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1028" name="Picture 4" descr="E:\SempraEnergyBuildingSanDiegoApr0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0892" y="1066800"/>
            <a:ext cx="4018708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sound014.wav">
            <a:hlinkClick r:id="" action="ppaction://media"/>
          </p:cNvPr>
          <p:cNvPicPr>
            <a:picLocks noRot="1" noChangeAspect="1"/>
          </p:cNvPicPr>
          <p:nvPr>
            <a:wavAudioFile r:embed="rId3" name="sound014.wav"/>
          </p:nvPr>
        </p:nvPicPr>
        <p:blipFill>
          <a:blip r:embed="rId7" cstate="print"/>
          <a:stretch>
            <a:fillRect/>
          </a:stretch>
        </p:blipFill>
        <p:spPr>
          <a:xfrm>
            <a:off x="9753600" y="3352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4048491657"/>
      </p:ext>
    </p:extLst>
  </p:cSld>
  <p:clrMapOvr>
    <a:masterClrMapping/>
  </p:clrMapOvr>
  <p:transition advClick="0" advTm="9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17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1066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150" name="Picture 6" descr="Citicorp Building Architecture Desig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4400" y="1066801"/>
            <a:ext cx="3966690" cy="528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613400" y="1295400"/>
            <a:ext cx="3225800" cy="4682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2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500" dirty="0">
                <a:latin typeface="Arial" pitchFamily="34" charset="0"/>
                <a:cs typeface="Arial" pitchFamily="34" charset="0"/>
              </a:rPr>
              <a:t>The Citicorp Tower is located in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New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York City. </a:t>
            </a:r>
          </a:p>
          <a:p>
            <a:pPr marL="285750" indent="-285750">
              <a:lnSpc>
                <a:spcPts val="22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Height is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915 feet (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279 meters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). </a:t>
            </a:r>
          </a:p>
          <a:p>
            <a:pPr marL="285750" indent="-285750">
              <a:lnSpc>
                <a:spcPts val="22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is constructed from steel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beams, with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aluminum and glass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cladding.</a:t>
            </a:r>
          </a:p>
          <a:p>
            <a:pPr marL="285750" indent="-285750">
              <a:lnSpc>
                <a:spcPts val="22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Buildings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in New York City must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withstand hurricane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winds, with gusts up to 100 miles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per hour.</a:t>
            </a:r>
          </a:p>
          <a:p>
            <a:pPr marL="285750" indent="-285750">
              <a:lnSpc>
                <a:spcPts val="22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Fundamental Frequency is 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0.15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Hz</a:t>
            </a:r>
          </a:p>
          <a:p>
            <a:pPr marL="285750" indent="-285750">
              <a:lnSpc>
                <a:spcPts val="22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building’s Inherent damping ratio is 1%,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not including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the effect of the tuned mass damper.</a:t>
            </a:r>
          </a:p>
        </p:txBody>
      </p:sp>
      <p:pic>
        <p:nvPicPr>
          <p:cNvPr id="8" name="sound015.wav">
            <a:hlinkClick r:id="" action="ppaction://media"/>
          </p:cNvPr>
          <p:cNvPicPr>
            <a:picLocks noRot="1" noChangeAspect="1"/>
          </p:cNvPicPr>
          <p:nvPr>
            <a:wavAudioFile r:embed="rId2" name="sound015.wav"/>
          </p:nvPr>
        </p:nvPicPr>
        <p:blipFill>
          <a:blip r:embed="rId6" cstate="print"/>
          <a:stretch>
            <a:fillRect/>
          </a:stretch>
        </p:blipFill>
        <p:spPr>
          <a:xfrm>
            <a:off x="9601200" y="3733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96066186"/>
      </p:ext>
    </p:extLst>
  </p:cSld>
  <p:clrMapOvr>
    <a:masterClrMapping/>
  </p:clrMapOvr>
  <p:transition advClick="0" advTm="8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28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76200" y="533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1" y="990600"/>
            <a:ext cx="407773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6314" y="990600"/>
            <a:ext cx="4048432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1001" y="3904833"/>
            <a:ext cx="8458199" cy="2800767"/>
          </a:xfrm>
          <a:prstGeom prst="rect">
            <a:avLst/>
          </a:prstGeom>
          <a:noFill/>
        </p:spPr>
        <p:txBody>
          <a:bodyPr wrap="square" numCol="2" spcCol="274320" rtlCol="0">
            <a:spAutoFit/>
          </a:bodyPr>
          <a:lstStyle/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The 400-ton mass damper is located in a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room at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the top of the Citicorp building.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block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is supported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on a series of twelve hydraulic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oil bearings.</a:t>
            </a:r>
          </a:p>
          <a:p>
            <a:pPr>
              <a:buClr>
                <a:schemeClr val="tx2"/>
              </a:buClr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Block is designed to remain “stationary” while building sways.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Block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natural frequency is 0.16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Hz. 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Biaxially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resonant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Block system increases building damping to 5%.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damper is designed to reduce the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building sway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by 50%.</a:t>
            </a:r>
          </a:p>
        </p:txBody>
      </p:sp>
      <p:pic>
        <p:nvPicPr>
          <p:cNvPr id="8" name="sound016.wav">
            <a:hlinkClick r:id="" action="ppaction://media"/>
          </p:cNvPr>
          <p:cNvPicPr>
            <a:picLocks noRot="1" noChangeAspect="1"/>
          </p:cNvPicPr>
          <p:nvPr>
            <a:wavAudioFile r:embed="rId2" name="sound016.wav"/>
          </p:nvPr>
        </p:nvPicPr>
        <p:blipFill>
          <a:blip r:embed="rId7" cstate="print"/>
          <a:stretch>
            <a:fillRect/>
          </a:stretch>
        </p:blipFill>
        <p:spPr>
          <a:xfrm>
            <a:off x="9601200" y="35814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85860965"/>
      </p:ext>
    </p:extLst>
  </p:cSld>
  <p:clrMapOvr>
    <a:masterClrMapping/>
  </p:clrMapOvr>
  <p:transition advClick="0" advTm="4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4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6096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62000" y="1135428"/>
            <a:ext cx="7391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The 1994 Uniform Building Code (UBC) gives the following empirical formula for the fundamental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frequency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 of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a tall building.</a:t>
            </a:r>
          </a:p>
        </p:txBody>
      </p:sp>
      <p:sp>
        <p:nvSpPr>
          <p:cNvPr id="6" name="Rectangle 5"/>
          <p:cNvSpPr/>
          <p:nvPr/>
        </p:nvSpPr>
        <p:spPr>
          <a:xfrm>
            <a:off x="3505200" y="2590800"/>
            <a:ext cx="4572000" cy="759182"/>
          </a:xfrm>
          <a:prstGeom prst="rect">
            <a:avLst/>
          </a:prstGeom>
        </p:spPr>
        <p:txBody>
          <a:bodyPr>
            <a:spAutoFit/>
          </a:bodyPr>
          <a:lstStyle/>
          <a:p>
            <a:pPr lvl="1">
              <a:lnSpc>
                <a:spcPts val="2600"/>
              </a:lnSpc>
              <a:buFont typeface="Monotype Sorts" pitchFamily="2" charset="2"/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 is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the height</a:t>
            </a:r>
          </a:p>
          <a:p>
            <a:pPr lvl="1">
              <a:lnSpc>
                <a:spcPts val="2600"/>
              </a:lnSpc>
              <a:buFont typeface="Monotype Sorts" pitchFamily="2" charset="2"/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Ct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is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an empirical factor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xmlns="" val="3708172754"/>
              </p:ext>
            </p:extLst>
          </p:nvPr>
        </p:nvGraphicFramePr>
        <p:xfrm>
          <a:off x="762000" y="3962400"/>
          <a:ext cx="7772400" cy="2199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800"/>
                <a:gridCol w="2590800"/>
                <a:gridCol w="2590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Type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Ct  (sec/ft^0.75)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Ct  (sec/m^0.75)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Masonry &amp;</a:t>
                      </a:r>
                      <a:r>
                        <a:rPr lang="en-US" baseline="0" dirty="0" smtClean="0"/>
                        <a:t> Wood Buildings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0.049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Reinforced</a:t>
                      </a:r>
                      <a:r>
                        <a:rPr lang="en-US" baseline="0" dirty="0" smtClean="0"/>
                        <a:t> Concrete Moment Resisting Frames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0.073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Steel Moment</a:t>
                      </a:r>
                      <a:r>
                        <a:rPr lang="en-US" baseline="0" dirty="0" smtClean="0"/>
                        <a:t> Resisting Frames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0.085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514600"/>
            <a:ext cx="1743075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sound017.wav">
            <a:hlinkClick r:id="" action="ppaction://media"/>
          </p:cNvPr>
          <p:cNvPicPr>
            <a:picLocks noRot="1" noChangeAspect="1"/>
          </p:cNvPicPr>
          <p:nvPr>
            <a:wavAudioFile r:embed="rId3" name="sound017.wav"/>
          </p:nvPr>
        </p:nvPicPr>
        <p:blipFill>
          <a:blip r:embed="rId7" cstate="print"/>
          <a:stretch>
            <a:fillRect/>
          </a:stretch>
        </p:blipFill>
        <p:spPr>
          <a:xfrm>
            <a:off x="9448800" y="3124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721694158"/>
      </p:ext>
    </p:extLst>
  </p:cSld>
  <p:clrMapOvr>
    <a:masterClrMapping/>
  </p:clrMapOvr>
  <p:transition advClick="0" advTm="5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23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6096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42" name="Picture 2" descr="C:\Users\TOMIRV~1\AppData\Local\Temp\SNAGHTML46179e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600200"/>
            <a:ext cx="6096000" cy="4696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28600" y="3124200"/>
            <a:ext cx="24084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Citicorp Building is 915 ft tall.</a:t>
            </a:r>
          </a:p>
          <a:p>
            <a:pPr>
              <a:lnSpc>
                <a:spcPts val="24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pPr>
              <a:lnSpc>
                <a:spcPts val="24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Predicted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fn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=0.17 Hz. 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Measured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fn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= 0.15 Hz.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600" y="167640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</a:t>
            </a:r>
            <a:r>
              <a:rPr lang="en-US" b="1" dirty="0" smtClean="0"/>
              <a:t>uilding.exe</a:t>
            </a:r>
            <a:endParaRPr lang="en-US" b="1" dirty="0"/>
          </a:p>
        </p:txBody>
      </p:sp>
      <p:pic>
        <p:nvPicPr>
          <p:cNvPr id="10" name="sound018.wav">
            <a:hlinkClick r:id="" action="ppaction://media"/>
          </p:cNvPr>
          <p:cNvPicPr>
            <a:picLocks noRot="1" noChangeAspect="1"/>
          </p:cNvPicPr>
          <p:nvPr>
            <a:wavAudioFile r:embed="rId2" name="sound018.wav"/>
          </p:nvPr>
        </p:nvPicPr>
        <p:blipFill>
          <a:blip r:embed="rId6" cstate="print"/>
          <a:stretch>
            <a:fillRect/>
          </a:stretch>
        </p:blipFill>
        <p:spPr>
          <a:xfrm>
            <a:off x="9448800" y="32004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804665914"/>
      </p:ext>
    </p:extLst>
  </p:cSld>
  <p:clrMapOvr>
    <a:masterClrMapping/>
  </p:clrMapOvr>
  <p:transition advClick="0" advTm="7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91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TOMIRV~1\AppData\Local\Temp\SNAGHTML46559c9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" y="1314449"/>
            <a:ext cx="6305550" cy="485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400800" y="2559784"/>
            <a:ext cx="29718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San Diego Gas &amp;</a:t>
            </a:r>
          </a:p>
          <a:p>
            <a:pPr>
              <a:lnSpc>
                <a:spcPts val="24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Electric Building is 291 ft tall.</a:t>
            </a:r>
          </a:p>
          <a:p>
            <a:pPr>
              <a:lnSpc>
                <a:spcPts val="24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pPr>
              <a:lnSpc>
                <a:spcPts val="24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Predicted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fn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=0.41 Hz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. Measured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fn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= 0.38 Hz. </a:t>
            </a:r>
          </a:p>
        </p:txBody>
      </p:sp>
      <p:pic>
        <p:nvPicPr>
          <p:cNvPr id="7" name="sound019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9525000" y="3505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521066691"/>
      </p:ext>
    </p:extLst>
  </p:cSld>
  <p:clrMapOvr>
    <a:masterClrMapping/>
  </p:clrMapOvr>
  <p:transition advClick="0" advTm="7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64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1.mp3"/>
  <p:tag name="PPSNARRATION" val="1,1678382384,C:\Unit_1d\NA_Unit_1d_Buildings_PP_pptx\Media.ppc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2133E2BF-9987-40F6-92D3-E22DDF2304EE}&quot;/&gt;&lt;filename val=&quot;C:\Users\TOMIRV~1\AppData\Local\Temp\PR\data\asimages\{2133E2BF-9987-40F6-92D3-E22DDF2304EE}.png&quot;/&gt;&lt;hasEffects val=&quot;1&quot;/&gt;&lt;left val=&quot;90&quot;/&gt;&lt;top val=&quot;171.72&quot;/&gt;&lt;width val=&quot;501.36&quot;/&gt;&lt;height val=&quot;221.64&quot;/&gt;&lt;/ThreeDShape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2.mp3"/>
  <p:tag name="PPSNARRATION" val="2,1678382384,C:\Unit_1d\NA_Unit_1d_Buildings_PP_pptx\Media.ppcx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3.mp3"/>
  <p:tag name="PPSNARRATION" val="3,1678382384,C:\Unit_1d\NA_Unit_1d_Buildings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6BE8F2A3-F233-46C2-B335-5BB18CC58C8A}&quot;/&gt;&lt;filename val=&quot;C:\Users\TOMIRV~1\AppData\Local\Temp\PR\data\asimages\{6BE8F2A3-F233-46C2-B335-5BB18CC58C8A}.png&quot;/&gt;&lt;hasEffects val=&quot;1&quot;/&gt;&lt;left val=&quot;36&quot;/&gt;&lt;top val=&quot;21.72&quot;/&gt;&lt;width val=&quot;649.08&quot;/&gt;&lt;height val=&quot;91.2&quot;/&gt;&lt;/ThreeDShapeInfo&gt;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4.mp3"/>
  <p:tag name="PPSNARRATION" val="17,1678382384,C:\Unit_1d\NA_Unit_1d_Buildings_PP_pptx\Media.ppcx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5.mp3"/>
  <p:tag name="PPSNARRATION" val="28,1678382384,C:\Unit_1d\NA_Unit_1d_Buildings_PP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6.mp3"/>
  <p:tag name="PPSNARRATION" val="35,1678382384,C:\Unit_1d\NA_Unit_1d_Buildings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fn7.mp3"/>
  <p:tag name="PPSNARRATION" val="46,1678382384,C:\Unit_1d\NA_Unit_1d_Buildings_PP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7.mp3"/>
  <p:tag name="PPSNARRATION" val="29,1678382384,C:\Unit_1d\NA_Unit_1d_Buildings_PP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37CD0C87-A38B-4477-AB1C-B954667FCB68}&quot;/&gt;&lt;filename val=&quot;C:\Users\TOMIRV~1\AppData\Local\Temp\PR\data\asimages\{37CD0C87-A38B-4477-AB1C-B954667FCB68}.png&quot;/&gt;&lt;hasEffects val=&quot;1&quot;/&gt;&lt;left val=&quot;42.72&quot;/&gt;&lt;top val=&quot;31.56&quot;/&gt;&lt;width val=&quot;234.36&quot;/&gt;&lt;height val=&quot;46.08&quot;/&gt;&lt;/ThreeDShapeInfo&gt;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8.mp3"/>
  <p:tag name="PPSNARRATION" val="43,1678382384,C:\Unit_1d\NA_Unit_1d_Buildings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9.mp3"/>
  <p:tag name="PPSNARRATION" val="34,1678382384,C:\Unit_1d\NA_Unit_1d_Buildings_PP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10.mp3"/>
  <p:tag name="PPSNARRATION" val="44,1678382384,C:\Unit_1d\NA_Unit_1d_Buildings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BAE4276D-E18C-46A3-BEE8-54B057A92D1D}&quot;/&gt;&lt;filename val=&quot;C:\Users\TOMIRV~1\AppData\Local\Temp\PR\data\asimages\{BAE4276D-E18C-46A3-BEE8-54B057A92D1D}.png&quot;/&gt;&lt;hasEffects val=&quot;0&quot;/&gt;&lt;left val=&quot;45&quot;/&gt;&lt;top val=&quot;412.56&quot;/&gt;&lt;width val=&quot;451.92&quot;/&gt;&lt;height val=&quot;117.36&quot;/&gt;&lt;/ThreeDShapeInfo&gt;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11.mp3"/>
  <p:tag name="PPSNARRATION" val="31,1678382384,C:\Unit_1d\NA_Unit_1d_Buildings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A29AD949-EFA3-4F74-A82C-85B3039F5E7E}&quot;/&gt;&lt;filename val=&quot;C:\Users\TOMIRV~1\AppData\Local\Temp\PR\data\asimages\{A29AD949-EFA3-4F74-A82C-85B3039F5E7E}.png&quot;/&gt;&lt;hasEffects val=&quot;0&quot;/&gt;&lt;left val=&quot;48&quot;/&gt;&lt;top val=&quot;369&quot;/&gt;&lt;width val=&quot;451.92&quot;/&gt;&lt;height val=&quot;148.08&quot;/&gt;&lt;/ThreeDShapeInfo&gt;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12.mp3"/>
  <p:tag name="PPSNARRATION" val="32,1678382384,C:\Unit_1d\NA_Unit_1d_Buildings_PP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F34FA5C9-F161-4DFD-8DB0-04333C99AEB3}&quot;/&gt;&lt;filename val=&quot;C:\Users\TOMIRV~1\AppData\Local\Temp\PR\data\asimages\{F34FA5C9-F161-4DFD-8DB0-04333C99AEB3}.png&quot;/&gt;&lt;hasEffects val=&quot;0&quot;/&gt;&lt;left val=&quot;47.28&quot;/&gt;&lt;top val=&quot;400.56&quot;/&gt;&lt;width val=&quot;469.8&quot;/&gt;&lt;height val=&quot;117.36&quot;/&gt;&lt;/ThreeDShapeInfo&gt;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13.mp3"/>
  <p:tag name="PPSNARRATION" val="33,1678382384,C:\Unit_1d\NA_Unit_1d_Buildings_PP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D577E757-31BF-4185-91ED-B0166765B9D9}&quot;/&gt;&lt;filename val=&quot;C:\Users\TOMIRV~1\AppData\Local\Temp\PR\data\asimages\{D577E757-31BF-4185-91ED-B0166765B9D9}.png&quot;/&gt;&lt;hasEffects val=&quot;0&quot;/&gt;&lt;left val=&quot;384&quot;/&gt;&lt;top val=&quot;372&quot;/&gt;&lt;width val=&quot;311.64&quot;/&gt;&lt;height val=&quot;124.92&quot;/&gt;&lt;/ThreeDShapeInfo&gt;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14.mp3"/>
  <p:tag name="PPSNARRATION" val="38,1678382384,C:\Unit_1d\NA_Unit_1d_Buildings_PP_pptx\Media.ppcx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15.mp3"/>
  <p:tag name="PPSNARRATION" val="40,1678382384,C:\Unit_1d\NA_Unit_1d_Buildings_PP_pptx\Media.ppcx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16c.mp3"/>
  <p:tag name="PPSNARRATION" val="42,1678382384,C:\Unit_1d\NA_Unit_1d_Buildings_PP_pptx\Media.ppcx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62CFB816-AB30-449E-8932-98D548E11225}&quot;/&gt;&lt;filename val=&quot;C:\Users\TOMIRV~1\AppData\Local\Temp\PR\data\asimages\{62CFB816-AB30-449E-8932-98D548E11225}.png&quot;/&gt;&lt;hasEffects val=&quot;0&quot;/&gt;&lt;left val=&quot;63&quot;/&gt;&lt;top val=&quot;261&quot;/&gt;&lt;width val=&quot;613.92&quot;/&gt;&lt;height val=&quot;191.64&quot;/&gt;&lt;/ThreeDShapeInfo&gt;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17c.mp3"/>
  <p:tag name="PPSNARRATION" val="41,1678382384,C:\Unit_1d\NA_Unit_1d_Buildings_PP_pptx\Media.ppcx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d\u1d_s18c.mp3"/>
  <p:tag name="PPSNARRATION" val="45,1678382384,C:\Unit_1d\NA_Unit_1d_Buildings_PP_pptx\Media.ppcx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SM_TEMPLATE</Template>
  <TotalTime>112</TotalTime>
  <Words>699</Words>
  <Application>Microsoft Office PowerPoint</Application>
  <PresentationFormat>On-screen Show (4:3)</PresentationFormat>
  <Paragraphs>235</Paragraphs>
  <Slides>20</Slides>
  <Notes>20</Notes>
  <HiddenSlides>0</HiddenSlides>
  <MMClips>19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SM_508-ish_TEMPLATE</vt:lpstr>
      <vt:lpstr>Slide 1</vt:lpstr>
      <vt:lpstr>Slide 2</vt:lpstr>
      <vt:lpstr>This presentation is sponsored by</vt:lpstr>
      <vt:lpstr>      Contact Information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>ODIN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Ian H. Batchelder</dc:creator>
  <cp:lastModifiedBy>Ian H. Batchelder</cp:lastModifiedBy>
  <cp:revision>18</cp:revision>
  <dcterms:created xsi:type="dcterms:W3CDTF">2011-03-02T16:51:24Z</dcterms:created>
  <dcterms:modified xsi:type="dcterms:W3CDTF">2011-03-14T21:04:04Z</dcterms:modified>
</cp:coreProperties>
</file>