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B86E4C-791C-4D54-9B56-93D9888B4182}" type="datetimeFigureOut">
              <a:rPr lang="en-US" smtClean="0"/>
              <a:t>9/18/2013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FD5DC9-3736-40D2-B237-FB22932DD6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00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dirty="0" smtClean="0"/>
              <a:t>Thermal testing performed in specialized thermal vacuum chambers.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Nitrogen-cooled cold shroud typically nested just inside pressure vessel wall to provide cold radiative boundary for test article.</a:t>
            </a:r>
          </a:p>
          <a:p>
            <a:pPr lvl="2">
              <a:lnSpc>
                <a:spcPct val="80000"/>
              </a:lnSpc>
            </a:pPr>
            <a:r>
              <a:rPr lang="en-US" dirty="0" smtClean="0"/>
              <a:t>Liquid nitrogen cooled shroud provides good approximation for deep space environment.</a:t>
            </a:r>
          </a:p>
          <a:p>
            <a:pPr lvl="3">
              <a:lnSpc>
                <a:spcPct val="80000"/>
              </a:lnSpc>
            </a:pPr>
            <a:r>
              <a:rPr lang="en-US" dirty="0" smtClean="0"/>
              <a:t>Chamber wall at 77 K introduces less than 1% error compared to space at 4 K for room temperature spacecraft.</a:t>
            </a:r>
          </a:p>
          <a:p>
            <a:pPr lvl="2">
              <a:lnSpc>
                <a:spcPct val="80000"/>
              </a:lnSpc>
            </a:pPr>
            <a:r>
              <a:rPr lang="en-US" dirty="0" smtClean="0"/>
              <a:t>Smaller </a:t>
            </a:r>
            <a:r>
              <a:rPr lang="en-US" dirty="0" err="1" smtClean="0"/>
              <a:t>cryopanels</a:t>
            </a:r>
            <a:r>
              <a:rPr lang="en-US" dirty="0" smtClean="0"/>
              <a:t> sometimes used for local </a:t>
            </a:r>
            <a:r>
              <a:rPr lang="en-US" dirty="0" err="1" smtClean="0"/>
              <a:t>radiative</a:t>
            </a:r>
            <a:r>
              <a:rPr lang="en-US" dirty="0" smtClean="0"/>
              <a:t> cooling.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Test article powered on to bring units to expected operational temperatures and show possible thermal gradients.</a:t>
            </a:r>
          </a:p>
          <a:p>
            <a:pPr>
              <a:lnSpc>
                <a:spcPct val="80000"/>
              </a:lnSpc>
            </a:pPr>
            <a:r>
              <a:rPr lang="en-US" dirty="0" smtClean="0"/>
              <a:t>Dedicated test phases are planned to:</a:t>
            </a:r>
          </a:p>
          <a:p>
            <a:pPr lvl="1">
              <a:lnSpc>
                <a:spcPct val="80000"/>
              </a:lnSpc>
            </a:pPr>
            <a:r>
              <a:rPr lang="en-US" sz="1600" dirty="0"/>
              <a:t>Drive spacecraft regions to temperature levels (thermal vacuum test).</a:t>
            </a:r>
          </a:p>
          <a:p>
            <a:pPr lvl="1">
              <a:lnSpc>
                <a:spcPct val="80000"/>
              </a:lnSpc>
            </a:pPr>
            <a:r>
              <a:rPr lang="en-US" sz="1600" dirty="0"/>
              <a:t>Simulate on-orbit energy balances (thermal balance test).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No surface is a perfect absorber like space is for a spacecraft on orbit.</a:t>
            </a:r>
          </a:p>
          <a:p>
            <a:r>
              <a:rPr lang="en-US" dirty="0" smtClean="0"/>
              <a:t>The amount of energy transferred to a cryopanel, heater plate, or the chamber is a function of the separation distance, temperatures, and surface properties.</a:t>
            </a:r>
          </a:p>
          <a:p>
            <a:r>
              <a:rPr lang="en-US" dirty="0" smtClean="0"/>
              <a:t>The net effect is that the </a:t>
            </a:r>
            <a:r>
              <a:rPr lang="en-US" dirty="0" err="1" smtClean="0"/>
              <a:t>cryopanel’s</a:t>
            </a:r>
            <a:r>
              <a:rPr lang="en-US" dirty="0" smtClean="0"/>
              <a:t> temperature has to be colder than the flight sink temperature to accurately simulate the flight condition</a:t>
            </a:r>
            <a:endParaRPr lang="en-US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spcBef>
                <a:spcPts val="491"/>
              </a:spcBef>
            </a:pPr>
            <a:r>
              <a:rPr lang="en-US" dirty="0" smtClean="0"/>
              <a:t>Heat pipes must be level to work</a:t>
            </a:r>
          </a:p>
          <a:p>
            <a:pPr>
              <a:spcBef>
                <a:spcPts val="491"/>
              </a:spcBef>
            </a:pPr>
            <a:r>
              <a:rPr lang="en-US" dirty="0" smtClean="0"/>
              <a:t>in gravity environment.</a:t>
            </a:r>
          </a:p>
          <a:p>
            <a:pPr lvl="1">
              <a:spcBef>
                <a:spcPts val="491"/>
              </a:spcBef>
            </a:pPr>
            <a:r>
              <a:rPr lang="en-US" dirty="0" smtClean="0"/>
              <a:t>Design spacecraft with testing</a:t>
            </a:r>
          </a:p>
          <a:p>
            <a:pPr lvl="1">
              <a:spcBef>
                <a:spcPts val="491"/>
              </a:spcBef>
            </a:pPr>
            <a:r>
              <a:rPr lang="en-US" dirty="0" smtClean="0"/>
              <a:t>in mind such that all pipes can </a:t>
            </a:r>
          </a:p>
          <a:p>
            <a:pPr lvl="1">
              <a:spcBef>
                <a:spcPts val="491"/>
              </a:spcBef>
            </a:pPr>
            <a:r>
              <a:rPr lang="en-US" dirty="0" smtClean="0"/>
              <a:t>be level when spacecraft is in test orientation.</a:t>
            </a:r>
          </a:p>
          <a:p>
            <a:pPr>
              <a:spcBef>
                <a:spcPts val="491"/>
              </a:spcBef>
            </a:pPr>
            <a:r>
              <a:rPr lang="en-US" dirty="0" smtClean="0"/>
              <a:t>Working fluid effects leveling requirements.</a:t>
            </a:r>
          </a:p>
          <a:p>
            <a:pPr lvl="1">
              <a:spcBef>
                <a:spcPts val="491"/>
              </a:spcBef>
            </a:pPr>
            <a:r>
              <a:rPr lang="en-US" dirty="0" smtClean="0"/>
              <a:t>Typically 0.1” for ammonia systems.</a:t>
            </a:r>
          </a:p>
          <a:p>
            <a:pPr>
              <a:spcBef>
                <a:spcPts val="491"/>
              </a:spcBef>
            </a:pPr>
            <a:r>
              <a:rPr lang="en-US" dirty="0" smtClean="0"/>
              <a:t>Leveling devices may be needed to adjust tilt. </a:t>
            </a:r>
          </a:p>
          <a:p>
            <a:pPr>
              <a:spcBef>
                <a:spcPts val="491"/>
              </a:spcBef>
            </a:pPr>
            <a:r>
              <a:rPr lang="en-US" dirty="0" smtClean="0"/>
              <a:t>Reflux mode of operation may be sufficient where leveling is not practical.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82473A-29A7-41F2-BAAE-85A06AD392B9}" type="slidenum">
              <a:rPr lang="en-US" smtClean="0"/>
              <a:pPr/>
              <a:t>44</a:t>
            </a:fld>
            <a:endParaRPr lang="en-US" smtClean="0"/>
          </a:p>
        </p:txBody>
      </p:sp>
      <p:sp>
        <p:nvSpPr>
          <p:cNvPr id="166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76338" y="704850"/>
            <a:ext cx="4518025" cy="3389313"/>
          </a:xfrm>
          <a:ln w="12700" cap="flat">
            <a:solidFill>
              <a:schemeClr val="tx1"/>
            </a:solidFill>
          </a:ln>
        </p:spPr>
      </p:sp>
      <p:sp>
        <p:nvSpPr>
          <p:cNvPr id="1669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3158" y="4342464"/>
            <a:ext cx="5031685" cy="4114487"/>
          </a:xfrm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49</a:t>
            </a:fld>
            <a:endParaRPr lang="en-US" dirty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50</a:t>
            </a:fld>
            <a:endParaRPr lang="en-US" dirty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51</a:t>
            </a:fld>
            <a:endParaRPr lang="en-US" dirty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52</a:t>
            </a:fld>
            <a:endParaRPr lang="en-US" dirty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53</a:t>
            </a:fld>
            <a:endParaRPr lang="en-US" dirty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2073BB-9ED3-4A43-AE21-50A22BB4FECF}" type="slidenum">
              <a:rPr lang="en-US" smtClean="0"/>
              <a:pPr>
                <a:defRPr/>
              </a:pPr>
              <a:t>54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FDF52-6C02-4F1D-96FC-04F6559855BE}" type="datetimeFigureOut">
              <a:rPr lang="en-US" smtClean="0"/>
              <a:t>9/18/2013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324D5-A2A5-41FA-ABB2-B7E3C1AD4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144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FDF52-6C02-4F1D-96FC-04F6559855BE}" type="datetimeFigureOut">
              <a:rPr lang="en-US" smtClean="0"/>
              <a:t>9/18/2013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324D5-A2A5-41FA-ABB2-B7E3C1AD4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618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FDF52-6C02-4F1D-96FC-04F6559855BE}" type="datetimeFigureOut">
              <a:rPr lang="en-US" smtClean="0"/>
              <a:t>9/18/2013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324D5-A2A5-41FA-ABB2-B7E3C1AD4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033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FDF52-6C02-4F1D-96FC-04F6559855BE}" type="datetimeFigureOut">
              <a:rPr lang="en-US" smtClean="0"/>
              <a:t>9/18/2013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324D5-A2A5-41FA-ABB2-B7E3C1AD4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197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FDF52-6C02-4F1D-96FC-04F6559855BE}" type="datetimeFigureOut">
              <a:rPr lang="en-US" smtClean="0"/>
              <a:t>9/18/2013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324D5-A2A5-41FA-ABB2-B7E3C1AD4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795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FDF52-6C02-4F1D-96FC-04F6559855BE}" type="datetimeFigureOut">
              <a:rPr lang="en-US" smtClean="0"/>
              <a:t>9/18/2013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324D5-A2A5-41FA-ABB2-B7E3C1AD4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096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FDF52-6C02-4F1D-96FC-04F6559855BE}" type="datetimeFigureOut">
              <a:rPr lang="en-US" smtClean="0"/>
              <a:t>9/18/2013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324D5-A2A5-41FA-ABB2-B7E3C1AD4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431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FDF52-6C02-4F1D-96FC-04F6559855BE}" type="datetimeFigureOut">
              <a:rPr lang="en-US" smtClean="0"/>
              <a:t>9/18/2013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324D5-A2A5-41FA-ABB2-B7E3C1AD4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327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FDF52-6C02-4F1D-96FC-04F6559855BE}" type="datetimeFigureOut">
              <a:rPr lang="en-US" smtClean="0"/>
              <a:t>9/18/2013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324D5-A2A5-41FA-ABB2-B7E3C1AD4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668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FDF52-6C02-4F1D-96FC-04F6559855BE}" type="datetimeFigureOut">
              <a:rPr lang="en-US" smtClean="0"/>
              <a:t>9/18/2013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324D5-A2A5-41FA-ABB2-B7E3C1AD4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850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FDF52-6C02-4F1D-96FC-04F6559855BE}" type="datetimeFigureOut">
              <a:rPr lang="en-US" smtClean="0"/>
              <a:t>9/18/2013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324D5-A2A5-41FA-ABB2-B7E3C1AD4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719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FDF52-6C02-4F1D-96FC-04F6559855BE}" type="datetimeFigureOut">
              <a:rPr lang="en-US" smtClean="0"/>
              <a:t>9/18/2013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9324D5-A2A5-41FA-ABB2-B7E3C1AD4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340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.emf"/><Relationship Id="rId5" Type="http://schemas.openxmlformats.org/officeDocument/2006/relationships/oleObject" Target="../embeddings/Microsoft_Excel_97-2003_Worksheet1.xls"/><Relationship Id="rId4" Type="http://schemas.openxmlformats.org/officeDocument/2006/relationships/oleObject" Target="../embeddings/oleObject2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emf"/><Relationship Id="rId5" Type="http://schemas.openxmlformats.org/officeDocument/2006/relationships/oleObject" Target="../embeddings/Microsoft_Excel_97-2003_Worksheet2.xls"/><Relationship Id="rId4" Type="http://schemas.openxmlformats.org/officeDocument/2006/relationships/oleObject" Target="../embeddings/oleObject3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4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5.bin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2209800"/>
          </a:xfrm>
        </p:spPr>
        <p:txBody>
          <a:bodyPr/>
          <a:lstStyle/>
          <a:p>
            <a:pPr algn="ctr"/>
            <a:r>
              <a:rPr lang="en-US" sz="3600" dirty="0" smtClean="0"/>
              <a:t>Space Environment Simulation</a:t>
            </a:r>
          </a:p>
          <a:p>
            <a:pPr algn="ctr"/>
            <a:endParaRPr lang="en-US" sz="3600" dirty="0" smtClean="0"/>
          </a:p>
          <a:p>
            <a:pPr algn="ctr"/>
            <a:r>
              <a:rPr lang="en-US" sz="3600" dirty="0" smtClean="0"/>
              <a:t>Part 4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046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  <a:ln>
            <a:noFill/>
          </a:ln>
        </p:spPr>
        <p:txBody>
          <a:bodyPr>
            <a:normAutofit fontScale="90000"/>
          </a:bodyPr>
          <a:lstStyle/>
          <a:p>
            <a:r>
              <a:rPr lang="en-US" dirty="0" smtClean="0"/>
              <a:t>Part 4 Roadmap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/>
          <a:p>
            <a:fld id="{373CFFB6-6556-4D63-9D3B-1BCD4C83530A}" type="slidenum">
              <a:rPr lang="en-US" smtClean="0">
                <a:solidFill>
                  <a:schemeClr val="bg1">
                    <a:lumMod val="75000"/>
                  </a:schemeClr>
                </a:solidFill>
              </a:rPr>
              <a:pPr/>
              <a:t>2</a:t>
            </a:fld>
            <a:endParaRPr lang="en-US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4" name="Picture 10" descr="D:\Documents and Settings\srickman\Local Settings\Temporary Internet Files\Content.IE5\SDLVD7QI\MP90038596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990600"/>
            <a:ext cx="972911" cy="1362075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5" name="Picture 11" descr="D:\Documents and Settings\srickman\Local Settings\Temporary Internet Files\Content.IE5\X0Z00CIN\MP90038596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5181601"/>
            <a:ext cx="877661" cy="1295399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490848" y="1743074"/>
            <a:ext cx="1852428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Test Purposes and</a:t>
            </a:r>
          </a:p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Industry Practices</a:t>
            </a:r>
            <a:endParaRPr lang="en-US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81400" y="1752600"/>
            <a:ext cx="9144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Test Types</a:t>
            </a:r>
            <a:endParaRPr lang="en-US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24400" y="1752600"/>
            <a:ext cx="9144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Test Levels</a:t>
            </a:r>
            <a:endParaRPr lang="en-US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6000" y="1752600"/>
            <a:ext cx="9144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Test Margins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2743200"/>
            <a:ext cx="9144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Unit </a:t>
            </a:r>
          </a:p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Testing</a:t>
            </a:r>
            <a:endParaRPr lang="en-US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86000" y="2743200"/>
            <a:ext cx="13716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Thermal Cycling</a:t>
            </a:r>
            <a:endParaRPr lang="en-US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14800" y="2743200"/>
            <a:ext cx="9144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Thermal Vacuum</a:t>
            </a:r>
            <a:endParaRPr lang="en-US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638800" y="2743200"/>
            <a:ext cx="16764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Unit Test Requirements</a:t>
            </a:r>
            <a:endParaRPr lang="en-US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286000" y="3657600"/>
            <a:ext cx="17526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Development Testing</a:t>
            </a:r>
            <a:endParaRPr lang="en-US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267200" y="3657600"/>
            <a:ext cx="17526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Subsystem Testing</a:t>
            </a:r>
            <a:endParaRPr lang="en-US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57200" y="4495800"/>
            <a:ext cx="17526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Spacecraft Level Testing Objectives</a:t>
            </a:r>
            <a:endParaRPr lang="en-US" sz="14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514600" y="4495800"/>
            <a:ext cx="15240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Test Temperatures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91000" y="4495800"/>
            <a:ext cx="16764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Spacecraft Thermal Balance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72200" y="4495800"/>
            <a:ext cx="1676400" cy="52322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Math Model Correlation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9600" y="5334000"/>
            <a:ext cx="1752600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Space Environment Simulation</a:t>
            </a:r>
            <a:endParaRPr lang="en-US" sz="14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2743200" y="5410200"/>
            <a:ext cx="1219200" cy="579646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Test Planning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191000" y="5410200"/>
            <a:ext cx="1295400" cy="579646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Lessons Learned</a:t>
            </a:r>
          </a:p>
        </p:txBody>
      </p:sp>
      <p:cxnSp>
        <p:nvCxnSpPr>
          <p:cNvPr id="68" name="Elbow Connector 67"/>
          <p:cNvCxnSpPr>
            <a:stCxn id="11" idx="3"/>
          </p:cNvCxnSpPr>
          <p:nvPr/>
        </p:nvCxnSpPr>
        <p:spPr>
          <a:xfrm flipH="1">
            <a:off x="533400" y="2014210"/>
            <a:ext cx="6477000" cy="543580"/>
          </a:xfrm>
          <a:prstGeom prst="bentConnector3">
            <a:avLst>
              <a:gd name="adj1" fmla="val -3529"/>
            </a:avLst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Elbow Connector 70"/>
          <p:cNvCxnSpPr>
            <a:endCxn id="12" idx="1"/>
          </p:cNvCxnSpPr>
          <p:nvPr/>
        </p:nvCxnSpPr>
        <p:spPr>
          <a:xfrm rot="16200000" flipH="1">
            <a:off x="516895" y="2607305"/>
            <a:ext cx="414010" cy="381000"/>
          </a:xfrm>
          <a:prstGeom prst="bentConnector2">
            <a:avLst/>
          </a:prstGeom>
          <a:ln w="28575">
            <a:solidFill>
              <a:schemeClr val="bg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>
            <a:stCxn id="13" idx="3"/>
            <a:endCxn id="14" idx="1"/>
          </p:cNvCxnSpPr>
          <p:nvPr/>
        </p:nvCxnSpPr>
        <p:spPr>
          <a:xfrm>
            <a:off x="3657600" y="3004810"/>
            <a:ext cx="457200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>
            <a:stCxn id="12" idx="3"/>
            <a:endCxn id="13" idx="1"/>
          </p:cNvCxnSpPr>
          <p:nvPr/>
        </p:nvCxnSpPr>
        <p:spPr>
          <a:xfrm>
            <a:off x="1828800" y="3004810"/>
            <a:ext cx="457200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>
            <a:stCxn id="6" idx="3"/>
            <a:endCxn id="8" idx="1"/>
          </p:cNvCxnSpPr>
          <p:nvPr/>
        </p:nvCxnSpPr>
        <p:spPr>
          <a:xfrm>
            <a:off x="3343276" y="2004684"/>
            <a:ext cx="238124" cy="9526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>
            <a:stCxn id="8" idx="3"/>
            <a:endCxn id="10" idx="1"/>
          </p:cNvCxnSpPr>
          <p:nvPr/>
        </p:nvCxnSpPr>
        <p:spPr>
          <a:xfrm>
            <a:off x="4495800" y="2014210"/>
            <a:ext cx="228600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Arrow Connector 98"/>
          <p:cNvCxnSpPr>
            <a:stCxn id="10" idx="3"/>
            <a:endCxn id="11" idx="1"/>
          </p:cNvCxnSpPr>
          <p:nvPr/>
        </p:nvCxnSpPr>
        <p:spPr>
          <a:xfrm>
            <a:off x="5638800" y="2014210"/>
            <a:ext cx="457200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Arrow Connector 101"/>
          <p:cNvCxnSpPr>
            <a:stCxn id="14" idx="3"/>
            <a:endCxn id="16" idx="1"/>
          </p:cNvCxnSpPr>
          <p:nvPr/>
        </p:nvCxnSpPr>
        <p:spPr>
          <a:xfrm>
            <a:off x="5029200" y="3004810"/>
            <a:ext cx="609600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Elbow Connector 109"/>
          <p:cNvCxnSpPr>
            <a:stCxn id="16" idx="3"/>
          </p:cNvCxnSpPr>
          <p:nvPr/>
        </p:nvCxnSpPr>
        <p:spPr>
          <a:xfrm flipH="1">
            <a:off x="2133600" y="3004810"/>
            <a:ext cx="5181600" cy="424190"/>
          </a:xfrm>
          <a:prstGeom prst="bentConnector3">
            <a:avLst>
              <a:gd name="adj1" fmla="val -4412"/>
            </a:avLst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Elbow Connector 112"/>
          <p:cNvCxnSpPr>
            <a:endCxn id="18" idx="1"/>
          </p:cNvCxnSpPr>
          <p:nvPr/>
        </p:nvCxnSpPr>
        <p:spPr>
          <a:xfrm rot="16200000" flipH="1">
            <a:off x="1964695" y="3597904"/>
            <a:ext cx="490211" cy="152399"/>
          </a:xfrm>
          <a:prstGeom prst="bentConnector2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Arrow Connector 115"/>
          <p:cNvCxnSpPr>
            <a:stCxn id="18" idx="3"/>
          </p:cNvCxnSpPr>
          <p:nvPr/>
        </p:nvCxnSpPr>
        <p:spPr>
          <a:xfrm>
            <a:off x="4038600" y="3919210"/>
            <a:ext cx="228600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Elbow Connector 121"/>
          <p:cNvCxnSpPr>
            <a:stCxn id="20" idx="3"/>
          </p:cNvCxnSpPr>
          <p:nvPr/>
        </p:nvCxnSpPr>
        <p:spPr>
          <a:xfrm flipH="1">
            <a:off x="304800" y="3919210"/>
            <a:ext cx="5715000" cy="424190"/>
          </a:xfrm>
          <a:prstGeom prst="bentConnector3">
            <a:avLst>
              <a:gd name="adj1" fmla="val -4000"/>
            </a:avLst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Elbow Connector 123"/>
          <p:cNvCxnSpPr>
            <a:endCxn id="21" idx="1"/>
          </p:cNvCxnSpPr>
          <p:nvPr/>
        </p:nvCxnSpPr>
        <p:spPr>
          <a:xfrm rot="16200000" flipH="1">
            <a:off x="173995" y="4474205"/>
            <a:ext cx="414010" cy="152400"/>
          </a:xfrm>
          <a:prstGeom prst="bentConnector2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>
            <a:stCxn id="21" idx="3"/>
            <a:endCxn id="22" idx="1"/>
          </p:cNvCxnSpPr>
          <p:nvPr/>
        </p:nvCxnSpPr>
        <p:spPr>
          <a:xfrm>
            <a:off x="2209800" y="4757410"/>
            <a:ext cx="304800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>
            <a:stCxn id="22" idx="3"/>
            <a:endCxn id="23" idx="1"/>
          </p:cNvCxnSpPr>
          <p:nvPr/>
        </p:nvCxnSpPr>
        <p:spPr>
          <a:xfrm>
            <a:off x="4038600" y="4757410"/>
            <a:ext cx="152400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Arrow Connector 131"/>
          <p:cNvCxnSpPr>
            <a:stCxn id="23" idx="3"/>
            <a:endCxn id="24" idx="1"/>
          </p:cNvCxnSpPr>
          <p:nvPr/>
        </p:nvCxnSpPr>
        <p:spPr>
          <a:xfrm>
            <a:off x="5867400" y="4757410"/>
            <a:ext cx="304800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Elbow Connector 133"/>
          <p:cNvCxnSpPr>
            <a:stCxn id="24" idx="3"/>
          </p:cNvCxnSpPr>
          <p:nvPr/>
        </p:nvCxnSpPr>
        <p:spPr>
          <a:xfrm flipH="1">
            <a:off x="228600" y="4757410"/>
            <a:ext cx="7620000" cy="347990"/>
          </a:xfrm>
          <a:prstGeom prst="bentConnector3">
            <a:avLst>
              <a:gd name="adj1" fmla="val -3000"/>
            </a:avLst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hape 135"/>
          <p:cNvCxnSpPr>
            <a:endCxn id="25" idx="1"/>
          </p:cNvCxnSpPr>
          <p:nvPr/>
        </p:nvCxnSpPr>
        <p:spPr>
          <a:xfrm rot="16200000" flipH="1">
            <a:off x="120134" y="5213866"/>
            <a:ext cx="597932" cy="381000"/>
          </a:xfrm>
          <a:prstGeom prst="bentConnector2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Arrow Connector 137"/>
          <p:cNvCxnSpPr>
            <a:stCxn id="25" idx="3"/>
            <a:endCxn id="26" idx="1"/>
          </p:cNvCxnSpPr>
          <p:nvPr/>
        </p:nvCxnSpPr>
        <p:spPr>
          <a:xfrm flipV="1">
            <a:off x="2362200" y="5700023"/>
            <a:ext cx="381000" cy="3309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>
            <a:stCxn id="26" idx="3"/>
            <a:endCxn id="27" idx="1"/>
          </p:cNvCxnSpPr>
          <p:nvPr/>
        </p:nvCxnSpPr>
        <p:spPr>
          <a:xfrm>
            <a:off x="3962400" y="5700023"/>
            <a:ext cx="228600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5867400" y="5410200"/>
            <a:ext cx="1295400" cy="579646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1400" b="1" dirty="0" smtClean="0">
                <a:solidFill>
                  <a:schemeClr val="bg1">
                    <a:lumMod val="75000"/>
                  </a:schemeClr>
                </a:solidFill>
              </a:rPr>
              <a:t>Testing Checklist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V="1">
            <a:off x="5486400" y="5715000"/>
            <a:ext cx="381000" cy="13343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/>
          <p:nvPr/>
        </p:nvCxnSpPr>
        <p:spPr>
          <a:xfrm flipV="1">
            <a:off x="7162800" y="5715000"/>
            <a:ext cx="533400" cy="1334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>
            <a:off x="1143000" y="1981200"/>
            <a:ext cx="3810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1630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dirty="0" smtClean="0"/>
              <a:t>This lesson will focus on thermal test facilities and how the space environment is simulated.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60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dirty="0" smtClean="0"/>
              <a:t>Thermal vacuum chambers and associated ground support equipment (GSE) used to simulate the space environment will be described.</a:t>
            </a:r>
          </a:p>
          <a:p>
            <a:endParaRPr lang="en-US" b="0" dirty="0" smtClean="0"/>
          </a:p>
          <a:p>
            <a:r>
              <a:rPr lang="en-US" b="0" dirty="0" smtClean="0"/>
              <a:t>Tips will be offered on key things to look for to ensure readiness to proceed with a thermal vacuum test. </a:t>
            </a:r>
          </a:p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870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9762"/>
          </a:xfrm>
          <a:noFill/>
        </p:spPr>
        <p:txBody>
          <a:bodyPr lIns="92075" tIns="46038" rIns="92075" bIns="46038">
            <a:normAutofit fontScale="90000"/>
          </a:bodyPr>
          <a:lstStyle/>
          <a:p>
            <a:r>
              <a:rPr lang="en-US" dirty="0" smtClean="0"/>
              <a:t>Space Environment Simulation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762000"/>
            <a:ext cx="8686800" cy="5364163"/>
          </a:xfrm>
          <a:noFill/>
        </p:spPr>
        <p:txBody>
          <a:bodyPr lIns="92075" tIns="46038" rIns="92075" bIns="46038" anchor="ctr"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 smtClean="0"/>
              <a:t>Testing performed in specialized vacuum chambers.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Liquid nitrogen cooled shroud provides good approximation of deep space environment.</a:t>
            </a:r>
          </a:p>
          <a:p>
            <a:pPr lvl="3">
              <a:lnSpc>
                <a:spcPct val="80000"/>
              </a:lnSpc>
            </a:pPr>
            <a:r>
              <a:rPr lang="en-US" dirty="0" smtClean="0"/>
              <a:t>Shroud at 77 K introduces less than 1% error compared to space at 4 K.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Smaller </a:t>
            </a:r>
            <a:r>
              <a:rPr lang="en-US" dirty="0" err="1" smtClean="0"/>
              <a:t>cryopanels</a:t>
            </a:r>
            <a:r>
              <a:rPr lang="en-US" dirty="0" smtClean="0"/>
              <a:t> sometimes used for local cooling.</a:t>
            </a:r>
          </a:p>
          <a:p>
            <a:pPr lvl="1">
              <a:lnSpc>
                <a:spcPct val="80000"/>
              </a:lnSpc>
            </a:pPr>
            <a:endParaRPr lang="en-US" dirty="0" smtClean="0"/>
          </a:p>
          <a:p>
            <a:pPr>
              <a:lnSpc>
                <a:spcPct val="80000"/>
              </a:lnSpc>
            </a:pPr>
            <a:r>
              <a:rPr lang="en-US" dirty="0" smtClean="0"/>
              <a:t>Test article powered on to bring units to expected operational temperatures and gradients.</a:t>
            </a:r>
          </a:p>
        </p:txBody>
      </p:sp>
      <p:sp>
        <p:nvSpPr>
          <p:cNvPr id="11469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3C65402-0934-4AAF-BD72-6086A00CDF16}" type="slidenum">
              <a:rPr lang="en-US" altLang="en-US" smtClean="0">
                <a:latin typeface="Arial" pitchFamily="34" charset="0"/>
              </a:rPr>
              <a:pPr/>
              <a:t>5</a:t>
            </a:fld>
            <a:endParaRPr lang="en-US" altLang="en-US" dirty="0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774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Space Environment Simulation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dirty="0" smtClean="0"/>
              <a:t>Several approaches available to simulate orbital solar and planetary heat fluxes. 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Infrared (IR) flux from chamber cold shroud run at gaseous nitrogen temperatures.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IR flux from heated panels or radiant heat lamps.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Solar spectrum flux from xenon lamps.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Electrical resistance heaters attached to vehicle surfaces.</a:t>
            </a:r>
          </a:p>
          <a:p>
            <a:pPr lvl="2">
              <a:lnSpc>
                <a:spcPct val="80000"/>
              </a:lnSpc>
            </a:pPr>
            <a:r>
              <a:rPr lang="en-US" dirty="0" smtClean="0"/>
              <a:t>Heaters placed on all sides of vehicle can be used to drive all locations of vehicle or simulate different hot cases (sun angles).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2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Thermal Vacuum Chambers</a:t>
            </a:r>
          </a:p>
        </p:txBody>
      </p:sp>
      <p:sp>
        <p:nvSpPr>
          <p:cNvPr id="94212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47800"/>
            <a:ext cx="8229600" cy="5029200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 smtClean="0"/>
              <a:t>TV chambers and associated equipment are used to simulate the space environment.</a:t>
            </a:r>
          </a:p>
          <a:p>
            <a:pPr algn="just"/>
            <a:r>
              <a:rPr lang="en-US" dirty="0" smtClean="0"/>
              <a:t>Every chamber is different, so one must be aware of the capabilities and limitations of the test facility.</a:t>
            </a:r>
          </a:p>
          <a:p>
            <a:pPr lvl="2" algn="just"/>
            <a:r>
              <a:rPr lang="en-US" dirty="0" smtClean="0"/>
              <a:t>Will the test article and test support equipment fit in the chamber?</a:t>
            </a:r>
          </a:p>
          <a:p>
            <a:pPr lvl="2" algn="just"/>
            <a:r>
              <a:rPr lang="en-US" dirty="0" smtClean="0"/>
              <a:t>Can chamber provide desired wall temperature?</a:t>
            </a:r>
          </a:p>
          <a:p>
            <a:pPr lvl="2" algn="just"/>
            <a:r>
              <a:rPr lang="en-US" dirty="0" smtClean="0"/>
              <a:t>Can vibration and contamination requirements be met?  </a:t>
            </a:r>
          </a:p>
          <a:p>
            <a:pPr lvl="2" algn="just"/>
            <a:r>
              <a:rPr lang="en-US" dirty="0" smtClean="0"/>
              <a:t>Are there sufficient feed-</a:t>
            </a:r>
            <a:r>
              <a:rPr lang="en-US" dirty="0" err="1" smtClean="0"/>
              <a:t>throughs</a:t>
            </a:r>
            <a:r>
              <a:rPr lang="en-US" dirty="0" smtClean="0"/>
              <a:t> for electrical and fluid connections?</a:t>
            </a:r>
          </a:p>
          <a:p>
            <a:endParaRPr lang="en-US" sz="1600" dirty="0" smtClean="0"/>
          </a:p>
          <a:p>
            <a:pPr lvl="2" algn="just">
              <a:buFont typeface="Symbol" pitchFamily="18" charset="2"/>
              <a:buChar char="·"/>
            </a:pPr>
            <a:endParaRPr lang="en-US" sz="1600" dirty="0" smtClean="0"/>
          </a:p>
        </p:txBody>
      </p:sp>
      <p:sp>
        <p:nvSpPr>
          <p:cNvPr id="9421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9EA54D3-3A3E-46E1-8C6E-F2A3C4989E94}" type="slidenum">
              <a:rPr lang="en-US" smtClean="0">
                <a:latin typeface="Arial" pitchFamily="34" charset="0"/>
              </a:rPr>
              <a:pPr/>
              <a:t>7</a:t>
            </a:fld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525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Thermal Vacuum Chambers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3340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Chambers may achieve vacuum with </a:t>
            </a:r>
            <a:r>
              <a:rPr lang="en-US" dirty="0" err="1" smtClean="0"/>
              <a:t>cryo</a:t>
            </a:r>
            <a:r>
              <a:rPr lang="en-US" dirty="0" smtClean="0"/>
              <a:t>-pumps or diffusion pumps.</a:t>
            </a:r>
          </a:p>
          <a:p>
            <a:endParaRPr lang="en-US" sz="2000" dirty="0" smtClean="0"/>
          </a:p>
          <a:p>
            <a:r>
              <a:rPr lang="en-US" dirty="0" smtClean="0"/>
              <a:t>Most chambers have shrouds on the interior of the vacuum vessel that provide boundary temperatures for test.    </a:t>
            </a:r>
          </a:p>
          <a:p>
            <a:pPr lvl="1" algn="just"/>
            <a:r>
              <a:rPr lang="en-US" dirty="0" smtClean="0"/>
              <a:t>Flooded with Liquid Nitrogen (LN</a:t>
            </a:r>
            <a:r>
              <a:rPr lang="en-US" baseline="-25000" dirty="0" smtClean="0"/>
              <a:t>2</a:t>
            </a:r>
            <a:r>
              <a:rPr lang="en-US" dirty="0" smtClean="0"/>
              <a:t>, approximately 80-90 K) </a:t>
            </a:r>
          </a:p>
          <a:p>
            <a:pPr lvl="1" algn="just"/>
            <a:r>
              <a:rPr lang="en-US" dirty="0" smtClean="0"/>
              <a:t>Controlled with Gaseous Nitrogen (GN</a:t>
            </a:r>
            <a:r>
              <a:rPr lang="en-US" baseline="-25000" dirty="0" smtClean="0"/>
              <a:t>2</a:t>
            </a:r>
            <a:r>
              <a:rPr lang="en-US" dirty="0" smtClean="0"/>
              <a:t>, approximately 170-375 K)</a:t>
            </a:r>
          </a:p>
          <a:p>
            <a:pPr lvl="1" algn="just"/>
            <a:r>
              <a:rPr lang="en-US" dirty="0" smtClean="0"/>
              <a:t>Liquid Helium (20-30 K)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27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Example - Thermal Vacuum Chamber</a:t>
            </a:r>
          </a:p>
        </p:txBody>
      </p:sp>
      <p:sp>
        <p:nvSpPr>
          <p:cNvPr id="6147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C4F9780-64A8-476E-83C8-B13D0812D311}" type="slidenum">
              <a:rPr lang="en-US" smtClean="0">
                <a:latin typeface="Arial" pitchFamily="34" charset="0"/>
              </a:rPr>
              <a:pPr/>
              <a:t>9</a:t>
            </a:fld>
            <a:endParaRPr lang="en-US" smtClean="0">
              <a:latin typeface="Arial" pitchFamily="34" charset="0"/>
            </a:endParaRPr>
          </a:p>
        </p:txBody>
      </p:sp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4191000" y="1295400"/>
          <a:ext cx="4800600" cy="51621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Photo Editor Photo" r:id="rId4" imgW="11657143" imgH="15080180" progId="">
                  <p:embed/>
                </p:oleObj>
              </mc:Choice>
              <mc:Fallback>
                <p:oleObj name="Photo Editor Photo" r:id="rId4" imgW="11657143" imgH="1508018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6316" b="6842"/>
                      <a:stretch>
                        <a:fillRect/>
                      </a:stretch>
                    </p:blipFill>
                    <p:spPr bwMode="auto">
                      <a:xfrm>
                        <a:off x="4191000" y="1295400"/>
                        <a:ext cx="4800600" cy="516215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49" name="Picture 5" descr="dsc3570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8200" y="1676400"/>
            <a:ext cx="3062288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TextBox 8"/>
          <p:cNvSpPr txBox="1">
            <a:spLocks noChangeArrowheads="1"/>
          </p:cNvSpPr>
          <p:nvPr/>
        </p:nvSpPr>
        <p:spPr bwMode="auto">
          <a:xfrm>
            <a:off x="762000" y="1143000"/>
            <a:ext cx="3581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SES Chamber at </a:t>
            </a:r>
            <a:r>
              <a:rPr lang="en-US" dirty="0" smtClean="0"/>
              <a:t>NASA/GSFC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5410200" y="6096000"/>
            <a:ext cx="25146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248400" y="1295400"/>
            <a:ext cx="685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410200" y="1447800"/>
            <a:ext cx="685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010400" y="1371600"/>
            <a:ext cx="762000" cy="304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91400" y="1676400"/>
            <a:ext cx="685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5105400" y="3048000"/>
            <a:ext cx="685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410200" y="3276600"/>
            <a:ext cx="685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6248400" y="3505200"/>
            <a:ext cx="11430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162800" y="1600200"/>
            <a:ext cx="685800" cy="15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7162800" y="1447800"/>
            <a:ext cx="1981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Cryopumps</a:t>
            </a:r>
            <a:r>
              <a:rPr lang="en-US" sz="1400" dirty="0" smtClean="0"/>
              <a:t> (8)</a:t>
            </a:r>
            <a:endParaRPr lang="en-US" sz="1400" dirty="0"/>
          </a:p>
        </p:txBody>
      </p:sp>
      <p:sp>
        <p:nvSpPr>
          <p:cNvPr id="18" name="Rectangle 17"/>
          <p:cNvSpPr/>
          <p:nvPr/>
        </p:nvSpPr>
        <p:spPr>
          <a:xfrm>
            <a:off x="6248400" y="2209800"/>
            <a:ext cx="914400" cy="76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6324600" y="2286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Turbo</a:t>
            </a:r>
          </a:p>
          <a:p>
            <a:r>
              <a:rPr lang="en-US" sz="1400" dirty="0" smtClean="0"/>
              <a:t>Pump</a:t>
            </a:r>
            <a:endParaRPr lang="en-US" sz="1400" dirty="0"/>
          </a:p>
        </p:txBody>
      </p:sp>
      <p:sp>
        <p:nvSpPr>
          <p:cNvPr id="19" name="Rectangle 18"/>
          <p:cNvSpPr/>
          <p:nvPr/>
        </p:nvSpPr>
        <p:spPr>
          <a:xfrm>
            <a:off x="7239000" y="3200400"/>
            <a:ext cx="304800" cy="304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848600" y="2438400"/>
            <a:ext cx="1295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Clean </a:t>
            </a:r>
          </a:p>
          <a:p>
            <a:r>
              <a:rPr lang="en-US" sz="1400" dirty="0" smtClean="0"/>
              <a:t>Room</a:t>
            </a:r>
            <a:endParaRPr lang="en-US" sz="1400" dirty="0"/>
          </a:p>
        </p:txBody>
      </p:sp>
      <p:sp>
        <p:nvSpPr>
          <p:cNvPr id="25" name="Rectangle 24"/>
          <p:cNvSpPr/>
          <p:nvPr/>
        </p:nvSpPr>
        <p:spPr>
          <a:xfrm>
            <a:off x="7620000" y="3124200"/>
            <a:ext cx="3048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6324600" y="3581400"/>
            <a:ext cx="609600" cy="15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6324600" y="3657600"/>
            <a:ext cx="685800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8.48 m</a:t>
            </a:r>
            <a:endParaRPr lang="en-US" sz="1200" dirty="0"/>
          </a:p>
        </p:txBody>
      </p:sp>
      <p:sp>
        <p:nvSpPr>
          <p:cNvPr id="29" name="TextBox 28"/>
          <p:cNvSpPr txBox="1"/>
          <p:nvPr/>
        </p:nvSpPr>
        <p:spPr>
          <a:xfrm>
            <a:off x="8077200" y="4800600"/>
            <a:ext cx="685800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11.8 m</a:t>
            </a:r>
            <a:endParaRPr lang="en-US" sz="1200" dirty="0"/>
          </a:p>
        </p:txBody>
      </p:sp>
      <p:sp>
        <p:nvSpPr>
          <p:cNvPr id="30" name="TextBox 29"/>
          <p:cNvSpPr txBox="1"/>
          <p:nvPr/>
        </p:nvSpPr>
        <p:spPr>
          <a:xfrm>
            <a:off x="6324600" y="4419600"/>
            <a:ext cx="83820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GN</a:t>
            </a:r>
            <a:r>
              <a:rPr lang="en-US" sz="1200" baseline="-25000" dirty="0" smtClean="0"/>
              <a:t>2</a:t>
            </a:r>
            <a:r>
              <a:rPr lang="en-US" sz="1200" dirty="0" smtClean="0"/>
              <a:t> or LN</a:t>
            </a:r>
            <a:r>
              <a:rPr lang="en-US" sz="1200" baseline="-25000" dirty="0" smtClean="0"/>
              <a:t>2</a:t>
            </a:r>
            <a:r>
              <a:rPr lang="en-US" sz="1200" dirty="0" smtClean="0"/>
              <a:t> Cooled Shroud</a:t>
            </a:r>
            <a:endParaRPr lang="en-US" sz="1200" dirty="0"/>
          </a:p>
        </p:txBody>
      </p:sp>
      <p:sp>
        <p:nvSpPr>
          <p:cNvPr id="31" name="Rectangle 30"/>
          <p:cNvSpPr/>
          <p:nvPr/>
        </p:nvSpPr>
        <p:spPr>
          <a:xfrm>
            <a:off x="6324600" y="5257800"/>
            <a:ext cx="685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31"/>
          <p:cNvSpPr txBox="1"/>
          <p:nvPr/>
        </p:nvSpPr>
        <p:spPr>
          <a:xfrm>
            <a:off x="5334000" y="6019800"/>
            <a:ext cx="106680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Mechanical</a:t>
            </a:r>
          </a:p>
          <a:p>
            <a:r>
              <a:rPr lang="en-US" sz="1200" dirty="0" smtClean="0"/>
              <a:t>Pumps</a:t>
            </a:r>
            <a:endParaRPr lang="en-US" sz="1200" dirty="0"/>
          </a:p>
        </p:txBody>
      </p:sp>
      <p:sp>
        <p:nvSpPr>
          <p:cNvPr id="33" name="TextBox 32"/>
          <p:cNvSpPr txBox="1"/>
          <p:nvPr/>
        </p:nvSpPr>
        <p:spPr>
          <a:xfrm>
            <a:off x="4114800" y="4953000"/>
            <a:ext cx="1066800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First floor</a:t>
            </a:r>
            <a:endParaRPr lang="en-US" sz="1200" dirty="0"/>
          </a:p>
        </p:txBody>
      </p:sp>
      <p:sp>
        <p:nvSpPr>
          <p:cNvPr id="34" name="TextBox 33"/>
          <p:cNvSpPr txBox="1"/>
          <p:nvPr/>
        </p:nvSpPr>
        <p:spPr>
          <a:xfrm>
            <a:off x="4114800" y="5334000"/>
            <a:ext cx="990600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Basement</a:t>
            </a:r>
            <a:endParaRPr lang="en-US" sz="1200" dirty="0"/>
          </a:p>
        </p:txBody>
      </p:sp>
      <p:sp>
        <p:nvSpPr>
          <p:cNvPr id="35" name="TextBox 34"/>
          <p:cNvSpPr txBox="1"/>
          <p:nvPr/>
        </p:nvSpPr>
        <p:spPr>
          <a:xfrm>
            <a:off x="7315200" y="6019800"/>
            <a:ext cx="1066800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Clean room</a:t>
            </a:r>
          </a:p>
        </p:txBody>
      </p:sp>
      <p:sp>
        <p:nvSpPr>
          <p:cNvPr id="37" name="Oval 36"/>
          <p:cNvSpPr/>
          <p:nvPr/>
        </p:nvSpPr>
        <p:spPr>
          <a:xfrm>
            <a:off x="5486400" y="5486400"/>
            <a:ext cx="228600" cy="1524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/>
          <p:cNvSpPr/>
          <p:nvPr/>
        </p:nvSpPr>
        <p:spPr>
          <a:xfrm>
            <a:off x="5486400" y="5029200"/>
            <a:ext cx="304800" cy="76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/>
          <p:cNvSpPr/>
          <p:nvPr/>
        </p:nvSpPr>
        <p:spPr>
          <a:xfrm>
            <a:off x="7467600" y="5029200"/>
            <a:ext cx="304800" cy="76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4876800" y="4800600"/>
            <a:ext cx="914400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Compressor</a:t>
            </a:r>
            <a:endParaRPr lang="en-US" sz="1000" dirty="0"/>
          </a:p>
        </p:txBody>
      </p:sp>
      <p:sp>
        <p:nvSpPr>
          <p:cNvPr id="41" name="Rectangle 40"/>
          <p:cNvSpPr/>
          <p:nvPr/>
        </p:nvSpPr>
        <p:spPr>
          <a:xfrm>
            <a:off x="4572000" y="5943600"/>
            <a:ext cx="762000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/>
          <p:cNvSpPr/>
          <p:nvPr/>
        </p:nvSpPr>
        <p:spPr>
          <a:xfrm>
            <a:off x="7543800" y="5410200"/>
            <a:ext cx="3810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" name="Straight Arrow Connector 43"/>
          <p:cNvCxnSpPr/>
          <p:nvPr/>
        </p:nvCxnSpPr>
        <p:spPr>
          <a:xfrm flipV="1">
            <a:off x="7620000" y="5562600"/>
            <a:ext cx="190500" cy="53340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>
            <a:endCxn id="38" idx="3"/>
          </p:cNvCxnSpPr>
          <p:nvPr/>
        </p:nvCxnSpPr>
        <p:spPr>
          <a:xfrm>
            <a:off x="5715000" y="4953000"/>
            <a:ext cx="76200" cy="11430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6934200" y="5105400"/>
            <a:ext cx="228600" cy="22860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Oval 53"/>
          <p:cNvSpPr/>
          <p:nvPr/>
        </p:nvSpPr>
        <p:spPr>
          <a:xfrm>
            <a:off x="5181600" y="5334000"/>
            <a:ext cx="381000" cy="1524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/>
          <p:cNvSpPr/>
          <p:nvPr/>
        </p:nvSpPr>
        <p:spPr>
          <a:xfrm>
            <a:off x="5257800" y="5410200"/>
            <a:ext cx="152400" cy="15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/>
          <p:cNvSpPr txBox="1"/>
          <p:nvPr/>
        </p:nvSpPr>
        <p:spPr>
          <a:xfrm>
            <a:off x="6705600" y="6172200"/>
            <a:ext cx="685800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Table</a:t>
            </a:r>
            <a:endParaRPr lang="en-US" sz="1200" dirty="0"/>
          </a:p>
        </p:txBody>
      </p:sp>
      <p:sp>
        <p:nvSpPr>
          <p:cNvPr id="57" name="Rectangle 56"/>
          <p:cNvSpPr/>
          <p:nvPr/>
        </p:nvSpPr>
        <p:spPr>
          <a:xfrm>
            <a:off x="6934200" y="5715000"/>
            <a:ext cx="304800" cy="15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8" name="Straight Arrow Connector 57"/>
          <p:cNvCxnSpPr/>
          <p:nvPr/>
        </p:nvCxnSpPr>
        <p:spPr>
          <a:xfrm flipH="1" flipV="1">
            <a:off x="6667500" y="5791200"/>
            <a:ext cx="114300" cy="45720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H="1">
            <a:off x="7772400" y="2895600"/>
            <a:ext cx="152400" cy="30480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>
            <a:off x="6705600" y="2743200"/>
            <a:ext cx="381000" cy="22860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 flipH="1">
            <a:off x="7391400" y="1676400"/>
            <a:ext cx="152400" cy="30480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 flipH="1" flipV="1">
            <a:off x="5410200" y="5715000"/>
            <a:ext cx="76200" cy="30480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3200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Interior of Test Chamber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4976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143000"/>
            <a:ext cx="78867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72860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Cryopanels</a:t>
            </a:r>
            <a:endParaRPr lang="en-US" dirty="0" smtClean="0"/>
          </a:p>
        </p:txBody>
      </p:sp>
      <p:sp>
        <p:nvSpPr>
          <p:cNvPr id="96260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371600"/>
            <a:ext cx="8610600" cy="4953000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0"/>
              </a:spcBef>
            </a:pPr>
            <a:r>
              <a:rPr lang="en-US" dirty="0" err="1" smtClean="0"/>
              <a:t>Cryopanels</a:t>
            </a:r>
            <a:r>
              <a:rPr lang="en-US" dirty="0" smtClean="0"/>
              <a:t> are plates that provide </a:t>
            </a:r>
          </a:p>
          <a:p>
            <a:pPr>
              <a:spcBef>
                <a:spcPts val="0"/>
              </a:spcBef>
            </a:pPr>
            <a:r>
              <a:rPr lang="en-US" dirty="0" smtClean="0"/>
              <a:t>local radiative sinks for radiators, </a:t>
            </a:r>
          </a:p>
          <a:p>
            <a:pPr>
              <a:spcBef>
                <a:spcPts val="0"/>
              </a:spcBef>
            </a:pPr>
            <a:r>
              <a:rPr lang="en-US" dirty="0" smtClean="0"/>
              <a:t>apertures, etc.</a:t>
            </a:r>
          </a:p>
          <a:p>
            <a:pPr>
              <a:spcBef>
                <a:spcPts val="1800"/>
              </a:spcBef>
            </a:pPr>
            <a:r>
              <a:rPr lang="en-US" dirty="0" smtClean="0"/>
              <a:t>Typically high emittance (</a:t>
            </a:r>
            <a:r>
              <a:rPr lang="en-US" dirty="0" smtClean="0">
                <a:latin typeface="Symbol" pitchFamily="18" charset="2"/>
              </a:rPr>
              <a:t>e)</a:t>
            </a:r>
            <a:r>
              <a:rPr lang="en-US" dirty="0" smtClean="0"/>
              <a:t> on side </a:t>
            </a:r>
          </a:p>
          <a:p>
            <a:pPr>
              <a:spcBef>
                <a:spcPts val="0"/>
              </a:spcBef>
            </a:pPr>
            <a:r>
              <a:rPr lang="en-US" dirty="0" smtClean="0"/>
              <a:t>facing hardware.</a:t>
            </a:r>
          </a:p>
          <a:p>
            <a:pPr>
              <a:spcBef>
                <a:spcPts val="1800"/>
              </a:spcBef>
            </a:pPr>
            <a:r>
              <a:rPr lang="en-US" dirty="0" smtClean="0"/>
              <a:t>Temperature Regimes: </a:t>
            </a:r>
          </a:p>
          <a:p>
            <a:pPr lvl="1"/>
            <a:r>
              <a:rPr lang="en-US" dirty="0" smtClean="0"/>
              <a:t>GN</a:t>
            </a:r>
            <a:r>
              <a:rPr lang="en-US" baseline="-25000" dirty="0" smtClean="0"/>
              <a:t>2</a:t>
            </a:r>
            <a:r>
              <a:rPr lang="en-US" dirty="0" smtClean="0"/>
              <a:t> 	approximately  130-375 K </a:t>
            </a:r>
          </a:p>
          <a:p>
            <a:pPr lvl="1"/>
            <a:r>
              <a:rPr lang="en-US" dirty="0" smtClean="0"/>
              <a:t>LN</a:t>
            </a:r>
            <a:r>
              <a:rPr lang="en-US" baseline="-25000" dirty="0" smtClean="0"/>
              <a:t>2</a:t>
            </a:r>
            <a:r>
              <a:rPr lang="en-US" dirty="0" smtClean="0"/>
              <a:t> 	approximately 80-90 K</a:t>
            </a:r>
          </a:p>
          <a:p>
            <a:pPr lvl="1"/>
            <a:r>
              <a:rPr lang="en-US" dirty="0" smtClean="0"/>
              <a:t>Helium 	approximately 20-30 K</a:t>
            </a:r>
          </a:p>
          <a:p>
            <a:pPr lvl="1"/>
            <a:r>
              <a:rPr lang="en-US" dirty="0" smtClean="0"/>
              <a:t>Pumped fluid loop/chiller approximately 200-450K</a:t>
            </a:r>
          </a:p>
          <a:p>
            <a:pPr lvl="1"/>
            <a:endParaRPr lang="en-US" dirty="0" smtClean="0"/>
          </a:p>
        </p:txBody>
      </p:sp>
      <p:sp>
        <p:nvSpPr>
          <p:cNvPr id="962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6E82C85-AB7C-464D-BF0C-752158BD7D4B}" type="slidenum">
              <a:rPr lang="en-US" smtClean="0">
                <a:latin typeface="Arial" pitchFamily="34" charset="0"/>
              </a:rPr>
              <a:pPr/>
              <a:t>11</a:t>
            </a:fld>
            <a:endParaRPr lang="en-US" smtClean="0">
              <a:latin typeface="Arial" pitchFamily="34" charset="0"/>
            </a:endParaRPr>
          </a:p>
        </p:txBody>
      </p:sp>
      <p:pic>
        <p:nvPicPr>
          <p:cNvPr id="96261" name="Picture 4" descr="C:\PICS\b panels 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1371600"/>
            <a:ext cx="2947988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6262" name="TextBox 8"/>
          <p:cNvSpPr txBox="1">
            <a:spLocks noChangeArrowheads="1"/>
          </p:cNvSpPr>
          <p:nvPr/>
        </p:nvSpPr>
        <p:spPr bwMode="auto">
          <a:xfrm>
            <a:off x="6172200" y="1143000"/>
            <a:ext cx="26670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100" b="1" dirty="0"/>
              <a:t>Back of cryopanel showing plumbing  </a:t>
            </a:r>
          </a:p>
        </p:txBody>
      </p:sp>
    </p:spTree>
    <p:extLst>
      <p:ext uri="{BB962C8B-B14F-4D97-AF65-F5344CB8AC3E}">
        <p14:creationId xmlns:p14="http://schemas.microsoft.com/office/powerpoint/2010/main" val="28832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Cryopanels</a:t>
            </a:r>
            <a:r>
              <a:rPr lang="en-US" dirty="0" smtClean="0"/>
              <a:t>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dirty="0" smtClean="0"/>
              <a:t>For Thermal Vacuum tests, the temperatures of the </a:t>
            </a:r>
            <a:r>
              <a:rPr lang="en-US" b="0" dirty="0" err="1" smtClean="0"/>
              <a:t>cryopanels</a:t>
            </a:r>
            <a:r>
              <a:rPr lang="en-US" b="0" dirty="0" smtClean="0"/>
              <a:t> may be colder than the flight environment to aid in reaching qualification temperatures.</a:t>
            </a:r>
          </a:p>
          <a:p>
            <a:endParaRPr lang="en-US" b="0" dirty="0" smtClean="0"/>
          </a:p>
          <a:p>
            <a:r>
              <a:rPr lang="en-US" b="0" dirty="0" smtClean="0"/>
              <a:t>For Thermal Balance tests, the temperature of the cryopanel is set to approximate the net energy flow from/to the critical area.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51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Cryopanels</a:t>
            </a:r>
            <a:r>
              <a:rPr lang="en-US" dirty="0" smtClean="0"/>
              <a:t> (cont.)</a:t>
            </a:r>
          </a:p>
        </p:txBody>
      </p:sp>
      <p:sp>
        <p:nvSpPr>
          <p:cNvPr id="9728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71600"/>
            <a:ext cx="8229600" cy="5105400"/>
          </a:xfrm>
        </p:spPr>
        <p:txBody>
          <a:bodyPr>
            <a:normAutofit/>
          </a:bodyPr>
          <a:lstStyle/>
          <a:p>
            <a:r>
              <a:rPr lang="en-US" dirty="0" smtClean="0"/>
              <a:t>Gaseous nitrogen </a:t>
            </a:r>
            <a:r>
              <a:rPr lang="en-US" dirty="0" err="1" smtClean="0"/>
              <a:t>cryopanels</a:t>
            </a:r>
            <a:r>
              <a:rPr lang="en-US" dirty="0" smtClean="0"/>
              <a:t> require a Thermal Conditioning Unit (TCU) to control temperatures.</a:t>
            </a:r>
          </a:p>
          <a:p>
            <a:pPr lvl="1"/>
            <a:r>
              <a:rPr lang="en-US" dirty="0" smtClean="0"/>
              <a:t>A back-up TCU is required. </a:t>
            </a:r>
          </a:p>
          <a:p>
            <a:pPr lvl="1"/>
            <a:r>
              <a:rPr lang="en-US" dirty="0" smtClean="0"/>
              <a:t>Ice plugs can form and block the coolant line.</a:t>
            </a:r>
          </a:p>
          <a:p>
            <a:pPr lvl="1"/>
            <a:r>
              <a:rPr lang="en-US" dirty="0" smtClean="0"/>
              <a:t>Temperature sensors are required on inlets, outlets and multiple panel locations. </a:t>
            </a:r>
          </a:p>
          <a:p>
            <a:pPr lvl="1"/>
            <a:r>
              <a:rPr lang="en-US" dirty="0" smtClean="0"/>
              <a:t>Multiple </a:t>
            </a:r>
            <a:r>
              <a:rPr lang="en-US" dirty="0" err="1" smtClean="0"/>
              <a:t>cryopanels</a:t>
            </a:r>
            <a:r>
              <a:rPr lang="en-US" dirty="0" smtClean="0"/>
              <a:t> may be “chained” on the same TCU, but temperature control may be difficult. </a:t>
            </a:r>
          </a:p>
          <a:p>
            <a:pPr algn="just">
              <a:buFont typeface="Symbol" pitchFamily="18" charset="2"/>
              <a:buChar char="·"/>
            </a:pPr>
            <a:endParaRPr lang="en-US" sz="1600" dirty="0" smtClean="0"/>
          </a:p>
          <a:p>
            <a:pPr algn="just">
              <a:buFont typeface="Symbol" pitchFamily="18" charset="2"/>
              <a:buChar char="·"/>
            </a:pPr>
            <a:endParaRPr lang="en-US" dirty="0" smtClean="0"/>
          </a:p>
        </p:txBody>
      </p:sp>
      <p:sp>
        <p:nvSpPr>
          <p:cNvPr id="972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600FEB1-E5F6-453F-875F-030ED30136B1}" type="slidenum">
              <a:rPr lang="en-US" smtClean="0">
                <a:latin typeface="Arial" pitchFamily="34" charset="0"/>
              </a:rPr>
              <a:pPr/>
              <a:t>13</a:t>
            </a:fld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1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Cryopanels</a:t>
            </a:r>
            <a:r>
              <a:rPr lang="en-US" dirty="0" smtClean="0"/>
              <a:t>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US" b="0" dirty="0" err="1" smtClean="0"/>
              <a:t>Cryopanels</a:t>
            </a:r>
            <a:r>
              <a:rPr lang="en-US" b="0" dirty="0" smtClean="0"/>
              <a:t> are long lead-time items. </a:t>
            </a:r>
          </a:p>
          <a:p>
            <a:pPr algn="just"/>
            <a:endParaRPr lang="en-US" sz="2000" b="0" dirty="0" smtClean="0"/>
          </a:p>
          <a:p>
            <a:pPr algn="just"/>
            <a:r>
              <a:rPr lang="en-US" b="0" dirty="0" smtClean="0"/>
              <a:t>If liquid nitrogen control is needed for one part of the test and gaseous nitrogen for another, design to accommodate a “switchable” supply.  </a:t>
            </a:r>
          </a:p>
          <a:p>
            <a:pPr algn="just"/>
            <a:endParaRPr lang="en-US" sz="2000" b="0" dirty="0" smtClean="0"/>
          </a:p>
          <a:p>
            <a:pPr algn="just"/>
            <a:r>
              <a:rPr lang="en-US" b="0" dirty="0" smtClean="0"/>
              <a:t>Many helium </a:t>
            </a:r>
            <a:r>
              <a:rPr lang="en-US" b="0" dirty="0" err="1" smtClean="0"/>
              <a:t>Cryopanels</a:t>
            </a:r>
            <a:r>
              <a:rPr lang="en-US" b="0" dirty="0" smtClean="0"/>
              <a:t> have a black-painted open-face honeycomb surface to enhance emissivity at low temperatures.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8386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Heated Plates</a:t>
            </a:r>
            <a:endParaRPr lang="en-US" sz="28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114800" y="1295400"/>
            <a:ext cx="4572000" cy="5105400"/>
          </a:xfrm>
        </p:spPr>
        <p:txBody>
          <a:bodyPr lIns="0" tIns="0" rIns="0" bIns="0"/>
          <a:lstStyle/>
          <a:p>
            <a:r>
              <a:rPr lang="en-US" sz="2800" b="0" dirty="0" smtClean="0"/>
              <a:t>Heated plates provide a radiative sink for components.</a:t>
            </a:r>
          </a:p>
          <a:p>
            <a:pPr>
              <a:spcBef>
                <a:spcPts val="1800"/>
              </a:spcBef>
            </a:pPr>
            <a:r>
              <a:rPr lang="en-US" sz="2800" b="0" dirty="0" smtClean="0"/>
              <a:t>They are different from </a:t>
            </a:r>
            <a:r>
              <a:rPr lang="en-US" sz="2800" b="0" dirty="0" err="1" smtClean="0"/>
              <a:t>cryopanels</a:t>
            </a:r>
            <a:r>
              <a:rPr lang="en-US" sz="2800" b="0" dirty="0" smtClean="0"/>
              <a:t> since they contain no working fluid.</a:t>
            </a:r>
          </a:p>
          <a:p>
            <a:pPr>
              <a:spcBef>
                <a:spcPts val="1800"/>
              </a:spcBef>
            </a:pPr>
            <a:r>
              <a:rPr lang="en-US" sz="2800" b="0" dirty="0" smtClean="0"/>
              <a:t>Plate is cooled by radiation to chamber shroud and the heater used to raise plate to desired temperature.</a:t>
            </a:r>
            <a:endParaRPr lang="en-US" sz="28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282ECC-B9AD-4CE3-9622-14878E6BAE58}" type="slidenum">
              <a:rPr lang="en-US" altLang="en-US" smtClean="0"/>
              <a:pPr>
                <a:defRPr/>
              </a:pPr>
              <a:t>15</a:t>
            </a:fld>
            <a:endParaRPr lang="en-US" altLang="en-US"/>
          </a:p>
        </p:txBody>
      </p:sp>
      <p:pic>
        <p:nvPicPr>
          <p:cNvPr id="6" name="Picture 3" descr="C:\Program Files\Qualcomm\Eudora\Attach\P70800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200" y="1676400"/>
            <a:ext cx="33782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8511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5334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The “</a:t>
            </a:r>
            <a:r>
              <a:rPr lang="en-US" sz="2800" dirty="0" err="1" smtClean="0"/>
              <a:t>Tweens</a:t>
            </a:r>
            <a:r>
              <a:rPr lang="en-US" sz="2800" dirty="0" smtClean="0"/>
              <a:t>”</a:t>
            </a:r>
          </a:p>
        </p:txBody>
      </p:sp>
      <p:sp>
        <p:nvSpPr>
          <p:cNvPr id="9830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5181600" cy="490696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dirty="0" smtClean="0"/>
              <a:t>What do you do when you need temperatures between liquid and gaseous nitrogen?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Utilize heaters on LN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  <a:r>
              <a:rPr lang="en-US" dirty="0" err="1" smtClean="0"/>
              <a:t>Cryopanels</a:t>
            </a:r>
            <a:r>
              <a:rPr lang="en-US" dirty="0" smtClean="0"/>
              <a:t>.</a:t>
            </a:r>
          </a:p>
          <a:p>
            <a:pPr lvl="1" algn="just"/>
            <a:r>
              <a:rPr lang="en-US" dirty="0" smtClean="0"/>
              <a:t>Requires a flux-controlled heater and a device to regulate the liquid nitrogen flow. </a:t>
            </a:r>
          </a:p>
          <a:p>
            <a:pPr lvl="1" algn="just"/>
            <a:r>
              <a:rPr lang="en-US" dirty="0" smtClean="0"/>
              <a:t>It can be difficult to control to exact temperatures with this method. </a:t>
            </a:r>
          </a:p>
        </p:txBody>
      </p:sp>
      <p:sp>
        <p:nvSpPr>
          <p:cNvPr id="9830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C64549C-E4AF-41D4-AD6C-5E081CEAF50F}" type="slidenum">
              <a:rPr lang="en-US" smtClean="0">
                <a:latin typeface="Arial" pitchFamily="34" charset="0"/>
              </a:rPr>
              <a:pPr/>
              <a:t>16</a:t>
            </a:fld>
            <a:endParaRPr lang="en-US" smtClean="0">
              <a:latin typeface="Arial" pitchFamily="34" charset="0"/>
            </a:endParaRPr>
          </a:p>
        </p:txBody>
      </p:sp>
      <p:grpSp>
        <p:nvGrpSpPr>
          <p:cNvPr id="98310" name="Group 15"/>
          <p:cNvGrpSpPr>
            <a:grpSpLocks noChangeAspect="1"/>
          </p:cNvGrpSpPr>
          <p:nvPr/>
        </p:nvGrpSpPr>
        <p:grpSpPr bwMode="auto">
          <a:xfrm>
            <a:off x="6019800" y="1524000"/>
            <a:ext cx="2743200" cy="3733800"/>
            <a:chOff x="1447800" y="1752600"/>
            <a:chExt cx="6724650" cy="4343400"/>
          </a:xfrm>
        </p:grpSpPr>
        <p:pic>
          <p:nvPicPr>
            <p:cNvPr id="98313" name="Picture 3" descr="C:\Program Files\Qualcomm\Eudora\Attach\P7080001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447800" y="1752600"/>
              <a:ext cx="3257550" cy="4343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8314" name="Picture 4" descr="C:\Program Files\Qualcomm\Eudora\Attach\P7080002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914900" y="1752600"/>
              <a:ext cx="3257550" cy="4343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8311" name="TextBox 18"/>
          <p:cNvSpPr txBox="1">
            <a:spLocks noChangeArrowheads="1"/>
          </p:cNvSpPr>
          <p:nvPr/>
        </p:nvSpPr>
        <p:spPr bwMode="auto">
          <a:xfrm>
            <a:off x="6172200" y="1143000"/>
            <a:ext cx="2590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 dirty="0"/>
              <a:t>Cryopanel with Heaters</a:t>
            </a:r>
          </a:p>
        </p:txBody>
      </p:sp>
    </p:spTree>
    <p:extLst>
      <p:ext uri="{BB962C8B-B14F-4D97-AF65-F5344CB8AC3E}">
        <p14:creationId xmlns:p14="http://schemas.microsoft.com/office/powerpoint/2010/main" val="12790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“</a:t>
            </a:r>
            <a:r>
              <a:rPr lang="en-US" dirty="0" err="1" smtClean="0"/>
              <a:t>Tweens</a:t>
            </a:r>
            <a:r>
              <a:rPr lang="en-US" dirty="0" smtClean="0"/>
              <a:t>”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800600" cy="4525963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A heater plate mounted on a cold plate can improve stability.  </a:t>
            </a:r>
          </a:p>
          <a:p>
            <a:pPr>
              <a:spcBef>
                <a:spcPts val="1800"/>
              </a:spcBef>
            </a:pPr>
            <a:r>
              <a:rPr lang="en-US" b="0" dirty="0" smtClean="0"/>
              <a:t>The heater power available and the coupling between the heater plate/cold plate must be sufficient to achieve temperature goals. </a:t>
            </a:r>
          </a:p>
          <a:p>
            <a:endParaRPr lang="en-US" dirty="0"/>
          </a:p>
        </p:txBody>
      </p: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5638800" y="1981200"/>
            <a:ext cx="3200400" cy="4114800"/>
            <a:chOff x="6172200" y="2438400"/>
            <a:chExt cx="2667000" cy="230375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6172200" y="2819400"/>
              <a:ext cx="2667000" cy="15240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600"/>
            </a:p>
          </p:txBody>
        </p:sp>
        <p:sp>
          <p:nvSpPr>
            <p:cNvPr id="6" name="Text Box 5"/>
            <p:cNvSpPr txBox="1">
              <a:spLocks noChangeArrowheads="1"/>
            </p:cNvSpPr>
            <p:nvPr/>
          </p:nvSpPr>
          <p:spPr bwMode="auto">
            <a:xfrm>
              <a:off x="6253018" y="2438400"/>
              <a:ext cx="251460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/>
                <a:t>Heater Plate (high </a:t>
              </a:r>
              <a:r>
                <a:rPr lang="en-US" sz="1600">
                  <a:latin typeface="Symbol" pitchFamily="18" charset="2"/>
                </a:rPr>
                <a:t>e</a:t>
              </a:r>
              <a:r>
                <a:rPr lang="en-US" sz="1600"/>
                <a:t>)</a:t>
              </a: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6248400" y="3276600"/>
              <a:ext cx="2590800" cy="304800"/>
            </a:xfrm>
            <a:prstGeom prst="rect">
              <a:avLst/>
            </a:prstGeom>
            <a:solidFill>
              <a:srgbClr val="00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600"/>
            </a:p>
          </p:txBody>
        </p:sp>
        <p:sp>
          <p:nvSpPr>
            <p:cNvPr id="8" name="Text Box 7"/>
            <p:cNvSpPr txBox="1">
              <a:spLocks noChangeArrowheads="1"/>
            </p:cNvSpPr>
            <p:nvPr/>
          </p:nvSpPr>
          <p:spPr bwMode="auto">
            <a:xfrm>
              <a:off x="6172201" y="3581400"/>
              <a:ext cx="1600200" cy="356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/>
                <a:t>LN</a:t>
              </a:r>
              <a:r>
                <a:rPr lang="en-US" sz="1600" baseline="-25000"/>
                <a:t>2</a:t>
              </a:r>
              <a:r>
                <a:rPr lang="en-US" sz="1600"/>
                <a:t> Cold Plate</a:t>
              </a: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6400800" y="2971800"/>
              <a:ext cx="152400" cy="304800"/>
            </a:xfrm>
            <a:prstGeom prst="rect">
              <a:avLst/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600"/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8534400" y="2971800"/>
              <a:ext cx="152400" cy="304800"/>
            </a:xfrm>
            <a:prstGeom prst="rect">
              <a:avLst/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600"/>
            </a:p>
          </p:txBody>
        </p:sp>
        <p:sp>
          <p:nvSpPr>
            <p:cNvPr id="11" name="Text Box 10"/>
            <p:cNvSpPr txBox="1">
              <a:spLocks noChangeArrowheads="1"/>
            </p:cNvSpPr>
            <p:nvPr/>
          </p:nvSpPr>
          <p:spPr bwMode="auto">
            <a:xfrm>
              <a:off x="6818745" y="4125587"/>
              <a:ext cx="1752600" cy="616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/>
                <a:t>Isolation Mounting</a:t>
              </a:r>
            </a:p>
          </p:txBody>
        </p:sp>
        <p:sp>
          <p:nvSpPr>
            <p:cNvPr id="12" name="Line 11"/>
            <p:cNvSpPr>
              <a:spLocks noChangeShapeType="1"/>
            </p:cNvSpPr>
            <p:nvPr/>
          </p:nvSpPr>
          <p:spPr bwMode="auto">
            <a:xfrm flipV="1">
              <a:off x="7823200" y="3124200"/>
              <a:ext cx="635000" cy="97801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564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The Bounce Back Effect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3200401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/>
              <a:t>No surface is a perfect absorber like deep space.</a:t>
            </a:r>
          </a:p>
          <a:p>
            <a:r>
              <a:rPr lang="en-US" b="0" dirty="0" smtClean="0"/>
              <a:t>The net energy transferred to a cryopanel or chamber shroud is a function of the separation distance, temperatures, and surface properties.</a:t>
            </a:r>
          </a:p>
          <a:p>
            <a:r>
              <a:rPr lang="en-US" b="0" dirty="0" smtClean="0"/>
              <a:t>The net effect is that the </a:t>
            </a:r>
            <a:r>
              <a:rPr lang="en-US" b="0" dirty="0" err="1" smtClean="0"/>
              <a:t>cryopanel’s</a:t>
            </a:r>
            <a:r>
              <a:rPr lang="en-US" b="0" dirty="0" smtClean="0"/>
              <a:t> temperature has to be colder than the flight sink temperature to accurately simulate the flight condition.</a:t>
            </a:r>
            <a:endParaRPr lang="en-US" b="0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282ECC-B9AD-4CE3-9622-14878E6BAE58}" type="slidenum">
              <a:rPr lang="en-US" altLang="en-US" smtClean="0"/>
              <a:pPr>
                <a:defRPr/>
              </a:pPr>
              <a:t>18</a:t>
            </a:fld>
            <a:endParaRPr lang="en-US" altLang="en-US"/>
          </a:p>
        </p:txBody>
      </p:sp>
      <p:grpSp>
        <p:nvGrpSpPr>
          <p:cNvPr id="5" name="Group 83"/>
          <p:cNvGrpSpPr>
            <a:grpSpLocks/>
          </p:cNvGrpSpPr>
          <p:nvPr/>
        </p:nvGrpSpPr>
        <p:grpSpPr bwMode="auto">
          <a:xfrm>
            <a:off x="1066800" y="4191000"/>
            <a:ext cx="7162800" cy="1981200"/>
            <a:chOff x="624" y="2448"/>
            <a:chExt cx="4512" cy="1248"/>
          </a:xfrm>
        </p:grpSpPr>
        <p:sp>
          <p:nvSpPr>
            <p:cNvPr id="6" name="Line 6"/>
            <p:cNvSpPr>
              <a:spLocks noChangeShapeType="1"/>
            </p:cNvSpPr>
            <p:nvPr/>
          </p:nvSpPr>
          <p:spPr bwMode="auto">
            <a:xfrm>
              <a:off x="624" y="2747"/>
              <a:ext cx="3726" cy="0"/>
            </a:xfrm>
            <a:prstGeom prst="line">
              <a:avLst/>
            </a:prstGeom>
            <a:noFill/>
            <a:ln w="444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Line 7"/>
            <p:cNvSpPr>
              <a:spLocks noChangeShapeType="1"/>
            </p:cNvSpPr>
            <p:nvPr/>
          </p:nvSpPr>
          <p:spPr bwMode="auto">
            <a:xfrm>
              <a:off x="624" y="3371"/>
              <a:ext cx="3726" cy="0"/>
            </a:xfrm>
            <a:prstGeom prst="line">
              <a:avLst/>
            </a:prstGeom>
            <a:noFill/>
            <a:ln w="444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Line 8"/>
            <p:cNvSpPr>
              <a:spLocks noChangeShapeType="1"/>
            </p:cNvSpPr>
            <p:nvPr/>
          </p:nvSpPr>
          <p:spPr bwMode="auto">
            <a:xfrm flipV="1">
              <a:off x="688" y="2747"/>
              <a:ext cx="257" cy="6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Line 9"/>
            <p:cNvSpPr>
              <a:spLocks noChangeShapeType="1"/>
            </p:cNvSpPr>
            <p:nvPr/>
          </p:nvSpPr>
          <p:spPr bwMode="auto">
            <a:xfrm>
              <a:off x="945" y="2760"/>
              <a:ext cx="257" cy="6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4414" y="3293"/>
              <a:ext cx="722" cy="21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/>
                <a:t>Surface 1</a:t>
              </a:r>
              <a:endParaRPr lang="en-US" sz="1000"/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4414" y="2669"/>
              <a:ext cx="674" cy="259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/>
                <a:t>Surface 2</a:t>
              </a:r>
              <a:endParaRPr lang="en-US" sz="1000"/>
            </a:p>
          </p:txBody>
        </p:sp>
        <p:sp>
          <p:nvSpPr>
            <p:cNvPr id="12" name="Line 12"/>
            <p:cNvSpPr>
              <a:spLocks noChangeShapeType="1"/>
            </p:cNvSpPr>
            <p:nvPr/>
          </p:nvSpPr>
          <p:spPr bwMode="auto">
            <a:xfrm flipV="1">
              <a:off x="1202" y="2760"/>
              <a:ext cx="257" cy="6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Line 13"/>
            <p:cNvSpPr>
              <a:spLocks noChangeShapeType="1"/>
            </p:cNvSpPr>
            <p:nvPr/>
          </p:nvSpPr>
          <p:spPr bwMode="auto">
            <a:xfrm>
              <a:off x="1459" y="2760"/>
              <a:ext cx="321" cy="6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Line 14"/>
            <p:cNvSpPr>
              <a:spLocks noChangeShapeType="1"/>
            </p:cNvSpPr>
            <p:nvPr/>
          </p:nvSpPr>
          <p:spPr bwMode="auto">
            <a:xfrm flipV="1">
              <a:off x="1780" y="2760"/>
              <a:ext cx="257" cy="6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Line 15"/>
            <p:cNvSpPr>
              <a:spLocks noChangeShapeType="1"/>
            </p:cNvSpPr>
            <p:nvPr/>
          </p:nvSpPr>
          <p:spPr bwMode="auto">
            <a:xfrm>
              <a:off x="2037" y="2760"/>
              <a:ext cx="193" cy="6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Line 16"/>
            <p:cNvSpPr>
              <a:spLocks noChangeShapeType="1"/>
            </p:cNvSpPr>
            <p:nvPr/>
          </p:nvSpPr>
          <p:spPr bwMode="auto">
            <a:xfrm flipV="1">
              <a:off x="2872" y="2760"/>
              <a:ext cx="257" cy="6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Line 17"/>
            <p:cNvSpPr>
              <a:spLocks noChangeShapeType="1"/>
            </p:cNvSpPr>
            <p:nvPr/>
          </p:nvSpPr>
          <p:spPr bwMode="auto">
            <a:xfrm>
              <a:off x="3643" y="2760"/>
              <a:ext cx="321" cy="6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Line 18"/>
            <p:cNvSpPr>
              <a:spLocks noChangeShapeType="1"/>
            </p:cNvSpPr>
            <p:nvPr/>
          </p:nvSpPr>
          <p:spPr bwMode="auto">
            <a:xfrm flipV="1">
              <a:off x="3964" y="2760"/>
              <a:ext cx="257" cy="6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Line 19"/>
            <p:cNvSpPr>
              <a:spLocks noChangeShapeType="1"/>
            </p:cNvSpPr>
            <p:nvPr/>
          </p:nvSpPr>
          <p:spPr bwMode="auto">
            <a:xfrm>
              <a:off x="2615" y="2760"/>
              <a:ext cx="257" cy="6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Line 20"/>
            <p:cNvSpPr>
              <a:spLocks noChangeShapeType="1"/>
            </p:cNvSpPr>
            <p:nvPr/>
          </p:nvSpPr>
          <p:spPr bwMode="auto">
            <a:xfrm flipV="1">
              <a:off x="3386" y="2760"/>
              <a:ext cx="257" cy="6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Text Box 22"/>
            <p:cNvSpPr txBox="1">
              <a:spLocks noChangeArrowheads="1"/>
            </p:cNvSpPr>
            <p:nvPr/>
          </p:nvSpPr>
          <p:spPr bwMode="auto">
            <a:xfrm>
              <a:off x="960" y="3384"/>
              <a:ext cx="499" cy="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>
                  <a:latin typeface="Symbol" pitchFamily="18" charset="2"/>
                </a:rPr>
                <a:t>a</a:t>
              </a:r>
              <a:r>
                <a:rPr lang="en-US" sz="1400" baseline="-25000" dirty="0"/>
                <a:t>1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-25000" dirty="0"/>
                <a:t>2</a:t>
              </a:r>
              <a:r>
                <a:rPr lang="en-US" sz="1400" dirty="0"/>
                <a:t>e</a:t>
              </a:r>
              <a:r>
                <a:rPr lang="en-US" sz="1400" baseline="-25000" dirty="0"/>
                <a:t>1</a:t>
              </a:r>
              <a:endParaRPr lang="en-US" sz="1400" dirty="0"/>
            </a:p>
          </p:txBody>
        </p:sp>
        <p:sp>
          <p:nvSpPr>
            <p:cNvPr id="22" name="Text Box 23"/>
            <p:cNvSpPr txBox="1">
              <a:spLocks noChangeArrowheads="1"/>
            </p:cNvSpPr>
            <p:nvPr/>
          </p:nvSpPr>
          <p:spPr bwMode="auto">
            <a:xfrm>
              <a:off x="816" y="2526"/>
              <a:ext cx="386" cy="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>
                  <a:latin typeface="Symbol" pitchFamily="18" charset="2"/>
                </a:rPr>
                <a:t>a</a:t>
              </a:r>
              <a:r>
                <a:rPr lang="en-US" sz="1400" baseline="-25000" dirty="0"/>
                <a:t>2</a:t>
              </a:r>
              <a:r>
                <a:rPr lang="en-US" sz="1400" dirty="0"/>
                <a:t>e</a:t>
              </a:r>
              <a:r>
                <a:rPr lang="en-US" sz="1400" baseline="-25000" dirty="0"/>
                <a:t>1</a:t>
              </a:r>
              <a:endParaRPr lang="en-US" sz="1400" dirty="0"/>
            </a:p>
          </p:txBody>
        </p:sp>
        <p:sp>
          <p:nvSpPr>
            <p:cNvPr id="23" name="Text Box 24"/>
            <p:cNvSpPr txBox="1">
              <a:spLocks noChangeArrowheads="1"/>
            </p:cNvSpPr>
            <p:nvPr/>
          </p:nvSpPr>
          <p:spPr bwMode="auto">
            <a:xfrm>
              <a:off x="1152" y="3024"/>
              <a:ext cx="433" cy="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-25000" dirty="0"/>
                <a:t>1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-25000" dirty="0"/>
                <a:t>2</a:t>
              </a:r>
              <a:r>
                <a:rPr lang="en-US" sz="1400" dirty="0"/>
                <a:t>e</a:t>
              </a:r>
              <a:r>
                <a:rPr lang="en-US" sz="1400" baseline="-25000" dirty="0"/>
                <a:t>1</a:t>
              </a:r>
              <a:endParaRPr lang="en-US" sz="1400" dirty="0"/>
            </a:p>
          </p:txBody>
        </p:sp>
        <p:sp>
          <p:nvSpPr>
            <p:cNvPr id="24" name="Text Box 25"/>
            <p:cNvSpPr txBox="1">
              <a:spLocks noChangeArrowheads="1"/>
            </p:cNvSpPr>
            <p:nvPr/>
          </p:nvSpPr>
          <p:spPr bwMode="auto">
            <a:xfrm>
              <a:off x="672" y="2880"/>
              <a:ext cx="257" cy="2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/>
                <a:t>e</a:t>
              </a:r>
              <a:r>
                <a:rPr lang="en-US" sz="1400" baseline="-25000" dirty="0"/>
                <a:t>1</a:t>
              </a:r>
              <a:endParaRPr lang="en-US" sz="1400" dirty="0"/>
            </a:p>
          </p:txBody>
        </p:sp>
        <p:sp>
          <p:nvSpPr>
            <p:cNvPr id="25" name="Text Box 26"/>
            <p:cNvSpPr txBox="1">
              <a:spLocks noChangeArrowheads="1"/>
            </p:cNvSpPr>
            <p:nvPr/>
          </p:nvSpPr>
          <p:spPr bwMode="auto">
            <a:xfrm>
              <a:off x="1008" y="2832"/>
              <a:ext cx="432" cy="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-25000" dirty="0"/>
                <a:t>2</a:t>
              </a:r>
              <a:r>
                <a:rPr lang="en-US" sz="1400" dirty="0"/>
                <a:t>e</a:t>
              </a:r>
              <a:r>
                <a:rPr lang="en-US" sz="1400" baseline="-25000" dirty="0"/>
                <a:t>1</a:t>
              </a:r>
              <a:endParaRPr lang="en-US" sz="1400" dirty="0"/>
            </a:p>
          </p:txBody>
        </p:sp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1202" y="2526"/>
              <a:ext cx="574" cy="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>
                  <a:latin typeface="Symbol" pitchFamily="18" charset="2"/>
                </a:rPr>
                <a:t>a</a:t>
              </a:r>
              <a:r>
                <a:rPr lang="en-US" sz="1400" baseline="-25000" dirty="0"/>
                <a:t>2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-25000" dirty="0"/>
                <a:t>1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-25000" dirty="0"/>
                <a:t>2</a:t>
              </a:r>
              <a:r>
                <a:rPr lang="en-US" sz="1400" dirty="0"/>
                <a:t>e</a:t>
              </a:r>
              <a:r>
                <a:rPr lang="en-US" sz="1400" baseline="-25000" dirty="0"/>
                <a:t>1</a:t>
              </a:r>
              <a:endParaRPr lang="en-US" sz="1400" dirty="0"/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1780" y="2526"/>
              <a:ext cx="620" cy="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>
                  <a:latin typeface="Symbol" pitchFamily="18" charset="2"/>
                </a:rPr>
                <a:t>a</a:t>
              </a:r>
              <a:r>
                <a:rPr lang="en-US" sz="1400" baseline="-25000" dirty="0"/>
                <a:t>2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30000" dirty="0">
                  <a:latin typeface="Symbol" pitchFamily="18" charset="2"/>
                </a:rPr>
                <a:t>2</a:t>
              </a:r>
              <a:r>
                <a:rPr lang="en-US" sz="1400" baseline="-25000" dirty="0"/>
                <a:t>1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30000" dirty="0">
                  <a:latin typeface="Symbol" pitchFamily="18" charset="2"/>
                </a:rPr>
                <a:t>2</a:t>
              </a:r>
              <a:r>
                <a:rPr lang="en-US" sz="1400" baseline="-25000" dirty="0"/>
                <a:t>2</a:t>
              </a:r>
              <a:r>
                <a:rPr lang="en-US" sz="1400" dirty="0"/>
                <a:t>e</a:t>
              </a:r>
              <a:r>
                <a:rPr lang="en-US" sz="1400" baseline="-25000" dirty="0"/>
                <a:t>1</a:t>
              </a:r>
              <a:endParaRPr lang="en-US" sz="1400" dirty="0"/>
            </a:p>
          </p:txBody>
        </p:sp>
        <p:sp>
          <p:nvSpPr>
            <p:cNvPr id="28" name="Text Box 29"/>
            <p:cNvSpPr txBox="1">
              <a:spLocks noChangeArrowheads="1"/>
            </p:cNvSpPr>
            <p:nvPr/>
          </p:nvSpPr>
          <p:spPr bwMode="auto">
            <a:xfrm>
              <a:off x="1440" y="2832"/>
              <a:ext cx="481" cy="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-25000" dirty="0"/>
                <a:t>1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30000" dirty="0">
                  <a:latin typeface="Symbol" pitchFamily="18" charset="2"/>
                </a:rPr>
                <a:t>2</a:t>
              </a:r>
              <a:r>
                <a:rPr lang="en-US" sz="1400" baseline="-25000" dirty="0"/>
                <a:t>2</a:t>
              </a:r>
              <a:r>
                <a:rPr lang="en-US" sz="1400" dirty="0"/>
                <a:t>e</a:t>
              </a:r>
              <a:r>
                <a:rPr lang="en-US" sz="1400" baseline="-25000" dirty="0"/>
                <a:t>1</a:t>
              </a:r>
              <a:endParaRPr lang="en-US" sz="1400" dirty="0"/>
            </a:p>
          </p:txBody>
        </p:sp>
        <p:sp>
          <p:nvSpPr>
            <p:cNvPr id="29" name="Text Box 30"/>
            <p:cNvSpPr txBox="1">
              <a:spLocks noChangeArrowheads="1"/>
            </p:cNvSpPr>
            <p:nvPr/>
          </p:nvSpPr>
          <p:spPr bwMode="auto">
            <a:xfrm>
              <a:off x="1776" y="3072"/>
              <a:ext cx="576" cy="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30000" dirty="0">
                  <a:latin typeface="Symbol" pitchFamily="18" charset="2"/>
                </a:rPr>
                <a:t>2</a:t>
              </a:r>
              <a:r>
                <a:rPr lang="en-US" sz="1400" baseline="-25000" dirty="0"/>
                <a:t>1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30000" dirty="0">
                  <a:latin typeface="Symbol" pitchFamily="18" charset="2"/>
                </a:rPr>
                <a:t>2</a:t>
              </a:r>
              <a:r>
                <a:rPr lang="en-US" sz="1400" baseline="-25000" dirty="0"/>
                <a:t>2</a:t>
              </a:r>
              <a:r>
                <a:rPr lang="en-US" sz="1400" dirty="0"/>
                <a:t>e</a:t>
              </a:r>
              <a:r>
                <a:rPr lang="en-US" sz="1400" baseline="-25000" dirty="0"/>
                <a:t>1</a:t>
              </a:r>
              <a:endParaRPr lang="en-US" sz="1400" dirty="0"/>
            </a:p>
          </p:txBody>
        </p:sp>
        <p:sp>
          <p:nvSpPr>
            <p:cNvPr id="30" name="Text Box 31"/>
            <p:cNvSpPr txBox="1">
              <a:spLocks noChangeArrowheads="1"/>
            </p:cNvSpPr>
            <p:nvPr/>
          </p:nvSpPr>
          <p:spPr bwMode="auto">
            <a:xfrm>
              <a:off x="2496" y="2928"/>
              <a:ext cx="257" cy="2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/>
                <a:t>e</a:t>
              </a:r>
              <a:r>
                <a:rPr lang="en-US" sz="1400" baseline="-25000" dirty="0"/>
                <a:t>2</a:t>
              </a:r>
              <a:endParaRPr lang="en-US" sz="1400" dirty="0"/>
            </a:p>
          </p:txBody>
        </p:sp>
        <p:sp>
          <p:nvSpPr>
            <p:cNvPr id="31" name="Text Box 32"/>
            <p:cNvSpPr txBox="1">
              <a:spLocks noChangeArrowheads="1"/>
            </p:cNvSpPr>
            <p:nvPr/>
          </p:nvSpPr>
          <p:spPr bwMode="auto">
            <a:xfrm>
              <a:off x="2784" y="2928"/>
              <a:ext cx="432" cy="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-25000" dirty="0"/>
                <a:t>1</a:t>
              </a:r>
              <a:r>
                <a:rPr lang="en-US" sz="1400" dirty="0"/>
                <a:t>e</a:t>
              </a:r>
              <a:r>
                <a:rPr lang="en-US" sz="1400" baseline="-25000" dirty="0"/>
                <a:t>2</a:t>
              </a:r>
              <a:endParaRPr lang="en-US" sz="1400" dirty="0"/>
            </a:p>
          </p:txBody>
        </p:sp>
        <p:sp>
          <p:nvSpPr>
            <p:cNvPr id="32" name="Text Box 33"/>
            <p:cNvSpPr txBox="1">
              <a:spLocks noChangeArrowheads="1"/>
            </p:cNvSpPr>
            <p:nvPr/>
          </p:nvSpPr>
          <p:spPr bwMode="auto">
            <a:xfrm>
              <a:off x="3024" y="3072"/>
              <a:ext cx="528" cy="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-25000" dirty="0"/>
                <a:t>1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-25000" dirty="0"/>
                <a:t>2</a:t>
              </a:r>
              <a:r>
                <a:rPr lang="en-US" sz="1400" dirty="0"/>
                <a:t>e</a:t>
              </a:r>
              <a:r>
                <a:rPr lang="en-US" sz="1400" baseline="-25000" dirty="0"/>
                <a:t>2</a:t>
              </a:r>
              <a:endParaRPr lang="en-US" sz="1400" dirty="0"/>
            </a:p>
          </p:txBody>
        </p:sp>
        <p:sp>
          <p:nvSpPr>
            <p:cNvPr id="33" name="Text Box 34"/>
            <p:cNvSpPr txBox="1">
              <a:spLocks noChangeArrowheads="1"/>
            </p:cNvSpPr>
            <p:nvPr/>
          </p:nvSpPr>
          <p:spPr bwMode="auto">
            <a:xfrm>
              <a:off x="3264" y="2832"/>
              <a:ext cx="481" cy="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-25000" dirty="0"/>
                <a:t>2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30000" dirty="0">
                  <a:latin typeface="Symbol" pitchFamily="18" charset="2"/>
                </a:rPr>
                <a:t>2</a:t>
              </a:r>
              <a:r>
                <a:rPr lang="en-US" sz="1400" baseline="-25000" dirty="0"/>
                <a:t>1</a:t>
              </a:r>
              <a:r>
                <a:rPr lang="en-US" sz="1400" dirty="0"/>
                <a:t>e</a:t>
              </a:r>
              <a:r>
                <a:rPr lang="en-US" sz="1400" baseline="-25000" dirty="0"/>
                <a:t>2</a:t>
              </a:r>
              <a:endParaRPr lang="en-US" sz="1400" dirty="0"/>
            </a:p>
          </p:txBody>
        </p:sp>
        <p:sp>
          <p:nvSpPr>
            <p:cNvPr id="34" name="Text Box 35"/>
            <p:cNvSpPr txBox="1">
              <a:spLocks noChangeArrowheads="1"/>
            </p:cNvSpPr>
            <p:nvPr/>
          </p:nvSpPr>
          <p:spPr bwMode="auto">
            <a:xfrm>
              <a:off x="3648" y="2928"/>
              <a:ext cx="546" cy="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30000" dirty="0">
                  <a:latin typeface="Symbol" pitchFamily="18" charset="2"/>
                </a:rPr>
                <a:t>2</a:t>
              </a:r>
              <a:r>
                <a:rPr lang="en-US" sz="1400" baseline="-25000" dirty="0"/>
                <a:t>1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30000" dirty="0">
                  <a:latin typeface="Symbol" pitchFamily="18" charset="2"/>
                </a:rPr>
                <a:t>2</a:t>
              </a:r>
              <a:r>
                <a:rPr lang="en-US" sz="1400" baseline="-25000" dirty="0"/>
                <a:t>2</a:t>
              </a:r>
              <a:r>
                <a:rPr lang="en-US" sz="1400" dirty="0"/>
                <a:t>e</a:t>
              </a:r>
              <a:r>
                <a:rPr lang="en-US" sz="1400" baseline="-25000" dirty="0"/>
                <a:t>2</a:t>
              </a:r>
              <a:endParaRPr lang="en-US" sz="1400" dirty="0"/>
            </a:p>
          </p:txBody>
        </p:sp>
        <p:sp>
          <p:nvSpPr>
            <p:cNvPr id="35" name="Text Box 36"/>
            <p:cNvSpPr txBox="1">
              <a:spLocks noChangeArrowheads="1"/>
            </p:cNvSpPr>
            <p:nvPr/>
          </p:nvSpPr>
          <p:spPr bwMode="auto">
            <a:xfrm>
              <a:off x="1488" y="3384"/>
              <a:ext cx="576" cy="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>
                  <a:latin typeface="Symbol" pitchFamily="18" charset="2"/>
                </a:rPr>
                <a:t>a</a:t>
              </a:r>
              <a:r>
                <a:rPr lang="en-US" sz="1400" baseline="-25000" dirty="0"/>
                <a:t>1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-25000" dirty="0"/>
                <a:t>1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30000" dirty="0">
                  <a:latin typeface="Symbol" pitchFamily="18" charset="2"/>
                </a:rPr>
                <a:t>2</a:t>
              </a:r>
              <a:r>
                <a:rPr lang="en-US" sz="1400" baseline="-25000" dirty="0"/>
                <a:t>2</a:t>
              </a:r>
              <a:r>
                <a:rPr lang="en-US" sz="1400" dirty="0"/>
                <a:t>e</a:t>
              </a:r>
              <a:r>
                <a:rPr lang="en-US" sz="1400" baseline="-25000" dirty="0"/>
                <a:t>1</a:t>
              </a:r>
              <a:endParaRPr lang="en-US" sz="1400" dirty="0"/>
            </a:p>
          </p:txBody>
        </p:sp>
        <p:sp>
          <p:nvSpPr>
            <p:cNvPr id="36" name="Text Box 37"/>
            <p:cNvSpPr txBox="1">
              <a:spLocks noChangeArrowheads="1"/>
            </p:cNvSpPr>
            <p:nvPr/>
          </p:nvSpPr>
          <p:spPr bwMode="auto">
            <a:xfrm>
              <a:off x="2037" y="3360"/>
              <a:ext cx="795" cy="2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>
                  <a:latin typeface="Symbol" pitchFamily="18" charset="2"/>
                </a:rPr>
                <a:t>a</a:t>
              </a:r>
              <a:r>
                <a:rPr lang="en-US" sz="1400" baseline="-25000" dirty="0"/>
                <a:t>1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30000" dirty="0">
                  <a:latin typeface="Symbol" pitchFamily="18" charset="2"/>
                </a:rPr>
                <a:t>2</a:t>
              </a:r>
              <a:r>
                <a:rPr lang="en-US" sz="1400" baseline="-25000" dirty="0"/>
                <a:t>1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30000" dirty="0">
                  <a:latin typeface="Symbol" pitchFamily="18" charset="2"/>
                </a:rPr>
                <a:t>3</a:t>
              </a:r>
              <a:r>
                <a:rPr lang="en-US" sz="1400" baseline="-25000" dirty="0"/>
                <a:t>2</a:t>
              </a:r>
              <a:r>
                <a:rPr lang="en-US" sz="1400" dirty="0"/>
                <a:t>e</a:t>
              </a:r>
              <a:r>
                <a:rPr lang="en-US" sz="1400" baseline="-25000" dirty="0"/>
                <a:t>1</a:t>
              </a:r>
              <a:endParaRPr lang="en-US" sz="1400" dirty="0"/>
            </a:p>
          </p:txBody>
        </p:sp>
        <p:sp>
          <p:nvSpPr>
            <p:cNvPr id="37" name="Text Box 38"/>
            <p:cNvSpPr txBox="1">
              <a:spLocks noChangeArrowheads="1"/>
            </p:cNvSpPr>
            <p:nvPr/>
          </p:nvSpPr>
          <p:spPr bwMode="auto">
            <a:xfrm>
              <a:off x="2832" y="2448"/>
              <a:ext cx="522" cy="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>
                  <a:latin typeface="Symbol" pitchFamily="18" charset="2"/>
                </a:rPr>
                <a:t>a</a:t>
              </a:r>
              <a:r>
                <a:rPr lang="en-US" sz="1400" baseline="-25000" dirty="0"/>
                <a:t>2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-25000" dirty="0"/>
                <a:t>1</a:t>
              </a:r>
              <a:r>
                <a:rPr lang="en-US" sz="1400" dirty="0"/>
                <a:t>e</a:t>
              </a:r>
              <a:r>
                <a:rPr lang="en-US" sz="1400" baseline="-25000" dirty="0"/>
                <a:t>2</a:t>
              </a:r>
              <a:endParaRPr lang="en-US" sz="1400" dirty="0"/>
            </a:p>
          </p:txBody>
        </p:sp>
        <p:sp>
          <p:nvSpPr>
            <p:cNvPr id="38" name="Text Box 39"/>
            <p:cNvSpPr txBox="1">
              <a:spLocks noChangeArrowheads="1"/>
            </p:cNvSpPr>
            <p:nvPr/>
          </p:nvSpPr>
          <p:spPr bwMode="auto">
            <a:xfrm>
              <a:off x="3120" y="3384"/>
              <a:ext cx="587" cy="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>
                  <a:latin typeface="Symbol" pitchFamily="18" charset="2"/>
                </a:rPr>
                <a:t>a</a:t>
              </a:r>
              <a:r>
                <a:rPr lang="en-US" sz="1400" baseline="-25000" dirty="0"/>
                <a:t>1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-25000" dirty="0"/>
                <a:t>1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-25000" dirty="0"/>
                <a:t>2</a:t>
              </a:r>
              <a:r>
                <a:rPr lang="en-US" sz="1400" dirty="0"/>
                <a:t>e</a:t>
              </a:r>
              <a:r>
                <a:rPr lang="en-US" sz="1400" baseline="-25000" dirty="0"/>
                <a:t>2</a:t>
              </a:r>
              <a:endParaRPr lang="en-US" sz="1400" dirty="0"/>
            </a:p>
          </p:txBody>
        </p:sp>
        <p:sp>
          <p:nvSpPr>
            <p:cNvPr id="39" name="Text Box 40"/>
            <p:cNvSpPr txBox="1">
              <a:spLocks noChangeArrowheads="1"/>
            </p:cNvSpPr>
            <p:nvPr/>
          </p:nvSpPr>
          <p:spPr bwMode="auto">
            <a:xfrm>
              <a:off x="3696" y="3384"/>
              <a:ext cx="672" cy="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>
                  <a:latin typeface="Symbol" pitchFamily="18" charset="2"/>
                </a:rPr>
                <a:t>a</a:t>
              </a:r>
              <a:r>
                <a:rPr lang="en-US" sz="1400" baseline="-25000" dirty="0"/>
                <a:t>1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30000" dirty="0">
                  <a:latin typeface="Symbol" pitchFamily="18" charset="2"/>
                </a:rPr>
                <a:t>2</a:t>
              </a:r>
              <a:r>
                <a:rPr lang="en-US" sz="1400" baseline="-25000" dirty="0"/>
                <a:t>1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30000" dirty="0">
                  <a:latin typeface="Symbol" pitchFamily="18" charset="2"/>
                </a:rPr>
                <a:t>2</a:t>
              </a:r>
              <a:r>
                <a:rPr lang="en-US" sz="1400" baseline="-25000" dirty="0"/>
                <a:t>2</a:t>
              </a:r>
              <a:r>
                <a:rPr lang="en-US" sz="1400" dirty="0"/>
                <a:t>e</a:t>
              </a:r>
              <a:r>
                <a:rPr lang="en-US" sz="1400" baseline="-25000" dirty="0"/>
                <a:t>2</a:t>
              </a:r>
              <a:endParaRPr lang="en-US" sz="1400" dirty="0"/>
            </a:p>
          </p:txBody>
        </p:sp>
        <p:sp>
          <p:nvSpPr>
            <p:cNvPr id="40" name="Text Box 41"/>
            <p:cNvSpPr txBox="1">
              <a:spLocks noChangeArrowheads="1"/>
            </p:cNvSpPr>
            <p:nvPr/>
          </p:nvSpPr>
          <p:spPr bwMode="auto">
            <a:xfrm>
              <a:off x="3386" y="2448"/>
              <a:ext cx="550" cy="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>
                  <a:latin typeface="Symbol" pitchFamily="18" charset="2"/>
                </a:rPr>
                <a:t>a</a:t>
              </a:r>
              <a:r>
                <a:rPr lang="en-US" sz="1400" baseline="-25000" dirty="0"/>
                <a:t>2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-25000" dirty="0"/>
                <a:t>2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30000" dirty="0">
                  <a:latin typeface="Symbol" pitchFamily="18" charset="2"/>
                </a:rPr>
                <a:t>2</a:t>
              </a:r>
              <a:r>
                <a:rPr lang="en-US" sz="1400" baseline="-25000" dirty="0"/>
                <a:t>1</a:t>
              </a:r>
              <a:r>
                <a:rPr lang="en-US" sz="1400" dirty="0"/>
                <a:t>e</a:t>
              </a:r>
              <a:r>
                <a:rPr lang="en-US" sz="1400" baseline="-25000" dirty="0"/>
                <a:t>2</a:t>
              </a:r>
              <a:endParaRPr lang="en-US" sz="1400" dirty="0"/>
            </a:p>
          </p:txBody>
        </p:sp>
        <p:sp>
          <p:nvSpPr>
            <p:cNvPr id="41" name="Text Box 42"/>
            <p:cNvSpPr txBox="1">
              <a:spLocks noChangeArrowheads="1"/>
            </p:cNvSpPr>
            <p:nvPr/>
          </p:nvSpPr>
          <p:spPr bwMode="auto">
            <a:xfrm>
              <a:off x="3984" y="2448"/>
              <a:ext cx="644" cy="2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dirty="0">
                  <a:latin typeface="Symbol" pitchFamily="18" charset="2"/>
                </a:rPr>
                <a:t>a</a:t>
              </a:r>
              <a:r>
                <a:rPr lang="en-US" sz="1400" baseline="-25000" dirty="0"/>
                <a:t>2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30000" dirty="0">
                  <a:latin typeface="Symbol" pitchFamily="18" charset="2"/>
                </a:rPr>
                <a:t>2</a:t>
              </a:r>
              <a:r>
                <a:rPr lang="en-US" sz="1400" baseline="-25000" dirty="0"/>
                <a:t>2</a:t>
              </a:r>
              <a:r>
                <a:rPr lang="en-US" sz="1400" dirty="0">
                  <a:latin typeface="Symbol" pitchFamily="18" charset="2"/>
                </a:rPr>
                <a:t>r</a:t>
              </a:r>
              <a:r>
                <a:rPr lang="en-US" sz="1400" baseline="30000" dirty="0">
                  <a:latin typeface="Symbol" pitchFamily="18" charset="2"/>
                </a:rPr>
                <a:t>3</a:t>
              </a:r>
              <a:r>
                <a:rPr lang="en-US" sz="1400" baseline="-25000" dirty="0"/>
                <a:t>1</a:t>
              </a:r>
              <a:r>
                <a:rPr lang="en-US" sz="1400" dirty="0"/>
                <a:t>e</a:t>
              </a:r>
              <a:r>
                <a:rPr lang="en-US" sz="1400" baseline="-25000" dirty="0"/>
                <a:t>2</a:t>
              </a:r>
              <a:endParaRPr lang="en-US" sz="1400" dirty="0"/>
            </a:p>
          </p:txBody>
        </p:sp>
        <p:sp>
          <p:nvSpPr>
            <p:cNvPr id="42" name="Line 82"/>
            <p:cNvSpPr>
              <a:spLocks noChangeShapeType="1"/>
            </p:cNvSpPr>
            <p:nvPr/>
          </p:nvSpPr>
          <p:spPr bwMode="auto">
            <a:xfrm>
              <a:off x="3168" y="2784"/>
              <a:ext cx="257" cy="6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3" name="Text Box 27"/>
          <p:cNvSpPr txBox="1">
            <a:spLocks noChangeArrowheads="1"/>
          </p:cNvSpPr>
          <p:nvPr/>
        </p:nvSpPr>
        <p:spPr bwMode="auto">
          <a:xfrm>
            <a:off x="2209800" y="6019800"/>
            <a:ext cx="44958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400" dirty="0" smtClean="0"/>
              <a:t>e = emitted flux   </a:t>
            </a:r>
            <a:r>
              <a:rPr lang="en-US" sz="1400" dirty="0" smtClean="0">
                <a:latin typeface="Symbol" pitchFamily="18" charset="2"/>
              </a:rPr>
              <a:t>a </a:t>
            </a:r>
            <a:r>
              <a:rPr lang="en-US" sz="1400" dirty="0" smtClean="0">
                <a:cs typeface="Arial" pitchFamily="34" charset="0"/>
              </a:rPr>
              <a:t>=</a:t>
            </a:r>
            <a:r>
              <a:rPr lang="en-US" sz="1400" dirty="0" smtClean="0">
                <a:latin typeface="Symbol" pitchFamily="18" charset="2"/>
              </a:rPr>
              <a:t> </a:t>
            </a:r>
            <a:r>
              <a:rPr lang="en-US" sz="1400" dirty="0" smtClean="0">
                <a:cs typeface="Arial" pitchFamily="34" charset="0"/>
              </a:rPr>
              <a:t>absorptivity</a:t>
            </a:r>
            <a:r>
              <a:rPr lang="en-US" sz="1400" dirty="0" smtClean="0">
                <a:latin typeface="Symbol" pitchFamily="18" charset="2"/>
              </a:rPr>
              <a:t>   r</a:t>
            </a:r>
            <a:r>
              <a:rPr lang="en-US" sz="1400" dirty="0" smtClean="0"/>
              <a:t> = </a:t>
            </a:r>
            <a:r>
              <a:rPr lang="en-US" sz="1400" dirty="0" smtClean="0">
                <a:cs typeface="Arial" pitchFamily="34" charset="0"/>
              </a:rPr>
              <a:t>reflectivity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63979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Energy Transferred to a Cryopanel</a:t>
            </a:r>
          </a:p>
        </p:txBody>
      </p:sp>
      <p:sp>
        <p:nvSpPr>
          <p:cNvPr id="100356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458200" cy="4495800"/>
          </a:xfrm>
        </p:spPr>
        <p:txBody>
          <a:bodyPr>
            <a:normAutofit fontScale="92500"/>
          </a:bodyPr>
          <a:lstStyle/>
          <a:p>
            <a:pPr>
              <a:buFont typeface="Monotype Sorts" charset="2"/>
              <a:buNone/>
            </a:pPr>
            <a:r>
              <a:rPr lang="en-US" sz="1200" dirty="0" smtClean="0"/>
              <a:t>			</a:t>
            </a:r>
            <a:r>
              <a:rPr lang="en-US" b="0" dirty="0" smtClean="0"/>
              <a:t>q</a:t>
            </a:r>
            <a:r>
              <a:rPr lang="en-US" b="0" baseline="-25000" dirty="0" smtClean="0"/>
              <a:t> </a:t>
            </a:r>
            <a:r>
              <a:rPr lang="en-US" b="0" dirty="0" smtClean="0"/>
              <a:t>= </a:t>
            </a:r>
            <a:r>
              <a:rPr lang="en-US" b="0" dirty="0" smtClean="0">
                <a:latin typeface="Symbol" pitchFamily="18" charset="2"/>
              </a:rPr>
              <a:t>s</a:t>
            </a:r>
            <a:r>
              <a:rPr lang="en-US" i="1" dirty="0" smtClean="0">
                <a:latin typeface="ScriptC"/>
                <a:cs typeface="ScriptC"/>
              </a:rPr>
              <a:t>F</a:t>
            </a:r>
            <a:r>
              <a:rPr lang="en-US" b="0" baseline="-25000" dirty="0" smtClean="0"/>
              <a:t>1-2</a:t>
            </a:r>
            <a:r>
              <a:rPr lang="en-US" b="0" dirty="0" smtClean="0"/>
              <a:t> </a:t>
            </a:r>
            <a:r>
              <a:rPr lang="en-US" b="0" dirty="0" smtClean="0">
                <a:latin typeface="Symbol" pitchFamily="18" charset="2"/>
              </a:rPr>
              <a:t>(</a:t>
            </a:r>
            <a:r>
              <a:rPr lang="en-US" b="0" dirty="0" smtClean="0"/>
              <a:t>T</a:t>
            </a:r>
            <a:r>
              <a:rPr lang="en-US" b="0" baseline="-25000" dirty="0" smtClean="0"/>
              <a:t>1</a:t>
            </a:r>
            <a:r>
              <a:rPr lang="en-US" b="0" baseline="30000" dirty="0" smtClean="0"/>
              <a:t>4 –</a:t>
            </a:r>
            <a:r>
              <a:rPr lang="en-US" b="0" dirty="0" smtClean="0"/>
              <a:t> T</a:t>
            </a:r>
            <a:r>
              <a:rPr lang="en-US" b="0" baseline="-25000" dirty="0" smtClean="0"/>
              <a:t>2</a:t>
            </a:r>
            <a:r>
              <a:rPr lang="en-US" b="0" baseline="30000" dirty="0" smtClean="0"/>
              <a:t>4</a:t>
            </a:r>
            <a:r>
              <a:rPr lang="en-US" b="0" dirty="0" smtClean="0"/>
              <a:t>)</a:t>
            </a:r>
            <a:endParaRPr lang="en-US" b="0" i="1" dirty="0" smtClean="0"/>
          </a:p>
          <a:p>
            <a:r>
              <a:rPr lang="en-US" b="0" i="1" dirty="0" smtClean="0"/>
              <a:t>			</a:t>
            </a:r>
            <a:r>
              <a:rPr lang="en-US" i="1" dirty="0" smtClean="0">
                <a:latin typeface="ScriptC"/>
                <a:cs typeface="ScriptC"/>
              </a:rPr>
              <a:t>F</a:t>
            </a:r>
            <a:r>
              <a:rPr lang="en-US" b="0" baseline="-25000" dirty="0" smtClean="0"/>
              <a:t>1-2 </a:t>
            </a:r>
            <a:r>
              <a:rPr lang="en-US" b="0" dirty="0" smtClean="0"/>
              <a:t>= (1/</a:t>
            </a:r>
            <a:r>
              <a:rPr lang="en-US" b="0" dirty="0" smtClean="0">
                <a:latin typeface="Symbol" pitchFamily="18" charset="2"/>
              </a:rPr>
              <a:t>e</a:t>
            </a:r>
            <a:r>
              <a:rPr lang="en-US" b="0" baseline="-25000" dirty="0" smtClean="0">
                <a:latin typeface="Symbol" pitchFamily="18" charset="2"/>
              </a:rPr>
              <a:t>2 </a:t>
            </a:r>
            <a:r>
              <a:rPr lang="en-US" b="0" dirty="0" smtClean="0">
                <a:latin typeface="Symbol" pitchFamily="18" charset="2"/>
              </a:rPr>
              <a:t>+</a:t>
            </a:r>
            <a:r>
              <a:rPr lang="en-US" b="0" dirty="0" smtClean="0"/>
              <a:t>1/</a:t>
            </a:r>
            <a:r>
              <a:rPr lang="en-US" b="0" dirty="0" smtClean="0">
                <a:latin typeface="Symbol" pitchFamily="18" charset="2"/>
              </a:rPr>
              <a:t>e</a:t>
            </a:r>
            <a:r>
              <a:rPr lang="en-US" b="0" baseline="-25000" dirty="0" smtClean="0">
                <a:latin typeface="Symbol" pitchFamily="18" charset="2"/>
              </a:rPr>
              <a:t>1</a:t>
            </a:r>
            <a:r>
              <a:rPr lang="en-US" b="0" dirty="0" smtClean="0">
                <a:latin typeface="Symbol" pitchFamily="18" charset="2"/>
              </a:rPr>
              <a:t> - 1)</a:t>
            </a:r>
            <a:r>
              <a:rPr lang="en-US" b="0" baseline="30000" dirty="0" smtClean="0">
                <a:latin typeface="Symbol" pitchFamily="18" charset="2"/>
              </a:rPr>
              <a:t>-1</a:t>
            </a:r>
          </a:p>
          <a:p>
            <a:pPr>
              <a:buFont typeface="Monotype Sorts" charset="2"/>
              <a:buNone/>
            </a:pPr>
            <a:r>
              <a:rPr lang="en-US" b="0" dirty="0" smtClean="0"/>
              <a:t>Where:</a:t>
            </a:r>
          </a:p>
          <a:p>
            <a:pPr>
              <a:buFont typeface="Monotype Sorts" charset="2"/>
              <a:buNone/>
            </a:pPr>
            <a:r>
              <a:rPr lang="en-US" b="0" dirty="0" smtClean="0"/>
              <a:t>	q - energy flow from radiator surface to cryopanel</a:t>
            </a:r>
          </a:p>
          <a:p>
            <a:r>
              <a:rPr lang="en-US" b="0" dirty="0" smtClean="0"/>
              <a:t>	</a:t>
            </a:r>
            <a:r>
              <a:rPr lang="en-US" i="1" dirty="0" smtClean="0">
                <a:latin typeface="ScriptC"/>
                <a:cs typeface="ScriptC"/>
              </a:rPr>
              <a:t>F</a:t>
            </a:r>
            <a:r>
              <a:rPr lang="en-US" b="0" dirty="0" smtClean="0"/>
              <a:t> </a:t>
            </a:r>
            <a:r>
              <a:rPr lang="en-US" b="0" baseline="-25000" dirty="0" smtClean="0"/>
              <a:t>1-2</a:t>
            </a:r>
            <a:r>
              <a:rPr lang="en-US" b="0" dirty="0" smtClean="0"/>
              <a:t> – gray body form factor</a:t>
            </a:r>
          </a:p>
          <a:p>
            <a:pPr>
              <a:buFont typeface="Monotype Sorts" charset="2"/>
              <a:buNone/>
            </a:pPr>
            <a:r>
              <a:rPr lang="en-US" b="0" dirty="0" smtClean="0"/>
              <a:t>	</a:t>
            </a:r>
            <a:r>
              <a:rPr lang="en-US" b="0" dirty="0" smtClean="0">
                <a:latin typeface="Symbol" pitchFamily="18" charset="2"/>
              </a:rPr>
              <a:t>e</a:t>
            </a:r>
            <a:r>
              <a:rPr lang="en-US" b="0" dirty="0" smtClean="0"/>
              <a:t> - emissivity</a:t>
            </a:r>
          </a:p>
          <a:p>
            <a:pPr>
              <a:buFont typeface="Monotype Sorts" charset="2"/>
              <a:buNone/>
            </a:pPr>
            <a:r>
              <a:rPr lang="en-US" b="0" dirty="0" smtClean="0">
                <a:latin typeface="Symbol" pitchFamily="18" charset="2"/>
              </a:rPr>
              <a:t>	s</a:t>
            </a:r>
            <a:r>
              <a:rPr lang="en-US" b="0" dirty="0" smtClean="0"/>
              <a:t> - Stefan Boltzmann Constant</a:t>
            </a:r>
          </a:p>
          <a:p>
            <a:pPr>
              <a:buFont typeface="Monotype Sorts" charset="2"/>
              <a:buNone/>
            </a:pPr>
            <a:r>
              <a:rPr lang="en-US" b="0" dirty="0" smtClean="0"/>
              <a:t>	T - temperature (in absolute temperature)</a:t>
            </a:r>
          </a:p>
          <a:p>
            <a:pPr>
              <a:buFont typeface="Monotype Sorts" charset="2"/>
              <a:buNone/>
            </a:pPr>
            <a:endParaRPr lang="en-US" dirty="0" smtClean="0"/>
          </a:p>
        </p:txBody>
      </p:sp>
      <p:sp>
        <p:nvSpPr>
          <p:cNvPr id="10035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40A0376-431B-48A7-81FC-4C8C5370FF13}" type="slidenum">
              <a:rPr lang="en-US" smtClean="0">
                <a:latin typeface="Arial" pitchFamily="34" charset="0"/>
              </a:rPr>
              <a:pPr/>
              <a:t>19</a:t>
            </a:fld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933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Energy Transferred Per Unit Area From a Flat Radiator Plate to a Cryopanel (both </a:t>
            </a:r>
            <a:r>
              <a:rPr lang="en-US" dirty="0" smtClean="0">
                <a:latin typeface="Symbol" pitchFamily="18" charset="2"/>
              </a:rPr>
              <a:t>e</a:t>
            </a:r>
            <a:r>
              <a:rPr lang="en-US" dirty="0" smtClean="0"/>
              <a:t>=0.85)</a:t>
            </a:r>
          </a:p>
        </p:txBody>
      </p:sp>
      <p:sp>
        <p:nvSpPr>
          <p:cNvPr id="7172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D11B70A-5980-40DA-A1D7-D2FF4FDC6F10}" type="slidenum">
              <a:rPr lang="en-US" smtClean="0">
                <a:latin typeface="Arial" pitchFamily="34" charset="0"/>
              </a:rPr>
              <a:pPr/>
              <a:t>20</a:t>
            </a:fld>
            <a:endParaRPr lang="en-US" dirty="0" smtClean="0">
              <a:latin typeface="Arial" pitchFamily="34" charset="0"/>
            </a:endParaRPr>
          </a:p>
        </p:txBody>
      </p:sp>
      <p:graphicFrame>
        <p:nvGraphicFramePr>
          <p:cNvPr id="7170" name="Object 2"/>
          <p:cNvGraphicFramePr>
            <a:graphicFrameLocks noChangeAspect="1"/>
          </p:cNvGraphicFramePr>
          <p:nvPr/>
        </p:nvGraphicFramePr>
        <p:xfrm>
          <a:off x="492125" y="1295400"/>
          <a:ext cx="7889875" cy="557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Worksheet" r:id="rId5" imgW="6436800" imgH="4550400" progId="Excel.Sheet.8">
                  <p:embed/>
                </p:oleObj>
              </mc:Choice>
              <mc:Fallback>
                <p:oleObj name="Worksheet" r:id="rId5" imgW="6436800" imgH="4550400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125" y="1295400"/>
                        <a:ext cx="7889875" cy="5573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4" name="Text Box 4"/>
          <p:cNvSpPr txBox="1">
            <a:spLocks noChangeArrowheads="1"/>
          </p:cNvSpPr>
          <p:nvPr/>
        </p:nvSpPr>
        <p:spPr bwMode="auto">
          <a:xfrm>
            <a:off x="7010400" y="1447800"/>
            <a:ext cx="152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Radiator Temp (K)</a:t>
            </a:r>
          </a:p>
        </p:txBody>
      </p:sp>
    </p:spTree>
    <p:extLst>
      <p:ext uri="{BB962C8B-B14F-4D97-AF65-F5344CB8AC3E}">
        <p14:creationId xmlns:p14="http://schemas.microsoft.com/office/powerpoint/2010/main" val="160245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Fraction of Energy Transferred by a  Radiator Plate to a Cryopanel (both </a:t>
            </a:r>
            <a:r>
              <a:rPr lang="en-US" dirty="0" smtClean="0">
                <a:latin typeface="Symbol" pitchFamily="18" charset="2"/>
              </a:rPr>
              <a:t>e</a:t>
            </a:r>
            <a:r>
              <a:rPr lang="en-US" dirty="0" smtClean="0"/>
              <a:t>=0.85) </a:t>
            </a:r>
          </a:p>
        </p:txBody>
      </p:sp>
      <p:sp>
        <p:nvSpPr>
          <p:cNvPr id="819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09E148C-28A5-4CBC-BA4B-43821F5A872D}" type="slidenum">
              <a:rPr lang="en-US" smtClean="0">
                <a:latin typeface="Arial" pitchFamily="34" charset="0"/>
              </a:rPr>
              <a:pPr/>
              <a:t>21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8197" name="Rectangle 2"/>
          <p:cNvSpPr>
            <a:spLocks noChangeArrowheads="1"/>
          </p:cNvSpPr>
          <p:nvPr/>
        </p:nvSpPr>
        <p:spPr bwMode="auto">
          <a:xfrm>
            <a:off x="228600" y="1295400"/>
            <a:ext cx="8763000" cy="5562600"/>
          </a:xfrm>
          <a:prstGeom prst="rect">
            <a:avLst/>
          </a:prstGeom>
          <a:solidFill>
            <a:srgbClr val="FFFFFF"/>
          </a:solidFill>
          <a:ln w="34925">
            <a:solidFill>
              <a:schemeClr val="bg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8194" name="Object 2"/>
          <p:cNvGraphicFramePr>
            <a:graphicFrameLocks noChangeAspect="1"/>
          </p:cNvGraphicFramePr>
          <p:nvPr/>
        </p:nvGraphicFramePr>
        <p:xfrm>
          <a:off x="533400" y="1303338"/>
          <a:ext cx="7772400" cy="5554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Worksheet" r:id="rId5" imgW="11779200" imgH="11174400" progId="Excel.Sheet.8">
                  <p:embed/>
                </p:oleObj>
              </mc:Choice>
              <mc:Fallback>
                <p:oleObj name="Worksheet" r:id="rId5" imgW="11779200" imgH="11174400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1303338"/>
                        <a:ext cx="7772400" cy="55546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Slide Number Placeholder 4"/>
          <p:cNvSpPr txBox="1">
            <a:spLocks/>
          </p:cNvSpPr>
          <p:nvPr/>
        </p:nvSpPr>
        <p:spPr>
          <a:xfrm>
            <a:off x="6705600" y="6508750"/>
            <a:ext cx="21336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D11B70A-5980-40DA-A1D7-D2FF4FDC6F1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391400" y="2133600"/>
            <a:ext cx="1219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dirty="0"/>
              <a:t>Radiator Temp (K)</a:t>
            </a:r>
          </a:p>
        </p:txBody>
      </p:sp>
    </p:spTree>
    <p:extLst>
      <p:ext uri="{BB962C8B-B14F-4D97-AF65-F5344CB8AC3E}">
        <p14:creationId xmlns:p14="http://schemas.microsoft.com/office/powerpoint/2010/main" val="3177766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Lamps and Heated Rods</a:t>
            </a:r>
          </a:p>
        </p:txBody>
      </p:sp>
      <p:sp>
        <p:nvSpPr>
          <p:cNvPr id="106500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algn="just"/>
            <a:r>
              <a:rPr lang="en-US" sz="2000" b="0" dirty="0" smtClean="0"/>
              <a:t>Lamps - Used to simulate solar flux or to warm surfaces. The spectral intensity and wavelength distribution of lamps should match solar inputs on the spacecraft. </a:t>
            </a:r>
          </a:p>
          <a:p>
            <a:pPr algn="just"/>
            <a:endParaRPr lang="en-US" sz="2400" dirty="0" smtClean="0"/>
          </a:p>
          <a:p>
            <a:pPr algn="just"/>
            <a:endParaRPr lang="en-US" sz="2400" dirty="0" smtClean="0"/>
          </a:p>
          <a:p>
            <a:pPr algn="just">
              <a:spcBef>
                <a:spcPts val="2400"/>
              </a:spcBef>
            </a:pPr>
            <a:endParaRPr lang="en-US" sz="2000" dirty="0" smtClean="0"/>
          </a:p>
          <a:p>
            <a:pPr algn="just">
              <a:spcBef>
                <a:spcPts val="0"/>
              </a:spcBef>
            </a:pPr>
            <a:r>
              <a:rPr lang="en-US" sz="2000" b="0" dirty="0" smtClean="0"/>
              <a:t>Heated Rods - Thin cylindrical rods with heating elements within them that are used to simulate flux input using IR heating. Often referred to as Cal-rods, which is registered trademark of </a:t>
            </a:r>
            <a:r>
              <a:rPr lang="en-US" sz="2000" b="0" dirty="0" err="1" smtClean="0"/>
              <a:t>Wattco</a:t>
            </a:r>
            <a:r>
              <a:rPr lang="en-US" sz="2000" b="0" dirty="0" smtClean="0"/>
              <a:t>, Inc. May have a reflector to focus energy.  </a:t>
            </a:r>
          </a:p>
          <a:p>
            <a:pPr algn="just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1064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AF62497-B2A2-43A7-9CD8-2F9289DC5397}" type="slidenum">
              <a:rPr lang="en-US" smtClean="0">
                <a:latin typeface="Arial" pitchFamily="34" charset="0"/>
              </a:rPr>
              <a:pPr/>
              <a:t>22</a:t>
            </a:fld>
            <a:endParaRPr lang="en-US" smtClean="0">
              <a:latin typeface="Arial" pitchFamily="34" charset="0"/>
            </a:endParaRPr>
          </a:p>
        </p:txBody>
      </p:sp>
      <p:pic>
        <p:nvPicPr>
          <p:cNvPr id="106501" name="Picture 4" descr="C:\tobecopied\training\tfaws\heatrod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4876800"/>
            <a:ext cx="23622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502" name="Picture 5" descr="C:\tobecopied\training\tfaws\calro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4200" y="4876800"/>
            <a:ext cx="5576888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503" name="Picture 6" descr="C:\tobecopied\training\tfaws\solardynamic groundtes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57600" y="2133600"/>
            <a:ext cx="3048000" cy="137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9486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Solar Simulation</a:t>
            </a:r>
          </a:p>
        </p:txBody>
      </p:sp>
      <p:sp>
        <p:nvSpPr>
          <p:cNvPr id="10752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Solar beam approximates real sun, but is not perfect.</a:t>
            </a:r>
          </a:p>
          <a:p>
            <a:pPr lvl="1"/>
            <a:r>
              <a:rPr lang="en-US" dirty="0" smtClean="0"/>
              <a:t>Measure/map beam intensity and uniformity.</a:t>
            </a:r>
          </a:p>
          <a:p>
            <a:pPr lvl="1"/>
            <a:r>
              <a:rPr lang="en-US" dirty="0" smtClean="0"/>
              <a:t>Measure beam spectral content and adjust absorptance in analysis as appropriate. </a:t>
            </a:r>
          </a:p>
          <a:p>
            <a:pPr lvl="1"/>
            <a:r>
              <a:rPr lang="en-US" dirty="0" smtClean="0"/>
              <a:t>Measure divergence angle.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Beware of chamber reflections.</a:t>
            </a:r>
          </a:p>
          <a:p>
            <a:endParaRPr lang="en-US" dirty="0" smtClean="0"/>
          </a:p>
        </p:txBody>
      </p:sp>
      <p:sp>
        <p:nvSpPr>
          <p:cNvPr id="1075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F8A8F96-0634-44A2-8DE1-6707EF5AA04D}" type="slidenum">
              <a:rPr lang="en-US" smtClean="0">
                <a:latin typeface="Arial" pitchFamily="34" charset="0"/>
              </a:rPr>
              <a:pPr/>
              <a:t>23</a:t>
            </a:fld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24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Technician Mapping Simulated Solar Flux 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4" name="Picture 9" descr="MSL Curiosity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447800"/>
            <a:ext cx="6477000" cy="4470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294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3562"/>
          </a:xfrm>
          <a:noFill/>
        </p:spPr>
        <p:txBody>
          <a:bodyPr lIns="92075" tIns="46038" rIns="92075" bIns="46038">
            <a:normAutofit fontScale="90000"/>
          </a:bodyPr>
          <a:lstStyle/>
          <a:p>
            <a:r>
              <a:rPr lang="en-US" dirty="0" smtClean="0"/>
              <a:t>Comparison of radiative simulation methods</a:t>
            </a:r>
          </a:p>
        </p:txBody>
      </p:sp>
      <p:sp>
        <p:nvSpPr>
          <p:cNvPr id="115717" name="Slide Number Placeholder 2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AFE2204-D4F4-4F34-A7FC-CAB486A0C579}" type="slidenum">
              <a:rPr lang="en-US" altLang="en-US" smtClean="0">
                <a:latin typeface="Arial" pitchFamily="34" charset="0"/>
              </a:rPr>
              <a:pPr/>
              <a:t>25</a:t>
            </a:fld>
            <a:endParaRPr lang="en-US" altLang="en-US" smtClean="0">
              <a:latin typeface="Arial" pitchFamily="34" charset="0"/>
            </a:endParaRPr>
          </a:p>
        </p:txBody>
      </p:sp>
      <p:grpSp>
        <p:nvGrpSpPr>
          <p:cNvPr id="115716" name="Group 25"/>
          <p:cNvGrpSpPr>
            <a:grpSpLocks/>
          </p:cNvGrpSpPr>
          <p:nvPr/>
        </p:nvGrpSpPr>
        <p:grpSpPr bwMode="auto">
          <a:xfrm>
            <a:off x="304800" y="1219200"/>
            <a:ext cx="8572500" cy="3429000"/>
            <a:chOff x="1080" y="1620"/>
            <a:chExt cx="13500" cy="5220"/>
          </a:xfrm>
        </p:grpSpPr>
        <p:sp>
          <p:nvSpPr>
            <p:cNvPr id="115718" name="Text Box 26"/>
            <p:cNvSpPr txBox="1">
              <a:spLocks noChangeArrowheads="1"/>
            </p:cNvSpPr>
            <p:nvPr/>
          </p:nvSpPr>
          <p:spPr bwMode="auto">
            <a:xfrm>
              <a:off x="1080" y="1620"/>
              <a:ext cx="2880" cy="5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1400" b="1" i="1" dirty="0" smtClean="0"/>
                <a:t>Method</a:t>
              </a:r>
              <a:endParaRPr lang="en-US" sz="1400" b="1" i="1" dirty="0"/>
            </a:p>
          </p:txBody>
        </p:sp>
        <p:sp>
          <p:nvSpPr>
            <p:cNvPr id="115719" name="Text Box 27"/>
            <p:cNvSpPr txBox="1">
              <a:spLocks noChangeArrowheads="1"/>
            </p:cNvSpPr>
            <p:nvPr/>
          </p:nvSpPr>
          <p:spPr bwMode="auto">
            <a:xfrm>
              <a:off x="3960" y="1620"/>
              <a:ext cx="3060" cy="5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1400" b="1" i="1" dirty="0"/>
                <a:t>Description</a:t>
              </a:r>
            </a:p>
          </p:txBody>
        </p:sp>
        <p:sp>
          <p:nvSpPr>
            <p:cNvPr id="115720" name="Text Box 28"/>
            <p:cNvSpPr txBox="1">
              <a:spLocks noChangeArrowheads="1"/>
            </p:cNvSpPr>
            <p:nvPr/>
          </p:nvSpPr>
          <p:spPr bwMode="auto">
            <a:xfrm>
              <a:off x="7020" y="1620"/>
              <a:ext cx="3780" cy="5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1400" b="1" i="1" dirty="0"/>
                <a:t>Advantages</a:t>
              </a:r>
            </a:p>
          </p:txBody>
        </p:sp>
        <p:sp>
          <p:nvSpPr>
            <p:cNvPr id="115721" name="Text Box 29"/>
            <p:cNvSpPr txBox="1">
              <a:spLocks noChangeArrowheads="1"/>
            </p:cNvSpPr>
            <p:nvPr/>
          </p:nvSpPr>
          <p:spPr bwMode="auto">
            <a:xfrm>
              <a:off x="10800" y="1620"/>
              <a:ext cx="3780" cy="5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1400" b="1" i="1" dirty="0"/>
                <a:t>Disadvantages</a:t>
              </a:r>
            </a:p>
          </p:txBody>
        </p:sp>
        <p:sp>
          <p:nvSpPr>
            <p:cNvPr id="115722" name="Text Box 30"/>
            <p:cNvSpPr txBox="1">
              <a:spLocks noChangeArrowheads="1"/>
            </p:cNvSpPr>
            <p:nvPr/>
          </p:nvSpPr>
          <p:spPr bwMode="auto">
            <a:xfrm>
              <a:off x="1080" y="2160"/>
              <a:ext cx="2880" cy="144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i="1"/>
                <a:t>Solar Simulation</a:t>
              </a:r>
            </a:p>
          </p:txBody>
        </p:sp>
        <p:sp>
          <p:nvSpPr>
            <p:cNvPr id="115723" name="Text Box 31"/>
            <p:cNvSpPr txBox="1">
              <a:spLocks noChangeArrowheads="1"/>
            </p:cNvSpPr>
            <p:nvPr/>
          </p:nvSpPr>
          <p:spPr bwMode="auto">
            <a:xfrm>
              <a:off x="7020" y="2160"/>
              <a:ext cx="3780" cy="144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buFont typeface="Wingdings" pitchFamily="2" charset="2"/>
                <a:buChar char="Ø"/>
              </a:pPr>
              <a:r>
                <a:rPr lang="en-US" sz="1200" b="1" dirty="0" smtClean="0"/>
                <a:t>Minimal </a:t>
              </a:r>
              <a:r>
                <a:rPr lang="en-US" sz="1200" b="1" dirty="0"/>
                <a:t>test equipment</a:t>
              </a:r>
            </a:p>
            <a:p>
              <a:pPr>
                <a:buFont typeface="Wingdings" pitchFamily="2" charset="2"/>
                <a:buChar char="Ø"/>
              </a:pPr>
              <a:r>
                <a:rPr lang="en-US" sz="1200" b="1" dirty="0" smtClean="0"/>
                <a:t>Accurate </a:t>
              </a:r>
              <a:r>
                <a:rPr lang="en-US" sz="1200" b="1" dirty="0"/>
                <a:t>simulation of sun</a:t>
              </a:r>
            </a:p>
          </p:txBody>
        </p:sp>
        <p:sp>
          <p:nvSpPr>
            <p:cNvPr id="115724" name="Text Box 32"/>
            <p:cNvSpPr txBox="1">
              <a:spLocks noChangeArrowheads="1"/>
            </p:cNvSpPr>
            <p:nvPr/>
          </p:nvSpPr>
          <p:spPr bwMode="auto">
            <a:xfrm>
              <a:off x="3960" y="2160"/>
              <a:ext cx="3060" cy="144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200" b="1" dirty="0"/>
                <a:t>Solar wavelength lamps simulating solar heating</a:t>
              </a:r>
            </a:p>
          </p:txBody>
        </p:sp>
        <p:sp>
          <p:nvSpPr>
            <p:cNvPr id="115725" name="Text Box 33"/>
            <p:cNvSpPr txBox="1">
              <a:spLocks noChangeArrowheads="1"/>
            </p:cNvSpPr>
            <p:nvPr/>
          </p:nvSpPr>
          <p:spPr bwMode="auto">
            <a:xfrm>
              <a:off x="1080" y="3780"/>
              <a:ext cx="2880" cy="144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i="1" dirty="0" smtClean="0"/>
                <a:t>IR Heater </a:t>
              </a:r>
              <a:r>
                <a:rPr lang="en-US" sz="1400" i="1" dirty="0"/>
                <a:t>Lamps</a:t>
              </a:r>
            </a:p>
          </p:txBody>
        </p:sp>
        <p:sp>
          <p:nvSpPr>
            <p:cNvPr id="115726" name="Text Box 34"/>
            <p:cNvSpPr txBox="1">
              <a:spLocks noChangeArrowheads="1"/>
            </p:cNvSpPr>
            <p:nvPr/>
          </p:nvSpPr>
          <p:spPr bwMode="auto">
            <a:xfrm>
              <a:off x="1080" y="5400"/>
              <a:ext cx="2880" cy="144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i="1" dirty="0" smtClean="0"/>
                <a:t>IR Heater </a:t>
              </a:r>
              <a:r>
                <a:rPr lang="en-US" sz="1400" i="1" dirty="0"/>
                <a:t>Plates</a:t>
              </a:r>
            </a:p>
          </p:txBody>
        </p:sp>
        <p:sp>
          <p:nvSpPr>
            <p:cNvPr id="115727" name="Text Box 35"/>
            <p:cNvSpPr txBox="1">
              <a:spLocks noChangeArrowheads="1"/>
            </p:cNvSpPr>
            <p:nvPr/>
          </p:nvSpPr>
          <p:spPr bwMode="auto">
            <a:xfrm>
              <a:off x="3960" y="3780"/>
              <a:ext cx="3060" cy="144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200" b="1"/>
                <a:t>Non-solar wavelength lamps positioned near spacecraft</a:t>
              </a:r>
            </a:p>
          </p:txBody>
        </p:sp>
        <p:sp>
          <p:nvSpPr>
            <p:cNvPr id="115728" name="Text Box 36"/>
            <p:cNvSpPr txBox="1">
              <a:spLocks noChangeArrowheads="1"/>
            </p:cNvSpPr>
            <p:nvPr/>
          </p:nvSpPr>
          <p:spPr bwMode="auto">
            <a:xfrm>
              <a:off x="3960" y="5400"/>
              <a:ext cx="3060" cy="144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200" b="1"/>
                <a:t>Plates of known temperature positioned near spacecraft</a:t>
              </a:r>
            </a:p>
          </p:txBody>
        </p:sp>
        <p:sp>
          <p:nvSpPr>
            <p:cNvPr id="115729" name="Text Box 37"/>
            <p:cNvSpPr txBox="1">
              <a:spLocks noChangeArrowheads="1"/>
            </p:cNvSpPr>
            <p:nvPr/>
          </p:nvSpPr>
          <p:spPr bwMode="auto">
            <a:xfrm>
              <a:off x="7020" y="3780"/>
              <a:ext cx="3780" cy="144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buFont typeface="Wingdings" pitchFamily="2" charset="2"/>
                <a:buChar char="Ø"/>
              </a:pPr>
              <a:r>
                <a:rPr lang="en-US" sz="1200" b="1" dirty="0" smtClean="0"/>
                <a:t>Many </a:t>
              </a:r>
              <a:r>
                <a:rPr lang="en-US" sz="1200" b="1" dirty="0"/>
                <a:t>separately</a:t>
              </a:r>
            </a:p>
            <a:p>
              <a:r>
                <a:rPr lang="en-US" sz="1200" b="1" dirty="0"/>
                <a:t>   controlled lamps</a:t>
              </a:r>
            </a:p>
            <a:p>
              <a:pPr>
                <a:buFont typeface="Wingdings" pitchFamily="2" charset="2"/>
                <a:buChar char="Ø"/>
              </a:pPr>
              <a:r>
                <a:rPr lang="en-US" sz="1200" b="1" dirty="0" smtClean="0"/>
                <a:t>Good </a:t>
              </a:r>
              <a:r>
                <a:rPr lang="en-US" sz="1200" b="1" dirty="0"/>
                <a:t>flexibility</a:t>
              </a:r>
            </a:p>
          </p:txBody>
        </p:sp>
        <p:sp>
          <p:nvSpPr>
            <p:cNvPr id="115730" name="Text Box 38"/>
            <p:cNvSpPr txBox="1">
              <a:spLocks noChangeArrowheads="1"/>
            </p:cNvSpPr>
            <p:nvPr/>
          </p:nvSpPr>
          <p:spPr bwMode="auto">
            <a:xfrm>
              <a:off x="7020" y="5400"/>
              <a:ext cx="3780" cy="144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buFont typeface="Wingdings" pitchFamily="2" charset="2"/>
                <a:buChar char="Ø"/>
              </a:pPr>
              <a:r>
                <a:rPr lang="en-US" sz="1200" b="1" dirty="0" smtClean="0"/>
                <a:t>Environment </a:t>
              </a:r>
              <a:r>
                <a:rPr lang="en-US" sz="1200" b="1" dirty="0"/>
                <a:t>known</a:t>
              </a:r>
            </a:p>
            <a:p>
              <a:r>
                <a:rPr lang="en-US" sz="1200" b="1" dirty="0"/>
                <a:t>   accurately</a:t>
              </a:r>
            </a:p>
            <a:p>
              <a:pPr>
                <a:buFont typeface="Wingdings" pitchFamily="2" charset="2"/>
                <a:buChar char="Ø"/>
              </a:pPr>
              <a:r>
                <a:rPr lang="en-US" sz="1200" b="1" dirty="0" smtClean="0"/>
                <a:t>Good </a:t>
              </a:r>
              <a:r>
                <a:rPr lang="en-US" sz="1200" b="1" dirty="0"/>
                <a:t>control</a:t>
              </a:r>
            </a:p>
          </p:txBody>
        </p:sp>
        <p:sp>
          <p:nvSpPr>
            <p:cNvPr id="115731" name="Text Box 39"/>
            <p:cNvSpPr txBox="1">
              <a:spLocks noChangeArrowheads="1"/>
            </p:cNvSpPr>
            <p:nvPr/>
          </p:nvSpPr>
          <p:spPr bwMode="auto">
            <a:xfrm>
              <a:off x="10800" y="2160"/>
              <a:ext cx="3780" cy="144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buFont typeface="Wingdings" pitchFamily="2" charset="2"/>
                <a:buChar char="Ø"/>
              </a:pPr>
              <a:r>
                <a:rPr lang="en-US" sz="1200" b="1" dirty="0" smtClean="0"/>
                <a:t>Not </a:t>
              </a:r>
              <a:r>
                <a:rPr lang="en-US" sz="1200" b="1" dirty="0"/>
                <a:t>sized for large vehicles</a:t>
              </a:r>
            </a:p>
            <a:p>
              <a:pPr>
                <a:buFont typeface="Wingdings" pitchFamily="2" charset="2"/>
                <a:buChar char="Ø"/>
              </a:pPr>
              <a:r>
                <a:rPr lang="en-US" sz="1200" b="1" dirty="0" smtClean="0"/>
                <a:t>Lamps </a:t>
              </a:r>
              <a:r>
                <a:rPr lang="en-US" sz="1200" b="1" dirty="0"/>
                <a:t>provide parallel</a:t>
              </a:r>
            </a:p>
            <a:p>
              <a:r>
                <a:rPr lang="en-US" sz="1200" b="1" dirty="0"/>
                <a:t>   fluxes </a:t>
              </a:r>
              <a:r>
                <a:rPr lang="en-US" sz="1200" b="1" dirty="0" smtClean="0"/>
                <a:t>only</a:t>
              </a:r>
            </a:p>
            <a:p>
              <a:pPr>
                <a:buFont typeface="Wingdings" pitchFamily="2" charset="2"/>
                <a:buChar char="Ø"/>
              </a:pPr>
              <a:r>
                <a:rPr lang="en-US" sz="1200" b="1" dirty="0" smtClean="0"/>
                <a:t>Few facilities available</a:t>
              </a:r>
            </a:p>
            <a:p>
              <a:pPr>
                <a:buFont typeface="Wingdings" pitchFamily="2" charset="2"/>
                <a:buChar char="Ø"/>
              </a:pPr>
              <a:r>
                <a:rPr lang="en-US" sz="1200" b="1" dirty="0" smtClean="0"/>
                <a:t> Expensive</a:t>
              </a:r>
            </a:p>
            <a:p>
              <a:endParaRPr lang="en-US" sz="1200" b="1" dirty="0"/>
            </a:p>
          </p:txBody>
        </p:sp>
        <p:sp>
          <p:nvSpPr>
            <p:cNvPr id="115732" name="Text Box 40"/>
            <p:cNvSpPr txBox="1">
              <a:spLocks noChangeArrowheads="1"/>
            </p:cNvSpPr>
            <p:nvPr/>
          </p:nvSpPr>
          <p:spPr bwMode="auto">
            <a:xfrm>
              <a:off x="10800" y="3780"/>
              <a:ext cx="3780" cy="144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buFont typeface="Wingdings" pitchFamily="2" charset="2"/>
                <a:buChar char="Ø"/>
              </a:pPr>
              <a:r>
                <a:rPr lang="en-US" sz="1200" b="1" dirty="0" smtClean="0"/>
                <a:t>Non-solar </a:t>
              </a:r>
              <a:r>
                <a:rPr lang="en-US" sz="1200" b="1" dirty="0"/>
                <a:t>input</a:t>
              </a:r>
            </a:p>
            <a:p>
              <a:pPr>
                <a:buFont typeface="Wingdings" pitchFamily="2" charset="2"/>
                <a:buChar char="Ø"/>
              </a:pPr>
              <a:r>
                <a:rPr lang="en-US" sz="1200" b="1" dirty="0" smtClean="0"/>
                <a:t>Lamp </a:t>
              </a:r>
              <a:r>
                <a:rPr lang="en-US" sz="1200" b="1" dirty="0"/>
                <a:t>zone </a:t>
              </a:r>
              <a:r>
                <a:rPr lang="en-US" sz="1200" b="1" dirty="0" smtClean="0"/>
                <a:t>interferences</a:t>
              </a:r>
            </a:p>
            <a:p>
              <a:pPr>
                <a:buFont typeface="Wingdings" pitchFamily="2" charset="2"/>
                <a:buChar char="Ø"/>
              </a:pPr>
              <a:r>
                <a:rPr lang="en-US" sz="1200" b="1" dirty="0" smtClean="0"/>
                <a:t>Calorimeters needed to   verify flux</a:t>
              </a:r>
              <a:endParaRPr lang="en-US" sz="1200" b="1" dirty="0"/>
            </a:p>
          </p:txBody>
        </p:sp>
        <p:sp>
          <p:nvSpPr>
            <p:cNvPr id="115733" name="Text Box 41"/>
            <p:cNvSpPr txBox="1">
              <a:spLocks noChangeArrowheads="1"/>
            </p:cNvSpPr>
            <p:nvPr/>
          </p:nvSpPr>
          <p:spPr bwMode="auto">
            <a:xfrm>
              <a:off x="10800" y="5400"/>
              <a:ext cx="3780" cy="144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buFont typeface="Wingdings" pitchFamily="2" charset="2"/>
                <a:buChar char="Ø"/>
              </a:pPr>
              <a:r>
                <a:rPr lang="en-US" sz="1200" b="1" dirty="0" smtClean="0"/>
                <a:t>Non-solar </a:t>
              </a:r>
              <a:r>
                <a:rPr lang="en-US" sz="1200" b="1" dirty="0"/>
                <a:t>input</a:t>
              </a:r>
            </a:p>
            <a:p>
              <a:pPr>
                <a:buFont typeface="Wingdings" pitchFamily="2" charset="2"/>
                <a:buChar char="Ø"/>
              </a:pPr>
              <a:r>
                <a:rPr lang="en-US" sz="1200" b="1" dirty="0" smtClean="0"/>
                <a:t>Blocks </a:t>
              </a:r>
              <a:r>
                <a:rPr lang="en-US" sz="1200" b="1" dirty="0"/>
                <a:t>view to cold </a:t>
              </a:r>
              <a:r>
                <a:rPr lang="en-US" sz="1200" b="1" dirty="0" smtClean="0"/>
                <a:t>wall</a:t>
              </a:r>
            </a:p>
            <a:p>
              <a:pPr>
                <a:buFont typeface="Wingdings" pitchFamily="2" charset="2"/>
                <a:buChar char="Ø"/>
              </a:pPr>
              <a:r>
                <a:rPr lang="en-US" sz="1200" b="1" dirty="0" smtClean="0"/>
                <a:t>Custom fabricated</a:t>
              </a:r>
              <a:endParaRPr lang="en-US" sz="1200" b="1" dirty="0"/>
            </a:p>
          </p:txBody>
        </p:sp>
        <p:sp>
          <p:nvSpPr>
            <p:cNvPr id="115734" name="Rectangle 42"/>
            <p:cNvSpPr>
              <a:spLocks noChangeArrowheads="1"/>
            </p:cNvSpPr>
            <p:nvPr/>
          </p:nvSpPr>
          <p:spPr bwMode="auto">
            <a:xfrm>
              <a:off x="1080" y="5220"/>
              <a:ext cx="2880" cy="18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735" name="Rectangle 43"/>
            <p:cNvSpPr>
              <a:spLocks noChangeArrowheads="1"/>
            </p:cNvSpPr>
            <p:nvPr/>
          </p:nvSpPr>
          <p:spPr bwMode="auto">
            <a:xfrm>
              <a:off x="1080" y="3600"/>
              <a:ext cx="2880" cy="18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736" name="Rectangle 44"/>
            <p:cNvSpPr>
              <a:spLocks noChangeArrowheads="1"/>
            </p:cNvSpPr>
            <p:nvPr/>
          </p:nvSpPr>
          <p:spPr bwMode="auto">
            <a:xfrm>
              <a:off x="3960" y="5220"/>
              <a:ext cx="10620" cy="18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5737" name="Rectangle 45"/>
            <p:cNvSpPr>
              <a:spLocks noChangeArrowheads="1"/>
            </p:cNvSpPr>
            <p:nvPr/>
          </p:nvSpPr>
          <p:spPr bwMode="auto">
            <a:xfrm>
              <a:off x="3960" y="3600"/>
              <a:ext cx="10620" cy="18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6" name="Group 1029"/>
          <p:cNvGrpSpPr>
            <a:grpSpLocks/>
          </p:cNvGrpSpPr>
          <p:nvPr/>
        </p:nvGrpSpPr>
        <p:grpSpPr bwMode="auto">
          <a:xfrm>
            <a:off x="304800" y="4800600"/>
            <a:ext cx="8572500" cy="990600"/>
            <a:chOff x="1260" y="2160"/>
            <a:chExt cx="13500" cy="1440"/>
          </a:xfrm>
        </p:grpSpPr>
        <p:sp>
          <p:nvSpPr>
            <p:cNvPr id="31" name="Text Box 1034"/>
            <p:cNvSpPr txBox="1">
              <a:spLocks noChangeArrowheads="1"/>
            </p:cNvSpPr>
            <p:nvPr/>
          </p:nvSpPr>
          <p:spPr bwMode="auto">
            <a:xfrm>
              <a:off x="1260" y="2160"/>
              <a:ext cx="2880" cy="144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i="1" dirty="0" smtClean="0"/>
                <a:t>Contact Heaters</a:t>
              </a:r>
              <a:endParaRPr lang="en-US" sz="1400" i="1" dirty="0"/>
            </a:p>
          </p:txBody>
        </p:sp>
        <p:sp>
          <p:nvSpPr>
            <p:cNvPr id="32" name="Text Box 1035"/>
            <p:cNvSpPr txBox="1">
              <a:spLocks noChangeArrowheads="1"/>
            </p:cNvSpPr>
            <p:nvPr/>
          </p:nvSpPr>
          <p:spPr bwMode="auto">
            <a:xfrm>
              <a:off x="7200" y="2160"/>
              <a:ext cx="3780" cy="144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buFont typeface="Wingdings" pitchFamily="2" charset="2"/>
                <a:buChar char="Ø"/>
              </a:pPr>
              <a:r>
                <a:rPr lang="en-US" sz="1200" b="1" dirty="0" smtClean="0"/>
                <a:t>Minimal </a:t>
              </a:r>
              <a:r>
                <a:rPr lang="en-US" sz="1200" b="1" dirty="0"/>
                <a:t>test equipment</a:t>
              </a:r>
            </a:p>
            <a:p>
              <a:pPr>
                <a:buFont typeface="Wingdings" pitchFamily="2" charset="2"/>
                <a:buChar char="Ø"/>
              </a:pPr>
              <a:r>
                <a:rPr lang="en-US" sz="1200" b="1" dirty="0" smtClean="0"/>
                <a:t>Good </a:t>
              </a:r>
              <a:r>
                <a:rPr lang="en-US" sz="1200" b="1" dirty="0"/>
                <a:t>for </a:t>
              </a:r>
              <a:r>
                <a:rPr lang="en-US" sz="1200" b="1" dirty="0" smtClean="0"/>
                <a:t>appendages, booms </a:t>
              </a:r>
              <a:r>
                <a:rPr lang="en-US" sz="1200" b="1" dirty="0"/>
                <a:t>and </a:t>
              </a:r>
              <a:r>
                <a:rPr lang="en-US" sz="1200" b="1" dirty="0" smtClean="0"/>
                <a:t>external  hardware</a:t>
              </a:r>
              <a:endParaRPr lang="en-US" sz="1200" b="1" dirty="0"/>
            </a:p>
          </p:txBody>
        </p:sp>
        <p:sp>
          <p:nvSpPr>
            <p:cNvPr id="33" name="Text Box 1036"/>
            <p:cNvSpPr txBox="1">
              <a:spLocks noChangeArrowheads="1"/>
            </p:cNvSpPr>
            <p:nvPr/>
          </p:nvSpPr>
          <p:spPr bwMode="auto">
            <a:xfrm>
              <a:off x="4140" y="2160"/>
              <a:ext cx="3060" cy="144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200" b="1"/>
                <a:t>Test heaters placed directly on spacecraft surfaces</a:t>
              </a:r>
            </a:p>
          </p:txBody>
        </p:sp>
        <p:sp>
          <p:nvSpPr>
            <p:cNvPr id="37" name="Text Box 1040"/>
            <p:cNvSpPr txBox="1">
              <a:spLocks noChangeArrowheads="1"/>
            </p:cNvSpPr>
            <p:nvPr/>
          </p:nvSpPr>
          <p:spPr bwMode="auto">
            <a:xfrm>
              <a:off x="10980" y="2160"/>
              <a:ext cx="3780" cy="144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buFont typeface="Wingdings" pitchFamily="2" charset="2"/>
                <a:buChar char="Ø"/>
              </a:pPr>
              <a:r>
                <a:rPr lang="en-US" sz="1200" b="1" dirty="0" smtClean="0"/>
                <a:t>Test </a:t>
              </a:r>
              <a:r>
                <a:rPr lang="en-US" sz="1200" b="1" dirty="0"/>
                <a:t>blankets are required</a:t>
              </a:r>
            </a:p>
            <a:p>
              <a:pPr>
                <a:buFont typeface="Wingdings" pitchFamily="2" charset="2"/>
                <a:buChar char="Ø"/>
              </a:pPr>
              <a:r>
                <a:rPr lang="en-US" sz="1200" b="1" dirty="0" smtClean="0"/>
                <a:t>Surfaces </a:t>
              </a:r>
              <a:r>
                <a:rPr lang="en-US" sz="1200" b="1" dirty="0"/>
                <a:t>need cleaning</a:t>
              </a:r>
            </a:p>
          </p:txBody>
        </p:sp>
      </p:grpSp>
      <p:sp>
        <p:nvSpPr>
          <p:cNvPr id="43" name="Rectangle 42"/>
          <p:cNvSpPr>
            <a:spLocks noChangeArrowheads="1"/>
          </p:cNvSpPr>
          <p:nvPr/>
        </p:nvSpPr>
        <p:spPr bwMode="auto">
          <a:xfrm>
            <a:off x="304800" y="4648200"/>
            <a:ext cx="1828800" cy="11824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4" name="Rectangle 44"/>
          <p:cNvSpPr>
            <a:spLocks noChangeArrowheads="1"/>
          </p:cNvSpPr>
          <p:nvPr/>
        </p:nvSpPr>
        <p:spPr bwMode="auto">
          <a:xfrm>
            <a:off x="2133600" y="4648200"/>
            <a:ext cx="6743700" cy="11824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681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Cold Plates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57200" y="1295400"/>
            <a:ext cx="5257800" cy="4830763"/>
          </a:xfrm>
        </p:spPr>
        <p:txBody>
          <a:bodyPr>
            <a:noAutofit/>
          </a:bodyPr>
          <a:lstStyle/>
          <a:p>
            <a:r>
              <a:rPr lang="en-US" b="0" dirty="0" smtClean="0"/>
              <a:t>Cold Plates are similar to </a:t>
            </a:r>
            <a:r>
              <a:rPr lang="en-US" b="0" dirty="0" err="1" smtClean="0"/>
              <a:t>Cryopanels</a:t>
            </a:r>
            <a:r>
              <a:rPr lang="en-US" b="0" dirty="0" smtClean="0"/>
              <a:t> except that they provide conductive (not radiative) sinks for components.</a:t>
            </a:r>
          </a:p>
          <a:p>
            <a:pPr>
              <a:spcBef>
                <a:spcPts val="1800"/>
              </a:spcBef>
            </a:pPr>
            <a:r>
              <a:rPr lang="en-US" b="0" dirty="0" smtClean="0"/>
              <a:t>These can be cooled by liquid or gaseous nitrogen, or a pumped chiller loop.</a:t>
            </a:r>
          </a:p>
          <a:p>
            <a:pPr>
              <a:spcBef>
                <a:spcPts val="1800"/>
              </a:spcBef>
            </a:pPr>
            <a:r>
              <a:rPr lang="en-US" b="0" dirty="0" smtClean="0"/>
              <a:t>A cold plate is thicker than a cryopanel, has bolting patterns on it, and may have a low emissivity finish.</a:t>
            </a:r>
            <a:endParaRPr lang="en-US" b="0" dirty="0"/>
          </a:p>
        </p:txBody>
      </p:sp>
      <p:sp>
        <p:nvSpPr>
          <p:cNvPr id="10240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CD10BC4-0101-4E49-A34A-2956DD512B81}" type="slidenum">
              <a:rPr lang="en-US" smtClean="0">
                <a:latin typeface="Arial" pitchFamily="34" charset="0"/>
              </a:rPr>
              <a:pPr/>
              <a:t>26</a:t>
            </a:fld>
            <a:endParaRPr lang="en-US" smtClean="0">
              <a:latin typeface="Arial" pitchFamily="34" charset="0"/>
            </a:endParaRPr>
          </a:p>
        </p:txBody>
      </p:sp>
      <p:pic>
        <p:nvPicPr>
          <p:cNvPr id="102405" name="Picture 3" descr="C:\Program Files\Qualcomm\Eudora\Attach\P7080003.jpg"/>
          <p:cNvPicPr>
            <a:picLocks noChangeAspect="1" noChangeArrowheads="1"/>
          </p:cNvPicPr>
          <p:nvPr/>
        </p:nvPicPr>
        <p:blipFill>
          <a:blip r:embed="rId3" cstate="print"/>
          <a:srcRect l="26926" t="10931" r="16684" b="10339"/>
          <a:stretch>
            <a:fillRect/>
          </a:stretch>
        </p:blipFill>
        <p:spPr bwMode="auto">
          <a:xfrm>
            <a:off x="6019800" y="1295400"/>
            <a:ext cx="2286000" cy="2314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06" name="Picture 4" descr="C:\Program Files\Qualcomm\Eudora\Attach\P7080004.jpg"/>
          <p:cNvPicPr>
            <a:picLocks noChangeAspect="1" noChangeArrowheads="1"/>
          </p:cNvPicPr>
          <p:nvPr/>
        </p:nvPicPr>
        <p:blipFill>
          <a:blip r:embed="rId4" cstate="print"/>
          <a:srcRect l="28394" t="14935" r="20502" b="12514"/>
          <a:stretch>
            <a:fillRect/>
          </a:stretch>
        </p:blipFill>
        <p:spPr bwMode="auto">
          <a:xfrm>
            <a:off x="6019800" y="3657599"/>
            <a:ext cx="2286000" cy="2434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4838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 Heater Considerations</a:t>
            </a:r>
          </a:p>
        </p:txBody>
      </p:sp>
      <p:sp>
        <p:nvSpPr>
          <p:cNvPr id="103428" name="Rectangle 5"/>
          <p:cNvSpPr>
            <a:spLocks noGrp="1" noChangeArrowheads="1"/>
          </p:cNvSpPr>
          <p:nvPr>
            <p:ph idx="1"/>
          </p:nvPr>
        </p:nvSpPr>
        <p:spPr>
          <a:xfrm>
            <a:off x="762000" y="1828800"/>
            <a:ext cx="7924800" cy="4525963"/>
          </a:xfrm>
        </p:spPr>
        <p:txBody>
          <a:bodyPr/>
          <a:lstStyle/>
          <a:p>
            <a:r>
              <a:rPr lang="en-US" b="0" dirty="0" smtClean="0"/>
              <a:t>Heater element</a:t>
            </a:r>
          </a:p>
          <a:p>
            <a:r>
              <a:rPr lang="en-US" b="0" dirty="0" smtClean="0"/>
              <a:t>Control sensor or thermostat </a:t>
            </a:r>
          </a:p>
          <a:p>
            <a:r>
              <a:rPr lang="en-US" b="0" dirty="0" smtClean="0"/>
              <a:t>Monitor sensor(s)</a:t>
            </a:r>
          </a:p>
          <a:p>
            <a:r>
              <a:rPr lang="en-US" b="0" dirty="0" smtClean="0"/>
              <a:t>Power supply &amp; controller</a:t>
            </a:r>
          </a:p>
          <a:p>
            <a:r>
              <a:rPr lang="en-US" b="0" dirty="0" smtClean="0"/>
              <a:t>Stability requirements</a:t>
            </a:r>
          </a:p>
          <a:p>
            <a:r>
              <a:rPr lang="en-US" b="0" dirty="0" smtClean="0"/>
              <a:t>Redundancy requirements</a:t>
            </a:r>
          </a:p>
          <a:p>
            <a:pPr>
              <a:buFont typeface="Monotype Sorts" charset="2"/>
              <a:buNone/>
            </a:pPr>
            <a:endParaRPr lang="en-US" sz="2000" dirty="0" smtClean="0"/>
          </a:p>
        </p:txBody>
      </p:sp>
      <p:sp>
        <p:nvSpPr>
          <p:cNvPr id="10342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8EB4529-756D-415C-ADC9-05210BAA0910}" type="slidenum">
              <a:rPr lang="en-US" smtClean="0">
                <a:latin typeface="Arial" pitchFamily="34" charset="0"/>
              </a:rPr>
              <a:pPr/>
              <a:t>27</a:t>
            </a:fld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02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Do We Need Test Heaters?</a:t>
            </a:r>
          </a:p>
        </p:txBody>
      </p:sp>
      <p:sp>
        <p:nvSpPr>
          <p:cNvPr id="104452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Flux controlled:</a:t>
            </a:r>
          </a:p>
          <a:p>
            <a:pPr lvl="1"/>
            <a:r>
              <a:rPr lang="en-US" dirty="0" smtClean="0"/>
              <a:t>To simulate environmental fluxes.</a:t>
            </a:r>
          </a:p>
          <a:p>
            <a:pPr lvl="1"/>
            <a:r>
              <a:rPr lang="en-US" dirty="0" smtClean="0"/>
              <a:t>To facilitate parametric studies.</a:t>
            </a:r>
          </a:p>
          <a:p>
            <a:pPr lvl="1"/>
            <a:r>
              <a:rPr lang="en-US" dirty="0" smtClean="0"/>
              <a:t>To replace power of components not present in the test.</a:t>
            </a:r>
          </a:p>
          <a:p>
            <a:pPr lvl="1"/>
            <a:r>
              <a:rPr lang="en-US" dirty="0" smtClean="0"/>
              <a:t>To protect hardware and aid with transitions.</a:t>
            </a:r>
          </a:p>
        </p:txBody>
      </p:sp>
      <p:sp>
        <p:nvSpPr>
          <p:cNvPr id="10445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52DDC29-7341-4D2B-9623-A8A5B5FD1111}" type="slidenum">
              <a:rPr lang="en-US" smtClean="0">
                <a:latin typeface="Arial" pitchFamily="34" charset="0"/>
              </a:rPr>
              <a:pPr/>
              <a:t>28</a:t>
            </a:fld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926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Why Do We Need Test Heaters?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Temperature controlled:</a:t>
            </a:r>
          </a:p>
          <a:p>
            <a:pPr lvl="1"/>
            <a:r>
              <a:rPr lang="en-US" dirty="0" smtClean="0"/>
              <a:t>To protect flight and test hardware.</a:t>
            </a:r>
          </a:p>
          <a:p>
            <a:pPr lvl="1"/>
            <a:r>
              <a:rPr lang="en-US" dirty="0" smtClean="0"/>
              <a:t>To keep hardware at qualification temperatures.</a:t>
            </a:r>
          </a:p>
          <a:p>
            <a:pPr lvl="1"/>
            <a:r>
              <a:rPr lang="en-US" dirty="0" smtClean="0"/>
              <a:t>To control temperature of GSE (heater plates).</a:t>
            </a:r>
          </a:p>
          <a:p>
            <a:pPr lvl="1"/>
            <a:r>
              <a:rPr lang="en-US" dirty="0" smtClean="0"/>
              <a:t>To speed-up transitions from cold to hot plateaus.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889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Why Do We Need Test Heaters?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Guard or “Zero Q”: </a:t>
            </a:r>
          </a:p>
          <a:p>
            <a:pPr lvl="1"/>
            <a:r>
              <a:rPr lang="en-US" dirty="0" smtClean="0"/>
              <a:t>To minimize non-flight conductive heat transfer from the spacecraft through test cables, mounting interfaces, etc.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32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The Zero Q  Method </a:t>
            </a:r>
          </a:p>
        </p:txBody>
      </p:sp>
      <p:sp>
        <p:nvSpPr>
          <p:cNvPr id="9221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143000"/>
            <a:ext cx="8229600" cy="4983163"/>
          </a:xfrm>
        </p:spPr>
        <p:txBody>
          <a:bodyPr>
            <a:normAutofit lnSpcReduction="10000"/>
          </a:bodyPr>
          <a:lstStyle/>
          <a:p>
            <a:pPr lvl="1"/>
            <a:endParaRPr lang="en-US" sz="2000" dirty="0" smtClean="0"/>
          </a:p>
          <a:p>
            <a:r>
              <a:rPr lang="en-US" dirty="0" smtClean="0"/>
              <a:t>For cabling: </a:t>
            </a:r>
          </a:p>
          <a:p>
            <a:pPr lvl="1"/>
            <a:r>
              <a:rPr lang="en-US" dirty="0" smtClean="0"/>
              <a:t>A</a:t>
            </a:r>
            <a:r>
              <a:rPr lang="en-US" b="0" dirty="0" smtClean="0"/>
              <a:t> heater is attached to the cable two feet from the spacecraft.  </a:t>
            </a:r>
          </a:p>
          <a:p>
            <a:pPr lvl="1"/>
            <a:r>
              <a:rPr lang="en-US" b="0" dirty="0" smtClean="0"/>
              <a:t>One temperature sensor is placed  on the spacecraft at the connector and a second on the cable at the connector.  </a:t>
            </a:r>
          </a:p>
          <a:p>
            <a:pPr lvl="1"/>
            <a:r>
              <a:rPr lang="en-US" b="0" dirty="0" smtClean="0"/>
              <a:t>A controller adjusts the heater to minimize the temperature difference between the sensors.</a:t>
            </a:r>
          </a:p>
          <a:p>
            <a:pPr lvl="1"/>
            <a:r>
              <a:rPr lang="en-US" dirty="0" smtClean="0"/>
              <a:t>There will be no heat flow if zero temperature difference is achieved.</a:t>
            </a:r>
            <a:r>
              <a:rPr lang="en-US" b="0" dirty="0" smtClean="0"/>
              <a:t>  </a:t>
            </a:r>
          </a:p>
          <a:p>
            <a:endParaRPr lang="en-US" b="0" dirty="0" smtClean="0"/>
          </a:p>
          <a:p>
            <a:endParaRPr lang="en-US" sz="2000" dirty="0" smtClean="0"/>
          </a:p>
          <a:p>
            <a:endParaRPr lang="en-US" sz="2000" dirty="0" smtClean="0"/>
          </a:p>
        </p:txBody>
      </p:sp>
      <p:sp>
        <p:nvSpPr>
          <p:cNvPr id="921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053E36F-E3A4-4F37-81AB-2C9DD073166B}" type="slidenum">
              <a:rPr lang="en-US" smtClean="0">
                <a:latin typeface="Arial" pitchFamily="34" charset="0"/>
              </a:rPr>
              <a:pPr/>
              <a:t>31</a:t>
            </a:fld>
            <a:endParaRPr lang="en-US" smtClean="0">
              <a:latin typeface="Arial" pitchFamily="34" charset="0"/>
            </a:endParaRPr>
          </a:p>
        </p:txBody>
      </p:sp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6934200" y="152400"/>
          <a:ext cx="955675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Clip" r:id="rId4" imgW="1490040" imgH="1485000" progId="">
                  <p:embed/>
                </p:oleObj>
              </mc:Choice>
              <mc:Fallback>
                <p:oleObj name="Clip" r:id="rId4" imgW="1490040" imgH="148500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4200" y="152400"/>
                        <a:ext cx="955675" cy="95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6705600" y="533400"/>
            <a:ext cx="1828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 dirty="0">
                <a:solidFill>
                  <a:srgbClr val="000000"/>
                </a:solidFill>
              </a:rPr>
              <a:t>HEAT</a:t>
            </a:r>
            <a:r>
              <a:rPr lang="en-US" sz="1600" b="1" dirty="0">
                <a:solidFill>
                  <a:srgbClr val="FF3300"/>
                </a:solidFill>
              </a:rPr>
              <a:t> </a:t>
            </a:r>
            <a:r>
              <a:rPr lang="en-US" sz="1600" b="1" dirty="0">
                <a:solidFill>
                  <a:srgbClr val="000000"/>
                </a:solidFill>
              </a:rPr>
              <a:t>FLOW</a:t>
            </a:r>
            <a:endParaRPr lang="en-US" sz="1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870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Zero Q  Method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For mounting interfaces:</a:t>
            </a:r>
            <a:endParaRPr lang="en-US" b="0" dirty="0" smtClean="0"/>
          </a:p>
          <a:p>
            <a:pPr lvl="1"/>
            <a:r>
              <a:rPr lang="en-US" b="0" dirty="0" smtClean="0"/>
              <a:t>Conductive isolators are used between the article under test and the mount. </a:t>
            </a:r>
          </a:p>
          <a:p>
            <a:pPr lvl="1"/>
            <a:r>
              <a:rPr lang="en-US" b="0" dirty="0" smtClean="0"/>
              <a:t>A heater is placed on the mount.</a:t>
            </a:r>
          </a:p>
          <a:p>
            <a:pPr lvl="1"/>
            <a:r>
              <a:rPr lang="en-US" dirty="0" smtClean="0"/>
              <a:t>T</a:t>
            </a:r>
            <a:r>
              <a:rPr lang="en-US" b="0" dirty="0" smtClean="0"/>
              <a:t>wo temperature sensors spanning the interface are used to control the heater.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32</a:t>
            </a:fld>
            <a:endParaRPr lang="en-US" dirty="0"/>
          </a:p>
        </p:txBody>
      </p:sp>
      <p:graphicFrame>
        <p:nvGraphicFramePr>
          <p:cNvPr id="5" name="Object 2"/>
          <p:cNvGraphicFramePr>
            <a:graphicFrameLocks noChangeAspect="1"/>
          </p:cNvGraphicFramePr>
          <p:nvPr/>
        </p:nvGraphicFramePr>
        <p:xfrm>
          <a:off x="6934200" y="152400"/>
          <a:ext cx="955675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name="Clip" r:id="rId4" imgW="1490040" imgH="1485000" progId="">
                  <p:embed/>
                </p:oleObj>
              </mc:Choice>
              <mc:Fallback>
                <p:oleObj name="Clip" r:id="rId4" imgW="1490040" imgH="148500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4200" y="152400"/>
                        <a:ext cx="955675" cy="95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705600" y="533400"/>
            <a:ext cx="1828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 dirty="0">
                <a:solidFill>
                  <a:srgbClr val="000000"/>
                </a:solidFill>
              </a:rPr>
              <a:t>HEAT</a:t>
            </a:r>
            <a:r>
              <a:rPr lang="en-US" sz="1600" b="1" dirty="0">
                <a:solidFill>
                  <a:srgbClr val="FF3300"/>
                </a:solidFill>
              </a:rPr>
              <a:t> </a:t>
            </a:r>
            <a:r>
              <a:rPr lang="en-US" sz="1600" b="1" dirty="0">
                <a:solidFill>
                  <a:srgbClr val="000000"/>
                </a:solidFill>
              </a:rPr>
              <a:t>FLOW</a:t>
            </a:r>
            <a:endParaRPr lang="en-US" sz="1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26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Control Sensors</a:t>
            </a:r>
          </a:p>
        </p:txBody>
      </p:sp>
      <p:sp>
        <p:nvSpPr>
          <p:cNvPr id="105476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0" dirty="0" smtClean="0"/>
              <a:t>Must be compatible with controller system. </a:t>
            </a:r>
          </a:p>
          <a:p>
            <a:endParaRPr lang="en-US" b="0" dirty="0" smtClean="0"/>
          </a:p>
          <a:p>
            <a:r>
              <a:rPr lang="en-US" b="0" dirty="0" smtClean="0"/>
              <a:t>Must operate in desired temperature regime.</a:t>
            </a:r>
          </a:p>
          <a:p>
            <a:endParaRPr lang="en-US" b="0" dirty="0" smtClean="0"/>
          </a:p>
          <a:p>
            <a:r>
              <a:rPr lang="en-US" b="0" dirty="0" smtClean="0"/>
              <a:t>Must produce response needed (i.e. temperature sensitivity).</a:t>
            </a:r>
          </a:p>
          <a:p>
            <a:pPr lvl="1"/>
            <a:endParaRPr lang="en-US" sz="1600" dirty="0" smtClean="0"/>
          </a:p>
          <a:p>
            <a:pPr lvl="1"/>
            <a:endParaRPr lang="en-US" sz="1600" dirty="0" smtClean="0"/>
          </a:p>
        </p:txBody>
      </p:sp>
      <p:sp>
        <p:nvSpPr>
          <p:cNvPr id="1054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D87E3E8-9151-4C20-8874-ACCCF3695D16}" type="slidenum">
              <a:rPr lang="en-US" smtClean="0">
                <a:latin typeface="Arial" pitchFamily="34" charset="0"/>
              </a:rPr>
              <a:pPr/>
              <a:t>33</a:t>
            </a:fld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789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dirty="0" smtClean="0"/>
              <a:t>Control Sensors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0" dirty="0" smtClean="0"/>
              <a:t>Diodes</a:t>
            </a:r>
          </a:p>
          <a:p>
            <a:r>
              <a:rPr lang="en-US" b="0" dirty="0" smtClean="0"/>
              <a:t>Thermocouples</a:t>
            </a:r>
          </a:p>
          <a:p>
            <a:r>
              <a:rPr lang="en-US" b="0" dirty="0" err="1" smtClean="0"/>
              <a:t>Thermistors</a:t>
            </a:r>
            <a:endParaRPr lang="en-US" b="0" dirty="0" smtClean="0"/>
          </a:p>
          <a:p>
            <a:r>
              <a:rPr lang="en-US" b="0" dirty="0" smtClean="0"/>
              <a:t>Platinum Resistance Thermometer </a:t>
            </a:r>
          </a:p>
          <a:p>
            <a:r>
              <a:rPr lang="en-US" b="0" dirty="0" smtClean="0"/>
              <a:t>Germanium Resistance Thermometer (0.05-10K)</a:t>
            </a:r>
          </a:p>
          <a:p>
            <a:r>
              <a:rPr lang="en-US" b="0" dirty="0" smtClean="0"/>
              <a:t>Ruthenium Oxide Thermometer (0.05-30 K)</a:t>
            </a:r>
          </a:p>
          <a:p>
            <a:r>
              <a:rPr lang="en-US" b="0" dirty="0" smtClean="0"/>
              <a:t>Resistance Temperature Detectors (RTD)</a:t>
            </a:r>
          </a:p>
          <a:p>
            <a:pPr lvl="1"/>
            <a:endParaRPr lang="en-US" sz="1600" dirty="0" smtClean="0"/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63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r>
              <a:rPr lang="en-US" dirty="0" smtClean="0"/>
              <a:t>Test Blankets Frequently Required</a:t>
            </a:r>
          </a:p>
        </p:txBody>
      </p:sp>
      <p:sp>
        <p:nvSpPr>
          <p:cNvPr id="108548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spcBef>
                <a:spcPts val="1800"/>
              </a:spcBef>
            </a:pPr>
            <a:r>
              <a:rPr lang="en-US" b="0" dirty="0" smtClean="0"/>
              <a:t>Protect test facility hardware.</a:t>
            </a:r>
          </a:p>
          <a:p>
            <a:pPr>
              <a:spcBef>
                <a:spcPts val="1800"/>
              </a:spcBef>
            </a:pPr>
            <a:r>
              <a:rPr lang="en-US" b="0" dirty="0" smtClean="0"/>
              <a:t>Block test article view to support structure.</a:t>
            </a:r>
          </a:p>
          <a:p>
            <a:pPr>
              <a:spcBef>
                <a:spcPts val="1800"/>
              </a:spcBef>
            </a:pPr>
            <a:r>
              <a:rPr lang="en-US" b="0" dirty="0" smtClean="0"/>
              <a:t>Wrap test cables and fiber optics to minimize heat leaks from test article.</a:t>
            </a:r>
          </a:p>
          <a:p>
            <a:pPr>
              <a:spcBef>
                <a:spcPts val="1800"/>
              </a:spcBef>
            </a:pPr>
            <a:r>
              <a:rPr lang="en-US" b="0" dirty="0" smtClean="0"/>
              <a:t>Minimize gradients or heater power in test.</a:t>
            </a:r>
          </a:p>
          <a:p>
            <a:pPr>
              <a:spcBef>
                <a:spcPts val="1800"/>
              </a:spcBef>
            </a:pPr>
            <a:r>
              <a:rPr lang="en-US" b="0" dirty="0" smtClean="0"/>
              <a:t>Reflect energy to other locations.</a:t>
            </a:r>
          </a:p>
          <a:p>
            <a:pPr>
              <a:spcBef>
                <a:spcPts val="1800"/>
              </a:spcBef>
            </a:pPr>
            <a:r>
              <a:rPr lang="en-US" b="0" dirty="0" smtClean="0"/>
              <a:t>Achieve close-out between different thermal zones. </a:t>
            </a:r>
          </a:p>
        </p:txBody>
      </p:sp>
      <p:sp>
        <p:nvSpPr>
          <p:cNvPr id="1085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8876357-EAE2-4EA7-BBFC-8FC94CA876BD}" type="slidenum">
              <a:rPr lang="en-US" smtClean="0">
                <a:latin typeface="Arial" pitchFamily="34" charset="0"/>
              </a:rPr>
              <a:pPr/>
              <a:t>35</a:t>
            </a:fld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87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MLI Close-Outs</a:t>
            </a:r>
          </a:p>
        </p:txBody>
      </p:sp>
      <p:sp>
        <p:nvSpPr>
          <p:cNvPr id="109572" name="Rectangle 8"/>
          <p:cNvSpPr>
            <a:spLocks noGrp="1" noChangeArrowheads="1"/>
          </p:cNvSpPr>
          <p:nvPr>
            <p:ph idx="1"/>
          </p:nvPr>
        </p:nvSpPr>
        <p:spPr>
          <a:xfrm>
            <a:off x="4495800" y="1600200"/>
            <a:ext cx="4495800" cy="4525963"/>
          </a:xfrm>
        </p:spPr>
        <p:txBody>
          <a:bodyPr>
            <a:noAutofit/>
          </a:bodyPr>
          <a:lstStyle/>
          <a:p>
            <a:r>
              <a:rPr lang="en-US" b="0" dirty="0" smtClean="0"/>
              <a:t>Ensure that radiator only sees cryopanel environment.</a:t>
            </a:r>
          </a:p>
          <a:p>
            <a:r>
              <a:rPr lang="en-US" b="0" dirty="0" smtClean="0"/>
              <a:t>Method of attaching to hardware must be considered.</a:t>
            </a:r>
          </a:p>
          <a:p>
            <a:r>
              <a:rPr lang="en-US" b="0" dirty="0" smtClean="0"/>
              <a:t>Inner layer low or high emissivity depending on application.</a:t>
            </a:r>
          </a:p>
          <a:p>
            <a:r>
              <a:rPr lang="en-US" b="0" dirty="0" smtClean="0"/>
              <a:t>Must be grounded and vented.</a:t>
            </a:r>
          </a:p>
        </p:txBody>
      </p:sp>
      <p:sp>
        <p:nvSpPr>
          <p:cNvPr id="109570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4979B7C-8043-4888-B8B5-649DAE96735C}" type="slidenum">
              <a:rPr lang="en-US" smtClean="0">
                <a:latin typeface="Arial" pitchFamily="34" charset="0"/>
              </a:rPr>
              <a:pPr/>
              <a:t>36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109573" name="Rectangle 3"/>
          <p:cNvSpPr>
            <a:spLocks noChangeArrowheads="1"/>
          </p:cNvSpPr>
          <p:nvPr/>
        </p:nvSpPr>
        <p:spPr bwMode="auto">
          <a:xfrm>
            <a:off x="914400" y="2743200"/>
            <a:ext cx="30480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9574" name="Text Box 4"/>
          <p:cNvSpPr txBox="1">
            <a:spLocks noChangeArrowheads="1"/>
          </p:cNvSpPr>
          <p:nvPr/>
        </p:nvSpPr>
        <p:spPr bwMode="auto">
          <a:xfrm>
            <a:off x="1295400" y="2819400"/>
            <a:ext cx="2209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Cryopanel</a:t>
            </a:r>
          </a:p>
        </p:txBody>
      </p:sp>
      <p:sp>
        <p:nvSpPr>
          <p:cNvPr id="109575" name="Rectangle 5"/>
          <p:cNvSpPr>
            <a:spLocks noChangeArrowheads="1"/>
          </p:cNvSpPr>
          <p:nvPr/>
        </p:nvSpPr>
        <p:spPr bwMode="auto">
          <a:xfrm>
            <a:off x="381000" y="4267200"/>
            <a:ext cx="4038600" cy="457200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9576" name="Text Box 6"/>
          <p:cNvSpPr txBox="1">
            <a:spLocks noChangeArrowheads="1"/>
          </p:cNvSpPr>
          <p:nvPr/>
        </p:nvSpPr>
        <p:spPr bwMode="auto">
          <a:xfrm>
            <a:off x="1600200" y="4343400"/>
            <a:ext cx="426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Hardware</a:t>
            </a:r>
          </a:p>
        </p:txBody>
      </p:sp>
      <p:sp>
        <p:nvSpPr>
          <p:cNvPr id="109577" name="Rectangle 9"/>
          <p:cNvSpPr>
            <a:spLocks noChangeArrowheads="1"/>
          </p:cNvSpPr>
          <p:nvPr/>
        </p:nvSpPr>
        <p:spPr bwMode="auto">
          <a:xfrm>
            <a:off x="762000" y="2743200"/>
            <a:ext cx="152400" cy="1524000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9578" name="Rectangle 10"/>
          <p:cNvSpPr>
            <a:spLocks noChangeArrowheads="1"/>
          </p:cNvSpPr>
          <p:nvPr/>
        </p:nvSpPr>
        <p:spPr bwMode="auto">
          <a:xfrm>
            <a:off x="1066800" y="4191000"/>
            <a:ext cx="2819400" cy="1524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9579" name="Text Box 11"/>
          <p:cNvSpPr txBox="1">
            <a:spLocks noChangeArrowheads="1"/>
          </p:cNvSpPr>
          <p:nvPr/>
        </p:nvSpPr>
        <p:spPr bwMode="auto">
          <a:xfrm>
            <a:off x="381000" y="5410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Radiator</a:t>
            </a:r>
          </a:p>
        </p:txBody>
      </p:sp>
      <p:sp>
        <p:nvSpPr>
          <p:cNvPr id="109580" name="Line 12"/>
          <p:cNvSpPr>
            <a:spLocks noChangeShapeType="1"/>
          </p:cNvSpPr>
          <p:nvPr/>
        </p:nvSpPr>
        <p:spPr bwMode="auto">
          <a:xfrm flipV="1">
            <a:off x="762000" y="4267200"/>
            <a:ext cx="4572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09581" name="Rectangle 13"/>
          <p:cNvSpPr>
            <a:spLocks noChangeArrowheads="1"/>
          </p:cNvSpPr>
          <p:nvPr/>
        </p:nvSpPr>
        <p:spPr bwMode="auto">
          <a:xfrm>
            <a:off x="3962400" y="2743200"/>
            <a:ext cx="152400" cy="1524000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9582" name="Text Box 15"/>
          <p:cNvSpPr txBox="1">
            <a:spLocks noChangeArrowheads="1"/>
          </p:cNvSpPr>
          <p:nvPr/>
        </p:nvSpPr>
        <p:spPr bwMode="auto">
          <a:xfrm>
            <a:off x="1143000" y="2057400"/>
            <a:ext cx="243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MLI Closeout</a:t>
            </a:r>
          </a:p>
        </p:txBody>
      </p:sp>
      <p:sp>
        <p:nvSpPr>
          <p:cNvPr id="109583" name="Line 16"/>
          <p:cNvSpPr>
            <a:spLocks noChangeShapeType="1"/>
          </p:cNvSpPr>
          <p:nvPr/>
        </p:nvSpPr>
        <p:spPr bwMode="auto">
          <a:xfrm flipH="1">
            <a:off x="838200" y="2286000"/>
            <a:ext cx="38100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61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Coolers</a:t>
            </a:r>
          </a:p>
        </p:txBody>
      </p:sp>
      <p:sp>
        <p:nvSpPr>
          <p:cNvPr id="110596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Thermoelectric Coolers (TECs) offer active cooling and precise controllability. </a:t>
            </a:r>
          </a:p>
          <a:p>
            <a:pPr lvl="1"/>
            <a:r>
              <a:rPr lang="en-US" dirty="0" smtClean="0"/>
              <a:t>Used primarily for “spot cooling” of a single component. 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Mechanical Coolers are used to cool cold plates and to “recycle” cryogen in a closed loop cryopanel system.</a:t>
            </a:r>
          </a:p>
          <a:p>
            <a:pPr lvl="1"/>
            <a:r>
              <a:rPr lang="en-US" dirty="0" smtClean="0"/>
              <a:t>Particularly beneficial for programs using expensive helium coolant. </a:t>
            </a:r>
          </a:p>
          <a:p>
            <a:pPr algn="just"/>
            <a:endParaRPr lang="en-US" dirty="0" smtClean="0"/>
          </a:p>
        </p:txBody>
      </p:sp>
      <p:sp>
        <p:nvSpPr>
          <p:cNvPr id="1105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E254FB1-EB2E-4952-BF77-C2011887C0EF}" type="slidenum">
              <a:rPr lang="en-US" smtClean="0">
                <a:latin typeface="Arial" pitchFamily="34" charset="0"/>
              </a:rPr>
              <a:pPr/>
              <a:t>37</a:t>
            </a:fld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6450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9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Test Articles with Heat Pipes </a:t>
            </a:r>
          </a:p>
        </p:txBody>
      </p:sp>
      <p:sp>
        <p:nvSpPr>
          <p:cNvPr id="111620" name="Rectangle 1027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229600" cy="5410200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500"/>
              </a:spcBef>
            </a:pPr>
            <a:r>
              <a:rPr lang="en-US" dirty="0" smtClean="0"/>
              <a:t>Heat pipes must be level to work</a:t>
            </a:r>
          </a:p>
          <a:p>
            <a:pPr>
              <a:spcBef>
                <a:spcPts val="500"/>
              </a:spcBef>
            </a:pPr>
            <a:r>
              <a:rPr lang="en-US" dirty="0" smtClean="0"/>
              <a:t>in gravity environment.</a:t>
            </a:r>
          </a:p>
          <a:p>
            <a:pPr lvl="1">
              <a:spcBef>
                <a:spcPts val="500"/>
              </a:spcBef>
            </a:pPr>
            <a:r>
              <a:rPr lang="en-US" dirty="0" smtClean="0"/>
              <a:t>Design spacecraft with testing</a:t>
            </a:r>
          </a:p>
          <a:p>
            <a:pPr lvl="1">
              <a:spcBef>
                <a:spcPts val="0"/>
              </a:spcBef>
            </a:pPr>
            <a:r>
              <a:rPr lang="en-US" dirty="0" smtClean="0"/>
              <a:t>in mind such that all pipes can </a:t>
            </a:r>
          </a:p>
          <a:p>
            <a:pPr lvl="1">
              <a:spcBef>
                <a:spcPts val="0"/>
              </a:spcBef>
            </a:pPr>
            <a:r>
              <a:rPr lang="en-US" dirty="0" smtClean="0"/>
              <a:t>be level during test.</a:t>
            </a:r>
          </a:p>
          <a:p>
            <a:pPr lvl="1">
              <a:spcBef>
                <a:spcPts val="500"/>
              </a:spcBef>
            </a:pPr>
            <a:endParaRPr lang="en-US" dirty="0" smtClean="0"/>
          </a:p>
          <a:p>
            <a:pPr>
              <a:spcBef>
                <a:spcPts val="500"/>
              </a:spcBef>
            </a:pPr>
            <a:r>
              <a:rPr lang="en-US" dirty="0" smtClean="0"/>
              <a:t>Working fluid effects leveling requirements.</a:t>
            </a:r>
          </a:p>
          <a:p>
            <a:pPr lvl="1">
              <a:spcBef>
                <a:spcPts val="500"/>
              </a:spcBef>
            </a:pPr>
            <a:r>
              <a:rPr lang="en-US" dirty="0" smtClean="0"/>
              <a:t>Typically &lt;0.1 inch along entire pipe for ammonia systems.</a:t>
            </a:r>
          </a:p>
          <a:p>
            <a:pPr>
              <a:spcBef>
                <a:spcPts val="500"/>
              </a:spcBef>
            </a:pPr>
            <a:r>
              <a:rPr lang="en-US" dirty="0" smtClean="0"/>
              <a:t>Leveling devices may be needed to adjust tilt. </a:t>
            </a:r>
          </a:p>
          <a:p>
            <a:pPr>
              <a:spcBef>
                <a:spcPts val="500"/>
              </a:spcBef>
            </a:pPr>
            <a:r>
              <a:rPr lang="en-US" dirty="0" smtClean="0"/>
              <a:t>Reflux mode of operation may be sufficient where leveling is not practical. </a:t>
            </a:r>
          </a:p>
        </p:txBody>
      </p:sp>
      <p:sp>
        <p:nvSpPr>
          <p:cNvPr id="1116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BAE0BE-6E16-4DDC-96E6-84FCE83FCC4C}" type="slidenum">
              <a:rPr lang="en-US" smtClean="0">
                <a:latin typeface="Arial" pitchFamily="34" charset="0"/>
              </a:rPr>
              <a:pPr/>
              <a:t>38</a:t>
            </a:fld>
            <a:endParaRPr lang="en-US" smtClean="0">
              <a:latin typeface="Arial" pitchFamily="34" charset="0"/>
            </a:endParaRPr>
          </a:p>
        </p:txBody>
      </p:sp>
      <p:pic>
        <p:nvPicPr>
          <p:cNvPr id="111621" name="Picture 2" descr="http://www.1-act.com/themes/images/heatpipegallery/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1295400"/>
            <a:ext cx="2819400" cy="230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61341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 Thermal Control Strategy</a:t>
            </a:r>
          </a:p>
        </p:txBody>
      </p:sp>
      <p:sp>
        <p:nvSpPr>
          <p:cNvPr id="93188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For Thermal Balance, the heat flows and heat transfer mechanisms should be the same for test and flight.</a:t>
            </a:r>
          </a:p>
          <a:p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Test heaters may be used to simulate fluxes that can not be imposed using </a:t>
            </a:r>
            <a:r>
              <a:rPr lang="en-US" dirty="0" err="1" smtClean="0"/>
              <a:t>cryopanels</a:t>
            </a:r>
            <a:r>
              <a:rPr lang="en-US" dirty="0" smtClean="0"/>
              <a:t> or the chamber. </a:t>
            </a:r>
          </a:p>
        </p:txBody>
      </p:sp>
      <p:sp>
        <p:nvSpPr>
          <p:cNvPr id="931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D4D192F-4748-4E06-ABB5-485856529B5A}" type="slidenum">
              <a:rPr lang="en-US" smtClean="0">
                <a:latin typeface="Arial" pitchFamily="34" charset="0"/>
              </a:rPr>
              <a:pPr/>
              <a:t>39</a:t>
            </a:fld>
            <a:endParaRPr 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1271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Test Thermal Control Strategy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For Thermal Vacuum, units just need to reach specified temperatures under vacuum.</a:t>
            </a:r>
          </a:p>
          <a:p>
            <a:pPr lvl="1"/>
            <a:r>
              <a:rPr lang="en-US" dirty="0" smtClean="0"/>
              <a:t>Any combination of </a:t>
            </a:r>
            <a:r>
              <a:rPr lang="en-US" dirty="0" err="1" smtClean="0"/>
              <a:t>cryopanels</a:t>
            </a:r>
            <a:r>
              <a:rPr lang="en-US" dirty="0" smtClean="0"/>
              <a:t>, heater plates, test heaters, etc. that produce the desired temperatures can be used. </a:t>
            </a:r>
          </a:p>
          <a:p>
            <a:pPr lvl="1"/>
            <a:r>
              <a:rPr lang="en-US" dirty="0" smtClean="0"/>
              <a:t>Use of test heaters to protect the hardware and elevate payload temperatures make for a safer, easier and faster test.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74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Test Thermal Control Strategy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Redundancy and contingency planning must be implemented to determine the course of action if test facility or flight equipment fails.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This information is critical in determining the redundancy required in the test set-up. 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09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Contamination Monitoring and Control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 lIns="0" tIns="0" rIns="0" bIns="0">
            <a:normAutofit/>
          </a:bodyPr>
          <a:lstStyle/>
          <a:p>
            <a:pPr marL="342900">
              <a:buClr>
                <a:schemeClr val="bg2"/>
              </a:buClr>
            </a:pPr>
            <a:r>
              <a:rPr kumimoji="1" lang="en-US" altLang="en-US" b="0" dirty="0" smtClean="0"/>
              <a:t>Some test articles are contamination sensitive.</a:t>
            </a:r>
          </a:p>
          <a:p>
            <a:pPr marL="342900">
              <a:buClr>
                <a:schemeClr val="bg2"/>
              </a:buClr>
            </a:pPr>
            <a:r>
              <a:rPr kumimoji="1" lang="en-US" altLang="en-US" b="0" dirty="0" smtClean="0"/>
              <a:t>A number of techniques are available to measure and control contaminants.</a:t>
            </a:r>
          </a:p>
          <a:p>
            <a:pPr marL="342900">
              <a:buClr>
                <a:schemeClr val="bg2"/>
              </a:buClr>
            </a:pPr>
            <a:r>
              <a:rPr kumimoji="1" lang="en-US" altLang="en-US" b="0" dirty="0" smtClean="0"/>
              <a:t>Chamber shrouds often kept colder than test article at all times such that contaminants stick to cold wall rather than test article.</a:t>
            </a:r>
          </a:p>
          <a:p>
            <a:pPr marL="800100" lvl="1">
              <a:buClr>
                <a:schemeClr val="bg2"/>
              </a:buClr>
            </a:pPr>
            <a:r>
              <a:rPr kumimoji="1" lang="en-US" altLang="en-US" dirty="0" smtClean="0"/>
              <a:t>May be augmented with Cold Finger or Scavenger Plate. </a:t>
            </a:r>
          </a:p>
          <a:p>
            <a:endParaRPr lang="en-US" dirty="0"/>
          </a:p>
        </p:txBody>
      </p:sp>
      <p:sp>
        <p:nvSpPr>
          <p:cNvPr id="1126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1126656-5485-4BC4-97B8-7051AAFD8DB2}" type="slidenum">
              <a:rPr lang="en-US" smtClean="0">
                <a:latin typeface="Arial" pitchFamily="34" charset="0"/>
              </a:rPr>
              <a:pPr/>
              <a:t>42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112644" name="Rectangle 4"/>
          <p:cNvSpPr>
            <a:spLocks noChangeArrowheads="1"/>
          </p:cNvSpPr>
          <p:nvPr/>
        </p:nvSpPr>
        <p:spPr bwMode="auto">
          <a:xfrm>
            <a:off x="685800" y="1371600"/>
            <a:ext cx="8001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</a:pPr>
            <a:endParaRPr kumimoji="1" lang="en-US" dirty="0"/>
          </a:p>
        </p:txBody>
      </p:sp>
    </p:spTree>
    <p:extLst>
      <p:ext uri="{BB962C8B-B14F-4D97-AF65-F5344CB8AC3E}">
        <p14:creationId xmlns:p14="http://schemas.microsoft.com/office/powerpoint/2010/main" val="407549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Contamination Monitoring and Control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  <a:buClr>
                <a:schemeClr val="bg2"/>
              </a:buClr>
            </a:pPr>
            <a:r>
              <a:rPr kumimoji="1" lang="en-US" altLang="en-US" b="0" dirty="0" smtClean="0"/>
              <a:t>Quartz Crystal Microbalance cooled by TEC or cryogenic fluid can be used to measure contaminant outgas rate in real time.</a:t>
            </a:r>
          </a:p>
          <a:p>
            <a:pPr>
              <a:spcBef>
                <a:spcPts val="1800"/>
              </a:spcBef>
              <a:buClr>
                <a:schemeClr val="bg2"/>
              </a:buClr>
            </a:pPr>
            <a:r>
              <a:rPr kumimoji="1" lang="en-US" altLang="en-US" b="0" dirty="0" smtClean="0"/>
              <a:t>Residual Gas Analyzer (RGA), Fourier Transform Infrared Spectrometer (FTIR), or Gas Chromatography/Mass Spectrometry (GC/MS) may be used to identify specific contaminants.</a:t>
            </a:r>
          </a:p>
          <a:p>
            <a:pPr>
              <a:spcBef>
                <a:spcPts val="1800"/>
              </a:spcBef>
              <a:buClr>
                <a:schemeClr val="bg2"/>
              </a:buClr>
            </a:pPr>
            <a:r>
              <a:rPr kumimoji="1" lang="en-US" altLang="en-US" b="0" dirty="0" smtClean="0"/>
              <a:t>Aluminum coated witness mirrors can be placed in chamber for post-test UV reflectivity measurements.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295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noFill/>
        </p:spPr>
        <p:txBody>
          <a:bodyPr lIns="92075" tIns="46038" rIns="92075" bIns="46038"/>
          <a:lstStyle/>
          <a:p>
            <a:r>
              <a:rPr lang="en-US" dirty="0" smtClean="0"/>
              <a:t>Heat Flux Calorimeter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295400"/>
            <a:ext cx="5029200" cy="4525963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dirty="0" smtClean="0"/>
              <a:t>Calorimeters sometimes needed to measure radiant flux.</a:t>
            </a:r>
          </a:p>
          <a:p>
            <a:pPr>
              <a:buNone/>
            </a:pPr>
            <a:r>
              <a:rPr lang="en-US" b="0" dirty="0" smtClean="0"/>
              <a:t>A surface with known optical properties faces the flux source(s) and is </a:t>
            </a:r>
            <a:r>
              <a:rPr lang="en-US" b="0" dirty="0" err="1" smtClean="0"/>
              <a:t>radiatively</a:t>
            </a:r>
            <a:r>
              <a:rPr lang="en-US" b="0" dirty="0" smtClean="0"/>
              <a:t> and conductively isolated from everything else.</a:t>
            </a:r>
          </a:p>
          <a:p>
            <a:pPr>
              <a:buNone/>
            </a:pPr>
            <a:r>
              <a:rPr lang="en-US" b="0" dirty="0" smtClean="0"/>
              <a:t>The equilibrium temperature of this surface provides a measure of the total incident flux.</a:t>
            </a:r>
            <a:endParaRPr lang="en-US" b="0" dirty="0"/>
          </a:p>
        </p:txBody>
      </p:sp>
      <p:sp>
        <p:nvSpPr>
          <p:cNvPr id="11776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EA71112-3004-47A8-AC57-B8D627C73EA5}" type="slidenum">
              <a:rPr lang="en-US" altLang="en-US" smtClean="0">
                <a:latin typeface="Arial" pitchFamily="34" charset="0"/>
              </a:rPr>
              <a:pPr/>
              <a:t>44</a:t>
            </a:fld>
            <a:endParaRPr lang="en-US" altLang="en-US" smtClean="0">
              <a:latin typeface="Arial" pitchFamily="34" charset="0"/>
            </a:endParaRPr>
          </a:p>
        </p:txBody>
      </p:sp>
      <p:pic>
        <p:nvPicPr>
          <p:cNvPr id="1628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40375" y="1676400"/>
            <a:ext cx="3603625" cy="387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795190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2075" tIns="46038" rIns="92075" bIns="46038"/>
          <a:lstStyle/>
          <a:p>
            <a:r>
              <a:rPr lang="en-US" dirty="0" smtClean="0"/>
              <a:t>Configuration Issues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1"/>
            <a:ext cx="8229600" cy="3657600"/>
          </a:xfrm>
          <a:noFill/>
        </p:spPr>
        <p:txBody>
          <a:bodyPr lIns="92075" tIns="46038" rIns="92075" bIns="46038" anchor="ctr">
            <a:normAutofit/>
          </a:bodyPr>
          <a:lstStyle/>
          <a:p>
            <a:r>
              <a:rPr lang="en-US" dirty="0" smtClean="0"/>
              <a:t>Test hardware in chamber:</a:t>
            </a:r>
          </a:p>
          <a:p>
            <a:pPr lvl="1"/>
            <a:r>
              <a:rPr lang="en-US" dirty="0" smtClean="0"/>
              <a:t>Lamp arrays must be positioned and supported.</a:t>
            </a:r>
          </a:p>
          <a:p>
            <a:pPr lvl="1"/>
            <a:r>
              <a:rPr lang="en-US" dirty="0" smtClean="0"/>
              <a:t>Cables usually require blankets and guard heaters.</a:t>
            </a:r>
          </a:p>
          <a:p>
            <a:pPr lvl="1"/>
            <a:r>
              <a:rPr lang="en-US" dirty="0" smtClean="0"/>
              <a:t>Test stand effects must be minimized. </a:t>
            </a:r>
          </a:p>
          <a:p>
            <a:pPr lvl="2"/>
            <a:r>
              <a:rPr lang="en-US" dirty="0" smtClean="0"/>
              <a:t>Often insulated with a single layer of aluminized Mylar and/or heated.</a:t>
            </a:r>
          </a:p>
          <a:p>
            <a:pPr lvl="1"/>
            <a:endParaRPr lang="en-US" dirty="0" smtClean="0"/>
          </a:p>
        </p:txBody>
      </p:sp>
      <p:sp>
        <p:nvSpPr>
          <p:cNvPr id="1228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9280199-8DD7-4BA9-BFC0-2AD4259D78F4}" type="slidenum">
              <a:rPr lang="en-US" altLang="en-US" smtClean="0">
                <a:latin typeface="Arial" pitchFamily="34" charset="0"/>
              </a:rPr>
              <a:pPr/>
              <a:t>45</a:t>
            </a:fld>
            <a:endParaRPr lang="en-US" alt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8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dirty="0" smtClean="0"/>
              <a:t>Configuration Issues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754563"/>
          </a:xfrm>
        </p:spPr>
        <p:txBody>
          <a:bodyPr>
            <a:noAutofit/>
          </a:bodyPr>
          <a:lstStyle/>
          <a:p>
            <a:r>
              <a:rPr lang="en-US" dirty="0" smtClean="0"/>
              <a:t>“Test like you fly” is ideal, but…</a:t>
            </a:r>
          </a:p>
          <a:p>
            <a:pPr lvl="1"/>
            <a:r>
              <a:rPr lang="en-US" dirty="0" smtClean="0"/>
              <a:t>Solar arrays, antennas and booms are often too large or can’t be adequately supported.</a:t>
            </a:r>
          </a:p>
          <a:p>
            <a:pPr lvl="2"/>
            <a:r>
              <a:rPr lang="en-US" dirty="0" smtClean="0"/>
              <a:t>Must compensate for effects of missing components during thermal balances.</a:t>
            </a:r>
          </a:p>
          <a:p>
            <a:pPr lvl="1"/>
            <a:r>
              <a:rPr lang="en-US" dirty="0" smtClean="0"/>
              <a:t>Most propellants are not loaded due to safety concerns.</a:t>
            </a:r>
          </a:p>
          <a:p>
            <a:pPr lvl="1"/>
            <a:r>
              <a:rPr lang="en-US" dirty="0" smtClean="0"/>
              <a:t>Flight batteries may not be used so that their narrow allowable temperature range does not limit testing of other components.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12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Configuration Issues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Contamination Control :</a:t>
            </a:r>
          </a:p>
          <a:p>
            <a:pPr lvl="1"/>
            <a:r>
              <a:rPr lang="en-US" dirty="0" smtClean="0"/>
              <a:t>Ground support equipment design must allow for heating to bake-out temperatures and safe return to ambient.   </a:t>
            </a:r>
          </a:p>
          <a:p>
            <a:pPr lvl="1"/>
            <a:r>
              <a:rPr lang="en-US" dirty="0" smtClean="0"/>
              <a:t>Especially important for cryogenic or optical systems.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827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2075" tIns="46038" rIns="92075" bIns="46038"/>
          <a:lstStyle/>
          <a:p>
            <a:r>
              <a:rPr lang="en-US" dirty="0" smtClean="0"/>
              <a:t>Thermal Vacuum Test Walk-Around Checklist</a:t>
            </a:r>
          </a:p>
        </p:txBody>
      </p:sp>
      <p:sp>
        <p:nvSpPr>
          <p:cNvPr id="123907" name="Rectangle 3"/>
          <p:cNvSpPr>
            <a:spLocks noGrp="1" noChangeArrowheads="1"/>
          </p:cNvSpPr>
          <p:nvPr>
            <p:ph idx="1"/>
          </p:nvPr>
        </p:nvSpPr>
        <p:spPr>
          <a:noFill/>
        </p:spPr>
        <p:txBody>
          <a:bodyPr lIns="92075" tIns="46038" rIns="92075" bIns="46038" anchor="ctr"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 smtClean="0"/>
              <a:t>Flight hardware should not interfere with test hardware.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All radiators have unobstructed view to chamber wall or cryopanel.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Thermal blankets completely closed out (no gaps).</a:t>
            </a:r>
          </a:p>
          <a:p>
            <a:pPr>
              <a:lnSpc>
                <a:spcPct val="80000"/>
              </a:lnSpc>
            </a:pPr>
            <a:r>
              <a:rPr lang="en-US" dirty="0" smtClean="0"/>
              <a:t>Ensure that test equipment such as cables, test stands and chamber pressure vessel walls have not become part of the test. 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Verify that blankets, guard heaters, non-reflecting surface finishes (approved for vacuum environments), etc, have been used to mitigate effects.</a:t>
            </a:r>
          </a:p>
        </p:txBody>
      </p:sp>
      <p:sp>
        <p:nvSpPr>
          <p:cNvPr id="12390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387A3F8-0BA4-4C85-9DF7-20E310F3582A}" type="slidenum">
              <a:rPr lang="en-US" altLang="en-US" smtClean="0">
                <a:latin typeface="Arial" pitchFamily="34" charset="0"/>
              </a:rPr>
              <a:pPr/>
              <a:t>48</a:t>
            </a:fld>
            <a:endParaRPr lang="en-US" alt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77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dirty="0" smtClean="0"/>
              <a:t>Thermal Vacuum Test Walk-Around Checklist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752600"/>
            <a:ext cx="8534400" cy="51054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b="0" dirty="0" smtClean="0"/>
              <a:t>Ensure non-flight heat leaks have either been mitigated or accounted for in the thermal analysis. </a:t>
            </a:r>
          </a:p>
          <a:p>
            <a:pPr>
              <a:lnSpc>
                <a:spcPct val="80000"/>
              </a:lnSpc>
              <a:spcBef>
                <a:spcPts val="1800"/>
              </a:spcBef>
            </a:pPr>
            <a:r>
              <a:rPr lang="en-US" b="0" dirty="0" smtClean="0"/>
              <a:t>Ensure that pre-test analyses are complete, including thermal balance predictions.</a:t>
            </a:r>
          </a:p>
          <a:p>
            <a:pPr>
              <a:lnSpc>
                <a:spcPct val="80000"/>
              </a:lnSpc>
              <a:spcBef>
                <a:spcPts val="1800"/>
              </a:spcBef>
            </a:pPr>
            <a:r>
              <a:rPr lang="en-US" b="0" dirty="0" smtClean="0"/>
              <a:t>Verify that a well documented final test procedure is available.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12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Thermal Vacuum Test Walk-Around Checklist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ts val="1800"/>
              </a:spcBef>
            </a:pPr>
            <a:r>
              <a:rPr lang="en-US" b="0" dirty="0" smtClean="0"/>
              <a:t>Test temperature goals, limits and acceptable tolerances are defined.</a:t>
            </a:r>
          </a:p>
          <a:p>
            <a:pPr>
              <a:lnSpc>
                <a:spcPct val="80000"/>
              </a:lnSpc>
              <a:spcBef>
                <a:spcPts val="1800"/>
              </a:spcBef>
            </a:pPr>
            <a:r>
              <a:rPr lang="en-US" b="0" dirty="0" smtClean="0"/>
              <a:t>Thermal zones have been defined and methods of control and monitoring have been implemented, with significant margin applied when sizing test heaters.</a:t>
            </a:r>
          </a:p>
          <a:p>
            <a:pPr>
              <a:lnSpc>
                <a:spcPct val="80000"/>
              </a:lnSpc>
              <a:spcBef>
                <a:spcPts val="1800"/>
              </a:spcBef>
            </a:pPr>
            <a:r>
              <a:rPr lang="en-US" b="0" dirty="0" smtClean="0"/>
              <a:t>Alarm and alert temperature limits clearly set.</a:t>
            </a:r>
          </a:p>
          <a:p>
            <a:pPr>
              <a:lnSpc>
                <a:spcPct val="80000"/>
              </a:lnSpc>
              <a:spcBef>
                <a:spcPts val="1800"/>
              </a:spcBef>
            </a:pPr>
            <a:r>
              <a:rPr lang="en-US" b="0" dirty="0" smtClean="0"/>
              <a:t>A clear definition of thermal stability is provided.</a:t>
            </a:r>
          </a:p>
          <a:p>
            <a:pPr>
              <a:lnSpc>
                <a:spcPct val="80000"/>
              </a:lnSpc>
              <a:spcBef>
                <a:spcPts val="1800"/>
              </a:spcBef>
            </a:pPr>
            <a:r>
              <a:rPr lang="en-US" b="0" dirty="0" smtClean="0"/>
              <a:t>Temperature sensor operation has been verified.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480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dirty="0" smtClean="0"/>
              <a:t>Thermal Vacuum Test Walk-Around Checklist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dirty="0" smtClean="0"/>
              <a:t>Ensure that safety precautions have been taken.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Procedures for power loss and data acquisition loss.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Temperature limits are defined and alarmed.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Procedure and equipment in place to ensure adequate oxygen levels achieved before human ingress if chamber had been purged with nitrogen.</a:t>
            </a:r>
          </a:p>
          <a:p>
            <a:pPr>
              <a:lnSpc>
                <a:spcPct val="80000"/>
              </a:lnSpc>
            </a:pP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282ECC-B9AD-4CE3-9622-14878E6BAE58}" type="slidenum">
              <a:rPr lang="en-US" altLang="en-US" smtClean="0"/>
              <a:pPr>
                <a:defRPr/>
              </a:pPr>
              <a:t>51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026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Thermal Vacuum Test Walk-Around Checklist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spcBef>
                <a:spcPts val="1800"/>
              </a:spcBef>
            </a:pPr>
            <a:r>
              <a:rPr lang="en-US" b="0" dirty="0" smtClean="0"/>
              <a:t>Verify that GSE heaters and sensors are functioning and hooked up correctly.</a:t>
            </a:r>
          </a:p>
          <a:p>
            <a:pPr>
              <a:lnSpc>
                <a:spcPct val="80000"/>
              </a:lnSpc>
              <a:spcBef>
                <a:spcPts val="1800"/>
              </a:spcBef>
            </a:pPr>
            <a:r>
              <a:rPr lang="en-US" b="0" dirty="0" smtClean="0"/>
              <a:t>Verify that cold plates/</a:t>
            </a:r>
            <a:r>
              <a:rPr lang="en-US" b="0" dirty="0" err="1" smtClean="0"/>
              <a:t>cryopanels</a:t>
            </a:r>
            <a:r>
              <a:rPr lang="en-US" b="0" dirty="0" smtClean="0"/>
              <a:t> are plumbed correctly and have been leak checked.  </a:t>
            </a:r>
          </a:p>
          <a:p>
            <a:pPr>
              <a:lnSpc>
                <a:spcPct val="80000"/>
              </a:lnSpc>
              <a:spcBef>
                <a:spcPts val="1800"/>
              </a:spcBef>
            </a:pPr>
            <a:r>
              <a:rPr lang="en-US" b="0" dirty="0" smtClean="0"/>
              <a:t>Verify that cold plates, quartz crystal microbalances, residual gas analyzers are positioned properly and are functioning.</a:t>
            </a:r>
          </a:p>
          <a:p>
            <a:pPr>
              <a:lnSpc>
                <a:spcPct val="80000"/>
              </a:lnSpc>
              <a:spcBef>
                <a:spcPts val="1800"/>
              </a:spcBef>
            </a:pPr>
            <a:r>
              <a:rPr lang="en-US" b="0" dirty="0" smtClean="0"/>
              <a:t>Take photos during build-up and prior to chamber closure for reference during the test.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83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Concluding Remarks for Part 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/>
          <a:lstStyle/>
          <a:p>
            <a:r>
              <a:rPr lang="en-US" b="0" dirty="0" smtClean="0"/>
              <a:t>Large vacuum chambers with internal cold wall used to simulate space flight conditions.</a:t>
            </a:r>
          </a:p>
          <a:p>
            <a:pPr>
              <a:spcBef>
                <a:spcPts val="1800"/>
              </a:spcBef>
            </a:pPr>
            <a:r>
              <a:rPr lang="en-US" b="0" dirty="0" smtClean="0"/>
              <a:t>Radiative and conductive cold plates, radiant lamps, heaters and insulation used to simulate boundary conditions, eliminate non-flight-like heat leaks, and minimize impact of test GSE on spacecraft.</a:t>
            </a:r>
          </a:p>
          <a:p>
            <a:pPr>
              <a:spcBef>
                <a:spcPts val="1800"/>
              </a:spcBef>
            </a:pPr>
            <a:r>
              <a:rPr lang="en-US" b="0" dirty="0" smtClean="0"/>
              <a:t>Thorough testing at unit and subsystem level minimizes risk that failures will crop up during spacecraft level testing on the critical path.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30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Conclusion of Part 4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527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2982</Words>
  <Application>Microsoft Office PowerPoint</Application>
  <PresentationFormat>On-screen Show (4:3)</PresentationFormat>
  <Paragraphs>504</Paragraphs>
  <Slides>54</Slides>
  <Notes>54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54</vt:i4>
      </vt:variant>
    </vt:vector>
  </HeadingPairs>
  <TitlesOfParts>
    <vt:vector size="58" baseType="lpstr">
      <vt:lpstr>Office Theme</vt:lpstr>
      <vt:lpstr>Photo Editor Photo</vt:lpstr>
      <vt:lpstr>Worksheet</vt:lpstr>
      <vt:lpstr>Clip</vt:lpstr>
      <vt:lpstr>PowerPoint Presentation</vt:lpstr>
      <vt:lpstr>Part 4 Roadmap</vt:lpstr>
      <vt:lpstr>Introduction</vt:lpstr>
      <vt:lpstr>Overview</vt:lpstr>
      <vt:lpstr>Space Environment Simulation</vt:lpstr>
      <vt:lpstr>Space Environment Simulation (cont.)</vt:lpstr>
      <vt:lpstr>Thermal Vacuum Chambers</vt:lpstr>
      <vt:lpstr>Thermal Vacuum Chambers (cont.)</vt:lpstr>
      <vt:lpstr>Example - Thermal Vacuum Chamber</vt:lpstr>
      <vt:lpstr>Interior of Test Chamber</vt:lpstr>
      <vt:lpstr>Cryopanels</vt:lpstr>
      <vt:lpstr>Cryopanels (cont.)</vt:lpstr>
      <vt:lpstr>Cryopanels (cont.)</vt:lpstr>
      <vt:lpstr>Cryopanels (cont.)</vt:lpstr>
      <vt:lpstr>Heated Plates</vt:lpstr>
      <vt:lpstr>The “Tweens”</vt:lpstr>
      <vt:lpstr>The “Tweens” (cont.)</vt:lpstr>
      <vt:lpstr>The Bounce Back Effect</vt:lpstr>
      <vt:lpstr>Energy Transferred to a Cryopanel</vt:lpstr>
      <vt:lpstr>Energy Transferred Per Unit Area From a Flat Radiator Plate to a Cryopanel (both e=0.85)</vt:lpstr>
      <vt:lpstr>Fraction of Energy Transferred by a  Radiator Plate to a Cryopanel (both e=0.85) </vt:lpstr>
      <vt:lpstr>Lamps and Heated Rods</vt:lpstr>
      <vt:lpstr>Solar Simulation</vt:lpstr>
      <vt:lpstr>Technician Mapping Simulated Solar Flux </vt:lpstr>
      <vt:lpstr>Comparison of radiative simulation methods</vt:lpstr>
      <vt:lpstr>Cold Plates</vt:lpstr>
      <vt:lpstr>Test Heater Considerations</vt:lpstr>
      <vt:lpstr>Why Do We Need Test Heaters?</vt:lpstr>
      <vt:lpstr>Why Do We Need Test Heaters? (cont.)</vt:lpstr>
      <vt:lpstr>Why Do We Need Test Heaters? (cont.)</vt:lpstr>
      <vt:lpstr>The Zero Q  Method </vt:lpstr>
      <vt:lpstr>The Zero Q  Method </vt:lpstr>
      <vt:lpstr>Control Sensors</vt:lpstr>
      <vt:lpstr>Control Sensors (cont.)</vt:lpstr>
      <vt:lpstr>Test Blankets Frequently Required</vt:lpstr>
      <vt:lpstr>MLI Close-Outs</vt:lpstr>
      <vt:lpstr>Coolers</vt:lpstr>
      <vt:lpstr>Test Articles with Heat Pipes </vt:lpstr>
      <vt:lpstr>Test Thermal Control Strategy</vt:lpstr>
      <vt:lpstr>Test Thermal Control Strategy (cont.)</vt:lpstr>
      <vt:lpstr>Test Thermal Control Strategy (cont.)</vt:lpstr>
      <vt:lpstr>Contamination Monitoring and Control</vt:lpstr>
      <vt:lpstr>Contamination Monitoring and Control (cont.)</vt:lpstr>
      <vt:lpstr>Heat Flux Calorimeter</vt:lpstr>
      <vt:lpstr>Configuration Issues</vt:lpstr>
      <vt:lpstr>Configuration Issues (cont.)</vt:lpstr>
      <vt:lpstr>Configuration Issues (cont.)</vt:lpstr>
      <vt:lpstr>Thermal Vacuum Test Walk-Around Checklist</vt:lpstr>
      <vt:lpstr>Thermal Vacuum Test Walk-Around Checklist (cont.)</vt:lpstr>
      <vt:lpstr>Thermal Vacuum Test Walk-Around Checklist (cont.)</vt:lpstr>
      <vt:lpstr>Thermal Vacuum Test Walk-Around Checklist (cont.)</vt:lpstr>
      <vt:lpstr>Thermal Vacuum Test Walk-Around Checklist (cont.)</vt:lpstr>
      <vt:lpstr>Concluding Remarks for Part 4</vt:lpstr>
      <vt:lpstr>Conclusion of Part 4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Gottschall, Janet S. (LARC-B703)[LITES]</dc:creator>
  <cp:lastModifiedBy>Gottschall, Janet S. (LARC-B703)[LITES]</cp:lastModifiedBy>
  <cp:revision>1</cp:revision>
  <dcterms:created xsi:type="dcterms:W3CDTF">2013-09-18T14:40:36Z</dcterms:created>
  <dcterms:modified xsi:type="dcterms:W3CDTF">2013-09-18T14:40:53Z</dcterms:modified>
</cp:coreProperties>
</file>