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09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003A5A-345A-46D6-BE83-002AD8E64D66}" type="datetimeFigureOut">
              <a:rPr lang="en-US" smtClean="0"/>
              <a:t>4/12/2011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F1A523-4096-44A7-B5B5-02FC4F3E3F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0628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45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90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73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98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22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47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71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960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406903"/>
            <a:ext cx="7772400" cy="1362076"/>
          </a:xfrm>
          <a:prstGeom prst="rect">
            <a:avLst/>
          </a:prstGeo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906717"/>
            <a:ext cx="7772400" cy="150018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245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490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7351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9802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225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470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7153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960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7"/>
            <a:ext cx="4040188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7"/>
            <a:ext cx="4041774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4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273053"/>
            <a:ext cx="3008314" cy="1162051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3"/>
            <a:ext cx="5111750" cy="5853115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435101"/>
            <a:ext cx="3008314" cy="4691064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4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000"/>
            </a:lvl1pPr>
            <a:lvl2pPr marL="424504" indent="0">
              <a:buNone/>
              <a:defRPr sz="2600"/>
            </a:lvl2pPr>
            <a:lvl3pPr marL="849010" indent="0">
              <a:buNone/>
              <a:defRPr sz="2200"/>
            </a:lvl3pPr>
            <a:lvl4pPr marL="1273517" indent="0">
              <a:buNone/>
              <a:defRPr sz="1900"/>
            </a:lvl4pPr>
            <a:lvl5pPr marL="1698021" indent="0">
              <a:buNone/>
              <a:defRPr sz="1900"/>
            </a:lvl5pPr>
            <a:lvl6pPr marL="2122527" indent="0">
              <a:buNone/>
              <a:defRPr sz="1900"/>
            </a:lvl6pPr>
            <a:lvl7pPr marL="2547031" indent="0">
              <a:buNone/>
              <a:defRPr sz="1900"/>
            </a:lvl7pPr>
            <a:lvl8pPr marL="2971537" indent="0">
              <a:buNone/>
              <a:defRPr sz="1900"/>
            </a:lvl8pPr>
            <a:lvl9pPr marL="3396042" indent="0">
              <a:buNone/>
              <a:defRPr sz="19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3"/>
            <a:ext cx="5486400" cy="804861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4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85000">
              <a:schemeClr val="bg1">
                <a:tint val="45000"/>
                <a:shade val="99000"/>
                <a:satMod val="350000"/>
              </a:schemeClr>
            </a:gs>
            <a:gs pos="40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-228600" y="6553200"/>
            <a:ext cx="9372600" cy="304800"/>
          </a:xfrm>
          <a:prstGeom prst="rect">
            <a:avLst/>
          </a:prstGeom>
        </p:spPr>
        <p:style>
          <a:lnRef idx="1">
            <a:schemeClr val="accent1"/>
          </a:lnRef>
          <a:fillRef idx="1002">
            <a:schemeClr val="dk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84900" tIns="42450" rIns="84900" bIns="4245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rot="10800000">
            <a:off x="-76200" y="914400"/>
            <a:ext cx="9220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6200" y="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NESC Academy</a:t>
            </a:r>
            <a:r>
              <a:rPr lang="en-US" sz="4800" b="1" cap="all" baseline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Online</a:t>
            </a:r>
          </a:p>
        </p:txBody>
      </p:sp>
      <p:pic>
        <p:nvPicPr>
          <p:cNvPr id="10" name="Picture 9" descr="70564main_nesc_logo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8229600" y="76200"/>
            <a:ext cx="783294" cy="783294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 rot="10800000">
            <a:off x="0" y="6553200"/>
            <a:ext cx="9144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581001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0" i="1" dirty="0" smtClean="0">
                <a:latin typeface="+mj-lt"/>
              </a:rPr>
              <a:t>Learning from the Past, Looking to the Future</a:t>
            </a:r>
            <a:endParaRPr lang="en-US" sz="1200" b="0" i="1" dirty="0">
              <a:latin typeface="+mj-lt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9296400" y="3733800"/>
            <a:ext cx="11430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 userDrawn="1"/>
        </p:nvSpPr>
        <p:spPr>
          <a:xfrm>
            <a:off x="9296400" y="3810000"/>
            <a:ext cx="1143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Place Sound Here</a:t>
            </a:r>
          </a:p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Set to play </a:t>
            </a:r>
            <a:r>
              <a:rPr lang="en-US" sz="1000" b="1" dirty="0" smtClean="0">
                <a:solidFill>
                  <a:schemeClr val="bg1"/>
                </a:solidFill>
              </a:rPr>
              <a:t>automatically</a:t>
            </a:r>
            <a:endParaRPr lang="en-US" sz="1000" b="1" dirty="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  <p:txStyles>
    <p:titleStyle>
      <a:lvl1pPr algn="ctr" defTabSz="849010" rtl="0" eaLnBrk="1" latinLnBrk="0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8380" indent="-318380" algn="l" defTabSz="84901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89822" indent="-265315" algn="l" defTabSz="84901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6126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85770" indent="-212253" algn="l" defTabSz="84901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0274" indent="-212253" algn="l" defTabSz="84901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3477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5928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8378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08295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4504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4901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7351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9802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2252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4703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7153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96042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1.WAV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2.WAV"/><Relationship Id="rId7" Type="http://schemas.openxmlformats.org/officeDocument/2006/relationships/image" Target="../media/image5.jpeg"/><Relationship Id="rId2" Type="http://schemas.microsoft.com/office/2007/relationships/media" Target="../media/media2.WAV"/><Relationship Id="rId1" Type="http://schemas.openxmlformats.org/officeDocument/2006/relationships/tags" Target="../tags/tag3.xml"/><Relationship Id="rId6" Type="http://schemas.openxmlformats.org/officeDocument/2006/relationships/image" Target="../media/image4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WAV"/><Relationship Id="rId7" Type="http://schemas.openxmlformats.org/officeDocument/2006/relationships/image" Target="../media/image8.png"/><Relationship Id="rId2" Type="http://schemas.microsoft.com/office/2007/relationships/media" Target="../media/media3.WAV"/><Relationship Id="rId1" Type="http://schemas.openxmlformats.org/officeDocument/2006/relationships/tags" Target="../tags/tag4.xml"/><Relationship Id="rId6" Type="http://schemas.openxmlformats.org/officeDocument/2006/relationships/image" Target="../media/image7.jpe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WAV"/><Relationship Id="rId2" Type="http://schemas.microsoft.com/office/2007/relationships/media" Target="../media/media4.WAV"/><Relationship Id="rId1" Type="http://schemas.openxmlformats.org/officeDocument/2006/relationships/tags" Target="../tags/tag5.xml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WAV"/><Relationship Id="rId2" Type="http://schemas.microsoft.com/office/2007/relationships/media" Target="../media/media5.WAV"/><Relationship Id="rId1" Type="http://schemas.openxmlformats.org/officeDocument/2006/relationships/tags" Target="../tags/tag6.xml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WAV"/><Relationship Id="rId2" Type="http://schemas.microsoft.com/office/2007/relationships/media" Target="../media/media6.WAV"/><Relationship Id="rId1" Type="http://schemas.openxmlformats.org/officeDocument/2006/relationships/tags" Target="../tags/tag7.xml"/><Relationship Id="rId6" Type="http://schemas.openxmlformats.org/officeDocument/2006/relationships/image" Target="../media/image8.png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WAV"/><Relationship Id="rId2" Type="http://schemas.microsoft.com/office/2007/relationships/media" Target="../media/media7.WAV"/><Relationship Id="rId1" Type="http://schemas.openxmlformats.org/officeDocument/2006/relationships/tags" Target="../tags/tag8.xml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WAV"/><Relationship Id="rId2" Type="http://schemas.microsoft.com/office/2007/relationships/media" Target="../media/media8.WAV"/><Relationship Id="rId1" Type="http://schemas.openxmlformats.org/officeDocument/2006/relationships/tags" Target="../tags/tag9.xml"/><Relationship Id="rId6" Type="http://schemas.openxmlformats.org/officeDocument/2006/relationships/image" Target="../media/image8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WAV"/><Relationship Id="rId2" Type="http://schemas.microsoft.com/office/2007/relationships/media" Target="../media/media9.WAV"/><Relationship Id="rId1" Type="http://schemas.openxmlformats.org/officeDocument/2006/relationships/tags" Target="../tags/tag10.xml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WAV"/><Relationship Id="rId2" Type="http://schemas.microsoft.com/office/2007/relationships/media" Target="../media/media10.WAV"/><Relationship Id="rId1" Type="http://schemas.openxmlformats.org/officeDocument/2006/relationships/tags" Target="../tags/tag11.xml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WAV"/><Relationship Id="rId2" Type="http://schemas.microsoft.com/office/2007/relationships/media" Target="../media/media11.WAV"/><Relationship Id="rId1" Type="http://schemas.openxmlformats.org/officeDocument/2006/relationships/tags" Target="../tags/tag12.xml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WAV"/><Relationship Id="rId2" Type="http://schemas.microsoft.com/office/2007/relationships/media" Target="../media/media12.WAV"/><Relationship Id="rId1" Type="http://schemas.openxmlformats.org/officeDocument/2006/relationships/tags" Target="../tags/tag13.xml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WAV"/><Relationship Id="rId2" Type="http://schemas.microsoft.com/office/2007/relationships/media" Target="../media/media13.WAV"/><Relationship Id="rId1" Type="http://schemas.openxmlformats.org/officeDocument/2006/relationships/tags" Target="../tags/tag14.xml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WAV"/><Relationship Id="rId2" Type="http://schemas.microsoft.com/office/2007/relationships/media" Target="../media/media14.WAV"/><Relationship Id="rId1" Type="http://schemas.openxmlformats.org/officeDocument/2006/relationships/tags" Target="../tags/tag15.xml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WAV"/><Relationship Id="rId2" Type="http://schemas.microsoft.com/office/2007/relationships/media" Target="../media/media15.WAV"/><Relationship Id="rId1" Type="http://schemas.openxmlformats.org/officeDocument/2006/relationships/tags" Target="../tags/tag16.xml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WAV"/><Relationship Id="rId2" Type="http://schemas.microsoft.com/office/2007/relationships/media" Target="../media/media16.WAV"/><Relationship Id="rId1" Type="http://schemas.openxmlformats.org/officeDocument/2006/relationships/tags" Target="../tags/tag17.xml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WAV"/><Relationship Id="rId2" Type="http://schemas.microsoft.com/office/2007/relationships/media" Target="../media/media17.WAV"/><Relationship Id="rId1" Type="http://schemas.openxmlformats.org/officeDocument/2006/relationships/tags" Target="../tags/tag18.xml"/><Relationship Id="rId6" Type="http://schemas.openxmlformats.org/officeDocument/2006/relationships/image" Target="../media/image8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media18.WAV"/><Relationship Id="rId2" Type="http://schemas.microsoft.com/office/2007/relationships/media" Target="../media/media18.WAV"/><Relationship Id="rId1" Type="http://schemas.openxmlformats.org/officeDocument/2006/relationships/tags" Target="../tags/tag19.xml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media19.WAV"/><Relationship Id="rId2" Type="http://schemas.microsoft.com/office/2007/relationships/media" Target="../media/media19.WAV"/><Relationship Id="rId1" Type="http://schemas.openxmlformats.org/officeDocument/2006/relationships/tags" Target="../tags/tag20.xml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9.WAV"/><Relationship Id="rId2" Type="http://schemas.microsoft.com/office/2007/relationships/media" Target="../media/media19.WAV"/><Relationship Id="rId1" Type="http://schemas.openxmlformats.org/officeDocument/2006/relationships/tags" Target="../tags/tag21.xml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media20.WAV"/><Relationship Id="rId2" Type="http://schemas.microsoft.com/office/2007/relationships/media" Target="../media/media20.WAV"/><Relationship Id="rId1" Type="http://schemas.openxmlformats.org/officeDocument/2006/relationships/tags" Target="../tags/tag22.xml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1.WAV"/><Relationship Id="rId2" Type="http://schemas.microsoft.com/office/2007/relationships/media" Target="../media/media21.WAV"/><Relationship Id="rId1" Type="http://schemas.openxmlformats.org/officeDocument/2006/relationships/tags" Target="../tags/tag23.xml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media22.WAV"/><Relationship Id="rId2" Type="http://schemas.microsoft.com/office/2007/relationships/media" Target="../media/media22.WAV"/><Relationship Id="rId1" Type="http://schemas.openxmlformats.org/officeDocument/2006/relationships/tags" Target="../tags/tag24.xml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media23.WAV"/><Relationship Id="rId2" Type="http://schemas.microsoft.com/office/2007/relationships/media" Target="../media/media23.WAV"/><Relationship Id="rId1" Type="http://schemas.openxmlformats.org/officeDocument/2006/relationships/tags" Target="../tags/tag25.xml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media24.WAV"/><Relationship Id="rId2" Type="http://schemas.microsoft.com/office/2007/relationships/media" Target="../media/media24.WAV"/><Relationship Id="rId1" Type="http://schemas.openxmlformats.org/officeDocument/2006/relationships/tags" Target="../tags/tag26.xml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media25.WAV"/><Relationship Id="rId2" Type="http://schemas.microsoft.com/office/2007/relationships/media" Target="../media/media25.WAV"/><Relationship Id="rId1" Type="http://schemas.openxmlformats.org/officeDocument/2006/relationships/tags" Target="../tags/tag27.xml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audio" Target="../media/media26.WAV"/><Relationship Id="rId2" Type="http://schemas.microsoft.com/office/2007/relationships/media" Target="../media/media26.WAV"/><Relationship Id="rId1" Type="http://schemas.openxmlformats.org/officeDocument/2006/relationships/tags" Target="../tags/tag28.xml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0" y="2743200"/>
            <a:ext cx="9144000" cy="277336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buFont typeface="Monotype Sorts" pitchFamily="2" charset="2"/>
              <a:buNone/>
              <a:defRPr/>
            </a:pPr>
            <a:r>
              <a:rPr lang="en-US" sz="2700" b="1" dirty="0" smtClean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Introduction &amp; Data Conversion Utilities</a:t>
            </a:r>
          </a:p>
        </p:txBody>
      </p:sp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6012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13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4" descr="http://www.nasa.gov/centers/langley/images/content/148110main_rn_nesclogo150.jp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1547813" y="1557338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1" descr="http://www.dynamic-concepts.com/images/logo_home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76375" y="4329113"/>
            <a:ext cx="1400175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4102" name="Rectangle 4"/>
          <p:cNvSpPr>
            <a:spLocks noChangeArrowheads="1"/>
          </p:cNvSpPr>
          <p:nvPr/>
        </p:nvSpPr>
        <p:spPr bwMode="auto">
          <a:xfrm>
            <a:off x="1295400" y="3089275"/>
            <a:ext cx="31686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sz="1600" b="1">
                <a:latin typeface="Verdana" pitchFamily="34" charset="0"/>
              </a:rPr>
              <a:t>NASA Engineering &amp; Safety Center (NESC) Academy</a:t>
            </a:r>
            <a:endParaRPr lang="en-US" sz="1600">
              <a:latin typeface="Verdana" pitchFamily="34" charset="0"/>
            </a:endParaRPr>
          </a:p>
          <a:p>
            <a:endParaRPr lang="en-US"/>
          </a:p>
        </p:txBody>
      </p:sp>
      <p:sp>
        <p:nvSpPr>
          <p:cNvPr id="4103" name="Rectangle 5"/>
          <p:cNvSpPr>
            <a:spLocks noChangeArrowheads="1"/>
          </p:cNvSpPr>
          <p:nvPr/>
        </p:nvSpPr>
        <p:spPr bwMode="auto">
          <a:xfrm>
            <a:off x="1476375" y="5003800"/>
            <a:ext cx="42830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sz="1600" b="1">
                <a:solidFill>
                  <a:srgbClr val="003399"/>
                </a:solidFill>
                <a:latin typeface="Verdana" pitchFamily="34" charset="0"/>
                <a:cs typeface="Calibri" pitchFamily="34" charset="0"/>
              </a:rPr>
              <a:t>Dynamic Concepts, Inc.</a:t>
            </a:r>
            <a:r>
              <a:rPr lang="en-US" sz="1600" b="1">
                <a:solidFill>
                  <a:srgbClr val="003399"/>
                </a:solidFill>
                <a:cs typeface="Calibri" pitchFamily="34" charset="0"/>
              </a:rPr>
              <a:t> </a:t>
            </a:r>
            <a:br>
              <a:rPr lang="en-US" sz="1600" b="1">
                <a:solidFill>
                  <a:srgbClr val="003399"/>
                </a:solidFill>
                <a:cs typeface="Calibri" pitchFamily="34" charset="0"/>
              </a:rPr>
            </a:br>
            <a:r>
              <a:rPr lang="en-US" sz="1600" b="1">
                <a:solidFill>
                  <a:srgbClr val="003399"/>
                </a:solidFill>
                <a:cs typeface="Calibri" pitchFamily="34" charset="0"/>
              </a:rPr>
              <a:t>Huntsville, Alabama</a:t>
            </a:r>
            <a:endParaRPr lang="en-US" sz="1600">
              <a:solidFill>
                <a:srgbClr val="003399"/>
              </a:solidFill>
              <a:cs typeface="Calibri" pitchFamily="34" charset="0"/>
            </a:endParaRPr>
          </a:p>
        </p:txBody>
      </p:sp>
      <p:pic>
        <p:nvPicPr>
          <p:cNvPr id="10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9753600" y="3886200"/>
            <a:ext cx="355600" cy="355600"/>
          </a:xfrm>
          <a:prstGeom prst="rect">
            <a:avLst/>
          </a:prstGeom>
        </p:spPr>
      </p:pic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custDataLst>
      <p:tags r:id="rId1"/>
    </p:custData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97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1223963" y="1881188"/>
            <a:ext cx="6516687" cy="4114800"/>
          </a:xfrm>
        </p:spPr>
        <p:txBody>
          <a:bodyPr/>
          <a:lstStyle/>
          <a:p>
            <a:pPr eaLnBrk="1" hangingPunct="1">
              <a:buFont typeface="Monotype Sorts"/>
              <a:buNone/>
            </a:pPr>
            <a:endParaRPr lang="en-US" smtClean="0"/>
          </a:p>
          <a:p>
            <a:pPr eaLnBrk="1" hangingPunct="1">
              <a:buFont typeface="Monotype Sorts"/>
              <a:buNone/>
            </a:pPr>
            <a:endParaRPr lang="en-US" sz="2000" smtClean="0">
              <a:solidFill>
                <a:srgbClr val="003366"/>
              </a:solidFill>
            </a:endParaRPr>
          </a:p>
          <a:p>
            <a:pPr eaLnBrk="1" hangingPunct="1">
              <a:buFont typeface="Monotype Sorts"/>
              <a:buNone/>
            </a:pPr>
            <a:endParaRPr lang="en-US" sz="2000" smtClean="0">
              <a:solidFill>
                <a:srgbClr val="003366"/>
              </a:solidFill>
            </a:endParaRPr>
          </a:p>
          <a:p>
            <a:pPr eaLnBrk="1" hangingPunct="1">
              <a:buFont typeface="Monotype Sorts"/>
              <a:buNone/>
            </a:pPr>
            <a:endParaRPr lang="en-US" sz="2000" smtClean="0">
              <a:solidFill>
                <a:srgbClr val="003366"/>
              </a:solidFill>
            </a:endParaRPr>
          </a:p>
          <a:p>
            <a:pPr eaLnBrk="1" hangingPunct="1">
              <a:buFont typeface="Monotype Sorts"/>
              <a:buNone/>
            </a:pPr>
            <a:r>
              <a:rPr lang="en-US" sz="2000" smtClean="0">
                <a:solidFill>
                  <a:srgbClr val="003366"/>
                </a:solidFill>
              </a:rPr>
              <a:t>Tom Irvine </a:t>
            </a:r>
          </a:p>
          <a:p>
            <a:pPr eaLnBrk="1" hangingPunct="1">
              <a:buFont typeface="Monotype Sorts"/>
              <a:buNone/>
            </a:pPr>
            <a:r>
              <a:rPr lang="en-US" sz="2000" smtClean="0">
                <a:solidFill>
                  <a:srgbClr val="003366"/>
                </a:solidFill>
              </a:rPr>
              <a:t>Email:  tirvine@dynamic-concepts.com</a:t>
            </a:r>
          </a:p>
          <a:p>
            <a:pPr eaLnBrk="1" hangingPunct="1">
              <a:buFont typeface="Monotype Sorts"/>
              <a:buNone/>
            </a:pPr>
            <a:endParaRPr lang="en-US" sz="2000" smtClean="0">
              <a:solidFill>
                <a:srgbClr val="003366"/>
              </a:solidFill>
            </a:endParaRPr>
          </a:p>
          <a:p>
            <a:pPr eaLnBrk="1" hangingPunct="1">
              <a:buFont typeface="Monotype Sorts"/>
              <a:buNone/>
            </a:pPr>
            <a:r>
              <a:rPr lang="en-US" sz="2000" smtClean="0">
                <a:solidFill>
                  <a:srgbClr val="003366"/>
                </a:solidFill>
              </a:rPr>
              <a:t>Phone: (256) 922-9888</a:t>
            </a:r>
          </a:p>
          <a:p>
            <a:pPr eaLnBrk="1" hangingPunct="1">
              <a:buFont typeface="Monotype Sorts"/>
              <a:buNone/>
            </a:pPr>
            <a:endParaRPr lang="en-US" sz="2000" smtClean="0">
              <a:solidFill>
                <a:srgbClr val="003366"/>
              </a:solidFill>
            </a:endParaRPr>
          </a:p>
          <a:p>
            <a:pPr eaLnBrk="1" hangingPunct="1"/>
            <a:endParaRPr lang="en-US" smtClean="0"/>
          </a:p>
        </p:txBody>
      </p:sp>
      <p:pic>
        <p:nvPicPr>
          <p:cNvPr id="5124" name="Picture 2" descr="http://www.vibrationdata.com/tom_class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31913" y="1393825"/>
            <a:ext cx="2160587" cy="162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9753600" y="3886200"/>
            <a:ext cx="355600" cy="3556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custDataLst>
      <p:tags r:id="rId1"/>
    </p:custData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9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762000" y="1371600"/>
            <a:ext cx="7467600" cy="4876800"/>
          </a:xfrm>
          <a:prstGeom prst="rect">
            <a:avLst/>
          </a:prstGeom>
          <a:noFill/>
          <a:ln/>
        </p:spPr>
        <p:txBody>
          <a:bodyPr>
            <a:normAutofit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spcAft>
                <a:spcPts val="0"/>
              </a:spcAft>
              <a:buSzPct val="135000"/>
              <a:buFont typeface="Monotype Sorts" pitchFamily="2" charset="2"/>
              <a:buNone/>
              <a:defRPr/>
            </a:pPr>
            <a:r>
              <a:rPr lang="en-U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Topics of Upcoming Units</a:t>
            </a:r>
            <a:br>
              <a:rPr lang="en-U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en-US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742950" lvl="1" indent="-285750" algn="l" fontAlgn="auto">
              <a:spcBef>
                <a:spcPts val="400"/>
              </a:spcBef>
              <a:spcAft>
                <a:spcPts val="400"/>
              </a:spcAft>
              <a:buClr>
                <a:schemeClr val="tx2"/>
              </a:buClr>
              <a:buFont typeface="Arial" pitchFamily="34" charset="0"/>
              <a:buChar char="♦"/>
              <a:defRPr/>
            </a:pPr>
            <a:r>
              <a:rPr lang="en-U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Natural Frequencies, Beams, Plates</a:t>
            </a:r>
          </a:p>
          <a:p>
            <a:pPr marL="742950" lvl="1" indent="-285750" algn="l" fontAlgn="auto">
              <a:spcBef>
                <a:spcPts val="400"/>
              </a:spcBef>
              <a:spcAft>
                <a:spcPts val="400"/>
              </a:spcAft>
              <a:buClr>
                <a:schemeClr val="tx2"/>
              </a:buClr>
              <a:buFont typeface="Arial" pitchFamily="34" charset="0"/>
              <a:buChar char="♦"/>
              <a:defRPr/>
            </a:pPr>
            <a:r>
              <a:rPr lang="en-U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Excitation Sources &amp; Resonance</a:t>
            </a:r>
            <a:endParaRPr lang="en-US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742950" lvl="1" indent="-285750" algn="l" fontAlgn="auto">
              <a:spcBef>
                <a:spcPts val="400"/>
              </a:spcBef>
              <a:spcAft>
                <a:spcPts val="400"/>
              </a:spcAft>
              <a:buClr>
                <a:schemeClr val="tx2"/>
              </a:buClr>
              <a:buFont typeface="Arial" pitchFamily="34" charset="0"/>
              <a:buChar char="♦"/>
              <a:defRPr/>
            </a:pPr>
            <a:r>
              <a:rPr lang="en-U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Sine, Sine Sweep &amp; Random Vibration</a:t>
            </a:r>
          </a:p>
          <a:p>
            <a:pPr marL="742950" lvl="1" indent="-285750" algn="l" fontAlgn="auto">
              <a:spcBef>
                <a:spcPts val="400"/>
              </a:spcBef>
              <a:spcAft>
                <a:spcPts val="400"/>
              </a:spcAft>
              <a:buClr>
                <a:schemeClr val="tx2"/>
              </a:buClr>
              <a:buFont typeface="Arial" pitchFamily="34" charset="0"/>
              <a:buChar char="♦"/>
              <a:defRPr/>
            </a:pPr>
            <a:r>
              <a:rPr lang="en-U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Descriptive Statistics of Signals</a:t>
            </a:r>
          </a:p>
          <a:p>
            <a:pPr marL="742950" lvl="1" indent="-285750" algn="l" fontAlgn="auto">
              <a:spcBef>
                <a:spcPts val="400"/>
              </a:spcBef>
              <a:spcAft>
                <a:spcPts val="400"/>
              </a:spcAft>
              <a:buClr>
                <a:schemeClr val="tx2"/>
              </a:buClr>
              <a:buFont typeface="Arial" pitchFamily="34" charset="0"/>
              <a:buChar char="♦"/>
              <a:defRPr/>
            </a:pPr>
            <a:r>
              <a:rPr lang="en-U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Fourier Transforms</a:t>
            </a:r>
          </a:p>
          <a:p>
            <a:pPr marL="742950" lvl="1" indent="-285750" algn="l" fontAlgn="auto">
              <a:spcBef>
                <a:spcPts val="400"/>
              </a:spcBef>
              <a:spcAft>
                <a:spcPts val="400"/>
              </a:spcAft>
              <a:buClr>
                <a:schemeClr val="tx2"/>
              </a:buClr>
              <a:buFont typeface="Arial" pitchFamily="34" charset="0"/>
              <a:buChar char="♦"/>
              <a:defRPr/>
            </a:pPr>
            <a:r>
              <a:rPr lang="en-U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Power Spectral Density Functions</a:t>
            </a:r>
          </a:p>
          <a:p>
            <a:pPr marL="742950" lvl="1" indent="-285750" algn="l" fontAlgn="auto">
              <a:spcBef>
                <a:spcPts val="400"/>
              </a:spcBef>
              <a:spcAft>
                <a:spcPts val="400"/>
              </a:spcAft>
              <a:buClr>
                <a:schemeClr val="tx2"/>
              </a:buClr>
              <a:buFont typeface="Arial" pitchFamily="34" charset="0"/>
              <a:buChar char="♦"/>
              <a:defRPr/>
            </a:pPr>
            <a:r>
              <a:rPr lang="en-U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Transfer Functions, Power Transmissibility</a:t>
            </a:r>
          </a:p>
          <a:p>
            <a:pPr marL="742950" lvl="1" indent="-285750" algn="l" fontAlgn="auto">
              <a:spcBef>
                <a:spcPts val="400"/>
              </a:spcBef>
              <a:spcAft>
                <a:spcPts val="400"/>
              </a:spcAft>
              <a:buClr>
                <a:schemeClr val="tx2"/>
              </a:buClr>
              <a:buFont typeface="Arial" pitchFamily="34" charset="0"/>
              <a:buChar char="♦"/>
              <a:defRPr/>
            </a:pPr>
            <a:r>
              <a:rPr lang="en-U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Shock Response Spectra</a:t>
            </a:r>
          </a:p>
          <a:p>
            <a:pPr marL="742950" lvl="1" indent="-285750" algn="l" fontAlgn="auto">
              <a:spcBef>
                <a:spcPts val="400"/>
              </a:spcBef>
              <a:spcAft>
                <a:spcPts val="400"/>
              </a:spcAft>
              <a:buClr>
                <a:schemeClr val="tx2"/>
              </a:buClr>
              <a:buFont typeface="Arial" pitchFamily="34" charset="0"/>
              <a:buChar char="♦"/>
              <a:defRPr/>
            </a:pPr>
            <a:r>
              <a:rPr lang="en-U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Data Acquisition, Sample Rate, Aliasing</a:t>
            </a:r>
          </a:p>
          <a:p>
            <a:pPr marL="742950" lvl="1" indent="-285750" algn="l" fontAlgn="auto">
              <a:spcBef>
                <a:spcPts val="400"/>
              </a:spcBef>
              <a:spcAft>
                <a:spcPts val="400"/>
              </a:spcAft>
              <a:buClr>
                <a:schemeClr val="tx2"/>
              </a:buClr>
              <a:buFont typeface="Arial" pitchFamily="34" charset="0"/>
              <a:buChar char="♦"/>
              <a:defRPr/>
            </a:pPr>
            <a:r>
              <a:rPr lang="en-U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Digital Filtering</a:t>
            </a:r>
          </a:p>
          <a:p>
            <a:pPr marL="742950" lvl="1" indent="-285750" algn="l" fontAlgn="auto">
              <a:spcBef>
                <a:spcPts val="400"/>
              </a:spcBef>
              <a:spcAft>
                <a:spcPts val="400"/>
              </a:spcAft>
              <a:buClr>
                <a:schemeClr val="tx2"/>
              </a:buClr>
              <a:buFont typeface="Arial" pitchFamily="34" charset="0"/>
              <a:buChar char="♦"/>
              <a:defRPr/>
            </a:pPr>
            <a:r>
              <a:rPr lang="en-U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Acoustics</a:t>
            </a:r>
          </a:p>
          <a:p>
            <a:pPr marL="742950" lvl="1" indent="-285750" algn="l" fontAlgn="auto">
              <a:spcBef>
                <a:spcPts val="400"/>
              </a:spcBef>
              <a:spcAft>
                <a:spcPts val="400"/>
              </a:spcAft>
              <a:buClr>
                <a:schemeClr val="tx2"/>
              </a:buClr>
              <a:buFont typeface="Arial" pitchFamily="34" charset="0"/>
              <a:buChar char="♦"/>
              <a:defRPr/>
            </a:pPr>
            <a:r>
              <a:rPr lang="en-U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And More!</a:t>
            </a:r>
          </a:p>
          <a:p>
            <a:pPr lvl="1" algn="l" fontAlgn="auto">
              <a:spcAft>
                <a:spcPts val="0"/>
              </a:spcAft>
              <a:buFont typeface="Monotype Sorts" pitchFamily="2" charset="2"/>
              <a:buNone/>
              <a:defRPr/>
            </a:pPr>
            <a:endParaRPr lang="en-US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774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22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123950"/>
            <a:ext cx="45720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200"/>
              </a:spcBef>
              <a:spcAft>
                <a:spcPts val="200"/>
              </a:spcAft>
              <a:defRPr/>
            </a:pP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Software 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762000" y="1828800"/>
            <a:ext cx="7467600" cy="4114800"/>
          </a:xfrm>
          <a:prstGeom prst="rect">
            <a:avLst/>
          </a:prstGeom>
          <a:noFill/>
          <a:ln/>
        </p:spPr>
        <p:txBody>
          <a:bodyPr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spcAft>
                <a:spcPts val="0"/>
              </a:spcAft>
              <a:buSzPct val="135000"/>
              <a:buFont typeface="Monotype Sorts" pitchFamily="2" charset="2"/>
              <a:buNone/>
              <a:defRPr/>
            </a:pPr>
            <a:r>
              <a:rPr lang="en-U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1. Windows Graphic User Interface (GUI) Programs</a:t>
            </a:r>
            <a:br>
              <a:rPr lang="en-U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en-US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742950" lvl="1" indent="-285750" algn="l" fontAlgn="auto">
              <a:spcBef>
                <a:spcPts val="400"/>
              </a:spcBef>
              <a:spcAft>
                <a:spcPts val="400"/>
              </a:spcAft>
              <a:buClr>
                <a:schemeClr val="tx2"/>
              </a:buClr>
              <a:buFont typeface="Arial" pitchFamily="34" charset="0"/>
              <a:buChar char="♦"/>
              <a:defRPr/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Written in MS Visual C++</a:t>
            </a:r>
          </a:p>
          <a:p>
            <a:pPr marL="742950" lvl="1" indent="-285750" algn="l" fontAlgn="auto">
              <a:spcBef>
                <a:spcPts val="400"/>
              </a:spcBef>
              <a:spcAft>
                <a:spcPts val="400"/>
              </a:spcAft>
              <a:buClr>
                <a:schemeClr val="tx2"/>
              </a:buClr>
              <a:buFont typeface="Arial" pitchFamily="34" charset="0"/>
              <a:buChar char="♦"/>
              <a:defRPr/>
            </a:pPr>
            <a:r>
              <a:rPr lang="en-U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Mainly for simple calculations</a:t>
            </a:r>
          </a:p>
          <a:p>
            <a:pPr lvl="1" algn="l" fontAlgn="auto">
              <a:spcAft>
                <a:spcPts val="0"/>
              </a:spcAft>
              <a:buFont typeface="Monotype Sorts" pitchFamily="2" charset="2"/>
              <a:buNone/>
              <a:defRPr/>
            </a:pPr>
            <a:endParaRPr lang="en-US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 fontAlgn="auto">
              <a:spcAft>
                <a:spcPts val="0"/>
              </a:spcAft>
              <a:buSzPct val="135000"/>
              <a:buFont typeface="Monotype Sorts" pitchFamily="2" charset="2"/>
              <a:buNone/>
              <a:defRPr/>
            </a:pPr>
            <a:r>
              <a:rPr lang="en-U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en-US" sz="1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Matlab</a:t>
            </a:r>
            <a:r>
              <a:rPr lang="en-U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Scripts</a:t>
            </a:r>
          </a:p>
          <a:p>
            <a:pPr marL="0" lvl="1" algn="l" fontAlgn="auto">
              <a:spcAft>
                <a:spcPts val="0"/>
              </a:spcAft>
              <a:buSzPct val="135000"/>
              <a:defRPr/>
            </a:pPr>
            <a:endParaRPr lang="en-US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742950" lvl="2" indent="-285750" algn="l" fontAlgn="auto">
              <a:spcAft>
                <a:spcPts val="0"/>
              </a:spcAft>
              <a:buClr>
                <a:schemeClr val="tx2"/>
              </a:buClr>
              <a:buSzPct val="100000"/>
              <a:buFont typeface="Arial" pitchFamily="34" charset="0"/>
              <a:buChar char="♦"/>
              <a:defRPr/>
            </a:pPr>
            <a:r>
              <a:rPr lang="en-U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Mainly </a:t>
            </a:r>
            <a:r>
              <a:rPr lang="en-US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for signal processing</a:t>
            </a:r>
          </a:p>
          <a:p>
            <a:pPr algn="l" fontAlgn="auto">
              <a:spcAft>
                <a:spcPts val="0"/>
              </a:spcAft>
              <a:buSzPct val="135000"/>
              <a:buFont typeface="Monotype Sorts" pitchFamily="2" charset="2"/>
              <a:buNone/>
              <a:defRPr/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U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U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All programs are interactive and user friendly.</a:t>
            </a:r>
            <a:endParaRPr lang="en-US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753600" y="3886200"/>
            <a:ext cx="330200" cy="3302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73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85800" y="990600"/>
            <a:ext cx="45720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200"/>
              </a:spcBef>
              <a:spcAft>
                <a:spcPts val="200"/>
              </a:spcAft>
              <a:defRPr/>
            </a:pP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Program:  units.exe </a:t>
            </a:r>
          </a:p>
        </p:txBody>
      </p:sp>
      <p:pic>
        <p:nvPicPr>
          <p:cNvPr id="8196" name="Picture 2" descr="C:\Users\TOMIRV~1\AppData\Local\Temp\SNAGHTML16eda8c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" y="1406147"/>
            <a:ext cx="7848600" cy="4993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9060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45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550"/>
            <a:ext cx="45720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200"/>
              </a:spcBef>
              <a:spcAft>
                <a:spcPts val="200"/>
              </a:spcAft>
              <a:defRPr/>
            </a:pP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Units.exe  Exercises </a:t>
            </a:r>
          </a:p>
        </p:txBody>
      </p:sp>
      <p:sp>
        <p:nvSpPr>
          <p:cNvPr id="9220" name="Rectangle 3"/>
          <p:cNvSpPr txBox="1">
            <a:spLocks noChangeArrowheads="1"/>
          </p:cNvSpPr>
          <p:nvPr/>
        </p:nvSpPr>
        <p:spPr bwMode="auto">
          <a:xfrm>
            <a:off x="642938" y="1447800"/>
            <a:ext cx="795655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lvl="2" algn="ctr">
              <a:spcBef>
                <a:spcPct val="20000"/>
              </a:spcBef>
              <a:buFont typeface="Arial" pitchFamily="34" charset="0"/>
              <a:buNone/>
            </a:pPr>
            <a:endParaRPr lang="en-US">
              <a:latin typeface="Arial" pitchFamily="34" charset="0"/>
            </a:endParaRPr>
          </a:p>
          <a:p>
            <a:pPr marL="285750" indent="-28575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1700">
                <a:latin typeface="Arial" pitchFamily="34" charset="0"/>
              </a:rPr>
              <a:t>Acceleration:   5 G =  _____  in/sec</a:t>
            </a:r>
            <a:r>
              <a:rPr lang="en-US" sz="1700" baseline="30000">
                <a:latin typeface="Arial" pitchFamily="34" charset="0"/>
              </a:rPr>
              <a:t>2</a:t>
            </a:r>
            <a:r>
              <a:rPr lang="en-US" sz="1700">
                <a:latin typeface="Arial" pitchFamily="34" charset="0"/>
              </a:rPr>
              <a:t>? </a:t>
            </a:r>
          </a:p>
          <a:p>
            <a:pPr marL="285750" indent="-28575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</a:pPr>
            <a:endParaRPr lang="en-US" sz="1700">
              <a:latin typeface="Arial" pitchFamily="34" charset="0"/>
            </a:endParaRPr>
          </a:p>
          <a:p>
            <a:pPr marL="285750" indent="-28575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1700">
                <a:latin typeface="Arial" pitchFamily="34" charset="0"/>
              </a:rPr>
              <a:t>Acoustic Pressure in Air:  0.1 psi rms = _____ dB?</a:t>
            </a:r>
          </a:p>
          <a:p>
            <a:pPr marL="285750" indent="-28575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</a:pPr>
            <a:endParaRPr lang="en-US" sz="1700">
              <a:latin typeface="Arial" pitchFamily="34" charset="0"/>
            </a:endParaRPr>
          </a:p>
          <a:p>
            <a:pPr marL="285750" indent="-28575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1700">
                <a:latin typeface="Arial" pitchFamily="34" charset="0"/>
              </a:rPr>
              <a:t>Acoustic Pressure in Air:  0 dB = _____ micro Pa rms?</a:t>
            </a:r>
          </a:p>
          <a:p>
            <a:pPr marL="285750" indent="-28575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</a:pPr>
            <a:endParaRPr lang="en-US" sz="1700">
              <a:latin typeface="Arial" pitchFamily="34" charset="0"/>
            </a:endParaRPr>
          </a:p>
          <a:p>
            <a:pPr marL="285750" indent="-28575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1700">
                <a:latin typeface="Arial" pitchFamily="34" charset="0"/>
              </a:rPr>
              <a:t>Mass:  100 lbm = _____ lbf sec^2/in?</a:t>
            </a:r>
          </a:p>
          <a:p>
            <a:pPr marL="285750" indent="-28575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</a:pPr>
            <a:endParaRPr lang="en-US" sz="1700">
              <a:latin typeface="Arial" pitchFamily="34" charset="0"/>
            </a:endParaRPr>
          </a:p>
          <a:p>
            <a:pPr marL="285750" indent="-28575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1700">
                <a:latin typeface="Arial" pitchFamily="34" charset="0"/>
              </a:rPr>
              <a:t>Do several more cases on your own.        </a:t>
            </a:r>
          </a:p>
        </p:txBody>
      </p:sp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7536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162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550"/>
            <a:ext cx="45720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200"/>
              </a:spcBef>
              <a:spcAft>
                <a:spcPts val="200"/>
              </a:spcAft>
              <a:defRPr/>
            </a:pP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Program:  sens.exe</a:t>
            </a:r>
          </a:p>
        </p:txBody>
      </p:sp>
      <p:sp>
        <p:nvSpPr>
          <p:cNvPr id="10244" name="Rectangle 1"/>
          <p:cNvSpPr>
            <a:spLocks noChangeArrowheads="1"/>
          </p:cNvSpPr>
          <p:nvPr/>
        </p:nvSpPr>
        <p:spPr bwMode="auto">
          <a:xfrm>
            <a:off x="609600" y="1295400"/>
            <a:ext cx="62484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>
                <a:latin typeface="Courier New" pitchFamily="49" charset="0"/>
                <a:cs typeface="Courier New" pitchFamily="49" charset="0"/>
              </a:rPr>
              <a:t> 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7237413" y="1474788"/>
            <a:ext cx="1524000" cy="480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Select:</a:t>
            </a:r>
          </a:p>
          <a:p>
            <a:pPr>
              <a:spcBef>
                <a:spcPct val="50000"/>
              </a:spcBef>
            </a:pPr>
            <a:r>
              <a:rPr lang="en-US"/>
              <a:t>Acceleration</a:t>
            </a:r>
          </a:p>
          <a:p>
            <a:pPr>
              <a:spcBef>
                <a:spcPct val="50000"/>
              </a:spcBef>
            </a:pPr>
            <a:endParaRPr lang="en-US"/>
          </a:p>
          <a:p>
            <a:pPr>
              <a:spcBef>
                <a:spcPct val="50000"/>
              </a:spcBef>
            </a:pPr>
            <a:r>
              <a:rPr lang="en-US"/>
              <a:t>Convert: </a:t>
            </a:r>
          </a:p>
          <a:p>
            <a:pPr>
              <a:spcBef>
                <a:spcPct val="50000"/>
              </a:spcBef>
            </a:pPr>
            <a:r>
              <a:rPr lang="en-US"/>
              <a:t>100 mV/G </a:t>
            </a:r>
          </a:p>
          <a:p>
            <a:pPr>
              <a:spcBef>
                <a:spcPct val="50000"/>
              </a:spcBef>
            </a:pPr>
            <a:r>
              <a:rPr lang="en-US"/>
              <a:t>to G/V</a:t>
            </a:r>
          </a:p>
          <a:p>
            <a:pPr>
              <a:spcBef>
                <a:spcPct val="50000"/>
              </a:spcBef>
            </a:pPr>
            <a:endParaRPr lang="en-US"/>
          </a:p>
          <a:p>
            <a:pPr>
              <a:spcBef>
                <a:spcPct val="50000"/>
              </a:spcBef>
            </a:pPr>
            <a:r>
              <a:rPr lang="en-US"/>
              <a:t>Press: Calculate</a:t>
            </a:r>
          </a:p>
          <a:p>
            <a:pPr>
              <a:spcBef>
                <a:spcPct val="50000"/>
              </a:spcBef>
            </a:pPr>
            <a:endParaRPr lang="en-US"/>
          </a:p>
          <a:p>
            <a:pPr>
              <a:spcBef>
                <a:spcPct val="50000"/>
              </a:spcBef>
            </a:pPr>
            <a:r>
              <a:rPr lang="en-US"/>
              <a:t>Answer:</a:t>
            </a:r>
          </a:p>
          <a:p>
            <a:pPr>
              <a:spcBef>
                <a:spcPct val="50000"/>
              </a:spcBef>
            </a:pPr>
            <a:r>
              <a:rPr lang="en-US"/>
              <a:t>10 G/V</a:t>
            </a:r>
          </a:p>
        </p:txBody>
      </p:sp>
      <p:pic>
        <p:nvPicPr>
          <p:cNvPr id="10246" name="Picture 4" descr="C:\Users\TOMIRV~1\AppData\Local\Temp\SNAGHTML16e84ef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963" y="1501775"/>
            <a:ext cx="6827837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6774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68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750"/>
            <a:ext cx="45720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200"/>
              </a:spcBef>
              <a:spcAft>
                <a:spcPts val="200"/>
              </a:spcAft>
              <a:defRPr/>
            </a:pP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Data Format</a:t>
            </a: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39624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 fontAlgn="auto">
              <a:spcAft>
                <a:spcPts val="0"/>
              </a:spcAft>
              <a:buClr>
                <a:schemeClr val="tx2"/>
              </a:buClr>
              <a:buSzPct val="120000"/>
              <a:buFont typeface="Wingdings" pitchFamily="2" charset="2"/>
              <a:buChar char="§"/>
              <a:defRPr/>
            </a:pPr>
            <a:r>
              <a:rPr lang="en-US" sz="17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Engineers use PC-based digital data acquisition systems to collect accelerometer data on automobiles, buildings, machine tools, rocket vehicles, etc.</a:t>
            </a:r>
          </a:p>
          <a:p>
            <a:pPr algn="l" fontAlgn="auto">
              <a:lnSpc>
                <a:spcPct val="50000"/>
              </a:lnSpc>
              <a:spcAft>
                <a:spcPts val="0"/>
              </a:spcAft>
              <a:buClr>
                <a:schemeClr val="tx2"/>
              </a:buClr>
              <a:buSzPct val="120000"/>
              <a:defRPr/>
            </a:pPr>
            <a:endParaRPr lang="en-US" sz="17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 fontAlgn="auto">
              <a:lnSpc>
                <a:spcPct val="50000"/>
              </a:lnSpc>
              <a:spcAft>
                <a:spcPts val="0"/>
              </a:spcAft>
              <a:buClr>
                <a:schemeClr val="tx2"/>
              </a:buClr>
              <a:buSzPct val="120000"/>
              <a:defRPr/>
            </a:pPr>
            <a:endParaRPr lang="en-US" sz="17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285750" indent="-285750" algn="l" fontAlgn="auto">
              <a:spcAft>
                <a:spcPts val="0"/>
              </a:spcAft>
              <a:buClr>
                <a:schemeClr val="tx2"/>
              </a:buClr>
              <a:buSzPct val="120000"/>
              <a:buFont typeface="Wingdings" pitchFamily="2" charset="2"/>
              <a:buChar char="§"/>
              <a:defRPr/>
            </a:pPr>
            <a:r>
              <a:rPr lang="en-US" sz="17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Each data acquisition system tends to have its own unique output format.</a:t>
            </a:r>
            <a:br>
              <a:rPr lang="en-US" sz="17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en-US" sz="17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285750" indent="-285750" algn="l" fontAlgn="auto">
              <a:lnSpc>
                <a:spcPct val="10000"/>
              </a:lnSpc>
              <a:spcAft>
                <a:spcPts val="0"/>
              </a:spcAft>
              <a:buClr>
                <a:schemeClr val="tx2"/>
              </a:buClr>
              <a:buSzPct val="120000"/>
              <a:buFont typeface="Wingdings" pitchFamily="2" charset="2"/>
              <a:buChar char="§"/>
              <a:defRPr/>
            </a:pPr>
            <a:endParaRPr lang="en-US" sz="17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285750" indent="-285750" algn="l" fontAlgn="auto">
              <a:lnSpc>
                <a:spcPct val="120000"/>
              </a:lnSpc>
              <a:spcAft>
                <a:spcPts val="0"/>
              </a:spcAft>
              <a:buClr>
                <a:schemeClr val="tx2"/>
              </a:buClr>
              <a:buSzPct val="120000"/>
              <a:buFont typeface="Wingdings" pitchFamily="2" charset="2"/>
              <a:buChar char="§"/>
              <a:defRPr/>
            </a:pPr>
            <a:r>
              <a:rPr lang="en-US" sz="17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format required for the </a:t>
            </a:r>
            <a:r>
              <a:rPr lang="en-US" sz="17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Matlab</a:t>
            </a:r>
            <a:r>
              <a:rPr lang="en-US" sz="17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signal processing scripts in this course is:</a:t>
            </a:r>
          </a:p>
          <a:p>
            <a:pPr algn="l" fontAlgn="auto">
              <a:lnSpc>
                <a:spcPct val="170000"/>
              </a:lnSpc>
              <a:spcAft>
                <a:spcPts val="0"/>
              </a:spcAft>
              <a:buClr>
                <a:schemeClr val="tx2"/>
              </a:buClr>
              <a:buSzPct val="120000"/>
              <a:defRPr/>
            </a:pPr>
            <a:r>
              <a:rPr lang="en-US" sz="17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17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ASCII text with two columns:</a:t>
            </a:r>
          </a:p>
          <a:p>
            <a:pPr marL="285750" indent="-285750" algn="l" fontAlgn="auto">
              <a:lnSpc>
                <a:spcPct val="10000"/>
              </a:lnSpc>
              <a:spcAft>
                <a:spcPts val="0"/>
              </a:spcAft>
              <a:buClr>
                <a:schemeClr val="tx2"/>
              </a:buClr>
              <a:buSzPct val="120000"/>
              <a:buFont typeface="Wingdings" pitchFamily="2" charset="2"/>
              <a:buChar char="§"/>
              <a:defRPr/>
            </a:pPr>
            <a:endParaRPr lang="en-US" sz="17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2" algn="l" fontAlgn="auto">
              <a:spcAft>
                <a:spcPts val="0"/>
              </a:spcAft>
              <a:buClr>
                <a:schemeClr val="tx2"/>
              </a:buClr>
              <a:buSzPct val="120000"/>
              <a:defRPr/>
            </a:pPr>
            <a:r>
              <a:rPr lang="en-US" sz="17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Time(sec)  	Acceleration (G)</a:t>
            </a:r>
          </a:p>
          <a:p>
            <a:pPr marL="285750" indent="-285750" algn="l" fontAlgn="auto">
              <a:lnSpc>
                <a:spcPct val="20000"/>
              </a:lnSpc>
              <a:spcAft>
                <a:spcPts val="0"/>
              </a:spcAft>
              <a:buClr>
                <a:schemeClr val="tx2"/>
              </a:buClr>
              <a:buSzPct val="120000"/>
              <a:buFont typeface="Wingdings" pitchFamily="2" charset="2"/>
              <a:buChar char="§"/>
              <a:defRPr/>
            </a:pPr>
            <a:endParaRPr lang="en-US" sz="17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742950" lvl="1" indent="-285750" algn="l" fontAlgn="auto">
              <a:lnSpc>
                <a:spcPct val="80000"/>
              </a:lnSpc>
              <a:spcAft>
                <a:spcPts val="0"/>
              </a:spcAft>
              <a:buClr>
                <a:schemeClr val="tx2"/>
              </a:buClr>
              <a:buSzPct val="120000"/>
              <a:buFont typeface="Wingdings" pitchFamily="2" charset="2"/>
              <a:buChar char="§"/>
              <a:defRPr/>
            </a:pPr>
            <a:endParaRPr lang="en-US" sz="17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285750" indent="-285750" algn="l" fontAlgn="auto">
              <a:spcAft>
                <a:spcPts val="0"/>
              </a:spcAft>
              <a:buClr>
                <a:schemeClr val="tx2"/>
              </a:buClr>
              <a:buSzPct val="120000"/>
              <a:buFont typeface="Wingdings" pitchFamily="2" charset="2"/>
              <a:buChar char="§"/>
              <a:defRPr/>
            </a:pPr>
            <a:r>
              <a:rPr lang="en-US" sz="17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 data conversion utility program for common formats is provided in this course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17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8298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32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90600"/>
            <a:ext cx="4572000" cy="7588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200"/>
              </a:spcBef>
              <a:spcAft>
                <a:spcPts val="200"/>
              </a:spcAft>
              <a:defRPr/>
            </a:pP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File:   iotech.txt</a:t>
            </a:r>
          </a:p>
          <a:p>
            <a:pPr fontAlgn="auto">
              <a:spcBef>
                <a:spcPts val="200"/>
              </a:spcBef>
              <a:spcAft>
                <a:spcPts val="200"/>
              </a:spcAft>
              <a:defRPr/>
            </a:pP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</a:endParaRPr>
          </a:p>
        </p:txBody>
      </p:sp>
      <p:sp>
        <p:nvSpPr>
          <p:cNvPr id="12292" name="Rectangle 5"/>
          <p:cNvSpPr>
            <a:spLocks noGrp="1" noChangeArrowheads="1"/>
          </p:cNvSpPr>
          <p:nvPr/>
        </p:nvSpPr>
        <p:spPr bwMode="auto">
          <a:xfrm>
            <a:off x="612775" y="1676400"/>
            <a:ext cx="73914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</a:pPr>
            <a:r>
              <a:rPr kumimoji="1" lang="en-US" sz="1700" dirty="0" err="1">
                <a:latin typeface="Arial" pitchFamily="34" charset="0"/>
              </a:rPr>
              <a:t>IoTech</a:t>
            </a:r>
            <a:r>
              <a:rPr kumimoji="1" lang="en-US" sz="1700" dirty="0">
                <a:latin typeface="Arial" pitchFamily="34" charset="0"/>
              </a:rPr>
              <a:t> Format Data </a:t>
            </a:r>
          </a:p>
          <a:p>
            <a:pPr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</a:pPr>
            <a:endParaRPr kumimoji="1" lang="en-US" sz="1700" dirty="0">
              <a:latin typeface="Arial" pitchFamily="34" charset="0"/>
            </a:endParaRPr>
          </a:p>
          <a:p>
            <a:pPr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</a:pPr>
            <a:r>
              <a:rPr kumimoji="1" lang="en-US" sz="1700" dirty="0">
                <a:latin typeface="Arial" pitchFamily="34" charset="0"/>
              </a:rPr>
              <a:t>Use </a:t>
            </a:r>
            <a:r>
              <a:rPr kumimoji="1" lang="en-US" sz="1700" dirty="0" err="1">
                <a:latin typeface="Arial" pitchFamily="34" charset="0"/>
              </a:rPr>
              <a:t>Wordpad</a:t>
            </a:r>
            <a:r>
              <a:rPr kumimoji="1" lang="en-US" sz="1700" dirty="0">
                <a:latin typeface="Arial" pitchFamily="34" charset="0"/>
              </a:rPr>
              <a:t> to view data.</a:t>
            </a:r>
            <a:br>
              <a:rPr kumimoji="1" lang="en-US" sz="1700" dirty="0">
                <a:latin typeface="Arial" pitchFamily="34" charset="0"/>
              </a:rPr>
            </a:br>
            <a:endParaRPr kumimoji="1" lang="en-US" sz="1700" dirty="0">
              <a:latin typeface="Arial" pitchFamily="34" charset="0"/>
            </a:endParaRPr>
          </a:p>
          <a:p>
            <a:pPr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</a:pPr>
            <a:r>
              <a:rPr kumimoji="1" lang="en-US" sz="1700" dirty="0">
                <a:latin typeface="Arial" pitchFamily="34" charset="0"/>
              </a:rPr>
              <a:t>One or more amplitude columns only.  User must apply time column. </a:t>
            </a:r>
          </a:p>
          <a:p>
            <a:pPr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</a:pPr>
            <a:endParaRPr kumimoji="1" lang="en-US" b="1" dirty="0">
              <a:latin typeface="Arial" pitchFamily="34" charset="0"/>
            </a:endParaRPr>
          </a:p>
          <a:p>
            <a:pPr algn="ctr"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</a:pPr>
            <a:r>
              <a:rPr kumimoji="1" lang="en-US" sz="1700" dirty="0" err="1">
                <a:latin typeface="Courier New" pitchFamily="49" charset="0"/>
                <a:cs typeface="Courier New" pitchFamily="49" charset="0"/>
              </a:rPr>
              <a:t>chan</a:t>
            </a: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 0  </a:t>
            </a:r>
            <a:r>
              <a:rPr kumimoji="1" lang="en-US" sz="1700" dirty="0" err="1">
                <a:latin typeface="Courier New" pitchFamily="49" charset="0"/>
                <a:cs typeface="Courier New" pitchFamily="49" charset="0"/>
              </a:rPr>
              <a:t>chan</a:t>
            </a: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 1</a:t>
            </a:r>
          </a:p>
          <a:p>
            <a:pPr algn="ctr"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</a:pP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0.0000  0.0000</a:t>
            </a:r>
          </a:p>
          <a:p>
            <a:pPr algn="ctr"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</a:pP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0.1256  0.2823</a:t>
            </a:r>
          </a:p>
          <a:p>
            <a:pPr algn="ctr"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</a:pP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0.2507  0.5621</a:t>
            </a:r>
          </a:p>
          <a:p>
            <a:pPr algn="ctr"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</a:pP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0.3748  0.8370</a:t>
            </a:r>
          </a:p>
          <a:p>
            <a:pPr algn="ctr"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</a:pP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0.4974  1.1044</a:t>
            </a:r>
          </a:p>
          <a:p>
            <a:pPr algn="ctr"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</a:pP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0.6180  1.3620</a:t>
            </a:r>
          </a:p>
          <a:p>
            <a:pPr algn="ctr"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</a:pP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0.7362  1.6075</a:t>
            </a:r>
          </a:p>
          <a:p>
            <a:pPr algn="ctr"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</a:pP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0.8516  1.8387</a:t>
            </a:r>
          </a:p>
          <a:p>
            <a:pPr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</a:pPr>
            <a:r>
              <a:rPr kumimoji="1" lang="en-US" b="1" dirty="0">
                <a:latin typeface="Arial" pitchFamily="34" charset="0"/>
              </a:rPr>
              <a:t/>
            </a:r>
            <a:br>
              <a:rPr kumimoji="1" lang="en-US" b="1" dirty="0">
                <a:latin typeface="Arial" pitchFamily="34" charset="0"/>
              </a:rPr>
            </a:br>
            <a:r>
              <a:rPr kumimoji="1" lang="en-US" b="1" dirty="0">
                <a:latin typeface="Arial" pitchFamily="34" charset="0"/>
              </a:rPr>
              <a:t>	</a:t>
            </a:r>
          </a:p>
          <a:p>
            <a:pPr marL="742950" lvl="1" indent="-285750" eaLnBrk="0" hangingPunct="0">
              <a:lnSpc>
                <a:spcPct val="125000"/>
              </a:lnSpc>
              <a:spcBef>
                <a:spcPct val="20000"/>
              </a:spcBef>
              <a:buClr>
                <a:srgbClr val="003399"/>
              </a:buClr>
              <a:buSzPct val="75000"/>
              <a:buFont typeface="Monotype Sorts"/>
              <a:buNone/>
            </a:pPr>
            <a:r>
              <a:rPr kumimoji="1" lang="en-US" dirty="0">
                <a:latin typeface="Arial" pitchFamily="34" charset="0"/>
              </a:rPr>
              <a:t>                 </a:t>
            </a:r>
          </a:p>
        </p:txBody>
      </p:sp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8298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20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550"/>
            <a:ext cx="45720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200"/>
              </a:spcBef>
              <a:spcAft>
                <a:spcPts val="200"/>
              </a:spcAft>
              <a:defRPr/>
            </a:pPr>
            <a:r>
              <a:rPr lang="en-US" sz="2000" b="1" dirty="0" err="1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data_input.m</a:t>
            </a: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,  iotech.txt</a:t>
            </a:r>
          </a:p>
        </p:txBody>
      </p:sp>
      <p:sp>
        <p:nvSpPr>
          <p:cNvPr id="13316" name="Rectangle 1"/>
          <p:cNvSpPr>
            <a:spLocks noChangeArrowheads="1"/>
          </p:cNvSpPr>
          <p:nvPr/>
        </p:nvSpPr>
        <p:spPr bwMode="auto">
          <a:xfrm>
            <a:off x="685800" y="1600200"/>
            <a:ext cx="7239000" cy="401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700">
                <a:latin typeface="Courier New" pitchFamily="49" charset="0"/>
                <a:cs typeface="Courier New" pitchFamily="49" charset="0"/>
              </a:rPr>
              <a:t>&gt;&gt; data_input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data_input.m  ver 1.0  November 24, 2010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by Tom Irvine   Email: tomirvine@aol.com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This script removes header lines from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an external ASCII text file.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It also divides a multi-channel file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into separate channels.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Is the first column a time column?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1=yes  2=no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2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Enter starting time(sec) 0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Enter sample rate (samples/sec)1000</a:t>
            </a:r>
          </a:p>
        </p:txBody>
      </p:sp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7536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07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750"/>
            <a:ext cx="45720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200"/>
              </a:spcBef>
              <a:spcAft>
                <a:spcPts val="200"/>
              </a:spcAft>
              <a:defRPr/>
            </a:pPr>
            <a:r>
              <a:rPr lang="en-US" sz="2000" b="1" dirty="0" err="1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data_input.m</a:t>
            </a: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,  iotech.txt  (cont.)</a:t>
            </a:r>
          </a:p>
        </p:txBody>
      </p:sp>
      <p:sp>
        <p:nvSpPr>
          <p:cNvPr id="14340" name="Rectangle 1"/>
          <p:cNvSpPr>
            <a:spLocks noChangeArrowheads="1"/>
          </p:cNvSpPr>
          <p:nvPr/>
        </p:nvSpPr>
        <p:spPr bwMode="auto">
          <a:xfrm>
            <a:off x="1066800" y="1676400"/>
            <a:ext cx="4572000" cy="297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700">
                <a:latin typeface="Courier New" pitchFamily="49" charset="0"/>
                <a:cs typeface="Courier New" pitchFamily="49" charset="0"/>
              </a:rPr>
              <a:t>Data stored in Matlab matrix:  mdata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View mdata ?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1=yes  2=no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2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Output filenames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 mdata1 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 mdata2 </a:t>
            </a:r>
          </a:p>
        </p:txBody>
      </p:sp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77400" y="388620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78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550"/>
            <a:ext cx="45720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200"/>
              </a:spcBef>
              <a:spcAft>
                <a:spcPts val="200"/>
              </a:spcAft>
              <a:defRPr/>
            </a:pPr>
            <a:r>
              <a:rPr lang="en-US" sz="2000" b="1" dirty="0" err="1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signal_stats</a:t>
            </a: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,  iotech.txt, mdata1</a:t>
            </a:r>
          </a:p>
        </p:txBody>
      </p:sp>
      <p:sp>
        <p:nvSpPr>
          <p:cNvPr id="15364" name="Rectangle 1"/>
          <p:cNvSpPr>
            <a:spLocks noChangeArrowheads="1"/>
          </p:cNvSpPr>
          <p:nvPr/>
        </p:nvSpPr>
        <p:spPr bwMode="auto">
          <a:xfrm>
            <a:off x="609600" y="1295400"/>
            <a:ext cx="6400800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700">
                <a:latin typeface="Courier New" pitchFamily="49" charset="0"/>
                <a:cs typeface="Courier New" pitchFamily="49" charset="0"/>
              </a:rPr>
              <a:t>&gt;&gt; signal_stats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signal_stats.m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ver 3.1  November 10, 2010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by Tom Irvine  Email: tomirvine@aol.com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This program gives statistics and plots for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PSD, SRS and time history functions.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Select function: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     1=PSD 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     2=SRS 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     3=VRS 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     4=SPL 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     5=time history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5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The time history must be in a two-column matrix format: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Time(sec)  &amp; amplitude </a:t>
            </a:r>
          </a:p>
        </p:txBody>
      </p:sp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753600" y="3886200"/>
            <a:ext cx="381000" cy="381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77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550"/>
            <a:ext cx="45720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200"/>
              </a:spcBef>
              <a:spcAft>
                <a:spcPts val="200"/>
              </a:spcAft>
              <a:defRPr/>
            </a:pPr>
            <a:r>
              <a:rPr lang="en-US" sz="2000" b="1" dirty="0" err="1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signal_stats</a:t>
            </a: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,  iotech.txt, mdata1</a:t>
            </a:r>
          </a:p>
        </p:txBody>
      </p:sp>
      <p:sp>
        <p:nvSpPr>
          <p:cNvPr id="16388" name="Rectangle 1"/>
          <p:cNvSpPr>
            <a:spLocks noChangeArrowheads="1"/>
          </p:cNvSpPr>
          <p:nvPr/>
        </p:nvSpPr>
        <p:spPr bwMode="auto">
          <a:xfrm>
            <a:off x="1219200" y="1447800"/>
            <a:ext cx="5943600" cy="454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700">
                <a:latin typeface="Courier New" pitchFamily="49" charset="0"/>
                <a:cs typeface="Courier New" pitchFamily="49" charset="0"/>
              </a:rPr>
              <a:t>Select file input method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  1=external ASCII file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  2=file preloaded into Matlab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  3=Excel file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2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Enter the matrix name:  mdata1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Time Stats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  start  = 0 sec    end = 0.999 sec   duration = 0.999 sec  </a:t>
            </a:r>
          </a:p>
          <a:p>
            <a:endParaRPr lang="en-US" sz="1700">
              <a:latin typeface="Courier New" pitchFamily="49" charset="0"/>
              <a:cs typeface="Courier New" pitchFamily="49" charset="0"/>
            </a:endParaRP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number of samples = 1000 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Time Step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dtmin  =    0.001 sec 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dt     =    0.001 sec 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dtmax  =    0.001 sec </a:t>
            </a:r>
          </a:p>
        </p:txBody>
      </p:sp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012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64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90600"/>
            <a:ext cx="45720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200"/>
              </a:spcBef>
              <a:spcAft>
                <a:spcPts val="200"/>
              </a:spcAft>
              <a:defRPr/>
            </a:pPr>
            <a:r>
              <a:rPr lang="en-US" sz="2000" b="1" dirty="0" err="1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signal_stats</a:t>
            </a: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,  iotech.txt, mdata1</a:t>
            </a:r>
          </a:p>
        </p:txBody>
      </p:sp>
      <p:sp>
        <p:nvSpPr>
          <p:cNvPr id="17412" name="Rectangle 1"/>
          <p:cNvSpPr>
            <a:spLocks noChangeArrowheads="1"/>
          </p:cNvSpPr>
          <p:nvPr/>
        </p:nvSpPr>
        <p:spPr bwMode="auto">
          <a:xfrm>
            <a:off x="1247775" y="1447800"/>
            <a:ext cx="5943600" cy="42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700">
                <a:latin typeface="Courier New" pitchFamily="49" charset="0"/>
                <a:cs typeface="Courier New" pitchFamily="49" charset="0"/>
              </a:rPr>
              <a:t>Sample Rate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srmin  =     1000 samples/sec 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sr     =     1000 samples/sec 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srmax  =     1000 samples/sec  </a:t>
            </a:r>
          </a:p>
          <a:p>
            <a:endParaRPr lang="en-US" sz="1700">
              <a:latin typeface="Courier New" pitchFamily="49" charset="0"/>
              <a:cs typeface="Courier New" pitchFamily="49" charset="0"/>
            </a:endParaRP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Amplitude Stats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number of points = 1000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mean = -1.11e-019    std =    1.415    rms =    1.415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max  =         2  at  =    0.925 sec            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min  =        -2  at  =    0.975 sec            </a:t>
            </a:r>
          </a:p>
          <a:p>
            <a:endParaRPr lang="en-US" sz="1700">
              <a:latin typeface="Courier New" pitchFamily="49" charset="0"/>
              <a:cs typeface="Courier New" pitchFamily="49" charset="0"/>
            </a:endParaRP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crest factor =    1.413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skewness = 1.23e-017 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kurtosis  =    1.497</a:t>
            </a:r>
          </a:p>
        </p:txBody>
      </p:sp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77400" y="3810000"/>
            <a:ext cx="330200" cy="3302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84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550"/>
            <a:ext cx="45720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200"/>
              </a:spcBef>
              <a:spcAft>
                <a:spcPts val="200"/>
              </a:spcAft>
              <a:defRPr/>
            </a:pPr>
            <a:r>
              <a:rPr lang="en-US" sz="2000" b="1" dirty="0" err="1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signal_stats</a:t>
            </a: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,  iotech.txt, mdata1</a:t>
            </a:r>
          </a:p>
        </p:txBody>
      </p:sp>
      <p:sp>
        <p:nvSpPr>
          <p:cNvPr id="18436" name="Rectangle 1"/>
          <p:cNvSpPr>
            <a:spLocks noChangeArrowheads="1"/>
          </p:cNvSpPr>
          <p:nvPr/>
        </p:nvSpPr>
        <p:spPr bwMode="auto">
          <a:xfrm>
            <a:off x="1371600" y="1676400"/>
            <a:ext cx="4572000" cy="42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700">
                <a:latin typeface="Courier New" pitchFamily="49" charset="0"/>
                <a:cs typeface="Courier New" pitchFamily="49" charset="0"/>
              </a:rPr>
              <a:t>positive zero crossings = 10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negative zero crossings = 10 </a:t>
            </a:r>
          </a:p>
          <a:p>
            <a:endParaRPr lang="en-US" sz="1700">
              <a:latin typeface="Courier New" pitchFamily="49" charset="0"/>
              <a:cs typeface="Courier New" pitchFamily="49" charset="0"/>
            </a:endParaRP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number of positive peaks = 10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number of negative peaks = 10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total peaks = 20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Plot time history file?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1=yes 2=no 1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Plot histogram?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1=yes 2=no 2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Plot absolute value peak distribution?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1=yes 2=no 2</a:t>
            </a:r>
          </a:p>
        </p:txBody>
      </p:sp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5250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50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550"/>
            <a:ext cx="45720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200"/>
              </a:spcBef>
              <a:spcAft>
                <a:spcPts val="200"/>
              </a:spcAft>
              <a:defRPr/>
            </a:pPr>
            <a:r>
              <a:rPr lang="en-US" sz="2000" b="1" dirty="0" err="1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signal_stats</a:t>
            </a: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,  iotech.txt, mdata1</a:t>
            </a:r>
          </a:p>
        </p:txBody>
      </p:sp>
      <p:pic>
        <p:nvPicPr>
          <p:cNvPr id="19460" name="Picture 2" descr="C:\Users\TOMIRV~1\AppData\Local\Temp\SNAGHTML176e459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0" y="1447800"/>
            <a:ext cx="54864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7536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2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750"/>
            <a:ext cx="45720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200"/>
              </a:spcBef>
              <a:spcAft>
                <a:spcPts val="200"/>
              </a:spcAft>
              <a:defRPr/>
            </a:pPr>
            <a:r>
              <a:rPr lang="en-US" sz="2000" b="1" dirty="0" err="1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signal_stats</a:t>
            </a: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,  iotech.txt,  mdata2</a:t>
            </a:r>
          </a:p>
        </p:txBody>
      </p:sp>
      <p:sp>
        <p:nvSpPr>
          <p:cNvPr id="20484" name="Rectangle 6"/>
          <p:cNvSpPr>
            <a:spLocks noChangeArrowheads="1"/>
          </p:cNvSpPr>
          <p:nvPr/>
        </p:nvSpPr>
        <p:spPr bwMode="auto">
          <a:xfrm>
            <a:off x="1371600" y="1676400"/>
            <a:ext cx="6019800" cy="218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700">
                <a:latin typeface="Arial" pitchFamily="34" charset="0"/>
              </a:rPr>
              <a:t>Repeat:   signal_stats </a:t>
            </a:r>
          </a:p>
          <a:p>
            <a:endParaRPr lang="en-US" sz="1700">
              <a:latin typeface="Arial" pitchFamily="34" charset="0"/>
            </a:endParaRPr>
          </a:p>
          <a:p>
            <a:r>
              <a:rPr lang="en-US" sz="1700">
                <a:latin typeface="Arial" pitchFamily="34" charset="0"/>
              </a:rPr>
              <a:t>  with Matlab file:  mdata2</a:t>
            </a:r>
          </a:p>
          <a:p>
            <a:endParaRPr lang="en-US" sz="1700">
              <a:latin typeface="Arial" pitchFamily="34" charset="0"/>
            </a:endParaRPr>
          </a:p>
          <a:p>
            <a:endParaRPr lang="en-US" sz="1700">
              <a:latin typeface="Arial" pitchFamily="34" charset="0"/>
            </a:endParaRPr>
          </a:p>
          <a:p>
            <a:r>
              <a:rPr lang="en-US" sz="1700">
                <a:latin typeface="Arial" pitchFamily="34" charset="0"/>
              </a:rPr>
              <a:t>Time History….</a:t>
            </a:r>
          </a:p>
          <a:p>
            <a:endParaRPr lang="en-US" sz="1700">
              <a:latin typeface="Arial" pitchFamily="34" charset="0"/>
            </a:endParaRPr>
          </a:p>
          <a:p>
            <a:r>
              <a:rPr lang="en-US" sz="1700">
                <a:latin typeface="Arial" pitchFamily="34" charset="0"/>
              </a:rPr>
              <a:t>File Preloaded into Matlab…</a:t>
            </a:r>
          </a:p>
        </p:txBody>
      </p:sp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774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87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90600"/>
            <a:ext cx="45720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200"/>
              </a:spcBef>
              <a:spcAft>
                <a:spcPts val="200"/>
              </a:spcAft>
              <a:defRPr/>
            </a:pP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File:  uci.txt</a:t>
            </a:r>
          </a:p>
        </p:txBody>
      </p:sp>
      <p:sp>
        <p:nvSpPr>
          <p:cNvPr id="21508" name="Rectangle 6"/>
          <p:cNvSpPr>
            <a:spLocks noGrp="1" noChangeArrowheads="1"/>
          </p:cNvSpPr>
          <p:nvPr/>
        </p:nvSpPr>
        <p:spPr bwMode="auto">
          <a:xfrm>
            <a:off x="914400" y="14478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514350" algn="l"/>
              </a:tabLst>
            </a:pPr>
            <a:r>
              <a:rPr kumimoji="1" lang="en-US" sz="1700">
                <a:latin typeface="Arial" pitchFamily="34" charset="0"/>
              </a:rPr>
              <a:t>UCI Format</a:t>
            </a:r>
          </a:p>
          <a:p>
            <a:pPr eaLnBrk="0" hangingPunct="0">
              <a:lnSpc>
                <a:spcPct val="0"/>
              </a:lnSpc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514350" algn="l"/>
              </a:tabLst>
            </a:pPr>
            <a:endParaRPr kumimoji="1" lang="en-US" sz="1700">
              <a:latin typeface="Arial" pitchFamily="34" charset="0"/>
            </a:endParaRP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514350" algn="l"/>
              </a:tabLst>
            </a:pPr>
            <a:r>
              <a:rPr kumimoji="1" lang="en-US" sz="1700">
                <a:latin typeface="Arial" pitchFamily="34" charset="0"/>
              </a:rPr>
              <a:t>One time column.  Multiple amplitude columns.</a:t>
            </a:r>
          </a:p>
          <a:p>
            <a:pPr eaLnBrk="0" hangingPunct="0">
              <a:lnSpc>
                <a:spcPct val="0"/>
              </a:lnSpc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514350" algn="l"/>
              </a:tabLst>
            </a:pPr>
            <a:endParaRPr kumimoji="1" lang="en-US" sz="1700">
              <a:latin typeface="Arial" pitchFamily="34" charset="0"/>
            </a:endParaRPr>
          </a:p>
          <a:p>
            <a:pPr marL="742950" lvl="1" indent="-285750" eaLnBrk="0" hangingPunct="0">
              <a:lnSpc>
                <a:spcPct val="110000"/>
              </a:lnSpc>
              <a:spcBef>
                <a:spcPct val="20000"/>
              </a:spcBef>
              <a:buClr>
                <a:srgbClr val="003399"/>
              </a:buClr>
              <a:buSzPct val="75000"/>
              <a:buFont typeface="Monotype Sorts"/>
              <a:buNone/>
              <a:tabLst>
                <a:tab pos="514350" algn="l"/>
              </a:tabLst>
            </a:pPr>
            <a:r>
              <a:rPr kumimoji="1" lang="en-US" sz="1700">
                <a:latin typeface="Arial" pitchFamily="34" charset="0"/>
              </a:rPr>
              <a:t>   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514350" algn="l"/>
              </a:tabLst>
            </a:pPr>
            <a:r>
              <a:rPr kumimoji="1" lang="en-US" sz="1700">
                <a:latin typeface="Arial" pitchFamily="34" charset="0"/>
              </a:rPr>
              <a:t>	</a:t>
            </a:r>
            <a:r>
              <a:rPr kumimoji="1" lang="en-US" sz="1700">
                <a:latin typeface="Courier New" pitchFamily="49" charset="0"/>
                <a:cs typeface="Courier New" pitchFamily="49" charset="0"/>
              </a:rPr>
              <a:t>Data Collected 12/12/00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514350" algn="l"/>
              </a:tabLst>
            </a:pPr>
            <a:r>
              <a:rPr kumimoji="1" lang="en-US" sz="1700">
                <a:latin typeface="Courier New" pitchFamily="49" charset="0"/>
                <a:cs typeface="Courier New" pitchFamily="49" charset="0"/>
              </a:rPr>
              <a:t>	time    ch 1    ch 2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514350" algn="l"/>
              </a:tabLst>
            </a:pPr>
            <a:r>
              <a:rPr kumimoji="1" lang="en-US" sz="1700">
                <a:latin typeface="Courier New" pitchFamily="49" charset="0"/>
                <a:cs typeface="Courier New" pitchFamily="49" charset="0"/>
              </a:rPr>
              <a:t>	(sec)   (G)     (G)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514350" algn="l"/>
              </a:tabLst>
            </a:pPr>
            <a:r>
              <a:rPr kumimoji="1" lang="en-US" sz="1700">
                <a:latin typeface="Courier New" pitchFamily="49" charset="0"/>
                <a:cs typeface="Courier New" pitchFamily="49" charset="0"/>
              </a:rPr>
              <a:t>	0.0000  0.0000  0.0000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514350" algn="l"/>
              </a:tabLst>
            </a:pPr>
            <a:r>
              <a:rPr kumimoji="1" lang="en-US" sz="1700">
                <a:latin typeface="Courier New" pitchFamily="49" charset="0"/>
                <a:cs typeface="Courier New" pitchFamily="49" charset="0"/>
              </a:rPr>
              <a:t>	0.0010  0.2823  0.1260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514350" algn="l"/>
              </a:tabLst>
            </a:pPr>
            <a:r>
              <a:rPr kumimoji="1" lang="en-US" sz="1700">
                <a:latin typeface="Courier New" pitchFamily="49" charset="0"/>
                <a:cs typeface="Courier New" pitchFamily="49" charset="0"/>
              </a:rPr>
              <a:t>	0.0020  0.5621  0.2510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514350" algn="l"/>
              </a:tabLst>
            </a:pPr>
            <a:r>
              <a:rPr kumimoji="1" lang="en-US" sz="1700">
                <a:latin typeface="Courier New" pitchFamily="49" charset="0"/>
                <a:cs typeface="Courier New" pitchFamily="49" charset="0"/>
              </a:rPr>
              <a:t>	0.0030  0.8370  0.3750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514350" algn="l"/>
              </a:tabLst>
            </a:pPr>
            <a:r>
              <a:rPr kumimoji="1" lang="en-US" sz="1700">
                <a:latin typeface="Courier New" pitchFamily="49" charset="0"/>
                <a:cs typeface="Courier New" pitchFamily="49" charset="0"/>
              </a:rPr>
              <a:t>	0.0040  1.1044  0.4970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514350" algn="l"/>
              </a:tabLst>
            </a:pPr>
            <a:r>
              <a:rPr kumimoji="1" lang="en-US" sz="1700">
                <a:latin typeface="Courier New" pitchFamily="49" charset="0"/>
                <a:cs typeface="Courier New" pitchFamily="49" charset="0"/>
              </a:rPr>
              <a:t>	0.0050  1.3620  0.6180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514350" algn="l"/>
              </a:tabLst>
            </a:pPr>
            <a:r>
              <a:rPr kumimoji="1" lang="en-US" sz="1700">
                <a:latin typeface="Courier New" pitchFamily="49" charset="0"/>
                <a:cs typeface="Courier New" pitchFamily="49" charset="0"/>
              </a:rPr>
              <a:t>	0.0060  1.6075  0.7360</a:t>
            </a:r>
            <a:endParaRPr kumimoji="1" lang="en-US" sz="1700" b="1">
              <a:latin typeface="Courier New" pitchFamily="49" charset="0"/>
              <a:cs typeface="Courier New" pitchFamily="49" charset="0"/>
            </a:endParaRP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514350" algn="l"/>
              </a:tabLst>
            </a:pPr>
            <a:endParaRPr kumimoji="1" lang="en-US" sz="1600" b="1">
              <a:solidFill>
                <a:schemeClr val="bg2"/>
              </a:solidFill>
            </a:endParaRPr>
          </a:p>
        </p:txBody>
      </p:sp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7536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80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550"/>
            <a:ext cx="45720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200"/>
              </a:spcBef>
              <a:spcAft>
                <a:spcPts val="200"/>
              </a:spcAft>
              <a:defRPr/>
            </a:pPr>
            <a:r>
              <a:rPr lang="en-US" sz="2000" b="1" dirty="0" err="1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data_input.m</a:t>
            </a: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,  uci.txt</a:t>
            </a:r>
          </a:p>
        </p:txBody>
      </p:sp>
      <p:sp>
        <p:nvSpPr>
          <p:cNvPr id="22532" name="TextBox 1"/>
          <p:cNvSpPr txBox="1">
            <a:spLocks noChangeArrowheads="1"/>
          </p:cNvSpPr>
          <p:nvPr/>
        </p:nvSpPr>
        <p:spPr bwMode="auto">
          <a:xfrm>
            <a:off x="457200" y="1554162"/>
            <a:ext cx="7924800" cy="477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&gt;&gt;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data_input</a:t>
            </a:r>
            <a:endParaRPr lang="en-US" sz="16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data_input.m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ver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1.0  November 24, 2010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by Tom Irvine   Email: tomirvine@aol.com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This script removes header lines from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an external ASCII text file.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It also divides a multi-channel file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into separate channels.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Is the first column a time column?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1=yes  2=no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1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Select time format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1= sec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2=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hr:min:sec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1</a:t>
            </a:r>
          </a:p>
        </p:txBody>
      </p:sp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7536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80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750"/>
            <a:ext cx="45720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200"/>
              </a:spcBef>
              <a:spcAft>
                <a:spcPts val="200"/>
              </a:spcAft>
              <a:defRPr/>
            </a:pPr>
            <a:r>
              <a:rPr lang="en-US" sz="2000" b="1" dirty="0" err="1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data_input.m</a:t>
            </a: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,  uci.txt</a:t>
            </a:r>
          </a:p>
        </p:txBody>
      </p:sp>
      <p:sp>
        <p:nvSpPr>
          <p:cNvPr id="23556" name="TextBox 2"/>
          <p:cNvSpPr txBox="1">
            <a:spLocks noChangeArrowheads="1"/>
          </p:cNvSpPr>
          <p:nvPr/>
        </p:nvSpPr>
        <p:spPr bwMode="auto">
          <a:xfrm>
            <a:off x="500063" y="1524000"/>
            <a:ext cx="6629400" cy="5062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700">
                <a:latin typeface="Courier New" pitchFamily="49" charset="0"/>
                <a:cs typeface="Courier New" pitchFamily="49" charset="0"/>
              </a:rPr>
              <a:t>Data stored in Matlab matrix:  mdata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View mdata ?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1=yes  2=no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2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Output filenames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 mdata1 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  mdata2 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>&gt;&gt; </a:t>
            </a:r>
          </a:p>
          <a:p>
            <a:r>
              <a:rPr lang="en-US" sz="1700">
                <a:latin typeface="Courier New" pitchFamily="49" charset="0"/>
                <a:cs typeface="Courier New" pitchFamily="49" charset="0"/>
              </a:rPr>
              <a:t/>
            </a:r>
            <a:br>
              <a:rPr lang="en-US" sz="1700">
                <a:latin typeface="Courier New" pitchFamily="49" charset="0"/>
                <a:cs typeface="Courier New" pitchFamily="49" charset="0"/>
              </a:rPr>
            </a:br>
            <a:endParaRPr lang="en-US" sz="1600">
              <a:latin typeface="Courier New" pitchFamily="49" charset="0"/>
              <a:cs typeface="Courier New" pitchFamily="49" charset="0"/>
            </a:endParaRPr>
          </a:p>
          <a:p>
            <a:r>
              <a:rPr lang="en-US" sz="1600">
                <a:latin typeface="Arial" pitchFamily="34" charset="0"/>
              </a:rPr>
              <a:t>Next, plot each file using:   signal_stats.m</a:t>
            </a:r>
          </a:p>
          <a:p>
            <a:endParaRPr lang="en-US" sz="1600">
              <a:latin typeface="Arial" pitchFamily="34" charset="0"/>
            </a:endParaRPr>
          </a:p>
          <a:p>
            <a:r>
              <a:rPr lang="en-US" sz="1600">
                <a:latin typeface="Arial" pitchFamily="34" charset="0"/>
              </a:rPr>
              <a:t>Time History….</a:t>
            </a:r>
          </a:p>
          <a:p>
            <a:endParaRPr lang="en-US" sz="1600">
              <a:latin typeface="Arial" pitchFamily="34" charset="0"/>
            </a:endParaRPr>
          </a:p>
          <a:p>
            <a:r>
              <a:rPr lang="en-US" sz="1600">
                <a:latin typeface="Arial" pitchFamily="34" charset="0"/>
              </a:rPr>
              <a:t>File Preloaded into Matlab…</a:t>
            </a:r>
          </a:p>
          <a:p>
            <a:endParaRPr lang="en-US" sz="170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7536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28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550"/>
            <a:ext cx="45720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200"/>
              </a:spcBef>
              <a:spcAft>
                <a:spcPts val="200"/>
              </a:spcAft>
              <a:defRPr/>
            </a:pP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File:  uci_comma.txt</a:t>
            </a:r>
          </a:p>
        </p:txBody>
      </p:sp>
      <p:sp>
        <p:nvSpPr>
          <p:cNvPr id="24580" name="Rectangle 5"/>
          <p:cNvSpPr>
            <a:spLocks noGrp="1" noChangeArrowheads="1"/>
          </p:cNvSpPr>
          <p:nvPr/>
        </p:nvSpPr>
        <p:spPr bwMode="auto">
          <a:xfrm>
            <a:off x="896938" y="14478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514350" algn="l"/>
              </a:tabLst>
            </a:pPr>
            <a:r>
              <a:rPr kumimoji="1" lang="en-US" sz="1700" dirty="0">
                <a:latin typeface="Arial" pitchFamily="34" charset="0"/>
              </a:rPr>
              <a:t>UCI Format with commas.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514350" algn="l"/>
              </a:tabLst>
            </a:pPr>
            <a:endParaRPr kumimoji="1" lang="en-US" sz="1700" dirty="0">
              <a:latin typeface="Arial" pitchFamily="34" charset="0"/>
            </a:endParaRPr>
          </a:p>
          <a:p>
            <a:pPr eaLnBrk="0" hangingPunct="0">
              <a:lnSpc>
                <a:spcPct val="0"/>
              </a:lnSpc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514350" algn="l"/>
              </a:tabLst>
            </a:pPr>
            <a:endParaRPr kumimoji="1" lang="en-US" sz="1700" dirty="0">
              <a:latin typeface="Arial" pitchFamily="34" charset="0"/>
            </a:endParaRP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514350" algn="l"/>
              </a:tabLst>
            </a:pPr>
            <a:r>
              <a:rPr kumimoji="1" lang="en-US" sz="1700" dirty="0">
                <a:latin typeface="Arial" pitchFamily="34" charset="0"/>
              </a:rPr>
              <a:t>One time column.  Multiple amplitude columns.</a:t>
            </a:r>
          </a:p>
          <a:p>
            <a:pPr eaLnBrk="0" hangingPunct="0">
              <a:lnSpc>
                <a:spcPct val="0"/>
              </a:lnSpc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514350" algn="l"/>
              </a:tabLst>
            </a:pPr>
            <a:endParaRPr kumimoji="1" lang="en-US" sz="1700" dirty="0">
              <a:latin typeface="Arial" pitchFamily="34" charset="0"/>
            </a:endParaRPr>
          </a:p>
          <a:p>
            <a:pPr marL="742950" lvl="1" indent="-285750" eaLnBrk="0" hangingPunct="0">
              <a:lnSpc>
                <a:spcPct val="110000"/>
              </a:lnSpc>
              <a:spcBef>
                <a:spcPct val="20000"/>
              </a:spcBef>
              <a:buClr>
                <a:srgbClr val="003399"/>
              </a:buClr>
              <a:buSzPct val="75000"/>
              <a:buFont typeface="Monotype Sorts"/>
              <a:buNone/>
              <a:tabLst>
                <a:tab pos="514350" algn="l"/>
              </a:tabLst>
            </a:pPr>
            <a:r>
              <a:rPr kumimoji="1" lang="en-US" sz="1700" dirty="0">
                <a:latin typeface="Arial" pitchFamily="34" charset="0"/>
              </a:rPr>
              <a:t>Sample Input File:  uci_comma.txt</a:t>
            </a:r>
          </a:p>
          <a:p>
            <a:pPr marL="742950" lvl="1" indent="-285750" eaLnBrk="0" hangingPunct="0">
              <a:lnSpc>
                <a:spcPct val="110000"/>
              </a:lnSpc>
              <a:spcBef>
                <a:spcPct val="20000"/>
              </a:spcBef>
              <a:buClr>
                <a:srgbClr val="003399"/>
              </a:buClr>
              <a:buSzPct val="75000"/>
              <a:buFont typeface="Monotype Sorts"/>
              <a:buNone/>
              <a:tabLst>
                <a:tab pos="514350" algn="l"/>
              </a:tabLst>
            </a:pPr>
            <a:r>
              <a:rPr kumimoji="1" lang="en-US" sz="1700" dirty="0">
                <a:latin typeface="Arial" pitchFamily="34" charset="0"/>
              </a:rPr>
              <a:t>   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514350" algn="l"/>
              </a:tabLst>
            </a:pPr>
            <a:r>
              <a:rPr kumimoji="1" lang="en-US" sz="1700" dirty="0">
                <a:latin typeface="Arial" pitchFamily="34" charset="0"/>
              </a:rPr>
              <a:t>		</a:t>
            </a: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Data Collected 12/12/00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514350" algn="l"/>
              </a:tabLst>
            </a:pP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		time     </a:t>
            </a:r>
            <a:r>
              <a:rPr kumimoji="1" lang="en-US" sz="1700" dirty="0" err="1">
                <a:latin typeface="Courier New" pitchFamily="49" charset="0"/>
                <a:cs typeface="Courier New" pitchFamily="49" charset="0"/>
              </a:rPr>
              <a:t>ch</a:t>
            </a: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 1      </a:t>
            </a:r>
            <a:r>
              <a:rPr kumimoji="1" lang="en-US" sz="1700" dirty="0" err="1">
                <a:latin typeface="Courier New" pitchFamily="49" charset="0"/>
                <a:cs typeface="Courier New" pitchFamily="49" charset="0"/>
              </a:rPr>
              <a:t>ch</a:t>
            </a: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 2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514350" algn="l"/>
              </a:tabLst>
            </a:pP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		(sec)    (G)       (G)</a:t>
            </a:r>
          </a:p>
          <a:p>
            <a:pPr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514350" algn="l"/>
              </a:tabLst>
            </a:pP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	0.0000,  0.0000,  0.0000</a:t>
            </a:r>
          </a:p>
          <a:p>
            <a:pPr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514350" algn="l"/>
              </a:tabLst>
            </a:pP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	0.0010,  0.2823,  0.1260</a:t>
            </a:r>
          </a:p>
          <a:p>
            <a:pPr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514350" algn="l"/>
              </a:tabLst>
            </a:pP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	0.0020,  0.5621,  0.2510</a:t>
            </a:r>
          </a:p>
          <a:p>
            <a:pPr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514350" algn="l"/>
              </a:tabLst>
            </a:pP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	0.0030,  0.8370,  0.3750</a:t>
            </a:r>
          </a:p>
          <a:p>
            <a:pPr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514350" algn="l"/>
              </a:tabLst>
            </a:pP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	0.0040,  1.1044,  0.4970</a:t>
            </a:r>
          </a:p>
          <a:p>
            <a:pPr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514350" algn="l"/>
              </a:tabLst>
            </a:pP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	</a:t>
            </a:r>
          </a:p>
          <a:p>
            <a:pPr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514350" algn="l"/>
              </a:tabLst>
            </a:pPr>
            <a:r>
              <a:rPr kumimoji="1" lang="en-US" sz="1700" dirty="0" err="1">
                <a:latin typeface="Arial" pitchFamily="34" charset="0"/>
              </a:rPr>
              <a:t>data_input.m</a:t>
            </a:r>
            <a:r>
              <a:rPr kumimoji="1" lang="en-US" sz="1700" dirty="0">
                <a:latin typeface="Arial" pitchFamily="34" charset="0"/>
              </a:rPr>
              <a:t>   can accept comma delimited data</a:t>
            </a:r>
            <a:endParaRPr kumimoji="1" lang="en-US" sz="1700" dirty="0">
              <a:latin typeface="Courier New" pitchFamily="49" charset="0"/>
              <a:cs typeface="Courier New" pitchFamily="49" charset="0"/>
            </a:endParaRPr>
          </a:p>
          <a:p>
            <a:pPr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514350" algn="l"/>
              </a:tabLst>
            </a:pPr>
            <a:endParaRPr kumimoji="1" lang="en-US" sz="1700" dirty="0">
              <a:latin typeface="Courier New" pitchFamily="49" charset="0"/>
              <a:cs typeface="Courier New" pitchFamily="49" charset="0"/>
            </a:endParaRPr>
          </a:p>
          <a:p>
            <a:pPr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514350" algn="l"/>
              </a:tabLst>
            </a:pP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	</a:t>
            </a:r>
            <a:endParaRPr kumimoji="1" lang="en-US" sz="1600" b="1" dirty="0">
              <a:solidFill>
                <a:schemeClr val="bg2"/>
              </a:solidFill>
            </a:endParaRPr>
          </a:p>
        </p:txBody>
      </p:sp>
      <p:sp>
        <p:nvSpPr>
          <p:cNvPr id="24581" name="Rectangle 6"/>
          <p:cNvSpPr>
            <a:spLocks noChangeArrowheads="1"/>
          </p:cNvSpPr>
          <p:nvPr/>
        </p:nvSpPr>
        <p:spPr bwMode="auto">
          <a:xfrm>
            <a:off x="1371600" y="1676400"/>
            <a:ext cx="6019800" cy="35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700">
                <a:latin typeface="Arial" pitchFamily="34" charset="0"/>
              </a:rPr>
              <a:t>.</a:t>
            </a:r>
          </a:p>
        </p:txBody>
      </p:sp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7536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10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550"/>
            <a:ext cx="45720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200"/>
              </a:spcBef>
              <a:spcAft>
                <a:spcPts val="200"/>
              </a:spcAft>
              <a:defRPr/>
            </a:pP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File:  pacific.txt</a:t>
            </a:r>
          </a:p>
        </p:txBody>
      </p:sp>
      <p:sp>
        <p:nvSpPr>
          <p:cNvPr id="25604" name="Rectangle 5"/>
          <p:cNvSpPr>
            <a:spLocks noGrp="1" noChangeArrowheads="1"/>
          </p:cNvSpPr>
          <p:nvPr/>
        </p:nvSpPr>
        <p:spPr bwMode="auto">
          <a:xfrm>
            <a:off x="457200" y="1447800"/>
            <a:ext cx="77724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228600" algn="l"/>
                <a:tab pos="2400300" algn="l"/>
                <a:tab pos="3943350" algn="l"/>
              </a:tabLst>
            </a:pPr>
            <a:r>
              <a:rPr kumimoji="1" lang="en-US" sz="1700" dirty="0">
                <a:latin typeface="Arial" pitchFamily="34" charset="0"/>
              </a:rPr>
              <a:t>Three headers lines, One time column, Two acceleration columns</a:t>
            </a:r>
          </a:p>
          <a:p>
            <a:pPr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228600" algn="l"/>
                <a:tab pos="2400300" algn="l"/>
                <a:tab pos="3943350" algn="l"/>
              </a:tabLst>
            </a:pPr>
            <a:endParaRPr kumimoji="1" lang="en-US" sz="1700" dirty="0">
              <a:latin typeface="Arial" pitchFamily="34" charset="0"/>
            </a:endParaRPr>
          </a:p>
          <a:p>
            <a:pPr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228600" algn="l"/>
                <a:tab pos="2400300" algn="l"/>
                <a:tab pos="3943350" algn="l"/>
              </a:tabLst>
            </a:pPr>
            <a:endParaRPr kumimoji="1" lang="en-US" sz="1700" b="1" dirty="0">
              <a:latin typeface="Arial" pitchFamily="34" charset="0"/>
            </a:endParaRPr>
          </a:p>
          <a:p>
            <a:pPr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228600" algn="l"/>
                <a:tab pos="2400300" algn="l"/>
                <a:tab pos="3943350" algn="l"/>
              </a:tabLst>
            </a:pP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Accelerometer Data Collected on 01/05/01</a:t>
            </a:r>
          </a:p>
          <a:p>
            <a:pPr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228600" algn="l"/>
                <a:tab pos="2400300" algn="l"/>
                <a:tab pos="3943350" algn="l"/>
              </a:tabLst>
            </a:pP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	Time               </a:t>
            </a:r>
            <a:r>
              <a:rPr kumimoji="1" lang="en-US" sz="1700" dirty="0" err="1">
                <a:latin typeface="Courier New" pitchFamily="49" charset="0"/>
                <a:cs typeface="Courier New" pitchFamily="49" charset="0"/>
              </a:rPr>
              <a:t>Accel</a:t>
            </a: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       	Acce1</a:t>
            </a:r>
          </a:p>
          <a:p>
            <a:pPr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228600" algn="l"/>
                <a:tab pos="2400300" algn="l"/>
                <a:tab pos="3943350" algn="l"/>
              </a:tabLst>
            </a:pP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	</a:t>
            </a:r>
            <a:r>
              <a:rPr kumimoji="1" lang="en-US" sz="1700" dirty="0" err="1">
                <a:latin typeface="Courier New" pitchFamily="49" charset="0"/>
                <a:cs typeface="Courier New" pitchFamily="49" charset="0"/>
              </a:rPr>
              <a:t>hr:min:sec</a:t>
            </a: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         X-axis (G)    	Y-axis (G)</a:t>
            </a:r>
          </a:p>
          <a:p>
            <a:pPr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228600" algn="l"/>
                <a:tab pos="2400300" algn="l"/>
                <a:tab pos="3943350" algn="l"/>
              </a:tabLst>
            </a:pP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	0001:12:01.000      -0.0000      -0.0000 </a:t>
            </a:r>
          </a:p>
          <a:p>
            <a:pPr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228600" algn="l"/>
                <a:tab pos="2400300" algn="l"/>
                <a:tab pos="3943350" algn="l"/>
              </a:tabLst>
            </a:pP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	0001:12:01.001       0.1256       0.2823 </a:t>
            </a:r>
          </a:p>
          <a:p>
            <a:pPr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228600" algn="l"/>
                <a:tab pos="2400300" algn="l"/>
                <a:tab pos="3943350" algn="l"/>
              </a:tabLst>
            </a:pP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	0001:12:01.002       0.2507       0.5621 </a:t>
            </a:r>
          </a:p>
          <a:p>
            <a:pPr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228600" algn="l"/>
                <a:tab pos="2400300" algn="l"/>
                <a:tab pos="3943350" algn="l"/>
              </a:tabLst>
            </a:pP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	0001:12:01.003       0.3748       0.8370 </a:t>
            </a:r>
          </a:p>
          <a:p>
            <a:pPr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228600" algn="l"/>
                <a:tab pos="2400300" algn="l"/>
                <a:tab pos="3943350" algn="l"/>
              </a:tabLst>
            </a:pP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	0001:12:01.004       0.4974       1.1044 </a:t>
            </a:r>
          </a:p>
          <a:p>
            <a:pPr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228600" algn="l"/>
                <a:tab pos="2400300" algn="l"/>
                <a:tab pos="3943350" algn="l"/>
              </a:tabLst>
            </a:pPr>
            <a:r>
              <a:rPr kumimoji="1" lang="en-US" sz="1700" dirty="0">
                <a:latin typeface="Courier New" pitchFamily="49" charset="0"/>
                <a:cs typeface="Courier New" pitchFamily="49" charset="0"/>
              </a:rPr>
              <a:t>	0001:12:01.005       0.6180       1.3620 </a:t>
            </a:r>
          </a:p>
          <a:p>
            <a:pPr eaLnBrk="0" hangingPunct="0">
              <a:lnSpc>
                <a:spcPct val="120000"/>
              </a:lnSpc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None/>
              <a:tabLst>
                <a:tab pos="228600" algn="l"/>
                <a:tab pos="2400300" algn="l"/>
                <a:tab pos="3943350" algn="l"/>
              </a:tabLst>
            </a:pPr>
            <a:r>
              <a:rPr kumimoji="1" lang="en-US" sz="1700" dirty="0">
                <a:latin typeface="Arial" pitchFamily="34" charset="0"/>
              </a:rPr>
              <a:t/>
            </a:r>
            <a:br>
              <a:rPr kumimoji="1" lang="en-US" sz="1700" dirty="0">
                <a:latin typeface="Arial" pitchFamily="34" charset="0"/>
              </a:rPr>
            </a:br>
            <a:endParaRPr kumimoji="1" lang="en-US" sz="1600" b="1" dirty="0"/>
          </a:p>
          <a:p>
            <a:pPr eaLnBrk="0" hangingPunct="0">
              <a:spcBef>
                <a:spcPct val="20000"/>
              </a:spcBef>
              <a:buClr>
                <a:srgbClr val="003399"/>
              </a:buClr>
              <a:buSzPct val="50000"/>
              <a:buFont typeface="Monotype Sorts"/>
              <a:buChar char="n"/>
              <a:tabLst>
                <a:tab pos="228600" algn="l"/>
                <a:tab pos="2400300" algn="l"/>
                <a:tab pos="3943350" algn="l"/>
              </a:tabLst>
            </a:pPr>
            <a:endParaRPr kumimoji="1" lang="en-US" sz="1400" b="1" dirty="0">
              <a:latin typeface="Courier New" pitchFamily="49" charset="0"/>
            </a:endParaRPr>
          </a:p>
        </p:txBody>
      </p:sp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774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68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550"/>
            <a:ext cx="45720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200"/>
              </a:spcBef>
              <a:spcAft>
                <a:spcPts val="200"/>
              </a:spcAft>
              <a:defRPr/>
            </a:pPr>
            <a:r>
              <a:rPr lang="en-US" sz="2000" b="1" dirty="0" err="1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data_input.m</a:t>
            </a: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,  pacific.txt</a:t>
            </a:r>
          </a:p>
        </p:txBody>
      </p:sp>
      <p:sp>
        <p:nvSpPr>
          <p:cNvPr id="26628" name="Rectangle 5"/>
          <p:cNvSpPr>
            <a:spLocks noChangeArrowheads="1"/>
          </p:cNvSpPr>
          <p:nvPr/>
        </p:nvSpPr>
        <p:spPr bwMode="auto">
          <a:xfrm>
            <a:off x="990600" y="1600200"/>
            <a:ext cx="6553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6629" name="Rectangle 1"/>
          <p:cNvSpPr>
            <a:spLocks noChangeArrowheads="1"/>
          </p:cNvSpPr>
          <p:nvPr/>
        </p:nvSpPr>
        <p:spPr bwMode="auto">
          <a:xfrm>
            <a:off x="611188" y="1414462"/>
            <a:ext cx="7239000" cy="5062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&gt;&gt; </a:t>
            </a:r>
            <a:r>
              <a:rPr lang="en-US" sz="1700" dirty="0" err="1">
                <a:latin typeface="Courier New" pitchFamily="49" charset="0"/>
                <a:cs typeface="Courier New" pitchFamily="49" charset="0"/>
              </a:rPr>
              <a:t>data_input</a:t>
            </a:r>
            <a:endParaRPr lang="en-US" sz="17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700" dirty="0" err="1">
                <a:latin typeface="Courier New" pitchFamily="49" charset="0"/>
                <a:cs typeface="Courier New" pitchFamily="49" charset="0"/>
              </a:rPr>
              <a:t>data_input.m</a:t>
            </a:r>
            <a:r>
              <a:rPr lang="en-US" sz="1700" dirty="0">
                <a:latin typeface="Courier New" pitchFamily="49" charset="0"/>
                <a:cs typeface="Courier New" pitchFamily="49" charset="0"/>
              </a:rPr>
              <a:t>  </a:t>
            </a:r>
            <a:r>
              <a:rPr lang="en-US" sz="1700" dirty="0" err="1">
                <a:latin typeface="Courier New" pitchFamily="49" charset="0"/>
                <a:cs typeface="Courier New" pitchFamily="49" charset="0"/>
              </a:rPr>
              <a:t>ver</a:t>
            </a:r>
            <a:r>
              <a:rPr lang="en-US" sz="1700" dirty="0">
                <a:latin typeface="Courier New" pitchFamily="49" charset="0"/>
                <a:cs typeface="Courier New" pitchFamily="49" charset="0"/>
              </a:rPr>
              <a:t> 1.0  November 24, 2010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by Tom Irvine   Email: tomirvine@aol.com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This script removes header lines from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an external ASCII text file.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It also divides a multi-channel file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into separate channels.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Is the first column a time column?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1=yes  2=no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1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Select time format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1= sec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2= </a:t>
            </a:r>
            <a:r>
              <a:rPr lang="en-US" sz="1700" dirty="0" err="1">
                <a:latin typeface="Courier New" pitchFamily="49" charset="0"/>
                <a:cs typeface="Courier New" pitchFamily="49" charset="0"/>
              </a:rPr>
              <a:t>hr:min:sec</a:t>
            </a:r>
            <a:r>
              <a:rPr lang="en-US" sz="17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2</a:t>
            </a:r>
          </a:p>
        </p:txBody>
      </p:sp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77400" y="3962400"/>
            <a:ext cx="330200" cy="3302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64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5"/>
          <p:cNvSpPr>
            <a:spLocks noChangeArrowheads="1"/>
          </p:cNvSpPr>
          <p:nvPr/>
        </p:nvSpPr>
        <p:spPr bwMode="auto">
          <a:xfrm>
            <a:off x="990600" y="1600200"/>
            <a:ext cx="6553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7652" name="Rectangle 2"/>
          <p:cNvSpPr>
            <a:spLocks noChangeArrowheads="1"/>
          </p:cNvSpPr>
          <p:nvPr/>
        </p:nvSpPr>
        <p:spPr bwMode="auto">
          <a:xfrm>
            <a:off x="990600" y="2068512"/>
            <a:ext cx="5867400" cy="349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Data stored in </a:t>
            </a:r>
            <a:r>
              <a:rPr lang="en-US" sz="1700" dirty="0" err="1">
                <a:latin typeface="Courier New" pitchFamily="49" charset="0"/>
                <a:cs typeface="Courier New" pitchFamily="49" charset="0"/>
              </a:rPr>
              <a:t>Matlab</a:t>
            </a:r>
            <a:r>
              <a:rPr lang="en-US" sz="1700" dirty="0">
                <a:latin typeface="Courier New" pitchFamily="49" charset="0"/>
                <a:cs typeface="Courier New" pitchFamily="49" charset="0"/>
              </a:rPr>
              <a:t> matrix:  </a:t>
            </a:r>
            <a:r>
              <a:rPr lang="en-US" sz="1700" dirty="0" err="1">
                <a:latin typeface="Courier New" pitchFamily="49" charset="0"/>
                <a:cs typeface="Courier New" pitchFamily="49" charset="0"/>
              </a:rPr>
              <a:t>mdata</a:t>
            </a:r>
            <a:r>
              <a:rPr lang="en-US" sz="17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View </a:t>
            </a:r>
            <a:r>
              <a:rPr lang="en-US" sz="1700" dirty="0" err="1">
                <a:latin typeface="Courier New" pitchFamily="49" charset="0"/>
                <a:cs typeface="Courier New" pitchFamily="49" charset="0"/>
              </a:rPr>
              <a:t>mdata</a:t>
            </a:r>
            <a:r>
              <a:rPr lang="en-US" sz="1700" dirty="0">
                <a:latin typeface="Courier New" pitchFamily="49" charset="0"/>
                <a:cs typeface="Courier New" pitchFamily="49" charset="0"/>
              </a:rPr>
              <a:t> ?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1=yes  2=no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2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Set initial time to zero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1=yes  2=no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1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Output filenames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 mdata1 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 mdata2 </a:t>
            </a:r>
          </a:p>
        </p:txBody>
      </p:sp>
      <p:sp>
        <p:nvSpPr>
          <p:cNvPr id="7" name="Rectangle 6"/>
          <p:cNvSpPr/>
          <p:nvPr/>
        </p:nvSpPr>
        <p:spPr>
          <a:xfrm>
            <a:off x="544513" y="1047750"/>
            <a:ext cx="45720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200"/>
              </a:spcBef>
              <a:spcAft>
                <a:spcPts val="200"/>
              </a:spcAft>
              <a:defRPr/>
            </a:pPr>
            <a:r>
              <a:rPr lang="en-US" sz="2000" b="1" dirty="0" err="1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data_input.m</a:t>
            </a: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,  pacific.txt</a:t>
            </a:r>
          </a:p>
        </p:txBody>
      </p:sp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774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71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5"/>
          <p:cNvSpPr>
            <a:spLocks noChangeArrowheads="1"/>
          </p:cNvSpPr>
          <p:nvPr/>
        </p:nvSpPr>
        <p:spPr bwMode="auto">
          <a:xfrm>
            <a:off x="990600" y="1600200"/>
            <a:ext cx="6553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8676" name="Rectangle 1"/>
          <p:cNvSpPr>
            <a:spLocks noChangeArrowheads="1"/>
          </p:cNvSpPr>
          <p:nvPr/>
        </p:nvSpPr>
        <p:spPr bwMode="auto">
          <a:xfrm>
            <a:off x="973138" y="2203450"/>
            <a:ext cx="4572000" cy="297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dirty="0">
                <a:latin typeface="Arial" pitchFamily="34" charset="0"/>
              </a:rPr>
              <a:t>mdata1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dirty="0">
                <a:latin typeface="Arial" pitchFamily="34" charset="0"/>
              </a:rPr>
              <a:t>mdata2</a:t>
            </a:r>
          </a:p>
          <a:p>
            <a:endParaRPr lang="en-US" dirty="0">
              <a:latin typeface="Arial" pitchFamily="34" charset="0"/>
            </a:endParaRPr>
          </a:p>
          <a:p>
            <a:endParaRPr lang="en-US" dirty="0">
              <a:latin typeface="Arial" pitchFamily="34" charset="0"/>
            </a:endParaRPr>
          </a:p>
          <a:p>
            <a:endParaRPr lang="en-US" dirty="0">
              <a:latin typeface="Arial" pitchFamily="34" charset="0"/>
            </a:endParaRPr>
          </a:p>
          <a:p>
            <a:r>
              <a:rPr lang="en-US" dirty="0">
                <a:latin typeface="Arial" pitchFamily="34" charset="0"/>
              </a:rPr>
              <a:t>Next, plot each file using:   </a:t>
            </a:r>
            <a:r>
              <a:rPr lang="en-US" dirty="0" err="1">
                <a:latin typeface="Arial" pitchFamily="34" charset="0"/>
              </a:rPr>
              <a:t>signal_stats.m</a:t>
            </a:r>
            <a:endParaRPr lang="en-US" dirty="0">
              <a:latin typeface="Arial" pitchFamily="34" charset="0"/>
            </a:endParaRPr>
          </a:p>
          <a:p>
            <a:endParaRPr lang="en-US" dirty="0">
              <a:latin typeface="Arial" pitchFamily="34" charset="0"/>
            </a:endParaRPr>
          </a:p>
          <a:p>
            <a:r>
              <a:rPr lang="en-US" dirty="0">
                <a:latin typeface="Arial" pitchFamily="34" charset="0"/>
              </a:rPr>
              <a:t>Time History….</a:t>
            </a:r>
          </a:p>
          <a:p>
            <a:endParaRPr lang="en-US" dirty="0">
              <a:latin typeface="Arial" pitchFamily="34" charset="0"/>
            </a:endParaRPr>
          </a:p>
          <a:p>
            <a:r>
              <a:rPr lang="en-US" dirty="0">
                <a:latin typeface="Arial" pitchFamily="34" charset="0"/>
              </a:rPr>
              <a:t>File Preloaded into </a:t>
            </a:r>
            <a:r>
              <a:rPr lang="en-US" dirty="0" err="1">
                <a:latin typeface="Arial" pitchFamily="34" charset="0"/>
              </a:rPr>
              <a:t>Matlab</a:t>
            </a:r>
            <a:r>
              <a:rPr lang="en-US" dirty="0">
                <a:latin typeface="Arial" pitchFamily="34" charset="0"/>
              </a:rPr>
              <a:t>…</a:t>
            </a:r>
          </a:p>
        </p:txBody>
      </p:sp>
      <p:sp>
        <p:nvSpPr>
          <p:cNvPr id="7" name="Rectangle 6"/>
          <p:cNvSpPr/>
          <p:nvPr/>
        </p:nvSpPr>
        <p:spPr>
          <a:xfrm>
            <a:off x="609600" y="1047750"/>
            <a:ext cx="45720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200"/>
              </a:spcBef>
              <a:spcAft>
                <a:spcPts val="200"/>
              </a:spcAft>
              <a:defRPr/>
            </a:pPr>
            <a:r>
              <a:rPr lang="en-US" sz="2000" b="1" dirty="0" err="1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signal_stats.m</a:t>
            </a: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 ,  pacific.txt</a:t>
            </a:r>
          </a:p>
        </p:txBody>
      </p:sp>
      <p:pic>
        <p:nvPicPr>
          <p:cNvPr id="9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774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49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750"/>
            <a:ext cx="45720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200"/>
              </a:spcBef>
              <a:spcAft>
                <a:spcPts val="200"/>
              </a:spcAft>
              <a:defRPr/>
            </a:pP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</a:rPr>
              <a:t>Program &amp; Data Summary</a:t>
            </a:r>
          </a:p>
        </p:txBody>
      </p:sp>
      <p:sp>
        <p:nvSpPr>
          <p:cNvPr id="29700" name="Rectangle 7"/>
          <p:cNvSpPr>
            <a:spLocks noChangeArrowheads="1"/>
          </p:cNvSpPr>
          <p:nvPr/>
        </p:nvSpPr>
        <p:spPr bwMode="auto">
          <a:xfrm>
            <a:off x="900113" y="1855788"/>
            <a:ext cx="1868487" cy="244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700" u="sng">
                <a:latin typeface="Arial" pitchFamily="34" charset="0"/>
              </a:rPr>
              <a:t>Programs</a:t>
            </a:r>
          </a:p>
          <a:p>
            <a:endParaRPr lang="en-US" sz="1700">
              <a:latin typeface="Arial" pitchFamily="34" charset="0"/>
            </a:endParaRPr>
          </a:p>
          <a:p>
            <a:r>
              <a:rPr lang="en-US" sz="1700">
                <a:latin typeface="Arial" pitchFamily="34" charset="0"/>
              </a:rPr>
              <a:t>units.exe</a:t>
            </a:r>
          </a:p>
          <a:p>
            <a:endParaRPr lang="en-US" sz="1700">
              <a:latin typeface="Arial" pitchFamily="34" charset="0"/>
            </a:endParaRPr>
          </a:p>
          <a:p>
            <a:r>
              <a:rPr lang="en-US" sz="1700">
                <a:latin typeface="Arial" pitchFamily="34" charset="0"/>
              </a:rPr>
              <a:t>sens.exe</a:t>
            </a:r>
          </a:p>
          <a:p>
            <a:endParaRPr lang="en-US" sz="1700">
              <a:latin typeface="Arial" pitchFamily="34" charset="0"/>
            </a:endParaRPr>
          </a:p>
          <a:p>
            <a:r>
              <a:rPr lang="en-US" sz="1700">
                <a:latin typeface="Arial" pitchFamily="34" charset="0"/>
              </a:rPr>
              <a:t>data_input.m</a:t>
            </a:r>
          </a:p>
          <a:p>
            <a:endParaRPr lang="en-US" sz="1700">
              <a:latin typeface="Arial" pitchFamily="34" charset="0"/>
            </a:endParaRPr>
          </a:p>
          <a:p>
            <a:r>
              <a:rPr lang="en-US" sz="1700">
                <a:latin typeface="Arial" pitchFamily="34" charset="0"/>
              </a:rPr>
              <a:t>signal_stats.m</a:t>
            </a:r>
          </a:p>
        </p:txBody>
      </p:sp>
      <p:sp>
        <p:nvSpPr>
          <p:cNvPr id="29701" name="Rectangle 8"/>
          <p:cNvSpPr>
            <a:spLocks noChangeArrowheads="1"/>
          </p:cNvSpPr>
          <p:nvPr/>
        </p:nvSpPr>
        <p:spPr bwMode="auto">
          <a:xfrm>
            <a:off x="4419600" y="1855788"/>
            <a:ext cx="3429000" cy="244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700" u="sng">
                <a:latin typeface="Arial" pitchFamily="34" charset="0"/>
              </a:rPr>
              <a:t>Data</a:t>
            </a:r>
          </a:p>
          <a:p>
            <a:endParaRPr lang="en-US" sz="1700" u="sng">
              <a:latin typeface="Arial" pitchFamily="34" charset="0"/>
            </a:endParaRPr>
          </a:p>
          <a:p>
            <a:r>
              <a:rPr lang="en-US" sz="1700">
                <a:latin typeface="Arial" pitchFamily="34" charset="0"/>
              </a:rPr>
              <a:t>iotech.txt</a:t>
            </a:r>
          </a:p>
          <a:p>
            <a:endParaRPr lang="en-US" sz="1700">
              <a:latin typeface="Arial" pitchFamily="34" charset="0"/>
            </a:endParaRPr>
          </a:p>
          <a:p>
            <a:r>
              <a:rPr lang="en-US" sz="1700">
                <a:latin typeface="Arial" pitchFamily="34" charset="0"/>
              </a:rPr>
              <a:t>uci.txt</a:t>
            </a:r>
          </a:p>
          <a:p>
            <a:endParaRPr lang="en-US" sz="1700">
              <a:latin typeface="Arial" pitchFamily="34" charset="0"/>
            </a:endParaRPr>
          </a:p>
          <a:p>
            <a:r>
              <a:rPr lang="en-US" sz="1700">
                <a:latin typeface="Arial" pitchFamily="34" charset="0"/>
              </a:rPr>
              <a:t>uci_comma.txt</a:t>
            </a:r>
          </a:p>
          <a:p>
            <a:endParaRPr lang="en-US" sz="1700">
              <a:latin typeface="Arial" pitchFamily="34" charset="0"/>
            </a:endParaRPr>
          </a:p>
          <a:p>
            <a:r>
              <a:rPr lang="en-US" sz="1700">
                <a:latin typeface="Arial" pitchFamily="34" charset="0"/>
              </a:rPr>
              <a:t>pacific.txt</a:t>
            </a:r>
          </a:p>
        </p:txBody>
      </p:sp>
      <p:sp>
        <p:nvSpPr>
          <p:cNvPr id="29702" name="TextBox 1"/>
          <p:cNvSpPr txBox="1">
            <a:spLocks noChangeArrowheads="1"/>
          </p:cNvSpPr>
          <p:nvPr/>
        </p:nvSpPr>
        <p:spPr bwMode="auto">
          <a:xfrm>
            <a:off x="885825" y="4724400"/>
            <a:ext cx="7558088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700" i="1">
                <a:latin typeface="Arial" pitchFamily="34" charset="0"/>
              </a:rPr>
              <a:t>If you have data in any other format, please contact:</a:t>
            </a:r>
          </a:p>
          <a:p>
            <a:r>
              <a:rPr lang="en-US" sz="1700" i="1">
                <a:latin typeface="Arial" pitchFamily="34" charset="0"/>
              </a:rPr>
              <a:t/>
            </a:r>
            <a:br>
              <a:rPr lang="en-US" sz="1700" i="1">
                <a:latin typeface="Arial" pitchFamily="34" charset="0"/>
              </a:rPr>
            </a:br>
            <a:r>
              <a:rPr lang="en-US" sz="1700" i="1">
                <a:latin typeface="Arial" pitchFamily="34" charset="0"/>
              </a:rPr>
              <a:t>	Tom Irvine  </a:t>
            </a:r>
            <a:br>
              <a:rPr lang="en-US" sz="1700" i="1">
                <a:latin typeface="Arial" pitchFamily="34" charset="0"/>
              </a:rPr>
            </a:br>
            <a:r>
              <a:rPr lang="en-US" sz="1700" i="1">
                <a:latin typeface="Arial" pitchFamily="34" charset="0"/>
              </a:rPr>
              <a:t/>
            </a:r>
            <a:br>
              <a:rPr lang="en-US" sz="1700" i="1">
                <a:latin typeface="Arial" pitchFamily="34" charset="0"/>
              </a:rPr>
            </a:br>
            <a:r>
              <a:rPr lang="en-US" sz="1700" i="1">
                <a:latin typeface="Arial" pitchFamily="34" charset="0"/>
              </a:rPr>
              <a:t>	Email: tirvine@dynamic-concepts.com</a:t>
            </a:r>
          </a:p>
        </p:txBody>
      </p:sp>
      <p:pic>
        <p:nvPicPr>
          <p:cNvPr id="9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01200" y="3962400"/>
            <a:ext cx="355600" cy="355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36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intro\ui_slide1.mp3"/>
  <p:tag name="PPSNARRATION" val="8,1126764742,C:\unit_intro\NA_Unit_Intro_PP_pptx\Media.ppcx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4C800901-5CBB-4047-A051-07B859E9DE47}&quot;/&gt;&lt;filename val=&quot;C:\Users\TOMIRV~1\AppData\Local\Temp\PR\data\asimages\{4C800901-5CBB-4047-A051-07B859E9DE47}.png&quot;/&gt;&lt;hasEffects val=&quot;1&quot;/&gt;&lt;left val=&quot;90&quot;/&gt;&lt;top val=&quot;171.72&quot;/&gt;&lt;width val=&quot;501.36&quot;/&gt;&lt;height val=&quot;221.64&quot;/&gt;&lt;/ThreeDShapeInfo&gt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intro\ui_slide2.mp3"/>
  <p:tag name="PPSNARRATION" val="1,1126764742,C:\unit_intro\NA_Unit_Intro_PP_pptx\Media.ppcx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intro\ui_3.mp3"/>
  <p:tag name="PPSNARRATION" val="2,1126764742,C:\unit_intro\NA_Unit_Intro_PP_pptx\Media.ppcx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intro\ui_4.mp3"/>
  <p:tag name="PPSNARRATION" val="55,1126764742,C:\unit_intro\NA_Unit_Intro_PP_pptx\Media.ppcx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intro\ui_5.mp3"/>
  <p:tag name="PPSNARRATION" val="63,1126764742,C:\unit_intro\NA_Unit_Intro_PP_pptx\Media.ppcx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intro\ui_6.mp3"/>
  <p:tag name="PPSNARRATION" val="64,1126764742,C:\unit_intro\NA_Unit_Intro_PP_pptx\Media.ppcx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intro\ui_7.mp3"/>
  <p:tag name="PPSNARRATION" val="65,1126764742,C:\unit_intro\NA_Unit_Intro_PP_pptx\Media.ppcx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intro\ui_8.mp3"/>
  <p:tag name="PPSNARRATION" val="66,1126764742,C:\unit_intro\NA_Unit_Intro_PP_pptx\Media.ppcx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intro\ui_9.mp3"/>
  <p:tag name="PPSNARRATION" val="67,1126764742,C:\unit_intro\NA_Unit_Intro_PP_pptx\Media.ppcx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intro\ui_10.mp3"/>
  <p:tag name="PPSNARRATION" val="75,1126764742,C:\unit_intro\NA_Unit_Intro_PP_pptx\Media.ppcx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intro\ui_11.mp3"/>
  <p:tag name="PPSNARRATION" val="76,1126764742,C:\unit_intro\NA_Unit_Intro_PP_pptx\Media.ppcx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intro\ui_12.mp3"/>
  <p:tag name="PPSNARRATION" val="77,1126764742,C:\unit_intro\NA_Unit_Intro_PP_pptx\Media.ppcx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intro\ui_13.mp3"/>
  <p:tag name="PPSNARRATION" val="78,1126764742,C:\unit_intro\NA_Unit_Intro_PP_pptx\Media.ppcx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intro\ui_14.mp3"/>
  <p:tag name="PPSNARRATION" val="86,1126764742,C:\unit_intro\NA_Unit_Intro_PP_pptx\Media.ppcx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intro\ui_15.mp3"/>
  <p:tag name="PPSNARRATION" val="87,1126764742,C:\unit_intro\NA_Unit_Intro_PP_pptx\Media.ppcx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intro\ui_16.mp3"/>
  <p:tag name="PPSNARRATION" val="79,1126764742,C:\unit_intro\NA_Unit_Intro_PP_pptx\Media.ppcx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intro\ui_17.mp3"/>
  <p:tag name="PPSNARRATION" val="88,1126764742,C:\unit_intro\NA_Unit_Intro_PP_pptx\Media.ppcx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intro\ui_18.mp3"/>
  <p:tag name="PPSNARRATION" val="89,1126764742,C:\unit_intro\NA_Unit_Intro_PP_pptx\Media.ppcx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intro\ui_19.mp3"/>
  <p:tag name="PPSNARRATION" val="69,1126764742,C:\unit_intro\NA_Unit_Intro_PP_pptx\Media.ppcx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intro\ui_20.mp3"/>
  <p:tag name="PPSNARRATION" val="81,1126764742,C:\unit_intro\NA_Unit_Intro_PP_pptx\Media.ppcx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intro\ui_21.mp3"/>
  <p:tag name="PPSNARRATION" val="90,1126764742,C:\unit_intro\NA_Unit_Intro_PP_pptx\Media.ppcx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intro\ui_22.mp3"/>
  <p:tag name="PPSNARRATION" val="80,1126764742,C:\unit_intro\NA_Unit_Intro_PP_pptx\Media.ppcx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intro\ui_23.mp3"/>
  <p:tag name="PPSNARRATION" val="83,1126764742,C:\unit_intro\NA_Unit_Intro_PP_pptx\Media.ppcx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intro\ui_24.mp3"/>
  <p:tag name="PPSNARRATION" val="84,1126764742,C:\unit_intro\NA_Unit_Intro_PP_pptx\Media.ppcx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intro\ui_slide25.mp3"/>
  <p:tag name="PPSNARRATION" val="91,1126764742,C:\unit_intro\NA_Unit_Intro_PP_pptx\Media.ppcx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intro\ui_slide26.mp3"/>
  <p:tag name="PPSNARRATION" val="92,1126764742,C:\unit_intro\NA_Unit_Intro_PP_pptx\Media.ppcx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intro\ui_slide27.mp3"/>
  <p:tag name="PPSNARRATION" val="70,1126764742,C:\unit_intro\NA_Unit_Intro_PP_pptx\Media.ppcx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M_508-ish_TEMPLATE">
  <a:themeElements>
    <a:clrScheme name="Custom 2">
      <a:dk1>
        <a:srgbClr val="000F2E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SM_508-ish_TEMPLATE</Template>
  <TotalTime>23</TotalTime>
  <Words>925</Words>
  <Application>Microsoft Office PowerPoint</Application>
  <PresentationFormat>On-screen Show (4:3)</PresentationFormat>
  <Paragraphs>349</Paragraphs>
  <Slides>27</Slides>
  <Notes>2</Notes>
  <HiddenSlides>0</HiddenSlides>
  <MMClips>27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SM_508-ish_TEMPLATE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</dc:creator>
  <cp:lastModifiedBy>Batchelder, Ian H. (LARC-C1)</cp:lastModifiedBy>
  <cp:revision>7</cp:revision>
  <dcterms:created xsi:type="dcterms:W3CDTF">2011-03-16T16:13:23Z</dcterms:created>
  <dcterms:modified xsi:type="dcterms:W3CDTF">2011-04-12T19:20:55Z</dcterms:modified>
</cp:coreProperties>
</file>