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0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4E582F-BC0A-4316-B9D6-978D9A4401A9}" type="datetimeFigureOut">
              <a:rPr lang="en-US" smtClean="0"/>
              <a:t>4/12/2011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3B9614-2132-4CFC-A4AE-7539C1F47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42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9296400" y="3733800"/>
            <a:ext cx="1143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9296400" y="3810000"/>
            <a:ext cx="1143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Place Sound Here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Set to play </a:t>
            </a:r>
            <a:r>
              <a:rPr lang="en-US" sz="1000" b="1" dirty="0" smtClean="0">
                <a:solidFill>
                  <a:schemeClr val="bg1"/>
                </a:solidFill>
              </a:rPr>
              <a:t>automatically</a:t>
            </a:r>
            <a:endParaRPr lang="en-US" sz="10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WAV"/><Relationship Id="rId7" Type="http://schemas.openxmlformats.org/officeDocument/2006/relationships/image" Target="../media/image5.jpeg"/><Relationship Id="rId2" Type="http://schemas.microsoft.com/office/2007/relationships/media" Target="../media/media2.WAV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7" Type="http://schemas.openxmlformats.org/officeDocument/2006/relationships/image" Target="../media/image8.png"/><Relationship Id="rId2" Type="http://schemas.microsoft.com/office/2007/relationships/media" Target="../media/media3.WAV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wmv"/><Relationship Id="rId1" Type="http://schemas.microsoft.com/office/2007/relationships/media" Target="../media/media5.wmv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5" Type="http://schemas.openxmlformats.org/officeDocument/2006/relationships/image" Target="../media/image13.emf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9.xml"/><Relationship Id="rId6" Type="http://schemas.openxmlformats.org/officeDocument/2006/relationships/image" Target="../media/image16.png"/><Relationship Id="rId5" Type="http://schemas.openxmlformats.org/officeDocument/2006/relationships/image" Target="../media/image17.emf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0.xml"/><Relationship Id="rId6" Type="http://schemas.openxmlformats.org/officeDocument/2006/relationships/image" Target="../media/image16.png"/><Relationship Id="rId5" Type="http://schemas.openxmlformats.org/officeDocument/2006/relationships/image" Target="../media/image18.emf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1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2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3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14.WAV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4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6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7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18.xml"/><Relationship Id="rId6" Type="http://schemas.openxmlformats.org/officeDocument/2006/relationships/image" Target="../media/image16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media" Target="../media/media18.WAV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8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WAV"/><Relationship Id="rId7" Type="http://schemas.openxmlformats.org/officeDocument/2006/relationships/image" Target="../media/image16.png"/><Relationship Id="rId2" Type="http://schemas.microsoft.com/office/2007/relationships/media" Target="../media/media19.WAV"/><Relationship Id="rId1" Type="http://schemas.openxmlformats.org/officeDocument/2006/relationships/tags" Target="../tags/tag21.xml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WAV"/><Relationship Id="rId2" Type="http://schemas.microsoft.com/office/2007/relationships/media" Target="../media/media20.WAV"/><Relationship Id="rId1" Type="http://schemas.openxmlformats.org/officeDocument/2006/relationships/tags" Target="../tags/tag22.xml"/><Relationship Id="rId6" Type="http://schemas.openxmlformats.org/officeDocument/2006/relationships/image" Target="../media/image16.png"/><Relationship Id="rId5" Type="http://schemas.openxmlformats.org/officeDocument/2006/relationships/image" Target="../media/image22.emf"/><Relationship Id="rId4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WAV"/><Relationship Id="rId2" Type="http://schemas.microsoft.com/office/2007/relationships/media" Target="../media/media21.WAV"/><Relationship Id="rId1" Type="http://schemas.openxmlformats.org/officeDocument/2006/relationships/tags" Target="../tags/tag23.xml"/><Relationship Id="rId6" Type="http://schemas.openxmlformats.org/officeDocument/2006/relationships/image" Target="../media/image16.png"/><Relationship Id="rId5" Type="http://schemas.openxmlformats.org/officeDocument/2006/relationships/image" Target="../media/image23.emf"/><Relationship Id="rId4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media" Target="../media/media22.WAV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2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3.WAV"/><Relationship Id="rId7" Type="http://schemas.openxmlformats.org/officeDocument/2006/relationships/image" Target="../media/image16.png"/><Relationship Id="rId2" Type="http://schemas.microsoft.com/office/2007/relationships/media" Target="../media/media23.WAV"/><Relationship Id="rId1" Type="http://schemas.openxmlformats.org/officeDocument/2006/relationships/tags" Target="../tags/tag26.xml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4.WAV"/><Relationship Id="rId2" Type="http://schemas.microsoft.com/office/2007/relationships/media" Target="../media/media24.WAV"/><Relationship Id="rId1" Type="http://schemas.openxmlformats.org/officeDocument/2006/relationships/tags" Target="../tags/tag27.xml"/><Relationship Id="rId6" Type="http://schemas.openxmlformats.org/officeDocument/2006/relationships/image" Target="../media/image16.png"/><Relationship Id="rId5" Type="http://schemas.openxmlformats.org/officeDocument/2006/relationships/image" Target="../media/image26.emf"/><Relationship Id="rId4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media25.WAV"/><Relationship Id="rId2" Type="http://schemas.microsoft.com/office/2007/relationships/media" Target="../media/media25.WAV"/><Relationship Id="rId1" Type="http://schemas.openxmlformats.org/officeDocument/2006/relationships/tags" Target="../tags/tag28.xml"/><Relationship Id="rId6" Type="http://schemas.openxmlformats.org/officeDocument/2006/relationships/image" Target="../media/image16.png"/><Relationship Id="rId5" Type="http://schemas.openxmlformats.org/officeDocument/2006/relationships/image" Target="../media/image27.emf"/><Relationship Id="rId4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6.WAV"/><Relationship Id="rId2" Type="http://schemas.microsoft.com/office/2007/relationships/media" Target="../media/media26.WAV"/><Relationship Id="rId1" Type="http://schemas.openxmlformats.org/officeDocument/2006/relationships/tags" Target="../tags/tag29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295400" y="2408238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6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Aliasing Errors in Signal Analysis</a:t>
            </a:r>
            <a:endParaRPr lang="en-US" sz="26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012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441531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 dirty="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9906000" y="3962400"/>
            <a:ext cx="279400" cy="2794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87832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7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753600" y="3886200"/>
            <a:ext cx="304800" cy="30480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46932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Aliasing Introduction 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9600" y="1600200"/>
            <a:ext cx="7620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Accelerometer data is digitized with a sample rate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</a:t>
            </a:r>
            <a:r>
              <a:rPr lang="en-US" dirty="0" err="1" smtClean="0">
                <a:cs typeface="Arial" pitchFamily="34" charset="0"/>
              </a:rPr>
              <a:t>Nyquist</a:t>
            </a:r>
            <a:r>
              <a:rPr lang="en-US" dirty="0" smtClean="0">
                <a:cs typeface="Arial" pitchFamily="34" charset="0"/>
              </a:rPr>
              <a:t> frequency is one-half of the sample rate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A signal must not contain spectral components above the </a:t>
            </a:r>
            <a:r>
              <a:rPr lang="en-US" dirty="0" err="1" smtClean="0">
                <a:cs typeface="Arial" pitchFamily="34" charset="0"/>
              </a:rPr>
              <a:t>Nyquist</a:t>
            </a:r>
            <a:r>
              <a:rPr lang="en-US" dirty="0" smtClean="0">
                <a:cs typeface="Arial" pitchFamily="34" charset="0"/>
              </a:rPr>
              <a:t> frequency, otherwise aliasing will occur.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Aliasing is an error whereby high frequency energy is folded about the </a:t>
            </a:r>
            <a:r>
              <a:rPr lang="en-US" dirty="0" err="1" smtClean="0">
                <a:cs typeface="Arial" pitchFamily="34" charset="0"/>
              </a:rPr>
              <a:t>Nyquist</a:t>
            </a:r>
            <a:r>
              <a:rPr lang="en-US" dirty="0" smtClean="0">
                <a:cs typeface="Arial" pitchFamily="34" charset="0"/>
              </a:rPr>
              <a:t> frequency to lower frequencies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An analog </a:t>
            </a:r>
            <a:r>
              <a:rPr lang="en-US" dirty="0" err="1" smtClean="0">
                <a:cs typeface="Arial" pitchFamily="34" charset="0"/>
              </a:rPr>
              <a:t>lowpass</a:t>
            </a:r>
            <a:r>
              <a:rPr lang="en-US" dirty="0" smtClean="0">
                <a:cs typeface="Arial" pitchFamily="34" charset="0"/>
              </a:rPr>
              <a:t> filter may be used for anti-aliasing</a:t>
            </a:r>
          </a:p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An example of optical aliasing is shown in the next slide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Times New Roman" pitchFamily="18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9624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6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an_aliased_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27200" y="1295400"/>
            <a:ext cx="5892800" cy="44196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43000" y="4800600"/>
            <a:ext cx="58674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Consider a 200 Hz sine function.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The sine function is sampled at 2000 samples per second.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Thus there are 10 points per period.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The </a:t>
            </a:r>
            <a:r>
              <a:rPr lang="en-US" sz="1700" dirty="0" err="1" smtClean="0"/>
              <a:t>Nyquist</a:t>
            </a:r>
            <a:r>
              <a:rPr lang="en-US" sz="1700" dirty="0" smtClean="0"/>
              <a:t> frequency is 1000 Hz.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The Fourier magnitude is shown in the next slide.</a:t>
            </a:r>
            <a:endParaRPr lang="en-US" sz="1700" dirty="0"/>
          </a:p>
        </p:txBody>
      </p:sp>
      <p:pic>
        <p:nvPicPr>
          <p:cNvPr id="35851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1009650"/>
            <a:ext cx="65151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8298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5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47800" y="5410200"/>
            <a:ext cx="58674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There is a distinct spectral line at 200 Hz as expected.</a:t>
            </a:r>
            <a:endParaRPr lang="en-US" sz="1700" dirty="0"/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1066800"/>
            <a:ext cx="6486525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43000" y="4845784"/>
            <a:ext cx="6705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Consider a 1800 Hz sine function.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The sine function is sampled at 2000 samples per second, as shown by the red markers.   Thus there are 1.11 points per period.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The </a:t>
            </a:r>
            <a:r>
              <a:rPr lang="en-US" sz="1700" dirty="0" err="1" smtClean="0"/>
              <a:t>Nyquist</a:t>
            </a:r>
            <a:r>
              <a:rPr lang="en-US" sz="1700" dirty="0" smtClean="0"/>
              <a:t> frequency is 1000 Hz.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1700" dirty="0" smtClean="0"/>
              <a:t>Aliasing occurs!</a:t>
            </a:r>
            <a:endParaRPr lang="en-US" sz="1700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1009650"/>
            <a:ext cx="6551613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3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1162050"/>
            <a:ext cx="65151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447800" y="5486400"/>
            <a:ext cx="647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1800 Hz signal appears as 200 Hz to the upcoming Fourier transform.</a:t>
            </a:r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906000" y="3886200"/>
            <a:ext cx="330200" cy="330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16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66800" y="5334000"/>
            <a:ext cx="716280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The 1800 Hz signal is folded about the </a:t>
            </a:r>
            <a:r>
              <a:rPr lang="en-US" dirty="0" err="1" smtClean="0"/>
              <a:t>Nyquist</a:t>
            </a:r>
            <a:r>
              <a:rPr lang="en-US" dirty="0" smtClean="0"/>
              <a:t> frequency which is 1000 Hz.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The resulting energy is deposited at 200 Hz.</a:t>
            </a: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1273175"/>
            <a:ext cx="6486525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8298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05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Lowpass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Filtering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/>
        </p:nvSpPr>
        <p:spPr bwMode="auto">
          <a:xfrm>
            <a:off x="762000" y="1447800"/>
            <a:ext cx="73152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 algn="just">
              <a:lnSpc>
                <a:spcPct val="90000"/>
              </a:lnSpc>
              <a:buFont typeface="Monotype Sorts" pitchFamily="2" charset="2"/>
              <a:buNone/>
            </a:pPr>
            <a:endParaRPr lang="en-US" sz="1700" b="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Monotype Sorts" pitchFamily="2" charset="2"/>
              <a:buNone/>
            </a:pPr>
            <a:r>
              <a:rPr lang="en-US" sz="1700" b="0" dirty="0">
                <a:solidFill>
                  <a:schemeClr val="tx1"/>
                </a:solidFill>
                <a:cs typeface="Arial" pitchFamily="34" charset="0"/>
              </a:rPr>
              <a:t> </a:t>
            </a:r>
            <a:endParaRPr lang="en-US" sz="17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</a:pPr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066800" y="4800600"/>
            <a:ext cx="1752600" cy="995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505200" y="4800600"/>
            <a:ext cx="1981200" cy="990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6172199" y="4800600"/>
            <a:ext cx="1752600" cy="990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2819399" y="5257800"/>
            <a:ext cx="717102" cy="81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190290" y="4942678"/>
            <a:ext cx="1581542" cy="687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2700" tIns="12700" rIns="12700" bIns="1270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r>
              <a:rPr kumimoji="0" lang="en-US" sz="1400" b="1" dirty="0">
                <a:solidFill>
                  <a:schemeClr val="tx1"/>
                </a:solidFill>
              </a:rPr>
              <a:t>Accelerometer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3581399" y="4876800"/>
            <a:ext cx="1752600" cy="782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2700" tIns="12700" rIns="12700" bIns="1270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r>
              <a:rPr kumimoji="0" lang="en-US" sz="1400" b="1" dirty="0" smtClean="0">
                <a:solidFill>
                  <a:schemeClr val="tx1"/>
                </a:solidFill>
              </a:rPr>
              <a:t>Signal Conditioner </a:t>
            </a:r>
          </a:p>
          <a:p>
            <a:r>
              <a:rPr kumimoji="0" lang="en-US" sz="1400" b="1" dirty="0" smtClean="0">
                <a:solidFill>
                  <a:schemeClr val="tx1"/>
                </a:solidFill>
              </a:rPr>
              <a:t>with </a:t>
            </a:r>
            <a:r>
              <a:rPr kumimoji="0" lang="en-US" sz="1400" b="1" dirty="0">
                <a:solidFill>
                  <a:schemeClr val="tx1"/>
                </a:solidFill>
              </a:rPr>
              <a:t> </a:t>
            </a:r>
            <a:r>
              <a:rPr kumimoji="0" lang="en-US" sz="1400" b="1" dirty="0" smtClean="0">
                <a:solidFill>
                  <a:schemeClr val="tx1"/>
                </a:solidFill>
              </a:rPr>
              <a:t>Analog</a:t>
            </a:r>
          </a:p>
          <a:p>
            <a:r>
              <a:rPr kumimoji="0" lang="en-US" sz="1400" b="1" dirty="0" err="1" smtClean="0">
                <a:solidFill>
                  <a:schemeClr val="tx1"/>
                </a:solidFill>
              </a:rPr>
              <a:t>Lowpass</a:t>
            </a:r>
            <a:r>
              <a:rPr kumimoji="0" lang="en-US" sz="1400" b="1" dirty="0" smtClean="0">
                <a:solidFill>
                  <a:schemeClr val="tx1"/>
                </a:solidFill>
              </a:rPr>
              <a:t> </a:t>
            </a:r>
            <a:r>
              <a:rPr kumimoji="0" lang="en-US" sz="1400" b="1" dirty="0">
                <a:solidFill>
                  <a:schemeClr val="tx1"/>
                </a:solidFill>
              </a:rPr>
              <a:t>Filter</a:t>
            </a:r>
            <a:endParaRPr kumimoji="0" lang="en-US" sz="11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6324600" y="4876800"/>
            <a:ext cx="1524000" cy="782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2700" tIns="12700" rIns="12700" bIns="1270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r>
              <a:rPr kumimoji="0" lang="en-US" sz="1400" b="1" dirty="0">
                <a:solidFill>
                  <a:schemeClr val="tx1"/>
                </a:solidFill>
              </a:rPr>
              <a:t>Analog-to-Digital Converter</a:t>
            </a:r>
          </a:p>
        </p:txBody>
      </p:sp>
      <p:sp>
        <p:nvSpPr>
          <p:cNvPr id="19" name="Line 8"/>
          <p:cNvSpPr>
            <a:spLocks noChangeShapeType="1"/>
          </p:cNvSpPr>
          <p:nvPr/>
        </p:nvSpPr>
        <p:spPr bwMode="auto">
          <a:xfrm>
            <a:off x="5486399" y="5257800"/>
            <a:ext cx="717102" cy="81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838200" y="1143000"/>
            <a:ext cx="6858000" cy="4255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Aliasing can be prevented by </a:t>
            </a:r>
            <a:r>
              <a:rPr lang="en-US" dirty="0" err="1" smtClean="0">
                <a:cs typeface="Arial" pitchFamily="34" charset="0"/>
              </a:rPr>
              <a:t>lowpass</a:t>
            </a:r>
            <a:r>
              <a:rPr lang="en-US" dirty="0" smtClean="0">
                <a:cs typeface="Arial" pitchFamily="34" charset="0"/>
              </a:rPr>
              <a:t> filtering the analog data.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Consider a stage separation test or a launch vehicle flight.  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maximum expected frequency in the source energy is essentially unknown.  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Thus, there is no proper means to set the sampling rate, other than setting it at some exceedingly high value.  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simple solution is to pass the analog data through a </a:t>
            </a:r>
            <a:r>
              <a:rPr lang="en-US" dirty="0" err="1" smtClean="0">
                <a:cs typeface="Arial" pitchFamily="34" charset="0"/>
              </a:rPr>
              <a:t>lowpass</a:t>
            </a:r>
            <a:r>
              <a:rPr lang="en-US" dirty="0" smtClean="0">
                <a:cs typeface="Arial" pitchFamily="34" charset="0"/>
              </a:rPr>
              <a:t> filter as shown in the flowchart.  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Times New Roman" pitchFamily="18" charset="0"/>
            </a:endParaRPr>
          </a:p>
        </p:txBody>
      </p:sp>
      <p:pic>
        <p:nvPicPr>
          <p:cNvPr id="1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8100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3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Butterworth Filter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95400"/>
            <a:ext cx="6858000" cy="4639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</a:t>
            </a:r>
            <a:r>
              <a:rPr lang="en-US" dirty="0" err="1" smtClean="0">
                <a:cs typeface="Arial" pitchFamily="34" charset="0"/>
              </a:rPr>
              <a:t>lowpass</a:t>
            </a:r>
            <a:r>
              <a:rPr lang="en-US" dirty="0" smtClean="0">
                <a:cs typeface="Arial" pitchFamily="34" charset="0"/>
              </a:rPr>
              <a:t> filter removes the high-frequency energy from the signal. 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This filter is often called an "anti-aliasing" filter.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filter can be part of the signal conditioning system.  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Typically, a Butterworth filter is used.  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Butterworth filter has a roll-off which attenuates the signal by 3 dB at the cut-off frequency. 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cut-off frequency is typically set at, or slightly above, the maximum analysis frequency.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Times New Roman" pitchFamily="18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7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Filter Guideline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3400" y="1597253"/>
            <a:ext cx="7924800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IES Handbook for Dynamic Data Acquisition and Analysis gives the following guidelines:</a:t>
            </a:r>
          </a:p>
          <a:p>
            <a:r>
              <a:rPr lang="en-US" dirty="0" smtClean="0"/>
              <a:t> </a:t>
            </a:r>
          </a:p>
          <a:p>
            <a:r>
              <a:rPr lang="en-US" dirty="0" smtClean="0"/>
              <a:t>Let    f</a:t>
            </a:r>
            <a:r>
              <a:rPr lang="en-US" sz="1200" dirty="0" smtClean="0"/>
              <a:t> </a:t>
            </a:r>
            <a:r>
              <a:rPr lang="en-US" sz="3000" baseline="-25000" dirty="0" smtClean="0"/>
              <a:t>c</a:t>
            </a:r>
            <a:r>
              <a:rPr lang="en-US" dirty="0" smtClean="0"/>
              <a:t>     be the cutoff frequency</a:t>
            </a:r>
          </a:p>
          <a:p>
            <a:endParaRPr lang="en-US" dirty="0" smtClean="0"/>
          </a:p>
          <a:p>
            <a:r>
              <a:rPr lang="en-US" dirty="0" smtClean="0"/>
              <a:t>          f</a:t>
            </a:r>
            <a:r>
              <a:rPr lang="en-US" sz="1200" dirty="0" smtClean="0"/>
              <a:t> </a:t>
            </a:r>
            <a:r>
              <a:rPr lang="en-US" sz="2400" baseline="-25000" dirty="0" smtClean="0"/>
              <a:t>N</a:t>
            </a:r>
            <a:r>
              <a:rPr lang="en-US" dirty="0" smtClean="0"/>
              <a:t>    be the </a:t>
            </a:r>
            <a:r>
              <a:rPr lang="en-US" dirty="0" err="1" smtClean="0"/>
              <a:t>Nyquist</a:t>
            </a:r>
            <a:r>
              <a:rPr lang="en-US" dirty="0" smtClean="0"/>
              <a:t> frequency</a:t>
            </a:r>
          </a:p>
          <a:p>
            <a:endParaRPr lang="en-US" dirty="0" smtClean="0"/>
          </a:p>
          <a:p>
            <a:endParaRPr lang="en-US" dirty="0" smtClean="0"/>
          </a:p>
          <a:p>
            <a:pPr lvl="0">
              <a:spcBef>
                <a:spcPts val="900"/>
              </a:spcBef>
              <a:spcAft>
                <a:spcPts val="600"/>
              </a:spcAft>
            </a:pPr>
            <a:r>
              <a:rPr lang="en-US" dirty="0" smtClean="0"/>
              <a:t>A </a:t>
            </a:r>
            <a:r>
              <a:rPr lang="en-US" dirty="0" err="1" smtClean="0"/>
              <a:t>lowpass</a:t>
            </a:r>
            <a:r>
              <a:rPr lang="en-US" dirty="0" smtClean="0"/>
              <a:t> anti-aliasing filter with a cutoff rate of at least 60 dB/octave should be used prior to the analog-to-digital conversion of all dynamic data.</a:t>
            </a:r>
          </a:p>
          <a:p>
            <a:pPr lvl="0">
              <a:spcBef>
                <a:spcPts val="900"/>
              </a:spcBef>
              <a:spcAft>
                <a:spcPts val="600"/>
              </a:spcAft>
            </a:pPr>
            <a:r>
              <a:rPr lang="en-US" dirty="0" smtClean="0"/>
              <a:t>With a 60 dB/octave cutoff rate, the half-power point cutoff frequency of the filter should be set at   </a:t>
            </a:r>
            <a:r>
              <a:rPr lang="en-US" dirty="0" err="1" smtClean="0"/>
              <a:t>f</a:t>
            </a:r>
            <a:r>
              <a:rPr lang="en-US" sz="3000" baseline="-25000" dirty="0" err="1" smtClean="0"/>
              <a:t>c</a:t>
            </a:r>
            <a:r>
              <a:rPr lang="en-US" dirty="0" smtClean="0"/>
              <a:t>  </a:t>
            </a:r>
            <a:r>
              <a:rPr lang="en-US" u="sng" dirty="0" smtClean="0"/>
              <a:t>&lt;</a:t>
            </a:r>
            <a:r>
              <a:rPr lang="en-US" dirty="0" smtClean="0"/>
              <a:t>  0.6  </a:t>
            </a:r>
            <a:r>
              <a:rPr lang="en-US" dirty="0" err="1" smtClean="0"/>
              <a:t>f</a:t>
            </a:r>
            <a:r>
              <a:rPr lang="en-US" sz="2400" baseline="-25000" dirty="0" err="1" smtClean="0"/>
              <a:t>N</a:t>
            </a:r>
            <a:endParaRPr lang="en-US" dirty="0" smtClean="0"/>
          </a:p>
          <a:p>
            <a:pPr lvl="0">
              <a:spcBef>
                <a:spcPts val="900"/>
              </a:spcBef>
              <a:spcAft>
                <a:spcPts val="600"/>
              </a:spcAft>
            </a:pPr>
            <a:r>
              <a:rPr lang="en-US" dirty="0" smtClean="0"/>
              <a:t>If the anti-aliasing filter has a more rapid cutoff rate, a higher cutoff frequency can be used, but the bound  </a:t>
            </a:r>
            <a:r>
              <a:rPr lang="en-US" dirty="0" err="1" smtClean="0"/>
              <a:t>f</a:t>
            </a:r>
            <a:r>
              <a:rPr lang="en-US" sz="3000" baseline="-25000" dirty="0" err="1" smtClean="0"/>
              <a:t>c</a:t>
            </a:r>
            <a:r>
              <a:rPr lang="en-US" dirty="0" smtClean="0"/>
              <a:t>  </a:t>
            </a:r>
            <a:r>
              <a:rPr lang="en-US" u="sng" dirty="0" smtClean="0"/>
              <a:t>&lt;</a:t>
            </a:r>
            <a:r>
              <a:rPr lang="en-US" dirty="0" smtClean="0"/>
              <a:t>  0.8  </a:t>
            </a:r>
            <a:r>
              <a:rPr lang="en-US" dirty="0" err="1" smtClean="0"/>
              <a:t>f</a:t>
            </a:r>
            <a:r>
              <a:rPr lang="en-US" sz="2400" baseline="-25000" dirty="0" err="1" smtClean="0"/>
              <a:t>N</a:t>
            </a:r>
            <a:r>
              <a:rPr lang="en-US" sz="2400" baseline="-25000" dirty="0" smtClean="0"/>
              <a:t>  </a:t>
            </a:r>
            <a:r>
              <a:rPr lang="en-US" dirty="0" smtClean="0"/>
              <a:t>  should never be exceeded. </a:t>
            </a:r>
          </a:p>
          <a:p>
            <a:endParaRPr lang="en-US" dirty="0"/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2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Sample Rate &amp; Filter Examples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62000" y="2743200"/>
          <a:ext cx="75438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5950"/>
                <a:gridCol w="1628775"/>
                <a:gridCol w="1862238"/>
                <a:gridCol w="2166837"/>
              </a:tblGrid>
              <a:tr h="19961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Sample </a:t>
                      </a:r>
                    </a:p>
                    <a:p>
                      <a:pPr algn="ctr"/>
                      <a:r>
                        <a:rPr lang="en-US" dirty="0" smtClean="0"/>
                        <a:t>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Nyquist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algn="ctr"/>
                      <a:r>
                        <a:rPr lang="en-US" dirty="0" err="1" smtClean="0"/>
                        <a:t>Freq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AA</a:t>
                      </a:r>
                      <a:r>
                        <a:rPr lang="en-US" baseline="0" dirty="0" smtClean="0"/>
                        <a:t> Filter</a:t>
                      </a:r>
                    </a:p>
                    <a:p>
                      <a:pPr algn="ctr"/>
                      <a:r>
                        <a:rPr lang="en-US" baseline="0" dirty="0" smtClean="0"/>
                        <a:t>Cut-off  </a:t>
                      </a:r>
                      <a:r>
                        <a:rPr lang="en-US" baseline="0" dirty="0" err="1" smtClean="0"/>
                        <a:t>Freq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Typical</a:t>
                      </a:r>
                    </a:p>
                    <a:p>
                      <a:pPr algn="ctr"/>
                      <a:r>
                        <a:rPr lang="en-US" dirty="0" smtClean="0"/>
                        <a:t>Application</a:t>
                      </a:r>
                      <a:endParaRPr lang="en-US" dirty="0"/>
                    </a:p>
                  </a:txBody>
                  <a:tcPr anchor="ctr"/>
                </a:tc>
              </a:tr>
              <a:tr h="790987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 KHz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 KHz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 to 40 KHz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Mid or Far-field</a:t>
                      </a:r>
                    </a:p>
                    <a:p>
                      <a:pPr algn="ctr"/>
                      <a:r>
                        <a:rPr lang="en-US" dirty="0" err="1" smtClean="0"/>
                        <a:t>Pyroshock</a:t>
                      </a:r>
                      <a:endParaRPr lang="en-US" dirty="0"/>
                    </a:p>
                  </a:txBody>
                  <a:tcPr anchor="ctr"/>
                </a:tc>
              </a:tr>
              <a:tr h="88541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5000 Hz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2500 Hz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1500 to 2000 Hz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Random</a:t>
                      </a:r>
                      <a:r>
                        <a:rPr lang="en-US" baseline="0" dirty="0" smtClean="0"/>
                        <a:t> Vibration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62000" y="1524000"/>
            <a:ext cx="754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following examples are mainly for launch vehicle flight telemetry.  </a:t>
            </a:r>
          </a:p>
          <a:p>
            <a:r>
              <a:rPr lang="en-US" dirty="0" smtClean="0"/>
              <a:t>The appropriate sample rate will vary on a case-by-case basis.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33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aliasing.m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0" y="1676400"/>
            <a:ext cx="70104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&gt;&gt; aliasing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aliasing.cpp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1.2   February 16, 2011   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by Tom Irvine  Email: tomirvine@aol.com 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Select calculation type: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1=find resulting aliasing frequency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2=find candidate energy source frequencies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the sampling rate ( samples/sec)    100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the energy frequency (Hz)    70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aliasing frequency =  30 Hz 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47800" y="1137821"/>
            <a:ext cx="6324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&gt;&gt; aliasing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aliasing.cpp  </a:t>
            </a:r>
            <a:r>
              <a:rPr lang="en-US" sz="1400" b="1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1.2   February 16, 2011   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by Tom Irvine  Email: tomirvine@aol.com 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Select calculation type: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   1=find resulting aliasing frequency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   2=find candidate energy source frequencies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2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Enter the sampling rate (samples/sec)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2000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Enter the resulting aliasing frequency (Hz)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200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Candidate energy frequencies (Hz)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     1800 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     2200 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     3800 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     4200 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     5800  </a:t>
            </a:r>
          </a:p>
          <a:p>
            <a:r>
              <a:rPr lang="en-US" sz="1400" b="1" dirty="0" smtClean="0">
                <a:latin typeface="Courier New" pitchFamily="49" charset="0"/>
                <a:cs typeface="Courier New" pitchFamily="49" charset="0"/>
              </a:rPr>
              <a:t>       6200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2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 descr="tf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9289" y="1066800"/>
            <a:ext cx="7484751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752600" y="228600"/>
            <a:ext cx="56388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Waterfall FFT   Launch Vehicle   X  Delta Velocity 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3962400" y="5181600"/>
            <a:ext cx="1233488" cy="342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Frequency (Hz)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990600" y="4724400"/>
            <a:ext cx="914400" cy="431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Time (sec)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1000" y="5435278"/>
            <a:ext cx="8382000" cy="1346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1400" dirty="0" smtClean="0"/>
              <a:t>The sensor was from an Inertial Navigation System (INS).  The data was sampled at 100 samples per second with no anti-aliasing filter.  The waterfall FFT is given up to 50 Hz, the </a:t>
            </a:r>
            <a:r>
              <a:rPr lang="en-US" sz="1400" dirty="0" err="1" smtClean="0"/>
              <a:t>Nyquist</a:t>
            </a:r>
            <a:r>
              <a:rPr lang="en-US" sz="1400" dirty="0" smtClean="0"/>
              <a:t> frequency.  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1400" dirty="0" smtClean="0"/>
              <a:t>The spectral peaks from 25 to 35 Hz and from 50 to 60 seconds are due to aliasing about the </a:t>
            </a:r>
            <a:r>
              <a:rPr lang="en-US" sz="1400" dirty="0" err="1" smtClean="0"/>
              <a:t>Nyquist</a:t>
            </a:r>
            <a:r>
              <a:rPr lang="en-US" sz="1400" dirty="0" smtClean="0"/>
              <a:t> frequency.  The source energy was a motor pressure oscillation that swept downward from 75 to 65 Hz.</a:t>
            </a:r>
          </a:p>
          <a:p>
            <a:endParaRPr lang="en-US" sz="1600" dirty="0"/>
          </a:p>
        </p:txBody>
      </p:sp>
      <p:pic>
        <p:nvPicPr>
          <p:cNvPr id="12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962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71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2000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Simulated Aliasing, Example 1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447800" y="3622040"/>
          <a:ext cx="3200399" cy="209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399"/>
                <a:gridCol w="15240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SRS Q=10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Natural</a:t>
                      </a:r>
                      <a:r>
                        <a:rPr lang="en-US" baseline="0" dirty="0" smtClean="0"/>
                        <a:t> Freq (Hz)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Accel </a:t>
                      </a:r>
                    </a:p>
                    <a:p>
                      <a:pPr algn="ctr"/>
                      <a:r>
                        <a:rPr lang="en-US" dirty="0" smtClean="0"/>
                        <a:t>(G)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5800" y="1869440"/>
            <a:ext cx="739140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The following examples shows that aliasing can cause up to 20 dB error in SRS plots, but that a massive amount of ultra-high-frequency energy is required for this to happen.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Consider a hypothetical shock pulse which satisfies the SRS in the following table.</a:t>
            </a:r>
            <a:endParaRPr lang="en-US" dirty="0"/>
          </a:p>
        </p:txBody>
      </p:sp>
      <p:pic>
        <p:nvPicPr>
          <p:cNvPr id="10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8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990600"/>
            <a:ext cx="4572000" cy="2690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3733800"/>
            <a:ext cx="4724400" cy="2780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553200" y="1295400"/>
            <a:ext cx="2286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smtClean="0"/>
              <a:t>The top plot is a sample time history which reasonably satisfies the SRS specification for example 1.  It is composed of damped sinusoids.  The sample rate is 2.5 MHz</a:t>
            </a:r>
          </a:p>
          <a:p>
            <a:pPr algn="just"/>
            <a:r>
              <a:rPr lang="en-US" sz="1600" dirty="0" smtClean="0"/>
              <a:t> </a:t>
            </a:r>
          </a:p>
          <a:p>
            <a:pPr algn="just"/>
            <a:endParaRPr lang="en-US" sz="1600" dirty="0" smtClean="0"/>
          </a:p>
          <a:p>
            <a:pPr algn="just"/>
            <a:endParaRPr lang="en-US" sz="1600" dirty="0" smtClean="0"/>
          </a:p>
          <a:p>
            <a:pPr algn="just"/>
            <a:endParaRPr lang="en-US" sz="1600" dirty="0" smtClean="0"/>
          </a:p>
          <a:p>
            <a:pPr algn="just"/>
            <a:endParaRPr lang="en-US" sz="1600" dirty="0" smtClean="0"/>
          </a:p>
          <a:p>
            <a:pPr algn="just"/>
            <a:endParaRPr lang="en-US" sz="1600" dirty="0" smtClean="0"/>
          </a:p>
          <a:p>
            <a:pPr algn="just"/>
            <a:r>
              <a:rPr lang="en-US" sz="1600" dirty="0" smtClean="0"/>
              <a:t>The bottom plot shows the same signal, decimated to a sample rate of 78.125 KHz.</a:t>
            </a:r>
          </a:p>
          <a:p>
            <a:pPr algn="just"/>
            <a:endParaRPr lang="en-US" sz="1600" dirty="0"/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906000" y="3886200"/>
            <a:ext cx="355600" cy="35560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rot="10800000">
            <a:off x="1143000" y="3733800"/>
            <a:ext cx="4876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3398" y="1066800"/>
            <a:ext cx="7569052" cy="4419600"/>
          </a:xfrm>
          <a:prstGeom prst="rect">
            <a:avLst/>
          </a:prstGeom>
          <a:noFill/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1752600" y="5417894"/>
            <a:ext cx="25908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 close-up view is shown.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8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990600"/>
            <a:ext cx="6642789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61354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 The agreement is very good despite the aliasing present in the decimated data.</a:t>
            </a:r>
          </a:p>
          <a:p>
            <a:pPr algn="ctr"/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012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2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334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Simulated Aliasing, Example 2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600200" y="3088640"/>
          <a:ext cx="3200399" cy="209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399"/>
                <a:gridCol w="15240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SRS Q=10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Natural</a:t>
                      </a:r>
                      <a:r>
                        <a:rPr lang="en-US" baseline="0" dirty="0" smtClean="0"/>
                        <a:t> Freq (Hz)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Accel </a:t>
                      </a:r>
                    </a:p>
                    <a:p>
                      <a:pPr algn="ctr"/>
                      <a:r>
                        <a:rPr lang="en-US" dirty="0" smtClean="0"/>
                        <a:t>(G)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50K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62000" y="1869440"/>
            <a:ext cx="579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Repeat the previous example but with significantly higher amplitude at the last breakpoint.</a:t>
            </a:r>
          </a:p>
          <a:p>
            <a:endParaRPr lang="en-US" dirty="0"/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8298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0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940724"/>
            <a:ext cx="4800600" cy="279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3715789"/>
            <a:ext cx="4876800" cy="2837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553200" y="685800"/>
            <a:ext cx="2286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smtClean="0"/>
              <a:t>The top plot is a sample time history which reasonably satisfies the SRS specification for example 2. It is composed of damped sinusoids.  The sample rate is 2.5 MHz</a:t>
            </a:r>
          </a:p>
          <a:p>
            <a:pPr algn="just"/>
            <a:r>
              <a:rPr lang="en-US" sz="1600" dirty="0" smtClean="0"/>
              <a:t> </a:t>
            </a:r>
          </a:p>
          <a:p>
            <a:pPr algn="just"/>
            <a:endParaRPr lang="en-US" sz="1600" dirty="0" smtClean="0"/>
          </a:p>
          <a:p>
            <a:pPr algn="just"/>
            <a:endParaRPr lang="en-US" sz="1600" dirty="0" smtClean="0"/>
          </a:p>
          <a:p>
            <a:pPr algn="just"/>
            <a:endParaRPr lang="en-US" sz="1600" dirty="0" smtClean="0"/>
          </a:p>
          <a:p>
            <a:pPr algn="just"/>
            <a:endParaRPr lang="en-US" sz="1600" dirty="0" smtClean="0"/>
          </a:p>
          <a:p>
            <a:pPr algn="just"/>
            <a:endParaRPr lang="en-US" sz="1600" dirty="0" smtClean="0"/>
          </a:p>
          <a:p>
            <a:pPr algn="just"/>
            <a:r>
              <a:rPr lang="en-US" sz="1600" dirty="0" smtClean="0"/>
              <a:t>The bottom plot shows the same signal, decimated to a sample rate of 78.125 KHz.</a:t>
            </a:r>
          </a:p>
          <a:p>
            <a:pPr algn="just"/>
            <a:endParaRPr lang="en-US" sz="1600" dirty="0"/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753600" y="3886200"/>
            <a:ext cx="279400" cy="279400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rot="10800000">
            <a:off x="1447800" y="3733800"/>
            <a:ext cx="4876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76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1143000"/>
            <a:ext cx="7516117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371600" y="5715000"/>
            <a:ext cx="662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Aliasing occurs in the Decimated time history.</a:t>
            </a:r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816025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The Decimated SRS is approximately 10 to 20 dB higher than the Original SRS.  </a:t>
            </a:r>
          </a:p>
          <a:p>
            <a:pPr algn="ctr"/>
            <a:r>
              <a:rPr lang="en-US" sz="1600" dirty="0" smtClean="0"/>
              <a:t>The source of the error is aliasing.</a:t>
            </a:r>
          </a:p>
        </p:txBody>
      </p:sp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97132" y="1066800"/>
            <a:ext cx="5894268" cy="475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906000" y="38862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07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Summary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1802517"/>
            <a:ext cx="655320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Reference</a:t>
            </a:r>
          </a:p>
          <a:p>
            <a:endParaRPr lang="en-US" u="sng" dirty="0" smtClean="0"/>
          </a:p>
          <a:p>
            <a:pPr>
              <a:buSzPct val="135000"/>
            </a:pPr>
            <a:r>
              <a:rPr lang="en-US" dirty="0" smtClean="0">
                <a:cs typeface="Times New Roman" pitchFamily="18" charset="0"/>
              </a:rPr>
              <a:t>IEST-RP-DTE012.1   Handbook for Dynamic Data Acquisition and Analysis, Institute of Environmental Sciences, Illinois. </a:t>
            </a:r>
          </a:p>
          <a:p>
            <a:pPr>
              <a:buSzPct val="135000"/>
            </a:pPr>
            <a:endParaRPr lang="en-US" dirty="0" smtClean="0">
              <a:cs typeface="Times New Roman" pitchFamily="18" charset="0"/>
            </a:endParaRPr>
          </a:p>
          <a:p>
            <a:pPr>
              <a:buSzPct val="135000"/>
            </a:pPr>
            <a:r>
              <a:rPr lang="en-US" dirty="0" smtClean="0">
                <a:cs typeface="Times New Roman" pitchFamily="18" charset="0"/>
              </a:rPr>
              <a:t>www.iest.org </a:t>
            </a:r>
            <a:endParaRPr lang="en-US" dirty="0" smtClean="0"/>
          </a:p>
          <a:p>
            <a:endParaRPr lang="en-US" u="sng" dirty="0" smtClean="0"/>
          </a:p>
          <a:p>
            <a:endParaRPr lang="en-US" u="sng" dirty="0" smtClean="0"/>
          </a:p>
          <a:p>
            <a:endParaRPr lang="en-US" u="sng" dirty="0" smtClean="0"/>
          </a:p>
          <a:p>
            <a:r>
              <a:rPr lang="en-US" u="sng" dirty="0" smtClean="0"/>
              <a:t>Program</a:t>
            </a:r>
          </a:p>
          <a:p>
            <a:endParaRPr lang="en-US" dirty="0" smtClean="0"/>
          </a:p>
          <a:p>
            <a:r>
              <a:rPr lang="en-US" dirty="0" err="1" smtClean="0"/>
              <a:t>aliasing.m</a:t>
            </a:r>
            <a:endParaRPr lang="en-US" dirty="0" smtClean="0"/>
          </a:p>
          <a:p>
            <a:endParaRPr lang="en-US" sz="1900" dirty="0"/>
          </a:p>
          <a:p>
            <a:endParaRPr lang="en-US" sz="1900" dirty="0" smtClean="0"/>
          </a:p>
          <a:p>
            <a:endParaRPr lang="en-US" sz="1900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962400"/>
            <a:ext cx="279400" cy="279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31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b.mp3"/>
  <p:tag name="PPSNARRATION" val="100,1126764742,C:\unit_17\NA_Unit_17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12150F8A-C9B5-4960-A297-C222E86AA4FB}&quot;/&gt;&lt;filename val=&quot;C:\Users\TOMIRV~1\AppData\Local\Temp\PR\data\asimages\{12150F8A-C9B5-4960-A297-C222E86AA4FB}.png&quot;/&gt;&lt;hasEffects val=&quot;1&quot;/&gt;&lt;left val=&quot;101.28&quot;/&gt;&lt;top val=&quot;155.28&quot;/&gt;&lt;width val=&quot;502.8&quot;/&gt;&lt;height val=&quot;220.8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2b.mp3"/>
  <p:tag name="PPSNARRATION" val="101,1126764742,C:\unit_17\NA_Unit_17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3b.mp3"/>
  <p:tag name="PPSNARRATION" val="102,1126764742,C:\unit_17\NA_Unit_17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4b.mp3"/>
  <p:tag name="PPSNARRATION" val="103,1126764742,C:\unit_17\NA_Unit_17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6b.mp3"/>
  <p:tag name="PPSNARRATION" val="137,1126764742,C:\unit_17\NA_Unit_17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7b.mp3"/>
  <p:tag name="PPSNARRATION" val="138,1126764742,C:\unit_17\NA_Unit_17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8b.mp3"/>
  <p:tag name="PPSNARRATION" val="139,1126764742,C:\unit_17\NA_Unit_17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9b.mp3"/>
  <p:tag name="PPSNARRATION" val="140,1126764742,C:\unit_17\NA_Unit_17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0b.mp3"/>
  <p:tag name="PPSNARRATION" val="141,1126764742,C:\unit_17\NA_Unit_17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1b.mp3"/>
  <p:tag name="PPSNARRATION" val="146,1126764742,C:\unit_17\NA_Unit_17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2b.mp3"/>
  <p:tag name="PPSNARRATION" val="147,1126764742,C:\unit_17\NA_Unit_17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3b.mp3"/>
  <p:tag name="PPSNARRATION" val="149,1126764742,C:\unit_17\NA_Unit_17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4b.mp3"/>
  <p:tag name="PPSNARRATION" val="150,1126764742,C:\unit_17\NA_Unit_17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8124ADFC-456A-4FDE-8178-C6A35BA90D75}&quot;/&gt;&lt;filename val=&quot;C:\Users\TOMIRV~1\AppData\Local\Temp\PR\data\asimages\{8124ADFC-456A-4FDE-8178-C6A35BA90D75}.png&quot;/&gt;&lt;hasEffects val=&quot;0&quot;/&gt;&lt;left val=&quot;51&quot;/&gt;&lt;top val=&quot;207&quot;/&gt;&lt;width val=&quot;613.08&quot;/&gt;&lt;height val=&quot;201.36&quot;/&gt;&lt;/ThreeDShape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5b.mp3"/>
  <p:tag name="PPSNARRATION" val="151,1126764742,C:\unit_17\NA_Unit_17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6b.mp3"/>
  <p:tag name="PPSNARRATION" val="152,1126764742,C:\unit_17\NA_Unit_17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7b.mp3"/>
  <p:tag name="PPSNARRATION" val="135,1126764742,C:\unit_17\NA_Unit_17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8b.mp3"/>
  <p:tag name="PPSNARRATION" val="160,1126764742,C:\unit_17\NA_Unit_17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252C8D30-833D-4E57-B690-56A0E9D7649C}&quot;/&gt;&lt;filename val=&quot;C:\Users\TOMIRV~1\AppData\Local\Temp\PR\data\asimages\{252C8D30-833D-4E57-B690-56A0E9D7649C}.png&quot;/&gt;&lt;hasEffects val=&quot;0&quot;/&gt;&lt;left val=&quot;105&quot;/&gt;&lt;top val=&quot;237&quot;/&gt;&lt;width val=&quot;271.08&quot;/&gt;&lt;height val=&quot;186.36&quot;/&gt;&lt;/ThreeDShapeInfo&gt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19b.mp3"/>
  <p:tag name="PPSNARRATION" val="154,1126764742,C:\unit_17\NA_Unit_17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20b.mp3"/>
  <p:tag name="PPSNARRATION" val="155,1126764742,C:\unit_17\NA_Unit_17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21b.mp3"/>
  <p:tag name="PPSNARRATION" val="161,1126764742,C:\unit_17\NA_Unit_17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22b.mp3"/>
  <p:tag name="PPSNARRATION" val="162,1126764742,C:\unit_17\NA_Unit_17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A1DC8B6B-B794-4982-984A-9B21E6EF41FF}&quot;/&gt;&lt;filename val=&quot;C:\Users\TOMIRV~1\AppData\Local\Temp\PR\data\asimages\{A1DC8B6B-B794-4982-984A-9B21E6EF41FF}.png&quot;/&gt;&lt;hasEffects val=&quot;0&quot;/&gt;&lt;left val=&quot;117&quot;/&gt;&lt;top val=&quot;237&quot;/&gt;&lt;width val=&quot;271.08&quot;/&gt;&lt;height val=&quot;186.36&quot;/&gt;&lt;/ThreeDShapeInfo&gt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23b.mp3"/>
  <p:tag name="PPSNARRATION" val="163,1126764742,C:\unit_17\NA_Unit_17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24b.mp3"/>
  <p:tag name="PPSNARRATION" val="164,1126764742,C:\unit_17\NA_Unit_17_PP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25b.mp3"/>
  <p:tag name="PPSNARRATION" val="166,1126764742,C:\unit_17\NA_Unit_17_PP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7\u17_s26b.mp3"/>
  <p:tag name="PPSNARRATION" val="156,1126764742,C:\unit_17\NA_Unit_17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336</TotalTime>
  <Words>794</Words>
  <Application>Microsoft Office PowerPoint</Application>
  <PresentationFormat>On-screen Show (4:3)</PresentationFormat>
  <Paragraphs>189</Paragraphs>
  <Slides>26</Slides>
  <Notes>2</Notes>
  <HiddenSlides>0</HiddenSlides>
  <MMClips>26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SM_508-ish_TEMPLATE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Batchelder, Ian H. (LARC-C1)</cp:lastModifiedBy>
  <cp:revision>13</cp:revision>
  <dcterms:created xsi:type="dcterms:W3CDTF">2011-03-16T16:13:23Z</dcterms:created>
  <dcterms:modified xsi:type="dcterms:W3CDTF">2011-04-12T23:59:49Z</dcterms:modified>
</cp:coreProperties>
</file>