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5"/>
  </p:notesMasterIdLst>
  <p:handoutMasterIdLst>
    <p:handoutMasterId r:id="rId26"/>
  </p:handoutMasterIdLst>
  <p:sldIdLst>
    <p:sldId id="821" r:id="rId2"/>
    <p:sldId id="332" r:id="rId3"/>
    <p:sldId id="819" r:id="rId4"/>
    <p:sldId id="812" r:id="rId5"/>
    <p:sldId id="820" r:id="rId6"/>
    <p:sldId id="793" r:id="rId7"/>
    <p:sldId id="770" r:id="rId8"/>
    <p:sldId id="447" r:id="rId9"/>
    <p:sldId id="415" r:id="rId10"/>
    <p:sldId id="444" r:id="rId11"/>
    <p:sldId id="593" r:id="rId12"/>
    <p:sldId id="512" r:id="rId13"/>
    <p:sldId id="522" r:id="rId14"/>
    <p:sldId id="712" r:id="rId15"/>
    <p:sldId id="713" r:id="rId16"/>
    <p:sldId id="541" r:id="rId17"/>
    <p:sldId id="617" r:id="rId18"/>
    <p:sldId id="523" r:id="rId19"/>
    <p:sldId id="539" r:id="rId20"/>
    <p:sldId id="538" r:id="rId21"/>
    <p:sldId id="611" r:id="rId22"/>
    <p:sldId id="537" r:id="rId23"/>
    <p:sldId id="613" r:id="rId24"/>
  </p:sldIdLst>
  <p:sldSz cx="9144000" cy="6858000" type="screen4x3"/>
  <p:notesSz cx="7315200" cy="9601200"/>
  <p:defaultTextStyle>
    <a:defPPr>
      <a:defRPr lang="en-US"/>
    </a:defPPr>
    <a:lvl1pPr algn="l" rtl="0" eaLnBrk="0" fontAlgn="base" hangingPunct="0">
      <a:spcBef>
        <a:spcPct val="0"/>
      </a:spcBef>
      <a:spcAft>
        <a:spcPct val="0"/>
      </a:spcAft>
      <a:defRPr sz="1600" b="1" kern="1200">
        <a:solidFill>
          <a:schemeClr val="tx1"/>
        </a:solidFill>
        <a:latin typeface="Arial" charset="0"/>
        <a:ea typeface="+mn-ea"/>
        <a:cs typeface="+mn-cs"/>
      </a:defRPr>
    </a:lvl1pPr>
    <a:lvl2pPr marL="457200" algn="l" rtl="0" eaLnBrk="0" fontAlgn="base" hangingPunct="0">
      <a:spcBef>
        <a:spcPct val="0"/>
      </a:spcBef>
      <a:spcAft>
        <a:spcPct val="0"/>
      </a:spcAft>
      <a:defRPr sz="1600" b="1" kern="1200">
        <a:solidFill>
          <a:schemeClr val="tx1"/>
        </a:solidFill>
        <a:latin typeface="Arial" charset="0"/>
        <a:ea typeface="+mn-ea"/>
        <a:cs typeface="+mn-cs"/>
      </a:defRPr>
    </a:lvl2pPr>
    <a:lvl3pPr marL="914400" algn="l" rtl="0" eaLnBrk="0" fontAlgn="base" hangingPunct="0">
      <a:spcBef>
        <a:spcPct val="0"/>
      </a:spcBef>
      <a:spcAft>
        <a:spcPct val="0"/>
      </a:spcAft>
      <a:defRPr sz="1600" b="1" kern="1200">
        <a:solidFill>
          <a:schemeClr val="tx1"/>
        </a:solidFill>
        <a:latin typeface="Arial" charset="0"/>
        <a:ea typeface="+mn-ea"/>
        <a:cs typeface="+mn-cs"/>
      </a:defRPr>
    </a:lvl3pPr>
    <a:lvl4pPr marL="1371600" algn="l" rtl="0" eaLnBrk="0" fontAlgn="base" hangingPunct="0">
      <a:spcBef>
        <a:spcPct val="0"/>
      </a:spcBef>
      <a:spcAft>
        <a:spcPct val="0"/>
      </a:spcAft>
      <a:defRPr sz="1600" b="1" kern="1200">
        <a:solidFill>
          <a:schemeClr val="tx1"/>
        </a:solidFill>
        <a:latin typeface="Arial" charset="0"/>
        <a:ea typeface="+mn-ea"/>
        <a:cs typeface="+mn-cs"/>
      </a:defRPr>
    </a:lvl4pPr>
    <a:lvl5pPr marL="1828800" algn="l" rtl="0" eaLnBrk="0" fontAlgn="base" hangingPunct="0">
      <a:spcBef>
        <a:spcPct val="0"/>
      </a:spcBef>
      <a:spcAft>
        <a:spcPct val="0"/>
      </a:spcAft>
      <a:defRPr sz="1600" b="1" kern="1200">
        <a:solidFill>
          <a:schemeClr val="tx1"/>
        </a:solidFill>
        <a:latin typeface="Arial" charset="0"/>
        <a:ea typeface="+mn-ea"/>
        <a:cs typeface="+mn-cs"/>
      </a:defRPr>
    </a:lvl5pPr>
    <a:lvl6pPr marL="2286000" algn="l" defTabSz="914400" rtl="0" eaLnBrk="1" latinLnBrk="0" hangingPunct="1">
      <a:defRPr sz="1600" b="1" kern="1200">
        <a:solidFill>
          <a:schemeClr val="tx1"/>
        </a:solidFill>
        <a:latin typeface="Arial" charset="0"/>
        <a:ea typeface="+mn-ea"/>
        <a:cs typeface="+mn-cs"/>
      </a:defRPr>
    </a:lvl6pPr>
    <a:lvl7pPr marL="2743200" algn="l" defTabSz="914400" rtl="0" eaLnBrk="1" latinLnBrk="0" hangingPunct="1">
      <a:defRPr sz="1600" b="1" kern="1200">
        <a:solidFill>
          <a:schemeClr val="tx1"/>
        </a:solidFill>
        <a:latin typeface="Arial" charset="0"/>
        <a:ea typeface="+mn-ea"/>
        <a:cs typeface="+mn-cs"/>
      </a:defRPr>
    </a:lvl7pPr>
    <a:lvl8pPr marL="3200400" algn="l" defTabSz="914400" rtl="0" eaLnBrk="1" latinLnBrk="0" hangingPunct="1">
      <a:defRPr sz="1600" b="1" kern="1200">
        <a:solidFill>
          <a:schemeClr val="tx1"/>
        </a:solidFill>
        <a:latin typeface="Arial" charset="0"/>
        <a:ea typeface="+mn-ea"/>
        <a:cs typeface="+mn-cs"/>
      </a:defRPr>
    </a:lvl8pPr>
    <a:lvl9pPr marL="3657600" algn="l" defTabSz="914400" rtl="0" eaLnBrk="1" latinLnBrk="0" hangingPunct="1">
      <a:defRPr sz="16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EFFEB"/>
    <a:srgbClr val="E6AF00"/>
    <a:srgbClr val="00FF00"/>
    <a:srgbClr val="FFFF00"/>
    <a:srgbClr val="FBFFC5"/>
    <a:srgbClr val="E0AE20"/>
    <a:srgbClr val="FFFF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9293" autoAdjust="0"/>
  </p:normalViewPr>
  <p:slideViewPr>
    <p:cSldViewPr snapToGrid="0">
      <p:cViewPr varScale="1">
        <p:scale>
          <a:sx n="87" d="100"/>
          <a:sy n="87" d="100"/>
        </p:scale>
        <p:origin x="-142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732"/>
    </p:cViewPr>
  </p:sorterViewPr>
  <p:notesViewPr>
    <p:cSldViewPr snapToGrid="0">
      <p:cViewPr varScale="1">
        <p:scale>
          <a:sx n="97" d="100"/>
          <a:sy n="97" d="100"/>
        </p:scale>
        <p:origin x="-2664" y="-78"/>
      </p:cViewPr>
      <p:guideLst>
        <p:guide orient="horz" pos="3024"/>
        <p:guide pos="230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168927" cy="480388"/>
          </a:xfrm>
          <a:prstGeom prst="rect">
            <a:avLst/>
          </a:prstGeom>
          <a:noFill/>
          <a:ln w="9525">
            <a:noFill/>
            <a:miter lim="800000"/>
            <a:headEnd/>
            <a:tailEnd/>
          </a:ln>
          <a:effectLst/>
        </p:spPr>
        <p:txBody>
          <a:bodyPr vert="horz" wrap="square" lIns="96633" tIns="48317" rIns="96633" bIns="48317" numCol="1" anchor="t" anchorCtr="0" compatLnSpc="1">
            <a:prstTxWarp prst="textNoShape">
              <a:avLst/>
            </a:prstTxWarp>
          </a:bodyPr>
          <a:lstStyle>
            <a:lvl1pPr defTabSz="967052">
              <a:defRPr sz="1200" b="0">
                <a:latin typeface="Times" pitchFamily="18" charset="0"/>
              </a:defRPr>
            </a:lvl1pPr>
          </a:lstStyle>
          <a:p>
            <a:pPr>
              <a:defRPr/>
            </a:pPr>
            <a:endParaRPr lang="en-US"/>
          </a:p>
        </p:txBody>
      </p:sp>
      <p:sp>
        <p:nvSpPr>
          <p:cNvPr id="46083" name="Rectangle 3"/>
          <p:cNvSpPr>
            <a:spLocks noGrp="1" noChangeArrowheads="1"/>
          </p:cNvSpPr>
          <p:nvPr>
            <p:ph type="dt" sz="quarter" idx="1"/>
          </p:nvPr>
        </p:nvSpPr>
        <p:spPr bwMode="auto">
          <a:xfrm>
            <a:off x="4146275" y="0"/>
            <a:ext cx="3168926" cy="480388"/>
          </a:xfrm>
          <a:prstGeom prst="rect">
            <a:avLst/>
          </a:prstGeom>
          <a:noFill/>
          <a:ln w="9525">
            <a:noFill/>
            <a:miter lim="800000"/>
            <a:headEnd/>
            <a:tailEnd/>
          </a:ln>
          <a:effectLst/>
        </p:spPr>
        <p:txBody>
          <a:bodyPr vert="horz" wrap="square" lIns="96633" tIns="48317" rIns="96633" bIns="48317" numCol="1" anchor="t" anchorCtr="0" compatLnSpc="1">
            <a:prstTxWarp prst="textNoShape">
              <a:avLst/>
            </a:prstTxWarp>
          </a:bodyPr>
          <a:lstStyle>
            <a:lvl1pPr algn="r" defTabSz="967052">
              <a:defRPr sz="1200" b="0">
                <a:latin typeface="Times" pitchFamily="18" charset="0"/>
              </a:defRPr>
            </a:lvl1pPr>
          </a:lstStyle>
          <a:p>
            <a:pPr>
              <a:defRPr/>
            </a:pPr>
            <a:endParaRPr lang="en-US"/>
          </a:p>
        </p:txBody>
      </p:sp>
      <p:sp>
        <p:nvSpPr>
          <p:cNvPr id="46084" name="Rectangle 4"/>
          <p:cNvSpPr>
            <a:spLocks noGrp="1" noChangeArrowheads="1"/>
          </p:cNvSpPr>
          <p:nvPr>
            <p:ph type="ftr" sz="quarter" idx="2"/>
          </p:nvPr>
        </p:nvSpPr>
        <p:spPr bwMode="auto">
          <a:xfrm>
            <a:off x="0" y="9120813"/>
            <a:ext cx="3168927" cy="480387"/>
          </a:xfrm>
          <a:prstGeom prst="rect">
            <a:avLst/>
          </a:prstGeom>
          <a:noFill/>
          <a:ln w="9525">
            <a:noFill/>
            <a:miter lim="800000"/>
            <a:headEnd/>
            <a:tailEnd/>
          </a:ln>
          <a:effectLst/>
        </p:spPr>
        <p:txBody>
          <a:bodyPr vert="horz" wrap="square" lIns="96633" tIns="48317" rIns="96633" bIns="48317" numCol="1" anchor="b" anchorCtr="0" compatLnSpc="1">
            <a:prstTxWarp prst="textNoShape">
              <a:avLst/>
            </a:prstTxWarp>
          </a:bodyPr>
          <a:lstStyle>
            <a:lvl1pPr defTabSz="967052">
              <a:defRPr sz="1200" b="0">
                <a:latin typeface="Times" pitchFamily="18" charset="0"/>
              </a:defRPr>
            </a:lvl1pPr>
          </a:lstStyle>
          <a:p>
            <a:pPr>
              <a:defRPr/>
            </a:pPr>
            <a:endParaRPr lang="en-US"/>
          </a:p>
        </p:txBody>
      </p:sp>
      <p:sp>
        <p:nvSpPr>
          <p:cNvPr id="46085" name="Rectangle 5"/>
          <p:cNvSpPr>
            <a:spLocks noGrp="1" noChangeArrowheads="1"/>
          </p:cNvSpPr>
          <p:nvPr>
            <p:ph type="sldNum" sz="quarter" idx="3"/>
          </p:nvPr>
        </p:nvSpPr>
        <p:spPr bwMode="auto">
          <a:xfrm>
            <a:off x="4146275" y="9120813"/>
            <a:ext cx="3168926" cy="480387"/>
          </a:xfrm>
          <a:prstGeom prst="rect">
            <a:avLst/>
          </a:prstGeom>
          <a:noFill/>
          <a:ln w="9525">
            <a:noFill/>
            <a:miter lim="800000"/>
            <a:headEnd/>
            <a:tailEnd/>
          </a:ln>
          <a:effectLst/>
        </p:spPr>
        <p:txBody>
          <a:bodyPr vert="horz" wrap="square" lIns="96633" tIns="48317" rIns="96633" bIns="48317" numCol="1" anchor="b" anchorCtr="0" compatLnSpc="1">
            <a:prstTxWarp prst="textNoShape">
              <a:avLst/>
            </a:prstTxWarp>
          </a:bodyPr>
          <a:lstStyle>
            <a:lvl1pPr algn="r" defTabSz="967052">
              <a:defRPr sz="1200" b="0">
                <a:latin typeface="Times" pitchFamily="18" charset="0"/>
              </a:defRPr>
            </a:lvl1pPr>
          </a:lstStyle>
          <a:p>
            <a:pPr>
              <a:defRPr/>
            </a:pPr>
            <a:fld id="{FA2E3ED7-5C4E-48A0-914B-B195577FCE35}" type="slidenum">
              <a:rPr lang="en-US"/>
              <a:pPr>
                <a:def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3168927" cy="480388"/>
          </a:xfrm>
          <a:prstGeom prst="rect">
            <a:avLst/>
          </a:prstGeom>
          <a:noFill/>
          <a:ln w="9525">
            <a:noFill/>
            <a:miter lim="800000"/>
            <a:headEnd/>
            <a:tailEnd/>
          </a:ln>
          <a:effectLst/>
        </p:spPr>
        <p:txBody>
          <a:bodyPr vert="horz" wrap="square" lIns="96633" tIns="48317" rIns="96633" bIns="48317" numCol="1" anchor="t" anchorCtr="0" compatLnSpc="1">
            <a:prstTxWarp prst="textNoShape">
              <a:avLst/>
            </a:prstTxWarp>
          </a:bodyPr>
          <a:lstStyle>
            <a:lvl1pPr defTabSz="967052">
              <a:defRPr sz="1200" b="0">
                <a:latin typeface="Times" pitchFamily="18" charset="0"/>
              </a:defRPr>
            </a:lvl1pPr>
          </a:lstStyle>
          <a:p>
            <a:pPr>
              <a:defRPr/>
            </a:pPr>
            <a:endParaRPr lang="en-US"/>
          </a:p>
        </p:txBody>
      </p:sp>
      <p:sp>
        <p:nvSpPr>
          <p:cNvPr id="99331" name="Rectangle 3"/>
          <p:cNvSpPr>
            <a:spLocks noGrp="1" noChangeArrowheads="1"/>
          </p:cNvSpPr>
          <p:nvPr>
            <p:ph type="dt" idx="1"/>
          </p:nvPr>
        </p:nvSpPr>
        <p:spPr bwMode="auto">
          <a:xfrm>
            <a:off x="4146275" y="0"/>
            <a:ext cx="3168926" cy="480388"/>
          </a:xfrm>
          <a:prstGeom prst="rect">
            <a:avLst/>
          </a:prstGeom>
          <a:noFill/>
          <a:ln w="9525">
            <a:noFill/>
            <a:miter lim="800000"/>
            <a:headEnd/>
            <a:tailEnd/>
          </a:ln>
          <a:effectLst/>
        </p:spPr>
        <p:txBody>
          <a:bodyPr vert="horz" wrap="square" lIns="96633" tIns="48317" rIns="96633" bIns="48317" numCol="1" anchor="t" anchorCtr="0" compatLnSpc="1">
            <a:prstTxWarp prst="textNoShape">
              <a:avLst/>
            </a:prstTxWarp>
          </a:bodyPr>
          <a:lstStyle>
            <a:lvl1pPr algn="r" defTabSz="967052">
              <a:defRPr sz="1200" b="0">
                <a:latin typeface="Times" pitchFamily="18" charset="0"/>
              </a:defRPr>
            </a:lvl1pPr>
          </a:lstStyle>
          <a:p>
            <a:pPr>
              <a:defRPr/>
            </a:pPr>
            <a:endParaRPr lang="en-US"/>
          </a:p>
        </p:txBody>
      </p:sp>
      <p:sp>
        <p:nvSpPr>
          <p:cNvPr id="90116" name="Rectangle 4"/>
          <p:cNvSpPr>
            <a:spLocks noGrp="1" noRot="1" noChangeAspect="1" noChangeArrowheads="1" noTextEdit="1"/>
          </p:cNvSpPr>
          <p:nvPr>
            <p:ph type="sldImg" idx="2"/>
          </p:nvPr>
        </p:nvSpPr>
        <p:spPr bwMode="auto">
          <a:xfrm>
            <a:off x="1257300" y="719138"/>
            <a:ext cx="4800600" cy="3600450"/>
          </a:xfrm>
          <a:prstGeom prst="rect">
            <a:avLst/>
          </a:prstGeom>
          <a:noFill/>
          <a:ln w="9525">
            <a:solidFill>
              <a:srgbClr val="000000"/>
            </a:solidFill>
            <a:miter lim="800000"/>
            <a:headEnd/>
            <a:tailEnd/>
          </a:ln>
        </p:spPr>
      </p:sp>
      <p:sp>
        <p:nvSpPr>
          <p:cNvPr id="99333" name="Rectangle 5"/>
          <p:cNvSpPr>
            <a:spLocks noGrp="1" noChangeArrowheads="1"/>
          </p:cNvSpPr>
          <p:nvPr>
            <p:ph type="body" sz="quarter" idx="3"/>
          </p:nvPr>
        </p:nvSpPr>
        <p:spPr bwMode="auto">
          <a:xfrm>
            <a:off x="975693" y="4561226"/>
            <a:ext cx="5363817" cy="4320213"/>
          </a:xfrm>
          <a:prstGeom prst="rect">
            <a:avLst/>
          </a:prstGeom>
          <a:noFill/>
          <a:ln w="9525">
            <a:noFill/>
            <a:miter lim="800000"/>
            <a:headEnd/>
            <a:tailEnd/>
          </a:ln>
          <a:effectLst/>
        </p:spPr>
        <p:txBody>
          <a:bodyPr vert="horz" wrap="square" lIns="96633" tIns="48317" rIns="96633" bIns="4831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9334" name="Rectangle 6"/>
          <p:cNvSpPr>
            <a:spLocks noGrp="1" noChangeArrowheads="1"/>
          </p:cNvSpPr>
          <p:nvPr>
            <p:ph type="ftr" sz="quarter" idx="4"/>
          </p:nvPr>
        </p:nvSpPr>
        <p:spPr bwMode="auto">
          <a:xfrm>
            <a:off x="0" y="9120813"/>
            <a:ext cx="3168927" cy="480387"/>
          </a:xfrm>
          <a:prstGeom prst="rect">
            <a:avLst/>
          </a:prstGeom>
          <a:noFill/>
          <a:ln w="9525">
            <a:noFill/>
            <a:miter lim="800000"/>
            <a:headEnd/>
            <a:tailEnd/>
          </a:ln>
          <a:effectLst/>
        </p:spPr>
        <p:txBody>
          <a:bodyPr vert="horz" wrap="square" lIns="96633" tIns="48317" rIns="96633" bIns="48317" numCol="1" anchor="b" anchorCtr="0" compatLnSpc="1">
            <a:prstTxWarp prst="textNoShape">
              <a:avLst/>
            </a:prstTxWarp>
          </a:bodyPr>
          <a:lstStyle>
            <a:lvl1pPr defTabSz="967052">
              <a:defRPr sz="1200" b="0">
                <a:latin typeface="Times" pitchFamily="18" charset="0"/>
              </a:defRPr>
            </a:lvl1pPr>
          </a:lstStyle>
          <a:p>
            <a:pPr>
              <a:defRPr/>
            </a:pPr>
            <a:endParaRPr lang="en-US"/>
          </a:p>
        </p:txBody>
      </p:sp>
      <p:sp>
        <p:nvSpPr>
          <p:cNvPr id="99335" name="Rectangle 7"/>
          <p:cNvSpPr>
            <a:spLocks noGrp="1" noChangeArrowheads="1"/>
          </p:cNvSpPr>
          <p:nvPr>
            <p:ph type="sldNum" sz="quarter" idx="5"/>
          </p:nvPr>
        </p:nvSpPr>
        <p:spPr bwMode="auto">
          <a:xfrm>
            <a:off x="4146275" y="9120813"/>
            <a:ext cx="3168926" cy="480387"/>
          </a:xfrm>
          <a:prstGeom prst="rect">
            <a:avLst/>
          </a:prstGeom>
          <a:noFill/>
          <a:ln w="9525">
            <a:noFill/>
            <a:miter lim="800000"/>
            <a:headEnd/>
            <a:tailEnd/>
          </a:ln>
          <a:effectLst/>
        </p:spPr>
        <p:txBody>
          <a:bodyPr vert="horz" wrap="square" lIns="96633" tIns="48317" rIns="96633" bIns="48317" numCol="1" anchor="b" anchorCtr="0" compatLnSpc="1">
            <a:prstTxWarp prst="textNoShape">
              <a:avLst/>
            </a:prstTxWarp>
          </a:bodyPr>
          <a:lstStyle>
            <a:lvl1pPr algn="r" defTabSz="967052">
              <a:defRPr sz="1200" b="0">
                <a:latin typeface="Times" pitchFamily="18" charset="0"/>
              </a:defRPr>
            </a:lvl1pPr>
          </a:lstStyle>
          <a:p>
            <a:pPr>
              <a:defRPr/>
            </a:pPr>
            <a:fld id="{34165CC0-ACD4-4CAB-9AAD-ACA0174C0EAD}"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7163" y="1066800"/>
            <a:ext cx="4321175" cy="530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0738" y="1066800"/>
            <a:ext cx="4322762" cy="530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54813" y="152400"/>
            <a:ext cx="2198687" cy="6223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7163" y="152400"/>
            <a:ext cx="6445250" cy="6223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254875" cy="406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57163" y="1066800"/>
            <a:ext cx="4321175" cy="530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0738" y="1066800"/>
            <a:ext cx="4322762" cy="530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9"/>
          <p:cNvSpPr>
            <a:spLocks noGrp="1" noChangeArrowheads="1"/>
          </p:cNvSpPr>
          <p:nvPr>
            <p:ph type="title"/>
          </p:nvPr>
        </p:nvSpPr>
        <p:spPr bwMode="auto">
          <a:xfrm>
            <a:off x="914400" y="152400"/>
            <a:ext cx="7254875" cy="406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531" name="Rectangle 10"/>
          <p:cNvSpPr>
            <a:spLocks noGrp="1" noChangeArrowheads="1"/>
          </p:cNvSpPr>
          <p:nvPr>
            <p:ph type="body" idx="1"/>
          </p:nvPr>
        </p:nvSpPr>
        <p:spPr bwMode="auto">
          <a:xfrm>
            <a:off x="157163" y="1066800"/>
            <a:ext cx="8796337" cy="530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5" name="Rectangle 11"/>
          <p:cNvSpPr>
            <a:spLocks noChangeArrowheads="1"/>
          </p:cNvSpPr>
          <p:nvPr/>
        </p:nvSpPr>
        <p:spPr bwMode="auto">
          <a:xfrm>
            <a:off x="8667750" y="6586538"/>
            <a:ext cx="371475" cy="258762"/>
          </a:xfrm>
          <a:prstGeom prst="rect">
            <a:avLst/>
          </a:prstGeom>
          <a:noFill/>
          <a:ln w="12700">
            <a:noFill/>
            <a:miter lim="800000"/>
            <a:headEnd/>
            <a:tailEnd/>
          </a:ln>
          <a:effectLst/>
        </p:spPr>
        <p:txBody>
          <a:bodyPr wrap="none">
            <a:spAutoFit/>
          </a:bodyPr>
          <a:lstStyle/>
          <a:p>
            <a:pPr algn="r">
              <a:lnSpc>
                <a:spcPct val="90000"/>
              </a:lnSpc>
              <a:defRPr/>
            </a:pPr>
            <a:fld id="{8A454BBF-98D2-4E90-9FAA-DA0C94FF0811}" type="slidenum">
              <a:rPr lang="en-US" sz="1200">
                <a:solidFill>
                  <a:srgbClr val="BB0018"/>
                </a:solidFill>
              </a:rPr>
              <a:pPr algn="r">
                <a:lnSpc>
                  <a:spcPct val="90000"/>
                </a:lnSpc>
                <a:defRPr/>
              </a:pPr>
              <a:t>‹#›</a:t>
            </a:fld>
            <a:endParaRPr lang="en-US" sz="1200" dirty="0">
              <a:solidFill>
                <a:srgbClr val="BB0018"/>
              </a:solidFill>
            </a:endParaRPr>
          </a:p>
        </p:txBody>
      </p:sp>
      <p:sp>
        <p:nvSpPr>
          <p:cNvPr id="1037" name="Line 13"/>
          <p:cNvSpPr>
            <a:spLocks noChangeShapeType="1"/>
          </p:cNvSpPr>
          <p:nvPr/>
        </p:nvSpPr>
        <p:spPr bwMode="auto">
          <a:xfrm>
            <a:off x="925513" y="685800"/>
            <a:ext cx="8077200" cy="0"/>
          </a:xfrm>
          <a:prstGeom prst="line">
            <a:avLst/>
          </a:prstGeom>
          <a:noFill/>
          <a:ln w="38100">
            <a:solidFill>
              <a:srgbClr val="BB0018"/>
            </a:solidFill>
            <a:round/>
            <a:headEnd/>
            <a:tailEnd/>
          </a:ln>
          <a:effectLst/>
        </p:spPr>
        <p:txBody>
          <a:bodyPr wrap="none" anchor="ctr"/>
          <a:lstStyle/>
          <a:p>
            <a:pPr algn="ctr">
              <a:defRPr/>
            </a:pPr>
            <a:endParaRPr lang="en-US" dirty="0"/>
          </a:p>
        </p:txBody>
      </p:sp>
      <p:pic>
        <p:nvPicPr>
          <p:cNvPr id="22534" name="Picture 9"/>
          <p:cNvPicPr>
            <a:picLocks noChangeAspect="1" noChangeArrowheads="1"/>
          </p:cNvPicPr>
          <p:nvPr/>
        </p:nvPicPr>
        <p:blipFill>
          <a:blip r:embed="rId15" cstate="print"/>
          <a:srcRect/>
          <a:stretch>
            <a:fillRect/>
          </a:stretch>
        </p:blipFill>
        <p:spPr bwMode="auto">
          <a:xfrm>
            <a:off x="0" y="0"/>
            <a:ext cx="993775" cy="8778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rtl="0" eaLnBrk="0" fontAlgn="base" hangingPunct="0">
        <a:spcBef>
          <a:spcPct val="0"/>
        </a:spcBef>
        <a:spcAft>
          <a:spcPct val="0"/>
        </a:spcAft>
        <a:defRPr sz="2400" b="1">
          <a:solidFill>
            <a:srgbClr val="BB0018"/>
          </a:solidFill>
          <a:latin typeface="+mj-lt"/>
          <a:ea typeface="+mj-ea"/>
          <a:cs typeface="+mj-cs"/>
        </a:defRPr>
      </a:lvl1pPr>
      <a:lvl2pPr algn="l" rtl="0" eaLnBrk="0" fontAlgn="base" hangingPunct="0">
        <a:spcBef>
          <a:spcPct val="0"/>
        </a:spcBef>
        <a:spcAft>
          <a:spcPct val="0"/>
        </a:spcAft>
        <a:defRPr sz="2400" b="1">
          <a:solidFill>
            <a:srgbClr val="BB0018"/>
          </a:solidFill>
          <a:latin typeface="Arial" charset="0"/>
        </a:defRPr>
      </a:lvl2pPr>
      <a:lvl3pPr algn="l" rtl="0" eaLnBrk="0" fontAlgn="base" hangingPunct="0">
        <a:spcBef>
          <a:spcPct val="0"/>
        </a:spcBef>
        <a:spcAft>
          <a:spcPct val="0"/>
        </a:spcAft>
        <a:defRPr sz="2400" b="1">
          <a:solidFill>
            <a:srgbClr val="BB0018"/>
          </a:solidFill>
          <a:latin typeface="Arial" charset="0"/>
        </a:defRPr>
      </a:lvl3pPr>
      <a:lvl4pPr algn="l" rtl="0" eaLnBrk="0" fontAlgn="base" hangingPunct="0">
        <a:spcBef>
          <a:spcPct val="0"/>
        </a:spcBef>
        <a:spcAft>
          <a:spcPct val="0"/>
        </a:spcAft>
        <a:defRPr sz="2400" b="1">
          <a:solidFill>
            <a:srgbClr val="BB0018"/>
          </a:solidFill>
          <a:latin typeface="Arial" charset="0"/>
        </a:defRPr>
      </a:lvl4pPr>
      <a:lvl5pPr algn="l" rtl="0" eaLnBrk="0" fontAlgn="base" hangingPunct="0">
        <a:spcBef>
          <a:spcPct val="0"/>
        </a:spcBef>
        <a:spcAft>
          <a:spcPct val="0"/>
        </a:spcAft>
        <a:defRPr sz="2400" b="1">
          <a:solidFill>
            <a:srgbClr val="BB0018"/>
          </a:solidFill>
          <a:latin typeface="Arial" charset="0"/>
        </a:defRPr>
      </a:lvl5pPr>
      <a:lvl6pPr marL="457200" algn="l" rtl="0" fontAlgn="base">
        <a:spcBef>
          <a:spcPct val="0"/>
        </a:spcBef>
        <a:spcAft>
          <a:spcPct val="0"/>
        </a:spcAft>
        <a:defRPr sz="2400" b="1">
          <a:solidFill>
            <a:srgbClr val="BB0018"/>
          </a:solidFill>
          <a:latin typeface="Arial" charset="0"/>
        </a:defRPr>
      </a:lvl6pPr>
      <a:lvl7pPr marL="914400" algn="l" rtl="0" fontAlgn="base">
        <a:spcBef>
          <a:spcPct val="0"/>
        </a:spcBef>
        <a:spcAft>
          <a:spcPct val="0"/>
        </a:spcAft>
        <a:defRPr sz="2400" b="1">
          <a:solidFill>
            <a:srgbClr val="BB0018"/>
          </a:solidFill>
          <a:latin typeface="Arial" charset="0"/>
        </a:defRPr>
      </a:lvl7pPr>
      <a:lvl8pPr marL="1371600" algn="l" rtl="0" fontAlgn="base">
        <a:spcBef>
          <a:spcPct val="0"/>
        </a:spcBef>
        <a:spcAft>
          <a:spcPct val="0"/>
        </a:spcAft>
        <a:defRPr sz="2400" b="1">
          <a:solidFill>
            <a:srgbClr val="BB0018"/>
          </a:solidFill>
          <a:latin typeface="Arial" charset="0"/>
        </a:defRPr>
      </a:lvl8pPr>
      <a:lvl9pPr marL="1828800" algn="l" rtl="0" fontAlgn="base">
        <a:spcBef>
          <a:spcPct val="0"/>
        </a:spcBef>
        <a:spcAft>
          <a:spcPct val="0"/>
        </a:spcAft>
        <a:defRPr sz="2400" b="1">
          <a:solidFill>
            <a:srgbClr val="BB0018"/>
          </a:solidFill>
          <a:latin typeface="Arial" charset="0"/>
        </a:defRPr>
      </a:lvl9pPr>
    </p:titleStyle>
    <p:bodyStyle>
      <a:lvl1pPr marL="342900" indent="-342900" algn="l" rtl="0" eaLnBrk="0" fontAlgn="base" hangingPunct="0">
        <a:spcBef>
          <a:spcPct val="20000"/>
        </a:spcBef>
        <a:spcAft>
          <a:spcPct val="40000"/>
        </a:spcAft>
        <a:buClr>
          <a:srgbClr val="BB0018"/>
        </a:buClr>
        <a:buFont typeface="Wingdings" pitchFamily="2" charset="2"/>
        <a:buChar char="l"/>
        <a:defRPr b="1">
          <a:solidFill>
            <a:schemeClr val="tx1"/>
          </a:solidFill>
          <a:latin typeface="+mn-lt"/>
          <a:ea typeface="+mn-ea"/>
          <a:cs typeface="+mn-cs"/>
        </a:defRPr>
      </a:lvl1pPr>
      <a:lvl2pPr marL="742950" indent="-285750" algn="l" rtl="0" eaLnBrk="0" fontAlgn="base" hangingPunct="0">
        <a:spcBef>
          <a:spcPct val="0"/>
        </a:spcBef>
        <a:spcAft>
          <a:spcPct val="35000"/>
        </a:spcAft>
        <a:buClr>
          <a:srgbClr val="BB0018"/>
        </a:buClr>
        <a:buSzPct val="75000"/>
        <a:buFont typeface="Wingdings" pitchFamily="2" charset="2"/>
        <a:buChar char="n"/>
        <a:defRPr>
          <a:solidFill>
            <a:schemeClr val="tx1"/>
          </a:solidFill>
          <a:latin typeface="+mn-lt"/>
        </a:defRPr>
      </a:lvl2pPr>
      <a:lvl3pPr marL="1143000" indent="-228600" algn="l" rtl="0" eaLnBrk="0" fontAlgn="base" hangingPunct="0">
        <a:spcBef>
          <a:spcPct val="0"/>
        </a:spcBef>
        <a:spcAft>
          <a:spcPct val="35000"/>
        </a:spcAft>
        <a:buClr>
          <a:srgbClr val="BB0018"/>
        </a:buClr>
        <a:buChar char="•"/>
        <a:defRPr sz="1600">
          <a:solidFill>
            <a:schemeClr val="tx1"/>
          </a:solidFill>
          <a:latin typeface="+mn-lt"/>
        </a:defRPr>
      </a:lvl3pPr>
      <a:lvl4pPr marL="1600200" indent="-228600" algn="l" rtl="0" eaLnBrk="0" fontAlgn="base" hangingPunct="0">
        <a:spcBef>
          <a:spcPct val="0"/>
        </a:spcBef>
        <a:spcAft>
          <a:spcPct val="35000"/>
        </a:spcAft>
        <a:buClr>
          <a:srgbClr val="BB0018"/>
        </a:buClr>
        <a:buChar char="–"/>
        <a:defRPr sz="1400">
          <a:solidFill>
            <a:schemeClr val="tx1"/>
          </a:solidFill>
          <a:latin typeface="+mn-lt"/>
        </a:defRPr>
      </a:lvl4pPr>
      <a:lvl5pPr marL="2057400" indent="-228600" algn="l" rtl="0" eaLnBrk="0" fontAlgn="base" hangingPunct="0">
        <a:spcBef>
          <a:spcPct val="0"/>
        </a:spcBef>
        <a:spcAft>
          <a:spcPct val="35000"/>
        </a:spcAft>
        <a:buClr>
          <a:srgbClr val="BB0018"/>
        </a:buClr>
        <a:buChar char="»"/>
        <a:defRPr sz="1400">
          <a:solidFill>
            <a:schemeClr val="tx1"/>
          </a:solidFill>
          <a:latin typeface="+mn-lt"/>
        </a:defRPr>
      </a:lvl5pPr>
      <a:lvl6pPr marL="2514600" indent="-228600" algn="l" rtl="0" eaLnBrk="0" fontAlgn="base" hangingPunct="0">
        <a:spcBef>
          <a:spcPct val="0"/>
        </a:spcBef>
        <a:spcAft>
          <a:spcPct val="35000"/>
        </a:spcAft>
        <a:buClr>
          <a:srgbClr val="BB0018"/>
        </a:buClr>
        <a:buChar char="»"/>
        <a:defRPr sz="1400">
          <a:solidFill>
            <a:schemeClr val="tx1"/>
          </a:solidFill>
          <a:latin typeface="+mn-lt"/>
        </a:defRPr>
      </a:lvl6pPr>
      <a:lvl7pPr marL="2971800" indent="-228600" algn="l" rtl="0" eaLnBrk="0" fontAlgn="base" hangingPunct="0">
        <a:spcBef>
          <a:spcPct val="0"/>
        </a:spcBef>
        <a:spcAft>
          <a:spcPct val="35000"/>
        </a:spcAft>
        <a:buClr>
          <a:srgbClr val="BB0018"/>
        </a:buClr>
        <a:buChar char="»"/>
        <a:defRPr sz="1400">
          <a:solidFill>
            <a:schemeClr val="tx1"/>
          </a:solidFill>
          <a:latin typeface="+mn-lt"/>
        </a:defRPr>
      </a:lvl7pPr>
      <a:lvl8pPr marL="3429000" indent="-228600" algn="l" rtl="0" eaLnBrk="0" fontAlgn="base" hangingPunct="0">
        <a:spcBef>
          <a:spcPct val="0"/>
        </a:spcBef>
        <a:spcAft>
          <a:spcPct val="35000"/>
        </a:spcAft>
        <a:buClr>
          <a:srgbClr val="BB0018"/>
        </a:buClr>
        <a:buChar char="»"/>
        <a:defRPr sz="1400">
          <a:solidFill>
            <a:schemeClr val="tx1"/>
          </a:solidFill>
          <a:latin typeface="+mn-lt"/>
        </a:defRPr>
      </a:lvl8pPr>
      <a:lvl9pPr marL="3886200" indent="-228600" algn="l" rtl="0" eaLnBrk="0" fontAlgn="base" hangingPunct="0">
        <a:spcBef>
          <a:spcPct val="0"/>
        </a:spcBef>
        <a:spcAft>
          <a:spcPct val="35000"/>
        </a:spcAft>
        <a:buClr>
          <a:srgbClr val="BB0018"/>
        </a:buClr>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image" Target="../media/image5.wmf"/><Relationship Id="rId7" Type="http://schemas.openxmlformats.org/officeDocument/2006/relationships/image" Target="../media/image11.wmf"/><Relationship Id="rId2" Type="http://schemas.openxmlformats.org/officeDocument/2006/relationships/image" Target="../media/image8.wmf"/><Relationship Id="rId1" Type="http://schemas.openxmlformats.org/officeDocument/2006/relationships/slideLayout" Target="../slideLayouts/slideLayout7.xml"/><Relationship Id="rId6" Type="http://schemas.openxmlformats.org/officeDocument/2006/relationships/image" Target="../media/image10.wmf"/><Relationship Id="rId5" Type="http://schemas.openxmlformats.org/officeDocument/2006/relationships/image" Target="../media/image6.wmf"/><Relationship Id="rId4" Type="http://schemas.openxmlformats.org/officeDocument/2006/relationships/image" Target="../media/image9.wmf"/></Relationships>
</file>

<file path=ppt/slides/_rels/slide3.xml.rels><?xml version="1.0" encoding="UTF-8" standalone="yes"?>
<Relationships xmlns="http://schemas.openxmlformats.org/package/2006/relationships"><Relationship Id="rId3" Type="http://schemas.openxmlformats.org/officeDocument/2006/relationships/hyperlink" Target="https://xspaces.gsfc.nasa.gov/display/EMCWG/Home" TargetMode="External"/><Relationship Id="rId2" Type="http://schemas.openxmlformats.org/officeDocument/2006/relationships/hyperlink" Target="https://nasa.webex.com/" TargetMode="External"/><Relationship Id="rId1" Type="http://schemas.openxmlformats.org/officeDocument/2006/relationships/slideLayout" Target="../slideLayouts/slideLayout2.xml"/><Relationship Id="rId5" Type="http://schemas.openxmlformats.org/officeDocument/2006/relationships/hyperlink" Target="mailto:John.C.McCloskey@nasa.gov" TargetMode="External"/><Relationship Id="rId4" Type="http://schemas.openxmlformats.org/officeDocument/2006/relationships/hyperlink" Target="mailto:gsfc-emc@lists.nasa.gov"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2.png"/><Relationship Id="rId26" Type="http://schemas.openxmlformats.org/officeDocument/2006/relationships/image" Target="../media/image40.png"/><Relationship Id="rId39" Type="http://schemas.openxmlformats.org/officeDocument/2006/relationships/image" Target="../media/image53.jpeg"/><Relationship Id="rId3" Type="http://schemas.openxmlformats.org/officeDocument/2006/relationships/image" Target="../media/image17.png"/><Relationship Id="rId21" Type="http://schemas.openxmlformats.org/officeDocument/2006/relationships/image" Target="../media/image35.jpeg"/><Relationship Id="rId34" Type="http://schemas.openxmlformats.org/officeDocument/2006/relationships/image" Target="../media/image48.jpeg"/><Relationship Id="rId7" Type="http://schemas.openxmlformats.org/officeDocument/2006/relationships/image" Target="../media/image21.png"/><Relationship Id="rId12" Type="http://schemas.openxmlformats.org/officeDocument/2006/relationships/image" Target="../media/image26.png"/><Relationship Id="rId17" Type="http://schemas.openxmlformats.org/officeDocument/2006/relationships/image" Target="../media/image31.png"/><Relationship Id="rId25" Type="http://schemas.openxmlformats.org/officeDocument/2006/relationships/image" Target="../media/image39.jpeg"/><Relationship Id="rId33" Type="http://schemas.openxmlformats.org/officeDocument/2006/relationships/image" Target="../media/image47.jpeg"/><Relationship Id="rId38" Type="http://schemas.openxmlformats.org/officeDocument/2006/relationships/image" Target="../media/image52.jpeg"/><Relationship Id="rId2" Type="http://schemas.openxmlformats.org/officeDocument/2006/relationships/image" Target="../media/image16.png"/><Relationship Id="rId16" Type="http://schemas.openxmlformats.org/officeDocument/2006/relationships/image" Target="../media/image30.png"/><Relationship Id="rId20" Type="http://schemas.openxmlformats.org/officeDocument/2006/relationships/image" Target="../media/image34.png"/><Relationship Id="rId29" Type="http://schemas.openxmlformats.org/officeDocument/2006/relationships/image" Target="../media/image43.jpeg"/><Relationship Id="rId41" Type="http://schemas.openxmlformats.org/officeDocument/2006/relationships/image" Target="../media/image55.png"/><Relationship Id="rId1" Type="http://schemas.openxmlformats.org/officeDocument/2006/relationships/slideLayout" Target="../slideLayouts/slideLayout6.xml"/><Relationship Id="rId6" Type="http://schemas.openxmlformats.org/officeDocument/2006/relationships/image" Target="../media/image20.png"/><Relationship Id="rId11" Type="http://schemas.openxmlformats.org/officeDocument/2006/relationships/image" Target="../media/image25.png"/><Relationship Id="rId24" Type="http://schemas.openxmlformats.org/officeDocument/2006/relationships/image" Target="../media/image38.jpeg"/><Relationship Id="rId32" Type="http://schemas.openxmlformats.org/officeDocument/2006/relationships/image" Target="../media/image46.png"/><Relationship Id="rId37" Type="http://schemas.openxmlformats.org/officeDocument/2006/relationships/image" Target="../media/image51.jpeg"/><Relationship Id="rId40" Type="http://schemas.openxmlformats.org/officeDocument/2006/relationships/image" Target="../media/image54.png"/><Relationship Id="rId5" Type="http://schemas.openxmlformats.org/officeDocument/2006/relationships/image" Target="../media/image19.jpeg"/><Relationship Id="rId15" Type="http://schemas.openxmlformats.org/officeDocument/2006/relationships/image" Target="../media/image29.png"/><Relationship Id="rId23" Type="http://schemas.openxmlformats.org/officeDocument/2006/relationships/image" Target="../media/image37.jpeg"/><Relationship Id="rId28" Type="http://schemas.openxmlformats.org/officeDocument/2006/relationships/image" Target="../media/image42.png"/><Relationship Id="rId36" Type="http://schemas.openxmlformats.org/officeDocument/2006/relationships/image" Target="../media/image50.jpeg"/><Relationship Id="rId10" Type="http://schemas.openxmlformats.org/officeDocument/2006/relationships/image" Target="../media/image24.png"/><Relationship Id="rId19" Type="http://schemas.openxmlformats.org/officeDocument/2006/relationships/image" Target="../media/image33.png"/><Relationship Id="rId31" Type="http://schemas.openxmlformats.org/officeDocument/2006/relationships/image" Target="../media/image45.png"/><Relationship Id="rId4" Type="http://schemas.openxmlformats.org/officeDocument/2006/relationships/image" Target="../media/image18.png"/><Relationship Id="rId9" Type="http://schemas.openxmlformats.org/officeDocument/2006/relationships/image" Target="../media/image23.jpeg"/><Relationship Id="rId14" Type="http://schemas.openxmlformats.org/officeDocument/2006/relationships/image" Target="../media/image28.png"/><Relationship Id="rId22" Type="http://schemas.openxmlformats.org/officeDocument/2006/relationships/image" Target="../media/image36.jpeg"/><Relationship Id="rId27" Type="http://schemas.openxmlformats.org/officeDocument/2006/relationships/image" Target="../media/image41.png"/><Relationship Id="rId30" Type="http://schemas.openxmlformats.org/officeDocument/2006/relationships/image" Target="../media/image44.png"/><Relationship Id="rId35" Type="http://schemas.openxmlformats.org/officeDocument/2006/relationships/image" Target="../media/image49.jpeg"/></Relationships>
</file>

<file path=ppt/slides/_rels/slide12.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png"/><Relationship Id="rId18" Type="http://schemas.openxmlformats.org/officeDocument/2006/relationships/image" Target="../media/image72.png"/><Relationship Id="rId3" Type="http://schemas.openxmlformats.org/officeDocument/2006/relationships/image" Target="../media/image57.jpeg"/><Relationship Id="rId21" Type="http://schemas.openxmlformats.org/officeDocument/2006/relationships/image" Target="../media/image75.png"/><Relationship Id="rId7" Type="http://schemas.openxmlformats.org/officeDocument/2006/relationships/image" Target="../media/image61.png"/><Relationship Id="rId12" Type="http://schemas.openxmlformats.org/officeDocument/2006/relationships/image" Target="../media/image66.png"/><Relationship Id="rId17" Type="http://schemas.openxmlformats.org/officeDocument/2006/relationships/image" Target="../media/image71.png"/><Relationship Id="rId2" Type="http://schemas.openxmlformats.org/officeDocument/2006/relationships/image" Target="../media/image56.png"/><Relationship Id="rId16" Type="http://schemas.openxmlformats.org/officeDocument/2006/relationships/image" Target="../media/image70.png"/><Relationship Id="rId20" Type="http://schemas.openxmlformats.org/officeDocument/2006/relationships/image" Target="../media/image74.png"/><Relationship Id="rId1" Type="http://schemas.openxmlformats.org/officeDocument/2006/relationships/slideLayout" Target="../slideLayouts/slideLayout6.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png"/><Relationship Id="rId15" Type="http://schemas.openxmlformats.org/officeDocument/2006/relationships/image" Target="../media/image69.png"/><Relationship Id="rId10" Type="http://schemas.openxmlformats.org/officeDocument/2006/relationships/image" Target="../media/image64.png"/><Relationship Id="rId19" Type="http://schemas.openxmlformats.org/officeDocument/2006/relationships/image" Target="../media/image73.png"/><Relationship Id="rId4" Type="http://schemas.openxmlformats.org/officeDocument/2006/relationships/image" Target="../media/image58.png"/><Relationship Id="rId9" Type="http://schemas.openxmlformats.org/officeDocument/2006/relationships/image" Target="../media/image63.png"/><Relationship Id="rId14" Type="http://schemas.openxmlformats.org/officeDocument/2006/relationships/image" Target="../media/image6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8.jpeg"/><Relationship Id="rId7" Type="http://schemas.openxmlformats.org/officeDocument/2006/relationships/image" Target="../media/image81.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80.jpeg"/><Relationship Id="rId5" Type="http://schemas.openxmlformats.org/officeDocument/2006/relationships/image" Target="../media/image79.jpeg"/><Relationship Id="rId10" Type="http://schemas.openxmlformats.org/officeDocument/2006/relationships/image" Target="../media/image84.jpeg"/><Relationship Id="rId4" Type="http://schemas.openxmlformats.org/officeDocument/2006/relationships/image" Target="../media/image46.png"/><Relationship Id="rId9" Type="http://schemas.openxmlformats.org/officeDocument/2006/relationships/image" Target="../media/image83.jpeg"/></Relationships>
</file>

<file path=ppt/slides/_rels/slide1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ChangeArrowheads="1"/>
          </p:cNvSpPr>
          <p:nvPr>
            <p:ph type="title"/>
          </p:nvPr>
        </p:nvSpPr>
        <p:spPr/>
        <p:txBody>
          <a:bodyPr/>
          <a:lstStyle/>
          <a:p>
            <a:r>
              <a:rPr lang="en-US" dirty="0" smtClean="0"/>
              <a:t>Fundamentals of EMC – Cast of Characters</a:t>
            </a:r>
            <a:endParaRPr lang="en-US" dirty="0"/>
          </a:p>
        </p:txBody>
      </p:sp>
      <p:pic>
        <p:nvPicPr>
          <p:cNvPr id="287747" name="Picture 3" descr="Bride-of-Frankenstein--C10033930"/>
          <p:cNvPicPr>
            <a:picLocks noChangeAspect="1" noChangeArrowheads="1"/>
          </p:cNvPicPr>
          <p:nvPr/>
        </p:nvPicPr>
        <p:blipFill>
          <a:blip r:embed="rId2" cstate="print"/>
          <a:srcRect l="2820" t="1776" r="1933" b="15123"/>
          <a:stretch>
            <a:fillRect/>
          </a:stretch>
        </p:blipFill>
        <p:spPr bwMode="auto">
          <a:xfrm>
            <a:off x="500063" y="3187700"/>
            <a:ext cx="4635500" cy="3211513"/>
          </a:xfrm>
          <a:prstGeom prst="rect">
            <a:avLst/>
          </a:prstGeom>
          <a:noFill/>
        </p:spPr>
      </p:pic>
      <p:pic>
        <p:nvPicPr>
          <p:cNvPr id="287750" name="Picture 6" descr="T304824A"/>
          <p:cNvPicPr>
            <a:picLocks noChangeAspect="1" noChangeArrowheads="1"/>
          </p:cNvPicPr>
          <p:nvPr/>
        </p:nvPicPr>
        <p:blipFill>
          <a:blip r:embed="rId3" cstate="print"/>
          <a:srcRect t="6999" b="8501"/>
          <a:stretch>
            <a:fillRect/>
          </a:stretch>
        </p:blipFill>
        <p:spPr bwMode="auto">
          <a:xfrm>
            <a:off x="500063" y="925513"/>
            <a:ext cx="4595812" cy="2374900"/>
          </a:xfrm>
          <a:prstGeom prst="rect">
            <a:avLst/>
          </a:prstGeom>
          <a:noFill/>
        </p:spPr>
      </p:pic>
      <p:pic>
        <p:nvPicPr>
          <p:cNvPr id="287751" name="Picture 7" descr="Dracula"/>
          <p:cNvPicPr>
            <a:picLocks noChangeAspect="1" noChangeArrowheads="1"/>
          </p:cNvPicPr>
          <p:nvPr/>
        </p:nvPicPr>
        <p:blipFill>
          <a:blip r:embed="rId4" cstate="print"/>
          <a:srcRect b="-1057"/>
          <a:stretch>
            <a:fillRect/>
          </a:stretch>
        </p:blipFill>
        <p:spPr bwMode="auto">
          <a:xfrm>
            <a:off x="5102225" y="925513"/>
            <a:ext cx="3556000" cy="4521200"/>
          </a:xfrm>
          <a:prstGeom prst="rect">
            <a:avLst/>
          </a:prstGeom>
          <a:noFill/>
        </p:spPr>
      </p:pic>
      <p:pic>
        <p:nvPicPr>
          <p:cNvPr id="287753" name="Picture 9" descr="so02028_"/>
          <p:cNvPicPr>
            <a:picLocks noChangeAspect="1" noChangeArrowheads="1"/>
          </p:cNvPicPr>
          <p:nvPr/>
        </p:nvPicPr>
        <p:blipFill>
          <a:blip r:embed="rId5" cstate="print"/>
          <a:srcRect/>
          <a:stretch>
            <a:fillRect/>
          </a:stretch>
        </p:blipFill>
        <p:spPr bwMode="auto">
          <a:xfrm>
            <a:off x="5076825" y="4616450"/>
            <a:ext cx="1671638" cy="1841500"/>
          </a:xfrm>
          <a:prstGeom prst="rect">
            <a:avLst/>
          </a:prstGeom>
          <a:noFill/>
        </p:spPr>
      </p:pic>
      <p:pic>
        <p:nvPicPr>
          <p:cNvPr id="287755" name="Picture 11" descr="so01662_"/>
          <p:cNvPicPr>
            <a:picLocks noChangeAspect="1" noChangeArrowheads="1"/>
          </p:cNvPicPr>
          <p:nvPr/>
        </p:nvPicPr>
        <p:blipFill>
          <a:blip r:embed="rId6" cstate="print"/>
          <a:srcRect/>
          <a:stretch>
            <a:fillRect/>
          </a:stretch>
        </p:blipFill>
        <p:spPr bwMode="auto">
          <a:xfrm>
            <a:off x="6591300" y="4445000"/>
            <a:ext cx="2252663" cy="1997075"/>
          </a:xfrm>
          <a:prstGeom prst="rect">
            <a:avLst/>
          </a:prstGeom>
          <a:noFill/>
        </p:spPr>
      </p:pic>
      <p:pic>
        <p:nvPicPr>
          <p:cNvPr id="287762" name="Picture 18" descr="C:\Personal\family pictures\Ireland Oct 05\Ireland 2005 - 39.jpg"/>
          <p:cNvPicPr>
            <a:picLocks noChangeAspect="1" noChangeArrowheads="1"/>
          </p:cNvPicPr>
          <p:nvPr/>
        </p:nvPicPr>
        <p:blipFill>
          <a:blip r:embed="rId7" cstate="print"/>
          <a:srcRect l="17839" t="36121" r="73654" b="48900"/>
          <a:stretch>
            <a:fillRect/>
          </a:stretch>
        </p:blipFill>
        <p:spPr bwMode="auto">
          <a:xfrm>
            <a:off x="5553075" y="5256213"/>
            <a:ext cx="311150" cy="41116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9218"/>
          <p:cNvSpPr>
            <a:spLocks noChangeArrowheads="1"/>
          </p:cNvSpPr>
          <p:nvPr/>
        </p:nvSpPr>
        <p:spPr bwMode="auto">
          <a:xfrm>
            <a:off x="273050" y="4323234"/>
            <a:ext cx="8686800" cy="1244600"/>
          </a:xfrm>
          <a:prstGeom prst="rect">
            <a:avLst/>
          </a:prstGeom>
          <a:noFill/>
          <a:ln w="12700">
            <a:noFill/>
            <a:miter lim="800000"/>
            <a:headEnd/>
            <a:tailEnd/>
          </a:ln>
        </p:spPr>
        <p:txBody>
          <a:bodyPr lIns="90487" tIns="44450" rIns="90487" bIns="44450"/>
          <a:lstStyle/>
          <a:p>
            <a:pPr marL="342900" indent="-342900" algn="ctr">
              <a:spcBef>
                <a:spcPct val="20000"/>
              </a:spcBef>
              <a:spcAft>
                <a:spcPct val="40000"/>
              </a:spcAft>
              <a:buClr>
                <a:srgbClr val="BB0018"/>
              </a:buClr>
              <a:buFont typeface="Wingdings" pitchFamily="2" charset="2"/>
              <a:buNone/>
            </a:pPr>
            <a:r>
              <a:rPr lang="en-US" sz="2800" dirty="0"/>
              <a:t>John McCloskey</a:t>
            </a:r>
          </a:p>
          <a:p>
            <a:pPr marL="342900" indent="-342900" algn="ctr">
              <a:buClr>
                <a:srgbClr val="BB0018"/>
              </a:buClr>
              <a:buFont typeface="Wingdings" pitchFamily="2" charset="2"/>
              <a:buNone/>
            </a:pPr>
            <a:r>
              <a:rPr lang="en-US" sz="2800" dirty="0"/>
              <a:t> </a:t>
            </a:r>
            <a:r>
              <a:rPr lang="en-US" sz="1800" dirty="0"/>
              <a:t>NASA/GSFC Chief EMC Engineer</a:t>
            </a:r>
          </a:p>
          <a:p>
            <a:pPr marL="342900" indent="-342900" algn="ctr">
              <a:buClr>
                <a:srgbClr val="BB0018"/>
              </a:buClr>
              <a:buFont typeface="Wingdings" pitchFamily="2" charset="2"/>
              <a:buNone/>
            </a:pPr>
            <a:r>
              <a:rPr lang="en-US" sz="1800" dirty="0"/>
              <a:t>Code 565</a:t>
            </a:r>
          </a:p>
          <a:p>
            <a:pPr marL="342900" indent="-342900" algn="ctr">
              <a:buClr>
                <a:srgbClr val="BB0018"/>
              </a:buClr>
              <a:buFont typeface="Wingdings" pitchFamily="2" charset="2"/>
              <a:buNone/>
            </a:pPr>
            <a:r>
              <a:rPr lang="en-US" sz="1800" dirty="0"/>
              <a:t>Building </a:t>
            </a:r>
            <a:r>
              <a:rPr lang="en-US" sz="1800" dirty="0" smtClean="0"/>
              <a:t>23, room E203</a:t>
            </a:r>
            <a:endParaRPr lang="en-US" sz="1800" dirty="0"/>
          </a:p>
          <a:p>
            <a:pPr marL="342900" indent="-342900" algn="ctr">
              <a:buClr>
                <a:srgbClr val="BB0018"/>
              </a:buClr>
              <a:buFont typeface="Wingdings" pitchFamily="2" charset="2"/>
              <a:buNone/>
            </a:pPr>
            <a:r>
              <a:rPr lang="en-US" sz="1800" dirty="0"/>
              <a:t>301-286-5498</a:t>
            </a:r>
          </a:p>
          <a:p>
            <a:pPr marL="342900" indent="-342900" algn="ctr">
              <a:buClr>
                <a:srgbClr val="BB0018"/>
              </a:buClr>
              <a:buFont typeface="Wingdings" pitchFamily="2" charset="2"/>
              <a:buNone/>
            </a:pPr>
            <a:r>
              <a:rPr lang="en-US" sz="1800" dirty="0"/>
              <a:t>John.C.McCloskey@nasa.gov</a:t>
            </a:r>
            <a:endParaRPr lang="en-US" dirty="0"/>
          </a:p>
        </p:txBody>
      </p:sp>
      <p:sp>
        <p:nvSpPr>
          <p:cNvPr id="23555" name="Rectangle 9219"/>
          <p:cNvSpPr>
            <a:spLocks noChangeArrowheads="1"/>
          </p:cNvSpPr>
          <p:nvPr/>
        </p:nvSpPr>
        <p:spPr bwMode="auto">
          <a:xfrm>
            <a:off x="228600" y="1905000"/>
            <a:ext cx="8686800" cy="1320800"/>
          </a:xfrm>
          <a:prstGeom prst="rect">
            <a:avLst/>
          </a:prstGeom>
          <a:noFill/>
          <a:ln w="12700">
            <a:noFill/>
            <a:miter lim="800000"/>
            <a:headEnd/>
            <a:tailEnd/>
          </a:ln>
        </p:spPr>
        <p:txBody>
          <a:bodyPr lIns="90487" tIns="44450" rIns="90487" bIns="44450" anchor="ctr"/>
          <a:lstStyle/>
          <a:p>
            <a:pPr algn="ctr" eaLnBrk="1" hangingPunct="1"/>
            <a:r>
              <a:rPr lang="en-US" sz="2800" dirty="0" smtClean="0">
                <a:solidFill>
                  <a:srgbClr val="BB0018"/>
                </a:solidFill>
              </a:rPr>
              <a:t>Fundamentals of </a:t>
            </a:r>
          </a:p>
          <a:p>
            <a:pPr algn="ctr" eaLnBrk="1" hangingPunct="1"/>
            <a:r>
              <a:rPr lang="en-US" sz="2800" dirty="0" smtClean="0">
                <a:solidFill>
                  <a:srgbClr val="BB0018"/>
                </a:solidFill>
              </a:rPr>
              <a:t>Electromagnetic </a:t>
            </a:r>
            <a:r>
              <a:rPr lang="en-US" sz="2800" dirty="0">
                <a:solidFill>
                  <a:srgbClr val="BB0018"/>
                </a:solidFill>
              </a:rPr>
              <a:t>Compatibility </a:t>
            </a:r>
            <a:endParaRPr lang="en-US" sz="2800" dirty="0" smtClean="0">
              <a:solidFill>
                <a:srgbClr val="BB0018"/>
              </a:solidFill>
            </a:endParaRPr>
          </a:p>
          <a:p>
            <a:pPr algn="ctr" eaLnBrk="1" hangingPunct="1"/>
            <a:r>
              <a:rPr lang="en-US" sz="2800" dirty="0" smtClean="0">
                <a:solidFill>
                  <a:srgbClr val="BB0018"/>
                </a:solidFill>
              </a:rPr>
              <a:t>(</a:t>
            </a:r>
            <a:r>
              <a:rPr lang="en-US" sz="2800" dirty="0">
                <a:solidFill>
                  <a:srgbClr val="BB0018"/>
                </a:solidFill>
              </a:rPr>
              <a:t>EMC</a:t>
            </a:r>
            <a:r>
              <a:rPr lang="en-US" sz="2800" dirty="0" smtClean="0">
                <a:solidFill>
                  <a:srgbClr val="BB0018"/>
                </a:solidFill>
              </a:rPr>
              <a:t>)</a:t>
            </a:r>
          </a:p>
          <a:p>
            <a:pPr algn="ctr" eaLnBrk="1" hangingPunct="1"/>
            <a:endParaRPr lang="en-US" sz="2800" dirty="0" smtClean="0">
              <a:solidFill>
                <a:srgbClr val="BB0018"/>
              </a:solidFill>
            </a:endParaRPr>
          </a:p>
          <a:p>
            <a:pPr algn="ctr" eaLnBrk="1" hangingPunct="1"/>
            <a:r>
              <a:rPr lang="en-US" sz="2800" dirty="0" smtClean="0">
                <a:solidFill>
                  <a:srgbClr val="BB0018"/>
                </a:solidFill>
              </a:rPr>
              <a:t>Introduction</a:t>
            </a:r>
            <a:endParaRPr lang="en-US" sz="2800" dirty="0">
              <a:solidFill>
                <a:srgbClr val="BB0018"/>
              </a:solidFill>
            </a:endParaRPr>
          </a:p>
          <a:p>
            <a:pPr algn="ctr" eaLnBrk="1" hangingPunct="1"/>
            <a:endParaRPr lang="en-US" dirty="0">
              <a:solidFill>
                <a:srgbClr val="BB0018"/>
              </a:solidFill>
            </a:endParaRPr>
          </a:p>
          <a:p>
            <a:pPr algn="ctr" eaLnBrk="1" hangingPunct="1"/>
            <a:r>
              <a:rPr lang="en-US" sz="2800" dirty="0" smtClean="0">
                <a:solidFill>
                  <a:srgbClr val="BB0018"/>
                </a:solidFill>
              </a:rPr>
              <a:t>Oct. 30, 2012</a:t>
            </a:r>
            <a:endParaRPr lang="en-US" sz="2800" dirty="0">
              <a:solidFill>
                <a:srgbClr val="BB0018"/>
              </a:solidFill>
            </a:endParaRPr>
          </a:p>
        </p:txBody>
      </p:sp>
      <p:sp>
        <p:nvSpPr>
          <p:cNvPr id="4" name="Text Box 1027" descr="ABL"/>
          <p:cNvSpPr txBox="1">
            <a:spLocks noChangeArrowheads="1"/>
          </p:cNvSpPr>
          <p:nvPr/>
        </p:nvSpPr>
        <p:spPr bwMode="auto">
          <a:xfrm>
            <a:off x="976313" y="1238250"/>
            <a:ext cx="184150" cy="366713"/>
          </a:xfrm>
          <a:prstGeom prst="rect">
            <a:avLst/>
          </a:prstGeom>
          <a:noFill/>
          <a:ln w="76200">
            <a:noFill/>
            <a:miter lim="800000"/>
            <a:headEnd/>
            <a:tailEnd/>
          </a:ln>
          <a:effectLst/>
        </p:spPr>
        <p:txBody>
          <a:bodyPr wrap="none">
            <a:spAutoFit/>
          </a:bodyPr>
          <a:lstStyle/>
          <a:p>
            <a:pPr algn="ctr"/>
            <a:endParaRPr lang="en-US" sz="1800" b="1">
              <a:latin typeface="Arial" charset="0"/>
            </a:endParaRPr>
          </a:p>
        </p:txBody>
      </p:sp>
      <p:pic>
        <p:nvPicPr>
          <p:cNvPr id="5" name="Picture 1032" descr="j0398579"/>
          <p:cNvPicPr>
            <a:picLocks noChangeAspect="1" noChangeArrowheads="1"/>
          </p:cNvPicPr>
          <p:nvPr/>
        </p:nvPicPr>
        <p:blipFill>
          <a:blip r:embed="rId2" cstate="print"/>
          <a:srcRect/>
          <a:stretch>
            <a:fillRect/>
          </a:stretch>
        </p:blipFill>
        <p:spPr bwMode="auto">
          <a:xfrm>
            <a:off x="63500" y="2593975"/>
            <a:ext cx="1358900" cy="1855788"/>
          </a:xfrm>
          <a:prstGeom prst="rect">
            <a:avLst/>
          </a:prstGeom>
          <a:noFill/>
        </p:spPr>
      </p:pic>
      <p:pic>
        <p:nvPicPr>
          <p:cNvPr id="6" name="Picture 1034" descr="so02028_"/>
          <p:cNvPicPr>
            <a:picLocks noChangeAspect="1" noChangeArrowheads="1"/>
          </p:cNvPicPr>
          <p:nvPr/>
        </p:nvPicPr>
        <p:blipFill>
          <a:blip r:embed="rId3" cstate="print"/>
          <a:srcRect/>
          <a:stretch>
            <a:fillRect/>
          </a:stretch>
        </p:blipFill>
        <p:spPr bwMode="auto">
          <a:xfrm>
            <a:off x="152400" y="5114925"/>
            <a:ext cx="1295400" cy="1427163"/>
          </a:xfrm>
          <a:prstGeom prst="rect">
            <a:avLst/>
          </a:prstGeom>
          <a:noFill/>
        </p:spPr>
      </p:pic>
      <p:pic>
        <p:nvPicPr>
          <p:cNvPr id="7" name="Picture 1035" descr="j0311600"/>
          <p:cNvPicPr>
            <a:picLocks noChangeAspect="1" noChangeArrowheads="1"/>
          </p:cNvPicPr>
          <p:nvPr/>
        </p:nvPicPr>
        <p:blipFill>
          <a:blip r:embed="rId4" cstate="print"/>
          <a:srcRect/>
          <a:stretch>
            <a:fillRect/>
          </a:stretch>
        </p:blipFill>
        <p:spPr bwMode="auto">
          <a:xfrm>
            <a:off x="107950" y="942975"/>
            <a:ext cx="1276350" cy="1165225"/>
          </a:xfrm>
          <a:prstGeom prst="rect">
            <a:avLst/>
          </a:prstGeom>
          <a:noFill/>
        </p:spPr>
      </p:pic>
      <p:pic>
        <p:nvPicPr>
          <p:cNvPr id="8" name="Picture 1029" descr="so01662_"/>
          <p:cNvPicPr>
            <a:picLocks noChangeAspect="1" noChangeArrowheads="1"/>
          </p:cNvPicPr>
          <p:nvPr/>
        </p:nvPicPr>
        <p:blipFill>
          <a:blip r:embed="rId5" cstate="print"/>
          <a:srcRect/>
          <a:stretch>
            <a:fillRect/>
          </a:stretch>
        </p:blipFill>
        <p:spPr bwMode="auto">
          <a:xfrm>
            <a:off x="6972300" y="2546350"/>
            <a:ext cx="1939925" cy="1719263"/>
          </a:xfrm>
          <a:prstGeom prst="rect">
            <a:avLst/>
          </a:prstGeom>
          <a:noFill/>
        </p:spPr>
      </p:pic>
      <p:pic>
        <p:nvPicPr>
          <p:cNvPr id="9" name="Picture 1031" descr="j0354219"/>
          <p:cNvPicPr>
            <a:picLocks noChangeAspect="1" noChangeArrowheads="1"/>
          </p:cNvPicPr>
          <p:nvPr/>
        </p:nvPicPr>
        <p:blipFill>
          <a:blip r:embed="rId6" cstate="print"/>
          <a:srcRect/>
          <a:stretch>
            <a:fillRect/>
          </a:stretch>
        </p:blipFill>
        <p:spPr bwMode="auto">
          <a:xfrm>
            <a:off x="7278688" y="958850"/>
            <a:ext cx="1617662" cy="1325563"/>
          </a:xfrm>
          <a:prstGeom prst="rect">
            <a:avLst/>
          </a:prstGeom>
          <a:noFill/>
        </p:spPr>
      </p:pic>
      <p:pic>
        <p:nvPicPr>
          <p:cNvPr id="10" name="Picture 1033" descr="so02068_"/>
          <p:cNvPicPr>
            <a:picLocks noChangeAspect="1" noChangeArrowheads="1"/>
          </p:cNvPicPr>
          <p:nvPr/>
        </p:nvPicPr>
        <p:blipFill>
          <a:blip r:embed="rId7" cstate="print"/>
          <a:srcRect/>
          <a:stretch>
            <a:fillRect/>
          </a:stretch>
        </p:blipFill>
        <p:spPr bwMode="auto">
          <a:xfrm>
            <a:off x="7054850" y="4565650"/>
            <a:ext cx="1936750" cy="1938338"/>
          </a:xfrm>
          <a:prstGeom prst="rect">
            <a:avLst/>
          </a:prstGeom>
          <a:noFill/>
        </p:spPr>
      </p:pic>
      <p:pic>
        <p:nvPicPr>
          <p:cNvPr id="11" name="Picture 1036" descr="j0347509"/>
          <p:cNvPicPr>
            <a:picLocks noChangeAspect="1" noChangeArrowheads="1"/>
          </p:cNvPicPr>
          <p:nvPr/>
        </p:nvPicPr>
        <p:blipFill>
          <a:blip r:embed="rId8" cstate="print"/>
          <a:srcRect/>
          <a:stretch>
            <a:fillRect/>
          </a:stretch>
        </p:blipFill>
        <p:spPr bwMode="auto">
          <a:xfrm>
            <a:off x="8245058" y="73025"/>
            <a:ext cx="606425" cy="5699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repeatCount="indefinite" accel="50000" decel="50000" fill="hold" nodeType="clickEffect">
                                  <p:stCondLst>
                                    <p:cond delay="0"/>
                                  </p:stCondLst>
                                  <p:childTnLst>
                                    <p:animMotion origin="layout" path="M -0.0349 0.00023 L -0.81355 0.00023 " pathEditMode="relative" ptsTypes="AA">
                                      <p:cBhvr>
                                        <p:cTn id="6" dur="2000" fill="hold"/>
                                        <p:tgtEl>
                                          <p:spTgt spid="1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p:txBody>
          <a:bodyPr/>
          <a:lstStyle/>
          <a:p>
            <a:r>
              <a:rPr lang="en-US" smtClean="0"/>
              <a:t>GSFC EMC Working Group Commercial</a:t>
            </a:r>
          </a:p>
        </p:txBody>
      </p:sp>
      <p:sp>
        <p:nvSpPr>
          <p:cNvPr id="45059" name="Content Placeholder 3"/>
          <p:cNvSpPr>
            <a:spLocks noGrp="1"/>
          </p:cNvSpPr>
          <p:nvPr>
            <p:ph idx="1"/>
          </p:nvPr>
        </p:nvSpPr>
        <p:spPr/>
        <p:txBody>
          <a:bodyPr/>
          <a:lstStyle/>
          <a:p>
            <a:r>
              <a:rPr lang="en-US" sz="1600" dirty="0" smtClean="0"/>
              <a:t>Weekly meeting/telecon:  Wednesdays at 10:00 AM Eastern</a:t>
            </a:r>
          </a:p>
          <a:p>
            <a:pPr lvl="1"/>
            <a:r>
              <a:rPr lang="en-US" sz="1600" dirty="0" smtClean="0"/>
              <a:t>Dial-up:  877-337-6964, passcode 313963</a:t>
            </a:r>
          </a:p>
          <a:p>
            <a:pPr lvl="1"/>
            <a:r>
              <a:rPr lang="en-US" sz="1600" dirty="0" smtClean="0"/>
              <a:t>Webex (</a:t>
            </a:r>
            <a:r>
              <a:rPr lang="en-US" sz="1600" dirty="0" smtClean="0">
                <a:hlinkClick r:id="rId2"/>
              </a:rPr>
              <a:t>https://nasa.webex.com</a:t>
            </a:r>
            <a:r>
              <a:rPr lang="en-US" sz="1600" dirty="0" smtClean="0"/>
              <a:t>)</a:t>
            </a:r>
          </a:p>
          <a:p>
            <a:pPr lvl="2"/>
            <a:r>
              <a:rPr lang="en-US" sz="1400" dirty="0" smtClean="0"/>
              <a:t>Meeting number:  991 230 600</a:t>
            </a:r>
          </a:p>
          <a:p>
            <a:pPr lvl="2"/>
            <a:r>
              <a:rPr lang="en-US" sz="1400" dirty="0" smtClean="0"/>
              <a:t>Meeting password:  gsfc_emcwg1</a:t>
            </a:r>
          </a:p>
          <a:p>
            <a:r>
              <a:rPr lang="en-US" sz="1600" dirty="0" smtClean="0"/>
              <a:t>XSPACES page:  </a:t>
            </a:r>
            <a:r>
              <a:rPr lang="en-US" sz="1600" u="sng" dirty="0" smtClean="0">
                <a:hlinkClick r:id="rId3"/>
              </a:rPr>
              <a:t>https://xspaces.gsfc.nasa.gov/display/EMCWG/Home</a:t>
            </a:r>
            <a:endParaRPr lang="en-US" sz="1600" b="0" dirty="0" smtClean="0"/>
          </a:p>
          <a:p>
            <a:pPr lvl="1"/>
            <a:r>
              <a:rPr lang="en-US" sz="1600" dirty="0" smtClean="0"/>
              <a:t>Presentation charts for this and previous courses</a:t>
            </a:r>
          </a:p>
          <a:p>
            <a:pPr lvl="1"/>
            <a:r>
              <a:rPr lang="en-US" sz="1600" dirty="0" smtClean="0"/>
              <a:t>EMC-related documentation (GEVS, MIL standards, papers, etc.)</a:t>
            </a:r>
          </a:p>
          <a:p>
            <a:pPr lvl="1"/>
            <a:r>
              <a:rPr lang="en-US" sz="1600" dirty="0" smtClean="0"/>
              <a:t>Links to </a:t>
            </a:r>
            <a:r>
              <a:rPr lang="en-US" sz="1600" dirty="0" err="1" smtClean="0"/>
              <a:t>NESC</a:t>
            </a:r>
            <a:r>
              <a:rPr lang="en-US" sz="1600" dirty="0" smtClean="0"/>
              <a:t> Academy training videos</a:t>
            </a:r>
          </a:p>
          <a:p>
            <a:pPr lvl="1"/>
            <a:r>
              <a:rPr lang="en-US" sz="1600" dirty="0" smtClean="0"/>
              <a:t>Links to other EMC-related websites</a:t>
            </a:r>
          </a:p>
          <a:p>
            <a:pPr lvl="1"/>
            <a:r>
              <a:rPr lang="en-US" sz="1600" dirty="0" smtClean="0"/>
              <a:t>Events (courses, seminars, etc.)</a:t>
            </a:r>
          </a:p>
          <a:p>
            <a:pPr lvl="1"/>
            <a:r>
              <a:rPr lang="en-US" sz="1600" dirty="0" smtClean="0"/>
              <a:t>On-line discussion topics</a:t>
            </a:r>
          </a:p>
          <a:p>
            <a:r>
              <a:rPr lang="en-US" sz="1600" dirty="0" smtClean="0"/>
              <a:t>E-mail list:  </a:t>
            </a:r>
            <a:r>
              <a:rPr lang="en-US" sz="1600" b="0" dirty="0" smtClean="0">
                <a:hlinkClick r:id="rId4"/>
              </a:rPr>
              <a:t>gsfc-emc@lists.nasa.gov</a:t>
            </a:r>
            <a:endParaRPr lang="en-US" sz="1600" b="0" dirty="0" smtClean="0"/>
          </a:p>
          <a:p>
            <a:r>
              <a:rPr lang="en-US" sz="1600" dirty="0" smtClean="0"/>
              <a:t>Contact information</a:t>
            </a:r>
          </a:p>
          <a:p>
            <a:pPr lvl="1"/>
            <a:r>
              <a:rPr lang="en-US" sz="1600" dirty="0" smtClean="0"/>
              <a:t>E-mail:  </a:t>
            </a:r>
            <a:r>
              <a:rPr lang="en-US" sz="1600" dirty="0" smtClean="0">
                <a:hlinkClick r:id="rId5"/>
              </a:rPr>
              <a:t>John.C.McCloskey@nasa.gov</a:t>
            </a:r>
            <a:endParaRPr lang="en-US" sz="1600" dirty="0" smtClean="0"/>
          </a:p>
          <a:p>
            <a:pPr lvl="1"/>
            <a:r>
              <a:rPr lang="en-US" sz="1600" dirty="0" smtClean="0"/>
              <a:t>Phone:  301-286-5498</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 don’t care if it takes all day…</a:t>
            </a:r>
            <a:endParaRPr lang="en-US" dirty="0"/>
          </a:p>
        </p:txBody>
      </p:sp>
      <p:pic>
        <p:nvPicPr>
          <p:cNvPr id="5" name="Picture 2" descr="October 27, 1999"/>
          <p:cNvPicPr>
            <a:picLocks noChangeAspect="1" noChangeArrowheads="1"/>
          </p:cNvPicPr>
          <p:nvPr/>
        </p:nvPicPr>
        <p:blipFill>
          <a:blip r:embed="rId2" cstate="print"/>
          <a:srcRect/>
          <a:stretch>
            <a:fillRect/>
          </a:stretch>
        </p:blipFill>
        <p:spPr bwMode="auto">
          <a:xfrm>
            <a:off x="10911" y="2111829"/>
            <a:ext cx="9126581" cy="2852057"/>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err="1" smtClean="0"/>
              <a:t>Ott</a:t>
            </a:r>
            <a:r>
              <a:rPr lang="en-US" dirty="0" smtClean="0"/>
              <a:t>, Henry:  Electromagnetic Compatibility Engineering</a:t>
            </a:r>
          </a:p>
          <a:p>
            <a:r>
              <a:rPr lang="en-US" dirty="0" smtClean="0"/>
              <a:t>Paul, Clayton:  Introduction to Electromagnetic Compatibility</a:t>
            </a:r>
          </a:p>
          <a:p>
            <a:r>
              <a:rPr lang="en-US" dirty="0" smtClean="0"/>
              <a:t>Cheng, David:  Field and Wave Electromagnetics</a:t>
            </a:r>
          </a:p>
          <a:p>
            <a:r>
              <a:rPr lang="en-US" dirty="0" smtClean="0"/>
              <a:t>XSPACES site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You Remember Nothing Else From Today…</a:t>
            </a:r>
            <a:endParaRPr lang="en-US" dirty="0"/>
          </a:p>
        </p:txBody>
      </p:sp>
      <p:sp>
        <p:nvSpPr>
          <p:cNvPr id="4" name="TextBox 3"/>
          <p:cNvSpPr txBox="1"/>
          <p:nvPr/>
        </p:nvSpPr>
        <p:spPr>
          <a:xfrm>
            <a:off x="852875" y="1394858"/>
            <a:ext cx="7438251" cy="4524315"/>
          </a:xfrm>
          <a:prstGeom prst="rect">
            <a:avLst/>
          </a:prstGeom>
          <a:noFill/>
        </p:spPr>
        <p:txBody>
          <a:bodyPr wrap="square" rtlCol="0">
            <a:spAutoFit/>
          </a:bodyPr>
          <a:lstStyle/>
          <a:p>
            <a:pPr algn="ctr"/>
            <a:r>
              <a:rPr lang="en-US" sz="7200" dirty="0" smtClean="0">
                <a:solidFill>
                  <a:srgbClr val="FF0000"/>
                </a:solidFill>
              </a:rPr>
              <a:t>DO YOU KNOW WHERE YOUR CURRENTS ARE FLOWING?</a:t>
            </a:r>
            <a:endParaRPr lang="en-US" sz="7200"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a:lstStyle/>
          <a:p>
            <a:pPr eaLnBrk="1" hangingPunct="1"/>
            <a:r>
              <a:rPr lang="en-US" dirty="0" smtClean="0"/>
              <a:t>Agenda</a:t>
            </a:r>
          </a:p>
        </p:txBody>
      </p:sp>
      <p:sp>
        <p:nvSpPr>
          <p:cNvPr id="24579" name="Rectangle 5"/>
          <p:cNvSpPr>
            <a:spLocks noGrp="1" noChangeArrowheads="1"/>
          </p:cNvSpPr>
          <p:nvPr>
            <p:ph type="body" idx="1"/>
          </p:nvPr>
        </p:nvSpPr>
        <p:spPr/>
        <p:txBody>
          <a:bodyPr/>
          <a:lstStyle/>
          <a:p>
            <a:r>
              <a:rPr lang="en-US" sz="1400" dirty="0" smtClean="0"/>
              <a:t>8:30 – 9:00 AM:  Introduction</a:t>
            </a:r>
          </a:p>
          <a:p>
            <a:r>
              <a:rPr lang="en-US" sz="1400" dirty="0" smtClean="0"/>
              <a:t>9:00 – 10:00 AM: Building Blocks</a:t>
            </a:r>
          </a:p>
          <a:p>
            <a:r>
              <a:rPr lang="en-US" sz="1400" dirty="0" smtClean="0">
                <a:solidFill>
                  <a:srgbClr val="FF0000"/>
                </a:solidFill>
              </a:rPr>
              <a:t>10:00 – 10:15 AM:  Break</a:t>
            </a:r>
          </a:p>
          <a:p>
            <a:r>
              <a:rPr lang="en-US" sz="1400" dirty="0" smtClean="0"/>
              <a:t>10:15 – 10:45:  Building Blocks (cont.)</a:t>
            </a:r>
          </a:p>
          <a:p>
            <a:r>
              <a:rPr lang="en-US" sz="1400" dirty="0" smtClean="0"/>
              <a:t>10:45 – 11:15 AM:  Time Domain vs. Frequency Domain</a:t>
            </a:r>
          </a:p>
          <a:p>
            <a:r>
              <a:rPr lang="en-US" sz="1400" dirty="0" smtClean="0"/>
              <a:t>11:15 – 11:45 AM:  Transmission Lines</a:t>
            </a:r>
          </a:p>
          <a:p>
            <a:r>
              <a:rPr lang="en-US" sz="1400" dirty="0" smtClean="0">
                <a:solidFill>
                  <a:srgbClr val="FF0000"/>
                </a:solidFill>
              </a:rPr>
              <a:t>11:45 AM – 1:15 PM:  Lunch</a:t>
            </a:r>
          </a:p>
          <a:p>
            <a:r>
              <a:rPr lang="en-US" sz="1400" dirty="0" smtClean="0"/>
              <a:t>1:15 – 1:45 PM:  Dipole Antenna Basics</a:t>
            </a:r>
          </a:p>
          <a:p>
            <a:r>
              <a:rPr lang="en-US" sz="1400" dirty="0" smtClean="0"/>
              <a:t>1:45 – 2:45 PM:  Grounding</a:t>
            </a:r>
          </a:p>
          <a:p>
            <a:r>
              <a:rPr lang="en-US" sz="1400" dirty="0" smtClean="0">
                <a:solidFill>
                  <a:srgbClr val="FF0000"/>
                </a:solidFill>
              </a:rPr>
              <a:t>2:45 – 3:00 PM:  Break</a:t>
            </a:r>
          </a:p>
          <a:p>
            <a:r>
              <a:rPr lang="en-US" sz="1400" dirty="0" smtClean="0"/>
              <a:t>3:00 – </a:t>
            </a:r>
            <a:r>
              <a:rPr lang="en-US" sz="1400" dirty="0" smtClean="0"/>
              <a:t>4:0</a:t>
            </a:r>
            <a:r>
              <a:rPr lang="en-US" sz="1400" dirty="0" smtClean="0"/>
              <a:t>0 </a:t>
            </a:r>
            <a:r>
              <a:rPr lang="en-US" sz="1400" dirty="0" smtClean="0"/>
              <a:t>PM:  Mitigation Strategies</a:t>
            </a:r>
          </a:p>
          <a:p>
            <a:r>
              <a:rPr lang="en-US" sz="1400" dirty="0" smtClean="0"/>
              <a:t>4:00 </a:t>
            </a:r>
            <a:r>
              <a:rPr lang="en-US" sz="1400" dirty="0" smtClean="0"/>
              <a:t>– 4:30 PM:  Discussion and Wrap-Up</a:t>
            </a:r>
          </a:p>
          <a:p>
            <a:r>
              <a:rPr lang="en-US" sz="1400" dirty="0" smtClean="0">
                <a:solidFill>
                  <a:srgbClr val="FF0000"/>
                </a:solidFill>
              </a:rPr>
              <a:t>4:30 PM  Adjourn and room cleanup</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dirty="0" smtClean="0"/>
              <a:t>Your Instructor</a:t>
            </a:r>
          </a:p>
        </p:txBody>
      </p:sp>
      <p:sp>
        <p:nvSpPr>
          <p:cNvPr id="25603" name="Content Placeholder 2"/>
          <p:cNvSpPr>
            <a:spLocks noGrp="1"/>
          </p:cNvSpPr>
          <p:nvPr>
            <p:ph idx="1"/>
          </p:nvPr>
        </p:nvSpPr>
        <p:spPr/>
        <p:txBody>
          <a:bodyPr/>
          <a:lstStyle/>
          <a:p>
            <a:r>
              <a:rPr lang="en-US" sz="1600" dirty="0" smtClean="0"/>
              <a:t>25 years at GSFC as Electronics/Electrical Systems Engineer</a:t>
            </a:r>
          </a:p>
          <a:p>
            <a:r>
              <a:rPr lang="en-US" sz="1600" dirty="0" smtClean="0"/>
              <a:t>GSFC Chief EMC Engineer since Sept. 20, 2010</a:t>
            </a:r>
          </a:p>
          <a:p>
            <a:r>
              <a:rPr lang="en-US" sz="1600" dirty="0" smtClean="0"/>
              <a:t>Certified </a:t>
            </a:r>
            <a:r>
              <a:rPr lang="en-US" sz="1600" dirty="0" err="1" smtClean="0"/>
              <a:t>iNARTE</a:t>
            </a:r>
            <a:r>
              <a:rPr lang="en-US" sz="1600" dirty="0" smtClean="0"/>
              <a:t> MIL-STD specialist</a:t>
            </a:r>
          </a:p>
          <a:p>
            <a:pPr lvl="1"/>
            <a:r>
              <a:rPr lang="en-US" sz="1600" dirty="0" smtClean="0"/>
              <a:t>iNARTE = International Association for Radio, Telecommunications and Electromagnetics</a:t>
            </a:r>
          </a:p>
          <a:p>
            <a:r>
              <a:rPr lang="en-US" sz="1600" dirty="0" smtClean="0"/>
              <a:t>Electrical Systems Branch (565) for 12 years</a:t>
            </a:r>
          </a:p>
          <a:p>
            <a:pPr lvl="1"/>
            <a:r>
              <a:rPr lang="en-US" sz="1600" dirty="0" smtClean="0"/>
              <a:t>JWST/ISIM Electrical Systems &amp; EMC Lead (2002-present)</a:t>
            </a:r>
          </a:p>
          <a:p>
            <a:pPr lvl="1"/>
            <a:r>
              <a:rPr lang="en-US" sz="1600" dirty="0" smtClean="0"/>
              <a:t>JWST Observatory EMC Lead Engineer (Oct. 2010 – present)</a:t>
            </a:r>
          </a:p>
          <a:p>
            <a:pPr lvl="1"/>
            <a:r>
              <a:rPr lang="en-US" sz="1600" dirty="0" smtClean="0"/>
              <a:t>Electrical Systems Lead for EOS-Aqua (1998-2002)</a:t>
            </a:r>
          </a:p>
          <a:p>
            <a:r>
              <a:rPr lang="en-US" sz="1600" dirty="0" smtClean="0"/>
              <a:t>Detector Systems Branch (553) for first 10 years</a:t>
            </a:r>
          </a:p>
          <a:p>
            <a:pPr lvl="1"/>
            <a:r>
              <a:rPr lang="en-US" sz="1600" dirty="0" smtClean="0"/>
              <a:t>Board level design engineer (digital and analog)</a:t>
            </a:r>
          </a:p>
          <a:p>
            <a:pPr lvl="1"/>
            <a:r>
              <a:rPr lang="en-US" sz="1600" dirty="0" smtClean="0"/>
              <a:t>MODIS-T, CIRS, IRAC, etc.</a:t>
            </a:r>
          </a:p>
          <a:p>
            <a:pPr lvl="1"/>
            <a:r>
              <a:rPr lang="en-US" sz="1600" dirty="0" smtClean="0"/>
              <a:t>Early experience with board-level noise and crosstalk</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pPr eaLnBrk="1" hangingPunct="1"/>
            <a:r>
              <a:rPr lang="en-US" smtClean="0"/>
              <a:t>EMI:  Divine Intervention or Physics?</a:t>
            </a:r>
          </a:p>
        </p:txBody>
      </p:sp>
      <p:pic>
        <p:nvPicPr>
          <p:cNvPr id="26627" name="Picture 5" descr="platoaristotle"/>
          <p:cNvPicPr>
            <a:picLocks noChangeAspect="1" noChangeArrowheads="1"/>
          </p:cNvPicPr>
          <p:nvPr/>
        </p:nvPicPr>
        <p:blipFill>
          <a:blip r:embed="rId2" cstate="print"/>
          <a:srcRect/>
          <a:stretch>
            <a:fillRect/>
          </a:stretch>
        </p:blipFill>
        <p:spPr bwMode="auto">
          <a:xfrm>
            <a:off x="2903538" y="1501775"/>
            <a:ext cx="3198812" cy="4146550"/>
          </a:xfrm>
          <a:prstGeom prst="rect">
            <a:avLst/>
          </a:prstGeom>
          <a:noFill/>
          <a:ln w="9525">
            <a:noFill/>
            <a:miter lim="800000"/>
            <a:headEnd/>
            <a:tailEnd/>
          </a:ln>
        </p:spPr>
      </p:pic>
      <p:sp>
        <p:nvSpPr>
          <p:cNvPr id="26628" name="AutoShape 7"/>
          <p:cNvSpPr>
            <a:spLocks noChangeArrowheads="1"/>
          </p:cNvSpPr>
          <p:nvPr/>
        </p:nvSpPr>
        <p:spPr bwMode="auto">
          <a:xfrm>
            <a:off x="350838" y="2568575"/>
            <a:ext cx="2541587" cy="2725738"/>
          </a:xfrm>
          <a:prstGeom prst="wedgeRoundRectCallout">
            <a:avLst>
              <a:gd name="adj1" fmla="val 77981"/>
              <a:gd name="adj2" fmla="val -50176"/>
              <a:gd name="adj3" fmla="val 16667"/>
            </a:avLst>
          </a:prstGeom>
          <a:solidFill>
            <a:schemeClr val="bg1"/>
          </a:solidFill>
          <a:ln w="28575">
            <a:solidFill>
              <a:schemeClr val="tx1"/>
            </a:solidFill>
            <a:miter lim="800000"/>
            <a:headEnd/>
            <a:tailEnd/>
          </a:ln>
        </p:spPr>
        <p:txBody>
          <a:bodyPr/>
          <a:lstStyle/>
          <a:p>
            <a:pPr algn="ctr"/>
            <a:endParaRPr lang="en-US" sz="2400" b="0">
              <a:latin typeface="Times" pitchFamily="18" charset="0"/>
            </a:endParaRPr>
          </a:p>
        </p:txBody>
      </p:sp>
      <p:sp>
        <p:nvSpPr>
          <p:cNvPr id="26629" name="Text Box 8"/>
          <p:cNvSpPr txBox="1">
            <a:spLocks noChangeArrowheads="1"/>
          </p:cNvSpPr>
          <p:nvPr/>
        </p:nvSpPr>
        <p:spPr bwMode="auto">
          <a:xfrm>
            <a:off x="419100" y="2733675"/>
            <a:ext cx="2441575" cy="2432050"/>
          </a:xfrm>
          <a:prstGeom prst="rect">
            <a:avLst/>
          </a:prstGeom>
          <a:noFill/>
          <a:ln w="9525">
            <a:noFill/>
            <a:miter lim="800000"/>
            <a:headEnd/>
            <a:tailEnd/>
          </a:ln>
        </p:spPr>
        <p:txBody>
          <a:bodyPr>
            <a:spAutoFit/>
          </a:bodyPr>
          <a:lstStyle/>
          <a:p>
            <a:r>
              <a:rPr lang="en-US" sz="1400"/>
              <a:t>Aristotle, I present thee with another test:</a:t>
            </a:r>
          </a:p>
          <a:p>
            <a:endParaRPr lang="en-US" sz="1400"/>
          </a:p>
          <a:p>
            <a:r>
              <a:rPr lang="en-US" sz="1400"/>
              <a:t>Is Electromagnetic Interference caused by the gods to whom I doth presently point with my right hand, indeed the same gods that cause Microsoft Windows to crash on a regular basis?</a:t>
            </a:r>
          </a:p>
        </p:txBody>
      </p:sp>
      <p:sp>
        <p:nvSpPr>
          <p:cNvPr id="26630" name="AutoShape 9"/>
          <p:cNvSpPr>
            <a:spLocks noChangeArrowheads="1"/>
          </p:cNvSpPr>
          <p:nvPr/>
        </p:nvSpPr>
        <p:spPr bwMode="auto">
          <a:xfrm>
            <a:off x="6105525" y="1831975"/>
            <a:ext cx="2678113" cy="2630488"/>
          </a:xfrm>
          <a:prstGeom prst="wedgeRoundRectCallout">
            <a:avLst>
              <a:gd name="adj1" fmla="val -77269"/>
              <a:gd name="adj2" fmla="val -37204"/>
              <a:gd name="adj3" fmla="val 16667"/>
            </a:avLst>
          </a:prstGeom>
          <a:solidFill>
            <a:schemeClr val="bg1"/>
          </a:solidFill>
          <a:ln w="28575">
            <a:solidFill>
              <a:schemeClr val="tx1"/>
            </a:solidFill>
            <a:miter lim="800000"/>
            <a:headEnd/>
            <a:tailEnd/>
          </a:ln>
        </p:spPr>
        <p:txBody>
          <a:bodyPr/>
          <a:lstStyle/>
          <a:p>
            <a:pPr algn="ctr"/>
            <a:endParaRPr lang="en-US" sz="2400" b="0">
              <a:latin typeface="Times" pitchFamily="18" charset="0"/>
            </a:endParaRPr>
          </a:p>
        </p:txBody>
      </p:sp>
      <p:sp>
        <p:nvSpPr>
          <p:cNvPr id="26631" name="Text Box 10"/>
          <p:cNvSpPr txBox="1">
            <a:spLocks noChangeArrowheads="1"/>
          </p:cNvSpPr>
          <p:nvPr/>
        </p:nvSpPr>
        <p:spPr bwMode="auto">
          <a:xfrm>
            <a:off x="6229350" y="1939925"/>
            <a:ext cx="2549525" cy="2462213"/>
          </a:xfrm>
          <a:prstGeom prst="rect">
            <a:avLst/>
          </a:prstGeom>
          <a:noFill/>
          <a:ln w="9525">
            <a:noFill/>
            <a:miter lim="800000"/>
            <a:headEnd/>
            <a:tailEnd/>
          </a:ln>
        </p:spPr>
        <p:txBody>
          <a:bodyPr>
            <a:spAutoFit/>
          </a:bodyPr>
          <a:lstStyle/>
          <a:p>
            <a:r>
              <a:rPr lang="en-US" sz="1400"/>
              <a:t>Nay, Plato, the laws of physics cause these phenomena, as will be expressed in an elegant set of equations by a brilliant dude named Maxwell in a couple of millenia, and as will be summarized in a somewhat dumbed-down manner by this dude in the next few viewgraphs…</a:t>
            </a:r>
          </a:p>
        </p:txBody>
      </p:sp>
      <p:sp>
        <p:nvSpPr>
          <p:cNvPr id="26632" name="AutoShape 11"/>
          <p:cNvSpPr>
            <a:spLocks noChangeArrowheads="1"/>
          </p:cNvSpPr>
          <p:nvPr/>
        </p:nvSpPr>
        <p:spPr bwMode="auto">
          <a:xfrm>
            <a:off x="6100763" y="4827588"/>
            <a:ext cx="1931987" cy="665162"/>
          </a:xfrm>
          <a:prstGeom prst="wedgeRoundRectCallout">
            <a:avLst>
              <a:gd name="adj1" fmla="val -118120"/>
              <a:gd name="adj2" fmla="val -162648"/>
              <a:gd name="adj3" fmla="val 16667"/>
            </a:avLst>
          </a:prstGeom>
          <a:solidFill>
            <a:schemeClr val="bg1"/>
          </a:solidFill>
          <a:ln w="28575">
            <a:solidFill>
              <a:schemeClr val="tx1"/>
            </a:solidFill>
            <a:miter lim="800000"/>
            <a:headEnd/>
            <a:tailEnd/>
          </a:ln>
        </p:spPr>
        <p:txBody>
          <a:bodyPr/>
          <a:lstStyle/>
          <a:p>
            <a:pPr algn="ctr"/>
            <a:endParaRPr lang="en-US" sz="2400" b="0">
              <a:latin typeface="Times" pitchFamily="18" charset="0"/>
            </a:endParaRPr>
          </a:p>
        </p:txBody>
      </p:sp>
      <p:sp>
        <p:nvSpPr>
          <p:cNvPr id="26633" name="Text Box 12"/>
          <p:cNvSpPr txBox="1">
            <a:spLocks noChangeArrowheads="1"/>
          </p:cNvSpPr>
          <p:nvPr/>
        </p:nvSpPr>
        <p:spPr bwMode="auto">
          <a:xfrm>
            <a:off x="6102350" y="4914900"/>
            <a:ext cx="1927225" cy="457200"/>
          </a:xfrm>
          <a:prstGeom prst="rect">
            <a:avLst/>
          </a:prstGeom>
          <a:noFill/>
          <a:ln w="9525">
            <a:noFill/>
            <a:miter lim="800000"/>
            <a:headEnd/>
            <a:tailEnd/>
          </a:ln>
        </p:spPr>
        <p:txBody>
          <a:bodyPr>
            <a:spAutoFit/>
          </a:bodyPr>
          <a:lstStyle/>
          <a:p>
            <a:r>
              <a:rPr lang="en-US" sz="1200"/>
              <a:t>Dude, what the </a:t>
            </a:r>
            <a:r>
              <a:rPr lang="en-US" sz="1200">
                <a:latin typeface="Symbol" pitchFamily="18" charset="2"/>
              </a:rPr>
              <a:t>hell </a:t>
            </a:r>
            <a:r>
              <a:rPr lang="en-US" sz="1200"/>
              <a:t>are “viewgraphs”?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p:txBody>
          <a:bodyPr/>
          <a:lstStyle/>
          <a:p>
            <a:r>
              <a:rPr lang="en-US" sz="1400" dirty="0" smtClean="0"/>
              <a:t>Debunk “EMC is black magic” myth</a:t>
            </a:r>
          </a:p>
          <a:p>
            <a:pPr lvl="1">
              <a:buFont typeface="Wingdings" pitchFamily="2" charset="2"/>
              <a:buNone/>
            </a:pPr>
            <a:r>
              <a:rPr lang="en-US" sz="1400" dirty="0" smtClean="0"/>
              <a:t>	</a:t>
            </a:r>
            <a:r>
              <a:rPr lang="en-US" sz="1200" i="1" dirty="0" smtClean="0"/>
              <a:t>"The great enemy of the truth is very often not the lie - deliberate, contrived, and dishonest - but the myth - persistent, persuasive, and unrealistic."</a:t>
            </a:r>
          </a:p>
          <a:p>
            <a:pPr lvl="1">
              <a:buFont typeface="Wingdings" pitchFamily="2" charset="2"/>
              <a:buNone/>
            </a:pPr>
            <a:r>
              <a:rPr lang="en-US" sz="1200" i="1" dirty="0" smtClean="0"/>
              <a:t>            - John F. Kennedy</a:t>
            </a:r>
          </a:p>
          <a:p>
            <a:r>
              <a:rPr lang="en-US" sz="1400" dirty="0" smtClean="0"/>
              <a:t>Increase awareness and appreciation of EMC principles at all project levels</a:t>
            </a:r>
          </a:p>
          <a:p>
            <a:pPr lvl="1"/>
            <a:r>
              <a:rPr lang="en-US" sz="1400" dirty="0" smtClean="0"/>
              <a:t>Managers &amp; systems engineers</a:t>
            </a:r>
          </a:p>
          <a:p>
            <a:pPr lvl="2"/>
            <a:r>
              <a:rPr lang="en-US" sz="1200" dirty="0" smtClean="0"/>
              <a:t>Importance of EMC issues for ensuring mission success</a:t>
            </a:r>
          </a:p>
          <a:p>
            <a:pPr lvl="2"/>
            <a:r>
              <a:rPr lang="en-US" sz="1200" dirty="0" smtClean="0"/>
              <a:t>Consequences of ignoring them</a:t>
            </a:r>
          </a:p>
          <a:p>
            <a:pPr lvl="2"/>
            <a:r>
              <a:rPr lang="en-US" sz="1200" dirty="0" smtClean="0"/>
              <a:t>Provide basis for making informed decisions</a:t>
            </a:r>
          </a:p>
          <a:p>
            <a:pPr lvl="1"/>
            <a:r>
              <a:rPr lang="en-US" sz="1400" dirty="0" smtClean="0"/>
              <a:t>Design engineers</a:t>
            </a:r>
          </a:p>
          <a:p>
            <a:pPr lvl="2"/>
            <a:r>
              <a:rPr lang="en-US" sz="1200" dirty="0" smtClean="0"/>
              <a:t>Provide overview of fundamental electromagnetic principles</a:t>
            </a:r>
          </a:p>
          <a:p>
            <a:pPr lvl="2"/>
            <a:r>
              <a:rPr lang="en-US" sz="1200" dirty="0" smtClean="0"/>
              <a:t>Provide design techniques that can be incorporated at lowest levels</a:t>
            </a:r>
          </a:p>
          <a:p>
            <a:pPr lvl="2"/>
            <a:r>
              <a:rPr lang="en-US" sz="1200" dirty="0" smtClean="0"/>
              <a:t>Most effective and most cost-effective</a:t>
            </a:r>
          </a:p>
          <a:p>
            <a:r>
              <a:rPr lang="en-US" sz="1400" dirty="0" smtClean="0"/>
              <a:t>Have you screaming for more EMC training</a:t>
            </a:r>
          </a:p>
          <a:p>
            <a:r>
              <a:rPr lang="en-US" sz="1400" dirty="0" smtClean="0"/>
              <a:t>Inspire potential future EMC engineers</a:t>
            </a:r>
          </a:p>
          <a:p>
            <a:pPr lvl="1"/>
            <a:r>
              <a:rPr lang="en-US" sz="1400" dirty="0" smtClean="0"/>
              <a:t>Deal with natural phenomena</a:t>
            </a:r>
          </a:p>
          <a:p>
            <a:pPr lvl="1"/>
            <a:r>
              <a:rPr lang="en-US" sz="1400" dirty="0" smtClean="0"/>
              <a:t>Always new things to learn</a:t>
            </a:r>
          </a:p>
          <a:p>
            <a:pPr lvl="1"/>
            <a:r>
              <a:rPr lang="en-US" sz="1400" dirty="0" smtClean="0"/>
              <a:t>Always in demand</a:t>
            </a:r>
          </a:p>
        </p:txBody>
      </p:sp>
      <p:pic>
        <p:nvPicPr>
          <p:cNvPr id="27651" name="Picture 4"/>
          <p:cNvPicPr>
            <a:picLocks noChangeAspect="1" noChangeArrowheads="1"/>
          </p:cNvPicPr>
          <p:nvPr/>
        </p:nvPicPr>
        <p:blipFill>
          <a:blip r:embed="rId2" cstate="print"/>
          <a:srcRect/>
          <a:stretch>
            <a:fillRect/>
          </a:stretch>
        </p:blipFill>
        <p:spPr bwMode="auto">
          <a:xfrm>
            <a:off x="3987800" y="4881563"/>
            <a:ext cx="1168400" cy="1616075"/>
          </a:xfrm>
          <a:prstGeom prst="rect">
            <a:avLst/>
          </a:prstGeom>
          <a:noFill/>
          <a:ln w="12700">
            <a:noFill/>
            <a:miter lim="800000"/>
            <a:headEnd/>
            <a:tailEnd type="none" w="lg" len="lg"/>
          </a:ln>
        </p:spPr>
      </p:pic>
      <p:sp>
        <p:nvSpPr>
          <p:cNvPr id="27652" name="Title 1"/>
          <p:cNvSpPr>
            <a:spLocks noGrp="1"/>
          </p:cNvSpPr>
          <p:nvPr>
            <p:ph type="title"/>
          </p:nvPr>
        </p:nvSpPr>
        <p:spPr/>
        <p:txBody>
          <a:bodyPr/>
          <a:lstStyle/>
          <a:p>
            <a:pPr eaLnBrk="1" hangingPunct="1"/>
            <a:r>
              <a:rPr lang="en-US" dirty="0" smtClean="0"/>
              <a:t>Goals for this Course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2"/>
          <p:cNvPicPr>
            <a:picLocks noChangeAspect="1" noChangeArrowheads="1"/>
          </p:cNvPicPr>
          <p:nvPr/>
        </p:nvPicPr>
        <p:blipFill>
          <a:blip r:embed="rId2" cstate="print"/>
          <a:srcRect/>
          <a:stretch>
            <a:fillRect/>
          </a:stretch>
        </p:blipFill>
        <p:spPr bwMode="auto">
          <a:xfrm>
            <a:off x="7131050" y="4110038"/>
            <a:ext cx="836613" cy="869950"/>
          </a:xfrm>
          <a:prstGeom prst="rect">
            <a:avLst/>
          </a:prstGeom>
          <a:noFill/>
          <a:ln w="38100">
            <a:noFill/>
            <a:miter lim="800000"/>
            <a:headEnd/>
            <a:tailEnd type="none" w="lg" len="lg"/>
          </a:ln>
        </p:spPr>
      </p:pic>
      <p:pic>
        <p:nvPicPr>
          <p:cNvPr id="31747" name="Picture 35"/>
          <p:cNvPicPr>
            <a:picLocks noChangeAspect="1" noChangeArrowheads="1"/>
          </p:cNvPicPr>
          <p:nvPr/>
        </p:nvPicPr>
        <p:blipFill>
          <a:blip r:embed="rId3" cstate="print"/>
          <a:srcRect/>
          <a:stretch>
            <a:fillRect/>
          </a:stretch>
        </p:blipFill>
        <p:spPr bwMode="auto">
          <a:xfrm>
            <a:off x="3884613" y="5114925"/>
            <a:ext cx="1055687" cy="755650"/>
          </a:xfrm>
          <a:prstGeom prst="rect">
            <a:avLst/>
          </a:prstGeom>
          <a:noFill/>
          <a:ln w="38100">
            <a:noFill/>
            <a:miter lim="800000"/>
            <a:headEnd/>
            <a:tailEnd type="none" w="lg" len="lg"/>
          </a:ln>
        </p:spPr>
      </p:pic>
      <p:pic>
        <p:nvPicPr>
          <p:cNvPr id="31748" name="Picture 21"/>
          <p:cNvPicPr>
            <a:picLocks noChangeAspect="1" noChangeArrowheads="1"/>
          </p:cNvPicPr>
          <p:nvPr/>
        </p:nvPicPr>
        <p:blipFill>
          <a:blip r:embed="rId4" cstate="print"/>
          <a:srcRect/>
          <a:stretch>
            <a:fillRect/>
          </a:stretch>
        </p:blipFill>
        <p:spPr bwMode="auto">
          <a:xfrm>
            <a:off x="2965450" y="5905500"/>
            <a:ext cx="958850" cy="873125"/>
          </a:xfrm>
          <a:prstGeom prst="rect">
            <a:avLst/>
          </a:prstGeom>
          <a:noFill/>
          <a:ln w="38100">
            <a:noFill/>
            <a:miter lim="800000"/>
            <a:headEnd/>
            <a:tailEnd type="none" w="lg" len="lg"/>
          </a:ln>
        </p:spPr>
      </p:pic>
      <p:pic>
        <p:nvPicPr>
          <p:cNvPr id="31749" name="Picture 5"/>
          <p:cNvPicPr>
            <a:picLocks noChangeAspect="1" noChangeArrowheads="1"/>
          </p:cNvPicPr>
          <p:nvPr/>
        </p:nvPicPr>
        <p:blipFill>
          <a:blip r:embed="rId5" cstate="print"/>
          <a:srcRect/>
          <a:stretch>
            <a:fillRect/>
          </a:stretch>
        </p:blipFill>
        <p:spPr bwMode="auto">
          <a:xfrm>
            <a:off x="1677988" y="3217863"/>
            <a:ext cx="1244600" cy="1019175"/>
          </a:xfrm>
          <a:prstGeom prst="rect">
            <a:avLst/>
          </a:prstGeom>
          <a:noFill/>
          <a:ln w="38100">
            <a:noFill/>
            <a:miter lim="800000"/>
            <a:headEnd/>
            <a:tailEnd type="none" w="lg" len="lg"/>
          </a:ln>
        </p:spPr>
      </p:pic>
      <p:pic>
        <p:nvPicPr>
          <p:cNvPr id="31750" name="Picture 29"/>
          <p:cNvPicPr>
            <a:picLocks noChangeAspect="1" noChangeArrowheads="1"/>
          </p:cNvPicPr>
          <p:nvPr/>
        </p:nvPicPr>
        <p:blipFill>
          <a:blip r:embed="rId6" cstate="print"/>
          <a:srcRect/>
          <a:stretch>
            <a:fillRect/>
          </a:stretch>
        </p:blipFill>
        <p:spPr bwMode="auto">
          <a:xfrm>
            <a:off x="6802438" y="5748338"/>
            <a:ext cx="1035050" cy="1030287"/>
          </a:xfrm>
          <a:prstGeom prst="rect">
            <a:avLst/>
          </a:prstGeom>
          <a:noFill/>
          <a:ln w="38100">
            <a:noFill/>
            <a:miter lim="800000"/>
            <a:headEnd/>
            <a:tailEnd type="none" w="lg" len="lg"/>
          </a:ln>
        </p:spPr>
      </p:pic>
      <p:pic>
        <p:nvPicPr>
          <p:cNvPr id="31751" name="Picture 28"/>
          <p:cNvPicPr>
            <a:picLocks noChangeAspect="1" noChangeArrowheads="1"/>
          </p:cNvPicPr>
          <p:nvPr/>
        </p:nvPicPr>
        <p:blipFill>
          <a:blip r:embed="rId7" cstate="print"/>
          <a:srcRect/>
          <a:stretch>
            <a:fillRect/>
          </a:stretch>
        </p:blipFill>
        <p:spPr bwMode="auto">
          <a:xfrm>
            <a:off x="6759575" y="4973638"/>
            <a:ext cx="1060450" cy="846137"/>
          </a:xfrm>
          <a:prstGeom prst="rect">
            <a:avLst/>
          </a:prstGeom>
          <a:noFill/>
          <a:ln w="38100">
            <a:noFill/>
            <a:miter lim="800000"/>
            <a:headEnd/>
            <a:tailEnd type="none" w="lg" len="lg"/>
          </a:ln>
        </p:spPr>
      </p:pic>
      <p:pic>
        <p:nvPicPr>
          <p:cNvPr id="31752" name="Picture 11"/>
          <p:cNvPicPr>
            <a:picLocks noChangeAspect="1" noChangeArrowheads="1"/>
          </p:cNvPicPr>
          <p:nvPr/>
        </p:nvPicPr>
        <p:blipFill>
          <a:blip r:embed="rId8" cstate="print"/>
          <a:srcRect/>
          <a:stretch>
            <a:fillRect/>
          </a:stretch>
        </p:blipFill>
        <p:spPr bwMode="auto">
          <a:xfrm>
            <a:off x="8018463" y="4121150"/>
            <a:ext cx="1039812" cy="781050"/>
          </a:xfrm>
          <a:prstGeom prst="rect">
            <a:avLst/>
          </a:prstGeom>
          <a:noFill/>
          <a:ln w="38100">
            <a:noFill/>
            <a:miter lim="800000"/>
            <a:headEnd/>
            <a:tailEnd type="none" w="lg" len="lg"/>
          </a:ln>
        </p:spPr>
      </p:pic>
      <p:pic>
        <p:nvPicPr>
          <p:cNvPr id="31753" name="Picture 6"/>
          <p:cNvPicPr>
            <a:picLocks noChangeAspect="1" noChangeArrowheads="1"/>
          </p:cNvPicPr>
          <p:nvPr/>
        </p:nvPicPr>
        <p:blipFill>
          <a:blip r:embed="rId9" cstate="print"/>
          <a:srcRect/>
          <a:stretch>
            <a:fillRect/>
          </a:stretch>
        </p:blipFill>
        <p:spPr bwMode="auto">
          <a:xfrm>
            <a:off x="4932363" y="5064125"/>
            <a:ext cx="1130300" cy="847725"/>
          </a:xfrm>
          <a:prstGeom prst="rect">
            <a:avLst/>
          </a:prstGeom>
          <a:noFill/>
          <a:ln w="38100">
            <a:noFill/>
            <a:miter lim="800000"/>
            <a:headEnd/>
            <a:tailEnd type="none" w="lg" len="lg"/>
          </a:ln>
        </p:spPr>
      </p:pic>
      <p:pic>
        <p:nvPicPr>
          <p:cNvPr id="31754" name="Picture 25"/>
          <p:cNvPicPr>
            <a:picLocks noChangeAspect="1" noChangeArrowheads="1"/>
          </p:cNvPicPr>
          <p:nvPr/>
        </p:nvPicPr>
        <p:blipFill>
          <a:blip r:embed="rId10" cstate="print"/>
          <a:srcRect/>
          <a:stretch>
            <a:fillRect/>
          </a:stretch>
        </p:blipFill>
        <p:spPr bwMode="auto">
          <a:xfrm>
            <a:off x="3016250" y="3867150"/>
            <a:ext cx="1141413" cy="981075"/>
          </a:xfrm>
          <a:prstGeom prst="rect">
            <a:avLst/>
          </a:prstGeom>
          <a:noFill/>
          <a:ln w="38100">
            <a:noFill/>
            <a:miter lim="800000"/>
            <a:headEnd/>
            <a:tailEnd type="none" w="lg" len="lg"/>
          </a:ln>
        </p:spPr>
      </p:pic>
      <p:pic>
        <p:nvPicPr>
          <p:cNvPr id="31755" name="Picture 6"/>
          <p:cNvPicPr>
            <a:picLocks noChangeAspect="1" noChangeArrowheads="1"/>
          </p:cNvPicPr>
          <p:nvPr/>
        </p:nvPicPr>
        <p:blipFill>
          <a:blip r:embed="rId11" cstate="print"/>
          <a:srcRect/>
          <a:stretch>
            <a:fillRect/>
          </a:stretch>
        </p:blipFill>
        <p:spPr bwMode="auto">
          <a:xfrm>
            <a:off x="5735638" y="2070100"/>
            <a:ext cx="1708150" cy="1279525"/>
          </a:xfrm>
          <a:prstGeom prst="rect">
            <a:avLst/>
          </a:prstGeom>
          <a:noFill/>
          <a:ln w="38100">
            <a:noFill/>
            <a:miter lim="800000"/>
            <a:headEnd/>
            <a:tailEnd type="none" w="lg" len="lg"/>
          </a:ln>
        </p:spPr>
      </p:pic>
      <p:pic>
        <p:nvPicPr>
          <p:cNvPr id="31756" name="Picture 15"/>
          <p:cNvPicPr>
            <a:picLocks noChangeAspect="1" noChangeArrowheads="1"/>
          </p:cNvPicPr>
          <p:nvPr/>
        </p:nvPicPr>
        <p:blipFill>
          <a:blip r:embed="rId12" cstate="print"/>
          <a:srcRect/>
          <a:stretch>
            <a:fillRect/>
          </a:stretch>
        </p:blipFill>
        <p:spPr bwMode="auto">
          <a:xfrm>
            <a:off x="79375" y="4341813"/>
            <a:ext cx="1135063" cy="1244600"/>
          </a:xfrm>
          <a:prstGeom prst="rect">
            <a:avLst/>
          </a:prstGeom>
          <a:noFill/>
          <a:ln w="38100">
            <a:noFill/>
            <a:miter lim="800000"/>
            <a:headEnd/>
            <a:tailEnd type="none" w="lg" len="lg"/>
          </a:ln>
        </p:spPr>
      </p:pic>
      <p:pic>
        <p:nvPicPr>
          <p:cNvPr id="31757" name="Picture 17"/>
          <p:cNvPicPr>
            <a:picLocks noChangeAspect="1" noChangeArrowheads="1"/>
          </p:cNvPicPr>
          <p:nvPr/>
        </p:nvPicPr>
        <p:blipFill>
          <a:blip r:embed="rId13" cstate="print"/>
          <a:srcRect/>
          <a:stretch>
            <a:fillRect/>
          </a:stretch>
        </p:blipFill>
        <p:spPr bwMode="auto">
          <a:xfrm>
            <a:off x="3062288" y="5043488"/>
            <a:ext cx="774700" cy="771525"/>
          </a:xfrm>
          <a:prstGeom prst="rect">
            <a:avLst/>
          </a:prstGeom>
          <a:noFill/>
          <a:ln w="38100">
            <a:noFill/>
            <a:miter lim="800000"/>
            <a:headEnd/>
            <a:tailEnd type="none" w="lg" len="lg"/>
          </a:ln>
        </p:spPr>
      </p:pic>
      <p:pic>
        <p:nvPicPr>
          <p:cNvPr id="31758" name="Picture 13"/>
          <p:cNvPicPr>
            <a:picLocks noChangeAspect="1" noChangeArrowheads="1"/>
          </p:cNvPicPr>
          <p:nvPr/>
        </p:nvPicPr>
        <p:blipFill>
          <a:blip r:embed="rId14" cstate="print"/>
          <a:srcRect l="9752" t="17258" r="20189" b="11885"/>
          <a:stretch>
            <a:fillRect/>
          </a:stretch>
        </p:blipFill>
        <p:spPr bwMode="auto">
          <a:xfrm>
            <a:off x="2822575" y="915988"/>
            <a:ext cx="1457325" cy="1103312"/>
          </a:xfrm>
          <a:prstGeom prst="rect">
            <a:avLst/>
          </a:prstGeom>
          <a:noFill/>
          <a:ln w="38100">
            <a:noFill/>
            <a:miter lim="800000"/>
            <a:headEnd/>
            <a:tailEnd type="none" w="lg" len="lg"/>
          </a:ln>
        </p:spPr>
      </p:pic>
      <p:pic>
        <p:nvPicPr>
          <p:cNvPr id="31759" name="Picture 16"/>
          <p:cNvPicPr>
            <a:picLocks noChangeAspect="1" noChangeArrowheads="1"/>
          </p:cNvPicPr>
          <p:nvPr/>
        </p:nvPicPr>
        <p:blipFill>
          <a:blip r:embed="rId15" cstate="print"/>
          <a:srcRect b="8594"/>
          <a:stretch>
            <a:fillRect/>
          </a:stretch>
        </p:blipFill>
        <p:spPr bwMode="auto">
          <a:xfrm>
            <a:off x="1160463" y="2019300"/>
            <a:ext cx="1762125" cy="1206500"/>
          </a:xfrm>
          <a:prstGeom prst="rect">
            <a:avLst/>
          </a:prstGeom>
          <a:noFill/>
          <a:ln w="38100">
            <a:noFill/>
            <a:miter lim="800000"/>
            <a:headEnd/>
            <a:tailEnd type="none" w="lg" len="lg"/>
          </a:ln>
        </p:spPr>
      </p:pic>
      <p:pic>
        <p:nvPicPr>
          <p:cNvPr id="31760" name="Picture 9"/>
          <p:cNvPicPr>
            <a:picLocks noChangeAspect="1" noChangeArrowheads="1"/>
          </p:cNvPicPr>
          <p:nvPr/>
        </p:nvPicPr>
        <p:blipFill>
          <a:blip r:embed="rId16" cstate="print"/>
          <a:srcRect/>
          <a:stretch>
            <a:fillRect/>
          </a:stretch>
        </p:blipFill>
        <p:spPr bwMode="auto">
          <a:xfrm>
            <a:off x="4262438" y="1831975"/>
            <a:ext cx="1474787" cy="1135063"/>
          </a:xfrm>
          <a:prstGeom prst="rect">
            <a:avLst/>
          </a:prstGeom>
          <a:noFill/>
          <a:ln w="38100">
            <a:noFill/>
            <a:miter lim="800000"/>
            <a:headEnd/>
            <a:tailEnd type="none" w="lg" len="lg"/>
          </a:ln>
        </p:spPr>
      </p:pic>
      <p:pic>
        <p:nvPicPr>
          <p:cNvPr id="31761" name="Picture 18"/>
          <p:cNvPicPr>
            <a:picLocks noChangeAspect="1" noChangeArrowheads="1"/>
          </p:cNvPicPr>
          <p:nvPr/>
        </p:nvPicPr>
        <p:blipFill>
          <a:blip r:embed="rId17" cstate="print"/>
          <a:srcRect/>
          <a:stretch>
            <a:fillRect/>
          </a:stretch>
        </p:blipFill>
        <p:spPr bwMode="auto">
          <a:xfrm>
            <a:off x="79375" y="915988"/>
            <a:ext cx="1289050" cy="908050"/>
          </a:xfrm>
          <a:prstGeom prst="rect">
            <a:avLst/>
          </a:prstGeom>
          <a:noFill/>
          <a:ln w="38100">
            <a:noFill/>
            <a:miter lim="800000"/>
            <a:headEnd/>
            <a:tailEnd type="none" w="lg" len="lg"/>
          </a:ln>
        </p:spPr>
      </p:pic>
      <p:pic>
        <p:nvPicPr>
          <p:cNvPr id="31762" name="Picture 12"/>
          <p:cNvPicPr>
            <a:picLocks noChangeAspect="1" noChangeArrowheads="1"/>
          </p:cNvPicPr>
          <p:nvPr/>
        </p:nvPicPr>
        <p:blipFill>
          <a:blip r:embed="rId18" cstate="print"/>
          <a:srcRect l="5919" r="19159" b="8723"/>
          <a:stretch>
            <a:fillRect/>
          </a:stretch>
        </p:blipFill>
        <p:spPr bwMode="auto">
          <a:xfrm>
            <a:off x="2897188" y="2016125"/>
            <a:ext cx="1377950" cy="1844675"/>
          </a:xfrm>
          <a:prstGeom prst="rect">
            <a:avLst/>
          </a:prstGeom>
          <a:noFill/>
          <a:ln w="38100">
            <a:noFill/>
            <a:miter lim="800000"/>
            <a:headEnd/>
            <a:tailEnd type="none" w="lg" len="lg"/>
          </a:ln>
        </p:spPr>
      </p:pic>
      <p:sp>
        <p:nvSpPr>
          <p:cNvPr id="31763" name="Rectangle 4"/>
          <p:cNvSpPr>
            <a:spLocks noGrp="1" noChangeArrowheads="1"/>
          </p:cNvSpPr>
          <p:nvPr>
            <p:ph type="title"/>
          </p:nvPr>
        </p:nvSpPr>
        <p:spPr/>
        <p:txBody>
          <a:bodyPr/>
          <a:lstStyle/>
          <a:p>
            <a:r>
              <a:rPr lang="en-US" smtClean="0"/>
              <a:t>Electromagnetic Energy Is Everywhere</a:t>
            </a:r>
          </a:p>
        </p:txBody>
      </p:sp>
      <p:pic>
        <p:nvPicPr>
          <p:cNvPr id="31764" name="Picture 16"/>
          <p:cNvPicPr>
            <a:picLocks noChangeAspect="1" noChangeArrowheads="1"/>
          </p:cNvPicPr>
          <p:nvPr/>
        </p:nvPicPr>
        <p:blipFill>
          <a:blip r:embed="rId19" cstate="print"/>
          <a:srcRect/>
          <a:stretch>
            <a:fillRect/>
          </a:stretch>
        </p:blipFill>
        <p:spPr bwMode="auto">
          <a:xfrm>
            <a:off x="79375" y="1814513"/>
            <a:ext cx="1222375" cy="1525587"/>
          </a:xfrm>
          <a:prstGeom prst="rect">
            <a:avLst/>
          </a:prstGeom>
          <a:noFill/>
          <a:ln w="38100">
            <a:noFill/>
            <a:miter lim="800000"/>
            <a:headEnd/>
            <a:tailEnd type="none" w="lg" len="lg"/>
          </a:ln>
        </p:spPr>
      </p:pic>
      <p:pic>
        <p:nvPicPr>
          <p:cNvPr id="31765" name="Picture 8"/>
          <p:cNvPicPr>
            <a:picLocks noChangeAspect="1" noChangeArrowheads="1"/>
          </p:cNvPicPr>
          <p:nvPr/>
        </p:nvPicPr>
        <p:blipFill>
          <a:blip r:embed="rId20" cstate="print"/>
          <a:srcRect/>
          <a:stretch>
            <a:fillRect/>
          </a:stretch>
        </p:blipFill>
        <p:spPr bwMode="auto">
          <a:xfrm>
            <a:off x="4259263" y="915988"/>
            <a:ext cx="1373187" cy="914400"/>
          </a:xfrm>
          <a:prstGeom prst="rect">
            <a:avLst/>
          </a:prstGeom>
          <a:noFill/>
          <a:ln w="38100">
            <a:noFill/>
            <a:miter lim="800000"/>
            <a:headEnd/>
            <a:tailEnd type="none" w="lg" len="lg"/>
          </a:ln>
        </p:spPr>
      </p:pic>
      <p:pic>
        <p:nvPicPr>
          <p:cNvPr id="31766" name="Picture 17"/>
          <p:cNvPicPr>
            <a:picLocks noChangeAspect="1" noChangeArrowheads="1"/>
          </p:cNvPicPr>
          <p:nvPr/>
        </p:nvPicPr>
        <p:blipFill>
          <a:blip r:embed="rId21" cstate="print"/>
          <a:srcRect/>
          <a:stretch>
            <a:fillRect/>
          </a:stretch>
        </p:blipFill>
        <p:spPr bwMode="auto">
          <a:xfrm>
            <a:off x="1296988" y="915988"/>
            <a:ext cx="1673225" cy="1109662"/>
          </a:xfrm>
          <a:prstGeom prst="rect">
            <a:avLst/>
          </a:prstGeom>
          <a:noFill/>
          <a:ln w="38100">
            <a:noFill/>
            <a:miter lim="800000"/>
            <a:headEnd/>
            <a:tailEnd type="none" w="lg" len="lg"/>
          </a:ln>
        </p:spPr>
      </p:pic>
      <p:pic>
        <p:nvPicPr>
          <p:cNvPr id="31767" name="Picture 7"/>
          <p:cNvPicPr>
            <a:picLocks noChangeAspect="1" noChangeArrowheads="1"/>
          </p:cNvPicPr>
          <p:nvPr/>
        </p:nvPicPr>
        <p:blipFill>
          <a:blip r:embed="rId22" cstate="print"/>
          <a:srcRect/>
          <a:stretch>
            <a:fillRect/>
          </a:stretch>
        </p:blipFill>
        <p:spPr bwMode="auto">
          <a:xfrm>
            <a:off x="5622925" y="915988"/>
            <a:ext cx="1739900" cy="1298575"/>
          </a:xfrm>
          <a:prstGeom prst="rect">
            <a:avLst/>
          </a:prstGeom>
          <a:noFill/>
          <a:ln w="38100">
            <a:noFill/>
            <a:miter lim="800000"/>
            <a:headEnd/>
            <a:tailEnd type="none" w="lg" len="lg"/>
          </a:ln>
        </p:spPr>
      </p:pic>
      <p:pic>
        <p:nvPicPr>
          <p:cNvPr id="31768" name="Picture 4"/>
          <p:cNvPicPr>
            <a:picLocks noChangeAspect="1" noChangeArrowheads="1"/>
          </p:cNvPicPr>
          <p:nvPr/>
        </p:nvPicPr>
        <p:blipFill>
          <a:blip r:embed="rId23" cstate="print"/>
          <a:srcRect/>
          <a:stretch>
            <a:fillRect/>
          </a:stretch>
        </p:blipFill>
        <p:spPr bwMode="auto">
          <a:xfrm>
            <a:off x="7443788" y="2211388"/>
            <a:ext cx="1614487" cy="1143000"/>
          </a:xfrm>
          <a:prstGeom prst="rect">
            <a:avLst/>
          </a:prstGeom>
          <a:noFill/>
          <a:ln w="38100">
            <a:noFill/>
            <a:miter lim="800000"/>
            <a:headEnd/>
            <a:tailEnd type="none" w="lg" len="lg"/>
          </a:ln>
        </p:spPr>
      </p:pic>
      <p:pic>
        <p:nvPicPr>
          <p:cNvPr id="31769" name="Picture 10"/>
          <p:cNvPicPr>
            <a:picLocks noChangeAspect="1" noChangeArrowheads="1"/>
          </p:cNvPicPr>
          <p:nvPr/>
        </p:nvPicPr>
        <p:blipFill>
          <a:blip r:embed="rId24" cstate="print"/>
          <a:srcRect/>
          <a:stretch>
            <a:fillRect/>
          </a:stretch>
        </p:blipFill>
        <p:spPr bwMode="auto">
          <a:xfrm>
            <a:off x="7326313" y="915988"/>
            <a:ext cx="1731962" cy="1296987"/>
          </a:xfrm>
          <a:prstGeom prst="rect">
            <a:avLst/>
          </a:prstGeom>
          <a:noFill/>
          <a:ln w="38100">
            <a:noFill/>
            <a:miter lim="800000"/>
            <a:headEnd/>
            <a:tailEnd type="none" w="lg" len="lg"/>
          </a:ln>
        </p:spPr>
      </p:pic>
      <p:pic>
        <p:nvPicPr>
          <p:cNvPr id="31770" name="Picture 4"/>
          <p:cNvPicPr>
            <a:picLocks noChangeAspect="1" noChangeArrowheads="1"/>
          </p:cNvPicPr>
          <p:nvPr/>
        </p:nvPicPr>
        <p:blipFill>
          <a:blip r:embed="rId25" cstate="print"/>
          <a:srcRect/>
          <a:stretch>
            <a:fillRect/>
          </a:stretch>
        </p:blipFill>
        <p:spPr bwMode="auto">
          <a:xfrm>
            <a:off x="79375" y="3219450"/>
            <a:ext cx="1604963" cy="1150938"/>
          </a:xfrm>
          <a:prstGeom prst="rect">
            <a:avLst/>
          </a:prstGeom>
          <a:noFill/>
          <a:ln w="38100">
            <a:noFill/>
            <a:miter lim="800000"/>
            <a:headEnd/>
            <a:tailEnd type="none" w="lg" len="lg"/>
          </a:ln>
        </p:spPr>
      </p:pic>
      <p:pic>
        <p:nvPicPr>
          <p:cNvPr id="31771" name="Picture 18"/>
          <p:cNvPicPr>
            <a:picLocks noChangeAspect="1" noChangeArrowheads="1"/>
          </p:cNvPicPr>
          <p:nvPr/>
        </p:nvPicPr>
        <p:blipFill>
          <a:blip r:embed="rId26" cstate="print"/>
          <a:srcRect/>
          <a:stretch>
            <a:fillRect/>
          </a:stretch>
        </p:blipFill>
        <p:spPr bwMode="auto">
          <a:xfrm>
            <a:off x="79375" y="5618163"/>
            <a:ext cx="1165225" cy="1160462"/>
          </a:xfrm>
          <a:prstGeom prst="rect">
            <a:avLst/>
          </a:prstGeom>
          <a:noFill/>
          <a:ln w="38100">
            <a:noFill/>
            <a:miter lim="800000"/>
            <a:headEnd/>
            <a:tailEnd type="none" w="lg" len="lg"/>
          </a:ln>
        </p:spPr>
      </p:pic>
      <p:pic>
        <p:nvPicPr>
          <p:cNvPr id="31772" name="Picture 36"/>
          <p:cNvPicPr>
            <a:picLocks noChangeAspect="1" noChangeArrowheads="1"/>
          </p:cNvPicPr>
          <p:nvPr/>
        </p:nvPicPr>
        <p:blipFill>
          <a:blip r:embed="rId27" cstate="print"/>
          <a:srcRect/>
          <a:stretch>
            <a:fillRect/>
          </a:stretch>
        </p:blipFill>
        <p:spPr bwMode="auto">
          <a:xfrm>
            <a:off x="1225550" y="5470525"/>
            <a:ext cx="1744663" cy="1308100"/>
          </a:xfrm>
          <a:prstGeom prst="rect">
            <a:avLst/>
          </a:prstGeom>
          <a:noFill/>
          <a:ln w="38100">
            <a:noFill/>
            <a:miter lim="800000"/>
            <a:headEnd/>
            <a:tailEnd type="none" w="lg" len="lg"/>
          </a:ln>
        </p:spPr>
      </p:pic>
      <p:pic>
        <p:nvPicPr>
          <p:cNvPr id="31773" name="Picture 37"/>
          <p:cNvPicPr>
            <a:picLocks noChangeAspect="1" noChangeArrowheads="1"/>
          </p:cNvPicPr>
          <p:nvPr/>
        </p:nvPicPr>
        <p:blipFill>
          <a:blip r:embed="rId28" cstate="print"/>
          <a:srcRect/>
          <a:stretch>
            <a:fillRect/>
          </a:stretch>
        </p:blipFill>
        <p:spPr bwMode="auto">
          <a:xfrm>
            <a:off x="1195388" y="4227513"/>
            <a:ext cx="1766887" cy="1290637"/>
          </a:xfrm>
          <a:prstGeom prst="rect">
            <a:avLst/>
          </a:prstGeom>
          <a:noFill/>
          <a:ln w="38100">
            <a:noFill/>
            <a:miter lim="800000"/>
            <a:headEnd/>
            <a:tailEnd type="none" w="lg" len="lg"/>
          </a:ln>
        </p:spPr>
      </p:pic>
      <p:pic>
        <p:nvPicPr>
          <p:cNvPr id="31774" name="Picture 7"/>
          <p:cNvPicPr>
            <a:picLocks noChangeAspect="1" noChangeArrowheads="1"/>
          </p:cNvPicPr>
          <p:nvPr/>
        </p:nvPicPr>
        <p:blipFill>
          <a:blip r:embed="rId29" cstate="print"/>
          <a:srcRect/>
          <a:stretch>
            <a:fillRect/>
          </a:stretch>
        </p:blipFill>
        <p:spPr bwMode="auto">
          <a:xfrm>
            <a:off x="4276725" y="2957513"/>
            <a:ext cx="1460500" cy="1092200"/>
          </a:xfrm>
          <a:prstGeom prst="rect">
            <a:avLst/>
          </a:prstGeom>
          <a:noFill/>
          <a:ln w="38100">
            <a:noFill/>
            <a:miter lim="800000"/>
            <a:headEnd/>
            <a:tailEnd type="none" w="lg" len="lg"/>
          </a:ln>
        </p:spPr>
      </p:pic>
      <p:pic>
        <p:nvPicPr>
          <p:cNvPr id="31775" name="Picture 9"/>
          <p:cNvPicPr>
            <a:picLocks noChangeAspect="1" noChangeArrowheads="1"/>
          </p:cNvPicPr>
          <p:nvPr/>
        </p:nvPicPr>
        <p:blipFill>
          <a:blip r:embed="rId30" cstate="print"/>
          <a:srcRect/>
          <a:stretch>
            <a:fillRect/>
          </a:stretch>
        </p:blipFill>
        <p:spPr bwMode="auto">
          <a:xfrm>
            <a:off x="6965950" y="3368675"/>
            <a:ext cx="1079500" cy="701675"/>
          </a:xfrm>
          <a:prstGeom prst="rect">
            <a:avLst/>
          </a:prstGeom>
          <a:noFill/>
          <a:ln w="38100">
            <a:noFill/>
            <a:miter lim="800000"/>
            <a:headEnd/>
            <a:tailEnd type="none" w="lg" len="lg"/>
          </a:ln>
        </p:spPr>
      </p:pic>
      <p:pic>
        <p:nvPicPr>
          <p:cNvPr id="31776" name="Picture 22"/>
          <p:cNvPicPr>
            <a:picLocks noChangeAspect="1" noChangeArrowheads="1"/>
          </p:cNvPicPr>
          <p:nvPr/>
        </p:nvPicPr>
        <p:blipFill>
          <a:blip r:embed="rId31" cstate="print"/>
          <a:srcRect/>
          <a:stretch>
            <a:fillRect/>
          </a:stretch>
        </p:blipFill>
        <p:spPr bwMode="auto">
          <a:xfrm>
            <a:off x="5807075" y="3359150"/>
            <a:ext cx="1047750" cy="882650"/>
          </a:xfrm>
          <a:prstGeom prst="rect">
            <a:avLst/>
          </a:prstGeom>
          <a:noFill/>
          <a:ln w="38100">
            <a:noFill/>
            <a:miter lim="800000"/>
            <a:headEnd/>
            <a:tailEnd type="none" w="lg" len="lg"/>
          </a:ln>
        </p:spPr>
      </p:pic>
      <p:pic>
        <p:nvPicPr>
          <p:cNvPr id="31777" name="Picture 10"/>
          <p:cNvPicPr>
            <a:picLocks noChangeAspect="1" noChangeArrowheads="1"/>
          </p:cNvPicPr>
          <p:nvPr/>
        </p:nvPicPr>
        <p:blipFill>
          <a:blip r:embed="rId32" cstate="print"/>
          <a:srcRect/>
          <a:stretch>
            <a:fillRect/>
          </a:stretch>
        </p:blipFill>
        <p:spPr bwMode="auto">
          <a:xfrm>
            <a:off x="8108950" y="3355975"/>
            <a:ext cx="949325" cy="714375"/>
          </a:xfrm>
          <a:prstGeom prst="rect">
            <a:avLst/>
          </a:prstGeom>
          <a:noFill/>
          <a:ln w="38100">
            <a:noFill/>
            <a:miter lim="800000"/>
            <a:headEnd/>
            <a:tailEnd type="none" w="lg" len="lg"/>
          </a:ln>
        </p:spPr>
      </p:pic>
      <p:pic>
        <p:nvPicPr>
          <p:cNvPr id="31778" name="Picture 14"/>
          <p:cNvPicPr>
            <a:picLocks noChangeAspect="1" noChangeArrowheads="1"/>
          </p:cNvPicPr>
          <p:nvPr/>
        </p:nvPicPr>
        <p:blipFill>
          <a:blip r:embed="rId33" cstate="print"/>
          <a:srcRect/>
          <a:stretch>
            <a:fillRect/>
          </a:stretch>
        </p:blipFill>
        <p:spPr bwMode="auto">
          <a:xfrm>
            <a:off x="3900488" y="5895975"/>
            <a:ext cx="1333500" cy="882650"/>
          </a:xfrm>
          <a:prstGeom prst="rect">
            <a:avLst/>
          </a:prstGeom>
          <a:noFill/>
          <a:ln w="38100">
            <a:noFill/>
            <a:miter lim="800000"/>
            <a:headEnd/>
            <a:tailEnd type="none" w="lg" len="lg"/>
          </a:ln>
        </p:spPr>
      </p:pic>
      <p:pic>
        <p:nvPicPr>
          <p:cNvPr id="31779" name="Picture 25"/>
          <p:cNvPicPr>
            <a:picLocks noChangeAspect="1" noChangeArrowheads="1"/>
          </p:cNvPicPr>
          <p:nvPr/>
        </p:nvPicPr>
        <p:blipFill>
          <a:blip r:embed="rId34" cstate="print"/>
          <a:srcRect/>
          <a:stretch>
            <a:fillRect/>
          </a:stretch>
        </p:blipFill>
        <p:spPr bwMode="auto">
          <a:xfrm>
            <a:off x="4291013" y="4019550"/>
            <a:ext cx="1412875" cy="1090613"/>
          </a:xfrm>
          <a:prstGeom prst="rect">
            <a:avLst/>
          </a:prstGeom>
          <a:noFill/>
          <a:ln w="38100">
            <a:noFill/>
            <a:miter lim="800000"/>
            <a:headEnd/>
            <a:tailEnd type="none" w="lg" len="lg"/>
          </a:ln>
        </p:spPr>
      </p:pic>
      <p:pic>
        <p:nvPicPr>
          <p:cNvPr id="31780" name="Picture 24"/>
          <p:cNvPicPr>
            <a:picLocks noChangeAspect="1" noChangeArrowheads="1"/>
          </p:cNvPicPr>
          <p:nvPr/>
        </p:nvPicPr>
        <p:blipFill>
          <a:blip r:embed="rId35" cstate="print"/>
          <a:srcRect/>
          <a:stretch>
            <a:fillRect/>
          </a:stretch>
        </p:blipFill>
        <p:spPr bwMode="auto">
          <a:xfrm>
            <a:off x="4348163" y="4602163"/>
            <a:ext cx="530225" cy="481012"/>
          </a:xfrm>
          <a:prstGeom prst="rect">
            <a:avLst/>
          </a:prstGeom>
          <a:noFill/>
          <a:ln w="38100">
            <a:noFill/>
            <a:miter lim="800000"/>
            <a:headEnd/>
            <a:tailEnd type="none" w="lg" len="lg"/>
          </a:ln>
        </p:spPr>
      </p:pic>
      <p:pic>
        <p:nvPicPr>
          <p:cNvPr id="31781" name="Picture 31"/>
          <p:cNvPicPr>
            <a:picLocks noChangeAspect="1" noChangeArrowheads="1"/>
          </p:cNvPicPr>
          <p:nvPr/>
        </p:nvPicPr>
        <p:blipFill>
          <a:blip r:embed="rId36" cstate="print"/>
          <a:srcRect/>
          <a:stretch>
            <a:fillRect/>
          </a:stretch>
        </p:blipFill>
        <p:spPr bwMode="auto">
          <a:xfrm>
            <a:off x="7800975" y="5861050"/>
            <a:ext cx="1257300" cy="917575"/>
          </a:xfrm>
          <a:prstGeom prst="rect">
            <a:avLst/>
          </a:prstGeom>
          <a:noFill/>
          <a:ln w="38100">
            <a:noFill/>
            <a:miter lim="800000"/>
            <a:headEnd/>
            <a:tailEnd type="none" w="lg" len="lg"/>
          </a:ln>
        </p:spPr>
      </p:pic>
      <p:pic>
        <p:nvPicPr>
          <p:cNvPr id="31782" name="Picture 27"/>
          <p:cNvPicPr>
            <a:picLocks noChangeAspect="1" noChangeArrowheads="1"/>
          </p:cNvPicPr>
          <p:nvPr/>
        </p:nvPicPr>
        <p:blipFill>
          <a:blip r:embed="rId37" cstate="print"/>
          <a:srcRect/>
          <a:stretch>
            <a:fillRect/>
          </a:stretch>
        </p:blipFill>
        <p:spPr bwMode="auto">
          <a:xfrm>
            <a:off x="7805738" y="4879975"/>
            <a:ext cx="1252537" cy="989013"/>
          </a:xfrm>
          <a:prstGeom prst="rect">
            <a:avLst/>
          </a:prstGeom>
          <a:noFill/>
          <a:ln w="38100">
            <a:noFill/>
            <a:miter lim="800000"/>
            <a:headEnd/>
            <a:tailEnd type="none" w="lg" len="lg"/>
          </a:ln>
        </p:spPr>
      </p:pic>
      <p:pic>
        <p:nvPicPr>
          <p:cNvPr id="31783" name="Picture 33"/>
          <p:cNvPicPr>
            <a:picLocks noChangeAspect="1" noChangeArrowheads="1"/>
          </p:cNvPicPr>
          <p:nvPr/>
        </p:nvPicPr>
        <p:blipFill>
          <a:blip r:embed="rId38" cstate="print"/>
          <a:srcRect/>
          <a:stretch>
            <a:fillRect/>
          </a:stretch>
        </p:blipFill>
        <p:spPr bwMode="auto">
          <a:xfrm>
            <a:off x="6173788" y="5781675"/>
            <a:ext cx="676275" cy="996950"/>
          </a:xfrm>
          <a:prstGeom prst="rect">
            <a:avLst/>
          </a:prstGeom>
          <a:noFill/>
          <a:ln w="38100">
            <a:noFill/>
            <a:miter lim="800000"/>
            <a:headEnd/>
            <a:tailEnd type="none" w="lg" len="lg"/>
          </a:ln>
        </p:spPr>
      </p:pic>
      <p:pic>
        <p:nvPicPr>
          <p:cNvPr id="31784" name="Picture 32"/>
          <p:cNvPicPr>
            <a:picLocks noChangeAspect="1" noChangeArrowheads="1"/>
          </p:cNvPicPr>
          <p:nvPr/>
        </p:nvPicPr>
        <p:blipFill>
          <a:blip r:embed="rId39" cstate="print"/>
          <a:srcRect/>
          <a:stretch>
            <a:fillRect/>
          </a:stretch>
        </p:blipFill>
        <p:spPr bwMode="auto">
          <a:xfrm>
            <a:off x="5235575" y="5856288"/>
            <a:ext cx="942975" cy="922337"/>
          </a:xfrm>
          <a:prstGeom prst="rect">
            <a:avLst/>
          </a:prstGeom>
          <a:noFill/>
          <a:ln w="38100">
            <a:noFill/>
            <a:miter lim="800000"/>
            <a:headEnd/>
            <a:tailEnd type="none" w="lg" len="lg"/>
          </a:ln>
        </p:spPr>
      </p:pic>
      <p:pic>
        <p:nvPicPr>
          <p:cNvPr id="31785" name="Picture 34"/>
          <p:cNvPicPr>
            <a:picLocks noChangeAspect="1" noChangeArrowheads="1"/>
          </p:cNvPicPr>
          <p:nvPr/>
        </p:nvPicPr>
        <p:blipFill>
          <a:blip r:embed="rId40" cstate="print"/>
          <a:srcRect/>
          <a:stretch>
            <a:fillRect/>
          </a:stretch>
        </p:blipFill>
        <p:spPr bwMode="auto">
          <a:xfrm>
            <a:off x="6040438" y="4999038"/>
            <a:ext cx="757237" cy="865187"/>
          </a:xfrm>
          <a:prstGeom prst="rect">
            <a:avLst/>
          </a:prstGeom>
          <a:noFill/>
          <a:ln w="38100">
            <a:noFill/>
            <a:miter lim="800000"/>
            <a:headEnd/>
            <a:tailEnd type="none" w="lg" len="lg"/>
          </a:ln>
        </p:spPr>
      </p:pic>
      <p:pic>
        <p:nvPicPr>
          <p:cNvPr id="31786" name="Picture 22"/>
          <p:cNvPicPr>
            <a:picLocks noChangeAspect="1" noChangeArrowheads="1"/>
          </p:cNvPicPr>
          <p:nvPr/>
        </p:nvPicPr>
        <p:blipFill>
          <a:blip r:embed="rId41" cstate="print"/>
          <a:srcRect t="5574" b="2213"/>
          <a:stretch>
            <a:fillRect/>
          </a:stretch>
        </p:blipFill>
        <p:spPr bwMode="auto">
          <a:xfrm>
            <a:off x="5657850" y="4208463"/>
            <a:ext cx="1409700" cy="892175"/>
          </a:xfrm>
          <a:prstGeom prst="rect">
            <a:avLst/>
          </a:prstGeom>
          <a:noFill/>
          <a:ln w="38100">
            <a:noFill/>
            <a:miter lim="800000"/>
            <a:headEnd/>
            <a:tailEnd type="none" w="lg" len="lg"/>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9"/>
          <p:cNvPicPr>
            <a:picLocks noChangeAspect="1" noChangeArrowheads="1"/>
          </p:cNvPicPr>
          <p:nvPr/>
        </p:nvPicPr>
        <p:blipFill>
          <a:blip r:embed="rId2" cstate="print"/>
          <a:srcRect/>
          <a:stretch>
            <a:fillRect/>
          </a:stretch>
        </p:blipFill>
        <p:spPr bwMode="auto">
          <a:xfrm>
            <a:off x="1673225" y="4297363"/>
            <a:ext cx="1881188" cy="1052512"/>
          </a:xfrm>
          <a:prstGeom prst="rect">
            <a:avLst/>
          </a:prstGeom>
          <a:noFill/>
          <a:ln w="12700">
            <a:noFill/>
            <a:miter lim="800000"/>
            <a:headEnd/>
            <a:tailEnd type="none" w="lg" len="lg"/>
          </a:ln>
        </p:spPr>
      </p:pic>
      <p:sp>
        <p:nvSpPr>
          <p:cNvPr id="32771" name="Title 1"/>
          <p:cNvSpPr>
            <a:spLocks noGrp="1"/>
          </p:cNvSpPr>
          <p:nvPr>
            <p:ph type="title"/>
          </p:nvPr>
        </p:nvSpPr>
        <p:spPr/>
        <p:txBody>
          <a:bodyPr/>
          <a:lstStyle/>
          <a:p>
            <a:r>
              <a:rPr lang="en-US" smtClean="0"/>
              <a:t>Yes, Cell Phones Too</a:t>
            </a:r>
          </a:p>
        </p:txBody>
      </p:sp>
      <p:pic>
        <p:nvPicPr>
          <p:cNvPr id="32772" name="Picture 2"/>
          <p:cNvPicPr>
            <a:picLocks noChangeAspect="1" noChangeArrowheads="1"/>
          </p:cNvPicPr>
          <p:nvPr/>
        </p:nvPicPr>
        <p:blipFill>
          <a:blip r:embed="rId3" cstate="print"/>
          <a:srcRect/>
          <a:stretch>
            <a:fillRect/>
          </a:stretch>
        </p:blipFill>
        <p:spPr bwMode="auto">
          <a:xfrm>
            <a:off x="161925" y="877888"/>
            <a:ext cx="2565400" cy="1754187"/>
          </a:xfrm>
          <a:prstGeom prst="rect">
            <a:avLst/>
          </a:prstGeom>
          <a:noFill/>
          <a:ln w="38100">
            <a:noFill/>
            <a:miter lim="800000"/>
            <a:headEnd/>
            <a:tailEnd type="none" w="lg" len="lg"/>
          </a:ln>
        </p:spPr>
      </p:pic>
      <p:pic>
        <p:nvPicPr>
          <p:cNvPr id="32773" name="Picture 3"/>
          <p:cNvPicPr>
            <a:picLocks noChangeAspect="1" noChangeArrowheads="1"/>
          </p:cNvPicPr>
          <p:nvPr/>
        </p:nvPicPr>
        <p:blipFill>
          <a:blip r:embed="rId4" cstate="print"/>
          <a:srcRect/>
          <a:stretch>
            <a:fillRect/>
          </a:stretch>
        </p:blipFill>
        <p:spPr bwMode="auto">
          <a:xfrm>
            <a:off x="5948363" y="2263775"/>
            <a:ext cx="1222375" cy="1527175"/>
          </a:xfrm>
          <a:prstGeom prst="rect">
            <a:avLst/>
          </a:prstGeom>
          <a:noFill/>
          <a:ln w="38100">
            <a:noFill/>
            <a:miter lim="800000"/>
            <a:headEnd/>
            <a:tailEnd type="none" w="lg" len="lg"/>
          </a:ln>
        </p:spPr>
      </p:pic>
      <p:pic>
        <p:nvPicPr>
          <p:cNvPr id="32774" name="Picture 4"/>
          <p:cNvPicPr>
            <a:picLocks noChangeAspect="1" noChangeArrowheads="1"/>
          </p:cNvPicPr>
          <p:nvPr/>
        </p:nvPicPr>
        <p:blipFill>
          <a:blip r:embed="rId5" cstate="print"/>
          <a:srcRect l="28008" r="24152"/>
          <a:stretch>
            <a:fillRect/>
          </a:stretch>
        </p:blipFill>
        <p:spPr bwMode="auto">
          <a:xfrm>
            <a:off x="5237163" y="2392363"/>
            <a:ext cx="949325" cy="1682750"/>
          </a:xfrm>
          <a:prstGeom prst="rect">
            <a:avLst/>
          </a:prstGeom>
          <a:noFill/>
          <a:ln w="38100">
            <a:noFill/>
            <a:miter lim="800000"/>
            <a:headEnd/>
            <a:tailEnd type="none" w="lg" len="lg"/>
          </a:ln>
        </p:spPr>
      </p:pic>
      <p:pic>
        <p:nvPicPr>
          <p:cNvPr id="32775" name="Picture 5"/>
          <p:cNvPicPr>
            <a:picLocks noChangeAspect="1" noChangeArrowheads="1"/>
          </p:cNvPicPr>
          <p:nvPr/>
        </p:nvPicPr>
        <p:blipFill>
          <a:blip r:embed="rId6" cstate="print"/>
          <a:srcRect/>
          <a:stretch>
            <a:fillRect/>
          </a:stretch>
        </p:blipFill>
        <p:spPr bwMode="auto">
          <a:xfrm>
            <a:off x="161925" y="3863975"/>
            <a:ext cx="1503363" cy="1503363"/>
          </a:xfrm>
          <a:prstGeom prst="rect">
            <a:avLst/>
          </a:prstGeom>
          <a:noFill/>
          <a:ln w="38100">
            <a:noFill/>
            <a:miter lim="800000"/>
            <a:headEnd/>
            <a:tailEnd type="none" w="lg" len="lg"/>
          </a:ln>
        </p:spPr>
      </p:pic>
      <p:pic>
        <p:nvPicPr>
          <p:cNvPr id="32776" name="Picture 6"/>
          <p:cNvPicPr>
            <a:picLocks noChangeAspect="1" noChangeArrowheads="1"/>
          </p:cNvPicPr>
          <p:nvPr/>
        </p:nvPicPr>
        <p:blipFill>
          <a:blip r:embed="rId7" cstate="print"/>
          <a:srcRect/>
          <a:stretch>
            <a:fillRect/>
          </a:stretch>
        </p:blipFill>
        <p:spPr bwMode="auto">
          <a:xfrm>
            <a:off x="2735263" y="877888"/>
            <a:ext cx="2476500" cy="1930400"/>
          </a:xfrm>
          <a:prstGeom prst="rect">
            <a:avLst/>
          </a:prstGeom>
          <a:noFill/>
          <a:ln w="38100">
            <a:noFill/>
            <a:miter lim="800000"/>
            <a:headEnd/>
            <a:tailEnd type="none" w="lg" len="lg"/>
          </a:ln>
        </p:spPr>
      </p:pic>
      <p:pic>
        <p:nvPicPr>
          <p:cNvPr id="32777" name="Picture 7"/>
          <p:cNvPicPr>
            <a:picLocks noChangeAspect="1" noChangeArrowheads="1"/>
          </p:cNvPicPr>
          <p:nvPr/>
        </p:nvPicPr>
        <p:blipFill>
          <a:blip r:embed="rId8" cstate="print"/>
          <a:srcRect/>
          <a:stretch>
            <a:fillRect/>
          </a:stretch>
        </p:blipFill>
        <p:spPr bwMode="auto">
          <a:xfrm>
            <a:off x="5983288" y="3933825"/>
            <a:ext cx="1271587" cy="1271588"/>
          </a:xfrm>
          <a:prstGeom prst="rect">
            <a:avLst/>
          </a:prstGeom>
          <a:noFill/>
          <a:ln w="38100">
            <a:noFill/>
            <a:miter lim="800000"/>
            <a:headEnd/>
            <a:tailEnd type="none" w="lg" len="lg"/>
          </a:ln>
        </p:spPr>
      </p:pic>
      <p:pic>
        <p:nvPicPr>
          <p:cNvPr id="32778" name="Picture 9"/>
          <p:cNvPicPr>
            <a:picLocks noChangeAspect="1" noChangeArrowheads="1"/>
          </p:cNvPicPr>
          <p:nvPr/>
        </p:nvPicPr>
        <p:blipFill>
          <a:blip r:embed="rId9" cstate="print"/>
          <a:srcRect/>
          <a:stretch>
            <a:fillRect/>
          </a:stretch>
        </p:blipFill>
        <p:spPr bwMode="auto">
          <a:xfrm>
            <a:off x="7005638" y="4010025"/>
            <a:ext cx="2020887" cy="2706688"/>
          </a:xfrm>
          <a:prstGeom prst="rect">
            <a:avLst/>
          </a:prstGeom>
          <a:noFill/>
          <a:ln w="12700">
            <a:noFill/>
            <a:miter lim="800000"/>
            <a:headEnd/>
            <a:tailEnd type="none" w="lg" len="lg"/>
          </a:ln>
        </p:spPr>
      </p:pic>
      <p:pic>
        <p:nvPicPr>
          <p:cNvPr id="32779" name="Picture 10"/>
          <p:cNvPicPr>
            <a:picLocks noChangeAspect="1" noChangeArrowheads="1"/>
          </p:cNvPicPr>
          <p:nvPr/>
        </p:nvPicPr>
        <p:blipFill>
          <a:blip r:embed="rId10" cstate="print"/>
          <a:srcRect/>
          <a:stretch>
            <a:fillRect/>
          </a:stretch>
        </p:blipFill>
        <p:spPr bwMode="auto">
          <a:xfrm>
            <a:off x="2559050" y="2819400"/>
            <a:ext cx="1430338" cy="1285875"/>
          </a:xfrm>
          <a:prstGeom prst="rect">
            <a:avLst/>
          </a:prstGeom>
          <a:noFill/>
          <a:ln w="12700">
            <a:noFill/>
            <a:miter lim="800000"/>
            <a:headEnd/>
            <a:tailEnd type="none" w="lg" len="lg"/>
          </a:ln>
        </p:spPr>
      </p:pic>
      <p:pic>
        <p:nvPicPr>
          <p:cNvPr id="32780" name="Picture 11"/>
          <p:cNvPicPr>
            <a:picLocks noChangeAspect="1" noChangeArrowheads="1"/>
          </p:cNvPicPr>
          <p:nvPr/>
        </p:nvPicPr>
        <p:blipFill>
          <a:blip r:embed="rId11" cstate="print"/>
          <a:srcRect/>
          <a:stretch>
            <a:fillRect/>
          </a:stretch>
        </p:blipFill>
        <p:spPr bwMode="auto">
          <a:xfrm>
            <a:off x="7162800" y="877888"/>
            <a:ext cx="1863725" cy="1595437"/>
          </a:xfrm>
          <a:prstGeom prst="rect">
            <a:avLst/>
          </a:prstGeom>
          <a:noFill/>
          <a:ln w="12700">
            <a:noFill/>
            <a:miter lim="800000"/>
            <a:headEnd/>
            <a:tailEnd type="none" w="lg" len="lg"/>
          </a:ln>
        </p:spPr>
      </p:pic>
      <p:pic>
        <p:nvPicPr>
          <p:cNvPr id="32781" name="Picture 12"/>
          <p:cNvPicPr>
            <a:picLocks noChangeAspect="1" noChangeArrowheads="1"/>
          </p:cNvPicPr>
          <p:nvPr/>
        </p:nvPicPr>
        <p:blipFill>
          <a:blip r:embed="rId12" cstate="print"/>
          <a:srcRect/>
          <a:stretch>
            <a:fillRect/>
          </a:stretch>
        </p:blipFill>
        <p:spPr bwMode="auto">
          <a:xfrm>
            <a:off x="6970713" y="2443163"/>
            <a:ext cx="2055812" cy="1568450"/>
          </a:xfrm>
          <a:prstGeom prst="rect">
            <a:avLst/>
          </a:prstGeom>
          <a:noFill/>
          <a:ln w="12700">
            <a:noFill/>
            <a:miter lim="800000"/>
            <a:headEnd/>
            <a:tailEnd type="none" w="lg" len="lg"/>
          </a:ln>
        </p:spPr>
      </p:pic>
      <p:pic>
        <p:nvPicPr>
          <p:cNvPr id="32782" name="Picture 13"/>
          <p:cNvPicPr>
            <a:picLocks noChangeAspect="1" noChangeArrowheads="1"/>
          </p:cNvPicPr>
          <p:nvPr/>
        </p:nvPicPr>
        <p:blipFill>
          <a:blip r:embed="rId13" cstate="print"/>
          <a:srcRect b="3749"/>
          <a:stretch>
            <a:fillRect/>
          </a:stretch>
        </p:blipFill>
        <p:spPr bwMode="auto">
          <a:xfrm>
            <a:off x="5135563" y="5403850"/>
            <a:ext cx="1919287" cy="1312863"/>
          </a:xfrm>
          <a:prstGeom prst="rect">
            <a:avLst/>
          </a:prstGeom>
          <a:noFill/>
          <a:ln w="12700">
            <a:noFill/>
            <a:miter lim="800000"/>
            <a:headEnd/>
            <a:tailEnd type="none" w="lg" len="lg"/>
          </a:ln>
        </p:spPr>
      </p:pic>
      <p:pic>
        <p:nvPicPr>
          <p:cNvPr id="32783" name="Picture 14"/>
          <p:cNvPicPr>
            <a:picLocks noChangeAspect="1" noChangeArrowheads="1"/>
          </p:cNvPicPr>
          <p:nvPr/>
        </p:nvPicPr>
        <p:blipFill>
          <a:blip r:embed="rId14" cstate="print"/>
          <a:srcRect/>
          <a:stretch>
            <a:fillRect/>
          </a:stretch>
        </p:blipFill>
        <p:spPr bwMode="auto">
          <a:xfrm>
            <a:off x="5211763" y="877888"/>
            <a:ext cx="2006600" cy="1335087"/>
          </a:xfrm>
          <a:prstGeom prst="rect">
            <a:avLst/>
          </a:prstGeom>
          <a:noFill/>
          <a:ln w="12700">
            <a:noFill/>
            <a:miter lim="800000"/>
            <a:headEnd/>
            <a:tailEnd type="none" w="lg" len="lg"/>
          </a:ln>
        </p:spPr>
      </p:pic>
      <p:pic>
        <p:nvPicPr>
          <p:cNvPr id="32784" name="Picture 15"/>
          <p:cNvPicPr>
            <a:picLocks noChangeAspect="1" noChangeArrowheads="1"/>
          </p:cNvPicPr>
          <p:nvPr/>
        </p:nvPicPr>
        <p:blipFill>
          <a:blip r:embed="rId15" cstate="print"/>
          <a:srcRect l="19092" r="9190"/>
          <a:stretch>
            <a:fillRect/>
          </a:stretch>
        </p:blipFill>
        <p:spPr bwMode="auto">
          <a:xfrm>
            <a:off x="2035175" y="5360988"/>
            <a:ext cx="1287463" cy="1355725"/>
          </a:xfrm>
          <a:prstGeom prst="rect">
            <a:avLst/>
          </a:prstGeom>
          <a:noFill/>
          <a:ln w="12700">
            <a:noFill/>
            <a:miter lim="800000"/>
            <a:headEnd/>
            <a:tailEnd type="none" w="lg" len="lg"/>
          </a:ln>
        </p:spPr>
      </p:pic>
      <p:pic>
        <p:nvPicPr>
          <p:cNvPr id="32785" name="Picture 16"/>
          <p:cNvPicPr>
            <a:picLocks noChangeAspect="1" noChangeArrowheads="1"/>
          </p:cNvPicPr>
          <p:nvPr/>
        </p:nvPicPr>
        <p:blipFill>
          <a:blip r:embed="rId16" cstate="print"/>
          <a:srcRect/>
          <a:stretch>
            <a:fillRect/>
          </a:stretch>
        </p:blipFill>
        <p:spPr bwMode="auto">
          <a:xfrm>
            <a:off x="161925" y="5346700"/>
            <a:ext cx="1895475" cy="1370013"/>
          </a:xfrm>
          <a:prstGeom prst="rect">
            <a:avLst/>
          </a:prstGeom>
          <a:noFill/>
          <a:ln w="12700">
            <a:noFill/>
            <a:miter lim="800000"/>
            <a:headEnd/>
            <a:tailEnd type="none" w="lg" len="lg"/>
          </a:ln>
        </p:spPr>
      </p:pic>
      <p:pic>
        <p:nvPicPr>
          <p:cNvPr id="32786" name="Picture 17"/>
          <p:cNvPicPr>
            <a:picLocks noChangeAspect="1" noChangeArrowheads="1"/>
          </p:cNvPicPr>
          <p:nvPr/>
        </p:nvPicPr>
        <p:blipFill>
          <a:blip r:embed="rId17" cstate="print"/>
          <a:srcRect l="5803" t="16705" r="1947" b="9886"/>
          <a:stretch>
            <a:fillRect/>
          </a:stretch>
        </p:blipFill>
        <p:spPr bwMode="auto">
          <a:xfrm>
            <a:off x="161925" y="2654300"/>
            <a:ext cx="2419350" cy="1423988"/>
          </a:xfrm>
          <a:prstGeom prst="rect">
            <a:avLst/>
          </a:prstGeom>
          <a:noFill/>
          <a:ln w="12700">
            <a:noFill/>
            <a:miter lim="800000"/>
            <a:headEnd/>
            <a:tailEnd type="none" w="lg" len="lg"/>
          </a:ln>
        </p:spPr>
      </p:pic>
      <p:pic>
        <p:nvPicPr>
          <p:cNvPr id="32787" name="Picture 18"/>
          <p:cNvPicPr>
            <a:picLocks noChangeAspect="1" noChangeArrowheads="1"/>
          </p:cNvPicPr>
          <p:nvPr/>
        </p:nvPicPr>
        <p:blipFill>
          <a:blip r:embed="rId18" cstate="print"/>
          <a:srcRect/>
          <a:stretch>
            <a:fillRect/>
          </a:stretch>
        </p:blipFill>
        <p:spPr bwMode="auto">
          <a:xfrm>
            <a:off x="4025900" y="2868613"/>
            <a:ext cx="1155700" cy="1284287"/>
          </a:xfrm>
          <a:prstGeom prst="rect">
            <a:avLst/>
          </a:prstGeom>
          <a:noFill/>
          <a:ln w="12700">
            <a:noFill/>
            <a:miter lim="800000"/>
            <a:headEnd/>
            <a:tailEnd type="none" w="lg" len="lg"/>
          </a:ln>
        </p:spPr>
      </p:pic>
      <p:pic>
        <p:nvPicPr>
          <p:cNvPr id="32788" name="Picture 20"/>
          <p:cNvPicPr>
            <a:picLocks noChangeAspect="1" noChangeArrowheads="1"/>
          </p:cNvPicPr>
          <p:nvPr/>
        </p:nvPicPr>
        <p:blipFill>
          <a:blip r:embed="rId19" cstate="print"/>
          <a:srcRect/>
          <a:stretch>
            <a:fillRect/>
          </a:stretch>
        </p:blipFill>
        <p:spPr bwMode="auto">
          <a:xfrm>
            <a:off x="3324225" y="5508625"/>
            <a:ext cx="1822450" cy="1208088"/>
          </a:xfrm>
          <a:prstGeom prst="rect">
            <a:avLst/>
          </a:prstGeom>
          <a:noFill/>
          <a:ln w="12700">
            <a:noFill/>
            <a:miter lim="800000"/>
            <a:headEnd/>
            <a:tailEnd type="none" w="lg" len="lg"/>
          </a:ln>
        </p:spPr>
      </p:pic>
      <p:pic>
        <p:nvPicPr>
          <p:cNvPr id="32789" name="Picture 21"/>
          <p:cNvPicPr>
            <a:picLocks noChangeAspect="1" noChangeArrowheads="1"/>
          </p:cNvPicPr>
          <p:nvPr/>
        </p:nvPicPr>
        <p:blipFill>
          <a:blip r:embed="rId20" cstate="print"/>
          <a:srcRect/>
          <a:stretch>
            <a:fillRect/>
          </a:stretch>
        </p:blipFill>
        <p:spPr bwMode="auto">
          <a:xfrm>
            <a:off x="3560763" y="4203700"/>
            <a:ext cx="1187450" cy="1187450"/>
          </a:xfrm>
          <a:prstGeom prst="rect">
            <a:avLst/>
          </a:prstGeom>
          <a:noFill/>
          <a:ln w="12700">
            <a:noFill/>
            <a:miter lim="800000"/>
            <a:headEnd/>
            <a:tailEnd type="none" w="lg" len="lg"/>
          </a:ln>
        </p:spPr>
      </p:pic>
      <p:pic>
        <p:nvPicPr>
          <p:cNvPr id="32790" name="Picture 22"/>
          <p:cNvPicPr>
            <a:picLocks noChangeAspect="1" noChangeArrowheads="1"/>
          </p:cNvPicPr>
          <p:nvPr/>
        </p:nvPicPr>
        <p:blipFill>
          <a:blip r:embed="rId21" cstate="print"/>
          <a:srcRect/>
          <a:stretch>
            <a:fillRect/>
          </a:stretch>
        </p:blipFill>
        <p:spPr bwMode="auto">
          <a:xfrm>
            <a:off x="4778375" y="4194175"/>
            <a:ext cx="1492250" cy="1117600"/>
          </a:xfrm>
          <a:prstGeom prst="rect">
            <a:avLst/>
          </a:prstGeom>
          <a:noFill/>
          <a:ln w="12700">
            <a:noFill/>
            <a:miter lim="800000"/>
            <a:headEnd/>
            <a:tailEnd type="none" w="lg" len="lg"/>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t>Basic Goals of EMC</a:t>
            </a:r>
          </a:p>
        </p:txBody>
      </p:sp>
      <p:sp>
        <p:nvSpPr>
          <p:cNvPr id="33795" name="Content Placeholder 2"/>
          <p:cNvSpPr>
            <a:spLocks noGrp="1"/>
          </p:cNvSpPr>
          <p:nvPr>
            <p:ph idx="1"/>
          </p:nvPr>
        </p:nvSpPr>
        <p:spPr/>
        <p:txBody>
          <a:bodyPr/>
          <a:lstStyle/>
          <a:p>
            <a:r>
              <a:rPr lang="en-US" sz="1600" smtClean="0"/>
              <a:t>The goals of EMC are common to ANY application:</a:t>
            </a:r>
          </a:p>
          <a:p>
            <a:pPr lvl="1"/>
            <a:r>
              <a:rPr lang="en-US" sz="1600" smtClean="0"/>
              <a:t>Commercial</a:t>
            </a:r>
          </a:p>
          <a:p>
            <a:pPr lvl="1"/>
            <a:r>
              <a:rPr lang="en-US" sz="1600" smtClean="0"/>
              <a:t>Military</a:t>
            </a:r>
          </a:p>
          <a:p>
            <a:pPr lvl="1"/>
            <a:r>
              <a:rPr lang="en-US" sz="1600" smtClean="0"/>
              <a:t>Aerospace</a:t>
            </a:r>
          </a:p>
          <a:p>
            <a:r>
              <a:rPr lang="en-US" sz="1600" smtClean="0"/>
              <a:t>From General Environmental Verification Standard (GEVS) for GSFC Flight Programs and Projects, GSFC-STD-7000</a:t>
            </a:r>
          </a:p>
          <a:p>
            <a:pPr lvl="1"/>
            <a:r>
              <a:rPr lang="en-US" sz="1600" smtClean="0"/>
              <a:t>Available at </a:t>
            </a:r>
            <a:r>
              <a:rPr lang="en-US" sz="1600" smtClean="0">
                <a:solidFill>
                  <a:srgbClr val="0000FF"/>
                </a:solidFill>
              </a:rPr>
              <a:t>http://standards.gsfc.nasa.gov/gsfc-stds.html</a:t>
            </a:r>
          </a:p>
          <a:p>
            <a:pPr lvl="1"/>
            <a:r>
              <a:rPr lang="en-US" sz="1600" b="1" smtClean="0"/>
              <a:t>2.5 ELECTROMAGNETIC COMPATIBILITY (EMC) REQUIREMENTS</a:t>
            </a:r>
          </a:p>
          <a:p>
            <a:pPr lvl="2"/>
            <a:r>
              <a:rPr lang="en-US" sz="1400" smtClean="0"/>
              <a:t>The general requirements for electromagnetic compatibility are as follows:</a:t>
            </a:r>
          </a:p>
          <a:p>
            <a:pPr marL="1657350" lvl="3" indent="-342900">
              <a:buFontTx/>
              <a:buAutoNum type="alphaLcPeriod"/>
            </a:pPr>
            <a:r>
              <a:rPr lang="en-US" sz="1200" smtClean="0"/>
              <a:t>The payload (spacecraft) and its elements shall not generate electromagnetic interference that could adversely affect its own subsystems and components, other payloads, or the safety and operation of the launch vehicle (STS or ELV) and launch site.</a:t>
            </a:r>
          </a:p>
          <a:p>
            <a:pPr marL="1657350" lvl="3" indent="-342900">
              <a:buFontTx/>
              <a:buAutoNum type="alphaLcPeriod"/>
            </a:pPr>
            <a:r>
              <a:rPr lang="en-US" sz="1200" smtClean="0"/>
              <a:t>The payload (spacecraft) and its subsystems and components shall not be susceptible to emissions that could adversely affect their safety and performance. This applies whether the emissions are self-generated or emanate from other sources, or whether they are intentional or unintentional.</a:t>
            </a:r>
          </a:p>
          <a:p>
            <a:endParaRPr lang="en-US" sz="16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3"/>
          <p:cNvSpPr>
            <a:spLocks noGrp="1" noChangeArrowheads="1"/>
          </p:cNvSpPr>
          <p:nvPr>
            <p:ph type="body" idx="1"/>
          </p:nvPr>
        </p:nvSpPr>
        <p:spPr/>
        <p:txBody>
          <a:bodyPr/>
          <a:lstStyle/>
          <a:p>
            <a:r>
              <a:rPr lang="en-US" sz="1400" smtClean="0"/>
              <a:t>Electromagnetic Interference (EMI):  </a:t>
            </a:r>
            <a:r>
              <a:rPr lang="en-US" sz="1400" b="0" smtClean="0"/>
              <a:t>the phenomenon in which one component/subsystem interferes with the proper operation of another subsystem due to the propagation of electromagnetic energy</a:t>
            </a:r>
          </a:p>
          <a:p>
            <a:r>
              <a:rPr lang="en-US" sz="1400" smtClean="0"/>
              <a:t>Electromagnetic Compatibility (EMC):  </a:t>
            </a:r>
            <a:r>
              <a:rPr lang="en-US" sz="1400" b="0" smtClean="0"/>
              <a:t>the discipline of ensuring that electronic components/subsystems function together in the resulting electromagnetic environment</a:t>
            </a:r>
          </a:p>
          <a:p>
            <a:r>
              <a:rPr lang="en-US" sz="1400" smtClean="0">
                <a:solidFill>
                  <a:srgbClr val="FF0000"/>
                </a:solidFill>
              </a:rPr>
              <a:t>EMI/EMC relationship:  </a:t>
            </a:r>
            <a:r>
              <a:rPr lang="en-US" sz="1400" b="0" smtClean="0">
                <a:solidFill>
                  <a:srgbClr val="FF0000"/>
                </a:solidFill>
              </a:rPr>
              <a:t>We control EMI in order to achieve EMC.</a:t>
            </a:r>
          </a:p>
          <a:p>
            <a:r>
              <a:rPr lang="en-US" sz="1400" smtClean="0"/>
              <a:t>Culprit:  </a:t>
            </a:r>
            <a:r>
              <a:rPr lang="en-US" sz="1400" b="0" smtClean="0"/>
              <a:t>a component/subsystem that is an emitter of electromagnetic energy</a:t>
            </a:r>
          </a:p>
          <a:p>
            <a:r>
              <a:rPr lang="en-US" sz="1400" smtClean="0"/>
              <a:t>Victim:  </a:t>
            </a:r>
            <a:r>
              <a:rPr lang="en-US" sz="1400" b="0" smtClean="0"/>
              <a:t>a component/subsystem that is susceptible to EMI</a:t>
            </a:r>
          </a:p>
          <a:p>
            <a:r>
              <a:rPr lang="en-US" sz="1400" smtClean="0"/>
              <a:t>Coupling Mechanism:  </a:t>
            </a:r>
            <a:r>
              <a:rPr lang="en-US" sz="1400" b="0" smtClean="0"/>
              <a:t>the process by which electromagnetic energy emitted by a culprit causes interference in a victim</a:t>
            </a:r>
          </a:p>
        </p:txBody>
      </p:sp>
      <p:sp>
        <p:nvSpPr>
          <p:cNvPr id="51203" name="Rectangle 2"/>
          <p:cNvSpPr>
            <a:spLocks noGrp="1" noChangeArrowheads="1"/>
          </p:cNvSpPr>
          <p:nvPr>
            <p:ph type="title"/>
          </p:nvPr>
        </p:nvSpPr>
        <p:spPr/>
        <p:txBody>
          <a:bodyPr/>
          <a:lstStyle/>
          <a:p>
            <a:pPr eaLnBrk="1" hangingPunct="1"/>
            <a:r>
              <a:rPr lang="en-US" smtClean="0"/>
              <a:t>Terminology</a:t>
            </a:r>
          </a:p>
        </p:txBody>
      </p:sp>
      <p:pic>
        <p:nvPicPr>
          <p:cNvPr id="29700" name="Picture 8"/>
          <p:cNvPicPr>
            <a:picLocks noChangeAspect="1" noChangeArrowheads="1"/>
          </p:cNvPicPr>
          <p:nvPr/>
        </p:nvPicPr>
        <p:blipFill>
          <a:blip r:embed="rId2" cstate="print"/>
          <a:srcRect/>
          <a:stretch>
            <a:fillRect/>
          </a:stretch>
        </p:blipFill>
        <p:spPr bwMode="auto">
          <a:xfrm>
            <a:off x="4651375" y="4992688"/>
            <a:ext cx="2781300" cy="1638300"/>
          </a:xfrm>
          <a:prstGeom prst="rect">
            <a:avLst/>
          </a:prstGeom>
          <a:noFill/>
          <a:ln w="38100">
            <a:noFill/>
            <a:miter lim="800000"/>
            <a:headEnd/>
            <a:tailEnd type="none" w="lg" len="lg"/>
          </a:ln>
        </p:spPr>
      </p:pic>
      <p:pic>
        <p:nvPicPr>
          <p:cNvPr id="29701" name="Picture 2"/>
          <p:cNvPicPr>
            <a:picLocks noChangeAspect="1" noChangeArrowheads="1"/>
          </p:cNvPicPr>
          <p:nvPr/>
        </p:nvPicPr>
        <p:blipFill>
          <a:blip r:embed="rId3" cstate="print"/>
          <a:srcRect/>
          <a:stretch>
            <a:fillRect/>
          </a:stretch>
        </p:blipFill>
        <p:spPr bwMode="auto">
          <a:xfrm>
            <a:off x="1684338" y="4110038"/>
            <a:ext cx="2967037" cy="1976437"/>
          </a:xfrm>
          <a:prstGeom prst="rect">
            <a:avLst/>
          </a:prstGeom>
          <a:noFill/>
          <a:ln w="38100">
            <a:noFill/>
            <a:miter lim="800000"/>
            <a:headEnd/>
            <a:tailEnd type="none" w="lg" len="lg"/>
          </a:ln>
        </p:spPr>
      </p:pic>
      <p:sp>
        <p:nvSpPr>
          <p:cNvPr id="29702" name="TextBox 5"/>
          <p:cNvSpPr txBox="1">
            <a:spLocks noChangeArrowheads="1"/>
          </p:cNvSpPr>
          <p:nvPr/>
        </p:nvSpPr>
        <p:spPr bwMode="auto">
          <a:xfrm>
            <a:off x="1768475" y="4197350"/>
            <a:ext cx="850900" cy="276225"/>
          </a:xfrm>
          <a:prstGeom prst="rect">
            <a:avLst/>
          </a:prstGeom>
          <a:solidFill>
            <a:schemeClr val="bg1"/>
          </a:solidFill>
          <a:ln w="9525">
            <a:noFill/>
            <a:miter lim="800000"/>
            <a:headEnd/>
            <a:tailEnd/>
          </a:ln>
        </p:spPr>
        <p:txBody>
          <a:bodyPr wrap="none">
            <a:spAutoFit/>
          </a:bodyPr>
          <a:lstStyle/>
          <a:p>
            <a:r>
              <a:rPr lang="en-US" sz="1200">
                <a:solidFill>
                  <a:srgbClr val="FF0000"/>
                </a:solidFill>
              </a:rPr>
              <a:t>CULPRIT</a:t>
            </a:r>
          </a:p>
        </p:txBody>
      </p:sp>
      <p:sp>
        <p:nvSpPr>
          <p:cNvPr id="29703" name="TextBox 6"/>
          <p:cNvSpPr txBox="1">
            <a:spLocks noChangeArrowheads="1"/>
          </p:cNvSpPr>
          <p:nvPr/>
        </p:nvSpPr>
        <p:spPr bwMode="auto">
          <a:xfrm>
            <a:off x="5989638" y="4767263"/>
            <a:ext cx="706437" cy="277812"/>
          </a:xfrm>
          <a:prstGeom prst="rect">
            <a:avLst/>
          </a:prstGeom>
          <a:noFill/>
          <a:ln w="9525">
            <a:noFill/>
            <a:miter lim="800000"/>
            <a:headEnd/>
            <a:tailEnd/>
          </a:ln>
        </p:spPr>
        <p:txBody>
          <a:bodyPr wrap="none">
            <a:spAutoFit/>
          </a:bodyPr>
          <a:lstStyle/>
          <a:p>
            <a:r>
              <a:rPr lang="en-US" sz="1200">
                <a:solidFill>
                  <a:srgbClr val="FF0000"/>
                </a:solidFill>
              </a:rPr>
              <a:t>VICTIM</a:t>
            </a:r>
          </a:p>
        </p:txBody>
      </p:sp>
      <p:sp>
        <p:nvSpPr>
          <p:cNvPr id="29704" name="Oval 7"/>
          <p:cNvSpPr>
            <a:spLocks noChangeArrowheads="1"/>
          </p:cNvSpPr>
          <p:nvPr/>
        </p:nvSpPr>
        <p:spPr bwMode="auto">
          <a:xfrm>
            <a:off x="3965575" y="4459288"/>
            <a:ext cx="1949450" cy="1941512"/>
          </a:xfrm>
          <a:prstGeom prst="ellipse">
            <a:avLst/>
          </a:prstGeom>
          <a:noFill/>
          <a:ln w="38100" algn="ctr">
            <a:solidFill>
              <a:srgbClr val="FF0000"/>
            </a:solidFill>
            <a:prstDash val="dash"/>
            <a:round/>
            <a:headEnd/>
            <a:tailEnd type="triangle" w="lg" len="lg"/>
          </a:ln>
        </p:spPr>
        <p:txBody>
          <a:bodyPr/>
          <a:lstStyle/>
          <a:p>
            <a:endParaRPr lang="en-US"/>
          </a:p>
        </p:txBody>
      </p:sp>
      <p:sp>
        <p:nvSpPr>
          <p:cNvPr id="29705" name="TextBox 8"/>
          <p:cNvSpPr txBox="1">
            <a:spLocks noChangeArrowheads="1"/>
          </p:cNvSpPr>
          <p:nvPr/>
        </p:nvSpPr>
        <p:spPr bwMode="auto">
          <a:xfrm>
            <a:off x="4738688" y="4019550"/>
            <a:ext cx="1131887" cy="461963"/>
          </a:xfrm>
          <a:prstGeom prst="rect">
            <a:avLst/>
          </a:prstGeom>
          <a:noFill/>
          <a:ln w="9525">
            <a:noFill/>
            <a:miter lim="800000"/>
            <a:headEnd/>
            <a:tailEnd/>
          </a:ln>
        </p:spPr>
        <p:txBody>
          <a:bodyPr wrap="none">
            <a:spAutoFit/>
          </a:bodyPr>
          <a:lstStyle/>
          <a:p>
            <a:pPr algn="ctr"/>
            <a:r>
              <a:rPr lang="en-US" sz="1200">
                <a:solidFill>
                  <a:srgbClr val="FF0000"/>
                </a:solidFill>
              </a:rPr>
              <a:t>COUPLING</a:t>
            </a:r>
          </a:p>
          <a:p>
            <a:pPr algn="ctr"/>
            <a:r>
              <a:rPr lang="en-US" sz="1200">
                <a:solidFill>
                  <a:srgbClr val="FF0000"/>
                </a:solidFill>
              </a:rPr>
              <a:t>MECHANISM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dissolve">
                                      <p:cBhvr>
                                        <p:cTn id="7" dur="500"/>
                                        <p:tgtEl>
                                          <p:spTgt spid="297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9702"/>
                                        </p:tgtEl>
                                        <p:attrNameLst>
                                          <p:attrName>style.visibility</p:attrName>
                                        </p:attrNameLst>
                                      </p:cBhvr>
                                      <p:to>
                                        <p:strVal val="visible"/>
                                      </p:to>
                                    </p:set>
                                    <p:animEffect transition="in" filter="dissolve">
                                      <p:cBhvr>
                                        <p:cTn id="10" dur="500"/>
                                        <p:tgtEl>
                                          <p:spTgt spid="29702"/>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29700"/>
                                        </p:tgtEl>
                                        <p:attrNameLst>
                                          <p:attrName>style.visibility</p:attrName>
                                        </p:attrNameLst>
                                      </p:cBhvr>
                                      <p:to>
                                        <p:strVal val="visible"/>
                                      </p:to>
                                    </p:set>
                                    <p:animEffect transition="in" filter="dissolve">
                                      <p:cBhvr>
                                        <p:cTn id="15" dur="500"/>
                                        <p:tgtEl>
                                          <p:spTgt spid="29700"/>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9703"/>
                                        </p:tgtEl>
                                        <p:attrNameLst>
                                          <p:attrName>style.visibility</p:attrName>
                                        </p:attrNameLst>
                                      </p:cBhvr>
                                      <p:to>
                                        <p:strVal val="visible"/>
                                      </p:to>
                                    </p:set>
                                    <p:animEffect transition="in" filter="dissolve">
                                      <p:cBhvr>
                                        <p:cTn id="18" dur="500"/>
                                        <p:tgtEl>
                                          <p:spTgt spid="29703"/>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9704"/>
                                        </p:tgtEl>
                                        <p:attrNameLst>
                                          <p:attrName>style.visibility</p:attrName>
                                        </p:attrNameLst>
                                      </p:cBhvr>
                                      <p:to>
                                        <p:strVal val="visible"/>
                                      </p:to>
                                    </p:set>
                                    <p:animEffect transition="in" filter="dissolve">
                                      <p:cBhvr>
                                        <p:cTn id="23" dur="500"/>
                                        <p:tgtEl>
                                          <p:spTgt spid="29704"/>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29705"/>
                                        </p:tgtEl>
                                        <p:attrNameLst>
                                          <p:attrName>style.visibility</p:attrName>
                                        </p:attrNameLst>
                                      </p:cBhvr>
                                      <p:to>
                                        <p:strVal val="visible"/>
                                      </p:to>
                                    </p:set>
                                    <p:animEffect transition="in" filter="dissolve">
                                      <p:cBhvr>
                                        <p:cTn id="26" dur="500"/>
                                        <p:tgtEl>
                                          <p:spTgt spid="29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animBg="1"/>
      <p:bldP spid="29703" grpId="0"/>
      <p:bldP spid="29704" grpId="0" animBg="1"/>
      <p:bldP spid="297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914400" y="152400"/>
            <a:ext cx="7864475" cy="406400"/>
          </a:xfrm>
        </p:spPr>
        <p:txBody>
          <a:bodyPr/>
          <a:lstStyle/>
          <a:p>
            <a:r>
              <a:rPr lang="en-US" sz="1800" smtClean="0"/>
              <a:t>Typical Culprits, Victims, and Coupling Mechanisms on Spacecraft</a:t>
            </a:r>
          </a:p>
        </p:txBody>
      </p:sp>
      <p:sp>
        <p:nvSpPr>
          <p:cNvPr id="52227" name="Content Placeholder 2"/>
          <p:cNvSpPr>
            <a:spLocks noGrp="1"/>
          </p:cNvSpPr>
          <p:nvPr>
            <p:ph idx="1"/>
          </p:nvPr>
        </p:nvSpPr>
        <p:spPr/>
        <p:txBody>
          <a:bodyPr/>
          <a:lstStyle/>
          <a:p>
            <a:r>
              <a:rPr lang="en-US" sz="1400" smtClean="0"/>
              <a:t>Culprits</a:t>
            </a:r>
          </a:p>
          <a:p>
            <a:pPr lvl="1"/>
            <a:r>
              <a:rPr lang="en-US" sz="1400" smtClean="0"/>
              <a:t>Radio transmitters</a:t>
            </a:r>
          </a:p>
          <a:p>
            <a:pPr lvl="1"/>
            <a:r>
              <a:rPr lang="en-US" sz="1400" smtClean="0"/>
              <a:t>Switching power converters</a:t>
            </a:r>
          </a:p>
          <a:p>
            <a:pPr lvl="1"/>
            <a:r>
              <a:rPr lang="en-US" sz="1400" smtClean="0"/>
              <a:t>Motors</a:t>
            </a:r>
          </a:p>
          <a:p>
            <a:pPr lvl="1"/>
            <a:r>
              <a:rPr lang="en-US" sz="1400" smtClean="0"/>
              <a:t>Cryocoolers</a:t>
            </a:r>
          </a:p>
          <a:p>
            <a:pPr lvl="1"/>
            <a:r>
              <a:rPr lang="en-US" sz="1400" smtClean="0"/>
              <a:t>High speed digital electronics</a:t>
            </a:r>
          </a:p>
          <a:p>
            <a:r>
              <a:rPr lang="en-US" sz="1400" smtClean="0"/>
              <a:t>Victims</a:t>
            </a:r>
          </a:p>
          <a:p>
            <a:pPr lvl="1"/>
            <a:r>
              <a:rPr lang="en-US" sz="1400" smtClean="0"/>
              <a:t>Radio receivers</a:t>
            </a:r>
          </a:p>
          <a:p>
            <a:pPr lvl="1"/>
            <a:r>
              <a:rPr lang="en-US" sz="1400" smtClean="0"/>
              <a:t>Detectors</a:t>
            </a:r>
          </a:p>
          <a:p>
            <a:pPr lvl="1"/>
            <a:r>
              <a:rPr lang="en-US" sz="1400" smtClean="0"/>
              <a:t>Sensors</a:t>
            </a:r>
          </a:p>
          <a:p>
            <a:pPr lvl="1"/>
            <a:r>
              <a:rPr lang="en-US" sz="1400" smtClean="0"/>
              <a:t>Low level analog electronics</a:t>
            </a:r>
          </a:p>
          <a:p>
            <a:r>
              <a:rPr lang="en-US" sz="1400" smtClean="0"/>
              <a:t>Coupling Mechanisms</a:t>
            </a:r>
          </a:p>
          <a:p>
            <a:pPr lvl="1"/>
            <a:r>
              <a:rPr lang="en-US" sz="1400" smtClean="0"/>
              <a:t>Conducted</a:t>
            </a:r>
          </a:p>
          <a:p>
            <a:pPr lvl="1"/>
            <a:r>
              <a:rPr lang="en-US" sz="1400" smtClean="0"/>
              <a:t>Radiated</a:t>
            </a:r>
          </a:p>
          <a:p>
            <a:pPr lvl="1"/>
            <a:r>
              <a:rPr lang="en-US" sz="1400" smtClean="0"/>
              <a:t>Crosstalk</a:t>
            </a:r>
          </a:p>
        </p:txBody>
      </p:sp>
      <p:pic>
        <p:nvPicPr>
          <p:cNvPr id="52228" name="Picture 7"/>
          <p:cNvPicPr>
            <a:picLocks noChangeAspect="1" noChangeArrowheads="1"/>
          </p:cNvPicPr>
          <p:nvPr/>
        </p:nvPicPr>
        <p:blipFill>
          <a:blip r:embed="rId2" cstate="print"/>
          <a:srcRect/>
          <a:stretch>
            <a:fillRect/>
          </a:stretch>
        </p:blipFill>
        <p:spPr bwMode="auto">
          <a:xfrm>
            <a:off x="5375275" y="892175"/>
            <a:ext cx="1630363" cy="1219200"/>
          </a:xfrm>
          <a:prstGeom prst="rect">
            <a:avLst/>
          </a:prstGeom>
          <a:noFill/>
          <a:ln w="38100">
            <a:noFill/>
            <a:miter lim="800000"/>
            <a:headEnd/>
            <a:tailEnd type="none" w="lg" len="lg"/>
          </a:ln>
        </p:spPr>
      </p:pic>
      <p:pic>
        <p:nvPicPr>
          <p:cNvPr id="52229" name="Picture 18"/>
          <p:cNvPicPr>
            <a:picLocks noChangeAspect="1" noChangeArrowheads="1"/>
          </p:cNvPicPr>
          <p:nvPr/>
        </p:nvPicPr>
        <p:blipFill>
          <a:blip r:embed="rId3" cstate="print"/>
          <a:srcRect/>
          <a:stretch>
            <a:fillRect/>
          </a:stretch>
        </p:blipFill>
        <p:spPr bwMode="auto">
          <a:xfrm>
            <a:off x="3568700" y="2632075"/>
            <a:ext cx="1924050" cy="1357313"/>
          </a:xfrm>
          <a:prstGeom prst="rect">
            <a:avLst/>
          </a:prstGeom>
          <a:noFill/>
          <a:ln w="38100">
            <a:noFill/>
            <a:miter lim="800000"/>
            <a:headEnd/>
            <a:tailEnd type="none" w="lg" len="lg"/>
          </a:ln>
        </p:spPr>
      </p:pic>
      <p:pic>
        <p:nvPicPr>
          <p:cNvPr id="52230" name="Picture 10"/>
          <p:cNvPicPr>
            <a:picLocks noChangeAspect="1" noChangeArrowheads="1"/>
          </p:cNvPicPr>
          <p:nvPr/>
        </p:nvPicPr>
        <p:blipFill>
          <a:blip r:embed="rId4" cstate="print"/>
          <a:srcRect/>
          <a:stretch>
            <a:fillRect/>
          </a:stretch>
        </p:blipFill>
        <p:spPr bwMode="auto">
          <a:xfrm>
            <a:off x="7307263" y="2909888"/>
            <a:ext cx="1519237" cy="1143000"/>
          </a:xfrm>
          <a:prstGeom prst="rect">
            <a:avLst/>
          </a:prstGeom>
          <a:noFill/>
          <a:ln w="38100">
            <a:noFill/>
            <a:miter lim="800000"/>
            <a:headEnd/>
            <a:tailEnd type="none" w="lg" len="lg"/>
          </a:ln>
        </p:spPr>
      </p:pic>
      <p:pic>
        <p:nvPicPr>
          <p:cNvPr id="52231" name="Picture 5" descr="http://t2.gstatic.com/images?q=tbn:ANd9GcQis8N7JvtY9iUHNaK_xEn79q35CwqA7h2R0upPQglg5BX8ciPidw"/>
          <p:cNvPicPr>
            <a:picLocks noChangeAspect="1" noChangeArrowheads="1"/>
          </p:cNvPicPr>
          <p:nvPr/>
        </p:nvPicPr>
        <p:blipFill>
          <a:blip r:embed="rId5" cstate="print"/>
          <a:srcRect/>
          <a:stretch>
            <a:fillRect/>
          </a:stretch>
        </p:blipFill>
        <p:spPr bwMode="auto">
          <a:xfrm>
            <a:off x="7116763" y="4540250"/>
            <a:ext cx="1820862" cy="1912938"/>
          </a:xfrm>
          <a:prstGeom prst="rect">
            <a:avLst/>
          </a:prstGeom>
          <a:noFill/>
          <a:ln w="9525">
            <a:noFill/>
            <a:miter lim="800000"/>
            <a:headEnd/>
            <a:tailEnd/>
          </a:ln>
        </p:spPr>
      </p:pic>
      <p:pic>
        <p:nvPicPr>
          <p:cNvPr id="52232" name="Picture 13" descr="http://t1.gstatic.com/images?q=tbn:ANd9GcR4Lyo0UtwhlFpv0LTPdpnkwJAfYNq8-BWE5aTgQMSyIG-22lj31A"/>
          <p:cNvPicPr>
            <a:picLocks noChangeAspect="1" noChangeArrowheads="1"/>
          </p:cNvPicPr>
          <p:nvPr/>
        </p:nvPicPr>
        <p:blipFill>
          <a:blip r:embed="rId6" cstate="print"/>
          <a:srcRect/>
          <a:stretch>
            <a:fillRect/>
          </a:stretch>
        </p:blipFill>
        <p:spPr bwMode="auto">
          <a:xfrm>
            <a:off x="5618163" y="2563813"/>
            <a:ext cx="1454150" cy="1411287"/>
          </a:xfrm>
          <a:prstGeom prst="rect">
            <a:avLst/>
          </a:prstGeom>
          <a:noFill/>
          <a:ln w="9525">
            <a:noFill/>
            <a:miter lim="800000"/>
            <a:headEnd/>
            <a:tailEnd/>
          </a:ln>
        </p:spPr>
      </p:pic>
      <p:pic>
        <p:nvPicPr>
          <p:cNvPr id="52233" name="Picture 17" descr="http://t0.gstatic.com/images?q=tbn:ANd9GcT207t8PoHpF8LZ7RuVKujvAiTA3YgKepySHdbAlVXSzfeEAkCl"/>
          <p:cNvPicPr>
            <a:picLocks noChangeAspect="1" noChangeArrowheads="1"/>
          </p:cNvPicPr>
          <p:nvPr/>
        </p:nvPicPr>
        <p:blipFill>
          <a:blip r:embed="rId7" cstate="print"/>
          <a:srcRect/>
          <a:stretch>
            <a:fillRect/>
          </a:stretch>
        </p:blipFill>
        <p:spPr bwMode="auto">
          <a:xfrm>
            <a:off x="7080250" y="839788"/>
            <a:ext cx="1741488" cy="1490662"/>
          </a:xfrm>
          <a:prstGeom prst="rect">
            <a:avLst/>
          </a:prstGeom>
          <a:noFill/>
          <a:ln w="9525">
            <a:noFill/>
            <a:miter lim="800000"/>
            <a:headEnd/>
            <a:tailEnd/>
          </a:ln>
        </p:spPr>
      </p:pic>
      <p:pic>
        <p:nvPicPr>
          <p:cNvPr id="52234" name="Picture 21" descr="http://www.chuden.co.jp/english/corporate/press2006/images/20060906_1_1.jpg"/>
          <p:cNvPicPr>
            <a:picLocks noChangeAspect="1" noChangeArrowheads="1"/>
          </p:cNvPicPr>
          <p:nvPr/>
        </p:nvPicPr>
        <p:blipFill>
          <a:blip r:embed="rId8" cstate="print"/>
          <a:srcRect/>
          <a:stretch>
            <a:fillRect/>
          </a:stretch>
        </p:blipFill>
        <p:spPr bwMode="auto">
          <a:xfrm>
            <a:off x="3836988" y="909638"/>
            <a:ext cx="1465262" cy="1524000"/>
          </a:xfrm>
          <a:prstGeom prst="rect">
            <a:avLst/>
          </a:prstGeom>
          <a:noFill/>
          <a:ln w="9525">
            <a:noFill/>
            <a:miter lim="800000"/>
            <a:headEnd/>
            <a:tailEnd/>
          </a:ln>
        </p:spPr>
      </p:pic>
      <p:pic>
        <p:nvPicPr>
          <p:cNvPr id="52235" name="Picture 29" descr="http://fermi.gsfc.nasa.gov/acd/images/djt/Elect_board.jpg"/>
          <p:cNvPicPr>
            <a:picLocks noChangeAspect="1" noChangeArrowheads="1"/>
          </p:cNvPicPr>
          <p:nvPr/>
        </p:nvPicPr>
        <p:blipFill>
          <a:blip r:embed="rId9" cstate="print"/>
          <a:srcRect/>
          <a:stretch>
            <a:fillRect/>
          </a:stretch>
        </p:blipFill>
        <p:spPr bwMode="auto">
          <a:xfrm>
            <a:off x="4519613" y="5514975"/>
            <a:ext cx="2368550" cy="1276350"/>
          </a:xfrm>
          <a:prstGeom prst="rect">
            <a:avLst/>
          </a:prstGeom>
          <a:noFill/>
          <a:ln w="9525">
            <a:noFill/>
            <a:miter lim="800000"/>
            <a:headEnd/>
            <a:tailEnd/>
          </a:ln>
        </p:spPr>
      </p:pic>
      <p:pic>
        <p:nvPicPr>
          <p:cNvPr id="52236" name="Picture 31" descr="http://www.bakatronics.com/images/fk707.jpg"/>
          <p:cNvPicPr>
            <a:picLocks noChangeAspect="1" noChangeArrowheads="1"/>
          </p:cNvPicPr>
          <p:nvPr/>
        </p:nvPicPr>
        <p:blipFill>
          <a:blip r:embed="rId10" cstate="print"/>
          <a:srcRect t="11771" b="14769"/>
          <a:stretch>
            <a:fillRect/>
          </a:stretch>
        </p:blipFill>
        <p:spPr bwMode="auto">
          <a:xfrm>
            <a:off x="4365625" y="4035425"/>
            <a:ext cx="2500313" cy="137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reeform 29"/>
          <p:cNvSpPr>
            <a:spLocks/>
          </p:cNvSpPr>
          <p:nvPr/>
        </p:nvSpPr>
        <p:spPr bwMode="auto">
          <a:xfrm>
            <a:off x="5214938" y="1685925"/>
            <a:ext cx="842962" cy="557213"/>
          </a:xfrm>
          <a:custGeom>
            <a:avLst/>
            <a:gdLst>
              <a:gd name="T0" fmla="*/ 0 w 531"/>
              <a:gd name="T1" fmla="*/ 0 h 351"/>
              <a:gd name="T2" fmla="*/ 2147483647 w 531"/>
              <a:gd name="T3" fmla="*/ 0 h 351"/>
              <a:gd name="T4" fmla="*/ 2147483647 w 531"/>
              <a:gd name="T5" fmla="*/ 2147483647 h 351"/>
              <a:gd name="T6" fmla="*/ 0 60000 65536"/>
              <a:gd name="T7" fmla="*/ 0 60000 65536"/>
              <a:gd name="T8" fmla="*/ 0 60000 65536"/>
              <a:gd name="T9" fmla="*/ 0 w 531"/>
              <a:gd name="T10" fmla="*/ 0 h 351"/>
              <a:gd name="T11" fmla="*/ 531 w 531"/>
              <a:gd name="T12" fmla="*/ 351 h 351"/>
            </a:gdLst>
            <a:ahLst/>
            <a:cxnLst>
              <a:cxn ang="T6">
                <a:pos x="T0" y="T1"/>
              </a:cxn>
              <a:cxn ang="T7">
                <a:pos x="T2" y="T3"/>
              </a:cxn>
              <a:cxn ang="T8">
                <a:pos x="T4" y="T5"/>
              </a:cxn>
            </a:cxnLst>
            <a:rect l="T9" t="T10" r="T11" b="T12"/>
            <a:pathLst>
              <a:path w="531" h="351">
                <a:moveTo>
                  <a:pt x="0" y="0"/>
                </a:moveTo>
                <a:lnTo>
                  <a:pt x="528" y="0"/>
                </a:lnTo>
                <a:lnTo>
                  <a:pt x="531" y="351"/>
                </a:lnTo>
              </a:path>
            </a:pathLst>
          </a:custGeom>
          <a:noFill/>
          <a:ln w="12700" cap="flat" cmpd="sng">
            <a:solidFill>
              <a:schemeClr val="tx1"/>
            </a:solidFill>
            <a:prstDash val="solid"/>
            <a:round/>
            <a:headEnd type="none" w="med" len="med"/>
            <a:tailEnd type="triangle" w="lg" len="lg"/>
          </a:ln>
        </p:spPr>
        <p:txBody>
          <a:bodyPr wrap="none">
            <a:spAutoFit/>
          </a:bodyPr>
          <a:lstStyle/>
          <a:p>
            <a:endParaRPr lang="en-US"/>
          </a:p>
        </p:txBody>
      </p:sp>
      <p:sp>
        <p:nvSpPr>
          <p:cNvPr id="35843" name="Freeform 31"/>
          <p:cNvSpPr>
            <a:spLocks/>
          </p:cNvSpPr>
          <p:nvPr/>
        </p:nvSpPr>
        <p:spPr bwMode="auto">
          <a:xfrm>
            <a:off x="4071938" y="1671638"/>
            <a:ext cx="1914525" cy="609600"/>
          </a:xfrm>
          <a:custGeom>
            <a:avLst/>
            <a:gdLst>
              <a:gd name="T0" fmla="*/ 2147483647 w 1152"/>
              <a:gd name="T1" fmla="*/ 0 h 384"/>
              <a:gd name="T2" fmla="*/ 0 w 1152"/>
              <a:gd name="T3" fmla="*/ 0 h 384"/>
              <a:gd name="T4" fmla="*/ 0 w 1152"/>
              <a:gd name="T5" fmla="*/ 2147483647 h 384"/>
              <a:gd name="T6" fmla="*/ 2147483647 w 1152"/>
              <a:gd name="T7" fmla="*/ 2147483647 h 384"/>
              <a:gd name="T8" fmla="*/ 0 60000 65536"/>
              <a:gd name="T9" fmla="*/ 0 60000 65536"/>
              <a:gd name="T10" fmla="*/ 0 60000 65536"/>
              <a:gd name="T11" fmla="*/ 0 60000 65536"/>
              <a:gd name="T12" fmla="*/ 0 w 1152"/>
              <a:gd name="T13" fmla="*/ 0 h 384"/>
              <a:gd name="T14" fmla="*/ 1152 w 1152"/>
              <a:gd name="T15" fmla="*/ 384 h 384"/>
            </a:gdLst>
            <a:ahLst/>
            <a:cxnLst>
              <a:cxn ang="T8">
                <a:pos x="T0" y="T1"/>
              </a:cxn>
              <a:cxn ang="T9">
                <a:pos x="T2" y="T3"/>
              </a:cxn>
              <a:cxn ang="T10">
                <a:pos x="T4" y="T5"/>
              </a:cxn>
              <a:cxn ang="T11">
                <a:pos x="T6" y="T7"/>
              </a:cxn>
            </a:cxnLst>
            <a:rect l="T12" t="T13" r="T14" b="T15"/>
            <a:pathLst>
              <a:path w="1152" h="384">
                <a:moveTo>
                  <a:pt x="144" y="0"/>
                </a:moveTo>
                <a:lnTo>
                  <a:pt x="0" y="0"/>
                </a:lnTo>
                <a:lnTo>
                  <a:pt x="0" y="384"/>
                </a:lnTo>
                <a:lnTo>
                  <a:pt x="1152" y="384"/>
                </a:lnTo>
              </a:path>
            </a:pathLst>
          </a:custGeom>
          <a:noFill/>
          <a:ln w="12700" cap="flat" cmpd="sng">
            <a:solidFill>
              <a:schemeClr val="tx1"/>
            </a:solidFill>
            <a:prstDash val="solid"/>
            <a:round/>
            <a:headEnd type="none" w="med" len="med"/>
            <a:tailEnd type="triangle" w="lg" len="lg"/>
          </a:ln>
        </p:spPr>
        <p:txBody>
          <a:bodyPr>
            <a:spAutoFit/>
          </a:bodyPr>
          <a:lstStyle/>
          <a:p>
            <a:endParaRPr lang="en-US"/>
          </a:p>
        </p:txBody>
      </p:sp>
      <p:sp>
        <p:nvSpPr>
          <p:cNvPr id="35844" name="Line 25"/>
          <p:cNvSpPr>
            <a:spLocks noChangeShapeType="1"/>
          </p:cNvSpPr>
          <p:nvPr/>
        </p:nvSpPr>
        <p:spPr bwMode="auto">
          <a:xfrm flipH="1">
            <a:off x="2760663" y="3833813"/>
            <a:ext cx="0" cy="381000"/>
          </a:xfrm>
          <a:prstGeom prst="line">
            <a:avLst/>
          </a:prstGeom>
          <a:noFill/>
          <a:ln w="12700">
            <a:solidFill>
              <a:schemeClr val="tx1"/>
            </a:solidFill>
            <a:round/>
            <a:headEnd/>
            <a:tailEnd type="triangle" w="lg" len="lg"/>
          </a:ln>
        </p:spPr>
        <p:txBody>
          <a:bodyPr>
            <a:spAutoFit/>
          </a:bodyPr>
          <a:lstStyle/>
          <a:p>
            <a:endParaRPr lang="en-US"/>
          </a:p>
        </p:txBody>
      </p:sp>
      <p:sp>
        <p:nvSpPr>
          <p:cNvPr id="35845" name="Line 26"/>
          <p:cNvSpPr>
            <a:spLocks noChangeShapeType="1"/>
          </p:cNvSpPr>
          <p:nvPr/>
        </p:nvSpPr>
        <p:spPr bwMode="auto">
          <a:xfrm>
            <a:off x="2760663" y="4595813"/>
            <a:ext cx="0" cy="457200"/>
          </a:xfrm>
          <a:prstGeom prst="line">
            <a:avLst/>
          </a:prstGeom>
          <a:noFill/>
          <a:ln w="12700">
            <a:solidFill>
              <a:schemeClr val="tx1"/>
            </a:solidFill>
            <a:round/>
            <a:headEnd/>
            <a:tailEnd type="triangle" w="lg" len="lg"/>
          </a:ln>
        </p:spPr>
        <p:txBody>
          <a:bodyPr>
            <a:spAutoFit/>
          </a:bodyPr>
          <a:lstStyle/>
          <a:p>
            <a:endParaRPr lang="en-US"/>
          </a:p>
        </p:txBody>
      </p:sp>
      <p:sp>
        <p:nvSpPr>
          <p:cNvPr id="35846" name="Freeform 27"/>
          <p:cNvSpPr>
            <a:spLocks/>
          </p:cNvSpPr>
          <p:nvPr/>
        </p:nvSpPr>
        <p:spPr bwMode="auto">
          <a:xfrm>
            <a:off x="712788" y="2343150"/>
            <a:ext cx="1524000" cy="1295400"/>
          </a:xfrm>
          <a:custGeom>
            <a:avLst/>
            <a:gdLst>
              <a:gd name="T0" fmla="*/ 2147483647 w 960"/>
              <a:gd name="T1" fmla="*/ 0 h 816"/>
              <a:gd name="T2" fmla="*/ 0 w 960"/>
              <a:gd name="T3" fmla="*/ 0 h 816"/>
              <a:gd name="T4" fmla="*/ 0 w 960"/>
              <a:gd name="T5" fmla="*/ 2147483647 h 816"/>
              <a:gd name="T6" fmla="*/ 2147483647 w 960"/>
              <a:gd name="T7" fmla="*/ 2147483647 h 816"/>
              <a:gd name="T8" fmla="*/ 0 60000 65536"/>
              <a:gd name="T9" fmla="*/ 0 60000 65536"/>
              <a:gd name="T10" fmla="*/ 0 60000 65536"/>
              <a:gd name="T11" fmla="*/ 0 60000 65536"/>
              <a:gd name="T12" fmla="*/ 0 w 960"/>
              <a:gd name="T13" fmla="*/ 0 h 816"/>
              <a:gd name="T14" fmla="*/ 960 w 960"/>
              <a:gd name="T15" fmla="*/ 816 h 816"/>
            </a:gdLst>
            <a:ahLst/>
            <a:cxnLst>
              <a:cxn ang="T8">
                <a:pos x="T0" y="T1"/>
              </a:cxn>
              <a:cxn ang="T9">
                <a:pos x="T2" y="T3"/>
              </a:cxn>
              <a:cxn ang="T10">
                <a:pos x="T4" y="T5"/>
              </a:cxn>
              <a:cxn ang="T11">
                <a:pos x="T6" y="T7"/>
              </a:cxn>
            </a:cxnLst>
            <a:rect l="T12" t="T13" r="T14" b="T15"/>
            <a:pathLst>
              <a:path w="960" h="816">
                <a:moveTo>
                  <a:pt x="240" y="0"/>
                </a:moveTo>
                <a:lnTo>
                  <a:pt x="0" y="0"/>
                </a:lnTo>
                <a:lnTo>
                  <a:pt x="0" y="816"/>
                </a:lnTo>
                <a:lnTo>
                  <a:pt x="960" y="816"/>
                </a:lnTo>
              </a:path>
            </a:pathLst>
          </a:custGeom>
          <a:noFill/>
          <a:ln w="12700" cap="flat" cmpd="sng">
            <a:solidFill>
              <a:schemeClr val="tx1"/>
            </a:solidFill>
            <a:prstDash val="solid"/>
            <a:round/>
            <a:headEnd type="none" w="med" len="med"/>
            <a:tailEnd type="triangle" w="lg" len="lg"/>
          </a:ln>
        </p:spPr>
        <p:txBody>
          <a:bodyPr wrap="none">
            <a:spAutoFit/>
          </a:bodyPr>
          <a:lstStyle/>
          <a:p>
            <a:endParaRPr lang="en-US"/>
          </a:p>
        </p:txBody>
      </p:sp>
      <p:sp>
        <p:nvSpPr>
          <p:cNvPr id="35847" name="Freeform 28"/>
          <p:cNvSpPr>
            <a:spLocks/>
          </p:cNvSpPr>
          <p:nvPr/>
        </p:nvSpPr>
        <p:spPr bwMode="auto">
          <a:xfrm>
            <a:off x="2770188" y="971550"/>
            <a:ext cx="1981200" cy="4876800"/>
          </a:xfrm>
          <a:custGeom>
            <a:avLst/>
            <a:gdLst>
              <a:gd name="T0" fmla="*/ 0 w 1248"/>
              <a:gd name="T1" fmla="*/ 2147483647 h 3072"/>
              <a:gd name="T2" fmla="*/ 0 w 1248"/>
              <a:gd name="T3" fmla="*/ 2147483647 h 3072"/>
              <a:gd name="T4" fmla="*/ 2147483647 w 1248"/>
              <a:gd name="T5" fmla="*/ 2147483647 h 3072"/>
              <a:gd name="T6" fmla="*/ 2147483647 w 1248"/>
              <a:gd name="T7" fmla="*/ 0 h 3072"/>
              <a:gd name="T8" fmla="*/ 2147483647 w 1248"/>
              <a:gd name="T9" fmla="*/ 0 h 3072"/>
              <a:gd name="T10" fmla="*/ 2147483647 w 1248"/>
              <a:gd name="T11" fmla="*/ 2147483647 h 3072"/>
              <a:gd name="T12" fmla="*/ 0 60000 65536"/>
              <a:gd name="T13" fmla="*/ 0 60000 65536"/>
              <a:gd name="T14" fmla="*/ 0 60000 65536"/>
              <a:gd name="T15" fmla="*/ 0 60000 65536"/>
              <a:gd name="T16" fmla="*/ 0 60000 65536"/>
              <a:gd name="T17" fmla="*/ 0 60000 65536"/>
              <a:gd name="T18" fmla="*/ 0 w 1248"/>
              <a:gd name="T19" fmla="*/ 0 h 3072"/>
              <a:gd name="T20" fmla="*/ 1248 w 1248"/>
              <a:gd name="T21" fmla="*/ 3072 h 3072"/>
            </a:gdLst>
            <a:ahLst/>
            <a:cxnLst>
              <a:cxn ang="T12">
                <a:pos x="T0" y="T1"/>
              </a:cxn>
              <a:cxn ang="T13">
                <a:pos x="T2" y="T3"/>
              </a:cxn>
              <a:cxn ang="T14">
                <a:pos x="T4" y="T5"/>
              </a:cxn>
              <a:cxn ang="T15">
                <a:pos x="T6" y="T7"/>
              </a:cxn>
              <a:cxn ang="T16">
                <a:pos x="T8" y="T9"/>
              </a:cxn>
              <a:cxn ang="T17">
                <a:pos x="T10" y="T11"/>
              </a:cxn>
            </a:cxnLst>
            <a:rect l="T18" t="T19" r="T20" b="T21"/>
            <a:pathLst>
              <a:path w="1248" h="3072">
                <a:moveTo>
                  <a:pt x="0" y="2832"/>
                </a:moveTo>
                <a:lnTo>
                  <a:pt x="0" y="3072"/>
                </a:lnTo>
                <a:lnTo>
                  <a:pt x="478" y="3069"/>
                </a:lnTo>
                <a:lnTo>
                  <a:pt x="478" y="0"/>
                </a:lnTo>
                <a:lnTo>
                  <a:pt x="1248" y="0"/>
                </a:lnTo>
                <a:lnTo>
                  <a:pt x="1248" y="144"/>
                </a:lnTo>
              </a:path>
            </a:pathLst>
          </a:custGeom>
          <a:noFill/>
          <a:ln w="12700" cap="flat" cmpd="sng">
            <a:solidFill>
              <a:schemeClr val="tx1"/>
            </a:solidFill>
            <a:prstDash val="solid"/>
            <a:round/>
            <a:headEnd type="none" w="med" len="med"/>
            <a:tailEnd type="triangle" w="lg" len="lg"/>
          </a:ln>
        </p:spPr>
        <p:txBody>
          <a:bodyPr wrap="none">
            <a:spAutoFit/>
          </a:bodyPr>
          <a:lstStyle/>
          <a:p>
            <a:endParaRPr lang="en-US"/>
          </a:p>
        </p:txBody>
      </p:sp>
      <p:sp>
        <p:nvSpPr>
          <p:cNvPr id="35848" name="Title 1"/>
          <p:cNvSpPr>
            <a:spLocks noGrp="1"/>
          </p:cNvSpPr>
          <p:nvPr>
            <p:ph type="title"/>
          </p:nvPr>
        </p:nvSpPr>
        <p:spPr/>
        <p:txBody>
          <a:bodyPr/>
          <a:lstStyle/>
          <a:p>
            <a:r>
              <a:rPr lang="en-US" smtClean="0"/>
              <a:t>Typical Project EMC Flow</a:t>
            </a:r>
          </a:p>
        </p:txBody>
      </p:sp>
      <p:sp>
        <p:nvSpPr>
          <p:cNvPr id="35849" name="Text Box 5"/>
          <p:cNvSpPr txBox="1">
            <a:spLocks noChangeArrowheads="1"/>
          </p:cNvSpPr>
          <p:nvPr/>
        </p:nvSpPr>
        <p:spPr bwMode="auto">
          <a:xfrm>
            <a:off x="1073150" y="938213"/>
            <a:ext cx="1320800" cy="469900"/>
          </a:xfrm>
          <a:prstGeom prst="rect">
            <a:avLst/>
          </a:prstGeom>
          <a:noFill/>
          <a:ln w="12700">
            <a:solidFill>
              <a:schemeClr val="tx1"/>
            </a:solidFill>
            <a:miter lim="800000"/>
            <a:headEnd/>
            <a:tailEnd type="none" w="lg" len="lg"/>
          </a:ln>
        </p:spPr>
        <p:txBody>
          <a:bodyPr>
            <a:spAutoFit/>
          </a:bodyPr>
          <a:lstStyle/>
          <a:p>
            <a:pPr algn="ctr"/>
            <a:r>
              <a:rPr lang="en-US" sz="1200"/>
              <a:t>Define requirements</a:t>
            </a:r>
          </a:p>
        </p:txBody>
      </p:sp>
      <p:grpSp>
        <p:nvGrpSpPr>
          <p:cNvPr id="35850" name="Group 35"/>
          <p:cNvGrpSpPr>
            <a:grpSpLocks/>
          </p:cNvGrpSpPr>
          <p:nvPr/>
        </p:nvGrpSpPr>
        <p:grpSpPr bwMode="auto">
          <a:xfrm>
            <a:off x="1068388" y="1681163"/>
            <a:ext cx="1328737" cy="1328737"/>
            <a:chOff x="530" y="1152"/>
            <a:chExt cx="837" cy="837"/>
          </a:xfrm>
        </p:grpSpPr>
        <p:sp>
          <p:nvSpPr>
            <p:cNvPr id="35878" name="AutoShape 7"/>
            <p:cNvSpPr>
              <a:spLocks noChangeArrowheads="1"/>
            </p:cNvSpPr>
            <p:nvPr/>
          </p:nvSpPr>
          <p:spPr bwMode="auto">
            <a:xfrm>
              <a:off x="530" y="1152"/>
              <a:ext cx="837" cy="837"/>
            </a:xfrm>
            <a:prstGeom prst="diamond">
              <a:avLst/>
            </a:prstGeom>
            <a:solidFill>
              <a:schemeClr val="bg1"/>
            </a:solidFill>
            <a:ln w="12700">
              <a:solidFill>
                <a:schemeClr val="tx1"/>
              </a:solidFill>
              <a:miter lim="800000"/>
              <a:headEnd/>
              <a:tailEnd type="none" w="lg" len="lg"/>
            </a:ln>
          </p:spPr>
          <p:txBody>
            <a:bodyPr anchor="ctr">
              <a:spAutoFit/>
            </a:bodyPr>
            <a:lstStyle/>
            <a:p>
              <a:endParaRPr lang="en-US"/>
            </a:p>
          </p:txBody>
        </p:sp>
        <p:sp>
          <p:nvSpPr>
            <p:cNvPr id="35879" name="Text Box 6"/>
            <p:cNvSpPr txBox="1">
              <a:spLocks noChangeArrowheads="1"/>
            </p:cNvSpPr>
            <p:nvPr/>
          </p:nvSpPr>
          <p:spPr bwMode="auto">
            <a:xfrm>
              <a:off x="610" y="1366"/>
              <a:ext cx="678" cy="403"/>
            </a:xfrm>
            <a:prstGeom prst="rect">
              <a:avLst/>
            </a:prstGeom>
            <a:noFill/>
            <a:ln w="12700">
              <a:noFill/>
              <a:miter lim="800000"/>
              <a:headEnd/>
              <a:tailEnd type="none" w="lg" len="lg"/>
            </a:ln>
          </p:spPr>
          <p:txBody>
            <a:bodyPr>
              <a:spAutoFit/>
            </a:bodyPr>
            <a:lstStyle/>
            <a:p>
              <a:pPr algn="ctr"/>
              <a:r>
                <a:rPr lang="en-US" sz="1200"/>
                <a:t>Consult EMC Engineer?</a:t>
              </a:r>
            </a:p>
          </p:txBody>
        </p:sp>
      </p:grpSp>
      <p:sp>
        <p:nvSpPr>
          <p:cNvPr id="35851" name="Text Box 8"/>
          <p:cNvSpPr txBox="1">
            <a:spLocks noChangeArrowheads="1"/>
          </p:cNvSpPr>
          <p:nvPr/>
        </p:nvSpPr>
        <p:spPr bwMode="auto">
          <a:xfrm>
            <a:off x="2244725" y="3408363"/>
            <a:ext cx="1030288" cy="469900"/>
          </a:xfrm>
          <a:prstGeom prst="rect">
            <a:avLst/>
          </a:prstGeom>
          <a:solidFill>
            <a:schemeClr val="bg1"/>
          </a:solidFill>
          <a:ln w="12700">
            <a:solidFill>
              <a:schemeClr val="tx1"/>
            </a:solidFill>
            <a:miter lim="800000"/>
            <a:headEnd/>
            <a:tailEnd type="none" w="lg" len="lg"/>
          </a:ln>
        </p:spPr>
        <p:txBody>
          <a:bodyPr>
            <a:spAutoFit/>
          </a:bodyPr>
          <a:lstStyle/>
          <a:p>
            <a:pPr algn="ctr"/>
            <a:r>
              <a:rPr lang="en-US" sz="1200"/>
              <a:t>Design hardware</a:t>
            </a:r>
          </a:p>
        </p:txBody>
      </p:sp>
      <p:sp>
        <p:nvSpPr>
          <p:cNvPr id="35852" name="Text Box 10"/>
          <p:cNvSpPr txBox="1">
            <a:spLocks noChangeArrowheads="1"/>
          </p:cNvSpPr>
          <p:nvPr/>
        </p:nvSpPr>
        <p:spPr bwMode="auto">
          <a:xfrm>
            <a:off x="2219325" y="4217988"/>
            <a:ext cx="1082675" cy="469900"/>
          </a:xfrm>
          <a:prstGeom prst="rect">
            <a:avLst/>
          </a:prstGeom>
          <a:solidFill>
            <a:schemeClr val="bg1"/>
          </a:solidFill>
          <a:ln w="12700">
            <a:solidFill>
              <a:schemeClr val="tx1"/>
            </a:solidFill>
            <a:miter lim="800000"/>
            <a:headEnd/>
            <a:tailEnd type="none" w="lg" len="lg"/>
          </a:ln>
        </p:spPr>
        <p:txBody>
          <a:bodyPr>
            <a:spAutoFit/>
          </a:bodyPr>
          <a:lstStyle/>
          <a:p>
            <a:pPr algn="ctr"/>
            <a:r>
              <a:rPr lang="en-US" sz="1200"/>
              <a:t>Build hardware</a:t>
            </a:r>
          </a:p>
        </p:txBody>
      </p:sp>
      <p:sp>
        <p:nvSpPr>
          <p:cNvPr id="35853" name="Text Box 11"/>
          <p:cNvSpPr txBox="1">
            <a:spLocks noChangeArrowheads="1"/>
          </p:cNvSpPr>
          <p:nvPr/>
        </p:nvSpPr>
        <p:spPr bwMode="auto">
          <a:xfrm>
            <a:off x="2227263" y="5027613"/>
            <a:ext cx="1068387" cy="469900"/>
          </a:xfrm>
          <a:prstGeom prst="rect">
            <a:avLst/>
          </a:prstGeom>
          <a:solidFill>
            <a:schemeClr val="bg1"/>
          </a:solidFill>
          <a:ln w="12700">
            <a:solidFill>
              <a:schemeClr val="tx1"/>
            </a:solidFill>
            <a:miter lim="800000"/>
            <a:headEnd/>
            <a:tailEnd type="none" w="lg" len="lg"/>
          </a:ln>
        </p:spPr>
        <p:txBody>
          <a:bodyPr>
            <a:spAutoFit/>
          </a:bodyPr>
          <a:lstStyle/>
          <a:p>
            <a:pPr algn="ctr"/>
            <a:r>
              <a:rPr lang="en-US" sz="1200"/>
              <a:t>Test hardware</a:t>
            </a:r>
          </a:p>
        </p:txBody>
      </p:sp>
      <p:sp>
        <p:nvSpPr>
          <p:cNvPr id="35854" name="AutoShape 14"/>
          <p:cNvSpPr>
            <a:spLocks noChangeArrowheads="1"/>
          </p:cNvSpPr>
          <p:nvPr/>
        </p:nvSpPr>
        <p:spPr bwMode="auto">
          <a:xfrm>
            <a:off x="4270375" y="1190625"/>
            <a:ext cx="985838" cy="985838"/>
          </a:xfrm>
          <a:prstGeom prst="diamond">
            <a:avLst/>
          </a:prstGeom>
          <a:solidFill>
            <a:schemeClr val="bg1"/>
          </a:solidFill>
          <a:ln w="12700">
            <a:solidFill>
              <a:schemeClr val="tx1"/>
            </a:solidFill>
            <a:miter lim="800000"/>
            <a:headEnd/>
            <a:tailEnd type="none" w="lg" len="lg"/>
          </a:ln>
        </p:spPr>
        <p:txBody>
          <a:bodyPr anchor="ctr">
            <a:spAutoFit/>
          </a:bodyPr>
          <a:lstStyle/>
          <a:p>
            <a:endParaRPr lang="en-US"/>
          </a:p>
        </p:txBody>
      </p:sp>
      <p:sp>
        <p:nvSpPr>
          <p:cNvPr id="35855" name="Text Box 13"/>
          <p:cNvSpPr txBox="1">
            <a:spLocks noChangeArrowheads="1"/>
          </p:cNvSpPr>
          <p:nvPr/>
        </p:nvSpPr>
        <p:spPr bwMode="auto">
          <a:xfrm>
            <a:off x="4349750" y="1398588"/>
            <a:ext cx="828675" cy="596900"/>
          </a:xfrm>
          <a:prstGeom prst="rect">
            <a:avLst/>
          </a:prstGeom>
          <a:noFill/>
          <a:ln w="12700">
            <a:noFill/>
            <a:miter lim="800000"/>
            <a:headEnd/>
            <a:tailEnd type="none" w="lg" len="lg"/>
          </a:ln>
        </p:spPr>
        <p:txBody>
          <a:bodyPr>
            <a:spAutoFit/>
          </a:bodyPr>
          <a:lstStyle/>
          <a:p>
            <a:pPr algn="ctr"/>
            <a:r>
              <a:rPr lang="en-US" sz="1100"/>
              <a:t>Passed EMI  Tests?</a:t>
            </a:r>
          </a:p>
        </p:txBody>
      </p:sp>
      <p:grpSp>
        <p:nvGrpSpPr>
          <p:cNvPr id="35856" name="Group 22"/>
          <p:cNvGrpSpPr>
            <a:grpSpLocks/>
          </p:cNvGrpSpPr>
          <p:nvPr/>
        </p:nvGrpSpPr>
        <p:grpSpPr bwMode="auto">
          <a:xfrm>
            <a:off x="4910138" y="2219325"/>
            <a:ext cx="2295525" cy="2157413"/>
            <a:chOff x="2532" y="1353"/>
            <a:chExt cx="1197" cy="1125"/>
          </a:xfrm>
        </p:grpSpPr>
        <p:sp>
          <p:nvSpPr>
            <p:cNvPr id="35876" name="Text Box 18"/>
            <p:cNvSpPr txBox="1">
              <a:spLocks noChangeArrowheads="1"/>
            </p:cNvSpPr>
            <p:nvPr/>
          </p:nvSpPr>
          <p:spPr bwMode="auto">
            <a:xfrm>
              <a:off x="2591" y="1736"/>
              <a:ext cx="1044" cy="404"/>
            </a:xfrm>
            <a:prstGeom prst="rect">
              <a:avLst/>
            </a:prstGeom>
            <a:noFill/>
            <a:ln w="12700">
              <a:noFill/>
              <a:miter lim="800000"/>
              <a:headEnd/>
              <a:tailEnd type="none" w="lg" len="lg"/>
            </a:ln>
          </p:spPr>
          <p:txBody>
            <a:bodyPr>
              <a:spAutoFit/>
            </a:bodyPr>
            <a:lstStyle/>
            <a:p>
              <a:pPr algn="ctr"/>
              <a:r>
                <a:rPr lang="en-US" sz="900"/>
                <a:t>Fix hardware, retest, meet all requirements with flying colors and ensure no further EMI problems for the rest of the mission?</a:t>
              </a:r>
            </a:p>
          </p:txBody>
        </p:sp>
        <p:sp>
          <p:nvSpPr>
            <p:cNvPr id="35877" name="AutoShape 19"/>
            <p:cNvSpPr>
              <a:spLocks noChangeArrowheads="1"/>
            </p:cNvSpPr>
            <p:nvPr/>
          </p:nvSpPr>
          <p:spPr bwMode="auto">
            <a:xfrm>
              <a:off x="2532" y="1353"/>
              <a:ext cx="1197" cy="1125"/>
            </a:xfrm>
            <a:prstGeom prst="diamond">
              <a:avLst/>
            </a:prstGeom>
            <a:noFill/>
            <a:ln w="12700">
              <a:solidFill>
                <a:schemeClr val="tx1"/>
              </a:solidFill>
              <a:miter lim="800000"/>
              <a:headEnd/>
              <a:tailEnd type="none" w="lg" len="lg"/>
            </a:ln>
          </p:spPr>
          <p:txBody>
            <a:bodyPr anchor="ctr">
              <a:spAutoFit/>
            </a:bodyPr>
            <a:lstStyle/>
            <a:p>
              <a:endParaRPr lang="en-US"/>
            </a:p>
          </p:txBody>
        </p:sp>
      </p:grpSp>
      <p:sp>
        <p:nvSpPr>
          <p:cNvPr id="35857" name="Text Box 20"/>
          <p:cNvSpPr txBox="1">
            <a:spLocks noChangeArrowheads="1"/>
          </p:cNvSpPr>
          <p:nvPr/>
        </p:nvSpPr>
        <p:spPr bwMode="auto">
          <a:xfrm>
            <a:off x="7051675" y="4429125"/>
            <a:ext cx="1011238" cy="469900"/>
          </a:xfrm>
          <a:prstGeom prst="rect">
            <a:avLst/>
          </a:prstGeom>
          <a:noFill/>
          <a:ln w="12700">
            <a:solidFill>
              <a:schemeClr val="tx1"/>
            </a:solidFill>
            <a:miter lim="800000"/>
            <a:headEnd/>
            <a:tailEnd type="none" w="lg" len="lg"/>
          </a:ln>
        </p:spPr>
        <p:txBody>
          <a:bodyPr>
            <a:spAutoFit/>
          </a:bodyPr>
          <a:lstStyle/>
          <a:p>
            <a:pPr algn="ctr"/>
            <a:r>
              <a:rPr lang="en-US" sz="1200"/>
              <a:t>Submit waiver(s)</a:t>
            </a:r>
          </a:p>
        </p:txBody>
      </p:sp>
      <p:sp>
        <p:nvSpPr>
          <p:cNvPr id="35858" name="Line 23"/>
          <p:cNvSpPr>
            <a:spLocks noChangeShapeType="1"/>
          </p:cNvSpPr>
          <p:nvPr/>
        </p:nvSpPr>
        <p:spPr bwMode="auto">
          <a:xfrm>
            <a:off x="1731963" y="1411288"/>
            <a:ext cx="0" cy="285750"/>
          </a:xfrm>
          <a:prstGeom prst="line">
            <a:avLst/>
          </a:prstGeom>
          <a:noFill/>
          <a:ln w="12700">
            <a:solidFill>
              <a:schemeClr val="tx1"/>
            </a:solidFill>
            <a:round/>
            <a:headEnd/>
            <a:tailEnd type="triangle" w="lg" len="lg"/>
          </a:ln>
        </p:spPr>
        <p:txBody>
          <a:bodyPr wrap="none">
            <a:spAutoFit/>
          </a:bodyPr>
          <a:lstStyle/>
          <a:p>
            <a:endParaRPr lang="en-US"/>
          </a:p>
        </p:txBody>
      </p:sp>
      <p:sp>
        <p:nvSpPr>
          <p:cNvPr id="35859" name="Freeform 24"/>
          <p:cNvSpPr>
            <a:spLocks/>
          </p:cNvSpPr>
          <p:nvPr/>
        </p:nvSpPr>
        <p:spPr bwMode="auto">
          <a:xfrm>
            <a:off x="2389188" y="2343150"/>
            <a:ext cx="381000" cy="1066800"/>
          </a:xfrm>
          <a:custGeom>
            <a:avLst/>
            <a:gdLst>
              <a:gd name="T0" fmla="*/ 0 w 192"/>
              <a:gd name="T1" fmla="*/ 0 h 672"/>
              <a:gd name="T2" fmla="*/ 2147483647 w 192"/>
              <a:gd name="T3" fmla="*/ 0 h 672"/>
              <a:gd name="T4" fmla="*/ 2147483647 w 192"/>
              <a:gd name="T5" fmla="*/ 2147483647 h 672"/>
              <a:gd name="T6" fmla="*/ 0 60000 65536"/>
              <a:gd name="T7" fmla="*/ 0 60000 65536"/>
              <a:gd name="T8" fmla="*/ 0 60000 65536"/>
              <a:gd name="T9" fmla="*/ 0 w 192"/>
              <a:gd name="T10" fmla="*/ 0 h 672"/>
              <a:gd name="T11" fmla="*/ 192 w 192"/>
              <a:gd name="T12" fmla="*/ 672 h 672"/>
            </a:gdLst>
            <a:ahLst/>
            <a:cxnLst>
              <a:cxn ang="T6">
                <a:pos x="T0" y="T1"/>
              </a:cxn>
              <a:cxn ang="T7">
                <a:pos x="T2" y="T3"/>
              </a:cxn>
              <a:cxn ang="T8">
                <a:pos x="T4" y="T5"/>
              </a:cxn>
            </a:cxnLst>
            <a:rect l="T9" t="T10" r="T11" b="T12"/>
            <a:pathLst>
              <a:path w="192" h="672">
                <a:moveTo>
                  <a:pt x="0" y="0"/>
                </a:moveTo>
                <a:lnTo>
                  <a:pt x="192" y="0"/>
                </a:lnTo>
                <a:lnTo>
                  <a:pt x="192" y="672"/>
                </a:lnTo>
              </a:path>
            </a:pathLst>
          </a:custGeom>
          <a:noFill/>
          <a:ln w="12700" cap="flat" cmpd="sng">
            <a:solidFill>
              <a:schemeClr val="tx1"/>
            </a:solidFill>
            <a:prstDash val="solid"/>
            <a:round/>
            <a:headEnd type="none" w="med" len="med"/>
            <a:tailEnd type="triangle" w="lg" len="lg"/>
          </a:ln>
        </p:spPr>
        <p:txBody>
          <a:bodyPr>
            <a:spAutoFit/>
          </a:bodyPr>
          <a:lstStyle/>
          <a:p>
            <a:endParaRPr lang="en-US"/>
          </a:p>
        </p:txBody>
      </p:sp>
      <p:sp>
        <p:nvSpPr>
          <p:cNvPr id="35860" name="Freeform 32"/>
          <p:cNvSpPr>
            <a:spLocks/>
          </p:cNvSpPr>
          <p:nvPr/>
        </p:nvSpPr>
        <p:spPr bwMode="auto">
          <a:xfrm>
            <a:off x="7196138" y="3286125"/>
            <a:ext cx="381000" cy="1143000"/>
          </a:xfrm>
          <a:custGeom>
            <a:avLst/>
            <a:gdLst>
              <a:gd name="T0" fmla="*/ 0 w 192"/>
              <a:gd name="T1" fmla="*/ 0 h 720"/>
              <a:gd name="T2" fmla="*/ 2147483647 w 192"/>
              <a:gd name="T3" fmla="*/ 0 h 720"/>
              <a:gd name="T4" fmla="*/ 2147483647 w 192"/>
              <a:gd name="T5" fmla="*/ 2147483647 h 720"/>
              <a:gd name="T6" fmla="*/ 0 60000 65536"/>
              <a:gd name="T7" fmla="*/ 0 60000 65536"/>
              <a:gd name="T8" fmla="*/ 0 60000 65536"/>
              <a:gd name="T9" fmla="*/ 0 w 192"/>
              <a:gd name="T10" fmla="*/ 0 h 720"/>
              <a:gd name="T11" fmla="*/ 192 w 192"/>
              <a:gd name="T12" fmla="*/ 720 h 720"/>
            </a:gdLst>
            <a:ahLst/>
            <a:cxnLst>
              <a:cxn ang="T6">
                <a:pos x="T0" y="T1"/>
              </a:cxn>
              <a:cxn ang="T7">
                <a:pos x="T2" y="T3"/>
              </a:cxn>
              <a:cxn ang="T8">
                <a:pos x="T4" y="T5"/>
              </a:cxn>
            </a:cxnLst>
            <a:rect l="T9" t="T10" r="T11" b="T12"/>
            <a:pathLst>
              <a:path w="192" h="720">
                <a:moveTo>
                  <a:pt x="0" y="0"/>
                </a:moveTo>
                <a:lnTo>
                  <a:pt x="192" y="0"/>
                </a:lnTo>
                <a:lnTo>
                  <a:pt x="192" y="720"/>
                </a:lnTo>
              </a:path>
            </a:pathLst>
          </a:custGeom>
          <a:noFill/>
          <a:ln w="12700" cap="flat" cmpd="sng">
            <a:solidFill>
              <a:schemeClr val="tx1"/>
            </a:solidFill>
            <a:prstDash val="solid"/>
            <a:round/>
            <a:headEnd type="none" w="med" len="med"/>
            <a:tailEnd type="triangle" w="lg" len="lg"/>
          </a:ln>
        </p:spPr>
        <p:txBody>
          <a:bodyPr>
            <a:spAutoFit/>
          </a:bodyPr>
          <a:lstStyle/>
          <a:p>
            <a:endParaRPr lang="en-US"/>
          </a:p>
        </p:txBody>
      </p:sp>
      <p:sp>
        <p:nvSpPr>
          <p:cNvPr id="35861" name="Freeform 33"/>
          <p:cNvSpPr>
            <a:spLocks/>
          </p:cNvSpPr>
          <p:nvPr/>
        </p:nvSpPr>
        <p:spPr bwMode="auto">
          <a:xfrm>
            <a:off x="4605338" y="3286125"/>
            <a:ext cx="2438400" cy="1371600"/>
          </a:xfrm>
          <a:custGeom>
            <a:avLst/>
            <a:gdLst>
              <a:gd name="T0" fmla="*/ 2147483647 w 1536"/>
              <a:gd name="T1" fmla="*/ 0 h 864"/>
              <a:gd name="T2" fmla="*/ 0 w 1536"/>
              <a:gd name="T3" fmla="*/ 0 h 864"/>
              <a:gd name="T4" fmla="*/ 0 w 1536"/>
              <a:gd name="T5" fmla="*/ 2147483647 h 864"/>
              <a:gd name="T6" fmla="*/ 2147483647 w 1536"/>
              <a:gd name="T7" fmla="*/ 2147483647 h 864"/>
              <a:gd name="T8" fmla="*/ 0 60000 65536"/>
              <a:gd name="T9" fmla="*/ 0 60000 65536"/>
              <a:gd name="T10" fmla="*/ 0 60000 65536"/>
              <a:gd name="T11" fmla="*/ 0 60000 65536"/>
              <a:gd name="T12" fmla="*/ 0 w 1536"/>
              <a:gd name="T13" fmla="*/ 0 h 864"/>
              <a:gd name="T14" fmla="*/ 1536 w 1536"/>
              <a:gd name="T15" fmla="*/ 864 h 864"/>
            </a:gdLst>
            <a:ahLst/>
            <a:cxnLst>
              <a:cxn ang="T8">
                <a:pos x="T0" y="T1"/>
              </a:cxn>
              <a:cxn ang="T9">
                <a:pos x="T2" y="T3"/>
              </a:cxn>
              <a:cxn ang="T10">
                <a:pos x="T4" y="T5"/>
              </a:cxn>
              <a:cxn ang="T11">
                <a:pos x="T6" y="T7"/>
              </a:cxn>
            </a:cxnLst>
            <a:rect l="T12" t="T13" r="T14" b="T15"/>
            <a:pathLst>
              <a:path w="1536" h="864">
                <a:moveTo>
                  <a:pt x="192" y="0"/>
                </a:moveTo>
                <a:lnTo>
                  <a:pt x="0" y="0"/>
                </a:lnTo>
                <a:lnTo>
                  <a:pt x="0" y="864"/>
                </a:lnTo>
                <a:lnTo>
                  <a:pt x="1536" y="864"/>
                </a:lnTo>
              </a:path>
            </a:pathLst>
          </a:custGeom>
          <a:noFill/>
          <a:ln w="12700" cap="flat" cmpd="sng">
            <a:solidFill>
              <a:schemeClr val="tx1"/>
            </a:solidFill>
            <a:prstDash val="solid"/>
            <a:round/>
            <a:headEnd type="none" w="med" len="med"/>
            <a:tailEnd type="triangle" w="lg" len="lg"/>
          </a:ln>
        </p:spPr>
        <p:txBody>
          <a:bodyPr wrap="none">
            <a:spAutoFit/>
          </a:bodyPr>
          <a:lstStyle/>
          <a:p>
            <a:endParaRPr lang="en-US"/>
          </a:p>
        </p:txBody>
      </p:sp>
      <p:sp>
        <p:nvSpPr>
          <p:cNvPr id="35862" name="Line 34"/>
          <p:cNvSpPr>
            <a:spLocks noChangeShapeType="1"/>
          </p:cNvSpPr>
          <p:nvPr/>
        </p:nvSpPr>
        <p:spPr bwMode="auto">
          <a:xfrm>
            <a:off x="7556500" y="4886325"/>
            <a:ext cx="0" cy="381000"/>
          </a:xfrm>
          <a:prstGeom prst="line">
            <a:avLst/>
          </a:prstGeom>
          <a:noFill/>
          <a:ln w="12700">
            <a:solidFill>
              <a:schemeClr val="tx1"/>
            </a:solidFill>
            <a:round/>
            <a:headEnd/>
            <a:tailEnd type="triangle" w="lg" len="lg"/>
          </a:ln>
        </p:spPr>
        <p:txBody>
          <a:bodyPr wrap="none">
            <a:spAutoFit/>
          </a:bodyPr>
          <a:lstStyle/>
          <a:p>
            <a:endParaRPr lang="en-US"/>
          </a:p>
        </p:txBody>
      </p:sp>
      <p:sp>
        <p:nvSpPr>
          <p:cNvPr id="35863" name="Text Box 36"/>
          <p:cNvSpPr txBox="1">
            <a:spLocks noChangeArrowheads="1"/>
          </p:cNvSpPr>
          <p:nvPr/>
        </p:nvSpPr>
        <p:spPr bwMode="auto">
          <a:xfrm>
            <a:off x="2436813" y="2119313"/>
            <a:ext cx="412750" cy="274637"/>
          </a:xfrm>
          <a:prstGeom prst="rect">
            <a:avLst/>
          </a:prstGeom>
          <a:noFill/>
          <a:ln w="12700">
            <a:noFill/>
            <a:miter lim="800000"/>
            <a:headEnd/>
            <a:tailEnd type="none" w="lg" len="lg"/>
          </a:ln>
        </p:spPr>
        <p:txBody>
          <a:bodyPr wrap="none">
            <a:spAutoFit/>
          </a:bodyPr>
          <a:lstStyle/>
          <a:p>
            <a:r>
              <a:rPr lang="en-US" sz="1200">
                <a:solidFill>
                  <a:srgbClr val="0000FF"/>
                </a:solidFill>
              </a:rPr>
              <a:t>NO</a:t>
            </a:r>
          </a:p>
        </p:txBody>
      </p:sp>
      <p:sp>
        <p:nvSpPr>
          <p:cNvPr id="35864" name="Text Box 37"/>
          <p:cNvSpPr txBox="1">
            <a:spLocks noChangeArrowheads="1"/>
          </p:cNvSpPr>
          <p:nvPr/>
        </p:nvSpPr>
        <p:spPr bwMode="auto">
          <a:xfrm>
            <a:off x="631825" y="2114550"/>
            <a:ext cx="488950" cy="274638"/>
          </a:xfrm>
          <a:prstGeom prst="rect">
            <a:avLst/>
          </a:prstGeom>
          <a:noFill/>
          <a:ln w="12700">
            <a:noFill/>
            <a:miter lim="800000"/>
            <a:headEnd/>
            <a:tailEnd type="none" w="lg" len="lg"/>
          </a:ln>
        </p:spPr>
        <p:txBody>
          <a:bodyPr wrap="none">
            <a:spAutoFit/>
          </a:bodyPr>
          <a:lstStyle/>
          <a:p>
            <a:r>
              <a:rPr lang="en-US" sz="1200">
                <a:solidFill>
                  <a:srgbClr val="0000FF"/>
                </a:solidFill>
              </a:rPr>
              <a:t>YES</a:t>
            </a:r>
          </a:p>
        </p:txBody>
      </p:sp>
      <p:sp>
        <p:nvSpPr>
          <p:cNvPr id="35865" name="Text Box 38"/>
          <p:cNvSpPr txBox="1">
            <a:spLocks noChangeArrowheads="1"/>
          </p:cNvSpPr>
          <p:nvPr/>
        </p:nvSpPr>
        <p:spPr bwMode="auto">
          <a:xfrm>
            <a:off x="688975" y="3386138"/>
            <a:ext cx="1084263" cy="274637"/>
          </a:xfrm>
          <a:prstGeom prst="rect">
            <a:avLst/>
          </a:prstGeom>
          <a:noFill/>
          <a:ln w="12700">
            <a:noFill/>
            <a:miter lim="800000"/>
            <a:headEnd/>
            <a:tailEnd type="none" w="lg" len="lg"/>
          </a:ln>
        </p:spPr>
        <p:txBody>
          <a:bodyPr wrap="none">
            <a:spAutoFit/>
          </a:bodyPr>
          <a:lstStyle/>
          <a:p>
            <a:r>
              <a:rPr lang="en-US" sz="1200">
                <a:solidFill>
                  <a:srgbClr val="0000FF"/>
                </a:solidFill>
              </a:rPr>
              <a:t>Just kidding</a:t>
            </a:r>
          </a:p>
        </p:txBody>
      </p:sp>
      <p:sp>
        <p:nvSpPr>
          <p:cNvPr id="35866" name="Text Box 39"/>
          <p:cNvSpPr txBox="1">
            <a:spLocks noChangeArrowheads="1"/>
          </p:cNvSpPr>
          <p:nvPr/>
        </p:nvSpPr>
        <p:spPr bwMode="auto">
          <a:xfrm>
            <a:off x="5218113" y="1443038"/>
            <a:ext cx="412750" cy="274637"/>
          </a:xfrm>
          <a:prstGeom prst="rect">
            <a:avLst/>
          </a:prstGeom>
          <a:noFill/>
          <a:ln w="12700">
            <a:noFill/>
            <a:miter lim="800000"/>
            <a:headEnd/>
            <a:tailEnd type="none" w="lg" len="lg"/>
          </a:ln>
        </p:spPr>
        <p:txBody>
          <a:bodyPr wrap="none">
            <a:spAutoFit/>
          </a:bodyPr>
          <a:lstStyle/>
          <a:p>
            <a:r>
              <a:rPr lang="en-US" sz="1200">
                <a:solidFill>
                  <a:srgbClr val="0000FF"/>
                </a:solidFill>
              </a:rPr>
              <a:t>NO</a:t>
            </a:r>
          </a:p>
        </p:txBody>
      </p:sp>
      <p:sp>
        <p:nvSpPr>
          <p:cNvPr id="35867" name="Text Box 40"/>
          <p:cNvSpPr txBox="1">
            <a:spLocks noChangeArrowheads="1"/>
          </p:cNvSpPr>
          <p:nvPr/>
        </p:nvSpPr>
        <p:spPr bwMode="auto">
          <a:xfrm>
            <a:off x="3884613" y="1438275"/>
            <a:ext cx="488950" cy="274638"/>
          </a:xfrm>
          <a:prstGeom prst="rect">
            <a:avLst/>
          </a:prstGeom>
          <a:noFill/>
          <a:ln w="12700">
            <a:noFill/>
            <a:miter lim="800000"/>
            <a:headEnd/>
            <a:tailEnd type="none" w="lg" len="lg"/>
          </a:ln>
        </p:spPr>
        <p:txBody>
          <a:bodyPr wrap="none">
            <a:spAutoFit/>
          </a:bodyPr>
          <a:lstStyle/>
          <a:p>
            <a:r>
              <a:rPr lang="en-US" sz="1200">
                <a:solidFill>
                  <a:srgbClr val="0000FF"/>
                </a:solidFill>
              </a:rPr>
              <a:t>YES</a:t>
            </a:r>
          </a:p>
        </p:txBody>
      </p:sp>
      <p:sp>
        <p:nvSpPr>
          <p:cNvPr id="35868" name="Text Box 41"/>
          <p:cNvSpPr txBox="1">
            <a:spLocks noChangeArrowheads="1"/>
          </p:cNvSpPr>
          <p:nvPr/>
        </p:nvSpPr>
        <p:spPr bwMode="auto">
          <a:xfrm>
            <a:off x="4513263" y="3052763"/>
            <a:ext cx="488950" cy="274637"/>
          </a:xfrm>
          <a:prstGeom prst="rect">
            <a:avLst/>
          </a:prstGeom>
          <a:noFill/>
          <a:ln w="12700">
            <a:noFill/>
            <a:miter lim="800000"/>
            <a:headEnd/>
            <a:tailEnd type="none" w="lg" len="lg"/>
          </a:ln>
        </p:spPr>
        <p:txBody>
          <a:bodyPr wrap="none">
            <a:spAutoFit/>
          </a:bodyPr>
          <a:lstStyle/>
          <a:p>
            <a:r>
              <a:rPr lang="en-US" sz="1200">
                <a:solidFill>
                  <a:srgbClr val="0000FF"/>
                </a:solidFill>
              </a:rPr>
              <a:t>YES</a:t>
            </a:r>
          </a:p>
        </p:txBody>
      </p:sp>
      <p:sp>
        <p:nvSpPr>
          <p:cNvPr id="35869" name="Text Box 42"/>
          <p:cNvSpPr txBox="1">
            <a:spLocks noChangeArrowheads="1"/>
          </p:cNvSpPr>
          <p:nvPr/>
        </p:nvSpPr>
        <p:spPr bwMode="auto">
          <a:xfrm>
            <a:off x="7199313" y="3052763"/>
            <a:ext cx="412750" cy="274637"/>
          </a:xfrm>
          <a:prstGeom prst="rect">
            <a:avLst/>
          </a:prstGeom>
          <a:noFill/>
          <a:ln w="12700">
            <a:noFill/>
            <a:miter lim="800000"/>
            <a:headEnd/>
            <a:tailEnd type="none" w="lg" len="lg"/>
          </a:ln>
        </p:spPr>
        <p:txBody>
          <a:bodyPr wrap="none">
            <a:spAutoFit/>
          </a:bodyPr>
          <a:lstStyle/>
          <a:p>
            <a:r>
              <a:rPr lang="en-US" sz="1200">
                <a:solidFill>
                  <a:srgbClr val="0000FF"/>
                </a:solidFill>
              </a:rPr>
              <a:t>NO</a:t>
            </a:r>
          </a:p>
        </p:txBody>
      </p:sp>
      <p:sp>
        <p:nvSpPr>
          <p:cNvPr id="35870" name="Text Box 43"/>
          <p:cNvSpPr txBox="1">
            <a:spLocks noChangeArrowheads="1"/>
          </p:cNvSpPr>
          <p:nvPr/>
        </p:nvSpPr>
        <p:spPr bwMode="auto">
          <a:xfrm>
            <a:off x="4051300" y="4624388"/>
            <a:ext cx="2597150" cy="457200"/>
          </a:xfrm>
          <a:prstGeom prst="rect">
            <a:avLst/>
          </a:prstGeom>
          <a:noFill/>
          <a:ln w="12700">
            <a:noFill/>
            <a:miter lim="800000"/>
            <a:headEnd/>
            <a:tailEnd type="none" w="lg" len="lg"/>
          </a:ln>
        </p:spPr>
        <p:txBody>
          <a:bodyPr>
            <a:spAutoFit/>
          </a:bodyPr>
          <a:lstStyle/>
          <a:p>
            <a:pPr algn="ctr"/>
            <a:r>
              <a:rPr lang="en-US" sz="1200">
                <a:solidFill>
                  <a:srgbClr val="0000FF"/>
                </a:solidFill>
              </a:rPr>
              <a:t>You may say that I’m a dreamer</a:t>
            </a:r>
          </a:p>
          <a:p>
            <a:pPr algn="ctr"/>
            <a:r>
              <a:rPr lang="en-US" sz="1200">
                <a:solidFill>
                  <a:srgbClr val="0000FF"/>
                </a:solidFill>
              </a:rPr>
              <a:t>But I’m not the only one…</a:t>
            </a:r>
          </a:p>
        </p:txBody>
      </p:sp>
      <p:sp>
        <p:nvSpPr>
          <p:cNvPr id="35871" name="Text Box 44"/>
          <p:cNvSpPr txBox="1">
            <a:spLocks noChangeArrowheads="1"/>
          </p:cNvSpPr>
          <p:nvPr/>
        </p:nvSpPr>
        <p:spPr bwMode="auto">
          <a:xfrm>
            <a:off x="3836988" y="2230438"/>
            <a:ext cx="1635125" cy="457200"/>
          </a:xfrm>
          <a:prstGeom prst="rect">
            <a:avLst/>
          </a:prstGeom>
          <a:noFill/>
          <a:ln w="12700">
            <a:noFill/>
            <a:miter lim="800000"/>
            <a:headEnd/>
            <a:tailEnd type="none" w="lg" len="lg"/>
          </a:ln>
        </p:spPr>
        <p:txBody>
          <a:bodyPr>
            <a:spAutoFit/>
          </a:bodyPr>
          <a:lstStyle/>
          <a:p>
            <a:pPr algn="ctr"/>
            <a:r>
              <a:rPr lang="en-US" sz="1200">
                <a:solidFill>
                  <a:srgbClr val="0000FF"/>
                </a:solidFill>
              </a:rPr>
              <a:t>Except for all of the non-compliances</a:t>
            </a:r>
          </a:p>
        </p:txBody>
      </p:sp>
      <p:grpSp>
        <p:nvGrpSpPr>
          <p:cNvPr id="35872" name="Group 40"/>
          <p:cNvGrpSpPr>
            <a:grpSpLocks/>
          </p:cNvGrpSpPr>
          <p:nvPr/>
        </p:nvGrpSpPr>
        <p:grpSpPr bwMode="auto">
          <a:xfrm>
            <a:off x="6215063" y="5273675"/>
            <a:ext cx="2566987" cy="819150"/>
            <a:chOff x="5987845" y="5296082"/>
            <a:chExt cx="2566220" cy="818535"/>
          </a:xfrm>
        </p:grpSpPr>
        <p:sp>
          <p:nvSpPr>
            <p:cNvPr id="35873" name="Text Box 21"/>
            <p:cNvSpPr txBox="1">
              <a:spLocks noChangeArrowheads="1"/>
            </p:cNvSpPr>
            <p:nvPr/>
          </p:nvSpPr>
          <p:spPr bwMode="auto">
            <a:xfrm>
              <a:off x="6748771" y="5382184"/>
              <a:ext cx="1753674" cy="646331"/>
            </a:xfrm>
            <a:prstGeom prst="rect">
              <a:avLst/>
            </a:prstGeom>
            <a:noFill/>
            <a:ln w="12700">
              <a:noFill/>
              <a:miter lim="800000"/>
              <a:headEnd/>
              <a:tailEnd type="none" w="lg" len="lg"/>
            </a:ln>
          </p:spPr>
          <p:txBody>
            <a:bodyPr>
              <a:spAutoFit/>
            </a:bodyPr>
            <a:lstStyle/>
            <a:p>
              <a:r>
                <a:rPr lang="en-US" sz="1200"/>
                <a:t>Blame EMC Engineer for holding up waiver request(s)</a:t>
              </a:r>
            </a:p>
          </p:txBody>
        </p:sp>
        <p:pic>
          <p:nvPicPr>
            <p:cNvPr id="35874" name="Picture 46" descr="thumbnail"/>
            <p:cNvPicPr>
              <a:picLocks noChangeAspect="1" noChangeArrowheads="1"/>
            </p:cNvPicPr>
            <p:nvPr/>
          </p:nvPicPr>
          <p:blipFill>
            <a:blip r:embed="rId2" cstate="print"/>
            <a:srcRect/>
            <a:stretch>
              <a:fillRect/>
            </a:stretch>
          </p:blipFill>
          <p:spPr bwMode="auto">
            <a:xfrm>
              <a:off x="5989456" y="5299742"/>
              <a:ext cx="806707" cy="811214"/>
            </a:xfrm>
            <a:prstGeom prst="rect">
              <a:avLst/>
            </a:prstGeom>
            <a:noFill/>
            <a:ln w="9525">
              <a:noFill/>
              <a:miter lim="800000"/>
              <a:headEnd/>
              <a:tailEnd/>
            </a:ln>
          </p:spPr>
        </p:pic>
        <p:sp>
          <p:nvSpPr>
            <p:cNvPr id="35875" name="Rectangle 39"/>
            <p:cNvSpPr>
              <a:spLocks noChangeArrowheads="1"/>
            </p:cNvSpPr>
            <p:nvPr/>
          </p:nvSpPr>
          <p:spPr bwMode="auto">
            <a:xfrm>
              <a:off x="5987845" y="5296082"/>
              <a:ext cx="2566220" cy="818535"/>
            </a:xfrm>
            <a:prstGeom prst="rect">
              <a:avLst/>
            </a:prstGeom>
            <a:noFill/>
            <a:ln w="12700" algn="ctr">
              <a:solidFill>
                <a:schemeClr val="tx1"/>
              </a:solidFill>
              <a:round/>
              <a:headEnd/>
              <a:tailEnd type="triangle" w="lg" len="lg"/>
            </a:ln>
          </p:spPr>
          <p:txBody>
            <a:bodyPr/>
            <a:lstStyle/>
            <a:p>
              <a:endParaRPr lang="en-US"/>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t>How We Got Here</a:t>
            </a:r>
          </a:p>
        </p:txBody>
      </p:sp>
      <p:sp>
        <p:nvSpPr>
          <p:cNvPr id="36867" name="Content Placeholder 2"/>
          <p:cNvSpPr>
            <a:spLocks noGrp="1"/>
          </p:cNvSpPr>
          <p:nvPr>
            <p:ph idx="1"/>
          </p:nvPr>
        </p:nvSpPr>
        <p:spPr>
          <a:xfrm>
            <a:off x="157163" y="1066800"/>
            <a:ext cx="8796337" cy="4105275"/>
          </a:xfrm>
        </p:spPr>
        <p:txBody>
          <a:bodyPr/>
          <a:lstStyle/>
          <a:p>
            <a:r>
              <a:rPr lang="en-US" sz="1400" dirty="0" smtClean="0"/>
              <a:t>University level </a:t>
            </a:r>
            <a:r>
              <a:rPr lang="en-US" sz="1400" dirty="0" err="1" smtClean="0"/>
              <a:t>electromagnetics</a:t>
            </a:r>
            <a:r>
              <a:rPr lang="en-US" sz="1400" dirty="0" smtClean="0"/>
              <a:t> courses tend to emphasize theoretical over practical</a:t>
            </a:r>
          </a:p>
          <a:p>
            <a:pPr lvl="1"/>
            <a:r>
              <a:rPr lang="en-US" sz="1400" dirty="0" smtClean="0"/>
              <a:t>Theory is wonderful and indispensible, but not enough</a:t>
            </a:r>
          </a:p>
          <a:p>
            <a:pPr lvl="1"/>
            <a:r>
              <a:rPr lang="en-US" sz="1400" dirty="0" smtClean="0"/>
              <a:t>Need practical side for intuitive understanding</a:t>
            </a:r>
          </a:p>
          <a:p>
            <a:r>
              <a:rPr lang="en-US" sz="1400" dirty="0" smtClean="0"/>
              <a:t>Engineers can ride the wave of luck until we get bitten</a:t>
            </a:r>
          </a:p>
          <a:p>
            <a:pPr lvl="1"/>
            <a:r>
              <a:rPr lang="en-US" sz="1400" dirty="0" smtClean="0"/>
              <a:t>Digital is only 1’s and </a:t>
            </a:r>
            <a:r>
              <a:rPr lang="en-US" sz="1400" dirty="0" err="1" smtClean="0"/>
              <a:t>0’s</a:t>
            </a:r>
            <a:r>
              <a:rPr lang="en-US" sz="1400" dirty="0" smtClean="0"/>
              <a:t>, right?</a:t>
            </a:r>
          </a:p>
          <a:p>
            <a:r>
              <a:rPr lang="en-US" sz="1400" dirty="0" smtClean="0"/>
              <a:t>Less intuitively comprehensible than other environmental effects (vibration, shock, thermal, acoustics, etc.)</a:t>
            </a:r>
          </a:p>
          <a:p>
            <a:pPr lvl="1"/>
            <a:r>
              <a:rPr lang="en-US" sz="1400" dirty="0" smtClean="0"/>
              <a:t>You can’t see it, smell it, touch it</a:t>
            </a:r>
          </a:p>
          <a:p>
            <a:pPr lvl="1"/>
            <a:r>
              <a:rPr lang="en-US" sz="1400" dirty="0" smtClean="0"/>
              <a:t>But you count on it every time you:</a:t>
            </a:r>
          </a:p>
          <a:p>
            <a:pPr lvl="2"/>
            <a:r>
              <a:rPr lang="en-US" sz="1200" dirty="0" smtClean="0"/>
              <a:t>Use your cell phone</a:t>
            </a:r>
          </a:p>
          <a:p>
            <a:pPr lvl="2"/>
            <a:r>
              <a:rPr lang="en-US" sz="1200" dirty="0" smtClean="0"/>
              <a:t>Complain about no wireless internet access in your hotel room</a:t>
            </a:r>
          </a:p>
          <a:p>
            <a:pPr lvl="2"/>
            <a:r>
              <a:rPr lang="en-US" sz="1200" dirty="0" smtClean="0"/>
              <a:t>Use your microwave (protecting the magnetron, of course…)</a:t>
            </a:r>
          </a:p>
          <a:p>
            <a:pPr lvl="2"/>
            <a:r>
              <a:rPr lang="en-US" sz="1200" dirty="0" smtClean="0"/>
              <a:t>Use your ATM card</a:t>
            </a:r>
          </a:p>
          <a:p>
            <a:pPr lvl="2"/>
            <a:r>
              <a:rPr lang="en-US" sz="1200" dirty="0" smtClean="0"/>
              <a:t>Etc. etc. etc.</a:t>
            </a:r>
          </a:p>
          <a:p>
            <a:r>
              <a:rPr lang="en-US" sz="1400" dirty="0" smtClean="0"/>
              <a:t>Requirements that are not always the best fit for our needs</a:t>
            </a:r>
          </a:p>
          <a:p>
            <a:r>
              <a:rPr lang="en-US" sz="1400" dirty="0" smtClean="0"/>
              <a:t>Etc., etc., etc…..</a:t>
            </a:r>
          </a:p>
          <a:p>
            <a:pPr>
              <a:buFont typeface="Wingdings" pitchFamily="2" charset="2"/>
              <a:buNone/>
            </a:pPr>
            <a:endParaRPr lang="en-US" sz="3200" dirty="0" smtClean="0">
              <a:solidFill>
                <a:srgbClr val="FF0000"/>
              </a:solidFill>
            </a:endParaRPr>
          </a:p>
        </p:txBody>
      </p:sp>
      <p:sp>
        <p:nvSpPr>
          <p:cNvPr id="36868" name="Text Box 5"/>
          <p:cNvSpPr txBox="1">
            <a:spLocks noChangeArrowheads="1"/>
          </p:cNvSpPr>
          <p:nvPr/>
        </p:nvSpPr>
        <p:spPr bwMode="auto">
          <a:xfrm>
            <a:off x="879475" y="6007100"/>
            <a:ext cx="7385050" cy="654050"/>
          </a:xfrm>
          <a:prstGeom prst="rect">
            <a:avLst/>
          </a:prstGeom>
          <a:noFill/>
          <a:ln w="12700">
            <a:solidFill>
              <a:srgbClr val="FF0000"/>
            </a:solidFill>
            <a:miter lim="800000"/>
            <a:headEnd/>
            <a:tailEnd type="none" w="lg" len="lg"/>
          </a:ln>
        </p:spPr>
        <p:txBody>
          <a:bodyPr wrap="none">
            <a:spAutoFit/>
          </a:bodyPr>
          <a:lstStyle/>
          <a:p>
            <a:pPr algn="ctr"/>
            <a:r>
              <a:rPr lang="en-US" sz="3600">
                <a:solidFill>
                  <a:srgbClr val="FF0000"/>
                </a:solidFill>
              </a:rPr>
              <a:t>WE CAN DO BETTER THAN THIS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dirty="0" smtClean="0"/>
              <a:t>War Stories</a:t>
            </a:r>
          </a:p>
        </p:txBody>
      </p:sp>
      <p:sp>
        <p:nvSpPr>
          <p:cNvPr id="39939" name="Content Placeholder 2"/>
          <p:cNvSpPr>
            <a:spLocks noGrp="1"/>
          </p:cNvSpPr>
          <p:nvPr>
            <p:ph idx="1"/>
          </p:nvPr>
        </p:nvSpPr>
        <p:spPr/>
        <p:txBody>
          <a:bodyPr/>
          <a:lstStyle/>
          <a:p>
            <a:r>
              <a:rPr lang="en-US" smtClean="0"/>
              <a:t>Cassini/CIRS</a:t>
            </a:r>
          </a:p>
          <a:p>
            <a:r>
              <a:rPr lang="en-US" smtClean="0"/>
              <a:t>Spitzer/IRAC</a:t>
            </a:r>
          </a:p>
          <a:p>
            <a:r>
              <a:rPr lang="en-US" smtClean="0"/>
              <a:t>Swift/BAT</a:t>
            </a:r>
          </a:p>
          <a:p>
            <a:r>
              <a:rPr lang="en-US" smtClean="0"/>
              <a:t>Wake Shield Experiment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mtClean="0"/>
              <a:t>War Story #1:  Cassini/CIRS</a:t>
            </a:r>
          </a:p>
        </p:txBody>
      </p:sp>
      <p:sp>
        <p:nvSpPr>
          <p:cNvPr id="40963" name="Content Placeholder 2"/>
          <p:cNvSpPr>
            <a:spLocks noGrp="1"/>
          </p:cNvSpPr>
          <p:nvPr>
            <p:ph idx="1"/>
          </p:nvPr>
        </p:nvSpPr>
        <p:spPr>
          <a:xfrm>
            <a:off x="157163" y="1066800"/>
            <a:ext cx="8796337" cy="2170113"/>
          </a:xfrm>
        </p:spPr>
        <p:txBody>
          <a:bodyPr/>
          <a:lstStyle/>
          <a:p>
            <a:r>
              <a:rPr lang="en-US" sz="1100" dirty="0" smtClean="0"/>
              <a:t>My first direct experience with EMI</a:t>
            </a:r>
          </a:p>
          <a:p>
            <a:r>
              <a:rPr lang="en-US" sz="1100" dirty="0" smtClean="0"/>
              <a:t>Analog signal processing board for Composite Infrared Spectrometer (CIRS)</a:t>
            </a:r>
          </a:p>
          <a:p>
            <a:pPr lvl="1"/>
            <a:r>
              <a:rPr lang="en-US" sz="1100" dirty="0" smtClean="0"/>
              <a:t>Multiple op-amp stage filter (detector compensation)</a:t>
            </a:r>
          </a:p>
          <a:p>
            <a:pPr lvl="1"/>
            <a:r>
              <a:rPr lang="en-US" sz="1100" dirty="0" smtClean="0"/>
              <a:t>Low frequency (DC – 30 Hz), high gain (~10,000)</a:t>
            </a:r>
          </a:p>
          <a:p>
            <a:r>
              <a:rPr lang="en-US" sz="1100" dirty="0" smtClean="0"/>
              <a:t>Output signal showed spikes</a:t>
            </a:r>
          </a:p>
          <a:p>
            <a:pPr lvl="1"/>
            <a:r>
              <a:rPr lang="en-US" sz="1100" dirty="0" smtClean="0"/>
              <a:t>Synchronous with intended signal</a:t>
            </a:r>
          </a:p>
          <a:p>
            <a:pPr lvl="1"/>
            <a:r>
              <a:rPr lang="en-US" sz="1100" dirty="0" smtClean="0"/>
              <a:t>Independent of frequency</a:t>
            </a:r>
          </a:p>
          <a:p>
            <a:r>
              <a:rPr lang="en-US" sz="1100" dirty="0" smtClean="0"/>
              <a:t>Root cause:  Trace connecting final output stage signal to test connector routed adjacent to input signal to first stage</a:t>
            </a:r>
          </a:p>
          <a:p>
            <a:pPr lvl="1"/>
            <a:r>
              <a:rPr lang="en-US" sz="1100" dirty="0" smtClean="0"/>
              <a:t>Capacitive coupling (“hidden schematic”) caused feedback with large gain</a:t>
            </a:r>
          </a:p>
          <a:p>
            <a:pPr lvl="1"/>
            <a:r>
              <a:rPr lang="en-US" sz="1100" dirty="0" smtClean="0"/>
              <a:t>Spikes went away when signal trace to test connector was broken</a:t>
            </a:r>
          </a:p>
          <a:p>
            <a:endParaRPr lang="en-US" sz="1100" dirty="0" smtClean="0"/>
          </a:p>
        </p:txBody>
      </p:sp>
      <p:sp>
        <p:nvSpPr>
          <p:cNvPr id="40964" name="Rectangle 3"/>
          <p:cNvSpPr>
            <a:spLocks noChangeArrowheads="1"/>
          </p:cNvSpPr>
          <p:nvPr/>
        </p:nvSpPr>
        <p:spPr bwMode="auto">
          <a:xfrm>
            <a:off x="3894138" y="3916363"/>
            <a:ext cx="1651000" cy="2514600"/>
          </a:xfrm>
          <a:prstGeom prst="rect">
            <a:avLst/>
          </a:prstGeom>
          <a:noFill/>
          <a:ln w="12700" algn="ctr">
            <a:solidFill>
              <a:schemeClr val="tx1"/>
            </a:solidFill>
            <a:round/>
            <a:headEnd/>
            <a:tailEnd type="triangle" w="lg" len="lg"/>
          </a:ln>
        </p:spPr>
        <p:txBody>
          <a:bodyPr/>
          <a:lstStyle/>
          <a:p>
            <a:endParaRPr lang="en-US"/>
          </a:p>
        </p:txBody>
      </p:sp>
      <p:sp>
        <p:nvSpPr>
          <p:cNvPr id="40965" name="Rectangle 4"/>
          <p:cNvSpPr>
            <a:spLocks noChangeArrowheads="1"/>
          </p:cNvSpPr>
          <p:nvPr/>
        </p:nvSpPr>
        <p:spPr bwMode="auto">
          <a:xfrm>
            <a:off x="4140200" y="6430963"/>
            <a:ext cx="1158875" cy="131762"/>
          </a:xfrm>
          <a:prstGeom prst="rect">
            <a:avLst/>
          </a:prstGeom>
          <a:noFill/>
          <a:ln w="12700" algn="ctr">
            <a:solidFill>
              <a:schemeClr val="tx1"/>
            </a:solidFill>
            <a:round/>
            <a:headEnd/>
            <a:tailEnd type="triangle" w="lg" len="lg"/>
          </a:ln>
        </p:spPr>
        <p:txBody>
          <a:bodyPr/>
          <a:lstStyle/>
          <a:p>
            <a:endParaRPr lang="en-US"/>
          </a:p>
        </p:txBody>
      </p:sp>
      <p:sp>
        <p:nvSpPr>
          <p:cNvPr id="40966" name="Rectangle 5"/>
          <p:cNvSpPr>
            <a:spLocks noChangeArrowheads="1"/>
          </p:cNvSpPr>
          <p:nvPr/>
        </p:nvSpPr>
        <p:spPr bwMode="auto">
          <a:xfrm>
            <a:off x="4438650" y="3795713"/>
            <a:ext cx="561975" cy="120650"/>
          </a:xfrm>
          <a:prstGeom prst="rect">
            <a:avLst/>
          </a:prstGeom>
          <a:noFill/>
          <a:ln w="12700" algn="ctr">
            <a:solidFill>
              <a:schemeClr val="tx1"/>
            </a:solidFill>
            <a:round/>
            <a:headEnd/>
            <a:tailEnd type="triangle" w="lg" len="lg"/>
          </a:ln>
        </p:spPr>
        <p:txBody>
          <a:bodyPr/>
          <a:lstStyle/>
          <a:p>
            <a:endParaRPr lang="en-US"/>
          </a:p>
        </p:txBody>
      </p:sp>
      <p:sp>
        <p:nvSpPr>
          <p:cNvPr id="40967" name="Rectangle 6"/>
          <p:cNvSpPr>
            <a:spLocks noChangeArrowheads="1"/>
          </p:cNvSpPr>
          <p:nvPr/>
        </p:nvSpPr>
        <p:spPr bwMode="auto">
          <a:xfrm rot="5400000">
            <a:off x="3549650" y="4559301"/>
            <a:ext cx="561975" cy="120650"/>
          </a:xfrm>
          <a:prstGeom prst="rect">
            <a:avLst/>
          </a:prstGeom>
          <a:noFill/>
          <a:ln w="12700" algn="ctr">
            <a:solidFill>
              <a:schemeClr val="tx1"/>
            </a:solidFill>
            <a:round/>
            <a:headEnd/>
            <a:tailEnd type="triangle" w="lg" len="lg"/>
          </a:ln>
        </p:spPr>
        <p:txBody>
          <a:bodyPr/>
          <a:lstStyle/>
          <a:p>
            <a:endParaRPr lang="en-US"/>
          </a:p>
        </p:txBody>
      </p:sp>
      <p:sp>
        <p:nvSpPr>
          <p:cNvPr id="40968" name="Isosceles Triangle 9"/>
          <p:cNvSpPr>
            <a:spLocks noChangeArrowheads="1"/>
          </p:cNvSpPr>
          <p:nvPr/>
        </p:nvSpPr>
        <p:spPr bwMode="auto">
          <a:xfrm rot="5400000">
            <a:off x="4555331" y="4201320"/>
            <a:ext cx="307975" cy="265112"/>
          </a:xfrm>
          <a:prstGeom prst="triangle">
            <a:avLst>
              <a:gd name="adj" fmla="val 50000"/>
            </a:avLst>
          </a:prstGeom>
          <a:noFill/>
          <a:ln w="9525" algn="ctr">
            <a:solidFill>
              <a:schemeClr val="tx1"/>
            </a:solidFill>
            <a:round/>
            <a:headEnd/>
            <a:tailEnd type="triangle" w="lg" len="lg"/>
          </a:ln>
        </p:spPr>
        <p:txBody>
          <a:bodyPr/>
          <a:lstStyle/>
          <a:p>
            <a:endParaRPr lang="en-US"/>
          </a:p>
        </p:txBody>
      </p:sp>
      <p:sp>
        <p:nvSpPr>
          <p:cNvPr id="40969" name="Isosceles Triangle 10"/>
          <p:cNvSpPr>
            <a:spLocks noChangeArrowheads="1"/>
          </p:cNvSpPr>
          <p:nvPr/>
        </p:nvSpPr>
        <p:spPr bwMode="auto">
          <a:xfrm flipV="1">
            <a:off x="5100638" y="4710113"/>
            <a:ext cx="307975" cy="265112"/>
          </a:xfrm>
          <a:prstGeom prst="triangle">
            <a:avLst>
              <a:gd name="adj" fmla="val 50000"/>
            </a:avLst>
          </a:prstGeom>
          <a:noFill/>
          <a:ln w="9525" algn="ctr">
            <a:solidFill>
              <a:schemeClr val="tx1"/>
            </a:solidFill>
            <a:round/>
            <a:headEnd/>
            <a:tailEnd type="triangle" w="lg" len="lg"/>
          </a:ln>
        </p:spPr>
        <p:txBody>
          <a:bodyPr/>
          <a:lstStyle/>
          <a:p>
            <a:endParaRPr lang="en-US"/>
          </a:p>
        </p:txBody>
      </p:sp>
      <p:sp>
        <p:nvSpPr>
          <p:cNvPr id="40970" name="Isosceles Triangle 11"/>
          <p:cNvSpPr>
            <a:spLocks noChangeArrowheads="1"/>
          </p:cNvSpPr>
          <p:nvPr/>
        </p:nvSpPr>
        <p:spPr bwMode="auto">
          <a:xfrm flipV="1">
            <a:off x="5105400" y="5289550"/>
            <a:ext cx="307975" cy="265113"/>
          </a:xfrm>
          <a:prstGeom prst="triangle">
            <a:avLst>
              <a:gd name="adj" fmla="val 50000"/>
            </a:avLst>
          </a:prstGeom>
          <a:noFill/>
          <a:ln w="9525" algn="ctr">
            <a:solidFill>
              <a:schemeClr val="tx1"/>
            </a:solidFill>
            <a:round/>
            <a:headEnd/>
            <a:tailEnd type="triangle" w="lg" len="lg"/>
          </a:ln>
        </p:spPr>
        <p:txBody>
          <a:bodyPr/>
          <a:lstStyle/>
          <a:p>
            <a:endParaRPr lang="en-US"/>
          </a:p>
        </p:txBody>
      </p:sp>
      <p:sp>
        <p:nvSpPr>
          <p:cNvPr id="40971" name="TextBox 13"/>
          <p:cNvSpPr txBox="1">
            <a:spLocks noChangeArrowheads="1"/>
          </p:cNvSpPr>
          <p:nvPr/>
        </p:nvSpPr>
        <p:spPr bwMode="auto">
          <a:xfrm>
            <a:off x="4003675" y="5837238"/>
            <a:ext cx="604838" cy="414337"/>
          </a:xfrm>
          <a:prstGeom prst="rect">
            <a:avLst/>
          </a:prstGeom>
          <a:noFill/>
          <a:ln w="9525">
            <a:solidFill>
              <a:schemeClr val="tx1"/>
            </a:solidFill>
            <a:miter lim="800000"/>
            <a:headEnd/>
            <a:tailEnd/>
          </a:ln>
        </p:spPr>
        <p:txBody>
          <a:bodyPr>
            <a:spAutoFit/>
          </a:bodyPr>
          <a:lstStyle/>
          <a:p>
            <a:pPr algn="ctr"/>
            <a:r>
              <a:rPr lang="en-US" sz="700"/>
              <a:t>SAMPLE AND HOLD</a:t>
            </a:r>
          </a:p>
        </p:txBody>
      </p:sp>
      <p:sp>
        <p:nvSpPr>
          <p:cNvPr id="40972" name="TextBox 14"/>
          <p:cNvSpPr txBox="1">
            <a:spLocks noChangeArrowheads="1"/>
          </p:cNvSpPr>
          <p:nvPr/>
        </p:nvSpPr>
        <p:spPr bwMode="auto">
          <a:xfrm>
            <a:off x="4125913" y="3605213"/>
            <a:ext cx="1187450" cy="215900"/>
          </a:xfrm>
          <a:prstGeom prst="rect">
            <a:avLst/>
          </a:prstGeom>
          <a:noFill/>
          <a:ln w="9525">
            <a:noFill/>
            <a:miter lim="800000"/>
            <a:headEnd/>
            <a:tailEnd/>
          </a:ln>
        </p:spPr>
        <p:txBody>
          <a:bodyPr>
            <a:spAutoFit/>
          </a:bodyPr>
          <a:lstStyle/>
          <a:p>
            <a:pPr algn="ctr"/>
            <a:r>
              <a:rPr lang="en-US" sz="800">
                <a:solidFill>
                  <a:srgbClr val="FF0000"/>
                </a:solidFill>
              </a:rPr>
              <a:t>INPUT CONNECTOR</a:t>
            </a:r>
          </a:p>
        </p:txBody>
      </p:sp>
      <p:sp>
        <p:nvSpPr>
          <p:cNvPr id="40973" name="TextBox 15"/>
          <p:cNvSpPr txBox="1">
            <a:spLocks noChangeArrowheads="1"/>
          </p:cNvSpPr>
          <p:nvPr/>
        </p:nvSpPr>
        <p:spPr bwMode="auto">
          <a:xfrm>
            <a:off x="3959225" y="6538913"/>
            <a:ext cx="1519238" cy="214312"/>
          </a:xfrm>
          <a:prstGeom prst="rect">
            <a:avLst/>
          </a:prstGeom>
          <a:noFill/>
          <a:ln w="9525">
            <a:noFill/>
            <a:miter lim="800000"/>
            <a:headEnd/>
            <a:tailEnd/>
          </a:ln>
        </p:spPr>
        <p:txBody>
          <a:bodyPr>
            <a:spAutoFit/>
          </a:bodyPr>
          <a:lstStyle/>
          <a:p>
            <a:pPr algn="ctr"/>
            <a:r>
              <a:rPr lang="en-US" sz="800">
                <a:solidFill>
                  <a:srgbClr val="FF0000"/>
                </a:solidFill>
              </a:rPr>
              <a:t>BACKPLANE CONNECTOR</a:t>
            </a:r>
          </a:p>
        </p:txBody>
      </p:sp>
      <p:sp>
        <p:nvSpPr>
          <p:cNvPr id="40974" name="TextBox 16"/>
          <p:cNvSpPr txBox="1">
            <a:spLocks noChangeArrowheads="1"/>
          </p:cNvSpPr>
          <p:nvPr/>
        </p:nvSpPr>
        <p:spPr bwMode="auto">
          <a:xfrm>
            <a:off x="2957513" y="4443413"/>
            <a:ext cx="855662" cy="339725"/>
          </a:xfrm>
          <a:prstGeom prst="rect">
            <a:avLst/>
          </a:prstGeom>
          <a:noFill/>
          <a:ln w="9525">
            <a:noFill/>
            <a:miter lim="800000"/>
            <a:headEnd/>
            <a:tailEnd/>
          </a:ln>
        </p:spPr>
        <p:txBody>
          <a:bodyPr>
            <a:spAutoFit/>
          </a:bodyPr>
          <a:lstStyle/>
          <a:p>
            <a:pPr algn="r"/>
            <a:r>
              <a:rPr lang="en-US" sz="800">
                <a:solidFill>
                  <a:srgbClr val="FF0000"/>
                </a:solidFill>
              </a:rPr>
              <a:t>TEST CONNECTOR</a:t>
            </a:r>
          </a:p>
        </p:txBody>
      </p:sp>
      <p:sp>
        <p:nvSpPr>
          <p:cNvPr id="40975" name="Freeform 17"/>
          <p:cNvSpPr>
            <a:spLocks/>
          </p:cNvSpPr>
          <p:nvPr/>
        </p:nvSpPr>
        <p:spPr bwMode="auto">
          <a:xfrm>
            <a:off x="4083050" y="3803650"/>
            <a:ext cx="414338" cy="1443038"/>
          </a:xfrm>
          <a:custGeom>
            <a:avLst/>
            <a:gdLst>
              <a:gd name="T0" fmla="*/ 414338 w 414338"/>
              <a:gd name="T1" fmla="*/ 109538 h 1443038"/>
              <a:gd name="T2" fmla="*/ 414338 w 414338"/>
              <a:gd name="T3" fmla="*/ 0 h 1443038"/>
              <a:gd name="T4" fmla="*/ 414338 w 414338"/>
              <a:gd name="T5" fmla="*/ 204788 h 1443038"/>
              <a:gd name="T6" fmla="*/ 4763 w 414338"/>
              <a:gd name="T7" fmla="*/ 204788 h 1443038"/>
              <a:gd name="T8" fmla="*/ 0 w 414338"/>
              <a:gd name="T9" fmla="*/ 1443038 h 1443038"/>
              <a:gd name="T10" fmla="*/ 328613 w 414338"/>
              <a:gd name="T11" fmla="*/ 1443038 h 1443038"/>
              <a:gd name="T12" fmla="*/ 328613 w 414338"/>
              <a:gd name="T13" fmla="*/ 1285875 h 1443038"/>
              <a:gd name="T14" fmla="*/ 0 60000 65536"/>
              <a:gd name="T15" fmla="*/ 0 60000 65536"/>
              <a:gd name="T16" fmla="*/ 0 60000 65536"/>
              <a:gd name="T17" fmla="*/ 0 60000 65536"/>
              <a:gd name="T18" fmla="*/ 0 60000 65536"/>
              <a:gd name="T19" fmla="*/ 0 60000 65536"/>
              <a:gd name="T20" fmla="*/ 0 60000 65536"/>
              <a:gd name="T21" fmla="*/ 0 w 414338"/>
              <a:gd name="T22" fmla="*/ 0 h 1443038"/>
              <a:gd name="T23" fmla="*/ 414338 w 414338"/>
              <a:gd name="T24" fmla="*/ 1443038 h 144303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4338" h="1443038">
                <a:moveTo>
                  <a:pt x="414338" y="109538"/>
                </a:moveTo>
                <a:lnTo>
                  <a:pt x="414338" y="0"/>
                </a:lnTo>
                <a:lnTo>
                  <a:pt x="414338" y="204788"/>
                </a:lnTo>
                <a:lnTo>
                  <a:pt x="4763" y="204788"/>
                </a:lnTo>
                <a:cubicBezTo>
                  <a:pt x="3175" y="617538"/>
                  <a:pt x="1588" y="1030288"/>
                  <a:pt x="0" y="1443038"/>
                </a:cubicBezTo>
                <a:lnTo>
                  <a:pt x="328613" y="1443038"/>
                </a:lnTo>
                <a:lnTo>
                  <a:pt x="328613" y="1285875"/>
                </a:lnTo>
              </a:path>
            </a:pathLst>
          </a:custGeom>
          <a:noFill/>
          <a:ln w="9525" cap="flat" cmpd="sng" algn="ctr">
            <a:solidFill>
              <a:srgbClr val="FF0000"/>
            </a:solidFill>
            <a:prstDash val="solid"/>
            <a:round/>
            <a:headEnd type="none" w="med" len="med"/>
            <a:tailEnd type="none" w="lg" len="lg"/>
          </a:ln>
        </p:spPr>
        <p:txBody>
          <a:bodyPr anchor="ctr"/>
          <a:lstStyle/>
          <a:p>
            <a:endParaRPr lang="en-US"/>
          </a:p>
        </p:txBody>
      </p:sp>
      <p:sp>
        <p:nvSpPr>
          <p:cNvPr id="40976" name="Freeform 18"/>
          <p:cNvSpPr>
            <a:spLocks/>
          </p:cNvSpPr>
          <p:nvPr/>
        </p:nvSpPr>
        <p:spPr bwMode="auto">
          <a:xfrm>
            <a:off x="4406900" y="4332288"/>
            <a:ext cx="166688" cy="490537"/>
          </a:xfrm>
          <a:custGeom>
            <a:avLst/>
            <a:gdLst>
              <a:gd name="T0" fmla="*/ 0 w 166687"/>
              <a:gd name="T1" fmla="*/ 490537 h 490537"/>
              <a:gd name="T2" fmla="*/ 0 w 166687"/>
              <a:gd name="T3" fmla="*/ 0 h 490537"/>
              <a:gd name="T4" fmla="*/ 166712 w 166687"/>
              <a:gd name="T5" fmla="*/ 0 h 490537"/>
              <a:gd name="T6" fmla="*/ 0 60000 65536"/>
              <a:gd name="T7" fmla="*/ 0 60000 65536"/>
              <a:gd name="T8" fmla="*/ 0 60000 65536"/>
              <a:gd name="T9" fmla="*/ 0 w 166687"/>
              <a:gd name="T10" fmla="*/ 0 h 490537"/>
              <a:gd name="T11" fmla="*/ 166687 w 166687"/>
              <a:gd name="T12" fmla="*/ 490537 h 490537"/>
            </a:gdLst>
            <a:ahLst/>
            <a:cxnLst>
              <a:cxn ang="T6">
                <a:pos x="T0" y="T1"/>
              </a:cxn>
              <a:cxn ang="T7">
                <a:pos x="T2" y="T3"/>
              </a:cxn>
              <a:cxn ang="T8">
                <a:pos x="T4" y="T5"/>
              </a:cxn>
            </a:cxnLst>
            <a:rect l="T9" t="T10" r="T11" b="T12"/>
            <a:pathLst>
              <a:path w="166687" h="490537">
                <a:moveTo>
                  <a:pt x="0" y="490537"/>
                </a:moveTo>
                <a:lnTo>
                  <a:pt x="0" y="0"/>
                </a:lnTo>
                <a:lnTo>
                  <a:pt x="166687" y="0"/>
                </a:lnTo>
              </a:path>
            </a:pathLst>
          </a:custGeom>
          <a:noFill/>
          <a:ln w="9525" cap="flat" cmpd="sng" algn="ctr">
            <a:solidFill>
              <a:schemeClr val="tx1"/>
            </a:solidFill>
            <a:prstDash val="solid"/>
            <a:round/>
            <a:headEnd type="none" w="med" len="med"/>
            <a:tailEnd type="none" w="lg" len="lg"/>
          </a:ln>
        </p:spPr>
        <p:txBody>
          <a:bodyPr anchor="ctr"/>
          <a:lstStyle/>
          <a:p>
            <a:endParaRPr lang="en-US"/>
          </a:p>
        </p:txBody>
      </p:sp>
      <p:sp>
        <p:nvSpPr>
          <p:cNvPr id="40977" name="Freeform 19"/>
          <p:cNvSpPr>
            <a:spLocks/>
          </p:cNvSpPr>
          <p:nvPr/>
        </p:nvSpPr>
        <p:spPr bwMode="auto">
          <a:xfrm>
            <a:off x="4840288" y="4332288"/>
            <a:ext cx="415925" cy="371475"/>
          </a:xfrm>
          <a:custGeom>
            <a:avLst/>
            <a:gdLst>
              <a:gd name="T0" fmla="*/ 0 w 415925"/>
              <a:gd name="T1" fmla="*/ 0 h 371475"/>
              <a:gd name="T2" fmla="*/ 409575 w 415925"/>
              <a:gd name="T3" fmla="*/ 1 h 371475"/>
              <a:gd name="T4" fmla="*/ 414338 w 415925"/>
              <a:gd name="T5" fmla="*/ 371475 h 371475"/>
              <a:gd name="T6" fmla="*/ 0 60000 65536"/>
              <a:gd name="T7" fmla="*/ 0 60000 65536"/>
              <a:gd name="T8" fmla="*/ 0 60000 65536"/>
              <a:gd name="T9" fmla="*/ 0 w 415925"/>
              <a:gd name="T10" fmla="*/ 0 h 371475"/>
              <a:gd name="T11" fmla="*/ 415925 w 415925"/>
              <a:gd name="T12" fmla="*/ 371475 h 371475"/>
            </a:gdLst>
            <a:ahLst/>
            <a:cxnLst>
              <a:cxn ang="T6">
                <a:pos x="T0" y="T1"/>
              </a:cxn>
              <a:cxn ang="T7">
                <a:pos x="T2" y="T3"/>
              </a:cxn>
              <a:cxn ang="T8">
                <a:pos x="T4" y="T5"/>
              </a:cxn>
            </a:cxnLst>
            <a:rect l="T9" t="T10" r="T11" b="T12"/>
            <a:pathLst>
              <a:path w="415925" h="371475">
                <a:moveTo>
                  <a:pt x="0" y="0"/>
                </a:moveTo>
                <a:lnTo>
                  <a:pt x="409575" y="1"/>
                </a:lnTo>
                <a:cubicBezTo>
                  <a:pt x="407988" y="125413"/>
                  <a:pt x="415925" y="246063"/>
                  <a:pt x="414338" y="371475"/>
                </a:cubicBezTo>
              </a:path>
            </a:pathLst>
          </a:custGeom>
          <a:noFill/>
          <a:ln w="9525" cap="flat" cmpd="sng" algn="ctr">
            <a:solidFill>
              <a:schemeClr val="tx1"/>
            </a:solidFill>
            <a:prstDash val="solid"/>
            <a:round/>
            <a:headEnd type="none" w="med" len="med"/>
            <a:tailEnd type="none" w="lg" len="lg"/>
          </a:ln>
        </p:spPr>
        <p:txBody>
          <a:bodyPr anchor="ctr"/>
          <a:lstStyle/>
          <a:p>
            <a:endParaRPr lang="en-US"/>
          </a:p>
        </p:txBody>
      </p:sp>
      <p:cxnSp>
        <p:nvCxnSpPr>
          <p:cNvPr id="40978" name="Straight Connector 21"/>
          <p:cNvCxnSpPr>
            <a:cxnSpLocks noChangeShapeType="1"/>
            <a:stCxn id="40969" idx="0"/>
            <a:endCxn id="40970" idx="3"/>
          </p:cNvCxnSpPr>
          <p:nvPr/>
        </p:nvCxnSpPr>
        <p:spPr bwMode="auto">
          <a:xfrm rot="16200000" flipH="1">
            <a:off x="5099844" y="5130006"/>
            <a:ext cx="314325" cy="4763"/>
          </a:xfrm>
          <a:prstGeom prst="line">
            <a:avLst/>
          </a:prstGeom>
          <a:noFill/>
          <a:ln w="9525" algn="ctr">
            <a:solidFill>
              <a:schemeClr val="tx1"/>
            </a:solidFill>
            <a:round/>
            <a:headEnd/>
            <a:tailEnd type="none" w="lg" len="lg"/>
          </a:ln>
        </p:spPr>
      </p:cxnSp>
      <p:sp>
        <p:nvSpPr>
          <p:cNvPr id="40979" name="Freeform 22"/>
          <p:cNvSpPr>
            <a:spLocks/>
          </p:cNvSpPr>
          <p:nvPr/>
        </p:nvSpPr>
        <p:spPr bwMode="auto">
          <a:xfrm>
            <a:off x="5083175" y="5556250"/>
            <a:ext cx="176213" cy="481013"/>
          </a:xfrm>
          <a:custGeom>
            <a:avLst/>
            <a:gdLst>
              <a:gd name="T0" fmla="*/ 176237 w 176212"/>
              <a:gd name="T1" fmla="*/ 0 h 481013"/>
              <a:gd name="T2" fmla="*/ 176237 w 176212"/>
              <a:gd name="T3" fmla="*/ 481013 h 481013"/>
              <a:gd name="T4" fmla="*/ 0 w 176212"/>
              <a:gd name="T5" fmla="*/ 481013 h 481013"/>
              <a:gd name="T6" fmla="*/ 0 60000 65536"/>
              <a:gd name="T7" fmla="*/ 0 60000 65536"/>
              <a:gd name="T8" fmla="*/ 0 60000 65536"/>
              <a:gd name="T9" fmla="*/ 0 w 176212"/>
              <a:gd name="T10" fmla="*/ 0 h 481013"/>
              <a:gd name="T11" fmla="*/ 176212 w 176212"/>
              <a:gd name="T12" fmla="*/ 481013 h 481013"/>
            </a:gdLst>
            <a:ahLst/>
            <a:cxnLst>
              <a:cxn ang="T6">
                <a:pos x="T0" y="T1"/>
              </a:cxn>
              <a:cxn ang="T7">
                <a:pos x="T2" y="T3"/>
              </a:cxn>
              <a:cxn ang="T8">
                <a:pos x="T4" y="T5"/>
              </a:cxn>
            </a:cxnLst>
            <a:rect l="T9" t="T10" r="T11" b="T12"/>
            <a:pathLst>
              <a:path w="176212" h="481013">
                <a:moveTo>
                  <a:pt x="176212" y="0"/>
                </a:moveTo>
                <a:lnTo>
                  <a:pt x="176212" y="481013"/>
                </a:lnTo>
                <a:lnTo>
                  <a:pt x="0" y="481013"/>
                </a:lnTo>
              </a:path>
            </a:pathLst>
          </a:custGeom>
          <a:noFill/>
          <a:ln w="9525" cap="flat" cmpd="sng" algn="ctr">
            <a:solidFill>
              <a:schemeClr val="tx1"/>
            </a:solidFill>
            <a:prstDash val="solid"/>
            <a:round/>
            <a:headEnd type="none" w="med" len="med"/>
            <a:tailEnd type="none" w="lg" len="lg"/>
          </a:ln>
        </p:spPr>
        <p:txBody>
          <a:bodyPr anchor="ctr"/>
          <a:lstStyle/>
          <a:p>
            <a:endParaRPr lang="en-US"/>
          </a:p>
        </p:txBody>
      </p:sp>
      <p:cxnSp>
        <p:nvCxnSpPr>
          <p:cNvPr id="40980" name="Straight Connector 24"/>
          <p:cNvCxnSpPr>
            <a:cxnSpLocks noChangeShapeType="1"/>
            <a:stCxn id="40994" idx="0"/>
            <a:endCxn id="40971" idx="3"/>
          </p:cNvCxnSpPr>
          <p:nvPr/>
        </p:nvCxnSpPr>
        <p:spPr bwMode="auto">
          <a:xfrm rot="10800000" flipV="1">
            <a:off x="4608513" y="6042025"/>
            <a:ext cx="215900" cy="1588"/>
          </a:xfrm>
          <a:prstGeom prst="line">
            <a:avLst/>
          </a:prstGeom>
          <a:noFill/>
          <a:ln w="9525" algn="ctr">
            <a:solidFill>
              <a:schemeClr val="tx1"/>
            </a:solidFill>
            <a:round/>
            <a:headEnd/>
            <a:tailEnd type="none" w="lg" len="lg"/>
          </a:ln>
        </p:spPr>
      </p:cxnSp>
      <p:cxnSp>
        <p:nvCxnSpPr>
          <p:cNvPr id="40981" name="Straight Connector 26"/>
          <p:cNvCxnSpPr>
            <a:cxnSpLocks noChangeShapeType="1"/>
            <a:stCxn id="40971" idx="2"/>
          </p:cNvCxnSpPr>
          <p:nvPr/>
        </p:nvCxnSpPr>
        <p:spPr bwMode="auto">
          <a:xfrm rot="16200000" flipH="1">
            <a:off x="4152106" y="6406357"/>
            <a:ext cx="309563" cy="0"/>
          </a:xfrm>
          <a:prstGeom prst="line">
            <a:avLst/>
          </a:prstGeom>
          <a:noFill/>
          <a:ln w="9525" algn="ctr">
            <a:solidFill>
              <a:schemeClr val="tx1"/>
            </a:solidFill>
            <a:round/>
            <a:headEnd/>
            <a:tailEnd type="triangle" w="med" len="med"/>
          </a:ln>
        </p:spPr>
      </p:cxnSp>
      <p:sp>
        <p:nvSpPr>
          <p:cNvPr id="40982" name="Freeform 27"/>
          <p:cNvSpPr>
            <a:spLocks/>
          </p:cNvSpPr>
          <p:nvPr/>
        </p:nvSpPr>
        <p:spPr bwMode="auto">
          <a:xfrm>
            <a:off x="3773488" y="4737100"/>
            <a:ext cx="947737" cy="1304925"/>
          </a:xfrm>
          <a:custGeom>
            <a:avLst/>
            <a:gdLst>
              <a:gd name="T0" fmla="*/ 947713 w 947738"/>
              <a:gd name="T1" fmla="*/ 1304925 h 1304925"/>
              <a:gd name="T2" fmla="*/ 947713 w 947738"/>
              <a:gd name="T3" fmla="*/ 985838 h 1304925"/>
              <a:gd name="T4" fmla="*/ 271463 w 947738"/>
              <a:gd name="T5" fmla="*/ 985838 h 1304925"/>
              <a:gd name="T6" fmla="*/ 271463 w 947738"/>
              <a:gd name="T7" fmla="*/ 0 h 1304925"/>
              <a:gd name="T8" fmla="*/ 0 w 947738"/>
              <a:gd name="T9" fmla="*/ 0 h 1304925"/>
              <a:gd name="T10" fmla="*/ 0 60000 65536"/>
              <a:gd name="T11" fmla="*/ 0 60000 65536"/>
              <a:gd name="T12" fmla="*/ 0 60000 65536"/>
              <a:gd name="T13" fmla="*/ 0 60000 65536"/>
              <a:gd name="T14" fmla="*/ 0 60000 65536"/>
              <a:gd name="T15" fmla="*/ 0 w 947738"/>
              <a:gd name="T16" fmla="*/ 0 h 1304925"/>
              <a:gd name="T17" fmla="*/ 947738 w 947738"/>
              <a:gd name="T18" fmla="*/ 1304925 h 1304925"/>
            </a:gdLst>
            <a:ahLst/>
            <a:cxnLst>
              <a:cxn ang="T10">
                <a:pos x="T0" y="T1"/>
              </a:cxn>
              <a:cxn ang="T11">
                <a:pos x="T2" y="T3"/>
              </a:cxn>
              <a:cxn ang="T12">
                <a:pos x="T4" y="T5"/>
              </a:cxn>
              <a:cxn ang="T13">
                <a:pos x="T6" y="T7"/>
              </a:cxn>
              <a:cxn ang="T14">
                <a:pos x="T8" y="T9"/>
              </a:cxn>
            </a:cxnLst>
            <a:rect l="T15" t="T16" r="T17" b="T18"/>
            <a:pathLst>
              <a:path w="947738" h="1304925">
                <a:moveTo>
                  <a:pt x="947738" y="1304925"/>
                </a:moveTo>
                <a:lnTo>
                  <a:pt x="947738" y="985838"/>
                </a:lnTo>
                <a:lnTo>
                  <a:pt x="271463" y="985838"/>
                </a:lnTo>
                <a:lnTo>
                  <a:pt x="271463" y="0"/>
                </a:lnTo>
                <a:lnTo>
                  <a:pt x="0" y="0"/>
                </a:lnTo>
              </a:path>
            </a:pathLst>
          </a:custGeom>
          <a:noFill/>
          <a:ln w="9525" cap="flat" cmpd="sng" algn="ctr">
            <a:solidFill>
              <a:srgbClr val="FF0000"/>
            </a:solidFill>
            <a:prstDash val="solid"/>
            <a:round/>
            <a:headEnd type="none" w="med" len="med"/>
            <a:tailEnd type="none" w="lg" len="lg"/>
          </a:ln>
        </p:spPr>
        <p:txBody>
          <a:bodyPr anchor="ctr"/>
          <a:lstStyle/>
          <a:p>
            <a:endParaRPr lang="en-US"/>
          </a:p>
        </p:txBody>
      </p:sp>
      <p:sp>
        <p:nvSpPr>
          <p:cNvPr id="40983" name="Oval 28"/>
          <p:cNvSpPr>
            <a:spLocks noChangeArrowheads="1"/>
          </p:cNvSpPr>
          <p:nvPr/>
        </p:nvSpPr>
        <p:spPr bwMode="auto">
          <a:xfrm>
            <a:off x="3959225" y="4537075"/>
            <a:ext cx="200025" cy="838200"/>
          </a:xfrm>
          <a:prstGeom prst="ellipse">
            <a:avLst/>
          </a:prstGeom>
          <a:noFill/>
          <a:ln w="19050" algn="ctr">
            <a:solidFill>
              <a:srgbClr val="0000FF"/>
            </a:solidFill>
            <a:prstDash val="sysDash"/>
            <a:round/>
            <a:headEnd/>
            <a:tailEnd type="triangle" w="lg" len="lg"/>
          </a:ln>
        </p:spPr>
        <p:txBody>
          <a:bodyPr/>
          <a:lstStyle/>
          <a:p>
            <a:endParaRPr lang="en-US"/>
          </a:p>
        </p:txBody>
      </p:sp>
      <p:sp>
        <p:nvSpPr>
          <p:cNvPr id="40984" name="Freeform 22"/>
          <p:cNvSpPr>
            <a:spLocks/>
          </p:cNvSpPr>
          <p:nvPr/>
        </p:nvSpPr>
        <p:spPr bwMode="auto">
          <a:xfrm>
            <a:off x="5894388" y="3838575"/>
            <a:ext cx="431800" cy="357188"/>
          </a:xfrm>
          <a:custGeom>
            <a:avLst/>
            <a:gdLst>
              <a:gd name="T0" fmla="*/ 0 w 1652588"/>
              <a:gd name="T1" fmla="*/ 0 h 715169"/>
              <a:gd name="T2" fmla="*/ 0 w 1652588"/>
              <a:gd name="T3" fmla="*/ 0 h 715169"/>
              <a:gd name="T4" fmla="*/ 0 w 1652588"/>
              <a:gd name="T5" fmla="*/ 0 h 715169"/>
              <a:gd name="T6" fmla="*/ 0 w 1652588"/>
              <a:gd name="T7" fmla="*/ 0 h 715169"/>
              <a:gd name="T8" fmla="*/ 0 w 1652588"/>
              <a:gd name="T9" fmla="*/ 0 h 715169"/>
              <a:gd name="T10" fmla="*/ 0 60000 65536"/>
              <a:gd name="T11" fmla="*/ 0 60000 65536"/>
              <a:gd name="T12" fmla="*/ 0 60000 65536"/>
              <a:gd name="T13" fmla="*/ 0 60000 65536"/>
              <a:gd name="T14" fmla="*/ 0 60000 65536"/>
              <a:gd name="T15" fmla="*/ 0 w 1652588"/>
              <a:gd name="T16" fmla="*/ 0 h 715169"/>
              <a:gd name="T17" fmla="*/ 1652588 w 1652588"/>
              <a:gd name="T18" fmla="*/ 715169 h 715169"/>
            </a:gdLst>
            <a:ahLst/>
            <a:cxnLst>
              <a:cxn ang="T10">
                <a:pos x="T0" y="T1"/>
              </a:cxn>
              <a:cxn ang="T11">
                <a:pos x="T2" y="T3"/>
              </a:cxn>
              <a:cxn ang="T12">
                <a:pos x="T4" y="T5"/>
              </a:cxn>
              <a:cxn ang="T13">
                <a:pos x="T6" y="T7"/>
              </a:cxn>
              <a:cxn ang="T14">
                <a:pos x="T8" y="T9"/>
              </a:cxn>
            </a:cxnLst>
            <a:rect l="T15" t="T16" r="T17" b="T18"/>
            <a:pathLst>
              <a:path w="1652588" h="715169">
                <a:moveTo>
                  <a:pt x="0" y="353219"/>
                </a:moveTo>
                <a:cubicBezTo>
                  <a:pt x="138509" y="176609"/>
                  <a:pt x="277019" y="0"/>
                  <a:pt x="414338" y="794"/>
                </a:cubicBezTo>
                <a:cubicBezTo>
                  <a:pt x="551657" y="1588"/>
                  <a:pt x="823913" y="357982"/>
                  <a:pt x="823913" y="357982"/>
                </a:cubicBezTo>
                <a:cubicBezTo>
                  <a:pt x="961232" y="477044"/>
                  <a:pt x="1100138" y="715169"/>
                  <a:pt x="1238250" y="715169"/>
                </a:cubicBezTo>
                <a:cubicBezTo>
                  <a:pt x="1376362" y="715169"/>
                  <a:pt x="1514475" y="536575"/>
                  <a:pt x="1652588" y="357982"/>
                </a:cubicBezTo>
              </a:path>
            </a:pathLst>
          </a:custGeom>
          <a:noFill/>
          <a:ln w="19050" cap="flat" cmpd="sng" algn="ctr">
            <a:solidFill>
              <a:schemeClr val="tx1"/>
            </a:solidFill>
            <a:prstDash val="solid"/>
            <a:round/>
            <a:headEnd type="none" w="med" len="med"/>
            <a:tailEnd type="none" w="med" len="med"/>
          </a:ln>
        </p:spPr>
        <p:txBody>
          <a:bodyPr/>
          <a:lstStyle/>
          <a:p>
            <a:endParaRPr lang="en-US"/>
          </a:p>
        </p:txBody>
      </p:sp>
      <p:sp>
        <p:nvSpPr>
          <p:cNvPr id="40985" name="Freeform 22"/>
          <p:cNvSpPr>
            <a:spLocks/>
          </p:cNvSpPr>
          <p:nvPr/>
        </p:nvSpPr>
        <p:spPr bwMode="auto">
          <a:xfrm>
            <a:off x="2498725" y="5311775"/>
            <a:ext cx="1022350" cy="846138"/>
          </a:xfrm>
          <a:custGeom>
            <a:avLst/>
            <a:gdLst>
              <a:gd name="T0" fmla="*/ 0 w 1652588"/>
              <a:gd name="T1" fmla="*/ 27591409 h 715169"/>
              <a:gd name="T2" fmla="*/ 1 w 1652588"/>
              <a:gd name="T3" fmla="*/ 61830 h 715169"/>
              <a:gd name="T4" fmla="*/ 1 w 1652588"/>
              <a:gd name="T5" fmla="*/ 27963517 h 715169"/>
              <a:gd name="T6" fmla="*/ 1 w 1652588"/>
              <a:gd name="T7" fmla="*/ 55864792 h 715169"/>
              <a:gd name="T8" fmla="*/ 1 w 1652588"/>
              <a:gd name="T9" fmla="*/ 27963517 h 715169"/>
              <a:gd name="T10" fmla="*/ 0 60000 65536"/>
              <a:gd name="T11" fmla="*/ 0 60000 65536"/>
              <a:gd name="T12" fmla="*/ 0 60000 65536"/>
              <a:gd name="T13" fmla="*/ 0 60000 65536"/>
              <a:gd name="T14" fmla="*/ 0 60000 65536"/>
              <a:gd name="T15" fmla="*/ 0 w 1652588"/>
              <a:gd name="T16" fmla="*/ 0 h 715169"/>
              <a:gd name="T17" fmla="*/ 1652588 w 1652588"/>
              <a:gd name="T18" fmla="*/ 715169 h 715169"/>
            </a:gdLst>
            <a:ahLst/>
            <a:cxnLst>
              <a:cxn ang="T10">
                <a:pos x="T0" y="T1"/>
              </a:cxn>
              <a:cxn ang="T11">
                <a:pos x="T2" y="T3"/>
              </a:cxn>
              <a:cxn ang="T12">
                <a:pos x="T4" y="T5"/>
              </a:cxn>
              <a:cxn ang="T13">
                <a:pos x="T6" y="T7"/>
              </a:cxn>
              <a:cxn ang="T14">
                <a:pos x="T8" y="T9"/>
              </a:cxn>
            </a:cxnLst>
            <a:rect l="T15" t="T16" r="T17" b="T18"/>
            <a:pathLst>
              <a:path w="1652588" h="715169">
                <a:moveTo>
                  <a:pt x="0" y="353219"/>
                </a:moveTo>
                <a:cubicBezTo>
                  <a:pt x="138509" y="176609"/>
                  <a:pt x="277019" y="0"/>
                  <a:pt x="414338" y="794"/>
                </a:cubicBezTo>
                <a:cubicBezTo>
                  <a:pt x="551657" y="1588"/>
                  <a:pt x="823913" y="357982"/>
                  <a:pt x="823913" y="357982"/>
                </a:cubicBezTo>
                <a:cubicBezTo>
                  <a:pt x="961232" y="477044"/>
                  <a:pt x="1100138" y="715169"/>
                  <a:pt x="1238250" y="715169"/>
                </a:cubicBezTo>
                <a:cubicBezTo>
                  <a:pt x="1376362" y="715169"/>
                  <a:pt x="1514475" y="536575"/>
                  <a:pt x="1652588" y="357982"/>
                </a:cubicBezTo>
              </a:path>
            </a:pathLst>
          </a:custGeom>
          <a:noFill/>
          <a:ln w="19050" cap="flat" cmpd="sng" algn="ctr">
            <a:solidFill>
              <a:schemeClr val="tx1"/>
            </a:solidFill>
            <a:prstDash val="solid"/>
            <a:round/>
            <a:headEnd type="none" w="med" len="med"/>
            <a:tailEnd type="none" w="med" len="med"/>
          </a:ln>
        </p:spPr>
        <p:txBody>
          <a:bodyPr/>
          <a:lstStyle/>
          <a:p>
            <a:endParaRPr lang="en-US"/>
          </a:p>
        </p:txBody>
      </p:sp>
      <p:sp>
        <p:nvSpPr>
          <p:cNvPr id="40986" name="TextBox 31"/>
          <p:cNvSpPr txBox="1">
            <a:spLocks noChangeArrowheads="1"/>
          </p:cNvSpPr>
          <p:nvPr/>
        </p:nvSpPr>
        <p:spPr bwMode="auto">
          <a:xfrm>
            <a:off x="5516563" y="3617913"/>
            <a:ext cx="1187450" cy="215900"/>
          </a:xfrm>
          <a:prstGeom prst="rect">
            <a:avLst/>
          </a:prstGeom>
          <a:noFill/>
          <a:ln w="9525">
            <a:noFill/>
            <a:miter lim="800000"/>
            <a:headEnd/>
            <a:tailEnd/>
          </a:ln>
        </p:spPr>
        <p:txBody>
          <a:bodyPr>
            <a:spAutoFit/>
          </a:bodyPr>
          <a:lstStyle/>
          <a:p>
            <a:pPr algn="ctr"/>
            <a:r>
              <a:rPr lang="en-US" sz="800">
                <a:solidFill>
                  <a:srgbClr val="FF0000"/>
                </a:solidFill>
              </a:rPr>
              <a:t>INPUT SIGNAL</a:t>
            </a:r>
          </a:p>
        </p:txBody>
      </p:sp>
      <p:sp>
        <p:nvSpPr>
          <p:cNvPr id="40987" name="Freeform 34"/>
          <p:cNvSpPr>
            <a:spLocks/>
          </p:cNvSpPr>
          <p:nvPr/>
        </p:nvSpPr>
        <p:spPr bwMode="auto">
          <a:xfrm>
            <a:off x="2560638" y="5137150"/>
            <a:ext cx="80962" cy="492125"/>
          </a:xfrm>
          <a:custGeom>
            <a:avLst/>
            <a:gdLst>
              <a:gd name="T0" fmla="*/ 0 w 142381"/>
              <a:gd name="T1" fmla="*/ 473447 h 492919"/>
              <a:gd name="T2" fmla="*/ 0 w 142381"/>
              <a:gd name="T3" fmla="*/ 473447 h 492919"/>
              <a:gd name="T4" fmla="*/ 1 w 142381"/>
              <a:gd name="T5" fmla="*/ 0 h 492919"/>
              <a:gd name="T6" fmla="*/ 1 w 142381"/>
              <a:gd name="T7" fmla="*/ 315633 h 492919"/>
              <a:gd name="T8" fmla="*/ 0 60000 65536"/>
              <a:gd name="T9" fmla="*/ 0 60000 65536"/>
              <a:gd name="T10" fmla="*/ 0 60000 65536"/>
              <a:gd name="T11" fmla="*/ 0 60000 65536"/>
              <a:gd name="T12" fmla="*/ 0 w 142381"/>
              <a:gd name="T13" fmla="*/ 0 h 492919"/>
              <a:gd name="T14" fmla="*/ 142381 w 142381"/>
              <a:gd name="T15" fmla="*/ 492919 h 492919"/>
            </a:gdLst>
            <a:ahLst/>
            <a:cxnLst>
              <a:cxn ang="T8">
                <a:pos x="T0" y="T1"/>
              </a:cxn>
              <a:cxn ang="T9">
                <a:pos x="T2" y="T3"/>
              </a:cxn>
              <a:cxn ang="T10">
                <a:pos x="T4" y="T5"/>
              </a:cxn>
              <a:cxn ang="T11">
                <a:pos x="T6" y="T7"/>
              </a:cxn>
            </a:cxnLst>
            <a:rect l="T12" t="T13" r="T14" b="T15"/>
            <a:pathLst>
              <a:path w="142381" h="492919">
                <a:moveTo>
                  <a:pt x="0" y="492919"/>
                </a:moveTo>
                <a:lnTo>
                  <a:pt x="0" y="492919"/>
                </a:lnTo>
                <a:lnTo>
                  <a:pt x="69056" y="0"/>
                </a:lnTo>
                <a:lnTo>
                  <a:pt x="142381" y="328612"/>
                </a:lnTo>
              </a:path>
            </a:pathLst>
          </a:custGeom>
          <a:solidFill>
            <a:schemeClr val="bg1"/>
          </a:solidFill>
          <a:ln w="12700" cap="flat" cmpd="sng" algn="ctr">
            <a:solidFill>
              <a:schemeClr val="tx1"/>
            </a:solidFill>
            <a:prstDash val="solid"/>
            <a:round/>
            <a:headEnd type="none" w="med" len="med"/>
            <a:tailEnd type="none" w="lg" len="lg"/>
          </a:ln>
        </p:spPr>
        <p:txBody>
          <a:bodyPr anchor="ctr"/>
          <a:lstStyle/>
          <a:p>
            <a:endParaRPr lang="en-US"/>
          </a:p>
        </p:txBody>
      </p:sp>
      <p:sp>
        <p:nvSpPr>
          <p:cNvPr id="40988" name="Freeform 35"/>
          <p:cNvSpPr>
            <a:spLocks/>
          </p:cNvSpPr>
          <p:nvPr/>
        </p:nvSpPr>
        <p:spPr bwMode="auto">
          <a:xfrm flipV="1">
            <a:off x="3090863" y="5856288"/>
            <a:ext cx="80962" cy="493712"/>
          </a:xfrm>
          <a:custGeom>
            <a:avLst/>
            <a:gdLst>
              <a:gd name="T0" fmla="*/ 0 w 142381"/>
              <a:gd name="T1" fmla="*/ 513132 h 492919"/>
              <a:gd name="T2" fmla="*/ 0 w 142381"/>
              <a:gd name="T3" fmla="*/ 513132 h 492919"/>
              <a:gd name="T4" fmla="*/ 1 w 142381"/>
              <a:gd name="T5" fmla="*/ 0 h 492919"/>
              <a:gd name="T6" fmla="*/ 1 w 142381"/>
              <a:gd name="T7" fmla="*/ 342089 h 492919"/>
              <a:gd name="T8" fmla="*/ 0 60000 65536"/>
              <a:gd name="T9" fmla="*/ 0 60000 65536"/>
              <a:gd name="T10" fmla="*/ 0 60000 65536"/>
              <a:gd name="T11" fmla="*/ 0 60000 65536"/>
              <a:gd name="T12" fmla="*/ 0 w 142381"/>
              <a:gd name="T13" fmla="*/ 0 h 492919"/>
              <a:gd name="T14" fmla="*/ 142381 w 142381"/>
              <a:gd name="T15" fmla="*/ 492919 h 492919"/>
            </a:gdLst>
            <a:ahLst/>
            <a:cxnLst>
              <a:cxn ang="T8">
                <a:pos x="T0" y="T1"/>
              </a:cxn>
              <a:cxn ang="T9">
                <a:pos x="T2" y="T3"/>
              </a:cxn>
              <a:cxn ang="T10">
                <a:pos x="T4" y="T5"/>
              </a:cxn>
              <a:cxn ang="T11">
                <a:pos x="T6" y="T7"/>
              </a:cxn>
            </a:cxnLst>
            <a:rect l="T12" t="T13" r="T14" b="T15"/>
            <a:pathLst>
              <a:path w="142381" h="492919">
                <a:moveTo>
                  <a:pt x="0" y="492919"/>
                </a:moveTo>
                <a:lnTo>
                  <a:pt x="0" y="492919"/>
                </a:lnTo>
                <a:lnTo>
                  <a:pt x="69056" y="0"/>
                </a:lnTo>
                <a:lnTo>
                  <a:pt x="142381" y="328612"/>
                </a:lnTo>
              </a:path>
            </a:pathLst>
          </a:custGeom>
          <a:solidFill>
            <a:schemeClr val="bg1"/>
          </a:solidFill>
          <a:ln w="12700" cap="flat" cmpd="sng" algn="ctr">
            <a:solidFill>
              <a:schemeClr val="tx1"/>
            </a:solidFill>
            <a:prstDash val="solid"/>
            <a:round/>
            <a:headEnd type="none" w="med" len="med"/>
            <a:tailEnd type="none" w="lg" len="lg"/>
          </a:ln>
        </p:spPr>
        <p:txBody>
          <a:bodyPr anchor="ctr"/>
          <a:lstStyle/>
          <a:p>
            <a:endParaRPr lang="en-US"/>
          </a:p>
        </p:txBody>
      </p:sp>
      <p:sp>
        <p:nvSpPr>
          <p:cNvPr id="40989" name="TextBox 36"/>
          <p:cNvSpPr txBox="1">
            <a:spLocks noChangeArrowheads="1"/>
          </p:cNvSpPr>
          <p:nvPr/>
        </p:nvSpPr>
        <p:spPr bwMode="auto">
          <a:xfrm>
            <a:off x="1644650" y="5607050"/>
            <a:ext cx="839788" cy="338138"/>
          </a:xfrm>
          <a:prstGeom prst="rect">
            <a:avLst/>
          </a:prstGeom>
          <a:noFill/>
          <a:ln w="9525">
            <a:noFill/>
            <a:miter lim="800000"/>
            <a:headEnd/>
            <a:tailEnd/>
          </a:ln>
        </p:spPr>
        <p:txBody>
          <a:bodyPr>
            <a:spAutoFit/>
          </a:bodyPr>
          <a:lstStyle/>
          <a:p>
            <a:pPr algn="r"/>
            <a:r>
              <a:rPr lang="en-US" sz="800">
                <a:solidFill>
                  <a:srgbClr val="FF0000"/>
                </a:solidFill>
              </a:rPr>
              <a:t>OUTPUT SIGNAL</a:t>
            </a:r>
          </a:p>
        </p:txBody>
      </p:sp>
      <p:sp>
        <p:nvSpPr>
          <p:cNvPr id="40990" name="Oval 37"/>
          <p:cNvSpPr>
            <a:spLocks noChangeArrowheads="1"/>
          </p:cNvSpPr>
          <p:nvPr/>
        </p:nvSpPr>
        <p:spPr bwMode="auto">
          <a:xfrm>
            <a:off x="2500313" y="5065713"/>
            <a:ext cx="206375" cy="619125"/>
          </a:xfrm>
          <a:prstGeom prst="ellipse">
            <a:avLst/>
          </a:prstGeom>
          <a:noFill/>
          <a:ln w="12700" algn="ctr">
            <a:solidFill>
              <a:srgbClr val="0000FF"/>
            </a:solidFill>
            <a:prstDash val="dash"/>
            <a:round/>
            <a:headEnd/>
            <a:tailEnd type="triangle" w="lg" len="lg"/>
          </a:ln>
        </p:spPr>
        <p:txBody>
          <a:bodyPr/>
          <a:lstStyle/>
          <a:p>
            <a:endParaRPr lang="en-US"/>
          </a:p>
        </p:txBody>
      </p:sp>
      <p:sp>
        <p:nvSpPr>
          <p:cNvPr id="40991" name="Oval 38"/>
          <p:cNvSpPr>
            <a:spLocks noChangeArrowheads="1"/>
          </p:cNvSpPr>
          <p:nvPr/>
        </p:nvSpPr>
        <p:spPr bwMode="auto">
          <a:xfrm>
            <a:off x="3013075" y="5794375"/>
            <a:ext cx="206375" cy="619125"/>
          </a:xfrm>
          <a:prstGeom prst="ellipse">
            <a:avLst/>
          </a:prstGeom>
          <a:noFill/>
          <a:ln w="12700" algn="ctr">
            <a:solidFill>
              <a:srgbClr val="0000FF"/>
            </a:solidFill>
            <a:prstDash val="dash"/>
            <a:round/>
            <a:headEnd/>
            <a:tailEnd type="triangle" w="lg" len="lg"/>
          </a:ln>
        </p:spPr>
        <p:txBody>
          <a:bodyPr/>
          <a:lstStyle/>
          <a:p>
            <a:endParaRPr lang="en-US"/>
          </a:p>
        </p:txBody>
      </p:sp>
      <p:sp>
        <p:nvSpPr>
          <p:cNvPr id="40992" name="TextBox 39"/>
          <p:cNvSpPr txBox="1">
            <a:spLocks noChangeArrowheads="1"/>
          </p:cNvSpPr>
          <p:nvPr/>
        </p:nvSpPr>
        <p:spPr bwMode="auto">
          <a:xfrm>
            <a:off x="1695450" y="3827463"/>
            <a:ext cx="1984375" cy="554037"/>
          </a:xfrm>
          <a:prstGeom prst="rect">
            <a:avLst/>
          </a:prstGeom>
          <a:noFill/>
          <a:ln w="9525">
            <a:noFill/>
            <a:miter lim="800000"/>
            <a:headEnd/>
            <a:tailEnd/>
          </a:ln>
        </p:spPr>
        <p:txBody>
          <a:bodyPr>
            <a:spAutoFit/>
          </a:bodyPr>
          <a:lstStyle/>
          <a:p>
            <a:pPr algn="r"/>
            <a:r>
              <a:rPr lang="en-US" sz="1000">
                <a:solidFill>
                  <a:srgbClr val="0000FF"/>
                </a:solidFill>
              </a:rPr>
              <a:t>PARASITIC CAPACITANCE BETWEEN SIGNAL TRACES (“HIDDEN SCHEMATIC”)</a:t>
            </a:r>
          </a:p>
        </p:txBody>
      </p:sp>
      <p:cxnSp>
        <p:nvCxnSpPr>
          <p:cNvPr id="40993" name="Straight Arrow Connector 41"/>
          <p:cNvCxnSpPr>
            <a:cxnSpLocks noChangeShapeType="1"/>
            <a:endCxn id="40983" idx="0"/>
          </p:cNvCxnSpPr>
          <p:nvPr/>
        </p:nvCxnSpPr>
        <p:spPr bwMode="auto">
          <a:xfrm>
            <a:off x="3621088" y="4232275"/>
            <a:ext cx="438150" cy="304800"/>
          </a:xfrm>
          <a:prstGeom prst="straightConnector1">
            <a:avLst/>
          </a:prstGeom>
          <a:noFill/>
          <a:ln w="12700" algn="ctr">
            <a:solidFill>
              <a:srgbClr val="0000FF"/>
            </a:solidFill>
            <a:round/>
            <a:headEnd/>
            <a:tailEnd type="triangle" w="med" len="med"/>
          </a:ln>
        </p:spPr>
      </p:cxnSp>
      <p:sp>
        <p:nvSpPr>
          <p:cNvPr id="40994" name="Isosceles Triangle 12"/>
          <p:cNvSpPr>
            <a:spLocks noChangeArrowheads="1"/>
          </p:cNvSpPr>
          <p:nvPr/>
        </p:nvSpPr>
        <p:spPr bwMode="auto">
          <a:xfrm rot="16200000" flipH="1">
            <a:off x="4802981" y="5909470"/>
            <a:ext cx="307975" cy="265112"/>
          </a:xfrm>
          <a:prstGeom prst="triangle">
            <a:avLst>
              <a:gd name="adj" fmla="val 50000"/>
            </a:avLst>
          </a:prstGeom>
          <a:solidFill>
            <a:schemeClr val="bg1"/>
          </a:solidFill>
          <a:ln w="9525" algn="ctr">
            <a:solidFill>
              <a:schemeClr val="tx1"/>
            </a:solidFill>
            <a:round/>
            <a:headEnd/>
            <a:tailEnd type="triangle" w="lg" len="lg"/>
          </a:ln>
        </p:spPr>
        <p:txBody>
          <a:bodyPr/>
          <a:lstStyle/>
          <a:p>
            <a:endParaRPr lang="en-US"/>
          </a:p>
        </p:txBody>
      </p:sp>
      <p:sp>
        <p:nvSpPr>
          <p:cNvPr id="40995" name="Isosceles Triangle 7"/>
          <p:cNvSpPr>
            <a:spLocks noChangeArrowheads="1"/>
          </p:cNvSpPr>
          <p:nvPr/>
        </p:nvSpPr>
        <p:spPr bwMode="auto">
          <a:xfrm>
            <a:off x="4254500" y="4830763"/>
            <a:ext cx="307975" cy="265112"/>
          </a:xfrm>
          <a:prstGeom prst="triangle">
            <a:avLst>
              <a:gd name="adj" fmla="val 50000"/>
            </a:avLst>
          </a:prstGeom>
          <a:solidFill>
            <a:schemeClr val="bg1"/>
          </a:solidFill>
          <a:ln w="9525" algn="ctr">
            <a:solidFill>
              <a:schemeClr val="tx1"/>
            </a:solidFill>
            <a:round/>
            <a:headEnd/>
            <a:tailEnd type="triangle" w="lg" len="lg"/>
          </a:ln>
        </p:spPr>
        <p:txBody>
          <a:bodyPr/>
          <a:lstStyle/>
          <a:p>
            <a:endParaRPr lang="en-US"/>
          </a:p>
        </p:txBody>
      </p:sp>
      <p:pic>
        <p:nvPicPr>
          <p:cNvPr id="40996" name="Picture 17"/>
          <p:cNvPicPr>
            <a:picLocks noChangeAspect="1" noChangeArrowheads="1"/>
          </p:cNvPicPr>
          <p:nvPr/>
        </p:nvPicPr>
        <p:blipFill>
          <a:blip r:embed="rId2" cstate="print"/>
          <a:srcRect/>
          <a:stretch>
            <a:fillRect/>
          </a:stretch>
        </p:blipFill>
        <p:spPr bwMode="auto">
          <a:xfrm>
            <a:off x="6875463" y="687388"/>
            <a:ext cx="2268537" cy="1503362"/>
          </a:xfrm>
          <a:prstGeom prst="rect">
            <a:avLst/>
          </a:prstGeom>
          <a:noFill/>
          <a:ln w="38100">
            <a:noFill/>
            <a:miter lim="800000"/>
            <a:headEnd/>
            <a:tailEnd type="none" w="lg" len="lg"/>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smtClean="0"/>
              <a:t>War Story #2:  Spitzer/IRAC</a:t>
            </a:r>
          </a:p>
        </p:txBody>
      </p:sp>
      <p:sp>
        <p:nvSpPr>
          <p:cNvPr id="41987" name="Content Placeholder 2"/>
          <p:cNvSpPr>
            <a:spLocks noGrp="1"/>
          </p:cNvSpPr>
          <p:nvPr>
            <p:ph idx="1"/>
          </p:nvPr>
        </p:nvSpPr>
        <p:spPr>
          <a:xfrm>
            <a:off x="157163" y="1066800"/>
            <a:ext cx="4567237" cy="5308600"/>
          </a:xfrm>
        </p:spPr>
        <p:txBody>
          <a:bodyPr/>
          <a:lstStyle/>
          <a:p>
            <a:r>
              <a:rPr lang="en-US" sz="1200" dirty="0" smtClean="0"/>
              <a:t>IRAC passed Radiated Susceptibility tests at instrument level</a:t>
            </a:r>
          </a:p>
          <a:p>
            <a:r>
              <a:rPr lang="en-US" sz="1200" dirty="0" smtClean="0"/>
              <a:t>Interference observed at observatory level</a:t>
            </a:r>
          </a:p>
          <a:p>
            <a:r>
              <a:rPr lang="en-US" sz="1200" dirty="0" smtClean="0"/>
              <a:t>Root causes:</a:t>
            </a:r>
          </a:p>
          <a:p>
            <a:pPr lvl="1"/>
            <a:r>
              <a:rPr lang="en-US" sz="1200" dirty="0" smtClean="0"/>
              <a:t>Magnetic coupling from solar array cable near </a:t>
            </a:r>
            <a:r>
              <a:rPr lang="en-US" sz="1200" dirty="0" err="1" smtClean="0"/>
              <a:t>FPA</a:t>
            </a:r>
            <a:r>
              <a:rPr lang="en-US" sz="1200" dirty="0" smtClean="0"/>
              <a:t> cables</a:t>
            </a:r>
          </a:p>
          <a:p>
            <a:pPr lvl="1"/>
            <a:r>
              <a:rPr lang="en-US" sz="1200" dirty="0" smtClean="0"/>
              <a:t>Signal returns from detectors routed on separate cables from clocks and biases (large loop area)</a:t>
            </a:r>
          </a:p>
          <a:p>
            <a:r>
              <a:rPr lang="en-US" sz="1200" dirty="0" smtClean="0"/>
              <a:t>~ 1 month delay, &lt; 6 months before launch</a:t>
            </a:r>
          </a:p>
          <a:p>
            <a:r>
              <a:rPr lang="en-US" sz="1200" dirty="0" smtClean="0"/>
              <a:t>Problem improved, but not eliminated, by installing </a:t>
            </a:r>
            <a:r>
              <a:rPr lang="en-US" sz="1200" dirty="0" err="1" smtClean="0"/>
              <a:t>METGLAS</a:t>
            </a:r>
            <a:r>
              <a:rPr lang="en-US" sz="1200" dirty="0" smtClean="0"/>
              <a:t> shielding</a:t>
            </a:r>
          </a:p>
          <a:p>
            <a:r>
              <a:rPr lang="en-US" sz="1200" dirty="0" smtClean="0"/>
              <a:t>Launched “as is” with compromised science performance</a:t>
            </a:r>
          </a:p>
          <a:p>
            <a:r>
              <a:rPr lang="en-US" sz="1200" dirty="0" smtClean="0"/>
              <a:t>Fortunately, problem has not appeared on orbit</a:t>
            </a:r>
          </a:p>
          <a:p>
            <a:endParaRPr lang="en-US" sz="1200" dirty="0" smtClean="0"/>
          </a:p>
          <a:p>
            <a:endParaRPr lang="en-US" sz="1200" dirty="0" smtClean="0"/>
          </a:p>
        </p:txBody>
      </p:sp>
      <p:pic>
        <p:nvPicPr>
          <p:cNvPr id="41988" name="Picture 6"/>
          <p:cNvPicPr>
            <a:picLocks noChangeAspect="1" noChangeArrowheads="1"/>
          </p:cNvPicPr>
          <p:nvPr/>
        </p:nvPicPr>
        <p:blipFill>
          <a:blip r:embed="rId2" cstate="print"/>
          <a:srcRect l="51057" b="20341"/>
          <a:stretch>
            <a:fillRect/>
          </a:stretch>
        </p:blipFill>
        <p:spPr bwMode="auto">
          <a:xfrm>
            <a:off x="5040313" y="889000"/>
            <a:ext cx="3767137" cy="3849688"/>
          </a:xfrm>
          <a:prstGeom prst="rect">
            <a:avLst/>
          </a:prstGeom>
          <a:noFill/>
          <a:ln w="9525">
            <a:noFill/>
            <a:miter lim="800000"/>
            <a:headEnd/>
            <a:tailEnd/>
          </a:ln>
        </p:spPr>
      </p:pic>
      <p:sp>
        <p:nvSpPr>
          <p:cNvPr id="41989" name="Oval 7"/>
          <p:cNvSpPr>
            <a:spLocks noChangeArrowheads="1"/>
          </p:cNvSpPr>
          <p:nvPr/>
        </p:nvSpPr>
        <p:spPr bwMode="auto">
          <a:xfrm>
            <a:off x="6162675" y="1828800"/>
            <a:ext cx="882650" cy="882650"/>
          </a:xfrm>
          <a:prstGeom prst="ellipse">
            <a:avLst/>
          </a:prstGeom>
          <a:noFill/>
          <a:ln w="25400">
            <a:solidFill>
              <a:srgbClr val="FF0000"/>
            </a:solidFill>
            <a:round/>
            <a:headEnd/>
            <a:tailEnd/>
          </a:ln>
        </p:spPr>
        <p:txBody>
          <a:bodyPr wrap="none" anchor="ctr"/>
          <a:lstStyle/>
          <a:p>
            <a:endParaRPr lang="en-US"/>
          </a:p>
        </p:txBody>
      </p:sp>
      <p:sp>
        <p:nvSpPr>
          <p:cNvPr id="41990" name="Text Box 8"/>
          <p:cNvSpPr txBox="1">
            <a:spLocks noChangeArrowheads="1"/>
          </p:cNvSpPr>
          <p:nvPr/>
        </p:nvSpPr>
        <p:spPr bwMode="auto">
          <a:xfrm>
            <a:off x="6754813" y="1562100"/>
            <a:ext cx="1268412" cy="457200"/>
          </a:xfrm>
          <a:prstGeom prst="rect">
            <a:avLst/>
          </a:prstGeom>
          <a:noFill/>
          <a:ln w="9525">
            <a:noFill/>
            <a:miter lim="800000"/>
            <a:headEnd/>
            <a:tailEnd/>
          </a:ln>
        </p:spPr>
        <p:txBody>
          <a:bodyPr wrap="none">
            <a:spAutoFit/>
          </a:bodyPr>
          <a:lstStyle/>
          <a:p>
            <a:r>
              <a:rPr lang="en-US">
                <a:solidFill>
                  <a:srgbClr val="FC2C02"/>
                </a:solidFill>
              </a:rPr>
              <a:t>VICTIM</a:t>
            </a:r>
          </a:p>
        </p:txBody>
      </p:sp>
      <p:sp>
        <p:nvSpPr>
          <p:cNvPr id="41991" name="Oval 9"/>
          <p:cNvSpPr>
            <a:spLocks noChangeArrowheads="1"/>
          </p:cNvSpPr>
          <p:nvPr/>
        </p:nvSpPr>
        <p:spPr bwMode="auto">
          <a:xfrm>
            <a:off x="5321300" y="3371850"/>
            <a:ext cx="882650" cy="882650"/>
          </a:xfrm>
          <a:prstGeom prst="ellipse">
            <a:avLst/>
          </a:prstGeom>
          <a:noFill/>
          <a:ln w="25400">
            <a:solidFill>
              <a:srgbClr val="FF0000"/>
            </a:solidFill>
            <a:round/>
            <a:headEnd/>
            <a:tailEnd/>
          </a:ln>
        </p:spPr>
        <p:txBody>
          <a:bodyPr wrap="none" anchor="ctr"/>
          <a:lstStyle/>
          <a:p>
            <a:endParaRPr lang="en-US"/>
          </a:p>
        </p:txBody>
      </p:sp>
      <p:sp>
        <p:nvSpPr>
          <p:cNvPr id="41992" name="Text Box 10"/>
          <p:cNvSpPr txBox="1">
            <a:spLocks noChangeArrowheads="1"/>
          </p:cNvSpPr>
          <p:nvPr/>
        </p:nvSpPr>
        <p:spPr bwMode="auto">
          <a:xfrm>
            <a:off x="5865813" y="4146550"/>
            <a:ext cx="1454150" cy="457200"/>
          </a:xfrm>
          <a:prstGeom prst="rect">
            <a:avLst/>
          </a:prstGeom>
          <a:noFill/>
          <a:ln w="9525">
            <a:noFill/>
            <a:miter lim="800000"/>
            <a:headEnd/>
            <a:tailEnd/>
          </a:ln>
        </p:spPr>
        <p:txBody>
          <a:bodyPr wrap="none">
            <a:spAutoFit/>
          </a:bodyPr>
          <a:lstStyle/>
          <a:p>
            <a:r>
              <a:rPr lang="en-US">
                <a:solidFill>
                  <a:srgbClr val="FC2C02"/>
                </a:solidFill>
              </a:rPr>
              <a:t>CULPRIT</a:t>
            </a:r>
          </a:p>
        </p:txBody>
      </p:sp>
      <p:pic>
        <p:nvPicPr>
          <p:cNvPr id="41993" name="Picture 11"/>
          <p:cNvPicPr>
            <a:picLocks noChangeAspect="1" noChangeArrowheads="1"/>
          </p:cNvPicPr>
          <p:nvPr/>
        </p:nvPicPr>
        <p:blipFill>
          <a:blip r:embed="rId3" cstate="print"/>
          <a:srcRect/>
          <a:stretch>
            <a:fillRect/>
          </a:stretch>
        </p:blipFill>
        <p:spPr bwMode="auto">
          <a:xfrm>
            <a:off x="0" y="5078413"/>
            <a:ext cx="3190875" cy="1792287"/>
          </a:xfrm>
          <a:prstGeom prst="rect">
            <a:avLst/>
          </a:prstGeom>
          <a:noFill/>
          <a:ln w="12700">
            <a:noFill/>
            <a:miter lim="800000"/>
            <a:headEnd/>
            <a:tailEnd type="none" w="lg" len="lg"/>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smtClean="0"/>
              <a:t>War Story #3:  Swift/BAT</a:t>
            </a:r>
          </a:p>
        </p:txBody>
      </p:sp>
      <p:sp>
        <p:nvSpPr>
          <p:cNvPr id="43011" name="Content Placeholder 2"/>
          <p:cNvSpPr>
            <a:spLocks noGrp="1"/>
          </p:cNvSpPr>
          <p:nvPr>
            <p:ph idx="1"/>
          </p:nvPr>
        </p:nvSpPr>
        <p:spPr/>
        <p:txBody>
          <a:bodyPr/>
          <a:lstStyle/>
          <a:p>
            <a:r>
              <a:rPr lang="en-US" sz="1100" smtClean="0"/>
              <a:t>Failures in TVAC attributed to improper decoupling of RTSX Actel FPGAs and incorrect termination of the IO drivers</a:t>
            </a:r>
          </a:p>
          <a:p>
            <a:r>
              <a:rPr lang="en-US" sz="1100" smtClean="0"/>
              <a:t>RTSX parts had higher slew outputs (</a:t>
            </a:r>
            <a:r>
              <a:rPr lang="en-US" sz="1100" i="1" smtClean="0"/>
              <a:t>dV/dt, dI/dt</a:t>
            </a:r>
            <a:r>
              <a:rPr lang="en-US" sz="1100" smtClean="0"/>
              <a:t>) than previous generation of Actels</a:t>
            </a:r>
          </a:p>
          <a:p>
            <a:r>
              <a:rPr lang="en-US" sz="1100" smtClean="0"/>
              <a:t>Caused glitch on an interrupt line when the PCI bus was switching</a:t>
            </a:r>
          </a:p>
          <a:p>
            <a:r>
              <a:rPr lang="en-US" sz="1100" smtClean="0"/>
              <a:t>Proper fix would have been to respin board</a:t>
            </a:r>
          </a:p>
          <a:p>
            <a:pPr lvl="1"/>
            <a:r>
              <a:rPr lang="en-US" sz="1100" smtClean="0"/>
              <a:t>Not feasible due to late phase of project</a:t>
            </a:r>
          </a:p>
          <a:p>
            <a:r>
              <a:rPr lang="en-US" sz="1100" smtClean="0"/>
              <a:t>Workaround solution was to respin FPGA to implement digital filter to “ignore” noise</a:t>
            </a:r>
          </a:p>
          <a:p>
            <a:pPr lvl="1"/>
            <a:r>
              <a:rPr lang="en-US" sz="1100" smtClean="0"/>
              <a:t>Band aid; did not truly “fix” problem</a:t>
            </a:r>
          </a:p>
          <a:p>
            <a:r>
              <a:rPr lang="en-US" sz="1100" smtClean="0"/>
              <a:t>Designing, installing and testing a new FPGA in such a late phase still posed schedule hit and $$$$ (including many man-hours of troubleshooting)</a:t>
            </a:r>
          </a:p>
        </p:txBody>
      </p:sp>
      <p:pic>
        <p:nvPicPr>
          <p:cNvPr id="43012" name="Picture 3"/>
          <p:cNvPicPr>
            <a:picLocks noChangeAspect="1" noChangeArrowheads="1"/>
          </p:cNvPicPr>
          <p:nvPr/>
        </p:nvPicPr>
        <p:blipFill>
          <a:blip r:embed="rId2" cstate="print"/>
          <a:srcRect/>
          <a:stretch>
            <a:fillRect/>
          </a:stretch>
        </p:blipFill>
        <p:spPr bwMode="auto">
          <a:xfrm>
            <a:off x="2527300" y="3513138"/>
            <a:ext cx="4090988" cy="3081337"/>
          </a:xfrm>
          <a:prstGeom prst="rect">
            <a:avLst/>
          </a:prstGeom>
          <a:noFill/>
          <a:ln w="9525">
            <a:noFill/>
            <a:miter lim="800000"/>
            <a:headEnd/>
            <a:tailEnd/>
          </a:ln>
        </p:spPr>
      </p:pic>
      <p:sp>
        <p:nvSpPr>
          <p:cNvPr id="43013" name="Text Box 5"/>
          <p:cNvSpPr txBox="1">
            <a:spLocks noChangeArrowheads="1"/>
          </p:cNvSpPr>
          <p:nvPr/>
        </p:nvSpPr>
        <p:spPr bwMode="auto">
          <a:xfrm>
            <a:off x="6673850" y="3592513"/>
            <a:ext cx="2230438" cy="508000"/>
          </a:xfrm>
          <a:prstGeom prst="rect">
            <a:avLst/>
          </a:prstGeom>
          <a:noFill/>
          <a:ln w="9525">
            <a:noFill/>
            <a:miter lim="800000"/>
            <a:headEnd/>
            <a:tailEnd/>
          </a:ln>
        </p:spPr>
        <p:txBody>
          <a:bodyPr wrap="none">
            <a:spAutoFit/>
          </a:bodyPr>
          <a:lstStyle/>
          <a:p>
            <a:r>
              <a:rPr lang="en-US" sz="900">
                <a:solidFill>
                  <a:srgbClr val="7030A0"/>
                </a:solidFill>
              </a:rPr>
              <a:t>Purple - 3.3 V</a:t>
            </a:r>
          </a:p>
          <a:p>
            <a:r>
              <a:rPr lang="en-US" sz="900">
                <a:solidFill>
                  <a:srgbClr val="7030A0"/>
                </a:solidFill>
              </a:rPr>
              <a:t>0.5 V/div</a:t>
            </a:r>
          </a:p>
          <a:p>
            <a:r>
              <a:rPr lang="en-US" sz="900">
                <a:solidFill>
                  <a:srgbClr val="7030A0"/>
                </a:solidFill>
              </a:rPr>
              <a:t>Note more noise as AD driven “High”</a:t>
            </a:r>
          </a:p>
        </p:txBody>
      </p:sp>
      <p:sp>
        <p:nvSpPr>
          <p:cNvPr id="43014" name="Oval 6"/>
          <p:cNvSpPr>
            <a:spLocks noChangeArrowheads="1"/>
          </p:cNvSpPr>
          <p:nvPr/>
        </p:nvSpPr>
        <p:spPr bwMode="auto">
          <a:xfrm>
            <a:off x="3297238" y="5003800"/>
            <a:ext cx="334962" cy="882650"/>
          </a:xfrm>
          <a:prstGeom prst="ellipse">
            <a:avLst/>
          </a:prstGeom>
          <a:noFill/>
          <a:ln w="12700">
            <a:solidFill>
              <a:srgbClr val="FF0000"/>
            </a:solidFill>
            <a:round/>
            <a:headEnd/>
            <a:tailEnd/>
          </a:ln>
        </p:spPr>
        <p:txBody>
          <a:bodyPr wrap="none" anchor="ctr"/>
          <a:lstStyle/>
          <a:p>
            <a:endParaRPr lang="en-US"/>
          </a:p>
        </p:txBody>
      </p:sp>
      <p:sp>
        <p:nvSpPr>
          <p:cNvPr id="43015" name="Line 7"/>
          <p:cNvSpPr>
            <a:spLocks noChangeShapeType="1"/>
          </p:cNvSpPr>
          <p:nvPr/>
        </p:nvSpPr>
        <p:spPr bwMode="auto">
          <a:xfrm>
            <a:off x="2024063" y="3979863"/>
            <a:ext cx="1055687" cy="539750"/>
          </a:xfrm>
          <a:prstGeom prst="line">
            <a:avLst/>
          </a:prstGeom>
          <a:noFill/>
          <a:ln w="12700">
            <a:solidFill>
              <a:srgbClr val="FF0000"/>
            </a:solidFill>
            <a:round/>
            <a:headEnd/>
            <a:tailEnd type="triangle" w="med" len="med"/>
          </a:ln>
        </p:spPr>
        <p:txBody>
          <a:bodyPr wrap="none" anchor="ctr"/>
          <a:lstStyle/>
          <a:p>
            <a:endParaRPr lang="en-US"/>
          </a:p>
        </p:txBody>
      </p:sp>
      <p:sp>
        <p:nvSpPr>
          <p:cNvPr id="43016" name="Text Box 8"/>
          <p:cNvSpPr txBox="1">
            <a:spLocks noChangeArrowheads="1"/>
          </p:cNvSpPr>
          <p:nvPr/>
        </p:nvSpPr>
        <p:spPr bwMode="auto">
          <a:xfrm>
            <a:off x="876300" y="3757613"/>
            <a:ext cx="1179513" cy="338137"/>
          </a:xfrm>
          <a:prstGeom prst="rect">
            <a:avLst/>
          </a:prstGeom>
          <a:noFill/>
          <a:ln w="9525">
            <a:noFill/>
            <a:miter lim="800000"/>
            <a:headEnd/>
            <a:tailEnd/>
          </a:ln>
        </p:spPr>
        <p:txBody>
          <a:bodyPr>
            <a:spAutoFit/>
          </a:bodyPr>
          <a:lstStyle/>
          <a:p>
            <a:pPr algn="r"/>
            <a:r>
              <a:rPr lang="en-US" sz="800">
                <a:solidFill>
                  <a:srgbClr val="FF0000"/>
                </a:solidFill>
              </a:rPr>
              <a:t>Valid “Start” Cycle  Pulse (Red)</a:t>
            </a:r>
          </a:p>
        </p:txBody>
      </p:sp>
      <p:sp>
        <p:nvSpPr>
          <p:cNvPr id="43017" name="Line 9"/>
          <p:cNvSpPr>
            <a:spLocks noChangeShapeType="1"/>
          </p:cNvSpPr>
          <p:nvPr/>
        </p:nvSpPr>
        <p:spPr bwMode="auto">
          <a:xfrm>
            <a:off x="2346325" y="4721225"/>
            <a:ext cx="946150" cy="512763"/>
          </a:xfrm>
          <a:prstGeom prst="line">
            <a:avLst/>
          </a:prstGeom>
          <a:noFill/>
          <a:ln w="12700">
            <a:solidFill>
              <a:srgbClr val="FF0000"/>
            </a:solidFill>
            <a:round/>
            <a:headEnd/>
            <a:tailEnd type="triangle" w="med" len="med"/>
          </a:ln>
        </p:spPr>
        <p:txBody>
          <a:bodyPr wrap="none" anchor="ctr"/>
          <a:lstStyle/>
          <a:p>
            <a:endParaRPr lang="en-US"/>
          </a:p>
        </p:txBody>
      </p:sp>
      <p:sp>
        <p:nvSpPr>
          <p:cNvPr id="43018" name="Text Box 10"/>
          <p:cNvSpPr txBox="1">
            <a:spLocks noChangeArrowheads="1"/>
          </p:cNvSpPr>
          <p:nvPr/>
        </p:nvSpPr>
        <p:spPr bwMode="auto">
          <a:xfrm>
            <a:off x="442913" y="4295775"/>
            <a:ext cx="1895475" cy="584200"/>
          </a:xfrm>
          <a:prstGeom prst="rect">
            <a:avLst/>
          </a:prstGeom>
          <a:solidFill>
            <a:schemeClr val="tx1"/>
          </a:solidFill>
          <a:ln w="9525">
            <a:noFill/>
            <a:miter lim="800000"/>
            <a:headEnd/>
            <a:tailEnd/>
          </a:ln>
        </p:spPr>
        <p:txBody>
          <a:bodyPr>
            <a:spAutoFit/>
          </a:bodyPr>
          <a:lstStyle/>
          <a:p>
            <a:pPr algn="r"/>
            <a:r>
              <a:rPr lang="en-US" sz="800">
                <a:solidFill>
                  <a:srgbClr val="FFFF00"/>
                </a:solidFill>
              </a:rPr>
              <a:t>When Data Bits drive low (Yellow), ground bounces causing a phantom positive glitch on “Start” locking up the system</a:t>
            </a:r>
          </a:p>
        </p:txBody>
      </p:sp>
      <p:sp>
        <p:nvSpPr>
          <p:cNvPr id="43019" name="Text Box 11"/>
          <p:cNvSpPr txBox="1">
            <a:spLocks noChangeArrowheads="1"/>
          </p:cNvSpPr>
          <p:nvPr/>
        </p:nvSpPr>
        <p:spPr bwMode="auto">
          <a:xfrm>
            <a:off x="6673850" y="4227513"/>
            <a:ext cx="2205038" cy="506412"/>
          </a:xfrm>
          <a:prstGeom prst="rect">
            <a:avLst/>
          </a:prstGeom>
          <a:noFill/>
          <a:ln w="9525">
            <a:noFill/>
            <a:miter lim="800000"/>
            <a:headEnd/>
            <a:tailEnd/>
          </a:ln>
        </p:spPr>
        <p:txBody>
          <a:bodyPr wrap="none">
            <a:spAutoFit/>
          </a:bodyPr>
          <a:lstStyle/>
          <a:p>
            <a:r>
              <a:rPr lang="en-US" sz="900">
                <a:solidFill>
                  <a:srgbClr val="00B050"/>
                </a:solidFill>
              </a:rPr>
              <a:t>Green - D Gnd</a:t>
            </a:r>
          </a:p>
          <a:p>
            <a:r>
              <a:rPr lang="en-US" sz="900">
                <a:solidFill>
                  <a:srgbClr val="00B050"/>
                </a:solidFill>
              </a:rPr>
              <a:t>0.5 V/div</a:t>
            </a:r>
          </a:p>
          <a:p>
            <a:r>
              <a:rPr lang="en-US" sz="900">
                <a:solidFill>
                  <a:srgbClr val="00B050"/>
                </a:solidFill>
              </a:rPr>
              <a:t>Note more noise as AD driven “Low”</a:t>
            </a:r>
          </a:p>
        </p:txBody>
      </p:sp>
      <p:sp>
        <p:nvSpPr>
          <p:cNvPr id="43020" name="Text Box 12"/>
          <p:cNvSpPr txBox="1">
            <a:spLocks noChangeArrowheads="1"/>
          </p:cNvSpPr>
          <p:nvPr/>
        </p:nvSpPr>
        <p:spPr bwMode="auto">
          <a:xfrm>
            <a:off x="6673850" y="4886325"/>
            <a:ext cx="979488" cy="368300"/>
          </a:xfrm>
          <a:prstGeom prst="rect">
            <a:avLst/>
          </a:prstGeom>
          <a:solidFill>
            <a:schemeClr val="tx1"/>
          </a:solidFill>
          <a:ln w="9525">
            <a:noFill/>
            <a:miter lim="800000"/>
            <a:headEnd/>
            <a:tailEnd/>
          </a:ln>
        </p:spPr>
        <p:txBody>
          <a:bodyPr wrap="none">
            <a:spAutoFit/>
          </a:bodyPr>
          <a:lstStyle/>
          <a:p>
            <a:r>
              <a:rPr lang="en-US" sz="900">
                <a:solidFill>
                  <a:srgbClr val="FFFF00"/>
                </a:solidFill>
              </a:rPr>
              <a:t>Yellow - AD 12</a:t>
            </a:r>
          </a:p>
          <a:p>
            <a:r>
              <a:rPr lang="en-US" sz="900">
                <a:solidFill>
                  <a:srgbClr val="FFFF00"/>
                </a:solidFill>
              </a:rPr>
              <a:t>2 V/div</a:t>
            </a:r>
          </a:p>
        </p:txBody>
      </p:sp>
      <p:sp>
        <p:nvSpPr>
          <p:cNvPr id="43021" name="Text Box 13"/>
          <p:cNvSpPr txBox="1">
            <a:spLocks noChangeArrowheads="1"/>
          </p:cNvSpPr>
          <p:nvPr/>
        </p:nvSpPr>
        <p:spPr bwMode="auto">
          <a:xfrm>
            <a:off x="6673850" y="5403850"/>
            <a:ext cx="2362200" cy="646113"/>
          </a:xfrm>
          <a:prstGeom prst="rect">
            <a:avLst/>
          </a:prstGeom>
          <a:noFill/>
          <a:ln w="9525">
            <a:noFill/>
            <a:miter lim="800000"/>
            <a:headEnd/>
            <a:tailEnd/>
          </a:ln>
        </p:spPr>
        <p:txBody>
          <a:bodyPr>
            <a:spAutoFit/>
          </a:bodyPr>
          <a:lstStyle/>
          <a:p>
            <a:r>
              <a:rPr lang="en-US" sz="900">
                <a:solidFill>
                  <a:srgbClr val="FF0000"/>
                </a:solidFill>
              </a:rPr>
              <a:t>Red – Start signal</a:t>
            </a:r>
          </a:p>
          <a:p>
            <a:r>
              <a:rPr lang="en-US" sz="900">
                <a:solidFill>
                  <a:srgbClr val="FF0000"/>
                </a:solidFill>
              </a:rPr>
              <a:t>0.5 V/div</a:t>
            </a:r>
          </a:p>
          <a:p>
            <a:r>
              <a:rPr lang="en-US" sz="900">
                <a:solidFill>
                  <a:srgbClr val="FF0000"/>
                </a:solidFill>
              </a:rPr>
              <a:t>Note signal is nominally driven “low”, glitches represent internal chip ground</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smtClean="0"/>
              <a:t>War Story #4:  Wake Shield Experiment</a:t>
            </a:r>
          </a:p>
        </p:txBody>
      </p:sp>
      <p:sp>
        <p:nvSpPr>
          <p:cNvPr id="44035" name="Content Placeholder 2"/>
          <p:cNvSpPr>
            <a:spLocks noGrp="1"/>
          </p:cNvSpPr>
          <p:nvPr>
            <p:ph idx="1"/>
          </p:nvPr>
        </p:nvSpPr>
        <p:spPr/>
        <p:txBody>
          <a:bodyPr/>
          <a:lstStyle/>
          <a:p>
            <a:r>
              <a:rPr lang="en-US" sz="1600" dirty="0" smtClean="0"/>
              <a:t>Shuttle experiment</a:t>
            </a:r>
          </a:p>
          <a:p>
            <a:pPr lvl="1"/>
            <a:r>
              <a:rPr lang="en-US" sz="1600" dirty="0" smtClean="0"/>
              <a:t>Towed behind STS-60, launched Feb. 3, 1994</a:t>
            </a:r>
          </a:p>
          <a:p>
            <a:pPr lvl="1"/>
            <a:r>
              <a:rPr lang="en-US" sz="1600" dirty="0" smtClean="0"/>
              <a:t>Purpose:  to create better vacuum for experiments than available in orbiter</a:t>
            </a:r>
          </a:p>
          <a:p>
            <a:r>
              <a:rPr lang="en-US" sz="1600" dirty="0" smtClean="0"/>
              <a:t>Inductive crosstalk between unshielded attitude control sensor cable and spacecraft power bus</a:t>
            </a:r>
          </a:p>
          <a:p>
            <a:pPr lvl="1"/>
            <a:r>
              <a:rPr lang="en-US" sz="1600" dirty="0" smtClean="0"/>
              <a:t>Prevented experiment from being successfully deployed</a:t>
            </a:r>
          </a:p>
          <a:p>
            <a:pPr lvl="1"/>
            <a:r>
              <a:rPr lang="en-US" sz="1600" dirty="0" smtClean="0"/>
              <a:t>Experiment failed</a:t>
            </a:r>
          </a:p>
          <a:p>
            <a:r>
              <a:rPr lang="en-US" sz="1600" dirty="0" smtClean="0"/>
              <a:t>Control system’s cable was eventually redesigned and shielding added</a:t>
            </a:r>
          </a:p>
          <a:p>
            <a:pPr lvl="1"/>
            <a:r>
              <a:rPr lang="en-US" sz="1600" dirty="0" smtClean="0"/>
              <a:t>Flew successfully on STS-69</a:t>
            </a:r>
          </a:p>
          <a:p>
            <a:pPr lvl="1"/>
            <a:r>
              <a:rPr lang="en-US" sz="1600" dirty="0" smtClean="0"/>
              <a:t>Damage done on STS-60; time and $$$$ gone</a:t>
            </a:r>
          </a:p>
          <a:p>
            <a:endParaRPr lang="en-US" sz="1600" dirty="0" smtClean="0"/>
          </a:p>
        </p:txBody>
      </p:sp>
      <p:pic>
        <p:nvPicPr>
          <p:cNvPr id="44036" name="Picture 13"/>
          <p:cNvPicPr>
            <a:picLocks noChangeAspect="1" noChangeArrowheads="1"/>
          </p:cNvPicPr>
          <p:nvPr/>
        </p:nvPicPr>
        <p:blipFill>
          <a:blip r:embed="rId2" cstate="print"/>
          <a:srcRect l="9752" t="17258" r="20189" b="11885"/>
          <a:stretch>
            <a:fillRect/>
          </a:stretch>
        </p:blipFill>
        <p:spPr bwMode="auto">
          <a:xfrm>
            <a:off x="3096251" y="4623128"/>
            <a:ext cx="2951499" cy="2234872"/>
          </a:xfrm>
          <a:prstGeom prst="rect">
            <a:avLst/>
          </a:prstGeom>
          <a:noFill/>
          <a:ln w="38100">
            <a:noFill/>
            <a:miter lim="800000"/>
            <a:headEnd/>
            <a:tailEnd type="none" w="lg" len="lg"/>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a:xfrm>
            <a:off x="157163" y="1066800"/>
            <a:ext cx="8796337" cy="3956050"/>
          </a:xfrm>
        </p:spPr>
        <p:txBody>
          <a:bodyPr/>
          <a:lstStyle/>
          <a:p>
            <a:r>
              <a:rPr lang="en-US" smtClean="0"/>
              <a:t>Technical impacts of EMC problems range from:</a:t>
            </a:r>
          </a:p>
          <a:p>
            <a:pPr lvl="1"/>
            <a:r>
              <a:rPr lang="en-US" smtClean="0"/>
              <a:t>Occasional “glitches” (annoyance)</a:t>
            </a:r>
          </a:p>
          <a:p>
            <a:pPr lvl="1"/>
            <a:r>
              <a:rPr lang="en-US" smtClean="0"/>
              <a:t>Compromised mission performance</a:t>
            </a:r>
          </a:p>
          <a:p>
            <a:pPr lvl="1"/>
            <a:r>
              <a:rPr lang="en-US" smtClean="0"/>
              <a:t>Mission failure</a:t>
            </a:r>
          </a:p>
          <a:p>
            <a:r>
              <a:rPr lang="en-US" smtClean="0"/>
              <a:t>All EMC problems:</a:t>
            </a:r>
          </a:p>
          <a:p>
            <a:pPr lvl="1"/>
            <a:r>
              <a:rPr lang="en-US" smtClean="0"/>
              <a:t>Cost projects valuable time and </a:t>
            </a:r>
            <a:r>
              <a:rPr lang="en-US" b="1" smtClean="0">
                <a:solidFill>
                  <a:srgbClr val="FF0000"/>
                </a:solidFill>
              </a:rPr>
              <a:t>$$$$</a:t>
            </a:r>
            <a:r>
              <a:rPr lang="en-US" smtClean="0"/>
              <a:t> to diagnose</a:t>
            </a:r>
          </a:p>
          <a:p>
            <a:pPr lvl="1"/>
            <a:r>
              <a:rPr lang="en-US" smtClean="0"/>
              <a:t>Force undesirable decision:</a:t>
            </a:r>
          </a:p>
          <a:p>
            <a:pPr lvl="2"/>
            <a:r>
              <a:rPr lang="en-US" smtClean="0"/>
              <a:t>Spend additional time and </a:t>
            </a:r>
            <a:r>
              <a:rPr lang="en-US" b="1" smtClean="0">
                <a:solidFill>
                  <a:srgbClr val="FF0000"/>
                </a:solidFill>
              </a:rPr>
              <a:t>$$$$</a:t>
            </a:r>
            <a:r>
              <a:rPr lang="en-US" smtClean="0"/>
              <a:t> to fix the problem properly, or</a:t>
            </a:r>
          </a:p>
          <a:p>
            <a:pPr lvl="2"/>
            <a:r>
              <a:rPr lang="en-US" smtClean="0"/>
              <a:t>Spend minimal additional time and </a:t>
            </a:r>
            <a:r>
              <a:rPr lang="en-US" b="1" smtClean="0">
                <a:solidFill>
                  <a:srgbClr val="FF0000"/>
                </a:solidFill>
              </a:rPr>
              <a:t>$</a:t>
            </a:r>
            <a:r>
              <a:rPr lang="en-US" smtClean="0"/>
              <a:t> to apply “band aid” fix, or</a:t>
            </a:r>
          </a:p>
          <a:p>
            <a:pPr lvl="2"/>
            <a:r>
              <a:rPr lang="en-US" smtClean="0"/>
              <a:t>Submit waiver and live with compromised performance and risk of continued problems over mission life</a:t>
            </a:r>
            <a:endParaRPr lang="en-US" sz="1400" smtClean="0">
              <a:solidFill>
                <a:srgbClr val="FF0000"/>
              </a:solidFill>
            </a:endParaRPr>
          </a:p>
        </p:txBody>
      </p:sp>
      <p:pic>
        <p:nvPicPr>
          <p:cNvPr id="45059" name="Picture 5"/>
          <p:cNvPicPr>
            <a:picLocks noChangeAspect="1" noChangeArrowheads="1"/>
          </p:cNvPicPr>
          <p:nvPr/>
        </p:nvPicPr>
        <p:blipFill>
          <a:blip r:embed="rId2" cstate="print"/>
          <a:srcRect l="30731" r="30731"/>
          <a:stretch>
            <a:fillRect/>
          </a:stretch>
        </p:blipFill>
        <p:spPr bwMode="auto">
          <a:xfrm>
            <a:off x="7116763" y="3049588"/>
            <a:ext cx="493712" cy="1281112"/>
          </a:xfrm>
          <a:prstGeom prst="rect">
            <a:avLst/>
          </a:prstGeom>
          <a:noFill/>
          <a:ln w="12700">
            <a:noFill/>
            <a:miter lim="800000"/>
            <a:headEnd/>
            <a:tailEnd type="none" w="lg" len="lg"/>
          </a:ln>
        </p:spPr>
      </p:pic>
      <p:sp>
        <p:nvSpPr>
          <p:cNvPr id="45060" name="Title 1"/>
          <p:cNvSpPr>
            <a:spLocks noGrp="1"/>
          </p:cNvSpPr>
          <p:nvPr>
            <p:ph type="title"/>
          </p:nvPr>
        </p:nvSpPr>
        <p:spPr/>
        <p:txBody>
          <a:bodyPr/>
          <a:lstStyle/>
          <a:p>
            <a:r>
              <a:rPr lang="en-US" smtClean="0"/>
              <a:t>Impacts of EMC Problems</a:t>
            </a:r>
          </a:p>
        </p:txBody>
      </p:sp>
      <p:pic>
        <p:nvPicPr>
          <p:cNvPr id="45061" name="Picture 4"/>
          <p:cNvPicPr>
            <a:picLocks noChangeAspect="1" noChangeArrowheads="1"/>
          </p:cNvPicPr>
          <p:nvPr/>
        </p:nvPicPr>
        <p:blipFill>
          <a:blip r:embed="rId3" cstate="print"/>
          <a:srcRect/>
          <a:stretch>
            <a:fillRect/>
          </a:stretch>
        </p:blipFill>
        <p:spPr bwMode="auto">
          <a:xfrm>
            <a:off x="7523163" y="3325813"/>
            <a:ext cx="1023937" cy="1027112"/>
          </a:xfrm>
          <a:prstGeom prst="rect">
            <a:avLst/>
          </a:prstGeom>
          <a:noFill/>
          <a:ln w="12700">
            <a:noFill/>
            <a:miter lim="800000"/>
            <a:headEnd/>
            <a:tailEnd type="none" w="lg" len="lg"/>
          </a:ln>
        </p:spPr>
      </p:pic>
      <p:sp>
        <p:nvSpPr>
          <p:cNvPr id="45062" name="Text Box 7"/>
          <p:cNvSpPr txBox="1">
            <a:spLocks noChangeArrowheads="1"/>
          </p:cNvSpPr>
          <p:nvPr/>
        </p:nvSpPr>
        <p:spPr bwMode="auto">
          <a:xfrm>
            <a:off x="1393825" y="5581650"/>
            <a:ext cx="6354763" cy="835025"/>
          </a:xfrm>
          <a:prstGeom prst="rect">
            <a:avLst/>
          </a:prstGeom>
          <a:noFill/>
          <a:ln w="12700">
            <a:solidFill>
              <a:srgbClr val="FF0000"/>
            </a:solidFill>
            <a:miter lim="800000"/>
            <a:headEnd/>
            <a:tailEnd type="none" w="lg" len="lg"/>
          </a:ln>
        </p:spPr>
        <p:txBody>
          <a:bodyPr>
            <a:spAutoFit/>
          </a:bodyPr>
          <a:lstStyle/>
          <a:p>
            <a:pPr algn="ctr"/>
            <a:r>
              <a:rPr lang="en-US" sz="2400">
                <a:solidFill>
                  <a:srgbClr val="FF0000"/>
                </a:solidFill>
              </a:rPr>
              <a:t>“An ounce (28.35 grams) of prevention is worth a pound (0.4536 kilogram) of cure”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1" i="0" u="none" strike="noStrike" cap="none" normalizeH="0" baseline="0" smtClean="0">
            <a:ln>
              <a:noFill/>
            </a:ln>
            <a:solidFill>
              <a:schemeClr val="tx1"/>
            </a:solidFill>
            <a:effectLst/>
            <a:latin typeface="Arial" charset="0"/>
          </a:defRPr>
        </a:defPPr>
      </a:lstStyle>
    </a:spDef>
    <a:lnDef>
      <a:spPr bwMode="auto">
        <a:solidFill>
          <a:schemeClr val="accent1"/>
        </a:solidFill>
        <a:ln w="9525" cap="flat" cmpd="sng" algn="ctr">
          <a:solidFill>
            <a:schemeClr val="tx1"/>
          </a:solidFill>
          <a:prstDash val="solid"/>
          <a:round/>
          <a:headEnd type="none" w="med" len="med"/>
          <a:tailEnd type="none" w="lg" len="lg"/>
        </a:ln>
        <a:effectLst/>
      </a:spPr>
      <a:body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23302</TotalTime>
  <Words>1555</Words>
  <Application>Microsoft Office PowerPoint</Application>
  <PresentationFormat>On-screen Show (4:3)</PresentationFormat>
  <Paragraphs>246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Blank Presentation</vt:lpstr>
      <vt:lpstr>Fundamentals of EMC – Cast of Characters</vt:lpstr>
      <vt:lpstr>Slide 2</vt:lpstr>
      <vt:lpstr>GSFC EMC Working Group Commercial</vt:lpstr>
      <vt:lpstr>I don’t care if it takes all day…</vt:lpstr>
      <vt:lpstr>References</vt:lpstr>
      <vt:lpstr>If You Remember Nothing Else From Today…</vt:lpstr>
      <vt:lpstr>Agenda</vt:lpstr>
      <vt:lpstr>Your Instructor</vt:lpstr>
      <vt:lpstr>EMI:  Divine Intervention or Physics?</vt:lpstr>
      <vt:lpstr>Goals for this Course</vt:lpstr>
      <vt:lpstr>Electromagnetic Energy Is Everywhere</vt:lpstr>
      <vt:lpstr>Yes, Cell Phones Too</vt:lpstr>
      <vt:lpstr>Basic Goals of EMC</vt:lpstr>
      <vt:lpstr>Terminology</vt:lpstr>
      <vt:lpstr>Typical Culprits, Victims, and Coupling Mechanisms on Spacecraft</vt:lpstr>
      <vt:lpstr>Typical Project EMC Flow</vt:lpstr>
      <vt:lpstr>How We Got Here</vt:lpstr>
      <vt:lpstr>War Stories</vt:lpstr>
      <vt:lpstr>War Story #1:  Cassini/CIRS</vt:lpstr>
      <vt:lpstr>War Story #2:  Spitzer/IRAC</vt:lpstr>
      <vt:lpstr>War Story #3:  Swift/BAT</vt:lpstr>
      <vt:lpstr>War Story #4:  Wake Shield Experiment</vt:lpstr>
      <vt:lpstr>Impacts of EMC Problems</vt:lpstr>
    </vt:vector>
  </TitlesOfParts>
  <Company>NASA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HSTNet User</dc:creator>
  <cp:lastModifiedBy>jcmcclos</cp:lastModifiedBy>
  <cp:revision>1062</cp:revision>
  <cp:lastPrinted>2003-08-21T14:26:29Z</cp:lastPrinted>
  <dcterms:created xsi:type="dcterms:W3CDTF">2003-05-13T12:20:03Z</dcterms:created>
  <dcterms:modified xsi:type="dcterms:W3CDTF">2014-10-26T16:02:46Z</dcterms:modified>
</cp:coreProperties>
</file>