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80" r:id="rId3"/>
    <p:sldId id="282" r:id="rId4"/>
    <p:sldId id="281" r:id="rId5"/>
    <p:sldId id="283" r:id="rId6"/>
    <p:sldId id="284" r:id="rId7"/>
    <p:sldId id="285" r:id="rId8"/>
    <p:sldId id="286" r:id="rId9"/>
    <p:sldId id="287" r:id="rId10"/>
    <p:sldId id="290" r:id="rId11"/>
    <p:sldId id="288" r:id="rId12"/>
    <p:sldId id="289" r:id="rId13"/>
    <p:sldId id="291" r:id="rId14"/>
    <p:sldId id="292" r:id="rId15"/>
    <p:sldId id="293" r:id="rId16"/>
    <p:sldId id="294" r:id="rId17"/>
    <p:sldId id="295" r:id="rId18"/>
    <p:sldId id="297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00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2" autoAdjust="0"/>
    <p:restoredTop sz="94643" autoAdjust="0"/>
  </p:normalViewPr>
  <p:slideViewPr>
    <p:cSldViewPr>
      <p:cViewPr varScale="1">
        <p:scale>
          <a:sx n="95" d="100"/>
          <a:sy n="95" d="100"/>
        </p:scale>
        <p:origin x="-36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62AEC6-63A6-4065-8A6A-0F620A1EABE3}" type="datetimeFigureOut">
              <a:rPr lang="en-US" smtClean="0"/>
              <a:pPr/>
              <a:t>10/31/2011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CB1343-7C3B-4511-9290-56B7AA1B392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45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90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735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980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22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47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715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960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4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406903"/>
            <a:ext cx="7772400" cy="1362076"/>
          </a:xfrm>
          <a:prstGeom prst="rect">
            <a:avLst/>
          </a:prstGeo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906717"/>
            <a:ext cx="7772400" cy="150018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245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490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7351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9802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225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470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7153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9604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6858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685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33554"/>
            <a:ext cx="4040188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373312"/>
            <a:ext cx="4040188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733554"/>
            <a:ext cx="4041774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373312"/>
            <a:ext cx="4041774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83820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838200"/>
            <a:ext cx="7848599" cy="60960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1524000"/>
            <a:ext cx="5111750" cy="4602168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3" y="1435101"/>
            <a:ext cx="3008314" cy="4691064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3"/>
            <a:ext cx="5486400" cy="56674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990599"/>
            <a:ext cx="5486400" cy="3736975"/>
          </a:xfrm>
        </p:spPr>
        <p:txBody>
          <a:bodyPr/>
          <a:lstStyle>
            <a:lvl1pPr marL="0" indent="0">
              <a:buNone/>
              <a:defRPr sz="3000"/>
            </a:lvl1pPr>
            <a:lvl2pPr marL="424504" indent="0">
              <a:buNone/>
              <a:defRPr sz="2600"/>
            </a:lvl2pPr>
            <a:lvl3pPr marL="849010" indent="0">
              <a:buNone/>
              <a:defRPr sz="2200"/>
            </a:lvl3pPr>
            <a:lvl4pPr marL="1273517" indent="0">
              <a:buNone/>
              <a:defRPr sz="1900"/>
            </a:lvl4pPr>
            <a:lvl5pPr marL="1698021" indent="0">
              <a:buNone/>
              <a:defRPr sz="1900"/>
            </a:lvl5pPr>
            <a:lvl6pPr marL="2122527" indent="0">
              <a:buNone/>
              <a:defRPr sz="1900"/>
            </a:lvl6pPr>
            <a:lvl7pPr marL="2547031" indent="0">
              <a:buNone/>
              <a:defRPr sz="1900"/>
            </a:lvl7pPr>
            <a:lvl8pPr marL="2971537" indent="0">
              <a:buNone/>
              <a:defRPr sz="1900"/>
            </a:lvl8pPr>
            <a:lvl9pPr marL="3396042" indent="0">
              <a:buNone/>
              <a:defRPr sz="19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3"/>
            <a:ext cx="5486400" cy="804861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68361"/>
            <a:ext cx="8229600" cy="655639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85000">
              <a:schemeClr val="bg1">
                <a:tint val="45000"/>
                <a:shade val="99000"/>
                <a:satMod val="350000"/>
              </a:schemeClr>
            </a:gs>
            <a:gs pos="40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shade val="20000"/>
                <a:satMod val="25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</p:spPr>
        <p:style>
          <a:lnRef idx="1">
            <a:schemeClr val="accent1"/>
          </a:lnRef>
          <a:fillRef idx="1002">
            <a:schemeClr val="dk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84900" tIns="42450" rIns="84900" bIns="4245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rot="10800000">
            <a:off x="0" y="762000"/>
            <a:ext cx="9144000" cy="0"/>
          </a:xfrm>
          <a:prstGeom prst="line">
            <a:avLst/>
          </a:prstGeom>
          <a:ln w="254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371600" y="0"/>
            <a:ext cx="83058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NESC Academy</a:t>
            </a:r>
            <a:r>
              <a:rPr lang="en-US" sz="4000" b="1" cap="all" baseline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Online</a:t>
            </a:r>
          </a:p>
        </p:txBody>
      </p:sp>
      <p:pic>
        <p:nvPicPr>
          <p:cNvPr id="10" name="Picture 9" descr="70564main_nesc_logo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0" y="0"/>
            <a:ext cx="1371600" cy="1371600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 rot="10800000">
            <a:off x="0" y="6553200"/>
            <a:ext cx="9144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581001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i="1" dirty="0" smtClean="0">
                <a:latin typeface="+mj-lt"/>
              </a:rPr>
              <a:t>Learning from the Past, Looking to the Future</a:t>
            </a:r>
            <a:endParaRPr lang="en-US" sz="1200" b="1" i="1" dirty="0">
              <a:latin typeface="+mj-lt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849010" rtl="0" eaLnBrk="1" latinLnBrk="0" hangingPunct="1">
        <a:spcBef>
          <a:spcPct val="0"/>
        </a:spcBef>
        <a:buNone/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8380" indent="-318380" algn="l" defTabSz="84901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89822" indent="-265315" algn="l" defTabSz="84901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6126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85770" indent="-212253" algn="l" defTabSz="84901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0274" indent="-212253" algn="l" defTabSz="84901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3477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5928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8378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08295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4504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4901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7351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69802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2252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4703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7153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96042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4.bin"/><Relationship Id="rId4" Type="http://schemas.openxmlformats.org/officeDocument/2006/relationships/oleObject" Target="../embeddings/oleObject3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6.bin"/><Relationship Id="rId4" Type="http://schemas.openxmlformats.org/officeDocument/2006/relationships/oleObject" Target="../embeddings/oleObject5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7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8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oleObject" Target="../embeddings/oleObject9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oleObject" Target="../embeddings/oleObject11.bin"/><Relationship Id="rId4" Type="http://schemas.openxmlformats.org/officeDocument/2006/relationships/oleObject" Target="../embeddings/oleObject10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oleObject" Target="../embeddings/oleObject12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4" Type="http://schemas.openxmlformats.org/officeDocument/2006/relationships/oleObject" Target="../embeddings/oleObject13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5" Type="http://schemas.openxmlformats.org/officeDocument/2006/relationships/oleObject" Target="../embeddings/oleObject15.bin"/><Relationship Id="rId4" Type="http://schemas.openxmlformats.org/officeDocument/2006/relationships/oleObject" Target="../embeddings/oleObject14.bin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5000" y="4114800"/>
            <a:ext cx="6400800" cy="2057400"/>
          </a:xfrm>
        </p:spPr>
        <p:txBody>
          <a:bodyPr/>
          <a:lstStyle/>
          <a:p>
            <a:r>
              <a:rPr lang="en-US" sz="1600" dirty="0" smtClean="0"/>
              <a:t>James R. (Jim) Beaty, PhD - NASA Langley Research Center</a:t>
            </a:r>
            <a:br>
              <a:rPr lang="en-US" sz="1600" dirty="0" smtClean="0"/>
            </a:br>
            <a:r>
              <a:rPr lang="en-US" sz="1600" dirty="0" smtClean="0"/>
              <a:t>Vehicle Analysis Branch, Systems Analysis &amp; Concepts Directorate</a:t>
            </a:r>
            <a:br>
              <a:rPr lang="en-US" sz="1600" dirty="0" smtClean="0"/>
            </a:br>
            <a:r>
              <a:rPr lang="en-US" sz="1600" dirty="0" smtClean="0"/>
              <a:t>Bldg 1209, Room 128B, M/S 451</a:t>
            </a:r>
          </a:p>
          <a:p>
            <a:r>
              <a:rPr lang="en-US" sz="1600" dirty="0" smtClean="0"/>
              <a:t>1 North Dryden Street</a:t>
            </a:r>
            <a:br>
              <a:rPr lang="en-US" sz="1600" dirty="0" smtClean="0"/>
            </a:br>
            <a:r>
              <a:rPr lang="en-US" sz="1600" dirty="0" smtClean="0"/>
              <a:t>Hampton, VA 23681</a:t>
            </a:r>
            <a:br>
              <a:rPr lang="en-US" sz="1600" dirty="0" smtClean="0"/>
            </a:br>
            <a:r>
              <a:rPr lang="en-US" sz="1600" dirty="0" smtClean="0"/>
              <a:t>757-864-1322</a:t>
            </a:r>
          </a:p>
          <a:p>
            <a:r>
              <a:rPr lang="en-US" sz="1600" dirty="0" smtClean="0"/>
              <a:t>James.R.Beaty@nasa.gov</a:t>
            </a:r>
            <a:br>
              <a:rPr lang="en-US" sz="1600" dirty="0" smtClean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1371600"/>
            <a:ext cx="8382000" cy="1470024"/>
          </a:xfrm>
        </p:spPr>
        <p:txBody>
          <a:bodyPr/>
          <a:lstStyle/>
          <a:p>
            <a:r>
              <a:rPr lang="en-US" sz="4000" i="0" dirty="0" smtClean="0"/>
              <a:t>Introduction </a:t>
            </a:r>
            <a:r>
              <a:rPr lang="en-US" sz="4000" dirty="0" smtClean="0"/>
              <a:t>to Digital Signal Processing (DSP)</a:t>
            </a:r>
            <a:r>
              <a:rPr lang="en-US" sz="4000" i="0" dirty="0" smtClean="0"/>
              <a:t/>
            </a:r>
            <a:br>
              <a:rPr lang="en-US" sz="4000" i="0" dirty="0" smtClean="0"/>
            </a:br>
            <a:r>
              <a:rPr lang="en-US" sz="2000" i="0" dirty="0" smtClean="0"/>
              <a:t>  </a:t>
            </a:r>
            <a:r>
              <a:rPr lang="en-US" sz="2000" dirty="0" smtClean="0"/>
              <a:t> </a:t>
            </a:r>
            <a:br>
              <a:rPr lang="en-US" sz="2000" dirty="0" smtClean="0"/>
            </a:br>
            <a:r>
              <a:rPr lang="en-US" sz="4800" dirty="0" smtClean="0"/>
              <a:t> </a:t>
            </a:r>
            <a:r>
              <a:rPr lang="en-US" sz="3200" b="1" dirty="0" smtClean="0">
                <a:latin typeface="Garamond" pitchFamily="18" charset="0"/>
              </a:rPr>
              <a:t>Part 3 of 4 (“Implementing Discrete Filters”)</a:t>
            </a:r>
            <a:endParaRPr lang="en-US" sz="3200" b="1" i="0" dirty="0" smtClean="0"/>
          </a:p>
        </p:txBody>
      </p:sp>
      <p:pic>
        <p:nvPicPr>
          <p:cNvPr id="6" name="Picture 3" descr="C:\Users\jbeaty1\Pictures\KOGDIrectoryPhotoCropp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1" y="4114801"/>
            <a:ext cx="1601480" cy="18288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</a:t>
            </a:r>
            <a:r>
              <a:rPr lang="en-US" sz="3200" dirty="0" smtClean="0"/>
              <a:t/>
            </a:r>
            <a:br>
              <a:rPr lang="en-US" sz="3200" dirty="0" smtClean="0"/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4144964"/>
          </a:xfrm>
        </p:spPr>
        <p:txBody>
          <a:bodyPr/>
          <a:lstStyle/>
          <a:p>
            <a:r>
              <a:rPr lang="en-US" sz="2000" dirty="0" smtClean="0"/>
              <a:t>Part 1, “Mathematical Concepts”</a:t>
            </a:r>
          </a:p>
          <a:p>
            <a:pPr lvl="1"/>
            <a:r>
              <a:rPr lang="en-US" sz="1800" dirty="0" smtClean="0"/>
              <a:t>Definitions, mathematical pre-requisites, and application techniques</a:t>
            </a:r>
          </a:p>
          <a:p>
            <a:pPr lvl="2"/>
            <a:r>
              <a:rPr lang="en-US" sz="1200" dirty="0" smtClean="0"/>
              <a:t>Fourier transforms and convolution</a:t>
            </a:r>
          </a:p>
          <a:p>
            <a:pPr lvl="2"/>
            <a:r>
              <a:rPr lang="en-US" sz="1200" dirty="0" smtClean="0"/>
              <a:t>Discrete Fourier transforms (DFT) and Fast Fourier transforms (FFT)</a:t>
            </a:r>
          </a:p>
          <a:p>
            <a:pPr lvl="2"/>
            <a:r>
              <a:rPr lang="en-US" sz="1200" dirty="0" smtClean="0"/>
              <a:t>Shannon Sampling Theorem and data aliasing</a:t>
            </a:r>
          </a:p>
          <a:p>
            <a:r>
              <a:rPr lang="en-US" sz="2000" dirty="0" smtClean="0"/>
              <a:t>Part 2, “Power Spectral Density Basics”</a:t>
            </a:r>
          </a:p>
          <a:p>
            <a:pPr marL="742886" lvl="3" indent="-318380"/>
            <a:r>
              <a:rPr lang="en-US" sz="1600" dirty="0" smtClean="0"/>
              <a:t>Power Spectral Density (PSD) to estimate spectral characteristics of waveforms</a:t>
            </a:r>
          </a:p>
          <a:p>
            <a:pPr marL="742886" lvl="3" indent="-318380"/>
            <a:r>
              <a:rPr lang="en-US" sz="1600" dirty="0" smtClean="0"/>
              <a:t>PSD Demonstration</a:t>
            </a:r>
          </a:p>
          <a:p>
            <a:r>
              <a:rPr lang="en-US" sz="2000" b="1" dirty="0" smtClean="0"/>
              <a:t>Part 3 “Implementing Discrete Filters”</a:t>
            </a:r>
            <a:endParaRPr lang="en-US" sz="2000" dirty="0" smtClean="0"/>
          </a:p>
          <a:p>
            <a:pPr lvl="1"/>
            <a:r>
              <a:rPr lang="en-US" sz="1600" dirty="0" smtClean="0"/>
              <a:t>Converting from continuous Laplace domain filters to discrete Z-domain filters (Tustin’s rule, or bilinear transformation)</a:t>
            </a:r>
          </a:p>
          <a:p>
            <a:pPr lvl="1"/>
            <a:r>
              <a:rPr lang="en-US" sz="1600" dirty="0" smtClean="0"/>
              <a:t>Recursive filter implementations for discrete filters</a:t>
            </a:r>
          </a:p>
          <a:p>
            <a:r>
              <a:rPr lang="en-US" sz="2000" dirty="0" smtClean="0"/>
              <a:t>Part 4 “Typical GN&amp;C Applications”</a:t>
            </a:r>
          </a:p>
          <a:p>
            <a:pPr lvl="1"/>
            <a:r>
              <a:rPr lang="en-US" sz="1200" dirty="0" smtClean="0"/>
              <a:t>Normalized frequency</a:t>
            </a:r>
          </a:p>
          <a:p>
            <a:pPr lvl="1"/>
            <a:r>
              <a:rPr lang="en-US" sz="1200" dirty="0" smtClean="0"/>
              <a:t>Methods to verify transfer function magnitude/phase of discrete filters using DFT (or FFT)</a:t>
            </a:r>
          </a:p>
          <a:p>
            <a:pPr lvl="1"/>
            <a:r>
              <a:rPr lang="en-US" sz="1200" dirty="0" smtClean="0"/>
              <a:t>Example use of discrete filter to implement a notch filter</a:t>
            </a:r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Right Arrow 4"/>
          <p:cNvSpPr/>
          <p:nvPr/>
        </p:nvSpPr>
        <p:spPr>
          <a:xfrm rot="10800000">
            <a:off x="8538584" y="3886200"/>
            <a:ext cx="533399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Implementing Continuous or Discrete Filters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79636"/>
            <a:ext cx="8229600" cy="4144964"/>
          </a:xfrm>
        </p:spPr>
        <p:txBody>
          <a:bodyPr>
            <a:normAutofit/>
          </a:bodyPr>
          <a:lstStyle/>
          <a:p>
            <a:r>
              <a:rPr lang="en-US" sz="2000" dirty="0" smtClean="0"/>
              <a:t>Filters are used to condition signals, either to remove unwanted content at certain frequencies or to change the stability characteristics of a control loop</a:t>
            </a:r>
          </a:p>
          <a:p>
            <a:r>
              <a:rPr lang="en-US" sz="2000" dirty="0" smtClean="0"/>
              <a:t>Filters can be implemented as continuous filters (using Laplace transforms) or discrete filters (using Z Transforms and recursive equations)</a:t>
            </a:r>
          </a:p>
          <a:p>
            <a:r>
              <a:rPr lang="en-US" sz="2000" dirty="0" smtClean="0"/>
              <a:t>Most modern control systems utilize digital controllers, so discrete filters are more commonly used in the GN&amp;C applications</a:t>
            </a:r>
          </a:p>
          <a:p>
            <a:pPr lvl="1"/>
            <a:r>
              <a:rPr lang="en-US" sz="1800" dirty="0" smtClean="0"/>
              <a:t>But,  more often the specifications of filters or stability analyses of a control loop will be performed in the continuous, or Laplace domain</a:t>
            </a:r>
          </a:p>
          <a:p>
            <a:pPr lvl="1"/>
            <a:r>
              <a:rPr lang="en-US" sz="1800" dirty="0" smtClean="0"/>
              <a:t>Thus, there is a need to convert between the two forms</a:t>
            </a:r>
            <a:endParaRPr 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762000"/>
            <a:ext cx="8229600" cy="1143000"/>
          </a:xfrm>
        </p:spPr>
        <p:txBody>
          <a:bodyPr/>
          <a:lstStyle/>
          <a:p>
            <a:r>
              <a:rPr lang="en-US" sz="4400" dirty="0" smtClean="0">
                <a:latin typeface="+mn-lt"/>
              </a:rPr>
              <a:t>Laplace Transform to Z Transform – Tustin’s rule</a:t>
            </a:r>
            <a:endParaRPr lang="en-US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0"/>
            <a:ext cx="8229600" cy="4144964"/>
          </a:xfrm>
        </p:spPr>
        <p:txBody>
          <a:bodyPr/>
          <a:lstStyle/>
          <a:p>
            <a:r>
              <a:rPr lang="en-US" sz="1800" dirty="0" smtClean="0"/>
              <a:t>Tustin’s rule (or bilinear transformation) </a:t>
            </a:r>
            <a:r>
              <a:rPr lang="en-US" sz="1800" dirty="0" smtClean="0"/>
              <a:t>can be </a:t>
            </a:r>
            <a:r>
              <a:rPr lang="en-US" sz="1800" dirty="0" smtClean="0"/>
              <a:t>used for converting from continuous Laplace domain filters to discrete Z domain filters</a:t>
            </a:r>
          </a:p>
          <a:p>
            <a:r>
              <a:rPr lang="en-US" sz="1800" dirty="0" smtClean="0"/>
              <a:t>Laplace transform and its inverse are defined as: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r>
              <a:rPr lang="en-US" sz="1800" dirty="0" smtClean="0"/>
              <a:t>Z transform and its inverse are defined as: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pPr>
              <a:buFont typeface="Wingdings" pitchFamily="2" charset="2"/>
              <a:buNone/>
            </a:pPr>
            <a:r>
              <a:rPr lang="en-US" sz="1800" dirty="0" smtClean="0"/>
              <a:t>	where C denotes a counterclockwise closed path encircling the origin and entirely in the function’s region of convergence, and containing all the poles of X(z)</a:t>
            </a:r>
          </a:p>
          <a:p>
            <a:r>
              <a:rPr lang="en-US" sz="1800" dirty="0" smtClean="0"/>
              <a:t>Z transform is a generalization of the discrete-time Fourier transform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4</a:t>
            </a:fld>
            <a:endParaRPr lang="en-US" dirty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1385888" y="3344863"/>
          <a:ext cx="5688012" cy="704850"/>
        </p:xfrm>
        <a:graphic>
          <a:graphicData uri="http://schemas.openxmlformats.org/presentationml/2006/ole">
            <p:oleObj spid="_x0000_s1026" name="Equation" r:id="rId4" imgW="3479760" imgH="431640" progId="Equation.3">
              <p:embed/>
            </p:oleObj>
          </a:graphicData>
        </a:graphic>
      </p:graphicFrame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1300163" y="4511675"/>
          <a:ext cx="5400675" cy="835025"/>
        </p:xfrm>
        <a:graphic>
          <a:graphicData uri="http://schemas.openxmlformats.org/presentationml/2006/ole">
            <p:oleObj spid="_x0000_s1027" name="Equation" r:id="rId5" imgW="2869920" imgH="444240" progId="Equation.3">
              <p:embed/>
            </p:oleObj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Derivation of Tustin’s Rule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144964"/>
          </a:xfrm>
        </p:spPr>
        <p:txBody>
          <a:bodyPr/>
          <a:lstStyle/>
          <a:p>
            <a:r>
              <a:rPr lang="en-US" sz="1800" dirty="0" smtClean="0"/>
              <a:t>From the definitions of the Laplace transform and the Z transform, it can be shown that the Laplace operator, s, is related to the Z transform operator, z, by</a:t>
            </a:r>
          </a:p>
          <a:p>
            <a:pPr lvl="1">
              <a:buFont typeface="Wingdings" pitchFamily="2" charset="2"/>
              <a:buNone/>
            </a:pPr>
            <a:r>
              <a:rPr lang="en-US" sz="1600" dirty="0" smtClean="0"/>
              <a:t>	z = e </a:t>
            </a:r>
            <a:r>
              <a:rPr lang="en-US" sz="1600" baseline="30000" dirty="0" err="1" smtClean="0"/>
              <a:t>sT</a:t>
            </a:r>
            <a:r>
              <a:rPr lang="en-US" sz="1600" baseline="30000" dirty="0" smtClean="0"/>
              <a:t> </a:t>
            </a:r>
            <a:r>
              <a:rPr lang="en-US" sz="1600" dirty="0" smtClean="0"/>
              <a:t>         or       s = 1/T log</a:t>
            </a:r>
            <a:r>
              <a:rPr lang="en-US" sz="1600" baseline="-25000" dirty="0" smtClean="0"/>
              <a:t>e</a:t>
            </a:r>
            <a:r>
              <a:rPr lang="en-US" sz="1600" dirty="0" smtClean="0"/>
              <a:t>(z)</a:t>
            </a:r>
          </a:p>
          <a:p>
            <a:pPr lvl="1">
              <a:buFont typeface="Wingdings" pitchFamily="2" charset="2"/>
              <a:buNone/>
            </a:pPr>
            <a:r>
              <a:rPr lang="en-US" sz="1800" dirty="0" smtClean="0"/>
              <a:t>where T is the sample time of the discrete system, and log</a:t>
            </a:r>
            <a:r>
              <a:rPr lang="en-US" sz="1800" baseline="-25000" dirty="0" smtClean="0"/>
              <a:t>e</a:t>
            </a:r>
            <a:r>
              <a:rPr lang="en-US" sz="1800" dirty="0" smtClean="0"/>
              <a:t> is natural logarithm</a:t>
            </a:r>
          </a:p>
          <a:p>
            <a:r>
              <a:rPr lang="en-US" sz="1800" dirty="0" smtClean="0"/>
              <a:t>Now, since | z | &lt; 1 (the domain of z is entirely within the unit circle around the origin), the natural log of z can be approximated by</a:t>
            </a:r>
          </a:p>
          <a:p>
            <a:pPr lvl="2">
              <a:buFontTx/>
              <a:buNone/>
            </a:pPr>
            <a:endParaRPr lang="en-US" sz="1000" dirty="0" smtClean="0"/>
          </a:p>
          <a:p>
            <a:pPr lvl="2">
              <a:buFontTx/>
              <a:buNone/>
            </a:pPr>
            <a:endParaRPr lang="en-US" sz="1000" dirty="0" smtClean="0">
              <a:cs typeface="Arial" pitchFamily="34" charset="0"/>
            </a:endParaRPr>
          </a:p>
          <a:p>
            <a:endParaRPr lang="en-US" sz="1200" dirty="0" smtClean="0"/>
          </a:p>
          <a:p>
            <a:r>
              <a:rPr lang="en-US" sz="1800" dirty="0" smtClean="0"/>
              <a:t>This results in the bilinear transformation, or Tustin’s rule, for substituting s for z</a:t>
            </a:r>
            <a:r>
              <a:rPr lang="en-US" sz="1800" baseline="30000" dirty="0" smtClean="0"/>
              <a:t>-1</a:t>
            </a:r>
            <a:r>
              <a:rPr lang="en-US" sz="1800" dirty="0" smtClean="0"/>
              <a:t> in a transfer function, G(s</a:t>
            </a:r>
            <a:r>
              <a:rPr lang="en-US" sz="1800" dirty="0" smtClean="0"/>
              <a:t>)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r>
              <a:rPr lang="en-US" sz="1800" dirty="0" smtClean="0"/>
              <a:t>Note also that z </a:t>
            </a:r>
            <a:r>
              <a:rPr lang="en-US" sz="1800" baseline="30000" dirty="0" smtClean="0"/>
              <a:t>-1</a:t>
            </a:r>
            <a:r>
              <a:rPr lang="en-US" sz="1800" dirty="0" smtClean="0"/>
              <a:t> = e </a:t>
            </a:r>
            <a:r>
              <a:rPr lang="en-US" sz="1800" baseline="30000" dirty="0" smtClean="0"/>
              <a:t>-</a:t>
            </a:r>
            <a:r>
              <a:rPr lang="en-US" sz="1800" baseline="30000" dirty="0" err="1" smtClean="0"/>
              <a:t>sT</a:t>
            </a:r>
            <a:r>
              <a:rPr lang="en-US" sz="1800" dirty="0" smtClean="0"/>
              <a:t> represents a delay of one sample of a discrete sequence at T seconds per sample</a:t>
            </a:r>
            <a:endParaRPr lang="en-US" sz="18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5</a:t>
            </a:fld>
            <a:endParaRPr lang="en-US" dirty="0"/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2286000" y="4953000"/>
          <a:ext cx="1524000" cy="771525"/>
        </p:xfrm>
        <a:graphic>
          <a:graphicData uri="http://schemas.openxmlformats.org/presentationml/2006/ole">
            <p:oleObj spid="_x0000_s2050" name="Equation" r:id="rId4" imgW="952200" imgH="482400" progId="Equation.3">
              <p:embed/>
            </p:oleObj>
          </a:graphicData>
        </a:graphic>
      </p:graphicFrame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2130240" y="3657600"/>
          <a:ext cx="2514600" cy="600442"/>
        </p:xfrm>
        <a:graphic>
          <a:graphicData uri="http://schemas.openxmlformats.org/presentationml/2006/ole">
            <p:oleObj spid="_x0000_s2051" name="Equation" r:id="rId5" imgW="2019240" imgH="482400" progId="Equation.3">
              <p:embed/>
            </p:oleObj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62000"/>
            <a:ext cx="8229600" cy="1143000"/>
          </a:xfrm>
        </p:spPr>
        <p:txBody>
          <a:bodyPr/>
          <a:lstStyle/>
          <a:p>
            <a:r>
              <a:rPr lang="en-US" dirty="0" smtClean="0"/>
              <a:t>Implementation of Continuous Filters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800" dirty="0" smtClean="0"/>
              <a:t>Consider a Laplace domain transfer function, G(s), which defines a filter with a lead </a:t>
            </a:r>
            <a:r>
              <a:rPr lang="en-US" sz="1800" dirty="0" smtClean="0"/>
              <a:t>frequency, </a:t>
            </a:r>
            <a:r>
              <a:rPr lang="en-US" sz="1800" dirty="0" err="1" smtClean="0">
                <a:latin typeface="Symbol" pitchFamily="18" charset="2"/>
              </a:rPr>
              <a:t>w</a:t>
            </a:r>
            <a:r>
              <a:rPr lang="en-US" sz="1800" baseline="-25000" dirty="0" err="1" smtClean="0"/>
              <a:t>l</a:t>
            </a:r>
            <a:r>
              <a:rPr lang="en-US" sz="1800" dirty="0" smtClean="0"/>
              <a:t>,</a:t>
            </a:r>
            <a:r>
              <a:rPr lang="en-US" sz="1800" dirty="0" smtClean="0"/>
              <a:t> </a:t>
            </a:r>
            <a:r>
              <a:rPr lang="en-US" sz="1800" dirty="0" smtClean="0"/>
              <a:t>and a lag </a:t>
            </a:r>
            <a:r>
              <a:rPr lang="en-US" sz="1800" dirty="0" smtClean="0"/>
              <a:t>frequency, </a:t>
            </a:r>
            <a:r>
              <a:rPr lang="en-US" sz="1800" dirty="0" err="1" smtClean="0">
                <a:latin typeface="Symbol" pitchFamily="18" charset="2"/>
              </a:rPr>
              <a:t>w</a:t>
            </a:r>
            <a:r>
              <a:rPr lang="en-US" sz="1800" baseline="-25000" dirty="0" err="1" smtClean="0"/>
              <a:t>n</a:t>
            </a:r>
            <a:r>
              <a:rPr lang="en-US" sz="1800" dirty="0" smtClean="0"/>
              <a:t>:</a:t>
            </a:r>
            <a:endParaRPr lang="en-US" sz="1800" dirty="0" smtClean="0"/>
          </a:p>
          <a:p>
            <a:endParaRPr lang="en-US" sz="1800" dirty="0" smtClean="0"/>
          </a:p>
          <a:p>
            <a:pPr lvl="1">
              <a:buFont typeface="Wingdings" pitchFamily="2" charset="2"/>
              <a:buNone/>
            </a:pPr>
            <a:endParaRPr lang="en-US" sz="1800" dirty="0" smtClean="0"/>
          </a:p>
          <a:p>
            <a:pPr lvl="1">
              <a:buFont typeface="Wingdings" pitchFamily="2" charset="2"/>
              <a:buNone/>
            </a:pPr>
            <a:endParaRPr lang="en-US" sz="1800" dirty="0" smtClean="0"/>
          </a:p>
          <a:p>
            <a:endParaRPr lang="en-US" sz="1400" dirty="0" smtClean="0"/>
          </a:p>
          <a:p>
            <a:r>
              <a:rPr lang="en-US" sz="1800" dirty="0" smtClean="0"/>
              <a:t>To implement this filter in a time-domain simulation,  first break the transfer function into two parts, with the lag part first, introduce a temporary state, w, re-arrange terms, substitute the time derivative for the Laplace operator, s, and solve for the highest derivative of the output, y:  E.G. –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6</a:t>
            </a:fld>
            <a:endParaRPr lang="en-US" dirty="0"/>
          </a:p>
        </p:txBody>
      </p:sp>
      <p:graphicFrame>
        <p:nvGraphicFramePr>
          <p:cNvPr id="3075" name="Object 3"/>
          <p:cNvGraphicFramePr>
            <a:graphicFrameLocks noChangeAspect="1"/>
          </p:cNvGraphicFramePr>
          <p:nvPr/>
        </p:nvGraphicFramePr>
        <p:xfrm>
          <a:off x="1676400" y="5257800"/>
          <a:ext cx="5638800" cy="723940"/>
        </p:xfrm>
        <a:graphic>
          <a:graphicData uri="http://schemas.openxmlformats.org/presentationml/2006/ole">
            <p:oleObj spid="_x0000_s3075" name="Equation" r:id="rId4" imgW="3365280" imgH="431640" progId="Equation.3">
              <p:embed/>
            </p:oleObj>
          </a:graphicData>
        </a:graphic>
      </p:graphicFrame>
      <p:sp>
        <p:nvSpPr>
          <p:cNvPr id="8" name="Rectangle 7"/>
          <p:cNvSpPr/>
          <p:nvPr/>
        </p:nvSpPr>
        <p:spPr>
          <a:xfrm>
            <a:off x="2468544" y="5181600"/>
            <a:ext cx="1189056" cy="838200"/>
          </a:xfrm>
          <a:prstGeom prst="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4989008" y="5181600"/>
            <a:ext cx="1295400" cy="838200"/>
          </a:xfrm>
          <a:prstGeom prst="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>
            <a:off x="1271588" y="2743200"/>
            <a:ext cx="6653212" cy="838200"/>
            <a:chOff x="1271588" y="2743200"/>
            <a:chExt cx="6653212" cy="838200"/>
          </a:xfrm>
        </p:grpSpPr>
        <p:graphicFrame>
          <p:nvGraphicFramePr>
            <p:cNvPr id="3074" name="Object 2"/>
            <p:cNvGraphicFramePr>
              <a:graphicFrameLocks noChangeAspect="1"/>
            </p:cNvGraphicFramePr>
            <p:nvPr/>
          </p:nvGraphicFramePr>
          <p:xfrm>
            <a:off x="1271588" y="2819400"/>
            <a:ext cx="6653212" cy="736600"/>
          </p:xfrm>
          <a:graphic>
            <a:graphicData uri="http://schemas.openxmlformats.org/presentationml/2006/ole">
              <p:oleObj spid="_x0000_s3074" name="Equation" r:id="rId5" imgW="3911400" imgH="431640" progId="Equation.3">
                <p:embed/>
              </p:oleObj>
            </a:graphicData>
          </a:graphic>
        </p:graphicFrame>
        <p:sp>
          <p:nvSpPr>
            <p:cNvPr id="7" name="Rectangle 6"/>
            <p:cNvSpPr/>
            <p:nvPr/>
          </p:nvSpPr>
          <p:spPr>
            <a:xfrm>
              <a:off x="5673148" y="2743200"/>
              <a:ext cx="1154708" cy="838200"/>
            </a:xfrm>
            <a:prstGeom prst="rect">
              <a:avLst/>
            </a:prstGeom>
            <a:noFill/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2095986" y="2783392"/>
              <a:ext cx="920264" cy="762000"/>
            </a:xfrm>
            <a:prstGeom prst="rect">
              <a:avLst/>
            </a:prstGeom>
            <a:noFill/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725992"/>
            <a:ext cx="8229600" cy="1143000"/>
          </a:xfrm>
        </p:spPr>
        <p:txBody>
          <a:bodyPr/>
          <a:lstStyle/>
          <a:p>
            <a:r>
              <a:rPr lang="en-US" dirty="0" smtClean="0"/>
              <a:t>First Order Continuous Domain Filter Implementation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800" dirty="0" smtClean="0"/>
              <a:t>To implement this transfer function, define a state, w, to be integrated, and compute its derivative from </a:t>
            </a:r>
            <a:r>
              <a:rPr lang="en-US" sz="1800" dirty="0" err="1" smtClean="0"/>
              <a:t>eq</a:t>
            </a:r>
            <a:r>
              <a:rPr lang="en-US" sz="1800" dirty="0" smtClean="0"/>
              <a:t> (1), and then the filter output at any time is the value of, y, from </a:t>
            </a:r>
            <a:r>
              <a:rPr lang="en-US" sz="1800" dirty="0" err="1" smtClean="0"/>
              <a:t>eq</a:t>
            </a:r>
            <a:r>
              <a:rPr lang="en-US" sz="1800" dirty="0" smtClean="0"/>
              <a:t> (2):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1828800" y="3035300"/>
          <a:ext cx="4724400" cy="3365500"/>
        </p:xfrm>
        <a:graphic>
          <a:graphicData uri="http://schemas.openxmlformats.org/presentationml/2006/ole">
            <p:oleObj spid="_x0000_s4098" name="Equation" r:id="rId4" imgW="3276360" imgH="2628720" progId="Equation.3">
              <p:embed/>
            </p:oleObj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762000"/>
            <a:ext cx="8229600" cy="1143000"/>
          </a:xfrm>
        </p:spPr>
        <p:txBody>
          <a:bodyPr/>
          <a:lstStyle/>
          <a:p>
            <a:r>
              <a:rPr lang="en-US" dirty="0" smtClean="0"/>
              <a:t>Second Order Continuous Domain Filter Implementation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800" dirty="0" smtClean="0"/>
              <a:t>Now, consider a 2</a:t>
            </a:r>
            <a:r>
              <a:rPr lang="en-US" sz="1800" baseline="30000" dirty="0" smtClean="0"/>
              <a:t>nd</a:t>
            </a:r>
            <a:r>
              <a:rPr lang="en-US" sz="1800" dirty="0" smtClean="0"/>
              <a:t> order transfer function</a:t>
            </a:r>
          </a:p>
          <a:p>
            <a:r>
              <a:rPr lang="en-US" sz="1800" dirty="0" smtClean="0"/>
              <a:t>To implement this transfer function, define two states, y and w,  to be integrated, and compute their derivatives from </a:t>
            </a:r>
            <a:r>
              <a:rPr lang="en-US" sz="1800" dirty="0" err="1" smtClean="0"/>
              <a:t>eqs</a:t>
            </a:r>
            <a:r>
              <a:rPr lang="en-US" sz="1800" dirty="0" smtClean="0"/>
              <a:t> (1) &amp; (2), and the filter output at any time is the integrated value of the state, y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8</a:t>
            </a:fld>
            <a:endParaRPr lang="en-US" dirty="0"/>
          </a:p>
        </p:txBody>
      </p:sp>
      <p:graphicFrame>
        <p:nvGraphicFramePr>
          <p:cNvPr id="5122" name="Object 2"/>
          <p:cNvGraphicFramePr>
            <a:graphicFrameLocks noChangeAspect="1"/>
          </p:cNvGraphicFramePr>
          <p:nvPr/>
        </p:nvGraphicFramePr>
        <p:xfrm>
          <a:off x="1600200" y="3212706"/>
          <a:ext cx="7010400" cy="3264293"/>
        </p:xfrm>
        <a:graphic>
          <a:graphicData uri="http://schemas.openxmlformats.org/presentationml/2006/ole">
            <p:oleObj spid="_x0000_s5122" name="Equation" r:id="rId4" imgW="5537160" imgH="2577960" progId="Equation.3">
              <p:embed/>
            </p:oleObj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Tustin’s Rule Implementation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144964"/>
          </a:xfrm>
        </p:spPr>
        <p:txBody>
          <a:bodyPr/>
          <a:lstStyle/>
          <a:p>
            <a:r>
              <a:rPr lang="en-US" sz="1800" dirty="0" smtClean="0"/>
              <a:t>Now, to implement the previous first order lead/lag example filter as a discrete filter, with an update rate of T seconds, substitute the Laplace operator, s, with the z-transform operator, z , using Tustin’s rule: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9</a:t>
            </a:fld>
            <a:endParaRPr lang="en-US" dirty="0"/>
          </a:p>
        </p:txBody>
      </p:sp>
      <p:grpSp>
        <p:nvGrpSpPr>
          <p:cNvPr id="11" name="Group 10"/>
          <p:cNvGrpSpPr/>
          <p:nvPr/>
        </p:nvGrpSpPr>
        <p:grpSpPr>
          <a:xfrm>
            <a:off x="1177182" y="2667000"/>
            <a:ext cx="6976218" cy="3787775"/>
            <a:chOff x="1177182" y="2962404"/>
            <a:chExt cx="6671418" cy="3492371"/>
          </a:xfrm>
        </p:grpSpPr>
        <p:graphicFrame>
          <p:nvGraphicFramePr>
            <p:cNvPr id="6146" name="Object 2"/>
            <p:cNvGraphicFramePr>
              <a:graphicFrameLocks noChangeAspect="1"/>
            </p:cNvGraphicFramePr>
            <p:nvPr/>
          </p:nvGraphicFramePr>
          <p:xfrm>
            <a:off x="1177182" y="2962404"/>
            <a:ext cx="6671418" cy="3492371"/>
          </p:xfrm>
          <a:graphic>
            <a:graphicData uri="http://schemas.openxmlformats.org/presentationml/2006/ole">
              <p:oleObj spid="_x0000_s6146" name="Equation" r:id="rId4" imgW="5562360" imgH="3784320" progId="Equation.3">
                <p:embed/>
              </p:oleObj>
            </a:graphicData>
          </a:graphic>
        </p:graphicFrame>
        <p:sp>
          <p:nvSpPr>
            <p:cNvPr id="6" name="Text Box 8"/>
            <p:cNvSpPr txBox="1">
              <a:spLocks noChangeArrowheads="1"/>
            </p:cNvSpPr>
            <p:nvPr/>
          </p:nvSpPr>
          <p:spPr bwMode="auto">
            <a:xfrm>
              <a:off x="3574712" y="4830744"/>
              <a:ext cx="3807324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400" b="1" dirty="0"/>
                <a:t>This is the recursive equation for implementing</a:t>
              </a:r>
            </a:p>
            <a:p>
              <a:r>
                <a:rPr lang="en-US" sz="1400" b="1" dirty="0"/>
                <a:t>this discrete filter</a:t>
              </a:r>
            </a:p>
          </p:txBody>
        </p:sp>
        <p:cxnSp>
          <p:nvCxnSpPr>
            <p:cNvPr id="8" name="Straight Arrow Connector 7"/>
            <p:cNvCxnSpPr/>
            <p:nvPr/>
          </p:nvCxnSpPr>
          <p:spPr>
            <a:xfrm flipH="1">
              <a:off x="3124200" y="5073613"/>
              <a:ext cx="457200" cy="1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762000"/>
            <a:ext cx="8229600" cy="1143000"/>
          </a:xfrm>
        </p:spPr>
        <p:txBody>
          <a:bodyPr/>
          <a:lstStyle/>
          <a:p>
            <a:r>
              <a:rPr lang="en-US" dirty="0" smtClean="0"/>
              <a:t>Implementation of Discrete Filter With Recursive Equation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 smtClean="0"/>
              <a:t>Now that we have defined the transfer function, G(z), to implement the discrete form of the original Laplace filter, how do we implement it?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pPr>
              <a:buNone/>
            </a:pPr>
            <a:endParaRPr lang="en-US" sz="1800" dirty="0" smtClean="0"/>
          </a:p>
          <a:p>
            <a:r>
              <a:rPr lang="en-US" sz="1800" dirty="0" smtClean="0"/>
              <a:t>Since </a:t>
            </a:r>
            <a:r>
              <a:rPr lang="en-US" sz="1800" dirty="0" smtClean="0"/>
              <a:t>z </a:t>
            </a:r>
            <a:r>
              <a:rPr lang="en-US" sz="1800" baseline="30000" dirty="0" smtClean="0"/>
              <a:t>-</a:t>
            </a:r>
            <a:r>
              <a:rPr lang="en-US" sz="1800" baseline="30000" dirty="0" smtClean="0"/>
              <a:t>1</a:t>
            </a:r>
            <a:r>
              <a:rPr lang="en-US" sz="1800" dirty="0" smtClean="0"/>
              <a:t> = </a:t>
            </a:r>
            <a:r>
              <a:rPr lang="en-US" sz="1800" dirty="0" smtClean="0"/>
              <a:t>e </a:t>
            </a:r>
            <a:r>
              <a:rPr lang="en-US" sz="1800" baseline="30000" dirty="0" smtClean="0"/>
              <a:t>-</a:t>
            </a:r>
            <a:r>
              <a:rPr lang="en-US" sz="1800" baseline="30000" dirty="0" err="1" smtClean="0"/>
              <a:t>sT</a:t>
            </a:r>
            <a:r>
              <a:rPr lang="en-US" sz="1800" dirty="0" smtClean="0"/>
              <a:t>, it is a delay of one sample, T, and the equation above can be re-written in terms of current and previous samples of the input signal x[n], and the output y[n]: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r>
              <a:rPr lang="en-US" sz="1800" dirty="0" smtClean="0"/>
              <a:t>Note that implementation of the discrete filter does not require integration of any states, just algebraic equations, which are easier to implement in digital controllers</a:t>
            </a:r>
            <a:endParaRPr 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10</a:t>
            </a:fld>
            <a:endParaRPr lang="en-US" dirty="0"/>
          </a:p>
        </p:txBody>
      </p:sp>
      <p:graphicFrame>
        <p:nvGraphicFramePr>
          <p:cNvPr id="9" name="Object 2"/>
          <p:cNvGraphicFramePr>
            <a:graphicFrameLocks noChangeAspect="1"/>
          </p:cNvGraphicFramePr>
          <p:nvPr/>
        </p:nvGraphicFramePr>
        <p:xfrm>
          <a:off x="1143000" y="4724400"/>
          <a:ext cx="6402387" cy="1066800"/>
        </p:xfrm>
        <a:graphic>
          <a:graphicData uri="http://schemas.openxmlformats.org/presentationml/2006/ole">
            <p:oleObj spid="_x0000_s8195" name="Equation" r:id="rId4" imgW="3682800" imgH="723600" progId="Equation.3">
              <p:embed/>
            </p:oleObj>
          </a:graphicData>
        </a:graphic>
      </p:graphicFrame>
      <p:grpSp>
        <p:nvGrpSpPr>
          <p:cNvPr id="11" name="Group 10"/>
          <p:cNvGrpSpPr/>
          <p:nvPr/>
        </p:nvGrpSpPr>
        <p:grpSpPr>
          <a:xfrm>
            <a:off x="1586848" y="2672864"/>
            <a:ext cx="4652962" cy="1213336"/>
            <a:chOff x="1385888" y="2672864"/>
            <a:chExt cx="4652962" cy="1213336"/>
          </a:xfrm>
        </p:grpSpPr>
        <p:graphicFrame>
          <p:nvGraphicFramePr>
            <p:cNvPr id="5" name="Object 2"/>
            <p:cNvGraphicFramePr>
              <a:graphicFrameLocks noChangeAspect="1"/>
            </p:cNvGraphicFramePr>
            <p:nvPr/>
          </p:nvGraphicFramePr>
          <p:xfrm>
            <a:off x="1385888" y="2746375"/>
            <a:ext cx="4652962" cy="1139825"/>
          </p:xfrm>
          <a:graphic>
            <a:graphicData uri="http://schemas.openxmlformats.org/presentationml/2006/ole">
              <p:oleObj spid="_x0000_s8194" name="Equation" r:id="rId5" imgW="3454200" imgH="927000" progId="Equation.3">
                <p:embed/>
              </p:oleObj>
            </a:graphicData>
          </a:graphic>
        </p:graphicFrame>
        <p:sp>
          <p:nvSpPr>
            <p:cNvPr id="6" name="Rectangle 5"/>
            <p:cNvSpPr/>
            <p:nvPr/>
          </p:nvSpPr>
          <p:spPr>
            <a:xfrm>
              <a:off x="4175088" y="2672864"/>
              <a:ext cx="1203852" cy="696129"/>
            </a:xfrm>
            <a:prstGeom prst="rect">
              <a:avLst/>
            </a:prstGeom>
            <a:noFill/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848896" y="2753248"/>
              <a:ext cx="711760" cy="533400"/>
            </a:xfrm>
            <a:prstGeom prst="rect">
              <a:avLst/>
            </a:prstGeom>
            <a:noFill/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Another Form for G(z)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11</a:t>
            </a:fld>
            <a:endParaRPr lang="en-US" dirty="0"/>
          </a:p>
        </p:txBody>
      </p:sp>
      <p:graphicFrame>
        <p:nvGraphicFramePr>
          <p:cNvPr id="7170" name="Object 2"/>
          <p:cNvGraphicFramePr>
            <a:graphicFrameLocks noChangeAspect="1"/>
          </p:cNvGraphicFramePr>
          <p:nvPr>
            <p:ph idx="1"/>
          </p:nvPr>
        </p:nvGraphicFramePr>
        <p:xfrm>
          <a:off x="1219200" y="1752600"/>
          <a:ext cx="6984537" cy="4367420"/>
        </p:xfrm>
        <a:graphic>
          <a:graphicData uri="http://schemas.openxmlformats.org/presentationml/2006/ole">
            <p:oleObj spid="_x0000_s7170" name="Equation" r:id="rId4" imgW="5321160" imgH="3327120" progId="Equation.3">
              <p:embed/>
            </p:oleObj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Recursive Equation for Implementing Discrete Filters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600" b="1" i="1" dirty="0" smtClean="0"/>
              <a:t>One</a:t>
            </a:r>
            <a:r>
              <a:rPr lang="en-US" sz="1600" dirty="0" smtClean="0"/>
              <a:t> general form</a:t>
            </a:r>
            <a:r>
              <a:rPr lang="en-US" sz="1600" b="1" i="1" baseline="30000" dirty="0" smtClean="0">
                <a:cs typeface="Arial" pitchFamily="34" charset="0"/>
              </a:rPr>
              <a:t>†</a:t>
            </a:r>
            <a:r>
              <a:rPr lang="en-US" sz="1600" dirty="0" smtClean="0"/>
              <a:t> of recursive filter implementation is:</a:t>
            </a:r>
          </a:p>
          <a:p>
            <a:pPr>
              <a:buFont typeface="Wingdings" pitchFamily="2" charset="2"/>
              <a:buNone/>
            </a:pPr>
            <a:endParaRPr lang="en-US" sz="1800" dirty="0" smtClean="0"/>
          </a:p>
          <a:p>
            <a:pPr>
              <a:buFont typeface="Wingdings" pitchFamily="2" charset="2"/>
              <a:buNone/>
            </a:pPr>
            <a:endParaRPr lang="en-US" sz="1800" dirty="0" smtClean="0"/>
          </a:p>
          <a:p>
            <a:pPr>
              <a:buFont typeface="Wingdings" pitchFamily="2" charset="2"/>
              <a:buNone/>
            </a:pPr>
            <a:endParaRPr lang="en-US" sz="1800" dirty="0" smtClean="0"/>
          </a:p>
          <a:p>
            <a:pPr>
              <a:buFont typeface="Wingdings" pitchFamily="2" charset="2"/>
              <a:buNone/>
            </a:pPr>
            <a:endParaRPr lang="en-US" sz="1800" dirty="0" smtClean="0"/>
          </a:p>
          <a:p>
            <a:r>
              <a:rPr lang="en-US" sz="1600" dirty="0" smtClean="0"/>
              <a:t>The recursion coefficients a</a:t>
            </a:r>
            <a:r>
              <a:rPr lang="en-US" sz="1600" baseline="-25000" dirty="0" smtClean="0"/>
              <a:t>0</a:t>
            </a:r>
            <a:r>
              <a:rPr lang="en-US" sz="1600" dirty="0" smtClean="0"/>
              <a:t>, a</a:t>
            </a:r>
            <a:r>
              <a:rPr lang="en-US" sz="1600" baseline="-25000" dirty="0" smtClean="0"/>
              <a:t>1</a:t>
            </a:r>
            <a:r>
              <a:rPr lang="en-US" sz="1600" dirty="0" smtClean="0"/>
              <a:t>, ... and b</a:t>
            </a:r>
            <a:r>
              <a:rPr lang="en-US" sz="1600" baseline="-25000" dirty="0" smtClean="0"/>
              <a:t>1</a:t>
            </a:r>
            <a:r>
              <a:rPr lang="en-US" sz="1600" dirty="0" smtClean="0"/>
              <a:t>, b</a:t>
            </a:r>
            <a:r>
              <a:rPr lang="en-US" sz="1600" baseline="-25000" dirty="0" smtClean="0"/>
              <a:t>2</a:t>
            </a:r>
            <a:r>
              <a:rPr lang="en-US" sz="1600" dirty="0" smtClean="0"/>
              <a:t>, ... can be computed as described on the previous slides using Tustin’s rule to convert a Laplace domain transfer function, G(s), to its discrete Z-transform form, G(z)</a:t>
            </a:r>
          </a:p>
          <a:p>
            <a:r>
              <a:rPr lang="en-US" sz="1600" dirty="0" smtClean="0"/>
              <a:t>In these recursive filter implementations, the filter update time interval is defined as T in the bilinear transformation used to define the coefficients; z</a:t>
            </a:r>
            <a:r>
              <a:rPr lang="en-US" sz="1600" baseline="30000" dirty="0" smtClean="0"/>
              <a:t>-1</a:t>
            </a:r>
            <a:r>
              <a:rPr lang="en-US" sz="1600" dirty="0" smtClean="0"/>
              <a:t> represents the previous value of the parameters x or y, z</a:t>
            </a:r>
            <a:r>
              <a:rPr lang="en-US" sz="1600" baseline="30000" dirty="0" smtClean="0"/>
              <a:t>-2</a:t>
            </a:r>
            <a:r>
              <a:rPr lang="en-US" sz="1600" dirty="0" smtClean="0"/>
              <a:t> represents the previous value of the previous value (e.g. – second oldest), etc.</a:t>
            </a:r>
          </a:p>
          <a:p>
            <a:pPr>
              <a:buFont typeface="Wingdings" pitchFamily="2" charset="2"/>
              <a:buNone/>
            </a:pPr>
            <a:r>
              <a:rPr lang="en-US" sz="1800" i="1" baseline="30000" dirty="0" smtClean="0">
                <a:cs typeface="Arial" pitchFamily="34" charset="0"/>
              </a:rPr>
              <a:t>	†</a:t>
            </a:r>
            <a:r>
              <a:rPr lang="en-US" sz="1800" dirty="0" smtClean="0"/>
              <a:t> </a:t>
            </a:r>
            <a:r>
              <a:rPr lang="en-US" sz="1600" b="1" dirty="0" smtClean="0"/>
              <a:t>Care should be exercised when someone gives you recursive filter coefficients, as some people define the polarity of the denominator coefficients, b</a:t>
            </a:r>
            <a:r>
              <a:rPr lang="en-US" sz="1600" b="1" baseline="-25000" dirty="0" smtClean="0"/>
              <a:t>i</a:t>
            </a:r>
            <a:r>
              <a:rPr lang="en-US" sz="1600" b="1" dirty="0" smtClean="0"/>
              <a:t>, as positive rather than negative as shown above, and sometimes the leading factor of 1 in the denominator is instead another constant, b</a:t>
            </a:r>
            <a:r>
              <a:rPr lang="en-US" sz="1600" b="1" baseline="-25000" dirty="0" smtClean="0"/>
              <a:t>0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12</a:t>
            </a:fld>
            <a:endParaRPr lang="en-US" dirty="0"/>
          </a:p>
        </p:txBody>
      </p:sp>
      <p:graphicFrame>
        <p:nvGraphicFramePr>
          <p:cNvPr id="9218" name="Object 2"/>
          <p:cNvGraphicFramePr>
            <a:graphicFrameLocks noChangeAspect="1"/>
          </p:cNvGraphicFramePr>
          <p:nvPr/>
        </p:nvGraphicFramePr>
        <p:xfrm>
          <a:off x="1752600" y="2324769"/>
          <a:ext cx="4114800" cy="1256631"/>
        </p:xfrm>
        <a:graphic>
          <a:graphicData uri="http://schemas.openxmlformats.org/presentationml/2006/ole">
            <p:oleObj spid="_x0000_s9218" name="Equation" r:id="rId4" imgW="3403440" imgH="1193760" progId="Equation.3">
              <p:embed/>
            </p:oleObj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1143000"/>
          </a:xfrm>
        </p:spPr>
        <p:txBody>
          <a:bodyPr/>
          <a:lstStyle/>
          <a:p>
            <a:r>
              <a:rPr lang="en-US" dirty="0" smtClean="0"/>
              <a:t>Continuous Filters vs. Discrete Filters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144964"/>
          </a:xfrm>
        </p:spPr>
        <p:txBody>
          <a:bodyPr/>
          <a:lstStyle/>
          <a:p>
            <a:r>
              <a:rPr lang="en-US" sz="2000" dirty="0" smtClean="0"/>
              <a:t>Advantages of recursive filters versus continuous filters:</a:t>
            </a:r>
          </a:p>
          <a:p>
            <a:pPr lvl="1"/>
            <a:r>
              <a:rPr lang="en-US" sz="1600" dirty="0" smtClean="0"/>
              <a:t>can be implemented as “stand-alone” algebraic functions which do not require numerical integration and its interface with the controlling process</a:t>
            </a:r>
          </a:p>
          <a:p>
            <a:r>
              <a:rPr lang="en-US" sz="2000" dirty="0" smtClean="0"/>
              <a:t>The most common causes of problems with discrete filters are:</a:t>
            </a:r>
          </a:p>
          <a:p>
            <a:pPr lvl="1"/>
            <a:r>
              <a:rPr lang="en-US" sz="1600" dirty="0" smtClean="0"/>
              <a:t>Denominator polynomial coefficient polarities are not as expected (see note on previous page)</a:t>
            </a:r>
          </a:p>
          <a:p>
            <a:pPr lvl="1"/>
            <a:r>
              <a:rPr lang="en-US" sz="1600" dirty="0" smtClean="0"/>
              <a:t>Discrete filter is not defined in the “standard form” shown in the example:</a:t>
            </a:r>
          </a:p>
          <a:p>
            <a:pPr lvl="2"/>
            <a:r>
              <a:rPr lang="en-US" sz="1600" dirty="0" smtClean="0"/>
              <a:t>the filter coefficients are not defined so that the denominator leading coefficient is 1</a:t>
            </a:r>
          </a:p>
          <a:p>
            <a:pPr lvl="2"/>
            <a:r>
              <a:rPr lang="en-US" sz="1600" dirty="0" smtClean="0"/>
              <a:t>the polarities of the denominator coefficients are positive instead of negative</a:t>
            </a:r>
          </a:p>
          <a:p>
            <a:pPr lvl="1"/>
            <a:r>
              <a:rPr lang="en-US" sz="1600" dirty="0" smtClean="0"/>
              <a:t>Recursive filter is called, or updated, at a rate inconsistent with the time interval “T” used to define the recursion coefficients with Tustin’s rule</a:t>
            </a:r>
          </a:p>
          <a:p>
            <a:pPr lvl="2"/>
            <a:r>
              <a:rPr lang="en-US" sz="1600" dirty="0" smtClean="0"/>
              <a:t>This results in a frequency shift of the filter characteristics, so that the actual natural frequency of the discrete filter is different than intended</a:t>
            </a:r>
          </a:p>
          <a:p>
            <a:pPr lvl="1"/>
            <a:r>
              <a:rPr lang="en-US" sz="1600" dirty="0" smtClean="0"/>
              <a:t>Past states for input (</a:t>
            </a:r>
            <a:r>
              <a:rPr lang="en-US" sz="1600" dirty="0" err="1" smtClean="0"/>
              <a:t>x</a:t>
            </a:r>
            <a:r>
              <a:rPr lang="en-US" sz="1600" baseline="-25000" dirty="0" err="1" smtClean="0"/>
              <a:t>n</a:t>
            </a:r>
            <a:r>
              <a:rPr lang="en-US" sz="1600" dirty="0" smtClean="0"/>
              <a:t>, x</a:t>
            </a:r>
            <a:r>
              <a:rPr lang="en-US" sz="1600" baseline="-25000" dirty="0" smtClean="0"/>
              <a:t>n-1</a:t>
            </a:r>
            <a:r>
              <a:rPr lang="en-US" sz="1600" dirty="0" smtClean="0"/>
              <a:t>, ...) and output (</a:t>
            </a:r>
            <a:r>
              <a:rPr lang="en-US" sz="1600" dirty="0" err="1" smtClean="0"/>
              <a:t>y</a:t>
            </a:r>
            <a:r>
              <a:rPr lang="en-US" sz="1600" baseline="-25000" dirty="0" err="1" smtClean="0"/>
              <a:t>n</a:t>
            </a:r>
            <a:r>
              <a:rPr lang="en-US" sz="1600" dirty="0" smtClean="0"/>
              <a:t>, y</a:t>
            </a:r>
            <a:r>
              <a:rPr lang="en-US" sz="1600" baseline="-25000" dirty="0" smtClean="0"/>
              <a:t>n-1</a:t>
            </a:r>
            <a:r>
              <a:rPr lang="en-US" sz="1600" dirty="0" smtClean="0"/>
              <a:t>, ...) are not properly initialized or saved from update to update of the recursive filter</a:t>
            </a:r>
          </a:p>
          <a:p>
            <a:pPr lvl="1"/>
            <a:r>
              <a:rPr lang="en-US" sz="1600" dirty="0" smtClean="0"/>
              <a:t>Confusion over converting from “real” frequency to normalized frequency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13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Numerical Example of Discrete Lead/Lag Filter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600" dirty="0" smtClean="0"/>
              <a:t>Consider the lead/lag filter example previously shown to illustrate Tustin’s rule</a:t>
            </a:r>
          </a:p>
          <a:p>
            <a:endParaRPr lang="en-US" sz="1600" dirty="0" smtClean="0"/>
          </a:p>
          <a:p>
            <a:endParaRPr lang="en-US" sz="1800" dirty="0" smtClean="0"/>
          </a:p>
          <a:p>
            <a:r>
              <a:rPr lang="en-US" sz="1600" dirty="0" smtClean="0"/>
              <a:t>Now, assign some values to the lead, </a:t>
            </a:r>
            <a:r>
              <a:rPr lang="en-US" sz="1600" dirty="0" err="1" smtClean="0">
                <a:latin typeface="Symbol" pitchFamily="18" charset="2"/>
              </a:rPr>
              <a:t>w</a:t>
            </a:r>
            <a:r>
              <a:rPr lang="en-US" sz="1600" baseline="-25000" dirty="0" err="1" smtClean="0"/>
              <a:t>l</a:t>
            </a:r>
            <a:r>
              <a:rPr lang="en-US" sz="1600" dirty="0" smtClean="0"/>
              <a:t>, and lag, </a:t>
            </a:r>
            <a:r>
              <a:rPr lang="en-US" sz="1600" dirty="0" err="1" smtClean="0">
                <a:latin typeface="Symbol" pitchFamily="18" charset="2"/>
              </a:rPr>
              <a:t>w</a:t>
            </a:r>
            <a:r>
              <a:rPr lang="en-US" sz="1600" baseline="-25000" dirty="0" err="1" smtClean="0"/>
              <a:t>n</a:t>
            </a:r>
            <a:r>
              <a:rPr lang="en-US" sz="1600" dirty="0" smtClean="0"/>
              <a:t>, frequencies and the discrete sample interval, T:</a:t>
            </a:r>
          </a:p>
          <a:p>
            <a:pPr lvl="1"/>
            <a:r>
              <a:rPr lang="en-US" sz="1600" dirty="0" smtClean="0"/>
              <a:t>Lead frequency, </a:t>
            </a:r>
            <a:r>
              <a:rPr lang="en-US" sz="1600" dirty="0" err="1" smtClean="0">
                <a:latin typeface="Symbol" pitchFamily="18" charset="2"/>
              </a:rPr>
              <a:t>w</a:t>
            </a:r>
            <a:r>
              <a:rPr lang="en-US" sz="1600" baseline="-25000" dirty="0" err="1" smtClean="0"/>
              <a:t>l</a:t>
            </a:r>
            <a:r>
              <a:rPr lang="en-US" sz="1600" dirty="0" smtClean="0"/>
              <a:t> = 2</a:t>
            </a:r>
            <a:r>
              <a:rPr lang="en-US" sz="1600" dirty="0" smtClean="0">
                <a:latin typeface="Symbol" pitchFamily="18" charset="2"/>
              </a:rPr>
              <a:t>p</a:t>
            </a:r>
            <a:r>
              <a:rPr lang="en-US" sz="1600" dirty="0" smtClean="0"/>
              <a:t> * 10 hertz = 62.8318 </a:t>
            </a:r>
            <a:r>
              <a:rPr lang="en-US" sz="1600" dirty="0" err="1" smtClean="0"/>
              <a:t>rad</a:t>
            </a:r>
            <a:r>
              <a:rPr lang="en-US" sz="1600" dirty="0" smtClean="0"/>
              <a:t>/sec</a:t>
            </a:r>
          </a:p>
          <a:p>
            <a:pPr lvl="1"/>
            <a:r>
              <a:rPr lang="en-US" sz="1600" dirty="0" smtClean="0"/>
              <a:t>Lag frequency,  </a:t>
            </a:r>
            <a:r>
              <a:rPr lang="en-US" sz="1600" dirty="0" err="1" smtClean="0">
                <a:latin typeface="Symbol" pitchFamily="18" charset="2"/>
              </a:rPr>
              <a:t>w</a:t>
            </a:r>
            <a:r>
              <a:rPr lang="en-US" sz="1600" baseline="-25000" dirty="0" err="1" smtClean="0"/>
              <a:t>n</a:t>
            </a:r>
            <a:r>
              <a:rPr lang="en-US" sz="1600" dirty="0" smtClean="0"/>
              <a:t> = 2</a:t>
            </a:r>
            <a:r>
              <a:rPr lang="en-US" sz="1600" dirty="0" smtClean="0">
                <a:latin typeface="Symbol" pitchFamily="18" charset="2"/>
              </a:rPr>
              <a:t>p</a:t>
            </a:r>
            <a:r>
              <a:rPr lang="en-US" sz="1600" dirty="0" smtClean="0"/>
              <a:t> * 1 hertz =  6.28318 </a:t>
            </a:r>
            <a:r>
              <a:rPr lang="en-US" sz="1600" dirty="0" err="1" smtClean="0"/>
              <a:t>rad</a:t>
            </a:r>
            <a:r>
              <a:rPr lang="en-US" sz="1600" dirty="0" smtClean="0"/>
              <a:t>/sec</a:t>
            </a:r>
          </a:p>
          <a:p>
            <a:pPr lvl="1"/>
            <a:r>
              <a:rPr lang="en-US" sz="1600" dirty="0" smtClean="0"/>
              <a:t>Discrete filter sample interval, T = 0.01 seconds (100 hertz)</a:t>
            </a:r>
          </a:p>
          <a:p>
            <a:pPr lvl="1">
              <a:buFont typeface="Wingdings" pitchFamily="2" charset="2"/>
              <a:buNone/>
            </a:pPr>
            <a:r>
              <a:rPr lang="en-US" sz="1600" dirty="0" smtClean="0">
                <a:sym typeface="Wingdings" pitchFamily="2" charset="2"/>
              </a:rPr>
              <a:t>	</a:t>
            </a:r>
          </a:p>
          <a:p>
            <a:pPr lvl="1">
              <a:buFont typeface="Wingdings" pitchFamily="2" charset="2"/>
              <a:buNone/>
            </a:pPr>
            <a:r>
              <a:rPr lang="en-US" sz="1600" dirty="0" smtClean="0">
                <a:sym typeface="Wingdings" pitchFamily="2" charset="2"/>
              </a:rPr>
              <a:t>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14</a:t>
            </a:fld>
            <a:endParaRPr lang="en-US" dirty="0"/>
          </a:p>
        </p:txBody>
      </p:sp>
      <p:graphicFrame>
        <p:nvGraphicFramePr>
          <p:cNvPr id="10243" name="Object 3"/>
          <p:cNvGraphicFramePr>
            <a:graphicFrameLocks noChangeAspect="1"/>
          </p:cNvGraphicFramePr>
          <p:nvPr/>
        </p:nvGraphicFramePr>
        <p:xfrm>
          <a:off x="1371600" y="4419600"/>
          <a:ext cx="6172200" cy="1547813"/>
        </p:xfrm>
        <a:graphic>
          <a:graphicData uri="http://schemas.openxmlformats.org/presentationml/2006/ole">
            <p:oleObj spid="_x0000_s10243" name="Equation" r:id="rId4" imgW="4559040" imgH="1143000" progId="Equation.3">
              <p:embed/>
            </p:oleObj>
          </a:graphicData>
        </a:graphic>
      </p:graphicFrame>
      <p:grpSp>
        <p:nvGrpSpPr>
          <p:cNvPr id="8" name="Group 7"/>
          <p:cNvGrpSpPr/>
          <p:nvPr/>
        </p:nvGrpSpPr>
        <p:grpSpPr>
          <a:xfrm>
            <a:off x="2286000" y="2286000"/>
            <a:ext cx="2819400" cy="705933"/>
            <a:chOff x="2057400" y="2286000"/>
            <a:chExt cx="2819400" cy="705933"/>
          </a:xfrm>
        </p:grpSpPr>
        <p:graphicFrame>
          <p:nvGraphicFramePr>
            <p:cNvPr id="10242" name="Object 2"/>
            <p:cNvGraphicFramePr>
              <a:graphicFrameLocks noChangeAspect="1"/>
            </p:cNvGraphicFramePr>
            <p:nvPr/>
          </p:nvGraphicFramePr>
          <p:xfrm>
            <a:off x="2057400" y="2322008"/>
            <a:ext cx="2819400" cy="669925"/>
          </p:xfrm>
          <a:graphic>
            <a:graphicData uri="http://schemas.openxmlformats.org/presentationml/2006/ole">
              <p:oleObj spid="_x0000_s10242" name="Equation" r:id="rId5" imgW="1815840" imgH="431640" progId="Equation.3">
                <p:embed/>
              </p:oleObj>
            </a:graphicData>
          </a:graphic>
        </p:graphicFrame>
        <p:sp>
          <p:nvSpPr>
            <p:cNvPr id="7" name="Rectangle 6"/>
            <p:cNvSpPr/>
            <p:nvPr/>
          </p:nvSpPr>
          <p:spPr>
            <a:xfrm>
              <a:off x="2783392" y="2286000"/>
              <a:ext cx="1143000" cy="6858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8392" y="685800"/>
            <a:ext cx="8229600" cy="1143000"/>
          </a:xfrm>
        </p:spPr>
        <p:txBody>
          <a:bodyPr/>
          <a:lstStyle/>
          <a:p>
            <a:r>
              <a:rPr lang="en-US" dirty="0" err="1" smtClean="0"/>
              <a:t>Matlab</a:t>
            </a:r>
            <a:r>
              <a:rPr lang="en-US" dirty="0" smtClean="0"/>
              <a:t> / Octave Commands For Example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8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457200" y="1828800"/>
            <a:ext cx="8229600" cy="4653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1400" b="1" dirty="0"/>
              <a:t>% define lag frequency of 1 </a:t>
            </a:r>
            <a:r>
              <a:rPr lang="en-US" sz="1400" b="1" dirty="0" err="1"/>
              <a:t>hz</a:t>
            </a:r>
            <a:r>
              <a:rPr lang="en-US" sz="1400" b="1" dirty="0"/>
              <a:t>, lead frequency of 10 </a:t>
            </a:r>
            <a:r>
              <a:rPr lang="en-US" sz="1400" b="1" dirty="0" err="1"/>
              <a:t>hz</a:t>
            </a:r>
            <a:r>
              <a:rPr lang="en-US" sz="1400" b="1" dirty="0"/>
              <a:t>, sample frequency of 100 </a:t>
            </a:r>
            <a:r>
              <a:rPr lang="en-US" sz="1400" b="1" dirty="0" err="1"/>
              <a:t>hz</a:t>
            </a:r>
            <a:endParaRPr lang="en-US" sz="1400" b="1" dirty="0"/>
          </a:p>
          <a:p>
            <a:pPr>
              <a:buNone/>
            </a:pPr>
            <a:r>
              <a:rPr lang="en-US" sz="1400" b="1" dirty="0" smtClean="0"/>
              <a:t>	fn </a:t>
            </a:r>
            <a:r>
              <a:rPr lang="en-US" sz="1400" b="1" dirty="0"/>
              <a:t>= 1; ,  </a:t>
            </a:r>
            <a:r>
              <a:rPr lang="en-US" sz="1400" b="1" dirty="0" err="1"/>
              <a:t>wn</a:t>
            </a:r>
            <a:r>
              <a:rPr lang="en-US" sz="1400" b="1" dirty="0"/>
              <a:t> = 2*pi*fn;</a:t>
            </a:r>
          </a:p>
          <a:p>
            <a:pPr>
              <a:buNone/>
            </a:pPr>
            <a:r>
              <a:rPr lang="en-US" sz="1400" b="1" dirty="0" smtClean="0"/>
              <a:t>	fl </a:t>
            </a:r>
            <a:r>
              <a:rPr lang="en-US" sz="1400" b="1" dirty="0"/>
              <a:t>= 10.; , </a:t>
            </a:r>
            <a:r>
              <a:rPr lang="en-US" sz="1400" b="1" dirty="0" err="1"/>
              <a:t>wl</a:t>
            </a:r>
            <a:r>
              <a:rPr lang="en-US" sz="1400" b="1" dirty="0"/>
              <a:t> = 2*pi*fl;</a:t>
            </a:r>
          </a:p>
          <a:p>
            <a:pPr>
              <a:buNone/>
            </a:pPr>
            <a:r>
              <a:rPr lang="en-US" sz="1400" b="1" dirty="0" smtClean="0"/>
              <a:t>	</a:t>
            </a:r>
            <a:r>
              <a:rPr lang="en-US" sz="1400" b="1" dirty="0" err="1" smtClean="0"/>
              <a:t>fs</a:t>
            </a:r>
            <a:r>
              <a:rPr lang="en-US" sz="1400" b="1" dirty="0" smtClean="0"/>
              <a:t>=100</a:t>
            </a:r>
            <a:r>
              <a:rPr lang="en-US" sz="1400" b="1" dirty="0"/>
              <a:t>; , T=1/</a:t>
            </a:r>
            <a:r>
              <a:rPr lang="en-US" sz="1400" b="1" dirty="0" err="1"/>
              <a:t>fs</a:t>
            </a:r>
            <a:r>
              <a:rPr lang="en-US" sz="1400" b="1" dirty="0"/>
              <a:t>;</a:t>
            </a:r>
          </a:p>
          <a:p>
            <a:pPr>
              <a:buNone/>
            </a:pPr>
            <a:r>
              <a:rPr lang="en-US" sz="1400" b="1" dirty="0" smtClean="0"/>
              <a:t>% </a:t>
            </a:r>
            <a:r>
              <a:rPr lang="en-US" sz="1400" b="1" dirty="0"/>
              <a:t>compute the continuous frequency response of the specified lead/lag filter</a:t>
            </a:r>
          </a:p>
          <a:p>
            <a:pPr>
              <a:buNone/>
            </a:pPr>
            <a:r>
              <a:rPr lang="en-US" sz="1400" b="1" dirty="0" smtClean="0"/>
              <a:t>	[</a:t>
            </a:r>
            <a:r>
              <a:rPr lang="en-US" sz="1400" b="1" dirty="0" err="1"/>
              <a:t>magc,phasec,freqc</a:t>
            </a:r>
            <a:r>
              <a:rPr lang="en-US" sz="1400" b="1" dirty="0"/>
              <a:t>]=</a:t>
            </a:r>
            <a:r>
              <a:rPr lang="en-US" sz="1400" b="1" dirty="0" err="1"/>
              <a:t>mybode</a:t>
            </a:r>
            <a:r>
              <a:rPr lang="en-US" sz="1400" b="1" dirty="0"/>
              <a:t>( tf2sys( [1/</a:t>
            </a:r>
            <a:r>
              <a:rPr lang="en-US" sz="1400" b="1" dirty="0" err="1"/>
              <a:t>wl</a:t>
            </a:r>
            <a:r>
              <a:rPr lang="en-US" sz="1400" b="1" dirty="0"/>
              <a:t> 1] , [1/</a:t>
            </a:r>
            <a:r>
              <a:rPr lang="en-US" sz="1400" b="1" dirty="0" err="1"/>
              <a:t>wn</a:t>
            </a:r>
            <a:r>
              <a:rPr lang="en-US" sz="1400" b="1" dirty="0"/>
              <a:t> 1] ) , </a:t>
            </a:r>
            <a:r>
              <a:rPr lang="en-US" sz="1400" b="1" dirty="0" err="1"/>
              <a:t>logspace</a:t>
            </a:r>
            <a:r>
              <a:rPr lang="en-US" sz="1400" b="1" dirty="0"/>
              <a:t>(-3,2,1000) );</a:t>
            </a:r>
          </a:p>
          <a:p>
            <a:pPr>
              <a:buNone/>
            </a:pPr>
            <a:r>
              <a:rPr lang="en-US" sz="1400" b="1" dirty="0" smtClean="0"/>
              <a:t>% </a:t>
            </a:r>
            <a:r>
              <a:rPr lang="en-US" sz="1400" b="1" dirty="0"/>
              <a:t>compute the recursive filter coefficients</a:t>
            </a:r>
          </a:p>
          <a:p>
            <a:pPr>
              <a:buNone/>
            </a:pPr>
            <a:r>
              <a:rPr lang="en-US" sz="1400" b="1" dirty="0" smtClean="0"/>
              <a:t>	b1 </a:t>
            </a:r>
            <a:r>
              <a:rPr lang="en-US" sz="1400" b="1" dirty="0"/>
              <a:t>= exp(-</a:t>
            </a:r>
            <a:r>
              <a:rPr lang="en-US" sz="1400" b="1" dirty="0" err="1"/>
              <a:t>wn</a:t>
            </a:r>
            <a:r>
              <a:rPr lang="en-US" sz="1400" b="1" dirty="0"/>
              <a:t>*T);</a:t>
            </a:r>
          </a:p>
          <a:p>
            <a:pPr>
              <a:buNone/>
            </a:pPr>
            <a:r>
              <a:rPr lang="en-US" sz="1400" b="1" dirty="0" smtClean="0"/>
              <a:t>	a0 </a:t>
            </a:r>
            <a:r>
              <a:rPr lang="en-US" sz="1400" b="1" dirty="0"/>
              <a:t>= ( 1 - b1 ) / ( 1 - exp(-</a:t>
            </a:r>
            <a:r>
              <a:rPr lang="en-US" sz="1400" b="1" dirty="0" err="1"/>
              <a:t>wl</a:t>
            </a:r>
            <a:r>
              <a:rPr lang="en-US" sz="1400" b="1" dirty="0"/>
              <a:t>*T) );</a:t>
            </a:r>
          </a:p>
          <a:p>
            <a:pPr>
              <a:buNone/>
            </a:pPr>
            <a:r>
              <a:rPr lang="en-US" sz="1400" b="1" dirty="0" smtClean="0"/>
              <a:t>	a1 </a:t>
            </a:r>
            <a:r>
              <a:rPr lang="en-US" sz="1400" b="1" dirty="0"/>
              <a:t>= -a0 * exp(-</a:t>
            </a:r>
            <a:r>
              <a:rPr lang="en-US" sz="1400" b="1" dirty="0" err="1"/>
              <a:t>wl</a:t>
            </a:r>
            <a:r>
              <a:rPr lang="en-US" sz="1400" b="1" dirty="0"/>
              <a:t>*T);</a:t>
            </a:r>
          </a:p>
          <a:p>
            <a:pPr>
              <a:buNone/>
            </a:pPr>
            <a:r>
              <a:rPr lang="en-US" sz="1400" b="1" dirty="0" smtClean="0"/>
              <a:t>	a </a:t>
            </a:r>
            <a:r>
              <a:rPr lang="en-US" sz="1400" b="1" dirty="0"/>
              <a:t>= [a0 a1];</a:t>
            </a:r>
          </a:p>
          <a:p>
            <a:pPr>
              <a:buNone/>
            </a:pPr>
            <a:r>
              <a:rPr lang="en-US" sz="1400" b="1" dirty="0" smtClean="0"/>
              <a:t>% </a:t>
            </a:r>
            <a:r>
              <a:rPr lang="en-US" sz="1400" b="1" dirty="0"/>
              <a:t>define 4096 point impulse response </a:t>
            </a:r>
            <a:r>
              <a:rPr lang="en-US" sz="1400" b="1" dirty="0" smtClean="0"/>
              <a:t>function ( 1 for first sample; 0 for all others )</a:t>
            </a:r>
            <a:endParaRPr lang="en-US" sz="1400" b="1" dirty="0"/>
          </a:p>
          <a:p>
            <a:pPr>
              <a:buNone/>
            </a:pPr>
            <a:r>
              <a:rPr lang="en-US" sz="1400" b="1" dirty="0" smtClean="0"/>
              <a:t>	impulse </a:t>
            </a:r>
            <a:r>
              <a:rPr lang="en-US" sz="1400" b="1" dirty="0"/>
              <a:t>= zeros(size([1:4096]));  , impulse(1) = 1;</a:t>
            </a:r>
          </a:p>
          <a:p>
            <a:pPr>
              <a:buNone/>
            </a:pPr>
            <a:r>
              <a:rPr lang="en-US" sz="1400" b="1" dirty="0" smtClean="0"/>
              <a:t>% </a:t>
            </a:r>
            <a:r>
              <a:rPr lang="en-US" sz="1400" b="1" dirty="0"/>
              <a:t>define the 4096 point impulse response of the </a:t>
            </a:r>
            <a:r>
              <a:rPr lang="en-US" sz="1400" b="1" dirty="0" smtClean="0"/>
              <a:t>lead-lag </a:t>
            </a:r>
            <a:r>
              <a:rPr lang="en-US" sz="1400" b="1" dirty="0"/>
              <a:t>filter</a:t>
            </a:r>
          </a:p>
          <a:p>
            <a:pPr>
              <a:buNone/>
            </a:pPr>
            <a:r>
              <a:rPr lang="en-US" sz="1400" b="1" dirty="0" smtClean="0"/>
              <a:t>	x=</a:t>
            </a:r>
            <a:r>
              <a:rPr lang="en-US" sz="1400" b="1" dirty="0" err="1" smtClean="0"/>
              <a:t>recursive_filter</a:t>
            </a:r>
            <a:r>
              <a:rPr lang="en-US" sz="1400" b="1" dirty="0" smtClean="0"/>
              <a:t>(impulse,a,b1</a:t>
            </a:r>
            <a:r>
              <a:rPr lang="en-US" sz="1400" b="1" dirty="0"/>
              <a:t>);</a:t>
            </a:r>
          </a:p>
          <a:p>
            <a:pPr>
              <a:buNone/>
            </a:pPr>
            <a:r>
              <a:rPr lang="en-US" sz="1400" b="1" dirty="0" smtClean="0"/>
              <a:t>% </a:t>
            </a:r>
            <a:r>
              <a:rPr lang="en-US" sz="1400" b="1" dirty="0"/>
              <a:t>compute the frequency response of the impulse response of the </a:t>
            </a:r>
            <a:r>
              <a:rPr lang="en-US" sz="1400" b="1" dirty="0" smtClean="0"/>
              <a:t>filter with discrete Fourier transform (with FFT implementation)</a:t>
            </a:r>
            <a:endParaRPr lang="en-US" sz="1400" b="1" dirty="0"/>
          </a:p>
          <a:p>
            <a:pPr>
              <a:buNone/>
            </a:pPr>
            <a:r>
              <a:rPr lang="en-US" sz="1400" b="1" dirty="0" smtClean="0"/>
              <a:t>	[</a:t>
            </a:r>
            <a:r>
              <a:rPr lang="en-US" sz="1400" b="1" dirty="0" err="1"/>
              <a:t>mag,phase,freq</a:t>
            </a:r>
            <a:r>
              <a:rPr lang="en-US" sz="1400" b="1" dirty="0"/>
              <a:t>]=</a:t>
            </a:r>
            <a:r>
              <a:rPr lang="en-US" sz="1400" b="1" dirty="0" err="1"/>
              <a:t>dft_fft</a:t>
            </a:r>
            <a:r>
              <a:rPr lang="en-US" sz="1400" b="1" dirty="0"/>
              <a:t>(x,4096);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Frequency Response of Example Lead/Lag Discrete Filter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16</a:t>
            </a:fld>
            <a:endParaRPr lang="en-US" dirty="0"/>
          </a:p>
        </p:txBody>
      </p:sp>
      <p:grpSp>
        <p:nvGrpSpPr>
          <p:cNvPr id="5" name="Content Placeholder 4"/>
          <p:cNvGrpSpPr>
            <a:grpSpLocks noGrp="1"/>
          </p:cNvGrpSpPr>
          <p:nvPr>
            <p:ph idx="1"/>
          </p:nvPr>
        </p:nvGrpSpPr>
        <p:grpSpPr>
          <a:xfrm>
            <a:off x="457200" y="1981200"/>
            <a:ext cx="8229600" cy="4144963"/>
            <a:chOff x="1385888" y="2286000"/>
            <a:chExt cx="6888162" cy="4343400"/>
          </a:xfrm>
        </p:grpSpPr>
        <p:pic>
          <p:nvPicPr>
            <p:cNvPr id="6" name="Picture 19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385888" y="4421188"/>
              <a:ext cx="6886575" cy="2208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7" name="Picture 18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387475" y="2286000"/>
              <a:ext cx="6886575" cy="2209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8" name="Text Box 21"/>
            <p:cNvSpPr txBox="1">
              <a:spLocks noChangeArrowheads="1"/>
            </p:cNvSpPr>
            <p:nvPr/>
          </p:nvSpPr>
          <p:spPr bwMode="auto">
            <a:xfrm>
              <a:off x="3200400" y="2895600"/>
              <a:ext cx="2133600" cy="1341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Note frequency </a:t>
              </a:r>
            </a:p>
            <a:p>
              <a:r>
                <a:rPr lang="en-US"/>
                <a:t>range from DFT</a:t>
              </a:r>
            </a:p>
            <a:p>
              <a:r>
                <a:rPr lang="en-US"/>
                <a:t>is “zero” to 1</a:t>
              </a:r>
            </a:p>
            <a:p>
              <a:r>
                <a:rPr lang="en-US" sz="1400"/>
                <a:t>(frequency is normalized</a:t>
              </a:r>
            </a:p>
            <a:p>
              <a:r>
                <a:rPr lang="en-US" sz="1400"/>
                <a:t>to the sample frequency)</a:t>
              </a:r>
            </a:p>
          </p:txBody>
        </p:sp>
        <p:sp>
          <p:nvSpPr>
            <p:cNvPr id="9" name="Line 22"/>
            <p:cNvSpPr>
              <a:spLocks noChangeShapeType="1"/>
            </p:cNvSpPr>
            <p:nvPr/>
          </p:nvSpPr>
          <p:spPr bwMode="auto">
            <a:xfrm flipV="1">
              <a:off x="3048000" y="2819400"/>
              <a:ext cx="0" cy="304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Line 23"/>
            <p:cNvSpPr>
              <a:spLocks noChangeShapeType="1"/>
            </p:cNvSpPr>
            <p:nvPr/>
          </p:nvSpPr>
          <p:spPr bwMode="auto">
            <a:xfrm>
              <a:off x="3048000" y="3124200"/>
              <a:ext cx="22860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Line 24"/>
            <p:cNvSpPr>
              <a:spLocks noChangeShapeType="1"/>
            </p:cNvSpPr>
            <p:nvPr/>
          </p:nvSpPr>
          <p:spPr bwMode="auto">
            <a:xfrm>
              <a:off x="4953000" y="3124200"/>
              <a:ext cx="266700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Line 25"/>
            <p:cNvSpPr>
              <a:spLocks noChangeShapeType="1"/>
            </p:cNvSpPr>
            <p:nvPr/>
          </p:nvSpPr>
          <p:spPr bwMode="auto">
            <a:xfrm>
              <a:off x="7620000" y="3124200"/>
              <a:ext cx="244475" cy="9144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Text Box 26"/>
            <p:cNvSpPr txBox="1">
              <a:spLocks noChangeArrowheads="1"/>
            </p:cNvSpPr>
            <p:nvPr/>
          </p:nvSpPr>
          <p:spPr bwMode="auto">
            <a:xfrm>
              <a:off x="6208713" y="3306763"/>
              <a:ext cx="1536700" cy="4270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200"/>
                <a:t>Note last frequency </a:t>
              </a:r>
            </a:p>
            <a:p>
              <a:r>
                <a:rPr lang="en-US" sz="1000"/>
                <a:t>computed is 0.5</a:t>
              </a:r>
            </a:p>
          </p:txBody>
        </p:sp>
        <p:sp>
          <p:nvSpPr>
            <p:cNvPr id="14" name="Line 27"/>
            <p:cNvSpPr>
              <a:spLocks noChangeShapeType="1"/>
            </p:cNvSpPr>
            <p:nvPr/>
          </p:nvSpPr>
          <p:spPr bwMode="auto">
            <a:xfrm>
              <a:off x="7010400" y="3694113"/>
              <a:ext cx="457200" cy="457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62000"/>
            <a:ext cx="8534400" cy="1143000"/>
          </a:xfrm>
        </p:spPr>
        <p:txBody>
          <a:bodyPr/>
          <a:lstStyle/>
          <a:p>
            <a:r>
              <a:rPr lang="en-US" sz="3600" dirty="0" smtClean="0"/>
              <a:t>Compare Frequency Response of </a:t>
            </a:r>
            <a:br>
              <a:rPr lang="en-US" sz="3600" dirty="0" smtClean="0"/>
            </a:br>
            <a:r>
              <a:rPr lang="en-US" sz="3600" dirty="0" smtClean="0"/>
              <a:t>Digital &amp; Continuous Lead/Lag Filter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17</a:t>
            </a:fld>
            <a:endParaRPr lang="en-US" dirty="0"/>
          </a:p>
        </p:txBody>
      </p:sp>
      <p:grpSp>
        <p:nvGrpSpPr>
          <p:cNvPr id="5" name="Content Placeholder 4"/>
          <p:cNvGrpSpPr>
            <a:grpSpLocks noGrp="1"/>
          </p:cNvGrpSpPr>
          <p:nvPr>
            <p:ph idx="1"/>
          </p:nvPr>
        </p:nvGrpSpPr>
        <p:grpSpPr>
          <a:xfrm>
            <a:off x="457200" y="1981200"/>
            <a:ext cx="8229600" cy="4144963"/>
            <a:chOff x="1387475" y="2286000"/>
            <a:chExt cx="6897688" cy="4191000"/>
          </a:xfrm>
        </p:grpSpPr>
        <p:pic>
          <p:nvPicPr>
            <p:cNvPr id="6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387475" y="4343400"/>
              <a:ext cx="6886575" cy="2133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7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398588" y="2286000"/>
              <a:ext cx="6886575" cy="2133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>
              <a:off x="2290763" y="2971800"/>
              <a:ext cx="4562475" cy="6397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1200"/>
                <a:t>semilogx(freqc/2/pi,magc,'-rx;continuous;')</a:t>
              </a:r>
            </a:p>
            <a:p>
              <a:r>
                <a:rPr lang="en-US" sz="1200"/>
                <a:t>hold on</a:t>
              </a:r>
            </a:p>
            <a:p>
              <a:r>
                <a:rPr lang="en-US" sz="1200"/>
                <a:t>semilogx(</a:t>
              </a:r>
              <a:r>
                <a:rPr lang="en-US" sz="1200" b="1">
                  <a:solidFill>
                    <a:srgbClr val="FF3300"/>
                  </a:solidFill>
                </a:rPr>
                <a:t>freq*fs</a:t>
              </a:r>
              <a:r>
                <a:rPr lang="en-US" sz="1200"/>
                <a:t>,mag,'-bo;discrete;')</a:t>
              </a: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>
              <a:off x="2209800" y="5075238"/>
              <a:ext cx="4562475" cy="6397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1200"/>
                <a:t>semilogx(freqc/2/pi,phasec,'-rx;continuous;')</a:t>
              </a:r>
            </a:p>
            <a:p>
              <a:r>
                <a:rPr lang="en-US" sz="1200"/>
                <a:t>hold on</a:t>
              </a:r>
            </a:p>
            <a:p>
              <a:r>
                <a:rPr lang="en-US" sz="1200"/>
                <a:t>semilogx(</a:t>
              </a:r>
              <a:r>
                <a:rPr lang="en-US" sz="1200" b="1">
                  <a:solidFill>
                    <a:srgbClr val="FF3300"/>
                  </a:solidFill>
                </a:rPr>
                <a:t>freq*fs</a:t>
              </a:r>
              <a:r>
                <a:rPr lang="en-US" sz="1200"/>
                <a:t>,phase,'-bo;discrete;')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 to DSP, </a:t>
            </a:r>
            <a:r>
              <a:rPr lang="en-US" sz="3200" i="1" dirty="0" smtClean="0"/>
              <a:t>Part 3 of 4 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>Summary </a:t>
            </a:r>
            <a:br>
              <a:rPr lang="en-US" sz="3200" dirty="0" smtClean="0"/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458200" cy="4144964"/>
          </a:xfrm>
        </p:spPr>
        <p:txBody>
          <a:bodyPr/>
          <a:lstStyle/>
          <a:p>
            <a:r>
              <a:rPr lang="en-US" sz="2000" dirty="0" smtClean="0"/>
              <a:t>In Part 1, “Mathematical Concepts” we covered the following:</a:t>
            </a:r>
          </a:p>
          <a:p>
            <a:pPr lvl="1"/>
            <a:r>
              <a:rPr lang="en-US" sz="1800" dirty="0" smtClean="0"/>
              <a:t>Definitions, mathematical pre-requisites, and application techniques</a:t>
            </a:r>
          </a:p>
          <a:p>
            <a:pPr lvl="2"/>
            <a:r>
              <a:rPr lang="en-US" sz="1200" dirty="0" smtClean="0"/>
              <a:t>Fourier transforms and convolution</a:t>
            </a:r>
          </a:p>
          <a:p>
            <a:pPr lvl="2"/>
            <a:r>
              <a:rPr lang="en-US" sz="1200" dirty="0" smtClean="0"/>
              <a:t>Discrete Fourier transforms (DFT) and Fast Fourier transforms (FFT)</a:t>
            </a:r>
          </a:p>
          <a:p>
            <a:pPr lvl="2"/>
            <a:r>
              <a:rPr lang="en-US" sz="1200" dirty="0" smtClean="0"/>
              <a:t>Shannon Sampling Theorem and data aliasing</a:t>
            </a:r>
          </a:p>
          <a:p>
            <a:r>
              <a:rPr lang="en-US" sz="2000" dirty="0" smtClean="0"/>
              <a:t>In Part 2, “Power Spectral Density Basics”, we covered the following:</a:t>
            </a:r>
          </a:p>
          <a:p>
            <a:pPr marL="742886" lvl="3" indent="-318380"/>
            <a:r>
              <a:rPr lang="en-US" sz="1600" dirty="0" smtClean="0"/>
              <a:t>Power Spectral Density (PSD) to estimate spectral characteristics of waveforms</a:t>
            </a:r>
          </a:p>
          <a:p>
            <a:pPr marL="742886" lvl="3" indent="-318380"/>
            <a:r>
              <a:rPr lang="en-US" sz="1600" dirty="0" smtClean="0"/>
              <a:t>PSD Demonstration</a:t>
            </a:r>
          </a:p>
          <a:p>
            <a:r>
              <a:rPr lang="en-US" sz="2000" dirty="0" smtClean="0"/>
              <a:t>In </a:t>
            </a:r>
            <a:r>
              <a:rPr lang="en-US" sz="2000" b="1" dirty="0" smtClean="0"/>
              <a:t>Part 3 “Implementing Discrete Filters”</a:t>
            </a:r>
            <a:r>
              <a:rPr lang="en-US" sz="2000" dirty="0" smtClean="0"/>
              <a:t> we have covered the following:</a:t>
            </a:r>
          </a:p>
          <a:p>
            <a:pPr lvl="1"/>
            <a:r>
              <a:rPr lang="en-US" sz="1600" dirty="0" smtClean="0"/>
              <a:t>Converting from continuous Laplace domain filters to discrete Z-domain filters (Tustin’s rule, or bilinear transformation)</a:t>
            </a:r>
          </a:p>
          <a:p>
            <a:pPr lvl="1"/>
            <a:r>
              <a:rPr lang="en-US" sz="1600" dirty="0" smtClean="0"/>
              <a:t>Recursive filter implementations for discrete filters</a:t>
            </a:r>
          </a:p>
          <a:p>
            <a:r>
              <a:rPr lang="en-US" sz="2000" dirty="0" smtClean="0"/>
              <a:t>In Part 4 “Typical GN&amp;C Applications” we will cover the following:</a:t>
            </a:r>
          </a:p>
          <a:p>
            <a:pPr lvl="1"/>
            <a:r>
              <a:rPr lang="en-US" sz="1200" dirty="0" smtClean="0"/>
              <a:t>Normalized frequency</a:t>
            </a:r>
          </a:p>
          <a:p>
            <a:pPr lvl="1"/>
            <a:r>
              <a:rPr lang="en-US" sz="1200" dirty="0" smtClean="0"/>
              <a:t>Methods to verify transfer function magnitude/phase of discrete filters using DFT (or FFT)</a:t>
            </a:r>
          </a:p>
          <a:p>
            <a:pPr lvl="1"/>
            <a:r>
              <a:rPr lang="en-US" sz="1200" dirty="0" smtClean="0"/>
              <a:t>Example use of discrete filter to implement a notch filter</a:t>
            </a:r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18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M_508-ish_TEMPLATE">
  <a:themeElements>
    <a:clrScheme name="Custom 2">
      <a:dk1>
        <a:srgbClr val="000F2E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SM_508-ish_TEMPLATE</Template>
  <TotalTime>2557</TotalTime>
  <Words>1419</Words>
  <Application>Microsoft Office PowerPoint</Application>
  <PresentationFormat>On-screen Show (4:3)</PresentationFormat>
  <Paragraphs>194</Paragraphs>
  <Slides>18</Slides>
  <Notes>17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SM_508-ish_TEMPLATE</vt:lpstr>
      <vt:lpstr>Equation</vt:lpstr>
      <vt:lpstr>Microsoft Equation 3.0</vt:lpstr>
      <vt:lpstr>Introduction to Digital Signal Processing (DSP)      Part 3 of 4 (“Implementing Discrete Filters”)</vt:lpstr>
      <vt:lpstr>Overview </vt:lpstr>
      <vt:lpstr>Implementing Continuous or Discrete Filters</vt:lpstr>
      <vt:lpstr>Laplace Transform to Z Transform – Tustin’s rule</vt:lpstr>
      <vt:lpstr>Derivation of Tustin’s Rule</vt:lpstr>
      <vt:lpstr>Implementation of Continuous Filters</vt:lpstr>
      <vt:lpstr>First Order Continuous Domain Filter Implementation</vt:lpstr>
      <vt:lpstr>Second Order Continuous Domain Filter Implementation</vt:lpstr>
      <vt:lpstr>Tustin’s Rule Implementation</vt:lpstr>
      <vt:lpstr>Implementation of Discrete Filter With Recursive Equation</vt:lpstr>
      <vt:lpstr>Another Form for G(z)</vt:lpstr>
      <vt:lpstr>Recursive Equation for Implementing Discrete Filters</vt:lpstr>
      <vt:lpstr>Continuous Filters vs. Discrete Filters</vt:lpstr>
      <vt:lpstr>Numerical Example of Discrete Lead/Lag Filter</vt:lpstr>
      <vt:lpstr>Matlab / Octave Commands For Example</vt:lpstr>
      <vt:lpstr>Frequency Response of Example Lead/Lag Discrete Filter</vt:lpstr>
      <vt:lpstr>Compare Frequency Response of  Digital &amp; Continuous Lead/Lag Filter</vt:lpstr>
      <vt:lpstr>Introduction to DSP, Part 3 of 4  Summary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Ian</dc:creator>
  <cp:lastModifiedBy>jbeaty1</cp:lastModifiedBy>
  <cp:revision>96</cp:revision>
  <dcterms:created xsi:type="dcterms:W3CDTF">2011-03-16T16:13:23Z</dcterms:created>
  <dcterms:modified xsi:type="dcterms:W3CDTF">2011-11-01T14:44:42Z</dcterms:modified>
</cp:coreProperties>
</file>