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80" r:id="rId3"/>
    <p:sldId id="309" r:id="rId4"/>
    <p:sldId id="310" r:id="rId5"/>
    <p:sldId id="311" r:id="rId6"/>
    <p:sldId id="312" r:id="rId7"/>
    <p:sldId id="298" r:id="rId8"/>
    <p:sldId id="299" r:id="rId9"/>
    <p:sldId id="300" r:id="rId10"/>
    <p:sldId id="301" r:id="rId11"/>
    <p:sldId id="302" r:id="rId12"/>
    <p:sldId id="303" r:id="rId13"/>
    <p:sldId id="304" r:id="rId14"/>
    <p:sldId id="305" r:id="rId15"/>
    <p:sldId id="306" r:id="rId16"/>
    <p:sldId id="307" r:id="rId17"/>
    <p:sldId id="308" r:id="rId18"/>
    <p:sldId id="313" r:id="rId19"/>
    <p:sldId id="316" r:id="rId20"/>
    <p:sldId id="314" r:id="rId21"/>
    <p:sldId id="315" r:id="rId22"/>
    <p:sldId id="317" r:id="rId23"/>
    <p:sldId id="297"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0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643" autoAdjust="0"/>
  </p:normalViewPr>
  <p:slideViewPr>
    <p:cSldViewPr>
      <p:cViewPr>
        <p:scale>
          <a:sx n="100" d="100"/>
          <a:sy n="100" d="100"/>
        </p:scale>
        <p:origin x="-18"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4" Type="http://schemas.openxmlformats.org/officeDocument/2006/relationships/image" Target="../media/image14.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image" Target="../media/image2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5" Type="http://schemas.openxmlformats.org/officeDocument/2006/relationships/image" Target="../media/image26.wmf"/><Relationship Id="rId4" Type="http://schemas.openxmlformats.org/officeDocument/2006/relationships/image" Target="../media/image2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D62AEC6-63A6-4065-8A6A-0F620A1EABE3}" type="datetimeFigureOut">
              <a:rPr lang="en-US" smtClean="0"/>
              <a:pPr/>
              <a:t>10/28/2011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CB1343-7C3B-4511-9290-56B7AA1B392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8CB1343-7C3B-4511-9290-56B7AA1B3920}" type="slidenum">
              <a:rPr lang="en-US" smtClean="0"/>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10"/>
          <p:cNvSpPr>
            <a:spLocks noGrp="1"/>
          </p:cNvSpPr>
          <p:nvPr>
            <p:ph type="sldNum" sz="quarter" idx="12"/>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4"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r>
              <a:rPr lang="en-US" dirty="0" smtClean="0"/>
              <a:t>Click icon to add picture</a:t>
            </a:r>
            <a:endParaRPr lang="en-US"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85000">
              <a:schemeClr val="bg1">
                <a:tint val="45000"/>
                <a:shade val="99000"/>
                <a:satMod val="350000"/>
              </a:schemeClr>
            </a:gs>
            <a:gs pos="40000">
              <a:schemeClr val="bg1">
                <a:tint val="45000"/>
                <a:shade val="99000"/>
                <a:satMod val="350000"/>
              </a:schemeClr>
            </a:gs>
            <a:gs pos="100000">
              <a:schemeClr val="bg1">
                <a:shade val="20000"/>
                <a:satMod val="255000"/>
              </a:schemeClr>
            </a:gs>
          </a:gsLst>
          <a:lin ang="162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0" y="6553200"/>
            <a:ext cx="9144000" cy="304800"/>
          </a:xfrm>
          <a:prstGeom prst="rect">
            <a:avLst/>
          </a:prstGeom>
        </p:spPr>
        <p:style>
          <a:lnRef idx="1">
            <a:schemeClr val="accent1"/>
          </a:lnRef>
          <a:fillRef idx="1002">
            <a:schemeClr val="dk2"/>
          </a:fillRef>
          <a:effectRef idx="1">
            <a:schemeClr val="accent1"/>
          </a:effectRef>
          <a:fontRef idx="minor">
            <a:schemeClr val="dk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84900" tIns="42450" rIns="84900" bIns="4245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wrap="squar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a:t>
            </a:r>
            <a:r>
              <a:rPr lang="en-US" sz="4000" b="1" cap="all" baseline="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 </a:t>
            </a:r>
            <a:r>
              <a:rPr lang="en-US" sz="40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Online</a:t>
            </a:r>
          </a:p>
        </p:txBody>
      </p:sp>
      <p:pic>
        <p:nvPicPr>
          <p:cNvPr id="10" name="Picture 9" descr="70564main_nesc_logo.jpg"/>
          <p:cNvPicPr>
            <a:picLocks noChangeAspect="1"/>
          </p:cNvPicPr>
          <p:nvPr/>
        </p:nvPicPr>
        <p:blipFill>
          <a:blip r:embed="rId12" cstate="print"/>
          <a:stretch>
            <a:fillRect/>
          </a:stretch>
        </p:blipFill>
        <p:spPr>
          <a:xfrm>
            <a:off x="0" y="0"/>
            <a:ext cx="1371600" cy="1371600"/>
          </a:xfrm>
          <a:prstGeom prst="rect">
            <a:avLst/>
          </a:prstGeom>
        </p:spPr>
      </p:pic>
      <p:cxnSp>
        <p:nvCxnSpPr>
          <p:cNvPr id="13" name="Straight Connector 12"/>
          <p:cNvCxnSpPr/>
          <p:nvPr/>
        </p:nvCxnSpPr>
        <p:spPr>
          <a:xfrm rot="10800000">
            <a:off x="0" y="6553200"/>
            <a:ext cx="9144000" cy="1"/>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001"/>
            <a:ext cx="9144000" cy="276999"/>
          </a:xfrm>
          <a:prstGeom prst="rect">
            <a:avLst/>
          </a:prstGeom>
          <a:noFill/>
        </p:spPr>
        <p:txBody>
          <a:bodyPr wrap="square" rtlCol="0">
            <a:spAutoFit/>
          </a:bodyPr>
          <a:lstStyle/>
          <a:p>
            <a:pPr algn="ctr"/>
            <a:r>
              <a:rPr lang="en-US" sz="1200" b="1" i="1" dirty="0" smtClean="0">
                <a:latin typeface="+mj-lt"/>
              </a:rPr>
              <a:t>Learning from the Past, Looking to the Future</a:t>
            </a:r>
            <a:endParaRPr lang="en-US" sz="1200" b="1" i="1" dirty="0">
              <a:latin typeface="+mj-lt"/>
            </a:endParaRP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a:solidFill>
                  <a:schemeClr val="bg2"/>
                </a:solidFill>
              </a:defRPr>
            </a:lvl1pPr>
          </a:lstStyle>
          <a:p>
            <a:r>
              <a:rPr lang="en-US" dirty="0" smtClean="0"/>
              <a:t>Page: </a:t>
            </a:r>
            <a:fld id="{A8E54F2D-3D2C-43C8-A605-2CA5B98B9581}" type="slidenum">
              <a:rPr lang="en-US" smtClean="0"/>
              <a:pPr/>
              <a:t>‹#›</a:t>
            </a:fld>
            <a:endParaRPr lang="en-US" dirty="0"/>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hf hdr="0" ftr="0" dt="0"/>
  <p:txStyles>
    <p:titleStyle>
      <a:lvl1pPr algn="ctr" defTabSz="849010" rtl="0" eaLnBrk="1" latinLnBrk="0" hangingPunct="1">
        <a:spcBef>
          <a:spcPct val="0"/>
        </a:spcBef>
        <a:buNone/>
        <a:defRPr sz="4100" kern="1200">
          <a:solidFill>
            <a:schemeClr val="tx1"/>
          </a:solidFill>
          <a:latin typeface="+mj-lt"/>
          <a:ea typeface="+mj-ea"/>
          <a:cs typeface="+mj-cs"/>
        </a:defRPr>
      </a:lvl1pPr>
    </p:titleStyle>
    <p:bodyStyle>
      <a:lvl1pPr marL="318380" indent="-318380" algn="l" defTabSz="849010" rtl="0" eaLnBrk="1" latinLnBrk="0" hangingPunct="1">
        <a:spcBef>
          <a:spcPct val="20000"/>
        </a:spcBef>
        <a:buFont typeface="Arial" pitchFamily="34" charset="0"/>
        <a:buChar char="•"/>
        <a:defRPr sz="3000" kern="1200">
          <a:solidFill>
            <a:schemeClr val="tx1"/>
          </a:solidFill>
          <a:latin typeface="+mn-lt"/>
          <a:ea typeface="+mn-ea"/>
          <a:cs typeface="+mn-cs"/>
        </a:defRPr>
      </a:lvl1pPr>
      <a:lvl2pPr marL="689822" indent="-265315" algn="l" defTabSz="849010" rtl="0" eaLnBrk="1" latinLnBrk="0" hangingPunct="1">
        <a:spcBef>
          <a:spcPct val="20000"/>
        </a:spcBef>
        <a:buFont typeface="Arial" pitchFamily="34" charset="0"/>
        <a:buChar char="–"/>
        <a:defRPr sz="2600" kern="1200">
          <a:solidFill>
            <a:schemeClr val="tx1"/>
          </a:solidFill>
          <a:latin typeface="+mn-lt"/>
          <a:ea typeface="+mn-ea"/>
          <a:cs typeface="+mn-cs"/>
        </a:defRPr>
      </a:lvl2pPr>
      <a:lvl3pPr marL="1061264" indent="-212253" algn="l" defTabSz="849010" rtl="0" eaLnBrk="1" latinLnBrk="0" hangingPunct="1">
        <a:spcBef>
          <a:spcPct val="20000"/>
        </a:spcBef>
        <a:buFont typeface="Arial" pitchFamily="34" charset="0"/>
        <a:buChar char="•"/>
        <a:defRPr sz="2200" kern="1200">
          <a:solidFill>
            <a:schemeClr val="tx1"/>
          </a:solidFill>
          <a:latin typeface="+mn-lt"/>
          <a:ea typeface="+mn-ea"/>
          <a:cs typeface="+mn-cs"/>
        </a:defRPr>
      </a:lvl3pPr>
      <a:lvl4pPr marL="1485770"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191027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0.bin"/><Relationship Id="rId5" Type="http://schemas.openxmlformats.org/officeDocument/2006/relationships/oleObject" Target="../embeddings/oleObject9.bin"/><Relationship Id="rId4" Type="http://schemas.openxmlformats.org/officeDocument/2006/relationships/oleObject" Target="../embeddings/oleObject8.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oleObject" Target="../embeddings/oleObject15.bin"/><Relationship Id="rId2" Type="http://schemas.openxmlformats.org/officeDocument/2006/relationships/slideLayout" Target="../slideLayouts/slideLayout4.xml"/><Relationship Id="rId1" Type="http://schemas.openxmlformats.org/officeDocument/2006/relationships/vmlDrawing" Target="../drawings/vmlDrawing6.vml"/><Relationship Id="rId6" Type="http://schemas.openxmlformats.org/officeDocument/2006/relationships/oleObject" Target="../embeddings/oleObject14.bin"/><Relationship Id="rId5" Type="http://schemas.openxmlformats.org/officeDocument/2006/relationships/oleObject" Target="../embeddings/oleObject13.bin"/><Relationship Id="rId4" Type="http://schemas.openxmlformats.org/officeDocument/2006/relationships/oleObject" Target="../embeddings/oleObject12.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oleObject16.bin"/></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oleObject" Target="../embeddings/oleObject18.bin"/><Relationship Id="rId4" Type="http://schemas.openxmlformats.org/officeDocument/2006/relationships/oleObject" Target="../embeddings/oleObject17.bin"/></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23.bin"/><Relationship Id="rId3" Type="http://schemas.openxmlformats.org/officeDocument/2006/relationships/notesSlide" Target="../notesSlides/notesSlide21.xml"/><Relationship Id="rId7"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embeddings/oleObject21.bin"/><Relationship Id="rId5" Type="http://schemas.openxmlformats.org/officeDocument/2006/relationships/oleObject" Target="../embeddings/oleObject20.bin"/><Relationship Id="rId4" Type="http://schemas.openxmlformats.org/officeDocument/2006/relationships/oleObject" Target="../embeddings/oleObject19.bin"/></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905000" y="4114800"/>
            <a:ext cx="6400800" cy="2057400"/>
          </a:xfrm>
        </p:spPr>
        <p:txBody>
          <a:bodyPr/>
          <a:lstStyle/>
          <a:p>
            <a:r>
              <a:rPr lang="en-US" sz="1600" dirty="0" smtClean="0"/>
              <a:t>James R. (Jim) Beaty, PhD - NASA Langley Research Center</a:t>
            </a:r>
            <a:br>
              <a:rPr lang="en-US" sz="1600" dirty="0" smtClean="0"/>
            </a:br>
            <a:r>
              <a:rPr lang="en-US" sz="1600" dirty="0" smtClean="0"/>
              <a:t>Vehicle Analysis Branch, Systems Analysis &amp; Concepts Directorate</a:t>
            </a:r>
            <a:br>
              <a:rPr lang="en-US" sz="1600" dirty="0" smtClean="0"/>
            </a:br>
            <a:r>
              <a:rPr lang="en-US" sz="1600" dirty="0" smtClean="0"/>
              <a:t>Bldg 1209, Room 128B, M/S 451</a:t>
            </a:r>
          </a:p>
          <a:p>
            <a:r>
              <a:rPr lang="en-US" sz="1600" dirty="0" smtClean="0"/>
              <a:t>1 North Dryden Street</a:t>
            </a:r>
            <a:br>
              <a:rPr lang="en-US" sz="1600" dirty="0" smtClean="0"/>
            </a:br>
            <a:r>
              <a:rPr lang="en-US" sz="1600" dirty="0" smtClean="0"/>
              <a:t>Hampton, VA 23681</a:t>
            </a:r>
            <a:br>
              <a:rPr lang="en-US" sz="1600" dirty="0" smtClean="0"/>
            </a:br>
            <a:r>
              <a:rPr lang="en-US" sz="1600" dirty="0" smtClean="0"/>
              <a:t>757-864-1322</a:t>
            </a:r>
          </a:p>
          <a:p>
            <a:r>
              <a:rPr lang="en-US" sz="1600" dirty="0" smtClean="0"/>
              <a:t>James.R.Beaty@nasa.gov</a:t>
            </a:r>
            <a:br>
              <a:rPr lang="en-US" sz="1600" dirty="0" smtClean="0"/>
            </a:br>
            <a:endParaRPr lang="en-US" dirty="0"/>
          </a:p>
        </p:txBody>
      </p:sp>
      <p:sp>
        <p:nvSpPr>
          <p:cNvPr id="4" name="Slide Number Placeholder 3"/>
          <p:cNvSpPr>
            <a:spLocks noGrp="1"/>
          </p:cNvSpPr>
          <p:nvPr>
            <p:ph type="sldNum" sz="quarter" idx="4"/>
          </p:nvPr>
        </p:nvSpPr>
        <p:spPr/>
        <p:txBody>
          <a:bodyPr/>
          <a:lstStyle/>
          <a:p>
            <a:r>
              <a:rPr lang="en-US" dirty="0" smtClean="0"/>
              <a:t>Page: </a:t>
            </a:r>
            <a:fld id="{A8E54F2D-3D2C-43C8-A605-2CA5B98B9581}" type="slidenum">
              <a:rPr lang="en-US" smtClean="0"/>
              <a:pPr/>
              <a:t>1</a:t>
            </a:fld>
            <a:endParaRPr lang="en-US" dirty="0"/>
          </a:p>
        </p:txBody>
      </p:sp>
      <p:sp>
        <p:nvSpPr>
          <p:cNvPr id="5" name="Rectangle 2"/>
          <p:cNvSpPr>
            <a:spLocks noGrp="1" noChangeArrowheads="1"/>
          </p:cNvSpPr>
          <p:nvPr>
            <p:ph type="ctrTitle"/>
          </p:nvPr>
        </p:nvSpPr>
        <p:spPr>
          <a:xfrm>
            <a:off x="304800" y="1371600"/>
            <a:ext cx="8382000" cy="1470024"/>
          </a:xfrm>
        </p:spPr>
        <p:txBody>
          <a:bodyPr/>
          <a:lstStyle/>
          <a:p>
            <a:r>
              <a:rPr lang="en-US" sz="4000" i="0" dirty="0" smtClean="0"/>
              <a:t>Fundamentals of Geodetic Kinematics</a:t>
            </a:r>
            <a:r>
              <a:rPr lang="en-US" sz="2000" dirty="0" smtClean="0"/>
              <a:t/>
            </a:r>
            <a:br>
              <a:rPr lang="en-US" sz="2000" dirty="0" smtClean="0"/>
            </a:br>
            <a:r>
              <a:rPr lang="en-US" sz="4800" dirty="0" smtClean="0"/>
              <a:t> </a:t>
            </a:r>
            <a:r>
              <a:rPr lang="en-US" sz="3200" b="1" dirty="0" smtClean="0">
                <a:latin typeface="Garamond" pitchFamily="18" charset="0"/>
              </a:rPr>
              <a:t>Part 2 of 2 (“Implementation”)</a:t>
            </a:r>
            <a:endParaRPr lang="en-US" sz="3200" b="1" i="0" dirty="0" smtClean="0"/>
          </a:p>
        </p:txBody>
      </p:sp>
      <p:pic>
        <p:nvPicPr>
          <p:cNvPr id="6" name="Picture 3" descr="C:\Users\jbeaty1\Pictures\KOGDIrectoryPhotoCropped.jpg"/>
          <p:cNvPicPr>
            <a:picLocks noChangeAspect="1" noChangeArrowheads="1"/>
          </p:cNvPicPr>
          <p:nvPr/>
        </p:nvPicPr>
        <p:blipFill>
          <a:blip r:embed="rId2" cstate="print"/>
          <a:srcRect/>
          <a:stretch>
            <a:fillRect/>
          </a:stretch>
        </p:blipFill>
        <p:spPr bwMode="auto">
          <a:xfrm>
            <a:off x="304801" y="4114801"/>
            <a:ext cx="1601480" cy="1828800"/>
          </a:xfrm>
          <a:prstGeom prst="rect">
            <a:avLst/>
          </a:prstGeom>
          <a:noFill/>
        </p:spPr>
      </p:pic>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r>
              <a:rPr lang="en-US" sz="3200" dirty="0" smtClean="0"/>
              <a:t/>
            </a:r>
            <a:br>
              <a:rPr lang="en-US" sz="3200" dirty="0" smtClean="0"/>
            </a:br>
            <a:endParaRPr lang="en-US" sz="3200" dirty="0"/>
          </a:p>
        </p:txBody>
      </p:sp>
      <p:sp>
        <p:nvSpPr>
          <p:cNvPr id="3" name="Content Placeholder 2"/>
          <p:cNvSpPr>
            <a:spLocks noGrp="1"/>
          </p:cNvSpPr>
          <p:nvPr>
            <p:ph idx="1"/>
          </p:nvPr>
        </p:nvSpPr>
        <p:spPr>
          <a:xfrm>
            <a:off x="457200" y="1600200"/>
            <a:ext cx="8458200" cy="4144964"/>
          </a:xfrm>
        </p:spPr>
        <p:txBody>
          <a:bodyPr/>
          <a:lstStyle/>
          <a:p>
            <a:r>
              <a:rPr lang="en-US" sz="2000" dirty="0" smtClean="0"/>
              <a:t>Part 1, “Introduction and Definitions”</a:t>
            </a:r>
          </a:p>
          <a:p>
            <a:pPr lvl="1"/>
            <a:r>
              <a:rPr lang="en-US" sz="1800" dirty="0" smtClean="0"/>
              <a:t>Mathematical relationships for ellipses</a:t>
            </a:r>
          </a:p>
          <a:p>
            <a:pPr lvl="1"/>
            <a:r>
              <a:rPr lang="en-US" sz="1800" dirty="0" smtClean="0"/>
              <a:t>Coordinate frames and definition of terms</a:t>
            </a:r>
          </a:p>
          <a:p>
            <a:pPr lvl="1"/>
            <a:r>
              <a:rPr lang="en-US" sz="1800" dirty="0" smtClean="0"/>
              <a:t>Equations used for geodetic kinematics</a:t>
            </a:r>
          </a:p>
          <a:p>
            <a:pPr lvl="1"/>
            <a:r>
              <a:rPr lang="en-US" sz="1800" dirty="0" smtClean="0"/>
              <a:t>Spherical to rectangular position coordinates and vice-versa</a:t>
            </a:r>
          </a:p>
          <a:p>
            <a:r>
              <a:rPr lang="en-US" sz="2000" b="1" dirty="0" smtClean="0"/>
              <a:t>Part 2, “Implementation”</a:t>
            </a:r>
          </a:p>
          <a:p>
            <a:pPr marL="742886" lvl="3" indent="-318380"/>
            <a:r>
              <a:rPr lang="en-US" sz="1800" dirty="0" smtClean="0"/>
              <a:t>Sidereal “Time”</a:t>
            </a:r>
          </a:p>
          <a:p>
            <a:pPr marL="742886" lvl="3" indent="-318380"/>
            <a:r>
              <a:rPr lang="en-US" sz="1800" dirty="0" smtClean="0"/>
              <a:t>Summary of WGS-84 standard constants used for Earth and moon</a:t>
            </a:r>
          </a:p>
          <a:p>
            <a:pPr marL="742886" lvl="3" indent="-318380"/>
            <a:r>
              <a:rPr lang="en-US" sz="1800" dirty="0" smtClean="0"/>
              <a:t>Coordinate frames commonly used for modeling of geodetic kinematics</a:t>
            </a:r>
          </a:p>
          <a:p>
            <a:pPr marL="742886" lvl="3" indent="-318380"/>
            <a:r>
              <a:rPr lang="en-US" sz="1800" dirty="0" smtClean="0"/>
              <a:t>Equations for navigation over an oblate spheroid</a:t>
            </a:r>
          </a:p>
          <a:p>
            <a:pPr marL="742886" lvl="3" indent="-318380"/>
            <a:r>
              <a:rPr lang="en-US" sz="1800" dirty="0" smtClean="0"/>
              <a:t>Great circle distance calculations</a:t>
            </a:r>
          </a:p>
          <a:p>
            <a:pPr marL="742886" lvl="3" indent="-318380"/>
            <a:r>
              <a:rPr lang="en-US" sz="1800" dirty="0" smtClean="0"/>
              <a:t>Calculation of position and velocity of an object relative to planet fixed frames</a:t>
            </a:r>
          </a:p>
          <a:p>
            <a:pPr lvl="1">
              <a:buNone/>
            </a:pP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a:t>
            </a:fld>
            <a:endParaRPr lang="en-US" dirty="0"/>
          </a:p>
        </p:txBody>
      </p:sp>
      <p:sp>
        <p:nvSpPr>
          <p:cNvPr id="5" name="Right Arrow 4"/>
          <p:cNvSpPr/>
          <p:nvPr/>
        </p:nvSpPr>
        <p:spPr>
          <a:xfrm rot="10800000">
            <a:off x="8382000" y="3172968"/>
            <a:ext cx="533399"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Sidereal “Time”</a:t>
            </a:r>
            <a:endParaRPr lang="en-US" dirty="0"/>
          </a:p>
        </p:txBody>
      </p:sp>
      <p:sp>
        <p:nvSpPr>
          <p:cNvPr id="3" name="Content Placeholder 2"/>
          <p:cNvSpPr>
            <a:spLocks noGrp="1"/>
          </p:cNvSpPr>
          <p:nvPr>
            <p:ph idx="1"/>
          </p:nvPr>
        </p:nvSpPr>
        <p:spPr/>
        <p:txBody>
          <a:bodyPr>
            <a:normAutofit/>
          </a:bodyPr>
          <a:lstStyle/>
          <a:p>
            <a:r>
              <a:rPr lang="en-US" sz="2000" dirty="0" smtClean="0"/>
              <a:t>Sidereal “time” is the angle in the ecliptic plane between the X-axis of the Earth Centered Inertial (ECI) frame (which points toward the Vernal </a:t>
            </a:r>
            <a:r>
              <a:rPr lang="en-US" sz="2000" dirty="0" smtClean="0"/>
              <a:t>Equinox) </a:t>
            </a:r>
            <a:r>
              <a:rPr lang="en-US" sz="2000" dirty="0" smtClean="0"/>
              <a:t>and the X-axis of the Earth Centered, Earth Fixed (ECEF) frame (which points toward the Greenwich meridian)</a:t>
            </a:r>
          </a:p>
          <a:p>
            <a:r>
              <a:rPr lang="en-US" sz="2000" dirty="0" smtClean="0"/>
              <a:t>Sidereal “time” is really an angle, but it changes proportional to time, due to the almost constant rotation of the Earth ≈ 7.292115E-5 radians per second</a:t>
            </a:r>
          </a:p>
          <a:p>
            <a:r>
              <a:rPr lang="en-US" sz="2000" dirty="0" smtClean="0"/>
              <a:t>The </a:t>
            </a:r>
            <a:r>
              <a:rPr lang="en-US" sz="2000" b="1" i="1" dirty="0" smtClean="0"/>
              <a:t>inertial longitude </a:t>
            </a:r>
            <a:r>
              <a:rPr lang="en-US" sz="2000" dirty="0" smtClean="0"/>
              <a:t>is the sum of the sidereal “time” and the geodetic longitude (longitude relative to the Greenwich meridian)</a:t>
            </a:r>
          </a:p>
          <a:p>
            <a:r>
              <a:rPr lang="en-US" sz="2000" dirty="0" smtClean="0"/>
              <a:t>The initial value of sidereal “time” of a trajectory is dependent on the date and time of day</a:t>
            </a:r>
          </a:p>
          <a:p>
            <a:pPr lvl="1"/>
            <a:r>
              <a:rPr lang="en-US" sz="1600" dirty="0" smtClean="0"/>
              <a:t>Users of the </a:t>
            </a:r>
            <a:r>
              <a:rPr lang="en-US" sz="1600" b="1" i="1" dirty="0" smtClean="0"/>
              <a:t>Program to Optimize Simulated Trajectories II</a:t>
            </a:r>
            <a:r>
              <a:rPr lang="en-US" sz="1600" dirty="0" smtClean="0"/>
              <a:t> (POST2) can use it to compute sidereal “time” for a given date and time (described on following slide) </a:t>
            </a:r>
            <a:endParaRPr lang="en-US" sz="160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3</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POST2 and Sidereal “Time”</a:t>
            </a:r>
            <a:endParaRPr lang="en-US" dirty="0"/>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4</a:t>
            </a:fld>
            <a:endParaRPr lang="en-US" dirty="0"/>
          </a:p>
        </p:txBody>
      </p:sp>
      <p:sp>
        <p:nvSpPr>
          <p:cNvPr id="5" name="Rectangle 4"/>
          <p:cNvSpPr txBox="1">
            <a:spLocks noChangeArrowheads="1"/>
          </p:cNvSpPr>
          <p:nvPr/>
        </p:nvSpPr>
        <p:spPr>
          <a:xfrm>
            <a:off x="266700" y="1524000"/>
            <a:ext cx="8426450" cy="4972050"/>
          </a:xfrm>
          <a:prstGeom prst="rect">
            <a:avLst/>
          </a:prstGeom>
          <a:solidFill>
            <a:schemeClr val="bg1"/>
          </a:solidFill>
        </p:spPr>
        <p:txBody>
          <a:bodyPr/>
          <a:lstStyle/>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endPar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endParaRP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endParaRPr lang="en-US" sz="800" b="1" dirty="0" smtClean="0">
              <a:latin typeface="Courier New" pitchFamily="49" charset="0"/>
            </a:endParaRP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 Earth Model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npc</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(16)  = 0,       / oblate earth</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mre</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 20925646    / reference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maltp</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&amp;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malta</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to equator (1963 Patrick AFB)</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  Initial Position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npc</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(4)  = 2,         // use spherical initial position coordinates</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gdlat</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 28.627213,   // KSC LC-39B</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long  = 279.379203,</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set the launch date</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date(1) = 8.</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date(2) = 15.</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date(3) = 2009.</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npc</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(31) = 1</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iephem</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=1, Calculate True of Epoch, at zero hours on</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DATE, using 1950 model.</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=2, Calculate True of Epoch, at zero hours on</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DATE, using J2000 model.</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=3, Calculate transformation to EME2000 Vernal</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Equinox frame at Noon, January 1, 2000.</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iephem</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 2</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prnt</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(1) =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gha</a:t>
            </a:r>
            <a:endPar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endParaRP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endPar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endParaRP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after this run finishes, compute sidereal time using the value of </a:t>
            </a:r>
            <a:r>
              <a:rPr kumimoji="0" lang="en-US" sz="1100" b="1" i="0" u="none" strike="noStrike" kern="1200" cap="none" spc="0" normalizeH="0" baseline="0" noProof="0" dirty="0" err="1" smtClean="0">
                <a:ln>
                  <a:noFill/>
                </a:ln>
                <a:solidFill>
                  <a:schemeClr val="tx1"/>
                </a:solidFill>
                <a:effectLst/>
                <a:uLnTx/>
                <a:uFillTx/>
                <a:latin typeface="Courier New" pitchFamily="49" charset="0"/>
                <a:ea typeface="+mn-ea"/>
                <a:cs typeface="+mn-cs"/>
              </a:rPr>
              <a:t>gha</a:t>
            </a:r>
            <a:endParaRPr kumimoji="0" lang="en-US" sz="1100" b="1" i="0" u="none" strike="noStrike" kern="1200" cap="none" spc="0" normalizeH="0" baseline="0" noProof="0" dirty="0" smtClean="0">
              <a:ln>
                <a:noFill/>
              </a:ln>
              <a:solidFill>
                <a:schemeClr val="tx1"/>
              </a:solidFill>
              <a:effectLst/>
              <a:uLnTx/>
              <a:uFillTx/>
              <a:latin typeface="Courier New" pitchFamily="49" charset="0"/>
              <a:ea typeface="+mn-ea"/>
              <a:cs typeface="+mn-cs"/>
            </a:endParaRP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Eammple</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0700 Eastern Daylight Time</a:t>
            </a:r>
            <a:r>
              <a:rPr kumimoji="0" lang="en-US" sz="800" b="1" i="0" u="none" strike="noStrike" kern="1200" cap="none" spc="0" normalizeH="0" noProof="0" dirty="0" smtClean="0">
                <a:ln>
                  <a:noFill/>
                </a:ln>
                <a:solidFill>
                  <a:schemeClr val="tx1"/>
                </a:solidFill>
                <a:effectLst/>
                <a:uLnTx/>
                <a:uFillTx/>
                <a:latin typeface="Courier New" pitchFamily="49" charset="0"/>
                <a:ea typeface="+mn-ea"/>
                <a:cs typeface="+mn-cs"/>
              </a:rPr>
              <a:t> (</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EDT), August 15, 2009</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compute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gha</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with date(1-3) = ( 8, 15, 2009 ) ==&gt; </a:t>
            </a:r>
            <a:r>
              <a:rPr kumimoji="0" lang="en-US" sz="800" b="1" i="0" u="none" strike="noStrike" kern="1200" cap="none" spc="0" normalizeH="0" baseline="0" noProof="0" dirty="0" err="1" smtClean="0">
                <a:ln>
                  <a:noFill/>
                </a:ln>
                <a:solidFill>
                  <a:schemeClr val="tx1"/>
                </a:solidFill>
                <a:effectLst/>
                <a:uLnTx/>
                <a:uFillTx/>
                <a:latin typeface="Courier New" pitchFamily="49" charset="0"/>
                <a:ea typeface="+mn-ea"/>
                <a:cs typeface="+mn-cs"/>
              </a:rPr>
              <a:t>gha</a:t>
            </a: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 = 323.53667 deg</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then add 11 hrs (7am + 4hr time difference from GMT to EDT, or 5 hours for Eastern Standard Time) x 360.985605 deg/day / 24 hr/day</a:t>
            </a:r>
          </a:p>
          <a:p>
            <a:pPr marL="318380" lvl="0" indent="-318380" defTabSz="849010">
              <a:spcBef>
                <a:spcPct val="20000"/>
              </a:spcBef>
            </a:pPr>
            <a:r>
              <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rPr>
              <a:t>c   and then subtract 360 deg ( should be 0 to 360 ) ==&gt; 323.53667 + 11 x </a:t>
            </a:r>
            <a:r>
              <a:rPr lang="en-US" sz="800" b="1" dirty="0" smtClean="0">
                <a:latin typeface="Courier New" pitchFamily="49" charset="0"/>
              </a:rPr>
              <a:t>360.985605/24 – 360 = 128.982</a:t>
            </a:r>
          </a:p>
          <a:p>
            <a:pPr marL="318380" lvl="0" indent="-318380" defTabSz="849010">
              <a:spcBef>
                <a:spcPct val="20000"/>
              </a:spcBef>
            </a:pPr>
            <a:endParaRPr lang="en-US" sz="800" b="1" dirty="0" smtClean="0">
              <a:latin typeface="Courier New" pitchFamily="49" charset="0"/>
            </a:endParaRPr>
          </a:p>
          <a:p>
            <a:pPr marL="318380" lvl="0" indent="-318380" defTabSz="849010">
              <a:spcBef>
                <a:spcPct val="20000"/>
              </a:spcBef>
            </a:pPr>
            <a:r>
              <a:rPr lang="en-US" sz="1400" b="1" dirty="0" smtClean="0">
                <a:latin typeface="Courier New" pitchFamily="49" charset="0"/>
                <a:sym typeface="Wingdings" pitchFamily="2" charset="2"/>
              </a:rPr>
              <a:t> </a:t>
            </a:r>
            <a:r>
              <a:rPr lang="en-US" sz="1400" b="1" dirty="0" smtClean="0">
                <a:latin typeface="Courier New" pitchFamily="49" charset="0"/>
              </a:rPr>
              <a:t> 700AM EDT on August 15, 2009 @KSC Pad LC39B = sidereal “time” of 128.982°</a:t>
            </a:r>
            <a:endParaRPr kumimoji="0" lang="en-US" sz="800" b="1" i="0" u="none" strike="noStrike" kern="1200" cap="none" spc="0" normalizeH="0" baseline="0" noProof="0" dirty="0" smtClean="0">
              <a:ln>
                <a:noFill/>
              </a:ln>
              <a:solidFill>
                <a:schemeClr val="tx1"/>
              </a:solidFill>
              <a:effectLst/>
              <a:uLnTx/>
              <a:uFillTx/>
              <a:latin typeface="Courier New" pitchFamily="49" charset="0"/>
              <a:ea typeface="+mn-ea"/>
              <a:cs typeface="+mn-cs"/>
            </a:endParaRPr>
          </a:p>
        </p:txBody>
      </p:sp>
      <p:sp>
        <p:nvSpPr>
          <p:cNvPr id="6" name="Rectangle 3"/>
          <p:cNvSpPr txBox="1">
            <a:spLocks noChangeArrowheads="1"/>
          </p:cNvSpPr>
          <p:nvPr/>
        </p:nvSpPr>
        <p:spPr>
          <a:xfrm>
            <a:off x="5180013" y="2146300"/>
            <a:ext cx="3411537" cy="2881313"/>
          </a:xfrm>
          <a:prstGeom prst="rect">
            <a:avLst/>
          </a:prstGeom>
        </p:spPr>
        <p:txBody>
          <a:bodyPr vert="horz" lIns="84900" tIns="42450" rIns="84900" bIns="42450" rtlCol="0">
            <a:normAutofit/>
          </a:bodyPr>
          <a:lstStyle/>
          <a:p>
            <a:pPr marL="318380" marR="0" lvl="0" indent="-318380" algn="l" defTabSz="849010" rtl="0" eaLnBrk="1" fontAlgn="auto" latinLnBrk="0" hangingPunct="1">
              <a:lnSpc>
                <a:spcPct val="100000"/>
              </a:lnSpc>
              <a:spcBef>
                <a:spcPct val="20000"/>
              </a:spcBef>
              <a:spcAft>
                <a:spcPts val="0"/>
              </a:spcAft>
              <a:buClrTx/>
              <a:buSzTx/>
              <a:buFontTx/>
              <a:buChar char="o"/>
              <a:tabLst/>
              <a:defRPr/>
            </a:pPr>
            <a:r>
              <a:rPr kumimoji="0" lang="en-US" sz="1600" b="0" i="0" u="none" strike="noStrike" kern="1200" cap="none" spc="0" normalizeH="0" baseline="0" noProof="0" dirty="0" smtClean="0">
                <a:ln>
                  <a:noFill/>
                </a:ln>
                <a:solidFill>
                  <a:schemeClr val="tx1"/>
                </a:solidFill>
                <a:effectLst/>
                <a:uLnTx/>
                <a:uFillTx/>
                <a:latin typeface="+mn-lt"/>
                <a:ea typeface="+mn-ea"/>
                <a:cs typeface="+mn-cs"/>
              </a:rPr>
              <a:t>Set the launch date as shown at left</a:t>
            </a:r>
          </a:p>
          <a:p>
            <a:pPr marL="318380" marR="0" lvl="0" indent="-318380" algn="l" defTabSz="849010" rtl="0" eaLnBrk="1" fontAlgn="auto" latinLnBrk="0" hangingPunct="1">
              <a:lnSpc>
                <a:spcPct val="100000"/>
              </a:lnSpc>
              <a:spcBef>
                <a:spcPct val="20000"/>
              </a:spcBef>
              <a:spcAft>
                <a:spcPts val="0"/>
              </a:spcAft>
              <a:buClrTx/>
              <a:buSzTx/>
              <a:buFontTx/>
              <a:buChar char="o"/>
              <a:tabLst/>
              <a:defRPr/>
            </a:pPr>
            <a:r>
              <a:rPr kumimoji="0" lang="en-US" sz="1600" b="0" i="0" u="none" strike="noStrike" kern="1200" cap="none" spc="0" normalizeH="0" baseline="0" noProof="0" dirty="0" smtClean="0">
                <a:ln>
                  <a:noFill/>
                </a:ln>
                <a:solidFill>
                  <a:schemeClr val="tx1"/>
                </a:solidFill>
                <a:effectLst/>
                <a:uLnTx/>
                <a:uFillTx/>
                <a:latin typeface="+mn-lt"/>
                <a:ea typeface="+mn-ea"/>
                <a:cs typeface="+mn-cs"/>
              </a:rPr>
              <a:t>Run this “single point” POST2 input file, and follow comments for computing sidereal “</a:t>
            </a:r>
            <a:r>
              <a:rPr kumimoji="0" lang="en-US" sz="1600" b="0" i="0" u="none" strike="noStrike" kern="1200" cap="none" spc="0" normalizeH="0" baseline="0" noProof="0" dirty="0" err="1" smtClean="0">
                <a:ln>
                  <a:noFill/>
                </a:ln>
                <a:solidFill>
                  <a:schemeClr val="tx1"/>
                </a:solidFill>
                <a:effectLst/>
                <a:uLnTx/>
                <a:uFillTx/>
                <a:latin typeface="+mn-lt"/>
                <a:ea typeface="+mn-ea"/>
                <a:cs typeface="+mn-cs"/>
              </a:rPr>
              <a:t>time”,degrees</a:t>
            </a:r>
            <a:r>
              <a:rPr kumimoji="0" lang="en-US" sz="1600" b="0" i="0" u="none" strike="noStrike" kern="1200" cap="none" spc="0" normalizeH="0" baseline="0" noProof="0" dirty="0" smtClean="0">
                <a:ln>
                  <a:noFill/>
                </a:ln>
                <a:solidFill>
                  <a:schemeClr val="tx1"/>
                </a:solidFill>
                <a:effectLst/>
                <a:uLnTx/>
                <a:uFillTx/>
                <a:latin typeface="+mn-lt"/>
                <a:ea typeface="+mn-ea"/>
                <a:cs typeface="+mn-cs"/>
              </a:rPr>
              <a:t> from the POST2 output variable “</a:t>
            </a:r>
            <a:r>
              <a:rPr kumimoji="0" lang="en-US" sz="1600" b="0" i="0" u="none" strike="noStrike" kern="1200" cap="none" spc="0" normalizeH="0" baseline="0" noProof="0" dirty="0" err="1" smtClean="0">
                <a:ln>
                  <a:noFill/>
                </a:ln>
                <a:solidFill>
                  <a:schemeClr val="tx1"/>
                </a:solidFill>
                <a:effectLst/>
                <a:uLnTx/>
                <a:uFillTx/>
                <a:latin typeface="+mn-lt"/>
                <a:ea typeface="+mn-ea"/>
                <a:cs typeface="+mn-cs"/>
              </a:rPr>
              <a:t>gha</a:t>
            </a:r>
            <a:r>
              <a:rPr kumimoji="0" lang="en-US" sz="1600" b="0" i="0" u="none" strike="noStrike" kern="1200" cap="none" spc="0" normalizeH="0" baseline="0" noProof="0" dirty="0" smtClean="0">
                <a:ln>
                  <a:noFill/>
                </a:ln>
                <a:solidFill>
                  <a:schemeClr val="tx1"/>
                </a:solidFill>
                <a:effectLst/>
                <a:uLnTx/>
                <a:uFillTx/>
                <a:latin typeface="+mn-lt"/>
                <a:ea typeface="+mn-ea"/>
                <a:cs typeface="+mn-cs"/>
              </a:rPr>
              <a:t>”</a:t>
            </a:r>
          </a:p>
          <a:p>
            <a:pPr marL="689822" marR="0" lvl="1" indent="-265315" algn="l" defTabSz="849010" rtl="0" eaLnBrk="1" fontAlgn="auto" latinLnBrk="0" hangingPunct="1">
              <a:lnSpc>
                <a:spcPct val="100000"/>
              </a:lnSpc>
              <a:spcBef>
                <a:spcPct val="20000"/>
              </a:spcBef>
              <a:spcAft>
                <a:spcPts val="0"/>
              </a:spcAft>
              <a:buClrTx/>
              <a:buSzTx/>
              <a:buFontTx/>
              <a:buChar char="o"/>
              <a:tabLst/>
              <a:defRPr/>
            </a:pPr>
            <a:r>
              <a:rPr kumimoji="0" lang="en-US" sz="1400" b="0" i="0" u="none" strike="noStrike" kern="1200" cap="none" spc="0" normalizeH="0" baseline="0" noProof="0" dirty="0" err="1" smtClean="0">
                <a:ln>
                  <a:noFill/>
                </a:ln>
                <a:solidFill>
                  <a:schemeClr val="tx1"/>
                </a:solidFill>
                <a:effectLst/>
                <a:uLnTx/>
                <a:uFillTx/>
                <a:latin typeface="+mn-lt"/>
                <a:ea typeface="+mn-ea"/>
                <a:cs typeface="+mn-cs"/>
              </a:rPr>
              <a:t>gha</a:t>
            </a:r>
            <a:r>
              <a:rPr kumimoji="0" lang="en-US" sz="1400" b="0" i="0" u="none" strike="noStrike" kern="1200" cap="none" spc="0" normalizeH="0" baseline="0" noProof="0" dirty="0" smtClean="0">
                <a:ln>
                  <a:noFill/>
                </a:ln>
                <a:solidFill>
                  <a:schemeClr val="tx1"/>
                </a:solidFill>
                <a:effectLst/>
                <a:uLnTx/>
                <a:uFillTx/>
                <a:latin typeface="+mn-lt"/>
                <a:ea typeface="+mn-ea"/>
                <a:cs typeface="+mn-cs"/>
              </a:rPr>
              <a:t> is the Greenwich hour angle, degrees</a:t>
            </a:r>
          </a:p>
          <a:p>
            <a:pPr marL="689822" marR="0" lvl="1" indent="-265315" algn="l" defTabSz="849010" rtl="0" eaLnBrk="1" fontAlgn="auto" latinLnBrk="0" hangingPunct="1">
              <a:lnSpc>
                <a:spcPct val="100000"/>
              </a:lnSpc>
              <a:spcBef>
                <a:spcPct val="20000"/>
              </a:spcBef>
              <a:spcAft>
                <a:spcPts val="0"/>
              </a:spcAft>
              <a:buClrTx/>
              <a:buSzTx/>
              <a:buFontTx/>
              <a:buChar char="o"/>
              <a:tabLst/>
              <a:defRPr/>
            </a:pPr>
            <a:r>
              <a:rPr kumimoji="0" lang="en-US" sz="1400" b="0" i="0" u="none" strike="noStrike" kern="1200" cap="none" spc="0" normalizeH="0" baseline="0" noProof="0" dirty="0" smtClean="0">
                <a:ln>
                  <a:noFill/>
                </a:ln>
                <a:solidFill>
                  <a:schemeClr val="tx1"/>
                </a:solidFill>
                <a:effectLst/>
                <a:uLnTx/>
                <a:uFillTx/>
                <a:latin typeface="+mn-lt"/>
                <a:ea typeface="+mn-ea"/>
                <a:cs typeface="+mn-cs"/>
              </a:rPr>
              <a:t>is the sidereal “time” at Greenwich, England at midnight on date specified</a:t>
            </a:r>
          </a:p>
        </p:txBody>
      </p:sp>
      <p:sp>
        <p:nvSpPr>
          <p:cNvPr id="7" name="Line 6"/>
          <p:cNvSpPr>
            <a:spLocks noChangeShapeType="1"/>
          </p:cNvSpPr>
          <p:nvPr/>
        </p:nvSpPr>
        <p:spPr bwMode="auto">
          <a:xfrm flipH="1">
            <a:off x="1643063" y="2982913"/>
            <a:ext cx="3492500" cy="33655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WGS-84 Standard Constants</a:t>
            </a:r>
            <a:endParaRPr lang="en-US" dirty="0"/>
          </a:p>
        </p:txBody>
      </p:sp>
      <p:sp>
        <p:nvSpPr>
          <p:cNvPr id="3" name="Content Placeholder 2"/>
          <p:cNvSpPr>
            <a:spLocks noGrp="1"/>
          </p:cNvSpPr>
          <p:nvPr>
            <p:ph idx="1"/>
          </p:nvPr>
        </p:nvSpPr>
        <p:spPr>
          <a:xfrm>
            <a:off x="457200" y="1600200"/>
            <a:ext cx="8229600" cy="4144964"/>
          </a:xfrm>
        </p:spPr>
        <p:txBody>
          <a:bodyPr/>
          <a:lstStyle/>
          <a:p>
            <a:r>
              <a:rPr lang="en-US" sz="1800" dirty="0" smtClean="0"/>
              <a:t>The World Geodetic Survey, 1984 (WGS-84) is a widely used standard for the definitions of the oblate spheroid representation of the Earth (among other things as well).  Links to sites with WGS-84 information are:</a:t>
            </a:r>
          </a:p>
          <a:p>
            <a:pPr marL="689822" lvl="2" indent="-318380"/>
            <a:r>
              <a:rPr lang="en-US" sz="1400" dirty="0" smtClean="0">
                <a:solidFill>
                  <a:schemeClr val="tx1">
                    <a:lumMod val="50000"/>
                    <a:lumOff val="50000"/>
                  </a:schemeClr>
                </a:solidFill>
              </a:rPr>
              <a:t>http://www2.icao.int/en/pbn/ICAO Documentation/GNSS and WGS 84/</a:t>
            </a:r>
            <a:r>
              <a:rPr lang="en-US" sz="1400" dirty="0" err="1" smtClean="0">
                <a:solidFill>
                  <a:schemeClr val="tx1">
                    <a:lumMod val="50000"/>
                    <a:lumOff val="50000"/>
                  </a:schemeClr>
                </a:solidFill>
              </a:rPr>
              <a:t>Eurocontrol</a:t>
            </a:r>
            <a:r>
              <a:rPr lang="en-US" sz="1400" dirty="0" smtClean="0">
                <a:solidFill>
                  <a:schemeClr val="tx1">
                    <a:lumMod val="50000"/>
                    <a:lumOff val="50000"/>
                  </a:schemeClr>
                </a:solidFill>
              </a:rPr>
              <a:t> WGS 84.pdf </a:t>
            </a:r>
          </a:p>
          <a:p>
            <a:pPr lvl="1"/>
            <a:r>
              <a:rPr lang="en-US" sz="1400" dirty="0" smtClean="0">
                <a:solidFill>
                  <a:schemeClr val="tx1">
                    <a:lumMod val="50000"/>
                    <a:lumOff val="50000"/>
                  </a:schemeClr>
                </a:solidFill>
              </a:rPr>
              <a:t>http://earth-info.nga.mil/GandG/wgs84/ </a:t>
            </a:r>
          </a:p>
          <a:p>
            <a:r>
              <a:rPr lang="en-US" sz="1800" dirty="0" smtClean="0"/>
              <a:t>The standard defines the following parameters to the exact precisions shown below:</a:t>
            </a:r>
          </a:p>
          <a:p>
            <a:pPr lvl="1"/>
            <a:r>
              <a:rPr lang="en-US" sz="1600" dirty="0" smtClean="0"/>
              <a:t>Semi-major axis ( a = 6,378,137.0 meters )</a:t>
            </a:r>
          </a:p>
          <a:p>
            <a:pPr lvl="1"/>
            <a:r>
              <a:rPr lang="en-US" sz="1600" dirty="0" smtClean="0"/>
              <a:t>Reciprocal of flattening ( 1/f = 298.257223563 )</a:t>
            </a:r>
          </a:p>
          <a:p>
            <a:pPr lvl="1"/>
            <a:r>
              <a:rPr lang="en-US" sz="1600" dirty="0" smtClean="0"/>
              <a:t>Earth rotation rate ( </a:t>
            </a:r>
            <a:r>
              <a:rPr lang="en-US" sz="1600" dirty="0" err="1" smtClean="0">
                <a:latin typeface="Symbol" pitchFamily="18" charset="2"/>
              </a:rPr>
              <a:t>w</a:t>
            </a:r>
            <a:r>
              <a:rPr lang="en-US" sz="1600" baseline="-25000" dirty="0" err="1" smtClean="0">
                <a:latin typeface="Times New Roman" pitchFamily="18" charset="0"/>
              </a:rPr>
              <a:t>Earth</a:t>
            </a:r>
            <a:r>
              <a:rPr lang="en-US" sz="1600" dirty="0" smtClean="0"/>
              <a:t> = 7.292115 E-5 radians/second )</a:t>
            </a:r>
          </a:p>
          <a:p>
            <a:r>
              <a:rPr lang="en-US" sz="1800" dirty="0" smtClean="0"/>
              <a:t>From these parameters, all the constants in the equations presented herein can be derived.  </a:t>
            </a:r>
            <a:r>
              <a:rPr lang="en-US" sz="1400" dirty="0" smtClean="0"/>
              <a:t>E.G. –</a:t>
            </a:r>
            <a:r>
              <a:rPr lang="en-US" sz="1800" dirty="0" smtClean="0"/>
              <a:t> </a:t>
            </a:r>
          </a:p>
          <a:p>
            <a:pPr lvl="1"/>
            <a:r>
              <a:rPr lang="en-US" sz="1600" dirty="0" smtClean="0"/>
              <a:t>Square of eccentricity can be computed from reciprocal of flattening:</a:t>
            </a:r>
          </a:p>
          <a:p>
            <a:pPr lvl="1">
              <a:buNone/>
            </a:pPr>
            <a:r>
              <a:rPr lang="en-US" sz="1600" dirty="0" smtClean="0"/>
              <a:t>		     e</a:t>
            </a:r>
            <a:r>
              <a:rPr lang="en-US" sz="1600" baseline="30000" dirty="0" smtClean="0"/>
              <a:t>2</a:t>
            </a:r>
            <a:r>
              <a:rPr lang="en-US" sz="1600" dirty="0" smtClean="0"/>
              <a:t> = 1 – ( 1 - f )</a:t>
            </a:r>
            <a:r>
              <a:rPr lang="en-US" sz="1600" baseline="30000" dirty="0" smtClean="0"/>
              <a:t>2</a:t>
            </a:r>
            <a:r>
              <a:rPr lang="en-US" sz="1600" dirty="0" smtClean="0"/>
              <a:t>  = 1 – ( 1 – 1/ 298.257223563 )</a:t>
            </a:r>
            <a:r>
              <a:rPr lang="en-US" sz="1600" baseline="30000" dirty="0" smtClean="0"/>
              <a:t>2</a:t>
            </a:r>
            <a:r>
              <a:rPr lang="en-US" sz="1600" dirty="0" smtClean="0"/>
              <a:t>  = </a:t>
            </a:r>
            <a:r>
              <a:rPr lang="en-US" sz="1400" dirty="0" smtClean="0"/>
              <a:t>0.00669437999014</a:t>
            </a:r>
            <a:endParaRPr lang="en-US" sz="1600" dirty="0" smtClean="0"/>
          </a:p>
          <a:p>
            <a:pPr lvl="1"/>
            <a:r>
              <a:rPr lang="en-US" sz="1600" dirty="0" smtClean="0"/>
              <a:t>The </a:t>
            </a:r>
            <a:r>
              <a:rPr lang="en-US" sz="1600" dirty="0" smtClean="0"/>
              <a:t>semi-minor </a:t>
            </a:r>
            <a:r>
              <a:rPr lang="en-US" sz="1600" dirty="0" smtClean="0"/>
              <a:t>axis (b):</a:t>
            </a:r>
          </a:p>
          <a:p>
            <a:pPr lvl="1">
              <a:buNone/>
            </a:pPr>
            <a:r>
              <a:rPr lang="en-US" sz="1600" dirty="0" smtClean="0"/>
              <a:t>		     b = a  </a:t>
            </a:r>
            <a:r>
              <a:rPr lang="en-US" sz="1600" dirty="0" smtClean="0">
                <a:cs typeface="Arial" pitchFamily="34" charset="0"/>
              </a:rPr>
              <a:t>√ 1 – e</a:t>
            </a:r>
            <a:r>
              <a:rPr lang="en-US" sz="1600" baseline="30000" dirty="0" smtClean="0">
                <a:cs typeface="Arial" pitchFamily="34" charset="0"/>
              </a:rPr>
              <a:t>2</a:t>
            </a:r>
            <a:r>
              <a:rPr lang="en-US" sz="1600" dirty="0" smtClean="0">
                <a:cs typeface="Arial" pitchFamily="34" charset="0"/>
              </a:rPr>
              <a:t>  = a * ( 1 – f ) = 6,378,137.0 * ( 1 – 1/</a:t>
            </a:r>
            <a:r>
              <a:rPr lang="en-US" sz="1600" dirty="0" smtClean="0"/>
              <a:t> 298.257223563</a:t>
            </a:r>
            <a:r>
              <a:rPr lang="en-US" sz="1600" dirty="0" smtClean="0">
                <a:cs typeface="Arial" pitchFamily="34" charset="0"/>
              </a:rPr>
              <a:t> ) </a:t>
            </a:r>
          </a:p>
          <a:p>
            <a:pPr lvl="1">
              <a:buNone/>
            </a:pPr>
            <a:r>
              <a:rPr lang="en-US" sz="1600" dirty="0" smtClean="0">
                <a:cs typeface="Arial" pitchFamily="34" charset="0"/>
              </a:rPr>
              <a:t>		        = </a:t>
            </a:r>
            <a:r>
              <a:rPr lang="en-US" sz="1600" dirty="0" smtClean="0"/>
              <a:t>6,356,752.31 meters</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5</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Summary of Key Equations (Constants)</a:t>
            </a:r>
            <a:endParaRPr lang="en-US" dirty="0"/>
          </a:p>
        </p:txBody>
      </p:sp>
      <p:sp>
        <p:nvSpPr>
          <p:cNvPr id="3" name="Content Placeholder 2"/>
          <p:cNvSpPr>
            <a:spLocks noGrp="1"/>
          </p:cNvSpPr>
          <p:nvPr>
            <p:ph idx="1"/>
          </p:nvPr>
        </p:nvSpPr>
        <p:spPr>
          <a:xfrm>
            <a:off x="381000" y="2286000"/>
            <a:ext cx="8382000" cy="4144964"/>
          </a:xfrm>
        </p:spPr>
        <p:txBody>
          <a:bodyPr/>
          <a:lstStyle/>
          <a:p>
            <a:r>
              <a:rPr lang="en-US" sz="2000" dirty="0" smtClean="0">
                <a:cs typeface="Times New Roman" pitchFamily="18" charset="0"/>
              </a:rPr>
              <a:t>Geodetic constants for Earth ( Ref:   WGS-84 Standard):</a:t>
            </a:r>
            <a:endParaRPr lang="en-US" sz="2000" dirty="0" smtClean="0"/>
          </a:p>
          <a:p>
            <a:pPr lvl="1"/>
            <a:r>
              <a:rPr lang="en-US" sz="1600" dirty="0" smtClean="0">
                <a:cs typeface="Times New Roman" pitchFamily="18" charset="0"/>
              </a:rPr>
              <a:t>Semi-major axis length 	a    =   6378137.0 meters</a:t>
            </a:r>
            <a:endParaRPr lang="en-US" sz="1600" dirty="0" smtClean="0"/>
          </a:p>
          <a:p>
            <a:pPr lvl="1"/>
            <a:r>
              <a:rPr lang="en-US" sz="1600" dirty="0" smtClean="0">
                <a:cs typeface="Times New Roman" pitchFamily="18" charset="0"/>
              </a:rPr>
              <a:t>Reciprocal of flattening	1/f  =   298.257223563</a:t>
            </a:r>
            <a:endParaRPr lang="en-US" sz="1600" dirty="0" smtClean="0"/>
          </a:p>
          <a:p>
            <a:pPr lvl="1"/>
            <a:r>
              <a:rPr lang="en-US" sz="1600" dirty="0" smtClean="0">
                <a:cs typeface="Times New Roman" pitchFamily="18" charset="0"/>
              </a:rPr>
              <a:t>Rotation rate 		</a:t>
            </a:r>
            <a:r>
              <a:rPr lang="en-US" sz="1600" dirty="0" err="1" smtClean="0">
                <a:latin typeface="Symbol" pitchFamily="18" charset="2"/>
                <a:cs typeface="Times New Roman" pitchFamily="18" charset="0"/>
              </a:rPr>
              <a:t>w</a:t>
            </a:r>
            <a:r>
              <a:rPr lang="en-US" sz="1600" baseline="-25000" dirty="0" err="1" smtClean="0">
                <a:latin typeface="Symbol" pitchFamily="18" charset="2"/>
                <a:cs typeface="Times New Roman" pitchFamily="18" charset="0"/>
              </a:rPr>
              <a:t>E</a:t>
            </a:r>
            <a:r>
              <a:rPr lang="en-US" sz="1600" dirty="0" smtClean="0">
                <a:cs typeface="Times New Roman" pitchFamily="18" charset="0"/>
              </a:rPr>
              <a:t>  =   7.292115 E-5 radians/second</a:t>
            </a:r>
            <a:endParaRPr lang="en-US" sz="1600" dirty="0" smtClean="0"/>
          </a:p>
          <a:p>
            <a:r>
              <a:rPr lang="en-US" sz="2000" dirty="0" smtClean="0">
                <a:cs typeface="Times New Roman" pitchFamily="18" charset="0"/>
              </a:rPr>
              <a:t>Geodetic constants for Earth’s moon:</a:t>
            </a:r>
            <a:endParaRPr lang="en-US" sz="2000" dirty="0" smtClean="0"/>
          </a:p>
          <a:p>
            <a:pPr lvl="1"/>
            <a:r>
              <a:rPr lang="en-US" sz="1600" dirty="0" smtClean="0">
                <a:cs typeface="Times New Roman" pitchFamily="18" charset="0"/>
              </a:rPr>
              <a:t>Semi-major axis length 	a    =   1738140.0 meters</a:t>
            </a:r>
            <a:endParaRPr lang="en-US" sz="1600" dirty="0" smtClean="0"/>
          </a:p>
          <a:p>
            <a:pPr lvl="1"/>
            <a:r>
              <a:rPr lang="en-US" sz="1600" dirty="0" smtClean="0">
                <a:cs typeface="Times New Roman" pitchFamily="18" charset="0"/>
              </a:rPr>
              <a:t>Reciprocal of flattening	1/f  =   800.98618</a:t>
            </a:r>
            <a:endParaRPr lang="en-US" sz="1600" dirty="0" smtClean="0"/>
          </a:p>
          <a:p>
            <a:pPr lvl="1"/>
            <a:r>
              <a:rPr lang="en-US" sz="1600" dirty="0" smtClean="0">
                <a:cs typeface="Times New Roman" pitchFamily="18" charset="0"/>
              </a:rPr>
              <a:t>Rotation rate 		</a:t>
            </a:r>
            <a:r>
              <a:rPr lang="en-US" sz="1600" dirty="0" err="1" smtClean="0">
                <a:latin typeface="Symbol" pitchFamily="18" charset="2"/>
                <a:cs typeface="Times New Roman" pitchFamily="18" charset="0"/>
              </a:rPr>
              <a:t>w</a:t>
            </a:r>
            <a:r>
              <a:rPr lang="en-US" sz="1600" baseline="-25000" dirty="0" err="1" smtClean="0">
                <a:latin typeface="Symbol" pitchFamily="18" charset="2"/>
                <a:cs typeface="Times New Roman" pitchFamily="18" charset="0"/>
              </a:rPr>
              <a:t>M</a:t>
            </a:r>
            <a:r>
              <a:rPr lang="en-US" sz="1600" dirty="0" smtClean="0">
                <a:cs typeface="Times New Roman" pitchFamily="18" charset="0"/>
              </a:rPr>
              <a:t> = 2.6617072235 E-6 radians/second </a:t>
            </a:r>
          </a:p>
          <a:p>
            <a:pPr lvl="1">
              <a:buNone/>
            </a:pPr>
            <a:r>
              <a:rPr lang="en-US" sz="1600" dirty="0" smtClean="0">
                <a:cs typeface="Times New Roman" pitchFamily="18" charset="0"/>
              </a:rPr>
              <a:t>					          ( 1 rotation / 27.322 days)</a:t>
            </a:r>
            <a:endParaRPr lang="en-US" sz="1600" dirty="0" smtClean="0"/>
          </a:p>
          <a:p>
            <a:r>
              <a:rPr lang="en-US" sz="2000" dirty="0" smtClean="0">
                <a:cs typeface="Times New Roman" pitchFamily="18" charset="0"/>
              </a:rPr>
              <a:t>Given the semi-major axis length (a) and reciprocal of flattening ( 1/f ), the following oblate spheroid constants ( eccentricity, e, and semi-minor axis length, b ) can be computed:</a:t>
            </a:r>
            <a:endParaRPr lang="en-US" sz="2000" dirty="0" smtClean="0"/>
          </a:p>
          <a:p>
            <a:pPr>
              <a:buNone/>
            </a:pPr>
            <a:endParaRPr lang="en-US" b="1" dirty="0" smtClean="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6</a:t>
            </a:fld>
            <a:endParaRPr lang="en-US" dirty="0"/>
          </a:p>
        </p:txBody>
      </p:sp>
      <p:graphicFrame>
        <p:nvGraphicFramePr>
          <p:cNvPr id="23554" name="Object 4"/>
          <p:cNvGraphicFramePr>
            <a:graphicFrameLocks noChangeAspect="1"/>
          </p:cNvGraphicFramePr>
          <p:nvPr/>
        </p:nvGraphicFramePr>
        <p:xfrm>
          <a:off x="1109663" y="6057900"/>
          <a:ext cx="6161087" cy="419100"/>
        </p:xfrm>
        <a:graphic>
          <a:graphicData uri="http://schemas.openxmlformats.org/presentationml/2006/ole">
            <p:oleObj spid="_x0000_s23554" name="Equation" r:id="rId4" imgW="5003640" imgH="2793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762000"/>
            <a:ext cx="8229600" cy="1143000"/>
          </a:xfrm>
        </p:spPr>
        <p:txBody>
          <a:bodyPr/>
          <a:lstStyle/>
          <a:p>
            <a:r>
              <a:rPr lang="en-US" dirty="0" smtClean="0"/>
              <a:t>Typical Reference Frames Used for Geodetic Kinematics</a:t>
            </a:r>
            <a:endParaRPr lang="en-US" dirty="0"/>
          </a:p>
        </p:txBody>
      </p:sp>
      <p:sp>
        <p:nvSpPr>
          <p:cNvPr id="3" name="Content Placeholder 2"/>
          <p:cNvSpPr>
            <a:spLocks noGrp="1"/>
          </p:cNvSpPr>
          <p:nvPr>
            <p:ph idx="1"/>
          </p:nvPr>
        </p:nvSpPr>
        <p:spPr>
          <a:xfrm>
            <a:off x="457200" y="2133600"/>
            <a:ext cx="8229600" cy="4144964"/>
          </a:xfrm>
        </p:spPr>
        <p:txBody>
          <a:bodyPr/>
          <a:lstStyle/>
          <a:p>
            <a:pPr marL="419100" indent="-419100"/>
            <a:r>
              <a:rPr lang="en-US" sz="2000" dirty="0" smtClean="0"/>
              <a:t>There are several typical reference frames that are used for geodetic kinematics</a:t>
            </a:r>
          </a:p>
          <a:p>
            <a:pPr marL="838200" lvl="1" indent="-381000"/>
            <a:r>
              <a:rPr lang="en-US" sz="1600" dirty="0" smtClean="0"/>
              <a:t>Planet centered inertial</a:t>
            </a:r>
          </a:p>
          <a:p>
            <a:pPr marL="838200" lvl="1" indent="-381000"/>
            <a:r>
              <a:rPr lang="en-US" sz="1600" dirty="0" smtClean="0"/>
              <a:t>Planet centered rotating</a:t>
            </a:r>
          </a:p>
          <a:p>
            <a:pPr marL="838200" lvl="1" indent="-381000"/>
            <a:r>
              <a:rPr lang="en-US" sz="1600" dirty="0" smtClean="0"/>
              <a:t>Planet-relative instantaneous local level frame (origin may or may not be located on the surface of the planet at some specific, fixed location)</a:t>
            </a:r>
          </a:p>
          <a:p>
            <a:pPr marL="1257300" lvl="2" indent="-342900">
              <a:buClr>
                <a:schemeClr val="tx2"/>
              </a:buClr>
              <a:buSzPct val="125000"/>
            </a:pPr>
            <a:r>
              <a:rPr lang="en-US" sz="1400" dirty="0" smtClean="0"/>
              <a:t>A “local level frame” has </a:t>
            </a:r>
            <a:r>
              <a:rPr lang="en-US" sz="1400" dirty="0" smtClean="0"/>
              <a:t>two of its axes </a:t>
            </a:r>
            <a:r>
              <a:rPr lang="en-US" sz="1400" dirty="0" smtClean="0"/>
              <a:t>in a plane tangent to the surface of the planet, with its </a:t>
            </a:r>
            <a:r>
              <a:rPr lang="en-US" sz="1400" dirty="0" smtClean="0"/>
              <a:t>third </a:t>
            </a:r>
            <a:r>
              <a:rPr lang="en-US" sz="1400" dirty="0" smtClean="0"/>
              <a:t>axis </a:t>
            </a:r>
            <a:r>
              <a:rPr lang="en-US" sz="1400" dirty="0" smtClean="0"/>
              <a:t>pointing up or down relative to the “local level” direction (perpendicular to the surface of the oblate </a:t>
            </a:r>
            <a:r>
              <a:rPr lang="en-US" sz="1400" dirty="0" smtClean="0"/>
              <a:t>spheroid, or along the local plumb line direction)</a:t>
            </a:r>
            <a:endParaRPr lang="en-US" sz="1400" dirty="0" smtClean="0"/>
          </a:p>
          <a:p>
            <a:pPr marL="1257300" lvl="2" indent="-342900">
              <a:buClr>
                <a:schemeClr val="tx2"/>
              </a:buClr>
              <a:buSzPct val="125000"/>
            </a:pPr>
            <a:r>
              <a:rPr lang="en-US" sz="1400" dirty="0" smtClean="0"/>
              <a:t>Common local level frames used for geodetic modeling:</a:t>
            </a:r>
          </a:p>
          <a:p>
            <a:pPr marL="1676400" lvl="3" indent="-304800">
              <a:buClr>
                <a:schemeClr val="tx2"/>
              </a:buClr>
              <a:buSzPct val="125000"/>
            </a:pPr>
            <a:r>
              <a:rPr lang="en-US" sz="1200" dirty="0" smtClean="0"/>
              <a:t>North-east-down (NED)</a:t>
            </a:r>
          </a:p>
          <a:p>
            <a:pPr marL="1676400" lvl="3" indent="-304800">
              <a:buClr>
                <a:schemeClr val="tx2"/>
              </a:buClr>
              <a:buSzPct val="125000"/>
            </a:pPr>
            <a:r>
              <a:rPr lang="en-US" sz="1200" dirty="0" smtClean="0"/>
              <a:t>East-north-up (ENU)</a:t>
            </a:r>
          </a:p>
          <a:p>
            <a:pPr marL="1676400" lvl="3" indent="-304800">
              <a:buClr>
                <a:schemeClr val="tx2"/>
              </a:buClr>
              <a:buSzPct val="125000"/>
            </a:pPr>
            <a:r>
              <a:rPr lang="en-US" sz="1200" dirty="0" smtClean="0"/>
              <a:t>Azimuth based frames</a:t>
            </a:r>
          </a:p>
          <a:p>
            <a:pPr marL="1676400" lvl="3" indent="-304800">
              <a:buClr>
                <a:schemeClr val="tx2"/>
              </a:buClr>
              <a:buSzPct val="125000"/>
            </a:pPr>
            <a:r>
              <a:rPr lang="en-US" sz="1200" dirty="0" smtClean="0"/>
              <a:t>Plumb line frames</a:t>
            </a:r>
          </a:p>
          <a:p>
            <a:pPr marL="1257300" lvl="2" indent="-342900">
              <a:buClr>
                <a:schemeClr val="tx2"/>
              </a:buClr>
              <a:buSzPct val="125000"/>
            </a:pPr>
            <a:r>
              <a:rPr lang="en-US" sz="1400" dirty="0" smtClean="0"/>
              <a:t>Local level frames sometimes are inertial, and sometimes rotate with the planet, depending on the application</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7</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North-East-Down Frame</a:t>
            </a:r>
            <a:endParaRPr lang="en-US" dirty="0"/>
          </a:p>
        </p:txBody>
      </p:sp>
      <p:sp>
        <p:nvSpPr>
          <p:cNvPr id="6" name="Content Placeholder 5"/>
          <p:cNvSpPr>
            <a:spLocks noGrp="1"/>
          </p:cNvSpPr>
          <p:nvPr>
            <p:ph sz="half" idx="1"/>
          </p:nvPr>
        </p:nvSpPr>
        <p:spPr>
          <a:xfrm>
            <a:off x="457200" y="1600201"/>
            <a:ext cx="4876800" cy="4525963"/>
          </a:xfrm>
        </p:spPr>
        <p:txBody>
          <a:bodyPr/>
          <a:lstStyle/>
          <a:p>
            <a:r>
              <a:rPr lang="en-US" sz="1800" dirty="0" smtClean="0"/>
              <a:t>Quaternion elements for a </a:t>
            </a:r>
            <a:r>
              <a:rPr lang="en-US" sz="1800" b="1" dirty="0" smtClean="0"/>
              <a:t>North-East-Down (NED) </a:t>
            </a:r>
            <a:r>
              <a:rPr lang="en-US" sz="1800" dirty="0" smtClean="0"/>
              <a:t>reference frame relative to Earth Centered Inertial (ECI) frame:</a:t>
            </a:r>
          </a:p>
          <a:p>
            <a:pPr lvl="1"/>
            <a:r>
              <a:rPr lang="en-US" sz="1400" dirty="0" smtClean="0"/>
              <a:t>First rotation of </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t> about </a:t>
            </a:r>
            <a:r>
              <a:rPr lang="en-US" sz="1400" dirty="0" err="1" smtClean="0"/>
              <a:t>zI</a:t>
            </a:r>
            <a:r>
              <a:rPr lang="en-US" sz="1400" dirty="0" smtClean="0"/>
              <a:t>-axis:</a:t>
            </a:r>
          </a:p>
          <a:p>
            <a:pPr lvl="1">
              <a:buNone/>
            </a:pPr>
            <a:r>
              <a:rPr lang="en-US" sz="1200" dirty="0" smtClean="0"/>
              <a:t>	</a:t>
            </a:r>
            <a:r>
              <a:rPr lang="en-US" sz="1400" b="1" u="sng" dirty="0" smtClean="0"/>
              <a:t>q</a:t>
            </a:r>
            <a:r>
              <a:rPr lang="en-US" sz="1400" baseline="-25000" dirty="0" smtClean="0"/>
              <a:t>1</a:t>
            </a:r>
            <a:r>
              <a:rPr lang="en-US" sz="1400" dirty="0" smtClean="0"/>
              <a:t> = </a:t>
            </a:r>
            <a:r>
              <a:rPr lang="en-US" sz="1400" dirty="0" smtClean="0"/>
              <a:t>[ </a:t>
            </a:r>
            <a:r>
              <a:rPr lang="en-US" sz="1400" dirty="0" err="1" smtClean="0"/>
              <a:t>cos</a:t>
            </a:r>
            <a:r>
              <a:rPr lang="en-US" sz="1400" dirty="0" smtClean="0"/>
              <a:t>(</a:t>
            </a:r>
            <a:r>
              <a:rPr lang="en-US" sz="1400" dirty="0" smtClean="0">
                <a:latin typeface="Symbol" pitchFamily="18" charset="2"/>
              </a:rPr>
              <a:t>(</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latin typeface="Symbol" pitchFamily="18" charset="2"/>
              </a:rPr>
              <a:t>)</a:t>
            </a:r>
            <a:r>
              <a:rPr lang="en-US" sz="1400" dirty="0" smtClean="0"/>
              <a:t>/2) , ( 0 </a:t>
            </a:r>
            <a:r>
              <a:rPr lang="en-US" sz="1400" b="1" i="1" dirty="0" err="1" smtClean="0"/>
              <a:t>i</a:t>
            </a:r>
            <a:r>
              <a:rPr lang="en-US" sz="1400" dirty="0" smtClean="0"/>
              <a:t> + 0 </a:t>
            </a:r>
            <a:r>
              <a:rPr lang="en-US" sz="1400" b="1" i="1" dirty="0" smtClean="0"/>
              <a:t>j</a:t>
            </a:r>
            <a:r>
              <a:rPr lang="en-US" sz="1400" dirty="0" smtClean="0"/>
              <a:t> + sin((</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latin typeface="Symbol" pitchFamily="18" charset="2"/>
              </a:rPr>
              <a:t>)</a:t>
            </a:r>
            <a:r>
              <a:rPr lang="en-US" sz="1400" dirty="0" smtClean="0"/>
              <a:t>/2) </a:t>
            </a:r>
            <a:r>
              <a:rPr lang="en-US" sz="1400" b="1" i="1" dirty="0" smtClean="0"/>
              <a:t>k</a:t>
            </a:r>
            <a:r>
              <a:rPr lang="en-US" sz="1400" dirty="0" smtClean="0"/>
              <a:t> ) </a:t>
            </a:r>
            <a:r>
              <a:rPr lang="en-US" sz="1400" dirty="0" smtClean="0"/>
              <a:t>]  </a:t>
            </a:r>
            <a:endParaRPr lang="en-US" sz="1400" dirty="0" smtClean="0"/>
          </a:p>
          <a:p>
            <a:pPr lvl="1"/>
            <a:r>
              <a:rPr lang="en-US" sz="1600" dirty="0" smtClean="0"/>
              <a:t>Second rotation of </a:t>
            </a:r>
            <a:r>
              <a:rPr lang="en-US" sz="1600" dirty="0" smtClean="0">
                <a:latin typeface="Symbol" pitchFamily="18" charset="2"/>
              </a:rPr>
              <a:t>-90-f</a:t>
            </a:r>
            <a:r>
              <a:rPr lang="en-US" sz="1600" baseline="-25000" dirty="0" smtClean="0">
                <a:latin typeface="Symbol" pitchFamily="18" charset="2"/>
              </a:rPr>
              <a:t>E</a:t>
            </a:r>
            <a:r>
              <a:rPr lang="en-US" sz="1600" dirty="0" smtClean="0"/>
              <a:t> about rotated </a:t>
            </a:r>
          </a:p>
          <a:p>
            <a:pPr lvl="1">
              <a:buNone/>
            </a:pPr>
            <a:r>
              <a:rPr lang="en-US" sz="1600" dirty="0" smtClean="0"/>
              <a:t>	y-axis:</a:t>
            </a:r>
          </a:p>
          <a:p>
            <a:pPr lvl="1">
              <a:buNone/>
            </a:pPr>
            <a:r>
              <a:rPr lang="en-US" sz="1200" dirty="0" smtClean="0"/>
              <a:t>	</a:t>
            </a:r>
            <a:r>
              <a:rPr lang="en-US" sz="1400" b="1" u="sng" dirty="0" smtClean="0"/>
              <a:t>q</a:t>
            </a:r>
            <a:r>
              <a:rPr lang="en-US" sz="1400" baseline="-25000" dirty="0" smtClean="0">
                <a:latin typeface="Symbol" pitchFamily="18" charset="2"/>
              </a:rPr>
              <a:t>2</a:t>
            </a:r>
            <a:r>
              <a:rPr lang="en-US" sz="1400" dirty="0" smtClean="0"/>
              <a:t> = </a:t>
            </a:r>
            <a:r>
              <a:rPr lang="en-US" sz="1400" dirty="0" smtClean="0"/>
              <a:t>[ </a:t>
            </a:r>
            <a:r>
              <a:rPr lang="en-US" sz="1400" dirty="0" err="1" smtClean="0"/>
              <a:t>cos</a:t>
            </a:r>
            <a:r>
              <a:rPr lang="en-US" sz="1400" dirty="0" smtClean="0"/>
              <a:t>(</a:t>
            </a:r>
            <a:r>
              <a:rPr lang="en-US" sz="1400" dirty="0" smtClean="0">
                <a:latin typeface="Symbol" pitchFamily="18" charset="2"/>
              </a:rPr>
              <a:t>(-90-f</a:t>
            </a:r>
            <a:r>
              <a:rPr lang="en-US" sz="1400" baseline="-25000" dirty="0" smtClean="0">
                <a:latin typeface="Symbol" pitchFamily="18" charset="2"/>
              </a:rPr>
              <a:t>E</a:t>
            </a:r>
            <a:r>
              <a:rPr lang="en-US" sz="1400" dirty="0" smtClean="0">
                <a:latin typeface="Symbol" pitchFamily="18" charset="2"/>
              </a:rPr>
              <a:t>)</a:t>
            </a:r>
            <a:r>
              <a:rPr lang="en-US" sz="1400" dirty="0" smtClean="0"/>
              <a:t>/2) , ( 0 </a:t>
            </a:r>
            <a:r>
              <a:rPr lang="en-US" sz="1400" b="1" i="1" dirty="0" err="1" smtClean="0"/>
              <a:t>i</a:t>
            </a:r>
            <a:r>
              <a:rPr lang="en-US" sz="1400" dirty="0" smtClean="0"/>
              <a:t> + sin((-</a:t>
            </a:r>
            <a:r>
              <a:rPr lang="en-US" sz="1400" dirty="0" smtClean="0">
                <a:latin typeface="Symbol" pitchFamily="18" charset="2"/>
              </a:rPr>
              <a:t>90-f</a:t>
            </a:r>
            <a:r>
              <a:rPr lang="en-US" sz="1400" baseline="-25000" dirty="0" smtClean="0">
                <a:latin typeface="Symbol" pitchFamily="18" charset="2"/>
              </a:rPr>
              <a:t>E</a:t>
            </a:r>
            <a:r>
              <a:rPr lang="en-US" sz="1400" dirty="0" smtClean="0"/>
              <a:t>)/2) </a:t>
            </a:r>
            <a:r>
              <a:rPr lang="en-US" sz="1400" b="1" i="1" dirty="0" smtClean="0"/>
              <a:t>j</a:t>
            </a:r>
            <a:r>
              <a:rPr lang="en-US" sz="1400" dirty="0" smtClean="0"/>
              <a:t> + 0 </a:t>
            </a:r>
            <a:r>
              <a:rPr lang="en-US" sz="1400" b="1" i="1" dirty="0" smtClean="0"/>
              <a:t>k</a:t>
            </a:r>
            <a:r>
              <a:rPr lang="en-US" sz="1400" dirty="0" smtClean="0"/>
              <a:t> ) </a:t>
            </a:r>
            <a:r>
              <a:rPr lang="en-US" sz="1400" dirty="0" smtClean="0"/>
              <a:t>]</a:t>
            </a:r>
            <a:endParaRPr lang="en-US" sz="1400" dirty="0" smtClean="0"/>
          </a:p>
          <a:p>
            <a:pPr lvl="1"/>
            <a:r>
              <a:rPr lang="en-US" sz="1400" dirty="0" smtClean="0"/>
              <a:t>ECI to NED quaternion is following quaternion product:</a:t>
            </a:r>
          </a:p>
          <a:p>
            <a:pPr lvl="3">
              <a:buNone/>
            </a:pPr>
            <a:r>
              <a:rPr lang="en-US" sz="1800" b="1" u="sng" dirty="0" err="1" smtClean="0"/>
              <a:t>q</a:t>
            </a:r>
            <a:r>
              <a:rPr lang="en-US" sz="1800" baseline="-25000" dirty="0" err="1" smtClean="0"/>
              <a:t>ECI</a:t>
            </a:r>
            <a:r>
              <a:rPr lang="en-US" sz="1800" baseline="-25000" dirty="0" smtClean="0"/>
              <a:t> to NED</a:t>
            </a:r>
            <a:r>
              <a:rPr lang="en-US" sz="1800" dirty="0" smtClean="0"/>
              <a:t> = </a:t>
            </a:r>
            <a:r>
              <a:rPr lang="en-US" sz="1800" b="1" u="sng" dirty="0" smtClean="0"/>
              <a:t>q</a:t>
            </a:r>
            <a:r>
              <a:rPr lang="en-US" sz="1800" baseline="-25000" dirty="0" smtClean="0"/>
              <a:t>1</a:t>
            </a:r>
            <a:r>
              <a:rPr lang="en-US" sz="1800" dirty="0" smtClean="0"/>
              <a:t> </a:t>
            </a:r>
            <a:r>
              <a:rPr lang="en-US" sz="1800" b="1" u="sng" dirty="0" smtClean="0"/>
              <a:t>q</a:t>
            </a:r>
            <a:r>
              <a:rPr lang="en-US" sz="1800" baseline="-25000" dirty="0" smtClean="0"/>
              <a:t>2</a:t>
            </a:r>
          </a:p>
          <a:p>
            <a:pPr lvl="1"/>
            <a:endParaRPr lang="en-US" sz="800" dirty="0" smtClean="0"/>
          </a:p>
          <a:p>
            <a:pPr lvl="1"/>
            <a:r>
              <a:rPr lang="en-US" sz="1400" dirty="0" smtClean="0"/>
              <a:t>Note that ECI to NED quaternion is also a yaw-pitch-roll Euler sequence with yaw = </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t>, </a:t>
            </a:r>
          </a:p>
          <a:p>
            <a:pPr lvl="1">
              <a:buNone/>
            </a:pPr>
            <a:r>
              <a:rPr lang="en-US" sz="1400" dirty="0" smtClean="0"/>
              <a:t>	pitch = </a:t>
            </a:r>
            <a:r>
              <a:rPr lang="en-US" sz="1400" dirty="0" smtClean="0">
                <a:latin typeface="Symbol" pitchFamily="18" charset="2"/>
              </a:rPr>
              <a:t>-(90+f</a:t>
            </a:r>
            <a:r>
              <a:rPr lang="en-US" sz="1400" baseline="-25000" dirty="0" smtClean="0">
                <a:latin typeface="Symbol" pitchFamily="18" charset="2"/>
              </a:rPr>
              <a:t>E</a:t>
            </a:r>
            <a:r>
              <a:rPr lang="en-US" sz="1400" dirty="0" smtClean="0">
                <a:latin typeface="Symbol" pitchFamily="18" charset="2"/>
              </a:rPr>
              <a:t>)</a:t>
            </a:r>
            <a:r>
              <a:rPr lang="en-US" sz="1400" dirty="0" smtClean="0"/>
              <a:t> , roll = 0</a:t>
            </a:r>
          </a:p>
          <a:p>
            <a:pPr lvl="1"/>
            <a:r>
              <a:rPr lang="en-US" sz="1400" dirty="0" smtClean="0"/>
              <a:t>For orientation relative to ECEF instead of ECI frame, replace </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t> with just </a:t>
            </a:r>
            <a:r>
              <a:rPr lang="en-US" sz="1400" dirty="0" err="1" smtClean="0">
                <a:latin typeface="Symbol" pitchFamily="18" charset="2"/>
              </a:rPr>
              <a:t>l</a:t>
            </a:r>
            <a:r>
              <a:rPr lang="en-US" sz="1400" baseline="-25000" dirty="0" err="1" smtClean="0">
                <a:latin typeface="Symbol" pitchFamily="18" charset="2"/>
              </a:rPr>
              <a:t>E</a:t>
            </a:r>
            <a:r>
              <a:rPr lang="en-US" sz="1400" dirty="0" smtClean="0"/>
              <a:t> (e.g. – do not include sidereal “time” in first rotation)</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8</a:t>
            </a:fld>
            <a:endParaRPr lang="en-US" dirty="0"/>
          </a:p>
        </p:txBody>
      </p:sp>
      <p:grpSp>
        <p:nvGrpSpPr>
          <p:cNvPr id="221" name="Group 243"/>
          <p:cNvGrpSpPr>
            <a:grpSpLocks noGrp="1"/>
          </p:cNvGrpSpPr>
          <p:nvPr>
            <p:ph sz="half" idx="2"/>
          </p:nvPr>
        </p:nvGrpSpPr>
        <p:grpSpPr bwMode="auto">
          <a:xfrm>
            <a:off x="4953000" y="2743200"/>
            <a:ext cx="4114800" cy="3382963"/>
            <a:chOff x="2784" y="1152"/>
            <a:chExt cx="2910" cy="2237"/>
          </a:xfrm>
        </p:grpSpPr>
        <p:sp>
          <p:nvSpPr>
            <p:cNvPr id="222" name="Rectangle 174"/>
            <p:cNvSpPr>
              <a:spLocks noChangeArrowheads="1"/>
            </p:cNvSpPr>
            <p:nvPr/>
          </p:nvSpPr>
          <p:spPr bwMode="auto">
            <a:xfrm>
              <a:off x="5556" y="2964"/>
              <a:ext cx="138" cy="96"/>
            </a:xfrm>
            <a:prstGeom prst="rect">
              <a:avLst/>
            </a:prstGeom>
            <a:noFill/>
            <a:ln w="9525">
              <a:noFill/>
              <a:miter lim="800000"/>
              <a:headEnd/>
              <a:tailEnd/>
            </a:ln>
          </p:spPr>
          <p:txBody>
            <a:bodyPr wrap="none" lIns="0" tIns="0" rIns="0" bIns="0">
              <a:spAutoFit/>
            </a:bodyPr>
            <a:lstStyle/>
            <a:p>
              <a:r>
                <a:rPr lang="en-US" sz="1000" i="1">
                  <a:solidFill>
                    <a:srgbClr val="000000"/>
                  </a:solidFill>
                  <a:latin typeface="Times" pitchFamily="18" charset="0"/>
                </a:rPr>
                <a:t>time</a:t>
              </a:r>
              <a:endParaRPr lang="en-US"/>
            </a:p>
          </p:txBody>
        </p:sp>
        <p:grpSp>
          <p:nvGrpSpPr>
            <p:cNvPr id="223" name="Group 242"/>
            <p:cNvGrpSpPr>
              <a:grpSpLocks/>
            </p:cNvGrpSpPr>
            <p:nvPr/>
          </p:nvGrpSpPr>
          <p:grpSpPr bwMode="auto">
            <a:xfrm>
              <a:off x="2784" y="1152"/>
              <a:ext cx="2883" cy="2237"/>
              <a:chOff x="2784" y="1152"/>
              <a:chExt cx="2883" cy="2237"/>
            </a:xfrm>
          </p:grpSpPr>
          <p:sp>
            <p:nvSpPr>
              <p:cNvPr id="224" name="Rectangle 143"/>
              <p:cNvSpPr>
                <a:spLocks noChangeArrowheads="1"/>
              </p:cNvSpPr>
              <p:nvPr/>
            </p:nvSpPr>
            <p:spPr bwMode="auto">
              <a:xfrm>
                <a:off x="4410" y="3113"/>
                <a:ext cx="426" cy="216"/>
              </a:xfrm>
              <a:prstGeom prst="rect">
                <a:avLst/>
              </a:prstGeom>
              <a:noFill/>
              <a:ln w="9525">
                <a:noFill/>
                <a:miter lim="800000"/>
                <a:headEnd/>
                <a:tailEnd/>
              </a:ln>
            </p:spPr>
            <p:txBody>
              <a:bodyPr/>
              <a:lstStyle/>
              <a:p>
                <a:endParaRPr lang="en-US"/>
              </a:p>
            </p:txBody>
          </p:sp>
          <p:sp>
            <p:nvSpPr>
              <p:cNvPr id="225" name="Rectangle 145"/>
              <p:cNvSpPr>
                <a:spLocks noChangeArrowheads="1"/>
              </p:cNvSpPr>
              <p:nvPr/>
            </p:nvSpPr>
            <p:spPr bwMode="auto">
              <a:xfrm>
                <a:off x="4464" y="3215"/>
                <a:ext cx="234"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Meridian</a:t>
                </a:r>
                <a:endParaRPr lang="en-US"/>
              </a:p>
            </p:txBody>
          </p:sp>
          <p:sp>
            <p:nvSpPr>
              <p:cNvPr id="226" name="Rectangle 146"/>
              <p:cNvSpPr>
                <a:spLocks noChangeArrowheads="1"/>
              </p:cNvSpPr>
              <p:nvPr/>
            </p:nvSpPr>
            <p:spPr bwMode="auto">
              <a:xfrm>
                <a:off x="4704" y="3215"/>
                <a:ext cx="16"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 </a:t>
                </a:r>
                <a:endParaRPr lang="en-US"/>
              </a:p>
            </p:txBody>
          </p:sp>
          <p:sp>
            <p:nvSpPr>
              <p:cNvPr id="227" name="Freeform 156"/>
              <p:cNvSpPr>
                <a:spLocks/>
              </p:cNvSpPr>
              <p:nvPr/>
            </p:nvSpPr>
            <p:spPr bwMode="auto">
              <a:xfrm>
                <a:off x="2784" y="3047"/>
                <a:ext cx="396" cy="342"/>
              </a:xfrm>
              <a:custGeom>
                <a:avLst/>
                <a:gdLst>
                  <a:gd name="T0" fmla="*/ 0 w 396"/>
                  <a:gd name="T1" fmla="*/ 156 h 342"/>
                  <a:gd name="T2" fmla="*/ 102 w 396"/>
                  <a:gd name="T3" fmla="*/ 342 h 342"/>
                  <a:gd name="T4" fmla="*/ 396 w 396"/>
                  <a:gd name="T5" fmla="*/ 186 h 342"/>
                  <a:gd name="T6" fmla="*/ 294 w 396"/>
                  <a:gd name="T7" fmla="*/ 0 h 342"/>
                  <a:gd name="T8" fmla="*/ 0 w 396"/>
                  <a:gd name="T9" fmla="*/ 156 h 342"/>
                  <a:gd name="T10" fmla="*/ 0 60000 65536"/>
                  <a:gd name="T11" fmla="*/ 0 60000 65536"/>
                  <a:gd name="T12" fmla="*/ 0 60000 65536"/>
                  <a:gd name="T13" fmla="*/ 0 60000 65536"/>
                  <a:gd name="T14" fmla="*/ 0 60000 65536"/>
                  <a:gd name="T15" fmla="*/ 0 w 396"/>
                  <a:gd name="T16" fmla="*/ 0 h 342"/>
                  <a:gd name="T17" fmla="*/ 396 w 396"/>
                  <a:gd name="T18" fmla="*/ 342 h 342"/>
                </a:gdLst>
                <a:ahLst/>
                <a:cxnLst>
                  <a:cxn ang="T10">
                    <a:pos x="T0" y="T1"/>
                  </a:cxn>
                  <a:cxn ang="T11">
                    <a:pos x="T2" y="T3"/>
                  </a:cxn>
                  <a:cxn ang="T12">
                    <a:pos x="T4" y="T5"/>
                  </a:cxn>
                  <a:cxn ang="T13">
                    <a:pos x="T6" y="T7"/>
                  </a:cxn>
                  <a:cxn ang="T14">
                    <a:pos x="T8" y="T9"/>
                  </a:cxn>
                </a:cxnLst>
                <a:rect l="T15" t="T16" r="T17" b="T18"/>
                <a:pathLst>
                  <a:path w="396" h="342">
                    <a:moveTo>
                      <a:pt x="0" y="156"/>
                    </a:moveTo>
                    <a:lnTo>
                      <a:pt x="102" y="342"/>
                    </a:lnTo>
                    <a:lnTo>
                      <a:pt x="396" y="186"/>
                    </a:lnTo>
                    <a:lnTo>
                      <a:pt x="294" y="0"/>
                    </a:lnTo>
                    <a:lnTo>
                      <a:pt x="0" y="156"/>
                    </a:lnTo>
                    <a:close/>
                  </a:path>
                </a:pathLst>
              </a:custGeom>
              <a:noFill/>
              <a:ln w="9525">
                <a:noFill/>
                <a:round/>
                <a:headEnd/>
                <a:tailEnd/>
              </a:ln>
            </p:spPr>
            <p:txBody>
              <a:bodyPr/>
              <a:lstStyle/>
              <a:p>
                <a:endParaRPr lang="en-US"/>
              </a:p>
            </p:txBody>
          </p:sp>
          <p:sp>
            <p:nvSpPr>
              <p:cNvPr id="228" name="Rectangle 159"/>
              <p:cNvSpPr>
                <a:spLocks noChangeArrowheads="1"/>
              </p:cNvSpPr>
              <p:nvPr/>
            </p:nvSpPr>
            <p:spPr bwMode="auto">
              <a:xfrm>
                <a:off x="3047" y="3139"/>
                <a:ext cx="217"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Equinox</a:t>
                </a:r>
                <a:endParaRPr lang="en-US"/>
              </a:p>
            </p:txBody>
          </p:sp>
          <p:sp>
            <p:nvSpPr>
              <p:cNvPr id="229" name="Rectangle 160"/>
              <p:cNvSpPr>
                <a:spLocks noChangeArrowheads="1"/>
              </p:cNvSpPr>
              <p:nvPr/>
            </p:nvSpPr>
            <p:spPr bwMode="auto">
              <a:xfrm>
                <a:off x="3096" y="3203"/>
                <a:ext cx="16"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 </a:t>
                </a:r>
                <a:endParaRPr lang="en-US"/>
              </a:p>
            </p:txBody>
          </p:sp>
          <p:sp>
            <p:nvSpPr>
              <p:cNvPr id="230" name="Rectangle 165"/>
              <p:cNvSpPr>
                <a:spLocks noChangeArrowheads="1"/>
              </p:cNvSpPr>
              <p:nvPr/>
            </p:nvSpPr>
            <p:spPr bwMode="auto">
              <a:xfrm>
                <a:off x="3522" y="3185"/>
                <a:ext cx="282" cy="180"/>
              </a:xfrm>
              <a:prstGeom prst="rect">
                <a:avLst/>
              </a:prstGeom>
              <a:noFill/>
              <a:ln w="9525">
                <a:noFill/>
                <a:miter lim="800000"/>
                <a:headEnd/>
                <a:tailEnd/>
              </a:ln>
            </p:spPr>
            <p:txBody>
              <a:bodyPr/>
              <a:lstStyle/>
              <a:p>
                <a:endParaRPr lang="en-US"/>
              </a:p>
            </p:txBody>
          </p:sp>
          <p:sp>
            <p:nvSpPr>
              <p:cNvPr id="231" name="Rectangle 166"/>
              <p:cNvSpPr>
                <a:spLocks noChangeArrowheads="1"/>
              </p:cNvSpPr>
              <p:nvPr/>
            </p:nvSpPr>
            <p:spPr bwMode="auto">
              <a:xfrm>
                <a:off x="3582" y="3209"/>
                <a:ext cx="69"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X</a:t>
                </a:r>
                <a:endParaRPr lang="en-US"/>
              </a:p>
            </p:txBody>
          </p:sp>
          <p:sp>
            <p:nvSpPr>
              <p:cNvPr id="232" name="Rectangle 167"/>
              <p:cNvSpPr>
                <a:spLocks noChangeArrowheads="1"/>
              </p:cNvSpPr>
              <p:nvPr/>
            </p:nvSpPr>
            <p:spPr bwMode="auto">
              <a:xfrm>
                <a:off x="3648" y="3245"/>
                <a:ext cx="39"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E</a:t>
                </a:r>
                <a:endParaRPr lang="en-US"/>
              </a:p>
            </p:txBody>
          </p:sp>
          <p:sp>
            <p:nvSpPr>
              <p:cNvPr id="233" name="Rectangle 168"/>
              <p:cNvSpPr>
                <a:spLocks noChangeArrowheads="1"/>
              </p:cNvSpPr>
              <p:nvPr/>
            </p:nvSpPr>
            <p:spPr bwMode="auto">
              <a:xfrm>
                <a:off x="3690" y="3131"/>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grpSp>
            <p:nvGrpSpPr>
              <p:cNvPr id="234" name="Group 220"/>
              <p:cNvGrpSpPr>
                <a:grpSpLocks/>
              </p:cNvGrpSpPr>
              <p:nvPr/>
            </p:nvGrpSpPr>
            <p:grpSpPr bwMode="auto">
              <a:xfrm>
                <a:off x="4296" y="2405"/>
                <a:ext cx="6" cy="948"/>
                <a:chOff x="4296" y="3336"/>
                <a:chExt cx="6" cy="948"/>
              </a:xfrm>
            </p:grpSpPr>
            <p:sp>
              <p:nvSpPr>
                <p:cNvPr id="411" name="Freeform 197"/>
                <p:cNvSpPr>
                  <a:spLocks/>
                </p:cNvSpPr>
                <p:nvPr/>
              </p:nvSpPr>
              <p:spPr bwMode="auto">
                <a:xfrm>
                  <a:off x="4296" y="3336"/>
                  <a:ext cx="6" cy="24"/>
                </a:xfrm>
                <a:custGeom>
                  <a:avLst/>
                  <a:gdLst>
                    <a:gd name="T0" fmla="*/ 6 w 6"/>
                    <a:gd name="T1" fmla="*/ 0 h 24"/>
                    <a:gd name="T2" fmla="*/ 0 w 6"/>
                    <a:gd name="T3" fmla="*/ 0 h 24"/>
                    <a:gd name="T4" fmla="*/ 0 w 6"/>
                    <a:gd name="T5" fmla="*/ 0 h 24"/>
                    <a:gd name="T6" fmla="*/ 0 w 6"/>
                    <a:gd name="T7" fmla="*/ 24 h 24"/>
                    <a:gd name="T8" fmla="*/ 0 w 6"/>
                    <a:gd name="T9" fmla="*/ 24 h 24"/>
                    <a:gd name="T10" fmla="*/ 6 w 6"/>
                    <a:gd name="T11" fmla="*/ 24 h 24"/>
                    <a:gd name="T12" fmla="*/ 6 w 6"/>
                    <a:gd name="T13" fmla="*/ 0 h 24"/>
                    <a:gd name="T14" fmla="*/ 0 60000 65536"/>
                    <a:gd name="T15" fmla="*/ 0 60000 65536"/>
                    <a:gd name="T16" fmla="*/ 0 60000 65536"/>
                    <a:gd name="T17" fmla="*/ 0 60000 65536"/>
                    <a:gd name="T18" fmla="*/ 0 60000 65536"/>
                    <a:gd name="T19" fmla="*/ 0 60000 65536"/>
                    <a:gd name="T20" fmla="*/ 0 60000 65536"/>
                    <a:gd name="T21" fmla="*/ 0 w 6"/>
                    <a:gd name="T22" fmla="*/ 0 h 24"/>
                    <a:gd name="T23" fmla="*/ 6 w 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4">
                      <a:moveTo>
                        <a:pt x="6" y="0"/>
                      </a:moveTo>
                      <a:lnTo>
                        <a:pt x="0" y="0"/>
                      </a:lnTo>
                      <a:lnTo>
                        <a:pt x="0" y="24"/>
                      </a:lnTo>
                      <a:lnTo>
                        <a:pt x="6" y="24"/>
                      </a:lnTo>
                      <a:lnTo>
                        <a:pt x="6" y="0"/>
                      </a:lnTo>
                      <a:close/>
                    </a:path>
                  </a:pathLst>
                </a:custGeom>
                <a:solidFill>
                  <a:srgbClr val="000000"/>
                </a:solidFill>
                <a:ln w="9525">
                  <a:noFill/>
                  <a:round/>
                  <a:headEnd/>
                  <a:tailEnd/>
                </a:ln>
              </p:spPr>
              <p:txBody>
                <a:bodyPr/>
                <a:lstStyle/>
                <a:p>
                  <a:endParaRPr lang="en-US"/>
                </a:p>
              </p:txBody>
            </p:sp>
            <p:sp>
              <p:nvSpPr>
                <p:cNvPr id="412" name="Freeform 198"/>
                <p:cNvSpPr>
                  <a:spLocks/>
                </p:cNvSpPr>
                <p:nvPr/>
              </p:nvSpPr>
              <p:spPr bwMode="auto">
                <a:xfrm>
                  <a:off x="4296" y="337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3" name="Freeform 199"/>
                <p:cNvSpPr>
                  <a:spLocks/>
                </p:cNvSpPr>
                <p:nvPr/>
              </p:nvSpPr>
              <p:spPr bwMode="auto">
                <a:xfrm>
                  <a:off x="4296" y="341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4" name="Freeform 200"/>
                <p:cNvSpPr>
                  <a:spLocks/>
                </p:cNvSpPr>
                <p:nvPr/>
              </p:nvSpPr>
              <p:spPr bwMode="auto">
                <a:xfrm>
                  <a:off x="4296" y="345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5" name="Freeform 201"/>
                <p:cNvSpPr>
                  <a:spLocks/>
                </p:cNvSpPr>
                <p:nvPr/>
              </p:nvSpPr>
              <p:spPr bwMode="auto">
                <a:xfrm>
                  <a:off x="4296" y="349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6" name="Freeform 202"/>
                <p:cNvSpPr>
                  <a:spLocks/>
                </p:cNvSpPr>
                <p:nvPr/>
              </p:nvSpPr>
              <p:spPr bwMode="auto">
                <a:xfrm>
                  <a:off x="4296" y="354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7" name="Freeform 203"/>
                <p:cNvSpPr>
                  <a:spLocks/>
                </p:cNvSpPr>
                <p:nvPr/>
              </p:nvSpPr>
              <p:spPr bwMode="auto">
                <a:xfrm>
                  <a:off x="4296" y="358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8" name="Freeform 204"/>
                <p:cNvSpPr>
                  <a:spLocks/>
                </p:cNvSpPr>
                <p:nvPr/>
              </p:nvSpPr>
              <p:spPr bwMode="auto">
                <a:xfrm>
                  <a:off x="4296" y="362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9" name="Freeform 205"/>
                <p:cNvSpPr>
                  <a:spLocks/>
                </p:cNvSpPr>
                <p:nvPr/>
              </p:nvSpPr>
              <p:spPr bwMode="auto">
                <a:xfrm>
                  <a:off x="4296" y="366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0" name="Freeform 206"/>
                <p:cNvSpPr>
                  <a:spLocks/>
                </p:cNvSpPr>
                <p:nvPr/>
              </p:nvSpPr>
              <p:spPr bwMode="auto">
                <a:xfrm>
                  <a:off x="4296" y="370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1" name="Freeform 207"/>
                <p:cNvSpPr>
                  <a:spLocks/>
                </p:cNvSpPr>
                <p:nvPr/>
              </p:nvSpPr>
              <p:spPr bwMode="auto">
                <a:xfrm>
                  <a:off x="4296" y="375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2" name="Freeform 208"/>
                <p:cNvSpPr>
                  <a:spLocks/>
                </p:cNvSpPr>
                <p:nvPr/>
              </p:nvSpPr>
              <p:spPr bwMode="auto">
                <a:xfrm>
                  <a:off x="4296" y="379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3" name="Freeform 209"/>
                <p:cNvSpPr>
                  <a:spLocks/>
                </p:cNvSpPr>
                <p:nvPr/>
              </p:nvSpPr>
              <p:spPr bwMode="auto">
                <a:xfrm>
                  <a:off x="4296" y="383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4" name="Freeform 210"/>
                <p:cNvSpPr>
                  <a:spLocks/>
                </p:cNvSpPr>
                <p:nvPr/>
              </p:nvSpPr>
              <p:spPr bwMode="auto">
                <a:xfrm>
                  <a:off x="4296" y="387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5" name="Freeform 211"/>
                <p:cNvSpPr>
                  <a:spLocks/>
                </p:cNvSpPr>
                <p:nvPr/>
              </p:nvSpPr>
              <p:spPr bwMode="auto">
                <a:xfrm>
                  <a:off x="4296" y="391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6" name="Freeform 212"/>
                <p:cNvSpPr>
                  <a:spLocks/>
                </p:cNvSpPr>
                <p:nvPr/>
              </p:nvSpPr>
              <p:spPr bwMode="auto">
                <a:xfrm>
                  <a:off x="4296" y="396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7" name="Freeform 213"/>
                <p:cNvSpPr>
                  <a:spLocks/>
                </p:cNvSpPr>
                <p:nvPr/>
              </p:nvSpPr>
              <p:spPr bwMode="auto">
                <a:xfrm>
                  <a:off x="4296" y="400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8" name="Freeform 214"/>
                <p:cNvSpPr>
                  <a:spLocks/>
                </p:cNvSpPr>
                <p:nvPr/>
              </p:nvSpPr>
              <p:spPr bwMode="auto">
                <a:xfrm>
                  <a:off x="4296" y="404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9" name="Freeform 215"/>
                <p:cNvSpPr>
                  <a:spLocks/>
                </p:cNvSpPr>
                <p:nvPr/>
              </p:nvSpPr>
              <p:spPr bwMode="auto">
                <a:xfrm>
                  <a:off x="4296" y="408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0" name="Freeform 216"/>
                <p:cNvSpPr>
                  <a:spLocks/>
                </p:cNvSpPr>
                <p:nvPr/>
              </p:nvSpPr>
              <p:spPr bwMode="auto">
                <a:xfrm>
                  <a:off x="4296" y="412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1" name="Freeform 217"/>
                <p:cNvSpPr>
                  <a:spLocks/>
                </p:cNvSpPr>
                <p:nvPr/>
              </p:nvSpPr>
              <p:spPr bwMode="auto">
                <a:xfrm>
                  <a:off x="4296" y="417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2" name="Freeform 218"/>
                <p:cNvSpPr>
                  <a:spLocks/>
                </p:cNvSpPr>
                <p:nvPr/>
              </p:nvSpPr>
              <p:spPr bwMode="auto">
                <a:xfrm>
                  <a:off x="4296" y="421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3" name="Freeform 219"/>
                <p:cNvSpPr>
                  <a:spLocks/>
                </p:cNvSpPr>
                <p:nvPr/>
              </p:nvSpPr>
              <p:spPr bwMode="auto">
                <a:xfrm>
                  <a:off x="4296" y="425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grpSp>
          <p:sp>
            <p:nvSpPr>
              <p:cNvPr id="235" name="Rectangle 7"/>
              <p:cNvSpPr>
                <a:spLocks noChangeArrowheads="1"/>
              </p:cNvSpPr>
              <p:nvPr/>
            </p:nvSpPr>
            <p:spPr bwMode="auto">
              <a:xfrm>
                <a:off x="2784" y="1152"/>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New Roman" pitchFamily="18" charset="0"/>
                  </a:rPr>
                  <a:t> </a:t>
                </a:r>
                <a:endParaRPr lang="en-US"/>
              </a:p>
            </p:txBody>
          </p:sp>
          <p:sp>
            <p:nvSpPr>
              <p:cNvPr id="236" name="Oval 8"/>
              <p:cNvSpPr>
                <a:spLocks noChangeArrowheads="1"/>
              </p:cNvSpPr>
              <p:nvPr/>
            </p:nvSpPr>
            <p:spPr bwMode="auto">
              <a:xfrm>
                <a:off x="3516" y="1560"/>
                <a:ext cx="1590" cy="1542"/>
              </a:xfrm>
              <a:prstGeom prst="ellipse">
                <a:avLst/>
              </a:prstGeom>
              <a:noFill/>
              <a:ln w="19050">
                <a:solidFill>
                  <a:srgbClr val="000000"/>
                </a:solidFill>
                <a:round/>
                <a:headEnd/>
                <a:tailEnd/>
              </a:ln>
            </p:spPr>
            <p:txBody>
              <a:bodyPr/>
              <a:lstStyle/>
              <a:p>
                <a:endParaRPr lang="en-US"/>
              </a:p>
            </p:txBody>
          </p:sp>
          <p:grpSp>
            <p:nvGrpSpPr>
              <p:cNvPr id="237" name="Group 11"/>
              <p:cNvGrpSpPr>
                <a:grpSpLocks/>
              </p:cNvGrpSpPr>
              <p:nvPr/>
            </p:nvGrpSpPr>
            <p:grpSpPr bwMode="auto">
              <a:xfrm>
                <a:off x="3288" y="2376"/>
                <a:ext cx="1002" cy="522"/>
                <a:chOff x="3288" y="3318"/>
                <a:chExt cx="1002" cy="522"/>
              </a:xfrm>
            </p:grpSpPr>
            <p:sp>
              <p:nvSpPr>
                <p:cNvPr id="409" name="Line 9"/>
                <p:cNvSpPr>
                  <a:spLocks noChangeShapeType="1"/>
                </p:cNvSpPr>
                <p:nvPr/>
              </p:nvSpPr>
              <p:spPr bwMode="auto">
                <a:xfrm flipH="1">
                  <a:off x="3324" y="3318"/>
                  <a:ext cx="966" cy="504"/>
                </a:xfrm>
                <a:prstGeom prst="line">
                  <a:avLst/>
                </a:prstGeom>
                <a:noFill/>
                <a:ln w="9525">
                  <a:solidFill>
                    <a:srgbClr val="000000"/>
                  </a:solidFill>
                  <a:round/>
                  <a:headEnd/>
                  <a:tailEnd/>
                </a:ln>
              </p:spPr>
              <p:txBody>
                <a:bodyPr/>
                <a:lstStyle/>
                <a:p>
                  <a:endParaRPr lang="en-US"/>
                </a:p>
              </p:txBody>
            </p:sp>
            <p:sp>
              <p:nvSpPr>
                <p:cNvPr id="410" name="Freeform 10"/>
                <p:cNvSpPr>
                  <a:spLocks/>
                </p:cNvSpPr>
                <p:nvPr/>
              </p:nvSpPr>
              <p:spPr bwMode="auto">
                <a:xfrm>
                  <a:off x="3288" y="3786"/>
                  <a:ext cx="66" cy="54"/>
                </a:xfrm>
                <a:custGeom>
                  <a:avLst/>
                  <a:gdLst>
                    <a:gd name="T0" fmla="*/ 36 w 66"/>
                    <a:gd name="T1" fmla="*/ 0 h 54"/>
                    <a:gd name="T2" fmla="*/ 0 w 66"/>
                    <a:gd name="T3" fmla="*/ 54 h 54"/>
                    <a:gd name="T4" fmla="*/ 66 w 66"/>
                    <a:gd name="T5" fmla="*/ 54 h 54"/>
                    <a:gd name="T6" fmla="*/ 36 w 66"/>
                    <a:gd name="T7" fmla="*/ 0 h 54"/>
                    <a:gd name="T8" fmla="*/ 0 60000 65536"/>
                    <a:gd name="T9" fmla="*/ 0 60000 65536"/>
                    <a:gd name="T10" fmla="*/ 0 60000 65536"/>
                    <a:gd name="T11" fmla="*/ 0 60000 65536"/>
                    <a:gd name="T12" fmla="*/ 0 w 66"/>
                    <a:gd name="T13" fmla="*/ 0 h 54"/>
                    <a:gd name="T14" fmla="*/ 66 w 66"/>
                    <a:gd name="T15" fmla="*/ 54 h 54"/>
                  </a:gdLst>
                  <a:ahLst/>
                  <a:cxnLst>
                    <a:cxn ang="T8">
                      <a:pos x="T0" y="T1"/>
                    </a:cxn>
                    <a:cxn ang="T9">
                      <a:pos x="T2" y="T3"/>
                    </a:cxn>
                    <a:cxn ang="T10">
                      <a:pos x="T4" y="T5"/>
                    </a:cxn>
                    <a:cxn ang="T11">
                      <a:pos x="T6" y="T7"/>
                    </a:cxn>
                  </a:cxnLst>
                  <a:rect l="T12" t="T13" r="T14" b="T15"/>
                  <a:pathLst>
                    <a:path w="66" h="54">
                      <a:moveTo>
                        <a:pt x="36" y="0"/>
                      </a:moveTo>
                      <a:lnTo>
                        <a:pt x="0" y="54"/>
                      </a:lnTo>
                      <a:lnTo>
                        <a:pt x="66" y="54"/>
                      </a:lnTo>
                      <a:lnTo>
                        <a:pt x="36" y="0"/>
                      </a:lnTo>
                      <a:close/>
                    </a:path>
                  </a:pathLst>
                </a:custGeom>
                <a:solidFill>
                  <a:srgbClr val="000000"/>
                </a:solidFill>
                <a:ln w="9525">
                  <a:noFill/>
                  <a:round/>
                  <a:headEnd/>
                  <a:tailEnd/>
                </a:ln>
              </p:spPr>
              <p:txBody>
                <a:bodyPr/>
                <a:lstStyle/>
                <a:p>
                  <a:endParaRPr lang="en-US"/>
                </a:p>
              </p:txBody>
            </p:sp>
          </p:grpSp>
          <p:sp>
            <p:nvSpPr>
              <p:cNvPr id="238" name="Oval 12"/>
              <p:cNvSpPr>
                <a:spLocks noChangeArrowheads="1"/>
              </p:cNvSpPr>
              <p:nvPr/>
            </p:nvSpPr>
            <p:spPr bwMode="auto">
              <a:xfrm>
                <a:off x="3522" y="2136"/>
                <a:ext cx="1590" cy="498"/>
              </a:xfrm>
              <a:prstGeom prst="ellipse">
                <a:avLst/>
              </a:prstGeom>
              <a:noFill/>
              <a:ln w="9525">
                <a:solidFill>
                  <a:srgbClr val="000000"/>
                </a:solidFill>
                <a:round/>
                <a:headEnd/>
                <a:tailEnd/>
              </a:ln>
            </p:spPr>
            <p:txBody>
              <a:bodyPr/>
              <a:lstStyle/>
              <a:p>
                <a:endParaRPr lang="en-US"/>
              </a:p>
            </p:txBody>
          </p:sp>
          <p:grpSp>
            <p:nvGrpSpPr>
              <p:cNvPr id="239" name="Group 42"/>
              <p:cNvGrpSpPr>
                <a:grpSpLocks/>
              </p:cNvGrpSpPr>
              <p:nvPr/>
            </p:nvGrpSpPr>
            <p:grpSpPr bwMode="auto">
              <a:xfrm>
                <a:off x="3888" y="1560"/>
                <a:ext cx="408" cy="1032"/>
                <a:chOff x="3888" y="2502"/>
                <a:chExt cx="408" cy="1032"/>
              </a:xfrm>
            </p:grpSpPr>
            <p:sp>
              <p:nvSpPr>
                <p:cNvPr id="380" name="Freeform 13"/>
                <p:cNvSpPr>
                  <a:spLocks/>
                </p:cNvSpPr>
                <p:nvPr/>
              </p:nvSpPr>
              <p:spPr bwMode="auto">
                <a:xfrm>
                  <a:off x="4272" y="2502"/>
                  <a:ext cx="24" cy="6"/>
                </a:xfrm>
                <a:custGeom>
                  <a:avLst/>
                  <a:gdLst>
                    <a:gd name="T0" fmla="*/ 24 w 24"/>
                    <a:gd name="T1" fmla="*/ 6 h 6"/>
                    <a:gd name="T2" fmla="*/ 24 w 24"/>
                    <a:gd name="T3" fmla="*/ 0 h 6"/>
                    <a:gd name="T4" fmla="*/ 24 w 24"/>
                    <a:gd name="T5" fmla="*/ 0 h 6"/>
                    <a:gd name="T6" fmla="*/ 0 w 24"/>
                    <a:gd name="T7" fmla="*/ 0 h 6"/>
                    <a:gd name="T8" fmla="*/ 0 w 24"/>
                    <a:gd name="T9" fmla="*/ 6 h 6"/>
                    <a:gd name="T10" fmla="*/ 0 w 24"/>
                    <a:gd name="T11" fmla="*/ 6 h 6"/>
                    <a:gd name="T12" fmla="*/ 24 w 24"/>
                    <a:gd name="T13" fmla="*/ 6 h 6"/>
                    <a:gd name="T14" fmla="*/ 0 60000 65536"/>
                    <a:gd name="T15" fmla="*/ 0 60000 65536"/>
                    <a:gd name="T16" fmla="*/ 0 60000 65536"/>
                    <a:gd name="T17" fmla="*/ 0 60000 65536"/>
                    <a:gd name="T18" fmla="*/ 0 60000 65536"/>
                    <a:gd name="T19" fmla="*/ 0 60000 65536"/>
                    <a:gd name="T20" fmla="*/ 0 60000 65536"/>
                    <a:gd name="T21" fmla="*/ 0 w 24"/>
                    <a:gd name="T22" fmla="*/ 0 h 6"/>
                    <a:gd name="T23" fmla="*/ 24 w 24"/>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6">
                      <a:moveTo>
                        <a:pt x="24" y="6"/>
                      </a:moveTo>
                      <a:lnTo>
                        <a:pt x="24" y="0"/>
                      </a:lnTo>
                      <a:lnTo>
                        <a:pt x="0" y="0"/>
                      </a:lnTo>
                      <a:lnTo>
                        <a:pt x="0" y="6"/>
                      </a:lnTo>
                      <a:lnTo>
                        <a:pt x="24" y="6"/>
                      </a:lnTo>
                      <a:close/>
                    </a:path>
                  </a:pathLst>
                </a:custGeom>
                <a:solidFill>
                  <a:srgbClr val="000000"/>
                </a:solidFill>
                <a:ln w="9525">
                  <a:noFill/>
                  <a:round/>
                  <a:headEnd/>
                  <a:tailEnd/>
                </a:ln>
              </p:spPr>
              <p:txBody>
                <a:bodyPr/>
                <a:lstStyle/>
                <a:p>
                  <a:endParaRPr lang="en-US"/>
                </a:p>
              </p:txBody>
            </p:sp>
            <p:sp>
              <p:nvSpPr>
                <p:cNvPr id="381" name="Freeform 14"/>
                <p:cNvSpPr>
                  <a:spLocks/>
                </p:cNvSpPr>
                <p:nvPr/>
              </p:nvSpPr>
              <p:spPr bwMode="auto">
                <a:xfrm>
                  <a:off x="4230" y="2502"/>
                  <a:ext cx="30" cy="18"/>
                </a:xfrm>
                <a:custGeom>
                  <a:avLst/>
                  <a:gdLst>
                    <a:gd name="T0" fmla="*/ 24 w 30"/>
                    <a:gd name="T1" fmla="*/ 6 h 18"/>
                    <a:gd name="T2" fmla="*/ 30 w 30"/>
                    <a:gd name="T3" fmla="*/ 6 h 18"/>
                    <a:gd name="T4" fmla="*/ 24 w 30"/>
                    <a:gd name="T5" fmla="*/ 0 h 18"/>
                    <a:gd name="T6" fmla="*/ 0 w 30"/>
                    <a:gd name="T7" fmla="*/ 12 h 18"/>
                    <a:gd name="T8" fmla="*/ 0 w 30"/>
                    <a:gd name="T9" fmla="*/ 12 h 18"/>
                    <a:gd name="T10" fmla="*/ 0 w 30"/>
                    <a:gd name="T11" fmla="*/ 18 h 18"/>
                    <a:gd name="T12" fmla="*/ 24 w 30"/>
                    <a:gd name="T13" fmla="*/ 6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6"/>
                      </a:moveTo>
                      <a:lnTo>
                        <a:pt x="30" y="6"/>
                      </a:lnTo>
                      <a:lnTo>
                        <a:pt x="24" y="0"/>
                      </a:lnTo>
                      <a:lnTo>
                        <a:pt x="0" y="12"/>
                      </a:lnTo>
                      <a:lnTo>
                        <a:pt x="0" y="18"/>
                      </a:lnTo>
                      <a:lnTo>
                        <a:pt x="24" y="6"/>
                      </a:lnTo>
                      <a:close/>
                    </a:path>
                  </a:pathLst>
                </a:custGeom>
                <a:solidFill>
                  <a:srgbClr val="000000"/>
                </a:solidFill>
                <a:ln w="9525">
                  <a:noFill/>
                  <a:round/>
                  <a:headEnd/>
                  <a:tailEnd/>
                </a:ln>
              </p:spPr>
              <p:txBody>
                <a:bodyPr/>
                <a:lstStyle/>
                <a:p>
                  <a:endParaRPr lang="en-US"/>
                </a:p>
              </p:txBody>
            </p:sp>
            <p:sp>
              <p:nvSpPr>
                <p:cNvPr id="382" name="Freeform 15"/>
                <p:cNvSpPr>
                  <a:spLocks/>
                </p:cNvSpPr>
                <p:nvPr/>
              </p:nvSpPr>
              <p:spPr bwMode="auto">
                <a:xfrm>
                  <a:off x="4194" y="2520"/>
                  <a:ext cx="24" cy="18"/>
                </a:xfrm>
                <a:custGeom>
                  <a:avLst/>
                  <a:gdLst>
                    <a:gd name="T0" fmla="*/ 24 w 24"/>
                    <a:gd name="T1" fmla="*/ 6 h 18"/>
                    <a:gd name="T2" fmla="*/ 24 w 24"/>
                    <a:gd name="T3" fmla="*/ 0 h 18"/>
                    <a:gd name="T4" fmla="*/ 24 w 24"/>
                    <a:gd name="T5" fmla="*/ 0 h 18"/>
                    <a:gd name="T6" fmla="*/ 18 w 24"/>
                    <a:gd name="T7" fmla="*/ 0 h 18"/>
                    <a:gd name="T8" fmla="*/ 0 w 24"/>
                    <a:gd name="T9" fmla="*/ 12 h 18"/>
                    <a:gd name="T10" fmla="*/ 0 w 24"/>
                    <a:gd name="T11" fmla="*/ 18 h 18"/>
                    <a:gd name="T12" fmla="*/ 0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0" y="12"/>
                      </a:lnTo>
                      <a:lnTo>
                        <a:pt x="0" y="18"/>
                      </a:lnTo>
                      <a:lnTo>
                        <a:pt x="18" y="6"/>
                      </a:lnTo>
                      <a:lnTo>
                        <a:pt x="24" y="6"/>
                      </a:lnTo>
                      <a:close/>
                    </a:path>
                  </a:pathLst>
                </a:custGeom>
                <a:solidFill>
                  <a:srgbClr val="000000"/>
                </a:solidFill>
                <a:ln w="9525">
                  <a:noFill/>
                  <a:round/>
                  <a:headEnd/>
                  <a:tailEnd/>
                </a:ln>
              </p:spPr>
              <p:txBody>
                <a:bodyPr/>
                <a:lstStyle/>
                <a:p>
                  <a:endParaRPr lang="en-US"/>
                </a:p>
              </p:txBody>
            </p:sp>
            <p:sp>
              <p:nvSpPr>
                <p:cNvPr id="383" name="Freeform 16"/>
                <p:cNvSpPr>
                  <a:spLocks/>
                </p:cNvSpPr>
                <p:nvPr/>
              </p:nvSpPr>
              <p:spPr bwMode="auto">
                <a:xfrm>
                  <a:off x="4158" y="2544"/>
                  <a:ext cx="24" cy="18"/>
                </a:xfrm>
                <a:custGeom>
                  <a:avLst/>
                  <a:gdLst>
                    <a:gd name="T0" fmla="*/ 24 w 24"/>
                    <a:gd name="T1" fmla="*/ 6 h 18"/>
                    <a:gd name="T2" fmla="*/ 24 w 24"/>
                    <a:gd name="T3" fmla="*/ 0 h 18"/>
                    <a:gd name="T4" fmla="*/ 24 w 24"/>
                    <a:gd name="T5" fmla="*/ 0 h 18"/>
                    <a:gd name="T6" fmla="*/ 18 w 24"/>
                    <a:gd name="T7" fmla="*/ 0 h 18"/>
                    <a:gd name="T8" fmla="*/ 6 w 24"/>
                    <a:gd name="T9" fmla="*/ 12 h 18"/>
                    <a:gd name="T10" fmla="*/ 0 w 24"/>
                    <a:gd name="T11" fmla="*/ 18 h 18"/>
                    <a:gd name="T12" fmla="*/ 6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6" y="12"/>
                      </a:lnTo>
                      <a:lnTo>
                        <a:pt x="0" y="18"/>
                      </a:lnTo>
                      <a:lnTo>
                        <a:pt x="6" y="18"/>
                      </a:lnTo>
                      <a:lnTo>
                        <a:pt x="18" y="6"/>
                      </a:lnTo>
                      <a:lnTo>
                        <a:pt x="24" y="6"/>
                      </a:lnTo>
                      <a:close/>
                    </a:path>
                  </a:pathLst>
                </a:custGeom>
                <a:solidFill>
                  <a:srgbClr val="000000"/>
                </a:solidFill>
                <a:ln w="9525">
                  <a:noFill/>
                  <a:round/>
                  <a:headEnd/>
                  <a:tailEnd/>
                </a:ln>
              </p:spPr>
              <p:txBody>
                <a:bodyPr/>
                <a:lstStyle/>
                <a:p>
                  <a:endParaRPr lang="en-US"/>
                </a:p>
              </p:txBody>
            </p:sp>
            <p:sp>
              <p:nvSpPr>
                <p:cNvPr id="384" name="Freeform 17"/>
                <p:cNvSpPr>
                  <a:spLocks/>
                </p:cNvSpPr>
                <p:nvPr/>
              </p:nvSpPr>
              <p:spPr bwMode="auto">
                <a:xfrm>
                  <a:off x="4128" y="2568"/>
                  <a:ext cx="24" cy="24"/>
                </a:xfrm>
                <a:custGeom>
                  <a:avLst/>
                  <a:gdLst>
                    <a:gd name="T0" fmla="*/ 18 w 24"/>
                    <a:gd name="T1" fmla="*/ 6 h 24"/>
                    <a:gd name="T2" fmla="*/ 24 w 24"/>
                    <a:gd name="T3" fmla="*/ 6 h 24"/>
                    <a:gd name="T4" fmla="*/ 18 w 24"/>
                    <a:gd name="T5" fmla="*/ 0 h 24"/>
                    <a:gd name="T6" fmla="*/ 12 w 24"/>
                    <a:gd name="T7" fmla="*/ 12 h 24"/>
                    <a:gd name="T8" fmla="*/ 6 w 24"/>
                    <a:gd name="T9" fmla="*/ 18 h 24"/>
                    <a:gd name="T10" fmla="*/ 0 w 24"/>
                    <a:gd name="T11" fmla="*/ 24 h 24"/>
                    <a:gd name="T12" fmla="*/ 6 w 24"/>
                    <a:gd name="T13" fmla="*/ 24 h 24"/>
                    <a:gd name="T14" fmla="*/ 6 w 24"/>
                    <a:gd name="T15" fmla="*/ 24 h 24"/>
                    <a:gd name="T16" fmla="*/ 12 w 24"/>
                    <a:gd name="T17" fmla="*/ 18 h 24"/>
                    <a:gd name="T18" fmla="*/ 12 w 24"/>
                    <a:gd name="T19" fmla="*/ 18 h 24"/>
                    <a:gd name="T20" fmla="*/ 12 w 24"/>
                    <a:gd name="T21" fmla="*/ 18 h 24"/>
                    <a:gd name="T22" fmla="*/ 18 w 24"/>
                    <a:gd name="T23" fmla="*/ 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4"/>
                    <a:gd name="T38" fmla="*/ 24 w 24"/>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4">
                      <a:moveTo>
                        <a:pt x="18" y="6"/>
                      </a:moveTo>
                      <a:lnTo>
                        <a:pt x="24" y="6"/>
                      </a:lnTo>
                      <a:lnTo>
                        <a:pt x="18" y="0"/>
                      </a:lnTo>
                      <a:lnTo>
                        <a:pt x="12" y="12"/>
                      </a:lnTo>
                      <a:lnTo>
                        <a:pt x="6" y="18"/>
                      </a:lnTo>
                      <a:lnTo>
                        <a:pt x="0" y="24"/>
                      </a:lnTo>
                      <a:lnTo>
                        <a:pt x="6" y="24"/>
                      </a:lnTo>
                      <a:lnTo>
                        <a:pt x="12" y="18"/>
                      </a:lnTo>
                      <a:lnTo>
                        <a:pt x="18" y="6"/>
                      </a:lnTo>
                      <a:close/>
                    </a:path>
                  </a:pathLst>
                </a:custGeom>
                <a:solidFill>
                  <a:srgbClr val="000000"/>
                </a:solidFill>
                <a:ln w="9525">
                  <a:noFill/>
                  <a:round/>
                  <a:headEnd/>
                  <a:tailEnd/>
                </a:ln>
              </p:spPr>
              <p:txBody>
                <a:bodyPr/>
                <a:lstStyle/>
                <a:p>
                  <a:endParaRPr lang="en-US"/>
                </a:p>
              </p:txBody>
            </p:sp>
            <p:sp>
              <p:nvSpPr>
                <p:cNvPr id="385" name="Freeform 18"/>
                <p:cNvSpPr>
                  <a:spLocks/>
                </p:cNvSpPr>
                <p:nvPr/>
              </p:nvSpPr>
              <p:spPr bwMode="auto">
                <a:xfrm>
                  <a:off x="4104" y="2604"/>
                  <a:ext cx="18" cy="24"/>
                </a:xfrm>
                <a:custGeom>
                  <a:avLst/>
                  <a:gdLst>
                    <a:gd name="T0" fmla="*/ 18 w 18"/>
                    <a:gd name="T1" fmla="*/ 0 h 24"/>
                    <a:gd name="T2" fmla="*/ 18 w 18"/>
                    <a:gd name="T3" fmla="*/ 0 h 24"/>
                    <a:gd name="T4" fmla="*/ 12 w 18"/>
                    <a:gd name="T5" fmla="*/ 0 h 24"/>
                    <a:gd name="T6" fmla="*/ 0 w 18"/>
                    <a:gd name="T7" fmla="*/ 18 h 24"/>
                    <a:gd name="T8" fmla="*/ 0 w 18"/>
                    <a:gd name="T9" fmla="*/ 24 h 24"/>
                    <a:gd name="T10" fmla="*/ 6 w 18"/>
                    <a:gd name="T11" fmla="*/ 18 h 24"/>
                    <a:gd name="T12" fmla="*/ 18 w 18"/>
                    <a:gd name="T13" fmla="*/ 0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0"/>
                      </a:moveTo>
                      <a:lnTo>
                        <a:pt x="18" y="0"/>
                      </a:lnTo>
                      <a:lnTo>
                        <a:pt x="12" y="0"/>
                      </a:lnTo>
                      <a:lnTo>
                        <a:pt x="0" y="18"/>
                      </a:lnTo>
                      <a:lnTo>
                        <a:pt x="0" y="24"/>
                      </a:lnTo>
                      <a:lnTo>
                        <a:pt x="6" y="18"/>
                      </a:lnTo>
                      <a:lnTo>
                        <a:pt x="18" y="0"/>
                      </a:lnTo>
                      <a:close/>
                    </a:path>
                  </a:pathLst>
                </a:custGeom>
                <a:solidFill>
                  <a:srgbClr val="000000"/>
                </a:solidFill>
                <a:ln w="9525">
                  <a:noFill/>
                  <a:round/>
                  <a:headEnd/>
                  <a:tailEnd/>
                </a:ln>
              </p:spPr>
              <p:txBody>
                <a:bodyPr/>
                <a:lstStyle/>
                <a:p>
                  <a:endParaRPr lang="en-US"/>
                </a:p>
              </p:txBody>
            </p:sp>
            <p:sp>
              <p:nvSpPr>
                <p:cNvPr id="386" name="Freeform 19"/>
                <p:cNvSpPr>
                  <a:spLocks/>
                </p:cNvSpPr>
                <p:nvPr/>
              </p:nvSpPr>
              <p:spPr bwMode="auto">
                <a:xfrm>
                  <a:off x="4080" y="2634"/>
                  <a:ext cx="18" cy="30"/>
                </a:xfrm>
                <a:custGeom>
                  <a:avLst/>
                  <a:gdLst>
                    <a:gd name="T0" fmla="*/ 18 w 18"/>
                    <a:gd name="T1" fmla="*/ 6 h 30"/>
                    <a:gd name="T2" fmla="*/ 18 w 18"/>
                    <a:gd name="T3" fmla="*/ 0 h 30"/>
                    <a:gd name="T4" fmla="*/ 12 w 18"/>
                    <a:gd name="T5" fmla="*/ 6 h 30"/>
                    <a:gd name="T6" fmla="*/ 0 w 18"/>
                    <a:gd name="T7" fmla="*/ 24 h 30"/>
                    <a:gd name="T8" fmla="*/ 0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8" y="0"/>
                      </a:lnTo>
                      <a:lnTo>
                        <a:pt x="12" y="6"/>
                      </a:lnTo>
                      <a:lnTo>
                        <a:pt x="0" y="24"/>
                      </a:lnTo>
                      <a:lnTo>
                        <a:pt x="0" y="30"/>
                      </a:lnTo>
                      <a:lnTo>
                        <a:pt x="6" y="24"/>
                      </a:lnTo>
                      <a:lnTo>
                        <a:pt x="18" y="6"/>
                      </a:lnTo>
                      <a:close/>
                    </a:path>
                  </a:pathLst>
                </a:custGeom>
                <a:solidFill>
                  <a:srgbClr val="000000"/>
                </a:solidFill>
                <a:ln w="9525">
                  <a:noFill/>
                  <a:round/>
                  <a:headEnd/>
                  <a:tailEnd/>
                </a:ln>
              </p:spPr>
              <p:txBody>
                <a:bodyPr/>
                <a:lstStyle/>
                <a:p>
                  <a:endParaRPr lang="en-US"/>
                </a:p>
              </p:txBody>
            </p:sp>
            <p:sp>
              <p:nvSpPr>
                <p:cNvPr id="387" name="Freeform 20"/>
                <p:cNvSpPr>
                  <a:spLocks/>
                </p:cNvSpPr>
                <p:nvPr/>
              </p:nvSpPr>
              <p:spPr bwMode="auto">
                <a:xfrm>
                  <a:off x="4056" y="2670"/>
                  <a:ext cx="18" cy="30"/>
                </a:xfrm>
                <a:custGeom>
                  <a:avLst/>
                  <a:gdLst>
                    <a:gd name="T0" fmla="*/ 18 w 18"/>
                    <a:gd name="T1" fmla="*/ 6 h 30"/>
                    <a:gd name="T2" fmla="*/ 18 w 18"/>
                    <a:gd name="T3" fmla="*/ 0 h 30"/>
                    <a:gd name="T4" fmla="*/ 12 w 18"/>
                    <a:gd name="T5" fmla="*/ 6 h 30"/>
                    <a:gd name="T6" fmla="*/ 12 w 18"/>
                    <a:gd name="T7" fmla="*/ 6 h 30"/>
                    <a:gd name="T8" fmla="*/ 0 w 18"/>
                    <a:gd name="T9" fmla="*/ 24 h 30"/>
                    <a:gd name="T10" fmla="*/ 6 w 18"/>
                    <a:gd name="T11" fmla="*/ 30 h 30"/>
                    <a:gd name="T12" fmla="*/ 6 w 18"/>
                    <a:gd name="T13" fmla="*/ 24 h 30"/>
                    <a:gd name="T14" fmla="*/ 18 w 18"/>
                    <a:gd name="T15" fmla="*/ 6 h 3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30"/>
                    <a:gd name="T26" fmla="*/ 18 w 18"/>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30">
                      <a:moveTo>
                        <a:pt x="18" y="6"/>
                      </a:moveTo>
                      <a:lnTo>
                        <a:pt x="18"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88" name="Freeform 21"/>
                <p:cNvSpPr>
                  <a:spLocks/>
                </p:cNvSpPr>
                <p:nvPr/>
              </p:nvSpPr>
              <p:spPr bwMode="auto">
                <a:xfrm>
                  <a:off x="4038" y="2706"/>
                  <a:ext cx="18" cy="30"/>
                </a:xfrm>
                <a:custGeom>
                  <a:avLst/>
                  <a:gdLst>
                    <a:gd name="T0" fmla="*/ 18 w 18"/>
                    <a:gd name="T1" fmla="*/ 6 h 30"/>
                    <a:gd name="T2" fmla="*/ 12 w 18"/>
                    <a:gd name="T3" fmla="*/ 0 h 30"/>
                    <a:gd name="T4" fmla="*/ 12 w 18"/>
                    <a:gd name="T5" fmla="*/ 6 h 30"/>
                    <a:gd name="T6" fmla="*/ 0 w 18"/>
                    <a:gd name="T7" fmla="*/ 24 h 30"/>
                    <a:gd name="T8" fmla="*/ 6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89" name="Freeform 22"/>
                <p:cNvSpPr>
                  <a:spLocks/>
                </p:cNvSpPr>
                <p:nvPr/>
              </p:nvSpPr>
              <p:spPr bwMode="auto">
                <a:xfrm>
                  <a:off x="4020" y="2742"/>
                  <a:ext cx="18" cy="30"/>
                </a:xfrm>
                <a:custGeom>
                  <a:avLst/>
                  <a:gdLst>
                    <a:gd name="T0" fmla="*/ 18 w 18"/>
                    <a:gd name="T1" fmla="*/ 6 h 30"/>
                    <a:gd name="T2" fmla="*/ 12 w 18"/>
                    <a:gd name="T3" fmla="*/ 0 h 30"/>
                    <a:gd name="T4" fmla="*/ 12 w 18"/>
                    <a:gd name="T5" fmla="*/ 6 h 30"/>
                    <a:gd name="T6" fmla="*/ 0 w 18"/>
                    <a:gd name="T7" fmla="*/ 30 h 30"/>
                    <a:gd name="T8" fmla="*/ 6 w 18"/>
                    <a:gd name="T9" fmla="*/ 30 h 30"/>
                    <a:gd name="T10" fmla="*/ 6 w 18"/>
                    <a:gd name="T11" fmla="*/ 30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30"/>
                      </a:lnTo>
                      <a:lnTo>
                        <a:pt x="6" y="30"/>
                      </a:lnTo>
                      <a:lnTo>
                        <a:pt x="18" y="6"/>
                      </a:lnTo>
                      <a:close/>
                    </a:path>
                  </a:pathLst>
                </a:custGeom>
                <a:solidFill>
                  <a:srgbClr val="000000"/>
                </a:solidFill>
                <a:ln w="9525">
                  <a:noFill/>
                  <a:round/>
                  <a:headEnd/>
                  <a:tailEnd/>
                </a:ln>
              </p:spPr>
              <p:txBody>
                <a:bodyPr/>
                <a:lstStyle/>
                <a:p>
                  <a:endParaRPr lang="en-US"/>
                </a:p>
              </p:txBody>
            </p:sp>
            <p:sp>
              <p:nvSpPr>
                <p:cNvPr id="390" name="Freeform 23"/>
                <p:cNvSpPr>
                  <a:spLocks/>
                </p:cNvSpPr>
                <p:nvPr/>
              </p:nvSpPr>
              <p:spPr bwMode="auto">
                <a:xfrm>
                  <a:off x="4002" y="2784"/>
                  <a:ext cx="18" cy="30"/>
                </a:xfrm>
                <a:custGeom>
                  <a:avLst/>
                  <a:gdLst>
                    <a:gd name="T0" fmla="*/ 18 w 18"/>
                    <a:gd name="T1" fmla="*/ 0 h 30"/>
                    <a:gd name="T2" fmla="*/ 12 w 18"/>
                    <a:gd name="T3" fmla="*/ 0 h 30"/>
                    <a:gd name="T4" fmla="*/ 12 w 18"/>
                    <a:gd name="T5" fmla="*/ 0 h 30"/>
                    <a:gd name="T6" fmla="*/ 6 w 18"/>
                    <a:gd name="T7" fmla="*/ 18 h 30"/>
                    <a:gd name="T8" fmla="*/ 0 w 18"/>
                    <a:gd name="T9" fmla="*/ 24 h 30"/>
                    <a:gd name="T10" fmla="*/ 6 w 18"/>
                    <a:gd name="T11" fmla="*/ 30 h 30"/>
                    <a:gd name="T12" fmla="*/ 6 w 18"/>
                    <a:gd name="T13" fmla="*/ 24 h 30"/>
                    <a:gd name="T14" fmla="*/ 12 w 18"/>
                    <a:gd name="T15" fmla="*/ 18 h 30"/>
                    <a:gd name="T16" fmla="*/ 18 w 18"/>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0"/>
                    <a:gd name="T29" fmla="*/ 18 w 1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0">
                      <a:moveTo>
                        <a:pt x="18" y="0"/>
                      </a:moveTo>
                      <a:lnTo>
                        <a:pt x="12" y="0"/>
                      </a:lnTo>
                      <a:lnTo>
                        <a:pt x="6" y="18"/>
                      </a:lnTo>
                      <a:lnTo>
                        <a:pt x="0" y="24"/>
                      </a:lnTo>
                      <a:lnTo>
                        <a:pt x="6" y="30"/>
                      </a:lnTo>
                      <a:lnTo>
                        <a:pt x="6" y="24"/>
                      </a:lnTo>
                      <a:lnTo>
                        <a:pt x="12" y="18"/>
                      </a:lnTo>
                      <a:lnTo>
                        <a:pt x="18" y="0"/>
                      </a:lnTo>
                      <a:close/>
                    </a:path>
                  </a:pathLst>
                </a:custGeom>
                <a:solidFill>
                  <a:srgbClr val="000000"/>
                </a:solidFill>
                <a:ln w="9525">
                  <a:noFill/>
                  <a:round/>
                  <a:headEnd/>
                  <a:tailEnd/>
                </a:ln>
              </p:spPr>
              <p:txBody>
                <a:bodyPr/>
                <a:lstStyle/>
                <a:p>
                  <a:endParaRPr lang="en-US"/>
                </a:p>
              </p:txBody>
            </p:sp>
            <p:sp>
              <p:nvSpPr>
                <p:cNvPr id="391" name="Freeform 24"/>
                <p:cNvSpPr>
                  <a:spLocks/>
                </p:cNvSpPr>
                <p:nvPr/>
              </p:nvSpPr>
              <p:spPr bwMode="auto">
                <a:xfrm>
                  <a:off x="3990" y="2820"/>
                  <a:ext cx="12" cy="30"/>
                </a:xfrm>
                <a:custGeom>
                  <a:avLst/>
                  <a:gdLst>
                    <a:gd name="T0" fmla="*/ 12 w 12"/>
                    <a:gd name="T1" fmla="*/ 6 h 30"/>
                    <a:gd name="T2" fmla="*/ 12 w 12"/>
                    <a:gd name="T3" fmla="*/ 0 h 30"/>
                    <a:gd name="T4" fmla="*/ 6 w 12"/>
                    <a:gd name="T5" fmla="*/ 6 h 30"/>
                    <a:gd name="T6" fmla="*/ 0 w 12"/>
                    <a:gd name="T7" fmla="*/ 30 h 30"/>
                    <a:gd name="T8" fmla="*/ 0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92" name="Freeform 25"/>
                <p:cNvSpPr>
                  <a:spLocks/>
                </p:cNvSpPr>
                <p:nvPr/>
              </p:nvSpPr>
              <p:spPr bwMode="auto">
                <a:xfrm>
                  <a:off x="3978" y="2862"/>
                  <a:ext cx="12" cy="30"/>
                </a:xfrm>
                <a:custGeom>
                  <a:avLst/>
                  <a:gdLst>
                    <a:gd name="T0" fmla="*/ 12 w 12"/>
                    <a:gd name="T1" fmla="*/ 0 h 30"/>
                    <a:gd name="T2" fmla="*/ 6 w 12"/>
                    <a:gd name="T3" fmla="*/ 0 h 30"/>
                    <a:gd name="T4" fmla="*/ 6 w 12"/>
                    <a:gd name="T5" fmla="*/ 0 h 30"/>
                    <a:gd name="T6" fmla="*/ 0 w 12"/>
                    <a:gd name="T7" fmla="*/ 18 h 30"/>
                    <a:gd name="T8" fmla="*/ 0 w 12"/>
                    <a:gd name="T9" fmla="*/ 24 h 30"/>
                    <a:gd name="T10" fmla="*/ 0 w 12"/>
                    <a:gd name="T11" fmla="*/ 30 h 30"/>
                    <a:gd name="T12" fmla="*/ 6 w 12"/>
                    <a:gd name="T13" fmla="*/ 24 h 30"/>
                    <a:gd name="T14" fmla="*/ 6 w 12"/>
                    <a:gd name="T15" fmla="*/ 18 h 30"/>
                    <a:gd name="T16" fmla="*/ 12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0"/>
                      </a:moveTo>
                      <a:lnTo>
                        <a:pt x="6" y="0"/>
                      </a:lnTo>
                      <a:lnTo>
                        <a:pt x="0" y="18"/>
                      </a:lnTo>
                      <a:lnTo>
                        <a:pt x="0" y="24"/>
                      </a:lnTo>
                      <a:lnTo>
                        <a:pt x="0" y="30"/>
                      </a:lnTo>
                      <a:lnTo>
                        <a:pt x="6" y="24"/>
                      </a:lnTo>
                      <a:lnTo>
                        <a:pt x="6" y="18"/>
                      </a:lnTo>
                      <a:lnTo>
                        <a:pt x="12" y="0"/>
                      </a:lnTo>
                      <a:close/>
                    </a:path>
                  </a:pathLst>
                </a:custGeom>
                <a:solidFill>
                  <a:srgbClr val="000000"/>
                </a:solidFill>
                <a:ln w="9525">
                  <a:noFill/>
                  <a:round/>
                  <a:headEnd/>
                  <a:tailEnd/>
                </a:ln>
              </p:spPr>
              <p:txBody>
                <a:bodyPr/>
                <a:lstStyle/>
                <a:p>
                  <a:endParaRPr lang="en-US"/>
                </a:p>
              </p:txBody>
            </p:sp>
            <p:sp>
              <p:nvSpPr>
                <p:cNvPr id="393" name="Freeform 26"/>
                <p:cNvSpPr>
                  <a:spLocks/>
                </p:cNvSpPr>
                <p:nvPr/>
              </p:nvSpPr>
              <p:spPr bwMode="auto">
                <a:xfrm>
                  <a:off x="3966" y="2904"/>
                  <a:ext cx="12" cy="24"/>
                </a:xfrm>
                <a:custGeom>
                  <a:avLst/>
                  <a:gdLst>
                    <a:gd name="T0" fmla="*/ 12 w 12"/>
                    <a:gd name="T1" fmla="*/ 0 h 24"/>
                    <a:gd name="T2" fmla="*/ 6 w 12"/>
                    <a:gd name="T3" fmla="*/ 0 h 24"/>
                    <a:gd name="T4" fmla="*/ 6 w 12"/>
                    <a:gd name="T5" fmla="*/ 0 h 24"/>
                    <a:gd name="T6" fmla="*/ 0 w 12"/>
                    <a:gd name="T7" fmla="*/ 24 h 24"/>
                    <a:gd name="T8" fmla="*/ 0 w 12"/>
                    <a:gd name="T9" fmla="*/ 24 h 24"/>
                    <a:gd name="T10" fmla="*/ 6 w 12"/>
                    <a:gd name="T11" fmla="*/ 24 h 24"/>
                    <a:gd name="T12" fmla="*/ 12 w 12"/>
                    <a:gd name="T13" fmla="*/ 0 h 24"/>
                    <a:gd name="T14" fmla="*/ 0 60000 65536"/>
                    <a:gd name="T15" fmla="*/ 0 60000 65536"/>
                    <a:gd name="T16" fmla="*/ 0 60000 65536"/>
                    <a:gd name="T17" fmla="*/ 0 60000 65536"/>
                    <a:gd name="T18" fmla="*/ 0 60000 65536"/>
                    <a:gd name="T19" fmla="*/ 0 60000 65536"/>
                    <a:gd name="T20" fmla="*/ 0 60000 65536"/>
                    <a:gd name="T21" fmla="*/ 0 w 12"/>
                    <a:gd name="T22" fmla="*/ 0 h 24"/>
                    <a:gd name="T23" fmla="*/ 12 w 12"/>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4">
                      <a:moveTo>
                        <a:pt x="12" y="0"/>
                      </a:moveTo>
                      <a:lnTo>
                        <a:pt x="6" y="0"/>
                      </a:lnTo>
                      <a:lnTo>
                        <a:pt x="0" y="24"/>
                      </a:lnTo>
                      <a:lnTo>
                        <a:pt x="6" y="24"/>
                      </a:lnTo>
                      <a:lnTo>
                        <a:pt x="12" y="0"/>
                      </a:lnTo>
                      <a:close/>
                    </a:path>
                  </a:pathLst>
                </a:custGeom>
                <a:solidFill>
                  <a:srgbClr val="000000"/>
                </a:solidFill>
                <a:ln w="9525">
                  <a:noFill/>
                  <a:round/>
                  <a:headEnd/>
                  <a:tailEnd/>
                </a:ln>
              </p:spPr>
              <p:txBody>
                <a:bodyPr/>
                <a:lstStyle/>
                <a:p>
                  <a:endParaRPr lang="en-US"/>
                </a:p>
              </p:txBody>
            </p:sp>
            <p:sp>
              <p:nvSpPr>
                <p:cNvPr id="394" name="Freeform 27"/>
                <p:cNvSpPr>
                  <a:spLocks/>
                </p:cNvSpPr>
                <p:nvPr/>
              </p:nvSpPr>
              <p:spPr bwMode="auto">
                <a:xfrm>
                  <a:off x="3954" y="2940"/>
                  <a:ext cx="12" cy="30"/>
                </a:xfrm>
                <a:custGeom>
                  <a:avLst/>
                  <a:gdLst>
                    <a:gd name="T0" fmla="*/ 12 w 12"/>
                    <a:gd name="T1" fmla="*/ 6 h 30"/>
                    <a:gd name="T2" fmla="*/ 6 w 12"/>
                    <a:gd name="T3" fmla="*/ 0 h 30"/>
                    <a:gd name="T4" fmla="*/ 6 w 12"/>
                    <a:gd name="T5" fmla="*/ 6 h 30"/>
                    <a:gd name="T6" fmla="*/ 0 w 12"/>
                    <a:gd name="T7" fmla="*/ 18 h 30"/>
                    <a:gd name="T8" fmla="*/ 0 w 12"/>
                    <a:gd name="T9" fmla="*/ 30 h 30"/>
                    <a:gd name="T10" fmla="*/ 0 w 12"/>
                    <a:gd name="T11" fmla="*/ 30 h 30"/>
                    <a:gd name="T12" fmla="*/ 6 w 12"/>
                    <a:gd name="T13" fmla="*/ 30 h 30"/>
                    <a:gd name="T14" fmla="*/ 6 w 12"/>
                    <a:gd name="T15" fmla="*/ 18 h 30"/>
                    <a:gd name="T16" fmla="*/ 12 w 12"/>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6"/>
                      </a:moveTo>
                      <a:lnTo>
                        <a:pt x="6" y="0"/>
                      </a:lnTo>
                      <a:lnTo>
                        <a:pt x="6" y="6"/>
                      </a:lnTo>
                      <a:lnTo>
                        <a:pt x="0" y="18"/>
                      </a:lnTo>
                      <a:lnTo>
                        <a:pt x="0" y="30"/>
                      </a:lnTo>
                      <a:lnTo>
                        <a:pt x="6" y="30"/>
                      </a:lnTo>
                      <a:lnTo>
                        <a:pt x="6" y="18"/>
                      </a:lnTo>
                      <a:lnTo>
                        <a:pt x="12" y="6"/>
                      </a:lnTo>
                      <a:close/>
                    </a:path>
                  </a:pathLst>
                </a:custGeom>
                <a:solidFill>
                  <a:srgbClr val="000000"/>
                </a:solidFill>
                <a:ln w="9525">
                  <a:noFill/>
                  <a:round/>
                  <a:headEnd/>
                  <a:tailEnd/>
                </a:ln>
              </p:spPr>
              <p:txBody>
                <a:bodyPr/>
                <a:lstStyle/>
                <a:p>
                  <a:endParaRPr lang="en-US"/>
                </a:p>
              </p:txBody>
            </p:sp>
            <p:sp>
              <p:nvSpPr>
                <p:cNvPr id="395" name="Freeform 28"/>
                <p:cNvSpPr>
                  <a:spLocks/>
                </p:cNvSpPr>
                <p:nvPr/>
              </p:nvSpPr>
              <p:spPr bwMode="auto">
                <a:xfrm>
                  <a:off x="3942" y="2982"/>
                  <a:ext cx="12" cy="30"/>
                </a:xfrm>
                <a:custGeom>
                  <a:avLst/>
                  <a:gdLst>
                    <a:gd name="T0" fmla="*/ 12 w 12"/>
                    <a:gd name="T1" fmla="*/ 6 h 30"/>
                    <a:gd name="T2" fmla="*/ 12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96" name="Freeform 29"/>
                <p:cNvSpPr>
                  <a:spLocks/>
                </p:cNvSpPr>
                <p:nvPr/>
              </p:nvSpPr>
              <p:spPr bwMode="auto">
                <a:xfrm>
                  <a:off x="3936" y="3024"/>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397" name="Freeform 30"/>
                <p:cNvSpPr>
                  <a:spLocks/>
                </p:cNvSpPr>
                <p:nvPr/>
              </p:nvSpPr>
              <p:spPr bwMode="auto">
                <a:xfrm>
                  <a:off x="3924" y="3066"/>
                  <a:ext cx="12" cy="30"/>
                </a:xfrm>
                <a:custGeom>
                  <a:avLst/>
                  <a:gdLst>
                    <a:gd name="T0" fmla="*/ 12 w 12"/>
                    <a:gd name="T1" fmla="*/ 0 h 30"/>
                    <a:gd name="T2" fmla="*/ 12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12" y="0"/>
                      </a:ln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398" name="Freeform 31"/>
                <p:cNvSpPr>
                  <a:spLocks/>
                </p:cNvSpPr>
                <p:nvPr/>
              </p:nvSpPr>
              <p:spPr bwMode="auto">
                <a:xfrm>
                  <a:off x="3918" y="3108"/>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399" name="Freeform 32"/>
                <p:cNvSpPr>
                  <a:spLocks/>
                </p:cNvSpPr>
                <p:nvPr/>
              </p:nvSpPr>
              <p:spPr bwMode="auto">
                <a:xfrm>
                  <a:off x="3912" y="3150"/>
                  <a:ext cx="12" cy="30"/>
                </a:xfrm>
                <a:custGeom>
                  <a:avLst/>
                  <a:gdLst>
                    <a:gd name="T0" fmla="*/ 12 w 12"/>
                    <a:gd name="T1" fmla="*/ 0 h 30"/>
                    <a:gd name="T2" fmla="*/ 6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400" name="Freeform 33"/>
                <p:cNvSpPr>
                  <a:spLocks/>
                </p:cNvSpPr>
                <p:nvPr/>
              </p:nvSpPr>
              <p:spPr bwMode="auto">
                <a:xfrm>
                  <a:off x="3906" y="3186"/>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1" name="Freeform 34"/>
                <p:cNvSpPr>
                  <a:spLocks/>
                </p:cNvSpPr>
                <p:nvPr/>
              </p:nvSpPr>
              <p:spPr bwMode="auto">
                <a:xfrm>
                  <a:off x="3900" y="3228"/>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2" name="Freeform 35"/>
                <p:cNvSpPr>
                  <a:spLocks/>
                </p:cNvSpPr>
                <p:nvPr/>
              </p:nvSpPr>
              <p:spPr bwMode="auto">
                <a:xfrm>
                  <a:off x="3894" y="3270"/>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3" name="Freeform 36"/>
                <p:cNvSpPr>
                  <a:spLocks/>
                </p:cNvSpPr>
                <p:nvPr/>
              </p:nvSpPr>
              <p:spPr bwMode="auto">
                <a:xfrm>
                  <a:off x="3894" y="3312"/>
                  <a:ext cx="6" cy="30"/>
                </a:xfrm>
                <a:custGeom>
                  <a:avLst/>
                  <a:gdLst>
                    <a:gd name="T0" fmla="*/ 6 w 6"/>
                    <a:gd name="T1" fmla="*/ 6 h 30"/>
                    <a:gd name="T2" fmla="*/ 6 w 6"/>
                    <a:gd name="T3" fmla="*/ 0 h 30"/>
                    <a:gd name="T4" fmla="*/ 0 w 6"/>
                    <a:gd name="T5" fmla="*/ 6 h 30"/>
                    <a:gd name="T6" fmla="*/ 0 w 6"/>
                    <a:gd name="T7" fmla="*/ 12 h 30"/>
                    <a:gd name="T8" fmla="*/ 0 w 6"/>
                    <a:gd name="T9" fmla="*/ 30 h 30"/>
                    <a:gd name="T10" fmla="*/ 0 w 6"/>
                    <a:gd name="T11" fmla="*/ 30 h 30"/>
                    <a:gd name="T12" fmla="*/ 6 w 6"/>
                    <a:gd name="T13" fmla="*/ 30 h 30"/>
                    <a:gd name="T14" fmla="*/ 6 w 6"/>
                    <a:gd name="T15" fmla="*/ 12 h 30"/>
                    <a:gd name="T16" fmla="*/ 6 w 6"/>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0"/>
                    <a:gd name="T29" fmla="*/ 6 w 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0">
                      <a:moveTo>
                        <a:pt x="6" y="6"/>
                      </a:moveTo>
                      <a:lnTo>
                        <a:pt x="6" y="0"/>
                      </a:lnTo>
                      <a:lnTo>
                        <a:pt x="0" y="6"/>
                      </a:lnTo>
                      <a:lnTo>
                        <a:pt x="0" y="12"/>
                      </a:lnTo>
                      <a:lnTo>
                        <a:pt x="0" y="30"/>
                      </a:lnTo>
                      <a:lnTo>
                        <a:pt x="6" y="30"/>
                      </a:lnTo>
                      <a:lnTo>
                        <a:pt x="6" y="12"/>
                      </a:lnTo>
                      <a:lnTo>
                        <a:pt x="6" y="6"/>
                      </a:lnTo>
                      <a:close/>
                    </a:path>
                  </a:pathLst>
                </a:custGeom>
                <a:solidFill>
                  <a:srgbClr val="000000"/>
                </a:solidFill>
                <a:ln w="9525">
                  <a:noFill/>
                  <a:round/>
                  <a:headEnd/>
                  <a:tailEnd/>
                </a:ln>
              </p:spPr>
              <p:txBody>
                <a:bodyPr/>
                <a:lstStyle/>
                <a:p>
                  <a:endParaRPr lang="en-US"/>
                </a:p>
              </p:txBody>
            </p:sp>
            <p:sp>
              <p:nvSpPr>
                <p:cNvPr id="404" name="Freeform 37"/>
                <p:cNvSpPr>
                  <a:spLocks/>
                </p:cNvSpPr>
                <p:nvPr/>
              </p:nvSpPr>
              <p:spPr bwMode="auto">
                <a:xfrm>
                  <a:off x="3888" y="3354"/>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5" name="Freeform 38"/>
                <p:cNvSpPr>
                  <a:spLocks/>
                </p:cNvSpPr>
                <p:nvPr/>
              </p:nvSpPr>
              <p:spPr bwMode="auto">
                <a:xfrm>
                  <a:off x="3888" y="3396"/>
                  <a:ext cx="6" cy="30"/>
                </a:xfrm>
                <a:custGeom>
                  <a:avLst/>
                  <a:gdLst>
                    <a:gd name="T0" fmla="*/ 6 w 6"/>
                    <a:gd name="T1" fmla="*/ 6 h 30"/>
                    <a:gd name="T2" fmla="*/ 6 w 6"/>
                    <a:gd name="T3" fmla="*/ 0 h 30"/>
                    <a:gd name="T4" fmla="*/ 0 w 6"/>
                    <a:gd name="T5" fmla="*/ 6 h 30"/>
                    <a:gd name="T6" fmla="*/ 0 w 6"/>
                    <a:gd name="T7" fmla="*/ 30 h 30"/>
                    <a:gd name="T8" fmla="*/ 6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06" name="Freeform 39"/>
                <p:cNvSpPr>
                  <a:spLocks/>
                </p:cNvSpPr>
                <p:nvPr/>
              </p:nvSpPr>
              <p:spPr bwMode="auto">
                <a:xfrm>
                  <a:off x="3888" y="3438"/>
                  <a:ext cx="6" cy="30"/>
                </a:xfrm>
                <a:custGeom>
                  <a:avLst/>
                  <a:gdLst>
                    <a:gd name="T0" fmla="*/ 6 w 6"/>
                    <a:gd name="T1" fmla="*/ 6 h 30"/>
                    <a:gd name="T2" fmla="*/ 6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07" name="Freeform 40"/>
                <p:cNvSpPr>
                  <a:spLocks/>
                </p:cNvSpPr>
                <p:nvPr/>
              </p:nvSpPr>
              <p:spPr bwMode="auto">
                <a:xfrm>
                  <a:off x="3888" y="348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08" name="Freeform 41"/>
                <p:cNvSpPr>
                  <a:spLocks/>
                </p:cNvSpPr>
                <p:nvPr/>
              </p:nvSpPr>
              <p:spPr bwMode="auto">
                <a:xfrm>
                  <a:off x="3888" y="3522"/>
                  <a:ext cx="6" cy="12"/>
                </a:xfrm>
                <a:custGeom>
                  <a:avLst/>
                  <a:gdLst>
                    <a:gd name="T0" fmla="*/ 6 w 6"/>
                    <a:gd name="T1" fmla="*/ 6 h 12"/>
                    <a:gd name="T2" fmla="*/ 0 w 6"/>
                    <a:gd name="T3" fmla="*/ 0 h 12"/>
                    <a:gd name="T4" fmla="*/ 0 w 6"/>
                    <a:gd name="T5" fmla="*/ 6 h 12"/>
                    <a:gd name="T6" fmla="*/ 0 w 6"/>
                    <a:gd name="T7" fmla="*/ 12 h 12"/>
                    <a:gd name="T8" fmla="*/ 0 w 6"/>
                    <a:gd name="T9" fmla="*/ 12 h 12"/>
                    <a:gd name="T10" fmla="*/ 6 w 6"/>
                    <a:gd name="T11" fmla="*/ 12 h 12"/>
                    <a:gd name="T12" fmla="*/ 6 w 6"/>
                    <a:gd name="T13" fmla="*/ 6 h 12"/>
                    <a:gd name="T14" fmla="*/ 0 60000 65536"/>
                    <a:gd name="T15" fmla="*/ 0 60000 65536"/>
                    <a:gd name="T16" fmla="*/ 0 60000 65536"/>
                    <a:gd name="T17" fmla="*/ 0 60000 65536"/>
                    <a:gd name="T18" fmla="*/ 0 60000 65536"/>
                    <a:gd name="T19" fmla="*/ 0 60000 65536"/>
                    <a:gd name="T20" fmla="*/ 0 60000 65536"/>
                    <a:gd name="T21" fmla="*/ 0 w 6"/>
                    <a:gd name="T22" fmla="*/ 0 h 12"/>
                    <a:gd name="T23" fmla="*/ 6 w 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2">
                      <a:moveTo>
                        <a:pt x="6" y="6"/>
                      </a:moveTo>
                      <a:lnTo>
                        <a:pt x="0" y="0"/>
                      </a:lnTo>
                      <a:lnTo>
                        <a:pt x="0" y="6"/>
                      </a:lnTo>
                      <a:lnTo>
                        <a:pt x="0" y="12"/>
                      </a:lnTo>
                      <a:lnTo>
                        <a:pt x="6" y="12"/>
                      </a:lnTo>
                      <a:lnTo>
                        <a:pt x="6" y="6"/>
                      </a:lnTo>
                      <a:close/>
                    </a:path>
                  </a:pathLst>
                </a:custGeom>
                <a:solidFill>
                  <a:srgbClr val="000000"/>
                </a:solidFill>
                <a:ln w="9525">
                  <a:noFill/>
                  <a:round/>
                  <a:headEnd/>
                  <a:tailEnd/>
                </a:ln>
              </p:spPr>
              <p:txBody>
                <a:bodyPr/>
                <a:lstStyle/>
                <a:p>
                  <a:endParaRPr lang="en-US"/>
                </a:p>
              </p:txBody>
            </p:sp>
          </p:grpSp>
          <p:sp>
            <p:nvSpPr>
              <p:cNvPr id="240" name="Freeform 43"/>
              <p:cNvSpPr>
                <a:spLocks/>
              </p:cNvSpPr>
              <p:nvPr/>
            </p:nvSpPr>
            <p:spPr bwMode="auto">
              <a:xfrm>
                <a:off x="4308" y="1560"/>
                <a:ext cx="360" cy="1050"/>
              </a:xfrm>
              <a:custGeom>
                <a:avLst/>
                <a:gdLst>
                  <a:gd name="T0" fmla="*/ 0 w 360"/>
                  <a:gd name="T1" fmla="*/ 0 h 1050"/>
                  <a:gd name="T2" fmla="*/ 36 w 360"/>
                  <a:gd name="T3" fmla="*/ 6 h 1050"/>
                  <a:gd name="T4" fmla="*/ 72 w 360"/>
                  <a:gd name="T5" fmla="*/ 24 h 1050"/>
                  <a:gd name="T6" fmla="*/ 108 w 360"/>
                  <a:gd name="T7" fmla="*/ 48 h 1050"/>
                  <a:gd name="T8" fmla="*/ 138 w 360"/>
                  <a:gd name="T9" fmla="*/ 84 h 1050"/>
                  <a:gd name="T10" fmla="*/ 174 w 360"/>
                  <a:gd name="T11" fmla="*/ 126 h 1050"/>
                  <a:gd name="T12" fmla="*/ 204 w 360"/>
                  <a:gd name="T13" fmla="*/ 180 h 1050"/>
                  <a:gd name="T14" fmla="*/ 228 w 360"/>
                  <a:gd name="T15" fmla="*/ 240 h 1050"/>
                  <a:gd name="T16" fmla="*/ 252 w 360"/>
                  <a:gd name="T17" fmla="*/ 306 h 1050"/>
                  <a:gd name="T18" fmla="*/ 276 w 360"/>
                  <a:gd name="T19" fmla="*/ 384 h 1050"/>
                  <a:gd name="T20" fmla="*/ 300 w 360"/>
                  <a:gd name="T21" fmla="*/ 462 h 1050"/>
                  <a:gd name="T22" fmla="*/ 330 w 360"/>
                  <a:gd name="T23" fmla="*/ 642 h 1050"/>
                  <a:gd name="T24" fmla="*/ 354 w 360"/>
                  <a:gd name="T25" fmla="*/ 840 h 1050"/>
                  <a:gd name="T26" fmla="*/ 360 w 360"/>
                  <a:gd name="T27" fmla="*/ 1050 h 10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0"/>
                  <a:gd name="T43" fmla="*/ 0 h 1050"/>
                  <a:gd name="T44" fmla="*/ 360 w 360"/>
                  <a:gd name="T45" fmla="*/ 1050 h 105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0" h="1050">
                    <a:moveTo>
                      <a:pt x="0" y="0"/>
                    </a:moveTo>
                    <a:lnTo>
                      <a:pt x="36" y="6"/>
                    </a:lnTo>
                    <a:lnTo>
                      <a:pt x="72" y="24"/>
                    </a:lnTo>
                    <a:lnTo>
                      <a:pt x="108" y="48"/>
                    </a:lnTo>
                    <a:lnTo>
                      <a:pt x="138" y="84"/>
                    </a:lnTo>
                    <a:lnTo>
                      <a:pt x="174" y="126"/>
                    </a:lnTo>
                    <a:lnTo>
                      <a:pt x="204" y="180"/>
                    </a:lnTo>
                    <a:lnTo>
                      <a:pt x="228" y="240"/>
                    </a:lnTo>
                    <a:lnTo>
                      <a:pt x="252" y="306"/>
                    </a:lnTo>
                    <a:lnTo>
                      <a:pt x="276" y="384"/>
                    </a:lnTo>
                    <a:lnTo>
                      <a:pt x="300" y="462"/>
                    </a:lnTo>
                    <a:lnTo>
                      <a:pt x="330" y="642"/>
                    </a:lnTo>
                    <a:lnTo>
                      <a:pt x="354" y="840"/>
                    </a:lnTo>
                    <a:lnTo>
                      <a:pt x="360" y="1050"/>
                    </a:lnTo>
                  </a:path>
                </a:pathLst>
              </a:custGeom>
              <a:noFill/>
              <a:ln w="9525">
                <a:solidFill>
                  <a:srgbClr val="000000"/>
                </a:solidFill>
                <a:prstDash val="solid"/>
                <a:round/>
                <a:headEnd/>
                <a:tailEnd/>
              </a:ln>
            </p:spPr>
            <p:txBody>
              <a:bodyPr/>
              <a:lstStyle/>
              <a:p>
                <a:endParaRPr lang="en-US"/>
              </a:p>
            </p:txBody>
          </p:sp>
          <p:sp>
            <p:nvSpPr>
              <p:cNvPr id="241" name="Line 44"/>
              <p:cNvSpPr>
                <a:spLocks noChangeShapeType="1"/>
              </p:cNvSpPr>
              <p:nvPr/>
            </p:nvSpPr>
            <p:spPr bwMode="auto">
              <a:xfrm>
                <a:off x="4296" y="2382"/>
                <a:ext cx="576" cy="354"/>
              </a:xfrm>
              <a:prstGeom prst="line">
                <a:avLst/>
              </a:prstGeom>
              <a:noFill/>
              <a:ln w="9525">
                <a:solidFill>
                  <a:srgbClr val="000000"/>
                </a:solidFill>
                <a:round/>
                <a:headEnd/>
                <a:tailEnd/>
              </a:ln>
            </p:spPr>
            <p:txBody>
              <a:bodyPr/>
              <a:lstStyle/>
              <a:p>
                <a:endParaRPr lang="en-US"/>
              </a:p>
            </p:txBody>
          </p:sp>
          <p:grpSp>
            <p:nvGrpSpPr>
              <p:cNvPr id="242" name="Group 47"/>
              <p:cNvGrpSpPr>
                <a:grpSpLocks/>
              </p:cNvGrpSpPr>
              <p:nvPr/>
            </p:nvGrpSpPr>
            <p:grpSpPr bwMode="auto">
              <a:xfrm>
                <a:off x="4266" y="1290"/>
                <a:ext cx="66" cy="1098"/>
                <a:chOff x="4266" y="2232"/>
                <a:chExt cx="66" cy="1098"/>
              </a:xfrm>
            </p:grpSpPr>
            <p:sp>
              <p:nvSpPr>
                <p:cNvPr id="378" name="Line 45"/>
                <p:cNvSpPr>
                  <a:spLocks noChangeShapeType="1"/>
                </p:cNvSpPr>
                <p:nvPr/>
              </p:nvSpPr>
              <p:spPr bwMode="auto">
                <a:xfrm flipV="1">
                  <a:off x="4296" y="2274"/>
                  <a:ext cx="0" cy="1056"/>
                </a:xfrm>
                <a:prstGeom prst="line">
                  <a:avLst/>
                </a:prstGeom>
                <a:noFill/>
                <a:ln w="9525">
                  <a:solidFill>
                    <a:srgbClr val="000000"/>
                  </a:solidFill>
                  <a:round/>
                  <a:headEnd/>
                  <a:tailEnd/>
                </a:ln>
              </p:spPr>
              <p:txBody>
                <a:bodyPr/>
                <a:lstStyle/>
                <a:p>
                  <a:endParaRPr lang="en-US"/>
                </a:p>
              </p:txBody>
            </p:sp>
            <p:sp>
              <p:nvSpPr>
                <p:cNvPr id="379" name="Freeform 46"/>
                <p:cNvSpPr>
                  <a:spLocks/>
                </p:cNvSpPr>
                <p:nvPr/>
              </p:nvSpPr>
              <p:spPr bwMode="auto">
                <a:xfrm>
                  <a:off x="4266" y="2232"/>
                  <a:ext cx="66" cy="60"/>
                </a:xfrm>
                <a:custGeom>
                  <a:avLst/>
                  <a:gdLst>
                    <a:gd name="T0" fmla="*/ 66 w 66"/>
                    <a:gd name="T1" fmla="*/ 60 h 60"/>
                    <a:gd name="T2" fmla="*/ 30 w 66"/>
                    <a:gd name="T3" fmla="*/ 0 h 60"/>
                    <a:gd name="T4" fmla="*/ 0 w 66"/>
                    <a:gd name="T5" fmla="*/ 60 h 60"/>
                    <a:gd name="T6" fmla="*/ 66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66" y="60"/>
                      </a:moveTo>
                      <a:lnTo>
                        <a:pt x="30" y="0"/>
                      </a:lnTo>
                      <a:lnTo>
                        <a:pt x="0" y="60"/>
                      </a:lnTo>
                      <a:lnTo>
                        <a:pt x="66" y="60"/>
                      </a:lnTo>
                      <a:close/>
                    </a:path>
                  </a:pathLst>
                </a:custGeom>
                <a:solidFill>
                  <a:srgbClr val="000000"/>
                </a:solidFill>
                <a:ln w="9525">
                  <a:noFill/>
                  <a:round/>
                  <a:headEnd/>
                  <a:tailEnd/>
                </a:ln>
              </p:spPr>
              <p:txBody>
                <a:bodyPr/>
                <a:lstStyle/>
                <a:p>
                  <a:endParaRPr lang="en-US"/>
                </a:p>
              </p:txBody>
            </p:sp>
          </p:grpSp>
          <p:grpSp>
            <p:nvGrpSpPr>
              <p:cNvPr id="243" name="Group 50"/>
              <p:cNvGrpSpPr>
                <a:grpSpLocks/>
              </p:cNvGrpSpPr>
              <p:nvPr/>
            </p:nvGrpSpPr>
            <p:grpSpPr bwMode="auto">
              <a:xfrm>
                <a:off x="4302" y="2352"/>
                <a:ext cx="1290" cy="66"/>
                <a:chOff x="4302" y="3294"/>
                <a:chExt cx="1290" cy="66"/>
              </a:xfrm>
            </p:grpSpPr>
            <p:sp>
              <p:nvSpPr>
                <p:cNvPr id="376" name="Line 48"/>
                <p:cNvSpPr>
                  <a:spLocks noChangeShapeType="1"/>
                </p:cNvSpPr>
                <p:nvPr/>
              </p:nvSpPr>
              <p:spPr bwMode="auto">
                <a:xfrm>
                  <a:off x="4302" y="3324"/>
                  <a:ext cx="1242" cy="0"/>
                </a:xfrm>
                <a:prstGeom prst="line">
                  <a:avLst/>
                </a:prstGeom>
                <a:noFill/>
                <a:ln w="9525">
                  <a:solidFill>
                    <a:srgbClr val="000000"/>
                  </a:solidFill>
                  <a:round/>
                  <a:headEnd/>
                  <a:tailEnd/>
                </a:ln>
              </p:spPr>
              <p:txBody>
                <a:bodyPr/>
                <a:lstStyle/>
                <a:p>
                  <a:endParaRPr lang="en-US"/>
                </a:p>
              </p:txBody>
            </p:sp>
            <p:sp>
              <p:nvSpPr>
                <p:cNvPr id="377" name="Freeform 49"/>
                <p:cNvSpPr>
                  <a:spLocks/>
                </p:cNvSpPr>
                <p:nvPr/>
              </p:nvSpPr>
              <p:spPr bwMode="auto">
                <a:xfrm>
                  <a:off x="5532" y="3294"/>
                  <a:ext cx="60" cy="66"/>
                </a:xfrm>
                <a:custGeom>
                  <a:avLst/>
                  <a:gdLst>
                    <a:gd name="T0" fmla="*/ 0 w 60"/>
                    <a:gd name="T1" fmla="*/ 66 h 66"/>
                    <a:gd name="T2" fmla="*/ 60 w 60"/>
                    <a:gd name="T3" fmla="*/ 30 h 66"/>
                    <a:gd name="T4" fmla="*/ 0 w 60"/>
                    <a:gd name="T5" fmla="*/ 0 h 66"/>
                    <a:gd name="T6" fmla="*/ 0 w 60"/>
                    <a:gd name="T7" fmla="*/ 66 h 66"/>
                    <a:gd name="T8" fmla="*/ 0 60000 65536"/>
                    <a:gd name="T9" fmla="*/ 0 60000 65536"/>
                    <a:gd name="T10" fmla="*/ 0 60000 65536"/>
                    <a:gd name="T11" fmla="*/ 0 60000 65536"/>
                    <a:gd name="T12" fmla="*/ 0 w 60"/>
                    <a:gd name="T13" fmla="*/ 0 h 66"/>
                    <a:gd name="T14" fmla="*/ 60 w 60"/>
                    <a:gd name="T15" fmla="*/ 66 h 66"/>
                  </a:gdLst>
                  <a:ahLst/>
                  <a:cxnLst>
                    <a:cxn ang="T8">
                      <a:pos x="T0" y="T1"/>
                    </a:cxn>
                    <a:cxn ang="T9">
                      <a:pos x="T2" y="T3"/>
                    </a:cxn>
                    <a:cxn ang="T10">
                      <a:pos x="T4" y="T5"/>
                    </a:cxn>
                    <a:cxn ang="T11">
                      <a:pos x="T6" y="T7"/>
                    </a:cxn>
                  </a:cxnLst>
                  <a:rect l="T12" t="T13" r="T14" b="T15"/>
                  <a:pathLst>
                    <a:path w="60" h="66">
                      <a:moveTo>
                        <a:pt x="0" y="66"/>
                      </a:moveTo>
                      <a:lnTo>
                        <a:pt x="60" y="30"/>
                      </a:lnTo>
                      <a:lnTo>
                        <a:pt x="0" y="0"/>
                      </a:lnTo>
                      <a:lnTo>
                        <a:pt x="0" y="66"/>
                      </a:lnTo>
                      <a:close/>
                    </a:path>
                  </a:pathLst>
                </a:custGeom>
                <a:solidFill>
                  <a:srgbClr val="000000"/>
                </a:solidFill>
                <a:ln w="9525">
                  <a:noFill/>
                  <a:round/>
                  <a:headEnd/>
                  <a:tailEnd/>
                </a:ln>
              </p:spPr>
              <p:txBody>
                <a:bodyPr/>
                <a:lstStyle/>
                <a:p>
                  <a:endParaRPr lang="en-US"/>
                </a:p>
              </p:txBody>
            </p:sp>
          </p:grpSp>
          <p:grpSp>
            <p:nvGrpSpPr>
              <p:cNvPr id="244" name="Group 53"/>
              <p:cNvGrpSpPr>
                <a:grpSpLocks/>
              </p:cNvGrpSpPr>
              <p:nvPr/>
            </p:nvGrpSpPr>
            <p:grpSpPr bwMode="auto">
              <a:xfrm rot="422276">
                <a:off x="4956" y="2082"/>
                <a:ext cx="390" cy="162"/>
                <a:chOff x="5010" y="2868"/>
                <a:chExt cx="390" cy="162"/>
              </a:xfrm>
            </p:grpSpPr>
            <p:sp>
              <p:nvSpPr>
                <p:cNvPr id="374" name="Line 51"/>
                <p:cNvSpPr>
                  <a:spLocks noChangeShapeType="1"/>
                </p:cNvSpPr>
                <p:nvPr/>
              </p:nvSpPr>
              <p:spPr bwMode="auto">
                <a:xfrm flipV="1">
                  <a:off x="5010" y="2892"/>
                  <a:ext cx="348" cy="138"/>
                </a:xfrm>
                <a:prstGeom prst="line">
                  <a:avLst/>
                </a:prstGeom>
                <a:noFill/>
                <a:ln w="9525">
                  <a:solidFill>
                    <a:srgbClr val="000000"/>
                  </a:solidFill>
                  <a:round/>
                  <a:headEnd/>
                  <a:tailEnd/>
                </a:ln>
              </p:spPr>
              <p:txBody>
                <a:bodyPr/>
                <a:lstStyle/>
                <a:p>
                  <a:endParaRPr lang="en-US"/>
                </a:p>
              </p:txBody>
            </p:sp>
            <p:sp>
              <p:nvSpPr>
                <p:cNvPr id="375" name="Freeform 52"/>
                <p:cNvSpPr>
                  <a:spLocks/>
                </p:cNvSpPr>
                <p:nvPr/>
              </p:nvSpPr>
              <p:spPr bwMode="auto">
                <a:xfrm>
                  <a:off x="5334" y="2868"/>
                  <a:ext cx="66" cy="60"/>
                </a:xfrm>
                <a:custGeom>
                  <a:avLst/>
                  <a:gdLst>
                    <a:gd name="T0" fmla="*/ 24 w 66"/>
                    <a:gd name="T1" fmla="*/ 60 h 60"/>
                    <a:gd name="T2" fmla="*/ 66 w 66"/>
                    <a:gd name="T3" fmla="*/ 0 h 60"/>
                    <a:gd name="T4" fmla="*/ 0 w 66"/>
                    <a:gd name="T5" fmla="*/ 0 h 60"/>
                    <a:gd name="T6" fmla="*/ 24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24" y="60"/>
                      </a:moveTo>
                      <a:lnTo>
                        <a:pt x="66" y="0"/>
                      </a:lnTo>
                      <a:lnTo>
                        <a:pt x="0" y="0"/>
                      </a:lnTo>
                      <a:lnTo>
                        <a:pt x="24" y="60"/>
                      </a:lnTo>
                      <a:close/>
                    </a:path>
                  </a:pathLst>
                </a:custGeom>
                <a:solidFill>
                  <a:srgbClr val="000000"/>
                </a:solidFill>
                <a:ln w="9525">
                  <a:noFill/>
                  <a:round/>
                  <a:headEnd/>
                  <a:tailEnd/>
                </a:ln>
              </p:spPr>
              <p:txBody>
                <a:bodyPr/>
                <a:lstStyle/>
                <a:p>
                  <a:endParaRPr lang="en-US"/>
                </a:p>
              </p:txBody>
            </p:sp>
          </p:grpSp>
          <p:grpSp>
            <p:nvGrpSpPr>
              <p:cNvPr id="245" name="Group 73"/>
              <p:cNvGrpSpPr>
                <a:grpSpLocks/>
              </p:cNvGrpSpPr>
              <p:nvPr/>
            </p:nvGrpSpPr>
            <p:grpSpPr bwMode="auto">
              <a:xfrm rot="425716">
                <a:off x="4311" y="2145"/>
                <a:ext cx="726" cy="294"/>
                <a:chOff x="4284" y="3036"/>
                <a:chExt cx="726" cy="294"/>
              </a:xfrm>
            </p:grpSpPr>
            <p:sp>
              <p:nvSpPr>
                <p:cNvPr id="355" name="Freeform 54"/>
                <p:cNvSpPr>
                  <a:spLocks/>
                </p:cNvSpPr>
                <p:nvPr/>
              </p:nvSpPr>
              <p:spPr bwMode="auto">
                <a:xfrm>
                  <a:off x="4284" y="3312"/>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56" name="Freeform 55"/>
                <p:cNvSpPr>
                  <a:spLocks/>
                </p:cNvSpPr>
                <p:nvPr/>
              </p:nvSpPr>
              <p:spPr bwMode="auto">
                <a:xfrm>
                  <a:off x="4320" y="329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57" name="Freeform 56"/>
                <p:cNvSpPr>
                  <a:spLocks/>
                </p:cNvSpPr>
                <p:nvPr/>
              </p:nvSpPr>
              <p:spPr bwMode="auto">
                <a:xfrm>
                  <a:off x="4362" y="328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58" name="Freeform 57"/>
                <p:cNvSpPr>
                  <a:spLocks/>
                </p:cNvSpPr>
                <p:nvPr/>
              </p:nvSpPr>
              <p:spPr bwMode="auto">
                <a:xfrm>
                  <a:off x="4398" y="326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59" name="Freeform 58"/>
                <p:cNvSpPr>
                  <a:spLocks/>
                </p:cNvSpPr>
                <p:nvPr/>
              </p:nvSpPr>
              <p:spPr bwMode="auto">
                <a:xfrm>
                  <a:off x="4440" y="325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0" name="Freeform 59"/>
                <p:cNvSpPr>
                  <a:spLocks/>
                </p:cNvSpPr>
                <p:nvPr/>
              </p:nvSpPr>
              <p:spPr bwMode="auto">
                <a:xfrm>
                  <a:off x="4476" y="323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1" name="Freeform 60"/>
                <p:cNvSpPr>
                  <a:spLocks/>
                </p:cNvSpPr>
                <p:nvPr/>
              </p:nvSpPr>
              <p:spPr bwMode="auto">
                <a:xfrm>
                  <a:off x="4518" y="322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2" name="Freeform 61"/>
                <p:cNvSpPr>
                  <a:spLocks/>
                </p:cNvSpPr>
                <p:nvPr/>
              </p:nvSpPr>
              <p:spPr bwMode="auto">
                <a:xfrm>
                  <a:off x="4554" y="320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3" name="Freeform 62"/>
                <p:cNvSpPr>
                  <a:spLocks/>
                </p:cNvSpPr>
                <p:nvPr/>
              </p:nvSpPr>
              <p:spPr bwMode="auto">
                <a:xfrm>
                  <a:off x="4596" y="3192"/>
                  <a:ext cx="24" cy="12"/>
                </a:xfrm>
                <a:custGeom>
                  <a:avLst/>
                  <a:gdLst>
                    <a:gd name="T0" fmla="*/ 0 w 24"/>
                    <a:gd name="T1" fmla="*/ 6 h 12"/>
                    <a:gd name="T2" fmla="*/ 0 w 24"/>
                    <a:gd name="T3" fmla="*/ 6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6"/>
                      </a:ln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4" name="Freeform 63"/>
                <p:cNvSpPr>
                  <a:spLocks/>
                </p:cNvSpPr>
                <p:nvPr/>
              </p:nvSpPr>
              <p:spPr bwMode="auto">
                <a:xfrm>
                  <a:off x="4632" y="317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65" name="Freeform 64"/>
                <p:cNvSpPr>
                  <a:spLocks/>
                </p:cNvSpPr>
                <p:nvPr/>
              </p:nvSpPr>
              <p:spPr bwMode="auto">
                <a:xfrm>
                  <a:off x="4674" y="315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66" name="Freeform 65"/>
                <p:cNvSpPr>
                  <a:spLocks/>
                </p:cNvSpPr>
                <p:nvPr/>
              </p:nvSpPr>
              <p:spPr bwMode="auto">
                <a:xfrm>
                  <a:off x="4710" y="314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67" name="Freeform 66"/>
                <p:cNvSpPr>
                  <a:spLocks/>
                </p:cNvSpPr>
                <p:nvPr/>
              </p:nvSpPr>
              <p:spPr bwMode="auto">
                <a:xfrm>
                  <a:off x="4752" y="312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68" name="Freeform 67"/>
                <p:cNvSpPr>
                  <a:spLocks/>
                </p:cNvSpPr>
                <p:nvPr/>
              </p:nvSpPr>
              <p:spPr bwMode="auto">
                <a:xfrm>
                  <a:off x="4788" y="311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69" name="Freeform 68"/>
                <p:cNvSpPr>
                  <a:spLocks/>
                </p:cNvSpPr>
                <p:nvPr/>
              </p:nvSpPr>
              <p:spPr bwMode="auto">
                <a:xfrm>
                  <a:off x="4830" y="309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70" name="Freeform 69"/>
                <p:cNvSpPr>
                  <a:spLocks/>
                </p:cNvSpPr>
                <p:nvPr/>
              </p:nvSpPr>
              <p:spPr bwMode="auto">
                <a:xfrm>
                  <a:off x="4866" y="308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71" name="Freeform 70"/>
                <p:cNvSpPr>
                  <a:spLocks/>
                </p:cNvSpPr>
                <p:nvPr/>
              </p:nvSpPr>
              <p:spPr bwMode="auto">
                <a:xfrm>
                  <a:off x="4908" y="3066"/>
                  <a:ext cx="24" cy="12"/>
                </a:xfrm>
                <a:custGeom>
                  <a:avLst/>
                  <a:gdLst>
                    <a:gd name="T0" fmla="*/ 0 w 24"/>
                    <a:gd name="T1" fmla="*/ 6 h 12"/>
                    <a:gd name="T2" fmla="*/ 0 w 24"/>
                    <a:gd name="T3" fmla="*/ 12 h 12"/>
                    <a:gd name="T4" fmla="*/ 0 w 24"/>
                    <a:gd name="T5" fmla="*/ 12 h 12"/>
                    <a:gd name="T6" fmla="*/ 24 w 24"/>
                    <a:gd name="T7" fmla="*/ 6 h 12"/>
                    <a:gd name="T8" fmla="*/ 24 w 24"/>
                    <a:gd name="T9" fmla="*/ 6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72" name="Freeform 71"/>
                <p:cNvSpPr>
                  <a:spLocks/>
                </p:cNvSpPr>
                <p:nvPr/>
              </p:nvSpPr>
              <p:spPr bwMode="auto">
                <a:xfrm>
                  <a:off x="4944" y="3048"/>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73" name="Freeform 72"/>
                <p:cNvSpPr>
                  <a:spLocks/>
                </p:cNvSpPr>
                <p:nvPr/>
              </p:nvSpPr>
              <p:spPr bwMode="auto">
                <a:xfrm>
                  <a:off x="4986" y="3036"/>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grpSp>
          <p:grpSp>
            <p:nvGrpSpPr>
              <p:cNvPr id="246" name="Group 76"/>
              <p:cNvGrpSpPr>
                <a:grpSpLocks/>
              </p:cNvGrpSpPr>
              <p:nvPr/>
            </p:nvGrpSpPr>
            <p:grpSpPr bwMode="auto">
              <a:xfrm>
                <a:off x="4500" y="1674"/>
                <a:ext cx="96" cy="300"/>
                <a:chOff x="4500" y="2616"/>
                <a:chExt cx="96" cy="300"/>
              </a:xfrm>
            </p:grpSpPr>
            <p:sp>
              <p:nvSpPr>
                <p:cNvPr id="353" name="Line 74"/>
                <p:cNvSpPr>
                  <a:spLocks noChangeShapeType="1"/>
                </p:cNvSpPr>
                <p:nvPr/>
              </p:nvSpPr>
              <p:spPr bwMode="auto">
                <a:xfrm flipH="1" flipV="1">
                  <a:off x="4518" y="2658"/>
                  <a:ext cx="78" cy="258"/>
                </a:xfrm>
                <a:prstGeom prst="line">
                  <a:avLst/>
                </a:prstGeom>
                <a:noFill/>
                <a:ln w="9525">
                  <a:solidFill>
                    <a:srgbClr val="000000"/>
                  </a:solidFill>
                  <a:round/>
                  <a:headEnd/>
                  <a:tailEnd/>
                </a:ln>
              </p:spPr>
              <p:txBody>
                <a:bodyPr/>
                <a:lstStyle/>
                <a:p>
                  <a:endParaRPr lang="en-US"/>
                </a:p>
              </p:txBody>
            </p:sp>
            <p:sp>
              <p:nvSpPr>
                <p:cNvPr id="354" name="Freeform 75"/>
                <p:cNvSpPr>
                  <a:spLocks/>
                </p:cNvSpPr>
                <p:nvPr/>
              </p:nvSpPr>
              <p:spPr bwMode="auto">
                <a:xfrm>
                  <a:off x="4500" y="2616"/>
                  <a:ext cx="42" cy="66"/>
                </a:xfrm>
                <a:custGeom>
                  <a:avLst/>
                  <a:gdLst>
                    <a:gd name="T0" fmla="*/ 42 w 42"/>
                    <a:gd name="T1" fmla="*/ 54 h 66"/>
                    <a:gd name="T2" fmla="*/ 0 w 42"/>
                    <a:gd name="T3" fmla="*/ 0 h 66"/>
                    <a:gd name="T4" fmla="*/ 0 w 42"/>
                    <a:gd name="T5" fmla="*/ 66 h 66"/>
                    <a:gd name="T6" fmla="*/ 42 w 42"/>
                    <a:gd name="T7" fmla="*/ 54 h 66"/>
                    <a:gd name="T8" fmla="*/ 0 60000 65536"/>
                    <a:gd name="T9" fmla="*/ 0 60000 65536"/>
                    <a:gd name="T10" fmla="*/ 0 60000 65536"/>
                    <a:gd name="T11" fmla="*/ 0 60000 65536"/>
                    <a:gd name="T12" fmla="*/ 0 w 42"/>
                    <a:gd name="T13" fmla="*/ 0 h 66"/>
                    <a:gd name="T14" fmla="*/ 42 w 42"/>
                    <a:gd name="T15" fmla="*/ 66 h 66"/>
                  </a:gdLst>
                  <a:ahLst/>
                  <a:cxnLst>
                    <a:cxn ang="T8">
                      <a:pos x="T0" y="T1"/>
                    </a:cxn>
                    <a:cxn ang="T9">
                      <a:pos x="T2" y="T3"/>
                    </a:cxn>
                    <a:cxn ang="T10">
                      <a:pos x="T4" y="T5"/>
                    </a:cxn>
                    <a:cxn ang="T11">
                      <a:pos x="T6" y="T7"/>
                    </a:cxn>
                  </a:cxnLst>
                  <a:rect l="T12" t="T13" r="T14" b="T15"/>
                  <a:pathLst>
                    <a:path w="42" h="66">
                      <a:moveTo>
                        <a:pt x="42" y="54"/>
                      </a:moveTo>
                      <a:lnTo>
                        <a:pt x="0" y="0"/>
                      </a:lnTo>
                      <a:lnTo>
                        <a:pt x="0" y="66"/>
                      </a:lnTo>
                      <a:lnTo>
                        <a:pt x="42" y="54"/>
                      </a:lnTo>
                      <a:close/>
                    </a:path>
                  </a:pathLst>
                </a:custGeom>
                <a:solidFill>
                  <a:srgbClr val="000000"/>
                </a:solidFill>
                <a:ln w="9525">
                  <a:noFill/>
                  <a:round/>
                  <a:headEnd/>
                  <a:tailEnd/>
                </a:ln>
              </p:spPr>
              <p:txBody>
                <a:bodyPr/>
                <a:lstStyle/>
                <a:p>
                  <a:endParaRPr lang="en-US"/>
                </a:p>
              </p:txBody>
            </p:sp>
          </p:grpSp>
          <p:sp>
            <p:nvSpPr>
              <p:cNvPr id="247" name="Line 77"/>
              <p:cNvSpPr>
                <a:spLocks noChangeShapeType="1"/>
              </p:cNvSpPr>
              <p:nvPr/>
            </p:nvSpPr>
            <p:spPr bwMode="auto">
              <a:xfrm flipV="1">
                <a:off x="4296" y="1968"/>
                <a:ext cx="300" cy="552"/>
              </a:xfrm>
              <a:prstGeom prst="line">
                <a:avLst/>
              </a:prstGeom>
              <a:noFill/>
              <a:ln w="9525">
                <a:solidFill>
                  <a:srgbClr val="000000"/>
                </a:solidFill>
                <a:round/>
                <a:headEnd/>
                <a:tailEnd/>
              </a:ln>
            </p:spPr>
            <p:txBody>
              <a:bodyPr/>
              <a:lstStyle/>
              <a:p>
                <a:endParaRPr lang="en-US"/>
              </a:p>
            </p:txBody>
          </p:sp>
          <p:sp>
            <p:nvSpPr>
              <p:cNvPr id="248" name="Rectangle 78"/>
              <p:cNvSpPr>
                <a:spLocks noChangeArrowheads="1"/>
              </p:cNvSpPr>
              <p:nvPr/>
            </p:nvSpPr>
            <p:spPr bwMode="auto">
              <a:xfrm>
                <a:off x="4434" y="1848"/>
                <a:ext cx="186" cy="156"/>
              </a:xfrm>
              <a:prstGeom prst="rect">
                <a:avLst/>
              </a:prstGeom>
              <a:noFill/>
              <a:ln w="9525">
                <a:noFill/>
                <a:miter lim="800000"/>
                <a:headEnd/>
                <a:tailEnd/>
              </a:ln>
            </p:spPr>
            <p:txBody>
              <a:bodyPr/>
              <a:lstStyle/>
              <a:p>
                <a:endParaRPr lang="en-US"/>
              </a:p>
            </p:txBody>
          </p:sp>
          <p:sp>
            <p:nvSpPr>
              <p:cNvPr id="249" name="Rectangle 79"/>
              <p:cNvSpPr>
                <a:spLocks noChangeArrowheads="1"/>
              </p:cNvSpPr>
              <p:nvPr/>
            </p:nvSpPr>
            <p:spPr bwMode="auto">
              <a:xfrm>
                <a:off x="4494" y="1878"/>
                <a:ext cx="48"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P</a:t>
                </a:r>
                <a:endParaRPr lang="en-US"/>
              </a:p>
            </p:txBody>
          </p:sp>
          <p:sp>
            <p:nvSpPr>
              <p:cNvPr id="250" name="Rectangle 80"/>
              <p:cNvSpPr>
                <a:spLocks noChangeArrowheads="1"/>
              </p:cNvSpPr>
              <p:nvPr/>
            </p:nvSpPr>
            <p:spPr bwMode="auto">
              <a:xfrm>
                <a:off x="4542" y="1878"/>
                <a:ext cx="20"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 </a:t>
                </a:r>
                <a:endParaRPr lang="en-US"/>
              </a:p>
            </p:txBody>
          </p:sp>
          <p:sp>
            <p:nvSpPr>
              <p:cNvPr id="251" name="Oval 81"/>
              <p:cNvSpPr>
                <a:spLocks noChangeArrowheads="1"/>
              </p:cNvSpPr>
              <p:nvPr/>
            </p:nvSpPr>
            <p:spPr bwMode="auto">
              <a:xfrm>
                <a:off x="4578" y="1956"/>
                <a:ext cx="36" cy="36"/>
              </a:xfrm>
              <a:prstGeom prst="ellipse">
                <a:avLst/>
              </a:prstGeom>
              <a:solidFill>
                <a:srgbClr val="000000"/>
              </a:solidFill>
              <a:ln w="9525">
                <a:solidFill>
                  <a:srgbClr val="000000"/>
                </a:solidFill>
                <a:round/>
                <a:headEnd/>
                <a:tailEnd/>
              </a:ln>
            </p:spPr>
            <p:txBody>
              <a:bodyPr/>
              <a:lstStyle/>
              <a:p>
                <a:endParaRPr lang="en-US"/>
              </a:p>
            </p:txBody>
          </p:sp>
          <p:grpSp>
            <p:nvGrpSpPr>
              <p:cNvPr id="252" name="Group 84"/>
              <p:cNvGrpSpPr>
                <a:grpSpLocks/>
              </p:cNvGrpSpPr>
              <p:nvPr/>
            </p:nvGrpSpPr>
            <p:grpSpPr bwMode="auto">
              <a:xfrm>
                <a:off x="4590" y="1914"/>
                <a:ext cx="222" cy="60"/>
                <a:chOff x="4590" y="2856"/>
                <a:chExt cx="222" cy="60"/>
              </a:xfrm>
            </p:grpSpPr>
            <p:sp>
              <p:nvSpPr>
                <p:cNvPr id="351" name="Line 82"/>
                <p:cNvSpPr>
                  <a:spLocks noChangeShapeType="1"/>
                </p:cNvSpPr>
                <p:nvPr/>
              </p:nvSpPr>
              <p:spPr bwMode="auto">
                <a:xfrm flipV="1">
                  <a:off x="4590" y="2874"/>
                  <a:ext cx="168" cy="42"/>
                </a:xfrm>
                <a:prstGeom prst="line">
                  <a:avLst/>
                </a:prstGeom>
                <a:noFill/>
                <a:ln w="9525">
                  <a:solidFill>
                    <a:srgbClr val="000000"/>
                  </a:solidFill>
                  <a:round/>
                  <a:headEnd/>
                  <a:tailEnd/>
                </a:ln>
              </p:spPr>
              <p:txBody>
                <a:bodyPr/>
                <a:lstStyle/>
                <a:p>
                  <a:endParaRPr lang="en-US"/>
                </a:p>
              </p:txBody>
            </p:sp>
            <p:sp>
              <p:nvSpPr>
                <p:cNvPr id="352" name="Freeform 83"/>
                <p:cNvSpPr>
                  <a:spLocks/>
                </p:cNvSpPr>
                <p:nvPr/>
              </p:nvSpPr>
              <p:spPr bwMode="auto">
                <a:xfrm>
                  <a:off x="4740" y="2856"/>
                  <a:ext cx="72" cy="42"/>
                </a:xfrm>
                <a:custGeom>
                  <a:avLst/>
                  <a:gdLst>
                    <a:gd name="T0" fmla="*/ 12 w 72"/>
                    <a:gd name="T1" fmla="*/ 42 h 42"/>
                    <a:gd name="T2" fmla="*/ 72 w 72"/>
                    <a:gd name="T3" fmla="*/ 0 h 42"/>
                    <a:gd name="T4" fmla="*/ 0 w 72"/>
                    <a:gd name="T5" fmla="*/ 0 h 42"/>
                    <a:gd name="T6" fmla="*/ 12 w 72"/>
                    <a:gd name="T7" fmla="*/ 42 h 42"/>
                    <a:gd name="T8" fmla="*/ 0 60000 65536"/>
                    <a:gd name="T9" fmla="*/ 0 60000 65536"/>
                    <a:gd name="T10" fmla="*/ 0 60000 65536"/>
                    <a:gd name="T11" fmla="*/ 0 60000 65536"/>
                    <a:gd name="T12" fmla="*/ 0 w 72"/>
                    <a:gd name="T13" fmla="*/ 0 h 42"/>
                    <a:gd name="T14" fmla="*/ 72 w 72"/>
                    <a:gd name="T15" fmla="*/ 42 h 42"/>
                  </a:gdLst>
                  <a:ahLst/>
                  <a:cxnLst>
                    <a:cxn ang="T8">
                      <a:pos x="T0" y="T1"/>
                    </a:cxn>
                    <a:cxn ang="T9">
                      <a:pos x="T2" y="T3"/>
                    </a:cxn>
                    <a:cxn ang="T10">
                      <a:pos x="T4" y="T5"/>
                    </a:cxn>
                    <a:cxn ang="T11">
                      <a:pos x="T6" y="T7"/>
                    </a:cxn>
                  </a:cxnLst>
                  <a:rect l="T12" t="T13" r="T14" b="T15"/>
                  <a:pathLst>
                    <a:path w="72" h="42">
                      <a:moveTo>
                        <a:pt x="12" y="42"/>
                      </a:moveTo>
                      <a:lnTo>
                        <a:pt x="72" y="0"/>
                      </a:lnTo>
                      <a:lnTo>
                        <a:pt x="0" y="0"/>
                      </a:lnTo>
                      <a:lnTo>
                        <a:pt x="12" y="42"/>
                      </a:lnTo>
                      <a:close/>
                    </a:path>
                  </a:pathLst>
                </a:custGeom>
                <a:solidFill>
                  <a:srgbClr val="000000"/>
                </a:solidFill>
                <a:ln w="9525">
                  <a:noFill/>
                  <a:round/>
                  <a:headEnd/>
                  <a:tailEnd/>
                </a:ln>
              </p:spPr>
              <p:txBody>
                <a:bodyPr/>
                <a:lstStyle/>
                <a:p>
                  <a:endParaRPr lang="en-US"/>
                </a:p>
              </p:txBody>
            </p:sp>
          </p:grpSp>
          <p:sp>
            <p:nvSpPr>
              <p:cNvPr id="253" name="Rectangle 85"/>
              <p:cNvSpPr>
                <a:spLocks noChangeArrowheads="1"/>
              </p:cNvSpPr>
              <p:nvPr/>
            </p:nvSpPr>
            <p:spPr bwMode="auto">
              <a:xfrm>
                <a:off x="4764" y="1896"/>
                <a:ext cx="168" cy="144"/>
              </a:xfrm>
              <a:prstGeom prst="rect">
                <a:avLst/>
              </a:prstGeom>
              <a:noFill/>
              <a:ln w="9525">
                <a:noFill/>
                <a:miter lim="800000"/>
                <a:headEnd/>
                <a:tailEnd/>
              </a:ln>
            </p:spPr>
            <p:txBody>
              <a:bodyPr/>
              <a:lstStyle/>
              <a:p>
                <a:endParaRPr lang="en-US"/>
              </a:p>
            </p:txBody>
          </p:sp>
          <p:sp>
            <p:nvSpPr>
              <p:cNvPr id="254" name="Rectangle 86"/>
              <p:cNvSpPr>
                <a:spLocks noChangeArrowheads="1"/>
              </p:cNvSpPr>
              <p:nvPr/>
            </p:nvSpPr>
            <p:spPr bwMode="auto">
              <a:xfrm>
                <a:off x="4824" y="1920"/>
                <a:ext cx="53"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E</a:t>
                </a:r>
                <a:endParaRPr lang="en-US"/>
              </a:p>
            </p:txBody>
          </p:sp>
          <p:sp>
            <p:nvSpPr>
              <p:cNvPr id="255" name="Rectangle 87"/>
              <p:cNvSpPr>
                <a:spLocks noChangeArrowheads="1"/>
              </p:cNvSpPr>
              <p:nvPr/>
            </p:nvSpPr>
            <p:spPr bwMode="auto">
              <a:xfrm>
                <a:off x="4872" y="1920"/>
                <a:ext cx="20"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 </a:t>
                </a:r>
                <a:endParaRPr lang="en-US"/>
              </a:p>
            </p:txBody>
          </p:sp>
          <p:sp>
            <p:nvSpPr>
              <p:cNvPr id="256" name="Rectangle 88"/>
              <p:cNvSpPr>
                <a:spLocks noChangeArrowheads="1"/>
              </p:cNvSpPr>
              <p:nvPr/>
            </p:nvSpPr>
            <p:spPr bwMode="auto">
              <a:xfrm>
                <a:off x="4452" y="1572"/>
                <a:ext cx="174" cy="138"/>
              </a:xfrm>
              <a:prstGeom prst="rect">
                <a:avLst/>
              </a:prstGeom>
              <a:noFill/>
              <a:ln w="9525">
                <a:noFill/>
                <a:miter lim="800000"/>
                <a:headEnd/>
                <a:tailEnd/>
              </a:ln>
            </p:spPr>
            <p:txBody>
              <a:bodyPr/>
              <a:lstStyle/>
              <a:p>
                <a:endParaRPr lang="en-US"/>
              </a:p>
            </p:txBody>
          </p:sp>
          <p:sp>
            <p:nvSpPr>
              <p:cNvPr id="257" name="Rectangle 89"/>
              <p:cNvSpPr>
                <a:spLocks noChangeArrowheads="1"/>
              </p:cNvSpPr>
              <p:nvPr/>
            </p:nvSpPr>
            <p:spPr bwMode="auto">
              <a:xfrm>
                <a:off x="4506" y="1602"/>
                <a:ext cx="58"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N</a:t>
                </a:r>
                <a:endParaRPr lang="en-US"/>
              </a:p>
            </p:txBody>
          </p:sp>
          <p:sp>
            <p:nvSpPr>
              <p:cNvPr id="258" name="Rectangle 90"/>
              <p:cNvSpPr>
                <a:spLocks noChangeArrowheads="1"/>
              </p:cNvSpPr>
              <p:nvPr/>
            </p:nvSpPr>
            <p:spPr bwMode="auto">
              <a:xfrm>
                <a:off x="4560" y="1602"/>
                <a:ext cx="20"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 </a:t>
                </a:r>
                <a:endParaRPr lang="en-US"/>
              </a:p>
            </p:txBody>
          </p:sp>
          <p:grpSp>
            <p:nvGrpSpPr>
              <p:cNvPr id="259" name="Group 93"/>
              <p:cNvGrpSpPr>
                <a:grpSpLocks/>
              </p:cNvGrpSpPr>
              <p:nvPr/>
            </p:nvGrpSpPr>
            <p:grpSpPr bwMode="auto">
              <a:xfrm>
                <a:off x="4488" y="1974"/>
                <a:ext cx="102" cy="192"/>
                <a:chOff x="4488" y="2916"/>
                <a:chExt cx="102" cy="192"/>
              </a:xfrm>
            </p:grpSpPr>
            <p:sp>
              <p:nvSpPr>
                <p:cNvPr id="349" name="Line 91"/>
                <p:cNvSpPr>
                  <a:spLocks noChangeShapeType="1"/>
                </p:cNvSpPr>
                <p:nvPr/>
              </p:nvSpPr>
              <p:spPr bwMode="auto">
                <a:xfrm flipH="1">
                  <a:off x="4506" y="2916"/>
                  <a:ext cx="84" cy="150"/>
                </a:xfrm>
                <a:prstGeom prst="line">
                  <a:avLst/>
                </a:prstGeom>
                <a:noFill/>
                <a:ln w="9525">
                  <a:solidFill>
                    <a:srgbClr val="000000"/>
                  </a:solidFill>
                  <a:round/>
                  <a:headEnd/>
                  <a:tailEnd/>
                </a:ln>
              </p:spPr>
              <p:txBody>
                <a:bodyPr/>
                <a:lstStyle/>
                <a:p>
                  <a:endParaRPr lang="en-US"/>
                </a:p>
              </p:txBody>
            </p:sp>
            <p:sp>
              <p:nvSpPr>
                <p:cNvPr id="350" name="Freeform 92"/>
                <p:cNvSpPr>
                  <a:spLocks/>
                </p:cNvSpPr>
                <p:nvPr/>
              </p:nvSpPr>
              <p:spPr bwMode="auto">
                <a:xfrm>
                  <a:off x="4488" y="3048"/>
                  <a:ext cx="54" cy="60"/>
                </a:xfrm>
                <a:custGeom>
                  <a:avLst/>
                  <a:gdLst>
                    <a:gd name="T0" fmla="*/ 18 w 54"/>
                    <a:gd name="T1" fmla="*/ 0 h 60"/>
                    <a:gd name="T2" fmla="*/ 0 w 54"/>
                    <a:gd name="T3" fmla="*/ 60 h 60"/>
                    <a:gd name="T4" fmla="*/ 54 w 54"/>
                    <a:gd name="T5" fmla="*/ 18 h 60"/>
                    <a:gd name="T6" fmla="*/ 18 w 54"/>
                    <a:gd name="T7" fmla="*/ 0 h 60"/>
                    <a:gd name="T8" fmla="*/ 0 60000 65536"/>
                    <a:gd name="T9" fmla="*/ 0 60000 65536"/>
                    <a:gd name="T10" fmla="*/ 0 60000 65536"/>
                    <a:gd name="T11" fmla="*/ 0 60000 65536"/>
                    <a:gd name="T12" fmla="*/ 0 w 54"/>
                    <a:gd name="T13" fmla="*/ 0 h 60"/>
                    <a:gd name="T14" fmla="*/ 54 w 54"/>
                    <a:gd name="T15" fmla="*/ 60 h 60"/>
                  </a:gdLst>
                  <a:ahLst/>
                  <a:cxnLst>
                    <a:cxn ang="T8">
                      <a:pos x="T0" y="T1"/>
                    </a:cxn>
                    <a:cxn ang="T9">
                      <a:pos x="T2" y="T3"/>
                    </a:cxn>
                    <a:cxn ang="T10">
                      <a:pos x="T4" y="T5"/>
                    </a:cxn>
                    <a:cxn ang="T11">
                      <a:pos x="T6" y="T7"/>
                    </a:cxn>
                  </a:cxnLst>
                  <a:rect l="T12" t="T13" r="T14" b="T15"/>
                  <a:pathLst>
                    <a:path w="54" h="60">
                      <a:moveTo>
                        <a:pt x="18" y="0"/>
                      </a:moveTo>
                      <a:lnTo>
                        <a:pt x="0" y="60"/>
                      </a:lnTo>
                      <a:lnTo>
                        <a:pt x="54" y="18"/>
                      </a:lnTo>
                      <a:lnTo>
                        <a:pt x="18" y="0"/>
                      </a:lnTo>
                      <a:close/>
                    </a:path>
                  </a:pathLst>
                </a:custGeom>
                <a:solidFill>
                  <a:srgbClr val="000000"/>
                </a:solidFill>
                <a:ln w="9525">
                  <a:noFill/>
                  <a:round/>
                  <a:headEnd/>
                  <a:tailEnd/>
                </a:ln>
              </p:spPr>
              <p:txBody>
                <a:bodyPr/>
                <a:lstStyle/>
                <a:p>
                  <a:endParaRPr lang="en-US"/>
                </a:p>
              </p:txBody>
            </p:sp>
          </p:grpSp>
          <p:sp>
            <p:nvSpPr>
              <p:cNvPr id="260" name="Rectangle 94"/>
              <p:cNvSpPr>
                <a:spLocks noChangeArrowheads="1"/>
              </p:cNvSpPr>
              <p:nvPr/>
            </p:nvSpPr>
            <p:spPr bwMode="auto">
              <a:xfrm>
                <a:off x="4488" y="2052"/>
                <a:ext cx="198" cy="150"/>
              </a:xfrm>
              <a:prstGeom prst="rect">
                <a:avLst/>
              </a:prstGeom>
              <a:noFill/>
              <a:ln w="9525">
                <a:noFill/>
                <a:miter lim="800000"/>
                <a:headEnd/>
                <a:tailEnd/>
              </a:ln>
            </p:spPr>
            <p:txBody>
              <a:bodyPr/>
              <a:lstStyle/>
              <a:p>
                <a:endParaRPr lang="en-US"/>
              </a:p>
            </p:txBody>
          </p:sp>
          <p:sp>
            <p:nvSpPr>
              <p:cNvPr id="261" name="Rectangle 95"/>
              <p:cNvSpPr>
                <a:spLocks noChangeArrowheads="1"/>
              </p:cNvSpPr>
              <p:nvPr/>
            </p:nvSpPr>
            <p:spPr bwMode="auto">
              <a:xfrm>
                <a:off x="4548" y="2082"/>
                <a:ext cx="58"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D</a:t>
                </a:r>
                <a:endParaRPr lang="en-US"/>
              </a:p>
            </p:txBody>
          </p:sp>
          <p:sp>
            <p:nvSpPr>
              <p:cNvPr id="262" name="Rectangle 96"/>
              <p:cNvSpPr>
                <a:spLocks noChangeArrowheads="1"/>
              </p:cNvSpPr>
              <p:nvPr/>
            </p:nvSpPr>
            <p:spPr bwMode="auto">
              <a:xfrm>
                <a:off x="4602" y="2082"/>
                <a:ext cx="20"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 </a:t>
                </a:r>
                <a:endParaRPr lang="en-US"/>
              </a:p>
            </p:txBody>
          </p:sp>
          <p:grpSp>
            <p:nvGrpSpPr>
              <p:cNvPr id="263" name="Group 101"/>
              <p:cNvGrpSpPr>
                <a:grpSpLocks/>
              </p:cNvGrpSpPr>
              <p:nvPr/>
            </p:nvGrpSpPr>
            <p:grpSpPr bwMode="auto">
              <a:xfrm>
                <a:off x="4218" y="1416"/>
                <a:ext cx="138" cy="126"/>
                <a:chOff x="4218" y="2358"/>
                <a:chExt cx="138" cy="126"/>
              </a:xfrm>
            </p:grpSpPr>
            <p:sp>
              <p:nvSpPr>
                <p:cNvPr id="345" name="Freeform 97"/>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46" name="Freeform 98"/>
                <p:cNvSpPr>
                  <a:spLocks/>
                </p:cNvSpPr>
                <p:nvPr/>
              </p:nvSpPr>
              <p:spPr bwMode="auto">
                <a:xfrm>
                  <a:off x="4218" y="2358"/>
                  <a:ext cx="138" cy="54"/>
                </a:xfrm>
                <a:custGeom>
                  <a:avLst/>
                  <a:gdLst>
                    <a:gd name="T0" fmla="*/ 138 w 138"/>
                    <a:gd name="T1" fmla="*/ 0 h 54"/>
                    <a:gd name="T2" fmla="*/ 84 w 138"/>
                    <a:gd name="T3" fmla="*/ 6 h 54"/>
                    <a:gd name="T4" fmla="*/ 42 w 138"/>
                    <a:gd name="T5" fmla="*/ 12 h 54"/>
                    <a:gd name="T6" fmla="*/ 12 w 138"/>
                    <a:gd name="T7" fmla="*/ 24 h 54"/>
                    <a:gd name="T8" fmla="*/ 0 w 138"/>
                    <a:gd name="T9" fmla="*/ 42 h 54"/>
                    <a:gd name="T10" fmla="*/ 0 w 138"/>
                    <a:gd name="T11" fmla="*/ 48 h 54"/>
                    <a:gd name="T12" fmla="*/ 6 w 138"/>
                    <a:gd name="T13" fmla="*/ 54 h 54"/>
                    <a:gd name="T14" fmla="*/ 6 w 138"/>
                    <a:gd name="T15" fmla="*/ 54 h 54"/>
                    <a:gd name="T16" fmla="*/ 24 w 138"/>
                    <a:gd name="T17" fmla="*/ 42 h 54"/>
                    <a:gd name="T18" fmla="*/ 54 w 138"/>
                    <a:gd name="T19" fmla="*/ 30 h 54"/>
                    <a:gd name="T20" fmla="*/ 96 w 138"/>
                    <a:gd name="T21" fmla="*/ 24 h 54"/>
                    <a:gd name="T22" fmla="*/ 138 w 138"/>
                    <a:gd name="T23" fmla="*/ 24 h 54"/>
                    <a:gd name="T24" fmla="*/ 138 w 138"/>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8"/>
                    <a:gd name="T40" fmla="*/ 0 h 54"/>
                    <a:gd name="T41" fmla="*/ 138 w 138"/>
                    <a:gd name="T42" fmla="*/ 54 h 5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8" h="54">
                      <a:moveTo>
                        <a:pt x="138" y="0"/>
                      </a:moveTo>
                      <a:lnTo>
                        <a:pt x="84" y="6"/>
                      </a:lnTo>
                      <a:lnTo>
                        <a:pt x="42" y="12"/>
                      </a:lnTo>
                      <a:lnTo>
                        <a:pt x="12" y="24"/>
                      </a:lnTo>
                      <a:lnTo>
                        <a:pt x="0" y="42"/>
                      </a:lnTo>
                      <a:lnTo>
                        <a:pt x="0" y="48"/>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47" name="Freeform 99"/>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noFill/>
                <a:ln w="9525">
                  <a:solidFill>
                    <a:srgbClr val="000000"/>
                  </a:solidFill>
                  <a:prstDash val="solid"/>
                  <a:round/>
                  <a:headEnd/>
                  <a:tailEnd/>
                </a:ln>
              </p:spPr>
              <p:txBody>
                <a:bodyPr/>
                <a:lstStyle/>
                <a:p>
                  <a:endParaRPr lang="en-US"/>
                </a:p>
              </p:txBody>
            </p:sp>
            <p:sp>
              <p:nvSpPr>
                <p:cNvPr id="348" name="Freeform 100"/>
                <p:cNvSpPr>
                  <a:spLocks/>
                </p:cNvSpPr>
                <p:nvPr/>
              </p:nvSpPr>
              <p:spPr bwMode="auto">
                <a:xfrm>
                  <a:off x="4218" y="2400"/>
                  <a:ext cx="6" cy="12"/>
                </a:xfrm>
                <a:custGeom>
                  <a:avLst/>
                  <a:gdLst>
                    <a:gd name="T0" fmla="*/ 0 w 6"/>
                    <a:gd name="T1" fmla="*/ 0 h 12"/>
                    <a:gd name="T2" fmla="*/ 0 w 6"/>
                    <a:gd name="T3" fmla="*/ 6 h 12"/>
                    <a:gd name="T4" fmla="*/ 6 w 6"/>
                    <a:gd name="T5" fmla="*/ 12 h 12"/>
                    <a:gd name="T6" fmla="*/ 0 60000 65536"/>
                    <a:gd name="T7" fmla="*/ 0 60000 65536"/>
                    <a:gd name="T8" fmla="*/ 0 60000 65536"/>
                    <a:gd name="T9" fmla="*/ 0 w 6"/>
                    <a:gd name="T10" fmla="*/ 0 h 12"/>
                    <a:gd name="T11" fmla="*/ 6 w 6"/>
                    <a:gd name="T12" fmla="*/ 12 h 12"/>
                  </a:gdLst>
                  <a:ahLst/>
                  <a:cxnLst>
                    <a:cxn ang="T6">
                      <a:pos x="T0" y="T1"/>
                    </a:cxn>
                    <a:cxn ang="T7">
                      <a:pos x="T2" y="T3"/>
                    </a:cxn>
                    <a:cxn ang="T8">
                      <a:pos x="T4" y="T5"/>
                    </a:cxn>
                  </a:cxnLst>
                  <a:rect l="T9" t="T10" r="T11" b="T12"/>
                  <a:pathLst>
                    <a:path w="6" h="12">
                      <a:moveTo>
                        <a:pt x="0" y="0"/>
                      </a:moveTo>
                      <a:lnTo>
                        <a:pt x="0" y="6"/>
                      </a:lnTo>
                      <a:lnTo>
                        <a:pt x="6" y="12"/>
                      </a:lnTo>
                    </a:path>
                  </a:pathLst>
                </a:custGeom>
                <a:noFill/>
                <a:ln w="9525">
                  <a:solidFill>
                    <a:srgbClr val="000000"/>
                  </a:solidFill>
                  <a:prstDash val="solid"/>
                  <a:round/>
                  <a:headEnd/>
                  <a:tailEnd/>
                </a:ln>
              </p:spPr>
              <p:txBody>
                <a:bodyPr/>
                <a:lstStyle/>
                <a:p>
                  <a:endParaRPr lang="en-US"/>
                </a:p>
              </p:txBody>
            </p:sp>
          </p:grpSp>
          <p:sp>
            <p:nvSpPr>
              <p:cNvPr id="264" name="Rectangle 106"/>
              <p:cNvSpPr>
                <a:spLocks noChangeArrowheads="1"/>
              </p:cNvSpPr>
              <p:nvPr/>
            </p:nvSpPr>
            <p:spPr bwMode="auto">
              <a:xfrm>
                <a:off x="4704" y="1764"/>
                <a:ext cx="180" cy="156"/>
              </a:xfrm>
              <a:prstGeom prst="rect">
                <a:avLst/>
              </a:prstGeom>
              <a:noFill/>
              <a:ln w="9525">
                <a:noFill/>
                <a:miter lim="800000"/>
                <a:headEnd/>
                <a:tailEnd/>
              </a:ln>
            </p:spPr>
            <p:txBody>
              <a:bodyPr/>
              <a:lstStyle/>
              <a:p>
                <a:endParaRPr lang="en-US"/>
              </a:p>
            </p:txBody>
          </p:sp>
          <p:sp>
            <p:nvSpPr>
              <p:cNvPr id="265" name="Rectangle 108"/>
              <p:cNvSpPr>
                <a:spLocks noChangeArrowheads="1"/>
              </p:cNvSpPr>
              <p:nvPr/>
            </p:nvSpPr>
            <p:spPr bwMode="auto">
              <a:xfrm>
                <a:off x="4800" y="1794"/>
                <a:ext cx="20" cy="96"/>
              </a:xfrm>
              <a:prstGeom prst="rect">
                <a:avLst/>
              </a:prstGeom>
              <a:noFill/>
              <a:ln w="9525">
                <a:noFill/>
                <a:miter lim="800000"/>
                <a:headEnd/>
                <a:tailEnd/>
              </a:ln>
            </p:spPr>
            <p:txBody>
              <a:bodyPr wrap="none" lIns="0" tIns="0" rIns="0" bIns="0">
                <a:spAutoFit/>
              </a:bodyPr>
              <a:lstStyle/>
              <a:p>
                <a:r>
                  <a:rPr lang="en-US" sz="1000" b="1">
                    <a:solidFill>
                      <a:srgbClr val="000000"/>
                    </a:solidFill>
                    <a:latin typeface="Times" pitchFamily="18" charset="0"/>
                  </a:rPr>
                  <a:t> </a:t>
                </a:r>
                <a:endParaRPr lang="en-US"/>
              </a:p>
            </p:txBody>
          </p:sp>
          <p:sp>
            <p:nvSpPr>
              <p:cNvPr id="266" name="Rectangle 115"/>
              <p:cNvSpPr>
                <a:spLocks noChangeArrowheads="1"/>
              </p:cNvSpPr>
              <p:nvPr/>
            </p:nvSpPr>
            <p:spPr bwMode="auto">
              <a:xfrm>
                <a:off x="4320" y="1368"/>
                <a:ext cx="306" cy="174"/>
              </a:xfrm>
              <a:prstGeom prst="rect">
                <a:avLst/>
              </a:prstGeom>
              <a:noFill/>
              <a:ln w="9525">
                <a:noFill/>
                <a:miter lim="800000"/>
                <a:headEnd/>
                <a:tailEnd/>
              </a:ln>
            </p:spPr>
            <p:txBody>
              <a:bodyPr/>
              <a:lstStyle/>
              <a:p>
                <a:endParaRPr lang="en-US"/>
              </a:p>
            </p:txBody>
          </p:sp>
          <p:sp>
            <p:nvSpPr>
              <p:cNvPr id="267" name="Rectangle 116"/>
              <p:cNvSpPr>
                <a:spLocks noChangeArrowheads="1"/>
              </p:cNvSpPr>
              <p:nvPr/>
            </p:nvSpPr>
            <p:spPr bwMode="auto">
              <a:xfrm>
                <a:off x="4380" y="1392"/>
                <a:ext cx="66"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Symbol" pitchFamily="18" charset="2"/>
                  </a:rPr>
                  <a:t>w</a:t>
                </a:r>
                <a:endParaRPr lang="en-US"/>
              </a:p>
            </p:txBody>
          </p:sp>
          <p:sp>
            <p:nvSpPr>
              <p:cNvPr id="268" name="Rectangle 117"/>
              <p:cNvSpPr>
                <a:spLocks noChangeArrowheads="1"/>
              </p:cNvSpPr>
              <p:nvPr/>
            </p:nvSpPr>
            <p:spPr bwMode="auto">
              <a:xfrm>
                <a:off x="4440" y="1428"/>
                <a:ext cx="78" cy="77"/>
              </a:xfrm>
              <a:prstGeom prst="rect">
                <a:avLst/>
              </a:prstGeom>
              <a:noFill/>
              <a:ln w="9525">
                <a:noFill/>
                <a:miter lim="800000"/>
                <a:headEnd/>
                <a:tailEnd/>
              </a:ln>
            </p:spPr>
            <p:txBody>
              <a:bodyPr wrap="none" lIns="0" tIns="0" rIns="0" bIns="0">
                <a:spAutoFit/>
              </a:bodyPr>
              <a:lstStyle/>
              <a:p>
                <a:r>
                  <a:rPr lang="en-US" sz="800">
                    <a:solidFill>
                      <a:srgbClr val="000000"/>
                    </a:solidFill>
                    <a:latin typeface="Symbol" pitchFamily="18" charset="2"/>
                  </a:rPr>
                  <a:t>E/I</a:t>
                </a:r>
                <a:endParaRPr lang="en-US"/>
              </a:p>
            </p:txBody>
          </p:sp>
          <p:sp>
            <p:nvSpPr>
              <p:cNvPr id="269" name="Rectangle 118"/>
              <p:cNvSpPr>
                <a:spLocks noChangeArrowheads="1"/>
              </p:cNvSpPr>
              <p:nvPr/>
            </p:nvSpPr>
            <p:spPr bwMode="auto">
              <a:xfrm>
                <a:off x="4524" y="1314"/>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sp>
            <p:nvSpPr>
              <p:cNvPr id="270" name="Rectangle 119"/>
              <p:cNvSpPr>
                <a:spLocks noChangeArrowheads="1"/>
              </p:cNvSpPr>
              <p:nvPr/>
            </p:nvSpPr>
            <p:spPr bwMode="auto">
              <a:xfrm>
                <a:off x="4122" y="1158"/>
                <a:ext cx="348" cy="174"/>
              </a:xfrm>
              <a:prstGeom prst="rect">
                <a:avLst/>
              </a:prstGeom>
              <a:noFill/>
              <a:ln w="9525">
                <a:noFill/>
                <a:miter lim="800000"/>
                <a:headEnd/>
                <a:tailEnd/>
              </a:ln>
            </p:spPr>
            <p:txBody>
              <a:bodyPr/>
              <a:lstStyle/>
              <a:p>
                <a:endParaRPr lang="en-US"/>
              </a:p>
            </p:txBody>
          </p:sp>
          <p:sp>
            <p:nvSpPr>
              <p:cNvPr id="271" name="Rectangle 120"/>
              <p:cNvSpPr>
                <a:spLocks noChangeArrowheads="1"/>
              </p:cNvSpPr>
              <p:nvPr/>
            </p:nvSpPr>
            <p:spPr bwMode="auto">
              <a:xfrm>
                <a:off x="4176" y="1188"/>
                <a:ext cx="57"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Z</a:t>
                </a:r>
                <a:endParaRPr lang="en-US"/>
              </a:p>
            </p:txBody>
          </p:sp>
          <p:sp>
            <p:nvSpPr>
              <p:cNvPr id="272" name="Rectangle 121"/>
              <p:cNvSpPr>
                <a:spLocks noChangeArrowheads="1"/>
              </p:cNvSpPr>
              <p:nvPr/>
            </p:nvSpPr>
            <p:spPr bwMode="auto">
              <a:xfrm>
                <a:off x="4230" y="1224"/>
                <a:ext cx="20"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I</a:t>
                </a:r>
                <a:endParaRPr lang="en-US"/>
              </a:p>
            </p:txBody>
          </p:sp>
          <p:sp>
            <p:nvSpPr>
              <p:cNvPr id="273" name="Rectangle 122"/>
              <p:cNvSpPr>
                <a:spLocks noChangeArrowheads="1"/>
              </p:cNvSpPr>
              <p:nvPr/>
            </p:nvSpPr>
            <p:spPr bwMode="auto">
              <a:xfrm>
                <a:off x="4254" y="1188"/>
                <a:ext cx="105"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 Z</a:t>
                </a:r>
                <a:endParaRPr lang="en-US"/>
              </a:p>
            </p:txBody>
          </p:sp>
          <p:sp>
            <p:nvSpPr>
              <p:cNvPr id="274" name="Rectangle 123"/>
              <p:cNvSpPr>
                <a:spLocks noChangeArrowheads="1"/>
              </p:cNvSpPr>
              <p:nvPr/>
            </p:nvSpPr>
            <p:spPr bwMode="auto">
              <a:xfrm>
                <a:off x="4356" y="1224"/>
                <a:ext cx="39"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E</a:t>
                </a:r>
                <a:endParaRPr lang="en-US"/>
              </a:p>
            </p:txBody>
          </p:sp>
          <p:sp>
            <p:nvSpPr>
              <p:cNvPr id="275" name="Rectangle 124"/>
              <p:cNvSpPr>
                <a:spLocks noChangeArrowheads="1"/>
              </p:cNvSpPr>
              <p:nvPr/>
            </p:nvSpPr>
            <p:spPr bwMode="auto">
              <a:xfrm>
                <a:off x="4398" y="1188"/>
                <a:ext cx="24"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 </a:t>
                </a:r>
                <a:endParaRPr lang="en-US"/>
              </a:p>
            </p:txBody>
          </p:sp>
          <p:sp>
            <p:nvSpPr>
              <p:cNvPr id="276" name="Rectangle 125"/>
              <p:cNvSpPr>
                <a:spLocks noChangeArrowheads="1"/>
              </p:cNvSpPr>
              <p:nvPr/>
            </p:nvSpPr>
            <p:spPr bwMode="auto">
              <a:xfrm>
                <a:off x="5370" y="1800"/>
                <a:ext cx="276" cy="180"/>
              </a:xfrm>
              <a:prstGeom prst="rect">
                <a:avLst/>
              </a:prstGeom>
              <a:noFill/>
              <a:ln w="9525">
                <a:noFill/>
                <a:miter lim="800000"/>
                <a:headEnd/>
                <a:tailEnd/>
              </a:ln>
            </p:spPr>
            <p:txBody>
              <a:bodyPr/>
              <a:lstStyle/>
              <a:p>
                <a:endParaRPr lang="en-US"/>
              </a:p>
            </p:txBody>
          </p:sp>
          <p:sp>
            <p:nvSpPr>
              <p:cNvPr id="277" name="Rectangle 126"/>
              <p:cNvSpPr>
                <a:spLocks noChangeArrowheads="1"/>
              </p:cNvSpPr>
              <p:nvPr/>
            </p:nvSpPr>
            <p:spPr bwMode="auto">
              <a:xfrm>
                <a:off x="5328" y="1968"/>
                <a:ext cx="69"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Y</a:t>
                </a:r>
                <a:endParaRPr lang="en-US"/>
              </a:p>
            </p:txBody>
          </p:sp>
          <p:sp>
            <p:nvSpPr>
              <p:cNvPr id="278" name="Rectangle 127"/>
              <p:cNvSpPr>
                <a:spLocks noChangeArrowheads="1"/>
              </p:cNvSpPr>
              <p:nvPr/>
            </p:nvSpPr>
            <p:spPr bwMode="auto">
              <a:xfrm>
                <a:off x="5376" y="2016"/>
                <a:ext cx="39"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E</a:t>
                </a:r>
                <a:endParaRPr lang="en-US"/>
              </a:p>
            </p:txBody>
          </p:sp>
          <p:sp>
            <p:nvSpPr>
              <p:cNvPr id="279" name="Rectangle 128"/>
              <p:cNvSpPr>
                <a:spLocks noChangeArrowheads="1"/>
              </p:cNvSpPr>
              <p:nvPr/>
            </p:nvSpPr>
            <p:spPr bwMode="auto">
              <a:xfrm>
                <a:off x="5532" y="1746"/>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sp>
            <p:nvSpPr>
              <p:cNvPr id="280" name="Rectangle 130"/>
              <p:cNvSpPr>
                <a:spLocks noChangeArrowheads="1"/>
              </p:cNvSpPr>
              <p:nvPr/>
            </p:nvSpPr>
            <p:spPr bwMode="auto">
              <a:xfrm>
                <a:off x="5598" y="2322"/>
                <a:ext cx="69"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Y</a:t>
                </a:r>
                <a:endParaRPr lang="en-US"/>
              </a:p>
            </p:txBody>
          </p:sp>
          <p:sp>
            <p:nvSpPr>
              <p:cNvPr id="281" name="Freeform 134"/>
              <p:cNvSpPr>
                <a:spLocks/>
              </p:cNvSpPr>
              <p:nvPr/>
            </p:nvSpPr>
            <p:spPr bwMode="auto">
              <a:xfrm>
                <a:off x="4044" y="2610"/>
                <a:ext cx="246" cy="486"/>
              </a:xfrm>
              <a:custGeom>
                <a:avLst/>
                <a:gdLst>
                  <a:gd name="T0" fmla="*/ 246 w 246"/>
                  <a:gd name="T1" fmla="*/ 486 h 486"/>
                  <a:gd name="T2" fmla="*/ 198 w 246"/>
                  <a:gd name="T3" fmla="*/ 474 h 486"/>
                  <a:gd name="T4" fmla="*/ 150 w 246"/>
                  <a:gd name="T5" fmla="*/ 450 h 486"/>
                  <a:gd name="T6" fmla="*/ 108 w 246"/>
                  <a:gd name="T7" fmla="*/ 408 h 486"/>
                  <a:gd name="T8" fmla="*/ 72 w 246"/>
                  <a:gd name="T9" fmla="*/ 354 h 486"/>
                  <a:gd name="T10" fmla="*/ 42 w 246"/>
                  <a:gd name="T11" fmla="*/ 288 h 486"/>
                  <a:gd name="T12" fmla="*/ 18 w 246"/>
                  <a:gd name="T13" fmla="*/ 210 h 486"/>
                  <a:gd name="T14" fmla="*/ 6 w 246"/>
                  <a:gd name="T15" fmla="*/ 126 h 486"/>
                  <a:gd name="T16" fmla="*/ 0 w 246"/>
                  <a:gd name="T17" fmla="*/ 36 h 486"/>
                  <a:gd name="T18" fmla="*/ 0 w 246"/>
                  <a:gd name="T19" fmla="*/ 0 h 4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486"/>
                  <a:gd name="T32" fmla="*/ 246 w 246"/>
                  <a:gd name="T33" fmla="*/ 486 h 4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486">
                    <a:moveTo>
                      <a:pt x="246" y="486"/>
                    </a:moveTo>
                    <a:lnTo>
                      <a:pt x="198" y="474"/>
                    </a:lnTo>
                    <a:lnTo>
                      <a:pt x="150" y="450"/>
                    </a:lnTo>
                    <a:lnTo>
                      <a:pt x="108" y="408"/>
                    </a:lnTo>
                    <a:lnTo>
                      <a:pt x="72" y="354"/>
                    </a:lnTo>
                    <a:lnTo>
                      <a:pt x="42" y="288"/>
                    </a:lnTo>
                    <a:lnTo>
                      <a:pt x="18" y="210"/>
                    </a:lnTo>
                    <a:lnTo>
                      <a:pt x="6" y="126"/>
                    </a:lnTo>
                    <a:lnTo>
                      <a:pt x="0" y="36"/>
                    </a:lnTo>
                    <a:lnTo>
                      <a:pt x="0" y="0"/>
                    </a:lnTo>
                  </a:path>
                </a:pathLst>
              </a:custGeom>
              <a:noFill/>
              <a:ln w="9525">
                <a:solidFill>
                  <a:srgbClr val="000000"/>
                </a:solidFill>
                <a:prstDash val="solid"/>
                <a:round/>
                <a:headEnd/>
                <a:tailEnd/>
              </a:ln>
            </p:spPr>
            <p:txBody>
              <a:bodyPr/>
              <a:lstStyle/>
              <a:p>
                <a:endParaRPr lang="en-US"/>
              </a:p>
            </p:txBody>
          </p:sp>
          <p:grpSp>
            <p:nvGrpSpPr>
              <p:cNvPr id="282" name="Group 137"/>
              <p:cNvGrpSpPr>
                <a:grpSpLocks/>
              </p:cNvGrpSpPr>
              <p:nvPr/>
            </p:nvGrpSpPr>
            <p:grpSpPr bwMode="auto">
              <a:xfrm>
                <a:off x="3720" y="2388"/>
                <a:ext cx="564" cy="786"/>
                <a:chOff x="3720" y="3330"/>
                <a:chExt cx="564" cy="786"/>
              </a:xfrm>
            </p:grpSpPr>
            <p:sp>
              <p:nvSpPr>
                <p:cNvPr id="343" name="Line 135"/>
                <p:cNvSpPr>
                  <a:spLocks noChangeShapeType="1"/>
                </p:cNvSpPr>
                <p:nvPr/>
              </p:nvSpPr>
              <p:spPr bwMode="auto">
                <a:xfrm flipH="1">
                  <a:off x="3744" y="3330"/>
                  <a:ext cx="540" cy="744"/>
                </a:xfrm>
                <a:prstGeom prst="line">
                  <a:avLst/>
                </a:prstGeom>
                <a:noFill/>
                <a:ln w="9525">
                  <a:solidFill>
                    <a:srgbClr val="000000"/>
                  </a:solidFill>
                  <a:round/>
                  <a:headEnd/>
                  <a:tailEnd/>
                </a:ln>
              </p:spPr>
              <p:txBody>
                <a:bodyPr/>
                <a:lstStyle/>
                <a:p>
                  <a:endParaRPr lang="en-US"/>
                </a:p>
              </p:txBody>
            </p:sp>
            <p:sp>
              <p:nvSpPr>
                <p:cNvPr id="344" name="Freeform 136"/>
                <p:cNvSpPr>
                  <a:spLocks/>
                </p:cNvSpPr>
                <p:nvPr/>
              </p:nvSpPr>
              <p:spPr bwMode="auto">
                <a:xfrm>
                  <a:off x="3720" y="4044"/>
                  <a:ext cx="66" cy="72"/>
                </a:xfrm>
                <a:custGeom>
                  <a:avLst/>
                  <a:gdLst>
                    <a:gd name="T0" fmla="*/ 18 w 66"/>
                    <a:gd name="T1" fmla="*/ 0 h 72"/>
                    <a:gd name="T2" fmla="*/ 0 w 66"/>
                    <a:gd name="T3" fmla="*/ 72 h 72"/>
                    <a:gd name="T4" fmla="*/ 66 w 66"/>
                    <a:gd name="T5" fmla="*/ 36 h 72"/>
                    <a:gd name="T6" fmla="*/ 18 w 66"/>
                    <a:gd name="T7" fmla="*/ 0 h 72"/>
                    <a:gd name="T8" fmla="*/ 0 60000 65536"/>
                    <a:gd name="T9" fmla="*/ 0 60000 65536"/>
                    <a:gd name="T10" fmla="*/ 0 60000 65536"/>
                    <a:gd name="T11" fmla="*/ 0 60000 65536"/>
                    <a:gd name="T12" fmla="*/ 0 w 66"/>
                    <a:gd name="T13" fmla="*/ 0 h 72"/>
                    <a:gd name="T14" fmla="*/ 66 w 66"/>
                    <a:gd name="T15" fmla="*/ 72 h 72"/>
                  </a:gdLst>
                  <a:ahLst/>
                  <a:cxnLst>
                    <a:cxn ang="T8">
                      <a:pos x="T0" y="T1"/>
                    </a:cxn>
                    <a:cxn ang="T9">
                      <a:pos x="T2" y="T3"/>
                    </a:cxn>
                    <a:cxn ang="T10">
                      <a:pos x="T4" y="T5"/>
                    </a:cxn>
                    <a:cxn ang="T11">
                      <a:pos x="T6" y="T7"/>
                    </a:cxn>
                  </a:cxnLst>
                  <a:rect l="T12" t="T13" r="T14" b="T15"/>
                  <a:pathLst>
                    <a:path w="66" h="72">
                      <a:moveTo>
                        <a:pt x="18" y="0"/>
                      </a:moveTo>
                      <a:lnTo>
                        <a:pt x="0" y="72"/>
                      </a:lnTo>
                      <a:lnTo>
                        <a:pt x="66" y="36"/>
                      </a:lnTo>
                      <a:lnTo>
                        <a:pt x="18" y="0"/>
                      </a:lnTo>
                      <a:close/>
                    </a:path>
                  </a:pathLst>
                </a:custGeom>
                <a:solidFill>
                  <a:srgbClr val="000000"/>
                </a:solidFill>
                <a:ln w="9525">
                  <a:noFill/>
                  <a:round/>
                  <a:headEnd/>
                  <a:tailEnd/>
                </a:ln>
              </p:spPr>
              <p:txBody>
                <a:bodyPr/>
                <a:lstStyle/>
                <a:p>
                  <a:endParaRPr lang="en-US"/>
                </a:p>
              </p:txBody>
            </p:sp>
          </p:grpSp>
          <p:sp>
            <p:nvSpPr>
              <p:cNvPr id="283" name="Rectangle 138"/>
              <p:cNvSpPr>
                <a:spLocks noChangeArrowheads="1"/>
              </p:cNvSpPr>
              <p:nvPr/>
            </p:nvSpPr>
            <p:spPr bwMode="auto">
              <a:xfrm>
                <a:off x="3090" y="1872"/>
                <a:ext cx="384" cy="222"/>
              </a:xfrm>
              <a:prstGeom prst="rect">
                <a:avLst/>
              </a:prstGeom>
              <a:noFill/>
              <a:ln w="9525">
                <a:noFill/>
                <a:miter lim="800000"/>
                <a:headEnd/>
                <a:tailEnd/>
              </a:ln>
            </p:spPr>
            <p:txBody>
              <a:bodyPr/>
              <a:lstStyle/>
              <a:p>
                <a:endParaRPr lang="en-US"/>
              </a:p>
            </p:txBody>
          </p:sp>
          <p:sp>
            <p:nvSpPr>
              <p:cNvPr id="284" name="Rectangle 139"/>
              <p:cNvSpPr>
                <a:spLocks noChangeArrowheads="1"/>
              </p:cNvSpPr>
              <p:nvPr/>
            </p:nvSpPr>
            <p:spPr bwMode="auto">
              <a:xfrm>
                <a:off x="3144" y="1890"/>
                <a:ext cx="265"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Equatorial</a:t>
                </a:r>
                <a:endParaRPr lang="en-US"/>
              </a:p>
            </p:txBody>
          </p:sp>
          <p:sp>
            <p:nvSpPr>
              <p:cNvPr id="285" name="Rectangle 140"/>
              <p:cNvSpPr>
                <a:spLocks noChangeArrowheads="1"/>
              </p:cNvSpPr>
              <p:nvPr/>
            </p:nvSpPr>
            <p:spPr bwMode="auto">
              <a:xfrm>
                <a:off x="3414" y="1890"/>
                <a:ext cx="16"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 </a:t>
                </a:r>
                <a:endParaRPr lang="en-US"/>
              </a:p>
            </p:txBody>
          </p:sp>
          <p:sp>
            <p:nvSpPr>
              <p:cNvPr id="286" name="Rectangle 141"/>
              <p:cNvSpPr>
                <a:spLocks noChangeArrowheads="1"/>
              </p:cNvSpPr>
              <p:nvPr/>
            </p:nvSpPr>
            <p:spPr bwMode="auto">
              <a:xfrm>
                <a:off x="3144" y="1974"/>
                <a:ext cx="141"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Plane</a:t>
                </a:r>
                <a:endParaRPr lang="en-US"/>
              </a:p>
            </p:txBody>
          </p:sp>
          <p:sp>
            <p:nvSpPr>
              <p:cNvPr id="287" name="Rectangle 142"/>
              <p:cNvSpPr>
                <a:spLocks noChangeArrowheads="1"/>
              </p:cNvSpPr>
              <p:nvPr/>
            </p:nvSpPr>
            <p:spPr bwMode="auto">
              <a:xfrm>
                <a:off x="3294" y="1974"/>
                <a:ext cx="16"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 </a:t>
                </a:r>
                <a:endParaRPr lang="en-US"/>
              </a:p>
            </p:txBody>
          </p:sp>
          <p:sp>
            <p:nvSpPr>
              <p:cNvPr id="288" name="Rectangle 144"/>
              <p:cNvSpPr>
                <a:spLocks noChangeArrowheads="1"/>
              </p:cNvSpPr>
              <p:nvPr/>
            </p:nvSpPr>
            <p:spPr bwMode="auto">
              <a:xfrm>
                <a:off x="4464" y="3120"/>
                <a:ext cx="295"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Greenwich </a:t>
                </a:r>
                <a:endParaRPr lang="en-US"/>
              </a:p>
            </p:txBody>
          </p:sp>
          <p:grpSp>
            <p:nvGrpSpPr>
              <p:cNvPr id="289" name="Group 149"/>
              <p:cNvGrpSpPr>
                <a:grpSpLocks/>
              </p:cNvGrpSpPr>
              <p:nvPr/>
            </p:nvGrpSpPr>
            <p:grpSpPr bwMode="auto">
              <a:xfrm>
                <a:off x="3438" y="1956"/>
                <a:ext cx="318" cy="246"/>
                <a:chOff x="3438" y="2898"/>
                <a:chExt cx="318" cy="246"/>
              </a:xfrm>
            </p:grpSpPr>
            <p:sp>
              <p:nvSpPr>
                <p:cNvPr id="341" name="Freeform 147"/>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342" name="Freeform 148"/>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pSp>
            <p:nvGrpSpPr>
              <p:cNvPr id="290" name="Group 152"/>
              <p:cNvGrpSpPr>
                <a:grpSpLocks/>
              </p:cNvGrpSpPr>
              <p:nvPr/>
            </p:nvGrpSpPr>
            <p:grpSpPr bwMode="auto">
              <a:xfrm>
                <a:off x="4116" y="2886"/>
                <a:ext cx="306" cy="246"/>
                <a:chOff x="4116" y="3828"/>
                <a:chExt cx="306" cy="246"/>
              </a:xfrm>
            </p:grpSpPr>
            <p:sp>
              <p:nvSpPr>
                <p:cNvPr id="339" name="Freeform 150"/>
                <p:cNvSpPr>
                  <a:spLocks/>
                </p:cNvSpPr>
                <p:nvPr/>
              </p:nvSpPr>
              <p:spPr bwMode="auto">
                <a:xfrm>
                  <a:off x="4152" y="3846"/>
                  <a:ext cx="270" cy="228"/>
                </a:xfrm>
                <a:custGeom>
                  <a:avLst/>
                  <a:gdLst>
                    <a:gd name="T0" fmla="*/ 270 w 270"/>
                    <a:gd name="T1" fmla="*/ 228 h 228"/>
                    <a:gd name="T2" fmla="*/ 72 w 270"/>
                    <a:gd name="T3" fmla="*/ 78 h 228"/>
                    <a:gd name="T4" fmla="*/ 108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340" name="Freeform 151"/>
                <p:cNvSpPr>
                  <a:spLocks/>
                </p:cNvSpPr>
                <p:nvPr/>
              </p:nvSpPr>
              <p:spPr bwMode="auto">
                <a:xfrm>
                  <a:off x="4116" y="3828"/>
                  <a:ext cx="72" cy="60"/>
                </a:xfrm>
                <a:custGeom>
                  <a:avLst/>
                  <a:gdLst>
                    <a:gd name="T0" fmla="*/ 72 w 72"/>
                    <a:gd name="T1" fmla="*/ 12 h 60"/>
                    <a:gd name="T2" fmla="*/ 0 w 72"/>
                    <a:gd name="T3" fmla="*/ 0 h 60"/>
                    <a:gd name="T4" fmla="*/ 36 w 72"/>
                    <a:gd name="T5" fmla="*/ 60 h 60"/>
                    <a:gd name="T6" fmla="*/ 72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grpSp>
          <p:grpSp>
            <p:nvGrpSpPr>
              <p:cNvPr id="291" name="Group 155"/>
              <p:cNvGrpSpPr>
                <a:grpSpLocks/>
              </p:cNvGrpSpPr>
              <p:nvPr/>
            </p:nvGrpSpPr>
            <p:grpSpPr bwMode="auto">
              <a:xfrm>
                <a:off x="2820" y="2916"/>
                <a:ext cx="432" cy="222"/>
                <a:chOff x="2820" y="3858"/>
                <a:chExt cx="432" cy="222"/>
              </a:xfrm>
            </p:grpSpPr>
            <p:sp>
              <p:nvSpPr>
                <p:cNvPr id="337" name="Line 153"/>
                <p:cNvSpPr>
                  <a:spLocks noChangeShapeType="1"/>
                </p:cNvSpPr>
                <p:nvPr/>
              </p:nvSpPr>
              <p:spPr bwMode="auto">
                <a:xfrm flipH="1">
                  <a:off x="2862" y="3858"/>
                  <a:ext cx="390" cy="204"/>
                </a:xfrm>
                <a:prstGeom prst="line">
                  <a:avLst/>
                </a:prstGeom>
                <a:noFill/>
                <a:ln w="9525">
                  <a:solidFill>
                    <a:srgbClr val="000000"/>
                  </a:solidFill>
                  <a:round/>
                  <a:headEnd/>
                  <a:tailEnd/>
                </a:ln>
              </p:spPr>
              <p:txBody>
                <a:bodyPr/>
                <a:lstStyle/>
                <a:p>
                  <a:endParaRPr lang="en-US"/>
                </a:p>
              </p:txBody>
            </p:sp>
            <p:sp>
              <p:nvSpPr>
                <p:cNvPr id="338" name="Freeform 154"/>
                <p:cNvSpPr>
                  <a:spLocks/>
                </p:cNvSpPr>
                <p:nvPr/>
              </p:nvSpPr>
              <p:spPr bwMode="auto">
                <a:xfrm>
                  <a:off x="2820" y="4026"/>
                  <a:ext cx="72" cy="54"/>
                </a:xfrm>
                <a:custGeom>
                  <a:avLst/>
                  <a:gdLst>
                    <a:gd name="T0" fmla="*/ 42 w 72"/>
                    <a:gd name="T1" fmla="*/ 0 h 54"/>
                    <a:gd name="T2" fmla="*/ 0 w 72"/>
                    <a:gd name="T3" fmla="*/ 54 h 54"/>
                    <a:gd name="T4" fmla="*/ 72 w 72"/>
                    <a:gd name="T5" fmla="*/ 54 h 54"/>
                    <a:gd name="T6" fmla="*/ 42 w 72"/>
                    <a:gd name="T7" fmla="*/ 0 h 54"/>
                    <a:gd name="T8" fmla="*/ 0 60000 65536"/>
                    <a:gd name="T9" fmla="*/ 0 60000 65536"/>
                    <a:gd name="T10" fmla="*/ 0 60000 65536"/>
                    <a:gd name="T11" fmla="*/ 0 60000 65536"/>
                    <a:gd name="T12" fmla="*/ 0 w 72"/>
                    <a:gd name="T13" fmla="*/ 0 h 54"/>
                    <a:gd name="T14" fmla="*/ 72 w 72"/>
                    <a:gd name="T15" fmla="*/ 54 h 54"/>
                  </a:gdLst>
                  <a:ahLst/>
                  <a:cxnLst>
                    <a:cxn ang="T8">
                      <a:pos x="T0" y="T1"/>
                    </a:cxn>
                    <a:cxn ang="T9">
                      <a:pos x="T2" y="T3"/>
                    </a:cxn>
                    <a:cxn ang="T10">
                      <a:pos x="T4" y="T5"/>
                    </a:cxn>
                    <a:cxn ang="T11">
                      <a:pos x="T6" y="T7"/>
                    </a:cxn>
                  </a:cxnLst>
                  <a:rect l="T12" t="T13" r="T14" b="T15"/>
                  <a:pathLst>
                    <a:path w="72" h="54">
                      <a:moveTo>
                        <a:pt x="42" y="0"/>
                      </a:moveTo>
                      <a:lnTo>
                        <a:pt x="0" y="54"/>
                      </a:lnTo>
                      <a:lnTo>
                        <a:pt x="72" y="54"/>
                      </a:lnTo>
                      <a:lnTo>
                        <a:pt x="42" y="0"/>
                      </a:lnTo>
                      <a:close/>
                    </a:path>
                  </a:pathLst>
                </a:custGeom>
                <a:solidFill>
                  <a:srgbClr val="000000"/>
                </a:solidFill>
                <a:ln w="9525">
                  <a:noFill/>
                  <a:round/>
                  <a:headEnd/>
                  <a:tailEnd/>
                </a:ln>
              </p:spPr>
              <p:txBody>
                <a:bodyPr/>
                <a:lstStyle/>
                <a:p>
                  <a:endParaRPr lang="en-US"/>
                </a:p>
              </p:txBody>
            </p:sp>
          </p:grpSp>
          <p:sp>
            <p:nvSpPr>
              <p:cNvPr id="292" name="Rectangle 157"/>
              <p:cNvSpPr>
                <a:spLocks noChangeArrowheads="1"/>
              </p:cNvSpPr>
              <p:nvPr/>
            </p:nvSpPr>
            <p:spPr bwMode="auto">
              <a:xfrm>
                <a:off x="3047" y="3056"/>
                <a:ext cx="172"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Vernal</a:t>
                </a:r>
                <a:endParaRPr lang="en-US"/>
              </a:p>
            </p:txBody>
          </p:sp>
          <p:sp>
            <p:nvSpPr>
              <p:cNvPr id="293" name="Rectangle 158"/>
              <p:cNvSpPr>
                <a:spLocks noChangeArrowheads="1"/>
              </p:cNvSpPr>
              <p:nvPr/>
            </p:nvSpPr>
            <p:spPr bwMode="auto">
              <a:xfrm>
                <a:off x="3054" y="3120"/>
                <a:ext cx="16"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 </a:t>
                </a:r>
                <a:endParaRPr lang="en-US"/>
              </a:p>
            </p:txBody>
          </p:sp>
          <p:sp>
            <p:nvSpPr>
              <p:cNvPr id="294" name="Rectangle 161"/>
              <p:cNvSpPr>
                <a:spLocks noChangeArrowheads="1"/>
              </p:cNvSpPr>
              <p:nvPr/>
            </p:nvSpPr>
            <p:spPr bwMode="auto">
              <a:xfrm>
                <a:off x="3138" y="2724"/>
                <a:ext cx="276" cy="180"/>
              </a:xfrm>
              <a:prstGeom prst="rect">
                <a:avLst/>
              </a:prstGeom>
              <a:noFill/>
              <a:ln w="9525">
                <a:noFill/>
                <a:miter lim="800000"/>
                <a:headEnd/>
                <a:tailEnd/>
              </a:ln>
            </p:spPr>
            <p:txBody>
              <a:bodyPr/>
              <a:lstStyle/>
              <a:p>
                <a:endParaRPr lang="en-US"/>
              </a:p>
            </p:txBody>
          </p:sp>
          <p:sp>
            <p:nvSpPr>
              <p:cNvPr id="295" name="Rectangle 162"/>
              <p:cNvSpPr>
                <a:spLocks noChangeArrowheads="1"/>
              </p:cNvSpPr>
              <p:nvPr/>
            </p:nvSpPr>
            <p:spPr bwMode="auto">
              <a:xfrm>
                <a:off x="3192" y="2748"/>
                <a:ext cx="69"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Times" pitchFamily="18" charset="0"/>
                  </a:rPr>
                  <a:t>X</a:t>
                </a:r>
                <a:endParaRPr lang="en-US"/>
              </a:p>
            </p:txBody>
          </p:sp>
          <p:sp>
            <p:nvSpPr>
              <p:cNvPr id="296" name="Rectangle 163"/>
              <p:cNvSpPr>
                <a:spLocks noChangeArrowheads="1"/>
              </p:cNvSpPr>
              <p:nvPr/>
            </p:nvSpPr>
            <p:spPr bwMode="auto">
              <a:xfrm>
                <a:off x="3258" y="2784"/>
                <a:ext cx="20"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pitchFamily="18" charset="0"/>
                  </a:rPr>
                  <a:t>I</a:t>
                </a:r>
                <a:endParaRPr lang="en-US"/>
              </a:p>
            </p:txBody>
          </p:sp>
          <p:sp>
            <p:nvSpPr>
              <p:cNvPr id="297" name="Rectangle 164"/>
              <p:cNvSpPr>
                <a:spLocks noChangeArrowheads="1"/>
              </p:cNvSpPr>
              <p:nvPr/>
            </p:nvSpPr>
            <p:spPr bwMode="auto">
              <a:xfrm>
                <a:off x="3282" y="2670"/>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sp>
            <p:nvSpPr>
              <p:cNvPr id="298" name="Rectangle 170"/>
              <p:cNvSpPr>
                <a:spLocks noChangeArrowheads="1"/>
              </p:cNvSpPr>
              <p:nvPr/>
            </p:nvSpPr>
            <p:spPr bwMode="auto">
              <a:xfrm>
                <a:off x="5070" y="2964"/>
                <a:ext cx="182" cy="96"/>
              </a:xfrm>
              <a:prstGeom prst="rect">
                <a:avLst/>
              </a:prstGeom>
              <a:noFill/>
              <a:ln w="9525">
                <a:noFill/>
                <a:miter lim="800000"/>
                <a:headEnd/>
                <a:tailEnd/>
              </a:ln>
            </p:spPr>
            <p:txBody>
              <a:bodyPr wrap="none" lIns="0" tIns="0" rIns="0" bIns="0">
                <a:spAutoFit/>
              </a:bodyPr>
              <a:lstStyle/>
              <a:p>
                <a:r>
                  <a:rPr lang="en-US" sz="1000" i="1">
                    <a:solidFill>
                      <a:srgbClr val="000000"/>
                    </a:solidFill>
                    <a:latin typeface="Times" pitchFamily="18" charset="0"/>
                  </a:rPr>
                  <a:t>Local</a:t>
                </a:r>
                <a:endParaRPr lang="en-US"/>
              </a:p>
            </p:txBody>
          </p:sp>
          <p:sp>
            <p:nvSpPr>
              <p:cNvPr id="299" name="Rectangle 171"/>
              <p:cNvSpPr>
                <a:spLocks noChangeArrowheads="1"/>
              </p:cNvSpPr>
              <p:nvPr/>
            </p:nvSpPr>
            <p:spPr bwMode="auto">
              <a:xfrm>
                <a:off x="5256" y="2964"/>
                <a:ext cx="20" cy="96"/>
              </a:xfrm>
              <a:prstGeom prst="rect">
                <a:avLst/>
              </a:prstGeom>
              <a:noFill/>
              <a:ln w="9525">
                <a:noFill/>
                <a:miter lim="800000"/>
                <a:headEnd/>
                <a:tailEnd/>
              </a:ln>
            </p:spPr>
            <p:txBody>
              <a:bodyPr wrap="none" lIns="0" tIns="0" rIns="0" bIns="0">
                <a:spAutoFit/>
              </a:bodyPr>
              <a:lstStyle/>
              <a:p>
                <a:r>
                  <a:rPr lang="en-US" sz="1000" i="1">
                    <a:solidFill>
                      <a:srgbClr val="000000"/>
                    </a:solidFill>
                    <a:latin typeface="Times" pitchFamily="18" charset="0"/>
                  </a:rPr>
                  <a:t> </a:t>
                </a:r>
                <a:endParaRPr lang="en-US"/>
              </a:p>
            </p:txBody>
          </p:sp>
          <p:sp>
            <p:nvSpPr>
              <p:cNvPr id="300" name="Rectangle 172"/>
              <p:cNvSpPr>
                <a:spLocks noChangeArrowheads="1"/>
              </p:cNvSpPr>
              <p:nvPr/>
            </p:nvSpPr>
            <p:spPr bwMode="auto">
              <a:xfrm>
                <a:off x="5274" y="2964"/>
                <a:ext cx="258" cy="96"/>
              </a:xfrm>
              <a:prstGeom prst="rect">
                <a:avLst/>
              </a:prstGeom>
              <a:noFill/>
              <a:ln w="9525">
                <a:noFill/>
                <a:miter lim="800000"/>
                <a:headEnd/>
                <a:tailEnd/>
              </a:ln>
            </p:spPr>
            <p:txBody>
              <a:bodyPr wrap="none" lIns="0" tIns="0" rIns="0" bIns="0">
                <a:spAutoFit/>
              </a:bodyPr>
              <a:lstStyle/>
              <a:p>
                <a:r>
                  <a:rPr lang="en-US" sz="1000" i="1">
                    <a:solidFill>
                      <a:srgbClr val="000000"/>
                    </a:solidFill>
                    <a:latin typeface="Times" pitchFamily="18" charset="0"/>
                  </a:rPr>
                  <a:t>sidereal</a:t>
                </a:r>
                <a:endParaRPr lang="en-US"/>
              </a:p>
            </p:txBody>
          </p:sp>
          <p:sp>
            <p:nvSpPr>
              <p:cNvPr id="301" name="Rectangle 173"/>
              <p:cNvSpPr>
                <a:spLocks noChangeArrowheads="1"/>
              </p:cNvSpPr>
              <p:nvPr/>
            </p:nvSpPr>
            <p:spPr bwMode="auto">
              <a:xfrm>
                <a:off x="5538" y="2964"/>
                <a:ext cx="20" cy="96"/>
              </a:xfrm>
              <a:prstGeom prst="rect">
                <a:avLst/>
              </a:prstGeom>
              <a:noFill/>
              <a:ln w="9525">
                <a:noFill/>
                <a:miter lim="800000"/>
                <a:headEnd/>
                <a:tailEnd/>
              </a:ln>
            </p:spPr>
            <p:txBody>
              <a:bodyPr wrap="none" lIns="0" tIns="0" rIns="0" bIns="0">
                <a:spAutoFit/>
              </a:bodyPr>
              <a:lstStyle/>
              <a:p>
                <a:r>
                  <a:rPr lang="en-US" sz="1000" i="1">
                    <a:solidFill>
                      <a:srgbClr val="000000"/>
                    </a:solidFill>
                    <a:latin typeface="Times" pitchFamily="18" charset="0"/>
                  </a:rPr>
                  <a:t> </a:t>
                </a:r>
                <a:endParaRPr lang="en-US"/>
              </a:p>
            </p:txBody>
          </p:sp>
          <p:sp>
            <p:nvSpPr>
              <p:cNvPr id="302" name="Rectangle 176"/>
              <p:cNvSpPr>
                <a:spLocks noChangeArrowheads="1"/>
              </p:cNvSpPr>
              <p:nvPr/>
            </p:nvSpPr>
            <p:spPr bwMode="auto">
              <a:xfrm>
                <a:off x="5070" y="3054"/>
                <a:ext cx="44" cy="96"/>
              </a:xfrm>
              <a:prstGeom prst="rect">
                <a:avLst/>
              </a:prstGeom>
              <a:noFill/>
              <a:ln w="9525">
                <a:noFill/>
                <a:miter lim="800000"/>
                <a:headEnd/>
                <a:tailEnd/>
              </a:ln>
            </p:spPr>
            <p:txBody>
              <a:bodyPr wrap="none" lIns="0" tIns="0" rIns="0" bIns="0">
                <a:spAutoFit/>
              </a:bodyPr>
              <a:lstStyle/>
              <a:p>
                <a:r>
                  <a:rPr lang="en-US" sz="1000">
                    <a:solidFill>
                      <a:srgbClr val="000000"/>
                    </a:solidFill>
                    <a:latin typeface="Symbol" pitchFamily="18" charset="2"/>
                  </a:rPr>
                  <a:t>l</a:t>
                </a:r>
                <a:endParaRPr lang="en-US"/>
              </a:p>
            </p:txBody>
          </p:sp>
          <p:sp>
            <p:nvSpPr>
              <p:cNvPr id="303" name="Rectangle 177"/>
              <p:cNvSpPr>
                <a:spLocks noChangeArrowheads="1"/>
              </p:cNvSpPr>
              <p:nvPr/>
            </p:nvSpPr>
            <p:spPr bwMode="auto">
              <a:xfrm>
                <a:off x="5112" y="3084"/>
                <a:ext cx="14" cy="67"/>
              </a:xfrm>
              <a:prstGeom prst="rect">
                <a:avLst/>
              </a:prstGeom>
              <a:noFill/>
              <a:ln w="9525">
                <a:noFill/>
                <a:miter lim="800000"/>
                <a:headEnd/>
                <a:tailEnd/>
              </a:ln>
            </p:spPr>
            <p:txBody>
              <a:bodyPr wrap="none" lIns="0" tIns="0" rIns="0" bIns="0">
                <a:spAutoFit/>
              </a:bodyPr>
              <a:lstStyle/>
              <a:p>
                <a:r>
                  <a:rPr lang="en-US" sz="700">
                    <a:solidFill>
                      <a:srgbClr val="000000"/>
                    </a:solidFill>
                    <a:latin typeface="Times" pitchFamily="18" charset="0"/>
                  </a:rPr>
                  <a:t> </a:t>
                </a:r>
                <a:endParaRPr lang="en-US"/>
              </a:p>
            </p:txBody>
          </p:sp>
          <p:sp>
            <p:nvSpPr>
              <p:cNvPr id="304" name="Rectangle 178"/>
              <p:cNvSpPr>
                <a:spLocks noChangeArrowheads="1"/>
              </p:cNvSpPr>
              <p:nvPr/>
            </p:nvSpPr>
            <p:spPr bwMode="auto">
              <a:xfrm>
                <a:off x="5124" y="3060"/>
                <a:ext cx="65" cy="96"/>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pitchFamily="18" charset="0"/>
                  </a:rPr>
                  <a:t>= </a:t>
                </a:r>
                <a:endParaRPr lang="en-US"/>
              </a:p>
            </p:txBody>
          </p:sp>
          <p:sp>
            <p:nvSpPr>
              <p:cNvPr id="305" name="Rectangle 179"/>
              <p:cNvSpPr>
                <a:spLocks noChangeArrowheads="1"/>
              </p:cNvSpPr>
              <p:nvPr/>
            </p:nvSpPr>
            <p:spPr bwMode="auto">
              <a:xfrm>
                <a:off x="5190" y="3054"/>
                <a:ext cx="44" cy="96"/>
              </a:xfrm>
              <a:prstGeom prst="rect">
                <a:avLst/>
              </a:prstGeom>
              <a:noFill/>
              <a:ln w="9525">
                <a:noFill/>
                <a:miter lim="800000"/>
                <a:headEnd/>
                <a:tailEnd/>
              </a:ln>
            </p:spPr>
            <p:txBody>
              <a:bodyPr wrap="none" lIns="0" tIns="0" rIns="0" bIns="0">
                <a:spAutoFit/>
              </a:bodyPr>
              <a:lstStyle/>
              <a:p>
                <a:r>
                  <a:rPr lang="en-US" sz="1000">
                    <a:solidFill>
                      <a:srgbClr val="000000"/>
                    </a:solidFill>
                    <a:latin typeface="Symbol" pitchFamily="18" charset="2"/>
                  </a:rPr>
                  <a:t>l</a:t>
                </a:r>
                <a:endParaRPr lang="en-US"/>
              </a:p>
            </p:txBody>
          </p:sp>
          <p:sp>
            <p:nvSpPr>
              <p:cNvPr id="306" name="Rectangle 180"/>
              <p:cNvSpPr>
                <a:spLocks noChangeArrowheads="1"/>
              </p:cNvSpPr>
              <p:nvPr/>
            </p:nvSpPr>
            <p:spPr bwMode="auto">
              <a:xfrm>
                <a:off x="5232" y="3084"/>
                <a:ext cx="27" cy="67"/>
              </a:xfrm>
              <a:prstGeom prst="rect">
                <a:avLst/>
              </a:prstGeom>
              <a:noFill/>
              <a:ln w="9525">
                <a:noFill/>
                <a:miter lim="800000"/>
                <a:headEnd/>
                <a:tailEnd/>
              </a:ln>
            </p:spPr>
            <p:txBody>
              <a:bodyPr wrap="none" lIns="0" tIns="0" rIns="0" bIns="0">
                <a:spAutoFit/>
              </a:bodyPr>
              <a:lstStyle/>
              <a:p>
                <a:r>
                  <a:rPr lang="en-US" sz="700">
                    <a:solidFill>
                      <a:srgbClr val="000000"/>
                    </a:solidFill>
                    <a:latin typeface="Times" pitchFamily="18" charset="0"/>
                  </a:rPr>
                  <a:t>g</a:t>
                </a:r>
                <a:endParaRPr lang="en-US"/>
              </a:p>
            </p:txBody>
          </p:sp>
          <p:sp>
            <p:nvSpPr>
              <p:cNvPr id="307" name="Rectangle 181"/>
              <p:cNvSpPr>
                <a:spLocks noChangeArrowheads="1"/>
              </p:cNvSpPr>
              <p:nvPr/>
            </p:nvSpPr>
            <p:spPr bwMode="auto">
              <a:xfrm>
                <a:off x="5262" y="3060"/>
                <a:ext cx="45" cy="96"/>
              </a:xfrm>
              <a:prstGeom prst="rect">
                <a:avLst/>
              </a:prstGeom>
              <a:noFill/>
              <a:ln w="9525">
                <a:noFill/>
                <a:miter lim="800000"/>
                <a:headEnd/>
                <a:tailEnd/>
              </a:ln>
            </p:spPr>
            <p:txBody>
              <a:bodyPr wrap="none" lIns="0" tIns="0" rIns="0" bIns="0">
                <a:spAutoFit/>
              </a:bodyPr>
              <a:lstStyle/>
              <a:p>
                <a:r>
                  <a:rPr lang="en-US" sz="1000">
                    <a:solidFill>
                      <a:srgbClr val="000000"/>
                    </a:solidFill>
                    <a:latin typeface="Times" pitchFamily="18" charset="0"/>
                  </a:rPr>
                  <a:t>+</a:t>
                </a:r>
                <a:endParaRPr lang="en-US"/>
              </a:p>
            </p:txBody>
          </p:sp>
          <p:sp>
            <p:nvSpPr>
              <p:cNvPr id="308" name="Rectangle 182"/>
              <p:cNvSpPr>
                <a:spLocks noChangeArrowheads="1"/>
              </p:cNvSpPr>
              <p:nvPr/>
            </p:nvSpPr>
            <p:spPr bwMode="auto">
              <a:xfrm>
                <a:off x="5304" y="3084"/>
                <a:ext cx="14" cy="67"/>
              </a:xfrm>
              <a:prstGeom prst="rect">
                <a:avLst/>
              </a:prstGeom>
              <a:noFill/>
              <a:ln w="9525">
                <a:noFill/>
                <a:miter lim="800000"/>
                <a:headEnd/>
                <a:tailEnd/>
              </a:ln>
            </p:spPr>
            <p:txBody>
              <a:bodyPr wrap="none" lIns="0" tIns="0" rIns="0" bIns="0">
                <a:spAutoFit/>
              </a:bodyPr>
              <a:lstStyle/>
              <a:p>
                <a:r>
                  <a:rPr lang="en-US" sz="700">
                    <a:solidFill>
                      <a:srgbClr val="000000"/>
                    </a:solidFill>
                    <a:latin typeface="Times" pitchFamily="18" charset="0"/>
                  </a:rPr>
                  <a:t> </a:t>
                </a:r>
                <a:endParaRPr lang="en-US"/>
              </a:p>
            </p:txBody>
          </p:sp>
          <p:sp>
            <p:nvSpPr>
              <p:cNvPr id="309" name="Rectangle 183"/>
              <p:cNvSpPr>
                <a:spLocks noChangeArrowheads="1"/>
              </p:cNvSpPr>
              <p:nvPr/>
            </p:nvSpPr>
            <p:spPr bwMode="auto">
              <a:xfrm>
                <a:off x="5316" y="3054"/>
                <a:ext cx="44" cy="96"/>
              </a:xfrm>
              <a:prstGeom prst="rect">
                <a:avLst/>
              </a:prstGeom>
              <a:noFill/>
              <a:ln w="9525">
                <a:noFill/>
                <a:miter lim="800000"/>
                <a:headEnd/>
                <a:tailEnd/>
              </a:ln>
            </p:spPr>
            <p:txBody>
              <a:bodyPr wrap="none" lIns="0" tIns="0" rIns="0" bIns="0">
                <a:spAutoFit/>
              </a:bodyPr>
              <a:lstStyle/>
              <a:p>
                <a:r>
                  <a:rPr lang="en-US" sz="1000">
                    <a:solidFill>
                      <a:srgbClr val="000000"/>
                    </a:solidFill>
                    <a:latin typeface="Symbol" pitchFamily="18" charset="2"/>
                  </a:rPr>
                  <a:t>l</a:t>
                </a:r>
                <a:endParaRPr lang="en-US"/>
              </a:p>
            </p:txBody>
          </p:sp>
          <p:sp>
            <p:nvSpPr>
              <p:cNvPr id="310" name="Rectangle 184"/>
              <p:cNvSpPr>
                <a:spLocks noChangeArrowheads="1"/>
              </p:cNvSpPr>
              <p:nvPr/>
            </p:nvSpPr>
            <p:spPr bwMode="auto">
              <a:xfrm>
                <a:off x="5358" y="3084"/>
                <a:ext cx="34" cy="67"/>
              </a:xfrm>
              <a:prstGeom prst="rect">
                <a:avLst/>
              </a:prstGeom>
              <a:noFill/>
              <a:ln w="9525">
                <a:noFill/>
                <a:miter lim="800000"/>
                <a:headEnd/>
                <a:tailEnd/>
              </a:ln>
            </p:spPr>
            <p:txBody>
              <a:bodyPr wrap="none" lIns="0" tIns="0" rIns="0" bIns="0">
                <a:spAutoFit/>
              </a:bodyPr>
              <a:lstStyle/>
              <a:p>
                <a:r>
                  <a:rPr lang="en-US" sz="700">
                    <a:solidFill>
                      <a:srgbClr val="000000"/>
                    </a:solidFill>
                    <a:latin typeface="Times" pitchFamily="18" charset="0"/>
                  </a:rPr>
                  <a:t>E</a:t>
                </a:r>
                <a:endParaRPr lang="en-US"/>
              </a:p>
            </p:txBody>
          </p:sp>
          <p:sp>
            <p:nvSpPr>
              <p:cNvPr id="311" name="Rectangle 185"/>
              <p:cNvSpPr>
                <a:spLocks noChangeArrowheads="1"/>
              </p:cNvSpPr>
              <p:nvPr/>
            </p:nvSpPr>
            <p:spPr bwMode="auto">
              <a:xfrm>
                <a:off x="5394" y="3084"/>
                <a:ext cx="14" cy="67"/>
              </a:xfrm>
              <a:prstGeom prst="rect">
                <a:avLst/>
              </a:prstGeom>
              <a:noFill/>
              <a:ln w="9525">
                <a:noFill/>
                <a:miter lim="800000"/>
                <a:headEnd/>
                <a:tailEnd/>
              </a:ln>
            </p:spPr>
            <p:txBody>
              <a:bodyPr wrap="none" lIns="0" tIns="0" rIns="0" bIns="0">
                <a:spAutoFit/>
              </a:bodyPr>
              <a:lstStyle/>
              <a:p>
                <a:r>
                  <a:rPr lang="en-US" sz="700">
                    <a:solidFill>
                      <a:srgbClr val="000000"/>
                    </a:solidFill>
                    <a:latin typeface="Times" pitchFamily="18" charset="0"/>
                  </a:rPr>
                  <a:t> </a:t>
                </a:r>
                <a:endParaRPr lang="en-US"/>
              </a:p>
            </p:txBody>
          </p:sp>
          <p:grpSp>
            <p:nvGrpSpPr>
              <p:cNvPr id="312" name="Group 188"/>
              <p:cNvGrpSpPr>
                <a:grpSpLocks/>
              </p:cNvGrpSpPr>
              <p:nvPr/>
            </p:nvGrpSpPr>
            <p:grpSpPr bwMode="auto">
              <a:xfrm>
                <a:off x="3792" y="2640"/>
                <a:ext cx="264" cy="90"/>
                <a:chOff x="3792" y="3582"/>
                <a:chExt cx="264" cy="90"/>
              </a:xfrm>
            </p:grpSpPr>
            <p:sp>
              <p:nvSpPr>
                <p:cNvPr id="335" name="Freeform 186"/>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36" name="Freeform 187"/>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313" name="Rectangle 189"/>
              <p:cNvSpPr>
                <a:spLocks noChangeArrowheads="1"/>
              </p:cNvSpPr>
              <p:nvPr/>
            </p:nvSpPr>
            <p:spPr bwMode="auto">
              <a:xfrm>
                <a:off x="4224" y="2706"/>
                <a:ext cx="216" cy="180"/>
              </a:xfrm>
              <a:prstGeom prst="rect">
                <a:avLst/>
              </a:prstGeom>
              <a:noFill/>
              <a:ln w="9525">
                <a:noFill/>
                <a:miter lim="800000"/>
                <a:headEnd/>
                <a:tailEnd/>
              </a:ln>
            </p:spPr>
            <p:txBody>
              <a:bodyPr/>
              <a:lstStyle/>
              <a:p>
                <a:endParaRPr lang="en-US"/>
              </a:p>
            </p:txBody>
          </p:sp>
          <p:sp>
            <p:nvSpPr>
              <p:cNvPr id="314" name="Rectangle 190"/>
              <p:cNvSpPr>
                <a:spLocks noChangeArrowheads="1"/>
              </p:cNvSpPr>
              <p:nvPr/>
            </p:nvSpPr>
            <p:spPr bwMode="auto">
              <a:xfrm>
                <a:off x="4392" y="2754"/>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Symbol" pitchFamily="18" charset="2"/>
                  </a:rPr>
                  <a:t>l</a:t>
                </a:r>
                <a:endParaRPr lang="en-US"/>
              </a:p>
            </p:txBody>
          </p:sp>
          <p:sp>
            <p:nvSpPr>
              <p:cNvPr id="315" name="Rectangle 191"/>
              <p:cNvSpPr>
                <a:spLocks noChangeArrowheads="1"/>
              </p:cNvSpPr>
              <p:nvPr/>
            </p:nvSpPr>
            <p:spPr bwMode="auto">
              <a:xfrm>
                <a:off x="4464" y="2802"/>
                <a:ext cx="39" cy="77"/>
              </a:xfrm>
              <a:prstGeom prst="rect">
                <a:avLst/>
              </a:prstGeom>
              <a:noFill/>
              <a:ln w="9525">
                <a:noFill/>
                <a:miter lim="800000"/>
                <a:headEnd/>
                <a:tailEnd/>
              </a:ln>
            </p:spPr>
            <p:txBody>
              <a:bodyPr wrap="none" lIns="0" tIns="0" rIns="0" bIns="0">
                <a:spAutoFit/>
              </a:bodyPr>
              <a:lstStyle/>
              <a:p>
                <a:r>
                  <a:rPr lang="en-US" sz="800">
                    <a:solidFill>
                      <a:srgbClr val="000000"/>
                    </a:solidFill>
                    <a:latin typeface="Symbol" pitchFamily="18" charset="2"/>
                  </a:rPr>
                  <a:t>E</a:t>
                </a:r>
                <a:endParaRPr lang="en-US"/>
              </a:p>
            </p:txBody>
          </p:sp>
          <p:sp>
            <p:nvSpPr>
              <p:cNvPr id="316" name="Rectangle 192"/>
              <p:cNvSpPr>
                <a:spLocks noChangeArrowheads="1"/>
              </p:cNvSpPr>
              <p:nvPr/>
            </p:nvSpPr>
            <p:spPr bwMode="auto">
              <a:xfrm>
                <a:off x="4488" y="2676"/>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sp>
            <p:nvSpPr>
              <p:cNvPr id="317" name="Rectangle 193"/>
              <p:cNvSpPr>
                <a:spLocks noChangeArrowheads="1"/>
              </p:cNvSpPr>
              <p:nvPr/>
            </p:nvSpPr>
            <p:spPr bwMode="auto">
              <a:xfrm>
                <a:off x="3744" y="2682"/>
                <a:ext cx="210" cy="180"/>
              </a:xfrm>
              <a:prstGeom prst="rect">
                <a:avLst/>
              </a:prstGeom>
              <a:noFill/>
              <a:ln w="9525">
                <a:noFill/>
                <a:miter lim="800000"/>
                <a:headEnd/>
                <a:tailEnd/>
              </a:ln>
            </p:spPr>
            <p:txBody>
              <a:bodyPr/>
              <a:lstStyle/>
              <a:p>
                <a:endParaRPr lang="en-US"/>
              </a:p>
            </p:txBody>
          </p:sp>
          <p:sp>
            <p:nvSpPr>
              <p:cNvPr id="318" name="Rectangle 194"/>
              <p:cNvSpPr>
                <a:spLocks noChangeArrowheads="1"/>
              </p:cNvSpPr>
              <p:nvPr/>
            </p:nvSpPr>
            <p:spPr bwMode="auto">
              <a:xfrm>
                <a:off x="3798" y="2712"/>
                <a:ext cx="53"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Symbol" pitchFamily="18" charset="2"/>
                  </a:rPr>
                  <a:t>l</a:t>
                </a:r>
                <a:endParaRPr lang="en-US"/>
              </a:p>
            </p:txBody>
          </p:sp>
          <p:sp>
            <p:nvSpPr>
              <p:cNvPr id="319" name="Rectangle 195"/>
              <p:cNvSpPr>
                <a:spLocks noChangeArrowheads="1"/>
              </p:cNvSpPr>
              <p:nvPr/>
            </p:nvSpPr>
            <p:spPr bwMode="auto">
              <a:xfrm>
                <a:off x="3852" y="2748"/>
                <a:ext cx="32" cy="77"/>
              </a:xfrm>
              <a:prstGeom prst="rect">
                <a:avLst/>
              </a:prstGeom>
              <a:noFill/>
              <a:ln w="9525">
                <a:noFill/>
                <a:miter lim="800000"/>
                <a:headEnd/>
                <a:tailEnd/>
              </a:ln>
            </p:spPr>
            <p:txBody>
              <a:bodyPr wrap="none" lIns="0" tIns="0" rIns="0" bIns="0">
                <a:spAutoFit/>
              </a:bodyPr>
              <a:lstStyle/>
              <a:p>
                <a:r>
                  <a:rPr lang="en-US" sz="800">
                    <a:solidFill>
                      <a:srgbClr val="000000"/>
                    </a:solidFill>
                    <a:latin typeface="Times New Roman" pitchFamily="18" charset="0"/>
                  </a:rPr>
                  <a:t>g</a:t>
                </a:r>
                <a:endParaRPr lang="en-US"/>
              </a:p>
            </p:txBody>
          </p:sp>
          <p:sp>
            <p:nvSpPr>
              <p:cNvPr id="320" name="Rectangle 196"/>
              <p:cNvSpPr>
                <a:spLocks noChangeArrowheads="1"/>
              </p:cNvSpPr>
              <p:nvPr/>
            </p:nvSpPr>
            <p:spPr bwMode="auto">
              <a:xfrm>
                <a:off x="3882" y="2634"/>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grpSp>
            <p:nvGrpSpPr>
              <p:cNvPr id="321" name="Group 223"/>
              <p:cNvGrpSpPr>
                <a:grpSpLocks/>
              </p:cNvGrpSpPr>
              <p:nvPr/>
            </p:nvGrpSpPr>
            <p:grpSpPr bwMode="auto">
              <a:xfrm>
                <a:off x="4464" y="2202"/>
                <a:ext cx="72" cy="330"/>
                <a:chOff x="4464" y="3144"/>
                <a:chExt cx="72" cy="330"/>
              </a:xfrm>
            </p:grpSpPr>
            <p:sp>
              <p:nvSpPr>
                <p:cNvPr id="333" name="Freeform 221"/>
                <p:cNvSpPr>
                  <a:spLocks/>
                </p:cNvSpPr>
                <p:nvPr/>
              </p:nvSpPr>
              <p:spPr bwMode="auto">
                <a:xfrm>
                  <a:off x="4476" y="3168"/>
                  <a:ext cx="60" cy="306"/>
                </a:xfrm>
                <a:custGeom>
                  <a:avLst/>
                  <a:gdLst>
                    <a:gd name="T0" fmla="*/ 0 w 60"/>
                    <a:gd name="T1" fmla="*/ 0 h 306"/>
                    <a:gd name="T2" fmla="*/ 24 w 60"/>
                    <a:gd name="T3" fmla="*/ 66 h 306"/>
                    <a:gd name="T4" fmla="*/ 42 w 60"/>
                    <a:gd name="T5" fmla="*/ 138 h 306"/>
                    <a:gd name="T6" fmla="*/ 54 w 60"/>
                    <a:gd name="T7" fmla="*/ 222 h 306"/>
                    <a:gd name="T8" fmla="*/ 60 w 60"/>
                    <a:gd name="T9" fmla="*/ 306 h 306"/>
                    <a:gd name="T10" fmla="*/ 0 60000 65536"/>
                    <a:gd name="T11" fmla="*/ 0 60000 65536"/>
                    <a:gd name="T12" fmla="*/ 0 60000 65536"/>
                    <a:gd name="T13" fmla="*/ 0 60000 65536"/>
                    <a:gd name="T14" fmla="*/ 0 60000 65536"/>
                    <a:gd name="T15" fmla="*/ 0 w 60"/>
                    <a:gd name="T16" fmla="*/ 0 h 306"/>
                    <a:gd name="T17" fmla="*/ 60 w 60"/>
                    <a:gd name="T18" fmla="*/ 306 h 306"/>
                  </a:gdLst>
                  <a:ahLst/>
                  <a:cxnLst>
                    <a:cxn ang="T10">
                      <a:pos x="T0" y="T1"/>
                    </a:cxn>
                    <a:cxn ang="T11">
                      <a:pos x="T2" y="T3"/>
                    </a:cxn>
                    <a:cxn ang="T12">
                      <a:pos x="T4" y="T5"/>
                    </a:cxn>
                    <a:cxn ang="T13">
                      <a:pos x="T6" y="T7"/>
                    </a:cxn>
                    <a:cxn ang="T14">
                      <a:pos x="T8" y="T9"/>
                    </a:cxn>
                  </a:cxnLst>
                  <a:rect l="T15" t="T16" r="T17" b="T18"/>
                  <a:pathLst>
                    <a:path w="60" h="306">
                      <a:moveTo>
                        <a:pt x="0" y="0"/>
                      </a:moveTo>
                      <a:lnTo>
                        <a:pt x="24" y="66"/>
                      </a:lnTo>
                      <a:lnTo>
                        <a:pt x="42" y="138"/>
                      </a:lnTo>
                      <a:lnTo>
                        <a:pt x="54" y="222"/>
                      </a:lnTo>
                      <a:lnTo>
                        <a:pt x="60" y="306"/>
                      </a:lnTo>
                    </a:path>
                  </a:pathLst>
                </a:custGeom>
                <a:noFill/>
                <a:ln w="9525">
                  <a:solidFill>
                    <a:srgbClr val="000000"/>
                  </a:solidFill>
                  <a:prstDash val="solid"/>
                  <a:round/>
                  <a:headEnd/>
                  <a:tailEnd/>
                </a:ln>
              </p:spPr>
              <p:txBody>
                <a:bodyPr/>
                <a:lstStyle/>
                <a:p>
                  <a:endParaRPr lang="en-US"/>
                </a:p>
              </p:txBody>
            </p:sp>
            <p:sp>
              <p:nvSpPr>
                <p:cNvPr id="334" name="Freeform 222"/>
                <p:cNvSpPr>
                  <a:spLocks/>
                </p:cNvSpPr>
                <p:nvPr/>
              </p:nvSpPr>
              <p:spPr bwMode="auto">
                <a:xfrm>
                  <a:off x="4464" y="3144"/>
                  <a:ext cx="48" cy="60"/>
                </a:xfrm>
                <a:custGeom>
                  <a:avLst/>
                  <a:gdLst>
                    <a:gd name="T0" fmla="*/ 48 w 48"/>
                    <a:gd name="T1" fmla="*/ 42 h 60"/>
                    <a:gd name="T2" fmla="*/ 0 w 48"/>
                    <a:gd name="T3" fmla="*/ 0 h 60"/>
                    <a:gd name="T4" fmla="*/ 12 w 48"/>
                    <a:gd name="T5" fmla="*/ 60 h 60"/>
                    <a:gd name="T6" fmla="*/ 24 w 48"/>
                    <a:gd name="T7" fmla="*/ 36 h 60"/>
                    <a:gd name="T8" fmla="*/ 48 w 48"/>
                    <a:gd name="T9" fmla="*/ 42 h 60"/>
                    <a:gd name="T10" fmla="*/ 0 60000 65536"/>
                    <a:gd name="T11" fmla="*/ 0 60000 65536"/>
                    <a:gd name="T12" fmla="*/ 0 60000 65536"/>
                    <a:gd name="T13" fmla="*/ 0 60000 65536"/>
                    <a:gd name="T14" fmla="*/ 0 60000 65536"/>
                    <a:gd name="T15" fmla="*/ 0 w 48"/>
                    <a:gd name="T16" fmla="*/ 0 h 60"/>
                    <a:gd name="T17" fmla="*/ 48 w 48"/>
                    <a:gd name="T18" fmla="*/ 60 h 60"/>
                  </a:gdLst>
                  <a:ahLst/>
                  <a:cxnLst>
                    <a:cxn ang="T10">
                      <a:pos x="T0" y="T1"/>
                    </a:cxn>
                    <a:cxn ang="T11">
                      <a:pos x="T2" y="T3"/>
                    </a:cxn>
                    <a:cxn ang="T12">
                      <a:pos x="T4" y="T5"/>
                    </a:cxn>
                    <a:cxn ang="T13">
                      <a:pos x="T6" y="T7"/>
                    </a:cxn>
                    <a:cxn ang="T14">
                      <a:pos x="T8" y="T9"/>
                    </a:cxn>
                  </a:cxnLst>
                  <a:rect l="T15" t="T16" r="T17" b="T18"/>
                  <a:pathLst>
                    <a:path w="48" h="60">
                      <a:moveTo>
                        <a:pt x="48" y="42"/>
                      </a:moveTo>
                      <a:lnTo>
                        <a:pt x="0" y="0"/>
                      </a:lnTo>
                      <a:lnTo>
                        <a:pt x="12" y="60"/>
                      </a:lnTo>
                      <a:lnTo>
                        <a:pt x="24" y="36"/>
                      </a:lnTo>
                      <a:lnTo>
                        <a:pt x="48" y="42"/>
                      </a:lnTo>
                      <a:close/>
                    </a:path>
                  </a:pathLst>
                </a:custGeom>
                <a:solidFill>
                  <a:srgbClr val="000000"/>
                </a:solidFill>
                <a:ln w="9525">
                  <a:noFill/>
                  <a:round/>
                  <a:headEnd/>
                  <a:tailEnd/>
                </a:ln>
              </p:spPr>
              <p:txBody>
                <a:bodyPr/>
                <a:lstStyle/>
                <a:p>
                  <a:endParaRPr lang="en-US"/>
                </a:p>
              </p:txBody>
            </p:sp>
          </p:grpSp>
          <p:sp>
            <p:nvSpPr>
              <p:cNvPr id="322" name="Rectangle 224"/>
              <p:cNvSpPr>
                <a:spLocks noChangeArrowheads="1"/>
              </p:cNvSpPr>
              <p:nvPr/>
            </p:nvSpPr>
            <p:spPr bwMode="auto">
              <a:xfrm>
                <a:off x="4488" y="2346"/>
                <a:ext cx="210" cy="180"/>
              </a:xfrm>
              <a:prstGeom prst="rect">
                <a:avLst/>
              </a:prstGeom>
              <a:noFill/>
              <a:ln w="9525">
                <a:noFill/>
                <a:miter lim="800000"/>
                <a:headEnd/>
                <a:tailEnd/>
              </a:ln>
            </p:spPr>
            <p:txBody>
              <a:bodyPr/>
              <a:lstStyle/>
              <a:p>
                <a:endParaRPr lang="en-US"/>
              </a:p>
            </p:txBody>
          </p:sp>
          <p:sp>
            <p:nvSpPr>
              <p:cNvPr id="323" name="Rectangle 225"/>
              <p:cNvSpPr>
                <a:spLocks noChangeArrowheads="1"/>
              </p:cNvSpPr>
              <p:nvPr/>
            </p:nvSpPr>
            <p:spPr bwMode="auto">
              <a:xfrm>
                <a:off x="4548" y="2376"/>
                <a:ext cx="50" cy="115"/>
              </a:xfrm>
              <a:prstGeom prst="rect">
                <a:avLst/>
              </a:prstGeom>
              <a:noFill/>
              <a:ln w="9525">
                <a:noFill/>
                <a:miter lim="800000"/>
                <a:headEnd/>
                <a:tailEnd/>
              </a:ln>
            </p:spPr>
            <p:txBody>
              <a:bodyPr wrap="none" lIns="0" tIns="0" rIns="0" bIns="0">
                <a:spAutoFit/>
              </a:bodyPr>
              <a:lstStyle/>
              <a:p>
                <a:r>
                  <a:rPr lang="en-US" sz="1200">
                    <a:solidFill>
                      <a:srgbClr val="000000"/>
                    </a:solidFill>
                    <a:latin typeface="Symbol" pitchFamily="18" charset="2"/>
                  </a:rPr>
                  <a:t>f</a:t>
                </a:r>
                <a:endParaRPr lang="en-US"/>
              </a:p>
            </p:txBody>
          </p:sp>
          <p:sp>
            <p:nvSpPr>
              <p:cNvPr id="324" name="Rectangle 226"/>
              <p:cNvSpPr>
                <a:spLocks noChangeArrowheads="1"/>
              </p:cNvSpPr>
              <p:nvPr/>
            </p:nvSpPr>
            <p:spPr bwMode="auto">
              <a:xfrm>
                <a:off x="4602" y="2412"/>
                <a:ext cx="39" cy="77"/>
              </a:xfrm>
              <a:prstGeom prst="rect">
                <a:avLst/>
              </a:prstGeom>
              <a:noFill/>
              <a:ln w="9525">
                <a:noFill/>
                <a:miter lim="800000"/>
                <a:headEnd/>
                <a:tailEnd/>
              </a:ln>
            </p:spPr>
            <p:txBody>
              <a:bodyPr wrap="none" lIns="0" tIns="0" rIns="0" bIns="0">
                <a:spAutoFit/>
              </a:bodyPr>
              <a:lstStyle/>
              <a:p>
                <a:r>
                  <a:rPr lang="en-US" sz="800">
                    <a:solidFill>
                      <a:srgbClr val="000000"/>
                    </a:solidFill>
                    <a:latin typeface="Symbol" pitchFamily="18" charset="2"/>
                  </a:rPr>
                  <a:t>E</a:t>
                </a:r>
                <a:endParaRPr lang="en-US"/>
              </a:p>
            </p:txBody>
          </p:sp>
          <p:sp>
            <p:nvSpPr>
              <p:cNvPr id="325" name="Rectangle 227"/>
              <p:cNvSpPr>
                <a:spLocks noChangeArrowheads="1"/>
              </p:cNvSpPr>
              <p:nvPr/>
            </p:nvSpPr>
            <p:spPr bwMode="auto">
              <a:xfrm>
                <a:off x="4644" y="2298"/>
                <a:ext cx="48" cy="230"/>
              </a:xfrm>
              <a:prstGeom prst="rect">
                <a:avLst/>
              </a:prstGeom>
              <a:noFill/>
              <a:ln w="9525">
                <a:noFill/>
                <a:miter lim="800000"/>
                <a:headEnd/>
                <a:tailEnd/>
              </a:ln>
            </p:spPr>
            <p:txBody>
              <a:bodyPr wrap="none" lIns="0" tIns="0" rIns="0" bIns="0">
                <a:spAutoFit/>
              </a:bodyPr>
              <a:lstStyle/>
              <a:p>
                <a:r>
                  <a:rPr lang="en-US" sz="2400">
                    <a:solidFill>
                      <a:srgbClr val="000000"/>
                    </a:solidFill>
                    <a:latin typeface="Times" pitchFamily="18" charset="0"/>
                  </a:rPr>
                  <a:t> </a:t>
                </a:r>
                <a:endParaRPr lang="en-US"/>
              </a:p>
            </p:txBody>
          </p:sp>
          <p:sp>
            <p:nvSpPr>
              <p:cNvPr id="326" name="Oval 228"/>
              <p:cNvSpPr>
                <a:spLocks noChangeArrowheads="1"/>
              </p:cNvSpPr>
              <p:nvPr/>
            </p:nvSpPr>
            <p:spPr bwMode="auto">
              <a:xfrm>
                <a:off x="4266" y="2364"/>
                <a:ext cx="54" cy="54"/>
              </a:xfrm>
              <a:prstGeom prst="ellipse">
                <a:avLst/>
              </a:prstGeom>
              <a:solidFill>
                <a:srgbClr val="000000"/>
              </a:solidFill>
              <a:ln w="9525">
                <a:solidFill>
                  <a:srgbClr val="000000"/>
                </a:solidFill>
                <a:round/>
                <a:headEnd/>
                <a:tailEnd/>
              </a:ln>
            </p:spPr>
            <p:txBody>
              <a:bodyPr/>
              <a:lstStyle/>
              <a:p>
                <a:endParaRPr lang="en-US"/>
              </a:p>
            </p:txBody>
          </p:sp>
          <p:sp>
            <p:nvSpPr>
              <p:cNvPr id="327" name="Oval 229"/>
              <p:cNvSpPr>
                <a:spLocks noChangeArrowheads="1"/>
              </p:cNvSpPr>
              <p:nvPr/>
            </p:nvSpPr>
            <p:spPr bwMode="auto">
              <a:xfrm>
                <a:off x="4278" y="2496"/>
                <a:ext cx="36" cy="36"/>
              </a:xfrm>
              <a:prstGeom prst="ellipse">
                <a:avLst/>
              </a:prstGeom>
              <a:solidFill>
                <a:srgbClr val="000000"/>
              </a:solidFill>
              <a:ln w="9525">
                <a:solidFill>
                  <a:srgbClr val="000000"/>
                </a:solidFill>
                <a:round/>
                <a:headEnd/>
                <a:tailEnd/>
              </a:ln>
            </p:spPr>
            <p:txBody>
              <a:bodyPr/>
              <a:lstStyle/>
              <a:p>
                <a:endParaRPr lang="en-US"/>
              </a:p>
            </p:txBody>
          </p:sp>
          <p:sp>
            <p:nvSpPr>
              <p:cNvPr id="328" name="Rectangle 233"/>
              <p:cNvSpPr>
                <a:spLocks noChangeArrowheads="1"/>
              </p:cNvSpPr>
              <p:nvPr/>
            </p:nvSpPr>
            <p:spPr bwMode="auto">
              <a:xfrm>
                <a:off x="4482" y="1872"/>
                <a:ext cx="48" cy="230"/>
              </a:xfrm>
              <a:prstGeom prst="rect">
                <a:avLst/>
              </a:prstGeom>
              <a:noFill/>
              <a:ln w="9525">
                <a:noFill/>
                <a:miter lim="800000"/>
                <a:headEnd/>
                <a:tailEnd/>
              </a:ln>
            </p:spPr>
            <p:txBody>
              <a:bodyPr wrap="none" lIns="0" tIns="0" rIns="0" bIns="0">
                <a:spAutoFit/>
              </a:bodyPr>
              <a:lstStyle/>
              <a:p>
                <a:r>
                  <a:rPr lang="en-US" sz="2400" b="1">
                    <a:solidFill>
                      <a:srgbClr val="000000"/>
                    </a:solidFill>
                    <a:latin typeface="Times" pitchFamily="18" charset="0"/>
                  </a:rPr>
                  <a:t> </a:t>
                </a:r>
                <a:endParaRPr lang="en-US"/>
              </a:p>
            </p:txBody>
          </p:sp>
          <p:sp>
            <p:nvSpPr>
              <p:cNvPr id="329" name="Freeform 234"/>
              <p:cNvSpPr>
                <a:spLocks/>
              </p:cNvSpPr>
              <p:nvPr/>
            </p:nvSpPr>
            <p:spPr bwMode="auto">
              <a:xfrm>
                <a:off x="4044" y="1566"/>
                <a:ext cx="246" cy="1122"/>
              </a:xfrm>
              <a:custGeom>
                <a:avLst/>
                <a:gdLst>
                  <a:gd name="T0" fmla="*/ 246 w 246"/>
                  <a:gd name="T1" fmla="*/ 0 h 1122"/>
                  <a:gd name="T2" fmla="*/ 216 w 246"/>
                  <a:gd name="T3" fmla="*/ 6 h 1122"/>
                  <a:gd name="T4" fmla="*/ 192 w 246"/>
                  <a:gd name="T5" fmla="*/ 24 h 1122"/>
                  <a:gd name="T6" fmla="*/ 168 w 246"/>
                  <a:gd name="T7" fmla="*/ 54 h 1122"/>
                  <a:gd name="T8" fmla="*/ 144 w 246"/>
                  <a:gd name="T9" fmla="*/ 90 h 1122"/>
                  <a:gd name="T10" fmla="*/ 120 w 246"/>
                  <a:gd name="T11" fmla="*/ 138 h 1122"/>
                  <a:gd name="T12" fmla="*/ 102 w 246"/>
                  <a:gd name="T13" fmla="*/ 198 h 1122"/>
                  <a:gd name="T14" fmla="*/ 78 w 246"/>
                  <a:gd name="T15" fmla="*/ 264 h 1122"/>
                  <a:gd name="T16" fmla="*/ 60 w 246"/>
                  <a:gd name="T17" fmla="*/ 336 h 1122"/>
                  <a:gd name="T18" fmla="*/ 48 w 246"/>
                  <a:gd name="T19" fmla="*/ 414 h 1122"/>
                  <a:gd name="T20" fmla="*/ 36 w 246"/>
                  <a:gd name="T21" fmla="*/ 498 h 1122"/>
                  <a:gd name="T22" fmla="*/ 12 w 246"/>
                  <a:gd name="T23" fmla="*/ 690 h 1122"/>
                  <a:gd name="T24" fmla="*/ 0 w 246"/>
                  <a:gd name="T25" fmla="*/ 900 h 1122"/>
                  <a:gd name="T26" fmla="*/ 0 w 246"/>
                  <a:gd name="T27" fmla="*/ 1122 h 11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6"/>
                  <a:gd name="T43" fmla="*/ 0 h 1122"/>
                  <a:gd name="T44" fmla="*/ 246 w 246"/>
                  <a:gd name="T45" fmla="*/ 1122 h 11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6" h="1122">
                    <a:moveTo>
                      <a:pt x="246" y="0"/>
                    </a:moveTo>
                    <a:lnTo>
                      <a:pt x="216" y="6"/>
                    </a:lnTo>
                    <a:lnTo>
                      <a:pt x="192" y="24"/>
                    </a:lnTo>
                    <a:lnTo>
                      <a:pt x="168" y="54"/>
                    </a:lnTo>
                    <a:lnTo>
                      <a:pt x="144" y="90"/>
                    </a:lnTo>
                    <a:lnTo>
                      <a:pt x="120" y="138"/>
                    </a:lnTo>
                    <a:lnTo>
                      <a:pt x="102" y="198"/>
                    </a:lnTo>
                    <a:lnTo>
                      <a:pt x="78" y="264"/>
                    </a:lnTo>
                    <a:lnTo>
                      <a:pt x="60" y="336"/>
                    </a:lnTo>
                    <a:lnTo>
                      <a:pt x="48" y="414"/>
                    </a:lnTo>
                    <a:lnTo>
                      <a:pt x="36" y="498"/>
                    </a:lnTo>
                    <a:lnTo>
                      <a:pt x="12" y="690"/>
                    </a:lnTo>
                    <a:lnTo>
                      <a:pt x="0" y="900"/>
                    </a:lnTo>
                    <a:lnTo>
                      <a:pt x="0" y="1122"/>
                    </a:lnTo>
                  </a:path>
                </a:pathLst>
              </a:custGeom>
              <a:noFill/>
              <a:ln w="9525">
                <a:solidFill>
                  <a:srgbClr val="000000"/>
                </a:solidFill>
                <a:prstDash val="solid"/>
                <a:round/>
                <a:headEnd/>
                <a:tailEnd/>
              </a:ln>
            </p:spPr>
            <p:txBody>
              <a:bodyPr/>
              <a:lstStyle/>
              <a:p>
                <a:endParaRPr lang="en-US"/>
              </a:p>
            </p:txBody>
          </p:sp>
          <p:grpSp>
            <p:nvGrpSpPr>
              <p:cNvPr id="330" name="Group 235"/>
              <p:cNvGrpSpPr>
                <a:grpSpLocks/>
              </p:cNvGrpSpPr>
              <p:nvPr/>
            </p:nvGrpSpPr>
            <p:grpSpPr bwMode="auto">
              <a:xfrm rot="-797568">
                <a:off x="4076" y="2644"/>
                <a:ext cx="682" cy="151"/>
                <a:chOff x="3792" y="3582"/>
                <a:chExt cx="264" cy="90"/>
              </a:xfrm>
            </p:grpSpPr>
            <p:sp>
              <p:nvSpPr>
                <p:cNvPr id="331" name="Freeform 236"/>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32" name="Freeform 237"/>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gr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East-North-Up Frame</a:t>
            </a:r>
            <a:endParaRPr lang="en-US" dirty="0"/>
          </a:p>
        </p:txBody>
      </p:sp>
      <p:sp>
        <p:nvSpPr>
          <p:cNvPr id="6" name="Content Placeholder 5"/>
          <p:cNvSpPr>
            <a:spLocks noGrp="1"/>
          </p:cNvSpPr>
          <p:nvPr>
            <p:ph sz="half" idx="1"/>
          </p:nvPr>
        </p:nvSpPr>
        <p:spPr>
          <a:xfrm>
            <a:off x="152400" y="1600201"/>
            <a:ext cx="5334000" cy="4525963"/>
          </a:xfrm>
        </p:spPr>
        <p:txBody>
          <a:bodyPr/>
          <a:lstStyle/>
          <a:p>
            <a:r>
              <a:rPr lang="en-US" sz="1800" dirty="0" smtClean="0"/>
              <a:t>Quaternion elements for a </a:t>
            </a:r>
            <a:r>
              <a:rPr lang="en-US" sz="1800" b="1" dirty="0" smtClean="0"/>
              <a:t>East-North-Up (ENU) </a:t>
            </a:r>
            <a:r>
              <a:rPr lang="en-US" sz="1800" dirty="0" smtClean="0"/>
              <a:t>reference frame relative to Earth Centered Inertial (ECI) frame:</a:t>
            </a:r>
          </a:p>
          <a:p>
            <a:pPr lvl="1"/>
            <a:r>
              <a:rPr lang="en-US" sz="1400" dirty="0" smtClean="0"/>
              <a:t>First rotation of </a:t>
            </a:r>
            <a:r>
              <a:rPr lang="en-US" sz="1400" dirty="0" smtClean="0">
                <a:latin typeface="Symbol" pitchFamily="18" charset="2"/>
              </a:rPr>
              <a:t>l</a:t>
            </a:r>
            <a:r>
              <a:rPr lang="en-US" sz="1400" baseline="-25000" dirty="0" smtClean="0">
                <a:latin typeface="Symbol" pitchFamily="18" charset="2"/>
              </a:rPr>
              <a:t>E</a:t>
            </a:r>
            <a:r>
              <a:rPr lang="en-US" sz="1400" dirty="0" smtClean="0">
                <a:latin typeface="Symbol" pitchFamily="18" charset="2"/>
              </a:rPr>
              <a:t>+l</a:t>
            </a:r>
            <a:r>
              <a:rPr lang="en-US" sz="1400" baseline="-25000" dirty="0" smtClean="0"/>
              <a:t>g</a:t>
            </a:r>
            <a:r>
              <a:rPr lang="en-US" sz="1400" dirty="0" smtClean="0"/>
              <a:t>+90 about </a:t>
            </a:r>
            <a:r>
              <a:rPr lang="en-US" sz="1400" dirty="0" err="1" smtClean="0"/>
              <a:t>zI</a:t>
            </a:r>
            <a:r>
              <a:rPr lang="en-US" sz="1400" dirty="0" smtClean="0"/>
              <a:t>-axis:</a:t>
            </a:r>
          </a:p>
          <a:p>
            <a:pPr lvl="1">
              <a:buNone/>
            </a:pPr>
            <a:r>
              <a:rPr lang="en-US" sz="1200" b="1" dirty="0" smtClean="0"/>
              <a:t>	</a:t>
            </a:r>
            <a:r>
              <a:rPr lang="en-US" sz="1400" b="1" u="sng" dirty="0" smtClean="0"/>
              <a:t>q</a:t>
            </a:r>
            <a:r>
              <a:rPr lang="en-US" sz="1400" baseline="-25000" dirty="0" smtClean="0"/>
              <a:t>1</a:t>
            </a:r>
            <a:r>
              <a:rPr lang="en-US" sz="1400" dirty="0" smtClean="0"/>
              <a:t> </a:t>
            </a:r>
            <a:r>
              <a:rPr lang="en-US" sz="1400" dirty="0" smtClean="0"/>
              <a:t>= [ </a:t>
            </a:r>
            <a:r>
              <a:rPr lang="en-US" sz="1400" dirty="0" err="1" smtClean="0"/>
              <a:t>cos</a:t>
            </a:r>
            <a:r>
              <a:rPr lang="en-US" sz="1400" dirty="0" smtClean="0"/>
              <a:t>(</a:t>
            </a:r>
            <a:r>
              <a:rPr lang="en-US" sz="1400" dirty="0" smtClean="0">
                <a:latin typeface="Symbol" pitchFamily="18" charset="2"/>
              </a:rPr>
              <a:t>(l</a:t>
            </a:r>
            <a:r>
              <a:rPr lang="en-US" sz="1400" baseline="-25000" dirty="0" smtClean="0">
                <a:latin typeface="Symbol" pitchFamily="18" charset="2"/>
              </a:rPr>
              <a:t>E</a:t>
            </a:r>
            <a:r>
              <a:rPr lang="en-US" sz="1400" dirty="0" smtClean="0">
                <a:latin typeface="Symbol" pitchFamily="18" charset="2"/>
              </a:rPr>
              <a:t>+l</a:t>
            </a:r>
            <a:r>
              <a:rPr lang="en-US" sz="1400" baseline="-25000" dirty="0" smtClean="0"/>
              <a:t>g</a:t>
            </a:r>
            <a:r>
              <a:rPr lang="en-US" sz="1400" dirty="0" smtClean="0"/>
              <a:t>+90</a:t>
            </a:r>
            <a:r>
              <a:rPr lang="en-US" sz="1400" dirty="0" smtClean="0">
                <a:latin typeface="Symbol" pitchFamily="18" charset="2"/>
              </a:rPr>
              <a:t>)</a:t>
            </a:r>
            <a:r>
              <a:rPr lang="en-US" sz="1400" dirty="0" smtClean="0"/>
              <a:t>/2) , ( 0 </a:t>
            </a:r>
            <a:r>
              <a:rPr lang="en-US" sz="1400" b="1" i="1" dirty="0" err="1" smtClean="0"/>
              <a:t>i</a:t>
            </a:r>
            <a:r>
              <a:rPr lang="en-US" sz="1400" dirty="0" smtClean="0"/>
              <a:t> + 0 </a:t>
            </a:r>
            <a:r>
              <a:rPr lang="en-US" sz="1400" b="1" i="1" dirty="0" smtClean="0"/>
              <a:t>j</a:t>
            </a:r>
            <a:r>
              <a:rPr lang="en-US" sz="1400" dirty="0" smtClean="0"/>
              <a:t> + sin((</a:t>
            </a:r>
            <a:r>
              <a:rPr lang="en-US" sz="1400" dirty="0" smtClean="0">
                <a:latin typeface="Symbol" pitchFamily="18" charset="2"/>
              </a:rPr>
              <a:t>l</a:t>
            </a:r>
            <a:r>
              <a:rPr lang="en-US" sz="1400" baseline="-25000" dirty="0" smtClean="0">
                <a:latin typeface="Symbol" pitchFamily="18" charset="2"/>
              </a:rPr>
              <a:t>E</a:t>
            </a:r>
            <a:r>
              <a:rPr lang="en-US" sz="1400" dirty="0" smtClean="0">
                <a:latin typeface="Symbol" pitchFamily="18" charset="2"/>
              </a:rPr>
              <a:t>+l</a:t>
            </a:r>
            <a:r>
              <a:rPr lang="en-US" sz="1400" baseline="-25000" dirty="0" smtClean="0"/>
              <a:t>g</a:t>
            </a:r>
            <a:r>
              <a:rPr lang="en-US" sz="1400" dirty="0" smtClean="0"/>
              <a:t>+90</a:t>
            </a:r>
            <a:r>
              <a:rPr lang="en-US" sz="1400" dirty="0" smtClean="0">
                <a:latin typeface="Symbol" pitchFamily="18" charset="2"/>
              </a:rPr>
              <a:t>)</a:t>
            </a:r>
            <a:r>
              <a:rPr lang="en-US" sz="1400" dirty="0" smtClean="0"/>
              <a:t>/2) </a:t>
            </a:r>
            <a:r>
              <a:rPr lang="en-US" sz="1400" b="1" i="1" dirty="0" smtClean="0"/>
              <a:t>k</a:t>
            </a:r>
            <a:r>
              <a:rPr lang="en-US" sz="1400" dirty="0" smtClean="0"/>
              <a:t> ) </a:t>
            </a:r>
            <a:r>
              <a:rPr lang="en-US" sz="1400" dirty="0" smtClean="0"/>
              <a:t>]  </a:t>
            </a:r>
            <a:endParaRPr lang="en-US" sz="1400" dirty="0" smtClean="0"/>
          </a:p>
          <a:p>
            <a:pPr lvl="1"/>
            <a:r>
              <a:rPr lang="en-US" sz="1600" dirty="0" smtClean="0"/>
              <a:t>Second rotation of </a:t>
            </a:r>
            <a:r>
              <a:rPr lang="en-US" sz="1600" dirty="0" smtClean="0">
                <a:latin typeface="Symbol" pitchFamily="18" charset="2"/>
              </a:rPr>
              <a:t>90-f</a:t>
            </a:r>
            <a:r>
              <a:rPr lang="en-US" sz="1600" baseline="-25000" dirty="0" smtClean="0">
                <a:latin typeface="Symbol" pitchFamily="18" charset="2"/>
              </a:rPr>
              <a:t>E</a:t>
            </a:r>
            <a:r>
              <a:rPr lang="en-US" sz="1600" dirty="0" smtClean="0"/>
              <a:t> about rotated x-axis:</a:t>
            </a:r>
          </a:p>
          <a:p>
            <a:pPr lvl="1">
              <a:buNone/>
            </a:pPr>
            <a:r>
              <a:rPr lang="en-US" sz="1400" dirty="0" smtClean="0"/>
              <a:t>	</a:t>
            </a:r>
            <a:r>
              <a:rPr lang="en-US" sz="1400" b="1" u="sng" dirty="0" smtClean="0"/>
              <a:t>q</a:t>
            </a:r>
            <a:r>
              <a:rPr lang="en-US" sz="1400" baseline="-25000" dirty="0" smtClean="0">
                <a:latin typeface="Symbol" pitchFamily="18" charset="2"/>
              </a:rPr>
              <a:t>2</a:t>
            </a:r>
            <a:r>
              <a:rPr lang="en-US" sz="1400" dirty="0" smtClean="0"/>
              <a:t> = </a:t>
            </a:r>
            <a:r>
              <a:rPr lang="en-US" sz="1400" dirty="0" smtClean="0"/>
              <a:t>[ </a:t>
            </a:r>
            <a:r>
              <a:rPr lang="en-US" sz="1400" dirty="0" err="1" smtClean="0"/>
              <a:t>cos</a:t>
            </a:r>
            <a:r>
              <a:rPr lang="en-US" sz="1400" dirty="0" smtClean="0"/>
              <a:t>(</a:t>
            </a:r>
            <a:r>
              <a:rPr lang="en-US" sz="1400" dirty="0" smtClean="0">
                <a:latin typeface="Symbol" pitchFamily="18" charset="2"/>
              </a:rPr>
              <a:t>(90-f</a:t>
            </a:r>
            <a:r>
              <a:rPr lang="en-US" sz="1400" baseline="-25000" dirty="0" smtClean="0">
                <a:latin typeface="Symbol" pitchFamily="18" charset="2"/>
              </a:rPr>
              <a:t>E</a:t>
            </a:r>
            <a:r>
              <a:rPr lang="en-US" sz="1400" dirty="0" smtClean="0">
                <a:latin typeface="Symbol" pitchFamily="18" charset="2"/>
              </a:rPr>
              <a:t>)</a:t>
            </a:r>
            <a:r>
              <a:rPr lang="en-US" sz="1400" dirty="0" smtClean="0"/>
              <a:t>/2) , ( sin((</a:t>
            </a:r>
            <a:r>
              <a:rPr lang="en-US" sz="1400" dirty="0" smtClean="0">
                <a:latin typeface="Symbol" pitchFamily="18" charset="2"/>
              </a:rPr>
              <a:t>90-f</a:t>
            </a:r>
            <a:r>
              <a:rPr lang="en-US" sz="1400" baseline="-25000" dirty="0" smtClean="0">
                <a:latin typeface="Symbol" pitchFamily="18" charset="2"/>
              </a:rPr>
              <a:t>E</a:t>
            </a:r>
            <a:r>
              <a:rPr lang="en-US" sz="1400" dirty="0" smtClean="0"/>
              <a:t>)/2)</a:t>
            </a:r>
            <a:r>
              <a:rPr lang="en-US" sz="1400" b="1" i="1" dirty="0" smtClean="0"/>
              <a:t> </a:t>
            </a:r>
            <a:r>
              <a:rPr lang="en-US" sz="1400" b="1" i="1" dirty="0" err="1" smtClean="0"/>
              <a:t>i</a:t>
            </a:r>
            <a:r>
              <a:rPr lang="en-US" sz="1400" b="1" i="1" dirty="0" smtClean="0"/>
              <a:t> </a:t>
            </a:r>
            <a:r>
              <a:rPr lang="en-US" sz="1400" dirty="0" smtClean="0"/>
              <a:t>+ 0 </a:t>
            </a:r>
            <a:r>
              <a:rPr lang="en-US" sz="1400" b="1" i="1" dirty="0" smtClean="0"/>
              <a:t>j</a:t>
            </a:r>
            <a:r>
              <a:rPr lang="en-US" sz="1400" dirty="0" smtClean="0"/>
              <a:t> + 0 </a:t>
            </a:r>
            <a:r>
              <a:rPr lang="en-US" sz="1400" b="1" i="1" dirty="0" smtClean="0"/>
              <a:t>k</a:t>
            </a:r>
            <a:r>
              <a:rPr lang="en-US" sz="1400" dirty="0" smtClean="0"/>
              <a:t> ) </a:t>
            </a:r>
            <a:r>
              <a:rPr lang="en-US" sz="1400" dirty="0" smtClean="0"/>
              <a:t>]</a:t>
            </a:r>
            <a:endParaRPr lang="en-US" sz="1400" dirty="0" smtClean="0"/>
          </a:p>
          <a:p>
            <a:pPr lvl="1"/>
            <a:endParaRPr lang="en-US" sz="800" dirty="0" smtClean="0"/>
          </a:p>
          <a:p>
            <a:pPr lvl="1"/>
            <a:r>
              <a:rPr lang="en-US" sz="1400" dirty="0" smtClean="0"/>
              <a:t>ECI to ENU quaternion is following quaternion product:</a:t>
            </a:r>
          </a:p>
          <a:p>
            <a:pPr lvl="3">
              <a:buNone/>
            </a:pPr>
            <a:r>
              <a:rPr lang="en-US" sz="1800" b="1" u="sng" dirty="0" err="1" smtClean="0"/>
              <a:t>q</a:t>
            </a:r>
            <a:r>
              <a:rPr lang="en-US" sz="1800" baseline="-25000" dirty="0" err="1" smtClean="0"/>
              <a:t>ECI</a:t>
            </a:r>
            <a:r>
              <a:rPr lang="en-US" sz="1800" baseline="-25000" dirty="0" smtClean="0"/>
              <a:t> to ENU</a:t>
            </a:r>
            <a:r>
              <a:rPr lang="en-US" sz="1800" dirty="0" smtClean="0"/>
              <a:t> = </a:t>
            </a:r>
            <a:r>
              <a:rPr lang="en-US" sz="1800" b="1" u="sng" dirty="0" smtClean="0"/>
              <a:t>q</a:t>
            </a:r>
            <a:r>
              <a:rPr lang="en-US" sz="1800" baseline="-25000" dirty="0" smtClean="0"/>
              <a:t>1</a:t>
            </a:r>
            <a:r>
              <a:rPr lang="en-US" sz="1800" dirty="0" smtClean="0"/>
              <a:t> </a:t>
            </a:r>
            <a:r>
              <a:rPr lang="en-US" sz="1800" b="1" u="sng" dirty="0" smtClean="0"/>
              <a:t>q</a:t>
            </a:r>
            <a:r>
              <a:rPr lang="en-US" sz="1800" baseline="-25000" dirty="0" smtClean="0"/>
              <a:t>2</a:t>
            </a:r>
          </a:p>
          <a:p>
            <a:pPr lvl="1"/>
            <a:endParaRPr lang="en-US" sz="800" dirty="0" smtClean="0"/>
          </a:p>
          <a:p>
            <a:pPr lvl="1"/>
            <a:r>
              <a:rPr lang="en-US" sz="1400" dirty="0" smtClean="0"/>
              <a:t>Note that ECI to ENU quaternion is also a yaw-pitch-roll Euler sequence with yaw = </a:t>
            </a:r>
            <a:r>
              <a:rPr lang="en-US" sz="1400" dirty="0" smtClean="0">
                <a:latin typeface="Symbol" pitchFamily="18" charset="2"/>
              </a:rPr>
              <a:t>l</a:t>
            </a:r>
            <a:r>
              <a:rPr lang="en-US" sz="1400" baseline="-25000" dirty="0" smtClean="0">
                <a:latin typeface="Symbol" pitchFamily="18" charset="2"/>
              </a:rPr>
              <a:t>E</a:t>
            </a:r>
            <a:r>
              <a:rPr lang="en-US" sz="1400" dirty="0" smtClean="0">
                <a:latin typeface="Symbol" pitchFamily="18" charset="2"/>
              </a:rPr>
              <a:t>+l</a:t>
            </a:r>
            <a:r>
              <a:rPr lang="en-US" sz="1400" baseline="-25000" dirty="0" smtClean="0"/>
              <a:t>g</a:t>
            </a:r>
            <a:r>
              <a:rPr lang="en-US" sz="1400" dirty="0" smtClean="0"/>
              <a:t>+90,</a:t>
            </a:r>
          </a:p>
          <a:p>
            <a:pPr lvl="1">
              <a:buNone/>
            </a:pPr>
            <a:r>
              <a:rPr lang="en-US" sz="1400" dirty="0" smtClean="0"/>
              <a:t>	pitch = 0, roll = </a:t>
            </a:r>
            <a:r>
              <a:rPr lang="en-US" sz="1400" dirty="0" smtClean="0">
                <a:latin typeface="Symbol" pitchFamily="18" charset="2"/>
              </a:rPr>
              <a:t>90-f</a:t>
            </a:r>
            <a:r>
              <a:rPr lang="en-US" sz="1400" baseline="-25000" dirty="0" smtClean="0">
                <a:latin typeface="Symbol" pitchFamily="18" charset="2"/>
              </a:rPr>
              <a:t>E</a:t>
            </a:r>
            <a:endParaRPr lang="en-US" sz="1400" dirty="0" smtClean="0"/>
          </a:p>
          <a:p>
            <a:pPr lvl="1"/>
            <a:r>
              <a:rPr lang="en-US" sz="1400" dirty="0" smtClean="0"/>
              <a:t>For orientation relative to ECEF instead of ECI frame, replace </a:t>
            </a:r>
            <a:r>
              <a:rPr lang="en-US" sz="1400" dirty="0" smtClean="0">
                <a:latin typeface="Symbol" pitchFamily="18" charset="2"/>
              </a:rPr>
              <a:t>l</a:t>
            </a:r>
            <a:r>
              <a:rPr lang="en-US" sz="1400" baseline="-25000" dirty="0" smtClean="0">
                <a:latin typeface="Symbol" pitchFamily="18" charset="2"/>
              </a:rPr>
              <a:t>E</a:t>
            </a:r>
            <a:r>
              <a:rPr lang="en-US" sz="1400" dirty="0" smtClean="0">
                <a:latin typeface="Symbol" pitchFamily="18" charset="2"/>
              </a:rPr>
              <a:t>+l</a:t>
            </a:r>
            <a:r>
              <a:rPr lang="en-US" sz="1400" baseline="-25000" dirty="0" smtClean="0"/>
              <a:t>g</a:t>
            </a:r>
            <a:r>
              <a:rPr lang="en-US" sz="1400" dirty="0" smtClean="0"/>
              <a:t>+90 with </a:t>
            </a:r>
            <a:r>
              <a:rPr lang="en-US" sz="1400" dirty="0" smtClean="0">
                <a:latin typeface="Symbol" pitchFamily="18" charset="2"/>
              </a:rPr>
              <a:t>l</a:t>
            </a:r>
            <a:r>
              <a:rPr lang="en-US" sz="1400" baseline="-25000" dirty="0" smtClean="0">
                <a:latin typeface="Symbol" pitchFamily="18" charset="2"/>
              </a:rPr>
              <a:t>E</a:t>
            </a:r>
            <a:r>
              <a:rPr lang="en-US" sz="1400" dirty="0" smtClean="0"/>
              <a:t>+90 (e.g. – do not include sidereal “time” in first rotation)</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9</a:t>
            </a:fld>
            <a:endParaRPr lang="en-US" dirty="0"/>
          </a:p>
        </p:txBody>
      </p:sp>
      <p:grpSp>
        <p:nvGrpSpPr>
          <p:cNvPr id="221" name="Group 222"/>
          <p:cNvGrpSpPr>
            <a:grpSpLocks noGrp="1"/>
          </p:cNvGrpSpPr>
          <p:nvPr>
            <p:ph sz="half" idx="2"/>
          </p:nvPr>
        </p:nvGrpSpPr>
        <p:grpSpPr bwMode="auto">
          <a:xfrm>
            <a:off x="4724400" y="2057400"/>
            <a:ext cx="4343400" cy="3429000"/>
            <a:chOff x="2784" y="1123"/>
            <a:chExt cx="2952" cy="2237"/>
          </a:xfrm>
        </p:grpSpPr>
        <p:sp>
          <p:nvSpPr>
            <p:cNvPr id="222" name="Rectangle 6"/>
            <p:cNvSpPr>
              <a:spLocks noChangeArrowheads="1"/>
            </p:cNvSpPr>
            <p:nvPr/>
          </p:nvSpPr>
          <p:spPr bwMode="auto">
            <a:xfrm>
              <a:off x="5664" y="2358"/>
              <a:ext cx="20"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23" name="Rectangle 7"/>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24" name="Rectangle 8"/>
            <p:cNvSpPr>
              <a:spLocks noChangeArrowheads="1"/>
            </p:cNvSpPr>
            <p:nvPr/>
          </p:nvSpPr>
          <p:spPr bwMode="auto">
            <a:xfrm>
              <a:off x="5688" y="2958"/>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Symbol" pitchFamily="18" charset="2"/>
                </a:rPr>
                <a:t> </a:t>
              </a:r>
              <a:endParaRPr lang="en-US"/>
            </a:p>
          </p:txBody>
        </p:sp>
        <p:sp>
          <p:nvSpPr>
            <p:cNvPr id="225" name="Rectangle 10"/>
            <p:cNvSpPr>
              <a:spLocks noChangeArrowheads="1"/>
            </p:cNvSpPr>
            <p:nvPr/>
          </p:nvSpPr>
          <p:spPr bwMode="auto">
            <a:xfrm>
              <a:off x="5556" y="2935"/>
              <a:ext cx="138"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time</a:t>
              </a:r>
              <a:endParaRPr lang="en-US"/>
            </a:p>
          </p:txBody>
        </p:sp>
        <p:sp>
          <p:nvSpPr>
            <p:cNvPr id="226" name="Rectangle 12"/>
            <p:cNvSpPr>
              <a:spLocks noChangeArrowheads="1"/>
            </p:cNvSpPr>
            <p:nvPr/>
          </p:nvSpPr>
          <p:spPr bwMode="auto">
            <a:xfrm>
              <a:off x="4410" y="3084"/>
              <a:ext cx="426" cy="216"/>
            </a:xfrm>
            <a:prstGeom prst="rect">
              <a:avLst/>
            </a:prstGeom>
            <a:noFill/>
            <a:ln w="9525">
              <a:noFill/>
              <a:miter lim="800000"/>
              <a:headEnd/>
              <a:tailEnd/>
            </a:ln>
          </p:spPr>
          <p:txBody>
            <a:bodyPr/>
            <a:lstStyle/>
            <a:p>
              <a:endParaRPr lang="en-US"/>
            </a:p>
          </p:txBody>
        </p:sp>
        <p:sp>
          <p:nvSpPr>
            <p:cNvPr id="227" name="Rectangle 13"/>
            <p:cNvSpPr>
              <a:spLocks noChangeArrowheads="1"/>
            </p:cNvSpPr>
            <p:nvPr/>
          </p:nvSpPr>
          <p:spPr bwMode="auto">
            <a:xfrm>
              <a:off x="4464" y="3186"/>
              <a:ext cx="234"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a:t>
              </a:r>
              <a:endParaRPr lang="en-US"/>
            </a:p>
          </p:txBody>
        </p:sp>
        <p:sp>
          <p:nvSpPr>
            <p:cNvPr id="228" name="Rectangle 14"/>
            <p:cNvSpPr>
              <a:spLocks noChangeArrowheads="1"/>
            </p:cNvSpPr>
            <p:nvPr/>
          </p:nvSpPr>
          <p:spPr bwMode="auto">
            <a:xfrm>
              <a:off x="4704" y="3186"/>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29" name="Freeform 15"/>
            <p:cNvSpPr>
              <a:spLocks/>
            </p:cNvSpPr>
            <p:nvPr/>
          </p:nvSpPr>
          <p:spPr bwMode="auto">
            <a:xfrm>
              <a:off x="2784" y="3018"/>
              <a:ext cx="396" cy="342"/>
            </a:xfrm>
            <a:custGeom>
              <a:avLst/>
              <a:gdLst>
                <a:gd name="T0" fmla="*/ 0 w 396"/>
                <a:gd name="T1" fmla="*/ 156 h 342"/>
                <a:gd name="T2" fmla="*/ 102 w 396"/>
                <a:gd name="T3" fmla="*/ 342 h 342"/>
                <a:gd name="T4" fmla="*/ 396 w 396"/>
                <a:gd name="T5" fmla="*/ 186 h 342"/>
                <a:gd name="T6" fmla="*/ 294 w 396"/>
                <a:gd name="T7" fmla="*/ 0 h 342"/>
                <a:gd name="T8" fmla="*/ 0 w 396"/>
                <a:gd name="T9" fmla="*/ 156 h 342"/>
                <a:gd name="T10" fmla="*/ 0 60000 65536"/>
                <a:gd name="T11" fmla="*/ 0 60000 65536"/>
                <a:gd name="T12" fmla="*/ 0 60000 65536"/>
                <a:gd name="T13" fmla="*/ 0 60000 65536"/>
                <a:gd name="T14" fmla="*/ 0 60000 65536"/>
                <a:gd name="T15" fmla="*/ 0 w 396"/>
                <a:gd name="T16" fmla="*/ 0 h 342"/>
                <a:gd name="T17" fmla="*/ 396 w 396"/>
                <a:gd name="T18" fmla="*/ 342 h 342"/>
              </a:gdLst>
              <a:ahLst/>
              <a:cxnLst>
                <a:cxn ang="T10">
                  <a:pos x="T0" y="T1"/>
                </a:cxn>
                <a:cxn ang="T11">
                  <a:pos x="T2" y="T3"/>
                </a:cxn>
                <a:cxn ang="T12">
                  <a:pos x="T4" y="T5"/>
                </a:cxn>
                <a:cxn ang="T13">
                  <a:pos x="T6" y="T7"/>
                </a:cxn>
                <a:cxn ang="T14">
                  <a:pos x="T8" y="T9"/>
                </a:cxn>
              </a:cxnLst>
              <a:rect l="T15" t="T16" r="T17" b="T18"/>
              <a:pathLst>
                <a:path w="396" h="342">
                  <a:moveTo>
                    <a:pt x="0" y="156"/>
                  </a:moveTo>
                  <a:lnTo>
                    <a:pt x="102" y="342"/>
                  </a:lnTo>
                  <a:lnTo>
                    <a:pt x="396" y="186"/>
                  </a:lnTo>
                  <a:lnTo>
                    <a:pt x="294" y="0"/>
                  </a:lnTo>
                  <a:lnTo>
                    <a:pt x="0" y="156"/>
                  </a:lnTo>
                  <a:close/>
                </a:path>
              </a:pathLst>
            </a:custGeom>
            <a:noFill/>
            <a:ln w="9525">
              <a:noFill/>
              <a:round/>
              <a:headEnd/>
              <a:tailEnd/>
            </a:ln>
          </p:spPr>
          <p:txBody>
            <a:bodyPr/>
            <a:lstStyle/>
            <a:p>
              <a:endParaRPr lang="en-US"/>
            </a:p>
          </p:txBody>
        </p:sp>
        <p:sp>
          <p:nvSpPr>
            <p:cNvPr id="230" name="Rectangle 16"/>
            <p:cNvSpPr>
              <a:spLocks noChangeArrowheads="1"/>
            </p:cNvSpPr>
            <p:nvPr/>
          </p:nvSpPr>
          <p:spPr bwMode="auto">
            <a:xfrm>
              <a:off x="3047" y="3110"/>
              <a:ext cx="217"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Equinox</a:t>
              </a:r>
              <a:endParaRPr lang="en-US"/>
            </a:p>
          </p:txBody>
        </p:sp>
        <p:sp>
          <p:nvSpPr>
            <p:cNvPr id="231" name="Rectangle 17"/>
            <p:cNvSpPr>
              <a:spLocks noChangeArrowheads="1"/>
            </p:cNvSpPr>
            <p:nvPr/>
          </p:nvSpPr>
          <p:spPr bwMode="auto">
            <a:xfrm>
              <a:off x="3096" y="3174"/>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32" name="Rectangle 18"/>
            <p:cNvSpPr>
              <a:spLocks noChangeArrowheads="1"/>
            </p:cNvSpPr>
            <p:nvPr/>
          </p:nvSpPr>
          <p:spPr bwMode="auto">
            <a:xfrm>
              <a:off x="3522" y="3156"/>
              <a:ext cx="282" cy="180"/>
            </a:xfrm>
            <a:prstGeom prst="rect">
              <a:avLst/>
            </a:prstGeom>
            <a:noFill/>
            <a:ln w="9525">
              <a:noFill/>
              <a:miter lim="800000"/>
              <a:headEnd/>
              <a:tailEnd/>
            </a:ln>
          </p:spPr>
          <p:txBody>
            <a:bodyPr/>
            <a:lstStyle/>
            <a:p>
              <a:endParaRPr lang="en-US"/>
            </a:p>
          </p:txBody>
        </p:sp>
        <p:sp>
          <p:nvSpPr>
            <p:cNvPr id="233" name="Rectangle 19"/>
            <p:cNvSpPr>
              <a:spLocks noChangeArrowheads="1"/>
            </p:cNvSpPr>
            <p:nvPr/>
          </p:nvSpPr>
          <p:spPr bwMode="auto">
            <a:xfrm>
              <a:off x="3582" y="3180"/>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234" name="Rectangle 20"/>
            <p:cNvSpPr>
              <a:spLocks noChangeArrowheads="1"/>
            </p:cNvSpPr>
            <p:nvPr/>
          </p:nvSpPr>
          <p:spPr bwMode="auto">
            <a:xfrm>
              <a:off x="3648" y="3216"/>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35" name="Rectangle 21"/>
            <p:cNvSpPr>
              <a:spLocks noChangeArrowheads="1"/>
            </p:cNvSpPr>
            <p:nvPr/>
          </p:nvSpPr>
          <p:spPr bwMode="auto">
            <a:xfrm>
              <a:off x="3690" y="3102"/>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236" name="Group 22"/>
            <p:cNvGrpSpPr>
              <a:grpSpLocks/>
            </p:cNvGrpSpPr>
            <p:nvPr/>
          </p:nvGrpSpPr>
          <p:grpSpPr bwMode="auto">
            <a:xfrm>
              <a:off x="4296" y="2376"/>
              <a:ext cx="6" cy="948"/>
              <a:chOff x="4296" y="3336"/>
              <a:chExt cx="6" cy="948"/>
            </a:xfrm>
          </p:grpSpPr>
          <p:sp>
            <p:nvSpPr>
              <p:cNvPr id="413" name="Freeform 23"/>
              <p:cNvSpPr>
                <a:spLocks/>
              </p:cNvSpPr>
              <p:nvPr/>
            </p:nvSpPr>
            <p:spPr bwMode="auto">
              <a:xfrm>
                <a:off x="4296" y="3336"/>
                <a:ext cx="6" cy="24"/>
              </a:xfrm>
              <a:custGeom>
                <a:avLst/>
                <a:gdLst>
                  <a:gd name="T0" fmla="*/ 6 w 6"/>
                  <a:gd name="T1" fmla="*/ 0 h 24"/>
                  <a:gd name="T2" fmla="*/ 0 w 6"/>
                  <a:gd name="T3" fmla="*/ 0 h 24"/>
                  <a:gd name="T4" fmla="*/ 0 w 6"/>
                  <a:gd name="T5" fmla="*/ 0 h 24"/>
                  <a:gd name="T6" fmla="*/ 0 w 6"/>
                  <a:gd name="T7" fmla="*/ 24 h 24"/>
                  <a:gd name="T8" fmla="*/ 0 w 6"/>
                  <a:gd name="T9" fmla="*/ 24 h 24"/>
                  <a:gd name="T10" fmla="*/ 6 w 6"/>
                  <a:gd name="T11" fmla="*/ 24 h 24"/>
                  <a:gd name="T12" fmla="*/ 6 w 6"/>
                  <a:gd name="T13" fmla="*/ 0 h 24"/>
                  <a:gd name="T14" fmla="*/ 0 60000 65536"/>
                  <a:gd name="T15" fmla="*/ 0 60000 65536"/>
                  <a:gd name="T16" fmla="*/ 0 60000 65536"/>
                  <a:gd name="T17" fmla="*/ 0 60000 65536"/>
                  <a:gd name="T18" fmla="*/ 0 60000 65536"/>
                  <a:gd name="T19" fmla="*/ 0 60000 65536"/>
                  <a:gd name="T20" fmla="*/ 0 60000 65536"/>
                  <a:gd name="T21" fmla="*/ 0 w 6"/>
                  <a:gd name="T22" fmla="*/ 0 h 24"/>
                  <a:gd name="T23" fmla="*/ 6 w 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4">
                    <a:moveTo>
                      <a:pt x="6" y="0"/>
                    </a:moveTo>
                    <a:lnTo>
                      <a:pt x="0" y="0"/>
                    </a:lnTo>
                    <a:lnTo>
                      <a:pt x="0" y="24"/>
                    </a:lnTo>
                    <a:lnTo>
                      <a:pt x="6" y="24"/>
                    </a:lnTo>
                    <a:lnTo>
                      <a:pt x="6" y="0"/>
                    </a:lnTo>
                    <a:close/>
                  </a:path>
                </a:pathLst>
              </a:custGeom>
              <a:solidFill>
                <a:srgbClr val="000000"/>
              </a:solidFill>
              <a:ln w="9525">
                <a:noFill/>
                <a:round/>
                <a:headEnd/>
                <a:tailEnd/>
              </a:ln>
            </p:spPr>
            <p:txBody>
              <a:bodyPr/>
              <a:lstStyle/>
              <a:p>
                <a:endParaRPr lang="en-US"/>
              </a:p>
            </p:txBody>
          </p:sp>
          <p:sp>
            <p:nvSpPr>
              <p:cNvPr id="414" name="Freeform 24"/>
              <p:cNvSpPr>
                <a:spLocks/>
              </p:cNvSpPr>
              <p:nvPr/>
            </p:nvSpPr>
            <p:spPr bwMode="auto">
              <a:xfrm>
                <a:off x="4296" y="337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5" name="Freeform 25"/>
              <p:cNvSpPr>
                <a:spLocks/>
              </p:cNvSpPr>
              <p:nvPr/>
            </p:nvSpPr>
            <p:spPr bwMode="auto">
              <a:xfrm>
                <a:off x="4296" y="341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6" name="Freeform 26"/>
              <p:cNvSpPr>
                <a:spLocks/>
              </p:cNvSpPr>
              <p:nvPr/>
            </p:nvSpPr>
            <p:spPr bwMode="auto">
              <a:xfrm>
                <a:off x="4296" y="345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7" name="Freeform 27"/>
              <p:cNvSpPr>
                <a:spLocks/>
              </p:cNvSpPr>
              <p:nvPr/>
            </p:nvSpPr>
            <p:spPr bwMode="auto">
              <a:xfrm>
                <a:off x="4296" y="349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8" name="Freeform 28"/>
              <p:cNvSpPr>
                <a:spLocks/>
              </p:cNvSpPr>
              <p:nvPr/>
            </p:nvSpPr>
            <p:spPr bwMode="auto">
              <a:xfrm>
                <a:off x="4296" y="354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9" name="Freeform 29"/>
              <p:cNvSpPr>
                <a:spLocks/>
              </p:cNvSpPr>
              <p:nvPr/>
            </p:nvSpPr>
            <p:spPr bwMode="auto">
              <a:xfrm>
                <a:off x="4296" y="358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0" name="Freeform 30"/>
              <p:cNvSpPr>
                <a:spLocks/>
              </p:cNvSpPr>
              <p:nvPr/>
            </p:nvSpPr>
            <p:spPr bwMode="auto">
              <a:xfrm>
                <a:off x="4296" y="362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1" name="Freeform 31"/>
              <p:cNvSpPr>
                <a:spLocks/>
              </p:cNvSpPr>
              <p:nvPr/>
            </p:nvSpPr>
            <p:spPr bwMode="auto">
              <a:xfrm>
                <a:off x="4296" y="366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2" name="Freeform 32"/>
              <p:cNvSpPr>
                <a:spLocks/>
              </p:cNvSpPr>
              <p:nvPr/>
            </p:nvSpPr>
            <p:spPr bwMode="auto">
              <a:xfrm>
                <a:off x="4296" y="370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3" name="Freeform 33"/>
              <p:cNvSpPr>
                <a:spLocks/>
              </p:cNvSpPr>
              <p:nvPr/>
            </p:nvSpPr>
            <p:spPr bwMode="auto">
              <a:xfrm>
                <a:off x="4296" y="375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4" name="Freeform 34"/>
              <p:cNvSpPr>
                <a:spLocks/>
              </p:cNvSpPr>
              <p:nvPr/>
            </p:nvSpPr>
            <p:spPr bwMode="auto">
              <a:xfrm>
                <a:off x="4296" y="379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5" name="Freeform 35"/>
              <p:cNvSpPr>
                <a:spLocks/>
              </p:cNvSpPr>
              <p:nvPr/>
            </p:nvSpPr>
            <p:spPr bwMode="auto">
              <a:xfrm>
                <a:off x="4296" y="383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6" name="Freeform 36"/>
              <p:cNvSpPr>
                <a:spLocks/>
              </p:cNvSpPr>
              <p:nvPr/>
            </p:nvSpPr>
            <p:spPr bwMode="auto">
              <a:xfrm>
                <a:off x="4296" y="387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7" name="Freeform 37"/>
              <p:cNvSpPr>
                <a:spLocks/>
              </p:cNvSpPr>
              <p:nvPr/>
            </p:nvSpPr>
            <p:spPr bwMode="auto">
              <a:xfrm>
                <a:off x="4296" y="391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8" name="Freeform 38"/>
              <p:cNvSpPr>
                <a:spLocks/>
              </p:cNvSpPr>
              <p:nvPr/>
            </p:nvSpPr>
            <p:spPr bwMode="auto">
              <a:xfrm>
                <a:off x="4296" y="396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29" name="Freeform 39"/>
              <p:cNvSpPr>
                <a:spLocks/>
              </p:cNvSpPr>
              <p:nvPr/>
            </p:nvSpPr>
            <p:spPr bwMode="auto">
              <a:xfrm>
                <a:off x="4296" y="400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0" name="Freeform 40"/>
              <p:cNvSpPr>
                <a:spLocks/>
              </p:cNvSpPr>
              <p:nvPr/>
            </p:nvSpPr>
            <p:spPr bwMode="auto">
              <a:xfrm>
                <a:off x="4296" y="404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1" name="Freeform 41"/>
              <p:cNvSpPr>
                <a:spLocks/>
              </p:cNvSpPr>
              <p:nvPr/>
            </p:nvSpPr>
            <p:spPr bwMode="auto">
              <a:xfrm>
                <a:off x="4296" y="408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2" name="Freeform 42"/>
              <p:cNvSpPr>
                <a:spLocks/>
              </p:cNvSpPr>
              <p:nvPr/>
            </p:nvSpPr>
            <p:spPr bwMode="auto">
              <a:xfrm>
                <a:off x="4296" y="412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3" name="Freeform 43"/>
              <p:cNvSpPr>
                <a:spLocks/>
              </p:cNvSpPr>
              <p:nvPr/>
            </p:nvSpPr>
            <p:spPr bwMode="auto">
              <a:xfrm>
                <a:off x="4296" y="417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4" name="Freeform 44"/>
              <p:cNvSpPr>
                <a:spLocks/>
              </p:cNvSpPr>
              <p:nvPr/>
            </p:nvSpPr>
            <p:spPr bwMode="auto">
              <a:xfrm>
                <a:off x="4296" y="421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35" name="Freeform 45"/>
              <p:cNvSpPr>
                <a:spLocks/>
              </p:cNvSpPr>
              <p:nvPr/>
            </p:nvSpPr>
            <p:spPr bwMode="auto">
              <a:xfrm>
                <a:off x="4296" y="425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grpSp>
        <p:sp>
          <p:nvSpPr>
            <p:cNvPr id="237" name="Rectangle 46"/>
            <p:cNvSpPr>
              <a:spLocks noChangeArrowheads="1"/>
            </p:cNvSpPr>
            <p:nvPr/>
          </p:nvSpPr>
          <p:spPr bwMode="auto">
            <a:xfrm>
              <a:off x="2784" y="1123"/>
              <a:ext cx="24"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a:p>
          </p:txBody>
        </p:sp>
        <p:sp>
          <p:nvSpPr>
            <p:cNvPr id="238" name="Oval 47"/>
            <p:cNvSpPr>
              <a:spLocks noChangeArrowheads="1"/>
            </p:cNvSpPr>
            <p:nvPr/>
          </p:nvSpPr>
          <p:spPr bwMode="auto">
            <a:xfrm>
              <a:off x="3516" y="1531"/>
              <a:ext cx="1590" cy="1542"/>
            </a:xfrm>
            <a:prstGeom prst="ellipse">
              <a:avLst/>
            </a:prstGeom>
            <a:noFill/>
            <a:ln w="19050">
              <a:solidFill>
                <a:srgbClr val="000000"/>
              </a:solidFill>
              <a:round/>
              <a:headEnd/>
              <a:tailEnd/>
            </a:ln>
          </p:spPr>
          <p:txBody>
            <a:bodyPr/>
            <a:lstStyle/>
            <a:p>
              <a:endParaRPr lang="en-US"/>
            </a:p>
          </p:txBody>
        </p:sp>
        <p:grpSp>
          <p:nvGrpSpPr>
            <p:cNvPr id="239" name="Group 48"/>
            <p:cNvGrpSpPr>
              <a:grpSpLocks/>
            </p:cNvGrpSpPr>
            <p:nvPr/>
          </p:nvGrpSpPr>
          <p:grpSpPr bwMode="auto">
            <a:xfrm>
              <a:off x="3288" y="2347"/>
              <a:ext cx="1002" cy="522"/>
              <a:chOff x="3288" y="3318"/>
              <a:chExt cx="1002" cy="522"/>
            </a:xfrm>
          </p:grpSpPr>
          <p:sp>
            <p:nvSpPr>
              <p:cNvPr id="411" name="Line 49"/>
              <p:cNvSpPr>
                <a:spLocks noChangeShapeType="1"/>
              </p:cNvSpPr>
              <p:nvPr/>
            </p:nvSpPr>
            <p:spPr bwMode="auto">
              <a:xfrm flipH="1">
                <a:off x="3324" y="3318"/>
                <a:ext cx="966" cy="504"/>
              </a:xfrm>
              <a:prstGeom prst="line">
                <a:avLst/>
              </a:prstGeom>
              <a:noFill/>
              <a:ln w="9525">
                <a:solidFill>
                  <a:srgbClr val="000000"/>
                </a:solidFill>
                <a:round/>
                <a:headEnd/>
                <a:tailEnd/>
              </a:ln>
            </p:spPr>
            <p:txBody>
              <a:bodyPr/>
              <a:lstStyle/>
              <a:p>
                <a:endParaRPr lang="en-US"/>
              </a:p>
            </p:txBody>
          </p:sp>
          <p:sp>
            <p:nvSpPr>
              <p:cNvPr id="412" name="Freeform 50"/>
              <p:cNvSpPr>
                <a:spLocks/>
              </p:cNvSpPr>
              <p:nvPr/>
            </p:nvSpPr>
            <p:spPr bwMode="auto">
              <a:xfrm>
                <a:off x="3288" y="3786"/>
                <a:ext cx="66" cy="54"/>
              </a:xfrm>
              <a:custGeom>
                <a:avLst/>
                <a:gdLst>
                  <a:gd name="T0" fmla="*/ 36 w 66"/>
                  <a:gd name="T1" fmla="*/ 0 h 54"/>
                  <a:gd name="T2" fmla="*/ 0 w 66"/>
                  <a:gd name="T3" fmla="*/ 54 h 54"/>
                  <a:gd name="T4" fmla="*/ 66 w 66"/>
                  <a:gd name="T5" fmla="*/ 54 h 54"/>
                  <a:gd name="T6" fmla="*/ 36 w 66"/>
                  <a:gd name="T7" fmla="*/ 0 h 54"/>
                  <a:gd name="T8" fmla="*/ 0 60000 65536"/>
                  <a:gd name="T9" fmla="*/ 0 60000 65536"/>
                  <a:gd name="T10" fmla="*/ 0 60000 65536"/>
                  <a:gd name="T11" fmla="*/ 0 60000 65536"/>
                  <a:gd name="T12" fmla="*/ 0 w 66"/>
                  <a:gd name="T13" fmla="*/ 0 h 54"/>
                  <a:gd name="T14" fmla="*/ 66 w 66"/>
                  <a:gd name="T15" fmla="*/ 54 h 54"/>
                </a:gdLst>
                <a:ahLst/>
                <a:cxnLst>
                  <a:cxn ang="T8">
                    <a:pos x="T0" y="T1"/>
                  </a:cxn>
                  <a:cxn ang="T9">
                    <a:pos x="T2" y="T3"/>
                  </a:cxn>
                  <a:cxn ang="T10">
                    <a:pos x="T4" y="T5"/>
                  </a:cxn>
                  <a:cxn ang="T11">
                    <a:pos x="T6" y="T7"/>
                  </a:cxn>
                </a:cxnLst>
                <a:rect l="T12" t="T13" r="T14" b="T15"/>
                <a:pathLst>
                  <a:path w="66" h="54">
                    <a:moveTo>
                      <a:pt x="36" y="0"/>
                    </a:moveTo>
                    <a:lnTo>
                      <a:pt x="0" y="54"/>
                    </a:lnTo>
                    <a:lnTo>
                      <a:pt x="66" y="54"/>
                    </a:lnTo>
                    <a:lnTo>
                      <a:pt x="36" y="0"/>
                    </a:lnTo>
                    <a:close/>
                  </a:path>
                </a:pathLst>
              </a:custGeom>
              <a:solidFill>
                <a:srgbClr val="000000"/>
              </a:solidFill>
              <a:ln w="9525">
                <a:noFill/>
                <a:round/>
                <a:headEnd/>
                <a:tailEnd/>
              </a:ln>
            </p:spPr>
            <p:txBody>
              <a:bodyPr/>
              <a:lstStyle/>
              <a:p>
                <a:endParaRPr lang="en-US"/>
              </a:p>
            </p:txBody>
          </p:sp>
        </p:grpSp>
        <p:sp>
          <p:nvSpPr>
            <p:cNvPr id="240" name="Oval 51"/>
            <p:cNvSpPr>
              <a:spLocks noChangeArrowheads="1"/>
            </p:cNvSpPr>
            <p:nvPr/>
          </p:nvSpPr>
          <p:spPr bwMode="auto">
            <a:xfrm>
              <a:off x="3522" y="2107"/>
              <a:ext cx="1590" cy="498"/>
            </a:xfrm>
            <a:prstGeom prst="ellipse">
              <a:avLst/>
            </a:prstGeom>
            <a:noFill/>
            <a:ln w="9525">
              <a:solidFill>
                <a:srgbClr val="000000"/>
              </a:solidFill>
              <a:round/>
              <a:headEnd/>
              <a:tailEnd/>
            </a:ln>
          </p:spPr>
          <p:txBody>
            <a:bodyPr/>
            <a:lstStyle/>
            <a:p>
              <a:endParaRPr lang="en-US"/>
            </a:p>
          </p:txBody>
        </p:sp>
        <p:grpSp>
          <p:nvGrpSpPr>
            <p:cNvPr id="241" name="Group 52"/>
            <p:cNvGrpSpPr>
              <a:grpSpLocks/>
            </p:cNvGrpSpPr>
            <p:nvPr/>
          </p:nvGrpSpPr>
          <p:grpSpPr bwMode="auto">
            <a:xfrm>
              <a:off x="3888" y="1531"/>
              <a:ext cx="408" cy="1032"/>
              <a:chOff x="3888" y="2502"/>
              <a:chExt cx="408" cy="1032"/>
            </a:xfrm>
          </p:grpSpPr>
          <p:sp>
            <p:nvSpPr>
              <p:cNvPr id="382" name="Freeform 53"/>
              <p:cNvSpPr>
                <a:spLocks/>
              </p:cNvSpPr>
              <p:nvPr/>
            </p:nvSpPr>
            <p:spPr bwMode="auto">
              <a:xfrm>
                <a:off x="4272" y="2502"/>
                <a:ext cx="24" cy="6"/>
              </a:xfrm>
              <a:custGeom>
                <a:avLst/>
                <a:gdLst>
                  <a:gd name="T0" fmla="*/ 24 w 24"/>
                  <a:gd name="T1" fmla="*/ 6 h 6"/>
                  <a:gd name="T2" fmla="*/ 24 w 24"/>
                  <a:gd name="T3" fmla="*/ 0 h 6"/>
                  <a:gd name="T4" fmla="*/ 24 w 24"/>
                  <a:gd name="T5" fmla="*/ 0 h 6"/>
                  <a:gd name="T6" fmla="*/ 0 w 24"/>
                  <a:gd name="T7" fmla="*/ 0 h 6"/>
                  <a:gd name="T8" fmla="*/ 0 w 24"/>
                  <a:gd name="T9" fmla="*/ 6 h 6"/>
                  <a:gd name="T10" fmla="*/ 0 w 24"/>
                  <a:gd name="T11" fmla="*/ 6 h 6"/>
                  <a:gd name="T12" fmla="*/ 24 w 24"/>
                  <a:gd name="T13" fmla="*/ 6 h 6"/>
                  <a:gd name="T14" fmla="*/ 0 60000 65536"/>
                  <a:gd name="T15" fmla="*/ 0 60000 65536"/>
                  <a:gd name="T16" fmla="*/ 0 60000 65536"/>
                  <a:gd name="T17" fmla="*/ 0 60000 65536"/>
                  <a:gd name="T18" fmla="*/ 0 60000 65536"/>
                  <a:gd name="T19" fmla="*/ 0 60000 65536"/>
                  <a:gd name="T20" fmla="*/ 0 60000 65536"/>
                  <a:gd name="T21" fmla="*/ 0 w 24"/>
                  <a:gd name="T22" fmla="*/ 0 h 6"/>
                  <a:gd name="T23" fmla="*/ 24 w 24"/>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6">
                    <a:moveTo>
                      <a:pt x="24" y="6"/>
                    </a:moveTo>
                    <a:lnTo>
                      <a:pt x="24" y="0"/>
                    </a:lnTo>
                    <a:lnTo>
                      <a:pt x="0" y="0"/>
                    </a:lnTo>
                    <a:lnTo>
                      <a:pt x="0" y="6"/>
                    </a:lnTo>
                    <a:lnTo>
                      <a:pt x="24" y="6"/>
                    </a:lnTo>
                    <a:close/>
                  </a:path>
                </a:pathLst>
              </a:custGeom>
              <a:solidFill>
                <a:srgbClr val="000000"/>
              </a:solidFill>
              <a:ln w="9525">
                <a:noFill/>
                <a:round/>
                <a:headEnd/>
                <a:tailEnd/>
              </a:ln>
            </p:spPr>
            <p:txBody>
              <a:bodyPr/>
              <a:lstStyle/>
              <a:p>
                <a:endParaRPr lang="en-US"/>
              </a:p>
            </p:txBody>
          </p:sp>
          <p:sp>
            <p:nvSpPr>
              <p:cNvPr id="383" name="Freeform 54"/>
              <p:cNvSpPr>
                <a:spLocks/>
              </p:cNvSpPr>
              <p:nvPr/>
            </p:nvSpPr>
            <p:spPr bwMode="auto">
              <a:xfrm>
                <a:off x="4230" y="2502"/>
                <a:ext cx="30" cy="18"/>
              </a:xfrm>
              <a:custGeom>
                <a:avLst/>
                <a:gdLst>
                  <a:gd name="T0" fmla="*/ 24 w 30"/>
                  <a:gd name="T1" fmla="*/ 6 h 18"/>
                  <a:gd name="T2" fmla="*/ 30 w 30"/>
                  <a:gd name="T3" fmla="*/ 6 h 18"/>
                  <a:gd name="T4" fmla="*/ 24 w 30"/>
                  <a:gd name="T5" fmla="*/ 0 h 18"/>
                  <a:gd name="T6" fmla="*/ 0 w 30"/>
                  <a:gd name="T7" fmla="*/ 12 h 18"/>
                  <a:gd name="T8" fmla="*/ 0 w 30"/>
                  <a:gd name="T9" fmla="*/ 12 h 18"/>
                  <a:gd name="T10" fmla="*/ 0 w 30"/>
                  <a:gd name="T11" fmla="*/ 18 h 18"/>
                  <a:gd name="T12" fmla="*/ 24 w 30"/>
                  <a:gd name="T13" fmla="*/ 6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6"/>
                    </a:moveTo>
                    <a:lnTo>
                      <a:pt x="30" y="6"/>
                    </a:lnTo>
                    <a:lnTo>
                      <a:pt x="24" y="0"/>
                    </a:lnTo>
                    <a:lnTo>
                      <a:pt x="0" y="12"/>
                    </a:lnTo>
                    <a:lnTo>
                      <a:pt x="0" y="18"/>
                    </a:lnTo>
                    <a:lnTo>
                      <a:pt x="24" y="6"/>
                    </a:lnTo>
                    <a:close/>
                  </a:path>
                </a:pathLst>
              </a:custGeom>
              <a:solidFill>
                <a:srgbClr val="000000"/>
              </a:solidFill>
              <a:ln w="9525">
                <a:noFill/>
                <a:round/>
                <a:headEnd/>
                <a:tailEnd/>
              </a:ln>
            </p:spPr>
            <p:txBody>
              <a:bodyPr/>
              <a:lstStyle/>
              <a:p>
                <a:endParaRPr lang="en-US"/>
              </a:p>
            </p:txBody>
          </p:sp>
          <p:sp>
            <p:nvSpPr>
              <p:cNvPr id="384" name="Freeform 55"/>
              <p:cNvSpPr>
                <a:spLocks/>
              </p:cNvSpPr>
              <p:nvPr/>
            </p:nvSpPr>
            <p:spPr bwMode="auto">
              <a:xfrm>
                <a:off x="4194" y="2520"/>
                <a:ext cx="24" cy="18"/>
              </a:xfrm>
              <a:custGeom>
                <a:avLst/>
                <a:gdLst>
                  <a:gd name="T0" fmla="*/ 24 w 24"/>
                  <a:gd name="T1" fmla="*/ 6 h 18"/>
                  <a:gd name="T2" fmla="*/ 24 w 24"/>
                  <a:gd name="T3" fmla="*/ 0 h 18"/>
                  <a:gd name="T4" fmla="*/ 24 w 24"/>
                  <a:gd name="T5" fmla="*/ 0 h 18"/>
                  <a:gd name="T6" fmla="*/ 18 w 24"/>
                  <a:gd name="T7" fmla="*/ 0 h 18"/>
                  <a:gd name="T8" fmla="*/ 0 w 24"/>
                  <a:gd name="T9" fmla="*/ 12 h 18"/>
                  <a:gd name="T10" fmla="*/ 0 w 24"/>
                  <a:gd name="T11" fmla="*/ 18 h 18"/>
                  <a:gd name="T12" fmla="*/ 0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0" y="12"/>
                    </a:lnTo>
                    <a:lnTo>
                      <a:pt x="0" y="18"/>
                    </a:lnTo>
                    <a:lnTo>
                      <a:pt x="18" y="6"/>
                    </a:lnTo>
                    <a:lnTo>
                      <a:pt x="24" y="6"/>
                    </a:lnTo>
                    <a:close/>
                  </a:path>
                </a:pathLst>
              </a:custGeom>
              <a:solidFill>
                <a:srgbClr val="000000"/>
              </a:solidFill>
              <a:ln w="9525">
                <a:noFill/>
                <a:round/>
                <a:headEnd/>
                <a:tailEnd/>
              </a:ln>
            </p:spPr>
            <p:txBody>
              <a:bodyPr/>
              <a:lstStyle/>
              <a:p>
                <a:endParaRPr lang="en-US"/>
              </a:p>
            </p:txBody>
          </p:sp>
          <p:sp>
            <p:nvSpPr>
              <p:cNvPr id="385" name="Freeform 56"/>
              <p:cNvSpPr>
                <a:spLocks/>
              </p:cNvSpPr>
              <p:nvPr/>
            </p:nvSpPr>
            <p:spPr bwMode="auto">
              <a:xfrm>
                <a:off x="4158" y="2544"/>
                <a:ext cx="24" cy="18"/>
              </a:xfrm>
              <a:custGeom>
                <a:avLst/>
                <a:gdLst>
                  <a:gd name="T0" fmla="*/ 24 w 24"/>
                  <a:gd name="T1" fmla="*/ 6 h 18"/>
                  <a:gd name="T2" fmla="*/ 24 w 24"/>
                  <a:gd name="T3" fmla="*/ 0 h 18"/>
                  <a:gd name="T4" fmla="*/ 24 w 24"/>
                  <a:gd name="T5" fmla="*/ 0 h 18"/>
                  <a:gd name="T6" fmla="*/ 18 w 24"/>
                  <a:gd name="T7" fmla="*/ 0 h 18"/>
                  <a:gd name="T8" fmla="*/ 6 w 24"/>
                  <a:gd name="T9" fmla="*/ 12 h 18"/>
                  <a:gd name="T10" fmla="*/ 0 w 24"/>
                  <a:gd name="T11" fmla="*/ 18 h 18"/>
                  <a:gd name="T12" fmla="*/ 6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6" y="12"/>
                    </a:lnTo>
                    <a:lnTo>
                      <a:pt x="0" y="18"/>
                    </a:lnTo>
                    <a:lnTo>
                      <a:pt x="6" y="18"/>
                    </a:lnTo>
                    <a:lnTo>
                      <a:pt x="18" y="6"/>
                    </a:lnTo>
                    <a:lnTo>
                      <a:pt x="24" y="6"/>
                    </a:lnTo>
                    <a:close/>
                  </a:path>
                </a:pathLst>
              </a:custGeom>
              <a:solidFill>
                <a:srgbClr val="000000"/>
              </a:solidFill>
              <a:ln w="9525">
                <a:noFill/>
                <a:round/>
                <a:headEnd/>
                <a:tailEnd/>
              </a:ln>
            </p:spPr>
            <p:txBody>
              <a:bodyPr/>
              <a:lstStyle/>
              <a:p>
                <a:endParaRPr lang="en-US"/>
              </a:p>
            </p:txBody>
          </p:sp>
          <p:sp>
            <p:nvSpPr>
              <p:cNvPr id="386" name="Freeform 57"/>
              <p:cNvSpPr>
                <a:spLocks/>
              </p:cNvSpPr>
              <p:nvPr/>
            </p:nvSpPr>
            <p:spPr bwMode="auto">
              <a:xfrm>
                <a:off x="4128" y="2568"/>
                <a:ext cx="24" cy="24"/>
              </a:xfrm>
              <a:custGeom>
                <a:avLst/>
                <a:gdLst>
                  <a:gd name="T0" fmla="*/ 18 w 24"/>
                  <a:gd name="T1" fmla="*/ 6 h 24"/>
                  <a:gd name="T2" fmla="*/ 24 w 24"/>
                  <a:gd name="T3" fmla="*/ 6 h 24"/>
                  <a:gd name="T4" fmla="*/ 18 w 24"/>
                  <a:gd name="T5" fmla="*/ 0 h 24"/>
                  <a:gd name="T6" fmla="*/ 12 w 24"/>
                  <a:gd name="T7" fmla="*/ 12 h 24"/>
                  <a:gd name="T8" fmla="*/ 6 w 24"/>
                  <a:gd name="T9" fmla="*/ 18 h 24"/>
                  <a:gd name="T10" fmla="*/ 0 w 24"/>
                  <a:gd name="T11" fmla="*/ 24 h 24"/>
                  <a:gd name="T12" fmla="*/ 6 w 24"/>
                  <a:gd name="T13" fmla="*/ 24 h 24"/>
                  <a:gd name="T14" fmla="*/ 6 w 24"/>
                  <a:gd name="T15" fmla="*/ 24 h 24"/>
                  <a:gd name="T16" fmla="*/ 12 w 24"/>
                  <a:gd name="T17" fmla="*/ 18 h 24"/>
                  <a:gd name="T18" fmla="*/ 12 w 24"/>
                  <a:gd name="T19" fmla="*/ 18 h 24"/>
                  <a:gd name="T20" fmla="*/ 12 w 24"/>
                  <a:gd name="T21" fmla="*/ 18 h 24"/>
                  <a:gd name="T22" fmla="*/ 18 w 24"/>
                  <a:gd name="T23" fmla="*/ 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4"/>
                  <a:gd name="T38" fmla="*/ 24 w 24"/>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4">
                    <a:moveTo>
                      <a:pt x="18" y="6"/>
                    </a:moveTo>
                    <a:lnTo>
                      <a:pt x="24" y="6"/>
                    </a:lnTo>
                    <a:lnTo>
                      <a:pt x="18" y="0"/>
                    </a:lnTo>
                    <a:lnTo>
                      <a:pt x="12" y="12"/>
                    </a:lnTo>
                    <a:lnTo>
                      <a:pt x="6" y="18"/>
                    </a:lnTo>
                    <a:lnTo>
                      <a:pt x="0" y="24"/>
                    </a:lnTo>
                    <a:lnTo>
                      <a:pt x="6" y="24"/>
                    </a:lnTo>
                    <a:lnTo>
                      <a:pt x="12" y="18"/>
                    </a:lnTo>
                    <a:lnTo>
                      <a:pt x="18" y="6"/>
                    </a:lnTo>
                    <a:close/>
                  </a:path>
                </a:pathLst>
              </a:custGeom>
              <a:solidFill>
                <a:srgbClr val="000000"/>
              </a:solidFill>
              <a:ln w="9525">
                <a:noFill/>
                <a:round/>
                <a:headEnd/>
                <a:tailEnd/>
              </a:ln>
            </p:spPr>
            <p:txBody>
              <a:bodyPr/>
              <a:lstStyle/>
              <a:p>
                <a:endParaRPr lang="en-US"/>
              </a:p>
            </p:txBody>
          </p:sp>
          <p:sp>
            <p:nvSpPr>
              <p:cNvPr id="387" name="Freeform 58"/>
              <p:cNvSpPr>
                <a:spLocks/>
              </p:cNvSpPr>
              <p:nvPr/>
            </p:nvSpPr>
            <p:spPr bwMode="auto">
              <a:xfrm>
                <a:off x="4104" y="2604"/>
                <a:ext cx="18" cy="24"/>
              </a:xfrm>
              <a:custGeom>
                <a:avLst/>
                <a:gdLst>
                  <a:gd name="T0" fmla="*/ 18 w 18"/>
                  <a:gd name="T1" fmla="*/ 0 h 24"/>
                  <a:gd name="T2" fmla="*/ 18 w 18"/>
                  <a:gd name="T3" fmla="*/ 0 h 24"/>
                  <a:gd name="T4" fmla="*/ 12 w 18"/>
                  <a:gd name="T5" fmla="*/ 0 h 24"/>
                  <a:gd name="T6" fmla="*/ 0 w 18"/>
                  <a:gd name="T7" fmla="*/ 18 h 24"/>
                  <a:gd name="T8" fmla="*/ 0 w 18"/>
                  <a:gd name="T9" fmla="*/ 24 h 24"/>
                  <a:gd name="T10" fmla="*/ 6 w 18"/>
                  <a:gd name="T11" fmla="*/ 18 h 24"/>
                  <a:gd name="T12" fmla="*/ 18 w 18"/>
                  <a:gd name="T13" fmla="*/ 0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0"/>
                    </a:moveTo>
                    <a:lnTo>
                      <a:pt x="18" y="0"/>
                    </a:lnTo>
                    <a:lnTo>
                      <a:pt x="12" y="0"/>
                    </a:lnTo>
                    <a:lnTo>
                      <a:pt x="0" y="18"/>
                    </a:lnTo>
                    <a:lnTo>
                      <a:pt x="0" y="24"/>
                    </a:lnTo>
                    <a:lnTo>
                      <a:pt x="6" y="18"/>
                    </a:lnTo>
                    <a:lnTo>
                      <a:pt x="18" y="0"/>
                    </a:lnTo>
                    <a:close/>
                  </a:path>
                </a:pathLst>
              </a:custGeom>
              <a:solidFill>
                <a:srgbClr val="000000"/>
              </a:solidFill>
              <a:ln w="9525">
                <a:noFill/>
                <a:round/>
                <a:headEnd/>
                <a:tailEnd/>
              </a:ln>
            </p:spPr>
            <p:txBody>
              <a:bodyPr/>
              <a:lstStyle/>
              <a:p>
                <a:endParaRPr lang="en-US"/>
              </a:p>
            </p:txBody>
          </p:sp>
          <p:sp>
            <p:nvSpPr>
              <p:cNvPr id="388" name="Freeform 59"/>
              <p:cNvSpPr>
                <a:spLocks/>
              </p:cNvSpPr>
              <p:nvPr/>
            </p:nvSpPr>
            <p:spPr bwMode="auto">
              <a:xfrm>
                <a:off x="4080" y="2634"/>
                <a:ext cx="18" cy="30"/>
              </a:xfrm>
              <a:custGeom>
                <a:avLst/>
                <a:gdLst>
                  <a:gd name="T0" fmla="*/ 18 w 18"/>
                  <a:gd name="T1" fmla="*/ 6 h 30"/>
                  <a:gd name="T2" fmla="*/ 18 w 18"/>
                  <a:gd name="T3" fmla="*/ 0 h 30"/>
                  <a:gd name="T4" fmla="*/ 12 w 18"/>
                  <a:gd name="T5" fmla="*/ 6 h 30"/>
                  <a:gd name="T6" fmla="*/ 0 w 18"/>
                  <a:gd name="T7" fmla="*/ 24 h 30"/>
                  <a:gd name="T8" fmla="*/ 0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8" y="0"/>
                    </a:lnTo>
                    <a:lnTo>
                      <a:pt x="12" y="6"/>
                    </a:lnTo>
                    <a:lnTo>
                      <a:pt x="0" y="24"/>
                    </a:lnTo>
                    <a:lnTo>
                      <a:pt x="0" y="30"/>
                    </a:lnTo>
                    <a:lnTo>
                      <a:pt x="6" y="24"/>
                    </a:lnTo>
                    <a:lnTo>
                      <a:pt x="18" y="6"/>
                    </a:lnTo>
                    <a:close/>
                  </a:path>
                </a:pathLst>
              </a:custGeom>
              <a:solidFill>
                <a:srgbClr val="000000"/>
              </a:solidFill>
              <a:ln w="9525">
                <a:noFill/>
                <a:round/>
                <a:headEnd/>
                <a:tailEnd/>
              </a:ln>
            </p:spPr>
            <p:txBody>
              <a:bodyPr/>
              <a:lstStyle/>
              <a:p>
                <a:endParaRPr lang="en-US"/>
              </a:p>
            </p:txBody>
          </p:sp>
          <p:sp>
            <p:nvSpPr>
              <p:cNvPr id="389" name="Freeform 60"/>
              <p:cNvSpPr>
                <a:spLocks/>
              </p:cNvSpPr>
              <p:nvPr/>
            </p:nvSpPr>
            <p:spPr bwMode="auto">
              <a:xfrm>
                <a:off x="4056" y="2670"/>
                <a:ext cx="18" cy="30"/>
              </a:xfrm>
              <a:custGeom>
                <a:avLst/>
                <a:gdLst>
                  <a:gd name="T0" fmla="*/ 18 w 18"/>
                  <a:gd name="T1" fmla="*/ 6 h 30"/>
                  <a:gd name="T2" fmla="*/ 18 w 18"/>
                  <a:gd name="T3" fmla="*/ 0 h 30"/>
                  <a:gd name="T4" fmla="*/ 12 w 18"/>
                  <a:gd name="T5" fmla="*/ 6 h 30"/>
                  <a:gd name="T6" fmla="*/ 12 w 18"/>
                  <a:gd name="T7" fmla="*/ 6 h 30"/>
                  <a:gd name="T8" fmla="*/ 0 w 18"/>
                  <a:gd name="T9" fmla="*/ 24 h 30"/>
                  <a:gd name="T10" fmla="*/ 6 w 18"/>
                  <a:gd name="T11" fmla="*/ 30 h 30"/>
                  <a:gd name="T12" fmla="*/ 6 w 18"/>
                  <a:gd name="T13" fmla="*/ 24 h 30"/>
                  <a:gd name="T14" fmla="*/ 18 w 18"/>
                  <a:gd name="T15" fmla="*/ 6 h 3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30"/>
                  <a:gd name="T26" fmla="*/ 18 w 18"/>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30">
                    <a:moveTo>
                      <a:pt x="18" y="6"/>
                    </a:moveTo>
                    <a:lnTo>
                      <a:pt x="18"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90" name="Freeform 61"/>
              <p:cNvSpPr>
                <a:spLocks/>
              </p:cNvSpPr>
              <p:nvPr/>
            </p:nvSpPr>
            <p:spPr bwMode="auto">
              <a:xfrm>
                <a:off x="4038" y="2706"/>
                <a:ext cx="18" cy="30"/>
              </a:xfrm>
              <a:custGeom>
                <a:avLst/>
                <a:gdLst>
                  <a:gd name="T0" fmla="*/ 18 w 18"/>
                  <a:gd name="T1" fmla="*/ 6 h 30"/>
                  <a:gd name="T2" fmla="*/ 12 w 18"/>
                  <a:gd name="T3" fmla="*/ 0 h 30"/>
                  <a:gd name="T4" fmla="*/ 12 w 18"/>
                  <a:gd name="T5" fmla="*/ 6 h 30"/>
                  <a:gd name="T6" fmla="*/ 0 w 18"/>
                  <a:gd name="T7" fmla="*/ 24 h 30"/>
                  <a:gd name="T8" fmla="*/ 6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391" name="Freeform 62"/>
              <p:cNvSpPr>
                <a:spLocks/>
              </p:cNvSpPr>
              <p:nvPr/>
            </p:nvSpPr>
            <p:spPr bwMode="auto">
              <a:xfrm>
                <a:off x="4020" y="2742"/>
                <a:ext cx="18" cy="30"/>
              </a:xfrm>
              <a:custGeom>
                <a:avLst/>
                <a:gdLst>
                  <a:gd name="T0" fmla="*/ 18 w 18"/>
                  <a:gd name="T1" fmla="*/ 6 h 30"/>
                  <a:gd name="T2" fmla="*/ 12 w 18"/>
                  <a:gd name="T3" fmla="*/ 0 h 30"/>
                  <a:gd name="T4" fmla="*/ 12 w 18"/>
                  <a:gd name="T5" fmla="*/ 6 h 30"/>
                  <a:gd name="T6" fmla="*/ 0 w 18"/>
                  <a:gd name="T7" fmla="*/ 30 h 30"/>
                  <a:gd name="T8" fmla="*/ 6 w 18"/>
                  <a:gd name="T9" fmla="*/ 30 h 30"/>
                  <a:gd name="T10" fmla="*/ 6 w 18"/>
                  <a:gd name="T11" fmla="*/ 30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30"/>
                    </a:lnTo>
                    <a:lnTo>
                      <a:pt x="6" y="30"/>
                    </a:lnTo>
                    <a:lnTo>
                      <a:pt x="18" y="6"/>
                    </a:lnTo>
                    <a:close/>
                  </a:path>
                </a:pathLst>
              </a:custGeom>
              <a:solidFill>
                <a:srgbClr val="000000"/>
              </a:solidFill>
              <a:ln w="9525">
                <a:noFill/>
                <a:round/>
                <a:headEnd/>
                <a:tailEnd/>
              </a:ln>
            </p:spPr>
            <p:txBody>
              <a:bodyPr/>
              <a:lstStyle/>
              <a:p>
                <a:endParaRPr lang="en-US"/>
              </a:p>
            </p:txBody>
          </p:sp>
          <p:sp>
            <p:nvSpPr>
              <p:cNvPr id="392" name="Freeform 63"/>
              <p:cNvSpPr>
                <a:spLocks/>
              </p:cNvSpPr>
              <p:nvPr/>
            </p:nvSpPr>
            <p:spPr bwMode="auto">
              <a:xfrm>
                <a:off x="4002" y="2784"/>
                <a:ext cx="18" cy="30"/>
              </a:xfrm>
              <a:custGeom>
                <a:avLst/>
                <a:gdLst>
                  <a:gd name="T0" fmla="*/ 18 w 18"/>
                  <a:gd name="T1" fmla="*/ 0 h 30"/>
                  <a:gd name="T2" fmla="*/ 12 w 18"/>
                  <a:gd name="T3" fmla="*/ 0 h 30"/>
                  <a:gd name="T4" fmla="*/ 12 w 18"/>
                  <a:gd name="T5" fmla="*/ 0 h 30"/>
                  <a:gd name="T6" fmla="*/ 6 w 18"/>
                  <a:gd name="T7" fmla="*/ 18 h 30"/>
                  <a:gd name="T8" fmla="*/ 0 w 18"/>
                  <a:gd name="T9" fmla="*/ 24 h 30"/>
                  <a:gd name="T10" fmla="*/ 6 w 18"/>
                  <a:gd name="T11" fmla="*/ 30 h 30"/>
                  <a:gd name="T12" fmla="*/ 6 w 18"/>
                  <a:gd name="T13" fmla="*/ 24 h 30"/>
                  <a:gd name="T14" fmla="*/ 12 w 18"/>
                  <a:gd name="T15" fmla="*/ 18 h 30"/>
                  <a:gd name="T16" fmla="*/ 18 w 18"/>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0"/>
                  <a:gd name="T29" fmla="*/ 18 w 1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0">
                    <a:moveTo>
                      <a:pt x="18" y="0"/>
                    </a:moveTo>
                    <a:lnTo>
                      <a:pt x="12" y="0"/>
                    </a:lnTo>
                    <a:lnTo>
                      <a:pt x="6" y="18"/>
                    </a:lnTo>
                    <a:lnTo>
                      <a:pt x="0" y="24"/>
                    </a:lnTo>
                    <a:lnTo>
                      <a:pt x="6" y="30"/>
                    </a:lnTo>
                    <a:lnTo>
                      <a:pt x="6" y="24"/>
                    </a:lnTo>
                    <a:lnTo>
                      <a:pt x="12" y="18"/>
                    </a:lnTo>
                    <a:lnTo>
                      <a:pt x="18" y="0"/>
                    </a:lnTo>
                    <a:close/>
                  </a:path>
                </a:pathLst>
              </a:custGeom>
              <a:solidFill>
                <a:srgbClr val="000000"/>
              </a:solidFill>
              <a:ln w="9525">
                <a:noFill/>
                <a:round/>
                <a:headEnd/>
                <a:tailEnd/>
              </a:ln>
            </p:spPr>
            <p:txBody>
              <a:bodyPr/>
              <a:lstStyle/>
              <a:p>
                <a:endParaRPr lang="en-US"/>
              </a:p>
            </p:txBody>
          </p:sp>
          <p:sp>
            <p:nvSpPr>
              <p:cNvPr id="393" name="Freeform 64"/>
              <p:cNvSpPr>
                <a:spLocks/>
              </p:cNvSpPr>
              <p:nvPr/>
            </p:nvSpPr>
            <p:spPr bwMode="auto">
              <a:xfrm>
                <a:off x="3990" y="2820"/>
                <a:ext cx="12" cy="30"/>
              </a:xfrm>
              <a:custGeom>
                <a:avLst/>
                <a:gdLst>
                  <a:gd name="T0" fmla="*/ 12 w 12"/>
                  <a:gd name="T1" fmla="*/ 6 h 30"/>
                  <a:gd name="T2" fmla="*/ 12 w 12"/>
                  <a:gd name="T3" fmla="*/ 0 h 30"/>
                  <a:gd name="T4" fmla="*/ 6 w 12"/>
                  <a:gd name="T5" fmla="*/ 6 h 30"/>
                  <a:gd name="T6" fmla="*/ 0 w 12"/>
                  <a:gd name="T7" fmla="*/ 30 h 30"/>
                  <a:gd name="T8" fmla="*/ 0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94" name="Freeform 65"/>
              <p:cNvSpPr>
                <a:spLocks/>
              </p:cNvSpPr>
              <p:nvPr/>
            </p:nvSpPr>
            <p:spPr bwMode="auto">
              <a:xfrm>
                <a:off x="3978" y="2862"/>
                <a:ext cx="12" cy="30"/>
              </a:xfrm>
              <a:custGeom>
                <a:avLst/>
                <a:gdLst>
                  <a:gd name="T0" fmla="*/ 12 w 12"/>
                  <a:gd name="T1" fmla="*/ 0 h 30"/>
                  <a:gd name="T2" fmla="*/ 6 w 12"/>
                  <a:gd name="T3" fmla="*/ 0 h 30"/>
                  <a:gd name="T4" fmla="*/ 6 w 12"/>
                  <a:gd name="T5" fmla="*/ 0 h 30"/>
                  <a:gd name="T6" fmla="*/ 0 w 12"/>
                  <a:gd name="T7" fmla="*/ 18 h 30"/>
                  <a:gd name="T8" fmla="*/ 0 w 12"/>
                  <a:gd name="T9" fmla="*/ 24 h 30"/>
                  <a:gd name="T10" fmla="*/ 0 w 12"/>
                  <a:gd name="T11" fmla="*/ 30 h 30"/>
                  <a:gd name="T12" fmla="*/ 6 w 12"/>
                  <a:gd name="T13" fmla="*/ 24 h 30"/>
                  <a:gd name="T14" fmla="*/ 6 w 12"/>
                  <a:gd name="T15" fmla="*/ 18 h 30"/>
                  <a:gd name="T16" fmla="*/ 12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0"/>
                    </a:moveTo>
                    <a:lnTo>
                      <a:pt x="6" y="0"/>
                    </a:lnTo>
                    <a:lnTo>
                      <a:pt x="0" y="18"/>
                    </a:lnTo>
                    <a:lnTo>
                      <a:pt x="0" y="24"/>
                    </a:lnTo>
                    <a:lnTo>
                      <a:pt x="0" y="30"/>
                    </a:lnTo>
                    <a:lnTo>
                      <a:pt x="6" y="24"/>
                    </a:lnTo>
                    <a:lnTo>
                      <a:pt x="6" y="18"/>
                    </a:lnTo>
                    <a:lnTo>
                      <a:pt x="12" y="0"/>
                    </a:lnTo>
                    <a:close/>
                  </a:path>
                </a:pathLst>
              </a:custGeom>
              <a:solidFill>
                <a:srgbClr val="000000"/>
              </a:solidFill>
              <a:ln w="9525">
                <a:noFill/>
                <a:round/>
                <a:headEnd/>
                <a:tailEnd/>
              </a:ln>
            </p:spPr>
            <p:txBody>
              <a:bodyPr/>
              <a:lstStyle/>
              <a:p>
                <a:endParaRPr lang="en-US"/>
              </a:p>
            </p:txBody>
          </p:sp>
          <p:sp>
            <p:nvSpPr>
              <p:cNvPr id="395" name="Freeform 66"/>
              <p:cNvSpPr>
                <a:spLocks/>
              </p:cNvSpPr>
              <p:nvPr/>
            </p:nvSpPr>
            <p:spPr bwMode="auto">
              <a:xfrm>
                <a:off x="3966" y="2904"/>
                <a:ext cx="12" cy="24"/>
              </a:xfrm>
              <a:custGeom>
                <a:avLst/>
                <a:gdLst>
                  <a:gd name="T0" fmla="*/ 12 w 12"/>
                  <a:gd name="T1" fmla="*/ 0 h 24"/>
                  <a:gd name="T2" fmla="*/ 6 w 12"/>
                  <a:gd name="T3" fmla="*/ 0 h 24"/>
                  <a:gd name="T4" fmla="*/ 6 w 12"/>
                  <a:gd name="T5" fmla="*/ 0 h 24"/>
                  <a:gd name="T6" fmla="*/ 0 w 12"/>
                  <a:gd name="T7" fmla="*/ 24 h 24"/>
                  <a:gd name="T8" fmla="*/ 0 w 12"/>
                  <a:gd name="T9" fmla="*/ 24 h 24"/>
                  <a:gd name="T10" fmla="*/ 6 w 12"/>
                  <a:gd name="T11" fmla="*/ 24 h 24"/>
                  <a:gd name="T12" fmla="*/ 12 w 12"/>
                  <a:gd name="T13" fmla="*/ 0 h 24"/>
                  <a:gd name="T14" fmla="*/ 0 60000 65536"/>
                  <a:gd name="T15" fmla="*/ 0 60000 65536"/>
                  <a:gd name="T16" fmla="*/ 0 60000 65536"/>
                  <a:gd name="T17" fmla="*/ 0 60000 65536"/>
                  <a:gd name="T18" fmla="*/ 0 60000 65536"/>
                  <a:gd name="T19" fmla="*/ 0 60000 65536"/>
                  <a:gd name="T20" fmla="*/ 0 60000 65536"/>
                  <a:gd name="T21" fmla="*/ 0 w 12"/>
                  <a:gd name="T22" fmla="*/ 0 h 24"/>
                  <a:gd name="T23" fmla="*/ 12 w 12"/>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4">
                    <a:moveTo>
                      <a:pt x="12" y="0"/>
                    </a:moveTo>
                    <a:lnTo>
                      <a:pt x="6" y="0"/>
                    </a:lnTo>
                    <a:lnTo>
                      <a:pt x="0" y="24"/>
                    </a:lnTo>
                    <a:lnTo>
                      <a:pt x="6" y="24"/>
                    </a:lnTo>
                    <a:lnTo>
                      <a:pt x="12" y="0"/>
                    </a:lnTo>
                    <a:close/>
                  </a:path>
                </a:pathLst>
              </a:custGeom>
              <a:solidFill>
                <a:srgbClr val="000000"/>
              </a:solidFill>
              <a:ln w="9525">
                <a:noFill/>
                <a:round/>
                <a:headEnd/>
                <a:tailEnd/>
              </a:ln>
            </p:spPr>
            <p:txBody>
              <a:bodyPr/>
              <a:lstStyle/>
              <a:p>
                <a:endParaRPr lang="en-US"/>
              </a:p>
            </p:txBody>
          </p:sp>
          <p:sp>
            <p:nvSpPr>
              <p:cNvPr id="396" name="Freeform 67"/>
              <p:cNvSpPr>
                <a:spLocks/>
              </p:cNvSpPr>
              <p:nvPr/>
            </p:nvSpPr>
            <p:spPr bwMode="auto">
              <a:xfrm>
                <a:off x="3954" y="2940"/>
                <a:ext cx="12" cy="30"/>
              </a:xfrm>
              <a:custGeom>
                <a:avLst/>
                <a:gdLst>
                  <a:gd name="T0" fmla="*/ 12 w 12"/>
                  <a:gd name="T1" fmla="*/ 6 h 30"/>
                  <a:gd name="T2" fmla="*/ 6 w 12"/>
                  <a:gd name="T3" fmla="*/ 0 h 30"/>
                  <a:gd name="T4" fmla="*/ 6 w 12"/>
                  <a:gd name="T5" fmla="*/ 6 h 30"/>
                  <a:gd name="T6" fmla="*/ 0 w 12"/>
                  <a:gd name="T7" fmla="*/ 18 h 30"/>
                  <a:gd name="T8" fmla="*/ 0 w 12"/>
                  <a:gd name="T9" fmla="*/ 30 h 30"/>
                  <a:gd name="T10" fmla="*/ 0 w 12"/>
                  <a:gd name="T11" fmla="*/ 30 h 30"/>
                  <a:gd name="T12" fmla="*/ 6 w 12"/>
                  <a:gd name="T13" fmla="*/ 30 h 30"/>
                  <a:gd name="T14" fmla="*/ 6 w 12"/>
                  <a:gd name="T15" fmla="*/ 18 h 30"/>
                  <a:gd name="T16" fmla="*/ 12 w 12"/>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6"/>
                    </a:moveTo>
                    <a:lnTo>
                      <a:pt x="6" y="0"/>
                    </a:lnTo>
                    <a:lnTo>
                      <a:pt x="6" y="6"/>
                    </a:lnTo>
                    <a:lnTo>
                      <a:pt x="0" y="18"/>
                    </a:lnTo>
                    <a:lnTo>
                      <a:pt x="0" y="30"/>
                    </a:lnTo>
                    <a:lnTo>
                      <a:pt x="6" y="30"/>
                    </a:lnTo>
                    <a:lnTo>
                      <a:pt x="6" y="18"/>
                    </a:lnTo>
                    <a:lnTo>
                      <a:pt x="12" y="6"/>
                    </a:lnTo>
                    <a:close/>
                  </a:path>
                </a:pathLst>
              </a:custGeom>
              <a:solidFill>
                <a:srgbClr val="000000"/>
              </a:solidFill>
              <a:ln w="9525">
                <a:noFill/>
                <a:round/>
                <a:headEnd/>
                <a:tailEnd/>
              </a:ln>
            </p:spPr>
            <p:txBody>
              <a:bodyPr/>
              <a:lstStyle/>
              <a:p>
                <a:endParaRPr lang="en-US"/>
              </a:p>
            </p:txBody>
          </p:sp>
          <p:sp>
            <p:nvSpPr>
              <p:cNvPr id="397" name="Freeform 68"/>
              <p:cNvSpPr>
                <a:spLocks/>
              </p:cNvSpPr>
              <p:nvPr/>
            </p:nvSpPr>
            <p:spPr bwMode="auto">
              <a:xfrm>
                <a:off x="3942" y="2982"/>
                <a:ext cx="12" cy="30"/>
              </a:xfrm>
              <a:custGeom>
                <a:avLst/>
                <a:gdLst>
                  <a:gd name="T0" fmla="*/ 12 w 12"/>
                  <a:gd name="T1" fmla="*/ 6 h 30"/>
                  <a:gd name="T2" fmla="*/ 12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398" name="Freeform 69"/>
              <p:cNvSpPr>
                <a:spLocks/>
              </p:cNvSpPr>
              <p:nvPr/>
            </p:nvSpPr>
            <p:spPr bwMode="auto">
              <a:xfrm>
                <a:off x="3936" y="3024"/>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399" name="Freeform 70"/>
              <p:cNvSpPr>
                <a:spLocks/>
              </p:cNvSpPr>
              <p:nvPr/>
            </p:nvSpPr>
            <p:spPr bwMode="auto">
              <a:xfrm>
                <a:off x="3924" y="3066"/>
                <a:ext cx="12" cy="30"/>
              </a:xfrm>
              <a:custGeom>
                <a:avLst/>
                <a:gdLst>
                  <a:gd name="T0" fmla="*/ 12 w 12"/>
                  <a:gd name="T1" fmla="*/ 0 h 30"/>
                  <a:gd name="T2" fmla="*/ 12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12" y="0"/>
                    </a:ln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400" name="Freeform 71"/>
              <p:cNvSpPr>
                <a:spLocks/>
              </p:cNvSpPr>
              <p:nvPr/>
            </p:nvSpPr>
            <p:spPr bwMode="auto">
              <a:xfrm>
                <a:off x="3918" y="3108"/>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401" name="Freeform 72"/>
              <p:cNvSpPr>
                <a:spLocks/>
              </p:cNvSpPr>
              <p:nvPr/>
            </p:nvSpPr>
            <p:spPr bwMode="auto">
              <a:xfrm>
                <a:off x="3912" y="3150"/>
                <a:ext cx="12" cy="30"/>
              </a:xfrm>
              <a:custGeom>
                <a:avLst/>
                <a:gdLst>
                  <a:gd name="T0" fmla="*/ 12 w 12"/>
                  <a:gd name="T1" fmla="*/ 0 h 30"/>
                  <a:gd name="T2" fmla="*/ 6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402" name="Freeform 73"/>
              <p:cNvSpPr>
                <a:spLocks/>
              </p:cNvSpPr>
              <p:nvPr/>
            </p:nvSpPr>
            <p:spPr bwMode="auto">
              <a:xfrm>
                <a:off x="3906" y="3186"/>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3" name="Freeform 74"/>
              <p:cNvSpPr>
                <a:spLocks/>
              </p:cNvSpPr>
              <p:nvPr/>
            </p:nvSpPr>
            <p:spPr bwMode="auto">
              <a:xfrm>
                <a:off x="3900" y="3228"/>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4" name="Freeform 75"/>
              <p:cNvSpPr>
                <a:spLocks/>
              </p:cNvSpPr>
              <p:nvPr/>
            </p:nvSpPr>
            <p:spPr bwMode="auto">
              <a:xfrm>
                <a:off x="3894" y="3270"/>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5" name="Freeform 76"/>
              <p:cNvSpPr>
                <a:spLocks/>
              </p:cNvSpPr>
              <p:nvPr/>
            </p:nvSpPr>
            <p:spPr bwMode="auto">
              <a:xfrm>
                <a:off x="3894" y="3312"/>
                <a:ext cx="6" cy="30"/>
              </a:xfrm>
              <a:custGeom>
                <a:avLst/>
                <a:gdLst>
                  <a:gd name="T0" fmla="*/ 6 w 6"/>
                  <a:gd name="T1" fmla="*/ 6 h 30"/>
                  <a:gd name="T2" fmla="*/ 6 w 6"/>
                  <a:gd name="T3" fmla="*/ 0 h 30"/>
                  <a:gd name="T4" fmla="*/ 0 w 6"/>
                  <a:gd name="T5" fmla="*/ 6 h 30"/>
                  <a:gd name="T6" fmla="*/ 0 w 6"/>
                  <a:gd name="T7" fmla="*/ 12 h 30"/>
                  <a:gd name="T8" fmla="*/ 0 w 6"/>
                  <a:gd name="T9" fmla="*/ 30 h 30"/>
                  <a:gd name="T10" fmla="*/ 0 w 6"/>
                  <a:gd name="T11" fmla="*/ 30 h 30"/>
                  <a:gd name="T12" fmla="*/ 6 w 6"/>
                  <a:gd name="T13" fmla="*/ 30 h 30"/>
                  <a:gd name="T14" fmla="*/ 6 w 6"/>
                  <a:gd name="T15" fmla="*/ 12 h 30"/>
                  <a:gd name="T16" fmla="*/ 6 w 6"/>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0"/>
                  <a:gd name="T29" fmla="*/ 6 w 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0">
                    <a:moveTo>
                      <a:pt x="6" y="6"/>
                    </a:moveTo>
                    <a:lnTo>
                      <a:pt x="6" y="0"/>
                    </a:lnTo>
                    <a:lnTo>
                      <a:pt x="0" y="6"/>
                    </a:lnTo>
                    <a:lnTo>
                      <a:pt x="0" y="12"/>
                    </a:lnTo>
                    <a:lnTo>
                      <a:pt x="0" y="30"/>
                    </a:lnTo>
                    <a:lnTo>
                      <a:pt x="6" y="30"/>
                    </a:lnTo>
                    <a:lnTo>
                      <a:pt x="6" y="12"/>
                    </a:lnTo>
                    <a:lnTo>
                      <a:pt x="6" y="6"/>
                    </a:lnTo>
                    <a:close/>
                  </a:path>
                </a:pathLst>
              </a:custGeom>
              <a:solidFill>
                <a:srgbClr val="000000"/>
              </a:solidFill>
              <a:ln w="9525">
                <a:noFill/>
                <a:round/>
                <a:headEnd/>
                <a:tailEnd/>
              </a:ln>
            </p:spPr>
            <p:txBody>
              <a:bodyPr/>
              <a:lstStyle/>
              <a:p>
                <a:endParaRPr lang="en-US"/>
              </a:p>
            </p:txBody>
          </p:sp>
          <p:sp>
            <p:nvSpPr>
              <p:cNvPr id="406" name="Freeform 77"/>
              <p:cNvSpPr>
                <a:spLocks/>
              </p:cNvSpPr>
              <p:nvPr/>
            </p:nvSpPr>
            <p:spPr bwMode="auto">
              <a:xfrm>
                <a:off x="3888" y="3354"/>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407" name="Freeform 78"/>
              <p:cNvSpPr>
                <a:spLocks/>
              </p:cNvSpPr>
              <p:nvPr/>
            </p:nvSpPr>
            <p:spPr bwMode="auto">
              <a:xfrm>
                <a:off x="3888" y="3396"/>
                <a:ext cx="6" cy="30"/>
              </a:xfrm>
              <a:custGeom>
                <a:avLst/>
                <a:gdLst>
                  <a:gd name="T0" fmla="*/ 6 w 6"/>
                  <a:gd name="T1" fmla="*/ 6 h 30"/>
                  <a:gd name="T2" fmla="*/ 6 w 6"/>
                  <a:gd name="T3" fmla="*/ 0 h 30"/>
                  <a:gd name="T4" fmla="*/ 0 w 6"/>
                  <a:gd name="T5" fmla="*/ 6 h 30"/>
                  <a:gd name="T6" fmla="*/ 0 w 6"/>
                  <a:gd name="T7" fmla="*/ 30 h 30"/>
                  <a:gd name="T8" fmla="*/ 6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08" name="Freeform 79"/>
              <p:cNvSpPr>
                <a:spLocks/>
              </p:cNvSpPr>
              <p:nvPr/>
            </p:nvSpPr>
            <p:spPr bwMode="auto">
              <a:xfrm>
                <a:off x="3888" y="3438"/>
                <a:ext cx="6" cy="30"/>
              </a:xfrm>
              <a:custGeom>
                <a:avLst/>
                <a:gdLst>
                  <a:gd name="T0" fmla="*/ 6 w 6"/>
                  <a:gd name="T1" fmla="*/ 6 h 30"/>
                  <a:gd name="T2" fmla="*/ 6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09" name="Freeform 80"/>
              <p:cNvSpPr>
                <a:spLocks/>
              </p:cNvSpPr>
              <p:nvPr/>
            </p:nvSpPr>
            <p:spPr bwMode="auto">
              <a:xfrm>
                <a:off x="3888" y="348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410" name="Freeform 81"/>
              <p:cNvSpPr>
                <a:spLocks/>
              </p:cNvSpPr>
              <p:nvPr/>
            </p:nvSpPr>
            <p:spPr bwMode="auto">
              <a:xfrm>
                <a:off x="3888" y="3522"/>
                <a:ext cx="6" cy="12"/>
              </a:xfrm>
              <a:custGeom>
                <a:avLst/>
                <a:gdLst>
                  <a:gd name="T0" fmla="*/ 6 w 6"/>
                  <a:gd name="T1" fmla="*/ 6 h 12"/>
                  <a:gd name="T2" fmla="*/ 0 w 6"/>
                  <a:gd name="T3" fmla="*/ 0 h 12"/>
                  <a:gd name="T4" fmla="*/ 0 w 6"/>
                  <a:gd name="T5" fmla="*/ 6 h 12"/>
                  <a:gd name="T6" fmla="*/ 0 w 6"/>
                  <a:gd name="T7" fmla="*/ 12 h 12"/>
                  <a:gd name="T8" fmla="*/ 0 w 6"/>
                  <a:gd name="T9" fmla="*/ 12 h 12"/>
                  <a:gd name="T10" fmla="*/ 6 w 6"/>
                  <a:gd name="T11" fmla="*/ 12 h 12"/>
                  <a:gd name="T12" fmla="*/ 6 w 6"/>
                  <a:gd name="T13" fmla="*/ 6 h 12"/>
                  <a:gd name="T14" fmla="*/ 0 60000 65536"/>
                  <a:gd name="T15" fmla="*/ 0 60000 65536"/>
                  <a:gd name="T16" fmla="*/ 0 60000 65536"/>
                  <a:gd name="T17" fmla="*/ 0 60000 65536"/>
                  <a:gd name="T18" fmla="*/ 0 60000 65536"/>
                  <a:gd name="T19" fmla="*/ 0 60000 65536"/>
                  <a:gd name="T20" fmla="*/ 0 60000 65536"/>
                  <a:gd name="T21" fmla="*/ 0 w 6"/>
                  <a:gd name="T22" fmla="*/ 0 h 12"/>
                  <a:gd name="T23" fmla="*/ 6 w 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2">
                    <a:moveTo>
                      <a:pt x="6" y="6"/>
                    </a:moveTo>
                    <a:lnTo>
                      <a:pt x="0" y="0"/>
                    </a:lnTo>
                    <a:lnTo>
                      <a:pt x="0" y="6"/>
                    </a:lnTo>
                    <a:lnTo>
                      <a:pt x="0" y="12"/>
                    </a:lnTo>
                    <a:lnTo>
                      <a:pt x="6" y="12"/>
                    </a:lnTo>
                    <a:lnTo>
                      <a:pt x="6" y="6"/>
                    </a:lnTo>
                    <a:close/>
                  </a:path>
                </a:pathLst>
              </a:custGeom>
              <a:solidFill>
                <a:srgbClr val="000000"/>
              </a:solidFill>
              <a:ln w="9525">
                <a:noFill/>
                <a:round/>
                <a:headEnd/>
                <a:tailEnd/>
              </a:ln>
            </p:spPr>
            <p:txBody>
              <a:bodyPr/>
              <a:lstStyle/>
              <a:p>
                <a:endParaRPr lang="en-US"/>
              </a:p>
            </p:txBody>
          </p:sp>
        </p:grpSp>
        <p:sp>
          <p:nvSpPr>
            <p:cNvPr id="242" name="Freeform 82"/>
            <p:cNvSpPr>
              <a:spLocks/>
            </p:cNvSpPr>
            <p:nvPr/>
          </p:nvSpPr>
          <p:spPr bwMode="auto">
            <a:xfrm>
              <a:off x="4308" y="1531"/>
              <a:ext cx="360" cy="1050"/>
            </a:xfrm>
            <a:custGeom>
              <a:avLst/>
              <a:gdLst>
                <a:gd name="T0" fmla="*/ 0 w 360"/>
                <a:gd name="T1" fmla="*/ 0 h 1050"/>
                <a:gd name="T2" fmla="*/ 36 w 360"/>
                <a:gd name="T3" fmla="*/ 6 h 1050"/>
                <a:gd name="T4" fmla="*/ 72 w 360"/>
                <a:gd name="T5" fmla="*/ 24 h 1050"/>
                <a:gd name="T6" fmla="*/ 108 w 360"/>
                <a:gd name="T7" fmla="*/ 48 h 1050"/>
                <a:gd name="T8" fmla="*/ 138 w 360"/>
                <a:gd name="T9" fmla="*/ 84 h 1050"/>
                <a:gd name="T10" fmla="*/ 174 w 360"/>
                <a:gd name="T11" fmla="*/ 126 h 1050"/>
                <a:gd name="T12" fmla="*/ 204 w 360"/>
                <a:gd name="T13" fmla="*/ 180 h 1050"/>
                <a:gd name="T14" fmla="*/ 228 w 360"/>
                <a:gd name="T15" fmla="*/ 240 h 1050"/>
                <a:gd name="T16" fmla="*/ 252 w 360"/>
                <a:gd name="T17" fmla="*/ 306 h 1050"/>
                <a:gd name="T18" fmla="*/ 276 w 360"/>
                <a:gd name="T19" fmla="*/ 384 h 1050"/>
                <a:gd name="T20" fmla="*/ 300 w 360"/>
                <a:gd name="T21" fmla="*/ 462 h 1050"/>
                <a:gd name="T22" fmla="*/ 330 w 360"/>
                <a:gd name="T23" fmla="*/ 642 h 1050"/>
                <a:gd name="T24" fmla="*/ 354 w 360"/>
                <a:gd name="T25" fmla="*/ 840 h 1050"/>
                <a:gd name="T26" fmla="*/ 360 w 360"/>
                <a:gd name="T27" fmla="*/ 1050 h 10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0"/>
                <a:gd name="T43" fmla="*/ 0 h 1050"/>
                <a:gd name="T44" fmla="*/ 360 w 360"/>
                <a:gd name="T45" fmla="*/ 1050 h 105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0" h="1050">
                  <a:moveTo>
                    <a:pt x="0" y="0"/>
                  </a:moveTo>
                  <a:lnTo>
                    <a:pt x="36" y="6"/>
                  </a:lnTo>
                  <a:lnTo>
                    <a:pt x="72" y="24"/>
                  </a:lnTo>
                  <a:lnTo>
                    <a:pt x="108" y="48"/>
                  </a:lnTo>
                  <a:lnTo>
                    <a:pt x="138" y="84"/>
                  </a:lnTo>
                  <a:lnTo>
                    <a:pt x="174" y="126"/>
                  </a:lnTo>
                  <a:lnTo>
                    <a:pt x="204" y="180"/>
                  </a:lnTo>
                  <a:lnTo>
                    <a:pt x="228" y="240"/>
                  </a:lnTo>
                  <a:lnTo>
                    <a:pt x="252" y="306"/>
                  </a:lnTo>
                  <a:lnTo>
                    <a:pt x="276" y="384"/>
                  </a:lnTo>
                  <a:lnTo>
                    <a:pt x="300" y="462"/>
                  </a:lnTo>
                  <a:lnTo>
                    <a:pt x="330" y="642"/>
                  </a:lnTo>
                  <a:lnTo>
                    <a:pt x="354" y="840"/>
                  </a:lnTo>
                  <a:lnTo>
                    <a:pt x="360" y="1050"/>
                  </a:lnTo>
                </a:path>
              </a:pathLst>
            </a:custGeom>
            <a:noFill/>
            <a:ln w="9525">
              <a:solidFill>
                <a:srgbClr val="000000"/>
              </a:solidFill>
              <a:prstDash val="solid"/>
              <a:round/>
              <a:headEnd/>
              <a:tailEnd/>
            </a:ln>
          </p:spPr>
          <p:txBody>
            <a:bodyPr/>
            <a:lstStyle/>
            <a:p>
              <a:endParaRPr lang="en-US"/>
            </a:p>
          </p:txBody>
        </p:sp>
        <p:sp>
          <p:nvSpPr>
            <p:cNvPr id="243" name="Line 83"/>
            <p:cNvSpPr>
              <a:spLocks noChangeShapeType="1"/>
            </p:cNvSpPr>
            <p:nvPr/>
          </p:nvSpPr>
          <p:spPr bwMode="auto">
            <a:xfrm>
              <a:off x="4296" y="2353"/>
              <a:ext cx="576" cy="354"/>
            </a:xfrm>
            <a:prstGeom prst="line">
              <a:avLst/>
            </a:prstGeom>
            <a:noFill/>
            <a:ln w="9525">
              <a:solidFill>
                <a:srgbClr val="000000"/>
              </a:solidFill>
              <a:round/>
              <a:headEnd/>
              <a:tailEnd/>
            </a:ln>
          </p:spPr>
          <p:txBody>
            <a:bodyPr/>
            <a:lstStyle/>
            <a:p>
              <a:endParaRPr lang="en-US"/>
            </a:p>
          </p:txBody>
        </p:sp>
        <p:grpSp>
          <p:nvGrpSpPr>
            <p:cNvPr id="244" name="Group 84"/>
            <p:cNvGrpSpPr>
              <a:grpSpLocks/>
            </p:cNvGrpSpPr>
            <p:nvPr/>
          </p:nvGrpSpPr>
          <p:grpSpPr bwMode="auto">
            <a:xfrm>
              <a:off x="4266" y="1261"/>
              <a:ext cx="66" cy="1098"/>
              <a:chOff x="4266" y="2232"/>
              <a:chExt cx="66" cy="1098"/>
            </a:xfrm>
          </p:grpSpPr>
          <p:sp>
            <p:nvSpPr>
              <p:cNvPr id="380" name="Line 85"/>
              <p:cNvSpPr>
                <a:spLocks noChangeShapeType="1"/>
              </p:cNvSpPr>
              <p:nvPr/>
            </p:nvSpPr>
            <p:spPr bwMode="auto">
              <a:xfrm flipV="1">
                <a:off x="4296" y="2274"/>
                <a:ext cx="0" cy="1056"/>
              </a:xfrm>
              <a:prstGeom prst="line">
                <a:avLst/>
              </a:prstGeom>
              <a:noFill/>
              <a:ln w="9525">
                <a:solidFill>
                  <a:srgbClr val="000000"/>
                </a:solidFill>
                <a:round/>
                <a:headEnd/>
                <a:tailEnd/>
              </a:ln>
            </p:spPr>
            <p:txBody>
              <a:bodyPr/>
              <a:lstStyle/>
              <a:p>
                <a:endParaRPr lang="en-US"/>
              </a:p>
            </p:txBody>
          </p:sp>
          <p:sp>
            <p:nvSpPr>
              <p:cNvPr id="381" name="Freeform 86"/>
              <p:cNvSpPr>
                <a:spLocks/>
              </p:cNvSpPr>
              <p:nvPr/>
            </p:nvSpPr>
            <p:spPr bwMode="auto">
              <a:xfrm>
                <a:off x="4266" y="2232"/>
                <a:ext cx="66" cy="60"/>
              </a:xfrm>
              <a:custGeom>
                <a:avLst/>
                <a:gdLst>
                  <a:gd name="T0" fmla="*/ 66 w 66"/>
                  <a:gd name="T1" fmla="*/ 60 h 60"/>
                  <a:gd name="T2" fmla="*/ 30 w 66"/>
                  <a:gd name="T3" fmla="*/ 0 h 60"/>
                  <a:gd name="T4" fmla="*/ 0 w 66"/>
                  <a:gd name="T5" fmla="*/ 60 h 60"/>
                  <a:gd name="T6" fmla="*/ 66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66" y="60"/>
                    </a:moveTo>
                    <a:lnTo>
                      <a:pt x="30" y="0"/>
                    </a:lnTo>
                    <a:lnTo>
                      <a:pt x="0" y="60"/>
                    </a:lnTo>
                    <a:lnTo>
                      <a:pt x="66" y="60"/>
                    </a:lnTo>
                    <a:close/>
                  </a:path>
                </a:pathLst>
              </a:custGeom>
              <a:solidFill>
                <a:srgbClr val="000000"/>
              </a:solidFill>
              <a:ln w="9525">
                <a:noFill/>
                <a:round/>
                <a:headEnd/>
                <a:tailEnd/>
              </a:ln>
            </p:spPr>
            <p:txBody>
              <a:bodyPr/>
              <a:lstStyle/>
              <a:p>
                <a:endParaRPr lang="en-US"/>
              </a:p>
            </p:txBody>
          </p:sp>
        </p:grpSp>
        <p:grpSp>
          <p:nvGrpSpPr>
            <p:cNvPr id="245" name="Group 87"/>
            <p:cNvGrpSpPr>
              <a:grpSpLocks/>
            </p:cNvGrpSpPr>
            <p:nvPr/>
          </p:nvGrpSpPr>
          <p:grpSpPr bwMode="auto">
            <a:xfrm>
              <a:off x="4302" y="2323"/>
              <a:ext cx="1290" cy="66"/>
              <a:chOff x="4302" y="3294"/>
              <a:chExt cx="1290" cy="66"/>
            </a:xfrm>
          </p:grpSpPr>
          <p:sp>
            <p:nvSpPr>
              <p:cNvPr id="378" name="Line 88"/>
              <p:cNvSpPr>
                <a:spLocks noChangeShapeType="1"/>
              </p:cNvSpPr>
              <p:nvPr/>
            </p:nvSpPr>
            <p:spPr bwMode="auto">
              <a:xfrm>
                <a:off x="4302" y="3324"/>
                <a:ext cx="1242" cy="0"/>
              </a:xfrm>
              <a:prstGeom prst="line">
                <a:avLst/>
              </a:prstGeom>
              <a:noFill/>
              <a:ln w="9525">
                <a:solidFill>
                  <a:srgbClr val="000000"/>
                </a:solidFill>
                <a:round/>
                <a:headEnd/>
                <a:tailEnd/>
              </a:ln>
            </p:spPr>
            <p:txBody>
              <a:bodyPr/>
              <a:lstStyle/>
              <a:p>
                <a:endParaRPr lang="en-US"/>
              </a:p>
            </p:txBody>
          </p:sp>
          <p:sp>
            <p:nvSpPr>
              <p:cNvPr id="379" name="Freeform 89"/>
              <p:cNvSpPr>
                <a:spLocks/>
              </p:cNvSpPr>
              <p:nvPr/>
            </p:nvSpPr>
            <p:spPr bwMode="auto">
              <a:xfrm>
                <a:off x="5532" y="3294"/>
                <a:ext cx="60" cy="66"/>
              </a:xfrm>
              <a:custGeom>
                <a:avLst/>
                <a:gdLst>
                  <a:gd name="T0" fmla="*/ 0 w 60"/>
                  <a:gd name="T1" fmla="*/ 66 h 66"/>
                  <a:gd name="T2" fmla="*/ 60 w 60"/>
                  <a:gd name="T3" fmla="*/ 30 h 66"/>
                  <a:gd name="T4" fmla="*/ 0 w 60"/>
                  <a:gd name="T5" fmla="*/ 0 h 66"/>
                  <a:gd name="T6" fmla="*/ 0 w 60"/>
                  <a:gd name="T7" fmla="*/ 66 h 66"/>
                  <a:gd name="T8" fmla="*/ 0 60000 65536"/>
                  <a:gd name="T9" fmla="*/ 0 60000 65536"/>
                  <a:gd name="T10" fmla="*/ 0 60000 65536"/>
                  <a:gd name="T11" fmla="*/ 0 60000 65536"/>
                  <a:gd name="T12" fmla="*/ 0 w 60"/>
                  <a:gd name="T13" fmla="*/ 0 h 66"/>
                  <a:gd name="T14" fmla="*/ 60 w 60"/>
                  <a:gd name="T15" fmla="*/ 66 h 66"/>
                </a:gdLst>
                <a:ahLst/>
                <a:cxnLst>
                  <a:cxn ang="T8">
                    <a:pos x="T0" y="T1"/>
                  </a:cxn>
                  <a:cxn ang="T9">
                    <a:pos x="T2" y="T3"/>
                  </a:cxn>
                  <a:cxn ang="T10">
                    <a:pos x="T4" y="T5"/>
                  </a:cxn>
                  <a:cxn ang="T11">
                    <a:pos x="T6" y="T7"/>
                  </a:cxn>
                </a:cxnLst>
                <a:rect l="T12" t="T13" r="T14" b="T15"/>
                <a:pathLst>
                  <a:path w="60" h="66">
                    <a:moveTo>
                      <a:pt x="0" y="66"/>
                    </a:moveTo>
                    <a:lnTo>
                      <a:pt x="60" y="30"/>
                    </a:lnTo>
                    <a:lnTo>
                      <a:pt x="0" y="0"/>
                    </a:lnTo>
                    <a:lnTo>
                      <a:pt x="0" y="66"/>
                    </a:lnTo>
                    <a:close/>
                  </a:path>
                </a:pathLst>
              </a:custGeom>
              <a:solidFill>
                <a:srgbClr val="000000"/>
              </a:solidFill>
              <a:ln w="9525">
                <a:noFill/>
                <a:round/>
                <a:headEnd/>
                <a:tailEnd/>
              </a:ln>
            </p:spPr>
            <p:txBody>
              <a:bodyPr/>
              <a:lstStyle/>
              <a:p>
                <a:endParaRPr lang="en-US"/>
              </a:p>
            </p:txBody>
          </p:sp>
        </p:grpSp>
        <p:grpSp>
          <p:nvGrpSpPr>
            <p:cNvPr id="246" name="Group 90"/>
            <p:cNvGrpSpPr>
              <a:grpSpLocks/>
            </p:cNvGrpSpPr>
            <p:nvPr/>
          </p:nvGrpSpPr>
          <p:grpSpPr bwMode="auto">
            <a:xfrm rot="422276">
              <a:off x="4956" y="2053"/>
              <a:ext cx="390" cy="162"/>
              <a:chOff x="5010" y="2868"/>
              <a:chExt cx="390" cy="162"/>
            </a:xfrm>
          </p:grpSpPr>
          <p:sp>
            <p:nvSpPr>
              <p:cNvPr id="376" name="Line 91"/>
              <p:cNvSpPr>
                <a:spLocks noChangeShapeType="1"/>
              </p:cNvSpPr>
              <p:nvPr/>
            </p:nvSpPr>
            <p:spPr bwMode="auto">
              <a:xfrm flipV="1">
                <a:off x="5010" y="2892"/>
                <a:ext cx="348" cy="138"/>
              </a:xfrm>
              <a:prstGeom prst="line">
                <a:avLst/>
              </a:prstGeom>
              <a:noFill/>
              <a:ln w="9525">
                <a:solidFill>
                  <a:srgbClr val="000000"/>
                </a:solidFill>
                <a:round/>
                <a:headEnd/>
                <a:tailEnd/>
              </a:ln>
            </p:spPr>
            <p:txBody>
              <a:bodyPr/>
              <a:lstStyle/>
              <a:p>
                <a:endParaRPr lang="en-US"/>
              </a:p>
            </p:txBody>
          </p:sp>
          <p:sp>
            <p:nvSpPr>
              <p:cNvPr id="377" name="Freeform 92"/>
              <p:cNvSpPr>
                <a:spLocks/>
              </p:cNvSpPr>
              <p:nvPr/>
            </p:nvSpPr>
            <p:spPr bwMode="auto">
              <a:xfrm>
                <a:off x="5334" y="2868"/>
                <a:ext cx="66" cy="60"/>
              </a:xfrm>
              <a:custGeom>
                <a:avLst/>
                <a:gdLst>
                  <a:gd name="T0" fmla="*/ 24 w 66"/>
                  <a:gd name="T1" fmla="*/ 60 h 60"/>
                  <a:gd name="T2" fmla="*/ 66 w 66"/>
                  <a:gd name="T3" fmla="*/ 0 h 60"/>
                  <a:gd name="T4" fmla="*/ 0 w 66"/>
                  <a:gd name="T5" fmla="*/ 0 h 60"/>
                  <a:gd name="T6" fmla="*/ 24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24" y="60"/>
                    </a:moveTo>
                    <a:lnTo>
                      <a:pt x="66" y="0"/>
                    </a:lnTo>
                    <a:lnTo>
                      <a:pt x="0" y="0"/>
                    </a:lnTo>
                    <a:lnTo>
                      <a:pt x="24" y="60"/>
                    </a:lnTo>
                    <a:close/>
                  </a:path>
                </a:pathLst>
              </a:custGeom>
              <a:solidFill>
                <a:srgbClr val="000000"/>
              </a:solidFill>
              <a:ln w="9525">
                <a:noFill/>
                <a:round/>
                <a:headEnd/>
                <a:tailEnd/>
              </a:ln>
            </p:spPr>
            <p:txBody>
              <a:bodyPr/>
              <a:lstStyle/>
              <a:p>
                <a:endParaRPr lang="en-US"/>
              </a:p>
            </p:txBody>
          </p:sp>
        </p:grpSp>
        <p:grpSp>
          <p:nvGrpSpPr>
            <p:cNvPr id="247" name="Group 93"/>
            <p:cNvGrpSpPr>
              <a:grpSpLocks/>
            </p:cNvGrpSpPr>
            <p:nvPr/>
          </p:nvGrpSpPr>
          <p:grpSpPr bwMode="auto">
            <a:xfrm rot="425716">
              <a:off x="4311" y="2116"/>
              <a:ext cx="726" cy="294"/>
              <a:chOff x="4284" y="3036"/>
              <a:chExt cx="726" cy="294"/>
            </a:xfrm>
          </p:grpSpPr>
          <p:sp>
            <p:nvSpPr>
              <p:cNvPr id="357" name="Freeform 94"/>
              <p:cNvSpPr>
                <a:spLocks/>
              </p:cNvSpPr>
              <p:nvPr/>
            </p:nvSpPr>
            <p:spPr bwMode="auto">
              <a:xfrm>
                <a:off x="4284" y="3312"/>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58" name="Freeform 95"/>
              <p:cNvSpPr>
                <a:spLocks/>
              </p:cNvSpPr>
              <p:nvPr/>
            </p:nvSpPr>
            <p:spPr bwMode="auto">
              <a:xfrm>
                <a:off x="4320" y="329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59" name="Freeform 96"/>
              <p:cNvSpPr>
                <a:spLocks/>
              </p:cNvSpPr>
              <p:nvPr/>
            </p:nvSpPr>
            <p:spPr bwMode="auto">
              <a:xfrm>
                <a:off x="4362" y="328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0" name="Freeform 97"/>
              <p:cNvSpPr>
                <a:spLocks/>
              </p:cNvSpPr>
              <p:nvPr/>
            </p:nvSpPr>
            <p:spPr bwMode="auto">
              <a:xfrm>
                <a:off x="4398" y="326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1" name="Freeform 98"/>
              <p:cNvSpPr>
                <a:spLocks/>
              </p:cNvSpPr>
              <p:nvPr/>
            </p:nvSpPr>
            <p:spPr bwMode="auto">
              <a:xfrm>
                <a:off x="4440" y="325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2" name="Freeform 99"/>
              <p:cNvSpPr>
                <a:spLocks/>
              </p:cNvSpPr>
              <p:nvPr/>
            </p:nvSpPr>
            <p:spPr bwMode="auto">
              <a:xfrm>
                <a:off x="4476" y="323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3" name="Freeform 100"/>
              <p:cNvSpPr>
                <a:spLocks/>
              </p:cNvSpPr>
              <p:nvPr/>
            </p:nvSpPr>
            <p:spPr bwMode="auto">
              <a:xfrm>
                <a:off x="4518" y="322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4" name="Freeform 101"/>
              <p:cNvSpPr>
                <a:spLocks/>
              </p:cNvSpPr>
              <p:nvPr/>
            </p:nvSpPr>
            <p:spPr bwMode="auto">
              <a:xfrm>
                <a:off x="4554" y="320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65" name="Freeform 102"/>
              <p:cNvSpPr>
                <a:spLocks/>
              </p:cNvSpPr>
              <p:nvPr/>
            </p:nvSpPr>
            <p:spPr bwMode="auto">
              <a:xfrm>
                <a:off x="4596" y="3192"/>
                <a:ext cx="24" cy="12"/>
              </a:xfrm>
              <a:custGeom>
                <a:avLst/>
                <a:gdLst>
                  <a:gd name="T0" fmla="*/ 0 w 24"/>
                  <a:gd name="T1" fmla="*/ 6 h 12"/>
                  <a:gd name="T2" fmla="*/ 0 w 24"/>
                  <a:gd name="T3" fmla="*/ 6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6"/>
                    </a:ln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66" name="Freeform 103"/>
              <p:cNvSpPr>
                <a:spLocks/>
              </p:cNvSpPr>
              <p:nvPr/>
            </p:nvSpPr>
            <p:spPr bwMode="auto">
              <a:xfrm>
                <a:off x="4632" y="317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67" name="Freeform 104"/>
              <p:cNvSpPr>
                <a:spLocks/>
              </p:cNvSpPr>
              <p:nvPr/>
            </p:nvSpPr>
            <p:spPr bwMode="auto">
              <a:xfrm>
                <a:off x="4674" y="315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68" name="Freeform 105"/>
              <p:cNvSpPr>
                <a:spLocks/>
              </p:cNvSpPr>
              <p:nvPr/>
            </p:nvSpPr>
            <p:spPr bwMode="auto">
              <a:xfrm>
                <a:off x="4710" y="314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69" name="Freeform 106"/>
              <p:cNvSpPr>
                <a:spLocks/>
              </p:cNvSpPr>
              <p:nvPr/>
            </p:nvSpPr>
            <p:spPr bwMode="auto">
              <a:xfrm>
                <a:off x="4752" y="312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70" name="Freeform 107"/>
              <p:cNvSpPr>
                <a:spLocks/>
              </p:cNvSpPr>
              <p:nvPr/>
            </p:nvSpPr>
            <p:spPr bwMode="auto">
              <a:xfrm>
                <a:off x="4788" y="311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71" name="Freeform 108"/>
              <p:cNvSpPr>
                <a:spLocks/>
              </p:cNvSpPr>
              <p:nvPr/>
            </p:nvSpPr>
            <p:spPr bwMode="auto">
              <a:xfrm>
                <a:off x="4830" y="309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372" name="Freeform 109"/>
              <p:cNvSpPr>
                <a:spLocks/>
              </p:cNvSpPr>
              <p:nvPr/>
            </p:nvSpPr>
            <p:spPr bwMode="auto">
              <a:xfrm>
                <a:off x="4866" y="308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373" name="Freeform 110"/>
              <p:cNvSpPr>
                <a:spLocks/>
              </p:cNvSpPr>
              <p:nvPr/>
            </p:nvSpPr>
            <p:spPr bwMode="auto">
              <a:xfrm>
                <a:off x="4908" y="3066"/>
                <a:ext cx="24" cy="12"/>
              </a:xfrm>
              <a:custGeom>
                <a:avLst/>
                <a:gdLst>
                  <a:gd name="T0" fmla="*/ 0 w 24"/>
                  <a:gd name="T1" fmla="*/ 6 h 12"/>
                  <a:gd name="T2" fmla="*/ 0 w 24"/>
                  <a:gd name="T3" fmla="*/ 12 h 12"/>
                  <a:gd name="T4" fmla="*/ 0 w 24"/>
                  <a:gd name="T5" fmla="*/ 12 h 12"/>
                  <a:gd name="T6" fmla="*/ 24 w 24"/>
                  <a:gd name="T7" fmla="*/ 6 h 12"/>
                  <a:gd name="T8" fmla="*/ 24 w 24"/>
                  <a:gd name="T9" fmla="*/ 6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374" name="Freeform 111"/>
              <p:cNvSpPr>
                <a:spLocks/>
              </p:cNvSpPr>
              <p:nvPr/>
            </p:nvSpPr>
            <p:spPr bwMode="auto">
              <a:xfrm>
                <a:off x="4944" y="3048"/>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375" name="Freeform 112"/>
              <p:cNvSpPr>
                <a:spLocks/>
              </p:cNvSpPr>
              <p:nvPr/>
            </p:nvSpPr>
            <p:spPr bwMode="auto">
              <a:xfrm>
                <a:off x="4986" y="3036"/>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grpSp>
        <p:grpSp>
          <p:nvGrpSpPr>
            <p:cNvPr id="248" name="Group 113"/>
            <p:cNvGrpSpPr>
              <a:grpSpLocks/>
            </p:cNvGrpSpPr>
            <p:nvPr/>
          </p:nvGrpSpPr>
          <p:grpSpPr bwMode="auto">
            <a:xfrm>
              <a:off x="4500" y="1645"/>
              <a:ext cx="96" cy="300"/>
              <a:chOff x="4500" y="2616"/>
              <a:chExt cx="96" cy="300"/>
            </a:xfrm>
          </p:grpSpPr>
          <p:sp>
            <p:nvSpPr>
              <p:cNvPr id="355" name="Line 114"/>
              <p:cNvSpPr>
                <a:spLocks noChangeShapeType="1"/>
              </p:cNvSpPr>
              <p:nvPr/>
            </p:nvSpPr>
            <p:spPr bwMode="auto">
              <a:xfrm flipH="1" flipV="1">
                <a:off x="4518" y="2658"/>
                <a:ext cx="78" cy="258"/>
              </a:xfrm>
              <a:prstGeom prst="line">
                <a:avLst/>
              </a:prstGeom>
              <a:noFill/>
              <a:ln w="9525">
                <a:solidFill>
                  <a:srgbClr val="000000"/>
                </a:solidFill>
                <a:round/>
                <a:headEnd/>
                <a:tailEnd/>
              </a:ln>
            </p:spPr>
            <p:txBody>
              <a:bodyPr/>
              <a:lstStyle/>
              <a:p>
                <a:endParaRPr lang="en-US"/>
              </a:p>
            </p:txBody>
          </p:sp>
          <p:sp>
            <p:nvSpPr>
              <p:cNvPr id="356" name="Freeform 115"/>
              <p:cNvSpPr>
                <a:spLocks/>
              </p:cNvSpPr>
              <p:nvPr/>
            </p:nvSpPr>
            <p:spPr bwMode="auto">
              <a:xfrm>
                <a:off x="4500" y="2616"/>
                <a:ext cx="42" cy="66"/>
              </a:xfrm>
              <a:custGeom>
                <a:avLst/>
                <a:gdLst>
                  <a:gd name="T0" fmla="*/ 42 w 42"/>
                  <a:gd name="T1" fmla="*/ 54 h 66"/>
                  <a:gd name="T2" fmla="*/ 0 w 42"/>
                  <a:gd name="T3" fmla="*/ 0 h 66"/>
                  <a:gd name="T4" fmla="*/ 0 w 42"/>
                  <a:gd name="T5" fmla="*/ 66 h 66"/>
                  <a:gd name="T6" fmla="*/ 42 w 42"/>
                  <a:gd name="T7" fmla="*/ 54 h 66"/>
                  <a:gd name="T8" fmla="*/ 0 60000 65536"/>
                  <a:gd name="T9" fmla="*/ 0 60000 65536"/>
                  <a:gd name="T10" fmla="*/ 0 60000 65536"/>
                  <a:gd name="T11" fmla="*/ 0 60000 65536"/>
                  <a:gd name="T12" fmla="*/ 0 w 42"/>
                  <a:gd name="T13" fmla="*/ 0 h 66"/>
                  <a:gd name="T14" fmla="*/ 42 w 42"/>
                  <a:gd name="T15" fmla="*/ 66 h 66"/>
                </a:gdLst>
                <a:ahLst/>
                <a:cxnLst>
                  <a:cxn ang="T8">
                    <a:pos x="T0" y="T1"/>
                  </a:cxn>
                  <a:cxn ang="T9">
                    <a:pos x="T2" y="T3"/>
                  </a:cxn>
                  <a:cxn ang="T10">
                    <a:pos x="T4" y="T5"/>
                  </a:cxn>
                  <a:cxn ang="T11">
                    <a:pos x="T6" y="T7"/>
                  </a:cxn>
                </a:cxnLst>
                <a:rect l="T12" t="T13" r="T14" b="T15"/>
                <a:pathLst>
                  <a:path w="42" h="66">
                    <a:moveTo>
                      <a:pt x="42" y="54"/>
                    </a:moveTo>
                    <a:lnTo>
                      <a:pt x="0" y="0"/>
                    </a:lnTo>
                    <a:lnTo>
                      <a:pt x="0" y="66"/>
                    </a:lnTo>
                    <a:lnTo>
                      <a:pt x="42" y="54"/>
                    </a:lnTo>
                    <a:close/>
                  </a:path>
                </a:pathLst>
              </a:custGeom>
              <a:solidFill>
                <a:srgbClr val="000000"/>
              </a:solidFill>
              <a:ln w="9525">
                <a:noFill/>
                <a:round/>
                <a:headEnd/>
                <a:tailEnd/>
              </a:ln>
            </p:spPr>
            <p:txBody>
              <a:bodyPr/>
              <a:lstStyle/>
              <a:p>
                <a:endParaRPr lang="en-US"/>
              </a:p>
            </p:txBody>
          </p:sp>
        </p:grpSp>
        <p:sp>
          <p:nvSpPr>
            <p:cNvPr id="249" name="Line 116"/>
            <p:cNvSpPr>
              <a:spLocks noChangeShapeType="1"/>
            </p:cNvSpPr>
            <p:nvPr/>
          </p:nvSpPr>
          <p:spPr bwMode="auto">
            <a:xfrm flipV="1">
              <a:off x="4296" y="1939"/>
              <a:ext cx="300" cy="552"/>
            </a:xfrm>
            <a:prstGeom prst="line">
              <a:avLst/>
            </a:prstGeom>
            <a:noFill/>
            <a:ln w="9525">
              <a:solidFill>
                <a:srgbClr val="000000"/>
              </a:solidFill>
              <a:round/>
              <a:headEnd/>
              <a:tailEnd/>
            </a:ln>
          </p:spPr>
          <p:txBody>
            <a:bodyPr/>
            <a:lstStyle/>
            <a:p>
              <a:endParaRPr lang="en-US"/>
            </a:p>
          </p:txBody>
        </p:sp>
        <p:sp>
          <p:nvSpPr>
            <p:cNvPr id="250" name="Rectangle 117"/>
            <p:cNvSpPr>
              <a:spLocks noChangeArrowheads="1"/>
            </p:cNvSpPr>
            <p:nvPr/>
          </p:nvSpPr>
          <p:spPr bwMode="auto">
            <a:xfrm>
              <a:off x="4434" y="1819"/>
              <a:ext cx="186" cy="156"/>
            </a:xfrm>
            <a:prstGeom prst="rect">
              <a:avLst/>
            </a:prstGeom>
            <a:noFill/>
            <a:ln w="9525">
              <a:noFill/>
              <a:miter lim="800000"/>
              <a:headEnd/>
              <a:tailEnd/>
            </a:ln>
          </p:spPr>
          <p:txBody>
            <a:bodyPr/>
            <a:lstStyle/>
            <a:p>
              <a:endParaRPr lang="en-US"/>
            </a:p>
          </p:txBody>
        </p:sp>
        <p:sp>
          <p:nvSpPr>
            <p:cNvPr id="251" name="Rectangle 118"/>
            <p:cNvSpPr>
              <a:spLocks noChangeArrowheads="1"/>
            </p:cNvSpPr>
            <p:nvPr/>
          </p:nvSpPr>
          <p:spPr bwMode="auto">
            <a:xfrm>
              <a:off x="4494" y="1849"/>
              <a:ext cx="48"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P</a:t>
              </a:r>
              <a:endParaRPr lang="en-US"/>
            </a:p>
          </p:txBody>
        </p:sp>
        <p:sp>
          <p:nvSpPr>
            <p:cNvPr id="252" name="Rectangle 119"/>
            <p:cNvSpPr>
              <a:spLocks noChangeArrowheads="1"/>
            </p:cNvSpPr>
            <p:nvPr/>
          </p:nvSpPr>
          <p:spPr bwMode="auto">
            <a:xfrm>
              <a:off x="4542" y="1849"/>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53" name="Oval 120"/>
            <p:cNvSpPr>
              <a:spLocks noChangeArrowheads="1"/>
            </p:cNvSpPr>
            <p:nvPr/>
          </p:nvSpPr>
          <p:spPr bwMode="auto">
            <a:xfrm>
              <a:off x="4578" y="1927"/>
              <a:ext cx="36" cy="36"/>
            </a:xfrm>
            <a:prstGeom prst="ellipse">
              <a:avLst/>
            </a:prstGeom>
            <a:solidFill>
              <a:srgbClr val="000000"/>
            </a:solidFill>
            <a:ln w="9525">
              <a:solidFill>
                <a:srgbClr val="000000"/>
              </a:solidFill>
              <a:round/>
              <a:headEnd/>
              <a:tailEnd/>
            </a:ln>
          </p:spPr>
          <p:txBody>
            <a:bodyPr/>
            <a:lstStyle/>
            <a:p>
              <a:endParaRPr lang="en-US"/>
            </a:p>
          </p:txBody>
        </p:sp>
        <p:grpSp>
          <p:nvGrpSpPr>
            <p:cNvPr id="254" name="Group 121"/>
            <p:cNvGrpSpPr>
              <a:grpSpLocks/>
            </p:cNvGrpSpPr>
            <p:nvPr/>
          </p:nvGrpSpPr>
          <p:grpSpPr bwMode="auto">
            <a:xfrm>
              <a:off x="4590" y="1885"/>
              <a:ext cx="222" cy="60"/>
              <a:chOff x="4590" y="2856"/>
              <a:chExt cx="222" cy="60"/>
            </a:xfrm>
          </p:grpSpPr>
          <p:sp>
            <p:nvSpPr>
              <p:cNvPr id="353" name="Line 122"/>
              <p:cNvSpPr>
                <a:spLocks noChangeShapeType="1"/>
              </p:cNvSpPr>
              <p:nvPr/>
            </p:nvSpPr>
            <p:spPr bwMode="auto">
              <a:xfrm flipV="1">
                <a:off x="4590" y="2874"/>
                <a:ext cx="168" cy="42"/>
              </a:xfrm>
              <a:prstGeom prst="line">
                <a:avLst/>
              </a:prstGeom>
              <a:noFill/>
              <a:ln w="9525">
                <a:solidFill>
                  <a:srgbClr val="000000"/>
                </a:solidFill>
                <a:round/>
                <a:headEnd/>
                <a:tailEnd/>
              </a:ln>
            </p:spPr>
            <p:txBody>
              <a:bodyPr/>
              <a:lstStyle/>
              <a:p>
                <a:endParaRPr lang="en-US"/>
              </a:p>
            </p:txBody>
          </p:sp>
          <p:sp>
            <p:nvSpPr>
              <p:cNvPr id="354" name="Freeform 123"/>
              <p:cNvSpPr>
                <a:spLocks/>
              </p:cNvSpPr>
              <p:nvPr/>
            </p:nvSpPr>
            <p:spPr bwMode="auto">
              <a:xfrm>
                <a:off x="4740" y="2856"/>
                <a:ext cx="72" cy="42"/>
              </a:xfrm>
              <a:custGeom>
                <a:avLst/>
                <a:gdLst>
                  <a:gd name="T0" fmla="*/ 12 w 72"/>
                  <a:gd name="T1" fmla="*/ 42 h 42"/>
                  <a:gd name="T2" fmla="*/ 72 w 72"/>
                  <a:gd name="T3" fmla="*/ 0 h 42"/>
                  <a:gd name="T4" fmla="*/ 0 w 72"/>
                  <a:gd name="T5" fmla="*/ 0 h 42"/>
                  <a:gd name="T6" fmla="*/ 12 w 72"/>
                  <a:gd name="T7" fmla="*/ 42 h 42"/>
                  <a:gd name="T8" fmla="*/ 0 60000 65536"/>
                  <a:gd name="T9" fmla="*/ 0 60000 65536"/>
                  <a:gd name="T10" fmla="*/ 0 60000 65536"/>
                  <a:gd name="T11" fmla="*/ 0 60000 65536"/>
                  <a:gd name="T12" fmla="*/ 0 w 72"/>
                  <a:gd name="T13" fmla="*/ 0 h 42"/>
                  <a:gd name="T14" fmla="*/ 72 w 72"/>
                  <a:gd name="T15" fmla="*/ 42 h 42"/>
                </a:gdLst>
                <a:ahLst/>
                <a:cxnLst>
                  <a:cxn ang="T8">
                    <a:pos x="T0" y="T1"/>
                  </a:cxn>
                  <a:cxn ang="T9">
                    <a:pos x="T2" y="T3"/>
                  </a:cxn>
                  <a:cxn ang="T10">
                    <a:pos x="T4" y="T5"/>
                  </a:cxn>
                  <a:cxn ang="T11">
                    <a:pos x="T6" y="T7"/>
                  </a:cxn>
                </a:cxnLst>
                <a:rect l="T12" t="T13" r="T14" b="T15"/>
                <a:pathLst>
                  <a:path w="72" h="42">
                    <a:moveTo>
                      <a:pt x="12" y="42"/>
                    </a:moveTo>
                    <a:lnTo>
                      <a:pt x="72" y="0"/>
                    </a:lnTo>
                    <a:lnTo>
                      <a:pt x="0" y="0"/>
                    </a:lnTo>
                    <a:lnTo>
                      <a:pt x="12" y="42"/>
                    </a:lnTo>
                    <a:close/>
                  </a:path>
                </a:pathLst>
              </a:custGeom>
              <a:solidFill>
                <a:srgbClr val="000000"/>
              </a:solidFill>
              <a:ln w="9525">
                <a:noFill/>
                <a:round/>
                <a:headEnd/>
                <a:tailEnd/>
              </a:ln>
            </p:spPr>
            <p:txBody>
              <a:bodyPr/>
              <a:lstStyle/>
              <a:p>
                <a:endParaRPr lang="en-US"/>
              </a:p>
            </p:txBody>
          </p:sp>
        </p:grpSp>
        <p:sp>
          <p:nvSpPr>
            <p:cNvPr id="255" name="Rectangle 124"/>
            <p:cNvSpPr>
              <a:spLocks noChangeArrowheads="1"/>
            </p:cNvSpPr>
            <p:nvPr/>
          </p:nvSpPr>
          <p:spPr bwMode="auto">
            <a:xfrm>
              <a:off x="4764" y="1867"/>
              <a:ext cx="168" cy="144"/>
            </a:xfrm>
            <a:prstGeom prst="rect">
              <a:avLst/>
            </a:prstGeom>
            <a:noFill/>
            <a:ln w="9525">
              <a:noFill/>
              <a:miter lim="800000"/>
              <a:headEnd/>
              <a:tailEnd/>
            </a:ln>
          </p:spPr>
          <p:txBody>
            <a:bodyPr/>
            <a:lstStyle/>
            <a:p>
              <a:endParaRPr lang="en-US"/>
            </a:p>
          </p:txBody>
        </p:sp>
        <p:sp>
          <p:nvSpPr>
            <p:cNvPr id="256" name="Rectangle 125"/>
            <p:cNvSpPr>
              <a:spLocks noChangeArrowheads="1"/>
            </p:cNvSpPr>
            <p:nvPr/>
          </p:nvSpPr>
          <p:spPr bwMode="auto">
            <a:xfrm>
              <a:off x="4824" y="1891"/>
              <a:ext cx="53"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E</a:t>
              </a:r>
              <a:endParaRPr lang="en-US"/>
            </a:p>
          </p:txBody>
        </p:sp>
        <p:sp>
          <p:nvSpPr>
            <p:cNvPr id="257" name="Rectangle 126"/>
            <p:cNvSpPr>
              <a:spLocks noChangeArrowheads="1"/>
            </p:cNvSpPr>
            <p:nvPr/>
          </p:nvSpPr>
          <p:spPr bwMode="auto">
            <a:xfrm>
              <a:off x="4872" y="1891"/>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58" name="Rectangle 127"/>
            <p:cNvSpPr>
              <a:spLocks noChangeArrowheads="1"/>
            </p:cNvSpPr>
            <p:nvPr/>
          </p:nvSpPr>
          <p:spPr bwMode="auto">
            <a:xfrm>
              <a:off x="4452" y="1543"/>
              <a:ext cx="174" cy="138"/>
            </a:xfrm>
            <a:prstGeom prst="rect">
              <a:avLst/>
            </a:prstGeom>
            <a:noFill/>
            <a:ln w="9525">
              <a:noFill/>
              <a:miter lim="800000"/>
              <a:headEnd/>
              <a:tailEnd/>
            </a:ln>
          </p:spPr>
          <p:txBody>
            <a:bodyPr/>
            <a:lstStyle/>
            <a:p>
              <a:endParaRPr lang="en-US"/>
            </a:p>
          </p:txBody>
        </p:sp>
        <p:sp>
          <p:nvSpPr>
            <p:cNvPr id="259" name="Rectangle 128"/>
            <p:cNvSpPr>
              <a:spLocks noChangeArrowheads="1"/>
            </p:cNvSpPr>
            <p:nvPr/>
          </p:nvSpPr>
          <p:spPr bwMode="auto">
            <a:xfrm>
              <a:off x="4506" y="1573"/>
              <a:ext cx="58"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N</a:t>
              </a:r>
              <a:endParaRPr lang="en-US"/>
            </a:p>
          </p:txBody>
        </p:sp>
        <p:sp>
          <p:nvSpPr>
            <p:cNvPr id="260" name="Rectangle 129"/>
            <p:cNvSpPr>
              <a:spLocks noChangeArrowheads="1"/>
            </p:cNvSpPr>
            <p:nvPr/>
          </p:nvSpPr>
          <p:spPr bwMode="auto">
            <a:xfrm>
              <a:off x="4560" y="1573"/>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261" name="Group 130"/>
            <p:cNvGrpSpPr>
              <a:grpSpLocks/>
            </p:cNvGrpSpPr>
            <p:nvPr/>
          </p:nvGrpSpPr>
          <p:grpSpPr bwMode="auto">
            <a:xfrm rot="10800000">
              <a:off x="4614" y="1731"/>
              <a:ext cx="102" cy="192"/>
              <a:chOff x="4488" y="2916"/>
              <a:chExt cx="102" cy="192"/>
            </a:xfrm>
          </p:grpSpPr>
          <p:sp>
            <p:nvSpPr>
              <p:cNvPr id="351" name="Line 131"/>
              <p:cNvSpPr>
                <a:spLocks noChangeShapeType="1"/>
              </p:cNvSpPr>
              <p:nvPr/>
            </p:nvSpPr>
            <p:spPr bwMode="auto">
              <a:xfrm flipH="1">
                <a:off x="4506" y="2916"/>
                <a:ext cx="84" cy="150"/>
              </a:xfrm>
              <a:prstGeom prst="line">
                <a:avLst/>
              </a:prstGeom>
              <a:noFill/>
              <a:ln w="9525">
                <a:solidFill>
                  <a:srgbClr val="000000"/>
                </a:solidFill>
                <a:round/>
                <a:headEnd/>
                <a:tailEnd/>
              </a:ln>
            </p:spPr>
            <p:txBody>
              <a:bodyPr/>
              <a:lstStyle/>
              <a:p>
                <a:endParaRPr lang="en-US"/>
              </a:p>
            </p:txBody>
          </p:sp>
          <p:sp>
            <p:nvSpPr>
              <p:cNvPr id="352" name="Freeform 132"/>
              <p:cNvSpPr>
                <a:spLocks/>
              </p:cNvSpPr>
              <p:nvPr/>
            </p:nvSpPr>
            <p:spPr bwMode="auto">
              <a:xfrm>
                <a:off x="4488" y="3048"/>
                <a:ext cx="54" cy="60"/>
              </a:xfrm>
              <a:custGeom>
                <a:avLst/>
                <a:gdLst>
                  <a:gd name="T0" fmla="*/ 18 w 54"/>
                  <a:gd name="T1" fmla="*/ 0 h 60"/>
                  <a:gd name="T2" fmla="*/ 0 w 54"/>
                  <a:gd name="T3" fmla="*/ 60 h 60"/>
                  <a:gd name="T4" fmla="*/ 54 w 54"/>
                  <a:gd name="T5" fmla="*/ 18 h 60"/>
                  <a:gd name="T6" fmla="*/ 18 w 54"/>
                  <a:gd name="T7" fmla="*/ 0 h 60"/>
                  <a:gd name="T8" fmla="*/ 0 60000 65536"/>
                  <a:gd name="T9" fmla="*/ 0 60000 65536"/>
                  <a:gd name="T10" fmla="*/ 0 60000 65536"/>
                  <a:gd name="T11" fmla="*/ 0 60000 65536"/>
                  <a:gd name="T12" fmla="*/ 0 w 54"/>
                  <a:gd name="T13" fmla="*/ 0 h 60"/>
                  <a:gd name="T14" fmla="*/ 54 w 54"/>
                  <a:gd name="T15" fmla="*/ 60 h 60"/>
                </a:gdLst>
                <a:ahLst/>
                <a:cxnLst>
                  <a:cxn ang="T8">
                    <a:pos x="T0" y="T1"/>
                  </a:cxn>
                  <a:cxn ang="T9">
                    <a:pos x="T2" y="T3"/>
                  </a:cxn>
                  <a:cxn ang="T10">
                    <a:pos x="T4" y="T5"/>
                  </a:cxn>
                  <a:cxn ang="T11">
                    <a:pos x="T6" y="T7"/>
                  </a:cxn>
                </a:cxnLst>
                <a:rect l="T12" t="T13" r="T14" b="T15"/>
                <a:pathLst>
                  <a:path w="54" h="60">
                    <a:moveTo>
                      <a:pt x="18" y="0"/>
                    </a:moveTo>
                    <a:lnTo>
                      <a:pt x="0" y="60"/>
                    </a:lnTo>
                    <a:lnTo>
                      <a:pt x="54" y="18"/>
                    </a:lnTo>
                    <a:lnTo>
                      <a:pt x="18" y="0"/>
                    </a:lnTo>
                    <a:close/>
                  </a:path>
                </a:pathLst>
              </a:custGeom>
              <a:solidFill>
                <a:srgbClr val="000000"/>
              </a:solidFill>
              <a:ln w="9525">
                <a:noFill/>
                <a:round/>
                <a:headEnd/>
                <a:tailEnd/>
              </a:ln>
            </p:spPr>
            <p:txBody>
              <a:bodyPr/>
              <a:lstStyle/>
              <a:p>
                <a:endParaRPr lang="en-US"/>
              </a:p>
            </p:txBody>
          </p:sp>
        </p:grpSp>
        <p:sp>
          <p:nvSpPr>
            <p:cNvPr id="262" name="Rectangle 133"/>
            <p:cNvSpPr>
              <a:spLocks noChangeArrowheads="1"/>
            </p:cNvSpPr>
            <p:nvPr/>
          </p:nvSpPr>
          <p:spPr bwMode="auto">
            <a:xfrm>
              <a:off x="4488" y="2023"/>
              <a:ext cx="198" cy="150"/>
            </a:xfrm>
            <a:prstGeom prst="rect">
              <a:avLst/>
            </a:prstGeom>
            <a:noFill/>
            <a:ln w="9525">
              <a:noFill/>
              <a:miter lim="800000"/>
              <a:headEnd/>
              <a:tailEnd/>
            </a:ln>
          </p:spPr>
          <p:txBody>
            <a:bodyPr/>
            <a:lstStyle/>
            <a:p>
              <a:endParaRPr lang="en-US"/>
            </a:p>
          </p:txBody>
        </p:sp>
        <p:sp>
          <p:nvSpPr>
            <p:cNvPr id="263" name="Rectangle 134"/>
            <p:cNvSpPr>
              <a:spLocks noChangeArrowheads="1"/>
            </p:cNvSpPr>
            <p:nvPr/>
          </p:nvSpPr>
          <p:spPr bwMode="auto">
            <a:xfrm>
              <a:off x="4704" y="1728"/>
              <a:ext cx="58"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U</a:t>
              </a:r>
              <a:endParaRPr lang="en-US"/>
            </a:p>
          </p:txBody>
        </p:sp>
        <p:sp>
          <p:nvSpPr>
            <p:cNvPr id="264" name="Rectangle 135"/>
            <p:cNvSpPr>
              <a:spLocks noChangeArrowheads="1"/>
            </p:cNvSpPr>
            <p:nvPr/>
          </p:nvSpPr>
          <p:spPr bwMode="auto">
            <a:xfrm>
              <a:off x="4602" y="2053"/>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265" name="Group 136"/>
            <p:cNvGrpSpPr>
              <a:grpSpLocks/>
            </p:cNvGrpSpPr>
            <p:nvPr/>
          </p:nvGrpSpPr>
          <p:grpSpPr bwMode="auto">
            <a:xfrm>
              <a:off x="4218" y="1387"/>
              <a:ext cx="138" cy="126"/>
              <a:chOff x="4218" y="2358"/>
              <a:chExt cx="138" cy="126"/>
            </a:xfrm>
          </p:grpSpPr>
          <p:sp>
            <p:nvSpPr>
              <p:cNvPr id="347" name="Freeform 137"/>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48" name="Freeform 138"/>
              <p:cNvSpPr>
                <a:spLocks/>
              </p:cNvSpPr>
              <p:nvPr/>
            </p:nvSpPr>
            <p:spPr bwMode="auto">
              <a:xfrm>
                <a:off x="4218" y="2358"/>
                <a:ext cx="138" cy="54"/>
              </a:xfrm>
              <a:custGeom>
                <a:avLst/>
                <a:gdLst>
                  <a:gd name="T0" fmla="*/ 138 w 138"/>
                  <a:gd name="T1" fmla="*/ 0 h 54"/>
                  <a:gd name="T2" fmla="*/ 84 w 138"/>
                  <a:gd name="T3" fmla="*/ 6 h 54"/>
                  <a:gd name="T4" fmla="*/ 42 w 138"/>
                  <a:gd name="T5" fmla="*/ 12 h 54"/>
                  <a:gd name="T6" fmla="*/ 12 w 138"/>
                  <a:gd name="T7" fmla="*/ 24 h 54"/>
                  <a:gd name="T8" fmla="*/ 0 w 138"/>
                  <a:gd name="T9" fmla="*/ 42 h 54"/>
                  <a:gd name="T10" fmla="*/ 0 w 138"/>
                  <a:gd name="T11" fmla="*/ 48 h 54"/>
                  <a:gd name="T12" fmla="*/ 6 w 138"/>
                  <a:gd name="T13" fmla="*/ 54 h 54"/>
                  <a:gd name="T14" fmla="*/ 6 w 138"/>
                  <a:gd name="T15" fmla="*/ 54 h 54"/>
                  <a:gd name="T16" fmla="*/ 24 w 138"/>
                  <a:gd name="T17" fmla="*/ 42 h 54"/>
                  <a:gd name="T18" fmla="*/ 54 w 138"/>
                  <a:gd name="T19" fmla="*/ 30 h 54"/>
                  <a:gd name="T20" fmla="*/ 96 w 138"/>
                  <a:gd name="T21" fmla="*/ 24 h 54"/>
                  <a:gd name="T22" fmla="*/ 138 w 138"/>
                  <a:gd name="T23" fmla="*/ 24 h 54"/>
                  <a:gd name="T24" fmla="*/ 138 w 138"/>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8"/>
                  <a:gd name="T40" fmla="*/ 0 h 54"/>
                  <a:gd name="T41" fmla="*/ 138 w 138"/>
                  <a:gd name="T42" fmla="*/ 54 h 5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8" h="54">
                    <a:moveTo>
                      <a:pt x="138" y="0"/>
                    </a:moveTo>
                    <a:lnTo>
                      <a:pt x="84" y="6"/>
                    </a:lnTo>
                    <a:lnTo>
                      <a:pt x="42" y="12"/>
                    </a:lnTo>
                    <a:lnTo>
                      <a:pt x="12" y="24"/>
                    </a:lnTo>
                    <a:lnTo>
                      <a:pt x="0" y="42"/>
                    </a:lnTo>
                    <a:lnTo>
                      <a:pt x="0" y="48"/>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349" name="Freeform 139"/>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noFill/>
              <a:ln w="9525">
                <a:solidFill>
                  <a:srgbClr val="000000"/>
                </a:solidFill>
                <a:prstDash val="solid"/>
                <a:round/>
                <a:headEnd/>
                <a:tailEnd/>
              </a:ln>
            </p:spPr>
            <p:txBody>
              <a:bodyPr/>
              <a:lstStyle/>
              <a:p>
                <a:endParaRPr lang="en-US"/>
              </a:p>
            </p:txBody>
          </p:sp>
          <p:sp>
            <p:nvSpPr>
              <p:cNvPr id="350" name="Freeform 140"/>
              <p:cNvSpPr>
                <a:spLocks/>
              </p:cNvSpPr>
              <p:nvPr/>
            </p:nvSpPr>
            <p:spPr bwMode="auto">
              <a:xfrm>
                <a:off x="4218" y="2400"/>
                <a:ext cx="6" cy="12"/>
              </a:xfrm>
              <a:custGeom>
                <a:avLst/>
                <a:gdLst>
                  <a:gd name="T0" fmla="*/ 0 w 6"/>
                  <a:gd name="T1" fmla="*/ 0 h 12"/>
                  <a:gd name="T2" fmla="*/ 0 w 6"/>
                  <a:gd name="T3" fmla="*/ 6 h 12"/>
                  <a:gd name="T4" fmla="*/ 6 w 6"/>
                  <a:gd name="T5" fmla="*/ 12 h 12"/>
                  <a:gd name="T6" fmla="*/ 0 60000 65536"/>
                  <a:gd name="T7" fmla="*/ 0 60000 65536"/>
                  <a:gd name="T8" fmla="*/ 0 60000 65536"/>
                  <a:gd name="T9" fmla="*/ 0 w 6"/>
                  <a:gd name="T10" fmla="*/ 0 h 12"/>
                  <a:gd name="T11" fmla="*/ 6 w 6"/>
                  <a:gd name="T12" fmla="*/ 12 h 12"/>
                </a:gdLst>
                <a:ahLst/>
                <a:cxnLst>
                  <a:cxn ang="T6">
                    <a:pos x="T0" y="T1"/>
                  </a:cxn>
                  <a:cxn ang="T7">
                    <a:pos x="T2" y="T3"/>
                  </a:cxn>
                  <a:cxn ang="T8">
                    <a:pos x="T4" y="T5"/>
                  </a:cxn>
                </a:cxnLst>
                <a:rect l="T9" t="T10" r="T11" b="T12"/>
                <a:pathLst>
                  <a:path w="6" h="12">
                    <a:moveTo>
                      <a:pt x="0" y="0"/>
                    </a:moveTo>
                    <a:lnTo>
                      <a:pt x="0" y="6"/>
                    </a:lnTo>
                    <a:lnTo>
                      <a:pt x="6" y="12"/>
                    </a:lnTo>
                  </a:path>
                </a:pathLst>
              </a:custGeom>
              <a:noFill/>
              <a:ln w="9525">
                <a:solidFill>
                  <a:srgbClr val="000000"/>
                </a:solidFill>
                <a:prstDash val="solid"/>
                <a:round/>
                <a:headEnd/>
                <a:tailEnd/>
              </a:ln>
            </p:spPr>
            <p:txBody>
              <a:bodyPr/>
              <a:lstStyle/>
              <a:p>
                <a:endParaRPr lang="en-US"/>
              </a:p>
            </p:txBody>
          </p:sp>
        </p:grpSp>
        <p:sp>
          <p:nvSpPr>
            <p:cNvPr id="266" name="Rectangle 141"/>
            <p:cNvSpPr>
              <a:spLocks noChangeArrowheads="1"/>
            </p:cNvSpPr>
            <p:nvPr/>
          </p:nvSpPr>
          <p:spPr bwMode="auto">
            <a:xfrm>
              <a:off x="4704" y="1735"/>
              <a:ext cx="180" cy="156"/>
            </a:xfrm>
            <a:prstGeom prst="rect">
              <a:avLst/>
            </a:prstGeom>
            <a:noFill/>
            <a:ln w="9525">
              <a:noFill/>
              <a:miter lim="800000"/>
              <a:headEnd/>
              <a:tailEnd/>
            </a:ln>
          </p:spPr>
          <p:txBody>
            <a:bodyPr/>
            <a:lstStyle/>
            <a:p>
              <a:endParaRPr lang="en-US"/>
            </a:p>
          </p:txBody>
        </p:sp>
        <p:sp>
          <p:nvSpPr>
            <p:cNvPr id="267" name="Rectangle 142"/>
            <p:cNvSpPr>
              <a:spLocks noChangeArrowheads="1"/>
            </p:cNvSpPr>
            <p:nvPr/>
          </p:nvSpPr>
          <p:spPr bwMode="auto">
            <a:xfrm>
              <a:off x="4800" y="1765"/>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268" name="Rectangle 143"/>
            <p:cNvSpPr>
              <a:spLocks noChangeArrowheads="1"/>
            </p:cNvSpPr>
            <p:nvPr/>
          </p:nvSpPr>
          <p:spPr bwMode="auto">
            <a:xfrm>
              <a:off x="4320" y="1339"/>
              <a:ext cx="306" cy="174"/>
            </a:xfrm>
            <a:prstGeom prst="rect">
              <a:avLst/>
            </a:prstGeom>
            <a:noFill/>
            <a:ln w="9525">
              <a:noFill/>
              <a:miter lim="800000"/>
              <a:headEnd/>
              <a:tailEnd/>
            </a:ln>
          </p:spPr>
          <p:txBody>
            <a:bodyPr/>
            <a:lstStyle/>
            <a:p>
              <a:endParaRPr lang="en-US"/>
            </a:p>
          </p:txBody>
        </p:sp>
        <p:sp>
          <p:nvSpPr>
            <p:cNvPr id="269" name="Rectangle 144"/>
            <p:cNvSpPr>
              <a:spLocks noChangeArrowheads="1"/>
            </p:cNvSpPr>
            <p:nvPr/>
          </p:nvSpPr>
          <p:spPr bwMode="auto">
            <a:xfrm>
              <a:off x="4380" y="1363"/>
              <a:ext cx="66"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w</a:t>
              </a:r>
              <a:endParaRPr lang="en-US"/>
            </a:p>
          </p:txBody>
        </p:sp>
        <p:sp>
          <p:nvSpPr>
            <p:cNvPr id="270" name="Rectangle 145"/>
            <p:cNvSpPr>
              <a:spLocks noChangeArrowheads="1"/>
            </p:cNvSpPr>
            <p:nvPr/>
          </p:nvSpPr>
          <p:spPr bwMode="auto">
            <a:xfrm>
              <a:off x="4440" y="1399"/>
              <a:ext cx="78"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E/I</a:t>
              </a:r>
              <a:endParaRPr lang="en-US"/>
            </a:p>
          </p:txBody>
        </p:sp>
        <p:sp>
          <p:nvSpPr>
            <p:cNvPr id="271" name="Rectangle 146"/>
            <p:cNvSpPr>
              <a:spLocks noChangeArrowheads="1"/>
            </p:cNvSpPr>
            <p:nvPr/>
          </p:nvSpPr>
          <p:spPr bwMode="auto">
            <a:xfrm>
              <a:off x="4524" y="1285"/>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72" name="Rectangle 147"/>
            <p:cNvSpPr>
              <a:spLocks noChangeArrowheads="1"/>
            </p:cNvSpPr>
            <p:nvPr/>
          </p:nvSpPr>
          <p:spPr bwMode="auto">
            <a:xfrm>
              <a:off x="4122" y="1129"/>
              <a:ext cx="348" cy="174"/>
            </a:xfrm>
            <a:prstGeom prst="rect">
              <a:avLst/>
            </a:prstGeom>
            <a:noFill/>
            <a:ln w="9525">
              <a:noFill/>
              <a:miter lim="800000"/>
              <a:headEnd/>
              <a:tailEnd/>
            </a:ln>
          </p:spPr>
          <p:txBody>
            <a:bodyPr/>
            <a:lstStyle/>
            <a:p>
              <a:endParaRPr lang="en-US"/>
            </a:p>
          </p:txBody>
        </p:sp>
        <p:sp>
          <p:nvSpPr>
            <p:cNvPr id="273" name="Rectangle 148"/>
            <p:cNvSpPr>
              <a:spLocks noChangeArrowheads="1"/>
            </p:cNvSpPr>
            <p:nvPr/>
          </p:nvSpPr>
          <p:spPr bwMode="auto">
            <a:xfrm>
              <a:off x="4176" y="1159"/>
              <a:ext cx="57"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Z</a:t>
              </a:r>
              <a:endParaRPr lang="en-US"/>
            </a:p>
          </p:txBody>
        </p:sp>
        <p:sp>
          <p:nvSpPr>
            <p:cNvPr id="274" name="Rectangle 149"/>
            <p:cNvSpPr>
              <a:spLocks noChangeArrowheads="1"/>
            </p:cNvSpPr>
            <p:nvPr/>
          </p:nvSpPr>
          <p:spPr bwMode="auto">
            <a:xfrm>
              <a:off x="4230" y="1195"/>
              <a:ext cx="20"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75" name="Rectangle 150"/>
            <p:cNvSpPr>
              <a:spLocks noChangeArrowheads="1"/>
            </p:cNvSpPr>
            <p:nvPr/>
          </p:nvSpPr>
          <p:spPr bwMode="auto">
            <a:xfrm>
              <a:off x="4254" y="1159"/>
              <a:ext cx="105"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Z</a:t>
              </a:r>
              <a:endParaRPr lang="en-US"/>
            </a:p>
          </p:txBody>
        </p:sp>
        <p:sp>
          <p:nvSpPr>
            <p:cNvPr id="276" name="Rectangle 151"/>
            <p:cNvSpPr>
              <a:spLocks noChangeArrowheads="1"/>
            </p:cNvSpPr>
            <p:nvPr/>
          </p:nvSpPr>
          <p:spPr bwMode="auto">
            <a:xfrm>
              <a:off x="4356" y="1195"/>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77" name="Rectangle 152"/>
            <p:cNvSpPr>
              <a:spLocks noChangeArrowheads="1"/>
            </p:cNvSpPr>
            <p:nvPr/>
          </p:nvSpPr>
          <p:spPr bwMode="auto">
            <a:xfrm>
              <a:off x="4398" y="1159"/>
              <a:ext cx="24"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a:t>
              </a:r>
              <a:endParaRPr lang="en-US"/>
            </a:p>
          </p:txBody>
        </p:sp>
        <p:sp>
          <p:nvSpPr>
            <p:cNvPr id="278" name="Rectangle 153"/>
            <p:cNvSpPr>
              <a:spLocks noChangeArrowheads="1"/>
            </p:cNvSpPr>
            <p:nvPr/>
          </p:nvSpPr>
          <p:spPr bwMode="auto">
            <a:xfrm>
              <a:off x="5370" y="1771"/>
              <a:ext cx="276" cy="180"/>
            </a:xfrm>
            <a:prstGeom prst="rect">
              <a:avLst/>
            </a:prstGeom>
            <a:noFill/>
            <a:ln w="9525">
              <a:noFill/>
              <a:miter lim="800000"/>
              <a:headEnd/>
              <a:tailEnd/>
            </a:ln>
          </p:spPr>
          <p:txBody>
            <a:bodyPr/>
            <a:lstStyle/>
            <a:p>
              <a:endParaRPr lang="en-US"/>
            </a:p>
          </p:txBody>
        </p:sp>
        <p:sp>
          <p:nvSpPr>
            <p:cNvPr id="279" name="Rectangle 154"/>
            <p:cNvSpPr>
              <a:spLocks noChangeArrowheads="1"/>
            </p:cNvSpPr>
            <p:nvPr/>
          </p:nvSpPr>
          <p:spPr bwMode="auto">
            <a:xfrm>
              <a:off x="5328" y="1939"/>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280" name="Rectangle 155"/>
            <p:cNvSpPr>
              <a:spLocks noChangeArrowheads="1"/>
            </p:cNvSpPr>
            <p:nvPr/>
          </p:nvSpPr>
          <p:spPr bwMode="auto">
            <a:xfrm>
              <a:off x="5376" y="1987"/>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81" name="Rectangle 156"/>
            <p:cNvSpPr>
              <a:spLocks noChangeArrowheads="1"/>
            </p:cNvSpPr>
            <p:nvPr/>
          </p:nvSpPr>
          <p:spPr bwMode="auto">
            <a:xfrm>
              <a:off x="5532" y="1717"/>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282" name="Rectangle 157"/>
            <p:cNvSpPr>
              <a:spLocks noChangeArrowheads="1"/>
            </p:cNvSpPr>
            <p:nvPr/>
          </p:nvSpPr>
          <p:spPr bwMode="auto">
            <a:xfrm>
              <a:off x="5598" y="2293"/>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283" name="Freeform 158"/>
            <p:cNvSpPr>
              <a:spLocks/>
            </p:cNvSpPr>
            <p:nvPr/>
          </p:nvSpPr>
          <p:spPr bwMode="auto">
            <a:xfrm>
              <a:off x="4044" y="2581"/>
              <a:ext cx="246" cy="486"/>
            </a:xfrm>
            <a:custGeom>
              <a:avLst/>
              <a:gdLst>
                <a:gd name="T0" fmla="*/ 246 w 246"/>
                <a:gd name="T1" fmla="*/ 486 h 486"/>
                <a:gd name="T2" fmla="*/ 198 w 246"/>
                <a:gd name="T3" fmla="*/ 474 h 486"/>
                <a:gd name="T4" fmla="*/ 150 w 246"/>
                <a:gd name="T5" fmla="*/ 450 h 486"/>
                <a:gd name="T6" fmla="*/ 108 w 246"/>
                <a:gd name="T7" fmla="*/ 408 h 486"/>
                <a:gd name="T8" fmla="*/ 72 w 246"/>
                <a:gd name="T9" fmla="*/ 354 h 486"/>
                <a:gd name="T10" fmla="*/ 42 w 246"/>
                <a:gd name="T11" fmla="*/ 288 h 486"/>
                <a:gd name="T12" fmla="*/ 18 w 246"/>
                <a:gd name="T13" fmla="*/ 210 h 486"/>
                <a:gd name="T14" fmla="*/ 6 w 246"/>
                <a:gd name="T15" fmla="*/ 126 h 486"/>
                <a:gd name="T16" fmla="*/ 0 w 246"/>
                <a:gd name="T17" fmla="*/ 36 h 486"/>
                <a:gd name="T18" fmla="*/ 0 w 246"/>
                <a:gd name="T19" fmla="*/ 0 h 4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486"/>
                <a:gd name="T32" fmla="*/ 246 w 246"/>
                <a:gd name="T33" fmla="*/ 486 h 4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486">
                  <a:moveTo>
                    <a:pt x="246" y="486"/>
                  </a:moveTo>
                  <a:lnTo>
                    <a:pt x="198" y="474"/>
                  </a:lnTo>
                  <a:lnTo>
                    <a:pt x="150" y="450"/>
                  </a:lnTo>
                  <a:lnTo>
                    <a:pt x="108" y="408"/>
                  </a:lnTo>
                  <a:lnTo>
                    <a:pt x="72" y="354"/>
                  </a:lnTo>
                  <a:lnTo>
                    <a:pt x="42" y="288"/>
                  </a:lnTo>
                  <a:lnTo>
                    <a:pt x="18" y="210"/>
                  </a:lnTo>
                  <a:lnTo>
                    <a:pt x="6" y="126"/>
                  </a:lnTo>
                  <a:lnTo>
                    <a:pt x="0" y="36"/>
                  </a:lnTo>
                  <a:lnTo>
                    <a:pt x="0" y="0"/>
                  </a:lnTo>
                </a:path>
              </a:pathLst>
            </a:custGeom>
            <a:noFill/>
            <a:ln w="9525">
              <a:solidFill>
                <a:srgbClr val="000000"/>
              </a:solidFill>
              <a:prstDash val="solid"/>
              <a:round/>
              <a:headEnd/>
              <a:tailEnd/>
            </a:ln>
          </p:spPr>
          <p:txBody>
            <a:bodyPr/>
            <a:lstStyle/>
            <a:p>
              <a:endParaRPr lang="en-US"/>
            </a:p>
          </p:txBody>
        </p:sp>
        <p:grpSp>
          <p:nvGrpSpPr>
            <p:cNvPr id="284" name="Group 159"/>
            <p:cNvGrpSpPr>
              <a:grpSpLocks/>
            </p:cNvGrpSpPr>
            <p:nvPr/>
          </p:nvGrpSpPr>
          <p:grpSpPr bwMode="auto">
            <a:xfrm>
              <a:off x="3720" y="2359"/>
              <a:ext cx="564" cy="786"/>
              <a:chOff x="3720" y="3330"/>
              <a:chExt cx="564" cy="786"/>
            </a:xfrm>
          </p:grpSpPr>
          <p:sp>
            <p:nvSpPr>
              <p:cNvPr id="345" name="Line 160"/>
              <p:cNvSpPr>
                <a:spLocks noChangeShapeType="1"/>
              </p:cNvSpPr>
              <p:nvPr/>
            </p:nvSpPr>
            <p:spPr bwMode="auto">
              <a:xfrm flipH="1">
                <a:off x="3744" y="3330"/>
                <a:ext cx="540" cy="744"/>
              </a:xfrm>
              <a:prstGeom prst="line">
                <a:avLst/>
              </a:prstGeom>
              <a:noFill/>
              <a:ln w="9525">
                <a:solidFill>
                  <a:srgbClr val="000000"/>
                </a:solidFill>
                <a:round/>
                <a:headEnd/>
                <a:tailEnd/>
              </a:ln>
            </p:spPr>
            <p:txBody>
              <a:bodyPr/>
              <a:lstStyle/>
              <a:p>
                <a:endParaRPr lang="en-US"/>
              </a:p>
            </p:txBody>
          </p:sp>
          <p:sp>
            <p:nvSpPr>
              <p:cNvPr id="346" name="Freeform 161"/>
              <p:cNvSpPr>
                <a:spLocks/>
              </p:cNvSpPr>
              <p:nvPr/>
            </p:nvSpPr>
            <p:spPr bwMode="auto">
              <a:xfrm>
                <a:off x="3720" y="4044"/>
                <a:ext cx="66" cy="72"/>
              </a:xfrm>
              <a:custGeom>
                <a:avLst/>
                <a:gdLst>
                  <a:gd name="T0" fmla="*/ 18 w 66"/>
                  <a:gd name="T1" fmla="*/ 0 h 72"/>
                  <a:gd name="T2" fmla="*/ 0 w 66"/>
                  <a:gd name="T3" fmla="*/ 72 h 72"/>
                  <a:gd name="T4" fmla="*/ 66 w 66"/>
                  <a:gd name="T5" fmla="*/ 36 h 72"/>
                  <a:gd name="T6" fmla="*/ 18 w 66"/>
                  <a:gd name="T7" fmla="*/ 0 h 72"/>
                  <a:gd name="T8" fmla="*/ 0 60000 65536"/>
                  <a:gd name="T9" fmla="*/ 0 60000 65536"/>
                  <a:gd name="T10" fmla="*/ 0 60000 65536"/>
                  <a:gd name="T11" fmla="*/ 0 60000 65536"/>
                  <a:gd name="T12" fmla="*/ 0 w 66"/>
                  <a:gd name="T13" fmla="*/ 0 h 72"/>
                  <a:gd name="T14" fmla="*/ 66 w 66"/>
                  <a:gd name="T15" fmla="*/ 72 h 72"/>
                </a:gdLst>
                <a:ahLst/>
                <a:cxnLst>
                  <a:cxn ang="T8">
                    <a:pos x="T0" y="T1"/>
                  </a:cxn>
                  <a:cxn ang="T9">
                    <a:pos x="T2" y="T3"/>
                  </a:cxn>
                  <a:cxn ang="T10">
                    <a:pos x="T4" y="T5"/>
                  </a:cxn>
                  <a:cxn ang="T11">
                    <a:pos x="T6" y="T7"/>
                  </a:cxn>
                </a:cxnLst>
                <a:rect l="T12" t="T13" r="T14" b="T15"/>
                <a:pathLst>
                  <a:path w="66" h="72">
                    <a:moveTo>
                      <a:pt x="18" y="0"/>
                    </a:moveTo>
                    <a:lnTo>
                      <a:pt x="0" y="72"/>
                    </a:lnTo>
                    <a:lnTo>
                      <a:pt x="66" y="36"/>
                    </a:lnTo>
                    <a:lnTo>
                      <a:pt x="18" y="0"/>
                    </a:lnTo>
                    <a:close/>
                  </a:path>
                </a:pathLst>
              </a:custGeom>
              <a:solidFill>
                <a:srgbClr val="000000"/>
              </a:solidFill>
              <a:ln w="9525">
                <a:noFill/>
                <a:round/>
                <a:headEnd/>
                <a:tailEnd/>
              </a:ln>
            </p:spPr>
            <p:txBody>
              <a:bodyPr/>
              <a:lstStyle/>
              <a:p>
                <a:endParaRPr lang="en-US"/>
              </a:p>
            </p:txBody>
          </p:sp>
        </p:grpSp>
        <p:sp>
          <p:nvSpPr>
            <p:cNvPr id="285" name="Rectangle 162"/>
            <p:cNvSpPr>
              <a:spLocks noChangeArrowheads="1"/>
            </p:cNvSpPr>
            <p:nvPr/>
          </p:nvSpPr>
          <p:spPr bwMode="auto">
            <a:xfrm>
              <a:off x="3090" y="1843"/>
              <a:ext cx="384" cy="222"/>
            </a:xfrm>
            <a:prstGeom prst="rect">
              <a:avLst/>
            </a:prstGeom>
            <a:noFill/>
            <a:ln w="9525">
              <a:noFill/>
              <a:miter lim="800000"/>
              <a:headEnd/>
              <a:tailEnd/>
            </a:ln>
          </p:spPr>
          <p:txBody>
            <a:bodyPr/>
            <a:lstStyle/>
            <a:p>
              <a:endParaRPr lang="en-US"/>
            </a:p>
          </p:txBody>
        </p:sp>
        <p:sp>
          <p:nvSpPr>
            <p:cNvPr id="286" name="Rectangle 163"/>
            <p:cNvSpPr>
              <a:spLocks noChangeArrowheads="1"/>
            </p:cNvSpPr>
            <p:nvPr/>
          </p:nvSpPr>
          <p:spPr bwMode="auto">
            <a:xfrm>
              <a:off x="3144" y="1861"/>
              <a:ext cx="265"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Equatorial</a:t>
              </a:r>
              <a:endParaRPr lang="en-US"/>
            </a:p>
          </p:txBody>
        </p:sp>
        <p:sp>
          <p:nvSpPr>
            <p:cNvPr id="287" name="Rectangle 164"/>
            <p:cNvSpPr>
              <a:spLocks noChangeArrowheads="1"/>
            </p:cNvSpPr>
            <p:nvPr/>
          </p:nvSpPr>
          <p:spPr bwMode="auto">
            <a:xfrm>
              <a:off x="3414" y="1861"/>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88" name="Rectangle 165"/>
            <p:cNvSpPr>
              <a:spLocks noChangeArrowheads="1"/>
            </p:cNvSpPr>
            <p:nvPr/>
          </p:nvSpPr>
          <p:spPr bwMode="auto">
            <a:xfrm>
              <a:off x="3144" y="1945"/>
              <a:ext cx="141"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Plane</a:t>
              </a:r>
              <a:endParaRPr lang="en-US"/>
            </a:p>
          </p:txBody>
        </p:sp>
        <p:sp>
          <p:nvSpPr>
            <p:cNvPr id="289" name="Rectangle 166"/>
            <p:cNvSpPr>
              <a:spLocks noChangeArrowheads="1"/>
            </p:cNvSpPr>
            <p:nvPr/>
          </p:nvSpPr>
          <p:spPr bwMode="auto">
            <a:xfrm>
              <a:off x="3294" y="1945"/>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90" name="Rectangle 167"/>
            <p:cNvSpPr>
              <a:spLocks noChangeArrowheads="1"/>
            </p:cNvSpPr>
            <p:nvPr/>
          </p:nvSpPr>
          <p:spPr bwMode="auto">
            <a:xfrm>
              <a:off x="4464" y="3091"/>
              <a:ext cx="295"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Greenwich </a:t>
              </a:r>
              <a:endParaRPr lang="en-US"/>
            </a:p>
          </p:txBody>
        </p:sp>
        <p:grpSp>
          <p:nvGrpSpPr>
            <p:cNvPr id="291" name="Group 168"/>
            <p:cNvGrpSpPr>
              <a:grpSpLocks/>
            </p:cNvGrpSpPr>
            <p:nvPr/>
          </p:nvGrpSpPr>
          <p:grpSpPr bwMode="auto">
            <a:xfrm>
              <a:off x="3438" y="1927"/>
              <a:ext cx="318" cy="246"/>
              <a:chOff x="3438" y="2898"/>
              <a:chExt cx="318" cy="246"/>
            </a:xfrm>
          </p:grpSpPr>
          <p:sp>
            <p:nvSpPr>
              <p:cNvPr id="343" name="Freeform 169"/>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344" name="Freeform 170"/>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pSp>
          <p:nvGrpSpPr>
            <p:cNvPr id="292" name="Group 171"/>
            <p:cNvGrpSpPr>
              <a:grpSpLocks/>
            </p:cNvGrpSpPr>
            <p:nvPr/>
          </p:nvGrpSpPr>
          <p:grpSpPr bwMode="auto">
            <a:xfrm>
              <a:off x="4116" y="2857"/>
              <a:ext cx="306" cy="246"/>
              <a:chOff x="4116" y="3828"/>
              <a:chExt cx="306" cy="246"/>
            </a:xfrm>
          </p:grpSpPr>
          <p:sp>
            <p:nvSpPr>
              <p:cNvPr id="341" name="Freeform 172"/>
              <p:cNvSpPr>
                <a:spLocks/>
              </p:cNvSpPr>
              <p:nvPr/>
            </p:nvSpPr>
            <p:spPr bwMode="auto">
              <a:xfrm>
                <a:off x="4152" y="3846"/>
                <a:ext cx="270" cy="228"/>
              </a:xfrm>
              <a:custGeom>
                <a:avLst/>
                <a:gdLst>
                  <a:gd name="T0" fmla="*/ 270 w 270"/>
                  <a:gd name="T1" fmla="*/ 228 h 228"/>
                  <a:gd name="T2" fmla="*/ 72 w 270"/>
                  <a:gd name="T3" fmla="*/ 78 h 228"/>
                  <a:gd name="T4" fmla="*/ 108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342" name="Freeform 173"/>
              <p:cNvSpPr>
                <a:spLocks/>
              </p:cNvSpPr>
              <p:nvPr/>
            </p:nvSpPr>
            <p:spPr bwMode="auto">
              <a:xfrm>
                <a:off x="4116" y="3828"/>
                <a:ext cx="72" cy="60"/>
              </a:xfrm>
              <a:custGeom>
                <a:avLst/>
                <a:gdLst>
                  <a:gd name="T0" fmla="*/ 72 w 72"/>
                  <a:gd name="T1" fmla="*/ 12 h 60"/>
                  <a:gd name="T2" fmla="*/ 0 w 72"/>
                  <a:gd name="T3" fmla="*/ 0 h 60"/>
                  <a:gd name="T4" fmla="*/ 36 w 72"/>
                  <a:gd name="T5" fmla="*/ 60 h 60"/>
                  <a:gd name="T6" fmla="*/ 72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grpSp>
        <p:grpSp>
          <p:nvGrpSpPr>
            <p:cNvPr id="293" name="Group 174"/>
            <p:cNvGrpSpPr>
              <a:grpSpLocks/>
            </p:cNvGrpSpPr>
            <p:nvPr/>
          </p:nvGrpSpPr>
          <p:grpSpPr bwMode="auto">
            <a:xfrm>
              <a:off x="2820" y="2887"/>
              <a:ext cx="432" cy="222"/>
              <a:chOff x="2820" y="3858"/>
              <a:chExt cx="432" cy="222"/>
            </a:xfrm>
          </p:grpSpPr>
          <p:sp>
            <p:nvSpPr>
              <p:cNvPr id="339" name="Line 175"/>
              <p:cNvSpPr>
                <a:spLocks noChangeShapeType="1"/>
              </p:cNvSpPr>
              <p:nvPr/>
            </p:nvSpPr>
            <p:spPr bwMode="auto">
              <a:xfrm flipH="1">
                <a:off x="2862" y="3858"/>
                <a:ext cx="390" cy="204"/>
              </a:xfrm>
              <a:prstGeom prst="line">
                <a:avLst/>
              </a:prstGeom>
              <a:noFill/>
              <a:ln w="9525">
                <a:solidFill>
                  <a:srgbClr val="000000"/>
                </a:solidFill>
                <a:round/>
                <a:headEnd/>
                <a:tailEnd/>
              </a:ln>
            </p:spPr>
            <p:txBody>
              <a:bodyPr/>
              <a:lstStyle/>
              <a:p>
                <a:endParaRPr lang="en-US"/>
              </a:p>
            </p:txBody>
          </p:sp>
          <p:sp>
            <p:nvSpPr>
              <p:cNvPr id="340" name="Freeform 176"/>
              <p:cNvSpPr>
                <a:spLocks/>
              </p:cNvSpPr>
              <p:nvPr/>
            </p:nvSpPr>
            <p:spPr bwMode="auto">
              <a:xfrm>
                <a:off x="2820" y="4026"/>
                <a:ext cx="72" cy="54"/>
              </a:xfrm>
              <a:custGeom>
                <a:avLst/>
                <a:gdLst>
                  <a:gd name="T0" fmla="*/ 42 w 72"/>
                  <a:gd name="T1" fmla="*/ 0 h 54"/>
                  <a:gd name="T2" fmla="*/ 0 w 72"/>
                  <a:gd name="T3" fmla="*/ 54 h 54"/>
                  <a:gd name="T4" fmla="*/ 72 w 72"/>
                  <a:gd name="T5" fmla="*/ 54 h 54"/>
                  <a:gd name="T6" fmla="*/ 42 w 72"/>
                  <a:gd name="T7" fmla="*/ 0 h 54"/>
                  <a:gd name="T8" fmla="*/ 0 60000 65536"/>
                  <a:gd name="T9" fmla="*/ 0 60000 65536"/>
                  <a:gd name="T10" fmla="*/ 0 60000 65536"/>
                  <a:gd name="T11" fmla="*/ 0 60000 65536"/>
                  <a:gd name="T12" fmla="*/ 0 w 72"/>
                  <a:gd name="T13" fmla="*/ 0 h 54"/>
                  <a:gd name="T14" fmla="*/ 72 w 72"/>
                  <a:gd name="T15" fmla="*/ 54 h 54"/>
                </a:gdLst>
                <a:ahLst/>
                <a:cxnLst>
                  <a:cxn ang="T8">
                    <a:pos x="T0" y="T1"/>
                  </a:cxn>
                  <a:cxn ang="T9">
                    <a:pos x="T2" y="T3"/>
                  </a:cxn>
                  <a:cxn ang="T10">
                    <a:pos x="T4" y="T5"/>
                  </a:cxn>
                  <a:cxn ang="T11">
                    <a:pos x="T6" y="T7"/>
                  </a:cxn>
                </a:cxnLst>
                <a:rect l="T12" t="T13" r="T14" b="T15"/>
                <a:pathLst>
                  <a:path w="72" h="54">
                    <a:moveTo>
                      <a:pt x="42" y="0"/>
                    </a:moveTo>
                    <a:lnTo>
                      <a:pt x="0" y="54"/>
                    </a:lnTo>
                    <a:lnTo>
                      <a:pt x="72" y="54"/>
                    </a:lnTo>
                    <a:lnTo>
                      <a:pt x="42" y="0"/>
                    </a:lnTo>
                    <a:close/>
                  </a:path>
                </a:pathLst>
              </a:custGeom>
              <a:solidFill>
                <a:srgbClr val="000000"/>
              </a:solidFill>
              <a:ln w="9525">
                <a:noFill/>
                <a:round/>
                <a:headEnd/>
                <a:tailEnd/>
              </a:ln>
            </p:spPr>
            <p:txBody>
              <a:bodyPr/>
              <a:lstStyle/>
              <a:p>
                <a:endParaRPr lang="en-US"/>
              </a:p>
            </p:txBody>
          </p:sp>
        </p:grpSp>
        <p:sp>
          <p:nvSpPr>
            <p:cNvPr id="294" name="Rectangle 177"/>
            <p:cNvSpPr>
              <a:spLocks noChangeArrowheads="1"/>
            </p:cNvSpPr>
            <p:nvPr/>
          </p:nvSpPr>
          <p:spPr bwMode="auto">
            <a:xfrm>
              <a:off x="3047" y="3027"/>
              <a:ext cx="172"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Vernal</a:t>
              </a:r>
              <a:endParaRPr lang="en-US"/>
            </a:p>
          </p:txBody>
        </p:sp>
        <p:sp>
          <p:nvSpPr>
            <p:cNvPr id="295" name="Rectangle 178"/>
            <p:cNvSpPr>
              <a:spLocks noChangeArrowheads="1"/>
            </p:cNvSpPr>
            <p:nvPr/>
          </p:nvSpPr>
          <p:spPr bwMode="auto">
            <a:xfrm>
              <a:off x="3054" y="3091"/>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96" name="Rectangle 179"/>
            <p:cNvSpPr>
              <a:spLocks noChangeArrowheads="1"/>
            </p:cNvSpPr>
            <p:nvPr/>
          </p:nvSpPr>
          <p:spPr bwMode="auto">
            <a:xfrm>
              <a:off x="3138" y="2695"/>
              <a:ext cx="276" cy="180"/>
            </a:xfrm>
            <a:prstGeom prst="rect">
              <a:avLst/>
            </a:prstGeom>
            <a:noFill/>
            <a:ln w="9525">
              <a:noFill/>
              <a:miter lim="800000"/>
              <a:headEnd/>
              <a:tailEnd/>
            </a:ln>
          </p:spPr>
          <p:txBody>
            <a:bodyPr/>
            <a:lstStyle/>
            <a:p>
              <a:endParaRPr lang="en-US"/>
            </a:p>
          </p:txBody>
        </p:sp>
        <p:sp>
          <p:nvSpPr>
            <p:cNvPr id="297" name="Rectangle 180"/>
            <p:cNvSpPr>
              <a:spLocks noChangeArrowheads="1"/>
            </p:cNvSpPr>
            <p:nvPr/>
          </p:nvSpPr>
          <p:spPr bwMode="auto">
            <a:xfrm>
              <a:off x="3192" y="2719"/>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298" name="Rectangle 181"/>
            <p:cNvSpPr>
              <a:spLocks noChangeArrowheads="1"/>
            </p:cNvSpPr>
            <p:nvPr/>
          </p:nvSpPr>
          <p:spPr bwMode="auto">
            <a:xfrm>
              <a:off x="3258" y="2755"/>
              <a:ext cx="20"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299" name="Rectangle 182"/>
            <p:cNvSpPr>
              <a:spLocks noChangeArrowheads="1"/>
            </p:cNvSpPr>
            <p:nvPr/>
          </p:nvSpPr>
          <p:spPr bwMode="auto">
            <a:xfrm>
              <a:off x="3282" y="2641"/>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300" name="Rectangle 183"/>
            <p:cNvSpPr>
              <a:spLocks noChangeArrowheads="1"/>
            </p:cNvSpPr>
            <p:nvPr/>
          </p:nvSpPr>
          <p:spPr bwMode="auto">
            <a:xfrm>
              <a:off x="5070" y="2935"/>
              <a:ext cx="182"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Local</a:t>
              </a:r>
              <a:endParaRPr lang="en-US"/>
            </a:p>
          </p:txBody>
        </p:sp>
        <p:sp>
          <p:nvSpPr>
            <p:cNvPr id="301" name="Rectangle 184"/>
            <p:cNvSpPr>
              <a:spLocks noChangeArrowheads="1"/>
            </p:cNvSpPr>
            <p:nvPr/>
          </p:nvSpPr>
          <p:spPr bwMode="auto">
            <a:xfrm>
              <a:off x="5256" y="2935"/>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 </a:t>
              </a:r>
              <a:endParaRPr lang="en-US"/>
            </a:p>
          </p:txBody>
        </p:sp>
        <p:sp>
          <p:nvSpPr>
            <p:cNvPr id="302" name="Rectangle 185"/>
            <p:cNvSpPr>
              <a:spLocks noChangeArrowheads="1"/>
            </p:cNvSpPr>
            <p:nvPr/>
          </p:nvSpPr>
          <p:spPr bwMode="auto">
            <a:xfrm>
              <a:off x="5274" y="2935"/>
              <a:ext cx="258"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sidereal</a:t>
              </a:r>
              <a:endParaRPr lang="en-US"/>
            </a:p>
          </p:txBody>
        </p:sp>
        <p:sp>
          <p:nvSpPr>
            <p:cNvPr id="303" name="Rectangle 186"/>
            <p:cNvSpPr>
              <a:spLocks noChangeArrowheads="1"/>
            </p:cNvSpPr>
            <p:nvPr/>
          </p:nvSpPr>
          <p:spPr bwMode="auto">
            <a:xfrm>
              <a:off x="5538" y="2935"/>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 </a:t>
              </a:r>
              <a:endParaRPr lang="en-US"/>
            </a:p>
          </p:txBody>
        </p:sp>
        <p:sp>
          <p:nvSpPr>
            <p:cNvPr id="304" name="Rectangle 187"/>
            <p:cNvSpPr>
              <a:spLocks noChangeArrowheads="1"/>
            </p:cNvSpPr>
            <p:nvPr/>
          </p:nvSpPr>
          <p:spPr bwMode="auto">
            <a:xfrm>
              <a:off x="5070" y="3025"/>
              <a:ext cx="44"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Symbol" pitchFamily="18" charset="2"/>
                </a:rPr>
                <a:t>l</a:t>
              </a:r>
              <a:endParaRPr lang="en-US"/>
            </a:p>
          </p:txBody>
        </p:sp>
        <p:sp>
          <p:nvSpPr>
            <p:cNvPr id="305" name="Rectangle 188"/>
            <p:cNvSpPr>
              <a:spLocks noChangeArrowheads="1"/>
            </p:cNvSpPr>
            <p:nvPr/>
          </p:nvSpPr>
          <p:spPr bwMode="auto">
            <a:xfrm>
              <a:off x="5112" y="3055"/>
              <a:ext cx="1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 </a:t>
              </a:r>
              <a:endParaRPr lang="en-US"/>
            </a:p>
          </p:txBody>
        </p:sp>
        <p:sp>
          <p:nvSpPr>
            <p:cNvPr id="306" name="Rectangle 189"/>
            <p:cNvSpPr>
              <a:spLocks noChangeArrowheads="1"/>
            </p:cNvSpPr>
            <p:nvPr/>
          </p:nvSpPr>
          <p:spPr bwMode="auto">
            <a:xfrm>
              <a:off x="5124" y="3031"/>
              <a:ext cx="65"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Times" pitchFamily="18" charset="0"/>
                </a:rPr>
                <a:t>= </a:t>
              </a:r>
              <a:endParaRPr lang="en-US"/>
            </a:p>
          </p:txBody>
        </p:sp>
        <p:sp>
          <p:nvSpPr>
            <p:cNvPr id="307" name="Rectangle 190"/>
            <p:cNvSpPr>
              <a:spLocks noChangeArrowheads="1"/>
            </p:cNvSpPr>
            <p:nvPr/>
          </p:nvSpPr>
          <p:spPr bwMode="auto">
            <a:xfrm>
              <a:off x="5190" y="3025"/>
              <a:ext cx="44"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Symbol" pitchFamily="18" charset="2"/>
                </a:rPr>
                <a:t>l</a:t>
              </a:r>
              <a:endParaRPr lang="en-US"/>
            </a:p>
          </p:txBody>
        </p:sp>
        <p:sp>
          <p:nvSpPr>
            <p:cNvPr id="308" name="Rectangle 191"/>
            <p:cNvSpPr>
              <a:spLocks noChangeArrowheads="1"/>
            </p:cNvSpPr>
            <p:nvPr/>
          </p:nvSpPr>
          <p:spPr bwMode="auto">
            <a:xfrm>
              <a:off x="5232" y="3055"/>
              <a:ext cx="27"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g</a:t>
              </a:r>
              <a:endParaRPr lang="en-US"/>
            </a:p>
          </p:txBody>
        </p:sp>
        <p:sp>
          <p:nvSpPr>
            <p:cNvPr id="309" name="Rectangle 192"/>
            <p:cNvSpPr>
              <a:spLocks noChangeArrowheads="1"/>
            </p:cNvSpPr>
            <p:nvPr/>
          </p:nvSpPr>
          <p:spPr bwMode="auto">
            <a:xfrm>
              <a:off x="5262" y="3031"/>
              <a:ext cx="45"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Times" pitchFamily="18" charset="0"/>
                </a:rPr>
                <a:t>+</a:t>
              </a:r>
              <a:endParaRPr lang="en-US"/>
            </a:p>
          </p:txBody>
        </p:sp>
        <p:sp>
          <p:nvSpPr>
            <p:cNvPr id="310" name="Rectangle 193"/>
            <p:cNvSpPr>
              <a:spLocks noChangeArrowheads="1"/>
            </p:cNvSpPr>
            <p:nvPr/>
          </p:nvSpPr>
          <p:spPr bwMode="auto">
            <a:xfrm>
              <a:off x="5304" y="3055"/>
              <a:ext cx="1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 </a:t>
              </a:r>
              <a:endParaRPr lang="en-US"/>
            </a:p>
          </p:txBody>
        </p:sp>
        <p:sp>
          <p:nvSpPr>
            <p:cNvPr id="311" name="Rectangle 194"/>
            <p:cNvSpPr>
              <a:spLocks noChangeArrowheads="1"/>
            </p:cNvSpPr>
            <p:nvPr/>
          </p:nvSpPr>
          <p:spPr bwMode="auto">
            <a:xfrm>
              <a:off x="5316" y="3025"/>
              <a:ext cx="44"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Symbol" pitchFamily="18" charset="2"/>
                </a:rPr>
                <a:t>l</a:t>
              </a:r>
              <a:endParaRPr lang="en-US"/>
            </a:p>
          </p:txBody>
        </p:sp>
        <p:sp>
          <p:nvSpPr>
            <p:cNvPr id="312" name="Rectangle 195"/>
            <p:cNvSpPr>
              <a:spLocks noChangeArrowheads="1"/>
            </p:cNvSpPr>
            <p:nvPr/>
          </p:nvSpPr>
          <p:spPr bwMode="auto">
            <a:xfrm>
              <a:off x="5358" y="3055"/>
              <a:ext cx="3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E</a:t>
              </a:r>
              <a:endParaRPr lang="en-US"/>
            </a:p>
          </p:txBody>
        </p:sp>
        <p:sp>
          <p:nvSpPr>
            <p:cNvPr id="313" name="Rectangle 196"/>
            <p:cNvSpPr>
              <a:spLocks noChangeArrowheads="1"/>
            </p:cNvSpPr>
            <p:nvPr/>
          </p:nvSpPr>
          <p:spPr bwMode="auto">
            <a:xfrm>
              <a:off x="5394" y="3055"/>
              <a:ext cx="1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 </a:t>
              </a:r>
              <a:endParaRPr lang="en-US"/>
            </a:p>
          </p:txBody>
        </p:sp>
        <p:grpSp>
          <p:nvGrpSpPr>
            <p:cNvPr id="314" name="Group 197"/>
            <p:cNvGrpSpPr>
              <a:grpSpLocks/>
            </p:cNvGrpSpPr>
            <p:nvPr/>
          </p:nvGrpSpPr>
          <p:grpSpPr bwMode="auto">
            <a:xfrm>
              <a:off x="3792" y="2611"/>
              <a:ext cx="264" cy="90"/>
              <a:chOff x="3792" y="3582"/>
              <a:chExt cx="264" cy="90"/>
            </a:xfrm>
          </p:grpSpPr>
          <p:sp>
            <p:nvSpPr>
              <p:cNvPr id="337" name="Freeform 198"/>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38" name="Freeform 199"/>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315" name="Rectangle 200"/>
            <p:cNvSpPr>
              <a:spLocks noChangeArrowheads="1"/>
            </p:cNvSpPr>
            <p:nvPr/>
          </p:nvSpPr>
          <p:spPr bwMode="auto">
            <a:xfrm>
              <a:off x="4224" y="2677"/>
              <a:ext cx="216" cy="180"/>
            </a:xfrm>
            <a:prstGeom prst="rect">
              <a:avLst/>
            </a:prstGeom>
            <a:noFill/>
            <a:ln w="9525">
              <a:noFill/>
              <a:miter lim="800000"/>
              <a:headEnd/>
              <a:tailEnd/>
            </a:ln>
          </p:spPr>
          <p:txBody>
            <a:bodyPr/>
            <a:lstStyle/>
            <a:p>
              <a:endParaRPr lang="en-US"/>
            </a:p>
          </p:txBody>
        </p:sp>
        <p:sp>
          <p:nvSpPr>
            <p:cNvPr id="316" name="Rectangle 201"/>
            <p:cNvSpPr>
              <a:spLocks noChangeArrowheads="1"/>
            </p:cNvSpPr>
            <p:nvPr/>
          </p:nvSpPr>
          <p:spPr bwMode="auto">
            <a:xfrm>
              <a:off x="4392" y="2725"/>
              <a:ext cx="53"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317" name="Rectangle 202"/>
            <p:cNvSpPr>
              <a:spLocks noChangeArrowheads="1"/>
            </p:cNvSpPr>
            <p:nvPr/>
          </p:nvSpPr>
          <p:spPr bwMode="auto">
            <a:xfrm>
              <a:off x="4464" y="2773"/>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318" name="Rectangle 203"/>
            <p:cNvSpPr>
              <a:spLocks noChangeArrowheads="1"/>
            </p:cNvSpPr>
            <p:nvPr/>
          </p:nvSpPr>
          <p:spPr bwMode="auto">
            <a:xfrm>
              <a:off x="4488" y="2647"/>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319" name="Rectangle 204"/>
            <p:cNvSpPr>
              <a:spLocks noChangeArrowheads="1"/>
            </p:cNvSpPr>
            <p:nvPr/>
          </p:nvSpPr>
          <p:spPr bwMode="auto">
            <a:xfrm>
              <a:off x="3744" y="2653"/>
              <a:ext cx="210" cy="180"/>
            </a:xfrm>
            <a:prstGeom prst="rect">
              <a:avLst/>
            </a:prstGeom>
            <a:noFill/>
            <a:ln w="9525">
              <a:noFill/>
              <a:miter lim="800000"/>
              <a:headEnd/>
              <a:tailEnd/>
            </a:ln>
          </p:spPr>
          <p:txBody>
            <a:bodyPr/>
            <a:lstStyle/>
            <a:p>
              <a:endParaRPr lang="en-US"/>
            </a:p>
          </p:txBody>
        </p:sp>
        <p:sp>
          <p:nvSpPr>
            <p:cNvPr id="320" name="Rectangle 205"/>
            <p:cNvSpPr>
              <a:spLocks noChangeArrowheads="1"/>
            </p:cNvSpPr>
            <p:nvPr/>
          </p:nvSpPr>
          <p:spPr bwMode="auto">
            <a:xfrm>
              <a:off x="3798" y="2683"/>
              <a:ext cx="53"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321" name="Rectangle 206"/>
            <p:cNvSpPr>
              <a:spLocks noChangeArrowheads="1"/>
            </p:cNvSpPr>
            <p:nvPr/>
          </p:nvSpPr>
          <p:spPr bwMode="auto">
            <a:xfrm>
              <a:off x="3852" y="2719"/>
              <a:ext cx="32"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New Roman" pitchFamily="18" charset="0"/>
                </a:rPr>
                <a:t>g</a:t>
              </a:r>
              <a:endParaRPr lang="en-US"/>
            </a:p>
          </p:txBody>
        </p:sp>
        <p:sp>
          <p:nvSpPr>
            <p:cNvPr id="322" name="Rectangle 207"/>
            <p:cNvSpPr>
              <a:spLocks noChangeArrowheads="1"/>
            </p:cNvSpPr>
            <p:nvPr/>
          </p:nvSpPr>
          <p:spPr bwMode="auto">
            <a:xfrm>
              <a:off x="3882" y="2605"/>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323" name="Group 208"/>
            <p:cNvGrpSpPr>
              <a:grpSpLocks/>
            </p:cNvGrpSpPr>
            <p:nvPr/>
          </p:nvGrpSpPr>
          <p:grpSpPr bwMode="auto">
            <a:xfrm>
              <a:off x="4464" y="2173"/>
              <a:ext cx="72" cy="330"/>
              <a:chOff x="4464" y="3144"/>
              <a:chExt cx="72" cy="330"/>
            </a:xfrm>
          </p:grpSpPr>
          <p:sp>
            <p:nvSpPr>
              <p:cNvPr id="335" name="Freeform 209"/>
              <p:cNvSpPr>
                <a:spLocks/>
              </p:cNvSpPr>
              <p:nvPr/>
            </p:nvSpPr>
            <p:spPr bwMode="auto">
              <a:xfrm>
                <a:off x="4476" y="3168"/>
                <a:ext cx="60" cy="306"/>
              </a:xfrm>
              <a:custGeom>
                <a:avLst/>
                <a:gdLst>
                  <a:gd name="T0" fmla="*/ 0 w 60"/>
                  <a:gd name="T1" fmla="*/ 0 h 306"/>
                  <a:gd name="T2" fmla="*/ 24 w 60"/>
                  <a:gd name="T3" fmla="*/ 66 h 306"/>
                  <a:gd name="T4" fmla="*/ 42 w 60"/>
                  <a:gd name="T5" fmla="*/ 138 h 306"/>
                  <a:gd name="T6" fmla="*/ 54 w 60"/>
                  <a:gd name="T7" fmla="*/ 222 h 306"/>
                  <a:gd name="T8" fmla="*/ 60 w 60"/>
                  <a:gd name="T9" fmla="*/ 306 h 306"/>
                  <a:gd name="T10" fmla="*/ 0 60000 65536"/>
                  <a:gd name="T11" fmla="*/ 0 60000 65536"/>
                  <a:gd name="T12" fmla="*/ 0 60000 65536"/>
                  <a:gd name="T13" fmla="*/ 0 60000 65536"/>
                  <a:gd name="T14" fmla="*/ 0 60000 65536"/>
                  <a:gd name="T15" fmla="*/ 0 w 60"/>
                  <a:gd name="T16" fmla="*/ 0 h 306"/>
                  <a:gd name="T17" fmla="*/ 60 w 60"/>
                  <a:gd name="T18" fmla="*/ 306 h 306"/>
                </a:gdLst>
                <a:ahLst/>
                <a:cxnLst>
                  <a:cxn ang="T10">
                    <a:pos x="T0" y="T1"/>
                  </a:cxn>
                  <a:cxn ang="T11">
                    <a:pos x="T2" y="T3"/>
                  </a:cxn>
                  <a:cxn ang="T12">
                    <a:pos x="T4" y="T5"/>
                  </a:cxn>
                  <a:cxn ang="T13">
                    <a:pos x="T6" y="T7"/>
                  </a:cxn>
                  <a:cxn ang="T14">
                    <a:pos x="T8" y="T9"/>
                  </a:cxn>
                </a:cxnLst>
                <a:rect l="T15" t="T16" r="T17" b="T18"/>
                <a:pathLst>
                  <a:path w="60" h="306">
                    <a:moveTo>
                      <a:pt x="0" y="0"/>
                    </a:moveTo>
                    <a:lnTo>
                      <a:pt x="24" y="66"/>
                    </a:lnTo>
                    <a:lnTo>
                      <a:pt x="42" y="138"/>
                    </a:lnTo>
                    <a:lnTo>
                      <a:pt x="54" y="222"/>
                    </a:lnTo>
                    <a:lnTo>
                      <a:pt x="60" y="306"/>
                    </a:lnTo>
                  </a:path>
                </a:pathLst>
              </a:custGeom>
              <a:noFill/>
              <a:ln w="9525">
                <a:solidFill>
                  <a:srgbClr val="000000"/>
                </a:solidFill>
                <a:prstDash val="solid"/>
                <a:round/>
                <a:headEnd/>
                <a:tailEnd/>
              </a:ln>
            </p:spPr>
            <p:txBody>
              <a:bodyPr/>
              <a:lstStyle/>
              <a:p>
                <a:endParaRPr lang="en-US"/>
              </a:p>
            </p:txBody>
          </p:sp>
          <p:sp>
            <p:nvSpPr>
              <p:cNvPr id="336" name="Freeform 210"/>
              <p:cNvSpPr>
                <a:spLocks/>
              </p:cNvSpPr>
              <p:nvPr/>
            </p:nvSpPr>
            <p:spPr bwMode="auto">
              <a:xfrm>
                <a:off x="4464" y="3144"/>
                <a:ext cx="48" cy="60"/>
              </a:xfrm>
              <a:custGeom>
                <a:avLst/>
                <a:gdLst>
                  <a:gd name="T0" fmla="*/ 48 w 48"/>
                  <a:gd name="T1" fmla="*/ 42 h 60"/>
                  <a:gd name="T2" fmla="*/ 0 w 48"/>
                  <a:gd name="T3" fmla="*/ 0 h 60"/>
                  <a:gd name="T4" fmla="*/ 12 w 48"/>
                  <a:gd name="T5" fmla="*/ 60 h 60"/>
                  <a:gd name="T6" fmla="*/ 24 w 48"/>
                  <a:gd name="T7" fmla="*/ 36 h 60"/>
                  <a:gd name="T8" fmla="*/ 48 w 48"/>
                  <a:gd name="T9" fmla="*/ 42 h 60"/>
                  <a:gd name="T10" fmla="*/ 0 60000 65536"/>
                  <a:gd name="T11" fmla="*/ 0 60000 65536"/>
                  <a:gd name="T12" fmla="*/ 0 60000 65536"/>
                  <a:gd name="T13" fmla="*/ 0 60000 65536"/>
                  <a:gd name="T14" fmla="*/ 0 60000 65536"/>
                  <a:gd name="T15" fmla="*/ 0 w 48"/>
                  <a:gd name="T16" fmla="*/ 0 h 60"/>
                  <a:gd name="T17" fmla="*/ 48 w 48"/>
                  <a:gd name="T18" fmla="*/ 60 h 60"/>
                </a:gdLst>
                <a:ahLst/>
                <a:cxnLst>
                  <a:cxn ang="T10">
                    <a:pos x="T0" y="T1"/>
                  </a:cxn>
                  <a:cxn ang="T11">
                    <a:pos x="T2" y="T3"/>
                  </a:cxn>
                  <a:cxn ang="T12">
                    <a:pos x="T4" y="T5"/>
                  </a:cxn>
                  <a:cxn ang="T13">
                    <a:pos x="T6" y="T7"/>
                  </a:cxn>
                  <a:cxn ang="T14">
                    <a:pos x="T8" y="T9"/>
                  </a:cxn>
                </a:cxnLst>
                <a:rect l="T15" t="T16" r="T17" b="T18"/>
                <a:pathLst>
                  <a:path w="48" h="60">
                    <a:moveTo>
                      <a:pt x="48" y="42"/>
                    </a:moveTo>
                    <a:lnTo>
                      <a:pt x="0" y="0"/>
                    </a:lnTo>
                    <a:lnTo>
                      <a:pt x="12" y="60"/>
                    </a:lnTo>
                    <a:lnTo>
                      <a:pt x="24" y="36"/>
                    </a:lnTo>
                    <a:lnTo>
                      <a:pt x="48" y="42"/>
                    </a:lnTo>
                    <a:close/>
                  </a:path>
                </a:pathLst>
              </a:custGeom>
              <a:solidFill>
                <a:srgbClr val="000000"/>
              </a:solidFill>
              <a:ln w="9525">
                <a:noFill/>
                <a:round/>
                <a:headEnd/>
                <a:tailEnd/>
              </a:ln>
            </p:spPr>
            <p:txBody>
              <a:bodyPr/>
              <a:lstStyle/>
              <a:p>
                <a:endParaRPr lang="en-US"/>
              </a:p>
            </p:txBody>
          </p:sp>
        </p:grpSp>
        <p:sp>
          <p:nvSpPr>
            <p:cNvPr id="324" name="Rectangle 211"/>
            <p:cNvSpPr>
              <a:spLocks noChangeArrowheads="1"/>
            </p:cNvSpPr>
            <p:nvPr/>
          </p:nvSpPr>
          <p:spPr bwMode="auto">
            <a:xfrm>
              <a:off x="4488" y="2317"/>
              <a:ext cx="210" cy="180"/>
            </a:xfrm>
            <a:prstGeom prst="rect">
              <a:avLst/>
            </a:prstGeom>
            <a:noFill/>
            <a:ln w="9525">
              <a:noFill/>
              <a:miter lim="800000"/>
              <a:headEnd/>
              <a:tailEnd/>
            </a:ln>
          </p:spPr>
          <p:txBody>
            <a:bodyPr/>
            <a:lstStyle/>
            <a:p>
              <a:endParaRPr lang="en-US"/>
            </a:p>
          </p:txBody>
        </p:sp>
        <p:sp>
          <p:nvSpPr>
            <p:cNvPr id="325" name="Rectangle 212"/>
            <p:cNvSpPr>
              <a:spLocks noChangeArrowheads="1"/>
            </p:cNvSpPr>
            <p:nvPr/>
          </p:nvSpPr>
          <p:spPr bwMode="auto">
            <a:xfrm>
              <a:off x="4548" y="2347"/>
              <a:ext cx="50"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f</a:t>
              </a:r>
              <a:endParaRPr lang="en-US"/>
            </a:p>
          </p:txBody>
        </p:sp>
        <p:sp>
          <p:nvSpPr>
            <p:cNvPr id="326" name="Rectangle 213"/>
            <p:cNvSpPr>
              <a:spLocks noChangeArrowheads="1"/>
            </p:cNvSpPr>
            <p:nvPr/>
          </p:nvSpPr>
          <p:spPr bwMode="auto">
            <a:xfrm>
              <a:off x="4602" y="2383"/>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327" name="Rectangle 214"/>
            <p:cNvSpPr>
              <a:spLocks noChangeArrowheads="1"/>
            </p:cNvSpPr>
            <p:nvPr/>
          </p:nvSpPr>
          <p:spPr bwMode="auto">
            <a:xfrm>
              <a:off x="4644" y="2269"/>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328" name="Oval 215"/>
            <p:cNvSpPr>
              <a:spLocks noChangeArrowheads="1"/>
            </p:cNvSpPr>
            <p:nvPr/>
          </p:nvSpPr>
          <p:spPr bwMode="auto">
            <a:xfrm>
              <a:off x="4266" y="2335"/>
              <a:ext cx="54" cy="54"/>
            </a:xfrm>
            <a:prstGeom prst="ellipse">
              <a:avLst/>
            </a:prstGeom>
            <a:solidFill>
              <a:srgbClr val="000000"/>
            </a:solidFill>
            <a:ln w="9525">
              <a:solidFill>
                <a:srgbClr val="000000"/>
              </a:solidFill>
              <a:round/>
              <a:headEnd/>
              <a:tailEnd/>
            </a:ln>
          </p:spPr>
          <p:txBody>
            <a:bodyPr/>
            <a:lstStyle/>
            <a:p>
              <a:endParaRPr lang="en-US"/>
            </a:p>
          </p:txBody>
        </p:sp>
        <p:sp>
          <p:nvSpPr>
            <p:cNvPr id="329" name="Oval 216"/>
            <p:cNvSpPr>
              <a:spLocks noChangeArrowheads="1"/>
            </p:cNvSpPr>
            <p:nvPr/>
          </p:nvSpPr>
          <p:spPr bwMode="auto">
            <a:xfrm>
              <a:off x="4278" y="2467"/>
              <a:ext cx="36" cy="36"/>
            </a:xfrm>
            <a:prstGeom prst="ellipse">
              <a:avLst/>
            </a:prstGeom>
            <a:solidFill>
              <a:srgbClr val="000000"/>
            </a:solidFill>
            <a:ln w="9525">
              <a:solidFill>
                <a:srgbClr val="000000"/>
              </a:solidFill>
              <a:round/>
              <a:headEnd/>
              <a:tailEnd/>
            </a:ln>
          </p:spPr>
          <p:txBody>
            <a:bodyPr/>
            <a:lstStyle/>
            <a:p>
              <a:endParaRPr lang="en-US"/>
            </a:p>
          </p:txBody>
        </p:sp>
        <p:sp>
          <p:nvSpPr>
            <p:cNvPr id="330" name="Rectangle 217"/>
            <p:cNvSpPr>
              <a:spLocks noChangeArrowheads="1"/>
            </p:cNvSpPr>
            <p:nvPr/>
          </p:nvSpPr>
          <p:spPr bwMode="auto">
            <a:xfrm>
              <a:off x="4482" y="1843"/>
              <a:ext cx="48" cy="230"/>
            </a:xfrm>
            <a:prstGeom prst="rect">
              <a:avLst/>
            </a:prstGeom>
            <a:noFill/>
            <a:ln w="9525">
              <a:noFill/>
              <a:miter lim="800000"/>
              <a:headEnd/>
              <a:tailEnd/>
            </a:ln>
          </p:spPr>
          <p:txBody>
            <a:bodyPr wrap="none" lIns="0" tIns="0" rIns="0" bIns="0">
              <a:spAutoFit/>
            </a:bodyPr>
            <a:lstStyle/>
            <a:p>
              <a:pPr algn="l"/>
              <a:r>
                <a:rPr lang="en-US" sz="2400" b="1">
                  <a:solidFill>
                    <a:srgbClr val="000000"/>
                  </a:solidFill>
                  <a:latin typeface="Times" pitchFamily="18" charset="0"/>
                </a:rPr>
                <a:t> </a:t>
              </a:r>
              <a:endParaRPr lang="en-US"/>
            </a:p>
          </p:txBody>
        </p:sp>
        <p:sp>
          <p:nvSpPr>
            <p:cNvPr id="331" name="Freeform 218"/>
            <p:cNvSpPr>
              <a:spLocks/>
            </p:cNvSpPr>
            <p:nvPr/>
          </p:nvSpPr>
          <p:spPr bwMode="auto">
            <a:xfrm>
              <a:off x="4044" y="1537"/>
              <a:ext cx="246" cy="1122"/>
            </a:xfrm>
            <a:custGeom>
              <a:avLst/>
              <a:gdLst>
                <a:gd name="T0" fmla="*/ 246 w 246"/>
                <a:gd name="T1" fmla="*/ 0 h 1122"/>
                <a:gd name="T2" fmla="*/ 216 w 246"/>
                <a:gd name="T3" fmla="*/ 6 h 1122"/>
                <a:gd name="T4" fmla="*/ 192 w 246"/>
                <a:gd name="T5" fmla="*/ 24 h 1122"/>
                <a:gd name="T6" fmla="*/ 168 w 246"/>
                <a:gd name="T7" fmla="*/ 54 h 1122"/>
                <a:gd name="T8" fmla="*/ 144 w 246"/>
                <a:gd name="T9" fmla="*/ 90 h 1122"/>
                <a:gd name="T10" fmla="*/ 120 w 246"/>
                <a:gd name="T11" fmla="*/ 138 h 1122"/>
                <a:gd name="T12" fmla="*/ 102 w 246"/>
                <a:gd name="T13" fmla="*/ 198 h 1122"/>
                <a:gd name="T14" fmla="*/ 78 w 246"/>
                <a:gd name="T15" fmla="*/ 264 h 1122"/>
                <a:gd name="T16" fmla="*/ 60 w 246"/>
                <a:gd name="T17" fmla="*/ 336 h 1122"/>
                <a:gd name="T18" fmla="*/ 48 w 246"/>
                <a:gd name="T19" fmla="*/ 414 h 1122"/>
                <a:gd name="T20" fmla="*/ 36 w 246"/>
                <a:gd name="T21" fmla="*/ 498 h 1122"/>
                <a:gd name="T22" fmla="*/ 12 w 246"/>
                <a:gd name="T23" fmla="*/ 690 h 1122"/>
                <a:gd name="T24" fmla="*/ 0 w 246"/>
                <a:gd name="T25" fmla="*/ 900 h 1122"/>
                <a:gd name="T26" fmla="*/ 0 w 246"/>
                <a:gd name="T27" fmla="*/ 1122 h 11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6"/>
                <a:gd name="T43" fmla="*/ 0 h 1122"/>
                <a:gd name="T44" fmla="*/ 246 w 246"/>
                <a:gd name="T45" fmla="*/ 1122 h 11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6" h="1122">
                  <a:moveTo>
                    <a:pt x="246" y="0"/>
                  </a:moveTo>
                  <a:lnTo>
                    <a:pt x="216" y="6"/>
                  </a:lnTo>
                  <a:lnTo>
                    <a:pt x="192" y="24"/>
                  </a:lnTo>
                  <a:lnTo>
                    <a:pt x="168" y="54"/>
                  </a:lnTo>
                  <a:lnTo>
                    <a:pt x="144" y="90"/>
                  </a:lnTo>
                  <a:lnTo>
                    <a:pt x="120" y="138"/>
                  </a:lnTo>
                  <a:lnTo>
                    <a:pt x="102" y="198"/>
                  </a:lnTo>
                  <a:lnTo>
                    <a:pt x="78" y="264"/>
                  </a:lnTo>
                  <a:lnTo>
                    <a:pt x="60" y="336"/>
                  </a:lnTo>
                  <a:lnTo>
                    <a:pt x="48" y="414"/>
                  </a:lnTo>
                  <a:lnTo>
                    <a:pt x="36" y="498"/>
                  </a:lnTo>
                  <a:lnTo>
                    <a:pt x="12" y="690"/>
                  </a:lnTo>
                  <a:lnTo>
                    <a:pt x="0" y="900"/>
                  </a:lnTo>
                  <a:lnTo>
                    <a:pt x="0" y="1122"/>
                  </a:lnTo>
                </a:path>
              </a:pathLst>
            </a:custGeom>
            <a:noFill/>
            <a:ln w="9525">
              <a:solidFill>
                <a:srgbClr val="000000"/>
              </a:solidFill>
              <a:prstDash val="solid"/>
              <a:round/>
              <a:headEnd/>
              <a:tailEnd/>
            </a:ln>
          </p:spPr>
          <p:txBody>
            <a:bodyPr/>
            <a:lstStyle/>
            <a:p>
              <a:endParaRPr lang="en-US"/>
            </a:p>
          </p:txBody>
        </p:sp>
        <p:grpSp>
          <p:nvGrpSpPr>
            <p:cNvPr id="332" name="Group 219"/>
            <p:cNvGrpSpPr>
              <a:grpSpLocks/>
            </p:cNvGrpSpPr>
            <p:nvPr/>
          </p:nvGrpSpPr>
          <p:grpSpPr bwMode="auto">
            <a:xfrm rot="-797568">
              <a:off x="4076" y="2615"/>
              <a:ext cx="682" cy="151"/>
              <a:chOff x="3792" y="3582"/>
              <a:chExt cx="264" cy="90"/>
            </a:xfrm>
          </p:grpSpPr>
          <p:sp>
            <p:nvSpPr>
              <p:cNvPr id="333" name="Freeform 220"/>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334" name="Freeform 221"/>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“Plumb line” Frame</a:t>
            </a:r>
            <a:endParaRPr lang="en-US" dirty="0"/>
          </a:p>
        </p:txBody>
      </p:sp>
      <p:sp>
        <p:nvSpPr>
          <p:cNvPr id="6" name="Content Placeholder 5"/>
          <p:cNvSpPr>
            <a:spLocks noGrp="1"/>
          </p:cNvSpPr>
          <p:nvPr>
            <p:ph sz="half" idx="1"/>
          </p:nvPr>
        </p:nvSpPr>
        <p:spPr>
          <a:xfrm>
            <a:off x="76200" y="1447800"/>
            <a:ext cx="5486400" cy="4525963"/>
          </a:xfrm>
        </p:spPr>
        <p:txBody>
          <a:bodyPr/>
          <a:lstStyle/>
          <a:p>
            <a:r>
              <a:rPr lang="en-US" sz="1600" dirty="0" smtClean="0"/>
              <a:t>“</a:t>
            </a:r>
            <a:r>
              <a:rPr lang="en-US" sz="1600" b="1" i="1" dirty="0" smtClean="0"/>
              <a:t>Plumb line</a:t>
            </a:r>
            <a:r>
              <a:rPr lang="en-US" sz="1600" dirty="0" smtClean="0"/>
              <a:t>” frame defined as x-axis up, z-axis rotated through azimuth angle from north about negative x-axis, y-axis completes right handed frame</a:t>
            </a:r>
          </a:p>
          <a:p>
            <a:r>
              <a:rPr lang="en-US" sz="1600" dirty="0" smtClean="0"/>
              <a:t>Quaternion elements for a “plumb line</a:t>
            </a:r>
            <a:r>
              <a:rPr lang="en-US" sz="1600" b="1" dirty="0" smtClean="0"/>
              <a:t>” </a:t>
            </a:r>
            <a:r>
              <a:rPr lang="en-US" sz="1600" dirty="0" smtClean="0"/>
              <a:t>reference frame relative to Earth Centered Inertial (ECI) frame:</a:t>
            </a:r>
          </a:p>
          <a:p>
            <a:pPr lvl="1"/>
            <a:r>
              <a:rPr lang="en-US" sz="1400" dirty="0" smtClean="0"/>
              <a:t>First rotation of </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t> </a:t>
            </a:r>
            <a:r>
              <a:rPr lang="en-US" sz="1400" dirty="0" smtClean="0"/>
              <a:t>about </a:t>
            </a:r>
            <a:r>
              <a:rPr lang="en-US" sz="1400" dirty="0" err="1" smtClean="0"/>
              <a:t>zI</a:t>
            </a:r>
            <a:r>
              <a:rPr lang="en-US" sz="1400" dirty="0" smtClean="0"/>
              <a:t>-axis:</a:t>
            </a:r>
          </a:p>
          <a:p>
            <a:pPr lvl="1">
              <a:buNone/>
            </a:pPr>
            <a:r>
              <a:rPr lang="en-US" sz="800" dirty="0" smtClean="0"/>
              <a:t>	</a:t>
            </a:r>
          </a:p>
          <a:p>
            <a:pPr lvl="1">
              <a:buNone/>
            </a:pPr>
            <a:r>
              <a:rPr lang="en-US" sz="1200" b="1" dirty="0" smtClean="0"/>
              <a:t>	</a:t>
            </a:r>
            <a:r>
              <a:rPr lang="en-US" sz="1400" b="1" u="sng" dirty="0" smtClean="0"/>
              <a:t>q</a:t>
            </a:r>
            <a:r>
              <a:rPr lang="en-US" sz="1400" baseline="-25000" dirty="0" smtClean="0"/>
              <a:t>1</a:t>
            </a:r>
            <a:r>
              <a:rPr lang="en-US" sz="1400" dirty="0" smtClean="0"/>
              <a:t> = </a:t>
            </a:r>
            <a:r>
              <a:rPr lang="en-US" sz="1400" dirty="0" smtClean="0"/>
              <a:t>[ </a:t>
            </a:r>
            <a:r>
              <a:rPr lang="en-US" sz="1400" dirty="0" err="1" smtClean="0"/>
              <a:t>cos</a:t>
            </a:r>
            <a:r>
              <a:rPr lang="en-US" sz="1400" dirty="0" smtClean="0"/>
              <a:t>(</a:t>
            </a:r>
            <a:r>
              <a:rPr lang="en-US" sz="1400" dirty="0" smtClean="0">
                <a:latin typeface="Symbol" pitchFamily="18" charset="2"/>
              </a:rPr>
              <a:t>(</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baseline="-25000" dirty="0" smtClean="0"/>
              <a:t> </a:t>
            </a:r>
            <a:r>
              <a:rPr lang="en-US" sz="1400" dirty="0" smtClean="0">
                <a:latin typeface="Symbol" pitchFamily="18" charset="2"/>
              </a:rPr>
              <a:t>)</a:t>
            </a:r>
            <a:r>
              <a:rPr lang="en-US" sz="1400" dirty="0" smtClean="0"/>
              <a:t>/</a:t>
            </a:r>
            <a:r>
              <a:rPr lang="en-US" sz="1400" dirty="0" smtClean="0"/>
              <a:t>2) , ( 0 </a:t>
            </a:r>
            <a:r>
              <a:rPr lang="en-US" sz="1400" b="1" i="1" dirty="0" err="1" smtClean="0"/>
              <a:t>i</a:t>
            </a:r>
            <a:r>
              <a:rPr lang="en-US" sz="1400" dirty="0" smtClean="0"/>
              <a:t> + 0 </a:t>
            </a:r>
            <a:r>
              <a:rPr lang="en-US" sz="1400" b="1" i="1" dirty="0" smtClean="0"/>
              <a:t>j</a:t>
            </a:r>
            <a:r>
              <a:rPr lang="en-US" sz="1400" dirty="0" smtClean="0"/>
              <a:t> + sin((</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dirty="0" smtClean="0">
                <a:latin typeface="Symbol" pitchFamily="18" charset="2"/>
              </a:rPr>
              <a:t>)</a:t>
            </a:r>
            <a:r>
              <a:rPr lang="en-US" sz="1400" dirty="0" smtClean="0"/>
              <a:t>/</a:t>
            </a:r>
            <a:r>
              <a:rPr lang="en-US" sz="1400" dirty="0" smtClean="0"/>
              <a:t>2) </a:t>
            </a:r>
            <a:r>
              <a:rPr lang="en-US" sz="1400" b="1" i="1" dirty="0" smtClean="0"/>
              <a:t>k</a:t>
            </a:r>
            <a:r>
              <a:rPr lang="en-US" sz="1400" dirty="0" smtClean="0"/>
              <a:t> ) </a:t>
            </a:r>
            <a:r>
              <a:rPr lang="en-US" sz="1400" dirty="0" smtClean="0"/>
              <a:t>]  </a:t>
            </a:r>
            <a:endParaRPr lang="en-US" sz="1400" dirty="0" smtClean="0"/>
          </a:p>
          <a:p>
            <a:pPr lvl="1"/>
            <a:endParaRPr lang="en-US" sz="800" dirty="0" smtClean="0"/>
          </a:p>
          <a:p>
            <a:pPr lvl="1"/>
            <a:r>
              <a:rPr lang="en-US" sz="1400" dirty="0" smtClean="0"/>
              <a:t>Second rotation of </a:t>
            </a:r>
            <a:r>
              <a:rPr lang="en-US" sz="1400" dirty="0" smtClean="0">
                <a:latin typeface="Symbol" pitchFamily="18" charset="2"/>
              </a:rPr>
              <a:t>-</a:t>
            </a:r>
            <a:r>
              <a:rPr lang="en-US" sz="1400" dirty="0" err="1" smtClean="0">
                <a:latin typeface="Symbol" pitchFamily="18" charset="2"/>
              </a:rPr>
              <a:t>f</a:t>
            </a:r>
            <a:r>
              <a:rPr lang="en-US" sz="1400" baseline="-25000" dirty="0" err="1" smtClean="0">
                <a:latin typeface="Symbol" pitchFamily="18" charset="2"/>
              </a:rPr>
              <a:t>E</a:t>
            </a:r>
            <a:r>
              <a:rPr lang="en-US" sz="1400" dirty="0" smtClean="0"/>
              <a:t> about rotated y-axis:</a:t>
            </a:r>
          </a:p>
          <a:p>
            <a:pPr lvl="1">
              <a:buNone/>
            </a:pPr>
            <a:r>
              <a:rPr lang="en-US" sz="1200" dirty="0" smtClean="0"/>
              <a:t>	</a:t>
            </a:r>
            <a:r>
              <a:rPr lang="en-US" sz="1400" b="1" u="sng" dirty="0" smtClean="0"/>
              <a:t>q</a:t>
            </a:r>
            <a:r>
              <a:rPr lang="en-US" sz="1400" baseline="-25000" dirty="0" smtClean="0">
                <a:latin typeface="Symbol" pitchFamily="18" charset="2"/>
              </a:rPr>
              <a:t>2</a:t>
            </a:r>
            <a:r>
              <a:rPr lang="en-US" sz="1400" dirty="0" smtClean="0"/>
              <a:t> = </a:t>
            </a:r>
            <a:r>
              <a:rPr lang="en-US" sz="1400" dirty="0" smtClean="0"/>
              <a:t>([ </a:t>
            </a:r>
            <a:r>
              <a:rPr lang="en-US" sz="1400" dirty="0" err="1" smtClean="0"/>
              <a:t>cos</a:t>
            </a:r>
            <a:r>
              <a:rPr lang="en-US" sz="1400" dirty="0" smtClean="0"/>
              <a:t>(</a:t>
            </a:r>
            <a:r>
              <a:rPr lang="en-US" sz="1400" dirty="0" smtClean="0">
                <a:latin typeface="Symbol" pitchFamily="18" charset="2"/>
              </a:rPr>
              <a:t>-</a:t>
            </a:r>
            <a:r>
              <a:rPr lang="en-US" sz="1400" dirty="0" err="1" smtClean="0">
                <a:latin typeface="Symbol" pitchFamily="18" charset="2"/>
              </a:rPr>
              <a:t>f</a:t>
            </a:r>
            <a:r>
              <a:rPr lang="en-US" sz="1400" baseline="-25000" dirty="0" err="1" smtClean="0">
                <a:latin typeface="Symbol" pitchFamily="18" charset="2"/>
              </a:rPr>
              <a:t>E</a:t>
            </a:r>
            <a:r>
              <a:rPr lang="en-US" sz="1400" dirty="0" smtClean="0"/>
              <a:t>/2) , ( 0 </a:t>
            </a:r>
            <a:r>
              <a:rPr lang="en-US" sz="1400" b="1" i="1" dirty="0" err="1" smtClean="0"/>
              <a:t>i</a:t>
            </a:r>
            <a:r>
              <a:rPr lang="en-US" sz="1400" dirty="0" smtClean="0"/>
              <a:t> + sin(</a:t>
            </a:r>
            <a:r>
              <a:rPr lang="en-US" sz="1400" dirty="0" smtClean="0">
                <a:latin typeface="Symbol" pitchFamily="18" charset="2"/>
              </a:rPr>
              <a:t>-</a:t>
            </a:r>
            <a:r>
              <a:rPr lang="en-US" sz="1400" dirty="0" err="1" smtClean="0">
                <a:latin typeface="Symbol" pitchFamily="18" charset="2"/>
              </a:rPr>
              <a:t>f</a:t>
            </a:r>
            <a:r>
              <a:rPr lang="en-US" sz="1400" baseline="-25000" dirty="0" err="1" smtClean="0">
                <a:latin typeface="Symbol" pitchFamily="18" charset="2"/>
              </a:rPr>
              <a:t>E</a:t>
            </a:r>
            <a:r>
              <a:rPr lang="en-US" sz="1400" dirty="0" smtClean="0"/>
              <a:t>/2) </a:t>
            </a:r>
            <a:r>
              <a:rPr lang="en-US" sz="1400" b="1" i="1" dirty="0" smtClean="0"/>
              <a:t>j</a:t>
            </a:r>
            <a:r>
              <a:rPr lang="en-US" sz="1400" dirty="0" smtClean="0"/>
              <a:t> + 0 </a:t>
            </a:r>
            <a:r>
              <a:rPr lang="en-US" sz="1400" b="1" i="1" dirty="0" smtClean="0"/>
              <a:t>k</a:t>
            </a:r>
            <a:r>
              <a:rPr lang="en-US" sz="1400" dirty="0" smtClean="0"/>
              <a:t> ) </a:t>
            </a:r>
            <a:r>
              <a:rPr lang="en-US" sz="1400" dirty="0" smtClean="0"/>
              <a:t>]</a:t>
            </a:r>
            <a:endParaRPr lang="en-US" sz="1400" dirty="0" smtClean="0"/>
          </a:p>
          <a:p>
            <a:pPr lvl="1"/>
            <a:endParaRPr lang="en-US" sz="800" dirty="0" smtClean="0"/>
          </a:p>
          <a:p>
            <a:pPr lvl="1"/>
            <a:r>
              <a:rPr lang="en-US" sz="1400" dirty="0" smtClean="0"/>
              <a:t>Third rotation of </a:t>
            </a:r>
            <a:r>
              <a:rPr lang="en-US" sz="1400" dirty="0" smtClean="0">
                <a:latin typeface="Symbol" pitchFamily="18" charset="2"/>
              </a:rPr>
              <a:t>-y</a:t>
            </a:r>
            <a:r>
              <a:rPr lang="en-US" sz="1400" dirty="0" smtClean="0"/>
              <a:t> about rotated x-axis:</a:t>
            </a:r>
          </a:p>
          <a:p>
            <a:pPr lvl="1">
              <a:buNone/>
            </a:pPr>
            <a:r>
              <a:rPr lang="en-US" sz="1200" dirty="0" smtClean="0"/>
              <a:t>	</a:t>
            </a:r>
            <a:r>
              <a:rPr lang="en-US" sz="1400" b="1" u="sng" dirty="0" smtClean="0"/>
              <a:t>q</a:t>
            </a:r>
            <a:r>
              <a:rPr lang="en-US" sz="1400" baseline="-25000" dirty="0" smtClean="0">
                <a:latin typeface="Symbol" pitchFamily="18" charset="2"/>
              </a:rPr>
              <a:t>3</a:t>
            </a:r>
            <a:r>
              <a:rPr lang="en-US" sz="1400" dirty="0" smtClean="0"/>
              <a:t> = </a:t>
            </a:r>
            <a:r>
              <a:rPr lang="en-US" sz="1400" dirty="0" smtClean="0"/>
              <a:t>[ </a:t>
            </a:r>
            <a:r>
              <a:rPr lang="en-US" sz="1400" dirty="0" err="1" smtClean="0"/>
              <a:t>cos</a:t>
            </a:r>
            <a:r>
              <a:rPr lang="en-US" sz="1400" dirty="0" smtClean="0"/>
              <a:t>(</a:t>
            </a:r>
            <a:r>
              <a:rPr lang="en-US" sz="1400" dirty="0" smtClean="0">
                <a:latin typeface="Symbol" pitchFamily="18" charset="2"/>
              </a:rPr>
              <a:t>-y</a:t>
            </a:r>
            <a:r>
              <a:rPr lang="en-US" sz="1400" dirty="0" smtClean="0"/>
              <a:t>/2) , ( sin(</a:t>
            </a:r>
            <a:r>
              <a:rPr lang="en-US" sz="1400" dirty="0" smtClean="0">
                <a:latin typeface="Symbol" pitchFamily="18" charset="2"/>
              </a:rPr>
              <a:t>-y</a:t>
            </a:r>
            <a:r>
              <a:rPr lang="en-US" sz="1400" dirty="0" smtClean="0"/>
              <a:t>/2) </a:t>
            </a:r>
            <a:r>
              <a:rPr lang="en-US" sz="1400" b="1" i="1" dirty="0" err="1" smtClean="0"/>
              <a:t>i</a:t>
            </a:r>
            <a:r>
              <a:rPr lang="en-US" sz="1400" dirty="0" smtClean="0"/>
              <a:t> + 0 </a:t>
            </a:r>
            <a:r>
              <a:rPr lang="en-US" sz="1400" b="1" i="1" dirty="0" smtClean="0"/>
              <a:t>j</a:t>
            </a:r>
            <a:r>
              <a:rPr lang="en-US" sz="1400" dirty="0" smtClean="0"/>
              <a:t> + 0 </a:t>
            </a:r>
            <a:r>
              <a:rPr lang="en-US" sz="1400" b="1" i="1" dirty="0" smtClean="0"/>
              <a:t>k</a:t>
            </a:r>
            <a:r>
              <a:rPr lang="en-US" sz="1400" dirty="0" smtClean="0"/>
              <a:t> ) </a:t>
            </a:r>
            <a:r>
              <a:rPr lang="en-US" sz="1400" dirty="0" smtClean="0"/>
              <a:t>]</a:t>
            </a:r>
            <a:endParaRPr lang="en-US" sz="1400" dirty="0" smtClean="0"/>
          </a:p>
          <a:p>
            <a:pPr lvl="1"/>
            <a:endParaRPr lang="en-US" sz="800" dirty="0" smtClean="0"/>
          </a:p>
          <a:p>
            <a:pPr lvl="1"/>
            <a:r>
              <a:rPr lang="en-US" sz="1400" dirty="0" smtClean="0"/>
              <a:t>ECI to </a:t>
            </a:r>
            <a:r>
              <a:rPr lang="en-US" sz="1400" dirty="0" err="1" smtClean="0"/>
              <a:t>plumbline</a:t>
            </a:r>
            <a:r>
              <a:rPr lang="en-US" sz="1400" dirty="0" smtClean="0"/>
              <a:t> quaternion is following quaternion product:</a:t>
            </a:r>
          </a:p>
          <a:p>
            <a:pPr lvl="3">
              <a:buNone/>
            </a:pPr>
            <a:r>
              <a:rPr lang="en-US" sz="1200" b="1" u="sng" dirty="0" err="1" smtClean="0"/>
              <a:t>q</a:t>
            </a:r>
            <a:r>
              <a:rPr lang="en-US" sz="1200" baseline="-25000" dirty="0" err="1" smtClean="0"/>
              <a:t>ECI</a:t>
            </a:r>
            <a:r>
              <a:rPr lang="en-US" sz="1200" baseline="-25000" dirty="0" smtClean="0"/>
              <a:t> to PL</a:t>
            </a:r>
            <a:r>
              <a:rPr lang="en-US" sz="1200" dirty="0" smtClean="0"/>
              <a:t> = </a:t>
            </a:r>
            <a:r>
              <a:rPr lang="en-US" sz="1200" b="1" u="sng" dirty="0" smtClean="0"/>
              <a:t>q</a:t>
            </a:r>
            <a:r>
              <a:rPr lang="en-US" sz="1200" baseline="-25000" dirty="0" smtClean="0"/>
              <a:t>1</a:t>
            </a:r>
            <a:r>
              <a:rPr lang="en-US" sz="1200" dirty="0" smtClean="0"/>
              <a:t> </a:t>
            </a:r>
            <a:r>
              <a:rPr lang="en-US" sz="1200" b="1" u="sng" dirty="0" smtClean="0"/>
              <a:t>q</a:t>
            </a:r>
            <a:r>
              <a:rPr lang="en-US" sz="1200" baseline="-25000" dirty="0" smtClean="0"/>
              <a:t>2 </a:t>
            </a:r>
            <a:r>
              <a:rPr lang="en-US" sz="1200" b="1" u="sng" dirty="0" smtClean="0"/>
              <a:t>q</a:t>
            </a:r>
            <a:r>
              <a:rPr lang="en-US" sz="1200" baseline="-25000" dirty="0" smtClean="0"/>
              <a:t>3</a:t>
            </a:r>
            <a:endParaRPr lang="en-US" sz="1000" dirty="0" smtClean="0"/>
          </a:p>
          <a:p>
            <a:pPr lvl="1"/>
            <a:r>
              <a:rPr lang="en-US" sz="1400" dirty="0" smtClean="0"/>
              <a:t>Note that ECI to </a:t>
            </a:r>
            <a:r>
              <a:rPr lang="en-US" sz="1400" dirty="0" smtClean="0"/>
              <a:t>plumb line </a:t>
            </a:r>
            <a:r>
              <a:rPr lang="en-US" sz="1400" dirty="0" smtClean="0"/>
              <a:t>quaternion is also a yaw-pitch-roll Euler sequence with yaw = </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baseline="-25000" dirty="0" smtClean="0"/>
              <a:t> </a:t>
            </a:r>
            <a:r>
              <a:rPr lang="en-US" sz="1400" baseline="-25000" dirty="0" smtClean="0"/>
              <a:t> </a:t>
            </a:r>
            <a:r>
              <a:rPr lang="en-US" sz="1400" dirty="0" smtClean="0"/>
              <a:t>,  </a:t>
            </a:r>
            <a:r>
              <a:rPr lang="en-US" sz="1400" dirty="0" smtClean="0"/>
              <a:t>pitch = </a:t>
            </a:r>
            <a:r>
              <a:rPr lang="en-US" sz="1400" dirty="0" smtClean="0">
                <a:latin typeface="Symbol" pitchFamily="18" charset="2"/>
              </a:rPr>
              <a:t>-</a:t>
            </a:r>
            <a:r>
              <a:rPr lang="en-US" sz="1400" dirty="0" err="1" smtClean="0">
                <a:latin typeface="Symbol" pitchFamily="18" charset="2"/>
              </a:rPr>
              <a:t>f</a:t>
            </a:r>
            <a:r>
              <a:rPr lang="en-US" sz="1400" baseline="-25000" dirty="0" err="1" smtClean="0">
                <a:latin typeface="Symbol" pitchFamily="18" charset="2"/>
              </a:rPr>
              <a:t>E</a:t>
            </a:r>
            <a:r>
              <a:rPr lang="en-US" sz="1400" dirty="0" smtClean="0"/>
              <a:t> , roll = -</a:t>
            </a:r>
            <a:r>
              <a:rPr lang="en-US" sz="1400" dirty="0" smtClean="0">
                <a:latin typeface="Symbol" pitchFamily="18" charset="2"/>
              </a:rPr>
              <a:t>y</a:t>
            </a:r>
            <a:r>
              <a:rPr lang="en-US" sz="1400" dirty="0" smtClean="0"/>
              <a:t> </a:t>
            </a:r>
          </a:p>
          <a:p>
            <a:pPr lvl="1"/>
            <a:r>
              <a:rPr lang="en-US" sz="1400" dirty="0" smtClean="0"/>
              <a:t>For orientation relative to ECEF instead of ECI frame, replace </a:t>
            </a:r>
            <a:r>
              <a:rPr lang="en-US" sz="1400" dirty="0" err="1" smtClean="0">
                <a:latin typeface="Symbol" pitchFamily="18" charset="2"/>
              </a:rPr>
              <a:t>l</a:t>
            </a:r>
            <a:r>
              <a:rPr lang="en-US" sz="1400" baseline="-25000" dirty="0" err="1" smtClean="0">
                <a:latin typeface="Symbol" pitchFamily="18" charset="2"/>
              </a:rPr>
              <a:t>E</a:t>
            </a:r>
            <a:r>
              <a:rPr lang="en-US" sz="1400" dirty="0" err="1" smtClean="0">
                <a:latin typeface="Symbol" pitchFamily="18" charset="2"/>
              </a:rPr>
              <a:t>+l</a:t>
            </a:r>
            <a:r>
              <a:rPr lang="en-US" sz="1400" baseline="-25000" dirty="0" err="1" smtClean="0"/>
              <a:t>g</a:t>
            </a:r>
            <a:r>
              <a:rPr lang="en-US" sz="1400" baseline="-25000" dirty="0" smtClean="0"/>
              <a:t> </a:t>
            </a:r>
            <a:r>
              <a:rPr lang="en-US" sz="1400" dirty="0" smtClean="0"/>
              <a:t> </a:t>
            </a:r>
            <a:r>
              <a:rPr lang="en-US" sz="1400" dirty="0" smtClean="0"/>
              <a:t>with just </a:t>
            </a:r>
            <a:r>
              <a:rPr lang="en-US" sz="1400" dirty="0" err="1" smtClean="0">
                <a:latin typeface="Symbol" pitchFamily="18" charset="2"/>
              </a:rPr>
              <a:t>l</a:t>
            </a:r>
            <a:r>
              <a:rPr lang="en-US" sz="1400" baseline="-25000" dirty="0" err="1" smtClean="0">
                <a:latin typeface="Symbol" pitchFamily="18" charset="2"/>
              </a:rPr>
              <a:t>E</a:t>
            </a:r>
            <a:r>
              <a:rPr lang="en-US" sz="1400" dirty="0" smtClean="0"/>
              <a:t> (e.g. – do not include initial sidereal “time” in first rotation)</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10</a:t>
            </a:fld>
            <a:endParaRPr lang="en-US" dirty="0"/>
          </a:p>
        </p:txBody>
      </p:sp>
      <p:grpSp>
        <p:nvGrpSpPr>
          <p:cNvPr id="220" name="Group 256"/>
          <p:cNvGrpSpPr>
            <a:grpSpLocks noGrp="1"/>
          </p:cNvGrpSpPr>
          <p:nvPr>
            <p:ph sz="half" idx="2"/>
          </p:nvPr>
        </p:nvGrpSpPr>
        <p:grpSpPr bwMode="auto">
          <a:xfrm>
            <a:off x="4876800" y="1905000"/>
            <a:ext cx="4191000" cy="3276600"/>
            <a:chOff x="2784" y="1152"/>
            <a:chExt cx="2924" cy="2237"/>
          </a:xfrm>
        </p:grpSpPr>
        <p:sp>
          <p:nvSpPr>
            <p:cNvPr id="221" name="Rectangle 6"/>
            <p:cNvSpPr>
              <a:spLocks noChangeArrowheads="1"/>
            </p:cNvSpPr>
            <p:nvPr/>
          </p:nvSpPr>
          <p:spPr bwMode="auto">
            <a:xfrm>
              <a:off x="4410" y="3113"/>
              <a:ext cx="426" cy="216"/>
            </a:xfrm>
            <a:prstGeom prst="rect">
              <a:avLst/>
            </a:prstGeom>
            <a:noFill/>
            <a:ln w="9525">
              <a:noFill/>
              <a:miter lim="800000"/>
              <a:headEnd/>
              <a:tailEnd/>
            </a:ln>
          </p:spPr>
          <p:txBody>
            <a:bodyPr/>
            <a:lstStyle/>
            <a:p>
              <a:endParaRPr lang="en-US"/>
            </a:p>
          </p:txBody>
        </p:sp>
        <p:sp>
          <p:nvSpPr>
            <p:cNvPr id="236" name="Rectangle 7"/>
            <p:cNvSpPr>
              <a:spLocks noChangeArrowheads="1"/>
            </p:cNvSpPr>
            <p:nvPr/>
          </p:nvSpPr>
          <p:spPr bwMode="auto">
            <a:xfrm>
              <a:off x="4464" y="3215"/>
              <a:ext cx="234"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Meridian</a:t>
              </a:r>
              <a:endParaRPr lang="en-US"/>
            </a:p>
          </p:txBody>
        </p:sp>
        <p:sp>
          <p:nvSpPr>
            <p:cNvPr id="239" name="Rectangle 8"/>
            <p:cNvSpPr>
              <a:spLocks noChangeArrowheads="1"/>
            </p:cNvSpPr>
            <p:nvPr/>
          </p:nvSpPr>
          <p:spPr bwMode="auto">
            <a:xfrm>
              <a:off x="4704" y="3215"/>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41" name="Freeform 9"/>
            <p:cNvSpPr>
              <a:spLocks/>
            </p:cNvSpPr>
            <p:nvPr/>
          </p:nvSpPr>
          <p:spPr bwMode="auto">
            <a:xfrm>
              <a:off x="2784" y="3047"/>
              <a:ext cx="396" cy="342"/>
            </a:xfrm>
            <a:custGeom>
              <a:avLst/>
              <a:gdLst>
                <a:gd name="T0" fmla="*/ 0 w 396"/>
                <a:gd name="T1" fmla="*/ 156 h 342"/>
                <a:gd name="T2" fmla="*/ 102 w 396"/>
                <a:gd name="T3" fmla="*/ 342 h 342"/>
                <a:gd name="T4" fmla="*/ 396 w 396"/>
                <a:gd name="T5" fmla="*/ 186 h 342"/>
                <a:gd name="T6" fmla="*/ 294 w 396"/>
                <a:gd name="T7" fmla="*/ 0 h 342"/>
                <a:gd name="T8" fmla="*/ 0 w 396"/>
                <a:gd name="T9" fmla="*/ 156 h 342"/>
                <a:gd name="T10" fmla="*/ 0 60000 65536"/>
                <a:gd name="T11" fmla="*/ 0 60000 65536"/>
                <a:gd name="T12" fmla="*/ 0 60000 65536"/>
                <a:gd name="T13" fmla="*/ 0 60000 65536"/>
                <a:gd name="T14" fmla="*/ 0 60000 65536"/>
                <a:gd name="T15" fmla="*/ 0 w 396"/>
                <a:gd name="T16" fmla="*/ 0 h 342"/>
                <a:gd name="T17" fmla="*/ 396 w 396"/>
                <a:gd name="T18" fmla="*/ 342 h 342"/>
              </a:gdLst>
              <a:ahLst/>
              <a:cxnLst>
                <a:cxn ang="T10">
                  <a:pos x="T0" y="T1"/>
                </a:cxn>
                <a:cxn ang="T11">
                  <a:pos x="T2" y="T3"/>
                </a:cxn>
                <a:cxn ang="T12">
                  <a:pos x="T4" y="T5"/>
                </a:cxn>
                <a:cxn ang="T13">
                  <a:pos x="T6" y="T7"/>
                </a:cxn>
                <a:cxn ang="T14">
                  <a:pos x="T8" y="T9"/>
                </a:cxn>
              </a:cxnLst>
              <a:rect l="T15" t="T16" r="T17" b="T18"/>
              <a:pathLst>
                <a:path w="396" h="342">
                  <a:moveTo>
                    <a:pt x="0" y="156"/>
                  </a:moveTo>
                  <a:lnTo>
                    <a:pt x="102" y="342"/>
                  </a:lnTo>
                  <a:lnTo>
                    <a:pt x="396" y="186"/>
                  </a:lnTo>
                  <a:lnTo>
                    <a:pt x="294" y="0"/>
                  </a:lnTo>
                  <a:lnTo>
                    <a:pt x="0" y="156"/>
                  </a:lnTo>
                  <a:close/>
                </a:path>
              </a:pathLst>
            </a:custGeom>
            <a:noFill/>
            <a:ln w="9525">
              <a:noFill/>
              <a:round/>
              <a:headEnd/>
              <a:tailEnd/>
            </a:ln>
          </p:spPr>
          <p:txBody>
            <a:bodyPr/>
            <a:lstStyle/>
            <a:p>
              <a:endParaRPr lang="en-US"/>
            </a:p>
          </p:txBody>
        </p:sp>
        <p:sp>
          <p:nvSpPr>
            <p:cNvPr id="244" name="Rectangle 10"/>
            <p:cNvSpPr>
              <a:spLocks noChangeArrowheads="1"/>
            </p:cNvSpPr>
            <p:nvPr/>
          </p:nvSpPr>
          <p:spPr bwMode="auto">
            <a:xfrm>
              <a:off x="3095" y="3139"/>
              <a:ext cx="217"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Equinox</a:t>
              </a:r>
              <a:endParaRPr lang="en-US"/>
            </a:p>
          </p:txBody>
        </p:sp>
        <p:sp>
          <p:nvSpPr>
            <p:cNvPr id="245" name="Rectangle 11"/>
            <p:cNvSpPr>
              <a:spLocks noChangeArrowheads="1"/>
            </p:cNvSpPr>
            <p:nvPr/>
          </p:nvSpPr>
          <p:spPr bwMode="auto">
            <a:xfrm>
              <a:off x="3096" y="3203"/>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246" name="Rectangle 12"/>
            <p:cNvSpPr>
              <a:spLocks noChangeArrowheads="1"/>
            </p:cNvSpPr>
            <p:nvPr/>
          </p:nvSpPr>
          <p:spPr bwMode="auto">
            <a:xfrm>
              <a:off x="3522" y="3185"/>
              <a:ext cx="282" cy="180"/>
            </a:xfrm>
            <a:prstGeom prst="rect">
              <a:avLst/>
            </a:prstGeom>
            <a:noFill/>
            <a:ln w="9525">
              <a:noFill/>
              <a:miter lim="800000"/>
              <a:headEnd/>
              <a:tailEnd/>
            </a:ln>
          </p:spPr>
          <p:txBody>
            <a:bodyPr/>
            <a:lstStyle/>
            <a:p>
              <a:endParaRPr lang="en-US"/>
            </a:p>
          </p:txBody>
        </p:sp>
        <p:sp>
          <p:nvSpPr>
            <p:cNvPr id="247" name="Rectangle 13"/>
            <p:cNvSpPr>
              <a:spLocks noChangeArrowheads="1"/>
            </p:cNvSpPr>
            <p:nvPr/>
          </p:nvSpPr>
          <p:spPr bwMode="auto">
            <a:xfrm>
              <a:off x="3582" y="3209"/>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248" name="Rectangle 14"/>
            <p:cNvSpPr>
              <a:spLocks noChangeArrowheads="1"/>
            </p:cNvSpPr>
            <p:nvPr/>
          </p:nvSpPr>
          <p:spPr bwMode="auto">
            <a:xfrm>
              <a:off x="3648" y="3245"/>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254" name="Rectangle 15"/>
            <p:cNvSpPr>
              <a:spLocks noChangeArrowheads="1"/>
            </p:cNvSpPr>
            <p:nvPr/>
          </p:nvSpPr>
          <p:spPr bwMode="auto">
            <a:xfrm>
              <a:off x="3690" y="3131"/>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261" name="Group 16"/>
            <p:cNvGrpSpPr>
              <a:grpSpLocks/>
            </p:cNvGrpSpPr>
            <p:nvPr/>
          </p:nvGrpSpPr>
          <p:grpSpPr bwMode="auto">
            <a:xfrm>
              <a:off x="4296" y="2405"/>
              <a:ext cx="6" cy="948"/>
              <a:chOff x="4296" y="3336"/>
              <a:chExt cx="6" cy="948"/>
            </a:xfrm>
          </p:grpSpPr>
          <p:sp>
            <p:nvSpPr>
              <p:cNvPr id="622" name="Freeform 17"/>
              <p:cNvSpPr>
                <a:spLocks/>
              </p:cNvSpPr>
              <p:nvPr/>
            </p:nvSpPr>
            <p:spPr bwMode="auto">
              <a:xfrm>
                <a:off x="4296" y="3336"/>
                <a:ext cx="6" cy="24"/>
              </a:xfrm>
              <a:custGeom>
                <a:avLst/>
                <a:gdLst>
                  <a:gd name="T0" fmla="*/ 6 w 6"/>
                  <a:gd name="T1" fmla="*/ 0 h 24"/>
                  <a:gd name="T2" fmla="*/ 0 w 6"/>
                  <a:gd name="T3" fmla="*/ 0 h 24"/>
                  <a:gd name="T4" fmla="*/ 0 w 6"/>
                  <a:gd name="T5" fmla="*/ 0 h 24"/>
                  <a:gd name="T6" fmla="*/ 0 w 6"/>
                  <a:gd name="T7" fmla="*/ 24 h 24"/>
                  <a:gd name="T8" fmla="*/ 0 w 6"/>
                  <a:gd name="T9" fmla="*/ 24 h 24"/>
                  <a:gd name="T10" fmla="*/ 6 w 6"/>
                  <a:gd name="T11" fmla="*/ 24 h 24"/>
                  <a:gd name="T12" fmla="*/ 6 w 6"/>
                  <a:gd name="T13" fmla="*/ 0 h 24"/>
                  <a:gd name="T14" fmla="*/ 0 60000 65536"/>
                  <a:gd name="T15" fmla="*/ 0 60000 65536"/>
                  <a:gd name="T16" fmla="*/ 0 60000 65536"/>
                  <a:gd name="T17" fmla="*/ 0 60000 65536"/>
                  <a:gd name="T18" fmla="*/ 0 60000 65536"/>
                  <a:gd name="T19" fmla="*/ 0 60000 65536"/>
                  <a:gd name="T20" fmla="*/ 0 60000 65536"/>
                  <a:gd name="T21" fmla="*/ 0 w 6"/>
                  <a:gd name="T22" fmla="*/ 0 h 24"/>
                  <a:gd name="T23" fmla="*/ 6 w 6"/>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24">
                    <a:moveTo>
                      <a:pt x="6" y="0"/>
                    </a:moveTo>
                    <a:lnTo>
                      <a:pt x="0" y="0"/>
                    </a:lnTo>
                    <a:lnTo>
                      <a:pt x="0" y="24"/>
                    </a:lnTo>
                    <a:lnTo>
                      <a:pt x="6" y="24"/>
                    </a:lnTo>
                    <a:lnTo>
                      <a:pt x="6" y="0"/>
                    </a:lnTo>
                    <a:close/>
                  </a:path>
                </a:pathLst>
              </a:custGeom>
              <a:solidFill>
                <a:srgbClr val="000000"/>
              </a:solidFill>
              <a:ln w="9525">
                <a:noFill/>
                <a:round/>
                <a:headEnd/>
                <a:tailEnd/>
              </a:ln>
            </p:spPr>
            <p:txBody>
              <a:bodyPr/>
              <a:lstStyle/>
              <a:p>
                <a:endParaRPr lang="en-US"/>
              </a:p>
            </p:txBody>
          </p:sp>
          <p:sp>
            <p:nvSpPr>
              <p:cNvPr id="623" name="Freeform 18"/>
              <p:cNvSpPr>
                <a:spLocks/>
              </p:cNvSpPr>
              <p:nvPr/>
            </p:nvSpPr>
            <p:spPr bwMode="auto">
              <a:xfrm>
                <a:off x="4296" y="337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24" name="Freeform 19"/>
              <p:cNvSpPr>
                <a:spLocks/>
              </p:cNvSpPr>
              <p:nvPr/>
            </p:nvSpPr>
            <p:spPr bwMode="auto">
              <a:xfrm>
                <a:off x="4296" y="341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25" name="Freeform 20"/>
              <p:cNvSpPr>
                <a:spLocks/>
              </p:cNvSpPr>
              <p:nvPr/>
            </p:nvSpPr>
            <p:spPr bwMode="auto">
              <a:xfrm>
                <a:off x="4296" y="345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26" name="Freeform 21"/>
              <p:cNvSpPr>
                <a:spLocks/>
              </p:cNvSpPr>
              <p:nvPr/>
            </p:nvSpPr>
            <p:spPr bwMode="auto">
              <a:xfrm>
                <a:off x="4296" y="349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27" name="Freeform 22"/>
              <p:cNvSpPr>
                <a:spLocks/>
              </p:cNvSpPr>
              <p:nvPr/>
            </p:nvSpPr>
            <p:spPr bwMode="auto">
              <a:xfrm>
                <a:off x="4296" y="354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28" name="Freeform 23"/>
              <p:cNvSpPr>
                <a:spLocks/>
              </p:cNvSpPr>
              <p:nvPr/>
            </p:nvSpPr>
            <p:spPr bwMode="auto">
              <a:xfrm>
                <a:off x="4296" y="358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29" name="Freeform 24"/>
              <p:cNvSpPr>
                <a:spLocks/>
              </p:cNvSpPr>
              <p:nvPr/>
            </p:nvSpPr>
            <p:spPr bwMode="auto">
              <a:xfrm>
                <a:off x="4296" y="362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0" name="Freeform 25"/>
              <p:cNvSpPr>
                <a:spLocks/>
              </p:cNvSpPr>
              <p:nvPr/>
            </p:nvSpPr>
            <p:spPr bwMode="auto">
              <a:xfrm>
                <a:off x="4296" y="366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1" name="Freeform 26"/>
              <p:cNvSpPr>
                <a:spLocks/>
              </p:cNvSpPr>
              <p:nvPr/>
            </p:nvSpPr>
            <p:spPr bwMode="auto">
              <a:xfrm>
                <a:off x="4296" y="370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2" name="Freeform 27"/>
              <p:cNvSpPr>
                <a:spLocks/>
              </p:cNvSpPr>
              <p:nvPr/>
            </p:nvSpPr>
            <p:spPr bwMode="auto">
              <a:xfrm>
                <a:off x="4296" y="375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3" name="Freeform 28"/>
              <p:cNvSpPr>
                <a:spLocks/>
              </p:cNvSpPr>
              <p:nvPr/>
            </p:nvSpPr>
            <p:spPr bwMode="auto">
              <a:xfrm>
                <a:off x="4296" y="379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4" name="Freeform 29"/>
              <p:cNvSpPr>
                <a:spLocks/>
              </p:cNvSpPr>
              <p:nvPr/>
            </p:nvSpPr>
            <p:spPr bwMode="auto">
              <a:xfrm>
                <a:off x="4296" y="383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5" name="Freeform 30"/>
              <p:cNvSpPr>
                <a:spLocks/>
              </p:cNvSpPr>
              <p:nvPr/>
            </p:nvSpPr>
            <p:spPr bwMode="auto">
              <a:xfrm>
                <a:off x="4296" y="387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6" name="Freeform 31"/>
              <p:cNvSpPr>
                <a:spLocks/>
              </p:cNvSpPr>
              <p:nvPr/>
            </p:nvSpPr>
            <p:spPr bwMode="auto">
              <a:xfrm>
                <a:off x="4296" y="391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7" name="Freeform 32"/>
              <p:cNvSpPr>
                <a:spLocks/>
              </p:cNvSpPr>
              <p:nvPr/>
            </p:nvSpPr>
            <p:spPr bwMode="auto">
              <a:xfrm>
                <a:off x="4296" y="396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8" name="Freeform 33"/>
              <p:cNvSpPr>
                <a:spLocks/>
              </p:cNvSpPr>
              <p:nvPr/>
            </p:nvSpPr>
            <p:spPr bwMode="auto">
              <a:xfrm>
                <a:off x="4296" y="400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39" name="Freeform 34"/>
              <p:cNvSpPr>
                <a:spLocks/>
              </p:cNvSpPr>
              <p:nvPr/>
            </p:nvSpPr>
            <p:spPr bwMode="auto">
              <a:xfrm>
                <a:off x="4296" y="404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40" name="Freeform 35"/>
              <p:cNvSpPr>
                <a:spLocks/>
              </p:cNvSpPr>
              <p:nvPr/>
            </p:nvSpPr>
            <p:spPr bwMode="auto">
              <a:xfrm>
                <a:off x="4296" y="4086"/>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41" name="Freeform 36"/>
              <p:cNvSpPr>
                <a:spLocks/>
              </p:cNvSpPr>
              <p:nvPr/>
            </p:nvSpPr>
            <p:spPr bwMode="auto">
              <a:xfrm>
                <a:off x="4296" y="4128"/>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42" name="Freeform 37"/>
              <p:cNvSpPr>
                <a:spLocks/>
              </p:cNvSpPr>
              <p:nvPr/>
            </p:nvSpPr>
            <p:spPr bwMode="auto">
              <a:xfrm>
                <a:off x="4296" y="417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43" name="Freeform 38"/>
              <p:cNvSpPr>
                <a:spLocks/>
              </p:cNvSpPr>
              <p:nvPr/>
            </p:nvSpPr>
            <p:spPr bwMode="auto">
              <a:xfrm>
                <a:off x="4296" y="4212"/>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44" name="Freeform 39"/>
              <p:cNvSpPr>
                <a:spLocks/>
              </p:cNvSpPr>
              <p:nvPr/>
            </p:nvSpPr>
            <p:spPr bwMode="auto">
              <a:xfrm>
                <a:off x="4296" y="4254"/>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grpSp>
        <p:sp>
          <p:nvSpPr>
            <p:cNvPr id="265" name="Rectangle 40"/>
            <p:cNvSpPr>
              <a:spLocks noChangeArrowheads="1"/>
            </p:cNvSpPr>
            <p:nvPr/>
          </p:nvSpPr>
          <p:spPr bwMode="auto">
            <a:xfrm>
              <a:off x="2784" y="1152"/>
              <a:ext cx="24"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a:p>
          </p:txBody>
        </p:sp>
        <p:sp>
          <p:nvSpPr>
            <p:cNvPr id="284" name="Oval 41"/>
            <p:cNvSpPr>
              <a:spLocks noChangeArrowheads="1"/>
            </p:cNvSpPr>
            <p:nvPr/>
          </p:nvSpPr>
          <p:spPr bwMode="auto">
            <a:xfrm>
              <a:off x="3516" y="1560"/>
              <a:ext cx="1590" cy="1542"/>
            </a:xfrm>
            <a:prstGeom prst="ellipse">
              <a:avLst/>
            </a:prstGeom>
            <a:noFill/>
            <a:ln w="19050">
              <a:solidFill>
                <a:srgbClr val="000000"/>
              </a:solidFill>
              <a:round/>
              <a:headEnd/>
              <a:tailEnd/>
            </a:ln>
          </p:spPr>
          <p:txBody>
            <a:bodyPr/>
            <a:lstStyle/>
            <a:p>
              <a:endParaRPr lang="en-US"/>
            </a:p>
          </p:txBody>
        </p:sp>
        <p:grpSp>
          <p:nvGrpSpPr>
            <p:cNvPr id="291" name="Group 42"/>
            <p:cNvGrpSpPr>
              <a:grpSpLocks/>
            </p:cNvGrpSpPr>
            <p:nvPr/>
          </p:nvGrpSpPr>
          <p:grpSpPr bwMode="auto">
            <a:xfrm>
              <a:off x="3288" y="2376"/>
              <a:ext cx="1002" cy="522"/>
              <a:chOff x="3288" y="3318"/>
              <a:chExt cx="1002" cy="522"/>
            </a:xfrm>
          </p:grpSpPr>
          <p:sp>
            <p:nvSpPr>
              <p:cNvPr id="620" name="Line 43"/>
              <p:cNvSpPr>
                <a:spLocks noChangeShapeType="1"/>
              </p:cNvSpPr>
              <p:nvPr/>
            </p:nvSpPr>
            <p:spPr bwMode="auto">
              <a:xfrm flipH="1">
                <a:off x="3324" y="3318"/>
                <a:ext cx="966" cy="504"/>
              </a:xfrm>
              <a:prstGeom prst="line">
                <a:avLst/>
              </a:prstGeom>
              <a:noFill/>
              <a:ln w="9525">
                <a:solidFill>
                  <a:srgbClr val="000000"/>
                </a:solidFill>
                <a:round/>
                <a:headEnd/>
                <a:tailEnd/>
              </a:ln>
            </p:spPr>
            <p:txBody>
              <a:bodyPr/>
              <a:lstStyle/>
              <a:p>
                <a:endParaRPr lang="en-US"/>
              </a:p>
            </p:txBody>
          </p:sp>
          <p:sp>
            <p:nvSpPr>
              <p:cNvPr id="621" name="Freeform 44"/>
              <p:cNvSpPr>
                <a:spLocks/>
              </p:cNvSpPr>
              <p:nvPr/>
            </p:nvSpPr>
            <p:spPr bwMode="auto">
              <a:xfrm>
                <a:off x="3288" y="3786"/>
                <a:ext cx="66" cy="54"/>
              </a:xfrm>
              <a:custGeom>
                <a:avLst/>
                <a:gdLst>
                  <a:gd name="T0" fmla="*/ 36 w 66"/>
                  <a:gd name="T1" fmla="*/ 0 h 54"/>
                  <a:gd name="T2" fmla="*/ 0 w 66"/>
                  <a:gd name="T3" fmla="*/ 54 h 54"/>
                  <a:gd name="T4" fmla="*/ 66 w 66"/>
                  <a:gd name="T5" fmla="*/ 54 h 54"/>
                  <a:gd name="T6" fmla="*/ 36 w 66"/>
                  <a:gd name="T7" fmla="*/ 0 h 54"/>
                  <a:gd name="T8" fmla="*/ 0 60000 65536"/>
                  <a:gd name="T9" fmla="*/ 0 60000 65536"/>
                  <a:gd name="T10" fmla="*/ 0 60000 65536"/>
                  <a:gd name="T11" fmla="*/ 0 60000 65536"/>
                  <a:gd name="T12" fmla="*/ 0 w 66"/>
                  <a:gd name="T13" fmla="*/ 0 h 54"/>
                  <a:gd name="T14" fmla="*/ 66 w 66"/>
                  <a:gd name="T15" fmla="*/ 54 h 54"/>
                </a:gdLst>
                <a:ahLst/>
                <a:cxnLst>
                  <a:cxn ang="T8">
                    <a:pos x="T0" y="T1"/>
                  </a:cxn>
                  <a:cxn ang="T9">
                    <a:pos x="T2" y="T3"/>
                  </a:cxn>
                  <a:cxn ang="T10">
                    <a:pos x="T4" y="T5"/>
                  </a:cxn>
                  <a:cxn ang="T11">
                    <a:pos x="T6" y="T7"/>
                  </a:cxn>
                </a:cxnLst>
                <a:rect l="T12" t="T13" r="T14" b="T15"/>
                <a:pathLst>
                  <a:path w="66" h="54">
                    <a:moveTo>
                      <a:pt x="36" y="0"/>
                    </a:moveTo>
                    <a:lnTo>
                      <a:pt x="0" y="54"/>
                    </a:lnTo>
                    <a:lnTo>
                      <a:pt x="66" y="54"/>
                    </a:lnTo>
                    <a:lnTo>
                      <a:pt x="36" y="0"/>
                    </a:lnTo>
                    <a:close/>
                  </a:path>
                </a:pathLst>
              </a:custGeom>
              <a:solidFill>
                <a:srgbClr val="000000"/>
              </a:solidFill>
              <a:ln w="9525">
                <a:noFill/>
                <a:round/>
                <a:headEnd/>
                <a:tailEnd/>
              </a:ln>
            </p:spPr>
            <p:txBody>
              <a:bodyPr/>
              <a:lstStyle/>
              <a:p>
                <a:endParaRPr lang="en-US"/>
              </a:p>
            </p:txBody>
          </p:sp>
        </p:grpSp>
        <p:sp>
          <p:nvSpPr>
            <p:cNvPr id="292" name="Oval 45"/>
            <p:cNvSpPr>
              <a:spLocks noChangeArrowheads="1"/>
            </p:cNvSpPr>
            <p:nvPr/>
          </p:nvSpPr>
          <p:spPr bwMode="auto">
            <a:xfrm>
              <a:off x="3522" y="2136"/>
              <a:ext cx="1590" cy="498"/>
            </a:xfrm>
            <a:prstGeom prst="ellipse">
              <a:avLst/>
            </a:prstGeom>
            <a:noFill/>
            <a:ln w="9525">
              <a:solidFill>
                <a:srgbClr val="000000"/>
              </a:solidFill>
              <a:round/>
              <a:headEnd/>
              <a:tailEnd/>
            </a:ln>
          </p:spPr>
          <p:txBody>
            <a:bodyPr/>
            <a:lstStyle/>
            <a:p>
              <a:endParaRPr lang="en-US"/>
            </a:p>
          </p:txBody>
        </p:sp>
        <p:grpSp>
          <p:nvGrpSpPr>
            <p:cNvPr id="293" name="Group 46"/>
            <p:cNvGrpSpPr>
              <a:grpSpLocks/>
            </p:cNvGrpSpPr>
            <p:nvPr/>
          </p:nvGrpSpPr>
          <p:grpSpPr bwMode="auto">
            <a:xfrm>
              <a:off x="3888" y="1560"/>
              <a:ext cx="408" cy="1032"/>
              <a:chOff x="3888" y="2502"/>
              <a:chExt cx="408" cy="1032"/>
            </a:xfrm>
          </p:grpSpPr>
          <p:sp>
            <p:nvSpPr>
              <p:cNvPr id="591" name="Freeform 47"/>
              <p:cNvSpPr>
                <a:spLocks/>
              </p:cNvSpPr>
              <p:nvPr/>
            </p:nvSpPr>
            <p:spPr bwMode="auto">
              <a:xfrm>
                <a:off x="4272" y="2502"/>
                <a:ext cx="24" cy="6"/>
              </a:xfrm>
              <a:custGeom>
                <a:avLst/>
                <a:gdLst>
                  <a:gd name="T0" fmla="*/ 24 w 24"/>
                  <a:gd name="T1" fmla="*/ 6 h 6"/>
                  <a:gd name="T2" fmla="*/ 24 w 24"/>
                  <a:gd name="T3" fmla="*/ 0 h 6"/>
                  <a:gd name="T4" fmla="*/ 24 w 24"/>
                  <a:gd name="T5" fmla="*/ 0 h 6"/>
                  <a:gd name="T6" fmla="*/ 0 w 24"/>
                  <a:gd name="T7" fmla="*/ 0 h 6"/>
                  <a:gd name="T8" fmla="*/ 0 w 24"/>
                  <a:gd name="T9" fmla="*/ 6 h 6"/>
                  <a:gd name="T10" fmla="*/ 0 w 24"/>
                  <a:gd name="T11" fmla="*/ 6 h 6"/>
                  <a:gd name="T12" fmla="*/ 24 w 24"/>
                  <a:gd name="T13" fmla="*/ 6 h 6"/>
                  <a:gd name="T14" fmla="*/ 0 60000 65536"/>
                  <a:gd name="T15" fmla="*/ 0 60000 65536"/>
                  <a:gd name="T16" fmla="*/ 0 60000 65536"/>
                  <a:gd name="T17" fmla="*/ 0 60000 65536"/>
                  <a:gd name="T18" fmla="*/ 0 60000 65536"/>
                  <a:gd name="T19" fmla="*/ 0 60000 65536"/>
                  <a:gd name="T20" fmla="*/ 0 60000 65536"/>
                  <a:gd name="T21" fmla="*/ 0 w 24"/>
                  <a:gd name="T22" fmla="*/ 0 h 6"/>
                  <a:gd name="T23" fmla="*/ 24 w 24"/>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6">
                    <a:moveTo>
                      <a:pt x="24" y="6"/>
                    </a:moveTo>
                    <a:lnTo>
                      <a:pt x="24" y="0"/>
                    </a:lnTo>
                    <a:lnTo>
                      <a:pt x="0" y="0"/>
                    </a:lnTo>
                    <a:lnTo>
                      <a:pt x="0" y="6"/>
                    </a:lnTo>
                    <a:lnTo>
                      <a:pt x="24" y="6"/>
                    </a:lnTo>
                    <a:close/>
                  </a:path>
                </a:pathLst>
              </a:custGeom>
              <a:solidFill>
                <a:srgbClr val="000000"/>
              </a:solidFill>
              <a:ln w="9525">
                <a:noFill/>
                <a:round/>
                <a:headEnd/>
                <a:tailEnd/>
              </a:ln>
            </p:spPr>
            <p:txBody>
              <a:bodyPr/>
              <a:lstStyle/>
              <a:p>
                <a:endParaRPr lang="en-US"/>
              </a:p>
            </p:txBody>
          </p:sp>
          <p:sp>
            <p:nvSpPr>
              <p:cNvPr id="592" name="Freeform 48"/>
              <p:cNvSpPr>
                <a:spLocks/>
              </p:cNvSpPr>
              <p:nvPr/>
            </p:nvSpPr>
            <p:spPr bwMode="auto">
              <a:xfrm>
                <a:off x="4230" y="2502"/>
                <a:ext cx="30" cy="18"/>
              </a:xfrm>
              <a:custGeom>
                <a:avLst/>
                <a:gdLst>
                  <a:gd name="T0" fmla="*/ 24 w 30"/>
                  <a:gd name="T1" fmla="*/ 6 h 18"/>
                  <a:gd name="T2" fmla="*/ 30 w 30"/>
                  <a:gd name="T3" fmla="*/ 6 h 18"/>
                  <a:gd name="T4" fmla="*/ 24 w 30"/>
                  <a:gd name="T5" fmla="*/ 0 h 18"/>
                  <a:gd name="T6" fmla="*/ 0 w 30"/>
                  <a:gd name="T7" fmla="*/ 12 h 18"/>
                  <a:gd name="T8" fmla="*/ 0 w 30"/>
                  <a:gd name="T9" fmla="*/ 12 h 18"/>
                  <a:gd name="T10" fmla="*/ 0 w 30"/>
                  <a:gd name="T11" fmla="*/ 18 h 18"/>
                  <a:gd name="T12" fmla="*/ 24 w 30"/>
                  <a:gd name="T13" fmla="*/ 6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24" y="6"/>
                    </a:moveTo>
                    <a:lnTo>
                      <a:pt x="30" y="6"/>
                    </a:lnTo>
                    <a:lnTo>
                      <a:pt x="24" y="0"/>
                    </a:lnTo>
                    <a:lnTo>
                      <a:pt x="0" y="12"/>
                    </a:lnTo>
                    <a:lnTo>
                      <a:pt x="0" y="18"/>
                    </a:lnTo>
                    <a:lnTo>
                      <a:pt x="24" y="6"/>
                    </a:lnTo>
                    <a:close/>
                  </a:path>
                </a:pathLst>
              </a:custGeom>
              <a:solidFill>
                <a:srgbClr val="000000"/>
              </a:solidFill>
              <a:ln w="9525">
                <a:noFill/>
                <a:round/>
                <a:headEnd/>
                <a:tailEnd/>
              </a:ln>
            </p:spPr>
            <p:txBody>
              <a:bodyPr/>
              <a:lstStyle/>
              <a:p>
                <a:endParaRPr lang="en-US"/>
              </a:p>
            </p:txBody>
          </p:sp>
          <p:sp>
            <p:nvSpPr>
              <p:cNvPr id="593" name="Freeform 49"/>
              <p:cNvSpPr>
                <a:spLocks/>
              </p:cNvSpPr>
              <p:nvPr/>
            </p:nvSpPr>
            <p:spPr bwMode="auto">
              <a:xfrm>
                <a:off x="4194" y="2520"/>
                <a:ext cx="24" cy="18"/>
              </a:xfrm>
              <a:custGeom>
                <a:avLst/>
                <a:gdLst>
                  <a:gd name="T0" fmla="*/ 24 w 24"/>
                  <a:gd name="T1" fmla="*/ 6 h 18"/>
                  <a:gd name="T2" fmla="*/ 24 w 24"/>
                  <a:gd name="T3" fmla="*/ 0 h 18"/>
                  <a:gd name="T4" fmla="*/ 24 w 24"/>
                  <a:gd name="T5" fmla="*/ 0 h 18"/>
                  <a:gd name="T6" fmla="*/ 18 w 24"/>
                  <a:gd name="T7" fmla="*/ 0 h 18"/>
                  <a:gd name="T8" fmla="*/ 0 w 24"/>
                  <a:gd name="T9" fmla="*/ 12 h 18"/>
                  <a:gd name="T10" fmla="*/ 0 w 24"/>
                  <a:gd name="T11" fmla="*/ 18 h 18"/>
                  <a:gd name="T12" fmla="*/ 0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0" y="12"/>
                    </a:lnTo>
                    <a:lnTo>
                      <a:pt x="0" y="18"/>
                    </a:lnTo>
                    <a:lnTo>
                      <a:pt x="18" y="6"/>
                    </a:lnTo>
                    <a:lnTo>
                      <a:pt x="24" y="6"/>
                    </a:lnTo>
                    <a:close/>
                  </a:path>
                </a:pathLst>
              </a:custGeom>
              <a:solidFill>
                <a:srgbClr val="000000"/>
              </a:solidFill>
              <a:ln w="9525">
                <a:noFill/>
                <a:round/>
                <a:headEnd/>
                <a:tailEnd/>
              </a:ln>
            </p:spPr>
            <p:txBody>
              <a:bodyPr/>
              <a:lstStyle/>
              <a:p>
                <a:endParaRPr lang="en-US"/>
              </a:p>
            </p:txBody>
          </p:sp>
          <p:sp>
            <p:nvSpPr>
              <p:cNvPr id="594" name="Freeform 50"/>
              <p:cNvSpPr>
                <a:spLocks/>
              </p:cNvSpPr>
              <p:nvPr/>
            </p:nvSpPr>
            <p:spPr bwMode="auto">
              <a:xfrm>
                <a:off x="4158" y="2544"/>
                <a:ext cx="24" cy="18"/>
              </a:xfrm>
              <a:custGeom>
                <a:avLst/>
                <a:gdLst>
                  <a:gd name="T0" fmla="*/ 24 w 24"/>
                  <a:gd name="T1" fmla="*/ 6 h 18"/>
                  <a:gd name="T2" fmla="*/ 24 w 24"/>
                  <a:gd name="T3" fmla="*/ 0 h 18"/>
                  <a:gd name="T4" fmla="*/ 24 w 24"/>
                  <a:gd name="T5" fmla="*/ 0 h 18"/>
                  <a:gd name="T6" fmla="*/ 18 w 24"/>
                  <a:gd name="T7" fmla="*/ 0 h 18"/>
                  <a:gd name="T8" fmla="*/ 6 w 24"/>
                  <a:gd name="T9" fmla="*/ 12 h 18"/>
                  <a:gd name="T10" fmla="*/ 0 w 24"/>
                  <a:gd name="T11" fmla="*/ 18 h 18"/>
                  <a:gd name="T12" fmla="*/ 6 w 24"/>
                  <a:gd name="T13" fmla="*/ 18 h 18"/>
                  <a:gd name="T14" fmla="*/ 18 w 24"/>
                  <a:gd name="T15" fmla="*/ 6 h 18"/>
                  <a:gd name="T16" fmla="*/ 24 w 24"/>
                  <a:gd name="T17" fmla="*/ 6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4"/>
                  <a:gd name="T28" fmla="*/ 0 h 18"/>
                  <a:gd name="T29" fmla="*/ 24 w 24"/>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4" h="18">
                    <a:moveTo>
                      <a:pt x="24" y="6"/>
                    </a:moveTo>
                    <a:lnTo>
                      <a:pt x="24" y="0"/>
                    </a:lnTo>
                    <a:lnTo>
                      <a:pt x="18" y="0"/>
                    </a:lnTo>
                    <a:lnTo>
                      <a:pt x="6" y="12"/>
                    </a:lnTo>
                    <a:lnTo>
                      <a:pt x="0" y="18"/>
                    </a:lnTo>
                    <a:lnTo>
                      <a:pt x="6" y="18"/>
                    </a:lnTo>
                    <a:lnTo>
                      <a:pt x="18" y="6"/>
                    </a:lnTo>
                    <a:lnTo>
                      <a:pt x="24" y="6"/>
                    </a:lnTo>
                    <a:close/>
                  </a:path>
                </a:pathLst>
              </a:custGeom>
              <a:solidFill>
                <a:srgbClr val="000000"/>
              </a:solidFill>
              <a:ln w="9525">
                <a:noFill/>
                <a:round/>
                <a:headEnd/>
                <a:tailEnd/>
              </a:ln>
            </p:spPr>
            <p:txBody>
              <a:bodyPr/>
              <a:lstStyle/>
              <a:p>
                <a:endParaRPr lang="en-US"/>
              </a:p>
            </p:txBody>
          </p:sp>
          <p:sp>
            <p:nvSpPr>
              <p:cNvPr id="595" name="Freeform 51"/>
              <p:cNvSpPr>
                <a:spLocks/>
              </p:cNvSpPr>
              <p:nvPr/>
            </p:nvSpPr>
            <p:spPr bwMode="auto">
              <a:xfrm>
                <a:off x="4128" y="2568"/>
                <a:ext cx="24" cy="24"/>
              </a:xfrm>
              <a:custGeom>
                <a:avLst/>
                <a:gdLst>
                  <a:gd name="T0" fmla="*/ 18 w 24"/>
                  <a:gd name="T1" fmla="*/ 6 h 24"/>
                  <a:gd name="T2" fmla="*/ 24 w 24"/>
                  <a:gd name="T3" fmla="*/ 6 h 24"/>
                  <a:gd name="T4" fmla="*/ 18 w 24"/>
                  <a:gd name="T5" fmla="*/ 0 h 24"/>
                  <a:gd name="T6" fmla="*/ 12 w 24"/>
                  <a:gd name="T7" fmla="*/ 12 h 24"/>
                  <a:gd name="T8" fmla="*/ 6 w 24"/>
                  <a:gd name="T9" fmla="*/ 18 h 24"/>
                  <a:gd name="T10" fmla="*/ 0 w 24"/>
                  <a:gd name="T11" fmla="*/ 24 h 24"/>
                  <a:gd name="T12" fmla="*/ 6 w 24"/>
                  <a:gd name="T13" fmla="*/ 24 h 24"/>
                  <a:gd name="T14" fmla="*/ 6 w 24"/>
                  <a:gd name="T15" fmla="*/ 24 h 24"/>
                  <a:gd name="T16" fmla="*/ 12 w 24"/>
                  <a:gd name="T17" fmla="*/ 18 h 24"/>
                  <a:gd name="T18" fmla="*/ 12 w 24"/>
                  <a:gd name="T19" fmla="*/ 18 h 24"/>
                  <a:gd name="T20" fmla="*/ 12 w 24"/>
                  <a:gd name="T21" fmla="*/ 18 h 24"/>
                  <a:gd name="T22" fmla="*/ 18 w 24"/>
                  <a:gd name="T23" fmla="*/ 6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24"/>
                  <a:gd name="T38" fmla="*/ 24 w 24"/>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24">
                    <a:moveTo>
                      <a:pt x="18" y="6"/>
                    </a:moveTo>
                    <a:lnTo>
                      <a:pt x="24" y="6"/>
                    </a:lnTo>
                    <a:lnTo>
                      <a:pt x="18" y="0"/>
                    </a:lnTo>
                    <a:lnTo>
                      <a:pt x="12" y="12"/>
                    </a:lnTo>
                    <a:lnTo>
                      <a:pt x="6" y="18"/>
                    </a:lnTo>
                    <a:lnTo>
                      <a:pt x="0" y="24"/>
                    </a:lnTo>
                    <a:lnTo>
                      <a:pt x="6" y="24"/>
                    </a:lnTo>
                    <a:lnTo>
                      <a:pt x="12" y="18"/>
                    </a:lnTo>
                    <a:lnTo>
                      <a:pt x="18" y="6"/>
                    </a:lnTo>
                    <a:close/>
                  </a:path>
                </a:pathLst>
              </a:custGeom>
              <a:solidFill>
                <a:srgbClr val="000000"/>
              </a:solidFill>
              <a:ln w="9525">
                <a:noFill/>
                <a:round/>
                <a:headEnd/>
                <a:tailEnd/>
              </a:ln>
            </p:spPr>
            <p:txBody>
              <a:bodyPr/>
              <a:lstStyle/>
              <a:p>
                <a:endParaRPr lang="en-US"/>
              </a:p>
            </p:txBody>
          </p:sp>
          <p:sp>
            <p:nvSpPr>
              <p:cNvPr id="596" name="Freeform 52"/>
              <p:cNvSpPr>
                <a:spLocks/>
              </p:cNvSpPr>
              <p:nvPr/>
            </p:nvSpPr>
            <p:spPr bwMode="auto">
              <a:xfrm>
                <a:off x="4104" y="2604"/>
                <a:ext cx="18" cy="24"/>
              </a:xfrm>
              <a:custGeom>
                <a:avLst/>
                <a:gdLst>
                  <a:gd name="T0" fmla="*/ 18 w 18"/>
                  <a:gd name="T1" fmla="*/ 0 h 24"/>
                  <a:gd name="T2" fmla="*/ 18 w 18"/>
                  <a:gd name="T3" fmla="*/ 0 h 24"/>
                  <a:gd name="T4" fmla="*/ 12 w 18"/>
                  <a:gd name="T5" fmla="*/ 0 h 24"/>
                  <a:gd name="T6" fmla="*/ 0 w 18"/>
                  <a:gd name="T7" fmla="*/ 18 h 24"/>
                  <a:gd name="T8" fmla="*/ 0 w 18"/>
                  <a:gd name="T9" fmla="*/ 24 h 24"/>
                  <a:gd name="T10" fmla="*/ 6 w 18"/>
                  <a:gd name="T11" fmla="*/ 18 h 24"/>
                  <a:gd name="T12" fmla="*/ 18 w 18"/>
                  <a:gd name="T13" fmla="*/ 0 h 24"/>
                  <a:gd name="T14" fmla="*/ 0 60000 65536"/>
                  <a:gd name="T15" fmla="*/ 0 60000 65536"/>
                  <a:gd name="T16" fmla="*/ 0 60000 65536"/>
                  <a:gd name="T17" fmla="*/ 0 60000 65536"/>
                  <a:gd name="T18" fmla="*/ 0 60000 65536"/>
                  <a:gd name="T19" fmla="*/ 0 60000 65536"/>
                  <a:gd name="T20" fmla="*/ 0 60000 65536"/>
                  <a:gd name="T21" fmla="*/ 0 w 18"/>
                  <a:gd name="T22" fmla="*/ 0 h 24"/>
                  <a:gd name="T23" fmla="*/ 18 w 18"/>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24">
                    <a:moveTo>
                      <a:pt x="18" y="0"/>
                    </a:moveTo>
                    <a:lnTo>
                      <a:pt x="18" y="0"/>
                    </a:lnTo>
                    <a:lnTo>
                      <a:pt x="12" y="0"/>
                    </a:lnTo>
                    <a:lnTo>
                      <a:pt x="0" y="18"/>
                    </a:lnTo>
                    <a:lnTo>
                      <a:pt x="0" y="24"/>
                    </a:lnTo>
                    <a:lnTo>
                      <a:pt x="6" y="18"/>
                    </a:lnTo>
                    <a:lnTo>
                      <a:pt x="18" y="0"/>
                    </a:lnTo>
                    <a:close/>
                  </a:path>
                </a:pathLst>
              </a:custGeom>
              <a:solidFill>
                <a:srgbClr val="000000"/>
              </a:solidFill>
              <a:ln w="9525">
                <a:noFill/>
                <a:round/>
                <a:headEnd/>
                <a:tailEnd/>
              </a:ln>
            </p:spPr>
            <p:txBody>
              <a:bodyPr/>
              <a:lstStyle/>
              <a:p>
                <a:endParaRPr lang="en-US"/>
              </a:p>
            </p:txBody>
          </p:sp>
          <p:sp>
            <p:nvSpPr>
              <p:cNvPr id="597" name="Freeform 53"/>
              <p:cNvSpPr>
                <a:spLocks/>
              </p:cNvSpPr>
              <p:nvPr/>
            </p:nvSpPr>
            <p:spPr bwMode="auto">
              <a:xfrm>
                <a:off x="4080" y="2634"/>
                <a:ext cx="18" cy="30"/>
              </a:xfrm>
              <a:custGeom>
                <a:avLst/>
                <a:gdLst>
                  <a:gd name="T0" fmla="*/ 18 w 18"/>
                  <a:gd name="T1" fmla="*/ 6 h 30"/>
                  <a:gd name="T2" fmla="*/ 18 w 18"/>
                  <a:gd name="T3" fmla="*/ 0 h 30"/>
                  <a:gd name="T4" fmla="*/ 12 w 18"/>
                  <a:gd name="T5" fmla="*/ 6 h 30"/>
                  <a:gd name="T6" fmla="*/ 0 w 18"/>
                  <a:gd name="T7" fmla="*/ 24 h 30"/>
                  <a:gd name="T8" fmla="*/ 0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8" y="0"/>
                    </a:lnTo>
                    <a:lnTo>
                      <a:pt x="12" y="6"/>
                    </a:lnTo>
                    <a:lnTo>
                      <a:pt x="0" y="24"/>
                    </a:lnTo>
                    <a:lnTo>
                      <a:pt x="0" y="30"/>
                    </a:lnTo>
                    <a:lnTo>
                      <a:pt x="6" y="24"/>
                    </a:lnTo>
                    <a:lnTo>
                      <a:pt x="18" y="6"/>
                    </a:lnTo>
                    <a:close/>
                  </a:path>
                </a:pathLst>
              </a:custGeom>
              <a:solidFill>
                <a:srgbClr val="000000"/>
              </a:solidFill>
              <a:ln w="9525">
                <a:noFill/>
                <a:round/>
                <a:headEnd/>
                <a:tailEnd/>
              </a:ln>
            </p:spPr>
            <p:txBody>
              <a:bodyPr/>
              <a:lstStyle/>
              <a:p>
                <a:endParaRPr lang="en-US"/>
              </a:p>
            </p:txBody>
          </p:sp>
          <p:sp>
            <p:nvSpPr>
              <p:cNvPr id="598" name="Freeform 54"/>
              <p:cNvSpPr>
                <a:spLocks/>
              </p:cNvSpPr>
              <p:nvPr/>
            </p:nvSpPr>
            <p:spPr bwMode="auto">
              <a:xfrm>
                <a:off x="4056" y="2670"/>
                <a:ext cx="18" cy="30"/>
              </a:xfrm>
              <a:custGeom>
                <a:avLst/>
                <a:gdLst>
                  <a:gd name="T0" fmla="*/ 18 w 18"/>
                  <a:gd name="T1" fmla="*/ 6 h 30"/>
                  <a:gd name="T2" fmla="*/ 18 w 18"/>
                  <a:gd name="T3" fmla="*/ 0 h 30"/>
                  <a:gd name="T4" fmla="*/ 12 w 18"/>
                  <a:gd name="T5" fmla="*/ 6 h 30"/>
                  <a:gd name="T6" fmla="*/ 12 w 18"/>
                  <a:gd name="T7" fmla="*/ 6 h 30"/>
                  <a:gd name="T8" fmla="*/ 0 w 18"/>
                  <a:gd name="T9" fmla="*/ 24 h 30"/>
                  <a:gd name="T10" fmla="*/ 6 w 18"/>
                  <a:gd name="T11" fmla="*/ 30 h 30"/>
                  <a:gd name="T12" fmla="*/ 6 w 18"/>
                  <a:gd name="T13" fmla="*/ 24 h 30"/>
                  <a:gd name="T14" fmla="*/ 18 w 18"/>
                  <a:gd name="T15" fmla="*/ 6 h 30"/>
                  <a:gd name="T16" fmla="*/ 0 60000 65536"/>
                  <a:gd name="T17" fmla="*/ 0 60000 65536"/>
                  <a:gd name="T18" fmla="*/ 0 60000 65536"/>
                  <a:gd name="T19" fmla="*/ 0 60000 65536"/>
                  <a:gd name="T20" fmla="*/ 0 60000 65536"/>
                  <a:gd name="T21" fmla="*/ 0 60000 65536"/>
                  <a:gd name="T22" fmla="*/ 0 60000 65536"/>
                  <a:gd name="T23" fmla="*/ 0 60000 65536"/>
                  <a:gd name="T24" fmla="*/ 0 w 18"/>
                  <a:gd name="T25" fmla="*/ 0 h 30"/>
                  <a:gd name="T26" fmla="*/ 18 w 18"/>
                  <a:gd name="T27" fmla="*/ 30 h 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 h="30">
                    <a:moveTo>
                      <a:pt x="18" y="6"/>
                    </a:moveTo>
                    <a:lnTo>
                      <a:pt x="18"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599" name="Freeform 55"/>
              <p:cNvSpPr>
                <a:spLocks/>
              </p:cNvSpPr>
              <p:nvPr/>
            </p:nvSpPr>
            <p:spPr bwMode="auto">
              <a:xfrm>
                <a:off x="4038" y="2706"/>
                <a:ext cx="18" cy="30"/>
              </a:xfrm>
              <a:custGeom>
                <a:avLst/>
                <a:gdLst>
                  <a:gd name="T0" fmla="*/ 18 w 18"/>
                  <a:gd name="T1" fmla="*/ 6 h 30"/>
                  <a:gd name="T2" fmla="*/ 12 w 18"/>
                  <a:gd name="T3" fmla="*/ 0 h 30"/>
                  <a:gd name="T4" fmla="*/ 12 w 18"/>
                  <a:gd name="T5" fmla="*/ 6 h 30"/>
                  <a:gd name="T6" fmla="*/ 0 w 18"/>
                  <a:gd name="T7" fmla="*/ 24 h 30"/>
                  <a:gd name="T8" fmla="*/ 6 w 18"/>
                  <a:gd name="T9" fmla="*/ 30 h 30"/>
                  <a:gd name="T10" fmla="*/ 6 w 18"/>
                  <a:gd name="T11" fmla="*/ 24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24"/>
                    </a:lnTo>
                    <a:lnTo>
                      <a:pt x="6" y="30"/>
                    </a:lnTo>
                    <a:lnTo>
                      <a:pt x="6" y="24"/>
                    </a:lnTo>
                    <a:lnTo>
                      <a:pt x="18" y="6"/>
                    </a:lnTo>
                    <a:close/>
                  </a:path>
                </a:pathLst>
              </a:custGeom>
              <a:solidFill>
                <a:srgbClr val="000000"/>
              </a:solidFill>
              <a:ln w="9525">
                <a:noFill/>
                <a:round/>
                <a:headEnd/>
                <a:tailEnd/>
              </a:ln>
            </p:spPr>
            <p:txBody>
              <a:bodyPr/>
              <a:lstStyle/>
              <a:p>
                <a:endParaRPr lang="en-US"/>
              </a:p>
            </p:txBody>
          </p:sp>
          <p:sp>
            <p:nvSpPr>
              <p:cNvPr id="600" name="Freeform 56"/>
              <p:cNvSpPr>
                <a:spLocks/>
              </p:cNvSpPr>
              <p:nvPr/>
            </p:nvSpPr>
            <p:spPr bwMode="auto">
              <a:xfrm>
                <a:off x="4020" y="2742"/>
                <a:ext cx="18" cy="30"/>
              </a:xfrm>
              <a:custGeom>
                <a:avLst/>
                <a:gdLst>
                  <a:gd name="T0" fmla="*/ 18 w 18"/>
                  <a:gd name="T1" fmla="*/ 6 h 30"/>
                  <a:gd name="T2" fmla="*/ 12 w 18"/>
                  <a:gd name="T3" fmla="*/ 0 h 30"/>
                  <a:gd name="T4" fmla="*/ 12 w 18"/>
                  <a:gd name="T5" fmla="*/ 6 h 30"/>
                  <a:gd name="T6" fmla="*/ 0 w 18"/>
                  <a:gd name="T7" fmla="*/ 30 h 30"/>
                  <a:gd name="T8" fmla="*/ 6 w 18"/>
                  <a:gd name="T9" fmla="*/ 30 h 30"/>
                  <a:gd name="T10" fmla="*/ 6 w 18"/>
                  <a:gd name="T11" fmla="*/ 30 h 30"/>
                  <a:gd name="T12" fmla="*/ 18 w 18"/>
                  <a:gd name="T13" fmla="*/ 6 h 30"/>
                  <a:gd name="T14" fmla="*/ 0 60000 65536"/>
                  <a:gd name="T15" fmla="*/ 0 60000 65536"/>
                  <a:gd name="T16" fmla="*/ 0 60000 65536"/>
                  <a:gd name="T17" fmla="*/ 0 60000 65536"/>
                  <a:gd name="T18" fmla="*/ 0 60000 65536"/>
                  <a:gd name="T19" fmla="*/ 0 60000 65536"/>
                  <a:gd name="T20" fmla="*/ 0 60000 65536"/>
                  <a:gd name="T21" fmla="*/ 0 w 18"/>
                  <a:gd name="T22" fmla="*/ 0 h 30"/>
                  <a:gd name="T23" fmla="*/ 18 w 1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8" h="30">
                    <a:moveTo>
                      <a:pt x="18" y="6"/>
                    </a:moveTo>
                    <a:lnTo>
                      <a:pt x="12" y="0"/>
                    </a:lnTo>
                    <a:lnTo>
                      <a:pt x="12" y="6"/>
                    </a:lnTo>
                    <a:lnTo>
                      <a:pt x="0" y="30"/>
                    </a:lnTo>
                    <a:lnTo>
                      <a:pt x="6" y="30"/>
                    </a:lnTo>
                    <a:lnTo>
                      <a:pt x="18" y="6"/>
                    </a:lnTo>
                    <a:close/>
                  </a:path>
                </a:pathLst>
              </a:custGeom>
              <a:solidFill>
                <a:srgbClr val="000000"/>
              </a:solidFill>
              <a:ln w="9525">
                <a:noFill/>
                <a:round/>
                <a:headEnd/>
                <a:tailEnd/>
              </a:ln>
            </p:spPr>
            <p:txBody>
              <a:bodyPr/>
              <a:lstStyle/>
              <a:p>
                <a:endParaRPr lang="en-US"/>
              </a:p>
            </p:txBody>
          </p:sp>
          <p:sp>
            <p:nvSpPr>
              <p:cNvPr id="601" name="Freeform 57"/>
              <p:cNvSpPr>
                <a:spLocks/>
              </p:cNvSpPr>
              <p:nvPr/>
            </p:nvSpPr>
            <p:spPr bwMode="auto">
              <a:xfrm>
                <a:off x="4002" y="2784"/>
                <a:ext cx="18" cy="30"/>
              </a:xfrm>
              <a:custGeom>
                <a:avLst/>
                <a:gdLst>
                  <a:gd name="T0" fmla="*/ 18 w 18"/>
                  <a:gd name="T1" fmla="*/ 0 h 30"/>
                  <a:gd name="T2" fmla="*/ 12 w 18"/>
                  <a:gd name="T3" fmla="*/ 0 h 30"/>
                  <a:gd name="T4" fmla="*/ 12 w 18"/>
                  <a:gd name="T5" fmla="*/ 0 h 30"/>
                  <a:gd name="T6" fmla="*/ 6 w 18"/>
                  <a:gd name="T7" fmla="*/ 18 h 30"/>
                  <a:gd name="T8" fmla="*/ 0 w 18"/>
                  <a:gd name="T9" fmla="*/ 24 h 30"/>
                  <a:gd name="T10" fmla="*/ 6 w 18"/>
                  <a:gd name="T11" fmla="*/ 30 h 30"/>
                  <a:gd name="T12" fmla="*/ 6 w 18"/>
                  <a:gd name="T13" fmla="*/ 24 h 30"/>
                  <a:gd name="T14" fmla="*/ 12 w 18"/>
                  <a:gd name="T15" fmla="*/ 18 h 30"/>
                  <a:gd name="T16" fmla="*/ 18 w 18"/>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30"/>
                  <a:gd name="T29" fmla="*/ 18 w 18"/>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30">
                    <a:moveTo>
                      <a:pt x="18" y="0"/>
                    </a:moveTo>
                    <a:lnTo>
                      <a:pt x="12" y="0"/>
                    </a:lnTo>
                    <a:lnTo>
                      <a:pt x="6" y="18"/>
                    </a:lnTo>
                    <a:lnTo>
                      <a:pt x="0" y="24"/>
                    </a:lnTo>
                    <a:lnTo>
                      <a:pt x="6" y="30"/>
                    </a:lnTo>
                    <a:lnTo>
                      <a:pt x="6" y="24"/>
                    </a:lnTo>
                    <a:lnTo>
                      <a:pt x="12" y="18"/>
                    </a:lnTo>
                    <a:lnTo>
                      <a:pt x="18" y="0"/>
                    </a:lnTo>
                    <a:close/>
                  </a:path>
                </a:pathLst>
              </a:custGeom>
              <a:solidFill>
                <a:srgbClr val="000000"/>
              </a:solidFill>
              <a:ln w="9525">
                <a:noFill/>
                <a:round/>
                <a:headEnd/>
                <a:tailEnd/>
              </a:ln>
            </p:spPr>
            <p:txBody>
              <a:bodyPr/>
              <a:lstStyle/>
              <a:p>
                <a:endParaRPr lang="en-US"/>
              </a:p>
            </p:txBody>
          </p:sp>
          <p:sp>
            <p:nvSpPr>
              <p:cNvPr id="602" name="Freeform 58"/>
              <p:cNvSpPr>
                <a:spLocks/>
              </p:cNvSpPr>
              <p:nvPr/>
            </p:nvSpPr>
            <p:spPr bwMode="auto">
              <a:xfrm>
                <a:off x="3990" y="2820"/>
                <a:ext cx="12" cy="30"/>
              </a:xfrm>
              <a:custGeom>
                <a:avLst/>
                <a:gdLst>
                  <a:gd name="T0" fmla="*/ 12 w 12"/>
                  <a:gd name="T1" fmla="*/ 6 h 30"/>
                  <a:gd name="T2" fmla="*/ 12 w 12"/>
                  <a:gd name="T3" fmla="*/ 0 h 30"/>
                  <a:gd name="T4" fmla="*/ 6 w 12"/>
                  <a:gd name="T5" fmla="*/ 6 h 30"/>
                  <a:gd name="T6" fmla="*/ 0 w 12"/>
                  <a:gd name="T7" fmla="*/ 30 h 30"/>
                  <a:gd name="T8" fmla="*/ 0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603" name="Freeform 59"/>
              <p:cNvSpPr>
                <a:spLocks/>
              </p:cNvSpPr>
              <p:nvPr/>
            </p:nvSpPr>
            <p:spPr bwMode="auto">
              <a:xfrm>
                <a:off x="3978" y="2862"/>
                <a:ext cx="12" cy="30"/>
              </a:xfrm>
              <a:custGeom>
                <a:avLst/>
                <a:gdLst>
                  <a:gd name="T0" fmla="*/ 12 w 12"/>
                  <a:gd name="T1" fmla="*/ 0 h 30"/>
                  <a:gd name="T2" fmla="*/ 6 w 12"/>
                  <a:gd name="T3" fmla="*/ 0 h 30"/>
                  <a:gd name="T4" fmla="*/ 6 w 12"/>
                  <a:gd name="T5" fmla="*/ 0 h 30"/>
                  <a:gd name="T6" fmla="*/ 0 w 12"/>
                  <a:gd name="T7" fmla="*/ 18 h 30"/>
                  <a:gd name="T8" fmla="*/ 0 w 12"/>
                  <a:gd name="T9" fmla="*/ 24 h 30"/>
                  <a:gd name="T10" fmla="*/ 0 w 12"/>
                  <a:gd name="T11" fmla="*/ 30 h 30"/>
                  <a:gd name="T12" fmla="*/ 6 w 12"/>
                  <a:gd name="T13" fmla="*/ 24 h 30"/>
                  <a:gd name="T14" fmla="*/ 6 w 12"/>
                  <a:gd name="T15" fmla="*/ 18 h 30"/>
                  <a:gd name="T16" fmla="*/ 12 w 12"/>
                  <a:gd name="T17" fmla="*/ 0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0"/>
                    </a:moveTo>
                    <a:lnTo>
                      <a:pt x="6" y="0"/>
                    </a:lnTo>
                    <a:lnTo>
                      <a:pt x="0" y="18"/>
                    </a:lnTo>
                    <a:lnTo>
                      <a:pt x="0" y="24"/>
                    </a:lnTo>
                    <a:lnTo>
                      <a:pt x="0" y="30"/>
                    </a:lnTo>
                    <a:lnTo>
                      <a:pt x="6" y="24"/>
                    </a:lnTo>
                    <a:lnTo>
                      <a:pt x="6" y="18"/>
                    </a:lnTo>
                    <a:lnTo>
                      <a:pt x="12" y="0"/>
                    </a:lnTo>
                    <a:close/>
                  </a:path>
                </a:pathLst>
              </a:custGeom>
              <a:solidFill>
                <a:srgbClr val="000000"/>
              </a:solidFill>
              <a:ln w="9525">
                <a:noFill/>
                <a:round/>
                <a:headEnd/>
                <a:tailEnd/>
              </a:ln>
            </p:spPr>
            <p:txBody>
              <a:bodyPr/>
              <a:lstStyle/>
              <a:p>
                <a:endParaRPr lang="en-US"/>
              </a:p>
            </p:txBody>
          </p:sp>
          <p:sp>
            <p:nvSpPr>
              <p:cNvPr id="604" name="Freeform 60"/>
              <p:cNvSpPr>
                <a:spLocks/>
              </p:cNvSpPr>
              <p:nvPr/>
            </p:nvSpPr>
            <p:spPr bwMode="auto">
              <a:xfrm>
                <a:off x="3966" y="2904"/>
                <a:ext cx="12" cy="24"/>
              </a:xfrm>
              <a:custGeom>
                <a:avLst/>
                <a:gdLst>
                  <a:gd name="T0" fmla="*/ 12 w 12"/>
                  <a:gd name="T1" fmla="*/ 0 h 24"/>
                  <a:gd name="T2" fmla="*/ 6 w 12"/>
                  <a:gd name="T3" fmla="*/ 0 h 24"/>
                  <a:gd name="T4" fmla="*/ 6 w 12"/>
                  <a:gd name="T5" fmla="*/ 0 h 24"/>
                  <a:gd name="T6" fmla="*/ 0 w 12"/>
                  <a:gd name="T7" fmla="*/ 24 h 24"/>
                  <a:gd name="T8" fmla="*/ 0 w 12"/>
                  <a:gd name="T9" fmla="*/ 24 h 24"/>
                  <a:gd name="T10" fmla="*/ 6 w 12"/>
                  <a:gd name="T11" fmla="*/ 24 h 24"/>
                  <a:gd name="T12" fmla="*/ 12 w 12"/>
                  <a:gd name="T13" fmla="*/ 0 h 24"/>
                  <a:gd name="T14" fmla="*/ 0 60000 65536"/>
                  <a:gd name="T15" fmla="*/ 0 60000 65536"/>
                  <a:gd name="T16" fmla="*/ 0 60000 65536"/>
                  <a:gd name="T17" fmla="*/ 0 60000 65536"/>
                  <a:gd name="T18" fmla="*/ 0 60000 65536"/>
                  <a:gd name="T19" fmla="*/ 0 60000 65536"/>
                  <a:gd name="T20" fmla="*/ 0 60000 65536"/>
                  <a:gd name="T21" fmla="*/ 0 w 12"/>
                  <a:gd name="T22" fmla="*/ 0 h 24"/>
                  <a:gd name="T23" fmla="*/ 12 w 12"/>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24">
                    <a:moveTo>
                      <a:pt x="12" y="0"/>
                    </a:moveTo>
                    <a:lnTo>
                      <a:pt x="6" y="0"/>
                    </a:lnTo>
                    <a:lnTo>
                      <a:pt x="0" y="24"/>
                    </a:lnTo>
                    <a:lnTo>
                      <a:pt x="6" y="24"/>
                    </a:lnTo>
                    <a:lnTo>
                      <a:pt x="12" y="0"/>
                    </a:lnTo>
                    <a:close/>
                  </a:path>
                </a:pathLst>
              </a:custGeom>
              <a:solidFill>
                <a:srgbClr val="000000"/>
              </a:solidFill>
              <a:ln w="9525">
                <a:noFill/>
                <a:round/>
                <a:headEnd/>
                <a:tailEnd/>
              </a:ln>
            </p:spPr>
            <p:txBody>
              <a:bodyPr/>
              <a:lstStyle/>
              <a:p>
                <a:endParaRPr lang="en-US"/>
              </a:p>
            </p:txBody>
          </p:sp>
          <p:sp>
            <p:nvSpPr>
              <p:cNvPr id="605" name="Freeform 61"/>
              <p:cNvSpPr>
                <a:spLocks/>
              </p:cNvSpPr>
              <p:nvPr/>
            </p:nvSpPr>
            <p:spPr bwMode="auto">
              <a:xfrm>
                <a:off x="3954" y="2940"/>
                <a:ext cx="12" cy="30"/>
              </a:xfrm>
              <a:custGeom>
                <a:avLst/>
                <a:gdLst>
                  <a:gd name="T0" fmla="*/ 12 w 12"/>
                  <a:gd name="T1" fmla="*/ 6 h 30"/>
                  <a:gd name="T2" fmla="*/ 6 w 12"/>
                  <a:gd name="T3" fmla="*/ 0 h 30"/>
                  <a:gd name="T4" fmla="*/ 6 w 12"/>
                  <a:gd name="T5" fmla="*/ 6 h 30"/>
                  <a:gd name="T6" fmla="*/ 0 w 12"/>
                  <a:gd name="T7" fmla="*/ 18 h 30"/>
                  <a:gd name="T8" fmla="*/ 0 w 12"/>
                  <a:gd name="T9" fmla="*/ 30 h 30"/>
                  <a:gd name="T10" fmla="*/ 0 w 12"/>
                  <a:gd name="T11" fmla="*/ 30 h 30"/>
                  <a:gd name="T12" fmla="*/ 6 w 12"/>
                  <a:gd name="T13" fmla="*/ 30 h 30"/>
                  <a:gd name="T14" fmla="*/ 6 w 12"/>
                  <a:gd name="T15" fmla="*/ 18 h 30"/>
                  <a:gd name="T16" fmla="*/ 12 w 12"/>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30"/>
                  <a:gd name="T29" fmla="*/ 12 w 12"/>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30">
                    <a:moveTo>
                      <a:pt x="12" y="6"/>
                    </a:moveTo>
                    <a:lnTo>
                      <a:pt x="6" y="0"/>
                    </a:lnTo>
                    <a:lnTo>
                      <a:pt x="6" y="6"/>
                    </a:lnTo>
                    <a:lnTo>
                      <a:pt x="0" y="18"/>
                    </a:lnTo>
                    <a:lnTo>
                      <a:pt x="0" y="30"/>
                    </a:lnTo>
                    <a:lnTo>
                      <a:pt x="6" y="30"/>
                    </a:lnTo>
                    <a:lnTo>
                      <a:pt x="6" y="18"/>
                    </a:lnTo>
                    <a:lnTo>
                      <a:pt x="12" y="6"/>
                    </a:lnTo>
                    <a:close/>
                  </a:path>
                </a:pathLst>
              </a:custGeom>
              <a:solidFill>
                <a:srgbClr val="000000"/>
              </a:solidFill>
              <a:ln w="9525">
                <a:noFill/>
                <a:round/>
                <a:headEnd/>
                <a:tailEnd/>
              </a:ln>
            </p:spPr>
            <p:txBody>
              <a:bodyPr/>
              <a:lstStyle/>
              <a:p>
                <a:endParaRPr lang="en-US"/>
              </a:p>
            </p:txBody>
          </p:sp>
          <p:sp>
            <p:nvSpPr>
              <p:cNvPr id="606" name="Freeform 62"/>
              <p:cNvSpPr>
                <a:spLocks/>
              </p:cNvSpPr>
              <p:nvPr/>
            </p:nvSpPr>
            <p:spPr bwMode="auto">
              <a:xfrm>
                <a:off x="3942" y="2982"/>
                <a:ext cx="12" cy="30"/>
              </a:xfrm>
              <a:custGeom>
                <a:avLst/>
                <a:gdLst>
                  <a:gd name="T0" fmla="*/ 12 w 12"/>
                  <a:gd name="T1" fmla="*/ 6 h 30"/>
                  <a:gd name="T2" fmla="*/ 12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12"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607" name="Freeform 63"/>
              <p:cNvSpPr>
                <a:spLocks/>
              </p:cNvSpPr>
              <p:nvPr/>
            </p:nvSpPr>
            <p:spPr bwMode="auto">
              <a:xfrm>
                <a:off x="3936" y="3024"/>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608" name="Freeform 64"/>
              <p:cNvSpPr>
                <a:spLocks/>
              </p:cNvSpPr>
              <p:nvPr/>
            </p:nvSpPr>
            <p:spPr bwMode="auto">
              <a:xfrm>
                <a:off x="3924" y="3066"/>
                <a:ext cx="12" cy="30"/>
              </a:xfrm>
              <a:custGeom>
                <a:avLst/>
                <a:gdLst>
                  <a:gd name="T0" fmla="*/ 12 w 12"/>
                  <a:gd name="T1" fmla="*/ 0 h 30"/>
                  <a:gd name="T2" fmla="*/ 12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12" y="0"/>
                    </a:ln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609" name="Freeform 65"/>
              <p:cNvSpPr>
                <a:spLocks/>
              </p:cNvSpPr>
              <p:nvPr/>
            </p:nvSpPr>
            <p:spPr bwMode="auto">
              <a:xfrm>
                <a:off x="3918" y="3108"/>
                <a:ext cx="12" cy="30"/>
              </a:xfrm>
              <a:custGeom>
                <a:avLst/>
                <a:gdLst>
                  <a:gd name="T0" fmla="*/ 12 w 12"/>
                  <a:gd name="T1" fmla="*/ 0 h 30"/>
                  <a:gd name="T2" fmla="*/ 6 w 12"/>
                  <a:gd name="T3" fmla="*/ 0 h 30"/>
                  <a:gd name="T4" fmla="*/ 6 w 12"/>
                  <a:gd name="T5" fmla="*/ 0 h 30"/>
                  <a:gd name="T6" fmla="*/ 0 w 12"/>
                  <a:gd name="T7" fmla="*/ 24 h 30"/>
                  <a:gd name="T8" fmla="*/ 0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0" y="30"/>
                    </a:lnTo>
                    <a:lnTo>
                      <a:pt x="6" y="24"/>
                    </a:lnTo>
                    <a:lnTo>
                      <a:pt x="12" y="0"/>
                    </a:lnTo>
                    <a:close/>
                  </a:path>
                </a:pathLst>
              </a:custGeom>
              <a:solidFill>
                <a:srgbClr val="000000"/>
              </a:solidFill>
              <a:ln w="9525">
                <a:noFill/>
                <a:round/>
                <a:headEnd/>
                <a:tailEnd/>
              </a:ln>
            </p:spPr>
            <p:txBody>
              <a:bodyPr/>
              <a:lstStyle/>
              <a:p>
                <a:endParaRPr lang="en-US"/>
              </a:p>
            </p:txBody>
          </p:sp>
          <p:sp>
            <p:nvSpPr>
              <p:cNvPr id="610" name="Freeform 66"/>
              <p:cNvSpPr>
                <a:spLocks/>
              </p:cNvSpPr>
              <p:nvPr/>
            </p:nvSpPr>
            <p:spPr bwMode="auto">
              <a:xfrm>
                <a:off x="3912" y="3150"/>
                <a:ext cx="12" cy="30"/>
              </a:xfrm>
              <a:custGeom>
                <a:avLst/>
                <a:gdLst>
                  <a:gd name="T0" fmla="*/ 12 w 12"/>
                  <a:gd name="T1" fmla="*/ 0 h 30"/>
                  <a:gd name="T2" fmla="*/ 6 w 12"/>
                  <a:gd name="T3" fmla="*/ 0 h 30"/>
                  <a:gd name="T4" fmla="*/ 6 w 12"/>
                  <a:gd name="T5" fmla="*/ 0 h 30"/>
                  <a:gd name="T6" fmla="*/ 0 w 12"/>
                  <a:gd name="T7" fmla="*/ 24 h 30"/>
                  <a:gd name="T8" fmla="*/ 6 w 12"/>
                  <a:gd name="T9" fmla="*/ 30 h 30"/>
                  <a:gd name="T10" fmla="*/ 6 w 12"/>
                  <a:gd name="T11" fmla="*/ 24 h 30"/>
                  <a:gd name="T12" fmla="*/ 12 w 12"/>
                  <a:gd name="T13" fmla="*/ 0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0"/>
                    </a:moveTo>
                    <a:lnTo>
                      <a:pt x="6" y="0"/>
                    </a:lnTo>
                    <a:lnTo>
                      <a:pt x="0" y="24"/>
                    </a:lnTo>
                    <a:lnTo>
                      <a:pt x="6" y="30"/>
                    </a:lnTo>
                    <a:lnTo>
                      <a:pt x="6" y="24"/>
                    </a:lnTo>
                    <a:lnTo>
                      <a:pt x="12" y="0"/>
                    </a:lnTo>
                    <a:close/>
                  </a:path>
                </a:pathLst>
              </a:custGeom>
              <a:solidFill>
                <a:srgbClr val="000000"/>
              </a:solidFill>
              <a:ln w="9525">
                <a:noFill/>
                <a:round/>
                <a:headEnd/>
                <a:tailEnd/>
              </a:ln>
            </p:spPr>
            <p:txBody>
              <a:bodyPr/>
              <a:lstStyle/>
              <a:p>
                <a:endParaRPr lang="en-US"/>
              </a:p>
            </p:txBody>
          </p:sp>
          <p:sp>
            <p:nvSpPr>
              <p:cNvPr id="611" name="Freeform 67"/>
              <p:cNvSpPr>
                <a:spLocks/>
              </p:cNvSpPr>
              <p:nvPr/>
            </p:nvSpPr>
            <p:spPr bwMode="auto">
              <a:xfrm>
                <a:off x="3906" y="3186"/>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612" name="Freeform 68"/>
              <p:cNvSpPr>
                <a:spLocks/>
              </p:cNvSpPr>
              <p:nvPr/>
            </p:nvSpPr>
            <p:spPr bwMode="auto">
              <a:xfrm>
                <a:off x="3900" y="3228"/>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613" name="Freeform 69"/>
              <p:cNvSpPr>
                <a:spLocks/>
              </p:cNvSpPr>
              <p:nvPr/>
            </p:nvSpPr>
            <p:spPr bwMode="auto">
              <a:xfrm>
                <a:off x="3894" y="3270"/>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614" name="Freeform 70"/>
              <p:cNvSpPr>
                <a:spLocks/>
              </p:cNvSpPr>
              <p:nvPr/>
            </p:nvSpPr>
            <p:spPr bwMode="auto">
              <a:xfrm>
                <a:off x="3894" y="3312"/>
                <a:ext cx="6" cy="30"/>
              </a:xfrm>
              <a:custGeom>
                <a:avLst/>
                <a:gdLst>
                  <a:gd name="T0" fmla="*/ 6 w 6"/>
                  <a:gd name="T1" fmla="*/ 6 h 30"/>
                  <a:gd name="T2" fmla="*/ 6 w 6"/>
                  <a:gd name="T3" fmla="*/ 0 h 30"/>
                  <a:gd name="T4" fmla="*/ 0 w 6"/>
                  <a:gd name="T5" fmla="*/ 6 h 30"/>
                  <a:gd name="T6" fmla="*/ 0 w 6"/>
                  <a:gd name="T7" fmla="*/ 12 h 30"/>
                  <a:gd name="T8" fmla="*/ 0 w 6"/>
                  <a:gd name="T9" fmla="*/ 30 h 30"/>
                  <a:gd name="T10" fmla="*/ 0 w 6"/>
                  <a:gd name="T11" fmla="*/ 30 h 30"/>
                  <a:gd name="T12" fmla="*/ 6 w 6"/>
                  <a:gd name="T13" fmla="*/ 30 h 30"/>
                  <a:gd name="T14" fmla="*/ 6 w 6"/>
                  <a:gd name="T15" fmla="*/ 12 h 30"/>
                  <a:gd name="T16" fmla="*/ 6 w 6"/>
                  <a:gd name="T17" fmla="*/ 6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30"/>
                  <a:gd name="T29" fmla="*/ 6 w 6"/>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30">
                    <a:moveTo>
                      <a:pt x="6" y="6"/>
                    </a:moveTo>
                    <a:lnTo>
                      <a:pt x="6" y="0"/>
                    </a:lnTo>
                    <a:lnTo>
                      <a:pt x="0" y="6"/>
                    </a:lnTo>
                    <a:lnTo>
                      <a:pt x="0" y="12"/>
                    </a:lnTo>
                    <a:lnTo>
                      <a:pt x="0" y="30"/>
                    </a:lnTo>
                    <a:lnTo>
                      <a:pt x="6" y="30"/>
                    </a:lnTo>
                    <a:lnTo>
                      <a:pt x="6" y="12"/>
                    </a:lnTo>
                    <a:lnTo>
                      <a:pt x="6" y="6"/>
                    </a:lnTo>
                    <a:close/>
                  </a:path>
                </a:pathLst>
              </a:custGeom>
              <a:solidFill>
                <a:srgbClr val="000000"/>
              </a:solidFill>
              <a:ln w="9525">
                <a:noFill/>
                <a:round/>
                <a:headEnd/>
                <a:tailEnd/>
              </a:ln>
            </p:spPr>
            <p:txBody>
              <a:bodyPr/>
              <a:lstStyle/>
              <a:p>
                <a:endParaRPr lang="en-US"/>
              </a:p>
            </p:txBody>
          </p:sp>
          <p:sp>
            <p:nvSpPr>
              <p:cNvPr id="615" name="Freeform 71"/>
              <p:cNvSpPr>
                <a:spLocks/>
              </p:cNvSpPr>
              <p:nvPr/>
            </p:nvSpPr>
            <p:spPr bwMode="auto">
              <a:xfrm>
                <a:off x="3888" y="3354"/>
                <a:ext cx="12" cy="30"/>
              </a:xfrm>
              <a:custGeom>
                <a:avLst/>
                <a:gdLst>
                  <a:gd name="T0" fmla="*/ 12 w 12"/>
                  <a:gd name="T1" fmla="*/ 6 h 30"/>
                  <a:gd name="T2" fmla="*/ 6 w 12"/>
                  <a:gd name="T3" fmla="*/ 0 h 30"/>
                  <a:gd name="T4" fmla="*/ 6 w 12"/>
                  <a:gd name="T5" fmla="*/ 6 h 30"/>
                  <a:gd name="T6" fmla="*/ 0 w 12"/>
                  <a:gd name="T7" fmla="*/ 30 h 30"/>
                  <a:gd name="T8" fmla="*/ 6 w 12"/>
                  <a:gd name="T9" fmla="*/ 30 h 30"/>
                  <a:gd name="T10" fmla="*/ 6 w 12"/>
                  <a:gd name="T11" fmla="*/ 30 h 30"/>
                  <a:gd name="T12" fmla="*/ 12 w 12"/>
                  <a:gd name="T13" fmla="*/ 6 h 30"/>
                  <a:gd name="T14" fmla="*/ 0 60000 65536"/>
                  <a:gd name="T15" fmla="*/ 0 60000 65536"/>
                  <a:gd name="T16" fmla="*/ 0 60000 65536"/>
                  <a:gd name="T17" fmla="*/ 0 60000 65536"/>
                  <a:gd name="T18" fmla="*/ 0 60000 65536"/>
                  <a:gd name="T19" fmla="*/ 0 60000 65536"/>
                  <a:gd name="T20" fmla="*/ 0 60000 65536"/>
                  <a:gd name="T21" fmla="*/ 0 w 12"/>
                  <a:gd name="T22" fmla="*/ 0 h 30"/>
                  <a:gd name="T23" fmla="*/ 12 w 12"/>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30">
                    <a:moveTo>
                      <a:pt x="12" y="6"/>
                    </a:moveTo>
                    <a:lnTo>
                      <a:pt x="6" y="0"/>
                    </a:lnTo>
                    <a:lnTo>
                      <a:pt x="6" y="6"/>
                    </a:lnTo>
                    <a:lnTo>
                      <a:pt x="0" y="30"/>
                    </a:lnTo>
                    <a:lnTo>
                      <a:pt x="6" y="30"/>
                    </a:lnTo>
                    <a:lnTo>
                      <a:pt x="12" y="6"/>
                    </a:lnTo>
                    <a:close/>
                  </a:path>
                </a:pathLst>
              </a:custGeom>
              <a:solidFill>
                <a:srgbClr val="000000"/>
              </a:solidFill>
              <a:ln w="9525">
                <a:noFill/>
                <a:round/>
                <a:headEnd/>
                <a:tailEnd/>
              </a:ln>
            </p:spPr>
            <p:txBody>
              <a:bodyPr/>
              <a:lstStyle/>
              <a:p>
                <a:endParaRPr lang="en-US"/>
              </a:p>
            </p:txBody>
          </p:sp>
          <p:sp>
            <p:nvSpPr>
              <p:cNvPr id="616" name="Freeform 72"/>
              <p:cNvSpPr>
                <a:spLocks/>
              </p:cNvSpPr>
              <p:nvPr/>
            </p:nvSpPr>
            <p:spPr bwMode="auto">
              <a:xfrm>
                <a:off x="3888" y="3396"/>
                <a:ext cx="6" cy="30"/>
              </a:xfrm>
              <a:custGeom>
                <a:avLst/>
                <a:gdLst>
                  <a:gd name="T0" fmla="*/ 6 w 6"/>
                  <a:gd name="T1" fmla="*/ 6 h 30"/>
                  <a:gd name="T2" fmla="*/ 6 w 6"/>
                  <a:gd name="T3" fmla="*/ 0 h 30"/>
                  <a:gd name="T4" fmla="*/ 0 w 6"/>
                  <a:gd name="T5" fmla="*/ 6 h 30"/>
                  <a:gd name="T6" fmla="*/ 0 w 6"/>
                  <a:gd name="T7" fmla="*/ 30 h 30"/>
                  <a:gd name="T8" fmla="*/ 6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17" name="Freeform 73"/>
              <p:cNvSpPr>
                <a:spLocks/>
              </p:cNvSpPr>
              <p:nvPr/>
            </p:nvSpPr>
            <p:spPr bwMode="auto">
              <a:xfrm>
                <a:off x="3888" y="3438"/>
                <a:ext cx="6" cy="30"/>
              </a:xfrm>
              <a:custGeom>
                <a:avLst/>
                <a:gdLst>
                  <a:gd name="T0" fmla="*/ 6 w 6"/>
                  <a:gd name="T1" fmla="*/ 6 h 30"/>
                  <a:gd name="T2" fmla="*/ 6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6"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18" name="Freeform 74"/>
              <p:cNvSpPr>
                <a:spLocks/>
              </p:cNvSpPr>
              <p:nvPr/>
            </p:nvSpPr>
            <p:spPr bwMode="auto">
              <a:xfrm>
                <a:off x="3888" y="3480"/>
                <a:ext cx="6" cy="30"/>
              </a:xfrm>
              <a:custGeom>
                <a:avLst/>
                <a:gdLst>
                  <a:gd name="T0" fmla="*/ 6 w 6"/>
                  <a:gd name="T1" fmla="*/ 6 h 30"/>
                  <a:gd name="T2" fmla="*/ 0 w 6"/>
                  <a:gd name="T3" fmla="*/ 0 h 30"/>
                  <a:gd name="T4" fmla="*/ 0 w 6"/>
                  <a:gd name="T5" fmla="*/ 6 h 30"/>
                  <a:gd name="T6" fmla="*/ 0 w 6"/>
                  <a:gd name="T7" fmla="*/ 30 h 30"/>
                  <a:gd name="T8" fmla="*/ 0 w 6"/>
                  <a:gd name="T9" fmla="*/ 30 h 30"/>
                  <a:gd name="T10" fmla="*/ 6 w 6"/>
                  <a:gd name="T11" fmla="*/ 30 h 30"/>
                  <a:gd name="T12" fmla="*/ 6 w 6"/>
                  <a:gd name="T13" fmla="*/ 6 h 30"/>
                  <a:gd name="T14" fmla="*/ 0 60000 65536"/>
                  <a:gd name="T15" fmla="*/ 0 60000 65536"/>
                  <a:gd name="T16" fmla="*/ 0 60000 65536"/>
                  <a:gd name="T17" fmla="*/ 0 60000 65536"/>
                  <a:gd name="T18" fmla="*/ 0 60000 65536"/>
                  <a:gd name="T19" fmla="*/ 0 60000 65536"/>
                  <a:gd name="T20" fmla="*/ 0 60000 65536"/>
                  <a:gd name="T21" fmla="*/ 0 w 6"/>
                  <a:gd name="T22" fmla="*/ 0 h 30"/>
                  <a:gd name="T23" fmla="*/ 6 w 6"/>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30">
                    <a:moveTo>
                      <a:pt x="6" y="6"/>
                    </a:moveTo>
                    <a:lnTo>
                      <a:pt x="0" y="0"/>
                    </a:lnTo>
                    <a:lnTo>
                      <a:pt x="0" y="6"/>
                    </a:lnTo>
                    <a:lnTo>
                      <a:pt x="0" y="30"/>
                    </a:lnTo>
                    <a:lnTo>
                      <a:pt x="6" y="30"/>
                    </a:lnTo>
                    <a:lnTo>
                      <a:pt x="6" y="6"/>
                    </a:lnTo>
                    <a:close/>
                  </a:path>
                </a:pathLst>
              </a:custGeom>
              <a:solidFill>
                <a:srgbClr val="000000"/>
              </a:solidFill>
              <a:ln w="9525">
                <a:noFill/>
                <a:round/>
                <a:headEnd/>
                <a:tailEnd/>
              </a:ln>
            </p:spPr>
            <p:txBody>
              <a:bodyPr/>
              <a:lstStyle/>
              <a:p>
                <a:endParaRPr lang="en-US"/>
              </a:p>
            </p:txBody>
          </p:sp>
          <p:sp>
            <p:nvSpPr>
              <p:cNvPr id="619" name="Freeform 75"/>
              <p:cNvSpPr>
                <a:spLocks/>
              </p:cNvSpPr>
              <p:nvPr/>
            </p:nvSpPr>
            <p:spPr bwMode="auto">
              <a:xfrm>
                <a:off x="3888" y="3522"/>
                <a:ext cx="6" cy="12"/>
              </a:xfrm>
              <a:custGeom>
                <a:avLst/>
                <a:gdLst>
                  <a:gd name="T0" fmla="*/ 6 w 6"/>
                  <a:gd name="T1" fmla="*/ 6 h 12"/>
                  <a:gd name="T2" fmla="*/ 0 w 6"/>
                  <a:gd name="T3" fmla="*/ 0 h 12"/>
                  <a:gd name="T4" fmla="*/ 0 w 6"/>
                  <a:gd name="T5" fmla="*/ 6 h 12"/>
                  <a:gd name="T6" fmla="*/ 0 w 6"/>
                  <a:gd name="T7" fmla="*/ 12 h 12"/>
                  <a:gd name="T8" fmla="*/ 0 w 6"/>
                  <a:gd name="T9" fmla="*/ 12 h 12"/>
                  <a:gd name="T10" fmla="*/ 6 w 6"/>
                  <a:gd name="T11" fmla="*/ 12 h 12"/>
                  <a:gd name="T12" fmla="*/ 6 w 6"/>
                  <a:gd name="T13" fmla="*/ 6 h 12"/>
                  <a:gd name="T14" fmla="*/ 0 60000 65536"/>
                  <a:gd name="T15" fmla="*/ 0 60000 65536"/>
                  <a:gd name="T16" fmla="*/ 0 60000 65536"/>
                  <a:gd name="T17" fmla="*/ 0 60000 65536"/>
                  <a:gd name="T18" fmla="*/ 0 60000 65536"/>
                  <a:gd name="T19" fmla="*/ 0 60000 65536"/>
                  <a:gd name="T20" fmla="*/ 0 60000 65536"/>
                  <a:gd name="T21" fmla="*/ 0 w 6"/>
                  <a:gd name="T22" fmla="*/ 0 h 12"/>
                  <a:gd name="T23" fmla="*/ 6 w 6"/>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12">
                    <a:moveTo>
                      <a:pt x="6" y="6"/>
                    </a:moveTo>
                    <a:lnTo>
                      <a:pt x="0" y="0"/>
                    </a:lnTo>
                    <a:lnTo>
                      <a:pt x="0" y="6"/>
                    </a:lnTo>
                    <a:lnTo>
                      <a:pt x="0" y="12"/>
                    </a:lnTo>
                    <a:lnTo>
                      <a:pt x="6" y="12"/>
                    </a:lnTo>
                    <a:lnTo>
                      <a:pt x="6" y="6"/>
                    </a:lnTo>
                    <a:close/>
                  </a:path>
                </a:pathLst>
              </a:custGeom>
              <a:solidFill>
                <a:srgbClr val="000000"/>
              </a:solidFill>
              <a:ln w="9525">
                <a:noFill/>
                <a:round/>
                <a:headEnd/>
                <a:tailEnd/>
              </a:ln>
            </p:spPr>
            <p:txBody>
              <a:bodyPr/>
              <a:lstStyle/>
              <a:p>
                <a:endParaRPr lang="en-US"/>
              </a:p>
            </p:txBody>
          </p:sp>
        </p:grpSp>
        <p:sp>
          <p:nvSpPr>
            <p:cNvPr id="314" name="Freeform 76"/>
            <p:cNvSpPr>
              <a:spLocks/>
            </p:cNvSpPr>
            <p:nvPr/>
          </p:nvSpPr>
          <p:spPr bwMode="auto">
            <a:xfrm>
              <a:off x="4308" y="1560"/>
              <a:ext cx="360" cy="1050"/>
            </a:xfrm>
            <a:custGeom>
              <a:avLst/>
              <a:gdLst>
                <a:gd name="T0" fmla="*/ 0 w 360"/>
                <a:gd name="T1" fmla="*/ 0 h 1050"/>
                <a:gd name="T2" fmla="*/ 36 w 360"/>
                <a:gd name="T3" fmla="*/ 6 h 1050"/>
                <a:gd name="T4" fmla="*/ 72 w 360"/>
                <a:gd name="T5" fmla="*/ 24 h 1050"/>
                <a:gd name="T6" fmla="*/ 108 w 360"/>
                <a:gd name="T7" fmla="*/ 48 h 1050"/>
                <a:gd name="T8" fmla="*/ 138 w 360"/>
                <a:gd name="T9" fmla="*/ 84 h 1050"/>
                <a:gd name="T10" fmla="*/ 174 w 360"/>
                <a:gd name="T11" fmla="*/ 126 h 1050"/>
                <a:gd name="T12" fmla="*/ 204 w 360"/>
                <a:gd name="T13" fmla="*/ 180 h 1050"/>
                <a:gd name="T14" fmla="*/ 228 w 360"/>
                <a:gd name="T15" fmla="*/ 240 h 1050"/>
                <a:gd name="T16" fmla="*/ 252 w 360"/>
                <a:gd name="T17" fmla="*/ 306 h 1050"/>
                <a:gd name="T18" fmla="*/ 276 w 360"/>
                <a:gd name="T19" fmla="*/ 384 h 1050"/>
                <a:gd name="T20" fmla="*/ 300 w 360"/>
                <a:gd name="T21" fmla="*/ 462 h 1050"/>
                <a:gd name="T22" fmla="*/ 330 w 360"/>
                <a:gd name="T23" fmla="*/ 642 h 1050"/>
                <a:gd name="T24" fmla="*/ 354 w 360"/>
                <a:gd name="T25" fmla="*/ 840 h 1050"/>
                <a:gd name="T26" fmla="*/ 360 w 360"/>
                <a:gd name="T27" fmla="*/ 1050 h 105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60"/>
                <a:gd name="T43" fmla="*/ 0 h 1050"/>
                <a:gd name="T44" fmla="*/ 360 w 360"/>
                <a:gd name="T45" fmla="*/ 1050 h 105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60" h="1050">
                  <a:moveTo>
                    <a:pt x="0" y="0"/>
                  </a:moveTo>
                  <a:lnTo>
                    <a:pt x="36" y="6"/>
                  </a:lnTo>
                  <a:lnTo>
                    <a:pt x="72" y="24"/>
                  </a:lnTo>
                  <a:lnTo>
                    <a:pt x="108" y="48"/>
                  </a:lnTo>
                  <a:lnTo>
                    <a:pt x="138" y="84"/>
                  </a:lnTo>
                  <a:lnTo>
                    <a:pt x="174" y="126"/>
                  </a:lnTo>
                  <a:lnTo>
                    <a:pt x="204" y="180"/>
                  </a:lnTo>
                  <a:lnTo>
                    <a:pt x="228" y="240"/>
                  </a:lnTo>
                  <a:lnTo>
                    <a:pt x="252" y="306"/>
                  </a:lnTo>
                  <a:lnTo>
                    <a:pt x="276" y="384"/>
                  </a:lnTo>
                  <a:lnTo>
                    <a:pt x="300" y="462"/>
                  </a:lnTo>
                  <a:lnTo>
                    <a:pt x="330" y="642"/>
                  </a:lnTo>
                  <a:lnTo>
                    <a:pt x="354" y="840"/>
                  </a:lnTo>
                  <a:lnTo>
                    <a:pt x="360" y="1050"/>
                  </a:lnTo>
                </a:path>
              </a:pathLst>
            </a:custGeom>
            <a:noFill/>
            <a:ln w="9525">
              <a:solidFill>
                <a:srgbClr val="000000"/>
              </a:solidFill>
              <a:prstDash val="solid"/>
              <a:round/>
              <a:headEnd/>
              <a:tailEnd/>
            </a:ln>
          </p:spPr>
          <p:txBody>
            <a:bodyPr/>
            <a:lstStyle/>
            <a:p>
              <a:endParaRPr lang="en-US"/>
            </a:p>
          </p:txBody>
        </p:sp>
        <p:sp>
          <p:nvSpPr>
            <p:cNvPr id="323" name="Line 77"/>
            <p:cNvSpPr>
              <a:spLocks noChangeShapeType="1"/>
            </p:cNvSpPr>
            <p:nvPr/>
          </p:nvSpPr>
          <p:spPr bwMode="auto">
            <a:xfrm>
              <a:off x="4296" y="2382"/>
              <a:ext cx="576" cy="354"/>
            </a:xfrm>
            <a:prstGeom prst="line">
              <a:avLst/>
            </a:prstGeom>
            <a:noFill/>
            <a:ln w="9525">
              <a:solidFill>
                <a:srgbClr val="000000"/>
              </a:solidFill>
              <a:round/>
              <a:headEnd/>
              <a:tailEnd/>
            </a:ln>
          </p:spPr>
          <p:txBody>
            <a:bodyPr/>
            <a:lstStyle/>
            <a:p>
              <a:endParaRPr lang="en-US"/>
            </a:p>
          </p:txBody>
        </p:sp>
        <p:grpSp>
          <p:nvGrpSpPr>
            <p:cNvPr id="332" name="Group 78"/>
            <p:cNvGrpSpPr>
              <a:grpSpLocks/>
            </p:cNvGrpSpPr>
            <p:nvPr/>
          </p:nvGrpSpPr>
          <p:grpSpPr bwMode="auto">
            <a:xfrm>
              <a:off x="4266" y="1290"/>
              <a:ext cx="66" cy="1098"/>
              <a:chOff x="4266" y="2232"/>
              <a:chExt cx="66" cy="1098"/>
            </a:xfrm>
          </p:grpSpPr>
          <p:sp>
            <p:nvSpPr>
              <p:cNvPr id="589" name="Line 79"/>
              <p:cNvSpPr>
                <a:spLocks noChangeShapeType="1"/>
              </p:cNvSpPr>
              <p:nvPr/>
            </p:nvSpPr>
            <p:spPr bwMode="auto">
              <a:xfrm flipV="1">
                <a:off x="4296" y="2274"/>
                <a:ext cx="0" cy="1056"/>
              </a:xfrm>
              <a:prstGeom prst="line">
                <a:avLst/>
              </a:prstGeom>
              <a:noFill/>
              <a:ln w="9525">
                <a:solidFill>
                  <a:srgbClr val="000000"/>
                </a:solidFill>
                <a:round/>
                <a:headEnd/>
                <a:tailEnd/>
              </a:ln>
            </p:spPr>
            <p:txBody>
              <a:bodyPr/>
              <a:lstStyle/>
              <a:p>
                <a:endParaRPr lang="en-US"/>
              </a:p>
            </p:txBody>
          </p:sp>
          <p:sp>
            <p:nvSpPr>
              <p:cNvPr id="590" name="Freeform 80"/>
              <p:cNvSpPr>
                <a:spLocks/>
              </p:cNvSpPr>
              <p:nvPr/>
            </p:nvSpPr>
            <p:spPr bwMode="auto">
              <a:xfrm>
                <a:off x="4266" y="2232"/>
                <a:ext cx="66" cy="60"/>
              </a:xfrm>
              <a:custGeom>
                <a:avLst/>
                <a:gdLst>
                  <a:gd name="T0" fmla="*/ 66 w 66"/>
                  <a:gd name="T1" fmla="*/ 60 h 60"/>
                  <a:gd name="T2" fmla="*/ 30 w 66"/>
                  <a:gd name="T3" fmla="*/ 0 h 60"/>
                  <a:gd name="T4" fmla="*/ 0 w 66"/>
                  <a:gd name="T5" fmla="*/ 60 h 60"/>
                  <a:gd name="T6" fmla="*/ 66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66" y="60"/>
                    </a:moveTo>
                    <a:lnTo>
                      <a:pt x="30" y="0"/>
                    </a:lnTo>
                    <a:lnTo>
                      <a:pt x="0" y="60"/>
                    </a:lnTo>
                    <a:lnTo>
                      <a:pt x="66" y="60"/>
                    </a:lnTo>
                    <a:close/>
                  </a:path>
                </a:pathLst>
              </a:custGeom>
              <a:solidFill>
                <a:srgbClr val="000000"/>
              </a:solidFill>
              <a:ln w="9525">
                <a:noFill/>
                <a:round/>
                <a:headEnd/>
                <a:tailEnd/>
              </a:ln>
            </p:spPr>
            <p:txBody>
              <a:bodyPr/>
              <a:lstStyle/>
              <a:p>
                <a:endParaRPr lang="en-US"/>
              </a:p>
            </p:txBody>
          </p:sp>
        </p:grpSp>
        <p:grpSp>
          <p:nvGrpSpPr>
            <p:cNvPr id="436" name="Group 81"/>
            <p:cNvGrpSpPr>
              <a:grpSpLocks/>
            </p:cNvGrpSpPr>
            <p:nvPr/>
          </p:nvGrpSpPr>
          <p:grpSpPr bwMode="auto">
            <a:xfrm>
              <a:off x="4302" y="2352"/>
              <a:ext cx="1290" cy="66"/>
              <a:chOff x="4302" y="3294"/>
              <a:chExt cx="1290" cy="66"/>
            </a:xfrm>
          </p:grpSpPr>
          <p:sp>
            <p:nvSpPr>
              <p:cNvPr id="587" name="Line 82"/>
              <p:cNvSpPr>
                <a:spLocks noChangeShapeType="1"/>
              </p:cNvSpPr>
              <p:nvPr/>
            </p:nvSpPr>
            <p:spPr bwMode="auto">
              <a:xfrm>
                <a:off x="4302" y="3324"/>
                <a:ext cx="1242" cy="0"/>
              </a:xfrm>
              <a:prstGeom prst="line">
                <a:avLst/>
              </a:prstGeom>
              <a:noFill/>
              <a:ln w="9525">
                <a:solidFill>
                  <a:srgbClr val="000000"/>
                </a:solidFill>
                <a:round/>
                <a:headEnd/>
                <a:tailEnd/>
              </a:ln>
            </p:spPr>
            <p:txBody>
              <a:bodyPr/>
              <a:lstStyle/>
              <a:p>
                <a:endParaRPr lang="en-US"/>
              </a:p>
            </p:txBody>
          </p:sp>
          <p:sp>
            <p:nvSpPr>
              <p:cNvPr id="588" name="Freeform 83"/>
              <p:cNvSpPr>
                <a:spLocks/>
              </p:cNvSpPr>
              <p:nvPr/>
            </p:nvSpPr>
            <p:spPr bwMode="auto">
              <a:xfrm>
                <a:off x="5532" y="3294"/>
                <a:ext cx="60" cy="66"/>
              </a:xfrm>
              <a:custGeom>
                <a:avLst/>
                <a:gdLst>
                  <a:gd name="T0" fmla="*/ 0 w 60"/>
                  <a:gd name="T1" fmla="*/ 66 h 66"/>
                  <a:gd name="T2" fmla="*/ 60 w 60"/>
                  <a:gd name="T3" fmla="*/ 30 h 66"/>
                  <a:gd name="T4" fmla="*/ 0 w 60"/>
                  <a:gd name="T5" fmla="*/ 0 h 66"/>
                  <a:gd name="T6" fmla="*/ 0 w 60"/>
                  <a:gd name="T7" fmla="*/ 66 h 66"/>
                  <a:gd name="T8" fmla="*/ 0 60000 65536"/>
                  <a:gd name="T9" fmla="*/ 0 60000 65536"/>
                  <a:gd name="T10" fmla="*/ 0 60000 65536"/>
                  <a:gd name="T11" fmla="*/ 0 60000 65536"/>
                  <a:gd name="T12" fmla="*/ 0 w 60"/>
                  <a:gd name="T13" fmla="*/ 0 h 66"/>
                  <a:gd name="T14" fmla="*/ 60 w 60"/>
                  <a:gd name="T15" fmla="*/ 66 h 66"/>
                </a:gdLst>
                <a:ahLst/>
                <a:cxnLst>
                  <a:cxn ang="T8">
                    <a:pos x="T0" y="T1"/>
                  </a:cxn>
                  <a:cxn ang="T9">
                    <a:pos x="T2" y="T3"/>
                  </a:cxn>
                  <a:cxn ang="T10">
                    <a:pos x="T4" y="T5"/>
                  </a:cxn>
                  <a:cxn ang="T11">
                    <a:pos x="T6" y="T7"/>
                  </a:cxn>
                </a:cxnLst>
                <a:rect l="T12" t="T13" r="T14" b="T15"/>
                <a:pathLst>
                  <a:path w="60" h="66">
                    <a:moveTo>
                      <a:pt x="0" y="66"/>
                    </a:moveTo>
                    <a:lnTo>
                      <a:pt x="60" y="30"/>
                    </a:lnTo>
                    <a:lnTo>
                      <a:pt x="0" y="0"/>
                    </a:lnTo>
                    <a:lnTo>
                      <a:pt x="0" y="66"/>
                    </a:lnTo>
                    <a:close/>
                  </a:path>
                </a:pathLst>
              </a:custGeom>
              <a:solidFill>
                <a:srgbClr val="000000"/>
              </a:solidFill>
              <a:ln w="9525">
                <a:noFill/>
                <a:round/>
                <a:headEnd/>
                <a:tailEnd/>
              </a:ln>
            </p:spPr>
            <p:txBody>
              <a:bodyPr/>
              <a:lstStyle/>
              <a:p>
                <a:endParaRPr lang="en-US"/>
              </a:p>
            </p:txBody>
          </p:sp>
        </p:grpSp>
        <p:grpSp>
          <p:nvGrpSpPr>
            <p:cNvPr id="437" name="Group 84"/>
            <p:cNvGrpSpPr>
              <a:grpSpLocks/>
            </p:cNvGrpSpPr>
            <p:nvPr/>
          </p:nvGrpSpPr>
          <p:grpSpPr bwMode="auto">
            <a:xfrm rot="422276">
              <a:off x="4995" y="2085"/>
              <a:ext cx="390" cy="162"/>
              <a:chOff x="5010" y="2868"/>
              <a:chExt cx="390" cy="162"/>
            </a:xfrm>
          </p:grpSpPr>
          <p:sp>
            <p:nvSpPr>
              <p:cNvPr id="585" name="Line 85"/>
              <p:cNvSpPr>
                <a:spLocks noChangeShapeType="1"/>
              </p:cNvSpPr>
              <p:nvPr/>
            </p:nvSpPr>
            <p:spPr bwMode="auto">
              <a:xfrm flipV="1">
                <a:off x="5010" y="2892"/>
                <a:ext cx="348" cy="138"/>
              </a:xfrm>
              <a:prstGeom prst="line">
                <a:avLst/>
              </a:prstGeom>
              <a:noFill/>
              <a:ln w="9525">
                <a:solidFill>
                  <a:srgbClr val="000000"/>
                </a:solidFill>
                <a:round/>
                <a:headEnd/>
                <a:tailEnd/>
              </a:ln>
            </p:spPr>
            <p:txBody>
              <a:bodyPr/>
              <a:lstStyle/>
              <a:p>
                <a:endParaRPr lang="en-US"/>
              </a:p>
            </p:txBody>
          </p:sp>
          <p:sp>
            <p:nvSpPr>
              <p:cNvPr id="586" name="Freeform 86"/>
              <p:cNvSpPr>
                <a:spLocks/>
              </p:cNvSpPr>
              <p:nvPr/>
            </p:nvSpPr>
            <p:spPr bwMode="auto">
              <a:xfrm>
                <a:off x="5334" y="2868"/>
                <a:ext cx="66" cy="60"/>
              </a:xfrm>
              <a:custGeom>
                <a:avLst/>
                <a:gdLst>
                  <a:gd name="T0" fmla="*/ 24 w 66"/>
                  <a:gd name="T1" fmla="*/ 60 h 60"/>
                  <a:gd name="T2" fmla="*/ 66 w 66"/>
                  <a:gd name="T3" fmla="*/ 0 h 60"/>
                  <a:gd name="T4" fmla="*/ 0 w 66"/>
                  <a:gd name="T5" fmla="*/ 0 h 60"/>
                  <a:gd name="T6" fmla="*/ 24 w 66"/>
                  <a:gd name="T7" fmla="*/ 60 h 60"/>
                  <a:gd name="T8" fmla="*/ 0 60000 65536"/>
                  <a:gd name="T9" fmla="*/ 0 60000 65536"/>
                  <a:gd name="T10" fmla="*/ 0 60000 65536"/>
                  <a:gd name="T11" fmla="*/ 0 60000 65536"/>
                  <a:gd name="T12" fmla="*/ 0 w 66"/>
                  <a:gd name="T13" fmla="*/ 0 h 60"/>
                  <a:gd name="T14" fmla="*/ 66 w 66"/>
                  <a:gd name="T15" fmla="*/ 60 h 60"/>
                </a:gdLst>
                <a:ahLst/>
                <a:cxnLst>
                  <a:cxn ang="T8">
                    <a:pos x="T0" y="T1"/>
                  </a:cxn>
                  <a:cxn ang="T9">
                    <a:pos x="T2" y="T3"/>
                  </a:cxn>
                  <a:cxn ang="T10">
                    <a:pos x="T4" y="T5"/>
                  </a:cxn>
                  <a:cxn ang="T11">
                    <a:pos x="T6" y="T7"/>
                  </a:cxn>
                </a:cxnLst>
                <a:rect l="T12" t="T13" r="T14" b="T15"/>
                <a:pathLst>
                  <a:path w="66" h="60">
                    <a:moveTo>
                      <a:pt x="24" y="60"/>
                    </a:moveTo>
                    <a:lnTo>
                      <a:pt x="66" y="0"/>
                    </a:lnTo>
                    <a:lnTo>
                      <a:pt x="0" y="0"/>
                    </a:lnTo>
                    <a:lnTo>
                      <a:pt x="24" y="60"/>
                    </a:lnTo>
                    <a:close/>
                  </a:path>
                </a:pathLst>
              </a:custGeom>
              <a:solidFill>
                <a:srgbClr val="000000"/>
              </a:solidFill>
              <a:ln w="9525">
                <a:noFill/>
                <a:round/>
                <a:headEnd/>
                <a:tailEnd/>
              </a:ln>
            </p:spPr>
            <p:txBody>
              <a:bodyPr/>
              <a:lstStyle/>
              <a:p>
                <a:endParaRPr lang="en-US"/>
              </a:p>
            </p:txBody>
          </p:sp>
        </p:grpSp>
        <p:grpSp>
          <p:nvGrpSpPr>
            <p:cNvPr id="438" name="Group 87"/>
            <p:cNvGrpSpPr>
              <a:grpSpLocks/>
            </p:cNvGrpSpPr>
            <p:nvPr/>
          </p:nvGrpSpPr>
          <p:grpSpPr bwMode="auto">
            <a:xfrm rot="491103">
              <a:off x="4311" y="2151"/>
              <a:ext cx="726" cy="294"/>
              <a:chOff x="4284" y="3036"/>
              <a:chExt cx="726" cy="294"/>
            </a:xfrm>
          </p:grpSpPr>
          <p:sp>
            <p:nvSpPr>
              <p:cNvPr id="566" name="Freeform 88"/>
              <p:cNvSpPr>
                <a:spLocks/>
              </p:cNvSpPr>
              <p:nvPr/>
            </p:nvSpPr>
            <p:spPr bwMode="auto">
              <a:xfrm>
                <a:off x="4284" y="3312"/>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567" name="Freeform 89"/>
              <p:cNvSpPr>
                <a:spLocks/>
              </p:cNvSpPr>
              <p:nvPr/>
            </p:nvSpPr>
            <p:spPr bwMode="auto">
              <a:xfrm>
                <a:off x="4320" y="329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568" name="Freeform 90"/>
              <p:cNvSpPr>
                <a:spLocks/>
              </p:cNvSpPr>
              <p:nvPr/>
            </p:nvSpPr>
            <p:spPr bwMode="auto">
              <a:xfrm>
                <a:off x="4362" y="328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569" name="Freeform 91"/>
              <p:cNvSpPr>
                <a:spLocks/>
              </p:cNvSpPr>
              <p:nvPr/>
            </p:nvSpPr>
            <p:spPr bwMode="auto">
              <a:xfrm>
                <a:off x="4398" y="326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570" name="Freeform 92"/>
              <p:cNvSpPr>
                <a:spLocks/>
              </p:cNvSpPr>
              <p:nvPr/>
            </p:nvSpPr>
            <p:spPr bwMode="auto">
              <a:xfrm>
                <a:off x="4440" y="325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571" name="Freeform 93"/>
              <p:cNvSpPr>
                <a:spLocks/>
              </p:cNvSpPr>
              <p:nvPr/>
            </p:nvSpPr>
            <p:spPr bwMode="auto">
              <a:xfrm>
                <a:off x="4476" y="323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572" name="Freeform 94"/>
              <p:cNvSpPr>
                <a:spLocks/>
              </p:cNvSpPr>
              <p:nvPr/>
            </p:nvSpPr>
            <p:spPr bwMode="auto">
              <a:xfrm>
                <a:off x="4518" y="3222"/>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573" name="Freeform 95"/>
              <p:cNvSpPr>
                <a:spLocks/>
              </p:cNvSpPr>
              <p:nvPr/>
            </p:nvSpPr>
            <p:spPr bwMode="auto">
              <a:xfrm>
                <a:off x="4554" y="3204"/>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574" name="Freeform 96"/>
              <p:cNvSpPr>
                <a:spLocks/>
              </p:cNvSpPr>
              <p:nvPr/>
            </p:nvSpPr>
            <p:spPr bwMode="auto">
              <a:xfrm>
                <a:off x="4596" y="3192"/>
                <a:ext cx="24" cy="12"/>
              </a:xfrm>
              <a:custGeom>
                <a:avLst/>
                <a:gdLst>
                  <a:gd name="T0" fmla="*/ 0 w 24"/>
                  <a:gd name="T1" fmla="*/ 6 h 12"/>
                  <a:gd name="T2" fmla="*/ 0 w 24"/>
                  <a:gd name="T3" fmla="*/ 6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6"/>
                    </a:ln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575" name="Freeform 97"/>
              <p:cNvSpPr>
                <a:spLocks/>
              </p:cNvSpPr>
              <p:nvPr/>
            </p:nvSpPr>
            <p:spPr bwMode="auto">
              <a:xfrm>
                <a:off x="4632" y="317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576" name="Freeform 98"/>
              <p:cNvSpPr>
                <a:spLocks/>
              </p:cNvSpPr>
              <p:nvPr/>
            </p:nvSpPr>
            <p:spPr bwMode="auto">
              <a:xfrm>
                <a:off x="4674" y="315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577" name="Freeform 99"/>
              <p:cNvSpPr>
                <a:spLocks/>
              </p:cNvSpPr>
              <p:nvPr/>
            </p:nvSpPr>
            <p:spPr bwMode="auto">
              <a:xfrm>
                <a:off x="4710" y="314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578" name="Freeform 100"/>
              <p:cNvSpPr>
                <a:spLocks/>
              </p:cNvSpPr>
              <p:nvPr/>
            </p:nvSpPr>
            <p:spPr bwMode="auto">
              <a:xfrm>
                <a:off x="4752" y="312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579" name="Freeform 101"/>
              <p:cNvSpPr>
                <a:spLocks/>
              </p:cNvSpPr>
              <p:nvPr/>
            </p:nvSpPr>
            <p:spPr bwMode="auto">
              <a:xfrm>
                <a:off x="4788" y="311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580" name="Freeform 102"/>
              <p:cNvSpPr>
                <a:spLocks/>
              </p:cNvSpPr>
              <p:nvPr/>
            </p:nvSpPr>
            <p:spPr bwMode="auto">
              <a:xfrm>
                <a:off x="4830" y="3096"/>
                <a:ext cx="24" cy="18"/>
              </a:xfrm>
              <a:custGeom>
                <a:avLst/>
                <a:gdLst>
                  <a:gd name="T0" fmla="*/ 0 w 24"/>
                  <a:gd name="T1" fmla="*/ 12 h 18"/>
                  <a:gd name="T2" fmla="*/ 0 w 24"/>
                  <a:gd name="T3" fmla="*/ 12 h 18"/>
                  <a:gd name="T4" fmla="*/ 0 w 24"/>
                  <a:gd name="T5" fmla="*/ 18 h 18"/>
                  <a:gd name="T6" fmla="*/ 24 w 24"/>
                  <a:gd name="T7" fmla="*/ 6 h 18"/>
                  <a:gd name="T8" fmla="*/ 24 w 24"/>
                  <a:gd name="T9" fmla="*/ 6 h 18"/>
                  <a:gd name="T10" fmla="*/ 24 w 24"/>
                  <a:gd name="T11" fmla="*/ 0 h 18"/>
                  <a:gd name="T12" fmla="*/ 0 w 24"/>
                  <a:gd name="T13" fmla="*/ 12 h 18"/>
                  <a:gd name="T14" fmla="*/ 0 60000 65536"/>
                  <a:gd name="T15" fmla="*/ 0 60000 65536"/>
                  <a:gd name="T16" fmla="*/ 0 60000 65536"/>
                  <a:gd name="T17" fmla="*/ 0 60000 65536"/>
                  <a:gd name="T18" fmla="*/ 0 60000 65536"/>
                  <a:gd name="T19" fmla="*/ 0 60000 65536"/>
                  <a:gd name="T20" fmla="*/ 0 60000 65536"/>
                  <a:gd name="T21" fmla="*/ 0 w 24"/>
                  <a:gd name="T22" fmla="*/ 0 h 18"/>
                  <a:gd name="T23" fmla="*/ 24 w 2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8">
                    <a:moveTo>
                      <a:pt x="0" y="12"/>
                    </a:moveTo>
                    <a:lnTo>
                      <a:pt x="0" y="12"/>
                    </a:lnTo>
                    <a:lnTo>
                      <a:pt x="0" y="18"/>
                    </a:lnTo>
                    <a:lnTo>
                      <a:pt x="24" y="6"/>
                    </a:lnTo>
                    <a:lnTo>
                      <a:pt x="24" y="0"/>
                    </a:lnTo>
                    <a:lnTo>
                      <a:pt x="0" y="12"/>
                    </a:lnTo>
                    <a:close/>
                  </a:path>
                </a:pathLst>
              </a:custGeom>
              <a:solidFill>
                <a:srgbClr val="000000"/>
              </a:solidFill>
              <a:ln w="9525">
                <a:noFill/>
                <a:round/>
                <a:headEnd/>
                <a:tailEnd/>
              </a:ln>
            </p:spPr>
            <p:txBody>
              <a:bodyPr/>
              <a:lstStyle/>
              <a:p>
                <a:endParaRPr lang="en-US"/>
              </a:p>
            </p:txBody>
          </p:sp>
          <p:sp>
            <p:nvSpPr>
              <p:cNvPr id="581" name="Freeform 103"/>
              <p:cNvSpPr>
                <a:spLocks/>
              </p:cNvSpPr>
              <p:nvPr/>
            </p:nvSpPr>
            <p:spPr bwMode="auto">
              <a:xfrm>
                <a:off x="4866" y="3084"/>
                <a:ext cx="30" cy="12"/>
              </a:xfrm>
              <a:custGeom>
                <a:avLst/>
                <a:gdLst>
                  <a:gd name="T0" fmla="*/ 6 w 30"/>
                  <a:gd name="T1" fmla="*/ 6 h 12"/>
                  <a:gd name="T2" fmla="*/ 0 w 30"/>
                  <a:gd name="T3" fmla="*/ 12 h 12"/>
                  <a:gd name="T4" fmla="*/ 6 w 30"/>
                  <a:gd name="T5" fmla="*/ 12 h 12"/>
                  <a:gd name="T6" fmla="*/ 24 w 30"/>
                  <a:gd name="T7" fmla="*/ 6 h 12"/>
                  <a:gd name="T8" fmla="*/ 30 w 30"/>
                  <a:gd name="T9" fmla="*/ 0 h 12"/>
                  <a:gd name="T10" fmla="*/ 24 w 30"/>
                  <a:gd name="T11" fmla="*/ 0 h 12"/>
                  <a:gd name="T12" fmla="*/ 6 w 30"/>
                  <a:gd name="T13" fmla="*/ 6 h 12"/>
                  <a:gd name="T14" fmla="*/ 0 60000 65536"/>
                  <a:gd name="T15" fmla="*/ 0 60000 65536"/>
                  <a:gd name="T16" fmla="*/ 0 60000 65536"/>
                  <a:gd name="T17" fmla="*/ 0 60000 65536"/>
                  <a:gd name="T18" fmla="*/ 0 60000 65536"/>
                  <a:gd name="T19" fmla="*/ 0 60000 65536"/>
                  <a:gd name="T20" fmla="*/ 0 60000 65536"/>
                  <a:gd name="T21" fmla="*/ 0 w 30"/>
                  <a:gd name="T22" fmla="*/ 0 h 12"/>
                  <a:gd name="T23" fmla="*/ 30 w 30"/>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2">
                    <a:moveTo>
                      <a:pt x="6" y="6"/>
                    </a:moveTo>
                    <a:lnTo>
                      <a:pt x="0" y="12"/>
                    </a:lnTo>
                    <a:lnTo>
                      <a:pt x="6" y="12"/>
                    </a:lnTo>
                    <a:lnTo>
                      <a:pt x="24" y="6"/>
                    </a:lnTo>
                    <a:lnTo>
                      <a:pt x="30" y="0"/>
                    </a:lnTo>
                    <a:lnTo>
                      <a:pt x="24" y="0"/>
                    </a:lnTo>
                    <a:lnTo>
                      <a:pt x="6" y="6"/>
                    </a:lnTo>
                    <a:close/>
                  </a:path>
                </a:pathLst>
              </a:custGeom>
              <a:solidFill>
                <a:srgbClr val="000000"/>
              </a:solidFill>
              <a:ln w="9525">
                <a:noFill/>
                <a:round/>
                <a:headEnd/>
                <a:tailEnd/>
              </a:ln>
            </p:spPr>
            <p:txBody>
              <a:bodyPr/>
              <a:lstStyle/>
              <a:p>
                <a:endParaRPr lang="en-US"/>
              </a:p>
            </p:txBody>
          </p:sp>
          <p:sp>
            <p:nvSpPr>
              <p:cNvPr id="582" name="Freeform 104"/>
              <p:cNvSpPr>
                <a:spLocks/>
              </p:cNvSpPr>
              <p:nvPr/>
            </p:nvSpPr>
            <p:spPr bwMode="auto">
              <a:xfrm>
                <a:off x="4908" y="3066"/>
                <a:ext cx="24" cy="12"/>
              </a:xfrm>
              <a:custGeom>
                <a:avLst/>
                <a:gdLst>
                  <a:gd name="T0" fmla="*/ 0 w 24"/>
                  <a:gd name="T1" fmla="*/ 6 h 12"/>
                  <a:gd name="T2" fmla="*/ 0 w 24"/>
                  <a:gd name="T3" fmla="*/ 12 h 12"/>
                  <a:gd name="T4" fmla="*/ 0 w 24"/>
                  <a:gd name="T5" fmla="*/ 12 h 12"/>
                  <a:gd name="T6" fmla="*/ 24 w 24"/>
                  <a:gd name="T7" fmla="*/ 6 h 12"/>
                  <a:gd name="T8" fmla="*/ 24 w 24"/>
                  <a:gd name="T9" fmla="*/ 6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sp>
            <p:nvSpPr>
              <p:cNvPr id="583" name="Freeform 105"/>
              <p:cNvSpPr>
                <a:spLocks/>
              </p:cNvSpPr>
              <p:nvPr/>
            </p:nvSpPr>
            <p:spPr bwMode="auto">
              <a:xfrm>
                <a:off x="4944" y="3048"/>
                <a:ext cx="30" cy="18"/>
              </a:xfrm>
              <a:custGeom>
                <a:avLst/>
                <a:gdLst>
                  <a:gd name="T0" fmla="*/ 6 w 30"/>
                  <a:gd name="T1" fmla="*/ 12 h 18"/>
                  <a:gd name="T2" fmla="*/ 0 w 30"/>
                  <a:gd name="T3" fmla="*/ 12 h 18"/>
                  <a:gd name="T4" fmla="*/ 6 w 30"/>
                  <a:gd name="T5" fmla="*/ 18 h 18"/>
                  <a:gd name="T6" fmla="*/ 24 w 30"/>
                  <a:gd name="T7" fmla="*/ 6 h 18"/>
                  <a:gd name="T8" fmla="*/ 30 w 30"/>
                  <a:gd name="T9" fmla="*/ 6 h 18"/>
                  <a:gd name="T10" fmla="*/ 24 w 30"/>
                  <a:gd name="T11" fmla="*/ 0 h 18"/>
                  <a:gd name="T12" fmla="*/ 6 w 30"/>
                  <a:gd name="T13" fmla="*/ 12 h 18"/>
                  <a:gd name="T14" fmla="*/ 0 60000 65536"/>
                  <a:gd name="T15" fmla="*/ 0 60000 65536"/>
                  <a:gd name="T16" fmla="*/ 0 60000 65536"/>
                  <a:gd name="T17" fmla="*/ 0 60000 65536"/>
                  <a:gd name="T18" fmla="*/ 0 60000 65536"/>
                  <a:gd name="T19" fmla="*/ 0 60000 65536"/>
                  <a:gd name="T20" fmla="*/ 0 60000 65536"/>
                  <a:gd name="T21" fmla="*/ 0 w 30"/>
                  <a:gd name="T22" fmla="*/ 0 h 18"/>
                  <a:gd name="T23" fmla="*/ 30 w 30"/>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0" h="18">
                    <a:moveTo>
                      <a:pt x="6" y="12"/>
                    </a:moveTo>
                    <a:lnTo>
                      <a:pt x="0" y="12"/>
                    </a:lnTo>
                    <a:lnTo>
                      <a:pt x="6" y="18"/>
                    </a:lnTo>
                    <a:lnTo>
                      <a:pt x="24" y="6"/>
                    </a:lnTo>
                    <a:lnTo>
                      <a:pt x="30" y="6"/>
                    </a:lnTo>
                    <a:lnTo>
                      <a:pt x="24" y="0"/>
                    </a:lnTo>
                    <a:lnTo>
                      <a:pt x="6" y="12"/>
                    </a:lnTo>
                    <a:close/>
                  </a:path>
                </a:pathLst>
              </a:custGeom>
              <a:solidFill>
                <a:srgbClr val="000000"/>
              </a:solidFill>
              <a:ln w="9525">
                <a:noFill/>
                <a:round/>
                <a:headEnd/>
                <a:tailEnd/>
              </a:ln>
            </p:spPr>
            <p:txBody>
              <a:bodyPr/>
              <a:lstStyle/>
              <a:p>
                <a:endParaRPr lang="en-US"/>
              </a:p>
            </p:txBody>
          </p:sp>
          <p:sp>
            <p:nvSpPr>
              <p:cNvPr id="584" name="Freeform 106"/>
              <p:cNvSpPr>
                <a:spLocks/>
              </p:cNvSpPr>
              <p:nvPr/>
            </p:nvSpPr>
            <p:spPr bwMode="auto">
              <a:xfrm>
                <a:off x="4986" y="3036"/>
                <a:ext cx="24" cy="12"/>
              </a:xfrm>
              <a:custGeom>
                <a:avLst/>
                <a:gdLst>
                  <a:gd name="T0" fmla="*/ 0 w 24"/>
                  <a:gd name="T1" fmla="*/ 6 h 12"/>
                  <a:gd name="T2" fmla="*/ 0 w 24"/>
                  <a:gd name="T3" fmla="*/ 12 h 12"/>
                  <a:gd name="T4" fmla="*/ 0 w 24"/>
                  <a:gd name="T5" fmla="*/ 12 h 12"/>
                  <a:gd name="T6" fmla="*/ 24 w 24"/>
                  <a:gd name="T7" fmla="*/ 6 h 12"/>
                  <a:gd name="T8" fmla="*/ 24 w 24"/>
                  <a:gd name="T9" fmla="*/ 0 h 12"/>
                  <a:gd name="T10" fmla="*/ 24 w 24"/>
                  <a:gd name="T11" fmla="*/ 0 h 12"/>
                  <a:gd name="T12" fmla="*/ 0 w 24"/>
                  <a:gd name="T13" fmla="*/ 6 h 12"/>
                  <a:gd name="T14" fmla="*/ 0 60000 65536"/>
                  <a:gd name="T15" fmla="*/ 0 60000 65536"/>
                  <a:gd name="T16" fmla="*/ 0 60000 65536"/>
                  <a:gd name="T17" fmla="*/ 0 60000 65536"/>
                  <a:gd name="T18" fmla="*/ 0 60000 65536"/>
                  <a:gd name="T19" fmla="*/ 0 60000 65536"/>
                  <a:gd name="T20" fmla="*/ 0 60000 65536"/>
                  <a:gd name="T21" fmla="*/ 0 w 24"/>
                  <a:gd name="T22" fmla="*/ 0 h 12"/>
                  <a:gd name="T23" fmla="*/ 24 w 24"/>
                  <a:gd name="T24" fmla="*/ 12 h 1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 h="12">
                    <a:moveTo>
                      <a:pt x="0" y="6"/>
                    </a:moveTo>
                    <a:lnTo>
                      <a:pt x="0" y="12"/>
                    </a:lnTo>
                    <a:lnTo>
                      <a:pt x="24" y="6"/>
                    </a:lnTo>
                    <a:lnTo>
                      <a:pt x="24" y="0"/>
                    </a:lnTo>
                    <a:lnTo>
                      <a:pt x="0" y="6"/>
                    </a:lnTo>
                    <a:close/>
                  </a:path>
                </a:pathLst>
              </a:custGeom>
              <a:solidFill>
                <a:srgbClr val="000000"/>
              </a:solidFill>
              <a:ln w="9525">
                <a:noFill/>
                <a:round/>
                <a:headEnd/>
                <a:tailEnd/>
              </a:ln>
            </p:spPr>
            <p:txBody>
              <a:bodyPr/>
              <a:lstStyle/>
              <a:p>
                <a:endParaRPr lang="en-US"/>
              </a:p>
            </p:txBody>
          </p:sp>
        </p:grpSp>
        <p:grpSp>
          <p:nvGrpSpPr>
            <p:cNvPr id="439" name="Group 107"/>
            <p:cNvGrpSpPr>
              <a:grpSpLocks/>
            </p:cNvGrpSpPr>
            <p:nvPr/>
          </p:nvGrpSpPr>
          <p:grpSpPr bwMode="auto">
            <a:xfrm rot="925330">
              <a:off x="4536" y="1666"/>
              <a:ext cx="96" cy="300"/>
              <a:chOff x="4500" y="2616"/>
              <a:chExt cx="96" cy="300"/>
            </a:xfrm>
          </p:grpSpPr>
          <p:sp>
            <p:nvSpPr>
              <p:cNvPr id="564" name="Line 108"/>
              <p:cNvSpPr>
                <a:spLocks noChangeShapeType="1"/>
              </p:cNvSpPr>
              <p:nvPr/>
            </p:nvSpPr>
            <p:spPr bwMode="auto">
              <a:xfrm flipH="1" flipV="1">
                <a:off x="4518" y="2658"/>
                <a:ext cx="78" cy="258"/>
              </a:xfrm>
              <a:prstGeom prst="line">
                <a:avLst/>
              </a:prstGeom>
              <a:noFill/>
              <a:ln w="9525">
                <a:solidFill>
                  <a:srgbClr val="000000"/>
                </a:solidFill>
                <a:round/>
                <a:headEnd/>
                <a:tailEnd/>
              </a:ln>
            </p:spPr>
            <p:txBody>
              <a:bodyPr/>
              <a:lstStyle/>
              <a:p>
                <a:endParaRPr lang="en-US"/>
              </a:p>
            </p:txBody>
          </p:sp>
          <p:sp>
            <p:nvSpPr>
              <p:cNvPr id="565" name="Freeform 109"/>
              <p:cNvSpPr>
                <a:spLocks/>
              </p:cNvSpPr>
              <p:nvPr/>
            </p:nvSpPr>
            <p:spPr bwMode="auto">
              <a:xfrm>
                <a:off x="4500" y="2616"/>
                <a:ext cx="42" cy="66"/>
              </a:xfrm>
              <a:custGeom>
                <a:avLst/>
                <a:gdLst>
                  <a:gd name="T0" fmla="*/ 42 w 42"/>
                  <a:gd name="T1" fmla="*/ 54 h 66"/>
                  <a:gd name="T2" fmla="*/ 0 w 42"/>
                  <a:gd name="T3" fmla="*/ 0 h 66"/>
                  <a:gd name="T4" fmla="*/ 0 w 42"/>
                  <a:gd name="T5" fmla="*/ 66 h 66"/>
                  <a:gd name="T6" fmla="*/ 42 w 42"/>
                  <a:gd name="T7" fmla="*/ 54 h 66"/>
                  <a:gd name="T8" fmla="*/ 0 60000 65536"/>
                  <a:gd name="T9" fmla="*/ 0 60000 65536"/>
                  <a:gd name="T10" fmla="*/ 0 60000 65536"/>
                  <a:gd name="T11" fmla="*/ 0 60000 65536"/>
                  <a:gd name="T12" fmla="*/ 0 w 42"/>
                  <a:gd name="T13" fmla="*/ 0 h 66"/>
                  <a:gd name="T14" fmla="*/ 42 w 42"/>
                  <a:gd name="T15" fmla="*/ 66 h 66"/>
                </a:gdLst>
                <a:ahLst/>
                <a:cxnLst>
                  <a:cxn ang="T8">
                    <a:pos x="T0" y="T1"/>
                  </a:cxn>
                  <a:cxn ang="T9">
                    <a:pos x="T2" y="T3"/>
                  </a:cxn>
                  <a:cxn ang="T10">
                    <a:pos x="T4" y="T5"/>
                  </a:cxn>
                  <a:cxn ang="T11">
                    <a:pos x="T6" y="T7"/>
                  </a:cxn>
                </a:cxnLst>
                <a:rect l="T12" t="T13" r="T14" b="T15"/>
                <a:pathLst>
                  <a:path w="42" h="66">
                    <a:moveTo>
                      <a:pt x="42" y="54"/>
                    </a:moveTo>
                    <a:lnTo>
                      <a:pt x="0" y="0"/>
                    </a:lnTo>
                    <a:lnTo>
                      <a:pt x="0" y="66"/>
                    </a:lnTo>
                    <a:lnTo>
                      <a:pt x="42" y="54"/>
                    </a:lnTo>
                    <a:close/>
                  </a:path>
                </a:pathLst>
              </a:custGeom>
              <a:solidFill>
                <a:srgbClr val="000000"/>
              </a:solidFill>
              <a:ln w="9525">
                <a:noFill/>
                <a:round/>
                <a:headEnd/>
                <a:tailEnd/>
              </a:ln>
            </p:spPr>
            <p:txBody>
              <a:bodyPr/>
              <a:lstStyle/>
              <a:p>
                <a:endParaRPr lang="en-US"/>
              </a:p>
            </p:txBody>
          </p:sp>
        </p:grpSp>
        <p:sp>
          <p:nvSpPr>
            <p:cNvPr id="440" name="Line 110"/>
            <p:cNvSpPr>
              <a:spLocks noChangeShapeType="1"/>
            </p:cNvSpPr>
            <p:nvPr/>
          </p:nvSpPr>
          <p:spPr bwMode="auto">
            <a:xfrm flipV="1">
              <a:off x="4296" y="1968"/>
              <a:ext cx="300" cy="552"/>
            </a:xfrm>
            <a:prstGeom prst="line">
              <a:avLst/>
            </a:prstGeom>
            <a:noFill/>
            <a:ln w="9525">
              <a:solidFill>
                <a:srgbClr val="000000"/>
              </a:solidFill>
              <a:round/>
              <a:headEnd/>
              <a:tailEnd/>
            </a:ln>
          </p:spPr>
          <p:txBody>
            <a:bodyPr/>
            <a:lstStyle/>
            <a:p>
              <a:endParaRPr lang="en-US"/>
            </a:p>
          </p:txBody>
        </p:sp>
        <p:sp>
          <p:nvSpPr>
            <p:cNvPr id="441" name="Rectangle 111"/>
            <p:cNvSpPr>
              <a:spLocks noChangeArrowheads="1"/>
            </p:cNvSpPr>
            <p:nvPr/>
          </p:nvSpPr>
          <p:spPr bwMode="auto">
            <a:xfrm>
              <a:off x="4434" y="1848"/>
              <a:ext cx="186" cy="156"/>
            </a:xfrm>
            <a:prstGeom prst="rect">
              <a:avLst/>
            </a:prstGeom>
            <a:noFill/>
            <a:ln w="9525">
              <a:noFill/>
              <a:miter lim="800000"/>
              <a:headEnd/>
              <a:tailEnd/>
            </a:ln>
          </p:spPr>
          <p:txBody>
            <a:bodyPr/>
            <a:lstStyle/>
            <a:p>
              <a:endParaRPr lang="en-US"/>
            </a:p>
          </p:txBody>
        </p:sp>
        <p:sp>
          <p:nvSpPr>
            <p:cNvPr id="442" name="Rectangle 112"/>
            <p:cNvSpPr>
              <a:spLocks noChangeArrowheads="1"/>
            </p:cNvSpPr>
            <p:nvPr/>
          </p:nvSpPr>
          <p:spPr bwMode="auto">
            <a:xfrm>
              <a:off x="4494" y="1878"/>
              <a:ext cx="48"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P</a:t>
              </a:r>
              <a:endParaRPr lang="en-US"/>
            </a:p>
          </p:txBody>
        </p:sp>
        <p:sp>
          <p:nvSpPr>
            <p:cNvPr id="443" name="Rectangle 113"/>
            <p:cNvSpPr>
              <a:spLocks noChangeArrowheads="1"/>
            </p:cNvSpPr>
            <p:nvPr/>
          </p:nvSpPr>
          <p:spPr bwMode="auto">
            <a:xfrm>
              <a:off x="4542" y="1878"/>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444" name="Oval 114"/>
            <p:cNvSpPr>
              <a:spLocks noChangeArrowheads="1"/>
            </p:cNvSpPr>
            <p:nvPr/>
          </p:nvSpPr>
          <p:spPr bwMode="auto">
            <a:xfrm>
              <a:off x="4578" y="1956"/>
              <a:ext cx="36" cy="36"/>
            </a:xfrm>
            <a:prstGeom prst="ellipse">
              <a:avLst/>
            </a:prstGeom>
            <a:solidFill>
              <a:srgbClr val="000000"/>
            </a:solidFill>
            <a:ln w="9525">
              <a:solidFill>
                <a:srgbClr val="000000"/>
              </a:solidFill>
              <a:round/>
              <a:headEnd/>
              <a:tailEnd/>
            </a:ln>
          </p:spPr>
          <p:txBody>
            <a:bodyPr/>
            <a:lstStyle/>
            <a:p>
              <a:endParaRPr lang="en-US"/>
            </a:p>
          </p:txBody>
        </p:sp>
        <p:grpSp>
          <p:nvGrpSpPr>
            <p:cNvPr id="445" name="Group 115"/>
            <p:cNvGrpSpPr>
              <a:grpSpLocks/>
            </p:cNvGrpSpPr>
            <p:nvPr/>
          </p:nvGrpSpPr>
          <p:grpSpPr bwMode="auto">
            <a:xfrm rot="805643">
              <a:off x="4594" y="1938"/>
              <a:ext cx="222" cy="60"/>
              <a:chOff x="4590" y="2856"/>
              <a:chExt cx="222" cy="60"/>
            </a:xfrm>
          </p:grpSpPr>
          <p:sp>
            <p:nvSpPr>
              <p:cNvPr id="562" name="Line 116"/>
              <p:cNvSpPr>
                <a:spLocks noChangeShapeType="1"/>
              </p:cNvSpPr>
              <p:nvPr/>
            </p:nvSpPr>
            <p:spPr bwMode="auto">
              <a:xfrm flipV="1">
                <a:off x="4590" y="2874"/>
                <a:ext cx="168" cy="42"/>
              </a:xfrm>
              <a:prstGeom prst="line">
                <a:avLst/>
              </a:prstGeom>
              <a:noFill/>
              <a:ln w="9525">
                <a:solidFill>
                  <a:srgbClr val="000000"/>
                </a:solidFill>
                <a:round/>
                <a:headEnd/>
                <a:tailEnd/>
              </a:ln>
            </p:spPr>
            <p:txBody>
              <a:bodyPr/>
              <a:lstStyle/>
              <a:p>
                <a:endParaRPr lang="en-US"/>
              </a:p>
            </p:txBody>
          </p:sp>
          <p:sp>
            <p:nvSpPr>
              <p:cNvPr id="563" name="Freeform 117"/>
              <p:cNvSpPr>
                <a:spLocks/>
              </p:cNvSpPr>
              <p:nvPr/>
            </p:nvSpPr>
            <p:spPr bwMode="auto">
              <a:xfrm>
                <a:off x="4740" y="2856"/>
                <a:ext cx="72" cy="42"/>
              </a:xfrm>
              <a:custGeom>
                <a:avLst/>
                <a:gdLst>
                  <a:gd name="T0" fmla="*/ 12 w 72"/>
                  <a:gd name="T1" fmla="*/ 42 h 42"/>
                  <a:gd name="T2" fmla="*/ 72 w 72"/>
                  <a:gd name="T3" fmla="*/ 0 h 42"/>
                  <a:gd name="T4" fmla="*/ 0 w 72"/>
                  <a:gd name="T5" fmla="*/ 0 h 42"/>
                  <a:gd name="T6" fmla="*/ 12 w 72"/>
                  <a:gd name="T7" fmla="*/ 42 h 42"/>
                  <a:gd name="T8" fmla="*/ 0 60000 65536"/>
                  <a:gd name="T9" fmla="*/ 0 60000 65536"/>
                  <a:gd name="T10" fmla="*/ 0 60000 65536"/>
                  <a:gd name="T11" fmla="*/ 0 60000 65536"/>
                  <a:gd name="T12" fmla="*/ 0 w 72"/>
                  <a:gd name="T13" fmla="*/ 0 h 42"/>
                  <a:gd name="T14" fmla="*/ 72 w 72"/>
                  <a:gd name="T15" fmla="*/ 42 h 42"/>
                </a:gdLst>
                <a:ahLst/>
                <a:cxnLst>
                  <a:cxn ang="T8">
                    <a:pos x="T0" y="T1"/>
                  </a:cxn>
                  <a:cxn ang="T9">
                    <a:pos x="T2" y="T3"/>
                  </a:cxn>
                  <a:cxn ang="T10">
                    <a:pos x="T4" y="T5"/>
                  </a:cxn>
                  <a:cxn ang="T11">
                    <a:pos x="T6" y="T7"/>
                  </a:cxn>
                </a:cxnLst>
                <a:rect l="T12" t="T13" r="T14" b="T15"/>
                <a:pathLst>
                  <a:path w="72" h="42">
                    <a:moveTo>
                      <a:pt x="12" y="42"/>
                    </a:moveTo>
                    <a:lnTo>
                      <a:pt x="72" y="0"/>
                    </a:lnTo>
                    <a:lnTo>
                      <a:pt x="0" y="0"/>
                    </a:lnTo>
                    <a:lnTo>
                      <a:pt x="12" y="42"/>
                    </a:lnTo>
                    <a:close/>
                  </a:path>
                </a:pathLst>
              </a:custGeom>
              <a:solidFill>
                <a:srgbClr val="000000"/>
              </a:solidFill>
              <a:ln w="9525">
                <a:noFill/>
                <a:round/>
                <a:headEnd/>
                <a:tailEnd/>
              </a:ln>
            </p:spPr>
            <p:txBody>
              <a:bodyPr/>
              <a:lstStyle/>
              <a:p>
                <a:endParaRPr lang="en-US"/>
              </a:p>
            </p:txBody>
          </p:sp>
        </p:grpSp>
        <p:sp>
          <p:nvSpPr>
            <p:cNvPr id="446" name="Rectangle 118"/>
            <p:cNvSpPr>
              <a:spLocks noChangeArrowheads="1"/>
            </p:cNvSpPr>
            <p:nvPr/>
          </p:nvSpPr>
          <p:spPr bwMode="auto">
            <a:xfrm>
              <a:off x="4764" y="1896"/>
              <a:ext cx="168" cy="144"/>
            </a:xfrm>
            <a:prstGeom prst="rect">
              <a:avLst/>
            </a:prstGeom>
            <a:noFill/>
            <a:ln w="9525">
              <a:noFill/>
              <a:miter lim="800000"/>
              <a:headEnd/>
              <a:tailEnd/>
            </a:ln>
          </p:spPr>
          <p:txBody>
            <a:bodyPr/>
            <a:lstStyle/>
            <a:p>
              <a:endParaRPr lang="en-US"/>
            </a:p>
          </p:txBody>
        </p:sp>
        <p:sp>
          <p:nvSpPr>
            <p:cNvPr id="447" name="Rectangle 119"/>
            <p:cNvSpPr>
              <a:spLocks noChangeArrowheads="1"/>
            </p:cNvSpPr>
            <p:nvPr/>
          </p:nvSpPr>
          <p:spPr bwMode="auto">
            <a:xfrm>
              <a:off x="4824" y="1920"/>
              <a:ext cx="102"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Yp</a:t>
              </a:r>
              <a:endParaRPr lang="en-US"/>
            </a:p>
          </p:txBody>
        </p:sp>
        <p:sp>
          <p:nvSpPr>
            <p:cNvPr id="448" name="Rectangle 120"/>
            <p:cNvSpPr>
              <a:spLocks noChangeArrowheads="1"/>
            </p:cNvSpPr>
            <p:nvPr/>
          </p:nvSpPr>
          <p:spPr bwMode="auto">
            <a:xfrm>
              <a:off x="4872" y="1920"/>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449" name="Rectangle 121"/>
            <p:cNvSpPr>
              <a:spLocks noChangeArrowheads="1"/>
            </p:cNvSpPr>
            <p:nvPr/>
          </p:nvSpPr>
          <p:spPr bwMode="auto">
            <a:xfrm>
              <a:off x="4452" y="1572"/>
              <a:ext cx="174" cy="138"/>
            </a:xfrm>
            <a:prstGeom prst="rect">
              <a:avLst/>
            </a:prstGeom>
            <a:noFill/>
            <a:ln w="9525">
              <a:noFill/>
              <a:miter lim="800000"/>
              <a:headEnd/>
              <a:tailEnd/>
            </a:ln>
          </p:spPr>
          <p:txBody>
            <a:bodyPr/>
            <a:lstStyle/>
            <a:p>
              <a:endParaRPr lang="en-US"/>
            </a:p>
          </p:txBody>
        </p:sp>
        <p:sp>
          <p:nvSpPr>
            <p:cNvPr id="450" name="Rectangle 122"/>
            <p:cNvSpPr>
              <a:spLocks noChangeArrowheads="1"/>
            </p:cNvSpPr>
            <p:nvPr/>
          </p:nvSpPr>
          <p:spPr bwMode="auto">
            <a:xfrm>
              <a:off x="4560" y="1584"/>
              <a:ext cx="96"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Zp</a:t>
              </a:r>
              <a:endParaRPr lang="en-US"/>
            </a:p>
          </p:txBody>
        </p:sp>
        <p:sp>
          <p:nvSpPr>
            <p:cNvPr id="451" name="Rectangle 123"/>
            <p:cNvSpPr>
              <a:spLocks noChangeArrowheads="1"/>
            </p:cNvSpPr>
            <p:nvPr/>
          </p:nvSpPr>
          <p:spPr bwMode="auto">
            <a:xfrm>
              <a:off x="4560" y="1602"/>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452" name="Group 124"/>
            <p:cNvGrpSpPr>
              <a:grpSpLocks/>
            </p:cNvGrpSpPr>
            <p:nvPr/>
          </p:nvGrpSpPr>
          <p:grpSpPr bwMode="auto">
            <a:xfrm>
              <a:off x="4488" y="1974"/>
              <a:ext cx="102" cy="192"/>
              <a:chOff x="4488" y="2916"/>
              <a:chExt cx="102" cy="192"/>
            </a:xfrm>
          </p:grpSpPr>
          <p:sp>
            <p:nvSpPr>
              <p:cNvPr id="560" name="Line 125"/>
              <p:cNvSpPr>
                <a:spLocks noChangeShapeType="1"/>
              </p:cNvSpPr>
              <p:nvPr/>
            </p:nvSpPr>
            <p:spPr bwMode="auto">
              <a:xfrm flipH="1">
                <a:off x="4506" y="2916"/>
                <a:ext cx="84" cy="150"/>
              </a:xfrm>
              <a:prstGeom prst="line">
                <a:avLst/>
              </a:prstGeom>
              <a:noFill/>
              <a:ln w="9525">
                <a:solidFill>
                  <a:srgbClr val="000000"/>
                </a:solidFill>
                <a:round/>
                <a:headEnd/>
                <a:tailEnd/>
              </a:ln>
            </p:spPr>
            <p:txBody>
              <a:bodyPr/>
              <a:lstStyle/>
              <a:p>
                <a:endParaRPr lang="en-US"/>
              </a:p>
            </p:txBody>
          </p:sp>
          <p:sp>
            <p:nvSpPr>
              <p:cNvPr id="561" name="Freeform 126"/>
              <p:cNvSpPr>
                <a:spLocks/>
              </p:cNvSpPr>
              <p:nvPr/>
            </p:nvSpPr>
            <p:spPr bwMode="auto">
              <a:xfrm>
                <a:off x="4488" y="3048"/>
                <a:ext cx="54" cy="60"/>
              </a:xfrm>
              <a:custGeom>
                <a:avLst/>
                <a:gdLst>
                  <a:gd name="T0" fmla="*/ 18 w 54"/>
                  <a:gd name="T1" fmla="*/ 0 h 60"/>
                  <a:gd name="T2" fmla="*/ 0 w 54"/>
                  <a:gd name="T3" fmla="*/ 60 h 60"/>
                  <a:gd name="T4" fmla="*/ 54 w 54"/>
                  <a:gd name="T5" fmla="*/ 18 h 60"/>
                  <a:gd name="T6" fmla="*/ 18 w 54"/>
                  <a:gd name="T7" fmla="*/ 0 h 60"/>
                  <a:gd name="T8" fmla="*/ 0 60000 65536"/>
                  <a:gd name="T9" fmla="*/ 0 60000 65536"/>
                  <a:gd name="T10" fmla="*/ 0 60000 65536"/>
                  <a:gd name="T11" fmla="*/ 0 60000 65536"/>
                  <a:gd name="T12" fmla="*/ 0 w 54"/>
                  <a:gd name="T13" fmla="*/ 0 h 60"/>
                  <a:gd name="T14" fmla="*/ 54 w 54"/>
                  <a:gd name="T15" fmla="*/ 60 h 60"/>
                </a:gdLst>
                <a:ahLst/>
                <a:cxnLst>
                  <a:cxn ang="T8">
                    <a:pos x="T0" y="T1"/>
                  </a:cxn>
                  <a:cxn ang="T9">
                    <a:pos x="T2" y="T3"/>
                  </a:cxn>
                  <a:cxn ang="T10">
                    <a:pos x="T4" y="T5"/>
                  </a:cxn>
                  <a:cxn ang="T11">
                    <a:pos x="T6" y="T7"/>
                  </a:cxn>
                </a:cxnLst>
                <a:rect l="T12" t="T13" r="T14" b="T15"/>
                <a:pathLst>
                  <a:path w="54" h="60">
                    <a:moveTo>
                      <a:pt x="18" y="0"/>
                    </a:moveTo>
                    <a:lnTo>
                      <a:pt x="0" y="60"/>
                    </a:lnTo>
                    <a:lnTo>
                      <a:pt x="54" y="18"/>
                    </a:lnTo>
                    <a:lnTo>
                      <a:pt x="18" y="0"/>
                    </a:lnTo>
                    <a:close/>
                  </a:path>
                </a:pathLst>
              </a:custGeom>
              <a:solidFill>
                <a:srgbClr val="000000"/>
              </a:solidFill>
              <a:ln w="9525">
                <a:noFill/>
                <a:round/>
                <a:headEnd/>
                <a:tailEnd/>
              </a:ln>
            </p:spPr>
            <p:txBody>
              <a:bodyPr/>
              <a:lstStyle/>
              <a:p>
                <a:endParaRPr lang="en-US"/>
              </a:p>
            </p:txBody>
          </p:sp>
        </p:grpSp>
        <p:sp>
          <p:nvSpPr>
            <p:cNvPr id="453" name="Rectangle 127"/>
            <p:cNvSpPr>
              <a:spLocks noChangeArrowheads="1"/>
            </p:cNvSpPr>
            <p:nvPr/>
          </p:nvSpPr>
          <p:spPr bwMode="auto">
            <a:xfrm>
              <a:off x="4488" y="2052"/>
              <a:ext cx="198" cy="150"/>
            </a:xfrm>
            <a:prstGeom prst="rect">
              <a:avLst/>
            </a:prstGeom>
            <a:noFill/>
            <a:ln w="9525">
              <a:noFill/>
              <a:miter lim="800000"/>
              <a:headEnd/>
              <a:tailEnd/>
            </a:ln>
          </p:spPr>
          <p:txBody>
            <a:bodyPr/>
            <a:lstStyle/>
            <a:p>
              <a:endParaRPr lang="en-US"/>
            </a:p>
          </p:txBody>
        </p:sp>
        <p:sp>
          <p:nvSpPr>
            <p:cNvPr id="454" name="Rectangle 128"/>
            <p:cNvSpPr>
              <a:spLocks noChangeArrowheads="1"/>
            </p:cNvSpPr>
            <p:nvPr/>
          </p:nvSpPr>
          <p:spPr bwMode="auto">
            <a:xfrm>
              <a:off x="4548" y="2082"/>
              <a:ext cx="58"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D</a:t>
              </a:r>
              <a:endParaRPr lang="en-US"/>
            </a:p>
          </p:txBody>
        </p:sp>
        <p:sp>
          <p:nvSpPr>
            <p:cNvPr id="455" name="Rectangle 129"/>
            <p:cNvSpPr>
              <a:spLocks noChangeArrowheads="1"/>
            </p:cNvSpPr>
            <p:nvPr/>
          </p:nvSpPr>
          <p:spPr bwMode="auto">
            <a:xfrm>
              <a:off x="4602" y="2082"/>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grpSp>
          <p:nvGrpSpPr>
            <p:cNvPr id="456" name="Group 130"/>
            <p:cNvGrpSpPr>
              <a:grpSpLocks/>
            </p:cNvGrpSpPr>
            <p:nvPr/>
          </p:nvGrpSpPr>
          <p:grpSpPr bwMode="auto">
            <a:xfrm>
              <a:off x="4218" y="1416"/>
              <a:ext cx="138" cy="126"/>
              <a:chOff x="4218" y="2358"/>
              <a:chExt cx="138" cy="126"/>
            </a:xfrm>
          </p:grpSpPr>
          <p:sp>
            <p:nvSpPr>
              <p:cNvPr id="556" name="Freeform 131"/>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557" name="Freeform 132"/>
              <p:cNvSpPr>
                <a:spLocks/>
              </p:cNvSpPr>
              <p:nvPr/>
            </p:nvSpPr>
            <p:spPr bwMode="auto">
              <a:xfrm>
                <a:off x="4218" y="2358"/>
                <a:ext cx="138" cy="54"/>
              </a:xfrm>
              <a:custGeom>
                <a:avLst/>
                <a:gdLst>
                  <a:gd name="T0" fmla="*/ 138 w 138"/>
                  <a:gd name="T1" fmla="*/ 0 h 54"/>
                  <a:gd name="T2" fmla="*/ 84 w 138"/>
                  <a:gd name="T3" fmla="*/ 6 h 54"/>
                  <a:gd name="T4" fmla="*/ 42 w 138"/>
                  <a:gd name="T5" fmla="*/ 12 h 54"/>
                  <a:gd name="T6" fmla="*/ 12 w 138"/>
                  <a:gd name="T7" fmla="*/ 24 h 54"/>
                  <a:gd name="T8" fmla="*/ 0 w 138"/>
                  <a:gd name="T9" fmla="*/ 42 h 54"/>
                  <a:gd name="T10" fmla="*/ 0 w 138"/>
                  <a:gd name="T11" fmla="*/ 48 h 54"/>
                  <a:gd name="T12" fmla="*/ 6 w 138"/>
                  <a:gd name="T13" fmla="*/ 54 h 54"/>
                  <a:gd name="T14" fmla="*/ 6 w 138"/>
                  <a:gd name="T15" fmla="*/ 54 h 54"/>
                  <a:gd name="T16" fmla="*/ 24 w 138"/>
                  <a:gd name="T17" fmla="*/ 42 h 54"/>
                  <a:gd name="T18" fmla="*/ 54 w 138"/>
                  <a:gd name="T19" fmla="*/ 30 h 54"/>
                  <a:gd name="T20" fmla="*/ 96 w 138"/>
                  <a:gd name="T21" fmla="*/ 24 h 54"/>
                  <a:gd name="T22" fmla="*/ 138 w 138"/>
                  <a:gd name="T23" fmla="*/ 24 h 54"/>
                  <a:gd name="T24" fmla="*/ 138 w 138"/>
                  <a:gd name="T25" fmla="*/ 0 h 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8"/>
                  <a:gd name="T40" fmla="*/ 0 h 54"/>
                  <a:gd name="T41" fmla="*/ 138 w 138"/>
                  <a:gd name="T42" fmla="*/ 54 h 5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8" h="54">
                    <a:moveTo>
                      <a:pt x="138" y="0"/>
                    </a:moveTo>
                    <a:lnTo>
                      <a:pt x="84" y="6"/>
                    </a:lnTo>
                    <a:lnTo>
                      <a:pt x="42" y="12"/>
                    </a:lnTo>
                    <a:lnTo>
                      <a:pt x="12" y="24"/>
                    </a:lnTo>
                    <a:lnTo>
                      <a:pt x="0" y="42"/>
                    </a:lnTo>
                    <a:lnTo>
                      <a:pt x="0" y="48"/>
                    </a:lnTo>
                    <a:lnTo>
                      <a:pt x="6" y="54"/>
                    </a:lnTo>
                    <a:lnTo>
                      <a:pt x="24" y="42"/>
                    </a:lnTo>
                    <a:lnTo>
                      <a:pt x="54" y="30"/>
                    </a:lnTo>
                    <a:lnTo>
                      <a:pt x="96" y="24"/>
                    </a:lnTo>
                    <a:lnTo>
                      <a:pt x="138" y="24"/>
                    </a:lnTo>
                    <a:lnTo>
                      <a:pt x="138" y="0"/>
                    </a:lnTo>
                    <a:close/>
                  </a:path>
                </a:pathLst>
              </a:custGeom>
              <a:solidFill>
                <a:srgbClr val="000000"/>
              </a:solidFill>
              <a:ln w="9525">
                <a:noFill/>
                <a:round/>
                <a:headEnd/>
                <a:tailEnd/>
              </a:ln>
            </p:spPr>
            <p:txBody>
              <a:bodyPr/>
              <a:lstStyle/>
              <a:p>
                <a:endParaRPr lang="en-US"/>
              </a:p>
            </p:txBody>
          </p:sp>
          <p:sp>
            <p:nvSpPr>
              <p:cNvPr id="558" name="Freeform 133"/>
              <p:cNvSpPr>
                <a:spLocks/>
              </p:cNvSpPr>
              <p:nvPr/>
            </p:nvSpPr>
            <p:spPr bwMode="auto">
              <a:xfrm>
                <a:off x="4218" y="2358"/>
                <a:ext cx="138" cy="126"/>
              </a:xfrm>
              <a:custGeom>
                <a:avLst/>
                <a:gdLst>
                  <a:gd name="T0" fmla="*/ 138 w 138"/>
                  <a:gd name="T1" fmla="*/ 0 h 126"/>
                  <a:gd name="T2" fmla="*/ 84 w 138"/>
                  <a:gd name="T3" fmla="*/ 6 h 126"/>
                  <a:gd name="T4" fmla="*/ 42 w 138"/>
                  <a:gd name="T5" fmla="*/ 12 h 126"/>
                  <a:gd name="T6" fmla="*/ 12 w 138"/>
                  <a:gd name="T7" fmla="*/ 24 h 126"/>
                  <a:gd name="T8" fmla="*/ 0 w 138"/>
                  <a:gd name="T9" fmla="*/ 42 h 126"/>
                  <a:gd name="T10" fmla="*/ 0 w 138"/>
                  <a:gd name="T11" fmla="*/ 66 h 126"/>
                  <a:gd name="T12" fmla="*/ 6 w 138"/>
                  <a:gd name="T13" fmla="*/ 84 h 126"/>
                  <a:gd name="T14" fmla="*/ 24 w 138"/>
                  <a:gd name="T15" fmla="*/ 96 h 126"/>
                  <a:gd name="T16" fmla="*/ 54 w 138"/>
                  <a:gd name="T17" fmla="*/ 102 h 126"/>
                  <a:gd name="T18" fmla="*/ 90 w 138"/>
                  <a:gd name="T19" fmla="*/ 108 h 126"/>
                  <a:gd name="T20" fmla="*/ 90 w 138"/>
                  <a:gd name="T21" fmla="*/ 126 h 126"/>
                  <a:gd name="T22" fmla="*/ 138 w 138"/>
                  <a:gd name="T23" fmla="*/ 102 h 126"/>
                  <a:gd name="T24" fmla="*/ 90 w 138"/>
                  <a:gd name="T25" fmla="*/ 72 h 126"/>
                  <a:gd name="T26" fmla="*/ 90 w 138"/>
                  <a:gd name="T27" fmla="*/ 84 h 126"/>
                  <a:gd name="T28" fmla="*/ 36 w 138"/>
                  <a:gd name="T29" fmla="*/ 72 h 126"/>
                  <a:gd name="T30" fmla="*/ 18 w 138"/>
                  <a:gd name="T31" fmla="*/ 66 h 126"/>
                  <a:gd name="T32" fmla="*/ 6 w 138"/>
                  <a:gd name="T33" fmla="*/ 54 h 126"/>
                  <a:gd name="T34" fmla="*/ 6 w 138"/>
                  <a:gd name="T35" fmla="*/ 54 h 126"/>
                  <a:gd name="T36" fmla="*/ 24 w 138"/>
                  <a:gd name="T37" fmla="*/ 42 h 126"/>
                  <a:gd name="T38" fmla="*/ 54 w 138"/>
                  <a:gd name="T39" fmla="*/ 30 h 126"/>
                  <a:gd name="T40" fmla="*/ 96 w 138"/>
                  <a:gd name="T41" fmla="*/ 24 h 126"/>
                  <a:gd name="T42" fmla="*/ 138 w 138"/>
                  <a:gd name="T43" fmla="*/ 24 h 126"/>
                  <a:gd name="T44" fmla="*/ 138 w 138"/>
                  <a:gd name="T45" fmla="*/ 0 h 1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38"/>
                  <a:gd name="T70" fmla="*/ 0 h 126"/>
                  <a:gd name="T71" fmla="*/ 138 w 138"/>
                  <a:gd name="T72" fmla="*/ 126 h 1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38" h="126">
                    <a:moveTo>
                      <a:pt x="138" y="0"/>
                    </a:moveTo>
                    <a:lnTo>
                      <a:pt x="84" y="6"/>
                    </a:lnTo>
                    <a:lnTo>
                      <a:pt x="42" y="12"/>
                    </a:lnTo>
                    <a:lnTo>
                      <a:pt x="12" y="24"/>
                    </a:lnTo>
                    <a:lnTo>
                      <a:pt x="0" y="42"/>
                    </a:lnTo>
                    <a:lnTo>
                      <a:pt x="0" y="66"/>
                    </a:lnTo>
                    <a:lnTo>
                      <a:pt x="6" y="84"/>
                    </a:lnTo>
                    <a:lnTo>
                      <a:pt x="24" y="96"/>
                    </a:lnTo>
                    <a:lnTo>
                      <a:pt x="54" y="102"/>
                    </a:lnTo>
                    <a:lnTo>
                      <a:pt x="90" y="108"/>
                    </a:lnTo>
                    <a:lnTo>
                      <a:pt x="90" y="126"/>
                    </a:lnTo>
                    <a:lnTo>
                      <a:pt x="138" y="102"/>
                    </a:lnTo>
                    <a:lnTo>
                      <a:pt x="90" y="72"/>
                    </a:lnTo>
                    <a:lnTo>
                      <a:pt x="90" y="84"/>
                    </a:lnTo>
                    <a:lnTo>
                      <a:pt x="36" y="72"/>
                    </a:lnTo>
                    <a:lnTo>
                      <a:pt x="18" y="66"/>
                    </a:lnTo>
                    <a:lnTo>
                      <a:pt x="6" y="54"/>
                    </a:lnTo>
                    <a:lnTo>
                      <a:pt x="24" y="42"/>
                    </a:lnTo>
                    <a:lnTo>
                      <a:pt x="54" y="30"/>
                    </a:lnTo>
                    <a:lnTo>
                      <a:pt x="96" y="24"/>
                    </a:lnTo>
                    <a:lnTo>
                      <a:pt x="138" y="24"/>
                    </a:lnTo>
                    <a:lnTo>
                      <a:pt x="138" y="0"/>
                    </a:lnTo>
                    <a:close/>
                  </a:path>
                </a:pathLst>
              </a:custGeom>
              <a:noFill/>
              <a:ln w="9525">
                <a:solidFill>
                  <a:srgbClr val="000000"/>
                </a:solidFill>
                <a:prstDash val="solid"/>
                <a:round/>
                <a:headEnd/>
                <a:tailEnd/>
              </a:ln>
            </p:spPr>
            <p:txBody>
              <a:bodyPr/>
              <a:lstStyle/>
              <a:p>
                <a:endParaRPr lang="en-US"/>
              </a:p>
            </p:txBody>
          </p:sp>
          <p:sp>
            <p:nvSpPr>
              <p:cNvPr id="559" name="Freeform 134"/>
              <p:cNvSpPr>
                <a:spLocks/>
              </p:cNvSpPr>
              <p:nvPr/>
            </p:nvSpPr>
            <p:spPr bwMode="auto">
              <a:xfrm>
                <a:off x="4218" y="2400"/>
                <a:ext cx="6" cy="12"/>
              </a:xfrm>
              <a:custGeom>
                <a:avLst/>
                <a:gdLst>
                  <a:gd name="T0" fmla="*/ 0 w 6"/>
                  <a:gd name="T1" fmla="*/ 0 h 12"/>
                  <a:gd name="T2" fmla="*/ 0 w 6"/>
                  <a:gd name="T3" fmla="*/ 6 h 12"/>
                  <a:gd name="T4" fmla="*/ 6 w 6"/>
                  <a:gd name="T5" fmla="*/ 12 h 12"/>
                  <a:gd name="T6" fmla="*/ 0 60000 65536"/>
                  <a:gd name="T7" fmla="*/ 0 60000 65536"/>
                  <a:gd name="T8" fmla="*/ 0 60000 65536"/>
                  <a:gd name="T9" fmla="*/ 0 w 6"/>
                  <a:gd name="T10" fmla="*/ 0 h 12"/>
                  <a:gd name="T11" fmla="*/ 6 w 6"/>
                  <a:gd name="T12" fmla="*/ 12 h 12"/>
                </a:gdLst>
                <a:ahLst/>
                <a:cxnLst>
                  <a:cxn ang="T6">
                    <a:pos x="T0" y="T1"/>
                  </a:cxn>
                  <a:cxn ang="T7">
                    <a:pos x="T2" y="T3"/>
                  </a:cxn>
                  <a:cxn ang="T8">
                    <a:pos x="T4" y="T5"/>
                  </a:cxn>
                </a:cxnLst>
                <a:rect l="T9" t="T10" r="T11" b="T12"/>
                <a:pathLst>
                  <a:path w="6" h="12">
                    <a:moveTo>
                      <a:pt x="0" y="0"/>
                    </a:moveTo>
                    <a:lnTo>
                      <a:pt x="0" y="6"/>
                    </a:lnTo>
                    <a:lnTo>
                      <a:pt x="6" y="12"/>
                    </a:lnTo>
                  </a:path>
                </a:pathLst>
              </a:custGeom>
              <a:noFill/>
              <a:ln w="9525">
                <a:solidFill>
                  <a:srgbClr val="000000"/>
                </a:solidFill>
                <a:prstDash val="solid"/>
                <a:round/>
                <a:headEnd/>
                <a:tailEnd/>
              </a:ln>
            </p:spPr>
            <p:txBody>
              <a:bodyPr/>
              <a:lstStyle/>
              <a:p>
                <a:endParaRPr lang="en-US"/>
              </a:p>
            </p:txBody>
          </p:sp>
        </p:grpSp>
        <p:grpSp>
          <p:nvGrpSpPr>
            <p:cNvPr id="457" name="Group 135"/>
            <p:cNvGrpSpPr>
              <a:grpSpLocks/>
            </p:cNvGrpSpPr>
            <p:nvPr/>
          </p:nvGrpSpPr>
          <p:grpSpPr bwMode="auto">
            <a:xfrm>
              <a:off x="4608" y="1602"/>
              <a:ext cx="168" cy="342"/>
              <a:chOff x="4608" y="2544"/>
              <a:chExt cx="168" cy="342"/>
            </a:xfrm>
          </p:grpSpPr>
          <p:sp>
            <p:nvSpPr>
              <p:cNvPr id="554" name="Line 136"/>
              <p:cNvSpPr>
                <a:spLocks noChangeShapeType="1"/>
              </p:cNvSpPr>
              <p:nvPr/>
            </p:nvSpPr>
            <p:spPr bwMode="auto">
              <a:xfrm flipV="1">
                <a:off x="4608" y="2586"/>
                <a:ext cx="144" cy="300"/>
              </a:xfrm>
              <a:prstGeom prst="line">
                <a:avLst/>
              </a:prstGeom>
              <a:noFill/>
              <a:ln w="9525">
                <a:solidFill>
                  <a:srgbClr val="000000"/>
                </a:solidFill>
                <a:round/>
                <a:headEnd/>
                <a:tailEnd/>
              </a:ln>
            </p:spPr>
            <p:txBody>
              <a:bodyPr/>
              <a:lstStyle/>
              <a:p>
                <a:endParaRPr lang="en-US"/>
              </a:p>
            </p:txBody>
          </p:sp>
          <p:sp>
            <p:nvSpPr>
              <p:cNvPr id="555" name="Freeform 137"/>
              <p:cNvSpPr>
                <a:spLocks/>
              </p:cNvSpPr>
              <p:nvPr/>
            </p:nvSpPr>
            <p:spPr bwMode="auto">
              <a:xfrm>
                <a:off x="4734" y="2544"/>
                <a:ext cx="42" cy="66"/>
              </a:xfrm>
              <a:custGeom>
                <a:avLst/>
                <a:gdLst>
                  <a:gd name="T0" fmla="*/ 36 w 42"/>
                  <a:gd name="T1" fmla="*/ 66 h 66"/>
                  <a:gd name="T2" fmla="*/ 42 w 42"/>
                  <a:gd name="T3" fmla="*/ 0 h 66"/>
                  <a:gd name="T4" fmla="*/ 0 w 42"/>
                  <a:gd name="T5" fmla="*/ 54 h 66"/>
                  <a:gd name="T6" fmla="*/ 36 w 42"/>
                  <a:gd name="T7" fmla="*/ 66 h 66"/>
                  <a:gd name="T8" fmla="*/ 0 60000 65536"/>
                  <a:gd name="T9" fmla="*/ 0 60000 65536"/>
                  <a:gd name="T10" fmla="*/ 0 60000 65536"/>
                  <a:gd name="T11" fmla="*/ 0 60000 65536"/>
                  <a:gd name="T12" fmla="*/ 0 w 42"/>
                  <a:gd name="T13" fmla="*/ 0 h 66"/>
                  <a:gd name="T14" fmla="*/ 42 w 42"/>
                  <a:gd name="T15" fmla="*/ 66 h 66"/>
                </a:gdLst>
                <a:ahLst/>
                <a:cxnLst>
                  <a:cxn ang="T8">
                    <a:pos x="T0" y="T1"/>
                  </a:cxn>
                  <a:cxn ang="T9">
                    <a:pos x="T2" y="T3"/>
                  </a:cxn>
                  <a:cxn ang="T10">
                    <a:pos x="T4" y="T5"/>
                  </a:cxn>
                  <a:cxn ang="T11">
                    <a:pos x="T6" y="T7"/>
                  </a:cxn>
                </a:cxnLst>
                <a:rect l="T12" t="T13" r="T14" b="T15"/>
                <a:pathLst>
                  <a:path w="42" h="66">
                    <a:moveTo>
                      <a:pt x="36" y="66"/>
                    </a:moveTo>
                    <a:lnTo>
                      <a:pt x="42" y="0"/>
                    </a:lnTo>
                    <a:lnTo>
                      <a:pt x="0" y="54"/>
                    </a:lnTo>
                    <a:lnTo>
                      <a:pt x="36" y="66"/>
                    </a:lnTo>
                    <a:close/>
                  </a:path>
                </a:pathLst>
              </a:custGeom>
              <a:solidFill>
                <a:srgbClr val="000000"/>
              </a:solidFill>
              <a:ln w="9525">
                <a:noFill/>
                <a:round/>
                <a:headEnd/>
                <a:tailEnd/>
              </a:ln>
            </p:spPr>
            <p:txBody>
              <a:bodyPr/>
              <a:lstStyle/>
              <a:p>
                <a:endParaRPr lang="en-US"/>
              </a:p>
            </p:txBody>
          </p:sp>
        </p:grpSp>
        <p:sp>
          <p:nvSpPr>
            <p:cNvPr id="458" name="Rectangle 139"/>
            <p:cNvSpPr>
              <a:spLocks noChangeArrowheads="1"/>
            </p:cNvSpPr>
            <p:nvPr/>
          </p:nvSpPr>
          <p:spPr bwMode="auto">
            <a:xfrm>
              <a:off x="4704" y="1764"/>
              <a:ext cx="180" cy="156"/>
            </a:xfrm>
            <a:prstGeom prst="rect">
              <a:avLst/>
            </a:prstGeom>
            <a:noFill/>
            <a:ln w="9525">
              <a:noFill/>
              <a:miter lim="800000"/>
              <a:headEnd/>
              <a:tailEnd/>
            </a:ln>
          </p:spPr>
          <p:txBody>
            <a:bodyPr/>
            <a:lstStyle/>
            <a:p>
              <a:endParaRPr lang="en-US"/>
            </a:p>
          </p:txBody>
        </p:sp>
        <p:sp>
          <p:nvSpPr>
            <p:cNvPr id="459" name="Rectangle 141"/>
            <p:cNvSpPr>
              <a:spLocks noChangeArrowheads="1"/>
            </p:cNvSpPr>
            <p:nvPr/>
          </p:nvSpPr>
          <p:spPr bwMode="auto">
            <a:xfrm>
              <a:off x="4800" y="1794"/>
              <a:ext cx="20" cy="96"/>
            </a:xfrm>
            <a:prstGeom prst="rect">
              <a:avLst/>
            </a:prstGeom>
            <a:noFill/>
            <a:ln w="9525">
              <a:noFill/>
              <a:miter lim="800000"/>
              <a:headEnd/>
              <a:tailEnd/>
            </a:ln>
          </p:spPr>
          <p:txBody>
            <a:bodyPr wrap="none" lIns="0" tIns="0" rIns="0" bIns="0">
              <a:spAutoFit/>
            </a:bodyPr>
            <a:lstStyle/>
            <a:p>
              <a:pPr algn="l"/>
              <a:r>
                <a:rPr lang="en-US" sz="1000" b="1">
                  <a:solidFill>
                    <a:srgbClr val="000000"/>
                  </a:solidFill>
                  <a:latin typeface="Times" pitchFamily="18" charset="0"/>
                </a:rPr>
                <a:t> </a:t>
              </a:r>
              <a:endParaRPr lang="en-US"/>
            </a:p>
          </p:txBody>
        </p:sp>
        <p:sp>
          <p:nvSpPr>
            <p:cNvPr id="460" name="Rectangle 142"/>
            <p:cNvSpPr>
              <a:spLocks noChangeArrowheads="1"/>
            </p:cNvSpPr>
            <p:nvPr/>
          </p:nvSpPr>
          <p:spPr bwMode="auto">
            <a:xfrm>
              <a:off x="4764" y="1512"/>
              <a:ext cx="192" cy="162"/>
            </a:xfrm>
            <a:prstGeom prst="rect">
              <a:avLst/>
            </a:prstGeom>
            <a:noFill/>
            <a:ln w="9525">
              <a:noFill/>
              <a:miter lim="800000"/>
              <a:headEnd/>
              <a:tailEnd/>
            </a:ln>
          </p:spPr>
          <p:txBody>
            <a:bodyPr/>
            <a:lstStyle/>
            <a:p>
              <a:endParaRPr lang="en-US"/>
            </a:p>
          </p:txBody>
        </p:sp>
        <p:sp>
          <p:nvSpPr>
            <p:cNvPr id="461" name="Rectangle 148"/>
            <p:cNvSpPr>
              <a:spLocks noChangeArrowheads="1"/>
            </p:cNvSpPr>
            <p:nvPr/>
          </p:nvSpPr>
          <p:spPr bwMode="auto">
            <a:xfrm>
              <a:off x="4320" y="1368"/>
              <a:ext cx="306" cy="174"/>
            </a:xfrm>
            <a:prstGeom prst="rect">
              <a:avLst/>
            </a:prstGeom>
            <a:noFill/>
            <a:ln w="9525">
              <a:noFill/>
              <a:miter lim="800000"/>
              <a:headEnd/>
              <a:tailEnd/>
            </a:ln>
          </p:spPr>
          <p:txBody>
            <a:bodyPr/>
            <a:lstStyle/>
            <a:p>
              <a:endParaRPr lang="en-US"/>
            </a:p>
          </p:txBody>
        </p:sp>
        <p:sp>
          <p:nvSpPr>
            <p:cNvPr id="462" name="Rectangle 149"/>
            <p:cNvSpPr>
              <a:spLocks noChangeArrowheads="1"/>
            </p:cNvSpPr>
            <p:nvPr/>
          </p:nvSpPr>
          <p:spPr bwMode="auto">
            <a:xfrm>
              <a:off x="4380" y="1392"/>
              <a:ext cx="66"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w</a:t>
              </a:r>
              <a:endParaRPr lang="en-US"/>
            </a:p>
          </p:txBody>
        </p:sp>
        <p:sp>
          <p:nvSpPr>
            <p:cNvPr id="463" name="Rectangle 150"/>
            <p:cNvSpPr>
              <a:spLocks noChangeArrowheads="1"/>
            </p:cNvSpPr>
            <p:nvPr/>
          </p:nvSpPr>
          <p:spPr bwMode="auto">
            <a:xfrm>
              <a:off x="4440" y="1428"/>
              <a:ext cx="78"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E/I</a:t>
              </a:r>
              <a:endParaRPr lang="en-US"/>
            </a:p>
          </p:txBody>
        </p:sp>
        <p:sp>
          <p:nvSpPr>
            <p:cNvPr id="464" name="Rectangle 151"/>
            <p:cNvSpPr>
              <a:spLocks noChangeArrowheads="1"/>
            </p:cNvSpPr>
            <p:nvPr/>
          </p:nvSpPr>
          <p:spPr bwMode="auto">
            <a:xfrm>
              <a:off x="4524" y="131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465" name="Rectangle 152"/>
            <p:cNvSpPr>
              <a:spLocks noChangeArrowheads="1"/>
            </p:cNvSpPr>
            <p:nvPr/>
          </p:nvSpPr>
          <p:spPr bwMode="auto">
            <a:xfrm>
              <a:off x="4122" y="1158"/>
              <a:ext cx="348" cy="174"/>
            </a:xfrm>
            <a:prstGeom prst="rect">
              <a:avLst/>
            </a:prstGeom>
            <a:noFill/>
            <a:ln w="9525">
              <a:noFill/>
              <a:miter lim="800000"/>
              <a:headEnd/>
              <a:tailEnd/>
            </a:ln>
          </p:spPr>
          <p:txBody>
            <a:bodyPr/>
            <a:lstStyle/>
            <a:p>
              <a:endParaRPr lang="en-US"/>
            </a:p>
          </p:txBody>
        </p:sp>
        <p:sp>
          <p:nvSpPr>
            <p:cNvPr id="466" name="Rectangle 153"/>
            <p:cNvSpPr>
              <a:spLocks noChangeArrowheads="1"/>
            </p:cNvSpPr>
            <p:nvPr/>
          </p:nvSpPr>
          <p:spPr bwMode="auto">
            <a:xfrm>
              <a:off x="4176" y="1188"/>
              <a:ext cx="57"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Z</a:t>
              </a:r>
              <a:endParaRPr lang="en-US"/>
            </a:p>
          </p:txBody>
        </p:sp>
        <p:sp>
          <p:nvSpPr>
            <p:cNvPr id="467" name="Rectangle 154"/>
            <p:cNvSpPr>
              <a:spLocks noChangeArrowheads="1"/>
            </p:cNvSpPr>
            <p:nvPr/>
          </p:nvSpPr>
          <p:spPr bwMode="auto">
            <a:xfrm>
              <a:off x="4230" y="1224"/>
              <a:ext cx="20"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468" name="Rectangle 155"/>
            <p:cNvSpPr>
              <a:spLocks noChangeArrowheads="1"/>
            </p:cNvSpPr>
            <p:nvPr/>
          </p:nvSpPr>
          <p:spPr bwMode="auto">
            <a:xfrm>
              <a:off x="4254" y="1188"/>
              <a:ext cx="105"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Z</a:t>
              </a:r>
              <a:endParaRPr lang="en-US"/>
            </a:p>
          </p:txBody>
        </p:sp>
        <p:sp>
          <p:nvSpPr>
            <p:cNvPr id="469" name="Rectangle 156"/>
            <p:cNvSpPr>
              <a:spLocks noChangeArrowheads="1"/>
            </p:cNvSpPr>
            <p:nvPr/>
          </p:nvSpPr>
          <p:spPr bwMode="auto">
            <a:xfrm>
              <a:off x="4356" y="1224"/>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470" name="Rectangle 157"/>
            <p:cNvSpPr>
              <a:spLocks noChangeArrowheads="1"/>
            </p:cNvSpPr>
            <p:nvPr/>
          </p:nvSpPr>
          <p:spPr bwMode="auto">
            <a:xfrm>
              <a:off x="4398" y="1188"/>
              <a:ext cx="24"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 </a:t>
              </a:r>
              <a:endParaRPr lang="en-US"/>
            </a:p>
          </p:txBody>
        </p:sp>
        <p:sp>
          <p:nvSpPr>
            <p:cNvPr id="471" name="Rectangle 158"/>
            <p:cNvSpPr>
              <a:spLocks noChangeArrowheads="1"/>
            </p:cNvSpPr>
            <p:nvPr/>
          </p:nvSpPr>
          <p:spPr bwMode="auto">
            <a:xfrm>
              <a:off x="5370" y="1800"/>
              <a:ext cx="276" cy="180"/>
            </a:xfrm>
            <a:prstGeom prst="rect">
              <a:avLst/>
            </a:prstGeom>
            <a:noFill/>
            <a:ln w="9525">
              <a:noFill/>
              <a:miter lim="800000"/>
              <a:headEnd/>
              <a:tailEnd/>
            </a:ln>
          </p:spPr>
          <p:txBody>
            <a:bodyPr/>
            <a:lstStyle/>
            <a:p>
              <a:endParaRPr lang="en-US"/>
            </a:p>
          </p:txBody>
        </p:sp>
        <p:sp>
          <p:nvSpPr>
            <p:cNvPr id="472" name="Rectangle 159"/>
            <p:cNvSpPr>
              <a:spLocks noChangeArrowheads="1"/>
            </p:cNvSpPr>
            <p:nvPr/>
          </p:nvSpPr>
          <p:spPr bwMode="auto">
            <a:xfrm>
              <a:off x="5280" y="1968"/>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473" name="Rectangle 160"/>
            <p:cNvSpPr>
              <a:spLocks noChangeArrowheads="1"/>
            </p:cNvSpPr>
            <p:nvPr/>
          </p:nvSpPr>
          <p:spPr bwMode="auto">
            <a:xfrm>
              <a:off x="5346" y="2004"/>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a:t>
              </a:r>
              <a:endParaRPr lang="en-US"/>
            </a:p>
          </p:txBody>
        </p:sp>
        <p:sp>
          <p:nvSpPr>
            <p:cNvPr id="474" name="Rectangle 161"/>
            <p:cNvSpPr>
              <a:spLocks noChangeArrowheads="1"/>
            </p:cNvSpPr>
            <p:nvPr/>
          </p:nvSpPr>
          <p:spPr bwMode="auto">
            <a:xfrm>
              <a:off x="5532" y="1746"/>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475" name="Rectangle 163"/>
            <p:cNvSpPr>
              <a:spLocks noChangeArrowheads="1"/>
            </p:cNvSpPr>
            <p:nvPr/>
          </p:nvSpPr>
          <p:spPr bwMode="auto">
            <a:xfrm>
              <a:off x="5598" y="2322"/>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Y</a:t>
              </a:r>
              <a:endParaRPr lang="en-US"/>
            </a:p>
          </p:txBody>
        </p:sp>
        <p:sp>
          <p:nvSpPr>
            <p:cNvPr id="476" name="Rectangle 164"/>
            <p:cNvSpPr>
              <a:spLocks noChangeArrowheads="1"/>
            </p:cNvSpPr>
            <p:nvPr/>
          </p:nvSpPr>
          <p:spPr bwMode="auto">
            <a:xfrm>
              <a:off x="5664" y="2358"/>
              <a:ext cx="20"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477" name="Freeform 167"/>
            <p:cNvSpPr>
              <a:spLocks/>
            </p:cNvSpPr>
            <p:nvPr/>
          </p:nvSpPr>
          <p:spPr bwMode="auto">
            <a:xfrm>
              <a:off x="4044" y="2610"/>
              <a:ext cx="246" cy="486"/>
            </a:xfrm>
            <a:custGeom>
              <a:avLst/>
              <a:gdLst>
                <a:gd name="T0" fmla="*/ 246 w 246"/>
                <a:gd name="T1" fmla="*/ 486 h 486"/>
                <a:gd name="T2" fmla="*/ 198 w 246"/>
                <a:gd name="T3" fmla="*/ 474 h 486"/>
                <a:gd name="T4" fmla="*/ 150 w 246"/>
                <a:gd name="T5" fmla="*/ 450 h 486"/>
                <a:gd name="T6" fmla="*/ 108 w 246"/>
                <a:gd name="T7" fmla="*/ 408 h 486"/>
                <a:gd name="T8" fmla="*/ 72 w 246"/>
                <a:gd name="T9" fmla="*/ 354 h 486"/>
                <a:gd name="T10" fmla="*/ 42 w 246"/>
                <a:gd name="T11" fmla="*/ 288 h 486"/>
                <a:gd name="T12" fmla="*/ 18 w 246"/>
                <a:gd name="T13" fmla="*/ 210 h 486"/>
                <a:gd name="T14" fmla="*/ 6 w 246"/>
                <a:gd name="T15" fmla="*/ 126 h 486"/>
                <a:gd name="T16" fmla="*/ 0 w 246"/>
                <a:gd name="T17" fmla="*/ 36 h 486"/>
                <a:gd name="T18" fmla="*/ 0 w 246"/>
                <a:gd name="T19" fmla="*/ 0 h 4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46"/>
                <a:gd name="T31" fmla="*/ 0 h 486"/>
                <a:gd name="T32" fmla="*/ 246 w 246"/>
                <a:gd name="T33" fmla="*/ 486 h 4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46" h="486">
                  <a:moveTo>
                    <a:pt x="246" y="486"/>
                  </a:moveTo>
                  <a:lnTo>
                    <a:pt x="198" y="474"/>
                  </a:lnTo>
                  <a:lnTo>
                    <a:pt x="150" y="450"/>
                  </a:lnTo>
                  <a:lnTo>
                    <a:pt x="108" y="408"/>
                  </a:lnTo>
                  <a:lnTo>
                    <a:pt x="72" y="354"/>
                  </a:lnTo>
                  <a:lnTo>
                    <a:pt x="42" y="288"/>
                  </a:lnTo>
                  <a:lnTo>
                    <a:pt x="18" y="210"/>
                  </a:lnTo>
                  <a:lnTo>
                    <a:pt x="6" y="126"/>
                  </a:lnTo>
                  <a:lnTo>
                    <a:pt x="0" y="36"/>
                  </a:lnTo>
                  <a:lnTo>
                    <a:pt x="0" y="0"/>
                  </a:lnTo>
                </a:path>
              </a:pathLst>
            </a:custGeom>
            <a:noFill/>
            <a:ln w="9525">
              <a:solidFill>
                <a:srgbClr val="000000"/>
              </a:solidFill>
              <a:prstDash val="solid"/>
              <a:round/>
              <a:headEnd/>
              <a:tailEnd/>
            </a:ln>
          </p:spPr>
          <p:txBody>
            <a:bodyPr/>
            <a:lstStyle/>
            <a:p>
              <a:endParaRPr lang="en-US"/>
            </a:p>
          </p:txBody>
        </p:sp>
        <p:grpSp>
          <p:nvGrpSpPr>
            <p:cNvPr id="478" name="Group 168"/>
            <p:cNvGrpSpPr>
              <a:grpSpLocks/>
            </p:cNvGrpSpPr>
            <p:nvPr/>
          </p:nvGrpSpPr>
          <p:grpSpPr bwMode="auto">
            <a:xfrm>
              <a:off x="3720" y="2388"/>
              <a:ext cx="564" cy="786"/>
              <a:chOff x="3720" y="3330"/>
              <a:chExt cx="564" cy="786"/>
            </a:xfrm>
          </p:grpSpPr>
          <p:sp>
            <p:nvSpPr>
              <p:cNvPr id="552" name="Line 169"/>
              <p:cNvSpPr>
                <a:spLocks noChangeShapeType="1"/>
              </p:cNvSpPr>
              <p:nvPr/>
            </p:nvSpPr>
            <p:spPr bwMode="auto">
              <a:xfrm flipH="1">
                <a:off x="3744" y="3330"/>
                <a:ext cx="540" cy="744"/>
              </a:xfrm>
              <a:prstGeom prst="line">
                <a:avLst/>
              </a:prstGeom>
              <a:noFill/>
              <a:ln w="9525">
                <a:solidFill>
                  <a:srgbClr val="000000"/>
                </a:solidFill>
                <a:round/>
                <a:headEnd/>
                <a:tailEnd/>
              </a:ln>
            </p:spPr>
            <p:txBody>
              <a:bodyPr/>
              <a:lstStyle/>
              <a:p>
                <a:endParaRPr lang="en-US"/>
              </a:p>
            </p:txBody>
          </p:sp>
          <p:sp>
            <p:nvSpPr>
              <p:cNvPr id="553" name="Freeform 170"/>
              <p:cNvSpPr>
                <a:spLocks/>
              </p:cNvSpPr>
              <p:nvPr/>
            </p:nvSpPr>
            <p:spPr bwMode="auto">
              <a:xfrm>
                <a:off x="3720" y="4044"/>
                <a:ext cx="66" cy="72"/>
              </a:xfrm>
              <a:custGeom>
                <a:avLst/>
                <a:gdLst>
                  <a:gd name="T0" fmla="*/ 18 w 66"/>
                  <a:gd name="T1" fmla="*/ 0 h 72"/>
                  <a:gd name="T2" fmla="*/ 0 w 66"/>
                  <a:gd name="T3" fmla="*/ 72 h 72"/>
                  <a:gd name="T4" fmla="*/ 66 w 66"/>
                  <a:gd name="T5" fmla="*/ 36 h 72"/>
                  <a:gd name="T6" fmla="*/ 18 w 66"/>
                  <a:gd name="T7" fmla="*/ 0 h 72"/>
                  <a:gd name="T8" fmla="*/ 0 60000 65536"/>
                  <a:gd name="T9" fmla="*/ 0 60000 65536"/>
                  <a:gd name="T10" fmla="*/ 0 60000 65536"/>
                  <a:gd name="T11" fmla="*/ 0 60000 65536"/>
                  <a:gd name="T12" fmla="*/ 0 w 66"/>
                  <a:gd name="T13" fmla="*/ 0 h 72"/>
                  <a:gd name="T14" fmla="*/ 66 w 66"/>
                  <a:gd name="T15" fmla="*/ 72 h 72"/>
                </a:gdLst>
                <a:ahLst/>
                <a:cxnLst>
                  <a:cxn ang="T8">
                    <a:pos x="T0" y="T1"/>
                  </a:cxn>
                  <a:cxn ang="T9">
                    <a:pos x="T2" y="T3"/>
                  </a:cxn>
                  <a:cxn ang="T10">
                    <a:pos x="T4" y="T5"/>
                  </a:cxn>
                  <a:cxn ang="T11">
                    <a:pos x="T6" y="T7"/>
                  </a:cxn>
                </a:cxnLst>
                <a:rect l="T12" t="T13" r="T14" b="T15"/>
                <a:pathLst>
                  <a:path w="66" h="72">
                    <a:moveTo>
                      <a:pt x="18" y="0"/>
                    </a:moveTo>
                    <a:lnTo>
                      <a:pt x="0" y="72"/>
                    </a:lnTo>
                    <a:lnTo>
                      <a:pt x="66" y="36"/>
                    </a:lnTo>
                    <a:lnTo>
                      <a:pt x="18" y="0"/>
                    </a:lnTo>
                    <a:close/>
                  </a:path>
                </a:pathLst>
              </a:custGeom>
              <a:solidFill>
                <a:srgbClr val="000000"/>
              </a:solidFill>
              <a:ln w="9525">
                <a:noFill/>
                <a:round/>
                <a:headEnd/>
                <a:tailEnd/>
              </a:ln>
            </p:spPr>
            <p:txBody>
              <a:bodyPr/>
              <a:lstStyle/>
              <a:p>
                <a:endParaRPr lang="en-US"/>
              </a:p>
            </p:txBody>
          </p:sp>
        </p:grpSp>
        <p:sp>
          <p:nvSpPr>
            <p:cNvPr id="479" name="Rectangle 171"/>
            <p:cNvSpPr>
              <a:spLocks noChangeArrowheads="1"/>
            </p:cNvSpPr>
            <p:nvPr/>
          </p:nvSpPr>
          <p:spPr bwMode="auto">
            <a:xfrm>
              <a:off x="3090" y="1872"/>
              <a:ext cx="384" cy="222"/>
            </a:xfrm>
            <a:prstGeom prst="rect">
              <a:avLst/>
            </a:prstGeom>
            <a:noFill/>
            <a:ln w="9525">
              <a:noFill/>
              <a:miter lim="800000"/>
              <a:headEnd/>
              <a:tailEnd/>
            </a:ln>
          </p:spPr>
          <p:txBody>
            <a:bodyPr/>
            <a:lstStyle/>
            <a:p>
              <a:endParaRPr lang="en-US"/>
            </a:p>
          </p:txBody>
        </p:sp>
        <p:sp>
          <p:nvSpPr>
            <p:cNvPr id="480" name="Rectangle 172"/>
            <p:cNvSpPr>
              <a:spLocks noChangeArrowheads="1"/>
            </p:cNvSpPr>
            <p:nvPr/>
          </p:nvSpPr>
          <p:spPr bwMode="auto">
            <a:xfrm>
              <a:off x="3144" y="1890"/>
              <a:ext cx="265"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Equatorial</a:t>
              </a:r>
              <a:endParaRPr lang="en-US"/>
            </a:p>
          </p:txBody>
        </p:sp>
        <p:sp>
          <p:nvSpPr>
            <p:cNvPr id="481" name="Rectangle 173"/>
            <p:cNvSpPr>
              <a:spLocks noChangeArrowheads="1"/>
            </p:cNvSpPr>
            <p:nvPr/>
          </p:nvSpPr>
          <p:spPr bwMode="auto">
            <a:xfrm>
              <a:off x="3414" y="1890"/>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482" name="Rectangle 174"/>
            <p:cNvSpPr>
              <a:spLocks noChangeArrowheads="1"/>
            </p:cNvSpPr>
            <p:nvPr/>
          </p:nvSpPr>
          <p:spPr bwMode="auto">
            <a:xfrm>
              <a:off x="3144" y="1974"/>
              <a:ext cx="141"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Plane</a:t>
              </a:r>
              <a:endParaRPr lang="en-US"/>
            </a:p>
          </p:txBody>
        </p:sp>
        <p:sp>
          <p:nvSpPr>
            <p:cNvPr id="483" name="Rectangle 175"/>
            <p:cNvSpPr>
              <a:spLocks noChangeArrowheads="1"/>
            </p:cNvSpPr>
            <p:nvPr/>
          </p:nvSpPr>
          <p:spPr bwMode="auto">
            <a:xfrm>
              <a:off x="3294" y="1974"/>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484" name="Rectangle 176"/>
            <p:cNvSpPr>
              <a:spLocks noChangeArrowheads="1"/>
            </p:cNvSpPr>
            <p:nvPr/>
          </p:nvSpPr>
          <p:spPr bwMode="auto">
            <a:xfrm>
              <a:off x="4464" y="3120"/>
              <a:ext cx="295"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Greenwich </a:t>
              </a:r>
              <a:endParaRPr lang="en-US"/>
            </a:p>
          </p:txBody>
        </p:sp>
        <p:grpSp>
          <p:nvGrpSpPr>
            <p:cNvPr id="485" name="Group 177"/>
            <p:cNvGrpSpPr>
              <a:grpSpLocks/>
            </p:cNvGrpSpPr>
            <p:nvPr/>
          </p:nvGrpSpPr>
          <p:grpSpPr bwMode="auto">
            <a:xfrm>
              <a:off x="3438" y="1956"/>
              <a:ext cx="318" cy="246"/>
              <a:chOff x="3438" y="2898"/>
              <a:chExt cx="318" cy="246"/>
            </a:xfrm>
          </p:grpSpPr>
          <p:sp>
            <p:nvSpPr>
              <p:cNvPr id="550" name="Freeform 178"/>
              <p:cNvSpPr>
                <a:spLocks/>
              </p:cNvSpPr>
              <p:nvPr/>
            </p:nvSpPr>
            <p:spPr bwMode="auto">
              <a:xfrm>
                <a:off x="3438" y="2898"/>
                <a:ext cx="276" cy="222"/>
              </a:xfrm>
              <a:custGeom>
                <a:avLst/>
                <a:gdLst>
                  <a:gd name="T0" fmla="*/ 0 w 276"/>
                  <a:gd name="T1" fmla="*/ 0 h 222"/>
                  <a:gd name="T2" fmla="*/ 198 w 276"/>
                  <a:gd name="T3" fmla="*/ 144 h 222"/>
                  <a:gd name="T4" fmla="*/ 162 w 276"/>
                  <a:gd name="T5" fmla="*/ 144 h 222"/>
                  <a:gd name="T6" fmla="*/ 276 w 276"/>
                  <a:gd name="T7" fmla="*/ 222 h 222"/>
                  <a:gd name="T8" fmla="*/ 0 60000 65536"/>
                  <a:gd name="T9" fmla="*/ 0 60000 65536"/>
                  <a:gd name="T10" fmla="*/ 0 60000 65536"/>
                  <a:gd name="T11" fmla="*/ 0 60000 65536"/>
                  <a:gd name="T12" fmla="*/ 0 w 276"/>
                  <a:gd name="T13" fmla="*/ 0 h 222"/>
                  <a:gd name="T14" fmla="*/ 276 w 276"/>
                  <a:gd name="T15" fmla="*/ 222 h 222"/>
                </a:gdLst>
                <a:ahLst/>
                <a:cxnLst>
                  <a:cxn ang="T8">
                    <a:pos x="T0" y="T1"/>
                  </a:cxn>
                  <a:cxn ang="T9">
                    <a:pos x="T2" y="T3"/>
                  </a:cxn>
                  <a:cxn ang="T10">
                    <a:pos x="T4" y="T5"/>
                  </a:cxn>
                  <a:cxn ang="T11">
                    <a:pos x="T6" y="T7"/>
                  </a:cxn>
                </a:cxnLst>
                <a:rect l="T12" t="T13" r="T14" b="T15"/>
                <a:pathLst>
                  <a:path w="276" h="222">
                    <a:moveTo>
                      <a:pt x="0" y="0"/>
                    </a:moveTo>
                    <a:lnTo>
                      <a:pt x="198" y="144"/>
                    </a:lnTo>
                    <a:lnTo>
                      <a:pt x="162" y="144"/>
                    </a:lnTo>
                    <a:lnTo>
                      <a:pt x="276" y="222"/>
                    </a:lnTo>
                  </a:path>
                </a:pathLst>
              </a:custGeom>
              <a:noFill/>
              <a:ln w="9525">
                <a:solidFill>
                  <a:srgbClr val="000000"/>
                </a:solidFill>
                <a:prstDash val="solid"/>
                <a:round/>
                <a:headEnd/>
                <a:tailEnd/>
              </a:ln>
            </p:spPr>
            <p:txBody>
              <a:bodyPr/>
              <a:lstStyle/>
              <a:p>
                <a:endParaRPr lang="en-US"/>
              </a:p>
            </p:txBody>
          </p:sp>
          <p:sp>
            <p:nvSpPr>
              <p:cNvPr id="551" name="Freeform 179"/>
              <p:cNvSpPr>
                <a:spLocks/>
              </p:cNvSpPr>
              <p:nvPr/>
            </p:nvSpPr>
            <p:spPr bwMode="auto">
              <a:xfrm>
                <a:off x="3684" y="3084"/>
                <a:ext cx="72" cy="60"/>
              </a:xfrm>
              <a:custGeom>
                <a:avLst/>
                <a:gdLst>
                  <a:gd name="T0" fmla="*/ 0 w 72"/>
                  <a:gd name="T1" fmla="*/ 48 h 60"/>
                  <a:gd name="T2" fmla="*/ 72 w 72"/>
                  <a:gd name="T3" fmla="*/ 60 h 60"/>
                  <a:gd name="T4" fmla="*/ 36 w 72"/>
                  <a:gd name="T5" fmla="*/ 0 h 60"/>
                  <a:gd name="T6" fmla="*/ 0 w 72"/>
                  <a:gd name="T7" fmla="*/ 48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0" y="48"/>
                    </a:moveTo>
                    <a:lnTo>
                      <a:pt x="72" y="60"/>
                    </a:lnTo>
                    <a:lnTo>
                      <a:pt x="36" y="0"/>
                    </a:lnTo>
                    <a:lnTo>
                      <a:pt x="0" y="48"/>
                    </a:lnTo>
                    <a:close/>
                  </a:path>
                </a:pathLst>
              </a:custGeom>
              <a:solidFill>
                <a:srgbClr val="000000"/>
              </a:solidFill>
              <a:ln w="9525">
                <a:noFill/>
                <a:round/>
                <a:headEnd/>
                <a:tailEnd/>
              </a:ln>
            </p:spPr>
            <p:txBody>
              <a:bodyPr/>
              <a:lstStyle/>
              <a:p>
                <a:endParaRPr lang="en-US"/>
              </a:p>
            </p:txBody>
          </p:sp>
        </p:grpSp>
        <p:grpSp>
          <p:nvGrpSpPr>
            <p:cNvPr id="486" name="Group 180"/>
            <p:cNvGrpSpPr>
              <a:grpSpLocks/>
            </p:cNvGrpSpPr>
            <p:nvPr/>
          </p:nvGrpSpPr>
          <p:grpSpPr bwMode="auto">
            <a:xfrm>
              <a:off x="4116" y="2886"/>
              <a:ext cx="306" cy="246"/>
              <a:chOff x="4116" y="3828"/>
              <a:chExt cx="306" cy="246"/>
            </a:xfrm>
          </p:grpSpPr>
          <p:sp>
            <p:nvSpPr>
              <p:cNvPr id="548" name="Freeform 181"/>
              <p:cNvSpPr>
                <a:spLocks/>
              </p:cNvSpPr>
              <p:nvPr/>
            </p:nvSpPr>
            <p:spPr bwMode="auto">
              <a:xfrm>
                <a:off x="4152" y="3846"/>
                <a:ext cx="270" cy="228"/>
              </a:xfrm>
              <a:custGeom>
                <a:avLst/>
                <a:gdLst>
                  <a:gd name="T0" fmla="*/ 270 w 270"/>
                  <a:gd name="T1" fmla="*/ 228 h 228"/>
                  <a:gd name="T2" fmla="*/ 72 w 270"/>
                  <a:gd name="T3" fmla="*/ 78 h 228"/>
                  <a:gd name="T4" fmla="*/ 108 w 270"/>
                  <a:gd name="T5" fmla="*/ 78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549" name="Freeform 182"/>
              <p:cNvSpPr>
                <a:spLocks/>
              </p:cNvSpPr>
              <p:nvPr/>
            </p:nvSpPr>
            <p:spPr bwMode="auto">
              <a:xfrm>
                <a:off x="4116" y="3828"/>
                <a:ext cx="72" cy="60"/>
              </a:xfrm>
              <a:custGeom>
                <a:avLst/>
                <a:gdLst>
                  <a:gd name="T0" fmla="*/ 72 w 72"/>
                  <a:gd name="T1" fmla="*/ 12 h 60"/>
                  <a:gd name="T2" fmla="*/ 0 w 72"/>
                  <a:gd name="T3" fmla="*/ 0 h 60"/>
                  <a:gd name="T4" fmla="*/ 36 w 72"/>
                  <a:gd name="T5" fmla="*/ 60 h 60"/>
                  <a:gd name="T6" fmla="*/ 72 w 72"/>
                  <a:gd name="T7" fmla="*/ 12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grpSp>
        <p:grpSp>
          <p:nvGrpSpPr>
            <p:cNvPr id="487" name="Group 183"/>
            <p:cNvGrpSpPr>
              <a:grpSpLocks/>
            </p:cNvGrpSpPr>
            <p:nvPr/>
          </p:nvGrpSpPr>
          <p:grpSpPr bwMode="auto">
            <a:xfrm>
              <a:off x="2820" y="2916"/>
              <a:ext cx="432" cy="222"/>
              <a:chOff x="2820" y="3858"/>
              <a:chExt cx="432" cy="222"/>
            </a:xfrm>
          </p:grpSpPr>
          <p:sp>
            <p:nvSpPr>
              <p:cNvPr id="546" name="Line 184"/>
              <p:cNvSpPr>
                <a:spLocks noChangeShapeType="1"/>
              </p:cNvSpPr>
              <p:nvPr/>
            </p:nvSpPr>
            <p:spPr bwMode="auto">
              <a:xfrm flipH="1">
                <a:off x="2862" y="3858"/>
                <a:ext cx="390" cy="204"/>
              </a:xfrm>
              <a:prstGeom prst="line">
                <a:avLst/>
              </a:prstGeom>
              <a:noFill/>
              <a:ln w="9525">
                <a:solidFill>
                  <a:srgbClr val="000000"/>
                </a:solidFill>
                <a:round/>
                <a:headEnd/>
                <a:tailEnd/>
              </a:ln>
            </p:spPr>
            <p:txBody>
              <a:bodyPr/>
              <a:lstStyle/>
              <a:p>
                <a:endParaRPr lang="en-US"/>
              </a:p>
            </p:txBody>
          </p:sp>
          <p:sp>
            <p:nvSpPr>
              <p:cNvPr id="547" name="Freeform 185"/>
              <p:cNvSpPr>
                <a:spLocks/>
              </p:cNvSpPr>
              <p:nvPr/>
            </p:nvSpPr>
            <p:spPr bwMode="auto">
              <a:xfrm>
                <a:off x="2820" y="4026"/>
                <a:ext cx="72" cy="54"/>
              </a:xfrm>
              <a:custGeom>
                <a:avLst/>
                <a:gdLst>
                  <a:gd name="T0" fmla="*/ 42 w 72"/>
                  <a:gd name="T1" fmla="*/ 0 h 54"/>
                  <a:gd name="T2" fmla="*/ 0 w 72"/>
                  <a:gd name="T3" fmla="*/ 54 h 54"/>
                  <a:gd name="T4" fmla="*/ 72 w 72"/>
                  <a:gd name="T5" fmla="*/ 54 h 54"/>
                  <a:gd name="T6" fmla="*/ 42 w 72"/>
                  <a:gd name="T7" fmla="*/ 0 h 54"/>
                  <a:gd name="T8" fmla="*/ 0 60000 65536"/>
                  <a:gd name="T9" fmla="*/ 0 60000 65536"/>
                  <a:gd name="T10" fmla="*/ 0 60000 65536"/>
                  <a:gd name="T11" fmla="*/ 0 60000 65536"/>
                  <a:gd name="T12" fmla="*/ 0 w 72"/>
                  <a:gd name="T13" fmla="*/ 0 h 54"/>
                  <a:gd name="T14" fmla="*/ 72 w 72"/>
                  <a:gd name="T15" fmla="*/ 54 h 54"/>
                </a:gdLst>
                <a:ahLst/>
                <a:cxnLst>
                  <a:cxn ang="T8">
                    <a:pos x="T0" y="T1"/>
                  </a:cxn>
                  <a:cxn ang="T9">
                    <a:pos x="T2" y="T3"/>
                  </a:cxn>
                  <a:cxn ang="T10">
                    <a:pos x="T4" y="T5"/>
                  </a:cxn>
                  <a:cxn ang="T11">
                    <a:pos x="T6" y="T7"/>
                  </a:cxn>
                </a:cxnLst>
                <a:rect l="T12" t="T13" r="T14" b="T15"/>
                <a:pathLst>
                  <a:path w="72" h="54">
                    <a:moveTo>
                      <a:pt x="42" y="0"/>
                    </a:moveTo>
                    <a:lnTo>
                      <a:pt x="0" y="54"/>
                    </a:lnTo>
                    <a:lnTo>
                      <a:pt x="72" y="54"/>
                    </a:lnTo>
                    <a:lnTo>
                      <a:pt x="42" y="0"/>
                    </a:lnTo>
                    <a:close/>
                  </a:path>
                </a:pathLst>
              </a:custGeom>
              <a:solidFill>
                <a:srgbClr val="000000"/>
              </a:solidFill>
              <a:ln w="9525">
                <a:noFill/>
                <a:round/>
                <a:headEnd/>
                <a:tailEnd/>
              </a:ln>
            </p:spPr>
            <p:txBody>
              <a:bodyPr/>
              <a:lstStyle/>
              <a:p>
                <a:endParaRPr lang="en-US"/>
              </a:p>
            </p:txBody>
          </p:sp>
        </p:grpSp>
        <p:sp>
          <p:nvSpPr>
            <p:cNvPr id="488" name="Rectangle 186"/>
            <p:cNvSpPr>
              <a:spLocks noChangeArrowheads="1"/>
            </p:cNvSpPr>
            <p:nvPr/>
          </p:nvSpPr>
          <p:spPr bwMode="auto">
            <a:xfrm>
              <a:off x="3095" y="3056"/>
              <a:ext cx="172"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Vernal</a:t>
              </a:r>
              <a:endParaRPr lang="en-US"/>
            </a:p>
          </p:txBody>
        </p:sp>
        <p:sp>
          <p:nvSpPr>
            <p:cNvPr id="489" name="Rectangle 187"/>
            <p:cNvSpPr>
              <a:spLocks noChangeArrowheads="1"/>
            </p:cNvSpPr>
            <p:nvPr/>
          </p:nvSpPr>
          <p:spPr bwMode="auto">
            <a:xfrm>
              <a:off x="3054" y="3120"/>
              <a:ext cx="16"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 </a:t>
              </a:r>
              <a:endParaRPr lang="en-US"/>
            </a:p>
          </p:txBody>
        </p:sp>
        <p:sp>
          <p:nvSpPr>
            <p:cNvPr id="490" name="Rectangle 188"/>
            <p:cNvSpPr>
              <a:spLocks noChangeArrowheads="1"/>
            </p:cNvSpPr>
            <p:nvPr/>
          </p:nvSpPr>
          <p:spPr bwMode="auto">
            <a:xfrm>
              <a:off x="3138" y="2724"/>
              <a:ext cx="276" cy="180"/>
            </a:xfrm>
            <a:prstGeom prst="rect">
              <a:avLst/>
            </a:prstGeom>
            <a:noFill/>
            <a:ln w="9525">
              <a:noFill/>
              <a:miter lim="800000"/>
              <a:headEnd/>
              <a:tailEnd/>
            </a:ln>
          </p:spPr>
          <p:txBody>
            <a:bodyPr/>
            <a:lstStyle/>
            <a:p>
              <a:endParaRPr lang="en-US"/>
            </a:p>
          </p:txBody>
        </p:sp>
        <p:sp>
          <p:nvSpPr>
            <p:cNvPr id="491" name="Rectangle 189"/>
            <p:cNvSpPr>
              <a:spLocks noChangeArrowheads="1"/>
            </p:cNvSpPr>
            <p:nvPr/>
          </p:nvSpPr>
          <p:spPr bwMode="auto">
            <a:xfrm>
              <a:off x="3192" y="2748"/>
              <a:ext cx="69"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pitchFamily="18" charset="0"/>
                </a:rPr>
                <a:t>X</a:t>
              </a:r>
              <a:endParaRPr lang="en-US"/>
            </a:p>
          </p:txBody>
        </p:sp>
        <p:sp>
          <p:nvSpPr>
            <p:cNvPr id="492" name="Rectangle 190"/>
            <p:cNvSpPr>
              <a:spLocks noChangeArrowheads="1"/>
            </p:cNvSpPr>
            <p:nvPr/>
          </p:nvSpPr>
          <p:spPr bwMode="auto">
            <a:xfrm>
              <a:off x="3258" y="2784"/>
              <a:ext cx="20"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pitchFamily="18" charset="0"/>
                </a:rPr>
                <a:t>I</a:t>
              </a:r>
              <a:endParaRPr lang="en-US"/>
            </a:p>
          </p:txBody>
        </p:sp>
        <p:sp>
          <p:nvSpPr>
            <p:cNvPr id="493" name="Rectangle 191"/>
            <p:cNvSpPr>
              <a:spLocks noChangeArrowheads="1"/>
            </p:cNvSpPr>
            <p:nvPr/>
          </p:nvSpPr>
          <p:spPr bwMode="auto">
            <a:xfrm>
              <a:off x="3282" y="2670"/>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494" name="Rectangle 193"/>
            <p:cNvSpPr>
              <a:spLocks noChangeArrowheads="1"/>
            </p:cNvSpPr>
            <p:nvPr/>
          </p:nvSpPr>
          <p:spPr bwMode="auto">
            <a:xfrm>
              <a:off x="5070" y="2964"/>
              <a:ext cx="182" cy="96"/>
            </a:xfrm>
            <a:prstGeom prst="rect">
              <a:avLst/>
            </a:prstGeom>
            <a:noFill/>
            <a:ln w="9525">
              <a:noFill/>
              <a:miter lim="800000"/>
              <a:headEnd/>
              <a:tailEnd/>
            </a:ln>
          </p:spPr>
          <p:txBody>
            <a:bodyPr wrap="none" lIns="0" tIns="0" rIns="0" bIns="0">
              <a:spAutoFit/>
            </a:bodyPr>
            <a:lstStyle/>
            <a:p>
              <a:pPr algn="l"/>
              <a:r>
                <a:rPr lang="en-US" sz="1000" i="1" dirty="0">
                  <a:solidFill>
                    <a:srgbClr val="000000"/>
                  </a:solidFill>
                  <a:latin typeface="Times" pitchFamily="18" charset="0"/>
                </a:rPr>
                <a:t>Local</a:t>
              </a:r>
              <a:endParaRPr lang="en-US" dirty="0"/>
            </a:p>
          </p:txBody>
        </p:sp>
        <p:sp>
          <p:nvSpPr>
            <p:cNvPr id="495" name="Rectangle 194"/>
            <p:cNvSpPr>
              <a:spLocks noChangeArrowheads="1"/>
            </p:cNvSpPr>
            <p:nvPr/>
          </p:nvSpPr>
          <p:spPr bwMode="auto">
            <a:xfrm>
              <a:off x="5256" y="2964"/>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 </a:t>
              </a:r>
              <a:endParaRPr lang="en-US"/>
            </a:p>
          </p:txBody>
        </p:sp>
        <p:sp>
          <p:nvSpPr>
            <p:cNvPr id="496" name="Rectangle 195"/>
            <p:cNvSpPr>
              <a:spLocks noChangeArrowheads="1"/>
            </p:cNvSpPr>
            <p:nvPr/>
          </p:nvSpPr>
          <p:spPr bwMode="auto">
            <a:xfrm>
              <a:off x="5274" y="2964"/>
              <a:ext cx="258"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sidereal</a:t>
              </a:r>
              <a:endParaRPr lang="en-US"/>
            </a:p>
          </p:txBody>
        </p:sp>
        <p:sp>
          <p:nvSpPr>
            <p:cNvPr id="497" name="Rectangle 196"/>
            <p:cNvSpPr>
              <a:spLocks noChangeArrowheads="1"/>
            </p:cNvSpPr>
            <p:nvPr/>
          </p:nvSpPr>
          <p:spPr bwMode="auto">
            <a:xfrm>
              <a:off x="5538" y="2964"/>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 </a:t>
              </a:r>
              <a:endParaRPr lang="en-US"/>
            </a:p>
          </p:txBody>
        </p:sp>
        <p:sp>
          <p:nvSpPr>
            <p:cNvPr id="498" name="Rectangle 197"/>
            <p:cNvSpPr>
              <a:spLocks noChangeArrowheads="1"/>
            </p:cNvSpPr>
            <p:nvPr/>
          </p:nvSpPr>
          <p:spPr bwMode="auto">
            <a:xfrm>
              <a:off x="5556" y="2964"/>
              <a:ext cx="138"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Times" pitchFamily="18" charset="0"/>
                </a:rPr>
                <a:t>time</a:t>
              </a:r>
              <a:endParaRPr lang="en-US"/>
            </a:p>
          </p:txBody>
        </p:sp>
        <p:sp>
          <p:nvSpPr>
            <p:cNvPr id="499" name="Rectangle 198"/>
            <p:cNvSpPr>
              <a:spLocks noChangeArrowheads="1"/>
            </p:cNvSpPr>
            <p:nvPr/>
          </p:nvSpPr>
          <p:spPr bwMode="auto">
            <a:xfrm>
              <a:off x="5688" y="2958"/>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Symbol" pitchFamily="18" charset="2"/>
                </a:rPr>
                <a:t> </a:t>
              </a:r>
              <a:endParaRPr lang="en-US"/>
            </a:p>
          </p:txBody>
        </p:sp>
        <p:sp>
          <p:nvSpPr>
            <p:cNvPr id="500" name="Rectangle 199"/>
            <p:cNvSpPr>
              <a:spLocks noChangeArrowheads="1"/>
            </p:cNvSpPr>
            <p:nvPr/>
          </p:nvSpPr>
          <p:spPr bwMode="auto">
            <a:xfrm>
              <a:off x="5070" y="3054"/>
              <a:ext cx="44"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Symbol" pitchFamily="18" charset="2"/>
                </a:rPr>
                <a:t>l</a:t>
              </a:r>
              <a:endParaRPr lang="en-US"/>
            </a:p>
          </p:txBody>
        </p:sp>
        <p:sp>
          <p:nvSpPr>
            <p:cNvPr id="501" name="Rectangle 200"/>
            <p:cNvSpPr>
              <a:spLocks noChangeArrowheads="1"/>
            </p:cNvSpPr>
            <p:nvPr/>
          </p:nvSpPr>
          <p:spPr bwMode="auto">
            <a:xfrm>
              <a:off x="5112" y="3084"/>
              <a:ext cx="1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 </a:t>
              </a:r>
              <a:endParaRPr lang="en-US"/>
            </a:p>
          </p:txBody>
        </p:sp>
        <p:sp>
          <p:nvSpPr>
            <p:cNvPr id="502" name="Rectangle 201"/>
            <p:cNvSpPr>
              <a:spLocks noChangeArrowheads="1"/>
            </p:cNvSpPr>
            <p:nvPr/>
          </p:nvSpPr>
          <p:spPr bwMode="auto">
            <a:xfrm>
              <a:off x="5124" y="3060"/>
              <a:ext cx="65"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Times" pitchFamily="18" charset="0"/>
                </a:rPr>
                <a:t>= </a:t>
              </a:r>
              <a:endParaRPr lang="en-US"/>
            </a:p>
          </p:txBody>
        </p:sp>
        <p:sp>
          <p:nvSpPr>
            <p:cNvPr id="503" name="Rectangle 202"/>
            <p:cNvSpPr>
              <a:spLocks noChangeArrowheads="1"/>
            </p:cNvSpPr>
            <p:nvPr/>
          </p:nvSpPr>
          <p:spPr bwMode="auto">
            <a:xfrm>
              <a:off x="5190" y="3054"/>
              <a:ext cx="44" cy="96"/>
            </a:xfrm>
            <a:prstGeom prst="rect">
              <a:avLst/>
            </a:prstGeom>
            <a:noFill/>
            <a:ln w="9525">
              <a:noFill/>
              <a:miter lim="800000"/>
              <a:headEnd/>
              <a:tailEnd/>
            </a:ln>
          </p:spPr>
          <p:txBody>
            <a:bodyPr wrap="none" lIns="0" tIns="0" rIns="0" bIns="0">
              <a:spAutoFit/>
            </a:bodyPr>
            <a:lstStyle/>
            <a:p>
              <a:pPr algn="l"/>
              <a:r>
                <a:rPr lang="en-US" sz="1000">
                  <a:solidFill>
                    <a:srgbClr val="000000"/>
                  </a:solidFill>
                  <a:latin typeface="Symbol" pitchFamily="18" charset="2"/>
                </a:rPr>
                <a:t>l</a:t>
              </a:r>
              <a:endParaRPr lang="en-US"/>
            </a:p>
          </p:txBody>
        </p:sp>
        <p:sp>
          <p:nvSpPr>
            <p:cNvPr id="504" name="Rectangle 203"/>
            <p:cNvSpPr>
              <a:spLocks noChangeArrowheads="1"/>
            </p:cNvSpPr>
            <p:nvPr/>
          </p:nvSpPr>
          <p:spPr bwMode="auto">
            <a:xfrm>
              <a:off x="5232" y="3084"/>
              <a:ext cx="27"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g</a:t>
              </a:r>
              <a:endParaRPr lang="en-US"/>
            </a:p>
          </p:txBody>
        </p:sp>
        <p:sp>
          <p:nvSpPr>
            <p:cNvPr id="505" name="Rectangle 204"/>
            <p:cNvSpPr>
              <a:spLocks noChangeArrowheads="1"/>
            </p:cNvSpPr>
            <p:nvPr/>
          </p:nvSpPr>
          <p:spPr bwMode="auto">
            <a:xfrm>
              <a:off x="5262" y="3060"/>
              <a:ext cx="45" cy="96"/>
            </a:xfrm>
            <a:prstGeom prst="rect">
              <a:avLst/>
            </a:prstGeom>
            <a:noFill/>
            <a:ln w="9525">
              <a:noFill/>
              <a:miter lim="800000"/>
              <a:headEnd/>
              <a:tailEnd/>
            </a:ln>
          </p:spPr>
          <p:txBody>
            <a:bodyPr wrap="none" lIns="0" tIns="0" rIns="0" bIns="0">
              <a:spAutoFit/>
            </a:bodyPr>
            <a:lstStyle/>
            <a:p>
              <a:pPr algn="l"/>
              <a:r>
                <a:rPr lang="en-US" sz="1000" dirty="0">
                  <a:solidFill>
                    <a:srgbClr val="000000"/>
                  </a:solidFill>
                  <a:latin typeface="Times" pitchFamily="18" charset="0"/>
                </a:rPr>
                <a:t>+</a:t>
              </a:r>
              <a:endParaRPr lang="en-US" dirty="0"/>
            </a:p>
          </p:txBody>
        </p:sp>
        <p:sp>
          <p:nvSpPr>
            <p:cNvPr id="506" name="Rectangle 205"/>
            <p:cNvSpPr>
              <a:spLocks noChangeArrowheads="1"/>
            </p:cNvSpPr>
            <p:nvPr/>
          </p:nvSpPr>
          <p:spPr bwMode="auto">
            <a:xfrm>
              <a:off x="5304" y="3084"/>
              <a:ext cx="1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 </a:t>
              </a:r>
              <a:endParaRPr lang="en-US"/>
            </a:p>
          </p:txBody>
        </p:sp>
        <p:sp>
          <p:nvSpPr>
            <p:cNvPr id="507" name="Rectangle 206"/>
            <p:cNvSpPr>
              <a:spLocks noChangeArrowheads="1"/>
            </p:cNvSpPr>
            <p:nvPr/>
          </p:nvSpPr>
          <p:spPr bwMode="auto">
            <a:xfrm>
              <a:off x="5316" y="3054"/>
              <a:ext cx="44" cy="96"/>
            </a:xfrm>
            <a:prstGeom prst="rect">
              <a:avLst/>
            </a:prstGeom>
            <a:noFill/>
            <a:ln w="9525">
              <a:noFill/>
              <a:miter lim="800000"/>
              <a:headEnd/>
              <a:tailEnd/>
            </a:ln>
          </p:spPr>
          <p:txBody>
            <a:bodyPr wrap="none" lIns="0" tIns="0" rIns="0" bIns="0">
              <a:spAutoFit/>
            </a:bodyPr>
            <a:lstStyle/>
            <a:p>
              <a:pPr algn="l"/>
              <a:r>
                <a:rPr lang="en-US" sz="1000" dirty="0">
                  <a:solidFill>
                    <a:srgbClr val="000000"/>
                  </a:solidFill>
                  <a:latin typeface="Symbol" pitchFamily="18" charset="2"/>
                </a:rPr>
                <a:t>l</a:t>
              </a:r>
              <a:endParaRPr lang="en-US" dirty="0"/>
            </a:p>
          </p:txBody>
        </p:sp>
        <p:sp>
          <p:nvSpPr>
            <p:cNvPr id="508" name="Rectangle 207"/>
            <p:cNvSpPr>
              <a:spLocks noChangeArrowheads="1"/>
            </p:cNvSpPr>
            <p:nvPr/>
          </p:nvSpPr>
          <p:spPr bwMode="auto">
            <a:xfrm>
              <a:off x="5358" y="3084"/>
              <a:ext cx="3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E</a:t>
              </a:r>
              <a:endParaRPr lang="en-US"/>
            </a:p>
          </p:txBody>
        </p:sp>
        <p:sp>
          <p:nvSpPr>
            <p:cNvPr id="509" name="Rectangle 208"/>
            <p:cNvSpPr>
              <a:spLocks noChangeArrowheads="1"/>
            </p:cNvSpPr>
            <p:nvPr/>
          </p:nvSpPr>
          <p:spPr bwMode="auto">
            <a:xfrm>
              <a:off x="5394" y="3084"/>
              <a:ext cx="14" cy="67"/>
            </a:xfrm>
            <a:prstGeom prst="rect">
              <a:avLst/>
            </a:prstGeom>
            <a:noFill/>
            <a:ln w="9525">
              <a:noFill/>
              <a:miter lim="800000"/>
              <a:headEnd/>
              <a:tailEnd/>
            </a:ln>
          </p:spPr>
          <p:txBody>
            <a:bodyPr wrap="none" lIns="0" tIns="0" rIns="0" bIns="0">
              <a:spAutoFit/>
            </a:bodyPr>
            <a:lstStyle/>
            <a:p>
              <a:pPr algn="l"/>
              <a:r>
                <a:rPr lang="en-US" sz="700">
                  <a:solidFill>
                    <a:srgbClr val="000000"/>
                  </a:solidFill>
                  <a:latin typeface="Times" pitchFamily="18" charset="0"/>
                </a:rPr>
                <a:t> </a:t>
              </a:r>
              <a:endParaRPr lang="en-US"/>
            </a:p>
          </p:txBody>
        </p:sp>
        <p:grpSp>
          <p:nvGrpSpPr>
            <p:cNvPr id="510" name="Group 209"/>
            <p:cNvGrpSpPr>
              <a:grpSpLocks/>
            </p:cNvGrpSpPr>
            <p:nvPr/>
          </p:nvGrpSpPr>
          <p:grpSpPr bwMode="auto">
            <a:xfrm>
              <a:off x="3792" y="2640"/>
              <a:ext cx="264" cy="90"/>
              <a:chOff x="3792" y="3582"/>
              <a:chExt cx="264" cy="90"/>
            </a:xfrm>
          </p:grpSpPr>
          <p:sp>
            <p:nvSpPr>
              <p:cNvPr id="544" name="Freeform 210"/>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545" name="Freeform 211"/>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511" name="Rectangle 212"/>
            <p:cNvSpPr>
              <a:spLocks noChangeArrowheads="1"/>
            </p:cNvSpPr>
            <p:nvPr/>
          </p:nvSpPr>
          <p:spPr bwMode="auto">
            <a:xfrm>
              <a:off x="4224" y="2706"/>
              <a:ext cx="216" cy="180"/>
            </a:xfrm>
            <a:prstGeom prst="rect">
              <a:avLst/>
            </a:prstGeom>
            <a:noFill/>
            <a:ln w="9525">
              <a:noFill/>
              <a:miter lim="800000"/>
              <a:headEnd/>
              <a:tailEnd/>
            </a:ln>
          </p:spPr>
          <p:txBody>
            <a:bodyPr/>
            <a:lstStyle/>
            <a:p>
              <a:endParaRPr lang="en-US"/>
            </a:p>
          </p:txBody>
        </p:sp>
        <p:sp>
          <p:nvSpPr>
            <p:cNvPr id="512" name="Rectangle 213"/>
            <p:cNvSpPr>
              <a:spLocks noChangeArrowheads="1"/>
            </p:cNvSpPr>
            <p:nvPr/>
          </p:nvSpPr>
          <p:spPr bwMode="auto">
            <a:xfrm>
              <a:off x="4392" y="2754"/>
              <a:ext cx="53"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513" name="Rectangle 214"/>
            <p:cNvSpPr>
              <a:spLocks noChangeArrowheads="1"/>
            </p:cNvSpPr>
            <p:nvPr/>
          </p:nvSpPr>
          <p:spPr bwMode="auto">
            <a:xfrm>
              <a:off x="4464" y="2802"/>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514" name="Rectangle 215"/>
            <p:cNvSpPr>
              <a:spLocks noChangeArrowheads="1"/>
            </p:cNvSpPr>
            <p:nvPr/>
          </p:nvSpPr>
          <p:spPr bwMode="auto">
            <a:xfrm>
              <a:off x="4488" y="2676"/>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515" name="Rectangle 216"/>
            <p:cNvSpPr>
              <a:spLocks noChangeArrowheads="1"/>
            </p:cNvSpPr>
            <p:nvPr/>
          </p:nvSpPr>
          <p:spPr bwMode="auto">
            <a:xfrm>
              <a:off x="3744" y="2682"/>
              <a:ext cx="210" cy="180"/>
            </a:xfrm>
            <a:prstGeom prst="rect">
              <a:avLst/>
            </a:prstGeom>
            <a:noFill/>
            <a:ln w="9525">
              <a:noFill/>
              <a:miter lim="800000"/>
              <a:headEnd/>
              <a:tailEnd/>
            </a:ln>
          </p:spPr>
          <p:txBody>
            <a:bodyPr/>
            <a:lstStyle/>
            <a:p>
              <a:endParaRPr lang="en-US"/>
            </a:p>
          </p:txBody>
        </p:sp>
        <p:sp>
          <p:nvSpPr>
            <p:cNvPr id="516" name="Rectangle 217"/>
            <p:cNvSpPr>
              <a:spLocks noChangeArrowheads="1"/>
            </p:cNvSpPr>
            <p:nvPr/>
          </p:nvSpPr>
          <p:spPr bwMode="auto">
            <a:xfrm>
              <a:off x="3798" y="2712"/>
              <a:ext cx="53"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l</a:t>
              </a:r>
              <a:endParaRPr lang="en-US"/>
            </a:p>
          </p:txBody>
        </p:sp>
        <p:sp>
          <p:nvSpPr>
            <p:cNvPr id="517" name="Rectangle 218"/>
            <p:cNvSpPr>
              <a:spLocks noChangeArrowheads="1"/>
            </p:cNvSpPr>
            <p:nvPr/>
          </p:nvSpPr>
          <p:spPr bwMode="auto">
            <a:xfrm>
              <a:off x="3852" y="2748"/>
              <a:ext cx="32"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Times New Roman" pitchFamily="18" charset="0"/>
                </a:rPr>
                <a:t>g</a:t>
              </a:r>
              <a:endParaRPr lang="en-US"/>
            </a:p>
          </p:txBody>
        </p:sp>
        <p:sp>
          <p:nvSpPr>
            <p:cNvPr id="518" name="Rectangle 219"/>
            <p:cNvSpPr>
              <a:spLocks noChangeArrowheads="1"/>
            </p:cNvSpPr>
            <p:nvPr/>
          </p:nvSpPr>
          <p:spPr bwMode="auto">
            <a:xfrm>
              <a:off x="3882" y="263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grpSp>
          <p:nvGrpSpPr>
            <p:cNvPr id="519" name="Group 220"/>
            <p:cNvGrpSpPr>
              <a:grpSpLocks/>
            </p:cNvGrpSpPr>
            <p:nvPr/>
          </p:nvGrpSpPr>
          <p:grpSpPr bwMode="auto">
            <a:xfrm>
              <a:off x="4464" y="2202"/>
              <a:ext cx="72" cy="330"/>
              <a:chOff x="4464" y="3144"/>
              <a:chExt cx="72" cy="330"/>
            </a:xfrm>
          </p:grpSpPr>
          <p:sp>
            <p:nvSpPr>
              <p:cNvPr id="542" name="Freeform 221"/>
              <p:cNvSpPr>
                <a:spLocks/>
              </p:cNvSpPr>
              <p:nvPr/>
            </p:nvSpPr>
            <p:spPr bwMode="auto">
              <a:xfrm>
                <a:off x="4476" y="3168"/>
                <a:ext cx="60" cy="306"/>
              </a:xfrm>
              <a:custGeom>
                <a:avLst/>
                <a:gdLst>
                  <a:gd name="T0" fmla="*/ 0 w 60"/>
                  <a:gd name="T1" fmla="*/ 0 h 306"/>
                  <a:gd name="T2" fmla="*/ 24 w 60"/>
                  <a:gd name="T3" fmla="*/ 66 h 306"/>
                  <a:gd name="T4" fmla="*/ 42 w 60"/>
                  <a:gd name="T5" fmla="*/ 138 h 306"/>
                  <a:gd name="T6" fmla="*/ 54 w 60"/>
                  <a:gd name="T7" fmla="*/ 222 h 306"/>
                  <a:gd name="T8" fmla="*/ 60 w 60"/>
                  <a:gd name="T9" fmla="*/ 306 h 306"/>
                  <a:gd name="T10" fmla="*/ 0 60000 65536"/>
                  <a:gd name="T11" fmla="*/ 0 60000 65536"/>
                  <a:gd name="T12" fmla="*/ 0 60000 65536"/>
                  <a:gd name="T13" fmla="*/ 0 60000 65536"/>
                  <a:gd name="T14" fmla="*/ 0 60000 65536"/>
                  <a:gd name="T15" fmla="*/ 0 w 60"/>
                  <a:gd name="T16" fmla="*/ 0 h 306"/>
                  <a:gd name="T17" fmla="*/ 60 w 60"/>
                  <a:gd name="T18" fmla="*/ 306 h 306"/>
                </a:gdLst>
                <a:ahLst/>
                <a:cxnLst>
                  <a:cxn ang="T10">
                    <a:pos x="T0" y="T1"/>
                  </a:cxn>
                  <a:cxn ang="T11">
                    <a:pos x="T2" y="T3"/>
                  </a:cxn>
                  <a:cxn ang="T12">
                    <a:pos x="T4" y="T5"/>
                  </a:cxn>
                  <a:cxn ang="T13">
                    <a:pos x="T6" y="T7"/>
                  </a:cxn>
                  <a:cxn ang="T14">
                    <a:pos x="T8" y="T9"/>
                  </a:cxn>
                </a:cxnLst>
                <a:rect l="T15" t="T16" r="T17" b="T18"/>
                <a:pathLst>
                  <a:path w="60" h="306">
                    <a:moveTo>
                      <a:pt x="0" y="0"/>
                    </a:moveTo>
                    <a:lnTo>
                      <a:pt x="24" y="66"/>
                    </a:lnTo>
                    <a:lnTo>
                      <a:pt x="42" y="138"/>
                    </a:lnTo>
                    <a:lnTo>
                      <a:pt x="54" y="222"/>
                    </a:lnTo>
                    <a:lnTo>
                      <a:pt x="60" y="306"/>
                    </a:lnTo>
                  </a:path>
                </a:pathLst>
              </a:custGeom>
              <a:noFill/>
              <a:ln w="9525">
                <a:solidFill>
                  <a:srgbClr val="000000"/>
                </a:solidFill>
                <a:prstDash val="solid"/>
                <a:round/>
                <a:headEnd/>
                <a:tailEnd/>
              </a:ln>
            </p:spPr>
            <p:txBody>
              <a:bodyPr/>
              <a:lstStyle/>
              <a:p>
                <a:endParaRPr lang="en-US"/>
              </a:p>
            </p:txBody>
          </p:sp>
          <p:sp>
            <p:nvSpPr>
              <p:cNvPr id="543" name="Freeform 222"/>
              <p:cNvSpPr>
                <a:spLocks/>
              </p:cNvSpPr>
              <p:nvPr/>
            </p:nvSpPr>
            <p:spPr bwMode="auto">
              <a:xfrm>
                <a:off x="4464" y="3144"/>
                <a:ext cx="48" cy="60"/>
              </a:xfrm>
              <a:custGeom>
                <a:avLst/>
                <a:gdLst>
                  <a:gd name="T0" fmla="*/ 48 w 48"/>
                  <a:gd name="T1" fmla="*/ 42 h 60"/>
                  <a:gd name="T2" fmla="*/ 0 w 48"/>
                  <a:gd name="T3" fmla="*/ 0 h 60"/>
                  <a:gd name="T4" fmla="*/ 12 w 48"/>
                  <a:gd name="T5" fmla="*/ 60 h 60"/>
                  <a:gd name="T6" fmla="*/ 24 w 48"/>
                  <a:gd name="T7" fmla="*/ 36 h 60"/>
                  <a:gd name="T8" fmla="*/ 48 w 48"/>
                  <a:gd name="T9" fmla="*/ 42 h 60"/>
                  <a:gd name="T10" fmla="*/ 0 60000 65536"/>
                  <a:gd name="T11" fmla="*/ 0 60000 65536"/>
                  <a:gd name="T12" fmla="*/ 0 60000 65536"/>
                  <a:gd name="T13" fmla="*/ 0 60000 65536"/>
                  <a:gd name="T14" fmla="*/ 0 60000 65536"/>
                  <a:gd name="T15" fmla="*/ 0 w 48"/>
                  <a:gd name="T16" fmla="*/ 0 h 60"/>
                  <a:gd name="T17" fmla="*/ 48 w 48"/>
                  <a:gd name="T18" fmla="*/ 60 h 60"/>
                </a:gdLst>
                <a:ahLst/>
                <a:cxnLst>
                  <a:cxn ang="T10">
                    <a:pos x="T0" y="T1"/>
                  </a:cxn>
                  <a:cxn ang="T11">
                    <a:pos x="T2" y="T3"/>
                  </a:cxn>
                  <a:cxn ang="T12">
                    <a:pos x="T4" y="T5"/>
                  </a:cxn>
                  <a:cxn ang="T13">
                    <a:pos x="T6" y="T7"/>
                  </a:cxn>
                  <a:cxn ang="T14">
                    <a:pos x="T8" y="T9"/>
                  </a:cxn>
                </a:cxnLst>
                <a:rect l="T15" t="T16" r="T17" b="T18"/>
                <a:pathLst>
                  <a:path w="48" h="60">
                    <a:moveTo>
                      <a:pt x="48" y="42"/>
                    </a:moveTo>
                    <a:lnTo>
                      <a:pt x="0" y="0"/>
                    </a:lnTo>
                    <a:lnTo>
                      <a:pt x="12" y="60"/>
                    </a:lnTo>
                    <a:lnTo>
                      <a:pt x="24" y="36"/>
                    </a:lnTo>
                    <a:lnTo>
                      <a:pt x="48" y="42"/>
                    </a:lnTo>
                    <a:close/>
                  </a:path>
                </a:pathLst>
              </a:custGeom>
              <a:solidFill>
                <a:srgbClr val="000000"/>
              </a:solidFill>
              <a:ln w="9525">
                <a:noFill/>
                <a:round/>
                <a:headEnd/>
                <a:tailEnd/>
              </a:ln>
            </p:spPr>
            <p:txBody>
              <a:bodyPr/>
              <a:lstStyle/>
              <a:p>
                <a:endParaRPr lang="en-US"/>
              </a:p>
            </p:txBody>
          </p:sp>
        </p:grpSp>
        <p:sp>
          <p:nvSpPr>
            <p:cNvPr id="520" name="Rectangle 223"/>
            <p:cNvSpPr>
              <a:spLocks noChangeArrowheads="1"/>
            </p:cNvSpPr>
            <p:nvPr/>
          </p:nvSpPr>
          <p:spPr bwMode="auto">
            <a:xfrm>
              <a:off x="4488" y="2346"/>
              <a:ext cx="210" cy="180"/>
            </a:xfrm>
            <a:prstGeom prst="rect">
              <a:avLst/>
            </a:prstGeom>
            <a:noFill/>
            <a:ln w="9525">
              <a:noFill/>
              <a:miter lim="800000"/>
              <a:headEnd/>
              <a:tailEnd/>
            </a:ln>
          </p:spPr>
          <p:txBody>
            <a:bodyPr/>
            <a:lstStyle/>
            <a:p>
              <a:endParaRPr lang="en-US"/>
            </a:p>
          </p:txBody>
        </p:sp>
        <p:sp>
          <p:nvSpPr>
            <p:cNvPr id="521" name="Rectangle 224"/>
            <p:cNvSpPr>
              <a:spLocks noChangeArrowheads="1"/>
            </p:cNvSpPr>
            <p:nvPr/>
          </p:nvSpPr>
          <p:spPr bwMode="auto">
            <a:xfrm>
              <a:off x="4548" y="2376"/>
              <a:ext cx="50"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f</a:t>
              </a:r>
              <a:endParaRPr lang="en-US"/>
            </a:p>
          </p:txBody>
        </p:sp>
        <p:sp>
          <p:nvSpPr>
            <p:cNvPr id="522" name="Rectangle 225"/>
            <p:cNvSpPr>
              <a:spLocks noChangeArrowheads="1"/>
            </p:cNvSpPr>
            <p:nvPr/>
          </p:nvSpPr>
          <p:spPr bwMode="auto">
            <a:xfrm>
              <a:off x="4602" y="2412"/>
              <a:ext cx="39" cy="77"/>
            </a:xfrm>
            <a:prstGeom prst="rect">
              <a:avLst/>
            </a:prstGeom>
            <a:noFill/>
            <a:ln w="9525">
              <a:noFill/>
              <a:miter lim="800000"/>
              <a:headEnd/>
              <a:tailEnd/>
            </a:ln>
          </p:spPr>
          <p:txBody>
            <a:bodyPr wrap="none" lIns="0" tIns="0" rIns="0" bIns="0">
              <a:spAutoFit/>
            </a:bodyPr>
            <a:lstStyle/>
            <a:p>
              <a:pPr algn="l"/>
              <a:r>
                <a:rPr lang="en-US" sz="800">
                  <a:solidFill>
                    <a:srgbClr val="000000"/>
                  </a:solidFill>
                  <a:latin typeface="Symbol" pitchFamily="18" charset="2"/>
                </a:rPr>
                <a:t>E</a:t>
              </a:r>
              <a:endParaRPr lang="en-US"/>
            </a:p>
          </p:txBody>
        </p:sp>
        <p:sp>
          <p:nvSpPr>
            <p:cNvPr id="523" name="Rectangle 226"/>
            <p:cNvSpPr>
              <a:spLocks noChangeArrowheads="1"/>
            </p:cNvSpPr>
            <p:nvPr/>
          </p:nvSpPr>
          <p:spPr bwMode="auto">
            <a:xfrm>
              <a:off x="4644" y="2298"/>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524" name="Oval 227"/>
            <p:cNvSpPr>
              <a:spLocks noChangeArrowheads="1"/>
            </p:cNvSpPr>
            <p:nvPr/>
          </p:nvSpPr>
          <p:spPr bwMode="auto">
            <a:xfrm>
              <a:off x="4266" y="2364"/>
              <a:ext cx="54" cy="54"/>
            </a:xfrm>
            <a:prstGeom prst="ellipse">
              <a:avLst/>
            </a:prstGeom>
            <a:solidFill>
              <a:srgbClr val="000000"/>
            </a:solidFill>
            <a:ln w="9525">
              <a:solidFill>
                <a:srgbClr val="000000"/>
              </a:solidFill>
              <a:round/>
              <a:headEnd/>
              <a:tailEnd/>
            </a:ln>
          </p:spPr>
          <p:txBody>
            <a:bodyPr/>
            <a:lstStyle/>
            <a:p>
              <a:endParaRPr lang="en-US"/>
            </a:p>
          </p:txBody>
        </p:sp>
        <p:sp>
          <p:nvSpPr>
            <p:cNvPr id="525" name="Oval 228"/>
            <p:cNvSpPr>
              <a:spLocks noChangeArrowheads="1"/>
            </p:cNvSpPr>
            <p:nvPr/>
          </p:nvSpPr>
          <p:spPr bwMode="auto">
            <a:xfrm>
              <a:off x="4278" y="2496"/>
              <a:ext cx="36" cy="36"/>
            </a:xfrm>
            <a:prstGeom prst="ellipse">
              <a:avLst/>
            </a:prstGeom>
            <a:solidFill>
              <a:srgbClr val="000000"/>
            </a:solidFill>
            <a:ln w="9525">
              <a:solidFill>
                <a:srgbClr val="000000"/>
              </a:solidFill>
              <a:round/>
              <a:headEnd/>
              <a:tailEnd/>
            </a:ln>
          </p:spPr>
          <p:txBody>
            <a:bodyPr/>
            <a:lstStyle/>
            <a:p>
              <a:endParaRPr lang="en-US"/>
            </a:p>
          </p:txBody>
        </p:sp>
        <p:sp>
          <p:nvSpPr>
            <p:cNvPr id="526" name="Rectangle 229"/>
            <p:cNvSpPr>
              <a:spLocks noChangeArrowheads="1"/>
            </p:cNvSpPr>
            <p:nvPr/>
          </p:nvSpPr>
          <p:spPr bwMode="auto">
            <a:xfrm>
              <a:off x="4302" y="1920"/>
              <a:ext cx="288" cy="216"/>
            </a:xfrm>
            <a:prstGeom prst="rect">
              <a:avLst/>
            </a:prstGeom>
            <a:noFill/>
            <a:ln w="9525">
              <a:noFill/>
              <a:miter lim="800000"/>
              <a:headEnd/>
              <a:tailEnd/>
            </a:ln>
          </p:spPr>
          <p:txBody>
            <a:bodyPr/>
            <a:lstStyle/>
            <a:p>
              <a:endParaRPr lang="en-US"/>
            </a:p>
          </p:txBody>
        </p:sp>
        <p:sp>
          <p:nvSpPr>
            <p:cNvPr id="527" name="Rectangle 232"/>
            <p:cNvSpPr>
              <a:spLocks noChangeArrowheads="1"/>
            </p:cNvSpPr>
            <p:nvPr/>
          </p:nvSpPr>
          <p:spPr bwMode="auto">
            <a:xfrm>
              <a:off x="4482" y="1872"/>
              <a:ext cx="48" cy="230"/>
            </a:xfrm>
            <a:prstGeom prst="rect">
              <a:avLst/>
            </a:prstGeom>
            <a:noFill/>
            <a:ln w="9525">
              <a:noFill/>
              <a:miter lim="800000"/>
              <a:headEnd/>
              <a:tailEnd/>
            </a:ln>
          </p:spPr>
          <p:txBody>
            <a:bodyPr wrap="none" lIns="0" tIns="0" rIns="0" bIns="0">
              <a:spAutoFit/>
            </a:bodyPr>
            <a:lstStyle/>
            <a:p>
              <a:pPr algn="l"/>
              <a:r>
                <a:rPr lang="en-US" sz="2400" b="1">
                  <a:solidFill>
                    <a:srgbClr val="000000"/>
                  </a:solidFill>
                  <a:latin typeface="Times" pitchFamily="18" charset="0"/>
                </a:rPr>
                <a:t> </a:t>
              </a:r>
              <a:endParaRPr lang="en-US"/>
            </a:p>
          </p:txBody>
        </p:sp>
        <p:sp>
          <p:nvSpPr>
            <p:cNvPr id="528" name="Freeform 233"/>
            <p:cNvSpPr>
              <a:spLocks/>
            </p:cNvSpPr>
            <p:nvPr/>
          </p:nvSpPr>
          <p:spPr bwMode="auto">
            <a:xfrm>
              <a:off x="4044" y="1566"/>
              <a:ext cx="246" cy="1122"/>
            </a:xfrm>
            <a:custGeom>
              <a:avLst/>
              <a:gdLst>
                <a:gd name="T0" fmla="*/ 246 w 246"/>
                <a:gd name="T1" fmla="*/ 0 h 1122"/>
                <a:gd name="T2" fmla="*/ 216 w 246"/>
                <a:gd name="T3" fmla="*/ 6 h 1122"/>
                <a:gd name="T4" fmla="*/ 192 w 246"/>
                <a:gd name="T5" fmla="*/ 24 h 1122"/>
                <a:gd name="T6" fmla="*/ 168 w 246"/>
                <a:gd name="T7" fmla="*/ 54 h 1122"/>
                <a:gd name="T8" fmla="*/ 144 w 246"/>
                <a:gd name="T9" fmla="*/ 90 h 1122"/>
                <a:gd name="T10" fmla="*/ 120 w 246"/>
                <a:gd name="T11" fmla="*/ 138 h 1122"/>
                <a:gd name="T12" fmla="*/ 102 w 246"/>
                <a:gd name="T13" fmla="*/ 198 h 1122"/>
                <a:gd name="T14" fmla="*/ 78 w 246"/>
                <a:gd name="T15" fmla="*/ 264 h 1122"/>
                <a:gd name="T16" fmla="*/ 60 w 246"/>
                <a:gd name="T17" fmla="*/ 336 h 1122"/>
                <a:gd name="T18" fmla="*/ 48 w 246"/>
                <a:gd name="T19" fmla="*/ 414 h 1122"/>
                <a:gd name="T20" fmla="*/ 36 w 246"/>
                <a:gd name="T21" fmla="*/ 498 h 1122"/>
                <a:gd name="T22" fmla="*/ 12 w 246"/>
                <a:gd name="T23" fmla="*/ 690 h 1122"/>
                <a:gd name="T24" fmla="*/ 0 w 246"/>
                <a:gd name="T25" fmla="*/ 900 h 1122"/>
                <a:gd name="T26" fmla="*/ 0 w 246"/>
                <a:gd name="T27" fmla="*/ 1122 h 112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6"/>
                <a:gd name="T43" fmla="*/ 0 h 1122"/>
                <a:gd name="T44" fmla="*/ 246 w 246"/>
                <a:gd name="T45" fmla="*/ 1122 h 112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6" h="1122">
                  <a:moveTo>
                    <a:pt x="246" y="0"/>
                  </a:moveTo>
                  <a:lnTo>
                    <a:pt x="216" y="6"/>
                  </a:lnTo>
                  <a:lnTo>
                    <a:pt x="192" y="24"/>
                  </a:lnTo>
                  <a:lnTo>
                    <a:pt x="168" y="54"/>
                  </a:lnTo>
                  <a:lnTo>
                    <a:pt x="144" y="90"/>
                  </a:lnTo>
                  <a:lnTo>
                    <a:pt x="120" y="138"/>
                  </a:lnTo>
                  <a:lnTo>
                    <a:pt x="102" y="198"/>
                  </a:lnTo>
                  <a:lnTo>
                    <a:pt x="78" y="264"/>
                  </a:lnTo>
                  <a:lnTo>
                    <a:pt x="60" y="336"/>
                  </a:lnTo>
                  <a:lnTo>
                    <a:pt x="48" y="414"/>
                  </a:lnTo>
                  <a:lnTo>
                    <a:pt x="36" y="498"/>
                  </a:lnTo>
                  <a:lnTo>
                    <a:pt x="12" y="690"/>
                  </a:lnTo>
                  <a:lnTo>
                    <a:pt x="0" y="900"/>
                  </a:lnTo>
                  <a:lnTo>
                    <a:pt x="0" y="1122"/>
                  </a:lnTo>
                </a:path>
              </a:pathLst>
            </a:custGeom>
            <a:noFill/>
            <a:ln w="9525">
              <a:solidFill>
                <a:srgbClr val="000000"/>
              </a:solidFill>
              <a:prstDash val="solid"/>
              <a:round/>
              <a:headEnd/>
              <a:tailEnd/>
            </a:ln>
          </p:spPr>
          <p:txBody>
            <a:bodyPr/>
            <a:lstStyle/>
            <a:p>
              <a:endParaRPr lang="en-US"/>
            </a:p>
          </p:txBody>
        </p:sp>
        <p:grpSp>
          <p:nvGrpSpPr>
            <p:cNvPr id="529" name="Group 234"/>
            <p:cNvGrpSpPr>
              <a:grpSpLocks/>
            </p:cNvGrpSpPr>
            <p:nvPr/>
          </p:nvGrpSpPr>
          <p:grpSpPr bwMode="auto">
            <a:xfrm rot="-797568">
              <a:off x="4076" y="2644"/>
              <a:ext cx="682" cy="151"/>
              <a:chOff x="3792" y="3582"/>
              <a:chExt cx="264" cy="90"/>
            </a:xfrm>
          </p:grpSpPr>
          <p:sp>
            <p:nvSpPr>
              <p:cNvPr id="540" name="Freeform 235"/>
              <p:cNvSpPr>
                <a:spLocks/>
              </p:cNvSpPr>
              <p:nvPr/>
            </p:nvSpPr>
            <p:spPr bwMode="auto">
              <a:xfrm>
                <a:off x="3792" y="3582"/>
                <a:ext cx="216" cy="72"/>
              </a:xfrm>
              <a:custGeom>
                <a:avLst/>
                <a:gdLst>
                  <a:gd name="T0" fmla="*/ 216 w 216"/>
                  <a:gd name="T1" fmla="*/ 72 h 72"/>
                  <a:gd name="T2" fmla="*/ 180 w 216"/>
                  <a:gd name="T3" fmla="*/ 66 h 72"/>
                  <a:gd name="T4" fmla="*/ 144 w 216"/>
                  <a:gd name="T5" fmla="*/ 60 h 72"/>
                  <a:gd name="T6" fmla="*/ 66 w 216"/>
                  <a:gd name="T7" fmla="*/ 3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541" name="Freeform 236"/>
              <p:cNvSpPr>
                <a:spLocks/>
              </p:cNvSpPr>
              <p:nvPr/>
            </p:nvSpPr>
            <p:spPr bwMode="auto">
              <a:xfrm>
                <a:off x="3990" y="363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530" name="Rectangle 240"/>
            <p:cNvSpPr>
              <a:spLocks noChangeArrowheads="1"/>
            </p:cNvSpPr>
            <p:nvPr/>
          </p:nvSpPr>
          <p:spPr bwMode="auto">
            <a:xfrm>
              <a:off x="4800" y="1536"/>
              <a:ext cx="144" cy="96"/>
            </a:xfrm>
            <a:prstGeom prst="rect">
              <a:avLst/>
            </a:prstGeom>
            <a:noFill/>
            <a:ln w="9525">
              <a:noFill/>
              <a:miter lim="800000"/>
              <a:headEnd/>
              <a:tailEnd/>
            </a:ln>
          </p:spPr>
          <p:txBody>
            <a:bodyPr lIns="0" tIns="0" rIns="0" bIns="0">
              <a:spAutoFit/>
            </a:bodyPr>
            <a:lstStyle/>
            <a:p>
              <a:pPr algn="l"/>
              <a:r>
                <a:rPr lang="en-US" sz="1000" b="1">
                  <a:solidFill>
                    <a:srgbClr val="000000"/>
                  </a:solidFill>
                  <a:latin typeface="Times" pitchFamily="18" charset="0"/>
                </a:rPr>
                <a:t>Xp</a:t>
              </a:r>
              <a:endParaRPr lang="en-US"/>
            </a:p>
          </p:txBody>
        </p:sp>
        <p:grpSp>
          <p:nvGrpSpPr>
            <p:cNvPr id="531" name="Group 246"/>
            <p:cNvGrpSpPr>
              <a:grpSpLocks/>
            </p:cNvGrpSpPr>
            <p:nvPr/>
          </p:nvGrpSpPr>
          <p:grpSpPr bwMode="auto">
            <a:xfrm>
              <a:off x="4524" y="1739"/>
              <a:ext cx="66" cy="48"/>
              <a:chOff x="3936" y="3696"/>
              <a:chExt cx="162" cy="71"/>
            </a:xfrm>
          </p:grpSpPr>
          <p:sp>
            <p:nvSpPr>
              <p:cNvPr id="538" name="Freeform 244"/>
              <p:cNvSpPr>
                <a:spLocks/>
              </p:cNvSpPr>
              <p:nvPr/>
            </p:nvSpPr>
            <p:spPr bwMode="auto">
              <a:xfrm flipV="1">
                <a:off x="3936" y="3712"/>
                <a:ext cx="112" cy="55"/>
              </a:xfrm>
              <a:custGeom>
                <a:avLst/>
                <a:gdLst>
                  <a:gd name="T0" fmla="*/ 30 w 216"/>
                  <a:gd name="T1" fmla="*/ 32 h 72"/>
                  <a:gd name="T2" fmla="*/ 25 w 216"/>
                  <a:gd name="T3" fmla="*/ 29 h 72"/>
                  <a:gd name="T4" fmla="*/ 20 w 216"/>
                  <a:gd name="T5" fmla="*/ 27 h 72"/>
                  <a:gd name="T6" fmla="*/ 9 w 216"/>
                  <a:gd name="T7" fmla="*/ 1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539" name="Freeform 245"/>
              <p:cNvSpPr>
                <a:spLocks/>
              </p:cNvSpPr>
              <p:nvPr/>
            </p:nvSpPr>
            <p:spPr bwMode="auto">
              <a:xfrm>
                <a:off x="4032" y="369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sp>
          <p:nvSpPr>
            <p:cNvPr id="532" name="Rectangle 247"/>
            <p:cNvSpPr>
              <a:spLocks noChangeArrowheads="1"/>
            </p:cNvSpPr>
            <p:nvPr/>
          </p:nvSpPr>
          <p:spPr bwMode="auto">
            <a:xfrm>
              <a:off x="4416" y="1728"/>
              <a:ext cx="66"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y</a:t>
              </a:r>
              <a:endParaRPr lang="en-US"/>
            </a:p>
          </p:txBody>
        </p:sp>
        <p:sp>
          <p:nvSpPr>
            <p:cNvPr id="533" name="Line 248"/>
            <p:cNvSpPr>
              <a:spLocks noChangeShapeType="1"/>
            </p:cNvSpPr>
            <p:nvPr/>
          </p:nvSpPr>
          <p:spPr bwMode="auto">
            <a:xfrm flipV="1">
              <a:off x="4599" y="1911"/>
              <a:ext cx="150" cy="51"/>
            </a:xfrm>
            <a:prstGeom prst="line">
              <a:avLst/>
            </a:prstGeom>
            <a:noFill/>
            <a:ln w="9525">
              <a:solidFill>
                <a:schemeClr val="tx1"/>
              </a:solidFill>
              <a:round/>
              <a:headEnd/>
              <a:tailEnd/>
            </a:ln>
          </p:spPr>
          <p:txBody>
            <a:bodyPr/>
            <a:lstStyle/>
            <a:p>
              <a:endParaRPr lang="en-US"/>
            </a:p>
          </p:txBody>
        </p:sp>
        <p:sp>
          <p:nvSpPr>
            <p:cNvPr id="534" name="Rectangle 249"/>
            <p:cNvSpPr>
              <a:spLocks noChangeArrowheads="1"/>
            </p:cNvSpPr>
            <p:nvPr/>
          </p:nvSpPr>
          <p:spPr bwMode="auto">
            <a:xfrm>
              <a:off x="4800" y="1824"/>
              <a:ext cx="66" cy="115"/>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Symbol" pitchFamily="18" charset="2"/>
                </a:rPr>
                <a:t>y</a:t>
              </a:r>
              <a:endParaRPr lang="en-US"/>
            </a:p>
          </p:txBody>
        </p:sp>
        <p:grpSp>
          <p:nvGrpSpPr>
            <p:cNvPr id="535" name="Group 250"/>
            <p:cNvGrpSpPr>
              <a:grpSpLocks/>
            </p:cNvGrpSpPr>
            <p:nvPr/>
          </p:nvGrpSpPr>
          <p:grpSpPr bwMode="auto">
            <a:xfrm rot="4015529">
              <a:off x="4695" y="1929"/>
              <a:ext cx="66" cy="48"/>
              <a:chOff x="3936" y="3696"/>
              <a:chExt cx="162" cy="71"/>
            </a:xfrm>
          </p:grpSpPr>
          <p:sp>
            <p:nvSpPr>
              <p:cNvPr id="536" name="Freeform 251"/>
              <p:cNvSpPr>
                <a:spLocks/>
              </p:cNvSpPr>
              <p:nvPr/>
            </p:nvSpPr>
            <p:spPr bwMode="auto">
              <a:xfrm flipV="1">
                <a:off x="3936" y="3712"/>
                <a:ext cx="112" cy="55"/>
              </a:xfrm>
              <a:custGeom>
                <a:avLst/>
                <a:gdLst>
                  <a:gd name="T0" fmla="*/ 30 w 216"/>
                  <a:gd name="T1" fmla="*/ 32 h 72"/>
                  <a:gd name="T2" fmla="*/ 25 w 216"/>
                  <a:gd name="T3" fmla="*/ 29 h 72"/>
                  <a:gd name="T4" fmla="*/ 20 w 216"/>
                  <a:gd name="T5" fmla="*/ 27 h 72"/>
                  <a:gd name="T6" fmla="*/ 9 w 216"/>
                  <a:gd name="T7" fmla="*/ 16 h 72"/>
                  <a:gd name="T8" fmla="*/ 0 w 216"/>
                  <a:gd name="T9" fmla="*/ 0 h 72"/>
                  <a:gd name="T10" fmla="*/ 0 60000 65536"/>
                  <a:gd name="T11" fmla="*/ 0 60000 65536"/>
                  <a:gd name="T12" fmla="*/ 0 60000 65536"/>
                  <a:gd name="T13" fmla="*/ 0 60000 65536"/>
                  <a:gd name="T14" fmla="*/ 0 60000 65536"/>
                  <a:gd name="T15" fmla="*/ 0 w 216"/>
                  <a:gd name="T16" fmla="*/ 0 h 72"/>
                  <a:gd name="T17" fmla="*/ 216 w 216"/>
                  <a:gd name="T18" fmla="*/ 72 h 72"/>
                </a:gdLst>
                <a:ahLst/>
                <a:cxnLst>
                  <a:cxn ang="T10">
                    <a:pos x="T0" y="T1"/>
                  </a:cxn>
                  <a:cxn ang="T11">
                    <a:pos x="T2" y="T3"/>
                  </a:cxn>
                  <a:cxn ang="T12">
                    <a:pos x="T4" y="T5"/>
                  </a:cxn>
                  <a:cxn ang="T13">
                    <a:pos x="T6" y="T7"/>
                  </a:cxn>
                  <a:cxn ang="T14">
                    <a:pos x="T8" y="T9"/>
                  </a:cxn>
                </a:cxnLst>
                <a:rect l="T15" t="T16" r="T17" b="T18"/>
                <a:pathLst>
                  <a:path w="216" h="72">
                    <a:moveTo>
                      <a:pt x="216" y="72"/>
                    </a:moveTo>
                    <a:lnTo>
                      <a:pt x="180" y="66"/>
                    </a:lnTo>
                    <a:lnTo>
                      <a:pt x="144" y="60"/>
                    </a:lnTo>
                    <a:lnTo>
                      <a:pt x="66" y="36"/>
                    </a:lnTo>
                    <a:lnTo>
                      <a:pt x="0" y="0"/>
                    </a:lnTo>
                  </a:path>
                </a:pathLst>
              </a:custGeom>
              <a:noFill/>
              <a:ln w="9525">
                <a:solidFill>
                  <a:srgbClr val="000000"/>
                </a:solidFill>
                <a:prstDash val="solid"/>
                <a:round/>
                <a:headEnd/>
                <a:tailEnd/>
              </a:ln>
            </p:spPr>
            <p:txBody>
              <a:bodyPr/>
              <a:lstStyle/>
              <a:p>
                <a:endParaRPr lang="en-US"/>
              </a:p>
            </p:txBody>
          </p:sp>
          <p:sp>
            <p:nvSpPr>
              <p:cNvPr id="537" name="Freeform 252"/>
              <p:cNvSpPr>
                <a:spLocks/>
              </p:cNvSpPr>
              <p:nvPr/>
            </p:nvSpPr>
            <p:spPr bwMode="auto">
              <a:xfrm>
                <a:off x="4032" y="3696"/>
                <a:ext cx="66" cy="36"/>
              </a:xfrm>
              <a:custGeom>
                <a:avLst/>
                <a:gdLst>
                  <a:gd name="T0" fmla="*/ 0 w 66"/>
                  <a:gd name="T1" fmla="*/ 36 h 36"/>
                  <a:gd name="T2" fmla="*/ 66 w 66"/>
                  <a:gd name="T3" fmla="*/ 24 h 36"/>
                  <a:gd name="T4" fmla="*/ 6 w 66"/>
                  <a:gd name="T5" fmla="*/ 0 h 36"/>
                  <a:gd name="T6" fmla="*/ 18 w 66"/>
                  <a:gd name="T7" fmla="*/ 18 h 36"/>
                  <a:gd name="T8" fmla="*/ 0 w 66"/>
                  <a:gd name="T9" fmla="*/ 36 h 36"/>
                  <a:gd name="T10" fmla="*/ 0 60000 65536"/>
                  <a:gd name="T11" fmla="*/ 0 60000 65536"/>
                  <a:gd name="T12" fmla="*/ 0 60000 65536"/>
                  <a:gd name="T13" fmla="*/ 0 60000 65536"/>
                  <a:gd name="T14" fmla="*/ 0 60000 65536"/>
                  <a:gd name="T15" fmla="*/ 0 w 66"/>
                  <a:gd name="T16" fmla="*/ 0 h 36"/>
                  <a:gd name="T17" fmla="*/ 66 w 66"/>
                  <a:gd name="T18" fmla="*/ 36 h 36"/>
                </a:gdLst>
                <a:ahLst/>
                <a:cxnLst>
                  <a:cxn ang="T10">
                    <a:pos x="T0" y="T1"/>
                  </a:cxn>
                  <a:cxn ang="T11">
                    <a:pos x="T2" y="T3"/>
                  </a:cxn>
                  <a:cxn ang="T12">
                    <a:pos x="T4" y="T5"/>
                  </a:cxn>
                  <a:cxn ang="T13">
                    <a:pos x="T6" y="T7"/>
                  </a:cxn>
                  <a:cxn ang="T14">
                    <a:pos x="T8" y="T9"/>
                  </a:cxn>
                </a:cxnLst>
                <a:rect l="T15" t="T16" r="T17" b="T18"/>
                <a:pathLst>
                  <a:path w="66" h="36">
                    <a:moveTo>
                      <a:pt x="0" y="36"/>
                    </a:moveTo>
                    <a:lnTo>
                      <a:pt x="66" y="24"/>
                    </a:lnTo>
                    <a:lnTo>
                      <a:pt x="6" y="0"/>
                    </a:lnTo>
                    <a:lnTo>
                      <a:pt x="18" y="18"/>
                    </a:lnTo>
                    <a:lnTo>
                      <a:pt x="0" y="36"/>
                    </a:lnTo>
                    <a:close/>
                  </a:path>
                </a:pathLst>
              </a:custGeom>
              <a:solidFill>
                <a:srgbClr val="000000"/>
              </a:solidFill>
              <a:ln w="9525">
                <a:noFill/>
                <a:round/>
                <a:headEnd/>
                <a:tailEnd/>
              </a:ln>
            </p:spPr>
            <p:txBody>
              <a:bodyPr/>
              <a:lstStyle/>
              <a:p>
                <a:endParaRPr lang="en-US"/>
              </a:p>
            </p:txBody>
          </p:sp>
        </p:gr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14400" y="762000"/>
            <a:ext cx="8229600" cy="1143000"/>
          </a:xfrm>
        </p:spPr>
        <p:txBody>
          <a:bodyPr/>
          <a:lstStyle/>
          <a:p>
            <a:r>
              <a:rPr lang="en-US" dirty="0" smtClean="0"/>
              <a:t>Navigation Over Oblate Spheroid</a:t>
            </a:r>
            <a:endParaRPr lang="en-US" dirty="0"/>
          </a:p>
        </p:txBody>
      </p:sp>
      <p:sp>
        <p:nvSpPr>
          <p:cNvPr id="7" name="Content Placeholder 6"/>
          <p:cNvSpPr>
            <a:spLocks noGrp="1"/>
          </p:cNvSpPr>
          <p:nvPr>
            <p:ph idx="1"/>
          </p:nvPr>
        </p:nvSpPr>
        <p:spPr/>
        <p:txBody>
          <a:bodyPr/>
          <a:lstStyle/>
          <a:p>
            <a:pPr marL="419100" indent="-419100"/>
            <a:r>
              <a:rPr lang="en-US" sz="2000" dirty="0" smtClean="0"/>
              <a:t>In some applications, such as inertial navigation, it is often desirable to use the estimated velocity of an object relative to a local level frame (NED or ENU often used) to obtain geodetic latitude and geodetic longitude, and geodetic altitude by computing and integrating the time derivatives of these parameters</a:t>
            </a:r>
          </a:p>
          <a:p>
            <a:pPr marL="838200" lvl="1" indent="-381000"/>
            <a:r>
              <a:rPr lang="en-US" sz="1600" dirty="0" smtClean="0"/>
              <a:t>Sometimes the local level frame is attached to the rotating planet fixed at some convenient location (such as the launch point)</a:t>
            </a:r>
          </a:p>
          <a:p>
            <a:pPr marL="838200" lvl="1" indent="-381000"/>
            <a:r>
              <a:rPr lang="en-US" sz="1600" dirty="0" smtClean="0"/>
              <a:t>Sometimes the local level frame is located on the surface of the oblate planet directly “below” the current vehicle center of mass and moves along the surface as the vehicle moves</a:t>
            </a:r>
          </a:p>
          <a:p>
            <a:pPr marL="838200" lvl="1" indent="-381000"/>
            <a:r>
              <a:rPr lang="en-US" sz="1600" dirty="0" smtClean="0"/>
              <a:t>Sometimes the local level frame origin is located at the vehicle center of mass, and translates with it, but remains oriented so that its x-y axes are parallel to a plane tangent to the surface of the oblate spheroid directly “below” the current vehicle center of mass</a:t>
            </a:r>
          </a:p>
          <a:p>
            <a:pPr marL="419100" indent="-419100"/>
            <a:r>
              <a:rPr lang="en-US" sz="2000" dirty="0" smtClean="0"/>
              <a:t>Equations for time derivatives of geodetic latitude, longitude, and altitude are presented next</a:t>
            </a:r>
            <a:endParaRPr lang="en-US" sz="2000"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11</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State Equations for Navigation</a:t>
            </a:r>
            <a:endParaRPr lang="en-US" dirty="0"/>
          </a:p>
        </p:txBody>
      </p:sp>
      <p:sp>
        <p:nvSpPr>
          <p:cNvPr id="6" name="Content Placeholder 5"/>
          <p:cNvSpPr>
            <a:spLocks noGrp="1"/>
          </p:cNvSpPr>
          <p:nvPr>
            <p:ph sz="half" idx="1"/>
          </p:nvPr>
        </p:nvSpPr>
        <p:spPr>
          <a:xfrm>
            <a:off x="457200" y="1600201"/>
            <a:ext cx="5105400" cy="4525963"/>
          </a:xfrm>
        </p:spPr>
        <p:txBody>
          <a:bodyPr/>
          <a:lstStyle/>
          <a:p>
            <a:r>
              <a:rPr lang="en-US" sz="1600" dirty="0" smtClean="0"/>
              <a:t>The figures at right show a meridian view and top view</a:t>
            </a:r>
          </a:p>
          <a:p>
            <a:pPr lvl="1"/>
            <a:r>
              <a:rPr lang="en-US" sz="1400" dirty="0" smtClean="0"/>
              <a:t>Meridian view is looking normal to the meridian plane containing the object, point O in the figure</a:t>
            </a:r>
          </a:p>
          <a:p>
            <a:pPr lvl="1"/>
            <a:r>
              <a:rPr lang="en-US" sz="1400" dirty="0" smtClean="0"/>
              <a:t>Top view is looking down the Z</a:t>
            </a:r>
            <a:r>
              <a:rPr lang="en-US" sz="1400" baseline="-25000" dirty="0" smtClean="0"/>
              <a:t>E</a:t>
            </a:r>
            <a:r>
              <a:rPr lang="en-US" sz="1400" dirty="0" smtClean="0"/>
              <a:t> axis </a:t>
            </a:r>
          </a:p>
          <a:p>
            <a:r>
              <a:rPr lang="en-US" sz="1600" dirty="0" smtClean="0"/>
              <a:t>The velocity components of the object, O, in the NED frame are </a:t>
            </a:r>
            <a:r>
              <a:rPr lang="en-US" sz="1600" dirty="0" err="1" smtClean="0"/>
              <a:t>V</a:t>
            </a:r>
            <a:r>
              <a:rPr lang="en-US" sz="1600" baseline="-25000" dirty="0" err="1" smtClean="0"/>
              <a:t>North</a:t>
            </a:r>
            <a:r>
              <a:rPr lang="en-US" sz="1600" dirty="0" smtClean="0"/>
              <a:t>, </a:t>
            </a:r>
            <a:r>
              <a:rPr lang="en-US" sz="1600" dirty="0" err="1" smtClean="0"/>
              <a:t>V</a:t>
            </a:r>
            <a:r>
              <a:rPr lang="en-US" sz="1600" baseline="-25000" dirty="0" err="1" smtClean="0"/>
              <a:t>East</a:t>
            </a:r>
            <a:r>
              <a:rPr lang="en-US" sz="1600" dirty="0" smtClean="0"/>
              <a:t>, and </a:t>
            </a:r>
            <a:r>
              <a:rPr lang="en-US" sz="1600" dirty="0" err="1" smtClean="0"/>
              <a:t>V</a:t>
            </a:r>
            <a:r>
              <a:rPr lang="en-US" sz="1600" baseline="-25000" dirty="0" err="1" smtClean="0"/>
              <a:t>Down</a:t>
            </a:r>
            <a:r>
              <a:rPr lang="en-US" sz="1600" dirty="0" smtClean="0"/>
              <a:t> </a:t>
            </a:r>
          </a:p>
          <a:p>
            <a:r>
              <a:rPr lang="en-US" sz="1600" dirty="0" smtClean="0"/>
              <a:t>The NED frame kinematics equations are:</a:t>
            </a:r>
          </a:p>
          <a:p>
            <a:endParaRPr lang="en-US" sz="1600" dirty="0" smtClean="0"/>
          </a:p>
          <a:p>
            <a:endParaRPr lang="en-US" sz="1600" dirty="0" smtClean="0"/>
          </a:p>
          <a:p>
            <a:endParaRPr lang="en-US" sz="1600" dirty="0" smtClean="0"/>
          </a:p>
          <a:p>
            <a:endParaRPr lang="en-US" sz="1600" dirty="0" smtClean="0"/>
          </a:p>
          <a:p>
            <a:endParaRPr lang="en-US" sz="1600" dirty="0" smtClean="0"/>
          </a:p>
          <a:p>
            <a:pPr>
              <a:buNone/>
            </a:pPr>
            <a:r>
              <a:rPr lang="en-US" sz="1600" dirty="0" smtClean="0"/>
              <a:t>	</a:t>
            </a:r>
          </a:p>
          <a:p>
            <a:pPr>
              <a:buNone/>
            </a:pPr>
            <a:endParaRPr lang="en-US" sz="1200" dirty="0" smtClean="0"/>
          </a:p>
          <a:p>
            <a:pPr marL="628650" indent="0">
              <a:buNone/>
            </a:pPr>
            <a:r>
              <a:rPr lang="en-US" sz="1600" dirty="0" smtClean="0"/>
              <a:t>	</a:t>
            </a:r>
            <a:r>
              <a:rPr lang="en-US" sz="1400" dirty="0" smtClean="0"/>
              <a:t>where </a:t>
            </a:r>
            <a:r>
              <a:rPr lang="en-US" sz="1400" dirty="0" smtClean="0">
                <a:latin typeface="Symbol" pitchFamily="18" charset="2"/>
              </a:rPr>
              <a:t>r</a:t>
            </a:r>
            <a:r>
              <a:rPr lang="en-US" sz="1400" dirty="0" smtClean="0"/>
              <a:t> and </a:t>
            </a:r>
            <a:r>
              <a:rPr lang="en-US" sz="1400" dirty="0" smtClean="0">
                <a:latin typeface="Symbol" pitchFamily="18" charset="2"/>
              </a:rPr>
              <a:t>r</a:t>
            </a:r>
            <a:r>
              <a:rPr lang="en-US" sz="1400" baseline="-25000" dirty="0" smtClean="0"/>
              <a:t>V</a:t>
            </a:r>
            <a:r>
              <a:rPr lang="en-US" sz="1400" dirty="0" smtClean="0"/>
              <a:t> are the radius of curvature in the prime 	meridian, and the radius of curvature in the prime 	vertical, defined in Part I of this presentation</a:t>
            </a:r>
          </a:p>
          <a:p>
            <a:r>
              <a:rPr lang="en-US" sz="1600" dirty="0" smtClean="0"/>
              <a:t>These states can be integrated to get </a:t>
            </a:r>
            <a:r>
              <a:rPr lang="en-US" sz="1600" dirty="0" err="1" smtClean="0">
                <a:latin typeface="Symbol" pitchFamily="18" charset="2"/>
              </a:rPr>
              <a:t>f</a:t>
            </a:r>
            <a:r>
              <a:rPr lang="en-US" sz="1600" baseline="-25000" dirty="0" err="1" smtClean="0"/>
              <a:t>E</a:t>
            </a:r>
            <a:r>
              <a:rPr lang="en-US" sz="1600" dirty="0" smtClean="0"/>
              <a:t>, </a:t>
            </a:r>
            <a:r>
              <a:rPr lang="en-US" sz="1600" dirty="0" err="1" smtClean="0">
                <a:latin typeface="Symbol" pitchFamily="18" charset="2"/>
              </a:rPr>
              <a:t>l</a:t>
            </a:r>
            <a:r>
              <a:rPr lang="en-US" sz="1600" baseline="-25000" dirty="0" err="1" smtClean="0"/>
              <a:t>E</a:t>
            </a:r>
            <a:r>
              <a:rPr lang="en-US" sz="1600" dirty="0" smtClean="0"/>
              <a:t>, and h</a:t>
            </a:r>
            <a:endParaRPr lang="en-US" sz="24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12</a:t>
            </a:fld>
            <a:endParaRPr lang="en-US" dirty="0"/>
          </a:p>
        </p:txBody>
      </p:sp>
      <p:grpSp>
        <p:nvGrpSpPr>
          <p:cNvPr id="8" name="Group 81"/>
          <p:cNvGrpSpPr>
            <a:grpSpLocks noGrp="1"/>
          </p:cNvGrpSpPr>
          <p:nvPr>
            <p:ph sz="half" idx="2"/>
          </p:nvPr>
        </p:nvGrpSpPr>
        <p:grpSpPr bwMode="auto">
          <a:xfrm>
            <a:off x="5715000" y="1600200"/>
            <a:ext cx="2971800" cy="4525963"/>
            <a:chOff x="3571" y="617"/>
            <a:chExt cx="2279" cy="3657"/>
          </a:xfrm>
        </p:grpSpPr>
        <p:sp>
          <p:nvSpPr>
            <p:cNvPr id="9" name="Rectangle 4"/>
            <p:cNvSpPr>
              <a:spLocks noChangeArrowheads="1"/>
            </p:cNvSpPr>
            <p:nvPr/>
          </p:nvSpPr>
          <p:spPr bwMode="auto">
            <a:xfrm>
              <a:off x="5016" y="3078"/>
              <a:ext cx="834" cy="258"/>
            </a:xfrm>
            <a:prstGeom prst="rect">
              <a:avLst/>
            </a:prstGeom>
            <a:noFill/>
            <a:ln w="9525">
              <a:noFill/>
              <a:miter lim="800000"/>
              <a:headEnd/>
              <a:tailEnd/>
            </a:ln>
          </p:spPr>
          <p:txBody>
            <a:bodyPr/>
            <a:lstStyle/>
            <a:p>
              <a:endParaRPr lang="en-US"/>
            </a:p>
          </p:txBody>
        </p:sp>
        <p:sp>
          <p:nvSpPr>
            <p:cNvPr id="10" name="Rectangle 5"/>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11" name="Text Box 10"/>
            <p:cNvSpPr txBox="1">
              <a:spLocks noChangeArrowheads="1"/>
            </p:cNvSpPr>
            <p:nvPr/>
          </p:nvSpPr>
          <p:spPr bwMode="auto">
            <a:xfrm>
              <a:off x="5276" y="824"/>
              <a:ext cx="484" cy="346"/>
            </a:xfrm>
            <a:prstGeom prst="rect">
              <a:avLst/>
            </a:prstGeom>
            <a:noFill/>
            <a:ln w="9525">
              <a:noFill/>
              <a:miter lim="800000"/>
              <a:headEnd/>
              <a:tailEnd/>
            </a:ln>
          </p:spPr>
          <p:txBody>
            <a:bodyPr wrap="none">
              <a:spAutoFit/>
            </a:bodyPr>
            <a:lstStyle/>
            <a:p>
              <a:pPr algn="l"/>
              <a:r>
                <a:rPr lang="en-US" sz="1000"/>
                <a:t>Normal to </a:t>
              </a:r>
            </a:p>
            <a:p>
              <a:pPr algn="l"/>
              <a:r>
                <a:rPr lang="en-US" sz="1000"/>
                <a:t>ellipse at </a:t>
              </a:r>
            </a:p>
            <a:p>
              <a:pPr algn="l"/>
              <a:r>
                <a:rPr lang="en-US" sz="1000"/>
                <a:t>point P</a:t>
              </a:r>
            </a:p>
          </p:txBody>
        </p:sp>
        <p:sp>
          <p:nvSpPr>
            <p:cNvPr id="12" name="Rectangle 6"/>
            <p:cNvSpPr>
              <a:spLocks noChangeArrowheads="1"/>
            </p:cNvSpPr>
            <p:nvPr/>
          </p:nvSpPr>
          <p:spPr bwMode="auto">
            <a:xfrm>
              <a:off x="5688" y="2958"/>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Symbol" pitchFamily="18" charset="2"/>
                </a:rPr>
                <a:t> </a:t>
              </a:r>
              <a:endParaRPr lang="en-US"/>
            </a:p>
          </p:txBody>
        </p:sp>
        <p:grpSp>
          <p:nvGrpSpPr>
            <p:cNvPr id="13" name="Group 11"/>
            <p:cNvGrpSpPr>
              <a:grpSpLocks/>
            </p:cNvGrpSpPr>
            <p:nvPr/>
          </p:nvGrpSpPr>
          <p:grpSpPr bwMode="auto">
            <a:xfrm>
              <a:off x="3691" y="914"/>
              <a:ext cx="1536" cy="1536"/>
              <a:chOff x="3624" y="2640"/>
              <a:chExt cx="1536" cy="1536"/>
            </a:xfrm>
          </p:grpSpPr>
          <p:sp>
            <p:nvSpPr>
              <p:cNvPr id="62" name="Line 12"/>
              <p:cNvSpPr>
                <a:spLocks noChangeShapeType="1"/>
              </p:cNvSpPr>
              <p:nvPr/>
            </p:nvSpPr>
            <p:spPr bwMode="auto">
              <a:xfrm>
                <a:off x="4392" y="2640"/>
                <a:ext cx="0" cy="1536"/>
              </a:xfrm>
              <a:prstGeom prst="line">
                <a:avLst/>
              </a:prstGeom>
              <a:noFill/>
              <a:ln w="9525">
                <a:solidFill>
                  <a:schemeClr val="tx1"/>
                </a:solidFill>
                <a:round/>
                <a:headEnd type="triangle" w="med" len="med"/>
                <a:tailEnd/>
              </a:ln>
            </p:spPr>
            <p:txBody>
              <a:bodyPr/>
              <a:lstStyle/>
              <a:p>
                <a:endParaRPr lang="en-US"/>
              </a:p>
            </p:txBody>
          </p:sp>
          <p:sp>
            <p:nvSpPr>
              <p:cNvPr id="63" name="Oval 13"/>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14" name="Line 14"/>
            <p:cNvSpPr>
              <a:spLocks noChangeShapeType="1"/>
            </p:cNvSpPr>
            <p:nvPr/>
          </p:nvSpPr>
          <p:spPr bwMode="auto">
            <a:xfrm rot="5400000">
              <a:off x="4459" y="938"/>
              <a:ext cx="0" cy="1776"/>
            </a:xfrm>
            <a:prstGeom prst="line">
              <a:avLst/>
            </a:prstGeom>
            <a:noFill/>
            <a:ln w="9525">
              <a:solidFill>
                <a:schemeClr val="tx1"/>
              </a:solidFill>
              <a:round/>
              <a:headEnd/>
              <a:tailEnd/>
            </a:ln>
          </p:spPr>
          <p:txBody>
            <a:bodyPr/>
            <a:lstStyle/>
            <a:p>
              <a:endParaRPr lang="en-US"/>
            </a:p>
          </p:txBody>
        </p:sp>
        <p:sp>
          <p:nvSpPr>
            <p:cNvPr id="15" name="Text Box 15"/>
            <p:cNvSpPr txBox="1">
              <a:spLocks noChangeArrowheads="1"/>
            </p:cNvSpPr>
            <p:nvPr/>
          </p:nvSpPr>
          <p:spPr bwMode="auto">
            <a:xfrm>
              <a:off x="5209" y="1142"/>
              <a:ext cx="203" cy="192"/>
            </a:xfrm>
            <a:prstGeom prst="rect">
              <a:avLst/>
            </a:prstGeom>
            <a:noFill/>
            <a:ln w="9525">
              <a:noFill/>
              <a:miter lim="800000"/>
              <a:headEnd/>
              <a:tailEnd/>
            </a:ln>
          </p:spPr>
          <p:txBody>
            <a:bodyPr wrap="none">
              <a:spAutoFit/>
            </a:bodyPr>
            <a:lstStyle/>
            <a:p>
              <a:pPr algn="l"/>
              <a:r>
                <a:rPr lang="en-US" sz="1400"/>
                <a:t>O</a:t>
              </a:r>
            </a:p>
          </p:txBody>
        </p:sp>
        <p:sp>
          <p:nvSpPr>
            <p:cNvPr id="16" name="Line 16"/>
            <p:cNvSpPr>
              <a:spLocks noChangeShapeType="1"/>
            </p:cNvSpPr>
            <p:nvPr/>
          </p:nvSpPr>
          <p:spPr bwMode="auto">
            <a:xfrm flipH="1">
              <a:off x="4454" y="1451"/>
              <a:ext cx="515" cy="650"/>
            </a:xfrm>
            <a:prstGeom prst="line">
              <a:avLst/>
            </a:prstGeom>
            <a:noFill/>
            <a:ln w="9525">
              <a:solidFill>
                <a:schemeClr val="tx1"/>
              </a:solidFill>
              <a:round/>
              <a:headEnd/>
              <a:tailEnd/>
            </a:ln>
          </p:spPr>
          <p:txBody>
            <a:bodyPr/>
            <a:lstStyle/>
            <a:p>
              <a:endParaRPr lang="en-US"/>
            </a:p>
          </p:txBody>
        </p:sp>
        <p:sp>
          <p:nvSpPr>
            <p:cNvPr id="17" name="Arc 17"/>
            <p:cNvSpPr>
              <a:spLocks/>
            </p:cNvSpPr>
            <p:nvPr/>
          </p:nvSpPr>
          <p:spPr bwMode="auto">
            <a:xfrm rot="273691">
              <a:off x="4759" y="1727"/>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8" name="Line 18"/>
            <p:cNvSpPr>
              <a:spLocks noChangeShapeType="1"/>
            </p:cNvSpPr>
            <p:nvPr/>
          </p:nvSpPr>
          <p:spPr bwMode="auto">
            <a:xfrm flipV="1">
              <a:off x="4993" y="1043"/>
              <a:ext cx="288" cy="384"/>
            </a:xfrm>
            <a:prstGeom prst="line">
              <a:avLst/>
            </a:prstGeom>
            <a:noFill/>
            <a:ln w="9525">
              <a:solidFill>
                <a:schemeClr val="tx1"/>
              </a:solidFill>
              <a:round/>
              <a:headEnd/>
              <a:tailEnd type="triangle" w="med" len="med"/>
            </a:ln>
          </p:spPr>
          <p:txBody>
            <a:bodyPr/>
            <a:lstStyle/>
            <a:p>
              <a:endParaRPr lang="en-US"/>
            </a:p>
          </p:txBody>
        </p:sp>
        <p:sp>
          <p:nvSpPr>
            <p:cNvPr id="19" name="Text Box 19"/>
            <p:cNvSpPr txBox="1">
              <a:spLocks noChangeArrowheads="1"/>
            </p:cNvSpPr>
            <p:nvPr/>
          </p:nvSpPr>
          <p:spPr bwMode="auto">
            <a:xfrm>
              <a:off x="4755" y="1581"/>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20" name="Oval 21"/>
            <p:cNvSpPr>
              <a:spLocks noChangeArrowheads="1"/>
            </p:cNvSpPr>
            <p:nvPr/>
          </p:nvSpPr>
          <p:spPr bwMode="auto">
            <a:xfrm>
              <a:off x="5116" y="1202"/>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21" name="Text Box 22"/>
            <p:cNvSpPr txBox="1">
              <a:spLocks noChangeArrowheads="1"/>
            </p:cNvSpPr>
            <p:nvPr/>
          </p:nvSpPr>
          <p:spPr bwMode="auto">
            <a:xfrm>
              <a:off x="5059" y="1346"/>
              <a:ext cx="160" cy="154"/>
            </a:xfrm>
            <a:prstGeom prst="rect">
              <a:avLst/>
            </a:prstGeom>
            <a:noFill/>
            <a:ln w="9525">
              <a:noFill/>
              <a:miter lim="800000"/>
              <a:headEnd/>
              <a:tailEnd/>
            </a:ln>
          </p:spPr>
          <p:txBody>
            <a:bodyPr wrap="none">
              <a:spAutoFit/>
            </a:bodyPr>
            <a:lstStyle/>
            <a:p>
              <a:pPr algn="l"/>
              <a:r>
                <a:rPr lang="en-US" sz="1000"/>
                <a:t>h</a:t>
              </a:r>
            </a:p>
          </p:txBody>
        </p:sp>
        <p:sp>
          <p:nvSpPr>
            <p:cNvPr id="22" name="Line 24"/>
            <p:cNvSpPr>
              <a:spLocks noChangeShapeType="1"/>
            </p:cNvSpPr>
            <p:nvPr/>
          </p:nvSpPr>
          <p:spPr bwMode="auto">
            <a:xfrm flipH="1">
              <a:off x="4840" y="1634"/>
              <a:ext cx="385" cy="516"/>
            </a:xfrm>
            <a:prstGeom prst="line">
              <a:avLst/>
            </a:prstGeom>
            <a:noFill/>
            <a:ln w="9525">
              <a:solidFill>
                <a:schemeClr val="tx1"/>
              </a:solidFill>
              <a:round/>
              <a:headEnd type="triangle" w="med" len="med"/>
              <a:tailEnd type="triangle" w="med" len="med"/>
            </a:ln>
          </p:spPr>
          <p:txBody>
            <a:bodyPr/>
            <a:lstStyle/>
            <a:p>
              <a:endParaRPr lang="en-US"/>
            </a:p>
          </p:txBody>
        </p:sp>
        <p:sp>
          <p:nvSpPr>
            <p:cNvPr id="23" name="Line 25"/>
            <p:cNvSpPr>
              <a:spLocks noChangeShapeType="1"/>
            </p:cNvSpPr>
            <p:nvPr/>
          </p:nvSpPr>
          <p:spPr bwMode="auto">
            <a:xfrm>
              <a:off x="4981" y="1436"/>
              <a:ext cx="579" cy="429"/>
            </a:xfrm>
            <a:prstGeom prst="line">
              <a:avLst/>
            </a:prstGeom>
            <a:noFill/>
            <a:ln w="9525">
              <a:solidFill>
                <a:schemeClr val="tx1"/>
              </a:solidFill>
              <a:prstDash val="dash"/>
              <a:round/>
              <a:headEnd/>
              <a:tailEnd/>
            </a:ln>
          </p:spPr>
          <p:txBody>
            <a:bodyPr/>
            <a:lstStyle/>
            <a:p>
              <a:endParaRPr lang="en-US"/>
            </a:p>
          </p:txBody>
        </p:sp>
        <p:sp>
          <p:nvSpPr>
            <p:cNvPr id="24" name="Line 27"/>
            <p:cNvSpPr>
              <a:spLocks noChangeShapeType="1"/>
            </p:cNvSpPr>
            <p:nvPr/>
          </p:nvSpPr>
          <p:spPr bwMode="auto">
            <a:xfrm>
              <a:off x="4474" y="2127"/>
              <a:ext cx="525" cy="368"/>
            </a:xfrm>
            <a:prstGeom prst="line">
              <a:avLst/>
            </a:prstGeom>
            <a:noFill/>
            <a:ln w="9525">
              <a:solidFill>
                <a:schemeClr val="tx1"/>
              </a:solidFill>
              <a:prstDash val="dash"/>
              <a:round/>
              <a:headEnd/>
              <a:tailEnd/>
            </a:ln>
          </p:spPr>
          <p:txBody>
            <a:bodyPr/>
            <a:lstStyle/>
            <a:p>
              <a:endParaRPr lang="en-US"/>
            </a:p>
          </p:txBody>
        </p:sp>
        <p:sp>
          <p:nvSpPr>
            <p:cNvPr id="25" name="Line 30"/>
            <p:cNvSpPr>
              <a:spLocks noChangeShapeType="1"/>
            </p:cNvSpPr>
            <p:nvPr/>
          </p:nvSpPr>
          <p:spPr bwMode="auto">
            <a:xfrm flipV="1">
              <a:off x="5029" y="1262"/>
              <a:ext cx="165" cy="216"/>
            </a:xfrm>
            <a:prstGeom prst="line">
              <a:avLst/>
            </a:prstGeom>
            <a:noFill/>
            <a:ln w="9525">
              <a:solidFill>
                <a:schemeClr val="tx1"/>
              </a:solidFill>
              <a:round/>
              <a:headEnd type="triangle" w="med" len="med"/>
              <a:tailEnd type="triangle" w="med" len="med"/>
            </a:ln>
          </p:spPr>
          <p:txBody>
            <a:bodyPr/>
            <a:lstStyle/>
            <a:p>
              <a:endParaRPr lang="en-US"/>
            </a:p>
          </p:txBody>
        </p:sp>
        <p:sp>
          <p:nvSpPr>
            <p:cNvPr id="26" name="Text Box 31"/>
            <p:cNvSpPr txBox="1">
              <a:spLocks noChangeArrowheads="1"/>
            </p:cNvSpPr>
            <p:nvPr/>
          </p:nvSpPr>
          <p:spPr bwMode="auto">
            <a:xfrm>
              <a:off x="5170" y="2063"/>
              <a:ext cx="225"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V</a:t>
              </a:r>
            </a:p>
          </p:txBody>
        </p:sp>
        <p:sp>
          <p:nvSpPr>
            <p:cNvPr id="27" name="Line 36"/>
            <p:cNvSpPr>
              <a:spLocks noChangeShapeType="1"/>
            </p:cNvSpPr>
            <p:nvPr/>
          </p:nvSpPr>
          <p:spPr bwMode="auto">
            <a:xfrm>
              <a:off x="5140" y="1226"/>
              <a:ext cx="225" cy="159"/>
            </a:xfrm>
            <a:prstGeom prst="line">
              <a:avLst/>
            </a:prstGeom>
            <a:noFill/>
            <a:ln w="9525">
              <a:solidFill>
                <a:schemeClr val="tx1"/>
              </a:solidFill>
              <a:prstDash val="dash"/>
              <a:round/>
              <a:headEnd/>
              <a:tailEnd/>
            </a:ln>
          </p:spPr>
          <p:txBody>
            <a:bodyPr/>
            <a:lstStyle/>
            <a:p>
              <a:endParaRPr lang="en-US"/>
            </a:p>
          </p:txBody>
        </p:sp>
        <p:sp>
          <p:nvSpPr>
            <p:cNvPr id="28" name="Line 37"/>
            <p:cNvSpPr>
              <a:spLocks noChangeShapeType="1"/>
            </p:cNvSpPr>
            <p:nvPr/>
          </p:nvSpPr>
          <p:spPr bwMode="auto">
            <a:xfrm>
              <a:off x="4456" y="992"/>
              <a:ext cx="687" cy="0"/>
            </a:xfrm>
            <a:prstGeom prst="line">
              <a:avLst/>
            </a:prstGeom>
            <a:noFill/>
            <a:ln w="9525">
              <a:solidFill>
                <a:schemeClr val="tx1"/>
              </a:solidFill>
              <a:round/>
              <a:headEnd type="triangle" w="med" len="med"/>
              <a:tailEnd type="triangle" w="med" len="med"/>
            </a:ln>
          </p:spPr>
          <p:txBody>
            <a:bodyPr/>
            <a:lstStyle/>
            <a:p>
              <a:endParaRPr lang="en-US"/>
            </a:p>
          </p:txBody>
        </p:sp>
        <p:sp>
          <p:nvSpPr>
            <p:cNvPr id="29" name="Text Box 38"/>
            <p:cNvSpPr txBox="1">
              <a:spLocks noChangeArrowheads="1"/>
            </p:cNvSpPr>
            <p:nvPr/>
          </p:nvSpPr>
          <p:spPr bwMode="auto">
            <a:xfrm>
              <a:off x="4675" y="779"/>
              <a:ext cx="249"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xy</a:t>
              </a:r>
            </a:p>
          </p:txBody>
        </p:sp>
        <p:sp>
          <p:nvSpPr>
            <p:cNvPr id="30" name="Line 39"/>
            <p:cNvSpPr>
              <a:spLocks noChangeShapeType="1"/>
            </p:cNvSpPr>
            <p:nvPr/>
          </p:nvSpPr>
          <p:spPr bwMode="auto">
            <a:xfrm>
              <a:off x="5140" y="959"/>
              <a:ext cx="0" cy="246"/>
            </a:xfrm>
            <a:prstGeom prst="line">
              <a:avLst/>
            </a:prstGeom>
            <a:noFill/>
            <a:ln w="9525">
              <a:solidFill>
                <a:schemeClr val="tx1"/>
              </a:solidFill>
              <a:prstDash val="dash"/>
              <a:round/>
              <a:headEnd/>
              <a:tailEnd/>
            </a:ln>
          </p:spPr>
          <p:txBody>
            <a:bodyPr/>
            <a:lstStyle/>
            <a:p>
              <a:endParaRPr lang="en-US"/>
            </a:p>
          </p:txBody>
        </p:sp>
        <p:sp>
          <p:nvSpPr>
            <p:cNvPr id="31" name="Oval 40"/>
            <p:cNvSpPr>
              <a:spLocks noChangeArrowheads="1"/>
            </p:cNvSpPr>
            <p:nvPr/>
          </p:nvSpPr>
          <p:spPr bwMode="auto">
            <a:xfrm>
              <a:off x="3678" y="2511"/>
              <a:ext cx="1552" cy="1552"/>
            </a:xfrm>
            <a:prstGeom prst="ellipse">
              <a:avLst/>
            </a:prstGeom>
            <a:noFill/>
            <a:ln w="9525">
              <a:solidFill>
                <a:schemeClr val="tx1"/>
              </a:solidFill>
              <a:round/>
              <a:headEnd/>
              <a:tailEnd/>
            </a:ln>
          </p:spPr>
          <p:txBody>
            <a:bodyPr wrap="none" anchor="ctr"/>
            <a:lstStyle/>
            <a:p>
              <a:endParaRPr lang="en-US"/>
            </a:p>
          </p:txBody>
        </p:sp>
        <p:sp>
          <p:nvSpPr>
            <p:cNvPr id="32" name="Line 41"/>
            <p:cNvSpPr>
              <a:spLocks noChangeShapeType="1"/>
            </p:cNvSpPr>
            <p:nvPr/>
          </p:nvSpPr>
          <p:spPr bwMode="auto">
            <a:xfrm>
              <a:off x="4456" y="3306"/>
              <a:ext cx="1067" cy="0"/>
            </a:xfrm>
            <a:prstGeom prst="line">
              <a:avLst/>
            </a:prstGeom>
            <a:noFill/>
            <a:ln w="9525">
              <a:solidFill>
                <a:schemeClr val="tx1"/>
              </a:solidFill>
              <a:round/>
              <a:headEnd/>
              <a:tailEnd type="triangle" w="med" len="med"/>
            </a:ln>
          </p:spPr>
          <p:txBody>
            <a:bodyPr/>
            <a:lstStyle/>
            <a:p>
              <a:endParaRPr lang="en-US"/>
            </a:p>
          </p:txBody>
        </p:sp>
        <p:sp>
          <p:nvSpPr>
            <p:cNvPr id="33" name="Line 42"/>
            <p:cNvSpPr>
              <a:spLocks noChangeShapeType="1"/>
            </p:cNvSpPr>
            <p:nvPr/>
          </p:nvSpPr>
          <p:spPr bwMode="auto">
            <a:xfrm>
              <a:off x="4462" y="3314"/>
              <a:ext cx="0" cy="955"/>
            </a:xfrm>
            <a:prstGeom prst="line">
              <a:avLst/>
            </a:prstGeom>
            <a:noFill/>
            <a:ln w="9525">
              <a:solidFill>
                <a:schemeClr val="tx1"/>
              </a:solidFill>
              <a:round/>
              <a:headEnd/>
              <a:tailEnd type="triangle" w="med" len="med"/>
            </a:ln>
          </p:spPr>
          <p:txBody>
            <a:bodyPr/>
            <a:lstStyle/>
            <a:p>
              <a:endParaRPr lang="en-US"/>
            </a:p>
          </p:txBody>
        </p:sp>
        <p:sp>
          <p:nvSpPr>
            <p:cNvPr id="34" name="Text Box 43"/>
            <p:cNvSpPr txBox="1">
              <a:spLocks noChangeArrowheads="1"/>
            </p:cNvSpPr>
            <p:nvPr/>
          </p:nvSpPr>
          <p:spPr bwMode="auto">
            <a:xfrm>
              <a:off x="5110" y="3632"/>
              <a:ext cx="220" cy="192"/>
            </a:xfrm>
            <a:prstGeom prst="rect">
              <a:avLst/>
            </a:prstGeom>
            <a:noFill/>
            <a:ln w="9525">
              <a:noFill/>
              <a:miter lim="800000"/>
              <a:headEnd/>
              <a:tailEnd/>
            </a:ln>
          </p:spPr>
          <p:txBody>
            <a:bodyPr wrap="none">
              <a:spAutoFit/>
            </a:bodyPr>
            <a:lstStyle/>
            <a:p>
              <a:pPr algn="l"/>
              <a:r>
                <a:rPr lang="en-US" sz="1400"/>
                <a:t>y</a:t>
              </a:r>
              <a:r>
                <a:rPr lang="en-US" sz="1400" baseline="-25000"/>
                <a:t>E</a:t>
              </a:r>
            </a:p>
          </p:txBody>
        </p:sp>
        <p:sp>
          <p:nvSpPr>
            <p:cNvPr id="35" name="Text Box 44"/>
            <p:cNvSpPr txBox="1">
              <a:spLocks noChangeArrowheads="1"/>
            </p:cNvSpPr>
            <p:nvPr/>
          </p:nvSpPr>
          <p:spPr bwMode="auto">
            <a:xfrm>
              <a:off x="4673" y="4046"/>
              <a:ext cx="220" cy="192"/>
            </a:xfrm>
            <a:prstGeom prst="rect">
              <a:avLst/>
            </a:prstGeom>
            <a:noFill/>
            <a:ln w="9525">
              <a:noFill/>
              <a:miter lim="800000"/>
              <a:headEnd/>
              <a:tailEnd/>
            </a:ln>
          </p:spPr>
          <p:txBody>
            <a:bodyPr wrap="none">
              <a:spAutoFit/>
            </a:bodyPr>
            <a:lstStyle/>
            <a:p>
              <a:pPr algn="l"/>
              <a:r>
                <a:rPr lang="en-US" sz="1400"/>
                <a:t>x</a:t>
              </a:r>
              <a:r>
                <a:rPr lang="en-US" sz="1400" baseline="-25000"/>
                <a:t>E</a:t>
              </a:r>
            </a:p>
          </p:txBody>
        </p:sp>
        <p:sp>
          <p:nvSpPr>
            <p:cNvPr id="36" name="Line 45"/>
            <p:cNvSpPr>
              <a:spLocks noChangeShapeType="1"/>
            </p:cNvSpPr>
            <p:nvPr/>
          </p:nvSpPr>
          <p:spPr bwMode="auto">
            <a:xfrm rot="974043">
              <a:off x="4375" y="3411"/>
              <a:ext cx="789" cy="537"/>
            </a:xfrm>
            <a:prstGeom prst="line">
              <a:avLst/>
            </a:prstGeom>
            <a:noFill/>
            <a:ln w="9525">
              <a:solidFill>
                <a:schemeClr val="tx1"/>
              </a:solidFill>
              <a:round/>
              <a:headEnd type="triangle" w="med" len="med"/>
              <a:tailEnd type="triangle" w="med" len="med"/>
            </a:ln>
          </p:spPr>
          <p:txBody>
            <a:bodyPr/>
            <a:lstStyle/>
            <a:p>
              <a:endParaRPr lang="en-US"/>
            </a:p>
          </p:txBody>
        </p:sp>
        <p:sp>
          <p:nvSpPr>
            <p:cNvPr id="37" name="Text Box 46"/>
            <p:cNvSpPr txBox="1">
              <a:spLocks noChangeArrowheads="1"/>
            </p:cNvSpPr>
            <p:nvPr/>
          </p:nvSpPr>
          <p:spPr bwMode="auto">
            <a:xfrm>
              <a:off x="4750" y="3530"/>
              <a:ext cx="249"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xy</a:t>
              </a:r>
            </a:p>
          </p:txBody>
        </p:sp>
        <p:sp>
          <p:nvSpPr>
            <p:cNvPr id="38" name="Text Box 47"/>
            <p:cNvSpPr txBox="1">
              <a:spLocks noChangeArrowheads="1"/>
            </p:cNvSpPr>
            <p:nvPr/>
          </p:nvSpPr>
          <p:spPr bwMode="auto">
            <a:xfrm>
              <a:off x="4485" y="3573"/>
              <a:ext cx="225" cy="192"/>
            </a:xfrm>
            <a:prstGeom prst="rect">
              <a:avLst/>
            </a:prstGeom>
            <a:noFill/>
            <a:ln w="9525">
              <a:noFill/>
              <a:miter lim="800000"/>
              <a:headEnd/>
              <a:tailEnd/>
            </a:ln>
          </p:spPr>
          <p:txBody>
            <a:bodyPr wrap="none">
              <a:spAutoFit/>
            </a:bodyPr>
            <a:lstStyle/>
            <a:p>
              <a:pPr algn="l"/>
              <a:r>
                <a:rPr lang="en-US" sz="1400">
                  <a:latin typeface="Symbol" pitchFamily="18" charset="2"/>
                </a:rPr>
                <a:t>l</a:t>
              </a:r>
              <a:r>
                <a:rPr lang="en-US" sz="1400" baseline="-25000"/>
                <a:t>E</a:t>
              </a:r>
            </a:p>
          </p:txBody>
        </p:sp>
        <p:sp>
          <p:nvSpPr>
            <p:cNvPr id="39" name="Arc 48"/>
            <p:cNvSpPr>
              <a:spLocks/>
            </p:cNvSpPr>
            <p:nvPr/>
          </p:nvSpPr>
          <p:spPr bwMode="auto">
            <a:xfrm rot="6104749">
              <a:off x="4502" y="3488"/>
              <a:ext cx="93" cy="13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40" name="Line 49"/>
            <p:cNvSpPr>
              <a:spLocks noChangeShapeType="1"/>
            </p:cNvSpPr>
            <p:nvPr/>
          </p:nvSpPr>
          <p:spPr bwMode="auto">
            <a:xfrm>
              <a:off x="5104" y="3308"/>
              <a:ext cx="0" cy="750"/>
            </a:xfrm>
            <a:prstGeom prst="line">
              <a:avLst/>
            </a:prstGeom>
            <a:noFill/>
            <a:ln w="9525">
              <a:solidFill>
                <a:schemeClr val="tx1"/>
              </a:solidFill>
              <a:prstDash val="dash"/>
              <a:round/>
              <a:headEnd/>
              <a:tailEnd/>
            </a:ln>
          </p:spPr>
          <p:txBody>
            <a:bodyPr/>
            <a:lstStyle/>
            <a:p>
              <a:endParaRPr lang="en-US"/>
            </a:p>
          </p:txBody>
        </p:sp>
        <p:sp>
          <p:nvSpPr>
            <p:cNvPr id="41" name="Line 50"/>
            <p:cNvSpPr>
              <a:spLocks noChangeShapeType="1"/>
            </p:cNvSpPr>
            <p:nvPr/>
          </p:nvSpPr>
          <p:spPr bwMode="auto">
            <a:xfrm flipH="1">
              <a:off x="4459" y="4064"/>
              <a:ext cx="645" cy="0"/>
            </a:xfrm>
            <a:prstGeom prst="line">
              <a:avLst/>
            </a:prstGeom>
            <a:noFill/>
            <a:ln w="9525">
              <a:solidFill>
                <a:schemeClr val="tx1"/>
              </a:solidFill>
              <a:prstDash val="dash"/>
              <a:round/>
              <a:headEnd/>
              <a:tailEnd/>
            </a:ln>
          </p:spPr>
          <p:txBody>
            <a:bodyPr/>
            <a:lstStyle/>
            <a:p>
              <a:endParaRPr lang="en-US"/>
            </a:p>
          </p:txBody>
        </p:sp>
        <p:sp>
          <p:nvSpPr>
            <p:cNvPr id="42" name="Text Box 51"/>
            <p:cNvSpPr txBox="1">
              <a:spLocks noChangeArrowheads="1"/>
            </p:cNvSpPr>
            <p:nvPr/>
          </p:nvSpPr>
          <p:spPr bwMode="auto">
            <a:xfrm>
              <a:off x="5293" y="3098"/>
              <a:ext cx="245" cy="192"/>
            </a:xfrm>
            <a:prstGeom prst="rect">
              <a:avLst/>
            </a:prstGeom>
            <a:noFill/>
            <a:ln w="9525">
              <a:noFill/>
              <a:miter lim="800000"/>
              <a:headEnd/>
              <a:tailEnd/>
            </a:ln>
          </p:spPr>
          <p:txBody>
            <a:bodyPr wrap="none">
              <a:spAutoFit/>
            </a:bodyPr>
            <a:lstStyle/>
            <a:p>
              <a:pPr algn="l"/>
              <a:r>
                <a:rPr lang="en-US" sz="1400">
                  <a:latin typeface="Times New Roman" pitchFamily="18" charset="0"/>
                </a:rPr>
                <a:t>Y</a:t>
              </a:r>
              <a:r>
                <a:rPr lang="en-US" sz="1400" baseline="-25000"/>
                <a:t>E</a:t>
              </a:r>
            </a:p>
          </p:txBody>
        </p:sp>
        <p:sp>
          <p:nvSpPr>
            <p:cNvPr id="43" name="Text Box 52"/>
            <p:cNvSpPr txBox="1">
              <a:spLocks noChangeArrowheads="1"/>
            </p:cNvSpPr>
            <p:nvPr/>
          </p:nvSpPr>
          <p:spPr bwMode="auto">
            <a:xfrm>
              <a:off x="4213" y="4055"/>
              <a:ext cx="245" cy="192"/>
            </a:xfrm>
            <a:prstGeom prst="rect">
              <a:avLst/>
            </a:prstGeom>
            <a:noFill/>
            <a:ln w="9525">
              <a:noFill/>
              <a:miter lim="800000"/>
              <a:headEnd/>
              <a:tailEnd/>
            </a:ln>
          </p:spPr>
          <p:txBody>
            <a:bodyPr wrap="none">
              <a:spAutoFit/>
            </a:bodyPr>
            <a:lstStyle/>
            <a:p>
              <a:pPr algn="l"/>
              <a:r>
                <a:rPr lang="en-US" sz="1400">
                  <a:latin typeface="Times New Roman" pitchFamily="18" charset="0"/>
                </a:rPr>
                <a:t>X</a:t>
              </a:r>
              <a:r>
                <a:rPr lang="en-US" sz="1400" baseline="-25000"/>
                <a:t>E</a:t>
              </a:r>
            </a:p>
          </p:txBody>
        </p:sp>
        <p:sp>
          <p:nvSpPr>
            <p:cNvPr id="44" name="Text Box 53"/>
            <p:cNvSpPr txBox="1">
              <a:spLocks noChangeArrowheads="1"/>
            </p:cNvSpPr>
            <p:nvPr/>
          </p:nvSpPr>
          <p:spPr bwMode="auto">
            <a:xfrm>
              <a:off x="4189" y="800"/>
              <a:ext cx="232" cy="192"/>
            </a:xfrm>
            <a:prstGeom prst="rect">
              <a:avLst/>
            </a:prstGeom>
            <a:noFill/>
            <a:ln w="9525">
              <a:noFill/>
              <a:miter lim="800000"/>
              <a:headEnd/>
              <a:tailEnd/>
            </a:ln>
          </p:spPr>
          <p:txBody>
            <a:bodyPr wrap="none">
              <a:spAutoFit/>
            </a:bodyPr>
            <a:lstStyle/>
            <a:p>
              <a:pPr algn="l"/>
              <a:r>
                <a:rPr lang="en-US" sz="1400">
                  <a:latin typeface="Times New Roman" pitchFamily="18" charset="0"/>
                </a:rPr>
                <a:t>Z</a:t>
              </a:r>
              <a:r>
                <a:rPr lang="en-US" sz="1400" baseline="-25000"/>
                <a:t>E</a:t>
              </a:r>
            </a:p>
          </p:txBody>
        </p:sp>
        <p:sp>
          <p:nvSpPr>
            <p:cNvPr id="45" name="Text Box 54"/>
            <p:cNvSpPr txBox="1">
              <a:spLocks noChangeArrowheads="1"/>
            </p:cNvSpPr>
            <p:nvPr/>
          </p:nvSpPr>
          <p:spPr bwMode="auto">
            <a:xfrm>
              <a:off x="4169" y="2814"/>
              <a:ext cx="692" cy="231"/>
            </a:xfrm>
            <a:prstGeom prst="rect">
              <a:avLst/>
            </a:prstGeom>
            <a:noFill/>
            <a:ln w="9525">
              <a:noFill/>
              <a:miter lim="800000"/>
              <a:headEnd/>
              <a:tailEnd/>
            </a:ln>
          </p:spPr>
          <p:txBody>
            <a:bodyPr wrap="none">
              <a:spAutoFit/>
            </a:bodyPr>
            <a:lstStyle/>
            <a:p>
              <a:r>
                <a:rPr lang="en-US"/>
                <a:t>Top view</a:t>
              </a:r>
            </a:p>
          </p:txBody>
        </p:sp>
        <p:sp>
          <p:nvSpPr>
            <p:cNvPr id="46" name="Text Box 55"/>
            <p:cNvSpPr txBox="1">
              <a:spLocks noChangeArrowheads="1"/>
            </p:cNvSpPr>
            <p:nvPr/>
          </p:nvSpPr>
          <p:spPr bwMode="auto">
            <a:xfrm>
              <a:off x="4038" y="617"/>
              <a:ext cx="996" cy="231"/>
            </a:xfrm>
            <a:prstGeom prst="rect">
              <a:avLst/>
            </a:prstGeom>
            <a:noFill/>
            <a:ln w="9525">
              <a:noFill/>
              <a:miter lim="800000"/>
              <a:headEnd/>
              <a:tailEnd/>
            </a:ln>
          </p:spPr>
          <p:txBody>
            <a:bodyPr wrap="none">
              <a:spAutoFit/>
            </a:bodyPr>
            <a:lstStyle/>
            <a:p>
              <a:r>
                <a:rPr lang="en-US"/>
                <a:t>Meridian view</a:t>
              </a:r>
            </a:p>
          </p:txBody>
        </p:sp>
        <p:sp>
          <p:nvSpPr>
            <p:cNvPr id="47" name="Line 60"/>
            <p:cNvSpPr>
              <a:spLocks noChangeShapeType="1"/>
            </p:cNvSpPr>
            <p:nvPr/>
          </p:nvSpPr>
          <p:spPr bwMode="auto">
            <a:xfrm rot="2625278">
              <a:off x="4533" y="1938"/>
              <a:ext cx="66" cy="66"/>
            </a:xfrm>
            <a:prstGeom prst="line">
              <a:avLst/>
            </a:prstGeom>
            <a:noFill/>
            <a:ln w="9525">
              <a:solidFill>
                <a:schemeClr val="tx1"/>
              </a:solidFill>
              <a:round/>
              <a:headEnd/>
              <a:tailEnd/>
            </a:ln>
          </p:spPr>
          <p:txBody>
            <a:bodyPr/>
            <a:lstStyle/>
            <a:p>
              <a:endParaRPr lang="en-US"/>
            </a:p>
          </p:txBody>
        </p:sp>
        <p:sp>
          <p:nvSpPr>
            <p:cNvPr id="48" name="Line 61"/>
            <p:cNvSpPr>
              <a:spLocks noChangeShapeType="1"/>
            </p:cNvSpPr>
            <p:nvPr/>
          </p:nvSpPr>
          <p:spPr bwMode="auto">
            <a:xfrm rot="-2774722">
              <a:off x="4536" y="1941"/>
              <a:ext cx="66" cy="66"/>
            </a:xfrm>
            <a:prstGeom prst="line">
              <a:avLst/>
            </a:prstGeom>
            <a:noFill/>
            <a:ln w="9525">
              <a:solidFill>
                <a:schemeClr val="tx1"/>
              </a:solidFill>
              <a:round/>
              <a:headEnd/>
              <a:tailEnd/>
            </a:ln>
          </p:spPr>
          <p:txBody>
            <a:bodyPr/>
            <a:lstStyle/>
            <a:p>
              <a:endParaRPr lang="en-US"/>
            </a:p>
          </p:txBody>
        </p:sp>
        <p:sp>
          <p:nvSpPr>
            <p:cNvPr id="49" name="Text Box 64"/>
            <p:cNvSpPr txBox="1">
              <a:spLocks noChangeArrowheads="1"/>
            </p:cNvSpPr>
            <p:nvPr/>
          </p:nvSpPr>
          <p:spPr bwMode="auto">
            <a:xfrm>
              <a:off x="4924" y="1865"/>
              <a:ext cx="177" cy="192"/>
            </a:xfrm>
            <a:prstGeom prst="rect">
              <a:avLst/>
            </a:prstGeom>
            <a:noFill/>
            <a:ln w="9525">
              <a:noFill/>
              <a:miter lim="800000"/>
              <a:headEnd/>
              <a:tailEnd/>
            </a:ln>
          </p:spPr>
          <p:txBody>
            <a:bodyPr wrap="none">
              <a:spAutoFit/>
            </a:bodyPr>
            <a:lstStyle/>
            <a:p>
              <a:pPr algn="l"/>
              <a:r>
                <a:rPr lang="en-US" sz="1400">
                  <a:latin typeface="Symbol" pitchFamily="18" charset="2"/>
                </a:rPr>
                <a:t>r</a:t>
              </a:r>
              <a:endParaRPr lang="en-US" sz="1400" baseline="-25000"/>
            </a:p>
          </p:txBody>
        </p:sp>
        <p:sp>
          <p:nvSpPr>
            <p:cNvPr id="50" name="Oval 65"/>
            <p:cNvSpPr>
              <a:spLocks noChangeArrowheads="1"/>
            </p:cNvSpPr>
            <p:nvPr/>
          </p:nvSpPr>
          <p:spPr bwMode="auto">
            <a:xfrm>
              <a:off x="4957" y="141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51" name="Text Box 67"/>
            <p:cNvSpPr txBox="1">
              <a:spLocks noChangeArrowheads="1"/>
            </p:cNvSpPr>
            <p:nvPr/>
          </p:nvSpPr>
          <p:spPr bwMode="auto">
            <a:xfrm>
              <a:off x="4903" y="1439"/>
              <a:ext cx="191" cy="192"/>
            </a:xfrm>
            <a:prstGeom prst="rect">
              <a:avLst/>
            </a:prstGeom>
            <a:noFill/>
            <a:ln w="9525">
              <a:noFill/>
              <a:miter lim="800000"/>
              <a:headEnd/>
              <a:tailEnd/>
            </a:ln>
          </p:spPr>
          <p:txBody>
            <a:bodyPr wrap="none">
              <a:spAutoFit/>
            </a:bodyPr>
            <a:lstStyle/>
            <a:p>
              <a:pPr algn="l"/>
              <a:r>
                <a:rPr lang="en-US" sz="1400"/>
                <a:t>P</a:t>
              </a:r>
            </a:p>
          </p:txBody>
        </p:sp>
        <p:sp>
          <p:nvSpPr>
            <p:cNvPr id="52" name="Line 68"/>
            <p:cNvSpPr>
              <a:spLocks noChangeShapeType="1"/>
            </p:cNvSpPr>
            <p:nvPr/>
          </p:nvSpPr>
          <p:spPr bwMode="auto">
            <a:xfrm flipH="1" flipV="1">
              <a:off x="4917" y="1068"/>
              <a:ext cx="186" cy="129"/>
            </a:xfrm>
            <a:prstGeom prst="line">
              <a:avLst/>
            </a:prstGeom>
            <a:noFill/>
            <a:ln w="9525">
              <a:solidFill>
                <a:schemeClr val="tx1"/>
              </a:solidFill>
              <a:round/>
              <a:headEnd/>
              <a:tailEnd type="triangle" w="med" len="med"/>
            </a:ln>
          </p:spPr>
          <p:txBody>
            <a:bodyPr/>
            <a:lstStyle/>
            <a:p>
              <a:endParaRPr lang="en-US"/>
            </a:p>
          </p:txBody>
        </p:sp>
        <p:sp>
          <p:nvSpPr>
            <p:cNvPr id="53" name="Text Box 69"/>
            <p:cNvSpPr txBox="1">
              <a:spLocks noChangeArrowheads="1"/>
            </p:cNvSpPr>
            <p:nvPr/>
          </p:nvSpPr>
          <p:spPr bwMode="auto">
            <a:xfrm>
              <a:off x="4632" y="980"/>
              <a:ext cx="373" cy="192"/>
            </a:xfrm>
            <a:prstGeom prst="rect">
              <a:avLst/>
            </a:prstGeom>
            <a:noFill/>
            <a:ln w="9525">
              <a:noFill/>
              <a:miter lim="800000"/>
              <a:headEnd/>
              <a:tailEnd/>
            </a:ln>
          </p:spPr>
          <p:txBody>
            <a:bodyPr wrap="none">
              <a:spAutoFit/>
            </a:bodyPr>
            <a:lstStyle/>
            <a:p>
              <a:pPr algn="l"/>
              <a:r>
                <a:rPr lang="en-US" sz="1400">
                  <a:latin typeface="Times New Roman" pitchFamily="18" charset="0"/>
                </a:rPr>
                <a:t>V</a:t>
              </a:r>
              <a:r>
                <a:rPr lang="en-US" sz="1400" baseline="-25000"/>
                <a:t>North</a:t>
              </a:r>
            </a:p>
          </p:txBody>
        </p:sp>
        <p:sp>
          <p:nvSpPr>
            <p:cNvPr id="54" name="Line 70"/>
            <p:cNvSpPr>
              <a:spLocks noChangeShapeType="1"/>
            </p:cNvSpPr>
            <p:nvPr/>
          </p:nvSpPr>
          <p:spPr bwMode="auto">
            <a:xfrm flipV="1">
              <a:off x="5109" y="3879"/>
              <a:ext cx="192" cy="186"/>
            </a:xfrm>
            <a:prstGeom prst="line">
              <a:avLst/>
            </a:prstGeom>
            <a:noFill/>
            <a:ln w="9525">
              <a:solidFill>
                <a:schemeClr val="tx1"/>
              </a:solidFill>
              <a:round/>
              <a:headEnd/>
              <a:tailEnd type="triangle" w="med" len="med"/>
            </a:ln>
          </p:spPr>
          <p:txBody>
            <a:bodyPr/>
            <a:lstStyle/>
            <a:p>
              <a:endParaRPr lang="en-US"/>
            </a:p>
          </p:txBody>
        </p:sp>
        <p:sp>
          <p:nvSpPr>
            <p:cNvPr id="55" name="Text Box 71"/>
            <p:cNvSpPr txBox="1">
              <a:spLocks noChangeArrowheads="1"/>
            </p:cNvSpPr>
            <p:nvPr/>
          </p:nvSpPr>
          <p:spPr bwMode="auto">
            <a:xfrm>
              <a:off x="5286" y="3812"/>
              <a:ext cx="341" cy="192"/>
            </a:xfrm>
            <a:prstGeom prst="rect">
              <a:avLst/>
            </a:prstGeom>
            <a:noFill/>
            <a:ln w="9525">
              <a:noFill/>
              <a:miter lim="800000"/>
              <a:headEnd/>
              <a:tailEnd/>
            </a:ln>
          </p:spPr>
          <p:txBody>
            <a:bodyPr wrap="none">
              <a:spAutoFit/>
            </a:bodyPr>
            <a:lstStyle/>
            <a:p>
              <a:pPr algn="l"/>
              <a:r>
                <a:rPr lang="en-US" sz="1400">
                  <a:latin typeface="Times New Roman" pitchFamily="18" charset="0"/>
                </a:rPr>
                <a:t>V</a:t>
              </a:r>
              <a:r>
                <a:rPr lang="en-US" sz="1400" baseline="-25000"/>
                <a:t>East</a:t>
              </a:r>
            </a:p>
          </p:txBody>
        </p:sp>
        <p:sp>
          <p:nvSpPr>
            <p:cNvPr id="56" name="Text Box 72"/>
            <p:cNvSpPr txBox="1">
              <a:spLocks noChangeArrowheads="1"/>
            </p:cNvSpPr>
            <p:nvPr/>
          </p:nvSpPr>
          <p:spPr bwMode="auto">
            <a:xfrm>
              <a:off x="4960" y="4082"/>
              <a:ext cx="203" cy="192"/>
            </a:xfrm>
            <a:prstGeom prst="rect">
              <a:avLst/>
            </a:prstGeom>
            <a:noFill/>
            <a:ln w="9525">
              <a:noFill/>
              <a:miter lim="800000"/>
              <a:headEnd/>
              <a:tailEnd/>
            </a:ln>
          </p:spPr>
          <p:txBody>
            <a:bodyPr wrap="none">
              <a:spAutoFit/>
            </a:bodyPr>
            <a:lstStyle/>
            <a:p>
              <a:pPr algn="l"/>
              <a:r>
                <a:rPr lang="en-US" sz="1400"/>
                <a:t>O</a:t>
              </a:r>
            </a:p>
          </p:txBody>
        </p:sp>
        <p:sp>
          <p:nvSpPr>
            <p:cNvPr id="57" name="Oval 73"/>
            <p:cNvSpPr>
              <a:spLocks noChangeArrowheads="1"/>
            </p:cNvSpPr>
            <p:nvPr/>
          </p:nvSpPr>
          <p:spPr bwMode="auto">
            <a:xfrm>
              <a:off x="5068" y="4052"/>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58" name="Text Box 74"/>
            <p:cNvSpPr txBox="1">
              <a:spLocks noChangeArrowheads="1"/>
            </p:cNvSpPr>
            <p:nvPr/>
          </p:nvSpPr>
          <p:spPr bwMode="auto">
            <a:xfrm>
              <a:off x="4731" y="1142"/>
              <a:ext cx="381" cy="192"/>
            </a:xfrm>
            <a:prstGeom prst="rect">
              <a:avLst/>
            </a:prstGeom>
            <a:noFill/>
            <a:ln w="9525">
              <a:noFill/>
              <a:miter lim="800000"/>
              <a:headEnd/>
              <a:tailEnd/>
            </a:ln>
          </p:spPr>
          <p:txBody>
            <a:bodyPr wrap="none">
              <a:spAutoFit/>
            </a:bodyPr>
            <a:lstStyle/>
            <a:p>
              <a:pPr algn="l"/>
              <a:r>
                <a:rPr lang="en-US" sz="1400">
                  <a:latin typeface="Times New Roman" pitchFamily="18" charset="0"/>
                </a:rPr>
                <a:t>V</a:t>
              </a:r>
              <a:r>
                <a:rPr lang="en-US" sz="1400" baseline="-25000"/>
                <a:t>Down</a:t>
              </a:r>
            </a:p>
          </p:txBody>
        </p:sp>
        <p:sp>
          <p:nvSpPr>
            <p:cNvPr id="59" name="Line 75"/>
            <p:cNvSpPr>
              <a:spLocks noChangeShapeType="1"/>
            </p:cNvSpPr>
            <p:nvPr/>
          </p:nvSpPr>
          <p:spPr bwMode="auto">
            <a:xfrm flipH="1">
              <a:off x="5040" y="1257"/>
              <a:ext cx="81" cy="99"/>
            </a:xfrm>
            <a:prstGeom prst="line">
              <a:avLst/>
            </a:prstGeom>
            <a:noFill/>
            <a:ln w="9525">
              <a:solidFill>
                <a:schemeClr val="tx1"/>
              </a:solidFill>
              <a:round/>
              <a:headEnd/>
              <a:tailEnd type="triangle" w="med" len="med"/>
            </a:ln>
          </p:spPr>
          <p:txBody>
            <a:bodyPr/>
            <a:lstStyle/>
            <a:p>
              <a:endParaRPr lang="en-US"/>
            </a:p>
          </p:txBody>
        </p:sp>
        <p:sp>
          <p:nvSpPr>
            <p:cNvPr id="60" name="Line 77"/>
            <p:cNvSpPr>
              <a:spLocks noChangeShapeType="1"/>
            </p:cNvSpPr>
            <p:nvPr/>
          </p:nvSpPr>
          <p:spPr bwMode="auto">
            <a:xfrm>
              <a:off x="4570" y="1980"/>
              <a:ext cx="276" cy="191"/>
            </a:xfrm>
            <a:prstGeom prst="line">
              <a:avLst/>
            </a:prstGeom>
            <a:noFill/>
            <a:ln w="9525">
              <a:solidFill>
                <a:schemeClr val="tx1"/>
              </a:solidFill>
              <a:prstDash val="dash"/>
              <a:round/>
              <a:headEnd/>
              <a:tailEnd/>
            </a:ln>
          </p:spPr>
          <p:txBody>
            <a:bodyPr/>
            <a:lstStyle/>
            <a:p>
              <a:endParaRPr lang="en-US"/>
            </a:p>
          </p:txBody>
        </p:sp>
        <p:sp>
          <p:nvSpPr>
            <p:cNvPr id="61" name="Line 78"/>
            <p:cNvSpPr>
              <a:spLocks noChangeShapeType="1"/>
            </p:cNvSpPr>
            <p:nvPr/>
          </p:nvSpPr>
          <p:spPr bwMode="auto">
            <a:xfrm flipH="1">
              <a:off x="4957" y="1790"/>
              <a:ext cx="502" cy="672"/>
            </a:xfrm>
            <a:prstGeom prst="line">
              <a:avLst/>
            </a:prstGeom>
            <a:noFill/>
            <a:ln w="9525">
              <a:solidFill>
                <a:schemeClr val="tx1"/>
              </a:solidFill>
              <a:round/>
              <a:headEnd type="triangle" w="med" len="med"/>
              <a:tailEnd type="triangle" w="med" len="med"/>
            </a:ln>
          </p:spPr>
          <p:txBody>
            <a:bodyPr/>
            <a:lstStyle/>
            <a:p>
              <a:endParaRPr lang="en-US"/>
            </a:p>
          </p:txBody>
        </p:sp>
      </p:grpSp>
      <p:graphicFrame>
        <p:nvGraphicFramePr>
          <p:cNvPr id="1026" name="Object 59"/>
          <p:cNvGraphicFramePr>
            <a:graphicFrameLocks noChangeAspect="1"/>
          </p:cNvGraphicFramePr>
          <p:nvPr/>
        </p:nvGraphicFramePr>
        <p:xfrm>
          <a:off x="1143000" y="3505200"/>
          <a:ext cx="4162425" cy="1846263"/>
        </p:xfrm>
        <a:graphic>
          <a:graphicData uri="http://schemas.openxmlformats.org/presentationml/2006/ole">
            <p:oleObj spid="_x0000_s1026" name="Equation" r:id="rId4" imgW="2743200" imgH="12189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NED Frame Angular Rates</a:t>
            </a:r>
            <a:endParaRPr lang="en-US" dirty="0"/>
          </a:p>
        </p:txBody>
      </p:sp>
      <p:sp>
        <p:nvSpPr>
          <p:cNvPr id="6" name="Content Placeholder 5"/>
          <p:cNvSpPr>
            <a:spLocks noGrp="1"/>
          </p:cNvSpPr>
          <p:nvPr>
            <p:ph sz="half" idx="1"/>
          </p:nvPr>
        </p:nvSpPr>
        <p:spPr>
          <a:xfrm>
            <a:off x="457200" y="1600201"/>
            <a:ext cx="5105400" cy="4525963"/>
          </a:xfrm>
        </p:spPr>
        <p:txBody>
          <a:bodyPr/>
          <a:lstStyle/>
          <a:p>
            <a:r>
              <a:rPr lang="en-US" sz="1600" dirty="0" smtClean="0"/>
              <a:t>The angular rate of the NED frame axes relative to the Earth centered, Earth Fixed (ECEF) frame can be computed from the derivatives of </a:t>
            </a:r>
            <a:r>
              <a:rPr lang="en-US" sz="1600" dirty="0" err="1" smtClean="0">
                <a:latin typeface="Symbol" pitchFamily="18" charset="2"/>
              </a:rPr>
              <a:t>f</a:t>
            </a:r>
            <a:r>
              <a:rPr lang="en-US" sz="1600" baseline="-25000" dirty="0" err="1" smtClean="0"/>
              <a:t>E</a:t>
            </a:r>
            <a:r>
              <a:rPr lang="en-US" sz="1600" dirty="0" smtClean="0"/>
              <a:t> and </a:t>
            </a:r>
            <a:r>
              <a:rPr lang="en-US" sz="1600" dirty="0" err="1" smtClean="0">
                <a:latin typeface="Symbol" pitchFamily="18" charset="2"/>
              </a:rPr>
              <a:t>l</a:t>
            </a:r>
            <a:r>
              <a:rPr lang="en-US" sz="1600" baseline="-25000" dirty="0" err="1" smtClean="0"/>
              <a:t>E</a:t>
            </a:r>
            <a:r>
              <a:rPr lang="en-US" sz="1600" dirty="0" smtClean="0"/>
              <a:t> (Equations (29) and (30) on the previous page:</a:t>
            </a:r>
          </a:p>
          <a:p>
            <a:endParaRPr lang="en-US" sz="1600" dirty="0" smtClean="0"/>
          </a:p>
          <a:p>
            <a:endParaRPr lang="en-US" sz="1600" dirty="0" smtClean="0"/>
          </a:p>
          <a:p>
            <a:endParaRPr lang="en-US" sz="1600" dirty="0" smtClean="0"/>
          </a:p>
          <a:p>
            <a:endParaRPr lang="en-US" sz="1600" dirty="0" smtClean="0"/>
          </a:p>
          <a:p>
            <a:pPr lvl="1"/>
            <a:endParaRPr lang="en-US" sz="1400" dirty="0" smtClean="0"/>
          </a:p>
          <a:p>
            <a:pPr lvl="1"/>
            <a:r>
              <a:rPr lang="en-US" sz="1400" dirty="0" smtClean="0"/>
              <a:t>To get the angular rate of the NED frame relative to the Earth centered, inertial (ECI) frame, substitute </a:t>
            </a:r>
          </a:p>
          <a:p>
            <a:pPr lvl="1">
              <a:buNone/>
            </a:pPr>
            <a:r>
              <a:rPr lang="en-US" sz="1400" dirty="0" smtClean="0"/>
              <a:t>	                                    in the equations above, where </a:t>
            </a:r>
          </a:p>
          <a:p>
            <a:pPr lvl="1">
              <a:buNone/>
            </a:pPr>
            <a:r>
              <a:rPr lang="en-US" sz="1400" dirty="0" smtClean="0">
                <a:latin typeface="Symbol" pitchFamily="18" charset="2"/>
              </a:rPr>
              <a:t>	</a:t>
            </a:r>
            <a:r>
              <a:rPr lang="en-US" sz="1400" dirty="0" err="1" smtClean="0">
                <a:latin typeface="Symbol" pitchFamily="18" charset="2"/>
              </a:rPr>
              <a:t>w</a:t>
            </a:r>
            <a:r>
              <a:rPr lang="en-US" sz="1400" baseline="-25000" dirty="0" err="1" smtClean="0"/>
              <a:t>Earth</a:t>
            </a:r>
            <a:r>
              <a:rPr lang="en-US" sz="1400" dirty="0" smtClean="0"/>
              <a:t> is the earth’s rotation rate ( </a:t>
            </a:r>
            <a:r>
              <a:rPr lang="en-US" sz="1400" dirty="0" err="1" smtClean="0">
                <a:latin typeface="Symbol" pitchFamily="18" charset="2"/>
              </a:rPr>
              <a:t>w</a:t>
            </a:r>
            <a:r>
              <a:rPr lang="en-US" sz="1400" baseline="-25000" dirty="0" err="1" smtClean="0"/>
              <a:t>Earth</a:t>
            </a:r>
            <a:r>
              <a:rPr lang="en-US" sz="1400" dirty="0" smtClean="0"/>
              <a:t> = 7.292115E-5 </a:t>
            </a:r>
            <a:r>
              <a:rPr lang="en-US" sz="1400" dirty="0" err="1" smtClean="0"/>
              <a:t>rad</a:t>
            </a:r>
            <a:r>
              <a:rPr lang="en-US" sz="1400" dirty="0" smtClean="0"/>
              <a:t>/sec )</a:t>
            </a:r>
          </a:p>
          <a:p>
            <a:pPr lvl="1">
              <a:buNone/>
            </a:pPr>
            <a:endParaRPr lang="en-US" sz="800" dirty="0" smtClean="0"/>
          </a:p>
          <a:p>
            <a:r>
              <a:rPr lang="en-US" sz="1600" dirty="0" smtClean="0"/>
              <a:t>The rate of change of the ECEF  ( or ECI ) to NED quaternion is computed with </a:t>
            </a:r>
            <a:r>
              <a:rPr lang="en-US" sz="1600" dirty="0" err="1" smtClean="0"/>
              <a:t>Poinsot’s</a:t>
            </a:r>
            <a:r>
              <a:rPr lang="en-US" sz="1600" dirty="0" smtClean="0"/>
              <a:t> equation:</a:t>
            </a:r>
          </a:p>
          <a:p>
            <a:endParaRPr lang="en-US" sz="1600" dirty="0" smtClean="0"/>
          </a:p>
          <a:p>
            <a:endParaRPr lang="en-US" sz="24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13</a:t>
            </a:fld>
            <a:endParaRPr lang="en-US" dirty="0"/>
          </a:p>
        </p:txBody>
      </p:sp>
      <p:grpSp>
        <p:nvGrpSpPr>
          <p:cNvPr id="2" name="Group 81"/>
          <p:cNvGrpSpPr>
            <a:grpSpLocks noGrp="1"/>
          </p:cNvGrpSpPr>
          <p:nvPr>
            <p:ph sz="half" idx="2"/>
          </p:nvPr>
        </p:nvGrpSpPr>
        <p:grpSpPr bwMode="auto">
          <a:xfrm>
            <a:off x="5715000" y="1600200"/>
            <a:ext cx="2971800" cy="4525963"/>
            <a:chOff x="3571" y="617"/>
            <a:chExt cx="2279" cy="3657"/>
          </a:xfrm>
        </p:grpSpPr>
        <p:sp>
          <p:nvSpPr>
            <p:cNvPr id="9" name="Rectangle 4"/>
            <p:cNvSpPr>
              <a:spLocks noChangeArrowheads="1"/>
            </p:cNvSpPr>
            <p:nvPr/>
          </p:nvSpPr>
          <p:spPr bwMode="auto">
            <a:xfrm>
              <a:off x="5016" y="3078"/>
              <a:ext cx="834" cy="258"/>
            </a:xfrm>
            <a:prstGeom prst="rect">
              <a:avLst/>
            </a:prstGeom>
            <a:noFill/>
            <a:ln w="9525">
              <a:noFill/>
              <a:miter lim="800000"/>
              <a:headEnd/>
              <a:tailEnd/>
            </a:ln>
          </p:spPr>
          <p:txBody>
            <a:bodyPr/>
            <a:lstStyle/>
            <a:p>
              <a:endParaRPr lang="en-US"/>
            </a:p>
          </p:txBody>
        </p:sp>
        <p:sp>
          <p:nvSpPr>
            <p:cNvPr id="10" name="Rectangle 5"/>
            <p:cNvSpPr>
              <a:spLocks noChangeArrowheads="1"/>
            </p:cNvSpPr>
            <p:nvPr/>
          </p:nvSpPr>
          <p:spPr bwMode="auto">
            <a:xfrm>
              <a:off x="5688" y="2244"/>
              <a:ext cx="48" cy="230"/>
            </a:xfrm>
            <a:prstGeom prst="rect">
              <a:avLst/>
            </a:prstGeom>
            <a:noFill/>
            <a:ln w="9525">
              <a:noFill/>
              <a:miter lim="800000"/>
              <a:headEnd/>
              <a:tailEnd/>
            </a:ln>
          </p:spPr>
          <p:txBody>
            <a:bodyPr wrap="none" lIns="0" tIns="0" rIns="0" bIns="0">
              <a:spAutoFit/>
            </a:bodyPr>
            <a:lstStyle/>
            <a:p>
              <a:pPr algn="l"/>
              <a:r>
                <a:rPr lang="en-US" sz="2400">
                  <a:solidFill>
                    <a:srgbClr val="000000"/>
                  </a:solidFill>
                  <a:latin typeface="Times" pitchFamily="18" charset="0"/>
                </a:rPr>
                <a:t> </a:t>
              </a:r>
              <a:endParaRPr lang="en-US"/>
            </a:p>
          </p:txBody>
        </p:sp>
        <p:sp>
          <p:nvSpPr>
            <p:cNvPr id="11" name="Text Box 10"/>
            <p:cNvSpPr txBox="1">
              <a:spLocks noChangeArrowheads="1"/>
            </p:cNvSpPr>
            <p:nvPr/>
          </p:nvSpPr>
          <p:spPr bwMode="auto">
            <a:xfrm>
              <a:off x="5224" y="767"/>
              <a:ext cx="484" cy="346"/>
            </a:xfrm>
            <a:prstGeom prst="rect">
              <a:avLst/>
            </a:prstGeom>
            <a:noFill/>
            <a:ln w="9525">
              <a:noFill/>
              <a:miter lim="800000"/>
              <a:headEnd/>
              <a:tailEnd/>
            </a:ln>
          </p:spPr>
          <p:txBody>
            <a:bodyPr wrap="none">
              <a:spAutoFit/>
            </a:bodyPr>
            <a:lstStyle/>
            <a:p>
              <a:pPr algn="l"/>
              <a:r>
                <a:rPr lang="en-US" sz="1000" dirty="0"/>
                <a:t>Normal to </a:t>
              </a:r>
            </a:p>
            <a:p>
              <a:pPr algn="l"/>
              <a:r>
                <a:rPr lang="en-US" sz="1000" dirty="0"/>
                <a:t>ellipse at </a:t>
              </a:r>
            </a:p>
            <a:p>
              <a:pPr algn="l"/>
              <a:r>
                <a:rPr lang="en-US" sz="1000" dirty="0"/>
                <a:t>point P</a:t>
              </a:r>
            </a:p>
          </p:txBody>
        </p:sp>
        <p:sp>
          <p:nvSpPr>
            <p:cNvPr id="12" name="Rectangle 6"/>
            <p:cNvSpPr>
              <a:spLocks noChangeArrowheads="1"/>
            </p:cNvSpPr>
            <p:nvPr/>
          </p:nvSpPr>
          <p:spPr bwMode="auto">
            <a:xfrm>
              <a:off x="5688" y="2958"/>
              <a:ext cx="20" cy="96"/>
            </a:xfrm>
            <a:prstGeom prst="rect">
              <a:avLst/>
            </a:prstGeom>
            <a:noFill/>
            <a:ln w="9525">
              <a:noFill/>
              <a:miter lim="800000"/>
              <a:headEnd/>
              <a:tailEnd/>
            </a:ln>
          </p:spPr>
          <p:txBody>
            <a:bodyPr wrap="none" lIns="0" tIns="0" rIns="0" bIns="0">
              <a:spAutoFit/>
            </a:bodyPr>
            <a:lstStyle/>
            <a:p>
              <a:pPr algn="l"/>
              <a:r>
                <a:rPr lang="en-US" sz="1000" i="1">
                  <a:solidFill>
                    <a:srgbClr val="000000"/>
                  </a:solidFill>
                  <a:latin typeface="Symbol" pitchFamily="18" charset="2"/>
                </a:rPr>
                <a:t> </a:t>
              </a:r>
              <a:endParaRPr lang="en-US"/>
            </a:p>
          </p:txBody>
        </p:sp>
        <p:grpSp>
          <p:nvGrpSpPr>
            <p:cNvPr id="3" name="Group 11"/>
            <p:cNvGrpSpPr>
              <a:grpSpLocks/>
            </p:cNvGrpSpPr>
            <p:nvPr/>
          </p:nvGrpSpPr>
          <p:grpSpPr bwMode="auto">
            <a:xfrm>
              <a:off x="3691" y="914"/>
              <a:ext cx="1536" cy="1536"/>
              <a:chOff x="3624" y="2640"/>
              <a:chExt cx="1536" cy="1536"/>
            </a:xfrm>
          </p:grpSpPr>
          <p:sp>
            <p:nvSpPr>
              <p:cNvPr id="62" name="Line 12"/>
              <p:cNvSpPr>
                <a:spLocks noChangeShapeType="1"/>
              </p:cNvSpPr>
              <p:nvPr/>
            </p:nvSpPr>
            <p:spPr bwMode="auto">
              <a:xfrm>
                <a:off x="4392" y="2640"/>
                <a:ext cx="0" cy="1536"/>
              </a:xfrm>
              <a:prstGeom prst="line">
                <a:avLst/>
              </a:prstGeom>
              <a:noFill/>
              <a:ln w="9525">
                <a:solidFill>
                  <a:schemeClr val="tx1"/>
                </a:solidFill>
                <a:round/>
                <a:headEnd type="triangle" w="med" len="med"/>
                <a:tailEnd/>
              </a:ln>
            </p:spPr>
            <p:txBody>
              <a:bodyPr/>
              <a:lstStyle/>
              <a:p>
                <a:endParaRPr lang="en-US"/>
              </a:p>
            </p:txBody>
          </p:sp>
          <p:sp>
            <p:nvSpPr>
              <p:cNvPr id="63" name="Oval 13"/>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14" name="Line 14"/>
            <p:cNvSpPr>
              <a:spLocks noChangeShapeType="1"/>
            </p:cNvSpPr>
            <p:nvPr/>
          </p:nvSpPr>
          <p:spPr bwMode="auto">
            <a:xfrm rot="5400000">
              <a:off x="4459" y="938"/>
              <a:ext cx="0" cy="1776"/>
            </a:xfrm>
            <a:prstGeom prst="line">
              <a:avLst/>
            </a:prstGeom>
            <a:noFill/>
            <a:ln w="9525">
              <a:solidFill>
                <a:schemeClr val="tx1"/>
              </a:solidFill>
              <a:round/>
              <a:headEnd/>
              <a:tailEnd/>
            </a:ln>
          </p:spPr>
          <p:txBody>
            <a:bodyPr/>
            <a:lstStyle/>
            <a:p>
              <a:endParaRPr lang="en-US"/>
            </a:p>
          </p:txBody>
        </p:sp>
        <p:sp>
          <p:nvSpPr>
            <p:cNvPr id="15" name="Text Box 15"/>
            <p:cNvSpPr txBox="1">
              <a:spLocks noChangeArrowheads="1"/>
            </p:cNvSpPr>
            <p:nvPr/>
          </p:nvSpPr>
          <p:spPr bwMode="auto">
            <a:xfrm>
              <a:off x="5209" y="1142"/>
              <a:ext cx="203" cy="192"/>
            </a:xfrm>
            <a:prstGeom prst="rect">
              <a:avLst/>
            </a:prstGeom>
            <a:noFill/>
            <a:ln w="9525">
              <a:noFill/>
              <a:miter lim="800000"/>
              <a:headEnd/>
              <a:tailEnd/>
            </a:ln>
          </p:spPr>
          <p:txBody>
            <a:bodyPr wrap="none">
              <a:spAutoFit/>
            </a:bodyPr>
            <a:lstStyle/>
            <a:p>
              <a:pPr algn="l"/>
              <a:r>
                <a:rPr lang="en-US" sz="1400"/>
                <a:t>O</a:t>
              </a:r>
            </a:p>
          </p:txBody>
        </p:sp>
        <p:sp>
          <p:nvSpPr>
            <p:cNvPr id="16" name="Line 16"/>
            <p:cNvSpPr>
              <a:spLocks noChangeShapeType="1"/>
            </p:cNvSpPr>
            <p:nvPr/>
          </p:nvSpPr>
          <p:spPr bwMode="auto">
            <a:xfrm flipH="1">
              <a:off x="4454" y="1451"/>
              <a:ext cx="515" cy="650"/>
            </a:xfrm>
            <a:prstGeom prst="line">
              <a:avLst/>
            </a:prstGeom>
            <a:noFill/>
            <a:ln w="9525">
              <a:solidFill>
                <a:schemeClr val="tx1"/>
              </a:solidFill>
              <a:round/>
              <a:headEnd/>
              <a:tailEnd/>
            </a:ln>
          </p:spPr>
          <p:txBody>
            <a:bodyPr/>
            <a:lstStyle/>
            <a:p>
              <a:endParaRPr lang="en-US"/>
            </a:p>
          </p:txBody>
        </p:sp>
        <p:sp>
          <p:nvSpPr>
            <p:cNvPr id="17" name="Arc 17"/>
            <p:cNvSpPr>
              <a:spLocks/>
            </p:cNvSpPr>
            <p:nvPr/>
          </p:nvSpPr>
          <p:spPr bwMode="auto">
            <a:xfrm rot="273691">
              <a:off x="4759" y="1727"/>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18" name="Line 18"/>
            <p:cNvSpPr>
              <a:spLocks noChangeShapeType="1"/>
            </p:cNvSpPr>
            <p:nvPr/>
          </p:nvSpPr>
          <p:spPr bwMode="auto">
            <a:xfrm flipV="1">
              <a:off x="4993" y="1043"/>
              <a:ext cx="288" cy="384"/>
            </a:xfrm>
            <a:prstGeom prst="line">
              <a:avLst/>
            </a:prstGeom>
            <a:noFill/>
            <a:ln w="9525">
              <a:solidFill>
                <a:schemeClr val="tx1"/>
              </a:solidFill>
              <a:round/>
              <a:headEnd/>
              <a:tailEnd type="none" w="med" len="med"/>
            </a:ln>
          </p:spPr>
          <p:txBody>
            <a:bodyPr/>
            <a:lstStyle/>
            <a:p>
              <a:endParaRPr lang="en-US"/>
            </a:p>
          </p:txBody>
        </p:sp>
        <p:sp>
          <p:nvSpPr>
            <p:cNvPr id="19" name="Text Box 19"/>
            <p:cNvSpPr txBox="1">
              <a:spLocks noChangeArrowheads="1"/>
            </p:cNvSpPr>
            <p:nvPr/>
          </p:nvSpPr>
          <p:spPr bwMode="auto">
            <a:xfrm>
              <a:off x="4755" y="1581"/>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20" name="Oval 21"/>
            <p:cNvSpPr>
              <a:spLocks noChangeArrowheads="1"/>
            </p:cNvSpPr>
            <p:nvPr/>
          </p:nvSpPr>
          <p:spPr bwMode="auto">
            <a:xfrm>
              <a:off x="5116" y="1202"/>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21" name="Text Box 22"/>
            <p:cNvSpPr txBox="1">
              <a:spLocks noChangeArrowheads="1"/>
            </p:cNvSpPr>
            <p:nvPr/>
          </p:nvSpPr>
          <p:spPr bwMode="auto">
            <a:xfrm>
              <a:off x="5059" y="1346"/>
              <a:ext cx="160" cy="154"/>
            </a:xfrm>
            <a:prstGeom prst="rect">
              <a:avLst/>
            </a:prstGeom>
            <a:noFill/>
            <a:ln w="9525">
              <a:noFill/>
              <a:miter lim="800000"/>
              <a:headEnd/>
              <a:tailEnd/>
            </a:ln>
          </p:spPr>
          <p:txBody>
            <a:bodyPr wrap="none">
              <a:spAutoFit/>
            </a:bodyPr>
            <a:lstStyle/>
            <a:p>
              <a:pPr algn="l"/>
              <a:r>
                <a:rPr lang="en-US" sz="1000"/>
                <a:t>h</a:t>
              </a:r>
            </a:p>
          </p:txBody>
        </p:sp>
        <p:sp>
          <p:nvSpPr>
            <p:cNvPr id="22" name="Line 24"/>
            <p:cNvSpPr>
              <a:spLocks noChangeShapeType="1"/>
            </p:cNvSpPr>
            <p:nvPr/>
          </p:nvSpPr>
          <p:spPr bwMode="auto">
            <a:xfrm flipH="1">
              <a:off x="4840" y="1634"/>
              <a:ext cx="385" cy="516"/>
            </a:xfrm>
            <a:prstGeom prst="line">
              <a:avLst/>
            </a:prstGeom>
            <a:noFill/>
            <a:ln w="9525">
              <a:solidFill>
                <a:schemeClr val="tx1"/>
              </a:solidFill>
              <a:round/>
              <a:headEnd type="triangle" w="med" len="med"/>
              <a:tailEnd type="triangle" w="med" len="med"/>
            </a:ln>
          </p:spPr>
          <p:txBody>
            <a:bodyPr/>
            <a:lstStyle/>
            <a:p>
              <a:endParaRPr lang="en-US"/>
            </a:p>
          </p:txBody>
        </p:sp>
        <p:sp>
          <p:nvSpPr>
            <p:cNvPr id="23" name="Line 25"/>
            <p:cNvSpPr>
              <a:spLocks noChangeShapeType="1"/>
            </p:cNvSpPr>
            <p:nvPr/>
          </p:nvSpPr>
          <p:spPr bwMode="auto">
            <a:xfrm>
              <a:off x="4981" y="1436"/>
              <a:ext cx="579" cy="429"/>
            </a:xfrm>
            <a:prstGeom prst="line">
              <a:avLst/>
            </a:prstGeom>
            <a:noFill/>
            <a:ln w="9525">
              <a:solidFill>
                <a:schemeClr val="tx1"/>
              </a:solidFill>
              <a:prstDash val="dash"/>
              <a:round/>
              <a:headEnd/>
              <a:tailEnd/>
            </a:ln>
          </p:spPr>
          <p:txBody>
            <a:bodyPr/>
            <a:lstStyle/>
            <a:p>
              <a:endParaRPr lang="en-US"/>
            </a:p>
          </p:txBody>
        </p:sp>
        <p:sp>
          <p:nvSpPr>
            <p:cNvPr id="24" name="Line 27"/>
            <p:cNvSpPr>
              <a:spLocks noChangeShapeType="1"/>
            </p:cNvSpPr>
            <p:nvPr/>
          </p:nvSpPr>
          <p:spPr bwMode="auto">
            <a:xfrm>
              <a:off x="4474" y="2127"/>
              <a:ext cx="525" cy="368"/>
            </a:xfrm>
            <a:prstGeom prst="line">
              <a:avLst/>
            </a:prstGeom>
            <a:noFill/>
            <a:ln w="9525">
              <a:solidFill>
                <a:schemeClr val="tx1"/>
              </a:solidFill>
              <a:prstDash val="dash"/>
              <a:round/>
              <a:headEnd/>
              <a:tailEnd/>
            </a:ln>
          </p:spPr>
          <p:txBody>
            <a:bodyPr/>
            <a:lstStyle/>
            <a:p>
              <a:endParaRPr lang="en-US"/>
            </a:p>
          </p:txBody>
        </p:sp>
        <p:sp>
          <p:nvSpPr>
            <p:cNvPr id="25" name="Line 30"/>
            <p:cNvSpPr>
              <a:spLocks noChangeShapeType="1"/>
            </p:cNvSpPr>
            <p:nvPr/>
          </p:nvSpPr>
          <p:spPr bwMode="auto">
            <a:xfrm flipV="1">
              <a:off x="5029" y="1262"/>
              <a:ext cx="165" cy="216"/>
            </a:xfrm>
            <a:prstGeom prst="line">
              <a:avLst/>
            </a:prstGeom>
            <a:noFill/>
            <a:ln w="9525">
              <a:solidFill>
                <a:schemeClr val="tx1"/>
              </a:solidFill>
              <a:round/>
              <a:headEnd type="triangle" w="med" len="med"/>
              <a:tailEnd type="triangle" w="med" len="med"/>
            </a:ln>
          </p:spPr>
          <p:txBody>
            <a:bodyPr/>
            <a:lstStyle/>
            <a:p>
              <a:endParaRPr lang="en-US"/>
            </a:p>
          </p:txBody>
        </p:sp>
        <p:sp>
          <p:nvSpPr>
            <p:cNvPr id="26" name="Text Box 31"/>
            <p:cNvSpPr txBox="1">
              <a:spLocks noChangeArrowheads="1"/>
            </p:cNvSpPr>
            <p:nvPr/>
          </p:nvSpPr>
          <p:spPr bwMode="auto">
            <a:xfrm>
              <a:off x="5170" y="2063"/>
              <a:ext cx="225"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V</a:t>
              </a:r>
            </a:p>
          </p:txBody>
        </p:sp>
        <p:sp>
          <p:nvSpPr>
            <p:cNvPr id="27" name="Line 36"/>
            <p:cNvSpPr>
              <a:spLocks noChangeShapeType="1"/>
            </p:cNvSpPr>
            <p:nvPr/>
          </p:nvSpPr>
          <p:spPr bwMode="auto">
            <a:xfrm>
              <a:off x="5140" y="1226"/>
              <a:ext cx="225" cy="159"/>
            </a:xfrm>
            <a:prstGeom prst="line">
              <a:avLst/>
            </a:prstGeom>
            <a:noFill/>
            <a:ln w="9525">
              <a:solidFill>
                <a:schemeClr val="tx1"/>
              </a:solidFill>
              <a:prstDash val="dash"/>
              <a:round/>
              <a:headEnd/>
              <a:tailEnd/>
            </a:ln>
          </p:spPr>
          <p:txBody>
            <a:bodyPr/>
            <a:lstStyle/>
            <a:p>
              <a:endParaRPr lang="en-US"/>
            </a:p>
          </p:txBody>
        </p:sp>
        <p:sp>
          <p:nvSpPr>
            <p:cNvPr id="28" name="Line 37"/>
            <p:cNvSpPr>
              <a:spLocks noChangeShapeType="1"/>
            </p:cNvSpPr>
            <p:nvPr/>
          </p:nvSpPr>
          <p:spPr bwMode="auto">
            <a:xfrm>
              <a:off x="4456" y="992"/>
              <a:ext cx="687" cy="0"/>
            </a:xfrm>
            <a:prstGeom prst="line">
              <a:avLst/>
            </a:prstGeom>
            <a:noFill/>
            <a:ln w="9525">
              <a:solidFill>
                <a:schemeClr val="tx1"/>
              </a:solidFill>
              <a:round/>
              <a:headEnd type="triangle" w="med" len="med"/>
              <a:tailEnd type="triangle" w="med" len="med"/>
            </a:ln>
          </p:spPr>
          <p:txBody>
            <a:bodyPr/>
            <a:lstStyle/>
            <a:p>
              <a:endParaRPr lang="en-US"/>
            </a:p>
          </p:txBody>
        </p:sp>
        <p:sp>
          <p:nvSpPr>
            <p:cNvPr id="29" name="Text Box 38"/>
            <p:cNvSpPr txBox="1">
              <a:spLocks noChangeArrowheads="1"/>
            </p:cNvSpPr>
            <p:nvPr/>
          </p:nvSpPr>
          <p:spPr bwMode="auto">
            <a:xfrm>
              <a:off x="4675" y="779"/>
              <a:ext cx="249"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xy</a:t>
              </a:r>
            </a:p>
          </p:txBody>
        </p:sp>
        <p:sp>
          <p:nvSpPr>
            <p:cNvPr id="30" name="Line 39"/>
            <p:cNvSpPr>
              <a:spLocks noChangeShapeType="1"/>
            </p:cNvSpPr>
            <p:nvPr/>
          </p:nvSpPr>
          <p:spPr bwMode="auto">
            <a:xfrm>
              <a:off x="5140" y="959"/>
              <a:ext cx="0" cy="246"/>
            </a:xfrm>
            <a:prstGeom prst="line">
              <a:avLst/>
            </a:prstGeom>
            <a:noFill/>
            <a:ln w="9525">
              <a:solidFill>
                <a:schemeClr val="tx1"/>
              </a:solidFill>
              <a:prstDash val="dash"/>
              <a:round/>
              <a:headEnd/>
              <a:tailEnd/>
            </a:ln>
          </p:spPr>
          <p:txBody>
            <a:bodyPr/>
            <a:lstStyle/>
            <a:p>
              <a:endParaRPr lang="en-US"/>
            </a:p>
          </p:txBody>
        </p:sp>
        <p:sp>
          <p:nvSpPr>
            <p:cNvPr id="31" name="Oval 40"/>
            <p:cNvSpPr>
              <a:spLocks noChangeArrowheads="1"/>
            </p:cNvSpPr>
            <p:nvPr/>
          </p:nvSpPr>
          <p:spPr bwMode="auto">
            <a:xfrm>
              <a:off x="3678" y="2511"/>
              <a:ext cx="1552" cy="1552"/>
            </a:xfrm>
            <a:prstGeom prst="ellipse">
              <a:avLst/>
            </a:prstGeom>
            <a:noFill/>
            <a:ln w="9525">
              <a:solidFill>
                <a:schemeClr val="tx1"/>
              </a:solidFill>
              <a:round/>
              <a:headEnd/>
              <a:tailEnd/>
            </a:ln>
          </p:spPr>
          <p:txBody>
            <a:bodyPr wrap="none" anchor="ctr"/>
            <a:lstStyle/>
            <a:p>
              <a:endParaRPr lang="en-US"/>
            </a:p>
          </p:txBody>
        </p:sp>
        <p:sp>
          <p:nvSpPr>
            <p:cNvPr id="32" name="Line 41"/>
            <p:cNvSpPr>
              <a:spLocks noChangeShapeType="1"/>
            </p:cNvSpPr>
            <p:nvPr/>
          </p:nvSpPr>
          <p:spPr bwMode="auto">
            <a:xfrm>
              <a:off x="4456" y="3306"/>
              <a:ext cx="1067" cy="0"/>
            </a:xfrm>
            <a:prstGeom prst="line">
              <a:avLst/>
            </a:prstGeom>
            <a:noFill/>
            <a:ln w="9525">
              <a:solidFill>
                <a:schemeClr val="tx1"/>
              </a:solidFill>
              <a:round/>
              <a:headEnd/>
              <a:tailEnd type="triangle" w="med" len="med"/>
            </a:ln>
          </p:spPr>
          <p:txBody>
            <a:bodyPr/>
            <a:lstStyle/>
            <a:p>
              <a:endParaRPr lang="en-US"/>
            </a:p>
          </p:txBody>
        </p:sp>
        <p:sp>
          <p:nvSpPr>
            <p:cNvPr id="33" name="Line 42"/>
            <p:cNvSpPr>
              <a:spLocks noChangeShapeType="1"/>
            </p:cNvSpPr>
            <p:nvPr/>
          </p:nvSpPr>
          <p:spPr bwMode="auto">
            <a:xfrm>
              <a:off x="4462" y="3314"/>
              <a:ext cx="0" cy="955"/>
            </a:xfrm>
            <a:prstGeom prst="line">
              <a:avLst/>
            </a:prstGeom>
            <a:noFill/>
            <a:ln w="9525">
              <a:solidFill>
                <a:schemeClr val="tx1"/>
              </a:solidFill>
              <a:round/>
              <a:headEnd/>
              <a:tailEnd type="triangle" w="med" len="med"/>
            </a:ln>
          </p:spPr>
          <p:txBody>
            <a:bodyPr/>
            <a:lstStyle/>
            <a:p>
              <a:endParaRPr lang="en-US"/>
            </a:p>
          </p:txBody>
        </p:sp>
        <p:sp>
          <p:nvSpPr>
            <p:cNvPr id="34" name="Text Box 43"/>
            <p:cNvSpPr txBox="1">
              <a:spLocks noChangeArrowheads="1"/>
            </p:cNvSpPr>
            <p:nvPr/>
          </p:nvSpPr>
          <p:spPr bwMode="auto">
            <a:xfrm>
              <a:off x="5110" y="3632"/>
              <a:ext cx="220" cy="192"/>
            </a:xfrm>
            <a:prstGeom prst="rect">
              <a:avLst/>
            </a:prstGeom>
            <a:noFill/>
            <a:ln w="9525">
              <a:noFill/>
              <a:miter lim="800000"/>
              <a:headEnd/>
              <a:tailEnd/>
            </a:ln>
          </p:spPr>
          <p:txBody>
            <a:bodyPr wrap="none">
              <a:spAutoFit/>
            </a:bodyPr>
            <a:lstStyle/>
            <a:p>
              <a:pPr algn="l"/>
              <a:r>
                <a:rPr lang="en-US" sz="1400"/>
                <a:t>y</a:t>
              </a:r>
              <a:r>
                <a:rPr lang="en-US" sz="1400" baseline="-25000"/>
                <a:t>E</a:t>
              </a:r>
            </a:p>
          </p:txBody>
        </p:sp>
        <p:sp>
          <p:nvSpPr>
            <p:cNvPr id="35" name="Text Box 44"/>
            <p:cNvSpPr txBox="1">
              <a:spLocks noChangeArrowheads="1"/>
            </p:cNvSpPr>
            <p:nvPr/>
          </p:nvSpPr>
          <p:spPr bwMode="auto">
            <a:xfrm>
              <a:off x="4673" y="4046"/>
              <a:ext cx="220" cy="192"/>
            </a:xfrm>
            <a:prstGeom prst="rect">
              <a:avLst/>
            </a:prstGeom>
            <a:noFill/>
            <a:ln w="9525">
              <a:noFill/>
              <a:miter lim="800000"/>
              <a:headEnd/>
              <a:tailEnd/>
            </a:ln>
          </p:spPr>
          <p:txBody>
            <a:bodyPr wrap="none">
              <a:spAutoFit/>
            </a:bodyPr>
            <a:lstStyle/>
            <a:p>
              <a:pPr algn="l"/>
              <a:r>
                <a:rPr lang="en-US" sz="1400"/>
                <a:t>x</a:t>
              </a:r>
              <a:r>
                <a:rPr lang="en-US" sz="1400" baseline="-25000"/>
                <a:t>E</a:t>
              </a:r>
            </a:p>
          </p:txBody>
        </p:sp>
        <p:sp>
          <p:nvSpPr>
            <p:cNvPr id="36" name="Line 45"/>
            <p:cNvSpPr>
              <a:spLocks noChangeShapeType="1"/>
            </p:cNvSpPr>
            <p:nvPr/>
          </p:nvSpPr>
          <p:spPr bwMode="auto">
            <a:xfrm rot="974043">
              <a:off x="4375" y="3411"/>
              <a:ext cx="789" cy="537"/>
            </a:xfrm>
            <a:prstGeom prst="line">
              <a:avLst/>
            </a:prstGeom>
            <a:noFill/>
            <a:ln w="9525">
              <a:solidFill>
                <a:schemeClr val="tx1"/>
              </a:solidFill>
              <a:round/>
              <a:headEnd type="triangle" w="med" len="med"/>
              <a:tailEnd type="triangle" w="med" len="med"/>
            </a:ln>
          </p:spPr>
          <p:txBody>
            <a:bodyPr/>
            <a:lstStyle/>
            <a:p>
              <a:endParaRPr lang="en-US"/>
            </a:p>
          </p:txBody>
        </p:sp>
        <p:sp>
          <p:nvSpPr>
            <p:cNvPr id="37" name="Text Box 46"/>
            <p:cNvSpPr txBox="1">
              <a:spLocks noChangeArrowheads="1"/>
            </p:cNvSpPr>
            <p:nvPr/>
          </p:nvSpPr>
          <p:spPr bwMode="auto">
            <a:xfrm>
              <a:off x="4750" y="3530"/>
              <a:ext cx="249" cy="192"/>
            </a:xfrm>
            <a:prstGeom prst="rect">
              <a:avLst/>
            </a:prstGeom>
            <a:noFill/>
            <a:ln w="9525">
              <a:noFill/>
              <a:miter lim="800000"/>
              <a:headEnd/>
              <a:tailEnd/>
            </a:ln>
          </p:spPr>
          <p:txBody>
            <a:bodyPr wrap="none">
              <a:spAutoFit/>
            </a:bodyPr>
            <a:lstStyle/>
            <a:p>
              <a:pPr algn="l"/>
              <a:r>
                <a:rPr lang="en-US" sz="1400">
                  <a:latin typeface="Symbol" pitchFamily="18" charset="2"/>
                </a:rPr>
                <a:t>r</a:t>
              </a:r>
              <a:r>
                <a:rPr lang="en-US" sz="1400" baseline="-25000"/>
                <a:t>xy</a:t>
              </a:r>
            </a:p>
          </p:txBody>
        </p:sp>
        <p:sp>
          <p:nvSpPr>
            <p:cNvPr id="38" name="Text Box 47"/>
            <p:cNvSpPr txBox="1">
              <a:spLocks noChangeArrowheads="1"/>
            </p:cNvSpPr>
            <p:nvPr/>
          </p:nvSpPr>
          <p:spPr bwMode="auto">
            <a:xfrm>
              <a:off x="4485" y="3573"/>
              <a:ext cx="225" cy="192"/>
            </a:xfrm>
            <a:prstGeom prst="rect">
              <a:avLst/>
            </a:prstGeom>
            <a:noFill/>
            <a:ln w="9525">
              <a:noFill/>
              <a:miter lim="800000"/>
              <a:headEnd/>
              <a:tailEnd/>
            </a:ln>
          </p:spPr>
          <p:txBody>
            <a:bodyPr wrap="none">
              <a:spAutoFit/>
            </a:bodyPr>
            <a:lstStyle/>
            <a:p>
              <a:pPr algn="l"/>
              <a:r>
                <a:rPr lang="en-US" sz="1400">
                  <a:latin typeface="Symbol" pitchFamily="18" charset="2"/>
                </a:rPr>
                <a:t>l</a:t>
              </a:r>
              <a:r>
                <a:rPr lang="en-US" sz="1400" baseline="-25000"/>
                <a:t>E</a:t>
              </a:r>
            </a:p>
          </p:txBody>
        </p:sp>
        <p:sp>
          <p:nvSpPr>
            <p:cNvPr id="39" name="Arc 48"/>
            <p:cNvSpPr>
              <a:spLocks/>
            </p:cNvSpPr>
            <p:nvPr/>
          </p:nvSpPr>
          <p:spPr bwMode="auto">
            <a:xfrm rot="6104749">
              <a:off x="4502" y="3488"/>
              <a:ext cx="93" cy="133"/>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40" name="Line 49"/>
            <p:cNvSpPr>
              <a:spLocks noChangeShapeType="1"/>
            </p:cNvSpPr>
            <p:nvPr/>
          </p:nvSpPr>
          <p:spPr bwMode="auto">
            <a:xfrm>
              <a:off x="5104" y="3308"/>
              <a:ext cx="0" cy="750"/>
            </a:xfrm>
            <a:prstGeom prst="line">
              <a:avLst/>
            </a:prstGeom>
            <a:noFill/>
            <a:ln w="9525">
              <a:solidFill>
                <a:schemeClr val="tx1"/>
              </a:solidFill>
              <a:prstDash val="dash"/>
              <a:round/>
              <a:headEnd/>
              <a:tailEnd/>
            </a:ln>
          </p:spPr>
          <p:txBody>
            <a:bodyPr/>
            <a:lstStyle/>
            <a:p>
              <a:endParaRPr lang="en-US"/>
            </a:p>
          </p:txBody>
        </p:sp>
        <p:sp>
          <p:nvSpPr>
            <p:cNvPr id="41" name="Line 50"/>
            <p:cNvSpPr>
              <a:spLocks noChangeShapeType="1"/>
            </p:cNvSpPr>
            <p:nvPr/>
          </p:nvSpPr>
          <p:spPr bwMode="auto">
            <a:xfrm flipH="1">
              <a:off x="4459" y="4064"/>
              <a:ext cx="645" cy="0"/>
            </a:xfrm>
            <a:prstGeom prst="line">
              <a:avLst/>
            </a:prstGeom>
            <a:noFill/>
            <a:ln w="9525">
              <a:solidFill>
                <a:schemeClr val="tx1"/>
              </a:solidFill>
              <a:prstDash val="dash"/>
              <a:round/>
              <a:headEnd/>
              <a:tailEnd/>
            </a:ln>
          </p:spPr>
          <p:txBody>
            <a:bodyPr/>
            <a:lstStyle/>
            <a:p>
              <a:endParaRPr lang="en-US"/>
            </a:p>
          </p:txBody>
        </p:sp>
        <p:sp>
          <p:nvSpPr>
            <p:cNvPr id="42" name="Text Box 51"/>
            <p:cNvSpPr txBox="1">
              <a:spLocks noChangeArrowheads="1"/>
            </p:cNvSpPr>
            <p:nvPr/>
          </p:nvSpPr>
          <p:spPr bwMode="auto">
            <a:xfrm>
              <a:off x="5293" y="3098"/>
              <a:ext cx="245" cy="192"/>
            </a:xfrm>
            <a:prstGeom prst="rect">
              <a:avLst/>
            </a:prstGeom>
            <a:noFill/>
            <a:ln w="9525">
              <a:noFill/>
              <a:miter lim="800000"/>
              <a:headEnd/>
              <a:tailEnd/>
            </a:ln>
          </p:spPr>
          <p:txBody>
            <a:bodyPr wrap="none">
              <a:spAutoFit/>
            </a:bodyPr>
            <a:lstStyle/>
            <a:p>
              <a:pPr algn="l"/>
              <a:r>
                <a:rPr lang="en-US" sz="1400">
                  <a:latin typeface="Times New Roman" pitchFamily="18" charset="0"/>
                </a:rPr>
                <a:t>Y</a:t>
              </a:r>
              <a:r>
                <a:rPr lang="en-US" sz="1400" baseline="-25000"/>
                <a:t>E</a:t>
              </a:r>
            </a:p>
          </p:txBody>
        </p:sp>
        <p:sp>
          <p:nvSpPr>
            <p:cNvPr id="43" name="Text Box 52"/>
            <p:cNvSpPr txBox="1">
              <a:spLocks noChangeArrowheads="1"/>
            </p:cNvSpPr>
            <p:nvPr/>
          </p:nvSpPr>
          <p:spPr bwMode="auto">
            <a:xfrm>
              <a:off x="4213" y="4055"/>
              <a:ext cx="245" cy="192"/>
            </a:xfrm>
            <a:prstGeom prst="rect">
              <a:avLst/>
            </a:prstGeom>
            <a:noFill/>
            <a:ln w="9525">
              <a:noFill/>
              <a:miter lim="800000"/>
              <a:headEnd/>
              <a:tailEnd/>
            </a:ln>
          </p:spPr>
          <p:txBody>
            <a:bodyPr wrap="none">
              <a:spAutoFit/>
            </a:bodyPr>
            <a:lstStyle/>
            <a:p>
              <a:pPr algn="l"/>
              <a:r>
                <a:rPr lang="en-US" sz="1400">
                  <a:latin typeface="Times New Roman" pitchFamily="18" charset="0"/>
                </a:rPr>
                <a:t>X</a:t>
              </a:r>
              <a:r>
                <a:rPr lang="en-US" sz="1400" baseline="-25000"/>
                <a:t>E</a:t>
              </a:r>
            </a:p>
          </p:txBody>
        </p:sp>
        <p:sp>
          <p:nvSpPr>
            <p:cNvPr id="44" name="Text Box 53"/>
            <p:cNvSpPr txBox="1">
              <a:spLocks noChangeArrowheads="1"/>
            </p:cNvSpPr>
            <p:nvPr/>
          </p:nvSpPr>
          <p:spPr bwMode="auto">
            <a:xfrm>
              <a:off x="4189" y="800"/>
              <a:ext cx="232" cy="192"/>
            </a:xfrm>
            <a:prstGeom prst="rect">
              <a:avLst/>
            </a:prstGeom>
            <a:noFill/>
            <a:ln w="9525">
              <a:noFill/>
              <a:miter lim="800000"/>
              <a:headEnd/>
              <a:tailEnd/>
            </a:ln>
          </p:spPr>
          <p:txBody>
            <a:bodyPr wrap="none">
              <a:spAutoFit/>
            </a:bodyPr>
            <a:lstStyle/>
            <a:p>
              <a:pPr algn="l"/>
              <a:r>
                <a:rPr lang="en-US" sz="1400">
                  <a:latin typeface="Times New Roman" pitchFamily="18" charset="0"/>
                </a:rPr>
                <a:t>Z</a:t>
              </a:r>
              <a:r>
                <a:rPr lang="en-US" sz="1400" baseline="-25000"/>
                <a:t>E</a:t>
              </a:r>
            </a:p>
          </p:txBody>
        </p:sp>
        <p:sp>
          <p:nvSpPr>
            <p:cNvPr id="45" name="Text Box 54"/>
            <p:cNvSpPr txBox="1">
              <a:spLocks noChangeArrowheads="1"/>
            </p:cNvSpPr>
            <p:nvPr/>
          </p:nvSpPr>
          <p:spPr bwMode="auto">
            <a:xfrm>
              <a:off x="4169" y="2814"/>
              <a:ext cx="692" cy="231"/>
            </a:xfrm>
            <a:prstGeom prst="rect">
              <a:avLst/>
            </a:prstGeom>
            <a:noFill/>
            <a:ln w="9525">
              <a:noFill/>
              <a:miter lim="800000"/>
              <a:headEnd/>
              <a:tailEnd/>
            </a:ln>
          </p:spPr>
          <p:txBody>
            <a:bodyPr wrap="none">
              <a:spAutoFit/>
            </a:bodyPr>
            <a:lstStyle/>
            <a:p>
              <a:r>
                <a:rPr lang="en-US"/>
                <a:t>Top view</a:t>
              </a:r>
            </a:p>
          </p:txBody>
        </p:sp>
        <p:sp>
          <p:nvSpPr>
            <p:cNvPr id="46" name="Text Box 55"/>
            <p:cNvSpPr txBox="1">
              <a:spLocks noChangeArrowheads="1"/>
            </p:cNvSpPr>
            <p:nvPr/>
          </p:nvSpPr>
          <p:spPr bwMode="auto">
            <a:xfrm>
              <a:off x="4038" y="617"/>
              <a:ext cx="996" cy="231"/>
            </a:xfrm>
            <a:prstGeom prst="rect">
              <a:avLst/>
            </a:prstGeom>
            <a:noFill/>
            <a:ln w="9525">
              <a:noFill/>
              <a:miter lim="800000"/>
              <a:headEnd/>
              <a:tailEnd/>
            </a:ln>
          </p:spPr>
          <p:txBody>
            <a:bodyPr wrap="none">
              <a:spAutoFit/>
            </a:bodyPr>
            <a:lstStyle/>
            <a:p>
              <a:r>
                <a:rPr lang="en-US"/>
                <a:t>Meridian view</a:t>
              </a:r>
            </a:p>
          </p:txBody>
        </p:sp>
        <p:sp>
          <p:nvSpPr>
            <p:cNvPr id="47" name="Line 60"/>
            <p:cNvSpPr>
              <a:spLocks noChangeShapeType="1"/>
            </p:cNvSpPr>
            <p:nvPr/>
          </p:nvSpPr>
          <p:spPr bwMode="auto">
            <a:xfrm rot="2625278">
              <a:off x="4533" y="1938"/>
              <a:ext cx="66" cy="66"/>
            </a:xfrm>
            <a:prstGeom prst="line">
              <a:avLst/>
            </a:prstGeom>
            <a:noFill/>
            <a:ln w="9525">
              <a:solidFill>
                <a:schemeClr val="tx1"/>
              </a:solidFill>
              <a:round/>
              <a:headEnd/>
              <a:tailEnd/>
            </a:ln>
          </p:spPr>
          <p:txBody>
            <a:bodyPr/>
            <a:lstStyle/>
            <a:p>
              <a:endParaRPr lang="en-US"/>
            </a:p>
          </p:txBody>
        </p:sp>
        <p:sp>
          <p:nvSpPr>
            <p:cNvPr id="48" name="Line 61"/>
            <p:cNvSpPr>
              <a:spLocks noChangeShapeType="1"/>
            </p:cNvSpPr>
            <p:nvPr/>
          </p:nvSpPr>
          <p:spPr bwMode="auto">
            <a:xfrm rot="-2774722">
              <a:off x="4536" y="1941"/>
              <a:ext cx="66" cy="66"/>
            </a:xfrm>
            <a:prstGeom prst="line">
              <a:avLst/>
            </a:prstGeom>
            <a:noFill/>
            <a:ln w="9525">
              <a:solidFill>
                <a:schemeClr val="tx1"/>
              </a:solidFill>
              <a:round/>
              <a:headEnd/>
              <a:tailEnd/>
            </a:ln>
          </p:spPr>
          <p:txBody>
            <a:bodyPr/>
            <a:lstStyle/>
            <a:p>
              <a:endParaRPr lang="en-US"/>
            </a:p>
          </p:txBody>
        </p:sp>
        <p:sp>
          <p:nvSpPr>
            <p:cNvPr id="49" name="Text Box 64"/>
            <p:cNvSpPr txBox="1">
              <a:spLocks noChangeArrowheads="1"/>
            </p:cNvSpPr>
            <p:nvPr/>
          </p:nvSpPr>
          <p:spPr bwMode="auto">
            <a:xfrm>
              <a:off x="4924" y="1865"/>
              <a:ext cx="177" cy="192"/>
            </a:xfrm>
            <a:prstGeom prst="rect">
              <a:avLst/>
            </a:prstGeom>
            <a:noFill/>
            <a:ln w="9525">
              <a:noFill/>
              <a:miter lim="800000"/>
              <a:headEnd/>
              <a:tailEnd/>
            </a:ln>
          </p:spPr>
          <p:txBody>
            <a:bodyPr wrap="none">
              <a:spAutoFit/>
            </a:bodyPr>
            <a:lstStyle/>
            <a:p>
              <a:pPr algn="l"/>
              <a:r>
                <a:rPr lang="en-US" sz="1400">
                  <a:latin typeface="Symbol" pitchFamily="18" charset="2"/>
                </a:rPr>
                <a:t>r</a:t>
              </a:r>
              <a:endParaRPr lang="en-US" sz="1400" baseline="-25000"/>
            </a:p>
          </p:txBody>
        </p:sp>
        <p:sp>
          <p:nvSpPr>
            <p:cNvPr id="50" name="Oval 65"/>
            <p:cNvSpPr>
              <a:spLocks noChangeArrowheads="1"/>
            </p:cNvSpPr>
            <p:nvPr/>
          </p:nvSpPr>
          <p:spPr bwMode="auto">
            <a:xfrm>
              <a:off x="4957" y="141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51" name="Text Box 67"/>
            <p:cNvSpPr txBox="1">
              <a:spLocks noChangeArrowheads="1"/>
            </p:cNvSpPr>
            <p:nvPr/>
          </p:nvSpPr>
          <p:spPr bwMode="auto">
            <a:xfrm>
              <a:off x="4903" y="1439"/>
              <a:ext cx="191" cy="192"/>
            </a:xfrm>
            <a:prstGeom prst="rect">
              <a:avLst/>
            </a:prstGeom>
            <a:noFill/>
            <a:ln w="9525">
              <a:noFill/>
              <a:miter lim="800000"/>
              <a:headEnd/>
              <a:tailEnd/>
            </a:ln>
          </p:spPr>
          <p:txBody>
            <a:bodyPr wrap="none">
              <a:spAutoFit/>
            </a:bodyPr>
            <a:lstStyle/>
            <a:p>
              <a:pPr algn="l"/>
              <a:r>
                <a:rPr lang="en-US" sz="1400"/>
                <a:t>P</a:t>
              </a:r>
            </a:p>
          </p:txBody>
        </p:sp>
        <p:sp>
          <p:nvSpPr>
            <p:cNvPr id="52" name="Line 68"/>
            <p:cNvSpPr>
              <a:spLocks noChangeShapeType="1"/>
            </p:cNvSpPr>
            <p:nvPr/>
          </p:nvSpPr>
          <p:spPr bwMode="auto">
            <a:xfrm flipH="1" flipV="1">
              <a:off x="4917" y="1068"/>
              <a:ext cx="186" cy="129"/>
            </a:xfrm>
            <a:prstGeom prst="line">
              <a:avLst/>
            </a:prstGeom>
            <a:noFill/>
            <a:ln w="9525">
              <a:solidFill>
                <a:schemeClr val="tx1"/>
              </a:solidFill>
              <a:round/>
              <a:headEnd/>
              <a:tailEnd type="triangle" w="med" len="med"/>
            </a:ln>
          </p:spPr>
          <p:txBody>
            <a:bodyPr/>
            <a:lstStyle/>
            <a:p>
              <a:endParaRPr lang="en-US"/>
            </a:p>
          </p:txBody>
        </p:sp>
        <p:sp>
          <p:nvSpPr>
            <p:cNvPr id="53" name="Text Box 69"/>
            <p:cNvSpPr txBox="1">
              <a:spLocks noChangeArrowheads="1"/>
            </p:cNvSpPr>
            <p:nvPr/>
          </p:nvSpPr>
          <p:spPr bwMode="auto">
            <a:xfrm>
              <a:off x="4561" y="942"/>
              <a:ext cx="373" cy="192"/>
            </a:xfrm>
            <a:prstGeom prst="rect">
              <a:avLst/>
            </a:prstGeom>
            <a:noFill/>
            <a:ln w="9525">
              <a:noFill/>
              <a:miter lim="800000"/>
              <a:headEnd/>
              <a:tailEnd/>
            </a:ln>
          </p:spPr>
          <p:txBody>
            <a:bodyPr wrap="none">
              <a:spAutoFit/>
            </a:bodyPr>
            <a:lstStyle/>
            <a:p>
              <a:pPr algn="l"/>
              <a:r>
                <a:rPr lang="en-US" sz="1400" dirty="0" err="1">
                  <a:latin typeface="Times New Roman" pitchFamily="18" charset="0"/>
                </a:rPr>
                <a:t>V</a:t>
              </a:r>
              <a:r>
                <a:rPr lang="en-US" sz="1400" baseline="-25000" dirty="0" err="1"/>
                <a:t>North</a:t>
              </a:r>
              <a:endParaRPr lang="en-US" sz="1400" baseline="-25000" dirty="0"/>
            </a:p>
          </p:txBody>
        </p:sp>
        <p:sp>
          <p:nvSpPr>
            <p:cNvPr id="54" name="Line 70"/>
            <p:cNvSpPr>
              <a:spLocks noChangeShapeType="1"/>
            </p:cNvSpPr>
            <p:nvPr/>
          </p:nvSpPr>
          <p:spPr bwMode="auto">
            <a:xfrm flipV="1">
              <a:off x="5109" y="3879"/>
              <a:ext cx="192" cy="186"/>
            </a:xfrm>
            <a:prstGeom prst="line">
              <a:avLst/>
            </a:prstGeom>
            <a:noFill/>
            <a:ln w="9525">
              <a:solidFill>
                <a:schemeClr val="tx1"/>
              </a:solidFill>
              <a:round/>
              <a:headEnd/>
              <a:tailEnd type="triangle" w="med" len="med"/>
            </a:ln>
          </p:spPr>
          <p:txBody>
            <a:bodyPr/>
            <a:lstStyle/>
            <a:p>
              <a:endParaRPr lang="en-US"/>
            </a:p>
          </p:txBody>
        </p:sp>
        <p:sp>
          <p:nvSpPr>
            <p:cNvPr id="55" name="Text Box 71"/>
            <p:cNvSpPr txBox="1">
              <a:spLocks noChangeArrowheads="1"/>
            </p:cNvSpPr>
            <p:nvPr/>
          </p:nvSpPr>
          <p:spPr bwMode="auto">
            <a:xfrm>
              <a:off x="5286" y="3812"/>
              <a:ext cx="341" cy="192"/>
            </a:xfrm>
            <a:prstGeom prst="rect">
              <a:avLst/>
            </a:prstGeom>
            <a:noFill/>
            <a:ln w="9525">
              <a:noFill/>
              <a:miter lim="800000"/>
              <a:headEnd/>
              <a:tailEnd/>
            </a:ln>
          </p:spPr>
          <p:txBody>
            <a:bodyPr wrap="none">
              <a:spAutoFit/>
            </a:bodyPr>
            <a:lstStyle/>
            <a:p>
              <a:pPr algn="l"/>
              <a:r>
                <a:rPr lang="en-US" sz="1400">
                  <a:latin typeface="Times New Roman" pitchFamily="18" charset="0"/>
                </a:rPr>
                <a:t>V</a:t>
              </a:r>
              <a:r>
                <a:rPr lang="en-US" sz="1400" baseline="-25000"/>
                <a:t>East</a:t>
              </a:r>
            </a:p>
          </p:txBody>
        </p:sp>
        <p:sp>
          <p:nvSpPr>
            <p:cNvPr id="56" name="Text Box 72"/>
            <p:cNvSpPr txBox="1">
              <a:spLocks noChangeArrowheads="1"/>
            </p:cNvSpPr>
            <p:nvPr/>
          </p:nvSpPr>
          <p:spPr bwMode="auto">
            <a:xfrm>
              <a:off x="4960" y="4082"/>
              <a:ext cx="203" cy="192"/>
            </a:xfrm>
            <a:prstGeom prst="rect">
              <a:avLst/>
            </a:prstGeom>
            <a:noFill/>
            <a:ln w="9525">
              <a:noFill/>
              <a:miter lim="800000"/>
              <a:headEnd/>
              <a:tailEnd/>
            </a:ln>
          </p:spPr>
          <p:txBody>
            <a:bodyPr wrap="none">
              <a:spAutoFit/>
            </a:bodyPr>
            <a:lstStyle/>
            <a:p>
              <a:pPr algn="l"/>
              <a:r>
                <a:rPr lang="en-US" sz="1400"/>
                <a:t>O</a:t>
              </a:r>
            </a:p>
          </p:txBody>
        </p:sp>
        <p:sp>
          <p:nvSpPr>
            <p:cNvPr id="57" name="Oval 73"/>
            <p:cNvSpPr>
              <a:spLocks noChangeArrowheads="1"/>
            </p:cNvSpPr>
            <p:nvPr/>
          </p:nvSpPr>
          <p:spPr bwMode="auto">
            <a:xfrm>
              <a:off x="5068" y="4052"/>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58" name="Text Box 74"/>
            <p:cNvSpPr txBox="1">
              <a:spLocks noChangeArrowheads="1"/>
            </p:cNvSpPr>
            <p:nvPr/>
          </p:nvSpPr>
          <p:spPr bwMode="auto">
            <a:xfrm>
              <a:off x="4649" y="1133"/>
              <a:ext cx="381" cy="192"/>
            </a:xfrm>
            <a:prstGeom prst="rect">
              <a:avLst/>
            </a:prstGeom>
            <a:noFill/>
            <a:ln w="9525">
              <a:noFill/>
              <a:miter lim="800000"/>
              <a:headEnd/>
              <a:tailEnd/>
            </a:ln>
          </p:spPr>
          <p:txBody>
            <a:bodyPr wrap="none">
              <a:spAutoFit/>
            </a:bodyPr>
            <a:lstStyle/>
            <a:p>
              <a:pPr algn="l"/>
              <a:r>
                <a:rPr lang="en-US" sz="1400" dirty="0" err="1">
                  <a:latin typeface="Times New Roman" pitchFamily="18" charset="0"/>
                </a:rPr>
                <a:t>V</a:t>
              </a:r>
              <a:r>
                <a:rPr lang="en-US" sz="1400" baseline="-25000" dirty="0" err="1"/>
                <a:t>Down</a:t>
              </a:r>
              <a:endParaRPr lang="en-US" sz="1400" baseline="-25000" dirty="0"/>
            </a:p>
          </p:txBody>
        </p:sp>
        <p:sp>
          <p:nvSpPr>
            <p:cNvPr id="59" name="Line 75"/>
            <p:cNvSpPr>
              <a:spLocks noChangeShapeType="1"/>
            </p:cNvSpPr>
            <p:nvPr/>
          </p:nvSpPr>
          <p:spPr bwMode="auto">
            <a:xfrm flipH="1">
              <a:off x="5040" y="1257"/>
              <a:ext cx="81" cy="99"/>
            </a:xfrm>
            <a:prstGeom prst="line">
              <a:avLst/>
            </a:prstGeom>
            <a:noFill/>
            <a:ln w="9525">
              <a:solidFill>
                <a:schemeClr val="tx1"/>
              </a:solidFill>
              <a:round/>
              <a:headEnd/>
              <a:tailEnd type="triangle" w="med" len="med"/>
            </a:ln>
          </p:spPr>
          <p:txBody>
            <a:bodyPr/>
            <a:lstStyle/>
            <a:p>
              <a:endParaRPr lang="en-US"/>
            </a:p>
          </p:txBody>
        </p:sp>
        <p:sp>
          <p:nvSpPr>
            <p:cNvPr id="60" name="Line 77"/>
            <p:cNvSpPr>
              <a:spLocks noChangeShapeType="1"/>
            </p:cNvSpPr>
            <p:nvPr/>
          </p:nvSpPr>
          <p:spPr bwMode="auto">
            <a:xfrm>
              <a:off x="4570" y="1980"/>
              <a:ext cx="276" cy="191"/>
            </a:xfrm>
            <a:prstGeom prst="line">
              <a:avLst/>
            </a:prstGeom>
            <a:noFill/>
            <a:ln w="9525">
              <a:solidFill>
                <a:schemeClr val="tx1"/>
              </a:solidFill>
              <a:prstDash val="dash"/>
              <a:round/>
              <a:headEnd/>
              <a:tailEnd/>
            </a:ln>
          </p:spPr>
          <p:txBody>
            <a:bodyPr/>
            <a:lstStyle/>
            <a:p>
              <a:endParaRPr lang="en-US"/>
            </a:p>
          </p:txBody>
        </p:sp>
        <p:sp>
          <p:nvSpPr>
            <p:cNvPr id="61" name="Line 78"/>
            <p:cNvSpPr>
              <a:spLocks noChangeShapeType="1"/>
            </p:cNvSpPr>
            <p:nvPr/>
          </p:nvSpPr>
          <p:spPr bwMode="auto">
            <a:xfrm flipH="1">
              <a:off x="4957" y="1790"/>
              <a:ext cx="502" cy="672"/>
            </a:xfrm>
            <a:prstGeom prst="line">
              <a:avLst/>
            </a:prstGeom>
            <a:noFill/>
            <a:ln w="9525">
              <a:solidFill>
                <a:schemeClr val="tx1"/>
              </a:solidFill>
              <a:round/>
              <a:headEnd type="triangle" w="med" len="med"/>
              <a:tailEnd type="triangle" w="med" len="med"/>
            </a:ln>
          </p:spPr>
          <p:txBody>
            <a:bodyPr/>
            <a:lstStyle/>
            <a:p>
              <a:endParaRPr lang="en-US"/>
            </a:p>
          </p:txBody>
        </p:sp>
      </p:grpSp>
      <p:graphicFrame>
        <p:nvGraphicFramePr>
          <p:cNvPr id="2051" name="Object 63"/>
          <p:cNvGraphicFramePr>
            <a:graphicFrameLocks noChangeAspect="1"/>
          </p:cNvGraphicFramePr>
          <p:nvPr/>
        </p:nvGraphicFramePr>
        <p:xfrm>
          <a:off x="912813" y="2628901"/>
          <a:ext cx="2668587" cy="1228302"/>
        </p:xfrm>
        <a:graphic>
          <a:graphicData uri="http://schemas.openxmlformats.org/presentationml/2006/ole">
            <p:oleObj spid="_x0000_s2051" name="Equation" r:id="rId4" imgW="2070000" imgH="952200" progId="Equation.3">
              <p:embed/>
            </p:oleObj>
          </a:graphicData>
        </a:graphic>
      </p:graphicFrame>
      <p:graphicFrame>
        <p:nvGraphicFramePr>
          <p:cNvPr id="2052" name="Object 64"/>
          <p:cNvGraphicFramePr>
            <a:graphicFrameLocks noChangeAspect="1"/>
          </p:cNvGraphicFramePr>
          <p:nvPr/>
        </p:nvGraphicFramePr>
        <p:xfrm>
          <a:off x="1143000" y="5943600"/>
          <a:ext cx="3048000" cy="403381"/>
        </p:xfrm>
        <a:graphic>
          <a:graphicData uri="http://schemas.openxmlformats.org/presentationml/2006/ole">
            <p:oleObj spid="_x0000_s2052" name="Equation" r:id="rId5" imgW="2590560" imgH="342720" progId="Equation.3">
              <p:embed/>
            </p:oleObj>
          </a:graphicData>
        </a:graphic>
      </p:graphicFrame>
      <p:graphicFrame>
        <p:nvGraphicFramePr>
          <p:cNvPr id="2053" name="Object 66"/>
          <p:cNvGraphicFramePr>
            <a:graphicFrameLocks noChangeAspect="1"/>
          </p:cNvGraphicFramePr>
          <p:nvPr/>
        </p:nvGraphicFramePr>
        <p:xfrm>
          <a:off x="1181100" y="4429126"/>
          <a:ext cx="1600200" cy="357398"/>
        </p:xfrm>
        <a:graphic>
          <a:graphicData uri="http://schemas.openxmlformats.org/presentationml/2006/ole">
            <p:oleObj spid="_x0000_s2053" name="Equation" r:id="rId6" imgW="1422360" imgH="3171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Great Circle Distance</a:t>
            </a:r>
            <a:endParaRPr lang="en-US" dirty="0"/>
          </a:p>
        </p:txBody>
      </p:sp>
      <p:sp>
        <p:nvSpPr>
          <p:cNvPr id="3" name="Content Placeholder 2"/>
          <p:cNvSpPr>
            <a:spLocks noGrp="1"/>
          </p:cNvSpPr>
          <p:nvPr>
            <p:ph idx="1"/>
          </p:nvPr>
        </p:nvSpPr>
        <p:spPr>
          <a:xfrm>
            <a:off x="228600" y="1752600"/>
            <a:ext cx="6629400" cy="3810000"/>
          </a:xfrm>
        </p:spPr>
        <p:txBody>
          <a:bodyPr/>
          <a:lstStyle/>
          <a:p>
            <a:pPr>
              <a:defRPr/>
            </a:pPr>
            <a:r>
              <a:rPr lang="en-US" sz="1600" dirty="0" smtClean="0"/>
              <a:t>Given the location (geodetic latitude, </a:t>
            </a:r>
            <a:r>
              <a:rPr lang="en-US" sz="1600" dirty="0" smtClean="0">
                <a:latin typeface="Symbol" pitchFamily="18" charset="2"/>
              </a:rPr>
              <a:t>f</a:t>
            </a:r>
            <a:r>
              <a:rPr lang="en-US" sz="1600" dirty="0" smtClean="0"/>
              <a:t>, and geodetic longitude, </a:t>
            </a:r>
            <a:r>
              <a:rPr lang="en-US" sz="1600" dirty="0" smtClean="0">
                <a:latin typeface="Symbol" pitchFamily="18" charset="2"/>
              </a:rPr>
              <a:t>l</a:t>
            </a:r>
            <a:r>
              <a:rPr lang="en-US" sz="1600" dirty="0" smtClean="0"/>
              <a:t>) of two locations on the surface of the oblate spheroid, what is the surface range over the earth between them?</a:t>
            </a:r>
          </a:p>
          <a:p>
            <a:pPr lvl="1">
              <a:defRPr/>
            </a:pPr>
            <a:r>
              <a:rPr lang="en-US" sz="1400" dirty="0" smtClean="0"/>
              <a:t>For a spherical planet, exact calculations are available, derived from dot product of rectangular coordinates of each point written in terms of geocentric latitude, </a:t>
            </a:r>
            <a:r>
              <a:rPr lang="en-US" sz="1400" dirty="0" err="1" smtClean="0">
                <a:latin typeface="Symbol" pitchFamily="18" charset="2"/>
              </a:rPr>
              <a:t>f</a:t>
            </a:r>
            <a:r>
              <a:rPr lang="en-US" sz="1400" baseline="-25000" dirty="0" err="1" smtClean="0"/>
              <a:t>C</a:t>
            </a:r>
            <a:r>
              <a:rPr lang="en-US" sz="1400" dirty="0" smtClean="0"/>
              <a:t> , and geodetic longitude, </a:t>
            </a:r>
            <a:r>
              <a:rPr lang="en-US" sz="1400" dirty="0" smtClean="0">
                <a:latin typeface="Symbol" pitchFamily="18" charset="2"/>
              </a:rPr>
              <a:t>l</a:t>
            </a:r>
            <a:r>
              <a:rPr lang="en-US" sz="1400" dirty="0" smtClean="0"/>
              <a:t>):</a:t>
            </a:r>
          </a:p>
          <a:p>
            <a:pPr lvl="1">
              <a:buNone/>
              <a:defRPr/>
            </a:pPr>
            <a:r>
              <a:rPr lang="en-US" sz="1400" dirty="0" smtClean="0"/>
              <a:t>	</a:t>
            </a:r>
          </a:p>
          <a:p>
            <a:pPr lvl="1">
              <a:buNone/>
              <a:defRPr/>
            </a:pPr>
            <a:endParaRPr lang="en-US" sz="1400" dirty="0" smtClean="0"/>
          </a:p>
          <a:p>
            <a:pPr lvl="1">
              <a:defRPr/>
            </a:pPr>
            <a:r>
              <a:rPr lang="en-US" sz="1400" dirty="0" smtClean="0"/>
              <a:t>Since the oblate planet is not spherical, the exact calculation of a geodetic over oblate planets is more complicated, but two simple approximate solutions are available that are very accurate:</a:t>
            </a:r>
          </a:p>
          <a:p>
            <a:pPr lvl="2">
              <a:defRPr/>
            </a:pPr>
            <a:r>
              <a:rPr lang="en-US" sz="1400" dirty="0" smtClean="0"/>
              <a:t>Jean </a:t>
            </a:r>
            <a:r>
              <a:rPr lang="en-US" sz="1400" dirty="0" err="1" smtClean="0"/>
              <a:t>Meeus</a:t>
            </a:r>
            <a:r>
              <a:rPr lang="en-US" sz="1400" dirty="0" smtClean="0"/>
              <a:t> approximation of oblate spheroid geodetics (actually devised by Henri </a:t>
            </a:r>
            <a:r>
              <a:rPr lang="en-US" sz="1400" dirty="0" err="1" smtClean="0"/>
              <a:t>Andoyer</a:t>
            </a:r>
            <a:r>
              <a:rPr lang="en-US" sz="1400" dirty="0" smtClean="0"/>
              <a:t>) – see next page</a:t>
            </a:r>
          </a:p>
          <a:p>
            <a:pPr lvl="2">
              <a:buNone/>
              <a:defRPr/>
            </a:pPr>
            <a:r>
              <a:rPr lang="en-US" sz="1400" dirty="0" smtClean="0"/>
              <a:t>		or</a:t>
            </a:r>
          </a:p>
          <a:p>
            <a:pPr lvl="2">
              <a:defRPr/>
            </a:pPr>
            <a:r>
              <a:rPr lang="en-US" sz="1400" dirty="0" smtClean="0"/>
              <a:t>Simply replace earth radius, r</a:t>
            </a:r>
            <a:r>
              <a:rPr lang="en-US" sz="1400" baseline="-25000" dirty="0" smtClean="0"/>
              <a:t>e</a:t>
            </a:r>
            <a:r>
              <a:rPr lang="en-US" sz="1400" dirty="0" smtClean="0"/>
              <a:t>, in equation above with average geocentric radius of each point on the surface, computed from their geocentric latitudes</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14</a:t>
            </a:fld>
            <a:endParaRPr lang="en-US" dirty="0"/>
          </a:p>
        </p:txBody>
      </p:sp>
      <p:graphicFrame>
        <p:nvGraphicFramePr>
          <p:cNvPr id="22530" name="Object 5"/>
          <p:cNvGraphicFramePr>
            <a:graphicFrameLocks noChangeAspect="1"/>
          </p:cNvGraphicFramePr>
          <p:nvPr/>
        </p:nvGraphicFramePr>
        <p:xfrm>
          <a:off x="838200" y="3291866"/>
          <a:ext cx="6111875" cy="365734"/>
        </p:xfrm>
        <a:graphic>
          <a:graphicData uri="http://schemas.openxmlformats.org/presentationml/2006/ole">
            <p:oleObj spid="_x0000_s22530" name="Equation" r:id="rId4" imgW="4241520" imgH="253800" progId="Equation.3">
              <p:embed/>
            </p:oleObj>
          </a:graphicData>
        </a:graphic>
      </p:graphicFrame>
      <p:graphicFrame>
        <p:nvGraphicFramePr>
          <p:cNvPr id="22531" name="Object 6"/>
          <p:cNvGraphicFramePr>
            <a:graphicFrameLocks noChangeAspect="1"/>
          </p:cNvGraphicFramePr>
          <p:nvPr/>
        </p:nvGraphicFramePr>
        <p:xfrm>
          <a:off x="1219200" y="5715000"/>
          <a:ext cx="4540250" cy="727075"/>
        </p:xfrm>
        <a:graphic>
          <a:graphicData uri="http://schemas.openxmlformats.org/presentationml/2006/ole">
            <p:oleObj spid="_x0000_s22531" name="Equation" r:id="rId5" imgW="3492360" imgH="558720" progId="Equation.3">
              <p:embed/>
            </p:oleObj>
          </a:graphicData>
        </a:graphic>
      </p:graphicFrame>
      <p:grpSp>
        <p:nvGrpSpPr>
          <p:cNvPr id="7" name="Group 29"/>
          <p:cNvGrpSpPr>
            <a:grpSpLocks/>
          </p:cNvGrpSpPr>
          <p:nvPr/>
        </p:nvGrpSpPr>
        <p:grpSpPr bwMode="auto">
          <a:xfrm>
            <a:off x="6877050" y="1885950"/>
            <a:ext cx="2189163" cy="1924050"/>
            <a:chOff x="6619875" y="1400176"/>
            <a:chExt cx="2189737" cy="1924050"/>
          </a:xfrm>
        </p:grpSpPr>
        <p:cxnSp>
          <p:nvCxnSpPr>
            <p:cNvPr id="8" name="Straight Arrow Connector 11"/>
            <p:cNvCxnSpPr>
              <a:cxnSpLocks noChangeShapeType="1"/>
            </p:cNvCxnSpPr>
            <p:nvPr/>
          </p:nvCxnSpPr>
          <p:spPr bwMode="auto">
            <a:xfrm rot="5400000" flipH="1" flipV="1">
              <a:off x="7415215" y="1671642"/>
              <a:ext cx="819147" cy="657221"/>
            </a:xfrm>
            <a:prstGeom prst="straightConnector1">
              <a:avLst/>
            </a:prstGeom>
            <a:noFill/>
            <a:ln w="9525" algn="ctr">
              <a:solidFill>
                <a:schemeClr val="tx1"/>
              </a:solidFill>
              <a:round/>
              <a:headEnd/>
              <a:tailEnd type="arrow" w="med" len="med"/>
            </a:ln>
          </p:spPr>
        </p:cxnSp>
        <p:cxnSp>
          <p:nvCxnSpPr>
            <p:cNvPr id="9" name="Straight Arrow Connector 12"/>
            <p:cNvCxnSpPr>
              <a:cxnSpLocks noChangeShapeType="1"/>
            </p:cNvCxnSpPr>
            <p:nvPr/>
          </p:nvCxnSpPr>
          <p:spPr bwMode="auto">
            <a:xfrm flipV="1">
              <a:off x="7486650" y="2066928"/>
              <a:ext cx="1000125" cy="333372"/>
            </a:xfrm>
            <a:prstGeom prst="straightConnector1">
              <a:avLst/>
            </a:prstGeom>
            <a:noFill/>
            <a:ln w="9525" algn="ctr">
              <a:solidFill>
                <a:schemeClr val="tx1"/>
              </a:solidFill>
              <a:round/>
              <a:headEnd/>
              <a:tailEnd type="arrow" w="med" len="med"/>
            </a:ln>
          </p:spPr>
        </p:cxnSp>
        <p:sp>
          <p:nvSpPr>
            <p:cNvPr id="10" name="Oval 15"/>
            <p:cNvSpPr>
              <a:spLocks noChangeArrowheads="1"/>
            </p:cNvSpPr>
            <p:nvPr/>
          </p:nvSpPr>
          <p:spPr bwMode="auto">
            <a:xfrm>
              <a:off x="6619875" y="1400176"/>
              <a:ext cx="1895475" cy="1924050"/>
            </a:xfrm>
            <a:prstGeom prst="ellipse">
              <a:avLst/>
            </a:prstGeom>
            <a:noFill/>
            <a:ln w="9525" algn="ctr">
              <a:solidFill>
                <a:schemeClr val="tx1"/>
              </a:solidFill>
              <a:round/>
              <a:headEnd/>
              <a:tailEnd/>
            </a:ln>
          </p:spPr>
          <p:txBody>
            <a:bodyPr/>
            <a:lstStyle/>
            <a:p>
              <a:endParaRPr lang="en-US"/>
            </a:p>
          </p:txBody>
        </p:sp>
        <p:sp>
          <p:nvSpPr>
            <p:cNvPr id="11" name="Arc 10"/>
            <p:cNvSpPr/>
            <p:nvPr/>
          </p:nvSpPr>
          <p:spPr bwMode="auto">
            <a:xfrm rot="242742">
              <a:off x="7612323" y="1978026"/>
              <a:ext cx="454144" cy="482600"/>
            </a:xfrm>
            <a:prstGeom prst="arc">
              <a:avLst/>
            </a:prstGeom>
            <a:noFill/>
            <a:ln w="9525" cap="flat" cmpd="sng" algn="ctr">
              <a:solidFill>
                <a:schemeClr val="tx1"/>
              </a:solidFill>
              <a:prstDash val="solid"/>
              <a:round/>
              <a:headEnd type="none" w="med" len="med"/>
              <a:tailEnd type="none" w="med" len="med"/>
            </a:ln>
            <a:effectLst/>
          </p:spPr>
          <p:txBody>
            <a:bodyPr/>
            <a:lstStyle/>
            <a:p>
              <a:pPr>
                <a:defRPr/>
              </a:pPr>
              <a:endParaRPr lang="en-US"/>
            </a:p>
          </p:txBody>
        </p:sp>
        <p:sp>
          <p:nvSpPr>
            <p:cNvPr id="12" name="TextBox 23"/>
            <p:cNvSpPr txBox="1">
              <a:spLocks noChangeArrowheads="1"/>
            </p:cNvSpPr>
            <p:nvPr/>
          </p:nvSpPr>
          <p:spPr bwMode="auto">
            <a:xfrm>
              <a:off x="7991475" y="1752600"/>
              <a:ext cx="219075" cy="369332"/>
            </a:xfrm>
            <a:prstGeom prst="rect">
              <a:avLst/>
            </a:prstGeom>
            <a:noFill/>
            <a:ln w="9525">
              <a:noFill/>
              <a:miter lim="800000"/>
              <a:headEnd/>
              <a:tailEnd/>
            </a:ln>
          </p:spPr>
          <p:txBody>
            <a:bodyPr>
              <a:spAutoFit/>
            </a:bodyPr>
            <a:lstStyle/>
            <a:p>
              <a:r>
                <a:rPr lang="en-US">
                  <a:latin typeface="Symbol" pitchFamily="18" charset="2"/>
                </a:rPr>
                <a:t>q</a:t>
              </a:r>
            </a:p>
          </p:txBody>
        </p:sp>
        <p:sp>
          <p:nvSpPr>
            <p:cNvPr id="13" name="TextBox 24"/>
            <p:cNvSpPr txBox="1">
              <a:spLocks noChangeArrowheads="1"/>
            </p:cNvSpPr>
            <p:nvPr/>
          </p:nvSpPr>
          <p:spPr bwMode="auto">
            <a:xfrm>
              <a:off x="7401352" y="1724025"/>
              <a:ext cx="431528" cy="369332"/>
            </a:xfrm>
            <a:prstGeom prst="rect">
              <a:avLst/>
            </a:prstGeom>
            <a:noFill/>
            <a:ln w="9525">
              <a:noFill/>
              <a:miter lim="800000"/>
              <a:headEnd/>
              <a:tailEnd/>
            </a:ln>
          </p:spPr>
          <p:txBody>
            <a:bodyPr wrap="none">
              <a:spAutoFit/>
            </a:bodyPr>
            <a:lstStyle/>
            <a:p>
              <a:r>
                <a:rPr lang="en-US"/>
                <a:t>r</a:t>
              </a:r>
              <a:r>
                <a:rPr lang="en-US" baseline="-25000"/>
                <a:t>p1</a:t>
              </a:r>
            </a:p>
          </p:txBody>
        </p:sp>
        <p:sp>
          <p:nvSpPr>
            <p:cNvPr id="14" name="TextBox 25"/>
            <p:cNvSpPr txBox="1">
              <a:spLocks noChangeArrowheads="1"/>
            </p:cNvSpPr>
            <p:nvPr/>
          </p:nvSpPr>
          <p:spPr bwMode="auto">
            <a:xfrm>
              <a:off x="7906177" y="2171700"/>
              <a:ext cx="431528" cy="369332"/>
            </a:xfrm>
            <a:prstGeom prst="rect">
              <a:avLst/>
            </a:prstGeom>
            <a:noFill/>
            <a:ln w="9525">
              <a:noFill/>
              <a:miter lim="800000"/>
              <a:headEnd/>
              <a:tailEnd/>
            </a:ln>
          </p:spPr>
          <p:txBody>
            <a:bodyPr wrap="none">
              <a:spAutoFit/>
            </a:bodyPr>
            <a:lstStyle/>
            <a:p>
              <a:r>
                <a:rPr lang="en-US"/>
                <a:t>r</a:t>
              </a:r>
              <a:r>
                <a:rPr lang="en-US" baseline="-25000"/>
                <a:t>p2</a:t>
              </a:r>
            </a:p>
          </p:txBody>
        </p:sp>
        <p:sp>
          <p:nvSpPr>
            <p:cNvPr id="15" name="TextBox 26"/>
            <p:cNvSpPr txBox="1">
              <a:spLocks noChangeArrowheads="1"/>
            </p:cNvSpPr>
            <p:nvPr/>
          </p:nvSpPr>
          <p:spPr bwMode="auto">
            <a:xfrm>
              <a:off x="8291521" y="1457325"/>
              <a:ext cx="518091" cy="369332"/>
            </a:xfrm>
            <a:prstGeom prst="rect">
              <a:avLst/>
            </a:prstGeom>
            <a:noFill/>
            <a:ln w="9525">
              <a:noFill/>
              <a:miter lim="800000"/>
              <a:headEnd/>
              <a:tailEnd/>
            </a:ln>
          </p:spPr>
          <p:txBody>
            <a:bodyPr wrap="none">
              <a:spAutoFit/>
            </a:bodyPr>
            <a:lstStyle/>
            <a:p>
              <a:r>
                <a:rPr lang="en-US"/>
                <a:t>r</a:t>
              </a:r>
              <a:r>
                <a:rPr lang="en-US" baseline="-25000"/>
                <a:t>surf</a:t>
              </a:r>
            </a:p>
          </p:txBody>
        </p:sp>
        <p:sp>
          <p:nvSpPr>
            <p:cNvPr id="16" name="TextBox 27"/>
            <p:cNvSpPr txBox="1">
              <a:spLocks noChangeArrowheads="1"/>
            </p:cNvSpPr>
            <p:nvPr/>
          </p:nvSpPr>
          <p:spPr bwMode="auto">
            <a:xfrm>
              <a:off x="7184252" y="2314575"/>
              <a:ext cx="351378" cy="369332"/>
            </a:xfrm>
            <a:prstGeom prst="rect">
              <a:avLst/>
            </a:prstGeom>
            <a:noFill/>
            <a:ln w="9525">
              <a:noFill/>
              <a:miter lim="800000"/>
              <a:headEnd/>
              <a:tailEnd/>
            </a:ln>
          </p:spPr>
          <p:txBody>
            <a:bodyPr wrap="none">
              <a:spAutoFit/>
            </a:bodyPr>
            <a:lstStyle/>
            <a:p>
              <a:r>
                <a:rPr lang="en-US"/>
                <a:t>C</a:t>
              </a:r>
              <a:endParaRPr lang="en-US" baseline="-25000"/>
            </a:p>
          </p:txBody>
        </p:sp>
        <p:sp>
          <p:nvSpPr>
            <p:cNvPr id="17" name="TextBox 28"/>
            <p:cNvSpPr txBox="1">
              <a:spLocks noChangeArrowheads="1"/>
            </p:cNvSpPr>
            <p:nvPr/>
          </p:nvSpPr>
          <p:spPr bwMode="auto">
            <a:xfrm>
              <a:off x="7358199" y="1895474"/>
              <a:ext cx="327334" cy="707886"/>
            </a:xfrm>
            <a:prstGeom prst="rect">
              <a:avLst/>
            </a:prstGeom>
            <a:noFill/>
            <a:ln w="9525">
              <a:noFill/>
              <a:miter lim="800000"/>
              <a:headEnd/>
              <a:tailEnd/>
            </a:ln>
          </p:spPr>
          <p:txBody>
            <a:bodyPr>
              <a:spAutoFit/>
            </a:bodyPr>
            <a:lstStyle/>
            <a:p>
              <a:r>
                <a:rPr lang="en-US" sz="4000" b="1" dirty="0"/>
                <a:t>.</a:t>
              </a:r>
            </a:p>
          </p:txBody>
        </p:sp>
      </p:gr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8229600" cy="1143000"/>
          </a:xfrm>
        </p:spPr>
        <p:txBody>
          <a:bodyPr/>
          <a:lstStyle/>
          <a:p>
            <a:r>
              <a:rPr lang="en-US" dirty="0" smtClean="0"/>
              <a:t>Great Circle Distance – </a:t>
            </a:r>
            <a:r>
              <a:rPr lang="en-US" dirty="0" err="1" smtClean="0"/>
              <a:t>Meeus</a:t>
            </a:r>
            <a:r>
              <a:rPr lang="en-US" dirty="0" smtClean="0"/>
              <a:t> Approximation</a:t>
            </a:r>
            <a:endParaRPr lang="en-US" dirty="0"/>
          </a:p>
        </p:txBody>
      </p:sp>
      <p:sp>
        <p:nvSpPr>
          <p:cNvPr id="3" name="Content Placeholder 2"/>
          <p:cNvSpPr>
            <a:spLocks noGrp="1"/>
          </p:cNvSpPr>
          <p:nvPr>
            <p:ph idx="1"/>
          </p:nvPr>
        </p:nvSpPr>
        <p:spPr>
          <a:xfrm>
            <a:off x="228600" y="1981200"/>
            <a:ext cx="8153400" cy="3810000"/>
          </a:xfrm>
        </p:spPr>
        <p:txBody>
          <a:bodyPr/>
          <a:lstStyle/>
          <a:p>
            <a:r>
              <a:rPr lang="en-US" sz="1800" dirty="0" smtClean="0"/>
              <a:t>Jean </a:t>
            </a:r>
            <a:r>
              <a:rPr lang="en-US" sz="1800" dirty="0" err="1" smtClean="0"/>
              <a:t>Meeus</a:t>
            </a:r>
            <a:r>
              <a:rPr lang="en-US" sz="1800" dirty="0" smtClean="0"/>
              <a:t> approximation of oblate spheroid geodetics (actually devised by Henri </a:t>
            </a:r>
            <a:r>
              <a:rPr lang="en-US" sz="1800" dirty="0" err="1" smtClean="0"/>
              <a:t>Andoyer</a:t>
            </a:r>
            <a:r>
              <a:rPr lang="en-US" sz="1800" dirty="0" smtClean="0"/>
              <a:t>).  Define the following terms, and perform calculations below:</a:t>
            </a:r>
          </a:p>
          <a:p>
            <a:pPr lvl="1"/>
            <a:r>
              <a:rPr lang="en-US" sz="1600" dirty="0" smtClean="0"/>
              <a:t>a = semi major axis length, meters, kilometers, feet, or nautical miles, etc</a:t>
            </a:r>
          </a:p>
          <a:p>
            <a:pPr lvl="1"/>
            <a:r>
              <a:rPr lang="en-US" sz="1600" dirty="0" smtClean="0"/>
              <a:t>f = flattening ratio of ellipse </a:t>
            </a:r>
            <a:r>
              <a:rPr lang="en-US" sz="1600" dirty="0" smtClean="0">
                <a:sym typeface="Wingdings" pitchFamily="2" charset="2"/>
              </a:rPr>
              <a:t> </a:t>
            </a:r>
            <a:r>
              <a:rPr lang="en-US" sz="1600" dirty="0" smtClean="0"/>
              <a:t>  (1 – f ) = </a:t>
            </a:r>
            <a:r>
              <a:rPr lang="en-US" sz="1600" dirty="0" err="1" smtClean="0"/>
              <a:t>sqrt</a:t>
            </a:r>
            <a:r>
              <a:rPr lang="en-US" sz="1600" dirty="0" smtClean="0"/>
              <a:t>( 1 – e^2 ), non-dimensional</a:t>
            </a:r>
          </a:p>
          <a:p>
            <a:pPr lvl="1"/>
            <a:r>
              <a:rPr lang="en-US" sz="1600" dirty="0" smtClean="0">
                <a:latin typeface="Symbol" pitchFamily="18" charset="2"/>
              </a:rPr>
              <a:t>f</a:t>
            </a:r>
            <a:r>
              <a:rPr lang="en-US" sz="1600" baseline="-25000" dirty="0" smtClean="0"/>
              <a:t>1</a:t>
            </a:r>
            <a:r>
              <a:rPr lang="en-US" sz="1600" dirty="0" smtClean="0"/>
              <a:t>/</a:t>
            </a:r>
            <a:r>
              <a:rPr lang="en-US" sz="1600" dirty="0" smtClean="0">
                <a:latin typeface="Symbol" pitchFamily="18" charset="2"/>
              </a:rPr>
              <a:t>l</a:t>
            </a:r>
            <a:r>
              <a:rPr lang="en-US" sz="1600" baseline="-25000" dirty="0" smtClean="0"/>
              <a:t>1</a:t>
            </a:r>
            <a:r>
              <a:rPr lang="en-US" sz="1600" dirty="0" smtClean="0"/>
              <a:t> and </a:t>
            </a:r>
            <a:r>
              <a:rPr lang="en-US" sz="1600" dirty="0" smtClean="0">
                <a:latin typeface="Symbol" pitchFamily="18" charset="2"/>
              </a:rPr>
              <a:t>f</a:t>
            </a:r>
            <a:r>
              <a:rPr lang="en-US" sz="1600" baseline="-25000" dirty="0" smtClean="0"/>
              <a:t>2</a:t>
            </a:r>
            <a:r>
              <a:rPr lang="en-US" sz="1600" dirty="0" smtClean="0"/>
              <a:t>/</a:t>
            </a:r>
            <a:r>
              <a:rPr lang="en-US" sz="1600" dirty="0" smtClean="0">
                <a:latin typeface="Symbol" pitchFamily="18" charset="2"/>
              </a:rPr>
              <a:t>l</a:t>
            </a:r>
            <a:r>
              <a:rPr lang="en-US" sz="1600" baseline="-25000" dirty="0" smtClean="0"/>
              <a:t>2</a:t>
            </a:r>
            <a:r>
              <a:rPr lang="en-US" sz="1600" dirty="0" smtClean="0"/>
              <a:t> shown below are geodetic latitude and geodetic longitude of points  1&amp;2 on surface, radians</a:t>
            </a:r>
          </a:p>
          <a:p>
            <a:pPr>
              <a:buNone/>
            </a:pPr>
            <a:r>
              <a:rPr lang="en-US" sz="1400" dirty="0" smtClean="0"/>
              <a:t>		F =  (</a:t>
            </a:r>
            <a:r>
              <a:rPr lang="en-US" sz="1400" dirty="0" smtClean="0">
                <a:latin typeface="Symbol" pitchFamily="18" charset="2"/>
              </a:rPr>
              <a:t>f</a:t>
            </a:r>
            <a:r>
              <a:rPr lang="en-US" sz="1400" baseline="-25000" dirty="0" smtClean="0"/>
              <a:t>1</a:t>
            </a:r>
            <a:r>
              <a:rPr lang="en-US" sz="1400" dirty="0" smtClean="0"/>
              <a:t> +  </a:t>
            </a:r>
            <a:r>
              <a:rPr lang="en-US" sz="1400" dirty="0" smtClean="0">
                <a:latin typeface="Symbol" pitchFamily="18" charset="2"/>
              </a:rPr>
              <a:t>f</a:t>
            </a:r>
            <a:r>
              <a:rPr lang="en-US" sz="1400" baseline="-25000" dirty="0" smtClean="0"/>
              <a:t>2</a:t>
            </a:r>
            <a:r>
              <a:rPr lang="en-US" sz="1400" dirty="0" smtClean="0"/>
              <a:t> ) / 2		  G = (</a:t>
            </a:r>
            <a:r>
              <a:rPr lang="en-US" sz="1400" dirty="0" smtClean="0">
                <a:latin typeface="Symbol" pitchFamily="18" charset="2"/>
              </a:rPr>
              <a:t>f</a:t>
            </a:r>
            <a:r>
              <a:rPr lang="en-US" sz="1400" baseline="-25000" dirty="0" smtClean="0"/>
              <a:t>1</a:t>
            </a:r>
            <a:r>
              <a:rPr lang="en-US" sz="1400" dirty="0" smtClean="0"/>
              <a:t>  –  </a:t>
            </a:r>
            <a:r>
              <a:rPr lang="en-US" sz="1400" dirty="0" smtClean="0">
                <a:latin typeface="Symbol" pitchFamily="18" charset="2"/>
              </a:rPr>
              <a:t>f</a:t>
            </a:r>
            <a:r>
              <a:rPr lang="en-US" sz="1400" baseline="-25000" dirty="0" smtClean="0"/>
              <a:t>2</a:t>
            </a:r>
            <a:r>
              <a:rPr lang="en-US" sz="1400" dirty="0" smtClean="0"/>
              <a:t> ) / 2</a:t>
            </a:r>
          </a:p>
          <a:p>
            <a:pPr>
              <a:buNone/>
            </a:pPr>
            <a:r>
              <a:rPr lang="en-US" sz="1400" dirty="0" smtClean="0"/>
              <a:t>		L =  (</a:t>
            </a:r>
            <a:r>
              <a:rPr lang="en-US" sz="1400" dirty="0" smtClean="0">
                <a:latin typeface="Symbol" pitchFamily="18" charset="2"/>
              </a:rPr>
              <a:t>l</a:t>
            </a:r>
            <a:r>
              <a:rPr lang="en-US" sz="1400" baseline="-25000" dirty="0" smtClean="0"/>
              <a:t>1</a:t>
            </a:r>
            <a:r>
              <a:rPr lang="en-US" sz="1400" dirty="0" smtClean="0"/>
              <a:t>  – </a:t>
            </a:r>
            <a:r>
              <a:rPr lang="en-US" sz="1400" dirty="0" smtClean="0">
                <a:latin typeface="Symbol" pitchFamily="18" charset="2"/>
              </a:rPr>
              <a:t>l</a:t>
            </a:r>
            <a:r>
              <a:rPr lang="en-US" sz="1400" baseline="-25000" dirty="0" smtClean="0"/>
              <a:t>2</a:t>
            </a:r>
            <a:r>
              <a:rPr lang="en-US" sz="1400" dirty="0" smtClean="0"/>
              <a:t> ) / 2		  sinG2 = sin(G)^2;</a:t>
            </a:r>
          </a:p>
          <a:p>
            <a:pPr>
              <a:buNone/>
            </a:pPr>
            <a:r>
              <a:rPr lang="en-US" sz="1400" dirty="0" smtClean="0"/>
              <a:t>		cosG2 = </a:t>
            </a:r>
            <a:r>
              <a:rPr lang="en-US" sz="1400" dirty="0" err="1" smtClean="0"/>
              <a:t>cos</a:t>
            </a:r>
            <a:r>
              <a:rPr lang="en-US" sz="1400" dirty="0" smtClean="0"/>
              <a:t>(G)^2;		  sinF2 = sin(F)^2;</a:t>
            </a:r>
          </a:p>
          <a:p>
            <a:pPr>
              <a:buNone/>
            </a:pPr>
            <a:r>
              <a:rPr lang="en-US" sz="1400" dirty="0" smtClean="0"/>
              <a:t>		cosF2 = </a:t>
            </a:r>
            <a:r>
              <a:rPr lang="en-US" sz="1400" dirty="0" err="1" smtClean="0"/>
              <a:t>cos</a:t>
            </a:r>
            <a:r>
              <a:rPr lang="en-US" sz="1400" dirty="0" smtClean="0"/>
              <a:t>(F)^2;		  sinL2 = sin(L)^2;</a:t>
            </a:r>
          </a:p>
          <a:p>
            <a:pPr>
              <a:buNone/>
            </a:pPr>
            <a:r>
              <a:rPr lang="en-US" sz="1400" dirty="0" smtClean="0"/>
              <a:t>		cosL2 = </a:t>
            </a:r>
            <a:r>
              <a:rPr lang="en-US" sz="1400" dirty="0" err="1" smtClean="0"/>
              <a:t>cos</a:t>
            </a:r>
            <a:r>
              <a:rPr lang="en-US" sz="1400" dirty="0" smtClean="0"/>
              <a:t>(L)^2;		  S = sinG2*cosL2 + cosF2*sinL2;</a:t>
            </a:r>
          </a:p>
          <a:p>
            <a:pPr>
              <a:buNone/>
            </a:pPr>
            <a:r>
              <a:rPr lang="en-US" sz="1400" dirty="0" smtClean="0"/>
              <a:t>		C = cosG2*cosL2 + sinF2*sinL2;	  w = </a:t>
            </a:r>
            <a:r>
              <a:rPr lang="en-US" sz="1400" dirty="0" err="1" smtClean="0"/>
              <a:t>atan</a:t>
            </a:r>
            <a:r>
              <a:rPr lang="en-US" sz="1400" dirty="0" smtClean="0"/>
              <a:t>( </a:t>
            </a:r>
            <a:r>
              <a:rPr lang="en-US" sz="1400" dirty="0" err="1" smtClean="0"/>
              <a:t>sqrt</a:t>
            </a:r>
            <a:r>
              <a:rPr lang="en-US" sz="1400" dirty="0" smtClean="0"/>
              <a:t>( S / C ) );</a:t>
            </a:r>
          </a:p>
          <a:p>
            <a:pPr>
              <a:buNone/>
            </a:pPr>
            <a:r>
              <a:rPr lang="en-US" sz="1400" dirty="0" smtClean="0"/>
              <a:t>		R = </a:t>
            </a:r>
            <a:r>
              <a:rPr lang="en-US" sz="1400" dirty="0" err="1" smtClean="0"/>
              <a:t>sqrt</a:t>
            </a:r>
            <a:r>
              <a:rPr lang="en-US" sz="1400" dirty="0" smtClean="0"/>
              <a:t>( S * C ) / w;		  D  = 2*w*a;</a:t>
            </a:r>
          </a:p>
          <a:p>
            <a:pPr>
              <a:buNone/>
            </a:pPr>
            <a:r>
              <a:rPr lang="en-US" sz="1400" dirty="0" smtClean="0"/>
              <a:t>		H1 = (3*R - 1) / ( 2*C );	  H2 = (3*R + 1) / ( 2*S );</a:t>
            </a:r>
          </a:p>
          <a:p>
            <a:pPr lvl="1"/>
            <a:r>
              <a:rPr lang="en-US" sz="1400" dirty="0" smtClean="0"/>
              <a:t>% compute great circle distance, dist, between the two points, (units same as those provided for semi major axis length, a)</a:t>
            </a:r>
          </a:p>
          <a:p>
            <a:pPr lvl="1">
              <a:buNone/>
            </a:pPr>
            <a:r>
              <a:rPr lang="en-US" sz="1400" dirty="0" smtClean="0"/>
              <a:t>		</a:t>
            </a:r>
            <a:r>
              <a:rPr lang="en-US" sz="1400" b="1" dirty="0" smtClean="0"/>
              <a:t>dist = D * ( 1 + f * H1 * sinF2 * cosG2 – f * H2 * cosF2 * sinG2 );</a:t>
            </a:r>
          </a:p>
          <a:p>
            <a:pPr lvl="1">
              <a:buNone/>
            </a:pPr>
            <a:endParaRPr lang="en-US" sz="1400" dirty="0" smtClean="0"/>
          </a:p>
          <a:p>
            <a:pPr>
              <a:buNone/>
            </a:pPr>
            <a:r>
              <a:rPr lang="en-US" sz="1400" dirty="0" smtClean="0"/>
              <a:t>  </a:t>
            </a:r>
          </a:p>
          <a:p>
            <a:pPr>
              <a:buNone/>
            </a:pPr>
            <a:r>
              <a:rPr lang="en-US" sz="1400" dirty="0" smtClean="0"/>
              <a:t>  </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15</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Position / Velocity Relative to Planet Fixed Frame</a:t>
            </a:r>
            <a:endParaRPr lang="en-US" dirty="0"/>
          </a:p>
        </p:txBody>
      </p:sp>
      <p:sp>
        <p:nvSpPr>
          <p:cNvPr id="3" name="Content Placeholder 2"/>
          <p:cNvSpPr>
            <a:spLocks noGrp="1"/>
          </p:cNvSpPr>
          <p:nvPr>
            <p:ph idx="1"/>
          </p:nvPr>
        </p:nvSpPr>
        <p:spPr/>
        <p:txBody>
          <a:bodyPr/>
          <a:lstStyle/>
          <a:p>
            <a:pPr marL="419100" indent="-419100"/>
            <a:r>
              <a:rPr lang="en-US" sz="1800" dirty="0" smtClean="0"/>
              <a:t>To transform the position and velocity of an object from a planet centered reference frame (with its origin at the center of the planet) to a planet-fixed local level reference frames located on the surface of the planet</a:t>
            </a:r>
          </a:p>
          <a:p>
            <a:pPr marL="838200" lvl="1" indent="-381000">
              <a:buClr>
                <a:schemeClr val="tx2"/>
              </a:buClr>
              <a:buFont typeface="Wingdings" pitchFamily="2" charset="2"/>
              <a:buAutoNum type="arabicPeriod"/>
            </a:pPr>
            <a:r>
              <a:rPr lang="en-US" sz="1400" dirty="0" smtClean="0"/>
              <a:t>Use the geodetic spherical to rectangular coordinate equations (in Part I of this presentation, also summarized below) to compute the rectangular coordinates for the position of the reference frame origin relative to planet centered frame from its geodetic coordinates (geodetic latitude, geodetic or inertial longitude, and usually zero altitude)</a:t>
            </a:r>
          </a:p>
          <a:p>
            <a:pPr marL="838200" lvl="1" indent="-381000">
              <a:buClr>
                <a:schemeClr val="tx2"/>
              </a:buClr>
              <a:buFont typeface="Wingdings" pitchFamily="2" charset="2"/>
              <a:buAutoNum type="arabicPeriod"/>
            </a:pPr>
            <a:r>
              <a:rPr lang="en-US" sz="1400" dirty="0" smtClean="0"/>
              <a:t>Compute the velocity of the planet-fixed local level reference frame origin (caused by the planet’s rotation) relative to planet centered inertial frame</a:t>
            </a:r>
          </a:p>
          <a:p>
            <a:pPr marL="838200" lvl="1" indent="-381000">
              <a:buClr>
                <a:schemeClr val="tx2"/>
              </a:buClr>
              <a:buFont typeface="Wingdings" pitchFamily="2" charset="2"/>
              <a:buAutoNum type="arabicPeriod"/>
            </a:pPr>
            <a:r>
              <a:rPr lang="en-US" sz="1400" dirty="0" smtClean="0"/>
              <a:t>Compute the rectangular coordinates of the object’s position relative to planet-centered reference frame from the same geodetic spherical to rectangular coordinate equations from Part I of this presentation, also summarized below</a:t>
            </a:r>
          </a:p>
          <a:p>
            <a:pPr marL="838200" lvl="1" indent="-381000">
              <a:buClr>
                <a:schemeClr val="tx2"/>
              </a:buClr>
              <a:buFont typeface="Wingdings" pitchFamily="2" charset="2"/>
              <a:buAutoNum type="arabicPeriod"/>
            </a:pPr>
            <a:r>
              <a:rPr lang="en-US" sz="1400" dirty="0" smtClean="0"/>
              <a:t>Subtract the position and velocity of the reference frame origin relative to the planet-centered frame from the position and velocity of the object relative to the planet-centered frame to get the object’s position and velocity relative to the planet-fixed local level frame</a:t>
            </a:r>
          </a:p>
          <a:p>
            <a:pPr marL="838200" lvl="1" indent="-381000">
              <a:buClr>
                <a:schemeClr val="tx2"/>
              </a:buClr>
              <a:buFont typeface="Wingdings" pitchFamily="2" charset="2"/>
              <a:buAutoNum type="arabicPeriod"/>
            </a:pPr>
            <a:r>
              <a:rPr lang="en-US" sz="1400" dirty="0" smtClean="0"/>
              <a:t>Transform the relative position and velocity vectors from planet-centered frame to the planet-fixed local level frame using the quaternion defined for the specific planet fixed frame (see earlier examples)</a:t>
            </a:r>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16</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Position / Velocity Relative to Planet Fixed Frame</a:t>
            </a:r>
            <a:endParaRPr lang="en-US" dirty="0"/>
          </a:p>
        </p:txBody>
      </p:sp>
      <p:sp>
        <p:nvSpPr>
          <p:cNvPr id="3" name="Content Placeholder 2"/>
          <p:cNvSpPr>
            <a:spLocks noGrp="1"/>
          </p:cNvSpPr>
          <p:nvPr>
            <p:ph idx="1"/>
          </p:nvPr>
        </p:nvSpPr>
        <p:spPr/>
        <p:txBody>
          <a:bodyPr/>
          <a:lstStyle/>
          <a:p>
            <a:pPr marL="419100" indent="-419100"/>
            <a:r>
              <a:rPr lang="en-US" sz="1800" dirty="0" smtClean="0"/>
              <a:t>The steps necessary to perform the calculations described on previous page are:</a:t>
            </a:r>
            <a:endParaRPr lang="en-US" sz="14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17</a:t>
            </a:fld>
            <a:endParaRPr lang="en-US" dirty="0"/>
          </a:p>
        </p:txBody>
      </p:sp>
      <p:sp>
        <p:nvSpPr>
          <p:cNvPr id="5" name="Rectangle 22"/>
          <p:cNvSpPr txBox="1">
            <a:spLocks noChangeArrowheads="1"/>
          </p:cNvSpPr>
          <p:nvPr/>
        </p:nvSpPr>
        <p:spPr>
          <a:xfrm>
            <a:off x="1143000" y="2362200"/>
            <a:ext cx="6477000" cy="4022725"/>
          </a:xfrm>
          <a:prstGeom prst="rect">
            <a:avLst/>
          </a:prstGeom>
          <a:solidFill>
            <a:schemeClr val="bg1"/>
          </a:solidFill>
        </p:spPr>
        <p:txBody>
          <a:bodyPr/>
          <a:lstStyle/>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omega = 7.292115e-5;</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siderealTime</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initial_siderealTime</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omega * 180/pi * time;</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 xi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yi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zi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ECEF_Spherical_to_Rectangular</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lat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lon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siderealTime</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alt , [ 1 , 1 ]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latOrigin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NED_lat</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ones( size(time)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loniOrigin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NED_lon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ones( size(time) )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siderealTime</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altOrigin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zeros( size(time)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xiOrigin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yiOrigin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ziOrigin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ECEF_Spherical_to_Rectangular</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latOrigin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loniOrigin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altOrigin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[ 1 , 1 ]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rREL_ECI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(:,1) = xi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xiOrigin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rREL_ECI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(:,2)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yi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yiOrigin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rREL_ECI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(:,3)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zi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ziOrigin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j-lt"/>
                <a:ea typeface="+mn-ea"/>
                <a:cs typeface="+mn-cs"/>
              </a:rPr>
              <a:t>for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=1:length(time)</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j-lt"/>
                <a:ea typeface="+mn-ea"/>
                <a:cs typeface="+mn-cs"/>
              </a:rPr>
              <a:t>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omegaCrossR</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 cross( [ 0 0 omega ] , [ xi(</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yi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zi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j-lt"/>
                <a:ea typeface="+mn-ea"/>
                <a:cs typeface="+mn-cs"/>
              </a:rPr>
              <a:t>end</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vREL_ECI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(:,1) =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vxi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omegaCrossR</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(:,1);</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vREL_ECI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(:,2) =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vyi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omegaCrossR</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(:,2);</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vREL_ECI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(:,3) =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vzi</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j-lt"/>
                <a:ea typeface="+mn-ea"/>
                <a:cs typeface="+mn-cs"/>
              </a:rPr>
              <a:t>omegaCrossR</a:t>
            </a:r>
            <a:r>
              <a:rPr kumimoji="0" lang="en-US" sz="1000" b="1" i="0" u="none" strike="noStrike" kern="1200" cap="none" spc="0" normalizeH="0" baseline="0" noProof="0" dirty="0" smtClean="0">
                <a:ln>
                  <a:noFill/>
                </a:ln>
                <a:solidFill>
                  <a:schemeClr val="tx1"/>
                </a:solidFill>
                <a:effectLst/>
                <a:uLnTx/>
                <a:uFillTx/>
                <a:latin typeface="+mj-lt"/>
                <a:ea typeface="+mn-ea"/>
                <a:cs typeface="+mn-cs"/>
              </a:rPr>
              <a:t>(:,3);</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roll  = zeros( size(time)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pitch = ( -90 -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NED_lat</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 ones( size(time)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yaw   =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NED_lon</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ones( size(time) )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siderealTime</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smtClean="0">
                <a:ln>
                  <a:noFill/>
                </a:ln>
                <a:solidFill>
                  <a:schemeClr val="tx1"/>
                </a:solidFill>
                <a:effectLst/>
                <a:uLnTx/>
                <a:uFillTx/>
                <a:latin typeface="+mn-lt"/>
                <a:ea typeface="+mn-ea"/>
                <a:cs typeface="+mn-cs"/>
              </a:rPr>
              <a:t>qECI2NED = YPREulers2Quat( roll , pitch , yaw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rREL_NED</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QuatTransform</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qECI2NED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rREL_ECI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a:t>
            </a:r>
          </a:p>
          <a:p>
            <a:pPr marL="318380" marR="0" lvl="0" indent="-318380" algn="l" defTabSz="849010" rtl="0" eaLnBrk="1" fontAlgn="auto" latinLnBrk="0" hangingPunct="1">
              <a:lnSpc>
                <a:spcPct val="100000"/>
              </a:lnSpc>
              <a:spcBef>
                <a:spcPct val="20000"/>
              </a:spcBef>
              <a:spcAft>
                <a:spcPts val="0"/>
              </a:spcAft>
              <a:buClrTx/>
              <a:buSzTx/>
              <a:buFont typeface="Wingdings" pitchFamily="2" charset="2"/>
              <a:buNone/>
              <a:tabLst/>
              <a:defRPr/>
            </a:pP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vREL_NED</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QuatTransform</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qECI2NED , </a:t>
            </a:r>
            <a:r>
              <a:rPr kumimoji="0" lang="en-US" sz="1000" b="1" i="0" u="none" strike="noStrike" kern="1200" cap="none" spc="0" normalizeH="0" baseline="0" noProof="0" dirty="0" err="1" smtClean="0">
                <a:ln>
                  <a:noFill/>
                </a:ln>
                <a:solidFill>
                  <a:schemeClr val="tx1"/>
                </a:solidFill>
                <a:effectLst/>
                <a:uLnTx/>
                <a:uFillTx/>
                <a:latin typeface="+mn-lt"/>
                <a:ea typeface="+mn-ea"/>
                <a:cs typeface="+mn-cs"/>
              </a:rPr>
              <a:t>vREL_ECI</a:t>
            </a:r>
            <a:r>
              <a:rPr kumimoji="0" lang="en-US" sz="1000" b="1" i="0" u="none" strike="noStrike" kern="1200" cap="none" spc="0" normalizeH="0" baseline="0" noProof="0" dirty="0" smtClean="0">
                <a:ln>
                  <a:noFill/>
                </a:ln>
                <a:solidFill>
                  <a:schemeClr val="tx1"/>
                </a:solidFill>
                <a:effectLst/>
                <a:uLnTx/>
                <a:uFillTx/>
                <a:latin typeface="+mn-lt"/>
                <a:ea typeface="+mn-ea"/>
                <a:cs typeface="+mn-cs"/>
              </a:rPr>
              <a:t> );</a:t>
            </a:r>
          </a:p>
          <a:p>
            <a:pPr marL="318380" marR="0" lvl="0" indent="-318380" algn="l" defTabSz="849010" rtl="0" eaLnBrk="1" fontAlgn="auto" latinLnBrk="0" hangingPunct="1">
              <a:lnSpc>
                <a:spcPct val="100000"/>
              </a:lnSpc>
              <a:spcBef>
                <a:spcPct val="0"/>
              </a:spcBef>
              <a:spcAft>
                <a:spcPts val="0"/>
              </a:spcAft>
              <a:buClrTx/>
              <a:buSzTx/>
              <a:buFont typeface="Wingdings" pitchFamily="2" charset="2"/>
              <a:buNone/>
              <a:tabLst/>
              <a:defRPr/>
            </a:pPr>
            <a:endParaRPr kumimoji="0" lang="en-US" sz="1000" b="1" i="0" u="none" strike="noStrike" kern="1200" cap="none" spc="0" normalizeH="0" baseline="0" noProof="0" dirty="0" smtClean="0">
              <a:ln>
                <a:noFill/>
              </a:ln>
              <a:solidFill>
                <a:schemeClr val="tx1"/>
              </a:solidFill>
              <a:effectLst/>
              <a:uLnTx/>
              <a:uFillTx/>
              <a:latin typeface="+mn-lt"/>
              <a:ea typeface="+mn-ea"/>
              <a:cs typeface="+mn-cs"/>
            </a:endParaRPr>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Key Equations:</a:t>
            </a:r>
            <a:endParaRPr lang="en-US" dirty="0"/>
          </a:p>
        </p:txBody>
      </p:sp>
      <p:sp>
        <p:nvSpPr>
          <p:cNvPr id="3" name="Content Placeholder 2"/>
          <p:cNvSpPr>
            <a:spLocks noGrp="1"/>
          </p:cNvSpPr>
          <p:nvPr>
            <p:ph idx="1"/>
          </p:nvPr>
        </p:nvSpPr>
        <p:spPr>
          <a:xfrm>
            <a:off x="457200" y="1752600"/>
            <a:ext cx="8229600" cy="4144964"/>
          </a:xfrm>
        </p:spPr>
        <p:txBody>
          <a:bodyPr/>
          <a:lstStyle/>
          <a:p>
            <a:pPr>
              <a:buNone/>
            </a:pPr>
            <a:r>
              <a:rPr lang="en-US" sz="2000" b="1" u="sng" dirty="0" smtClean="0"/>
              <a:t>Spherical to rectangular coordinates:</a:t>
            </a:r>
            <a:endParaRPr lang="en-US" sz="2000" b="1" dirty="0" smtClean="0"/>
          </a:p>
          <a:p>
            <a:r>
              <a:rPr lang="en-US" sz="1600" dirty="0" smtClean="0"/>
              <a:t>Given the geodetic latitude (</a:t>
            </a:r>
            <a:r>
              <a:rPr lang="en-US" sz="1600" dirty="0" err="1" smtClean="0">
                <a:latin typeface="Symbol" pitchFamily="18" charset="2"/>
              </a:rPr>
              <a:t>f</a:t>
            </a:r>
            <a:r>
              <a:rPr lang="en-US" sz="1600" baseline="-25000" dirty="0" err="1" smtClean="0"/>
              <a:t>E</a:t>
            </a:r>
            <a:r>
              <a:rPr lang="en-US" sz="1600" dirty="0" smtClean="0"/>
              <a:t>), geodetic longitude (</a:t>
            </a:r>
            <a:r>
              <a:rPr lang="en-US" sz="1600" dirty="0" err="1" smtClean="0">
                <a:latin typeface="Symbol" pitchFamily="18" charset="2"/>
              </a:rPr>
              <a:t>l</a:t>
            </a:r>
            <a:r>
              <a:rPr lang="en-US" sz="1600" baseline="-25000" dirty="0" err="1" smtClean="0"/>
              <a:t>E</a:t>
            </a:r>
            <a:r>
              <a:rPr lang="en-US" sz="1600" dirty="0" smtClean="0"/>
              <a:t>), and geodetic altitude (h), the ECEF rectangular coordinates can be computed as:</a:t>
            </a:r>
          </a:p>
          <a:p>
            <a:pPr>
              <a:buNone/>
            </a:pPr>
            <a:r>
              <a:rPr lang="en-US" sz="1600" dirty="0" smtClean="0"/>
              <a:t/>
            </a:r>
            <a:br>
              <a:rPr lang="en-US" sz="1600" dirty="0" smtClean="0"/>
            </a:br>
            <a:endParaRPr lang="en-US" sz="1600" dirty="0" smtClean="0"/>
          </a:p>
          <a:p>
            <a:pPr>
              <a:buNone/>
            </a:pPr>
            <a:r>
              <a:rPr lang="en-US" sz="1600" dirty="0" smtClean="0"/>
              <a:t>	</a:t>
            </a:r>
          </a:p>
          <a:p>
            <a:pPr>
              <a:buNone/>
            </a:pPr>
            <a:endParaRPr lang="en-US" sz="1600" dirty="0" smtClean="0"/>
          </a:p>
          <a:p>
            <a:pPr>
              <a:buNone/>
            </a:pPr>
            <a:r>
              <a:rPr lang="en-US" sz="1600" dirty="0" smtClean="0"/>
              <a:t>where</a:t>
            </a:r>
          </a:p>
          <a:p>
            <a:endParaRPr lang="en-US" sz="1600" dirty="0" smtClean="0"/>
          </a:p>
          <a:p>
            <a:endParaRPr lang="en-US" sz="1600" dirty="0" smtClean="0"/>
          </a:p>
          <a:p>
            <a:endParaRPr lang="en-US" sz="1600" dirty="0" smtClean="0"/>
          </a:p>
          <a:p>
            <a:r>
              <a:rPr lang="en-US" sz="1600" dirty="0" smtClean="0"/>
              <a:t>If the rectangular coordinates relative to the Earth Centered, Inertial (ECI) frame are desired, simply replace </a:t>
            </a:r>
            <a:r>
              <a:rPr lang="en-US" sz="1600" dirty="0" err="1" smtClean="0">
                <a:latin typeface="Symbol" pitchFamily="18" charset="2"/>
              </a:rPr>
              <a:t>l</a:t>
            </a:r>
            <a:r>
              <a:rPr lang="en-US" sz="1600" baseline="-25000" dirty="0" err="1" smtClean="0">
                <a:latin typeface="b" charset="0"/>
              </a:rPr>
              <a:t>E</a:t>
            </a:r>
            <a:r>
              <a:rPr lang="en-US" sz="1600" dirty="0" smtClean="0"/>
              <a:t> in the equations above with ( </a:t>
            </a:r>
            <a:r>
              <a:rPr lang="en-US" sz="1600" dirty="0" err="1" smtClean="0">
                <a:latin typeface="Symbol" pitchFamily="18" charset="2"/>
              </a:rPr>
              <a:t>l</a:t>
            </a:r>
            <a:r>
              <a:rPr lang="en-US" sz="1600" baseline="-25000" dirty="0" err="1" smtClean="0"/>
              <a:t>E</a:t>
            </a:r>
            <a:r>
              <a:rPr lang="en-US" sz="1600" dirty="0" smtClean="0"/>
              <a:t> + </a:t>
            </a:r>
            <a:r>
              <a:rPr lang="en-US" sz="1600" dirty="0" err="1" smtClean="0">
                <a:latin typeface="Symbol" pitchFamily="18" charset="2"/>
              </a:rPr>
              <a:t>l</a:t>
            </a:r>
            <a:r>
              <a:rPr lang="en-US" sz="1600" baseline="-25000" dirty="0" err="1" smtClean="0"/>
              <a:t>g</a:t>
            </a:r>
            <a:r>
              <a:rPr lang="en-US" sz="1600" dirty="0" smtClean="0"/>
              <a:t> ), where </a:t>
            </a:r>
            <a:r>
              <a:rPr lang="en-US" sz="1600" dirty="0" err="1" smtClean="0">
                <a:latin typeface="Symbol" pitchFamily="18" charset="2"/>
              </a:rPr>
              <a:t>l</a:t>
            </a:r>
            <a:r>
              <a:rPr lang="en-US" sz="1600" baseline="-25000" dirty="0" err="1" smtClean="0"/>
              <a:t>g</a:t>
            </a:r>
            <a:r>
              <a:rPr lang="en-US" sz="1600" dirty="0" smtClean="0"/>
              <a:t> is the sidereal “time”, or the angle between the vernal equinox and the prime meridian. </a:t>
            </a:r>
          </a:p>
          <a:p>
            <a:pPr>
              <a:buNone/>
            </a:pP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18</a:t>
            </a:fld>
            <a:endParaRPr lang="en-US" dirty="0"/>
          </a:p>
        </p:txBody>
      </p:sp>
      <p:graphicFrame>
        <p:nvGraphicFramePr>
          <p:cNvPr id="5" name="Object 6"/>
          <p:cNvGraphicFramePr>
            <a:graphicFrameLocks noChangeAspect="1"/>
          </p:cNvGraphicFramePr>
          <p:nvPr/>
        </p:nvGraphicFramePr>
        <p:xfrm>
          <a:off x="1295400" y="2667001"/>
          <a:ext cx="3733800" cy="913179"/>
        </p:xfrm>
        <a:graphic>
          <a:graphicData uri="http://schemas.openxmlformats.org/presentationml/2006/ole">
            <p:oleObj spid="_x0000_s24578" name="Equation" r:id="rId4" imgW="2323800" imgH="685800" progId="Equation.3">
              <p:embed/>
            </p:oleObj>
          </a:graphicData>
        </a:graphic>
      </p:graphicFrame>
      <p:graphicFrame>
        <p:nvGraphicFramePr>
          <p:cNvPr id="6" name="Object 8"/>
          <p:cNvGraphicFramePr>
            <a:graphicFrameLocks noChangeAspect="1"/>
          </p:cNvGraphicFramePr>
          <p:nvPr/>
        </p:nvGraphicFramePr>
        <p:xfrm>
          <a:off x="1333554" y="4269512"/>
          <a:ext cx="2266896" cy="521476"/>
        </p:xfrm>
        <a:graphic>
          <a:graphicData uri="http://schemas.openxmlformats.org/presentationml/2006/ole">
            <p:oleObj spid="_x0000_s24579" name="Equation" r:id="rId5" imgW="1688760" imgH="469800" progId="Equation.3">
              <p:embed/>
            </p:oleObj>
          </a:graphicData>
        </a:graphic>
      </p:graphicFrame>
      <p:graphicFrame>
        <p:nvGraphicFramePr>
          <p:cNvPr id="7" name="Object 9"/>
          <p:cNvGraphicFramePr>
            <a:graphicFrameLocks noChangeAspect="1"/>
          </p:cNvGraphicFramePr>
          <p:nvPr/>
        </p:nvGraphicFramePr>
        <p:xfrm>
          <a:off x="1314451" y="3657600"/>
          <a:ext cx="2286000" cy="586131"/>
        </p:xfrm>
        <a:graphic>
          <a:graphicData uri="http://schemas.openxmlformats.org/presentationml/2006/ole">
            <p:oleObj spid="_x0000_s24580" name="Equation" r:id="rId6" imgW="1600200" imgH="495000" progId="Equation.3">
              <p:embed/>
            </p:oleObj>
          </a:graphicData>
        </a:graphic>
      </p:graphicFrame>
      <p:graphicFrame>
        <p:nvGraphicFramePr>
          <p:cNvPr id="8" name="Object 7"/>
          <p:cNvGraphicFramePr>
            <a:graphicFrameLocks noChangeAspect="1"/>
          </p:cNvGraphicFramePr>
          <p:nvPr/>
        </p:nvGraphicFramePr>
        <p:xfrm>
          <a:off x="1343025" y="3286125"/>
          <a:ext cx="3267075" cy="282445"/>
        </p:xfrm>
        <a:graphic>
          <a:graphicData uri="http://schemas.openxmlformats.org/presentationml/2006/ole">
            <p:oleObj spid="_x0000_s24581" name="Equation" r:id="rId7" imgW="2336760" imgH="21564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Summary of Key Equations:</a:t>
            </a:r>
            <a:endParaRPr lang="en-US" dirty="0"/>
          </a:p>
        </p:txBody>
      </p:sp>
      <p:sp>
        <p:nvSpPr>
          <p:cNvPr id="6" name="Content Placeholder 5"/>
          <p:cNvSpPr>
            <a:spLocks noGrp="1"/>
          </p:cNvSpPr>
          <p:nvPr>
            <p:ph sz="half" idx="1"/>
          </p:nvPr>
        </p:nvSpPr>
        <p:spPr>
          <a:xfrm>
            <a:off x="457200" y="1600201"/>
            <a:ext cx="5715000" cy="4525963"/>
          </a:xfrm>
        </p:spPr>
        <p:txBody>
          <a:bodyPr/>
          <a:lstStyle/>
          <a:p>
            <a:pPr>
              <a:buNone/>
            </a:pPr>
            <a:r>
              <a:rPr lang="en-US" sz="2000" b="1" u="sng" dirty="0" smtClean="0">
                <a:cs typeface="Times New Roman" pitchFamily="18" charset="0"/>
              </a:rPr>
              <a:t>Geocentric latitude and geocentric radius:</a:t>
            </a:r>
            <a:endParaRPr lang="en-US" sz="2000" b="1" dirty="0" smtClean="0"/>
          </a:p>
          <a:p>
            <a:r>
              <a:rPr lang="en-US" sz="1800" dirty="0" smtClean="0">
                <a:cs typeface="Times New Roman" pitchFamily="18" charset="0"/>
              </a:rPr>
              <a:t>Given the geodetic latitude (</a:t>
            </a:r>
            <a:r>
              <a:rPr lang="en-US" sz="1800" dirty="0" err="1" smtClean="0">
                <a:latin typeface="Symbol" pitchFamily="18" charset="2"/>
                <a:cs typeface="Times New Roman" pitchFamily="18" charset="0"/>
              </a:rPr>
              <a:t>f</a:t>
            </a:r>
            <a:r>
              <a:rPr lang="en-US" sz="1800" baseline="-30000" dirty="0" err="1" smtClean="0">
                <a:cs typeface="Times New Roman" pitchFamily="18" charset="0"/>
              </a:rPr>
              <a:t>E</a:t>
            </a:r>
            <a:r>
              <a:rPr lang="en-US" sz="1800" dirty="0" smtClean="0">
                <a:cs typeface="Times New Roman" pitchFamily="18" charset="0"/>
              </a:rPr>
              <a:t>), one can compute the geocentric latitude (</a:t>
            </a:r>
            <a:r>
              <a:rPr lang="en-US" sz="1800" dirty="0" err="1" smtClean="0">
                <a:latin typeface="Symbol" pitchFamily="18" charset="2"/>
                <a:cs typeface="Times New Roman" pitchFamily="18" charset="0"/>
              </a:rPr>
              <a:t>f</a:t>
            </a:r>
            <a:r>
              <a:rPr lang="en-US" sz="1800" baseline="-30000" dirty="0" err="1" smtClean="0">
                <a:cs typeface="Times New Roman" pitchFamily="18" charset="0"/>
              </a:rPr>
              <a:t>C</a:t>
            </a:r>
            <a:r>
              <a:rPr lang="en-US" sz="1800" dirty="0" smtClean="0">
                <a:cs typeface="Times New Roman" pitchFamily="18" charset="0"/>
              </a:rPr>
              <a:t>), the geocentric radius to a point on the surface (</a:t>
            </a:r>
            <a:r>
              <a:rPr lang="en-US" sz="1800" dirty="0" err="1" smtClean="0">
                <a:cs typeface="Times New Roman" pitchFamily="18" charset="0"/>
              </a:rPr>
              <a:t>r</a:t>
            </a:r>
            <a:r>
              <a:rPr lang="en-US" sz="1800" baseline="-25000" dirty="0" err="1" smtClean="0">
                <a:cs typeface="Times New Roman" pitchFamily="18" charset="0"/>
              </a:rPr>
              <a:t>P</a:t>
            </a:r>
            <a:r>
              <a:rPr lang="en-US" sz="1800" dirty="0" smtClean="0">
                <a:cs typeface="Times New Roman" pitchFamily="18" charset="0"/>
              </a:rPr>
              <a:t>), the geocentric radius to point O (</a:t>
            </a:r>
            <a:r>
              <a:rPr lang="en-US" sz="1800" dirty="0" err="1" smtClean="0">
                <a:cs typeface="Times New Roman" pitchFamily="18" charset="0"/>
              </a:rPr>
              <a:t>r</a:t>
            </a:r>
            <a:r>
              <a:rPr lang="en-US" sz="1800" baseline="-30000" dirty="0" err="1" smtClean="0">
                <a:cs typeface="Times New Roman" pitchFamily="18" charset="0"/>
              </a:rPr>
              <a:t>C</a:t>
            </a:r>
            <a:r>
              <a:rPr lang="en-US" sz="1800" dirty="0" smtClean="0">
                <a:cs typeface="Times New Roman" pitchFamily="18" charset="0"/>
              </a:rPr>
              <a:t>), </a:t>
            </a:r>
            <a:r>
              <a:rPr lang="en-US" sz="1800" dirty="0" smtClean="0"/>
              <a:t>and the </a:t>
            </a:r>
            <a:r>
              <a:rPr lang="en-US" sz="1800" dirty="0" smtClean="0">
                <a:cs typeface="Times New Roman" pitchFamily="18" charset="0"/>
              </a:rPr>
              <a:t>declination of the point O (</a:t>
            </a:r>
            <a:r>
              <a:rPr lang="en-US" sz="1800" dirty="0" err="1" smtClean="0">
                <a:latin typeface="Symbol" pitchFamily="18" charset="2"/>
                <a:cs typeface="Times New Roman" pitchFamily="18" charset="0"/>
              </a:rPr>
              <a:t>d</a:t>
            </a:r>
            <a:r>
              <a:rPr lang="en-US" sz="1800" baseline="-25000" dirty="0" err="1" smtClean="0">
                <a:cs typeface="Times New Roman" pitchFamily="18" charset="0"/>
              </a:rPr>
              <a:t>O</a:t>
            </a:r>
            <a:r>
              <a:rPr lang="en-US" sz="1800" dirty="0" smtClean="0">
                <a:cs typeface="Times New Roman" pitchFamily="18" charset="0"/>
              </a:rPr>
              <a:t>):</a:t>
            </a:r>
            <a:endParaRPr lang="en-US" sz="1800" dirty="0" smtClean="0"/>
          </a:p>
          <a:p>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19</a:t>
            </a:fld>
            <a:endParaRPr lang="en-US" dirty="0"/>
          </a:p>
        </p:txBody>
      </p:sp>
      <p:grpSp>
        <p:nvGrpSpPr>
          <p:cNvPr id="8" name="Content Placeholder 7"/>
          <p:cNvGrpSpPr>
            <a:grpSpLocks noGrp="1"/>
          </p:cNvGrpSpPr>
          <p:nvPr>
            <p:ph sz="half" idx="2"/>
          </p:nvPr>
        </p:nvGrpSpPr>
        <p:grpSpPr>
          <a:xfrm>
            <a:off x="6324600" y="1600200"/>
            <a:ext cx="2362200" cy="4525963"/>
            <a:chOff x="6134100" y="1766888"/>
            <a:chExt cx="2819400" cy="4383087"/>
          </a:xfrm>
        </p:grpSpPr>
        <p:grpSp>
          <p:nvGrpSpPr>
            <p:cNvPr id="9" name="Group 36"/>
            <p:cNvGrpSpPr>
              <a:grpSpLocks/>
            </p:cNvGrpSpPr>
            <p:nvPr/>
          </p:nvGrpSpPr>
          <p:grpSpPr bwMode="auto">
            <a:xfrm>
              <a:off x="6134100" y="1766888"/>
              <a:ext cx="2819400" cy="2443162"/>
              <a:chOff x="3354" y="1857"/>
              <a:chExt cx="1776" cy="1539"/>
            </a:xfrm>
          </p:grpSpPr>
          <p:grpSp>
            <p:nvGrpSpPr>
              <p:cNvPr id="30" name="Group 17"/>
              <p:cNvGrpSpPr>
                <a:grpSpLocks/>
              </p:cNvGrpSpPr>
              <p:nvPr/>
            </p:nvGrpSpPr>
            <p:grpSpPr bwMode="auto">
              <a:xfrm>
                <a:off x="3474" y="1857"/>
                <a:ext cx="1536" cy="1539"/>
                <a:chOff x="3624" y="2640"/>
                <a:chExt cx="1536" cy="1536"/>
              </a:xfrm>
            </p:grpSpPr>
            <p:sp>
              <p:nvSpPr>
                <p:cNvPr id="45" name="Line 18"/>
                <p:cNvSpPr>
                  <a:spLocks noChangeShapeType="1"/>
                </p:cNvSpPr>
                <p:nvPr/>
              </p:nvSpPr>
              <p:spPr bwMode="auto">
                <a:xfrm>
                  <a:off x="4392" y="2640"/>
                  <a:ext cx="0" cy="1536"/>
                </a:xfrm>
                <a:prstGeom prst="line">
                  <a:avLst/>
                </a:prstGeom>
                <a:noFill/>
                <a:ln w="9525">
                  <a:solidFill>
                    <a:schemeClr val="tx1"/>
                  </a:solidFill>
                  <a:round/>
                  <a:headEnd/>
                  <a:tailEnd/>
                </a:ln>
              </p:spPr>
              <p:txBody>
                <a:bodyPr/>
                <a:lstStyle/>
                <a:p>
                  <a:endParaRPr lang="en-US"/>
                </a:p>
              </p:txBody>
            </p:sp>
            <p:sp>
              <p:nvSpPr>
                <p:cNvPr id="46" name="Oval 19"/>
                <p:cNvSpPr>
                  <a:spLocks noChangeArrowheads="1"/>
                </p:cNvSpPr>
                <p:nvPr/>
              </p:nvSpPr>
              <p:spPr bwMode="auto">
                <a:xfrm>
                  <a:off x="3624" y="3024"/>
                  <a:ext cx="1536" cy="1056"/>
                </a:xfrm>
                <a:prstGeom prst="ellipse">
                  <a:avLst/>
                </a:prstGeom>
                <a:noFill/>
                <a:ln w="28575">
                  <a:solidFill>
                    <a:schemeClr val="tx1"/>
                  </a:solidFill>
                  <a:round/>
                  <a:headEnd/>
                  <a:tailEnd/>
                </a:ln>
              </p:spPr>
              <p:txBody>
                <a:bodyPr wrap="none" anchor="ctr"/>
                <a:lstStyle/>
                <a:p>
                  <a:endParaRPr lang="en-US"/>
                </a:p>
              </p:txBody>
            </p:sp>
          </p:grpSp>
          <p:sp>
            <p:nvSpPr>
              <p:cNvPr id="31" name="Line 20"/>
              <p:cNvSpPr>
                <a:spLocks noChangeShapeType="1"/>
              </p:cNvSpPr>
              <p:nvPr/>
            </p:nvSpPr>
            <p:spPr bwMode="auto">
              <a:xfrm rot="5400000">
                <a:off x="4242" y="1884"/>
                <a:ext cx="0" cy="1776"/>
              </a:xfrm>
              <a:prstGeom prst="line">
                <a:avLst/>
              </a:prstGeom>
              <a:noFill/>
              <a:ln w="9525">
                <a:solidFill>
                  <a:schemeClr val="tx1"/>
                </a:solidFill>
                <a:round/>
                <a:headEnd/>
                <a:tailEnd/>
              </a:ln>
            </p:spPr>
            <p:txBody>
              <a:bodyPr/>
              <a:lstStyle/>
              <a:p>
                <a:endParaRPr lang="en-US"/>
              </a:p>
            </p:txBody>
          </p:sp>
          <p:sp>
            <p:nvSpPr>
              <p:cNvPr id="32" name="Arc 21"/>
              <p:cNvSpPr>
                <a:spLocks/>
              </p:cNvSpPr>
              <p:nvPr/>
            </p:nvSpPr>
            <p:spPr bwMode="auto">
              <a:xfrm rot="273691">
                <a:off x="4360" y="2682"/>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33" name="Line 22"/>
              <p:cNvSpPr>
                <a:spLocks noChangeShapeType="1"/>
              </p:cNvSpPr>
              <p:nvPr/>
            </p:nvSpPr>
            <p:spPr bwMode="auto">
              <a:xfrm flipV="1">
                <a:off x="4236" y="2391"/>
                <a:ext cx="528" cy="384"/>
              </a:xfrm>
              <a:prstGeom prst="line">
                <a:avLst/>
              </a:prstGeom>
              <a:noFill/>
              <a:ln w="9525">
                <a:solidFill>
                  <a:schemeClr val="tx1"/>
                </a:solidFill>
                <a:round/>
                <a:headEnd/>
                <a:tailEnd/>
              </a:ln>
            </p:spPr>
            <p:txBody>
              <a:bodyPr/>
              <a:lstStyle/>
              <a:p>
                <a:endParaRPr lang="en-US"/>
              </a:p>
            </p:txBody>
          </p:sp>
          <p:sp>
            <p:nvSpPr>
              <p:cNvPr id="34" name="Arc 23"/>
              <p:cNvSpPr>
                <a:spLocks/>
              </p:cNvSpPr>
              <p:nvPr/>
            </p:nvSpPr>
            <p:spPr bwMode="auto">
              <a:xfrm rot="273691">
                <a:off x="4542" y="2673"/>
                <a:ext cx="69" cy="9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35" name="Text Box 24"/>
              <p:cNvSpPr txBox="1">
                <a:spLocks noChangeArrowheads="1"/>
              </p:cNvSpPr>
              <p:nvPr/>
            </p:nvSpPr>
            <p:spPr bwMode="auto">
              <a:xfrm>
                <a:off x="4554" y="2532"/>
                <a:ext cx="222"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E</a:t>
                </a:r>
              </a:p>
            </p:txBody>
          </p:sp>
          <p:sp>
            <p:nvSpPr>
              <p:cNvPr id="36" name="Text Box 25"/>
              <p:cNvSpPr txBox="1">
                <a:spLocks noChangeArrowheads="1"/>
              </p:cNvSpPr>
              <p:nvPr/>
            </p:nvSpPr>
            <p:spPr bwMode="auto">
              <a:xfrm>
                <a:off x="3978" y="2916"/>
                <a:ext cx="226" cy="192"/>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37" name="Freeform 26"/>
              <p:cNvSpPr>
                <a:spLocks/>
              </p:cNvSpPr>
              <p:nvPr/>
            </p:nvSpPr>
            <p:spPr bwMode="auto">
              <a:xfrm rot="5400000">
                <a:off x="4135" y="2792"/>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a:tailEnd/>
              </a:ln>
            </p:spPr>
            <p:txBody>
              <a:bodyPr/>
              <a:lstStyle/>
              <a:p>
                <a:endParaRPr lang="en-US"/>
              </a:p>
            </p:txBody>
          </p:sp>
          <p:sp>
            <p:nvSpPr>
              <p:cNvPr id="38" name="Freeform 27"/>
              <p:cNvSpPr>
                <a:spLocks/>
              </p:cNvSpPr>
              <p:nvPr/>
            </p:nvSpPr>
            <p:spPr bwMode="auto">
              <a:xfrm rot="5400000">
                <a:off x="4320" y="2745"/>
                <a:ext cx="66" cy="55"/>
              </a:xfrm>
              <a:custGeom>
                <a:avLst/>
                <a:gdLst>
                  <a:gd name="T0" fmla="*/ 56 w 72"/>
                  <a:gd name="T1" fmla="*/ 9 h 60"/>
                  <a:gd name="T2" fmla="*/ 0 w 72"/>
                  <a:gd name="T3" fmla="*/ 0 h 60"/>
                  <a:gd name="T4" fmla="*/ 27 w 72"/>
                  <a:gd name="T5" fmla="*/ 46 h 60"/>
                  <a:gd name="T6" fmla="*/ 56 w 72"/>
                  <a:gd name="T7" fmla="*/ 9 h 60"/>
                  <a:gd name="T8" fmla="*/ 0 60000 65536"/>
                  <a:gd name="T9" fmla="*/ 0 60000 65536"/>
                  <a:gd name="T10" fmla="*/ 0 60000 65536"/>
                  <a:gd name="T11" fmla="*/ 0 60000 65536"/>
                  <a:gd name="T12" fmla="*/ 0 w 72"/>
                  <a:gd name="T13" fmla="*/ 0 h 60"/>
                  <a:gd name="T14" fmla="*/ 72 w 72"/>
                  <a:gd name="T15" fmla="*/ 60 h 60"/>
                </a:gdLst>
                <a:ahLst/>
                <a:cxnLst>
                  <a:cxn ang="T8">
                    <a:pos x="T0" y="T1"/>
                  </a:cxn>
                  <a:cxn ang="T9">
                    <a:pos x="T2" y="T3"/>
                  </a:cxn>
                  <a:cxn ang="T10">
                    <a:pos x="T4" y="T5"/>
                  </a:cxn>
                  <a:cxn ang="T11">
                    <a:pos x="T6" y="T7"/>
                  </a:cxn>
                </a:cxnLst>
                <a:rect l="T12" t="T13" r="T14" b="T15"/>
                <a:pathLst>
                  <a:path w="72" h="60">
                    <a:moveTo>
                      <a:pt x="72" y="12"/>
                    </a:moveTo>
                    <a:lnTo>
                      <a:pt x="0" y="0"/>
                    </a:lnTo>
                    <a:lnTo>
                      <a:pt x="36" y="60"/>
                    </a:lnTo>
                    <a:lnTo>
                      <a:pt x="72" y="12"/>
                    </a:lnTo>
                    <a:close/>
                  </a:path>
                </a:pathLst>
              </a:custGeom>
              <a:solidFill>
                <a:srgbClr val="000000"/>
              </a:solidFill>
              <a:ln w="9525">
                <a:noFill/>
                <a:round/>
                <a:headEnd/>
                <a:tailEnd/>
              </a:ln>
            </p:spPr>
            <p:txBody>
              <a:bodyPr/>
              <a:lstStyle/>
              <a:p>
                <a:endParaRPr lang="en-US"/>
              </a:p>
            </p:txBody>
          </p:sp>
          <p:sp>
            <p:nvSpPr>
              <p:cNvPr id="39" name="Text Box 28"/>
              <p:cNvSpPr txBox="1">
                <a:spLocks noChangeArrowheads="1"/>
              </p:cNvSpPr>
              <p:nvPr/>
            </p:nvSpPr>
            <p:spPr bwMode="auto">
              <a:xfrm>
                <a:off x="4314" y="2438"/>
                <a:ext cx="205" cy="192"/>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40" name="Text Box 29"/>
              <p:cNvSpPr txBox="1">
                <a:spLocks noChangeArrowheads="1"/>
              </p:cNvSpPr>
              <p:nvPr/>
            </p:nvSpPr>
            <p:spPr bwMode="auto">
              <a:xfrm>
                <a:off x="4650" y="2196"/>
                <a:ext cx="191" cy="192"/>
              </a:xfrm>
              <a:prstGeom prst="rect">
                <a:avLst/>
              </a:prstGeom>
              <a:noFill/>
              <a:ln w="9525">
                <a:noFill/>
                <a:miter lim="800000"/>
                <a:headEnd/>
                <a:tailEnd/>
              </a:ln>
            </p:spPr>
            <p:txBody>
              <a:bodyPr wrap="none">
                <a:spAutoFit/>
              </a:bodyPr>
              <a:lstStyle/>
              <a:p>
                <a:pPr algn="l"/>
                <a:r>
                  <a:rPr lang="en-US" sz="1400"/>
                  <a:t>P</a:t>
                </a:r>
              </a:p>
            </p:txBody>
          </p:sp>
          <p:sp>
            <p:nvSpPr>
              <p:cNvPr id="41" name="Oval 30"/>
              <p:cNvSpPr>
                <a:spLocks noChangeArrowheads="1"/>
              </p:cNvSpPr>
              <p:nvPr/>
            </p:nvSpPr>
            <p:spPr bwMode="auto">
              <a:xfrm>
                <a:off x="4740" y="2361"/>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42" name="Line 31"/>
              <p:cNvSpPr>
                <a:spLocks noChangeShapeType="1"/>
              </p:cNvSpPr>
              <p:nvPr/>
            </p:nvSpPr>
            <p:spPr bwMode="auto">
              <a:xfrm flipH="1">
                <a:off x="4338" y="2388"/>
                <a:ext cx="420" cy="543"/>
              </a:xfrm>
              <a:prstGeom prst="line">
                <a:avLst/>
              </a:prstGeom>
              <a:noFill/>
              <a:ln w="9525">
                <a:solidFill>
                  <a:schemeClr val="tx1"/>
                </a:solidFill>
                <a:round/>
                <a:headEnd/>
                <a:tailEnd/>
              </a:ln>
            </p:spPr>
            <p:txBody>
              <a:bodyPr/>
              <a:lstStyle/>
              <a:p>
                <a:endParaRPr lang="en-US"/>
              </a:p>
            </p:txBody>
          </p:sp>
          <p:sp>
            <p:nvSpPr>
              <p:cNvPr id="43" name="Line 33"/>
              <p:cNvSpPr>
                <a:spLocks noChangeShapeType="1"/>
              </p:cNvSpPr>
              <p:nvPr/>
            </p:nvSpPr>
            <p:spPr bwMode="auto">
              <a:xfrm rot="2700000">
                <a:off x="4302" y="2910"/>
                <a:ext cx="60" cy="60"/>
              </a:xfrm>
              <a:prstGeom prst="line">
                <a:avLst/>
              </a:prstGeom>
              <a:noFill/>
              <a:ln w="9525">
                <a:solidFill>
                  <a:schemeClr val="tx1"/>
                </a:solidFill>
                <a:round/>
                <a:headEnd/>
                <a:tailEnd/>
              </a:ln>
            </p:spPr>
            <p:txBody>
              <a:bodyPr/>
              <a:lstStyle/>
              <a:p>
                <a:endParaRPr lang="en-US"/>
              </a:p>
            </p:txBody>
          </p:sp>
          <p:sp>
            <p:nvSpPr>
              <p:cNvPr id="44" name="Line 34"/>
              <p:cNvSpPr>
                <a:spLocks noChangeShapeType="1"/>
              </p:cNvSpPr>
              <p:nvPr/>
            </p:nvSpPr>
            <p:spPr bwMode="auto">
              <a:xfrm rot="-2700000">
                <a:off x="4305" y="2913"/>
                <a:ext cx="60" cy="60"/>
              </a:xfrm>
              <a:prstGeom prst="line">
                <a:avLst/>
              </a:prstGeom>
              <a:noFill/>
              <a:ln w="9525">
                <a:solidFill>
                  <a:schemeClr val="tx1"/>
                </a:solidFill>
                <a:round/>
                <a:headEnd/>
                <a:tailEnd/>
              </a:ln>
            </p:spPr>
            <p:txBody>
              <a:bodyPr/>
              <a:lstStyle/>
              <a:p>
                <a:endParaRPr lang="en-US"/>
              </a:p>
            </p:txBody>
          </p:sp>
        </p:grpSp>
        <p:grpSp>
          <p:nvGrpSpPr>
            <p:cNvPr id="10" name="Group 37"/>
            <p:cNvGrpSpPr>
              <a:grpSpLocks/>
            </p:cNvGrpSpPr>
            <p:nvPr/>
          </p:nvGrpSpPr>
          <p:grpSpPr bwMode="auto">
            <a:xfrm>
              <a:off x="6467475" y="4244975"/>
              <a:ext cx="2381250" cy="1905000"/>
              <a:chOff x="4440" y="2770"/>
              <a:chExt cx="1094" cy="872"/>
            </a:xfrm>
          </p:grpSpPr>
          <p:sp>
            <p:nvSpPr>
              <p:cNvPr id="11" name="Line 38"/>
              <p:cNvSpPr>
                <a:spLocks noChangeShapeType="1"/>
              </p:cNvSpPr>
              <p:nvPr/>
            </p:nvSpPr>
            <p:spPr bwMode="auto">
              <a:xfrm flipV="1">
                <a:off x="4636" y="3212"/>
                <a:ext cx="592" cy="328"/>
              </a:xfrm>
              <a:prstGeom prst="line">
                <a:avLst/>
              </a:prstGeom>
              <a:noFill/>
              <a:ln w="19050">
                <a:solidFill>
                  <a:schemeClr val="tx1"/>
                </a:solidFill>
                <a:round/>
                <a:headEnd/>
                <a:tailEnd/>
              </a:ln>
            </p:spPr>
            <p:txBody>
              <a:bodyPr/>
              <a:lstStyle/>
              <a:p>
                <a:endParaRPr lang="en-US"/>
              </a:p>
            </p:txBody>
          </p:sp>
          <p:sp>
            <p:nvSpPr>
              <p:cNvPr id="12" name="Line 39"/>
              <p:cNvSpPr>
                <a:spLocks noChangeShapeType="1"/>
              </p:cNvSpPr>
              <p:nvPr/>
            </p:nvSpPr>
            <p:spPr bwMode="auto">
              <a:xfrm flipV="1">
                <a:off x="5232" y="2932"/>
                <a:ext cx="160" cy="276"/>
              </a:xfrm>
              <a:prstGeom prst="line">
                <a:avLst/>
              </a:prstGeom>
              <a:noFill/>
              <a:ln w="19050">
                <a:solidFill>
                  <a:schemeClr val="tx1"/>
                </a:solidFill>
                <a:round/>
                <a:headEnd/>
                <a:tailEnd/>
              </a:ln>
            </p:spPr>
            <p:txBody>
              <a:bodyPr/>
              <a:lstStyle/>
              <a:p>
                <a:endParaRPr lang="en-US"/>
              </a:p>
            </p:txBody>
          </p:sp>
          <p:sp>
            <p:nvSpPr>
              <p:cNvPr id="13" name="Line 40"/>
              <p:cNvSpPr>
                <a:spLocks noChangeShapeType="1"/>
              </p:cNvSpPr>
              <p:nvPr/>
            </p:nvSpPr>
            <p:spPr bwMode="auto">
              <a:xfrm flipH="1">
                <a:off x="4648" y="2932"/>
                <a:ext cx="728" cy="588"/>
              </a:xfrm>
              <a:prstGeom prst="line">
                <a:avLst/>
              </a:prstGeom>
              <a:noFill/>
              <a:ln w="19050">
                <a:solidFill>
                  <a:schemeClr val="tx1"/>
                </a:solidFill>
                <a:round/>
                <a:headEnd/>
                <a:tailEnd/>
              </a:ln>
            </p:spPr>
            <p:txBody>
              <a:bodyPr/>
              <a:lstStyle/>
              <a:p>
                <a:endParaRPr lang="en-US"/>
              </a:p>
            </p:txBody>
          </p:sp>
          <p:sp>
            <p:nvSpPr>
              <p:cNvPr id="14" name="Oval 41"/>
              <p:cNvSpPr>
                <a:spLocks noChangeArrowheads="1"/>
              </p:cNvSpPr>
              <p:nvPr/>
            </p:nvSpPr>
            <p:spPr bwMode="auto">
              <a:xfrm>
                <a:off x="5354" y="2911"/>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5" name="Oval 42"/>
              <p:cNvSpPr>
                <a:spLocks noChangeArrowheads="1"/>
              </p:cNvSpPr>
              <p:nvPr/>
            </p:nvSpPr>
            <p:spPr bwMode="auto">
              <a:xfrm>
                <a:off x="5206" y="3183"/>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6" name="Oval 43"/>
              <p:cNvSpPr>
                <a:spLocks noChangeArrowheads="1"/>
              </p:cNvSpPr>
              <p:nvPr/>
            </p:nvSpPr>
            <p:spPr bwMode="auto">
              <a:xfrm>
                <a:off x="4626" y="3495"/>
                <a:ext cx="48" cy="48"/>
              </a:xfrm>
              <a:prstGeom prst="ellipse">
                <a:avLst/>
              </a:prstGeom>
              <a:solidFill>
                <a:srgbClr val="000000"/>
              </a:solidFill>
              <a:ln w="9525">
                <a:solidFill>
                  <a:schemeClr val="tx1"/>
                </a:solidFill>
                <a:round/>
                <a:headEnd/>
                <a:tailEnd/>
              </a:ln>
            </p:spPr>
            <p:txBody>
              <a:bodyPr wrap="none" anchor="ctr"/>
              <a:lstStyle/>
              <a:p>
                <a:endParaRPr lang="en-US"/>
              </a:p>
            </p:txBody>
          </p:sp>
          <p:sp>
            <p:nvSpPr>
              <p:cNvPr id="17" name="Line 44"/>
              <p:cNvSpPr>
                <a:spLocks noChangeShapeType="1"/>
              </p:cNvSpPr>
              <p:nvPr/>
            </p:nvSpPr>
            <p:spPr bwMode="auto">
              <a:xfrm>
                <a:off x="4648" y="3524"/>
                <a:ext cx="540" cy="0"/>
              </a:xfrm>
              <a:prstGeom prst="line">
                <a:avLst/>
              </a:prstGeom>
              <a:noFill/>
              <a:ln w="9525">
                <a:solidFill>
                  <a:schemeClr val="tx1"/>
                </a:solidFill>
                <a:prstDash val="dash"/>
                <a:round/>
                <a:headEnd/>
                <a:tailEnd/>
              </a:ln>
            </p:spPr>
            <p:txBody>
              <a:bodyPr/>
              <a:lstStyle/>
              <a:p>
                <a:endParaRPr lang="en-US"/>
              </a:p>
            </p:txBody>
          </p:sp>
          <p:sp>
            <p:nvSpPr>
              <p:cNvPr id="18" name="Line 45"/>
              <p:cNvSpPr>
                <a:spLocks noChangeShapeType="1"/>
              </p:cNvSpPr>
              <p:nvPr/>
            </p:nvSpPr>
            <p:spPr bwMode="auto">
              <a:xfrm rot="-5400000">
                <a:off x="4376" y="3248"/>
                <a:ext cx="540" cy="0"/>
              </a:xfrm>
              <a:prstGeom prst="line">
                <a:avLst/>
              </a:prstGeom>
              <a:noFill/>
              <a:ln w="9525">
                <a:solidFill>
                  <a:schemeClr val="tx1"/>
                </a:solidFill>
                <a:prstDash val="dash"/>
                <a:round/>
                <a:headEnd/>
                <a:tailEnd/>
              </a:ln>
            </p:spPr>
            <p:txBody>
              <a:bodyPr/>
              <a:lstStyle/>
              <a:p>
                <a:endParaRPr lang="en-US"/>
              </a:p>
            </p:txBody>
          </p:sp>
          <p:sp>
            <p:nvSpPr>
              <p:cNvPr id="19" name="Arc 46"/>
              <p:cNvSpPr>
                <a:spLocks/>
              </p:cNvSpPr>
              <p:nvPr/>
            </p:nvSpPr>
            <p:spPr bwMode="auto">
              <a:xfrm rot="1483266">
                <a:off x="4869" y="3426"/>
                <a:ext cx="69" cy="8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0" name="Arc 47"/>
              <p:cNvSpPr>
                <a:spLocks/>
              </p:cNvSpPr>
              <p:nvPr/>
            </p:nvSpPr>
            <p:spPr bwMode="auto">
              <a:xfrm rot="321925">
                <a:off x="4960" y="3278"/>
                <a:ext cx="159" cy="231"/>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chemeClr val="tx1"/>
                </a:solidFill>
                <a:round/>
                <a:headEnd/>
                <a:tailEnd/>
              </a:ln>
            </p:spPr>
            <p:txBody>
              <a:bodyPr wrap="none" anchor="ctr"/>
              <a:lstStyle/>
              <a:p>
                <a:endParaRPr lang="en-US"/>
              </a:p>
            </p:txBody>
          </p:sp>
          <p:sp>
            <p:nvSpPr>
              <p:cNvPr id="21" name="Text Box 48"/>
              <p:cNvSpPr txBox="1">
                <a:spLocks noChangeArrowheads="1"/>
              </p:cNvSpPr>
              <p:nvPr/>
            </p:nvSpPr>
            <p:spPr bwMode="auto">
              <a:xfrm>
                <a:off x="5304" y="3020"/>
                <a:ext cx="130" cy="139"/>
              </a:xfrm>
              <a:prstGeom prst="rect">
                <a:avLst/>
              </a:prstGeom>
              <a:noFill/>
              <a:ln w="9525">
                <a:noFill/>
                <a:miter lim="800000"/>
                <a:headEnd/>
                <a:tailEnd/>
              </a:ln>
            </p:spPr>
            <p:txBody>
              <a:bodyPr wrap="none">
                <a:spAutoFit/>
              </a:bodyPr>
              <a:lstStyle/>
              <a:p>
                <a:pPr algn="l"/>
                <a:r>
                  <a:rPr lang="en-US" sz="1400"/>
                  <a:t>h</a:t>
                </a:r>
                <a:endParaRPr lang="en-US" sz="1400" baseline="-25000"/>
              </a:p>
            </p:txBody>
          </p:sp>
          <p:sp>
            <p:nvSpPr>
              <p:cNvPr id="22" name="Text Box 49"/>
              <p:cNvSpPr txBox="1">
                <a:spLocks noChangeArrowheads="1"/>
              </p:cNvSpPr>
              <p:nvPr/>
            </p:nvSpPr>
            <p:spPr bwMode="auto">
              <a:xfrm>
                <a:off x="5340" y="2770"/>
                <a:ext cx="148" cy="140"/>
              </a:xfrm>
              <a:prstGeom prst="rect">
                <a:avLst/>
              </a:prstGeom>
              <a:noFill/>
              <a:ln w="9525">
                <a:noFill/>
                <a:miter lim="800000"/>
                <a:headEnd/>
                <a:tailEnd/>
              </a:ln>
            </p:spPr>
            <p:txBody>
              <a:bodyPr wrap="none">
                <a:spAutoFit/>
              </a:bodyPr>
              <a:lstStyle/>
              <a:p>
                <a:pPr algn="l"/>
                <a:r>
                  <a:rPr lang="en-US" sz="1400"/>
                  <a:t>O</a:t>
                </a:r>
              </a:p>
            </p:txBody>
          </p:sp>
          <p:sp>
            <p:nvSpPr>
              <p:cNvPr id="23" name="Text Box 50"/>
              <p:cNvSpPr txBox="1">
                <a:spLocks noChangeArrowheads="1"/>
              </p:cNvSpPr>
              <p:nvPr/>
            </p:nvSpPr>
            <p:spPr bwMode="auto">
              <a:xfrm>
                <a:off x="5196" y="3186"/>
                <a:ext cx="139" cy="139"/>
              </a:xfrm>
              <a:prstGeom prst="rect">
                <a:avLst/>
              </a:prstGeom>
              <a:noFill/>
              <a:ln w="9525">
                <a:noFill/>
                <a:miter lim="800000"/>
                <a:headEnd/>
                <a:tailEnd/>
              </a:ln>
            </p:spPr>
            <p:txBody>
              <a:bodyPr wrap="none">
                <a:spAutoFit/>
              </a:bodyPr>
              <a:lstStyle/>
              <a:p>
                <a:pPr algn="l"/>
                <a:r>
                  <a:rPr lang="en-US" sz="1400"/>
                  <a:t>P</a:t>
                </a:r>
              </a:p>
            </p:txBody>
          </p:sp>
          <p:sp>
            <p:nvSpPr>
              <p:cNvPr id="24" name="Text Box 51"/>
              <p:cNvSpPr txBox="1">
                <a:spLocks noChangeArrowheads="1"/>
              </p:cNvSpPr>
              <p:nvPr/>
            </p:nvSpPr>
            <p:spPr bwMode="auto">
              <a:xfrm>
                <a:off x="4440" y="3502"/>
                <a:ext cx="139" cy="140"/>
              </a:xfrm>
              <a:prstGeom prst="rect">
                <a:avLst/>
              </a:prstGeom>
              <a:noFill/>
              <a:ln w="9525">
                <a:noFill/>
                <a:miter lim="800000"/>
                <a:headEnd/>
                <a:tailEnd/>
              </a:ln>
            </p:spPr>
            <p:txBody>
              <a:bodyPr wrap="none">
                <a:spAutoFit/>
              </a:bodyPr>
              <a:lstStyle/>
              <a:p>
                <a:pPr algn="l"/>
                <a:r>
                  <a:rPr lang="en-US" sz="1400"/>
                  <a:t>E</a:t>
                </a:r>
              </a:p>
            </p:txBody>
          </p:sp>
          <p:sp>
            <p:nvSpPr>
              <p:cNvPr id="25" name="Text Box 52"/>
              <p:cNvSpPr txBox="1">
                <a:spLocks noChangeArrowheads="1"/>
              </p:cNvSpPr>
              <p:nvPr/>
            </p:nvSpPr>
            <p:spPr bwMode="auto">
              <a:xfrm>
                <a:off x="4872" y="3342"/>
                <a:ext cx="165" cy="139"/>
              </a:xfrm>
              <a:prstGeom prst="rect">
                <a:avLst/>
              </a:prstGeom>
              <a:noFill/>
              <a:ln w="9525">
                <a:noFill/>
                <a:miter lim="800000"/>
                <a:headEnd/>
                <a:tailEnd/>
              </a:ln>
            </p:spPr>
            <p:txBody>
              <a:bodyPr wrap="none">
                <a:spAutoFit/>
              </a:bodyPr>
              <a:lstStyle/>
              <a:p>
                <a:pPr algn="l"/>
                <a:r>
                  <a:rPr lang="en-US" sz="1400">
                    <a:latin typeface="Symbol" pitchFamily="18" charset="2"/>
                  </a:rPr>
                  <a:t>f</a:t>
                </a:r>
                <a:r>
                  <a:rPr lang="en-US" sz="1400" baseline="-25000"/>
                  <a:t>C</a:t>
                </a:r>
              </a:p>
            </p:txBody>
          </p:sp>
          <p:sp>
            <p:nvSpPr>
              <p:cNvPr id="26" name="Text Box 53"/>
              <p:cNvSpPr txBox="1">
                <a:spLocks noChangeArrowheads="1"/>
              </p:cNvSpPr>
              <p:nvPr/>
            </p:nvSpPr>
            <p:spPr bwMode="auto">
              <a:xfrm>
                <a:off x="5048" y="3266"/>
                <a:ext cx="251" cy="140"/>
              </a:xfrm>
              <a:prstGeom prst="rect">
                <a:avLst/>
              </a:prstGeom>
              <a:noFill/>
              <a:ln w="9525">
                <a:noFill/>
                <a:miter lim="800000"/>
                <a:headEnd/>
                <a:tailEnd/>
              </a:ln>
            </p:spPr>
            <p:txBody>
              <a:bodyPr>
                <a:spAutoFit/>
              </a:bodyPr>
              <a:lstStyle/>
              <a:p>
                <a:pPr algn="l"/>
                <a:r>
                  <a:rPr lang="en-US" sz="1400">
                    <a:latin typeface="Symbol" pitchFamily="18" charset="2"/>
                  </a:rPr>
                  <a:t>d</a:t>
                </a:r>
                <a:r>
                  <a:rPr lang="en-US" sz="1400" baseline="-25000"/>
                  <a:t>O</a:t>
                </a:r>
              </a:p>
            </p:txBody>
          </p:sp>
          <p:sp>
            <p:nvSpPr>
              <p:cNvPr id="27" name="Text Box 54"/>
              <p:cNvSpPr txBox="1">
                <a:spLocks noChangeArrowheads="1"/>
              </p:cNvSpPr>
              <p:nvPr/>
            </p:nvSpPr>
            <p:spPr bwMode="auto">
              <a:xfrm>
                <a:off x="5020" y="2916"/>
                <a:ext cx="149" cy="139"/>
              </a:xfrm>
              <a:prstGeom prst="rect">
                <a:avLst/>
              </a:prstGeom>
              <a:noFill/>
              <a:ln w="9525">
                <a:noFill/>
                <a:miter lim="800000"/>
                <a:headEnd/>
                <a:tailEnd/>
              </a:ln>
            </p:spPr>
            <p:txBody>
              <a:bodyPr wrap="none">
                <a:spAutoFit/>
              </a:bodyPr>
              <a:lstStyle/>
              <a:p>
                <a:pPr algn="l"/>
                <a:r>
                  <a:rPr lang="en-US" sz="1400"/>
                  <a:t>r</a:t>
                </a:r>
                <a:r>
                  <a:rPr lang="en-US" sz="1400" baseline="-25000"/>
                  <a:t>C</a:t>
                </a:r>
              </a:p>
            </p:txBody>
          </p:sp>
          <p:sp>
            <p:nvSpPr>
              <p:cNvPr id="28" name="Text Box 55"/>
              <p:cNvSpPr txBox="1">
                <a:spLocks noChangeArrowheads="1"/>
              </p:cNvSpPr>
              <p:nvPr/>
            </p:nvSpPr>
            <p:spPr bwMode="auto">
              <a:xfrm>
                <a:off x="5388" y="3384"/>
                <a:ext cx="146" cy="139"/>
              </a:xfrm>
              <a:prstGeom prst="rect">
                <a:avLst/>
              </a:prstGeom>
              <a:noFill/>
              <a:ln w="9525">
                <a:noFill/>
                <a:miter lim="800000"/>
                <a:headEnd/>
                <a:tailEnd/>
              </a:ln>
            </p:spPr>
            <p:txBody>
              <a:bodyPr wrap="none">
                <a:spAutoFit/>
              </a:bodyPr>
              <a:lstStyle/>
              <a:p>
                <a:pPr algn="l"/>
                <a:r>
                  <a:rPr lang="en-US" sz="1400"/>
                  <a:t>r</a:t>
                </a:r>
                <a:r>
                  <a:rPr lang="en-US" sz="1400" baseline="-25000"/>
                  <a:t>P</a:t>
                </a:r>
              </a:p>
            </p:txBody>
          </p:sp>
          <p:sp>
            <p:nvSpPr>
              <p:cNvPr id="29" name="Freeform 56"/>
              <p:cNvSpPr>
                <a:spLocks/>
              </p:cNvSpPr>
              <p:nvPr/>
            </p:nvSpPr>
            <p:spPr bwMode="auto">
              <a:xfrm rot="-293946">
                <a:off x="5165" y="3266"/>
                <a:ext cx="248" cy="210"/>
              </a:xfrm>
              <a:custGeom>
                <a:avLst/>
                <a:gdLst>
                  <a:gd name="T0" fmla="*/ 209 w 270"/>
                  <a:gd name="T1" fmla="*/ 178 h 228"/>
                  <a:gd name="T2" fmla="*/ 56 w 270"/>
                  <a:gd name="T3" fmla="*/ 61 h 228"/>
                  <a:gd name="T4" fmla="*/ 84 w 270"/>
                  <a:gd name="T5" fmla="*/ 61 h 228"/>
                  <a:gd name="T6" fmla="*/ 0 w 270"/>
                  <a:gd name="T7" fmla="*/ 0 h 228"/>
                  <a:gd name="T8" fmla="*/ 0 60000 65536"/>
                  <a:gd name="T9" fmla="*/ 0 60000 65536"/>
                  <a:gd name="T10" fmla="*/ 0 60000 65536"/>
                  <a:gd name="T11" fmla="*/ 0 60000 65536"/>
                  <a:gd name="T12" fmla="*/ 0 w 270"/>
                  <a:gd name="T13" fmla="*/ 0 h 228"/>
                  <a:gd name="T14" fmla="*/ 270 w 270"/>
                  <a:gd name="T15" fmla="*/ 228 h 228"/>
                </a:gdLst>
                <a:ahLst/>
                <a:cxnLst>
                  <a:cxn ang="T8">
                    <a:pos x="T0" y="T1"/>
                  </a:cxn>
                  <a:cxn ang="T9">
                    <a:pos x="T2" y="T3"/>
                  </a:cxn>
                  <a:cxn ang="T10">
                    <a:pos x="T4" y="T5"/>
                  </a:cxn>
                  <a:cxn ang="T11">
                    <a:pos x="T6" y="T7"/>
                  </a:cxn>
                </a:cxnLst>
                <a:rect l="T12" t="T13" r="T14" b="T15"/>
                <a:pathLst>
                  <a:path w="270" h="228">
                    <a:moveTo>
                      <a:pt x="270" y="228"/>
                    </a:moveTo>
                    <a:lnTo>
                      <a:pt x="72" y="78"/>
                    </a:lnTo>
                    <a:lnTo>
                      <a:pt x="108" y="78"/>
                    </a:lnTo>
                    <a:lnTo>
                      <a:pt x="0" y="0"/>
                    </a:lnTo>
                  </a:path>
                </a:pathLst>
              </a:custGeom>
              <a:noFill/>
              <a:ln w="9525">
                <a:solidFill>
                  <a:srgbClr val="000000"/>
                </a:solidFill>
                <a:prstDash val="solid"/>
                <a:round/>
                <a:headEnd type="none" w="med" len="med"/>
                <a:tailEnd type="triangle" w="med" len="med"/>
              </a:ln>
            </p:spPr>
            <p:txBody>
              <a:bodyPr/>
              <a:lstStyle/>
              <a:p>
                <a:endParaRPr lang="en-US"/>
              </a:p>
            </p:txBody>
          </p:sp>
        </p:grpSp>
      </p:grpSp>
      <p:graphicFrame>
        <p:nvGraphicFramePr>
          <p:cNvPr id="27650" name="Object 57"/>
          <p:cNvGraphicFramePr>
            <a:graphicFrameLocks noChangeAspect="1"/>
          </p:cNvGraphicFramePr>
          <p:nvPr/>
        </p:nvGraphicFramePr>
        <p:xfrm>
          <a:off x="1371600" y="5562600"/>
          <a:ext cx="3232150" cy="630237"/>
        </p:xfrm>
        <a:graphic>
          <a:graphicData uri="http://schemas.openxmlformats.org/presentationml/2006/ole">
            <p:oleObj spid="_x0000_s27650" name="Equation" r:id="rId4" imgW="2209680" imgH="431640" progId="Equation.3">
              <p:embed/>
            </p:oleObj>
          </a:graphicData>
        </a:graphic>
      </p:graphicFrame>
      <p:graphicFrame>
        <p:nvGraphicFramePr>
          <p:cNvPr id="27651" name="Object 58"/>
          <p:cNvGraphicFramePr>
            <a:graphicFrameLocks noChangeAspect="1"/>
          </p:cNvGraphicFramePr>
          <p:nvPr/>
        </p:nvGraphicFramePr>
        <p:xfrm>
          <a:off x="1382713" y="4924425"/>
          <a:ext cx="4251325" cy="446087"/>
        </p:xfrm>
        <a:graphic>
          <a:graphicData uri="http://schemas.openxmlformats.org/presentationml/2006/ole">
            <p:oleObj spid="_x0000_s27651" name="Equation" r:id="rId5" imgW="2552400" imgH="266400" progId="Equation.3">
              <p:embed/>
            </p:oleObj>
          </a:graphicData>
        </a:graphic>
      </p:graphicFrame>
      <p:graphicFrame>
        <p:nvGraphicFramePr>
          <p:cNvPr id="27652" name="Object 59"/>
          <p:cNvGraphicFramePr>
            <a:graphicFrameLocks noChangeAspect="1"/>
          </p:cNvGraphicFramePr>
          <p:nvPr/>
        </p:nvGraphicFramePr>
        <p:xfrm>
          <a:off x="1397000" y="3170237"/>
          <a:ext cx="2973388" cy="387350"/>
        </p:xfrm>
        <a:graphic>
          <a:graphicData uri="http://schemas.openxmlformats.org/presentationml/2006/ole">
            <p:oleObj spid="_x0000_s27652" name="Equation" r:id="rId6" imgW="1866600" imgH="241200" progId="Equation.3">
              <p:embed/>
            </p:oleObj>
          </a:graphicData>
        </a:graphic>
      </p:graphicFrame>
      <p:graphicFrame>
        <p:nvGraphicFramePr>
          <p:cNvPr id="27653" name="Object 60"/>
          <p:cNvGraphicFramePr>
            <a:graphicFrameLocks noChangeAspect="1"/>
          </p:cNvGraphicFramePr>
          <p:nvPr/>
        </p:nvGraphicFramePr>
        <p:xfrm>
          <a:off x="1395413" y="3721100"/>
          <a:ext cx="2676525" cy="895350"/>
        </p:xfrm>
        <a:graphic>
          <a:graphicData uri="http://schemas.openxmlformats.org/presentationml/2006/ole">
            <p:oleObj spid="_x0000_s27653" name="Equation" r:id="rId7" imgW="1600200" imgH="53316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Key Equations:</a:t>
            </a:r>
            <a:endParaRPr lang="en-US" dirty="0"/>
          </a:p>
        </p:txBody>
      </p:sp>
      <p:sp>
        <p:nvSpPr>
          <p:cNvPr id="3" name="Content Placeholder 2"/>
          <p:cNvSpPr>
            <a:spLocks noGrp="1"/>
          </p:cNvSpPr>
          <p:nvPr>
            <p:ph idx="1"/>
          </p:nvPr>
        </p:nvSpPr>
        <p:spPr>
          <a:xfrm>
            <a:off x="457200" y="1600200"/>
            <a:ext cx="8229600" cy="4144964"/>
          </a:xfrm>
        </p:spPr>
        <p:txBody>
          <a:bodyPr/>
          <a:lstStyle/>
          <a:p>
            <a:pPr>
              <a:buNone/>
            </a:pPr>
            <a:r>
              <a:rPr lang="en-US" sz="2000" b="1" u="sng" dirty="0" smtClean="0"/>
              <a:t>Spherical to rectangular coordinates using geocentric parameters:</a:t>
            </a:r>
            <a:endParaRPr lang="en-US" sz="2000" b="1" dirty="0" smtClean="0"/>
          </a:p>
          <a:p>
            <a:r>
              <a:rPr lang="en-US" sz="1600" dirty="0" smtClean="0"/>
              <a:t>Given the geocentric radius (</a:t>
            </a:r>
            <a:r>
              <a:rPr lang="en-US" sz="1600" dirty="0" err="1" smtClean="0"/>
              <a:t>r</a:t>
            </a:r>
            <a:r>
              <a:rPr lang="en-US" sz="1600" baseline="-25000" dirty="0" err="1" smtClean="0"/>
              <a:t>C</a:t>
            </a:r>
            <a:r>
              <a:rPr lang="en-US" sz="1600" dirty="0" smtClean="0"/>
              <a:t>), declination angle (</a:t>
            </a:r>
            <a:r>
              <a:rPr lang="en-US" sz="1600" dirty="0" err="1" smtClean="0">
                <a:latin typeface="Symbol" pitchFamily="18" charset="2"/>
              </a:rPr>
              <a:t>d</a:t>
            </a:r>
            <a:r>
              <a:rPr lang="en-US" sz="1600" baseline="-25000" dirty="0" err="1" smtClean="0"/>
              <a:t>O</a:t>
            </a:r>
            <a:r>
              <a:rPr lang="en-US" sz="1600" dirty="0" smtClean="0"/>
              <a:t>), and geodetic longitude (</a:t>
            </a:r>
            <a:r>
              <a:rPr lang="en-US" sz="1600" dirty="0" err="1" smtClean="0">
                <a:latin typeface="Symbol" pitchFamily="18" charset="2"/>
              </a:rPr>
              <a:t>l</a:t>
            </a:r>
            <a:r>
              <a:rPr lang="en-US" sz="1600" baseline="-25000" dirty="0" err="1" smtClean="0"/>
              <a:t>E</a:t>
            </a:r>
            <a:r>
              <a:rPr lang="en-US" sz="1600" dirty="0" smtClean="0"/>
              <a:t>), the ECEF rectangular coordinates can be computed as:</a:t>
            </a:r>
          </a:p>
          <a:p>
            <a:endParaRPr lang="en-US" sz="1600" dirty="0" smtClean="0"/>
          </a:p>
          <a:p>
            <a:endParaRPr lang="en-US" sz="1600" dirty="0" smtClean="0"/>
          </a:p>
          <a:p>
            <a:endParaRPr lang="en-US" sz="1600" dirty="0" smtClean="0"/>
          </a:p>
          <a:p>
            <a:endParaRPr lang="en-US" sz="1600" dirty="0" smtClean="0"/>
          </a:p>
          <a:p>
            <a:r>
              <a:rPr lang="en-US" sz="1600" dirty="0" smtClean="0"/>
              <a:t>Where declination angle and geocentric radius can be computed from geodetic latitude, </a:t>
            </a:r>
            <a:r>
              <a:rPr lang="en-US" sz="1600" dirty="0" err="1" smtClean="0">
                <a:latin typeface="Symbol" pitchFamily="18" charset="2"/>
              </a:rPr>
              <a:t>f</a:t>
            </a:r>
            <a:r>
              <a:rPr lang="en-US" sz="1600" baseline="-25000" dirty="0" err="1" smtClean="0"/>
              <a:t>E</a:t>
            </a:r>
            <a:r>
              <a:rPr lang="en-US" sz="1600" dirty="0" smtClean="0"/>
              <a:t>, as shown on the previous slide</a:t>
            </a:r>
          </a:p>
          <a:p>
            <a:r>
              <a:rPr lang="en-US" sz="1600" dirty="0" smtClean="0"/>
              <a:t>If the rectangular coordinates relative to the Earth Centered, Inertial (ECI) frame are desired, simply replace </a:t>
            </a:r>
            <a:r>
              <a:rPr lang="en-US" sz="1600" dirty="0" err="1" smtClean="0">
                <a:latin typeface="Symbol" pitchFamily="18" charset="2"/>
              </a:rPr>
              <a:t>l</a:t>
            </a:r>
            <a:r>
              <a:rPr lang="en-US" sz="1600" baseline="-25000" dirty="0" err="1" smtClean="0">
                <a:latin typeface="b" charset="0"/>
              </a:rPr>
              <a:t>E</a:t>
            </a:r>
            <a:r>
              <a:rPr lang="en-US" sz="1600" dirty="0" smtClean="0"/>
              <a:t> in the equations above with ( </a:t>
            </a:r>
            <a:r>
              <a:rPr lang="en-US" sz="1600" dirty="0" err="1" smtClean="0">
                <a:latin typeface="Symbol" pitchFamily="18" charset="2"/>
              </a:rPr>
              <a:t>l</a:t>
            </a:r>
            <a:r>
              <a:rPr lang="en-US" sz="1600" baseline="-25000" dirty="0" err="1" smtClean="0"/>
              <a:t>E</a:t>
            </a:r>
            <a:r>
              <a:rPr lang="en-US" sz="1600" dirty="0" smtClean="0"/>
              <a:t> + </a:t>
            </a:r>
            <a:r>
              <a:rPr lang="en-US" sz="1600" dirty="0" err="1" smtClean="0">
                <a:latin typeface="Symbol" pitchFamily="18" charset="2"/>
              </a:rPr>
              <a:t>l</a:t>
            </a:r>
            <a:r>
              <a:rPr lang="en-US" sz="1600" baseline="-25000" dirty="0" err="1" smtClean="0"/>
              <a:t>g</a:t>
            </a:r>
            <a:r>
              <a:rPr lang="en-US" sz="1600" dirty="0" smtClean="0"/>
              <a:t> ), where </a:t>
            </a:r>
            <a:r>
              <a:rPr lang="en-US" sz="1600" dirty="0" err="1" smtClean="0">
                <a:latin typeface="Symbol" pitchFamily="18" charset="2"/>
              </a:rPr>
              <a:t>l</a:t>
            </a:r>
            <a:r>
              <a:rPr lang="en-US" sz="1600" baseline="-25000" dirty="0" err="1" smtClean="0"/>
              <a:t>g</a:t>
            </a:r>
            <a:r>
              <a:rPr lang="en-US" sz="1600" dirty="0" smtClean="0"/>
              <a:t> is the sidereal “time”, or the angle between the vernal equinox and the prime meridian</a:t>
            </a:r>
            <a:endParaRPr lang="en-US"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20</a:t>
            </a:fld>
            <a:endParaRPr lang="en-US" dirty="0"/>
          </a:p>
        </p:txBody>
      </p:sp>
      <p:graphicFrame>
        <p:nvGraphicFramePr>
          <p:cNvPr id="25607" name="Object 10"/>
          <p:cNvGraphicFramePr>
            <a:graphicFrameLocks noChangeAspect="1"/>
          </p:cNvGraphicFramePr>
          <p:nvPr/>
        </p:nvGraphicFramePr>
        <p:xfrm>
          <a:off x="1536700" y="2655304"/>
          <a:ext cx="3090034" cy="1307096"/>
        </p:xfrm>
        <a:graphic>
          <a:graphicData uri="http://schemas.openxmlformats.org/presentationml/2006/ole">
            <p:oleObj spid="_x0000_s25607" name="Equation" r:id="rId4" imgW="2057400" imgH="91440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of Key Equations:</a:t>
            </a:r>
            <a:endParaRPr lang="en-US" dirty="0"/>
          </a:p>
        </p:txBody>
      </p:sp>
      <p:sp>
        <p:nvSpPr>
          <p:cNvPr id="3" name="Content Placeholder 2"/>
          <p:cNvSpPr>
            <a:spLocks noGrp="1"/>
          </p:cNvSpPr>
          <p:nvPr>
            <p:ph idx="1"/>
          </p:nvPr>
        </p:nvSpPr>
        <p:spPr>
          <a:xfrm>
            <a:off x="381000" y="1600200"/>
            <a:ext cx="8229600" cy="4144964"/>
          </a:xfrm>
        </p:spPr>
        <p:txBody>
          <a:bodyPr/>
          <a:lstStyle/>
          <a:p>
            <a:pPr>
              <a:buNone/>
            </a:pPr>
            <a:r>
              <a:rPr lang="en-US" sz="2000" b="1" u="sng" dirty="0" smtClean="0"/>
              <a:t>Rectangular  to spherical coordinates:</a:t>
            </a:r>
            <a:endParaRPr lang="en-US" sz="2000" b="1" dirty="0" smtClean="0"/>
          </a:p>
          <a:p>
            <a:r>
              <a:rPr lang="en-US" sz="1600" dirty="0" smtClean="0">
                <a:cs typeface="Times New Roman" pitchFamily="18" charset="0"/>
              </a:rPr>
              <a:t>Given the ECEF rectangular coordinates (</a:t>
            </a:r>
            <a:r>
              <a:rPr lang="en-US" sz="1600" dirty="0" err="1" smtClean="0">
                <a:cs typeface="Times New Roman" pitchFamily="18" charset="0"/>
              </a:rPr>
              <a:t>x</a:t>
            </a:r>
            <a:r>
              <a:rPr lang="en-US" sz="1600" baseline="-30000" dirty="0" err="1" smtClean="0">
                <a:cs typeface="Times New Roman" pitchFamily="18" charset="0"/>
              </a:rPr>
              <a:t>E</a:t>
            </a:r>
            <a:r>
              <a:rPr lang="en-US" sz="1600" dirty="0" smtClean="0">
                <a:cs typeface="Times New Roman" pitchFamily="18" charset="0"/>
              </a:rPr>
              <a:t>, </a:t>
            </a:r>
            <a:r>
              <a:rPr lang="en-US" sz="1600" dirty="0" err="1" smtClean="0">
                <a:cs typeface="Times New Roman" pitchFamily="18" charset="0"/>
              </a:rPr>
              <a:t>y</a:t>
            </a:r>
            <a:r>
              <a:rPr lang="en-US" sz="1600" baseline="-30000" dirty="0" err="1" smtClean="0">
                <a:latin typeface="b" charset="0"/>
                <a:cs typeface="Times New Roman" pitchFamily="18" charset="0"/>
              </a:rPr>
              <a:t>E</a:t>
            </a:r>
            <a:r>
              <a:rPr lang="en-US" sz="1600" dirty="0" smtClean="0">
                <a:cs typeface="Times New Roman" pitchFamily="18" charset="0"/>
              </a:rPr>
              <a:t>, and </a:t>
            </a:r>
            <a:r>
              <a:rPr lang="en-US" sz="1600" dirty="0" err="1" smtClean="0">
                <a:cs typeface="Times New Roman" pitchFamily="18" charset="0"/>
              </a:rPr>
              <a:t>z</a:t>
            </a:r>
            <a:r>
              <a:rPr lang="en-US" sz="1600" baseline="-30000" dirty="0" err="1" smtClean="0">
                <a:cs typeface="Times New Roman" pitchFamily="18" charset="0"/>
              </a:rPr>
              <a:t>E</a:t>
            </a:r>
            <a:r>
              <a:rPr lang="en-US" sz="1600" dirty="0" smtClean="0">
                <a:cs typeface="Times New Roman" pitchFamily="18" charset="0"/>
              </a:rPr>
              <a:t>) the geodetic latitude (</a:t>
            </a:r>
            <a:r>
              <a:rPr lang="en-US" sz="1600" dirty="0" err="1" smtClean="0">
                <a:latin typeface="Symbol" pitchFamily="18" charset="2"/>
                <a:cs typeface="Times New Roman" pitchFamily="18" charset="0"/>
              </a:rPr>
              <a:t>f</a:t>
            </a:r>
            <a:r>
              <a:rPr lang="en-US" sz="1600" baseline="-30000" dirty="0" err="1" smtClean="0">
                <a:cs typeface="Times New Roman" pitchFamily="18" charset="0"/>
              </a:rPr>
              <a:t>E</a:t>
            </a:r>
            <a:r>
              <a:rPr lang="en-US" sz="1600" dirty="0" smtClean="0">
                <a:cs typeface="Times New Roman" pitchFamily="18" charset="0"/>
              </a:rPr>
              <a:t>), geodetic longitude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E</a:t>
            </a:r>
            <a:r>
              <a:rPr lang="en-US" sz="1600" dirty="0" smtClean="0">
                <a:cs typeface="Times New Roman" pitchFamily="18" charset="0"/>
              </a:rPr>
              <a:t>), and geodetic altitude (h) can be computed as follows:</a:t>
            </a:r>
            <a:endParaRPr lang="en-US" sz="1050" dirty="0" smtClean="0"/>
          </a:p>
          <a:p>
            <a:r>
              <a:rPr lang="en-US" sz="1600" dirty="0" smtClean="0">
                <a:cs typeface="Times New Roman" pitchFamily="18" charset="0"/>
              </a:rPr>
              <a:t>The geodetic latitude (</a:t>
            </a:r>
            <a:r>
              <a:rPr lang="en-US" sz="1600" dirty="0" err="1" smtClean="0">
                <a:latin typeface="Symbol" pitchFamily="18" charset="2"/>
                <a:cs typeface="Times New Roman" pitchFamily="18" charset="0"/>
              </a:rPr>
              <a:t>f</a:t>
            </a:r>
            <a:r>
              <a:rPr lang="en-US" sz="1600" baseline="-30000" dirty="0" err="1" smtClean="0">
                <a:cs typeface="Times New Roman" pitchFamily="18" charset="0"/>
              </a:rPr>
              <a:t>E</a:t>
            </a:r>
            <a:r>
              <a:rPr lang="en-US" sz="1600" dirty="0" smtClean="0">
                <a:cs typeface="Times New Roman" pitchFamily="18" charset="0"/>
              </a:rPr>
              <a:t>), can be computed from the approximate solution (obtained from a single pass Newton-</a:t>
            </a:r>
            <a:r>
              <a:rPr lang="en-US" sz="1600" dirty="0" err="1" smtClean="0">
                <a:cs typeface="Times New Roman" pitchFamily="18" charset="0"/>
              </a:rPr>
              <a:t>Raphson</a:t>
            </a:r>
            <a:r>
              <a:rPr lang="en-US" sz="1600" dirty="0" smtClean="0">
                <a:cs typeface="Times New Roman" pitchFamily="18" charset="0"/>
              </a:rPr>
              <a:t> technique) as follows:</a:t>
            </a:r>
            <a:endParaRPr lang="en-US" sz="1050" dirty="0" smtClean="0"/>
          </a:p>
          <a:p>
            <a:endParaRPr lang="en-US" sz="1600" dirty="0" smtClean="0"/>
          </a:p>
          <a:p>
            <a:endParaRPr lang="en-US" sz="1600" dirty="0" smtClean="0"/>
          </a:p>
          <a:p>
            <a:endParaRPr lang="en-US" sz="1600" dirty="0" smtClean="0"/>
          </a:p>
          <a:p>
            <a:endParaRPr lang="en-US" sz="1600" dirty="0" smtClean="0"/>
          </a:p>
          <a:p>
            <a:endParaRPr lang="en-US" sz="1600" dirty="0" smtClean="0"/>
          </a:p>
          <a:p>
            <a:endParaRPr lang="en-US" sz="1600" dirty="0" smtClean="0"/>
          </a:p>
          <a:p>
            <a:endParaRPr lang="en-US" sz="1600" dirty="0" smtClean="0"/>
          </a:p>
          <a:p>
            <a:r>
              <a:rPr lang="en-US" sz="1600" dirty="0" smtClean="0">
                <a:cs typeface="Times New Roman" pitchFamily="18" charset="0"/>
              </a:rPr>
              <a:t>If the rectangular coordinates (X</a:t>
            </a:r>
            <a:r>
              <a:rPr lang="en-US" sz="1600" baseline="-30000" dirty="0" smtClean="0">
                <a:cs typeface="Times New Roman" pitchFamily="18" charset="0"/>
              </a:rPr>
              <a:t>I</a:t>
            </a:r>
            <a:r>
              <a:rPr lang="en-US" sz="1600" dirty="0" smtClean="0">
                <a:cs typeface="Times New Roman" pitchFamily="18" charset="0"/>
              </a:rPr>
              <a:t>, Y</a:t>
            </a:r>
            <a:r>
              <a:rPr lang="en-US" sz="1600" baseline="-30000" dirty="0" smtClean="0">
                <a:cs typeface="Times New Roman" pitchFamily="18" charset="0"/>
              </a:rPr>
              <a:t>I</a:t>
            </a:r>
            <a:r>
              <a:rPr lang="en-US" sz="1600" dirty="0" smtClean="0">
                <a:cs typeface="Times New Roman" pitchFamily="18" charset="0"/>
              </a:rPr>
              <a:t>, Z</a:t>
            </a:r>
            <a:r>
              <a:rPr lang="en-US" sz="1600" baseline="-30000" dirty="0" smtClean="0">
                <a:cs typeface="Times New Roman" pitchFamily="18" charset="0"/>
              </a:rPr>
              <a:t>I</a:t>
            </a:r>
            <a:r>
              <a:rPr lang="en-US" sz="1600" dirty="0" smtClean="0">
                <a:cs typeface="Times New Roman" pitchFamily="18" charset="0"/>
              </a:rPr>
              <a:t>) relative to the Earth Centered, Inertial (ECI) frame are used in the equations above instead of ECEF rectangular coordinates, the calculation for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E</a:t>
            </a:r>
            <a:r>
              <a:rPr lang="en-US" sz="1600" dirty="0" smtClean="0">
                <a:cs typeface="Times New Roman" pitchFamily="18" charset="0"/>
              </a:rPr>
              <a:t> in the equations above will actually calculate the inertial longitude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I</a:t>
            </a:r>
            <a:r>
              <a:rPr lang="en-US" sz="1600" dirty="0" smtClean="0">
                <a:cs typeface="Times New Roman" pitchFamily="18" charset="0"/>
              </a:rPr>
              <a:t>  = ( </a:t>
            </a:r>
            <a:r>
              <a:rPr lang="en-US" sz="1600" dirty="0" err="1" smtClean="0">
                <a:latin typeface="Symbol" pitchFamily="18" charset="2"/>
                <a:cs typeface="Times New Roman" pitchFamily="18" charset="0"/>
              </a:rPr>
              <a:t>l</a:t>
            </a:r>
            <a:r>
              <a:rPr lang="en-US" sz="1600" baseline="-30000" dirty="0" err="1" smtClean="0">
                <a:latin typeface="b" charset="0"/>
                <a:cs typeface="Times New Roman" pitchFamily="18" charset="0"/>
              </a:rPr>
              <a:t>E</a:t>
            </a:r>
            <a:r>
              <a:rPr lang="en-US" sz="1600" dirty="0" smtClean="0">
                <a:cs typeface="Times New Roman" pitchFamily="18" charset="0"/>
              </a:rPr>
              <a:t> +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g</a:t>
            </a:r>
            <a:r>
              <a:rPr lang="en-US" sz="1600" dirty="0" smtClean="0">
                <a:cs typeface="Times New Roman" pitchFamily="18" charset="0"/>
              </a:rPr>
              <a:t> ), where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g</a:t>
            </a:r>
            <a:r>
              <a:rPr lang="en-US" sz="1600" dirty="0" smtClean="0">
                <a:cs typeface="Times New Roman" pitchFamily="18" charset="0"/>
              </a:rPr>
              <a:t> is the sidereal “time”, or the angle between the vernal equinox, and the prime meridian.  To get the geodetic longitude (</a:t>
            </a:r>
            <a:r>
              <a:rPr lang="en-US" sz="1600" dirty="0" err="1" smtClean="0">
                <a:latin typeface="Symbol" pitchFamily="18" charset="2"/>
                <a:cs typeface="Times New Roman" pitchFamily="18" charset="0"/>
              </a:rPr>
              <a:t>l</a:t>
            </a:r>
            <a:r>
              <a:rPr lang="en-US" sz="1600" baseline="-30000" dirty="0" err="1" smtClean="0">
                <a:latin typeface="b" charset="0"/>
                <a:cs typeface="Times New Roman" pitchFamily="18" charset="0"/>
              </a:rPr>
              <a:t>E</a:t>
            </a:r>
            <a:r>
              <a:rPr lang="en-US" sz="1600" dirty="0" smtClean="0">
                <a:cs typeface="Times New Roman" pitchFamily="18" charset="0"/>
              </a:rPr>
              <a:t>), subtract the sidereal “time”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g</a:t>
            </a:r>
            <a:r>
              <a:rPr lang="en-US" sz="1600" dirty="0" smtClean="0">
                <a:cs typeface="Times New Roman" pitchFamily="18" charset="0"/>
              </a:rPr>
              <a:t>) from the inertial longitude (</a:t>
            </a:r>
            <a:r>
              <a:rPr lang="en-US" sz="1600" dirty="0" err="1" smtClean="0">
                <a:latin typeface="Symbol" pitchFamily="18" charset="2"/>
                <a:cs typeface="Times New Roman" pitchFamily="18" charset="0"/>
              </a:rPr>
              <a:t>l</a:t>
            </a:r>
            <a:r>
              <a:rPr lang="en-US" sz="1600" baseline="-30000" dirty="0" err="1" smtClean="0">
                <a:cs typeface="Times New Roman" pitchFamily="18" charset="0"/>
              </a:rPr>
              <a:t>I</a:t>
            </a:r>
            <a:r>
              <a:rPr lang="en-US" sz="1600" dirty="0" smtClean="0">
                <a:cs typeface="Times New Roman" pitchFamily="18" charset="0"/>
              </a:rPr>
              <a:t> ).  </a:t>
            </a:r>
            <a:endParaRPr lang="en-US" sz="1050" dirty="0"/>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21</a:t>
            </a:fld>
            <a:endParaRPr lang="en-US" dirty="0"/>
          </a:p>
        </p:txBody>
      </p:sp>
      <p:graphicFrame>
        <p:nvGraphicFramePr>
          <p:cNvPr id="10" name="Object 10"/>
          <p:cNvGraphicFramePr>
            <a:graphicFrameLocks noChangeAspect="1"/>
          </p:cNvGraphicFramePr>
          <p:nvPr/>
        </p:nvGraphicFramePr>
        <p:xfrm>
          <a:off x="4557310" y="3159127"/>
          <a:ext cx="3853266" cy="1843384"/>
        </p:xfrm>
        <a:graphic>
          <a:graphicData uri="http://schemas.openxmlformats.org/presentationml/2006/ole">
            <p:oleObj spid="_x0000_s26631" name="Equation" r:id="rId4" imgW="3504960" imgH="1676160" progId="Equation.3">
              <p:embed/>
            </p:oleObj>
          </a:graphicData>
        </a:graphic>
      </p:graphicFrame>
      <p:graphicFrame>
        <p:nvGraphicFramePr>
          <p:cNvPr id="11" name="Object 11"/>
          <p:cNvGraphicFramePr>
            <a:graphicFrameLocks noChangeAspect="1"/>
          </p:cNvGraphicFramePr>
          <p:nvPr/>
        </p:nvGraphicFramePr>
        <p:xfrm>
          <a:off x="866775" y="3089276"/>
          <a:ext cx="3121199" cy="2124847"/>
        </p:xfrm>
        <a:graphic>
          <a:graphicData uri="http://schemas.openxmlformats.org/presentationml/2006/ole">
            <p:oleObj spid="_x0000_s26632" name="Equation" r:id="rId5" imgW="3263900" imgH="222250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Summary of Key Equations:</a:t>
            </a:r>
            <a:endParaRPr lang="en-US" dirty="0"/>
          </a:p>
        </p:txBody>
      </p:sp>
      <p:sp>
        <p:nvSpPr>
          <p:cNvPr id="7" name="Content Placeholder 6"/>
          <p:cNvSpPr>
            <a:spLocks noGrp="1"/>
          </p:cNvSpPr>
          <p:nvPr>
            <p:ph idx="1"/>
          </p:nvPr>
        </p:nvSpPr>
        <p:spPr>
          <a:xfrm>
            <a:off x="457200" y="1524000"/>
            <a:ext cx="8229600" cy="4144964"/>
          </a:xfrm>
        </p:spPr>
        <p:txBody>
          <a:bodyPr>
            <a:normAutofit/>
          </a:bodyPr>
          <a:lstStyle/>
          <a:p>
            <a:pPr>
              <a:buNone/>
            </a:pPr>
            <a:r>
              <a:rPr lang="en-US" sz="2000" b="1" u="sng" dirty="0" smtClean="0">
                <a:cs typeface="Times New Roman" pitchFamily="18" charset="0"/>
              </a:rPr>
              <a:t>Navigation over an oblate spheroid:</a:t>
            </a:r>
            <a:endParaRPr lang="en-US" sz="2000" b="1" dirty="0" smtClean="0"/>
          </a:p>
          <a:p>
            <a:r>
              <a:rPr lang="en-US" sz="1800" dirty="0" smtClean="0">
                <a:cs typeface="Times New Roman" pitchFamily="18" charset="0"/>
              </a:rPr>
              <a:t>Given the velocity of an object relative to a north-east-down local level frame (</a:t>
            </a:r>
            <a:r>
              <a:rPr lang="en-US" sz="1800" dirty="0" err="1" smtClean="0">
                <a:cs typeface="Times New Roman" pitchFamily="18" charset="0"/>
              </a:rPr>
              <a:t>V</a:t>
            </a:r>
            <a:r>
              <a:rPr lang="en-US" sz="1800" baseline="-30000" dirty="0" err="1" smtClean="0">
                <a:cs typeface="Times New Roman" pitchFamily="18" charset="0"/>
              </a:rPr>
              <a:t>North</a:t>
            </a:r>
            <a:r>
              <a:rPr lang="en-US" sz="1800" dirty="0" smtClean="0">
                <a:cs typeface="Times New Roman" pitchFamily="18" charset="0"/>
              </a:rPr>
              <a:t>, </a:t>
            </a:r>
            <a:r>
              <a:rPr lang="en-US" sz="1800" dirty="0" err="1" smtClean="0">
                <a:cs typeface="Times New Roman" pitchFamily="18" charset="0"/>
              </a:rPr>
              <a:t>V</a:t>
            </a:r>
            <a:r>
              <a:rPr lang="en-US" sz="1800" baseline="-30000" dirty="0" err="1" smtClean="0">
                <a:cs typeface="Times New Roman" pitchFamily="18" charset="0"/>
              </a:rPr>
              <a:t>East</a:t>
            </a:r>
            <a:r>
              <a:rPr lang="en-US" sz="1800" dirty="0" smtClean="0">
                <a:cs typeface="Times New Roman" pitchFamily="18" charset="0"/>
              </a:rPr>
              <a:t>, </a:t>
            </a:r>
            <a:r>
              <a:rPr lang="en-US" sz="1800" dirty="0" err="1" smtClean="0">
                <a:cs typeface="Times New Roman" pitchFamily="18" charset="0"/>
              </a:rPr>
              <a:t>V</a:t>
            </a:r>
            <a:r>
              <a:rPr lang="en-US" sz="1800" baseline="-30000" dirty="0" err="1" smtClean="0">
                <a:cs typeface="Times New Roman" pitchFamily="18" charset="0"/>
              </a:rPr>
              <a:t>Down</a:t>
            </a:r>
            <a:r>
              <a:rPr lang="en-US" sz="1800" dirty="0" smtClean="0">
                <a:cs typeface="Times New Roman" pitchFamily="18" charset="0"/>
              </a:rPr>
              <a:t>), and its geodetic latitude (</a:t>
            </a:r>
            <a:r>
              <a:rPr lang="en-US" sz="1800" dirty="0" err="1" smtClean="0">
                <a:latin typeface="Symbol" pitchFamily="18" charset="2"/>
                <a:cs typeface="Times New Roman" pitchFamily="18" charset="0"/>
              </a:rPr>
              <a:t>f</a:t>
            </a:r>
            <a:r>
              <a:rPr lang="en-US" sz="1800" baseline="-30000" dirty="0" err="1" smtClean="0">
                <a:cs typeface="Times New Roman" pitchFamily="18" charset="0"/>
              </a:rPr>
              <a:t>E</a:t>
            </a:r>
            <a:r>
              <a:rPr lang="en-US" sz="1800" dirty="0" smtClean="0">
                <a:cs typeface="Times New Roman" pitchFamily="18" charset="0"/>
              </a:rPr>
              <a:t>) and its geodetic altitude (h), the time derivatives of the geodetic latitude (</a:t>
            </a:r>
            <a:r>
              <a:rPr lang="en-US" sz="1800" dirty="0" err="1" smtClean="0">
                <a:latin typeface="Symbol" pitchFamily="18" charset="2"/>
                <a:cs typeface="Times New Roman" pitchFamily="18" charset="0"/>
              </a:rPr>
              <a:t>f</a:t>
            </a:r>
            <a:r>
              <a:rPr lang="en-US" sz="1800" baseline="-30000" dirty="0" err="1" smtClean="0">
                <a:cs typeface="Times New Roman" pitchFamily="18" charset="0"/>
              </a:rPr>
              <a:t>E</a:t>
            </a:r>
            <a:r>
              <a:rPr lang="en-US" sz="1800" dirty="0" smtClean="0">
                <a:cs typeface="Times New Roman" pitchFamily="18" charset="0"/>
              </a:rPr>
              <a:t>), geodetic longitude (</a:t>
            </a:r>
            <a:r>
              <a:rPr lang="en-US" sz="1800" dirty="0" err="1" smtClean="0">
                <a:latin typeface="Symbol" pitchFamily="18" charset="2"/>
                <a:cs typeface="Times New Roman" pitchFamily="18" charset="0"/>
              </a:rPr>
              <a:t>l</a:t>
            </a:r>
            <a:r>
              <a:rPr lang="en-US" sz="1800" baseline="-30000" dirty="0" err="1" smtClean="0">
                <a:latin typeface="b" charset="0"/>
                <a:cs typeface="Times New Roman" pitchFamily="18" charset="0"/>
              </a:rPr>
              <a:t>E</a:t>
            </a:r>
            <a:r>
              <a:rPr lang="en-US" sz="1800" dirty="0" smtClean="0">
                <a:cs typeface="Times New Roman" pitchFamily="18" charset="0"/>
              </a:rPr>
              <a:t>), geodetic altitude (h) and quaternion for the orientation of the NED frame relative to the ECEF frame (</a:t>
            </a:r>
            <a:r>
              <a:rPr lang="en-US" sz="1800" dirty="0" err="1" smtClean="0">
                <a:cs typeface="Times New Roman" pitchFamily="18" charset="0"/>
              </a:rPr>
              <a:t>q</a:t>
            </a:r>
            <a:r>
              <a:rPr lang="en-US" sz="1800" baseline="-30000" dirty="0" err="1" smtClean="0">
                <a:cs typeface="Times New Roman" pitchFamily="18" charset="0"/>
              </a:rPr>
              <a:t>NED</a:t>
            </a:r>
            <a:r>
              <a:rPr lang="en-US" sz="1800" baseline="-30000" dirty="0" smtClean="0">
                <a:cs typeface="Times New Roman" pitchFamily="18" charset="0"/>
              </a:rPr>
              <a:t>/ECEF</a:t>
            </a:r>
            <a:r>
              <a:rPr lang="en-US" sz="1800" dirty="0" smtClean="0">
                <a:cs typeface="Times New Roman" pitchFamily="18" charset="0"/>
              </a:rPr>
              <a:t>) can be computed as</a:t>
            </a:r>
          </a:p>
          <a:p>
            <a:pPr>
              <a:buNone/>
            </a:pPr>
            <a:endParaRPr lang="en-US" sz="1800" dirty="0" smtClean="0">
              <a:cs typeface="Times New Roman" pitchFamily="18" charset="0"/>
            </a:endParaRPr>
          </a:p>
          <a:p>
            <a:pPr lvl="8">
              <a:buNone/>
            </a:pPr>
            <a:r>
              <a:rPr lang="en-US" sz="1800" dirty="0" smtClean="0">
                <a:cs typeface="Times New Roman" pitchFamily="18" charset="0"/>
              </a:rPr>
              <a:t>where</a:t>
            </a:r>
            <a:endParaRPr lang="en-US" sz="1800" dirty="0"/>
          </a:p>
        </p:txBody>
      </p:sp>
      <p:sp>
        <p:nvSpPr>
          <p:cNvPr id="5" name="Slide Number Placeholder 4"/>
          <p:cNvSpPr>
            <a:spLocks noGrp="1"/>
          </p:cNvSpPr>
          <p:nvPr>
            <p:ph type="sldNum" sz="quarter" idx="4"/>
          </p:nvPr>
        </p:nvSpPr>
        <p:spPr/>
        <p:txBody>
          <a:bodyPr/>
          <a:lstStyle/>
          <a:p>
            <a:r>
              <a:rPr lang="en-US" smtClean="0"/>
              <a:t>Page: </a:t>
            </a:r>
            <a:fld id="{A8E54F2D-3D2C-43C8-A605-2CA5B98B9581}" type="slidenum">
              <a:rPr lang="en-US" smtClean="0"/>
              <a:pPr/>
              <a:t>22</a:t>
            </a:fld>
            <a:endParaRPr lang="en-US" dirty="0"/>
          </a:p>
        </p:txBody>
      </p:sp>
      <p:graphicFrame>
        <p:nvGraphicFramePr>
          <p:cNvPr id="28674" name="Object 11"/>
          <p:cNvGraphicFramePr>
            <a:graphicFrameLocks noChangeAspect="1"/>
          </p:cNvGraphicFramePr>
          <p:nvPr/>
        </p:nvGraphicFramePr>
        <p:xfrm>
          <a:off x="1390250" y="3414717"/>
          <a:ext cx="2220298" cy="1295400"/>
        </p:xfrm>
        <a:graphic>
          <a:graphicData uri="http://schemas.openxmlformats.org/presentationml/2006/ole">
            <p:oleObj spid="_x0000_s28674" name="Equation" r:id="rId4" imgW="2044700" imgH="1193800" progId="Equation.3">
              <p:embed/>
            </p:oleObj>
          </a:graphicData>
        </a:graphic>
      </p:graphicFrame>
      <p:graphicFrame>
        <p:nvGraphicFramePr>
          <p:cNvPr id="28675" name="Object 10"/>
          <p:cNvGraphicFramePr>
            <a:graphicFrameLocks noChangeAspect="1"/>
          </p:cNvGraphicFramePr>
          <p:nvPr/>
        </p:nvGraphicFramePr>
        <p:xfrm>
          <a:off x="1371600" y="4704038"/>
          <a:ext cx="1579359" cy="1087162"/>
        </p:xfrm>
        <a:graphic>
          <a:graphicData uri="http://schemas.openxmlformats.org/presentationml/2006/ole">
            <p:oleObj spid="_x0000_s28675" name="Equation" r:id="rId5" imgW="1384300" imgH="952500" progId="Equation.3">
              <p:embed/>
            </p:oleObj>
          </a:graphicData>
        </a:graphic>
      </p:graphicFrame>
      <p:graphicFrame>
        <p:nvGraphicFramePr>
          <p:cNvPr id="28676" name="Object 9"/>
          <p:cNvGraphicFramePr>
            <a:graphicFrameLocks noChangeAspect="1"/>
          </p:cNvGraphicFramePr>
          <p:nvPr/>
        </p:nvGraphicFramePr>
        <p:xfrm>
          <a:off x="1400176" y="5829300"/>
          <a:ext cx="2743199" cy="392113"/>
        </p:xfrm>
        <a:graphic>
          <a:graphicData uri="http://schemas.openxmlformats.org/presentationml/2006/ole">
            <p:oleObj spid="_x0000_s28676" name="Equation" r:id="rId6" imgW="2070100" imgH="342900" progId="Equation.3">
              <p:embed/>
            </p:oleObj>
          </a:graphicData>
        </a:graphic>
      </p:graphicFrame>
      <p:graphicFrame>
        <p:nvGraphicFramePr>
          <p:cNvPr id="28677" name="Object 17"/>
          <p:cNvGraphicFramePr>
            <a:graphicFrameLocks noChangeAspect="1"/>
          </p:cNvGraphicFramePr>
          <p:nvPr/>
        </p:nvGraphicFramePr>
        <p:xfrm>
          <a:off x="4864573" y="3591285"/>
          <a:ext cx="1770020" cy="574682"/>
        </p:xfrm>
        <a:graphic>
          <a:graphicData uri="http://schemas.openxmlformats.org/presentationml/2006/ole">
            <p:oleObj spid="_x0000_s28677" name="Equation" r:id="rId7" imgW="1524000" imgH="495300" progId="Equation.3">
              <p:embed/>
            </p:oleObj>
          </a:graphicData>
        </a:graphic>
      </p:graphicFrame>
      <p:graphicFrame>
        <p:nvGraphicFramePr>
          <p:cNvPr id="28678" name="Object 16"/>
          <p:cNvGraphicFramePr>
            <a:graphicFrameLocks noChangeAspect="1"/>
          </p:cNvGraphicFramePr>
          <p:nvPr/>
        </p:nvGraphicFramePr>
        <p:xfrm>
          <a:off x="4876800" y="4191000"/>
          <a:ext cx="1922817" cy="573330"/>
        </p:xfrm>
        <a:graphic>
          <a:graphicData uri="http://schemas.openxmlformats.org/presentationml/2006/ole">
            <p:oleObj spid="_x0000_s28678" name="Equation" r:id="rId8" imgW="1574800" imgH="469900" progId="Equation.3">
              <p:embed/>
            </p:oleObj>
          </a:graphicData>
        </a:graphic>
      </p:graphicFrame>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Fundamentals of Geodetic Kinematics, </a:t>
            </a:r>
            <a:r>
              <a:rPr lang="en-US" sz="3200" i="1" dirty="0" smtClean="0"/>
              <a:t>Part 2 of 2 </a:t>
            </a:r>
            <a:r>
              <a:rPr lang="en-US" sz="3200" dirty="0" smtClean="0"/>
              <a:t/>
            </a:r>
            <a:br>
              <a:rPr lang="en-US" sz="3200" dirty="0" smtClean="0"/>
            </a:br>
            <a:r>
              <a:rPr lang="en-US" sz="3200" dirty="0" smtClean="0"/>
              <a:t>Summary </a:t>
            </a:r>
            <a:br>
              <a:rPr lang="en-US" sz="3200" dirty="0" smtClean="0"/>
            </a:br>
            <a:endParaRPr lang="en-US" sz="3200" dirty="0"/>
          </a:p>
        </p:txBody>
      </p:sp>
      <p:sp>
        <p:nvSpPr>
          <p:cNvPr id="3" name="Content Placeholder 2"/>
          <p:cNvSpPr>
            <a:spLocks noGrp="1"/>
          </p:cNvSpPr>
          <p:nvPr>
            <p:ph idx="1"/>
          </p:nvPr>
        </p:nvSpPr>
        <p:spPr>
          <a:xfrm>
            <a:off x="457200" y="2571750"/>
            <a:ext cx="8458200" cy="3840164"/>
          </a:xfrm>
        </p:spPr>
        <p:txBody>
          <a:bodyPr/>
          <a:lstStyle/>
          <a:p>
            <a:r>
              <a:rPr lang="en-US" sz="2000" dirty="0" smtClean="0"/>
              <a:t>In Part 1, “Introductions and Definitions” we covered the following:</a:t>
            </a:r>
          </a:p>
          <a:p>
            <a:pPr lvl="1"/>
            <a:r>
              <a:rPr lang="en-US" sz="1600" dirty="0" smtClean="0"/>
              <a:t>Mathematical relationships for ellipses</a:t>
            </a:r>
          </a:p>
          <a:p>
            <a:pPr lvl="1"/>
            <a:r>
              <a:rPr lang="en-US" sz="1600" dirty="0" smtClean="0"/>
              <a:t>Coordinate frames and definition of terms</a:t>
            </a:r>
          </a:p>
          <a:p>
            <a:pPr lvl="1"/>
            <a:r>
              <a:rPr lang="en-US" sz="1600" dirty="0" smtClean="0"/>
              <a:t>Equations used for geodetic kinematics</a:t>
            </a:r>
          </a:p>
          <a:p>
            <a:pPr lvl="1"/>
            <a:r>
              <a:rPr lang="en-US" sz="1600" dirty="0" smtClean="0"/>
              <a:t>Spherical to rectangular position coordinates and vice-versa</a:t>
            </a:r>
          </a:p>
          <a:p>
            <a:r>
              <a:rPr lang="en-US" sz="2000" dirty="0" smtClean="0"/>
              <a:t>In </a:t>
            </a:r>
            <a:r>
              <a:rPr lang="en-US" sz="2000" b="1" dirty="0" smtClean="0"/>
              <a:t>Part 2, “Implementation”, </a:t>
            </a:r>
            <a:r>
              <a:rPr lang="en-US" sz="2000" dirty="0" smtClean="0"/>
              <a:t>we have covered the following:</a:t>
            </a:r>
          </a:p>
          <a:p>
            <a:pPr marL="742886" lvl="3" indent="-318380"/>
            <a:r>
              <a:rPr lang="en-US" sz="1600" dirty="0" smtClean="0"/>
              <a:t>Sidereal “Time”</a:t>
            </a:r>
          </a:p>
          <a:p>
            <a:pPr marL="742886" lvl="3" indent="-318380"/>
            <a:r>
              <a:rPr lang="en-US" sz="1600" dirty="0" smtClean="0"/>
              <a:t>Summary of WGS-84 standard constants used for Earth and moon</a:t>
            </a:r>
          </a:p>
          <a:p>
            <a:pPr marL="742886" lvl="3" indent="-318380"/>
            <a:r>
              <a:rPr lang="en-US" sz="1600" dirty="0" smtClean="0"/>
              <a:t>Coordinate frames commonly used for modeling of geodetic kinematics</a:t>
            </a:r>
          </a:p>
          <a:p>
            <a:pPr marL="742886" lvl="3" indent="-318380"/>
            <a:r>
              <a:rPr lang="en-US" sz="1600" dirty="0" smtClean="0"/>
              <a:t>Equations for navigation over an oblate spheroid</a:t>
            </a:r>
          </a:p>
          <a:p>
            <a:pPr marL="742886" lvl="3" indent="-318380"/>
            <a:r>
              <a:rPr lang="en-US" sz="1600" dirty="0" smtClean="0"/>
              <a:t>Great circle distance calculations</a:t>
            </a:r>
          </a:p>
          <a:p>
            <a:pPr marL="742886" lvl="3" indent="-318380"/>
            <a:r>
              <a:rPr lang="en-US" sz="1600" dirty="0" smtClean="0"/>
              <a:t>Calculation of position and velocity of an object relative to planet fixed frames</a:t>
            </a:r>
          </a:p>
        </p:txBody>
      </p:sp>
      <p:sp>
        <p:nvSpPr>
          <p:cNvPr id="4" name="Slide Number Placeholder 3"/>
          <p:cNvSpPr>
            <a:spLocks noGrp="1"/>
          </p:cNvSpPr>
          <p:nvPr>
            <p:ph type="sldNum" sz="quarter" idx="4"/>
          </p:nvPr>
        </p:nvSpPr>
        <p:spPr/>
        <p:txBody>
          <a:bodyPr/>
          <a:lstStyle/>
          <a:p>
            <a:r>
              <a:rPr lang="en-US" smtClean="0"/>
              <a:t>Page: </a:t>
            </a:r>
            <a:fld id="{A8E54F2D-3D2C-43C8-A605-2CA5B98B9581}" type="slidenum">
              <a:rPr lang="en-US" smtClean="0"/>
              <a:pPr/>
              <a:t>23</a:t>
            </a:fld>
            <a:endParaRPr lang="en-US" dirty="0"/>
          </a:p>
        </p:txBody>
      </p:sp>
    </p:spTree>
  </p:cSld>
  <p:clrMapOvr>
    <a:masterClrMapping/>
  </p:clrMapOvr>
  <mc:AlternateContent xmlns:mc="http://schemas.openxmlformats.org/markup-compatibility/2006">
    <mc:Choice xmlns:p14="http://schemas.microsoft.com/office/powerpoint/2010/main" xmlns="" Requires="p14">
      <p:transition p14:dur="10" advClick="0" advTm="0"/>
    </mc:Choice>
    <mc:Fallback>
      <p:transition advClick="0" advTm="0"/>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SM_508-ish_TEMPLATE</Template>
  <TotalTime>7266</TotalTime>
  <Words>2929</Words>
  <Application>Microsoft Office PowerPoint</Application>
  <PresentationFormat>On-screen Show (4:3)</PresentationFormat>
  <Paragraphs>598</Paragraphs>
  <Slides>23</Slides>
  <Notes>22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5" baseType="lpstr">
      <vt:lpstr>SM_508-ish_TEMPLATE</vt:lpstr>
      <vt:lpstr>Equation</vt:lpstr>
      <vt:lpstr>Fundamentals of Geodetic Kinematics  Part 2 of 2 (“Implementation”)</vt:lpstr>
      <vt:lpstr>Overview </vt:lpstr>
      <vt:lpstr>Sidereal “Time”</vt:lpstr>
      <vt:lpstr>POST2 and Sidereal “Time”</vt:lpstr>
      <vt:lpstr>WGS-84 Standard Constants</vt:lpstr>
      <vt:lpstr>Summary of Key Equations (Constants)</vt:lpstr>
      <vt:lpstr>Typical Reference Frames Used for Geodetic Kinematics</vt:lpstr>
      <vt:lpstr>North-East-Down Frame</vt:lpstr>
      <vt:lpstr>East-North-Up Frame</vt:lpstr>
      <vt:lpstr>“Plumb line” Frame</vt:lpstr>
      <vt:lpstr>Navigation Over Oblate Spheroid</vt:lpstr>
      <vt:lpstr>State Equations for Navigation</vt:lpstr>
      <vt:lpstr>NED Frame Angular Rates</vt:lpstr>
      <vt:lpstr>Great Circle Distance</vt:lpstr>
      <vt:lpstr>Great Circle Distance – Meeus Approximation</vt:lpstr>
      <vt:lpstr>Position / Velocity Relative to Planet Fixed Frame</vt:lpstr>
      <vt:lpstr>Position / Velocity Relative to Planet Fixed Frame</vt:lpstr>
      <vt:lpstr>Summary of Key Equations:</vt:lpstr>
      <vt:lpstr>Summary of Key Equations:</vt:lpstr>
      <vt:lpstr>Summary of Key Equations:</vt:lpstr>
      <vt:lpstr>Summary of Key Equations:</vt:lpstr>
      <vt:lpstr>Summary of Key Equations:</vt:lpstr>
      <vt:lpstr>Fundamentals of Geodetic Kinematics, Part 2 of 2  Summary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dc:creator>
  <cp:lastModifiedBy>jbeaty1</cp:lastModifiedBy>
  <cp:revision>186</cp:revision>
  <dcterms:created xsi:type="dcterms:W3CDTF">2011-03-16T16:13:23Z</dcterms:created>
  <dcterms:modified xsi:type="dcterms:W3CDTF">2011-10-31T13:34:48Z</dcterms:modified>
</cp:coreProperties>
</file>