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Lst>
  <p:notesMasterIdLst>
    <p:notesMasterId r:id="rId62"/>
  </p:notesMasterIdLst>
  <p:sldIdLst>
    <p:sldId id="354" r:id="rId3"/>
    <p:sldId id="357" r:id="rId4"/>
    <p:sldId id="256" r:id="rId5"/>
    <p:sldId id="258" r:id="rId6"/>
    <p:sldId id="303" r:id="rId7"/>
    <p:sldId id="351" r:id="rId8"/>
    <p:sldId id="257" r:id="rId9"/>
    <p:sldId id="259" r:id="rId10"/>
    <p:sldId id="304" r:id="rId11"/>
    <p:sldId id="260" r:id="rId12"/>
    <p:sldId id="353" r:id="rId13"/>
    <p:sldId id="276" r:id="rId14"/>
    <p:sldId id="263" r:id="rId15"/>
    <p:sldId id="265" r:id="rId16"/>
    <p:sldId id="264" r:id="rId17"/>
    <p:sldId id="266" r:id="rId18"/>
    <p:sldId id="267" r:id="rId19"/>
    <p:sldId id="270" r:id="rId20"/>
    <p:sldId id="275" r:id="rId21"/>
    <p:sldId id="277" r:id="rId22"/>
    <p:sldId id="278" r:id="rId23"/>
    <p:sldId id="347" r:id="rId24"/>
    <p:sldId id="299" r:id="rId25"/>
    <p:sldId id="284" r:id="rId26"/>
    <p:sldId id="285" r:id="rId27"/>
    <p:sldId id="286" r:id="rId28"/>
    <p:sldId id="300" r:id="rId29"/>
    <p:sldId id="287" r:id="rId30"/>
    <p:sldId id="288" r:id="rId31"/>
    <p:sldId id="301" r:id="rId32"/>
    <p:sldId id="298" r:id="rId33"/>
    <p:sldId id="293" r:id="rId34"/>
    <p:sldId id="279" r:id="rId35"/>
    <p:sldId id="294" r:id="rId36"/>
    <p:sldId id="295" r:id="rId37"/>
    <p:sldId id="313" r:id="rId38"/>
    <p:sldId id="296" r:id="rId39"/>
    <p:sldId id="349" r:id="rId40"/>
    <p:sldId id="280" r:id="rId41"/>
    <p:sldId id="269" r:id="rId42"/>
    <p:sldId id="273" r:id="rId43"/>
    <p:sldId id="268" r:id="rId44"/>
    <p:sldId id="271" r:id="rId45"/>
    <p:sldId id="272" r:id="rId46"/>
    <p:sldId id="274" r:id="rId47"/>
    <p:sldId id="282" r:id="rId48"/>
    <p:sldId id="283" r:id="rId49"/>
    <p:sldId id="281" r:id="rId50"/>
    <p:sldId id="261" r:id="rId51"/>
    <p:sldId id="262" r:id="rId52"/>
    <p:sldId id="297" r:id="rId53"/>
    <p:sldId id="291" r:id="rId54"/>
    <p:sldId id="292" r:id="rId55"/>
    <p:sldId id="302" r:id="rId56"/>
    <p:sldId id="352" r:id="rId57"/>
    <p:sldId id="289" r:id="rId58"/>
    <p:sldId id="290" r:id="rId59"/>
    <p:sldId id="358" r:id="rId60"/>
    <p:sldId id="356" r:id="rId61"/>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a:srgbClr val="0000FF"/>
    <a:srgbClr val="00FF00"/>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14038" autoAdjust="0"/>
    <p:restoredTop sz="94696" autoAdjust="0"/>
  </p:normalViewPr>
  <p:slideViewPr>
    <p:cSldViewPr snapToGrid="0">
      <p:cViewPr varScale="1">
        <p:scale>
          <a:sx n="118" d="100"/>
          <a:sy n="118" d="100"/>
        </p:scale>
        <p:origin x="-71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36868100" cy="368681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3177" tIns="46589" rIns="93177" bIns="46589"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970338" y="0"/>
            <a:ext cx="3038475" cy="465138"/>
          </a:xfrm>
          <a:prstGeom prst="rect">
            <a:avLst/>
          </a:prstGeom>
        </p:spPr>
        <p:txBody>
          <a:bodyPr vert="horz" lIns="93177" tIns="46589" rIns="93177" bIns="46589" rtlCol="0"/>
          <a:lstStyle>
            <a:lvl1pPr algn="r" fontAlgn="auto">
              <a:spcBef>
                <a:spcPts val="0"/>
              </a:spcBef>
              <a:spcAft>
                <a:spcPts val="0"/>
              </a:spcAft>
              <a:defRPr sz="1200">
                <a:latin typeface="+mn-lt"/>
              </a:defRPr>
            </a:lvl1pPr>
          </a:lstStyle>
          <a:p>
            <a:pPr>
              <a:defRPr/>
            </a:pPr>
            <a:fld id="{B93F2791-07E4-4747-88AA-D5636C8DF1A8}" type="datetimeFigureOut">
              <a:rPr lang="en-US"/>
              <a:pPr>
                <a:defRPr/>
              </a:pPr>
              <a:t>5/22/2013</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dirty="0" smtClean="0"/>
          </a:p>
        </p:txBody>
      </p:sp>
      <p:sp>
        <p:nvSpPr>
          <p:cNvPr id="5" name="Notes Placeholder 4"/>
          <p:cNvSpPr>
            <a:spLocks noGrp="1"/>
          </p:cNvSpPr>
          <p:nvPr>
            <p:ph type="body" sz="quarter" idx="3"/>
          </p:nvPr>
        </p:nvSpPr>
        <p:spPr>
          <a:xfrm>
            <a:off x="701675" y="4416425"/>
            <a:ext cx="5607050" cy="4183063"/>
          </a:xfrm>
          <a:prstGeom prst="rect">
            <a:avLst/>
          </a:prstGeom>
        </p:spPr>
        <p:txBody>
          <a:bodyPr vert="horz" lIns="93177" tIns="46589" rIns="93177" bIns="46589"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fontAlgn="auto">
              <a:spcBef>
                <a:spcPts val="0"/>
              </a:spcBef>
              <a:spcAft>
                <a:spcPts val="0"/>
              </a:spcAft>
              <a:defRPr sz="1200">
                <a:latin typeface="+mn-lt"/>
              </a:defRPr>
            </a:lvl1pPr>
          </a:lstStyle>
          <a:p>
            <a:pPr>
              <a:defRPr/>
            </a:pPr>
            <a:fld id="{C7C95B67-0B7D-4ABF-881C-5BF82660D22B}"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EAE296C8-4484-4280-9D1F-45BDBD94DB7A}" type="datetime1">
              <a:rPr lang="en-US"/>
              <a:pPr>
                <a:defRPr/>
              </a:pPr>
              <a:t>5/22/2013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192F5C8-599A-47D0-A377-1A32C93B8809}"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0DFB249-994D-474F-A515-DF93A53BCA7D}" type="datetime1">
              <a:rPr lang="en-US"/>
              <a:pPr>
                <a:defRPr/>
              </a:pPr>
              <a:t>5/22/2013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D18085F-3C70-4587-B08B-767F2DE70C86}"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AA59A1B-F57A-4619-AA18-FB80B360DFFB}" type="datetime1">
              <a:rPr lang="en-US"/>
              <a:pPr>
                <a:defRPr/>
              </a:pPr>
              <a:t>5/22/2013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DE05EF8-C5A5-4C29-B9F3-381C2ED89B67}"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A61158EF-9ADC-496D-A308-5853B07DD564}" type="datetime1">
              <a:rPr lang="en-US"/>
              <a:pPr>
                <a:defRPr/>
              </a:pPr>
              <a:t>5/22/2013</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71221F2-82F8-4F82-8DE4-FD325E65445D}"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5F84F4DA-F04F-44B0-9AD8-374EF2E47053}" type="datetime1">
              <a:rPr lang="en-US"/>
              <a:pPr>
                <a:defRPr/>
              </a:pPr>
              <a:t>5/22/2013</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1922EFE-29C1-40C2-8946-D7C874F1354E}"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646BCB3D-57F0-47A1-A892-02286327C910}" type="datetime1">
              <a:rPr lang="en-US"/>
              <a:pPr>
                <a:defRPr/>
              </a:pPr>
              <a:t>5/22/2013</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93187BEA-42FD-43E8-A7A6-CB30564AA53F}"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2D46C4E-010A-4993-BC94-C34CA065B2E4}" type="datetime1">
              <a:rPr lang="en-US"/>
              <a:pPr>
                <a:defRPr/>
              </a:pPr>
              <a:t>5/22/2013</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B5CBDDCE-CE3F-4C8C-813F-E6A36F94F417}"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13ABC86-6B1D-49AB-BA77-FDDC839F540F}" type="datetime1">
              <a:rPr lang="en-US"/>
              <a:pPr>
                <a:defRPr/>
              </a:pPr>
              <a:t>5/22/2013</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E212681-AD7B-4771-8870-76AA56A3C3BA}"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8690EBA-6418-4FDF-A25E-11F9A415BA96}" type="datetime1">
              <a:rPr lang="en-US"/>
              <a:pPr>
                <a:defRPr/>
              </a:pPr>
              <a:t>5/22/2013</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78E99EF-0FEE-4BD3-BCF6-DE2A4A5B8AF5}"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0E349BF-43D0-4EF1-9416-05D0A3E3D8FB}" type="datetime1">
              <a:rPr lang="en-US"/>
              <a:pPr>
                <a:defRPr/>
              </a:pPr>
              <a:t>5/22/2013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ECFE638-350A-408E-95E5-B8D95BB7296A}"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0BB703D-CC58-4F38-8DE3-1B1C6AEF2B1B}" type="datetime1">
              <a:rPr lang="en-US"/>
              <a:pPr>
                <a:defRPr/>
              </a:pPr>
              <a:t>5/22/2013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6864BC-15A4-4401-A365-24D250E285E0}" type="slidenum">
              <a:rPr lang="en-US"/>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504" indent="0" algn="ctr">
              <a:buNone/>
              <a:defRPr>
                <a:solidFill>
                  <a:schemeClr val="tx1">
                    <a:tint val="75000"/>
                  </a:schemeClr>
                </a:solidFill>
              </a:defRPr>
            </a:lvl2pPr>
            <a:lvl3pPr marL="849010" indent="0" algn="ctr">
              <a:buNone/>
              <a:defRPr>
                <a:solidFill>
                  <a:schemeClr val="tx1">
                    <a:tint val="75000"/>
                  </a:schemeClr>
                </a:solidFill>
              </a:defRPr>
            </a:lvl3pPr>
            <a:lvl4pPr marL="1273517" indent="0" algn="ctr">
              <a:buNone/>
              <a:defRPr>
                <a:solidFill>
                  <a:schemeClr val="tx1">
                    <a:tint val="75000"/>
                  </a:schemeClr>
                </a:solidFill>
              </a:defRPr>
            </a:lvl4pPr>
            <a:lvl5pPr marL="1698021" indent="0" algn="ctr">
              <a:buNone/>
              <a:defRPr>
                <a:solidFill>
                  <a:schemeClr val="tx1">
                    <a:tint val="75000"/>
                  </a:schemeClr>
                </a:solidFill>
              </a:defRPr>
            </a:lvl5pPr>
            <a:lvl6pPr marL="2122527" indent="0" algn="ctr">
              <a:buNone/>
              <a:defRPr>
                <a:solidFill>
                  <a:schemeClr val="tx1">
                    <a:tint val="75000"/>
                  </a:schemeClr>
                </a:solidFill>
              </a:defRPr>
            </a:lvl6pPr>
            <a:lvl7pPr marL="2547031" indent="0" algn="ctr">
              <a:buNone/>
              <a:defRPr>
                <a:solidFill>
                  <a:schemeClr val="tx1">
                    <a:tint val="75000"/>
                  </a:schemeClr>
                </a:solidFill>
              </a:defRPr>
            </a:lvl7pPr>
            <a:lvl8pPr marL="2971537" indent="0" algn="ctr">
              <a:buNone/>
              <a:defRPr>
                <a:solidFill>
                  <a:schemeClr val="tx1">
                    <a:tint val="75000"/>
                  </a:schemeClr>
                </a:solidFill>
              </a:defRPr>
            </a:lvl8pPr>
            <a:lvl9pPr marL="3396042"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457200" y="1981200"/>
            <a:ext cx="8229600" cy="414496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7"/>
            <a:ext cx="7772400" cy="1500187"/>
          </a:xfrm>
        </p:spPr>
        <p:txBody>
          <a:bodyPr anchor="b"/>
          <a:lstStyle>
            <a:lvl1pPr marL="0" indent="0">
              <a:buNone/>
              <a:defRPr sz="1900">
                <a:solidFill>
                  <a:schemeClr val="tx1">
                    <a:tint val="75000"/>
                  </a:schemeClr>
                </a:solidFill>
              </a:defRPr>
            </a:lvl1pPr>
            <a:lvl2pPr marL="424504" indent="0">
              <a:buNone/>
              <a:defRPr sz="1700">
                <a:solidFill>
                  <a:schemeClr val="tx1">
                    <a:tint val="75000"/>
                  </a:schemeClr>
                </a:solidFill>
              </a:defRPr>
            </a:lvl2pPr>
            <a:lvl3pPr marL="849010" indent="0">
              <a:buNone/>
              <a:defRPr sz="1500">
                <a:solidFill>
                  <a:schemeClr val="tx1">
                    <a:tint val="75000"/>
                  </a:schemeClr>
                </a:solidFill>
              </a:defRPr>
            </a:lvl3pPr>
            <a:lvl4pPr marL="1273517" indent="0">
              <a:buNone/>
              <a:defRPr sz="1300">
                <a:solidFill>
                  <a:schemeClr val="tx1">
                    <a:tint val="75000"/>
                  </a:schemeClr>
                </a:solidFill>
              </a:defRPr>
            </a:lvl4pPr>
            <a:lvl5pPr marL="1698021" indent="0">
              <a:buNone/>
              <a:defRPr sz="1300">
                <a:solidFill>
                  <a:schemeClr val="tx1">
                    <a:tint val="75000"/>
                  </a:schemeClr>
                </a:solidFill>
              </a:defRPr>
            </a:lvl5pPr>
            <a:lvl6pPr marL="2122527" indent="0">
              <a:buNone/>
              <a:defRPr sz="1300">
                <a:solidFill>
                  <a:schemeClr val="tx1">
                    <a:tint val="75000"/>
                  </a:schemeClr>
                </a:solidFill>
              </a:defRPr>
            </a:lvl6pPr>
            <a:lvl7pPr marL="2547031" indent="0">
              <a:buNone/>
              <a:defRPr sz="1300">
                <a:solidFill>
                  <a:schemeClr val="tx1">
                    <a:tint val="75000"/>
                  </a:schemeClr>
                </a:solidFill>
              </a:defRPr>
            </a:lvl7pPr>
            <a:lvl8pPr marL="2971537" indent="0">
              <a:buNone/>
              <a:defRPr sz="1300">
                <a:solidFill>
                  <a:schemeClr val="tx1">
                    <a:tint val="75000"/>
                  </a:schemeClr>
                </a:solidFill>
              </a:defRPr>
            </a:lvl8pPr>
            <a:lvl9pPr marL="3396042" indent="0">
              <a:buNone/>
              <a:defRPr sz="13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733554"/>
            <a:ext cx="4040188"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0" y="2373312"/>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7" y="1733554"/>
            <a:ext cx="4041774"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7" y="2373312"/>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ooter Placeholder 7"/>
          <p:cNvSpPr>
            <a:spLocks noGrp="1"/>
          </p:cNvSpPr>
          <p:nvPr>
            <p:ph type="ftr" sz="quarter" idx="11"/>
          </p:nvPr>
        </p:nvSpPr>
        <p:spPr/>
        <p:txBody>
          <a:bodyPr/>
          <a:lstStyle/>
          <a:p>
            <a:endParaRPr lang="en-US"/>
          </a:p>
        </p:txBody>
      </p:sp>
      <p:sp>
        <p:nvSpPr>
          <p:cNvPr id="9" name="Slide Number Placeholder 10"/>
          <p:cNvSpPr>
            <a:spLocks noGrp="1"/>
          </p:cNvSpPr>
          <p:nvPr>
            <p:ph type="sldNum" sz="quarter" idx="12"/>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1143000"/>
          </a:xfrm>
          <a:prstGeom prst="rect">
            <a:avLst/>
          </a:prstGeom>
        </p:spPr>
        <p:txBody>
          <a:bodyPr/>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4"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838200"/>
            <a:ext cx="7848599" cy="609600"/>
          </a:xfrm>
          <a:prstGeom prst="rect">
            <a:avLst/>
          </a:prstGeom>
        </p:spPr>
        <p:txBody>
          <a:bodyPr anchor="b"/>
          <a:lstStyle>
            <a:lvl1pPr algn="l">
              <a:defRPr sz="19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1" y="1524000"/>
            <a:ext cx="5111750" cy="4602168"/>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3" y="1435101"/>
            <a:ext cx="3008314" cy="4691064"/>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40"/>
          </a:xfrm>
          <a:prstGeom prst="rect">
            <a:avLst/>
          </a:prstGeom>
        </p:spPr>
        <p:txBody>
          <a:bodyPr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990599"/>
            <a:ext cx="5486400" cy="3736975"/>
          </a:xfrm>
        </p:spPr>
        <p:txBody>
          <a:bodyPr/>
          <a:lstStyle>
            <a:lvl1pPr marL="0" indent="0">
              <a:buNone/>
              <a:defRPr sz="3000"/>
            </a:lvl1pPr>
            <a:lvl2pPr marL="424504" indent="0">
              <a:buNone/>
              <a:defRPr sz="2600"/>
            </a:lvl2pPr>
            <a:lvl3pPr marL="849010" indent="0">
              <a:buNone/>
              <a:defRPr sz="2200"/>
            </a:lvl3pPr>
            <a:lvl4pPr marL="1273517" indent="0">
              <a:buNone/>
              <a:defRPr sz="1900"/>
            </a:lvl4pPr>
            <a:lvl5pPr marL="1698021" indent="0">
              <a:buNone/>
              <a:defRPr sz="1900"/>
            </a:lvl5pPr>
            <a:lvl6pPr marL="2122527" indent="0">
              <a:buNone/>
              <a:defRPr sz="1900"/>
            </a:lvl6pPr>
            <a:lvl7pPr marL="2547031" indent="0">
              <a:buNone/>
              <a:defRPr sz="1900"/>
            </a:lvl7pPr>
            <a:lvl8pPr marL="2971537" indent="0">
              <a:buNone/>
              <a:defRPr sz="1900"/>
            </a:lvl8pPr>
            <a:lvl9pPr marL="3396042" indent="0">
              <a:buNone/>
              <a:defRPr sz="19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dirty="0"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868361"/>
            <a:ext cx="8229600" cy="655639"/>
          </a:xfrm>
          <a:prstGeom prst="rect">
            <a:avLst/>
          </a:prstGeom>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rgbClr val="000000"/>
                </a:solidFill>
              </a:defRPr>
            </a:lvl1pPr>
          </a:lstStyle>
          <a:p>
            <a:r>
              <a:rPr lang="en-US" smtClean="0"/>
              <a:t>Page: </a:t>
            </a:r>
            <a:fld id="{A8E54F2D-3D2C-43C8-A605-2CA5B98B9581}"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97400E5B-B908-45A8-A23E-55EDA7634FE0}" type="datetime1">
              <a:rPr lang="en-US"/>
              <a:pPr>
                <a:defRPr/>
              </a:pPr>
              <a:t>5/22/2013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4E2E1B9A-AF47-42E6-9214-1D80DAB1AE18}"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p:cNvSpPr/>
          <p:nvPr userDrawn="1"/>
        </p:nvSpPr>
        <p:spPr>
          <a:xfrm>
            <a:off x="0" y="6553200"/>
            <a:ext cx="9144000" cy="304800"/>
          </a:xfrm>
          <a:prstGeom prst="rect">
            <a:avLst/>
          </a:prstGeom>
          <a:solidFill>
            <a:schemeClr val="bg1">
              <a:lumMod val="75000"/>
            </a:schemeClr>
          </a:solidFill>
        </p:spPr>
        <p:style>
          <a:lnRef idx="1">
            <a:schemeClr val="accent1"/>
          </a:lnRef>
          <a:fillRef idx="1002">
            <a:schemeClr val="dk2"/>
          </a:fillRef>
          <a:effectRef idx="1">
            <a:schemeClr val="accent1"/>
          </a:effectRef>
          <a:fontRef idx="minor">
            <a:schemeClr val="dk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84900" tIns="42450" rIns="84900" bIns="4245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8" name="Straight Connector 7"/>
          <p:cNvCxnSpPr/>
          <p:nvPr/>
        </p:nvCxnSpPr>
        <p:spPr>
          <a:xfrm rot="10800000">
            <a:off x="0" y="762000"/>
            <a:ext cx="9144000"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1371600" y="0"/>
            <a:ext cx="8305800" cy="707886"/>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NESC Academy</a:t>
            </a:r>
            <a:r>
              <a:rPr lang="en-US" sz="4000" b="1" cap="all" baseline="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 </a:t>
            </a:r>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Webcast</a:t>
            </a:r>
          </a:p>
        </p:txBody>
      </p:sp>
      <p:pic>
        <p:nvPicPr>
          <p:cNvPr id="10" name="Picture 9" descr="70564main_nesc_logo.jpg"/>
          <p:cNvPicPr>
            <a:picLocks noChangeAspect="1"/>
          </p:cNvPicPr>
          <p:nvPr/>
        </p:nvPicPr>
        <p:blipFill>
          <a:blip r:embed="rId12" cstate="print"/>
          <a:stretch>
            <a:fillRect/>
          </a:stretch>
        </p:blipFill>
        <p:spPr>
          <a:xfrm>
            <a:off x="0" y="0"/>
            <a:ext cx="1371600" cy="1371600"/>
          </a:xfrm>
          <a:prstGeom prst="rect">
            <a:avLst/>
          </a:prstGeom>
        </p:spPr>
      </p:pic>
      <p:cxnSp>
        <p:nvCxnSpPr>
          <p:cNvPr id="13" name="Straight Connector 12"/>
          <p:cNvCxnSpPr/>
          <p:nvPr/>
        </p:nvCxnSpPr>
        <p:spPr>
          <a:xfrm rot="10800000">
            <a:off x="0" y="6553200"/>
            <a:ext cx="9144000" cy="1"/>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001"/>
            <a:ext cx="9144000" cy="276999"/>
          </a:xfrm>
          <a:prstGeom prst="rect">
            <a:avLst/>
          </a:prstGeom>
          <a:noFill/>
        </p:spPr>
        <p:txBody>
          <a:bodyPr wrap="square" rtlCol="0">
            <a:spAutoFit/>
          </a:bodyPr>
          <a:lstStyle/>
          <a:p>
            <a:pPr algn="ctr"/>
            <a:r>
              <a:rPr lang="en-US" sz="1200" b="1" i="1" dirty="0" smtClean="0">
                <a:latin typeface="+mj-lt"/>
              </a:rPr>
              <a:t>Learning from the Past, Looking to the Future</a:t>
            </a:r>
            <a:endParaRPr lang="en-US" sz="1200" b="1" i="1" dirty="0">
              <a:latin typeface="+mj-lt"/>
            </a:endParaRPr>
          </a:p>
        </p:txBody>
      </p:sp>
      <p:sp>
        <p:nvSpPr>
          <p:cNvPr id="11"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0" i="1">
                <a:solidFill>
                  <a:srgbClr val="000000"/>
                </a:solidFill>
                <a:latin typeface="+mj-lt"/>
              </a:defRPr>
            </a:lvl1pPr>
          </a:lstStyle>
          <a:p>
            <a:r>
              <a:rPr lang="en-US" b="1" dirty="0" smtClean="0">
                <a:solidFill>
                  <a:schemeClr val="tx1"/>
                </a:solidFill>
              </a:rPr>
              <a:t>Page</a:t>
            </a:r>
            <a:r>
              <a:rPr lang="en-US" dirty="0" smtClean="0"/>
              <a:t>: </a:t>
            </a:r>
            <a:fld id="{A8E54F2D-3D2C-43C8-A605-2CA5B98B9581}" type="slidenum">
              <a:rPr lang="en-US" smtClean="0"/>
              <a:pPr/>
              <a:t>‹#›</a:t>
            </a:fld>
            <a:endParaRPr lang="en-US" dirty="0"/>
          </a:p>
        </p:txBody>
      </p:sp>
      <p:sp>
        <p:nvSpPr>
          <p:cNvPr id="15" name="Footer Placeholder 1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ransition/>
  <p:timing>
    <p:tnLst>
      <p:par>
        <p:cTn id="1" dur="indefinite" restart="never" nodeType="tmRoot"/>
      </p:par>
    </p:tnLst>
  </p:timing>
  <p:hf hdr="0" ftr="0" dt="0"/>
  <p:txStyles>
    <p:titleStyle>
      <a:lvl1pPr algn="ctr" defTabSz="849010" rtl="0" eaLnBrk="1" latinLnBrk="0" hangingPunct="1">
        <a:spcBef>
          <a:spcPct val="0"/>
        </a:spcBef>
        <a:buNone/>
        <a:defRPr sz="4100" kern="1200">
          <a:solidFill>
            <a:schemeClr val="tx1"/>
          </a:solidFill>
          <a:latin typeface="+mj-lt"/>
          <a:ea typeface="+mj-ea"/>
          <a:cs typeface="+mj-cs"/>
        </a:defRPr>
      </a:lvl1pPr>
    </p:titleStyle>
    <p:bodyStyle>
      <a:lvl1pPr marL="318380" indent="-318380" algn="l" defTabSz="849010"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89822" indent="-265315" algn="l" defTabSz="849010"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1264" indent="-212253" algn="l" defTabSz="84901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85770"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027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3477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928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78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8295"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9010" rtl="0" eaLnBrk="1" latinLnBrk="0" hangingPunct="1">
        <a:defRPr sz="1700" kern="1200">
          <a:solidFill>
            <a:schemeClr val="tx1"/>
          </a:solidFill>
          <a:latin typeface="+mn-lt"/>
          <a:ea typeface="+mn-ea"/>
          <a:cs typeface="+mn-cs"/>
        </a:defRPr>
      </a:lvl1pPr>
      <a:lvl2pPr marL="424504" algn="l" defTabSz="849010" rtl="0" eaLnBrk="1" latinLnBrk="0" hangingPunct="1">
        <a:defRPr sz="1700" kern="1200">
          <a:solidFill>
            <a:schemeClr val="tx1"/>
          </a:solidFill>
          <a:latin typeface="+mn-lt"/>
          <a:ea typeface="+mn-ea"/>
          <a:cs typeface="+mn-cs"/>
        </a:defRPr>
      </a:lvl2pPr>
      <a:lvl3pPr marL="849010" algn="l" defTabSz="849010" rtl="0" eaLnBrk="1" latinLnBrk="0" hangingPunct="1">
        <a:defRPr sz="1700" kern="1200">
          <a:solidFill>
            <a:schemeClr val="tx1"/>
          </a:solidFill>
          <a:latin typeface="+mn-lt"/>
          <a:ea typeface="+mn-ea"/>
          <a:cs typeface="+mn-cs"/>
        </a:defRPr>
      </a:lvl3pPr>
      <a:lvl4pPr marL="1273517" algn="l" defTabSz="849010" rtl="0" eaLnBrk="1" latinLnBrk="0" hangingPunct="1">
        <a:defRPr sz="1700" kern="1200">
          <a:solidFill>
            <a:schemeClr val="tx1"/>
          </a:solidFill>
          <a:latin typeface="+mn-lt"/>
          <a:ea typeface="+mn-ea"/>
          <a:cs typeface="+mn-cs"/>
        </a:defRPr>
      </a:lvl4pPr>
      <a:lvl5pPr marL="1698021" algn="l" defTabSz="849010" rtl="0" eaLnBrk="1" latinLnBrk="0" hangingPunct="1">
        <a:defRPr sz="1700" kern="1200">
          <a:solidFill>
            <a:schemeClr val="tx1"/>
          </a:solidFill>
          <a:latin typeface="+mn-lt"/>
          <a:ea typeface="+mn-ea"/>
          <a:cs typeface="+mn-cs"/>
        </a:defRPr>
      </a:lvl5pPr>
      <a:lvl6pPr marL="2122527" algn="l" defTabSz="849010" rtl="0" eaLnBrk="1" latinLnBrk="0" hangingPunct="1">
        <a:defRPr sz="1700" kern="1200">
          <a:solidFill>
            <a:schemeClr val="tx1"/>
          </a:solidFill>
          <a:latin typeface="+mn-lt"/>
          <a:ea typeface="+mn-ea"/>
          <a:cs typeface="+mn-cs"/>
        </a:defRPr>
      </a:lvl6pPr>
      <a:lvl7pPr marL="2547031" algn="l" defTabSz="849010" rtl="0" eaLnBrk="1" latinLnBrk="0" hangingPunct="1">
        <a:defRPr sz="1700" kern="1200">
          <a:solidFill>
            <a:schemeClr val="tx1"/>
          </a:solidFill>
          <a:latin typeface="+mn-lt"/>
          <a:ea typeface="+mn-ea"/>
          <a:cs typeface="+mn-cs"/>
        </a:defRPr>
      </a:lvl7pPr>
      <a:lvl8pPr marL="2971537" algn="l" defTabSz="849010" rtl="0" eaLnBrk="1" latinLnBrk="0" hangingPunct="1">
        <a:defRPr sz="1700" kern="1200">
          <a:solidFill>
            <a:schemeClr val="tx1"/>
          </a:solidFill>
          <a:latin typeface="+mn-lt"/>
          <a:ea typeface="+mn-ea"/>
          <a:cs typeface="+mn-cs"/>
        </a:defRPr>
      </a:lvl8pPr>
      <a:lvl9pPr marL="3396042" algn="l" defTabSz="849010"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5" Type="http://schemas.openxmlformats.org/officeDocument/2006/relationships/image" Target="../media/image40.jpeg"/><Relationship Id="rId4" Type="http://schemas.openxmlformats.org/officeDocument/2006/relationships/image" Target="../media/image39.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4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4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 Id="rId5" Type="http://schemas.openxmlformats.org/officeDocument/2006/relationships/image" Target="../media/image69.jpeg"/><Relationship Id="rId4" Type="http://schemas.openxmlformats.org/officeDocument/2006/relationships/image" Target="../media/image68.jpeg"/></Relationships>
</file>

<file path=ppt/slides/_rels/slide4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 Id="rId5" Type="http://schemas.openxmlformats.org/officeDocument/2006/relationships/image" Target="../media/image75.jpeg"/><Relationship Id="rId4" Type="http://schemas.openxmlformats.org/officeDocument/2006/relationships/image" Target="../media/image74.jpeg"/></Relationships>
</file>

<file path=ppt/slides/_rels/slide45.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 Id="rId4" Type="http://schemas.openxmlformats.org/officeDocument/2006/relationships/image" Target="../media/image78.jpeg"/></Relationships>
</file>

<file path=ppt/slides/_rels/slide46.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4191679"/>
            <a:ext cx="9144000" cy="1143000"/>
          </a:xfrm>
          <a:prstGeom prst="rect">
            <a:avLst/>
          </a:prstGeom>
        </p:spPr>
        <p:txBody>
          <a:bodyPr/>
          <a:lstStyle/>
          <a:p>
            <a:pPr marL="0" marR="0" lvl="0" indent="0" algn="ctr" defTabSz="849010" rtl="0" eaLnBrk="1" fontAlgn="auto" latinLnBrk="0" hangingPunct="1">
              <a:lnSpc>
                <a:spcPct val="100000"/>
              </a:lnSpc>
              <a:spcBef>
                <a:spcPct val="0"/>
              </a:spcBef>
              <a:spcAft>
                <a:spcPts val="0"/>
              </a:spcAft>
              <a:buClrTx/>
              <a:buSzTx/>
              <a:buFontTx/>
              <a:buNone/>
              <a:tabLst/>
              <a:defRPr/>
            </a:pPr>
            <a:r>
              <a:rPr kumimoji="0" lang="en-US" sz="3000" b="0" i="0" u="none" strike="noStrike" kern="1200" cap="none" spc="0" normalizeH="0" baseline="0" noProof="0" dirty="0" smtClean="0">
                <a:ln>
                  <a:noFill/>
                </a:ln>
                <a:solidFill>
                  <a:srgbClr val="0070C0"/>
                </a:solidFill>
                <a:effectLst/>
                <a:uLnTx/>
                <a:uFillTx/>
                <a:latin typeface="+mj-lt"/>
                <a:ea typeface="+mj-ea"/>
                <a:cs typeface="+mj-cs"/>
              </a:rPr>
              <a:t>Ivatury Raju</a:t>
            </a:r>
            <a:br>
              <a:rPr kumimoji="0" lang="en-US" sz="3000" b="0" i="0" u="none" strike="noStrike" kern="1200" cap="none" spc="0" normalizeH="0" baseline="0" noProof="0" dirty="0" smtClean="0">
                <a:ln>
                  <a:noFill/>
                </a:ln>
                <a:solidFill>
                  <a:srgbClr val="0070C0"/>
                </a:solidFill>
                <a:effectLst/>
                <a:uLnTx/>
                <a:uFillTx/>
                <a:latin typeface="+mj-lt"/>
                <a:ea typeface="+mj-ea"/>
                <a:cs typeface="+mj-cs"/>
              </a:rPr>
            </a:br>
            <a:r>
              <a:rPr kumimoji="0" lang="en-US" sz="3000" b="0" i="0" u="none" strike="noStrike" kern="1200" cap="none" spc="0" normalizeH="0" baseline="0" noProof="0" dirty="0" smtClean="0">
                <a:ln>
                  <a:noFill/>
                </a:ln>
                <a:solidFill>
                  <a:srgbClr val="0070C0"/>
                </a:solidFill>
                <a:effectLst/>
                <a:uLnTx/>
                <a:uFillTx/>
                <a:latin typeface="+mj-lt"/>
                <a:ea typeface="+mj-ea"/>
                <a:cs typeface="+mj-cs"/>
              </a:rPr>
              <a:t>ivatury.s.raju@nasa.gov</a:t>
            </a:r>
            <a:endParaRPr kumimoji="0" lang="en-US" sz="3000" b="0" i="0" u="none" strike="noStrike" kern="1200" cap="none" spc="0" normalizeH="0" baseline="0" noProof="0" dirty="0">
              <a:ln>
                <a:noFill/>
              </a:ln>
              <a:solidFill>
                <a:srgbClr val="0070C0"/>
              </a:solidFill>
              <a:effectLst/>
              <a:uLnTx/>
              <a:uFillTx/>
              <a:latin typeface="+mj-lt"/>
              <a:ea typeface="+mj-ea"/>
              <a:cs typeface="+mj-cs"/>
            </a:endParaRPr>
          </a:p>
        </p:txBody>
      </p:sp>
      <p:sp>
        <p:nvSpPr>
          <p:cNvPr id="9" name="Content Placeholder 2"/>
          <p:cNvSpPr txBox="1">
            <a:spLocks/>
          </p:cNvSpPr>
          <p:nvPr/>
        </p:nvSpPr>
        <p:spPr>
          <a:xfrm>
            <a:off x="0" y="900910"/>
            <a:ext cx="9144000" cy="3533525"/>
          </a:xfrm>
          <a:prstGeom prst="rect">
            <a:avLst/>
          </a:prstGeom>
        </p:spPr>
        <p:txBody>
          <a:bodyPr vert="horz" lIns="84900" tIns="42450" rIns="84900" bIns="42450" rtlCol="0">
            <a:normAutofit/>
          </a:bodyPr>
          <a:lstStyle/>
          <a:p>
            <a:pPr marL="0" marR="0" lvl="0" indent="0" algn="ctr" defTabSz="849010" rtl="0" eaLnBrk="1" fontAlgn="auto" latinLnBrk="0" hangingPunct="1">
              <a:lnSpc>
                <a:spcPct val="100000"/>
              </a:lnSpc>
              <a:spcBef>
                <a:spcPct val="0"/>
              </a:spcBef>
              <a:spcAft>
                <a:spcPts val="0"/>
              </a:spcAft>
              <a:buClrTx/>
              <a:buSzTx/>
              <a:buFont typeface="Arial" pitchFamily="34" charset="0"/>
              <a:buNone/>
              <a:tabLst/>
              <a:defRPr/>
            </a:pPr>
            <a:endParaRPr kumimoji="0" lang="en-US" sz="3000" b="1" i="0" u="none" strike="noStrike" kern="1200" cap="none" spc="0" normalizeH="0" baseline="0" noProof="0" dirty="0" smtClean="0">
              <a:ln>
                <a:noFill/>
              </a:ln>
              <a:solidFill>
                <a:srgbClr val="0070C0"/>
              </a:solidFill>
              <a:effectLst/>
              <a:uLnTx/>
              <a:uFillTx/>
              <a:latin typeface="+mj-lt"/>
              <a:ea typeface="+mj-ea"/>
              <a:cs typeface="+mj-cs"/>
            </a:endParaRPr>
          </a:p>
          <a:p>
            <a:pPr marL="0" marR="0" lvl="0" indent="0" algn="ctr" defTabSz="849010" rtl="0" eaLnBrk="1" fontAlgn="auto" latinLnBrk="0" hangingPunct="1">
              <a:lnSpc>
                <a:spcPct val="100000"/>
              </a:lnSpc>
              <a:spcBef>
                <a:spcPct val="0"/>
              </a:spcBef>
              <a:spcAft>
                <a:spcPts val="0"/>
              </a:spcAft>
              <a:buClrTx/>
              <a:buSzTx/>
              <a:buFont typeface="Arial" pitchFamily="34" charset="0"/>
              <a:buNone/>
              <a:tabLst/>
              <a:defRPr/>
            </a:pPr>
            <a:endParaRPr kumimoji="0" lang="en-US" sz="3000" b="0" i="0" u="none" strike="noStrike" kern="1200" cap="none" spc="0" normalizeH="0" baseline="0" noProof="0" dirty="0" smtClean="0">
              <a:ln>
                <a:noFill/>
              </a:ln>
              <a:solidFill>
                <a:srgbClr val="0070C0"/>
              </a:solidFill>
              <a:effectLst/>
              <a:uLnTx/>
              <a:uFillTx/>
              <a:latin typeface="+mj-lt"/>
              <a:ea typeface="+mj-ea"/>
              <a:cs typeface="+mj-cs"/>
            </a:endParaRPr>
          </a:p>
          <a:p>
            <a:pPr marL="0" marR="0" lvl="0" indent="0" algn="ctr" defTabSz="849010" rtl="0" eaLnBrk="1" fontAlgn="auto" latinLnBrk="0" hangingPunct="1">
              <a:lnSpc>
                <a:spcPct val="100000"/>
              </a:lnSpc>
              <a:spcBef>
                <a:spcPct val="0"/>
              </a:spcBef>
              <a:spcAft>
                <a:spcPts val="0"/>
              </a:spcAft>
              <a:buClrTx/>
              <a:buSzTx/>
              <a:buFont typeface="Arial" pitchFamily="34" charset="0"/>
              <a:buNone/>
              <a:tabLst/>
              <a:defRPr/>
            </a:pPr>
            <a:endParaRPr kumimoji="0" lang="en-US" sz="3600" b="1" i="0" u="none" strike="noStrike" kern="1200" cap="none" spc="0" normalizeH="0" baseline="0" noProof="0" dirty="0" smtClean="0">
              <a:ln>
                <a:noFill/>
              </a:ln>
              <a:solidFill>
                <a:srgbClr val="0070C0"/>
              </a:solidFill>
              <a:effectLst/>
              <a:uLnTx/>
              <a:uFillTx/>
              <a:latin typeface="+mj-lt"/>
              <a:ea typeface="+mj-ea"/>
              <a:cs typeface="+mj-cs"/>
            </a:endParaRPr>
          </a:p>
          <a:p>
            <a:pPr marL="0" marR="0" lvl="0" indent="0" algn="ctr" defTabSz="849010" rtl="0" eaLnBrk="1" fontAlgn="auto" latinLnBrk="0" hangingPunct="1">
              <a:lnSpc>
                <a:spcPct val="100000"/>
              </a:lnSpc>
              <a:spcBef>
                <a:spcPct val="0"/>
              </a:spcBef>
              <a:spcAft>
                <a:spcPts val="0"/>
              </a:spcAft>
              <a:buClrTx/>
              <a:buSzTx/>
              <a:buFont typeface="Arial" pitchFamily="34" charset="0"/>
              <a:buNone/>
              <a:tabLst/>
              <a:defRPr/>
            </a:pPr>
            <a:r>
              <a:rPr kumimoji="0" lang="en-US" sz="3600" b="1" i="0" u="none" strike="noStrike" kern="1200" cap="none" spc="0" normalizeH="0" baseline="0" noProof="0" dirty="0" smtClean="0">
                <a:ln>
                  <a:noFill/>
                </a:ln>
                <a:solidFill>
                  <a:srgbClr val="0070C0"/>
                </a:solidFill>
                <a:effectLst/>
                <a:uLnTx/>
                <a:uFillTx/>
                <a:latin typeface="+mj-lt"/>
                <a:ea typeface="+mj-ea"/>
                <a:cs typeface="+mj-cs"/>
              </a:rPr>
              <a:t>Metal Fatigue Part 1</a:t>
            </a:r>
          </a:p>
          <a:p>
            <a:pPr marL="0" marR="0" lvl="0" indent="0" algn="ctr" defTabSz="849010" rtl="0" eaLnBrk="1" fontAlgn="auto" latinLnBrk="0" hangingPunct="1">
              <a:lnSpc>
                <a:spcPct val="100000"/>
              </a:lnSpc>
              <a:spcBef>
                <a:spcPct val="0"/>
              </a:spcBef>
              <a:spcAft>
                <a:spcPts val="0"/>
              </a:spcAft>
              <a:buClrTx/>
              <a:buSzTx/>
              <a:buFont typeface="Arial" pitchFamily="34" charset="0"/>
              <a:buNone/>
              <a:tabLst/>
              <a:defRPr/>
            </a:pPr>
            <a:r>
              <a:rPr lang="en-US" sz="4000" b="1" dirty="0" smtClean="0">
                <a:solidFill>
                  <a:srgbClr val="0070C0"/>
                </a:solidFill>
                <a:latin typeface="+mj-lt"/>
                <a:ea typeface="+mj-ea"/>
                <a:cs typeface="+mj-cs"/>
              </a:rPr>
              <a:t>Raymond Patin, JSC</a:t>
            </a:r>
            <a:endParaRPr kumimoji="0" lang="en-US" sz="4000" b="1" i="0" u="none" strike="noStrike" kern="1200" cap="none" spc="0" normalizeH="0" baseline="0" noProof="0" dirty="0" smtClean="0">
              <a:ln>
                <a:noFill/>
              </a:ln>
              <a:solidFill>
                <a:srgbClr val="0070C0"/>
              </a:solidFill>
              <a:effectLst/>
              <a:uLnTx/>
              <a:uFillTx/>
              <a:latin typeface="+mj-lt"/>
              <a:ea typeface="+mj-ea"/>
              <a:cs typeface="+mj-cs"/>
            </a:endParaRPr>
          </a:p>
          <a:p>
            <a:pPr marL="0" marR="0" lvl="0" indent="0" algn="ctr" defTabSz="849010" rtl="0" eaLnBrk="1" fontAlgn="auto" latinLnBrk="0" hangingPunct="1">
              <a:lnSpc>
                <a:spcPct val="100000"/>
              </a:lnSpc>
              <a:spcBef>
                <a:spcPct val="0"/>
              </a:spcBef>
              <a:spcAft>
                <a:spcPts val="0"/>
              </a:spcAft>
              <a:buClrTx/>
              <a:buSzTx/>
              <a:buFont typeface="Arial" pitchFamily="34" charset="0"/>
              <a:buNone/>
              <a:tabLst/>
              <a:defRPr/>
            </a:pPr>
            <a:endParaRPr kumimoji="0" lang="en-US" sz="3000" b="0" i="0" u="none" strike="noStrike" kern="1200" cap="none" spc="0" normalizeH="0" baseline="0" noProof="0" dirty="0" smtClean="0">
              <a:ln>
                <a:noFill/>
              </a:ln>
              <a:solidFill>
                <a:srgbClr val="0070C0"/>
              </a:solidFill>
              <a:effectLst/>
              <a:uLnTx/>
              <a:uFillTx/>
              <a:latin typeface="+mj-lt"/>
              <a:ea typeface="+mj-ea"/>
              <a:cs typeface="+mj-cs"/>
            </a:endParaRPr>
          </a:p>
          <a:p>
            <a:pPr marL="0" marR="0" lvl="0" indent="0" algn="ctr" defTabSz="849010" rtl="0" eaLnBrk="1" fontAlgn="auto" latinLnBrk="0" hangingPunct="1">
              <a:lnSpc>
                <a:spcPct val="100000"/>
              </a:lnSpc>
              <a:spcBef>
                <a:spcPct val="0"/>
              </a:spcBef>
              <a:spcAft>
                <a:spcPts val="0"/>
              </a:spcAft>
              <a:buClrTx/>
              <a:buSzTx/>
              <a:buFont typeface="Arial" pitchFamily="34" charset="0"/>
              <a:buNone/>
              <a:tabLst/>
              <a:defRPr/>
            </a:pPr>
            <a:endParaRPr kumimoji="0" lang="en-US" sz="3000" b="0" i="0" u="none" strike="noStrike" kern="1200" cap="none" spc="0" normalizeH="0" baseline="0" noProof="0" dirty="0" smtClean="0">
              <a:ln>
                <a:noFill/>
              </a:ln>
              <a:solidFill>
                <a:srgbClr val="0070C0"/>
              </a:solidFill>
              <a:effectLst/>
              <a:uLnTx/>
              <a:uFillTx/>
              <a:latin typeface="+mj-lt"/>
              <a:ea typeface="+mj-ea"/>
              <a:cs typeface="+mj-cs"/>
            </a:endParaRPr>
          </a:p>
        </p:txBody>
      </p:sp>
      <p:sp>
        <p:nvSpPr>
          <p:cNvPr id="10" name="Slide Number Placeholder 3"/>
          <p:cNvSpPr>
            <a:spLocks noGrp="1"/>
          </p:cNvSpPr>
          <p:nvPr>
            <p:ph type="sldNum" sz="quarter" idx="4"/>
          </p:nvPr>
        </p:nvSpPr>
        <p:spPr>
          <a:xfrm>
            <a:off x="7010400" y="6553200"/>
            <a:ext cx="2133600" cy="304800"/>
          </a:xfrm>
        </p:spPr>
        <p:txBody>
          <a:bodyPr/>
          <a:lstStyle/>
          <a:p>
            <a:r>
              <a:rPr lang="en-US" smtClean="0"/>
              <a:t>Page: </a:t>
            </a:r>
            <a:fld id="{A8E54F2D-3D2C-43C8-A605-2CA5B98B9581}" type="slidenum">
              <a:rPr lang="en-US" smtClean="0"/>
              <a:pPr/>
              <a:t>1</a:t>
            </a:fld>
            <a:endParaRPr lang="en-US" dirty="0"/>
          </a:p>
        </p:txBody>
      </p:sp>
      <p:sp>
        <p:nvSpPr>
          <p:cNvPr id="11" name="TextBox 10"/>
          <p:cNvSpPr txBox="1"/>
          <p:nvPr/>
        </p:nvSpPr>
        <p:spPr>
          <a:xfrm>
            <a:off x="533400" y="990600"/>
            <a:ext cx="8305800" cy="707886"/>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Welcome…</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581400" y="2743200"/>
            <a:ext cx="76200" cy="762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5" name="Picture 3"/>
          <p:cNvPicPr>
            <a:picLocks noChangeAspect="1" noChangeArrowheads="1"/>
          </p:cNvPicPr>
          <p:nvPr/>
        </p:nvPicPr>
        <p:blipFill>
          <a:blip r:embed="rId2" cstate="print"/>
          <a:srcRect/>
          <a:stretch>
            <a:fillRect/>
          </a:stretch>
        </p:blipFill>
        <p:spPr bwMode="auto">
          <a:xfrm>
            <a:off x="1371600" y="838200"/>
            <a:ext cx="5376162" cy="3657600"/>
          </a:xfrm>
          <a:prstGeom prst="rect">
            <a:avLst/>
          </a:prstGeom>
          <a:noFill/>
          <a:ln w="9525">
            <a:noFill/>
            <a:miter lim="800000"/>
            <a:headEnd/>
            <a:tailEnd/>
          </a:ln>
        </p:spPr>
      </p:pic>
      <p:sp>
        <p:nvSpPr>
          <p:cNvPr id="7" name="Rectangle 6"/>
          <p:cNvSpPr/>
          <p:nvPr/>
        </p:nvSpPr>
        <p:spPr>
          <a:xfrm>
            <a:off x="4876800" y="4223658"/>
            <a:ext cx="1219200" cy="228600"/>
          </a:xfrm>
          <a:prstGeom prst="rect">
            <a:avLst/>
          </a:prstGeom>
          <a:noFill/>
          <a:ln>
            <a:solidFill>
              <a:srgbClr val="FF000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3"/>
          <p:cNvPicPr>
            <a:picLocks noChangeAspect="1" noChangeArrowheads="1"/>
          </p:cNvPicPr>
          <p:nvPr/>
        </p:nvPicPr>
        <p:blipFill>
          <a:blip r:embed="rId3" cstate="print"/>
          <a:srcRect/>
          <a:stretch>
            <a:fillRect/>
          </a:stretch>
        </p:blipFill>
        <p:spPr bwMode="auto">
          <a:xfrm>
            <a:off x="3505200" y="4648200"/>
            <a:ext cx="3886200" cy="1909885"/>
          </a:xfrm>
          <a:prstGeom prst="rect">
            <a:avLst/>
          </a:prstGeom>
          <a:noFill/>
          <a:ln w="28575">
            <a:solidFill>
              <a:srgbClr val="FF0000"/>
            </a:solidFill>
            <a:miter lim="800000"/>
            <a:headEnd/>
            <a:tailEnd/>
          </a:ln>
          <a:effectLst>
            <a:glow rad="101600">
              <a:schemeClr val="accent3">
                <a:satMod val="175000"/>
                <a:alpha val="40000"/>
              </a:schemeClr>
            </a:glow>
          </a:effectLst>
        </p:spPr>
      </p:pic>
      <p:pic>
        <p:nvPicPr>
          <p:cNvPr id="10" name="Picture 4" descr="C:\Users\hvenus\AppData\Local\Microsoft\Windows\Temporary Internet Files\Content.IE5\HHBK2295\MM900185588[1].gif"/>
          <p:cNvPicPr>
            <a:picLocks noChangeAspect="1" noChangeArrowheads="1" noCrop="1"/>
          </p:cNvPicPr>
          <p:nvPr/>
        </p:nvPicPr>
        <p:blipFill>
          <a:blip r:embed="rId4" cstate="print"/>
          <a:srcRect/>
          <a:stretch>
            <a:fillRect/>
          </a:stretch>
        </p:blipFill>
        <p:spPr bwMode="auto">
          <a:xfrm>
            <a:off x="5257800" y="6019800"/>
            <a:ext cx="581025" cy="352425"/>
          </a:xfrm>
          <a:prstGeom prst="rect">
            <a:avLst/>
          </a:prstGeom>
          <a:noFill/>
          <a:effectLst>
            <a:glow rad="101600">
              <a:schemeClr val="accent3">
                <a:satMod val="175000"/>
                <a:alpha val="40000"/>
              </a:schemeClr>
            </a:glow>
          </a:effectLst>
        </p:spPr>
      </p:pic>
      <p:sp>
        <p:nvSpPr>
          <p:cNvPr id="8" name="Down Arrow 7"/>
          <p:cNvSpPr/>
          <p:nvPr/>
        </p:nvSpPr>
        <p:spPr>
          <a:xfrm>
            <a:off x="5257800" y="4452256"/>
            <a:ext cx="381000" cy="348344"/>
          </a:xfrm>
          <a:prstGeom prst="downArrow">
            <a:avLst/>
          </a:prstGeom>
          <a:solidFill>
            <a:srgbClr val="FF0000"/>
          </a:solidFill>
          <a:ln>
            <a:solidFill>
              <a:srgbClr val="FF000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volume.png"/>
          <p:cNvPicPr>
            <a:picLocks noChangeAspect="1"/>
          </p:cNvPicPr>
          <p:nvPr/>
        </p:nvPicPr>
        <p:blipFill>
          <a:blip r:embed="rId5" cstate="print"/>
          <a:stretch>
            <a:fillRect/>
          </a:stretch>
        </p:blipFill>
        <p:spPr>
          <a:xfrm>
            <a:off x="2855048" y="4648200"/>
            <a:ext cx="623257" cy="1934695"/>
          </a:xfrm>
          <a:prstGeom prst="rect">
            <a:avLst/>
          </a:prstGeom>
          <a:ln w="19050">
            <a:solidFill>
              <a:srgbClr val="FF0000"/>
            </a:solidFill>
          </a:ln>
        </p:spPr>
      </p:pic>
      <p:sp>
        <p:nvSpPr>
          <p:cNvPr id="12" name="Rectangle 11"/>
          <p:cNvSpPr/>
          <p:nvPr/>
        </p:nvSpPr>
        <p:spPr>
          <a:xfrm>
            <a:off x="3581400" y="1447800"/>
            <a:ext cx="2590800" cy="1905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lumMod val="75000"/>
                    <a:lumOff val="25000"/>
                  </a:schemeClr>
                </a:solidFill>
                <a:latin typeface="Arial" pitchFamily="34" charset="0"/>
                <a:cs typeface="Arial" pitchFamily="34" charset="0"/>
              </a:rPr>
              <a:t>SLaMS Webcast </a:t>
            </a:r>
          </a:p>
          <a:p>
            <a:pPr algn="ctr"/>
            <a:r>
              <a:rPr lang="en-US" sz="2400" dirty="0" smtClean="0">
                <a:solidFill>
                  <a:schemeClr val="tx1">
                    <a:lumMod val="75000"/>
                    <a:lumOff val="25000"/>
                  </a:schemeClr>
                </a:solidFill>
                <a:latin typeface="Arial" pitchFamily="34" charset="0"/>
                <a:cs typeface="Arial" pitchFamily="34" charset="0"/>
              </a:rPr>
              <a:t>Series</a:t>
            </a:r>
            <a:endParaRPr lang="en-US" sz="2400" dirty="0">
              <a:solidFill>
                <a:schemeClr val="tx1">
                  <a:lumMod val="75000"/>
                  <a:lumOff val="25000"/>
                </a:schemeClr>
              </a:soli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685800" y="1295400"/>
            <a:ext cx="7772400" cy="1470025"/>
          </a:xfrm>
        </p:spPr>
        <p:txBody>
          <a:bodyPr/>
          <a:lstStyle/>
          <a:p>
            <a:pPr eaLnBrk="1" hangingPunct="1"/>
            <a:r>
              <a:rPr lang="en-US" b="1" smtClean="0">
                <a:latin typeface="Times New Roman" pitchFamily="18" charset="0"/>
                <a:cs typeface="Times New Roman" pitchFamily="18" charset="0"/>
              </a:rPr>
              <a:t>Metal Fatigue</a:t>
            </a:r>
            <a:br>
              <a:rPr lang="en-US" b="1" smtClean="0">
                <a:latin typeface="Times New Roman" pitchFamily="18" charset="0"/>
                <a:cs typeface="Times New Roman" pitchFamily="18" charset="0"/>
              </a:rPr>
            </a:br>
            <a:r>
              <a:rPr lang="en-US" sz="3200" smtClean="0">
                <a:latin typeface="Times New Roman" pitchFamily="18" charset="0"/>
                <a:cs typeface="Times New Roman" pitchFamily="18" charset="0"/>
              </a:rPr>
              <a:t>a cursory overview</a:t>
            </a:r>
          </a:p>
        </p:txBody>
      </p:sp>
      <p:sp>
        <p:nvSpPr>
          <p:cNvPr id="2051" name="Subtitle 2"/>
          <p:cNvSpPr>
            <a:spLocks noGrp="1"/>
          </p:cNvSpPr>
          <p:nvPr>
            <p:ph type="subTitle" idx="1"/>
          </p:nvPr>
        </p:nvSpPr>
        <p:spPr>
          <a:xfrm>
            <a:off x="1371600" y="3810000"/>
            <a:ext cx="6400800" cy="1752600"/>
          </a:xfrm>
        </p:spPr>
        <p:txBody>
          <a:bodyPr/>
          <a:lstStyle/>
          <a:p>
            <a:pPr eaLnBrk="1" hangingPunct="1"/>
            <a:r>
              <a:rPr lang="en-US" sz="1600" smtClean="0">
                <a:solidFill>
                  <a:schemeClr val="tx1"/>
                </a:solidFill>
                <a:latin typeface="Times New Roman" pitchFamily="18" charset="0"/>
                <a:cs typeface="Times New Roman" pitchFamily="18" charset="0"/>
              </a:rPr>
              <a:t>by</a:t>
            </a:r>
          </a:p>
          <a:p>
            <a:pPr eaLnBrk="1" hangingPunct="1"/>
            <a:r>
              <a:rPr lang="en-US" sz="2000" b="1" smtClean="0">
                <a:solidFill>
                  <a:schemeClr val="tx1"/>
                </a:solidFill>
                <a:latin typeface="Times New Roman" pitchFamily="18" charset="0"/>
                <a:cs typeface="Times New Roman" pitchFamily="18" charset="0"/>
              </a:rPr>
              <a:t>Raymond Patin </a:t>
            </a:r>
          </a:p>
          <a:p>
            <a:pPr eaLnBrk="1" hangingPunct="1"/>
            <a:r>
              <a:rPr lang="en-US" sz="1800" b="1" smtClean="0">
                <a:solidFill>
                  <a:schemeClr val="tx1"/>
                </a:solidFill>
                <a:latin typeface="Times New Roman" pitchFamily="18" charset="0"/>
                <a:cs typeface="Times New Roman" pitchFamily="18" charset="0"/>
              </a:rPr>
              <a:t>NASA/JSC</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2"/>
          <p:cNvSpPr txBox="1">
            <a:spLocks noChangeArrowheads="1"/>
          </p:cNvSpPr>
          <p:nvPr/>
        </p:nvSpPr>
        <p:spPr bwMode="auto">
          <a:xfrm>
            <a:off x="457200" y="381000"/>
            <a:ext cx="8077200" cy="3694113"/>
          </a:xfrm>
          <a:prstGeom prst="rect">
            <a:avLst/>
          </a:prstGeom>
          <a:noFill/>
          <a:ln w="9525">
            <a:noFill/>
            <a:miter lim="800000"/>
            <a:headEnd/>
            <a:tailEnd/>
          </a:ln>
        </p:spPr>
        <p:txBody>
          <a:bodyPr>
            <a:spAutoFit/>
          </a:bodyPr>
          <a:lstStyle/>
          <a:p>
            <a:r>
              <a:rPr lang="en-US" b="1">
                <a:latin typeface="Times New Roman" pitchFamily="18" charset="0"/>
                <a:cs typeface="Times New Roman" pitchFamily="18" charset="0"/>
              </a:rPr>
              <a:t>Subject Outline</a:t>
            </a:r>
          </a:p>
          <a:p>
            <a:endParaRPr lang="en-US">
              <a:latin typeface="Times New Roman" pitchFamily="18" charset="0"/>
              <a:cs typeface="Times New Roman" pitchFamily="18" charset="0"/>
            </a:endParaRPr>
          </a:p>
          <a:p>
            <a:pPr>
              <a:buFont typeface="Arial" charset="0"/>
              <a:buChar char="•"/>
            </a:pPr>
            <a:r>
              <a:rPr lang="en-US">
                <a:latin typeface="Times New Roman" pitchFamily="18" charset="0"/>
                <a:cs typeface="Times New Roman" pitchFamily="18" charset="0"/>
              </a:rPr>
              <a:t> Introduction – Definition &amp; Historical Overview</a:t>
            </a:r>
          </a:p>
          <a:p>
            <a:pPr>
              <a:buFont typeface="Arial" charset="0"/>
              <a:buChar char="•"/>
            </a:pPr>
            <a:r>
              <a:rPr lang="en-US">
                <a:latin typeface="Times New Roman" pitchFamily="18" charset="0"/>
                <a:cs typeface="Times New Roman" pitchFamily="18" charset="0"/>
              </a:rPr>
              <a:t> The S-N Curve</a:t>
            </a:r>
          </a:p>
          <a:p>
            <a:pPr>
              <a:buFont typeface="Arial" charset="0"/>
              <a:buChar char="•"/>
            </a:pPr>
            <a:r>
              <a:rPr lang="en-US">
                <a:latin typeface="Times New Roman" pitchFamily="18" charset="0"/>
                <a:cs typeface="Times New Roman" pitchFamily="18" charset="0"/>
              </a:rPr>
              <a:t> The S-N Endurance Limit</a:t>
            </a:r>
          </a:p>
          <a:p>
            <a:pPr>
              <a:buFont typeface="Arial" charset="0"/>
              <a:buChar char="•"/>
            </a:pPr>
            <a:r>
              <a:rPr lang="en-US">
                <a:latin typeface="Times New Roman" pitchFamily="18" charset="0"/>
                <a:cs typeface="Times New Roman" pitchFamily="18" charset="0"/>
              </a:rPr>
              <a:t> S-N Fatigue Scatter</a:t>
            </a:r>
          </a:p>
          <a:p>
            <a:pPr>
              <a:buFont typeface="Arial" charset="0"/>
              <a:buChar char="•"/>
            </a:pPr>
            <a:r>
              <a:rPr lang="en-US">
                <a:latin typeface="Times New Roman" pitchFamily="18" charset="0"/>
                <a:cs typeface="Times New Roman" pitchFamily="18" charset="0"/>
              </a:rPr>
              <a:t> Torsion Fatigue</a:t>
            </a:r>
          </a:p>
          <a:p>
            <a:pPr>
              <a:buFont typeface="Arial" charset="0"/>
              <a:buChar char="•"/>
            </a:pPr>
            <a:r>
              <a:rPr lang="en-US">
                <a:latin typeface="Times New Roman" pitchFamily="18" charset="0"/>
                <a:cs typeface="Times New Roman" pitchFamily="18" charset="0"/>
              </a:rPr>
              <a:t> Mechanics of Fatigue Damage Accumulation</a:t>
            </a:r>
          </a:p>
          <a:p>
            <a:pPr>
              <a:buFont typeface="Arial" charset="0"/>
              <a:buChar char="•"/>
            </a:pPr>
            <a:r>
              <a:rPr lang="en-US">
                <a:latin typeface="Times New Roman" pitchFamily="18" charset="0"/>
                <a:cs typeface="Times New Roman" pitchFamily="18" charset="0"/>
              </a:rPr>
              <a:t> Fatigue Failure Fracture Surface Features</a:t>
            </a:r>
          </a:p>
          <a:p>
            <a:pPr>
              <a:buFont typeface="Arial" charset="0"/>
              <a:buChar char="•"/>
            </a:pPr>
            <a:r>
              <a:rPr lang="en-US">
                <a:latin typeface="Times New Roman" pitchFamily="18" charset="0"/>
                <a:cs typeface="Times New Roman" pitchFamily="18" charset="0"/>
              </a:rPr>
              <a:t> Strain-Life</a:t>
            </a:r>
          </a:p>
          <a:p>
            <a:pPr>
              <a:buFont typeface="Arial" charset="0"/>
              <a:buChar char="•"/>
            </a:pPr>
            <a:r>
              <a:rPr lang="en-US">
                <a:latin typeface="Times New Roman" pitchFamily="18" charset="0"/>
                <a:cs typeface="Times New Roman" pitchFamily="18" charset="0"/>
              </a:rPr>
              <a:t> Linear Elastic Fracture Mechanics</a:t>
            </a:r>
          </a:p>
          <a:p>
            <a:pPr>
              <a:buFont typeface="Arial" charset="0"/>
              <a:buChar char="•"/>
            </a:pPr>
            <a:r>
              <a:rPr lang="en-US">
                <a:latin typeface="Times New Roman" pitchFamily="18" charset="0"/>
                <a:cs typeface="Times New Roman" pitchFamily="18" charset="0"/>
              </a:rPr>
              <a:t> Fatigue Life Example Problem</a:t>
            </a:r>
          </a:p>
          <a:p>
            <a:pPr>
              <a:buFont typeface="Arial" charset="0"/>
              <a:buChar char="•"/>
            </a:pPr>
            <a:endParaRPr lang="en-US">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4E956418-F3B0-4511-AC5B-7658DB6FAB32}" type="slidenum">
              <a:rPr lang="en-US"/>
              <a:pPr>
                <a:defRPr/>
              </a:pPr>
              <a:t>4</a:t>
            </a:fld>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ED23222-274C-4C33-B3D7-98403F595545}" type="slidenum">
              <a:rPr lang="en-US" smtClean="0"/>
              <a:pPr>
                <a:defRPr/>
              </a:pPr>
              <a:t>5</a:t>
            </a:fld>
            <a:endParaRPr lang="en-US" dirty="0"/>
          </a:p>
        </p:txBody>
      </p:sp>
      <p:sp>
        <p:nvSpPr>
          <p:cNvPr id="4099" name="TextBox 3"/>
          <p:cNvSpPr txBox="1">
            <a:spLocks noChangeArrowheads="1"/>
          </p:cNvSpPr>
          <p:nvPr/>
        </p:nvSpPr>
        <p:spPr bwMode="auto">
          <a:xfrm>
            <a:off x="3875088" y="2524125"/>
            <a:ext cx="1808162" cy="831850"/>
          </a:xfrm>
          <a:prstGeom prst="rect">
            <a:avLst/>
          </a:prstGeom>
          <a:noFill/>
          <a:ln w="9525">
            <a:noFill/>
            <a:miter lim="800000"/>
            <a:headEnd/>
            <a:tailEnd/>
          </a:ln>
        </p:spPr>
        <p:txBody>
          <a:bodyPr>
            <a:spAutoFit/>
          </a:bodyPr>
          <a:lstStyle/>
          <a:p>
            <a:r>
              <a:rPr lang="en-US" sz="2000" b="1">
                <a:latin typeface="Times New Roman" pitchFamily="18" charset="0"/>
                <a:cs typeface="Times New Roman" pitchFamily="18" charset="0"/>
              </a:rPr>
              <a:t>Introduction</a:t>
            </a:r>
          </a:p>
          <a:p>
            <a:endParaRPr lang="en-US" sz="1200">
              <a:latin typeface="Times New Roman" pitchFamily="18" charset="0"/>
              <a:cs typeface="Times New Roman" pitchFamily="18" charset="0"/>
            </a:endParaRPr>
          </a:p>
          <a:p>
            <a:endParaRPr lang="en-US" sz="1600" i="1">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92C64C3-E64D-4071-BB92-0650B308DA97}" type="slidenum">
              <a:rPr lang="en-US" smtClean="0"/>
              <a:pPr>
                <a:defRPr/>
              </a:pPr>
              <a:t>6</a:t>
            </a:fld>
            <a:endParaRPr lang="en-US" dirty="0"/>
          </a:p>
        </p:txBody>
      </p:sp>
      <p:sp>
        <p:nvSpPr>
          <p:cNvPr id="5123" name="TextBox 3"/>
          <p:cNvSpPr txBox="1">
            <a:spLocks noChangeArrowheads="1"/>
          </p:cNvSpPr>
          <p:nvPr/>
        </p:nvSpPr>
        <p:spPr bwMode="auto">
          <a:xfrm>
            <a:off x="381000" y="381000"/>
            <a:ext cx="8305800" cy="830263"/>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Structural integrity is a multi-disciplinary endeavor with the objective of preventing catastrophic failures within the operational life of the hardware.  Structural integrity is assured via the imposed static strength and service life (fracture control) requirements.</a:t>
            </a:r>
          </a:p>
        </p:txBody>
      </p:sp>
      <p:sp>
        <p:nvSpPr>
          <p:cNvPr id="5124" name="TextBox 4"/>
          <p:cNvSpPr txBox="1">
            <a:spLocks noChangeArrowheads="1"/>
          </p:cNvSpPr>
          <p:nvPr/>
        </p:nvSpPr>
        <p:spPr bwMode="auto">
          <a:xfrm>
            <a:off x="381000" y="1600200"/>
            <a:ext cx="3733800" cy="4524375"/>
          </a:xfrm>
          <a:prstGeom prst="rect">
            <a:avLst/>
          </a:prstGeom>
          <a:noFill/>
          <a:ln w="9525">
            <a:noFill/>
            <a:miter lim="800000"/>
            <a:headEnd/>
            <a:tailEnd/>
          </a:ln>
        </p:spPr>
        <p:txBody>
          <a:bodyPr>
            <a:spAutoFit/>
          </a:bodyPr>
          <a:lstStyle/>
          <a:p>
            <a:r>
              <a:rPr lang="en-US">
                <a:latin typeface="Calibri" pitchFamily="34" charset="0"/>
              </a:rPr>
              <a:t>	</a:t>
            </a:r>
            <a:r>
              <a:rPr lang="en-US" sz="1600" b="1">
                <a:latin typeface="Times New Roman" pitchFamily="18" charset="0"/>
                <a:cs typeface="Times New Roman" pitchFamily="18" charset="0"/>
              </a:rPr>
              <a:t>Static Strength</a:t>
            </a:r>
          </a:p>
          <a:p>
            <a:r>
              <a:rPr lang="en-US" sz="1400">
                <a:latin typeface="Times New Roman" pitchFamily="18" charset="0"/>
                <a:cs typeface="Times New Roman" pitchFamily="18" charset="0"/>
              </a:rPr>
              <a:t>The static strength requirement assures the load carrying capacity of the structure for a single load cycle up to a prescribed maximum load magnitude (limit-load x factor of safety).  Static strength verification testing can be performed at various stages (component level, subassembly level, and/or fully integrated assembly) with the inherent assumption that nominal material and build tolerances are captured within the test article.  The assumption of a ‘nominal material’ applies not only to the static strength properties, but also the initial quality regarding preexisting defects that can alter the failure load capacity of the structure.  Thus the static strength test article does not verify or define the load carrying capacity of the structure with initial damage and/or structural damage that will accumulate with usage.</a:t>
            </a:r>
          </a:p>
          <a:p>
            <a:endParaRPr lang="en-US">
              <a:latin typeface="Calibri" pitchFamily="34" charset="0"/>
            </a:endParaRPr>
          </a:p>
        </p:txBody>
      </p:sp>
      <p:sp>
        <p:nvSpPr>
          <p:cNvPr id="5125" name="TextBox 5"/>
          <p:cNvSpPr txBox="1">
            <a:spLocks noChangeArrowheads="1"/>
          </p:cNvSpPr>
          <p:nvPr/>
        </p:nvSpPr>
        <p:spPr bwMode="auto">
          <a:xfrm>
            <a:off x="4419600" y="1524000"/>
            <a:ext cx="4495800" cy="4678363"/>
          </a:xfrm>
          <a:prstGeom prst="rect">
            <a:avLst/>
          </a:prstGeom>
          <a:noFill/>
          <a:ln w="9525">
            <a:noFill/>
            <a:miter lim="800000"/>
            <a:headEnd/>
            <a:tailEnd/>
          </a:ln>
        </p:spPr>
        <p:txBody>
          <a:bodyPr>
            <a:spAutoFit/>
          </a:bodyPr>
          <a:lstStyle/>
          <a:p>
            <a:r>
              <a:rPr lang="en-US">
                <a:latin typeface="Calibri" pitchFamily="34" charset="0"/>
              </a:rPr>
              <a:t>          </a:t>
            </a:r>
            <a:r>
              <a:rPr lang="en-US" sz="1600" b="1">
                <a:latin typeface="Times New Roman" pitchFamily="18" charset="0"/>
                <a:cs typeface="Times New Roman" pitchFamily="18" charset="0"/>
              </a:rPr>
              <a:t>Service Life (Fracture Control)</a:t>
            </a:r>
          </a:p>
          <a:p>
            <a:r>
              <a:rPr lang="en-US" sz="1400">
                <a:latin typeface="Times New Roman" pitchFamily="18" charset="0"/>
                <a:cs typeface="Times New Roman" pitchFamily="18" charset="0"/>
              </a:rPr>
              <a:t>The service life (fracture control) requirements address the time based or usage induced damage mechanisms that degrade the structural load capacity and functionality of the structure.  Environmental interactions such as corrosion, mechanical load fluctuations, and/or thermal exposure variations interact to degrade and damage the structure and its load carrying capacity as function of service time.  The service life discipline must not only define the rate of damage accumulation, it must also define the load carrying capacity of the structure with damage present (residual strength).  Service life verification testing is typically performed on an accelerated time scale which may exclude the time based influences and interactions to some degree.  The loss of testing based realism in terms of the time scale, environmental exposures, usage deviations, and boundary condition variations is why usage monitoring and periodic inspections are required to verify service life predictions.  The objective of the service life requirements is to define a safe interval of operation with multiple intervention opportunities to mitigate a catastrophic failure in service.</a:t>
            </a:r>
          </a:p>
        </p:txBody>
      </p:sp>
      <p:cxnSp>
        <p:nvCxnSpPr>
          <p:cNvPr id="6" name="Straight Connector 5"/>
          <p:cNvCxnSpPr/>
          <p:nvPr/>
        </p:nvCxnSpPr>
        <p:spPr>
          <a:xfrm rot="5400000">
            <a:off x="1752600" y="3886200"/>
            <a:ext cx="4876800" cy="0"/>
          </a:xfrm>
          <a:prstGeom prst="line">
            <a:avLst/>
          </a:prstGeom>
          <a:ln w="19050" cmpd="dbl">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1236A281-8CE2-4305-B898-A499E8637793}" type="slidenum">
              <a:rPr lang="en-US"/>
              <a:pPr>
                <a:defRPr/>
              </a:pPr>
              <a:t>7</a:t>
            </a:fld>
            <a:endParaRPr lang="en-US" dirty="0"/>
          </a:p>
        </p:txBody>
      </p:sp>
      <p:sp>
        <p:nvSpPr>
          <p:cNvPr id="6147" name="TextBox 3"/>
          <p:cNvSpPr txBox="1">
            <a:spLocks noChangeArrowheads="1"/>
          </p:cNvSpPr>
          <p:nvPr/>
        </p:nvSpPr>
        <p:spPr bwMode="auto">
          <a:xfrm>
            <a:off x="317500" y="374650"/>
            <a:ext cx="8332788" cy="2062163"/>
          </a:xfrm>
          <a:prstGeom prst="rect">
            <a:avLst/>
          </a:prstGeom>
          <a:noFill/>
          <a:ln w="9525">
            <a:noFill/>
            <a:miter lim="800000"/>
            <a:headEnd/>
            <a:tailEnd/>
          </a:ln>
        </p:spPr>
        <p:txBody>
          <a:bodyPr>
            <a:spAutoFit/>
          </a:bodyPr>
          <a:lstStyle/>
          <a:p>
            <a:r>
              <a:rPr lang="en-US" b="1">
                <a:latin typeface="Times New Roman" pitchFamily="18" charset="0"/>
                <a:cs typeface="Times New Roman" pitchFamily="18" charset="0"/>
              </a:rPr>
              <a:t>What is metal fatigue?</a:t>
            </a:r>
          </a:p>
          <a:p>
            <a:endParaRPr lang="en-US" b="1">
              <a:latin typeface="Times New Roman" pitchFamily="18" charset="0"/>
              <a:cs typeface="Times New Roman" pitchFamily="18" charset="0"/>
            </a:endParaRPr>
          </a:p>
          <a:p>
            <a:r>
              <a:rPr lang="en-US" sz="1600">
                <a:latin typeface="Times New Roman" pitchFamily="18" charset="0"/>
                <a:cs typeface="Times New Roman" pitchFamily="18" charset="0"/>
              </a:rPr>
              <a:t>The definition of "fatigue" according to ASTM* Standard E 1150 reads as follows: “</a:t>
            </a:r>
            <a:r>
              <a:rPr lang="en-US" sz="1600" b="1" i="1">
                <a:latin typeface="Times New Roman" pitchFamily="18" charset="0"/>
                <a:cs typeface="Times New Roman" pitchFamily="18" charset="0"/>
              </a:rPr>
              <a:t>The process of progressive localized permanent structural damage occurring in a material subjected to conditions that produce fluctuating stresses and strains at some point or points and that may culminate in cracks or complete fracture after a sufficient number of fluctuations</a:t>
            </a:r>
            <a:r>
              <a:rPr lang="en-US" sz="1600">
                <a:latin typeface="Times New Roman" pitchFamily="18" charset="0"/>
                <a:cs typeface="Times New Roman" pitchFamily="18" charset="0"/>
              </a:rPr>
              <a:t>.” </a:t>
            </a:r>
          </a:p>
          <a:p>
            <a:endParaRPr lang="en-US" sz="1600">
              <a:latin typeface="Times New Roman" pitchFamily="18" charset="0"/>
              <a:cs typeface="Times New Roman" pitchFamily="18" charset="0"/>
            </a:endParaRPr>
          </a:p>
          <a:p>
            <a:r>
              <a:rPr lang="en-US" sz="1200">
                <a:latin typeface="Calibri" pitchFamily="34" charset="0"/>
              </a:rPr>
              <a:t>*</a:t>
            </a:r>
            <a:r>
              <a:rPr lang="en-US" sz="1200" b="1">
                <a:latin typeface="Times New Roman" pitchFamily="18" charset="0"/>
                <a:cs typeface="Times New Roman" pitchFamily="18" charset="0"/>
              </a:rPr>
              <a:t>ASTM</a:t>
            </a:r>
            <a:r>
              <a:rPr lang="en-US" sz="1200">
                <a:latin typeface="Times New Roman" pitchFamily="18" charset="0"/>
                <a:cs typeface="Times New Roman" pitchFamily="18" charset="0"/>
              </a:rPr>
              <a:t> – American Society for Testing and Materials</a:t>
            </a:r>
            <a:endParaRPr lang="en-US" sz="1200" b="1">
              <a:latin typeface="Times New Roman" pitchFamily="18" charset="0"/>
              <a:cs typeface="Times New Roman" pitchFamily="18" charset="0"/>
            </a:endParaRPr>
          </a:p>
        </p:txBody>
      </p:sp>
      <p:cxnSp>
        <p:nvCxnSpPr>
          <p:cNvPr id="5" name="Straight Connector 4"/>
          <p:cNvCxnSpPr/>
          <p:nvPr/>
        </p:nvCxnSpPr>
        <p:spPr>
          <a:xfrm flipV="1">
            <a:off x="328613" y="2517775"/>
            <a:ext cx="8167687" cy="952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pic>
        <p:nvPicPr>
          <p:cNvPr id="6149" name="Picture 3"/>
          <p:cNvPicPr>
            <a:picLocks noChangeAspect="1" noChangeArrowheads="1"/>
          </p:cNvPicPr>
          <p:nvPr/>
        </p:nvPicPr>
        <p:blipFill>
          <a:blip r:embed="rId2" cstate="print"/>
          <a:srcRect/>
          <a:stretch>
            <a:fillRect/>
          </a:stretch>
        </p:blipFill>
        <p:spPr bwMode="auto">
          <a:xfrm>
            <a:off x="3409950" y="2646363"/>
            <a:ext cx="3803650" cy="1095375"/>
          </a:xfrm>
          <a:prstGeom prst="rect">
            <a:avLst/>
          </a:prstGeom>
          <a:noFill/>
          <a:ln w="9525">
            <a:noFill/>
            <a:miter lim="800000"/>
            <a:headEnd/>
            <a:tailEnd/>
          </a:ln>
        </p:spPr>
      </p:pic>
      <p:sp>
        <p:nvSpPr>
          <p:cNvPr id="7" name="Left Brace 6"/>
          <p:cNvSpPr/>
          <p:nvPr/>
        </p:nvSpPr>
        <p:spPr>
          <a:xfrm>
            <a:off x="3148013" y="2705100"/>
            <a:ext cx="266700" cy="101917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dirty="0"/>
          </a:p>
        </p:txBody>
      </p:sp>
      <p:sp>
        <p:nvSpPr>
          <p:cNvPr id="6151" name="TextBox 25"/>
          <p:cNvSpPr txBox="1">
            <a:spLocks noChangeArrowheads="1"/>
          </p:cNvSpPr>
          <p:nvPr/>
        </p:nvSpPr>
        <p:spPr bwMode="auto">
          <a:xfrm>
            <a:off x="1347788" y="2943225"/>
            <a:ext cx="1771650" cy="461963"/>
          </a:xfrm>
          <a:prstGeom prst="rect">
            <a:avLst/>
          </a:prstGeom>
          <a:noFill/>
          <a:ln w="9525">
            <a:noFill/>
            <a:miter lim="800000"/>
            <a:headEnd/>
            <a:tailEnd/>
          </a:ln>
        </p:spPr>
        <p:txBody>
          <a:bodyPr>
            <a:spAutoFit/>
          </a:bodyPr>
          <a:lstStyle/>
          <a:p>
            <a:pPr algn="ctr"/>
            <a:r>
              <a:rPr lang="en-US" sz="1200">
                <a:latin typeface="Times New Roman" pitchFamily="18" charset="0"/>
                <a:cs typeface="Times New Roman" pitchFamily="18" charset="0"/>
              </a:rPr>
              <a:t>Flow chart description of the metal fatigue process</a:t>
            </a:r>
          </a:p>
        </p:txBody>
      </p:sp>
      <p:pic>
        <p:nvPicPr>
          <p:cNvPr id="6152" name="Picture 4" descr="Z:\DATA_010_06-11_06-12\fatigue class\001a_fatigue-schematic_1a.JPG"/>
          <p:cNvPicPr>
            <a:picLocks noChangeAspect="1" noChangeArrowheads="1"/>
          </p:cNvPicPr>
          <p:nvPr/>
        </p:nvPicPr>
        <p:blipFill>
          <a:blip r:embed="rId3" cstate="print"/>
          <a:srcRect/>
          <a:stretch>
            <a:fillRect/>
          </a:stretch>
        </p:blipFill>
        <p:spPr bwMode="auto">
          <a:xfrm>
            <a:off x="1296988" y="3976688"/>
            <a:ext cx="2695575" cy="2547937"/>
          </a:xfrm>
          <a:prstGeom prst="rect">
            <a:avLst/>
          </a:prstGeom>
          <a:noFill/>
          <a:ln w="9525">
            <a:noFill/>
            <a:miter lim="800000"/>
            <a:headEnd/>
            <a:tailEnd/>
          </a:ln>
        </p:spPr>
      </p:pic>
      <p:cxnSp>
        <p:nvCxnSpPr>
          <p:cNvPr id="10" name="Straight Connector 9"/>
          <p:cNvCxnSpPr/>
          <p:nvPr/>
        </p:nvCxnSpPr>
        <p:spPr>
          <a:xfrm flipV="1">
            <a:off x="368300" y="3892550"/>
            <a:ext cx="8167688" cy="952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pic>
        <p:nvPicPr>
          <p:cNvPr id="6154" name="Picture 5" descr="Z:\DATA_010_06-11_06-12\fatigue class\001b_fatigue-schematic_1b.JPG"/>
          <p:cNvPicPr>
            <a:picLocks noChangeAspect="1" noChangeArrowheads="1"/>
          </p:cNvPicPr>
          <p:nvPr/>
        </p:nvPicPr>
        <p:blipFill>
          <a:blip r:embed="rId4" cstate="print"/>
          <a:srcRect/>
          <a:stretch>
            <a:fillRect/>
          </a:stretch>
        </p:blipFill>
        <p:spPr bwMode="auto">
          <a:xfrm>
            <a:off x="4311650" y="3935413"/>
            <a:ext cx="2068513" cy="2641600"/>
          </a:xfrm>
          <a:prstGeom prst="rect">
            <a:avLst/>
          </a:prstGeom>
          <a:noFill/>
          <a:ln w="9525">
            <a:noFill/>
            <a:miter lim="800000"/>
            <a:headEnd/>
            <a:tailEnd/>
          </a:ln>
        </p:spPr>
      </p:pic>
      <p:cxnSp>
        <p:nvCxnSpPr>
          <p:cNvPr id="13" name="Straight Arrow Connector 12"/>
          <p:cNvCxnSpPr/>
          <p:nvPr/>
        </p:nvCxnSpPr>
        <p:spPr>
          <a:xfrm flipV="1">
            <a:off x="3122613" y="4192588"/>
            <a:ext cx="1963737" cy="39687"/>
          </a:xfrm>
          <a:prstGeom prst="straightConnector1">
            <a:avLst/>
          </a:pr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4" name="Left Brace 13"/>
          <p:cNvSpPr/>
          <p:nvPr/>
        </p:nvSpPr>
        <p:spPr>
          <a:xfrm rot="599761">
            <a:off x="4197350" y="4294188"/>
            <a:ext cx="257175" cy="820737"/>
          </a:xfrm>
          <a:prstGeom prst="leftBrace">
            <a:avLst/>
          </a:prstGeom>
          <a:ln w="1270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15" name="Straight Arrow Connector 14"/>
          <p:cNvCxnSpPr>
            <a:endCxn id="14" idx="1"/>
          </p:cNvCxnSpPr>
          <p:nvPr/>
        </p:nvCxnSpPr>
        <p:spPr>
          <a:xfrm>
            <a:off x="3871913" y="4549775"/>
            <a:ext cx="328612" cy="131763"/>
          </a:xfrm>
          <a:prstGeom prst="straightConnector1">
            <a:avLst/>
          </a:pr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7" name="Left Brace 16"/>
          <p:cNvSpPr/>
          <p:nvPr/>
        </p:nvSpPr>
        <p:spPr>
          <a:xfrm rot="599761">
            <a:off x="4797425" y="5210175"/>
            <a:ext cx="257175" cy="395288"/>
          </a:xfrm>
          <a:prstGeom prst="leftBrace">
            <a:avLst/>
          </a:prstGeom>
          <a:ln w="1270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18" name="Straight Arrow Connector 17"/>
          <p:cNvCxnSpPr>
            <a:endCxn id="17" idx="1"/>
          </p:cNvCxnSpPr>
          <p:nvPr/>
        </p:nvCxnSpPr>
        <p:spPr>
          <a:xfrm>
            <a:off x="3870325" y="4968875"/>
            <a:ext cx="930275" cy="417513"/>
          </a:xfrm>
          <a:prstGeom prst="straightConnector1">
            <a:avLst/>
          </a:pr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5116513" y="4325938"/>
            <a:ext cx="82550" cy="862012"/>
          </a:xfrm>
          <a:prstGeom prst="straightConnector1">
            <a:avLst/>
          </a:prstGeom>
          <a:ln w="19050">
            <a:solidFill>
              <a:srgbClr val="FFFF00"/>
            </a:solidFill>
            <a:prstDash val="dash"/>
            <a:headEnd type="none" w="med" len="med"/>
            <a:tailEnd type="arrow"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AAC34E13-5F6A-487F-BD76-C35FEEB7E6F4}" type="slidenum">
              <a:rPr lang="en-US"/>
              <a:pPr>
                <a:defRPr/>
              </a:pPr>
              <a:t>8</a:t>
            </a:fld>
            <a:endParaRPr lang="en-US" dirty="0"/>
          </a:p>
        </p:txBody>
      </p:sp>
      <p:sp>
        <p:nvSpPr>
          <p:cNvPr id="7171" name="TextBox 2"/>
          <p:cNvSpPr txBox="1">
            <a:spLocks noChangeArrowheads="1"/>
          </p:cNvSpPr>
          <p:nvPr/>
        </p:nvSpPr>
        <p:spPr bwMode="auto">
          <a:xfrm>
            <a:off x="381000" y="381000"/>
            <a:ext cx="8393113" cy="1846263"/>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May 8, 1842 – Versailles train crash</a:t>
            </a:r>
          </a:p>
          <a:p>
            <a:endParaRPr lang="en-US" sz="1400">
              <a:latin typeface="Times New Roman" pitchFamily="18" charset="0"/>
              <a:cs typeface="Times New Roman" pitchFamily="18" charset="0"/>
            </a:endParaRPr>
          </a:p>
          <a:p>
            <a:r>
              <a:rPr lang="en-US" sz="1400">
                <a:latin typeface="Times New Roman" pitchFamily="18" charset="0"/>
                <a:cs typeface="Times New Roman" pitchFamily="18" charset="0"/>
              </a:rPr>
              <a:t>An axle of the leading locomotive of a double-headed train suddenly failed (departing King Louis Philippe's birthday celebration), causing it to derail resulting in the second locomotive crashing into the first and the wooden carriages piled into the wreckage where they were set alight by the burning locomotives.  More than 75 persons died in the accident.  During the subsequent debates regarding the accident the term “fatigue” was coined to describe the sudden fracture of a component from repeated stresses which appeared to be performing well up to that point.</a:t>
            </a:r>
          </a:p>
        </p:txBody>
      </p:sp>
      <p:sp>
        <p:nvSpPr>
          <p:cNvPr id="5124" name="TextBox 3"/>
          <p:cNvSpPr txBox="1">
            <a:spLocks noChangeArrowheads="1"/>
          </p:cNvSpPr>
          <p:nvPr/>
        </p:nvSpPr>
        <p:spPr bwMode="auto">
          <a:xfrm>
            <a:off x="371475" y="5832475"/>
            <a:ext cx="7796213" cy="646113"/>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R. A. Smith, “</a:t>
            </a:r>
            <a:r>
              <a:rPr lang="en-US" sz="1200" b="1" dirty="0">
                <a:solidFill>
                  <a:schemeClr val="tx1">
                    <a:lumMod val="65000"/>
                    <a:lumOff val="35000"/>
                  </a:schemeClr>
                </a:solidFill>
                <a:latin typeface="Times New Roman" pitchFamily="18" charset="0"/>
                <a:cs typeface="Times New Roman" pitchFamily="18" charset="0"/>
              </a:rPr>
              <a:t>Railways: Structure Integrity, Past, Present, and Future</a:t>
            </a:r>
            <a:r>
              <a:rPr lang="en-US" sz="1200" dirty="0">
                <a:solidFill>
                  <a:schemeClr val="tx1">
                    <a:lumMod val="65000"/>
                    <a:lumOff val="35000"/>
                  </a:schemeClr>
                </a:solidFill>
                <a:latin typeface="Times New Roman" pitchFamily="18" charset="0"/>
                <a:cs typeface="Times New Roman" pitchFamily="18" charset="0"/>
              </a:rPr>
              <a:t>”, Chapter 1.03, </a:t>
            </a:r>
            <a:r>
              <a:rPr lang="en-US" sz="1200" i="1" dirty="0">
                <a:solidFill>
                  <a:schemeClr val="tx1">
                    <a:lumMod val="65000"/>
                    <a:lumOff val="35000"/>
                  </a:schemeClr>
                </a:solidFill>
                <a:latin typeface="Times New Roman" pitchFamily="18" charset="0"/>
                <a:cs typeface="Times New Roman" pitchFamily="18" charset="0"/>
              </a:rPr>
              <a:t>Volume 1, Examples and Case Studies</a:t>
            </a:r>
            <a:r>
              <a:rPr lang="en-US" sz="1200" dirty="0">
                <a:solidFill>
                  <a:schemeClr val="tx1">
                    <a:lumMod val="65000"/>
                    <a:lumOff val="35000"/>
                  </a:schemeClr>
                </a:solidFill>
                <a:latin typeface="Times New Roman" pitchFamily="18" charset="0"/>
                <a:cs typeface="Times New Roman" pitchFamily="18" charset="0"/>
              </a:rPr>
              <a:t>, R. O. Ritchie and Y. Murakami, volume editors, part of the 10-volume set, </a:t>
            </a:r>
            <a:r>
              <a:rPr lang="en-US" sz="1200" b="1" i="1" dirty="0">
                <a:solidFill>
                  <a:schemeClr val="tx1">
                    <a:lumMod val="65000"/>
                    <a:lumOff val="35000"/>
                  </a:schemeClr>
                </a:solidFill>
                <a:latin typeface="Times New Roman" pitchFamily="18" charset="0"/>
                <a:cs typeface="Times New Roman" pitchFamily="18" charset="0"/>
              </a:rPr>
              <a:t>Comprehensive Structural Integrity</a:t>
            </a:r>
            <a:r>
              <a:rPr lang="en-US" sz="1200" dirty="0">
                <a:solidFill>
                  <a:schemeClr val="tx1">
                    <a:lumMod val="65000"/>
                    <a:lumOff val="35000"/>
                  </a:schemeClr>
                </a:solidFill>
                <a:latin typeface="Times New Roman" pitchFamily="18" charset="0"/>
                <a:cs typeface="Times New Roman" pitchFamily="18" charset="0"/>
              </a:rPr>
              <a:t>, B. </a:t>
            </a:r>
            <a:r>
              <a:rPr lang="en-US" sz="1200" dirty="0" err="1">
                <a:solidFill>
                  <a:schemeClr val="tx1">
                    <a:lumMod val="65000"/>
                    <a:lumOff val="35000"/>
                  </a:schemeClr>
                </a:solidFill>
                <a:latin typeface="Times New Roman" pitchFamily="18" charset="0"/>
                <a:cs typeface="Times New Roman" pitchFamily="18" charset="0"/>
              </a:rPr>
              <a:t>Karihaloo</a:t>
            </a:r>
            <a:r>
              <a:rPr lang="en-US" sz="1200" dirty="0">
                <a:solidFill>
                  <a:schemeClr val="tx1">
                    <a:lumMod val="65000"/>
                    <a:lumOff val="35000"/>
                  </a:schemeClr>
                </a:solidFill>
                <a:latin typeface="Times New Roman" pitchFamily="18" charset="0"/>
                <a:cs typeface="Times New Roman" pitchFamily="18" charset="0"/>
              </a:rPr>
              <a:t>, R. O. Ritchie, and I. Milne, overall editors, Elsevier Science Ltd. Oxford, England, 2003.</a:t>
            </a:r>
          </a:p>
        </p:txBody>
      </p:sp>
      <p:pic>
        <p:nvPicPr>
          <p:cNvPr id="7173" name="Picture 2" descr="Z:\DATA_010_06-11_06-12\fatigue class\001_Versailles-crash-drwg_2a.JPG"/>
          <p:cNvPicPr>
            <a:picLocks noChangeAspect="1" noChangeArrowheads="1"/>
          </p:cNvPicPr>
          <p:nvPr/>
        </p:nvPicPr>
        <p:blipFill>
          <a:blip r:embed="rId2" cstate="print"/>
          <a:srcRect/>
          <a:stretch>
            <a:fillRect/>
          </a:stretch>
        </p:blipFill>
        <p:spPr bwMode="auto">
          <a:xfrm>
            <a:off x="173038" y="2290763"/>
            <a:ext cx="4094162" cy="2332037"/>
          </a:xfrm>
          <a:prstGeom prst="rect">
            <a:avLst/>
          </a:prstGeom>
          <a:noFill/>
          <a:ln w="9525">
            <a:noFill/>
            <a:miter lim="800000"/>
            <a:headEnd/>
            <a:tailEnd/>
          </a:ln>
        </p:spPr>
      </p:pic>
      <p:pic>
        <p:nvPicPr>
          <p:cNvPr id="7174" name="Picture 3" descr="Z:\DATA_010_06-11_06-12\fatigue class\001_train-axle-failure-drwg_1a.JPG"/>
          <p:cNvPicPr>
            <a:picLocks noChangeAspect="1" noChangeArrowheads="1"/>
          </p:cNvPicPr>
          <p:nvPr/>
        </p:nvPicPr>
        <p:blipFill>
          <a:blip r:embed="rId3" cstate="print"/>
          <a:srcRect/>
          <a:stretch>
            <a:fillRect/>
          </a:stretch>
        </p:blipFill>
        <p:spPr bwMode="auto">
          <a:xfrm>
            <a:off x="4114800" y="3276600"/>
            <a:ext cx="4737100" cy="1793875"/>
          </a:xfrm>
          <a:prstGeom prst="rect">
            <a:avLst/>
          </a:prstGeom>
          <a:noFill/>
          <a:ln w="9525">
            <a:noFill/>
            <a:miter lim="800000"/>
            <a:headEnd/>
            <a:tailEnd/>
          </a:ln>
        </p:spPr>
      </p:pic>
      <p:pic>
        <p:nvPicPr>
          <p:cNvPr id="7175" name="Picture 4" descr="Z:\DATA_010_06-11_06-12\fatigue class\001_train-axle-failure-drwg_1b.JPG"/>
          <p:cNvPicPr>
            <a:picLocks noChangeAspect="1" noChangeArrowheads="1"/>
          </p:cNvPicPr>
          <p:nvPr/>
        </p:nvPicPr>
        <p:blipFill>
          <a:blip r:embed="rId4" cstate="print"/>
          <a:srcRect/>
          <a:stretch>
            <a:fillRect/>
          </a:stretch>
        </p:blipFill>
        <p:spPr bwMode="auto">
          <a:xfrm>
            <a:off x="3962400" y="5129213"/>
            <a:ext cx="5029200" cy="300037"/>
          </a:xfrm>
          <a:prstGeom prst="rect">
            <a:avLst/>
          </a:prstGeom>
          <a:noFill/>
          <a:ln w="9525">
            <a:noFill/>
            <a:miter lim="800000"/>
            <a:headEnd/>
            <a:tailEnd/>
          </a:ln>
        </p:spPr>
      </p:pic>
      <p:sp>
        <p:nvSpPr>
          <p:cNvPr id="7176" name="TextBox 7"/>
          <p:cNvSpPr txBox="1">
            <a:spLocks noChangeArrowheads="1"/>
          </p:cNvSpPr>
          <p:nvPr/>
        </p:nvSpPr>
        <p:spPr bwMode="auto">
          <a:xfrm>
            <a:off x="4419600" y="2667000"/>
            <a:ext cx="685800" cy="646113"/>
          </a:xfrm>
          <a:prstGeom prst="rect">
            <a:avLst/>
          </a:prstGeom>
          <a:noFill/>
          <a:ln w="9525">
            <a:noFill/>
            <a:miter lim="800000"/>
            <a:headEnd/>
            <a:tailEnd/>
          </a:ln>
        </p:spPr>
        <p:txBody>
          <a:bodyPr>
            <a:spAutoFit/>
          </a:bodyPr>
          <a:lstStyle/>
          <a:p>
            <a:r>
              <a:rPr lang="en-US" sz="1200">
                <a:solidFill>
                  <a:srgbClr val="0000FF"/>
                </a:solidFill>
                <a:latin typeface="Times New Roman" pitchFamily="18" charset="0"/>
                <a:cs typeface="Times New Roman" pitchFamily="18" charset="0"/>
              </a:rPr>
              <a:t>Axle failure location</a:t>
            </a:r>
          </a:p>
        </p:txBody>
      </p:sp>
      <p:cxnSp>
        <p:nvCxnSpPr>
          <p:cNvPr id="10" name="Straight Arrow Connector 9"/>
          <p:cNvCxnSpPr/>
          <p:nvPr/>
        </p:nvCxnSpPr>
        <p:spPr>
          <a:xfrm>
            <a:off x="7629525" y="3443288"/>
            <a:ext cx="304800" cy="457200"/>
          </a:xfrm>
          <a:prstGeom prst="straightConnector1">
            <a:avLst/>
          </a:prstGeom>
          <a:ln w="190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flipV="1">
            <a:off x="7986713" y="3990975"/>
            <a:ext cx="138112" cy="161925"/>
          </a:xfrm>
          <a:prstGeom prst="straightConnector1">
            <a:avLst/>
          </a:prstGeom>
          <a:ln w="190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7179" name="TextBox 13"/>
          <p:cNvSpPr txBox="1">
            <a:spLocks noChangeArrowheads="1"/>
          </p:cNvSpPr>
          <p:nvPr/>
        </p:nvSpPr>
        <p:spPr bwMode="auto">
          <a:xfrm>
            <a:off x="6145213" y="2820988"/>
            <a:ext cx="1676400" cy="646112"/>
          </a:xfrm>
          <a:prstGeom prst="rect">
            <a:avLst/>
          </a:prstGeom>
          <a:noFill/>
          <a:ln w="9525">
            <a:noFill/>
            <a:miter lim="800000"/>
            <a:headEnd/>
            <a:tailEnd/>
          </a:ln>
        </p:spPr>
        <p:txBody>
          <a:bodyPr>
            <a:spAutoFit/>
          </a:bodyPr>
          <a:lstStyle/>
          <a:p>
            <a:pPr algn="r"/>
            <a:r>
              <a:rPr lang="en-US" sz="1200">
                <a:solidFill>
                  <a:srgbClr val="0000FF"/>
                </a:solidFill>
                <a:latin typeface="Times New Roman" pitchFamily="18" charset="0"/>
                <a:cs typeface="Times New Roman" pitchFamily="18" charset="0"/>
              </a:rPr>
              <a:t>Rotating beam/bending fatigue crack initiation &amp; propagation</a:t>
            </a:r>
          </a:p>
        </p:txBody>
      </p:sp>
      <p:cxnSp>
        <p:nvCxnSpPr>
          <p:cNvPr id="19" name="Straight Arrow Connector 18"/>
          <p:cNvCxnSpPr/>
          <p:nvPr/>
        </p:nvCxnSpPr>
        <p:spPr>
          <a:xfrm flipV="1">
            <a:off x="7977188" y="3962400"/>
            <a:ext cx="485775" cy="561975"/>
          </a:xfrm>
          <a:prstGeom prst="straightConnector1">
            <a:avLst/>
          </a:prstGeom>
          <a:ln w="19050">
            <a:solidFill>
              <a:srgbClr val="FFFF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7181" name="TextBox 22"/>
          <p:cNvSpPr txBox="1">
            <a:spLocks noChangeArrowheads="1"/>
          </p:cNvSpPr>
          <p:nvPr/>
        </p:nvSpPr>
        <p:spPr bwMode="auto">
          <a:xfrm>
            <a:off x="7639050" y="4768850"/>
            <a:ext cx="1323975" cy="247650"/>
          </a:xfrm>
          <a:prstGeom prst="rect">
            <a:avLst/>
          </a:prstGeom>
          <a:noFill/>
          <a:ln w="9525">
            <a:noFill/>
            <a:miter lim="800000"/>
            <a:headEnd/>
            <a:tailEnd/>
          </a:ln>
        </p:spPr>
        <p:txBody>
          <a:bodyPr>
            <a:spAutoFit/>
          </a:bodyPr>
          <a:lstStyle/>
          <a:p>
            <a:r>
              <a:rPr lang="en-US" sz="1000">
                <a:solidFill>
                  <a:srgbClr val="0000FF"/>
                </a:solidFill>
                <a:latin typeface="Times New Roman" pitchFamily="18" charset="0"/>
                <a:cs typeface="Times New Roman" pitchFamily="18" charset="0"/>
              </a:rPr>
              <a:t>Fast fracture region</a:t>
            </a:r>
          </a:p>
        </p:txBody>
      </p:sp>
      <p:cxnSp>
        <p:nvCxnSpPr>
          <p:cNvPr id="25" name="Straight Arrow Connector 24"/>
          <p:cNvCxnSpPr/>
          <p:nvPr/>
        </p:nvCxnSpPr>
        <p:spPr>
          <a:xfrm>
            <a:off x="8191500" y="4276725"/>
            <a:ext cx="85725" cy="557213"/>
          </a:xfrm>
          <a:prstGeom prst="straightConnector1">
            <a:avLst/>
          </a:prstGeom>
          <a:ln w="952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8201025" y="4276725"/>
            <a:ext cx="85725" cy="557213"/>
          </a:xfrm>
          <a:prstGeom prst="straightConnector1">
            <a:avLst/>
          </a:prstGeom>
          <a:ln w="9525">
            <a:solidFill>
              <a:schemeClr val="bg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693F51DF-DF3A-4715-B1D6-68BA0BBA0E7A}" type="slidenum">
              <a:rPr lang="en-US" smtClean="0"/>
              <a:pPr>
                <a:defRPr/>
              </a:pPr>
              <a:t>9</a:t>
            </a:fld>
            <a:endParaRPr lang="en-US"/>
          </a:p>
        </p:txBody>
      </p:sp>
      <p:sp>
        <p:nvSpPr>
          <p:cNvPr id="8195" name="TextBox 3"/>
          <p:cNvSpPr txBox="1">
            <a:spLocks noChangeArrowheads="1"/>
          </p:cNvSpPr>
          <p:nvPr/>
        </p:nvSpPr>
        <p:spPr bwMode="auto">
          <a:xfrm>
            <a:off x="2466975" y="2343150"/>
            <a:ext cx="3892550" cy="831850"/>
          </a:xfrm>
          <a:prstGeom prst="rect">
            <a:avLst/>
          </a:prstGeom>
          <a:noFill/>
          <a:ln w="9525">
            <a:noFill/>
            <a:miter lim="800000"/>
            <a:headEnd/>
            <a:tailEnd/>
          </a:ln>
        </p:spPr>
        <p:txBody>
          <a:bodyPr>
            <a:spAutoFit/>
          </a:bodyPr>
          <a:lstStyle/>
          <a:p>
            <a:r>
              <a:rPr lang="en-US" sz="2000" b="1">
                <a:latin typeface="Times New Roman" pitchFamily="18" charset="0"/>
                <a:cs typeface="Times New Roman" pitchFamily="18" charset="0"/>
              </a:rPr>
              <a:t>The S-N (stress versus life) Curve</a:t>
            </a:r>
          </a:p>
          <a:p>
            <a:endParaRPr lang="en-US" sz="1200">
              <a:latin typeface="Times New Roman" pitchFamily="18" charset="0"/>
              <a:cs typeface="Times New Roman" pitchFamily="18" charset="0"/>
            </a:endParaRPr>
          </a:p>
          <a:p>
            <a:endParaRPr lang="en-US" sz="1600" i="1">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C79C14BA-666C-4956-8F2E-27E0D257F190}" type="slidenum">
              <a:rPr lang="en-US" smtClean="0"/>
              <a:pPr>
                <a:defRPr/>
              </a:pPr>
              <a:t>10</a:t>
            </a:fld>
            <a:endParaRPr lang="en-US"/>
          </a:p>
        </p:txBody>
      </p:sp>
      <p:sp>
        <p:nvSpPr>
          <p:cNvPr id="9219" name="TextBox 2"/>
          <p:cNvSpPr txBox="1">
            <a:spLocks noChangeArrowheads="1"/>
          </p:cNvSpPr>
          <p:nvPr/>
        </p:nvSpPr>
        <p:spPr bwMode="auto">
          <a:xfrm>
            <a:off x="381000" y="381000"/>
            <a:ext cx="8496300" cy="16319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The S-N curve : August Wöhler – Rotating Beam Fatigue Testing </a:t>
            </a:r>
          </a:p>
          <a:p>
            <a:endParaRPr lang="en-US" sz="1400">
              <a:latin typeface="Times New Roman" pitchFamily="18" charset="0"/>
              <a:cs typeface="Times New Roman" pitchFamily="18" charset="0"/>
            </a:endParaRPr>
          </a:p>
          <a:p>
            <a:r>
              <a:rPr lang="en-US" sz="1400">
                <a:latin typeface="Times New Roman" pitchFamily="18" charset="0"/>
                <a:cs typeface="Times New Roman" pitchFamily="18" charset="0"/>
              </a:rPr>
              <a:t>In the 1850s and 1860s August Wöhler performed the first systematic laboratory experiments that demonstrate why repeated stresses in railroad axles were so damaging.  The rotating beam fixture imposed fully reversed bending stresses over the entire periphery of the specimens.  Wöhler was seeking to define the stress level below which an “indefinite” number of reversals could be sustained without failure – defined today as the “endurance limit”.  Wöhler also demonstrated that applied stress range was more important than stress magnitude.</a:t>
            </a:r>
          </a:p>
        </p:txBody>
      </p:sp>
      <p:pic>
        <p:nvPicPr>
          <p:cNvPr id="9220" name="Picture 2" descr="Z:\DATA_010_06-11_06-12\fatigue class\003_Wohler-test-mach_1a.JPG"/>
          <p:cNvPicPr>
            <a:picLocks noChangeAspect="1" noChangeArrowheads="1"/>
          </p:cNvPicPr>
          <p:nvPr/>
        </p:nvPicPr>
        <p:blipFill>
          <a:blip r:embed="rId2" cstate="print"/>
          <a:srcRect/>
          <a:stretch>
            <a:fillRect/>
          </a:stretch>
        </p:blipFill>
        <p:spPr bwMode="auto">
          <a:xfrm>
            <a:off x="360363" y="2684463"/>
            <a:ext cx="5141912" cy="2597150"/>
          </a:xfrm>
          <a:prstGeom prst="rect">
            <a:avLst/>
          </a:prstGeom>
          <a:noFill/>
          <a:ln w="9525">
            <a:noFill/>
            <a:miter lim="800000"/>
            <a:headEnd/>
            <a:tailEnd/>
          </a:ln>
        </p:spPr>
      </p:pic>
      <p:pic>
        <p:nvPicPr>
          <p:cNvPr id="9221" name="Picture 3" descr="Z:\DATA_010_06-11_06-12\fatigue class\003_Wohler-test-data_1a.JPG"/>
          <p:cNvPicPr>
            <a:picLocks noChangeAspect="1" noChangeArrowheads="1"/>
          </p:cNvPicPr>
          <p:nvPr/>
        </p:nvPicPr>
        <p:blipFill>
          <a:blip r:embed="rId3" cstate="print"/>
          <a:srcRect/>
          <a:stretch>
            <a:fillRect/>
          </a:stretch>
        </p:blipFill>
        <p:spPr bwMode="auto">
          <a:xfrm>
            <a:off x="5568950" y="2317750"/>
            <a:ext cx="3067050" cy="3749675"/>
          </a:xfrm>
          <a:prstGeom prst="rect">
            <a:avLst/>
          </a:prstGeom>
          <a:noFill/>
          <a:ln w="9525">
            <a:noFill/>
            <a:miter lim="800000"/>
            <a:headEnd/>
            <a:tailEnd/>
          </a:ln>
        </p:spPr>
      </p:pic>
      <p:sp>
        <p:nvSpPr>
          <p:cNvPr id="6" name="TextBox 3"/>
          <p:cNvSpPr txBox="1">
            <a:spLocks noChangeArrowheads="1"/>
          </p:cNvSpPr>
          <p:nvPr/>
        </p:nvSpPr>
        <p:spPr bwMode="auto">
          <a:xfrm>
            <a:off x="288925" y="5945188"/>
            <a:ext cx="5330825" cy="46196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S.S. Manson, G.R. Halford, </a:t>
            </a:r>
            <a:r>
              <a:rPr lang="en-US" sz="1200" b="1" dirty="0">
                <a:solidFill>
                  <a:schemeClr val="tx1">
                    <a:lumMod val="65000"/>
                    <a:lumOff val="35000"/>
                  </a:schemeClr>
                </a:solidFill>
                <a:latin typeface="Times New Roman" pitchFamily="18" charset="0"/>
                <a:cs typeface="Times New Roman" pitchFamily="18" charset="0"/>
              </a:rPr>
              <a:t>Fatigue and Durability of Structural Materials</a:t>
            </a:r>
            <a:r>
              <a:rPr lang="en-US" sz="1200" dirty="0">
                <a:solidFill>
                  <a:schemeClr val="tx1">
                    <a:lumMod val="65000"/>
                    <a:lumOff val="35000"/>
                  </a:schemeClr>
                </a:solidFill>
                <a:latin typeface="Times New Roman" pitchFamily="18" charset="0"/>
                <a:cs typeface="Times New Roman" pitchFamily="18" charset="0"/>
              </a:rPr>
              <a:t>, ASM International, March 2006, pp.  45-46.</a:t>
            </a:r>
          </a:p>
        </p:txBody>
      </p:sp>
      <p:cxnSp>
        <p:nvCxnSpPr>
          <p:cNvPr id="8" name="Straight Arrow Connector 7"/>
          <p:cNvCxnSpPr/>
          <p:nvPr/>
        </p:nvCxnSpPr>
        <p:spPr>
          <a:xfrm>
            <a:off x="1079500" y="3678238"/>
            <a:ext cx="0" cy="574675"/>
          </a:xfrm>
          <a:prstGeom prst="straightConnector1">
            <a:avLst/>
          </a:prstGeom>
          <a:ln w="19050">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4508500" y="3605213"/>
            <a:ext cx="0" cy="574675"/>
          </a:xfrm>
          <a:prstGeom prst="straightConnector1">
            <a:avLst/>
          </a:prstGeom>
          <a:ln w="19050">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225" name="TextBox 7"/>
          <p:cNvSpPr txBox="1">
            <a:spLocks noChangeArrowheads="1"/>
          </p:cNvSpPr>
          <p:nvPr/>
        </p:nvSpPr>
        <p:spPr bwMode="auto">
          <a:xfrm>
            <a:off x="361950" y="3611563"/>
            <a:ext cx="685800" cy="461962"/>
          </a:xfrm>
          <a:prstGeom prst="rect">
            <a:avLst/>
          </a:prstGeom>
          <a:noFill/>
          <a:ln w="9525">
            <a:noFill/>
            <a:miter lim="800000"/>
            <a:headEnd/>
            <a:tailEnd/>
          </a:ln>
        </p:spPr>
        <p:txBody>
          <a:bodyPr>
            <a:spAutoFit/>
          </a:bodyPr>
          <a:lstStyle/>
          <a:p>
            <a:pPr algn="r"/>
            <a:r>
              <a:rPr lang="en-US" sz="1200">
                <a:solidFill>
                  <a:srgbClr val="0000FF"/>
                </a:solidFill>
                <a:latin typeface="Times New Roman" pitchFamily="18" charset="0"/>
                <a:cs typeface="Times New Roman" pitchFamily="18" charset="0"/>
              </a:rPr>
              <a:t>Applied Load</a:t>
            </a:r>
          </a:p>
        </p:txBody>
      </p:sp>
      <p:sp>
        <p:nvSpPr>
          <p:cNvPr id="9226" name="TextBox 7"/>
          <p:cNvSpPr txBox="1">
            <a:spLocks noChangeArrowheads="1"/>
          </p:cNvSpPr>
          <p:nvPr/>
        </p:nvSpPr>
        <p:spPr bwMode="auto">
          <a:xfrm>
            <a:off x="863600" y="2674938"/>
            <a:ext cx="1168400" cy="277812"/>
          </a:xfrm>
          <a:prstGeom prst="rect">
            <a:avLst/>
          </a:prstGeom>
          <a:noFill/>
          <a:ln w="9525">
            <a:noFill/>
            <a:miter lim="800000"/>
            <a:headEnd/>
            <a:tailEnd/>
          </a:ln>
        </p:spPr>
        <p:txBody>
          <a:bodyPr>
            <a:spAutoFit/>
          </a:bodyPr>
          <a:lstStyle/>
          <a:p>
            <a:pPr algn="r"/>
            <a:r>
              <a:rPr lang="en-US" sz="1200">
                <a:solidFill>
                  <a:srgbClr val="0000FF"/>
                </a:solidFill>
                <a:latin typeface="Times New Roman" pitchFamily="18" charset="0"/>
                <a:cs typeface="Times New Roman" pitchFamily="18" charset="0"/>
              </a:rPr>
              <a:t>moment arm</a:t>
            </a:r>
          </a:p>
        </p:txBody>
      </p:sp>
      <p:sp>
        <p:nvSpPr>
          <p:cNvPr id="13" name="Arc 12"/>
          <p:cNvSpPr/>
          <p:nvPr/>
        </p:nvSpPr>
        <p:spPr>
          <a:xfrm rot="16200000">
            <a:off x="2313781" y="2874169"/>
            <a:ext cx="1444625" cy="801688"/>
          </a:xfrm>
          <a:prstGeom prst="arc">
            <a:avLst>
              <a:gd name="adj1" fmla="val 11998983"/>
              <a:gd name="adj2" fmla="val 20416023"/>
            </a:avLst>
          </a:prstGeom>
          <a:ln w="19050">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228" name="TextBox 7"/>
          <p:cNvSpPr txBox="1">
            <a:spLocks noChangeArrowheads="1"/>
          </p:cNvSpPr>
          <p:nvPr/>
        </p:nvSpPr>
        <p:spPr bwMode="auto">
          <a:xfrm>
            <a:off x="2319338" y="2222500"/>
            <a:ext cx="1481137" cy="460375"/>
          </a:xfrm>
          <a:prstGeom prst="rect">
            <a:avLst/>
          </a:prstGeom>
          <a:noFill/>
          <a:ln w="9525">
            <a:noFill/>
            <a:miter lim="800000"/>
            <a:headEnd/>
            <a:tailEnd/>
          </a:ln>
        </p:spPr>
        <p:txBody>
          <a:bodyPr>
            <a:spAutoFit/>
          </a:bodyPr>
          <a:lstStyle/>
          <a:p>
            <a:pPr algn="ctr"/>
            <a:r>
              <a:rPr lang="en-US" sz="1200">
                <a:solidFill>
                  <a:srgbClr val="0000FF"/>
                </a:solidFill>
                <a:latin typeface="Times New Roman" pitchFamily="18" charset="0"/>
                <a:cs typeface="Times New Roman" pitchFamily="18" charset="0"/>
              </a:rPr>
              <a:t>Applied torque to rotate specimens (2)</a:t>
            </a:r>
          </a:p>
        </p:txBody>
      </p:sp>
      <p:sp>
        <p:nvSpPr>
          <p:cNvPr id="9229" name="TextBox 7"/>
          <p:cNvSpPr txBox="1">
            <a:spLocks noChangeArrowheads="1"/>
          </p:cNvSpPr>
          <p:nvPr/>
        </p:nvSpPr>
        <p:spPr bwMode="auto">
          <a:xfrm>
            <a:off x="2135188" y="3998913"/>
            <a:ext cx="1430337" cy="461962"/>
          </a:xfrm>
          <a:prstGeom prst="rect">
            <a:avLst/>
          </a:prstGeom>
          <a:solidFill>
            <a:schemeClr val="bg1"/>
          </a:solidFill>
          <a:ln w="9525">
            <a:solidFill>
              <a:srgbClr val="0000FF"/>
            </a:solidFill>
            <a:miter lim="800000"/>
            <a:headEnd/>
            <a:tailEnd/>
          </a:ln>
        </p:spPr>
        <p:txBody>
          <a:bodyPr>
            <a:spAutoFit/>
          </a:bodyPr>
          <a:lstStyle/>
          <a:p>
            <a:pPr algn="ctr"/>
            <a:r>
              <a:rPr lang="en-US" sz="1200">
                <a:solidFill>
                  <a:srgbClr val="0000FF"/>
                </a:solidFill>
                <a:latin typeface="Times New Roman" pitchFamily="18" charset="0"/>
                <a:cs typeface="Times New Roman" pitchFamily="18" charset="0"/>
              </a:rPr>
              <a:t>peak bending stress</a:t>
            </a:r>
          </a:p>
          <a:p>
            <a:pPr algn="ctr"/>
            <a:r>
              <a:rPr lang="en-US" sz="1200">
                <a:solidFill>
                  <a:srgbClr val="0000FF"/>
                </a:solidFill>
                <a:latin typeface="Times New Roman" pitchFamily="18" charset="0"/>
                <a:cs typeface="Times New Roman" pitchFamily="18" charset="0"/>
              </a:rPr>
              <a:t>fully reversed</a:t>
            </a:r>
          </a:p>
        </p:txBody>
      </p:sp>
      <p:cxnSp>
        <p:nvCxnSpPr>
          <p:cNvPr id="16" name="Straight Arrow Connector 15"/>
          <p:cNvCxnSpPr/>
          <p:nvPr/>
        </p:nvCxnSpPr>
        <p:spPr>
          <a:xfrm flipV="1">
            <a:off x="3419475" y="3390900"/>
            <a:ext cx="206375" cy="608013"/>
          </a:xfrm>
          <a:prstGeom prst="straightConnector1">
            <a:avLst/>
          </a:prstGeom>
          <a:ln w="12700">
            <a:solidFill>
              <a:srgbClr val="00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flipV="1">
            <a:off x="1987550" y="3390900"/>
            <a:ext cx="230188" cy="604838"/>
          </a:xfrm>
          <a:prstGeom prst="straightConnector1">
            <a:avLst/>
          </a:prstGeom>
          <a:ln w="12700">
            <a:solidFill>
              <a:srgbClr val="00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H="1">
            <a:off x="6862763" y="3257550"/>
            <a:ext cx="268287" cy="390525"/>
          </a:xfrm>
          <a:prstGeom prst="straightConnector1">
            <a:avLst/>
          </a:prstGeom>
          <a:ln w="19050">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233" name="TextBox 7"/>
          <p:cNvSpPr txBox="1">
            <a:spLocks noChangeArrowheads="1"/>
          </p:cNvSpPr>
          <p:nvPr/>
        </p:nvSpPr>
        <p:spPr bwMode="auto">
          <a:xfrm>
            <a:off x="6067425" y="2909888"/>
            <a:ext cx="981075" cy="554037"/>
          </a:xfrm>
          <a:prstGeom prst="rect">
            <a:avLst/>
          </a:prstGeom>
          <a:noFill/>
          <a:ln w="9525">
            <a:noFill/>
            <a:miter lim="800000"/>
            <a:headEnd/>
            <a:tailEnd/>
          </a:ln>
        </p:spPr>
        <p:txBody>
          <a:bodyPr>
            <a:spAutoFit/>
          </a:bodyPr>
          <a:lstStyle/>
          <a:p>
            <a:pPr algn="r"/>
            <a:r>
              <a:rPr lang="en-US" sz="1000">
                <a:solidFill>
                  <a:srgbClr val="0000FF"/>
                </a:solidFill>
                <a:latin typeface="Times New Roman" pitchFamily="18" charset="0"/>
                <a:cs typeface="Times New Roman" pitchFamily="18" charset="0"/>
              </a:rPr>
              <a:t>increasing stress concentration</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AADB5281-C54B-4FA2-93CC-9CF333DFDEE3}" type="slidenum">
              <a:rPr lang="en-US" smtClean="0"/>
              <a:pPr>
                <a:defRPr/>
              </a:pPr>
              <a:t>11</a:t>
            </a:fld>
            <a:endParaRPr lang="en-US" dirty="0"/>
          </a:p>
        </p:txBody>
      </p:sp>
      <p:pic>
        <p:nvPicPr>
          <p:cNvPr id="10243" name="Picture 2" descr="Z:\DATA_010_06-11_06-12\fatigue class\046_bending-grad_1a.JPG"/>
          <p:cNvPicPr>
            <a:picLocks noChangeAspect="1" noChangeArrowheads="1"/>
          </p:cNvPicPr>
          <p:nvPr/>
        </p:nvPicPr>
        <p:blipFill>
          <a:blip r:embed="rId2" cstate="print"/>
          <a:srcRect/>
          <a:stretch>
            <a:fillRect/>
          </a:stretch>
        </p:blipFill>
        <p:spPr bwMode="auto">
          <a:xfrm>
            <a:off x="538163" y="2181225"/>
            <a:ext cx="3197225" cy="3036888"/>
          </a:xfrm>
          <a:prstGeom prst="rect">
            <a:avLst/>
          </a:prstGeom>
          <a:noFill/>
          <a:ln w="9525">
            <a:noFill/>
            <a:miter lim="800000"/>
            <a:headEnd/>
            <a:tailEnd/>
          </a:ln>
        </p:spPr>
      </p:pic>
      <p:sp>
        <p:nvSpPr>
          <p:cNvPr id="10244" name="TextBox 2"/>
          <p:cNvSpPr txBox="1">
            <a:spLocks noChangeArrowheads="1"/>
          </p:cNvSpPr>
          <p:nvPr/>
        </p:nvSpPr>
        <p:spPr bwMode="auto">
          <a:xfrm>
            <a:off x="381000" y="381000"/>
            <a:ext cx="8496300" cy="14160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The S-N curve : Rotating Beam Fatigue Testing </a:t>
            </a:r>
          </a:p>
          <a:p>
            <a:endParaRPr lang="en-US" sz="1400">
              <a:latin typeface="Times New Roman" pitchFamily="18" charset="0"/>
              <a:cs typeface="Times New Roman" pitchFamily="18" charset="0"/>
            </a:endParaRPr>
          </a:p>
          <a:p>
            <a:r>
              <a:rPr lang="en-US" sz="1400">
                <a:latin typeface="Times New Roman" pitchFamily="18" charset="0"/>
                <a:cs typeface="Times New Roman" pitchFamily="18" charset="0"/>
              </a:rPr>
              <a:t>The linear elastic stress gradient associated with bending results in larger volumes of material being affected as the diameter of the cross section is increased.  Larger material volumes at higher cyclic stresses increases the likelihood of microstructural defects being present which adversely impacts fatigue strength.  Thus bending fatigue data demonstrates a size effect ; primarily at long lives – less evident in tension fatigue data.</a:t>
            </a:r>
          </a:p>
        </p:txBody>
      </p:sp>
      <p:sp>
        <p:nvSpPr>
          <p:cNvPr id="5" name="TextBox 3"/>
          <p:cNvSpPr txBox="1">
            <a:spLocks noChangeArrowheads="1"/>
          </p:cNvSpPr>
          <p:nvPr/>
        </p:nvSpPr>
        <p:spPr bwMode="auto">
          <a:xfrm>
            <a:off x="288925" y="6202363"/>
            <a:ext cx="6943725" cy="276225"/>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Bannantine, J., Comer, J., Handrock, J., </a:t>
            </a:r>
            <a:r>
              <a:rPr lang="en-US" sz="1200" b="1" dirty="0">
                <a:solidFill>
                  <a:schemeClr val="tx1">
                    <a:lumMod val="65000"/>
                    <a:lumOff val="35000"/>
                  </a:schemeClr>
                </a:solidFill>
                <a:latin typeface="Times New Roman" pitchFamily="18" charset="0"/>
                <a:cs typeface="Times New Roman" pitchFamily="18" charset="0"/>
              </a:rPr>
              <a:t>Fundamentals of Metal Fatigue</a:t>
            </a:r>
            <a:r>
              <a:rPr lang="en-US" sz="1200" dirty="0">
                <a:solidFill>
                  <a:schemeClr val="tx1">
                    <a:lumMod val="65000"/>
                    <a:lumOff val="35000"/>
                  </a:schemeClr>
                </a:solidFill>
                <a:latin typeface="Times New Roman" pitchFamily="18" charset="0"/>
                <a:cs typeface="Times New Roman" pitchFamily="18" charset="0"/>
              </a:rPr>
              <a:t>, Prentice-Hall, 1990, pg. 12.</a:t>
            </a:r>
          </a:p>
        </p:txBody>
      </p:sp>
      <p:pic>
        <p:nvPicPr>
          <p:cNvPr id="10246" name="Picture 3" descr="Z:\DATA_010_06-11_06-12\fatigue class\046_bending-grad_1b.JPG"/>
          <p:cNvPicPr>
            <a:picLocks noChangeAspect="1" noChangeArrowheads="1"/>
          </p:cNvPicPr>
          <p:nvPr/>
        </p:nvPicPr>
        <p:blipFill>
          <a:blip r:embed="rId3" cstate="print"/>
          <a:srcRect/>
          <a:stretch>
            <a:fillRect/>
          </a:stretch>
        </p:blipFill>
        <p:spPr bwMode="auto">
          <a:xfrm>
            <a:off x="4360863" y="2859088"/>
            <a:ext cx="4013200" cy="2128837"/>
          </a:xfrm>
          <a:prstGeom prst="rect">
            <a:avLst/>
          </a:prstGeom>
          <a:noFill/>
          <a:ln w="9525">
            <a:noFill/>
            <a:miter lim="800000"/>
            <a:headEnd/>
            <a:tailEnd/>
          </a:ln>
        </p:spPr>
      </p:pic>
      <p:cxnSp>
        <p:nvCxnSpPr>
          <p:cNvPr id="8" name="Straight Connector 7"/>
          <p:cNvCxnSpPr/>
          <p:nvPr/>
        </p:nvCxnSpPr>
        <p:spPr>
          <a:xfrm flipH="1">
            <a:off x="2262188" y="2705100"/>
            <a:ext cx="9525" cy="2347913"/>
          </a:xfrm>
          <a:prstGeom prst="line">
            <a:avLst/>
          </a:prstGeom>
          <a:ln>
            <a:solidFill>
              <a:srgbClr val="0000FF"/>
            </a:solidFill>
            <a:prstDash val="dash"/>
          </a:ln>
        </p:spPr>
        <p:style>
          <a:lnRef idx="1">
            <a:schemeClr val="accent1"/>
          </a:lnRef>
          <a:fillRef idx="0">
            <a:schemeClr val="accent1"/>
          </a:fillRef>
          <a:effectRef idx="0">
            <a:schemeClr val="accent1"/>
          </a:effectRef>
          <a:fontRef idx="minor">
            <a:schemeClr val="tx1"/>
          </a:fontRef>
        </p:style>
      </p:cxnSp>
      <p:sp>
        <p:nvSpPr>
          <p:cNvPr id="10248" name="TextBox 7"/>
          <p:cNvSpPr txBox="1">
            <a:spLocks noChangeArrowheads="1"/>
          </p:cNvSpPr>
          <p:nvPr/>
        </p:nvSpPr>
        <p:spPr bwMode="auto">
          <a:xfrm>
            <a:off x="4814888" y="2533650"/>
            <a:ext cx="3059112" cy="277813"/>
          </a:xfrm>
          <a:prstGeom prst="rect">
            <a:avLst/>
          </a:prstGeom>
          <a:noFill/>
          <a:ln w="9525">
            <a:noFill/>
            <a:miter lim="800000"/>
            <a:headEnd/>
            <a:tailEnd/>
          </a:ln>
        </p:spPr>
        <p:txBody>
          <a:bodyPr>
            <a:spAutoFit/>
          </a:bodyPr>
          <a:lstStyle/>
          <a:p>
            <a:pPr algn="ctr"/>
            <a:r>
              <a:rPr lang="en-US" sz="1200">
                <a:solidFill>
                  <a:srgbClr val="0000FF"/>
                </a:solidFill>
                <a:latin typeface="Times New Roman" pitchFamily="18" charset="0"/>
                <a:cs typeface="Times New Roman" pitchFamily="18" charset="0"/>
              </a:rPr>
              <a:t>Diameter </a:t>
            </a:r>
            <a:r>
              <a:rPr lang="en-US" sz="1200">
                <a:solidFill>
                  <a:srgbClr val="0000FF"/>
                </a:solidFill>
                <a:latin typeface="Times New Roman" pitchFamily="18" charset="0"/>
                <a:cs typeface="Times New Roman" pitchFamily="18" charset="0"/>
                <a:sym typeface="Symbol" pitchFamily="18" charset="2"/>
              </a:rPr>
              <a:t>    Endurance Limit </a:t>
            </a:r>
            <a:endParaRPr lang="en-US" sz="120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4CC848F-9AA7-4C0E-AE95-4911550C8F8A}" type="slidenum">
              <a:rPr lang="en-US" smtClean="0"/>
              <a:pPr>
                <a:defRPr/>
              </a:pPr>
              <a:t>12</a:t>
            </a:fld>
            <a:endParaRPr lang="en-US"/>
          </a:p>
        </p:txBody>
      </p:sp>
      <p:sp>
        <p:nvSpPr>
          <p:cNvPr id="11267" name="TextBox 2"/>
          <p:cNvSpPr txBox="1">
            <a:spLocks noChangeArrowheads="1"/>
          </p:cNvSpPr>
          <p:nvPr/>
        </p:nvSpPr>
        <p:spPr bwMode="auto">
          <a:xfrm>
            <a:off x="381000" y="381000"/>
            <a:ext cx="8496300" cy="12001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The S-N curve : Linear versus Logarithmic</a:t>
            </a:r>
          </a:p>
          <a:p>
            <a:endParaRPr lang="en-US" sz="1400">
              <a:latin typeface="Times New Roman" pitchFamily="18" charset="0"/>
              <a:cs typeface="Times New Roman" pitchFamily="18" charset="0"/>
            </a:endParaRPr>
          </a:p>
          <a:p>
            <a:r>
              <a:rPr lang="en-US" sz="1400">
                <a:latin typeface="Times New Roman" pitchFamily="18" charset="0"/>
                <a:cs typeface="Times New Roman" pitchFamily="18" charset="0"/>
              </a:rPr>
              <a:t>The same S-N data results are plotted below on a linear and logarithmic scale for the test defined cycles to failure.  The logarithmic scale linearizes the results over a range of applied stress amplitudes.</a:t>
            </a:r>
          </a:p>
          <a:p>
            <a:r>
              <a:rPr lang="en-US" sz="1400">
                <a:latin typeface="Times New Roman" pitchFamily="18" charset="0"/>
                <a:cs typeface="Times New Roman" pitchFamily="18" charset="0"/>
              </a:rPr>
              <a:t>The Basquin power law relation (1910) defines the finite fatigue life in the linear region  ;  </a:t>
            </a:r>
            <a:r>
              <a:rPr lang="en-US" sz="1400" b="1">
                <a:solidFill>
                  <a:srgbClr val="0000FF"/>
                </a:solidFill>
                <a:latin typeface="Times New Roman" pitchFamily="18" charset="0"/>
                <a:cs typeface="Times New Roman" pitchFamily="18" charset="0"/>
              </a:rPr>
              <a:t>S</a:t>
            </a:r>
            <a:r>
              <a:rPr lang="en-US" sz="1400" b="1" baseline="-25000">
                <a:solidFill>
                  <a:srgbClr val="0000FF"/>
                </a:solidFill>
                <a:latin typeface="Times New Roman" pitchFamily="18" charset="0"/>
                <a:cs typeface="Times New Roman" pitchFamily="18" charset="0"/>
              </a:rPr>
              <a:t>a</a:t>
            </a:r>
            <a:r>
              <a:rPr lang="en-US" sz="1400" b="1">
                <a:solidFill>
                  <a:srgbClr val="0000FF"/>
                </a:solidFill>
                <a:latin typeface="Times New Roman" pitchFamily="18" charset="0"/>
                <a:cs typeface="Times New Roman" pitchFamily="18" charset="0"/>
              </a:rPr>
              <a:t> = A(N</a:t>
            </a:r>
            <a:r>
              <a:rPr lang="en-US" sz="1400" b="1" baseline="-25000">
                <a:solidFill>
                  <a:srgbClr val="0000FF"/>
                </a:solidFill>
                <a:latin typeface="Times New Roman" pitchFamily="18" charset="0"/>
                <a:cs typeface="Times New Roman" pitchFamily="18" charset="0"/>
              </a:rPr>
              <a:t>f</a:t>
            </a:r>
            <a:r>
              <a:rPr lang="en-US" sz="1400" b="1">
                <a:solidFill>
                  <a:srgbClr val="0000FF"/>
                </a:solidFill>
                <a:latin typeface="Times New Roman" pitchFamily="18" charset="0"/>
                <a:cs typeface="Times New Roman" pitchFamily="18" charset="0"/>
              </a:rPr>
              <a:t>)</a:t>
            </a:r>
            <a:r>
              <a:rPr lang="en-US" sz="1400" b="1" baseline="30000">
                <a:solidFill>
                  <a:srgbClr val="0000FF"/>
                </a:solidFill>
                <a:latin typeface="Times New Roman" pitchFamily="18" charset="0"/>
                <a:cs typeface="Times New Roman" pitchFamily="18" charset="0"/>
              </a:rPr>
              <a:t>b  </a:t>
            </a:r>
            <a:endParaRPr lang="en-US" sz="1400">
              <a:solidFill>
                <a:srgbClr val="0000FF"/>
              </a:solidFill>
              <a:latin typeface="Times New Roman" pitchFamily="18" charset="0"/>
              <a:cs typeface="Times New Roman" pitchFamily="18" charset="0"/>
            </a:endParaRPr>
          </a:p>
        </p:txBody>
      </p:sp>
      <p:pic>
        <p:nvPicPr>
          <p:cNvPr id="11268" name="Picture 2" descr="Z:\DATA_010_06-11_06-12\fatigue class\019_S-N_linear-log_1a.JPG"/>
          <p:cNvPicPr>
            <a:picLocks noChangeAspect="1" noChangeArrowheads="1"/>
          </p:cNvPicPr>
          <p:nvPr/>
        </p:nvPicPr>
        <p:blipFill>
          <a:blip r:embed="rId2" cstate="print"/>
          <a:srcRect/>
          <a:stretch>
            <a:fillRect/>
          </a:stretch>
        </p:blipFill>
        <p:spPr bwMode="auto">
          <a:xfrm>
            <a:off x="266700" y="2005013"/>
            <a:ext cx="4068763" cy="2914650"/>
          </a:xfrm>
          <a:prstGeom prst="rect">
            <a:avLst/>
          </a:prstGeom>
          <a:noFill/>
          <a:ln w="9525">
            <a:noFill/>
            <a:miter lim="800000"/>
            <a:headEnd/>
            <a:tailEnd/>
          </a:ln>
        </p:spPr>
      </p:pic>
      <p:pic>
        <p:nvPicPr>
          <p:cNvPr id="11269" name="Picture 3" descr="Z:\DATA_010_06-11_06-12\fatigue class\019_S-N_linear-log_2a.JPG"/>
          <p:cNvPicPr>
            <a:picLocks noChangeAspect="1" noChangeArrowheads="1"/>
          </p:cNvPicPr>
          <p:nvPr/>
        </p:nvPicPr>
        <p:blipFill>
          <a:blip r:embed="rId3" cstate="print"/>
          <a:srcRect/>
          <a:stretch>
            <a:fillRect/>
          </a:stretch>
        </p:blipFill>
        <p:spPr bwMode="auto">
          <a:xfrm>
            <a:off x="4510088" y="2024063"/>
            <a:ext cx="4329112" cy="3111500"/>
          </a:xfrm>
          <a:prstGeom prst="rect">
            <a:avLst/>
          </a:prstGeom>
          <a:noFill/>
          <a:ln w="9525">
            <a:noFill/>
            <a:miter lim="800000"/>
            <a:headEnd/>
            <a:tailEnd/>
          </a:ln>
        </p:spPr>
      </p:pic>
      <p:sp>
        <p:nvSpPr>
          <p:cNvPr id="6" name="TextBox 3"/>
          <p:cNvSpPr txBox="1">
            <a:spLocks noChangeArrowheads="1"/>
          </p:cNvSpPr>
          <p:nvPr/>
        </p:nvSpPr>
        <p:spPr bwMode="auto">
          <a:xfrm>
            <a:off x="782638" y="5954713"/>
            <a:ext cx="5802312" cy="27781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Horace J. Grover, </a:t>
            </a:r>
            <a:r>
              <a:rPr lang="en-US" sz="1200" b="1" dirty="0">
                <a:solidFill>
                  <a:schemeClr val="tx1">
                    <a:lumMod val="65000"/>
                    <a:lumOff val="35000"/>
                  </a:schemeClr>
                </a:solidFill>
                <a:latin typeface="Times New Roman" pitchFamily="18" charset="0"/>
                <a:cs typeface="Times New Roman" pitchFamily="18" charset="0"/>
              </a:rPr>
              <a:t>Fatigue of Aircraft Structures, NAVAIR 01-1A-13</a:t>
            </a:r>
            <a:r>
              <a:rPr lang="en-US" sz="1200" dirty="0">
                <a:solidFill>
                  <a:schemeClr val="tx1">
                    <a:lumMod val="65000"/>
                    <a:lumOff val="35000"/>
                  </a:schemeClr>
                </a:solidFill>
                <a:latin typeface="Times New Roman" pitchFamily="18" charset="0"/>
                <a:cs typeface="Times New Roman" pitchFamily="18" charset="0"/>
              </a:rPr>
              <a:t>, 1960, pg. 36.</a:t>
            </a:r>
          </a:p>
        </p:txBody>
      </p:sp>
      <p:cxnSp>
        <p:nvCxnSpPr>
          <p:cNvPr id="8" name="Straight Connector 7"/>
          <p:cNvCxnSpPr/>
          <p:nvPr/>
        </p:nvCxnSpPr>
        <p:spPr>
          <a:xfrm>
            <a:off x="5886450" y="2527300"/>
            <a:ext cx="2230438" cy="1408113"/>
          </a:xfrm>
          <a:prstGeom prst="line">
            <a:avLst/>
          </a:prstGeom>
          <a:ln w="19050">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12" name="Right Brace 11"/>
          <p:cNvSpPr/>
          <p:nvPr/>
        </p:nvSpPr>
        <p:spPr>
          <a:xfrm rot="18134424">
            <a:off x="6891338" y="2185987"/>
            <a:ext cx="287338" cy="1636713"/>
          </a:xfrm>
          <a:prstGeom prst="rightBrace">
            <a:avLst>
              <a:gd name="adj1" fmla="val 54108"/>
              <a:gd name="adj2" fmla="val 50000"/>
            </a:avLst>
          </a:prstGeom>
          <a:ln>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273" name="TextBox 7"/>
          <p:cNvSpPr txBox="1">
            <a:spLocks noChangeArrowheads="1"/>
          </p:cNvSpPr>
          <p:nvPr/>
        </p:nvSpPr>
        <p:spPr bwMode="auto">
          <a:xfrm>
            <a:off x="6750050" y="2486025"/>
            <a:ext cx="1284288" cy="400050"/>
          </a:xfrm>
          <a:prstGeom prst="rect">
            <a:avLst/>
          </a:prstGeom>
          <a:noFill/>
          <a:ln w="9525">
            <a:noFill/>
            <a:miter lim="800000"/>
            <a:headEnd/>
            <a:tailEnd/>
          </a:ln>
        </p:spPr>
        <p:txBody>
          <a:bodyPr>
            <a:spAutoFit/>
          </a:bodyPr>
          <a:lstStyle/>
          <a:p>
            <a:pPr algn="ctr"/>
            <a:r>
              <a:rPr lang="en-US" sz="1000">
                <a:solidFill>
                  <a:srgbClr val="0000FF"/>
                </a:solidFill>
                <a:latin typeface="Times New Roman" pitchFamily="18" charset="0"/>
                <a:cs typeface="Times New Roman" pitchFamily="18" charset="0"/>
              </a:rPr>
              <a:t>S-N data linear region on log scale</a:t>
            </a:r>
          </a:p>
        </p:txBody>
      </p:sp>
      <p:sp>
        <p:nvSpPr>
          <p:cNvPr id="11274" name="TextBox 7"/>
          <p:cNvSpPr txBox="1">
            <a:spLocks noChangeArrowheads="1"/>
          </p:cNvSpPr>
          <p:nvPr/>
        </p:nvSpPr>
        <p:spPr bwMode="auto">
          <a:xfrm>
            <a:off x="1724025" y="4970463"/>
            <a:ext cx="1284288" cy="246062"/>
          </a:xfrm>
          <a:prstGeom prst="rect">
            <a:avLst/>
          </a:prstGeom>
          <a:noFill/>
          <a:ln w="9525">
            <a:solidFill>
              <a:srgbClr val="0000FF"/>
            </a:solidFill>
            <a:miter lim="800000"/>
            <a:headEnd/>
            <a:tailEnd/>
          </a:ln>
        </p:spPr>
        <p:txBody>
          <a:bodyPr>
            <a:spAutoFit/>
          </a:bodyPr>
          <a:lstStyle/>
          <a:p>
            <a:pPr algn="ctr"/>
            <a:r>
              <a:rPr lang="en-US" sz="1000">
                <a:solidFill>
                  <a:srgbClr val="0000FF"/>
                </a:solidFill>
                <a:latin typeface="Times New Roman" pitchFamily="18" charset="0"/>
                <a:cs typeface="Times New Roman" pitchFamily="18" charset="0"/>
              </a:rPr>
              <a:t>S-N data linear plot</a:t>
            </a:r>
          </a:p>
        </p:txBody>
      </p:sp>
      <p:sp>
        <p:nvSpPr>
          <p:cNvPr id="11275" name="TextBox 7"/>
          <p:cNvSpPr txBox="1">
            <a:spLocks noChangeArrowheads="1"/>
          </p:cNvSpPr>
          <p:nvPr/>
        </p:nvSpPr>
        <p:spPr bwMode="auto">
          <a:xfrm>
            <a:off x="6223000" y="5122863"/>
            <a:ext cx="1420813" cy="246062"/>
          </a:xfrm>
          <a:prstGeom prst="rect">
            <a:avLst/>
          </a:prstGeom>
          <a:noFill/>
          <a:ln w="9525">
            <a:solidFill>
              <a:srgbClr val="0000FF"/>
            </a:solidFill>
            <a:miter lim="800000"/>
            <a:headEnd/>
            <a:tailEnd/>
          </a:ln>
        </p:spPr>
        <p:txBody>
          <a:bodyPr>
            <a:spAutoFit/>
          </a:bodyPr>
          <a:lstStyle/>
          <a:p>
            <a:pPr algn="ctr"/>
            <a:r>
              <a:rPr lang="en-US" sz="1000">
                <a:solidFill>
                  <a:srgbClr val="0000FF"/>
                </a:solidFill>
                <a:latin typeface="Times New Roman" pitchFamily="18" charset="0"/>
                <a:cs typeface="Times New Roman" pitchFamily="18" charset="0"/>
              </a:rPr>
              <a:t>S-N data logarithm plot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7C5D4683-7D8C-472B-86B2-9D184423D577}" type="slidenum">
              <a:rPr lang="en-US" smtClean="0"/>
              <a:pPr>
                <a:defRPr/>
              </a:pPr>
              <a:t>13</a:t>
            </a:fld>
            <a:endParaRPr lang="en-US"/>
          </a:p>
        </p:txBody>
      </p:sp>
      <p:sp>
        <p:nvSpPr>
          <p:cNvPr id="12291" name="TextBox 2"/>
          <p:cNvSpPr txBox="1">
            <a:spLocks noChangeArrowheads="1"/>
          </p:cNvSpPr>
          <p:nvPr/>
        </p:nvSpPr>
        <p:spPr bwMode="auto">
          <a:xfrm>
            <a:off x="381000" y="381000"/>
            <a:ext cx="8496300" cy="1477963"/>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Constant Amplitude Cyclic Loading Definition</a:t>
            </a:r>
          </a:p>
          <a:p>
            <a:endParaRPr lang="en-US" sz="1400">
              <a:latin typeface="Times New Roman" pitchFamily="18" charset="0"/>
              <a:cs typeface="Times New Roman" pitchFamily="18" charset="0"/>
            </a:endParaRPr>
          </a:p>
          <a:p>
            <a:r>
              <a:rPr lang="en-US" sz="1400">
                <a:latin typeface="Times New Roman" pitchFamily="18" charset="0"/>
                <a:cs typeface="Times New Roman" pitchFamily="18" charset="0"/>
              </a:rPr>
              <a:t>Constant amplitude cyclic loading is typically utilized for the characterization of materials in fatigue testing.  The load-time waveform is typically sinusoidal and varies from a fixed minimum to maximum load magnitude at a defined frequency (cycles/second).</a:t>
            </a:r>
            <a:r>
              <a:rPr lang="en-US">
                <a:latin typeface="Times New Roman" pitchFamily="18" charset="0"/>
                <a:cs typeface="Times New Roman" pitchFamily="18" charset="0"/>
              </a:rPr>
              <a:t>  </a:t>
            </a:r>
            <a:r>
              <a:rPr lang="en-US" sz="1400" i="1">
                <a:latin typeface="Times New Roman" pitchFamily="18" charset="0"/>
                <a:cs typeface="Times New Roman" pitchFamily="18" charset="0"/>
              </a:rPr>
              <a:t>It is noted that most engineering fatigue applications deviate from this simplified loading scheme since the max/min loads vary throughout (variable amplitude loading).</a:t>
            </a:r>
          </a:p>
        </p:txBody>
      </p:sp>
      <p:pic>
        <p:nvPicPr>
          <p:cNvPr id="12292" name="Picture 3" descr="Z:\DATA_010_06-11_06-12\fatigue class\005_CA_1a.JPG"/>
          <p:cNvPicPr>
            <a:picLocks noChangeAspect="1" noChangeArrowheads="1"/>
          </p:cNvPicPr>
          <p:nvPr/>
        </p:nvPicPr>
        <p:blipFill>
          <a:blip r:embed="rId2" cstate="print"/>
          <a:srcRect/>
          <a:stretch>
            <a:fillRect/>
          </a:stretch>
        </p:blipFill>
        <p:spPr bwMode="auto">
          <a:xfrm>
            <a:off x="0" y="2600325"/>
            <a:ext cx="4503738" cy="2679700"/>
          </a:xfrm>
          <a:prstGeom prst="rect">
            <a:avLst/>
          </a:prstGeom>
          <a:noFill/>
          <a:ln w="9525">
            <a:noFill/>
            <a:miter lim="800000"/>
            <a:headEnd/>
            <a:tailEnd/>
          </a:ln>
        </p:spPr>
      </p:pic>
      <p:pic>
        <p:nvPicPr>
          <p:cNvPr id="12293" name="Picture 4" descr="Z:\DATA_010_06-11_06-12\fatigue class\005_CA_2a.JPG"/>
          <p:cNvPicPr>
            <a:picLocks noChangeAspect="1" noChangeArrowheads="1"/>
          </p:cNvPicPr>
          <p:nvPr/>
        </p:nvPicPr>
        <p:blipFill>
          <a:blip r:embed="rId3" cstate="print"/>
          <a:srcRect/>
          <a:stretch>
            <a:fillRect/>
          </a:stretch>
        </p:blipFill>
        <p:spPr bwMode="auto">
          <a:xfrm>
            <a:off x="4581525" y="2411413"/>
            <a:ext cx="4413250" cy="2057400"/>
          </a:xfrm>
          <a:prstGeom prst="rect">
            <a:avLst/>
          </a:prstGeom>
          <a:noFill/>
          <a:ln w="9525">
            <a:noFill/>
            <a:miter lim="800000"/>
            <a:headEnd/>
            <a:tailEnd/>
          </a:ln>
        </p:spPr>
      </p:pic>
      <p:pic>
        <p:nvPicPr>
          <p:cNvPr id="12294" name="Picture 5" descr="Z:\DATA_010_06-11_06-12\fatigue class\005_CA_3a.JPG"/>
          <p:cNvPicPr>
            <a:picLocks noChangeAspect="1" noChangeArrowheads="1"/>
          </p:cNvPicPr>
          <p:nvPr/>
        </p:nvPicPr>
        <p:blipFill>
          <a:blip r:embed="rId4" cstate="print"/>
          <a:srcRect/>
          <a:stretch>
            <a:fillRect/>
          </a:stretch>
        </p:blipFill>
        <p:spPr bwMode="auto">
          <a:xfrm>
            <a:off x="3925888" y="4906963"/>
            <a:ext cx="5064125" cy="1031875"/>
          </a:xfrm>
          <a:prstGeom prst="rect">
            <a:avLst/>
          </a:prstGeom>
          <a:noFill/>
          <a:ln w="9525">
            <a:noFill/>
            <a:miter lim="800000"/>
            <a:headEnd/>
            <a:tailEnd/>
          </a:ln>
        </p:spPr>
      </p:pic>
      <p:sp>
        <p:nvSpPr>
          <p:cNvPr id="7" name="TextBox 3"/>
          <p:cNvSpPr txBox="1">
            <a:spLocks noChangeArrowheads="1"/>
          </p:cNvSpPr>
          <p:nvPr/>
        </p:nvSpPr>
        <p:spPr bwMode="auto">
          <a:xfrm>
            <a:off x="288925" y="6202363"/>
            <a:ext cx="6943725" cy="276225"/>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Bannantine, J., Comer, J., Handrock, J., </a:t>
            </a:r>
            <a:r>
              <a:rPr lang="en-US" sz="1200" b="1" dirty="0">
                <a:solidFill>
                  <a:schemeClr val="tx1">
                    <a:lumMod val="65000"/>
                    <a:lumOff val="35000"/>
                  </a:schemeClr>
                </a:solidFill>
                <a:latin typeface="Times New Roman" pitchFamily="18" charset="0"/>
                <a:cs typeface="Times New Roman" pitchFamily="18" charset="0"/>
              </a:rPr>
              <a:t>Fundamentals of Metal Fatigue</a:t>
            </a:r>
            <a:r>
              <a:rPr lang="en-US" sz="1200" dirty="0">
                <a:solidFill>
                  <a:schemeClr val="tx1">
                    <a:lumMod val="65000"/>
                    <a:lumOff val="35000"/>
                  </a:schemeClr>
                </a:solidFill>
                <a:latin typeface="Times New Roman" pitchFamily="18" charset="0"/>
                <a:cs typeface="Times New Roman" pitchFamily="18" charset="0"/>
              </a:rPr>
              <a:t>, Prentice-Hall, 1990, pp. 5-6.</a:t>
            </a:r>
          </a:p>
        </p:txBody>
      </p:sp>
      <p:cxnSp>
        <p:nvCxnSpPr>
          <p:cNvPr id="9" name="Straight Connector 8"/>
          <p:cNvCxnSpPr/>
          <p:nvPr/>
        </p:nvCxnSpPr>
        <p:spPr>
          <a:xfrm flipH="1" flipV="1">
            <a:off x="1757363" y="4367213"/>
            <a:ext cx="1314450" cy="0"/>
          </a:xfrm>
          <a:prstGeom prst="line">
            <a:avLst/>
          </a:prstGeom>
          <a:ln>
            <a:solidFill>
              <a:srgbClr val="0000FF"/>
            </a:solidFill>
            <a:prstDash val="dash"/>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1704975" y="3214688"/>
            <a:ext cx="1436688" cy="1587"/>
          </a:xfrm>
          <a:prstGeom prst="line">
            <a:avLst/>
          </a:prstGeom>
          <a:ln>
            <a:solidFill>
              <a:srgbClr val="0000FF"/>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2178050" y="3205163"/>
            <a:ext cx="30163" cy="1192212"/>
          </a:xfrm>
          <a:prstGeom prst="straightConnector1">
            <a:avLst/>
          </a:prstGeom>
          <a:ln w="19050">
            <a:solidFill>
              <a:srgbClr val="0000FF"/>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299" name="TextBox 15"/>
          <p:cNvSpPr txBox="1">
            <a:spLocks noChangeArrowheads="1"/>
          </p:cNvSpPr>
          <p:nvPr/>
        </p:nvSpPr>
        <p:spPr bwMode="auto">
          <a:xfrm>
            <a:off x="1962150" y="2938463"/>
            <a:ext cx="514350" cy="339725"/>
          </a:xfrm>
          <a:prstGeom prst="rect">
            <a:avLst/>
          </a:prstGeom>
          <a:noFill/>
          <a:ln w="9525">
            <a:noFill/>
            <a:miter lim="800000"/>
            <a:headEnd/>
            <a:tailEnd/>
          </a:ln>
        </p:spPr>
        <p:txBody>
          <a:bodyPr>
            <a:spAutoFit/>
          </a:bodyPr>
          <a:lstStyle/>
          <a:p>
            <a:r>
              <a:rPr lang="en-US" sz="1600" b="1">
                <a:solidFill>
                  <a:srgbClr val="0000FF"/>
                </a:solidFill>
                <a:sym typeface="Symbol" pitchFamily="18" charset="2"/>
              </a:rPr>
              <a:t></a:t>
            </a:r>
            <a:endParaRPr lang="en-US" sz="1600" b="1">
              <a:solidFill>
                <a:srgbClr val="0000FF"/>
              </a:solidFill>
            </a:endParaRPr>
          </a:p>
        </p:txBody>
      </p:sp>
      <p:cxnSp>
        <p:nvCxnSpPr>
          <p:cNvPr id="16" name="Straight Connector 15"/>
          <p:cNvCxnSpPr/>
          <p:nvPr/>
        </p:nvCxnSpPr>
        <p:spPr>
          <a:xfrm flipH="1">
            <a:off x="1612900" y="2773363"/>
            <a:ext cx="11113" cy="1028700"/>
          </a:xfrm>
          <a:prstGeom prst="line">
            <a:avLst/>
          </a:prstGeom>
          <a:ln>
            <a:solidFill>
              <a:srgbClr val="0000FF"/>
            </a:solidFill>
            <a:prstDash val="dash"/>
          </a:ln>
        </p:spPr>
        <p:style>
          <a:lnRef idx="1">
            <a:schemeClr val="accent1"/>
          </a:lnRef>
          <a:fillRef idx="0">
            <a:schemeClr val="accent1"/>
          </a:fillRef>
          <a:effectRef idx="0">
            <a:schemeClr val="accent1"/>
          </a:effectRef>
          <a:fontRef idx="minor">
            <a:schemeClr val="tx1"/>
          </a:fontRef>
        </p:style>
      </p:cxnSp>
      <p:sp>
        <p:nvSpPr>
          <p:cNvPr id="12301" name="TextBox 15"/>
          <p:cNvSpPr txBox="1">
            <a:spLocks noChangeArrowheads="1"/>
          </p:cNvSpPr>
          <p:nvPr/>
        </p:nvSpPr>
        <p:spPr bwMode="auto">
          <a:xfrm>
            <a:off x="696913" y="2782888"/>
            <a:ext cx="690562" cy="276225"/>
          </a:xfrm>
          <a:prstGeom prst="rect">
            <a:avLst/>
          </a:prstGeom>
          <a:noFill/>
          <a:ln w="9525">
            <a:noFill/>
            <a:miter lim="800000"/>
            <a:headEnd/>
            <a:tailEnd/>
          </a:ln>
        </p:spPr>
        <p:txBody>
          <a:bodyPr>
            <a:spAutoFit/>
          </a:bodyPr>
          <a:lstStyle/>
          <a:p>
            <a:r>
              <a:rPr lang="en-US" sz="1200" b="1">
                <a:solidFill>
                  <a:srgbClr val="0000FF"/>
                </a:solidFill>
                <a:sym typeface="Symbol" pitchFamily="18" charset="2"/>
              </a:rPr>
              <a:t>1 cycle</a:t>
            </a:r>
            <a:endParaRPr lang="en-US" sz="1200" b="1">
              <a:solidFill>
                <a:srgbClr val="0000FF"/>
              </a:solidFill>
            </a:endParaRPr>
          </a:p>
        </p:txBody>
      </p:sp>
      <p:cxnSp>
        <p:nvCxnSpPr>
          <p:cNvPr id="24" name="Straight Arrow Connector 23"/>
          <p:cNvCxnSpPr/>
          <p:nvPr/>
        </p:nvCxnSpPr>
        <p:spPr>
          <a:xfrm>
            <a:off x="482600" y="3030538"/>
            <a:ext cx="1130300" cy="0"/>
          </a:xfrm>
          <a:prstGeom prst="straightConnector1">
            <a:avLst/>
          </a:prstGeom>
          <a:ln>
            <a:solidFill>
              <a:srgbClr val="0000FF"/>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49E80A4A-AAF0-4141-900B-7918EA9FD8DE}" type="slidenum">
              <a:rPr lang="en-US" smtClean="0"/>
              <a:pPr>
                <a:defRPr/>
              </a:pPr>
              <a:t>14</a:t>
            </a:fld>
            <a:endParaRPr lang="en-US"/>
          </a:p>
        </p:txBody>
      </p:sp>
      <p:sp>
        <p:nvSpPr>
          <p:cNvPr id="13315" name="TextBox 2"/>
          <p:cNvSpPr txBox="1">
            <a:spLocks noChangeArrowheads="1"/>
          </p:cNvSpPr>
          <p:nvPr/>
        </p:nvSpPr>
        <p:spPr bwMode="auto">
          <a:xfrm>
            <a:off x="381000" y="381000"/>
            <a:ext cx="8496300" cy="9842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Stress Ratio Loading Demonstrations</a:t>
            </a:r>
          </a:p>
          <a:p>
            <a:endParaRPr lang="en-US" sz="1400">
              <a:latin typeface="Times New Roman" pitchFamily="18" charset="0"/>
              <a:cs typeface="Times New Roman" pitchFamily="18" charset="0"/>
            </a:endParaRPr>
          </a:p>
          <a:p>
            <a:r>
              <a:rPr lang="en-US" sz="1400">
                <a:latin typeface="Times New Roman" pitchFamily="18" charset="0"/>
                <a:cs typeface="Times New Roman" pitchFamily="18" charset="0"/>
              </a:rPr>
              <a:t>Constant amplitude cyclic loading waveforms for various stress ratio levels are provided below relative to a fixed maximum load/stress ; (R = </a:t>
            </a:r>
            <a:r>
              <a:rPr lang="en-US" sz="1400">
                <a:latin typeface="Times New Roman" pitchFamily="18" charset="0"/>
                <a:cs typeface="Times New Roman" pitchFamily="18" charset="0"/>
                <a:sym typeface="Symbol" pitchFamily="18" charset="2"/>
              </a:rPr>
              <a:t></a:t>
            </a:r>
            <a:r>
              <a:rPr lang="en-US" sz="1400" baseline="-25000">
                <a:latin typeface="Times New Roman" pitchFamily="18" charset="0"/>
                <a:cs typeface="Times New Roman" pitchFamily="18" charset="0"/>
                <a:sym typeface="Symbol" pitchFamily="18" charset="2"/>
              </a:rPr>
              <a:t>min</a:t>
            </a:r>
            <a:r>
              <a:rPr lang="en-US" sz="1400">
                <a:latin typeface="Times New Roman" pitchFamily="18" charset="0"/>
                <a:cs typeface="Times New Roman" pitchFamily="18" charset="0"/>
                <a:sym typeface="Symbol" pitchFamily="18" charset="2"/>
              </a:rPr>
              <a:t>/</a:t>
            </a:r>
            <a:r>
              <a:rPr lang="en-US" sz="1400" baseline="-25000">
                <a:latin typeface="Times New Roman" pitchFamily="18" charset="0"/>
                <a:cs typeface="Times New Roman" pitchFamily="18" charset="0"/>
                <a:sym typeface="Symbol" pitchFamily="18" charset="2"/>
              </a:rPr>
              <a:t>max</a:t>
            </a:r>
            <a:r>
              <a:rPr lang="en-US" sz="1400">
                <a:latin typeface="Times New Roman" pitchFamily="18" charset="0"/>
                <a:cs typeface="Times New Roman" pitchFamily="18" charset="0"/>
                <a:sym typeface="Symbol" pitchFamily="18" charset="2"/>
              </a:rPr>
              <a:t>) .</a:t>
            </a:r>
            <a:endParaRPr lang="en-US" sz="1400">
              <a:latin typeface="Times New Roman" pitchFamily="18" charset="0"/>
              <a:cs typeface="Times New Roman" pitchFamily="18" charset="0"/>
            </a:endParaRPr>
          </a:p>
        </p:txBody>
      </p:sp>
      <p:cxnSp>
        <p:nvCxnSpPr>
          <p:cNvPr id="5" name="Straight Arrow Connector 4"/>
          <p:cNvCxnSpPr/>
          <p:nvPr/>
        </p:nvCxnSpPr>
        <p:spPr>
          <a:xfrm>
            <a:off x="627063" y="3997325"/>
            <a:ext cx="8034337" cy="0"/>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V="1">
            <a:off x="615950" y="2147888"/>
            <a:ext cx="41275" cy="3575050"/>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3318" name="TextBox 12"/>
          <p:cNvSpPr txBox="1">
            <a:spLocks noChangeArrowheads="1"/>
          </p:cNvSpPr>
          <p:nvPr/>
        </p:nvSpPr>
        <p:spPr bwMode="auto">
          <a:xfrm>
            <a:off x="8021638" y="3975100"/>
            <a:ext cx="628650" cy="307975"/>
          </a:xfrm>
          <a:prstGeom prst="rect">
            <a:avLst/>
          </a:prstGeom>
          <a:noFill/>
          <a:ln w="3175">
            <a:noFill/>
            <a:miter lim="800000"/>
            <a:headEnd/>
            <a:tailEnd/>
          </a:ln>
        </p:spPr>
        <p:txBody>
          <a:bodyPr>
            <a:spAutoFit/>
          </a:bodyPr>
          <a:lstStyle/>
          <a:p>
            <a:r>
              <a:rPr lang="en-US" sz="1400">
                <a:latin typeface="Times New Roman" pitchFamily="18" charset="0"/>
                <a:cs typeface="Times New Roman" pitchFamily="18" charset="0"/>
              </a:rPr>
              <a:t>Time</a:t>
            </a:r>
          </a:p>
        </p:txBody>
      </p:sp>
      <p:sp>
        <p:nvSpPr>
          <p:cNvPr id="13319" name="TextBox 12"/>
          <p:cNvSpPr txBox="1">
            <a:spLocks noChangeArrowheads="1"/>
          </p:cNvSpPr>
          <p:nvPr/>
        </p:nvSpPr>
        <p:spPr bwMode="auto">
          <a:xfrm>
            <a:off x="339725" y="1722438"/>
            <a:ext cx="1047750" cy="307975"/>
          </a:xfrm>
          <a:prstGeom prst="rect">
            <a:avLst/>
          </a:prstGeom>
          <a:noFill/>
          <a:ln w="3175">
            <a:noFill/>
            <a:miter lim="800000"/>
            <a:headEnd/>
            <a:tailEnd/>
          </a:ln>
        </p:spPr>
        <p:txBody>
          <a:bodyPr>
            <a:spAutoFit/>
          </a:bodyPr>
          <a:lstStyle/>
          <a:p>
            <a:r>
              <a:rPr lang="en-US" sz="1400">
                <a:latin typeface="Times New Roman" pitchFamily="18" charset="0"/>
                <a:cs typeface="Times New Roman" pitchFamily="18" charset="0"/>
              </a:rPr>
              <a:t>Load/Stress</a:t>
            </a:r>
          </a:p>
        </p:txBody>
      </p:sp>
      <p:cxnSp>
        <p:nvCxnSpPr>
          <p:cNvPr id="13" name="Straight Connector 12"/>
          <p:cNvCxnSpPr/>
          <p:nvPr/>
        </p:nvCxnSpPr>
        <p:spPr>
          <a:xfrm flipV="1">
            <a:off x="585788" y="2497138"/>
            <a:ext cx="7561262" cy="4127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552450" y="5445125"/>
            <a:ext cx="7893050" cy="2857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8" name="Freeform 17"/>
          <p:cNvSpPr/>
          <p:nvPr/>
        </p:nvSpPr>
        <p:spPr>
          <a:xfrm>
            <a:off x="1920875" y="2322513"/>
            <a:ext cx="381000" cy="3348037"/>
          </a:xfrm>
          <a:custGeom>
            <a:avLst/>
            <a:gdLst>
              <a:gd name="connsiteX0" fmla="*/ 0 w 380143"/>
              <a:gd name="connsiteY0" fmla="*/ 1695236 h 3416158"/>
              <a:gd name="connsiteX1" fmla="*/ 133564 w 380143"/>
              <a:gd name="connsiteY1" fmla="*/ 246580 h 3416158"/>
              <a:gd name="connsiteX2" fmla="*/ 246579 w 380143"/>
              <a:gd name="connsiteY2" fmla="*/ 3174715 h 3416158"/>
              <a:gd name="connsiteX3" fmla="*/ 380143 w 380143"/>
              <a:gd name="connsiteY3" fmla="*/ 1695236 h 3416158"/>
            </a:gdLst>
            <a:ahLst/>
            <a:cxnLst>
              <a:cxn ang="0">
                <a:pos x="connsiteX0" y="connsiteY0"/>
              </a:cxn>
              <a:cxn ang="0">
                <a:pos x="connsiteX1" y="connsiteY1"/>
              </a:cxn>
              <a:cxn ang="0">
                <a:pos x="connsiteX2" y="connsiteY2"/>
              </a:cxn>
              <a:cxn ang="0">
                <a:pos x="connsiteX3" y="connsiteY3"/>
              </a:cxn>
            </a:cxnLst>
            <a:rect l="l" t="t" r="r" b="b"/>
            <a:pathLst>
              <a:path w="380143" h="3416158">
                <a:moveTo>
                  <a:pt x="0" y="1695236"/>
                </a:moveTo>
                <a:cubicBezTo>
                  <a:pt x="46234" y="847618"/>
                  <a:pt x="92468" y="0"/>
                  <a:pt x="133564" y="246580"/>
                </a:cubicBezTo>
                <a:cubicBezTo>
                  <a:pt x="174660" y="493160"/>
                  <a:pt x="205483" y="2933272"/>
                  <a:pt x="246579" y="3174715"/>
                </a:cubicBezTo>
                <a:cubicBezTo>
                  <a:pt x="287675" y="3416158"/>
                  <a:pt x="363019" y="1948665"/>
                  <a:pt x="380143" y="1695236"/>
                </a:cubicBez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3323" name="TextBox 12"/>
          <p:cNvSpPr txBox="1">
            <a:spLocks noChangeArrowheads="1"/>
          </p:cNvSpPr>
          <p:nvPr/>
        </p:nvSpPr>
        <p:spPr bwMode="auto">
          <a:xfrm>
            <a:off x="1743075" y="5453063"/>
            <a:ext cx="1524000" cy="646112"/>
          </a:xfrm>
          <a:prstGeom prst="rect">
            <a:avLst/>
          </a:prstGeom>
          <a:noFill/>
          <a:ln w="3175">
            <a:noFill/>
            <a:miter lim="800000"/>
            <a:headEnd/>
            <a:tailEnd/>
          </a:ln>
        </p:spPr>
        <p:txBody>
          <a:bodyPr>
            <a:spAutoFit/>
          </a:bodyPr>
          <a:lstStyle/>
          <a:p>
            <a:r>
              <a:rPr lang="en-US" sz="1400" b="1">
                <a:latin typeface="Times New Roman" pitchFamily="18" charset="0"/>
                <a:cs typeface="Times New Roman" pitchFamily="18" charset="0"/>
              </a:rPr>
              <a:t>R = -1</a:t>
            </a:r>
          </a:p>
          <a:p>
            <a:r>
              <a:rPr lang="en-US" sz="1100">
                <a:latin typeface="Times New Roman" pitchFamily="18" charset="0"/>
                <a:cs typeface="Times New Roman" pitchFamily="18" charset="0"/>
              </a:rPr>
              <a:t>Mean load/stress = 0</a:t>
            </a:r>
          </a:p>
          <a:p>
            <a:r>
              <a:rPr lang="en-US" sz="1100">
                <a:latin typeface="Times New Roman" pitchFamily="18" charset="0"/>
                <a:cs typeface="Times New Roman" pitchFamily="18" charset="0"/>
              </a:rPr>
              <a:t>Fully reversed loading</a:t>
            </a:r>
          </a:p>
        </p:txBody>
      </p:sp>
      <p:sp>
        <p:nvSpPr>
          <p:cNvPr id="22" name="Freeform 21"/>
          <p:cNvSpPr/>
          <p:nvPr/>
        </p:nvSpPr>
        <p:spPr>
          <a:xfrm>
            <a:off x="914400" y="2270125"/>
            <a:ext cx="339725" cy="3973513"/>
          </a:xfrm>
          <a:custGeom>
            <a:avLst/>
            <a:gdLst>
              <a:gd name="connsiteX0" fmla="*/ 0 w 339047"/>
              <a:gd name="connsiteY0" fmla="*/ 1818525 h 4219253"/>
              <a:gd name="connsiteX1" fmla="*/ 92467 w 339047"/>
              <a:gd name="connsiteY1" fmla="*/ 359595 h 4219253"/>
              <a:gd name="connsiteX2" fmla="*/ 246580 w 339047"/>
              <a:gd name="connsiteY2" fmla="*/ 3976098 h 4219253"/>
              <a:gd name="connsiteX3" fmla="*/ 339047 w 339047"/>
              <a:gd name="connsiteY3" fmla="*/ 1818525 h 4219253"/>
            </a:gdLst>
            <a:ahLst/>
            <a:cxnLst>
              <a:cxn ang="0">
                <a:pos x="connsiteX0" y="connsiteY0"/>
              </a:cxn>
              <a:cxn ang="0">
                <a:pos x="connsiteX1" y="connsiteY1"/>
              </a:cxn>
              <a:cxn ang="0">
                <a:pos x="connsiteX2" y="connsiteY2"/>
              </a:cxn>
              <a:cxn ang="0">
                <a:pos x="connsiteX3" y="connsiteY3"/>
              </a:cxn>
            </a:cxnLst>
            <a:rect l="l" t="t" r="r" b="b"/>
            <a:pathLst>
              <a:path w="339047" h="4219253">
                <a:moveTo>
                  <a:pt x="0" y="1818525"/>
                </a:moveTo>
                <a:cubicBezTo>
                  <a:pt x="25685" y="909262"/>
                  <a:pt x="51370" y="0"/>
                  <a:pt x="92467" y="359595"/>
                </a:cubicBezTo>
                <a:cubicBezTo>
                  <a:pt x="133564" y="719190"/>
                  <a:pt x="205483" y="3732943"/>
                  <a:pt x="246580" y="3976098"/>
                </a:cubicBezTo>
                <a:cubicBezTo>
                  <a:pt x="287677" y="4219253"/>
                  <a:pt x="313362" y="3018889"/>
                  <a:pt x="339047" y="1818525"/>
                </a:cubicBez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3325" name="TextBox 12"/>
          <p:cNvSpPr txBox="1">
            <a:spLocks noChangeArrowheads="1"/>
          </p:cNvSpPr>
          <p:nvPr/>
        </p:nvSpPr>
        <p:spPr bwMode="auto">
          <a:xfrm>
            <a:off x="404813" y="5964238"/>
            <a:ext cx="1320800" cy="646112"/>
          </a:xfrm>
          <a:prstGeom prst="rect">
            <a:avLst/>
          </a:prstGeom>
          <a:noFill/>
          <a:ln w="3175">
            <a:noFill/>
            <a:miter lim="800000"/>
            <a:headEnd/>
            <a:tailEnd/>
          </a:ln>
        </p:spPr>
        <p:txBody>
          <a:bodyPr>
            <a:spAutoFit/>
          </a:bodyPr>
          <a:lstStyle/>
          <a:p>
            <a:r>
              <a:rPr lang="en-US" sz="1400" b="1">
                <a:latin typeface="Times New Roman" pitchFamily="18" charset="0"/>
                <a:cs typeface="Times New Roman" pitchFamily="18" charset="0"/>
              </a:rPr>
              <a:t>R &lt; -1</a:t>
            </a:r>
          </a:p>
          <a:p>
            <a:r>
              <a:rPr lang="en-US" sz="1100">
                <a:latin typeface="Times New Roman" pitchFamily="18" charset="0"/>
                <a:cs typeface="Times New Roman" pitchFamily="18" charset="0"/>
              </a:rPr>
              <a:t>Compressive mean load/stress </a:t>
            </a:r>
          </a:p>
        </p:txBody>
      </p:sp>
      <p:sp>
        <p:nvSpPr>
          <p:cNvPr id="24" name="Freeform 23"/>
          <p:cNvSpPr/>
          <p:nvPr/>
        </p:nvSpPr>
        <p:spPr>
          <a:xfrm>
            <a:off x="3030538" y="2393950"/>
            <a:ext cx="266700" cy="2749550"/>
          </a:xfrm>
          <a:custGeom>
            <a:avLst/>
            <a:gdLst>
              <a:gd name="connsiteX0" fmla="*/ 0 w 267129"/>
              <a:gd name="connsiteY0" fmla="*/ 1609618 h 2756899"/>
              <a:gd name="connsiteX1" fmla="*/ 92468 w 267129"/>
              <a:gd name="connsiteY1" fmla="*/ 150688 h 2756899"/>
              <a:gd name="connsiteX2" fmla="*/ 205484 w 267129"/>
              <a:gd name="connsiteY2" fmla="*/ 2513744 h 2756899"/>
              <a:gd name="connsiteX3" fmla="*/ 267129 w 267129"/>
              <a:gd name="connsiteY3" fmla="*/ 1609618 h 2756899"/>
            </a:gdLst>
            <a:ahLst/>
            <a:cxnLst>
              <a:cxn ang="0">
                <a:pos x="connsiteX0" y="connsiteY0"/>
              </a:cxn>
              <a:cxn ang="0">
                <a:pos x="connsiteX1" y="connsiteY1"/>
              </a:cxn>
              <a:cxn ang="0">
                <a:pos x="connsiteX2" y="connsiteY2"/>
              </a:cxn>
              <a:cxn ang="0">
                <a:pos x="connsiteX3" y="connsiteY3"/>
              </a:cxn>
            </a:cxnLst>
            <a:rect l="l" t="t" r="r" b="b"/>
            <a:pathLst>
              <a:path w="267129" h="2756899">
                <a:moveTo>
                  <a:pt x="0" y="1609618"/>
                </a:moveTo>
                <a:cubicBezTo>
                  <a:pt x="29110" y="804809"/>
                  <a:pt x="58221" y="0"/>
                  <a:pt x="92468" y="150688"/>
                </a:cubicBezTo>
                <a:cubicBezTo>
                  <a:pt x="126715" y="301376"/>
                  <a:pt x="176374" y="2270589"/>
                  <a:pt x="205484" y="2513744"/>
                </a:cubicBezTo>
                <a:cubicBezTo>
                  <a:pt x="234594" y="2756899"/>
                  <a:pt x="250861" y="2183258"/>
                  <a:pt x="267129" y="1609618"/>
                </a:cubicBez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3327" name="TextBox 12"/>
          <p:cNvSpPr txBox="1">
            <a:spLocks noChangeArrowheads="1"/>
          </p:cNvSpPr>
          <p:nvPr/>
        </p:nvSpPr>
        <p:spPr bwMode="auto">
          <a:xfrm>
            <a:off x="3125788" y="4852988"/>
            <a:ext cx="1320800" cy="646112"/>
          </a:xfrm>
          <a:prstGeom prst="rect">
            <a:avLst/>
          </a:prstGeom>
          <a:noFill/>
          <a:ln w="3175">
            <a:noFill/>
            <a:miter lim="800000"/>
            <a:headEnd/>
            <a:tailEnd/>
          </a:ln>
        </p:spPr>
        <p:txBody>
          <a:bodyPr>
            <a:spAutoFit/>
          </a:bodyPr>
          <a:lstStyle/>
          <a:p>
            <a:r>
              <a:rPr lang="en-US" sz="1400" b="1">
                <a:latin typeface="Times New Roman" pitchFamily="18" charset="0"/>
                <a:cs typeface="Times New Roman" pitchFamily="18" charset="0"/>
              </a:rPr>
              <a:t>-1&lt; R &lt; 0</a:t>
            </a:r>
          </a:p>
          <a:p>
            <a:r>
              <a:rPr lang="en-US" sz="1100">
                <a:latin typeface="Times New Roman" pitchFamily="18" charset="0"/>
                <a:cs typeface="Times New Roman" pitchFamily="18" charset="0"/>
              </a:rPr>
              <a:t>Low tensile mean load/stress </a:t>
            </a:r>
          </a:p>
        </p:txBody>
      </p:sp>
      <p:sp>
        <p:nvSpPr>
          <p:cNvPr id="26" name="Freeform 25"/>
          <p:cNvSpPr/>
          <p:nvPr/>
        </p:nvSpPr>
        <p:spPr>
          <a:xfrm>
            <a:off x="4243388" y="2544763"/>
            <a:ext cx="195262" cy="1462087"/>
          </a:xfrm>
          <a:custGeom>
            <a:avLst/>
            <a:gdLst>
              <a:gd name="connsiteX0" fmla="*/ 0 w 195209"/>
              <a:gd name="connsiteY0" fmla="*/ 1441807 h 1462355"/>
              <a:gd name="connsiteX1" fmla="*/ 102741 w 195209"/>
              <a:gd name="connsiteY1" fmla="*/ 3425 h 1462355"/>
              <a:gd name="connsiteX2" fmla="*/ 195209 w 195209"/>
              <a:gd name="connsiteY2" fmla="*/ 1462355 h 1462355"/>
            </a:gdLst>
            <a:ahLst/>
            <a:cxnLst>
              <a:cxn ang="0">
                <a:pos x="connsiteX0" y="connsiteY0"/>
              </a:cxn>
              <a:cxn ang="0">
                <a:pos x="connsiteX1" y="connsiteY1"/>
              </a:cxn>
              <a:cxn ang="0">
                <a:pos x="connsiteX2" y="connsiteY2"/>
              </a:cxn>
            </a:cxnLst>
            <a:rect l="l" t="t" r="r" b="b"/>
            <a:pathLst>
              <a:path w="195209" h="1462355">
                <a:moveTo>
                  <a:pt x="0" y="1441807"/>
                </a:moveTo>
                <a:cubicBezTo>
                  <a:pt x="35103" y="720903"/>
                  <a:pt x="70206" y="0"/>
                  <a:pt x="102741" y="3425"/>
                </a:cubicBezTo>
                <a:cubicBezTo>
                  <a:pt x="135276" y="6850"/>
                  <a:pt x="171236" y="1227762"/>
                  <a:pt x="195209" y="1462355"/>
                </a:cubicBez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3329" name="TextBox 12"/>
          <p:cNvSpPr txBox="1">
            <a:spLocks noChangeArrowheads="1"/>
          </p:cNvSpPr>
          <p:nvPr/>
        </p:nvSpPr>
        <p:spPr bwMode="auto">
          <a:xfrm>
            <a:off x="3970338" y="4022725"/>
            <a:ext cx="1927225" cy="646113"/>
          </a:xfrm>
          <a:prstGeom prst="rect">
            <a:avLst/>
          </a:prstGeom>
          <a:noFill/>
          <a:ln w="3175">
            <a:noFill/>
            <a:miter lim="800000"/>
            <a:headEnd/>
            <a:tailEnd/>
          </a:ln>
        </p:spPr>
        <p:txBody>
          <a:bodyPr>
            <a:spAutoFit/>
          </a:bodyPr>
          <a:lstStyle/>
          <a:p>
            <a:r>
              <a:rPr lang="en-US" sz="1400" b="1">
                <a:latin typeface="Times New Roman" pitchFamily="18" charset="0"/>
                <a:cs typeface="Times New Roman" pitchFamily="18" charset="0"/>
              </a:rPr>
              <a:t>R = 0</a:t>
            </a:r>
          </a:p>
          <a:p>
            <a:r>
              <a:rPr lang="en-US" sz="1100">
                <a:latin typeface="Times New Roman" pitchFamily="18" charset="0"/>
                <a:cs typeface="Times New Roman" pitchFamily="18" charset="0"/>
              </a:rPr>
              <a:t>Tensile  mean load/stress = 0</a:t>
            </a:r>
          </a:p>
          <a:p>
            <a:r>
              <a:rPr lang="en-US" sz="1100">
                <a:latin typeface="Times New Roman" pitchFamily="18" charset="0"/>
                <a:cs typeface="Times New Roman" pitchFamily="18" charset="0"/>
              </a:rPr>
              <a:t>Full range tension loading</a:t>
            </a:r>
          </a:p>
        </p:txBody>
      </p:sp>
      <p:sp>
        <p:nvSpPr>
          <p:cNvPr id="28" name="Freeform 27"/>
          <p:cNvSpPr/>
          <p:nvPr/>
        </p:nvSpPr>
        <p:spPr>
          <a:xfrm>
            <a:off x="5219700" y="2393950"/>
            <a:ext cx="349250" cy="1603375"/>
          </a:xfrm>
          <a:custGeom>
            <a:avLst/>
            <a:gdLst>
              <a:gd name="connsiteX0" fmla="*/ 0 w 349322"/>
              <a:gd name="connsiteY0" fmla="*/ 1618179 h 1618179"/>
              <a:gd name="connsiteX1" fmla="*/ 133564 w 349322"/>
              <a:gd name="connsiteY1" fmla="*/ 148975 h 1618179"/>
              <a:gd name="connsiteX2" fmla="*/ 215758 w 349322"/>
              <a:gd name="connsiteY2" fmla="*/ 724328 h 1618179"/>
              <a:gd name="connsiteX3" fmla="*/ 287677 w 349322"/>
              <a:gd name="connsiteY3" fmla="*/ 138701 h 1618179"/>
              <a:gd name="connsiteX4" fmla="*/ 349322 w 349322"/>
              <a:gd name="connsiteY4" fmla="*/ 703779 h 1618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9322" h="1618179">
                <a:moveTo>
                  <a:pt x="0" y="1618179"/>
                </a:moveTo>
                <a:cubicBezTo>
                  <a:pt x="48802" y="958064"/>
                  <a:pt x="97604" y="297950"/>
                  <a:pt x="133564" y="148975"/>
                </a:cubicBezTo>
                <a:cubicBezTo>
                  <a:pt x="169524" y="0"/>
                  <a:pt x="190073" y="726040"/>
                  <a:pt x="215758" y="724328"/>
                </a:cubicBezTo>
                <a:cubicBezTo>
                  <a:pt x="241443" y="722616"/>
                  <a:pt x="265416" y="142126"/>
                  <a:pt x="287677" y="138701"/>
                </a:cubicBezTo>
                <a:cubicBezTo>
                  <a:pt x="309938" y="135276"/>
                  <a:pt x="349322" y="703779"/>
                  <a:pt x="349322" y="703779"/>
                </a:cubicBez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3331" name="TextBox 12"/>
          <p:cNvSpPr txBox="1">
            <a:spLocks noChangeArrowheads="1"/>
          </p:cNvSpPr>
          <p:nvPr/>
        </p:nvSpPr>
        <p:spPr bwMode="auto">
          <a:xfrm>
            <a:off x="5056188" y="1892300"/>
            <a:ext cx="1320800" cy="646113"/>
          </a:xfrm>
          <a:prstGeom prst="rect">
            <a:avLst/>
          </a:prstGeom>
          <a:noFill/>
          <a:ln w="3175">
            <a:noFill/>
            <a:miter lim="800000"/>
            <a:headEnd/>
            <a:tailEnd/>
          </a:ln>
        </p:spPr>
        <p:txBody>
          <a:bodyPr>
            <a:spAutoFit/>
          </a:bodyPr>
          <a:lstStyle/>
          <a:p>
            <a:r>
              <a:rPr lang="en-US" sz="1400" b="1">
                <a:latin typeface="Times New Roman" pitchFamily="18" charset="0"/>
                <a:cs typeface="Times New Roman" pitchFamily="18" charset="0"/>
              </a:rPr>
              <a:t>0 &lt; R &lt; 1</a:t>
            </a:r>
          </a:p>
          <a:p>
            <a:r>
              <a:rPr lang="en-US" sz="1100">
                <a:latin typeface="Times New Roman" pitchFamily="18" charset="0"/>
                <a:cs typeface="Times New Roman" pitchFamily="18" charset="0"/>
              </a:rPr>
              <a:t>High tensile mean load/stress </a:t>
            </a:r>
          </a:p>
        </p:txBody>
      </p:sp>
      <p:sp>
        <p:nvSpPr>
          <p:cNvPr id="13332" name="TextBox 12"/>
          <p:cNvSpPr txBox="1">
            <a:spLocks noChangeArrowheads="1"/>
          </p:cNvSpPr>
          <p:nvPr/>
        </p:nvSpPr>
        <p:spPr bwMode="auto">
          <a:xfrm>
            <a:off x="6465888" y="2049463"/>
            <a:ext cx="1117600" cy="476250"/>
          </a:xfrm>
          <a:prstGeom prst="rect">
            <a:avLst/>
          </a:prstGeom>
          <a:noFill/>
          <a:ln w="3175">
            <a:noFill/>
            <a:miter lim="800000"/>
            <a:headEnd/>
            <a:tailEnd/>
          </a:ln>
        </p:spPr>
        <p:txBody>
          <a:bodyPr>
            <a:spAutoFit/>
          </a:bodyPr>
          <a:lstStyle/>
          <a:p>
            <a:r>
              <a:rPr lang="en-US" sz="1400" b="1">
                <a:latin typeface="Times New Roman" pitchFamily="18" charset="0"/>
                <a:cs typeface="Times New Roman" pitchFamily="18" charset="0"/>
              </a:rPr>
              <a:t>R = 1</a:t>
            </a:r>
          </a:p>
          <a:p>
            <a:r>
              <a:rPr lang="en-US" sz="1100">
                <a:latin typeface="Times New Roman" pitchFamily="18" charset="0"/>
                <a:cs typeface="Times New Roman" pitchFamily="18" charset="0"/>
              </a:rPr>
              <a:t>Constant load</a:t>
            </a:r>
          </a:p>
        </p:txBody>
      </p:sp>
      <p:cxnSp>
        <p:nvCxnSpPr>
          <p:cNvPr id="34" name="Straight Connector 33"/>
          <p:cNvCxnSpPr/>
          <p:nvPr/>
        </p:nvCxnSpPr>
        <p:spPr>
          <a:xfrm flipV="1">
            <a:off x="6297613" y="2517775"/>
            <a:ext cx="174625" cy="1468438"/>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H="1">
            <a:off x="6483350" y="2516188"/>
            <a:ext cx="739775" cy="11112"/>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sp>
        <p:nvSpPr>
          <p:cNvPr id="42" name="Freeform 41"/>
          <p:cNvSpPr/>
          <p:nvPr/>
        </p:nvSpPr>
        <p:spPr>
          <a:xfrm flipV="1">
            <a:off x="7786688" y="4000500"/>
            <a:ext cx="349250" cy="1577975"/>
          </a:xfrm>
          <a:custGeom>
            <a:avLst/>
            <a:gdLst>
              <a:gd name="connsiteX0" fmla="*/ 0 w 349322"/>
              <a:gd name="connsiteY0" fmla="*/ 1618179 h 1618179"/>
              <a:gd name="connsiteX1" fmla="*/ 133564 w 349322"/>
              <a:gd name="connsiteY1" fmla="*/ 148975 h 1618179"/>
              <a:gd name="connsiteX2" fmla="*/ 215758 w 349322"/>
              <a:gd name="connsiteY2" fmla="*/ 724328 h 1618179"/>
              <a:gd name="connsiteX3" fmla="*/ 287677 w 349322"/>
              <a:gd name="connsiteY3" fmla="*/ 138701 h 1618179"/>
              <a:gd name="connsiteX4" fmla="*/ 349322 w 349322"/>
              <a:gd name="connsiteY4" fmla="*/ 703779 h 1618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9322" h="1618179">
                <a:moveTo>
                  <a:pt x="0" y="1618179"/>
                </a:moveTo>
                <a:cubicBezTo>
                  <a:pt x="48802" y="958064"/>
                  <a:pt x="97604" y="297950"/>
                  <a:pt x="133564" y="148975"/>
                </a:cubicBezTo>
                <a:cubicBezTo>
                  <a:pt x="169524" y="0"/>
                  <a:pt x="190073" y="726040"/>
                  <a:pt x="215758" y="724328"/>
                </a:cubicBezTo>
                <a:cubicBezTo>
                  <a:pt x="241443" y="722616"/>
                  <a:pt x="265416" y="142126"/>
                  <a:pt x="287677" y="138701"/>
                </a:cubicBezTo>
                <a:cubicBezTo>
                  <a:pt x="309938" y="135276"/>
                  <a:pt x="349322" y="703779"/>
                  <a:pt x="349322" y="703779"/>
                </a:cubicBez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3336" name="TextBox 12"/>
          <p:cNvSpPr txBox="1">
            <a:spLocks noChangeArrowheads="1"/>
          </p:cNvSpPr>
          <p:nvPr/>
        </p:nvSpPr>
        <p:spPr bwMode="auto">
          <a:xfrm>
            <a:off x="7750175" y="5465763"/>
            <a:ext cx="963613" cy="815975"/>
          </a:xfrm>
          <a:prstGeom prst="rect">
            <a:avLst/>
          </a:prstGeom>
          <a:noFill/>
          <a:ln w="3175">
            <a:noFill/>
            <a:miter lim="800000"/>
            <a:headEnd/>
            <a:tailEnd/>
          </a:ln>
        </p:spPr>
        <p:txBody>
          <a:bodyPr>
            <a:spAutoFit/>
          </a:bodyPr>
          <a:lstStyle/>
          <a:p>
            <a:r>
              <a:rPr lang="en-US" sz="1400" b="1">
                <a:latin typeface="Times New Roman" pitchFamily="18" charset="0"/>
                <a:cs typeface="Times New Roman" pitchFamily="18" charset="0"/>
              </a:rPr>
              <a:t>R &gt; 1</a:t>
            </a:r>
          </a:p>
          <a:p>
            <a:r>
              <a:rPr lang="en-US" sz="1100">
                <a:latin typeface="Times New Roman" pitchFamily="18" charset="0"/>
                <a:cs typeface="Times New Roman" pitchFamily="18" charset="0"/>
              </a:rPr>
              <a:t>Cyclic compression loading</a:t>
            </a:r>
          </a:p>
        </p:txBody>
      </p:sp>
      <p:cxnSp>
        <p:nvCxnSpPr>
          <p:cNvPr id="27" name="Straight Connector 26"/>
          <p:cNvCxnSpPr/>
          <p:nvPr/>
        </p:nvCxnSpPr>
        <p:spPr>
          <a:xfrm flipV="1">
            <a:off x="914400" y="4294188"/>
            <a:ext cx="523875" cy="11112"/>
          </a:xfrm>
          <a:prstGeom prst="line">
            <a:avLst/>
          </a:prstGeom>
          <a:ln>
            <a:solidFill>
              <a:srgbClr val="0000FF"/>
            </a:solidFill>
            <a:prstDash val="sysDash"/>
          </a:ln>
        </p:spPr>
        <p:style>
          <a:lnRef idx="1">
            <a:schemeClr val="accent1"/>
          </a:lnRef>
          <a:fillRef idx="0">
            <a:schemeClr val="accent1"/>
          </a:fillRef>
          <a:effectRef idx="0">
            <a:schemeClr val="accent1"/>
          </a:effectRef>
          <a:fontRef idx="minor">
            <a:schemeClr val="tx1"/>
          </a:fontRef>
        </p:style>
      </p:cxnSp>
      <p:sp>
        <p:nvSpPr>
          <p:cNvPr id="13338" name="TextBox 12"/>
          <p:cNvSpPr txBox="1">
            <a:spLocks noChangeArrowheads="1"/>
          </p:cNvSpPr>
          <p:nvPr/>
        </p:nvSpPr>
        <p:spPr bwMode="auto">
          <a:xfrm>
            <a:off x="1203325" y="4287838"/>
            <a:ext cx="584200" cy="260350"/>
          </a:xfrm>
          <a:prstGeom prst="rect">
            <a:avLst/>
          </a:prstGeom>
          <a:noFill/>
          <a:ln w="3175">
            <a:noFill/>
            <a:miter lim="800000"/>
            <a:headEnd/>
            <a:tailEnd/>
          </a:ln>
        </p:spPr>
        <p:txBody>
          <a:bodyPr>
            <a:spAutoFit/>
          </a:bodyPr>
          <a:lstStyle/>
          <a:p>
            <a:r>
              <a:rPr lang="en-US" sz="1100">
                <a:solidFill>
                  <a:srgbClr val="0000FF"/>
                </a:solidFill>
                <a:latin typeface="Times New Roman" pitchFamily="18" charset="0"/>
                <a:cs typeface="Times New Roman" pitchFamily="18" charset="0"/>
                <a:sym typeface="Symbol" pitchFamily="18" charset="2"/>
              </a:rPr>
              <a:t></a:t>
            </a:r>
            <a:r>
              <a:rPr lang="en-US" sz="1100" baseline="-25000">
                <a:solidFill>
                  <a:srgbClr val="0000FF"/>
                </a:solidFill>
                <a:latin typeface="Times New Roman" pitchFamily="18" charset="0"/>
                <a:cs typeface="Times New Roman" pitchFamily="18" charset="0"/>
                <a:sym typeface="Symbol" pitchFamily="18" charset="2"/>
              </a:rPr>
              <a:t>m</a:t>
            </a:r>
            <a:r>
              <a:rPr lang="en-US" sz="1100">
                <a:solidFill>
                  <a:srgbClr val="0000FF"/>
                </a:solidFill>
                <a:latin typeface="Times New Roman" pitchFamily="18" charset="0"/>
                <a:cs typeface="Times New Roman" pitchFamily="18" charset="0"/>
                <a:sym typeface="Symbol" pitchFamily="18" charset="2"/>
              </a:rPr>
              <a:t> &lt; 0</a:t>
            </a:r>
            <a:endParaRPr lang="en-US" sz="1100">
              <a:solidFill>
                <a:srgbClr val="0000FF"/>
              </a:solidFill>
              <a:latin typeface="Times New Roman" pitchFamily="18" charset="0"/>
              <a:cs typeface="Times New Roman" pitchFamily="18" charset="0"/>
            </a:endParaRPr>
          </a:p>
        </p:txBody>
      </p:sp>
      <p:sp>
        <p:nvSpPr>
          <p:cNvPr id="13339" name="TextBox 12"/>
          <p:cNvSpPr txBox="1">
            <a:spLocks noChangeArrowheads="1"/>
          </p:cNvSpPr>
          <p:nvPr/>
        </p:nvSpPr>
        <p:spPr bwMode="auto">
          <a:xfrm>
            <a:off x="2074863" y="3751263"/>
            <a:ext cx="584200" cy="261937"/>
          </a:xfrm>
          <a:prstGeom prst="rect">
            <a:avLst/>
          </a:prstGeom>
          <a:noFill/>
          <a:ln w="3175">
            <a:noFill/>
            <a:miter lim="800000"/>
            <a:headEnd/>
            <a:tailEnd/>
          </a:ln>
        </p:spPr>
        <p:txBody>
          <a:bodyPr>
            <a:spAutoFit/>
          </a:bodyPr>
          <a:lstStyle/>
          <a:p>
            <a:r>
              <a:rPr lang="en-US" sz="1100">
                <a:solidFill>
                  <a:srgbClr val="0000FF"/>
                </a:solidFill>
                <a:latin typeface="Times New Roman" pitchFamily="18" charset="0"/>
                <a:cs typeface="Times New Roman" pitchFamily="18" charset="0"/>
                <a:sym typeface="Symbol" pitchFamily="18" charset="2"/>
              </a:rPr>
              <a:t></a:t>
            </a:r>
            <a:r>
              <a:rPr lang="en-US" sz="1100" baseline="-25000">
                <a:solidFill>
                  <a:srgbClr val="0000FF"/>
                </a:solidFill>
                <a:latin typeface="Times New Roman" pitchFamily="18" charset="0"/>
                <a:cs typeface="Times New Roman" pitchFamily="18" charset="0"/>
                <a:sym typeface="Symbol" pitchFamily="18" charset="2"/>
              </a:rPr>
              <a:t>m</a:t>
            </a:r>
            <a:r>
              <a:rPr lang="en-US" sz="1100">
                <a:solidFill>
                  <a:srgbClr val="0000FF"/>
                </a:solidFill>
                <a:latin typeface="Times New Roman" pitchFamily="18" charset="0"/>
                <a:cs typeface="Times New Roman" pitchFamily="18" charset="0"/>
                <a:sym typeface="Symbol" pitchFamily="18" charset="2"/>
              </a:rPr>
              <a:t> = 0</a:t>
            </a:r>
            <a:endParaRPr lang="en-US" sz="1100">
              <a:solidFill>
                <a:srgbClr val="0000FF"/>
              </a:solidFill>
              <a:latin typeface="Times New Roman" pitchFamily="18" charset="0"/>
              <a:cs typeface="Times New Roman" pitchFamily="18" charset="0"/>
            </a:endParaRPr>
          </a:p>
        </p:txBody>
      </p:sp>
      <p:cxnSp>
        <p:nvCxnSpPr>
          <p:cNvPr id="41" name="Straight Connector 40"/>
          <p:cNvCxnSpPr/>
          <p:nvPr/>
        </p:nvCxnSpPr>
        <p:spPr>
          <a:xfrm flipV="1">
            <a:off x="2854325" y="3748088"/>
            <a:ext cx="523875" cy="11112"/>
          </a:xfrm>
          <a:prstGeom prst="line">
            <a:avLst/>
          </a:prstGeom>
          <a:ln>
            <a:solidFill>
              <a:srgbClr val="0000FF"/>
            </a:solidFill>
            <a:prstDash val="sysDash"/>
          </a:ln>
        </p:spPr>
        <p:style>
          <a:lnRef idx="1">
            <a:schemeClr val="accent1"/>
          </a:lnRef>
          <a:fillRef idx="0">
            <a:schemeClr val="accent1"/>
          </a:fillRef>
          <a:effectRef idx="0">
            <a:schemeClr val="accent1"/>
          </a:effectRef>
          <a:fontRef idx="minor">
            <a:schemeClr val="tx1"/>
          </a:fontRef>
        </p:style>
      </p:cxnSp>
      <p:sp>
        <p:nvSpPr>
          <p:cNvPr id="13341" name="TextBox 12"/>
          <p:cNvSpPr txBox="1">
            <a:spLocks noChangeArrowheads="1"/>
          </p:cNvSpPr>
          <p:nvPr/>
        </p:nvSpPr>
        <p:spPr bwMode="auto">
          <a:xfrm>
            <a:off x="3182938" y="3513138"/>
            <a:ext cx="584200" cy="261937"/>
          </a:xfrm>
          <a:prstGeom prst="rect">
            <a:avLst/>
          </a:prstGeom>
          <a:noFill/>
          <a:ln w="3175">
            <a:noFill/>
            <a:miter lim="800000"/>
            <a:headEnd/>
            <a:tailEnd/>
          </a:ln>
        </p:spPr>
        <p:txBody>
          <a:bodyPr>
            <a:spAutoFit/>
          </a:bodyPr>
          <a:lstStyle/>
          <a:p>
            <a:r>
              <a:rPr lang="en-US" sz="1100">
                <a:solidFill>
                  <a:srgbClr val="0000FF"/>
                </a:solidFill>
                <a:latin typeface="Times New Roman" pitchFamily="18" charset="0"/>
                <a:cs typeface="Times New Roman" pitchFamily="18" charset="0"/>
                <a:sym typeface="Symbol" pitchFamily="18" charset="2"/>
              </a:rPr>
              <a:t></a:t>
            </a:r>
            <a:r>
              <a:rPr lang="en-US" sz="1100" baseline="-25000">
                <a:solidFill>
                  <a:srgbClr val="0000FF"/>
                </a:solidFill>
                <a:latin typeface="Times New Roman" pitchFamily="18" charset="0"/>
                <a:cs typeface="Times New Roman" pitchFamily="18" charset="0"/>
                <a:sym typeface="Symbol" pitchFamily="18" charset="2"/>
              </a:rPr>
              <a:t>m</a:t>
            </a:r>
            <a:r>
              <a:rPr lang="en-US" sz="1100">
                <a:solidFill>
                  <a:srgbClr val="0000FF"/>
                </a:solidFill>
                <a:latin typeface="Times New Roman" pitchFamily="18" charset="0"/>
                <a:cs typeface="Times New Roman" pitchFamily="18" charset="0"/>
                <a:sym typeface="Symbol" pitchFamily="18" charset="2"/>
              </a:rPr>
              <a:t> &gt; 0</a:t>
            </a:r>
            <a:endParaRPr lang="en-US" sz="1100">
              <a:solidFill>
                <a:srgbClr val="0000FF"/>
              </a:solidFill>
              <a:latin typeface="Times New Roman" pitchFamily="18" charset="0"/>
              <a:cs typeface="Times New Roman" pitchFamily="18" charset="0"/>
            </a:endParaRPr>
          </a:p>
        </p:txBody>
      </p:sp>
      <p:cxnSp>
        <p:nvCxnSpPr>
          <p:cNvPr id="47" name="Straight Connector 46"/>
          <p:cNvCxnSpPr/>
          <p:nvPr/>
        </p:nvCxnSpPr>
        <p:spPr>
          <a:xfrm flipV="1">
            <a:off x="4127500" y="3252788"/>
            <a:ext cx="523875" cy="11112"/>
          </a:xfrm>
          <a:prstGeom prst="line">
            <a:avLst/>
          </a:prstGeom>
          <a:ln>
            <a:solidFill>
              <a:srgbClr val="0000FF"/>
            </a:solidFill>
            <a:prstDash val="sysDash"/>
          </a:ln>
        </p:spPr>
        <p:style>
          <a:lnRef idx="1">
            <a:schemeClr val="accent1"/>
          </a:lnRef>
          <a:fillRef idx="0">
            <a:schemeClr val="accent1"/>
          </a:fillRef>
          <a:effectRef idx="0">
            <a:schemeClr val="accent1"/>
          </a:effectRef>
          <a:fontRef idx="minor">
            <a:schemeClr val="tx1"/>
          </a:fontRef>
        </p:style>
      </p:cxnSp>
      <p:sp>
        <p:nvSpPr>
          <p:cNvPr id="13343" name="TextBox 12"/>
          <p:cNvSpPr txBox="1">
            <a:spLocks noChangeArrowheads="1"/>
          </p:cNvSpPr>
          <p:nvPr/>
        </p:nvSpPr>
        <p:spPr bwMode="auto">
          <a:xfrm>
            <a:off x="4341813" y="3017838"/>
            <a:ext cx="584200" cy="261937"/>
          </a:xfrm>
          <a:prstGeom prst="rect">
            <a:avLst/>
          </a:prstGeom>
          <a:noFill/>
          <a:ln w="3175">
            <a:noFill/>
            <a:miter lim="800000"/>
            <a:headEnd/>
            <a:tailEnd/>
          </a:ln>
        </p:spPr>
        <p:txBody>
          <a:bodyPr>
            <a:spAutoFit/>
          </a:bodyPr>
          <a:lstStyle/>
          <a:p>
            <a:r>
              <a:rPr lang="en-US" sz="1100">
                <a:solidFill>
                  <a:srgbClr val="0000FF"/>
                </a:solidFill>
                <a:latin typeface="Times New Roman" pitchFamily="18" charset="0"/>
                <a:cs typeface="Times New Roman" pitchFamily="18" charset="0"/>
                <a:sym typeface="Symbol" pitchFamily="18" charset="2"/>
              </a:rPr>
              <a:t></a:t>
            </a:r>
            <a:r>
              <a:rPr lang="en-US" sz="1100" baseline="-25000">
                <a:solidFill>
                  <a:srgbClr val="0000FF"/>
                </a:solidFill>
                <a:latin typeface="Times New Roman" pitchFamily="18" charset="0"/>
                <a:cs typeface="Times New Roman" pitchFamily="18" charset="0"/>
                <a:sym typeface="Symbol" pitchFamily="18" charset="2"/>
              </a:rPr>
              <a:t>m</a:t>
            </a:r>
            <a:r>
              <a:rPr lang="en-US" sz="1100">
                <a:solidFill>
                  <a:srgbClr val="0000FF"/>
                </a:solidFill>
                <a:latin typeface="Times New Roman" pitchFamily="18" charset="0"/>
                <a:cs typeface="Times New Roman" pitchFamily="18" charset="0"/>
                <a:sym typeface="Symbol" pitchFamily="18" charset="2"/>
              </a:rPr>
              <a:t> &gt; 0</a:t>
            </a:r>
            <a:endParaRPr lang="en-US" sz="1100">
              <a:solidFill>
                <a:srgbClr val="0000FF"/>
              </a:solidFill>
              <a:latin typeface="Times New Roman" pitchFamily="18" charset="0"/>
              <a:cs typeface="Times New Roman" pitchFamily="18" charset="0"/>
            </a:endParaRPr>
          </a:p>
        </p:txBody>
      </p:sp>
      <p:cxnSp>
        <p:nvCxnSpPr>
          <p:cNvPr id="52" name="Straight Connector 51"/>
          <p:cNvCxnSpPr/>
          <p:nvPr/>
        </p:nvCxnSpPr>
        <p:spPr>
          <a:xfrm flipV="1">
            <a:off x="5167313" y="2819400"/>
            <a:ext cx="550862" cy="4763"/>
          </a:xfrm>
          <a:prstGeom prst="line">
            <a:avLst/>
          </a:prstGeom>
          <a:ln>
            <a:solidFill>
              <a:srgbClr val="0000FF"/>
            </a:solidFill>
            <a:prstDash val="sysDash"/>
          </a:ln>
        </p:spPr>
        <p:style>
          <a:lnRef idx="1">
            <a:schemeClr val="accent1"/>
          </a:lnRef>
          <a:fillRef idx="0">
            <a:schemeClr val="accent1"/>
          </a:fillRef>
          <a:effectRef idx="0">
            <a:schemeClr val="accent1"/>
          </a:effectRef>
          <a:fontRef idx="minor">
            <a:schemeClr val="tx1"/>
          </a:fontRef>
        </p:style>
      </p:cxnSp>
      <p:sp>
        <p:nvSpPr>
          <p:cNvPr id="13345" name="TextBox 12"/>
          <p:cNvSpPr txBox="1">
            <a:spLocks noChangeArrowheads="1"/>
          </p:cNvSpPr>
          <p:nvPr/>
        </p:nvSpPr>
        <p:spPr bwMode="auto">
          <a:xfrm>
            <a:off x="5583238" y="2573338"/>
            <a:ext cx="704850" cy="261937"/>
          </a:xfrm>
          <a:prstGeom prst="rect">
            <a:avLst/>
          </a:prstGeom>
          <a:noFill/>
          <a:ln w="3175">
            <a:noFill/>
            <a:miter lim="800000"/>
            <a:headEnd/>
            <a:tailEnd/>
          </a:ln>
        </p:spPr>
        <p:txBody>
          <a:bodyPr>
            <a:spAutoFit/>
          </a:bodyPr>
          <a:lstStyle/>
          <a:p>
            <a:r>
              <a:rPr lang="en-US" sz="1100">
                <a:solidFill>
                  <a:srgbClr val="0000FF"/>
                </a:solidFill>
                <a:latin typeface="Times New Roman" pitchFamily="18" charset="0"/>
                <a:cs typeface="Times New Roman" pitchFamily="18" charset="0"/>
                <a:sym typeface="Symbol" pitchFamily="18" charset="2"/>
              </a:rPr>
              <a:t></a:t>
            </a:r>
            <a:r>
              <a:rPr lang="en-US" sz="1100" baseline="-25000">
                <a:solidFill>
                  <a:srgbClr val="0000FF"/>
                </a:solidFill>
                <a:latin typeface="Times New Roman" pitchFamily="18" charset="0"/>
                <a:cs typeface="Times New Roman" pitchFamily="18" charset="0"/>
                <a:sym typeface="Symbol" pitchFamily="18" charset="2"/>
              </a:rPr>
              <a:t>m</a:t>
            </a:r>
            <a:r>
              <a:rPr lang="en-US" sz="1100">
                <a:solidFill>
                  <a:srgbClr val="0000FF"/>
                </a:solidFill>
                <a:latin typeface="Times New Roman" pitchFamily="18" charset="0"/>
                <a:cs typeface="Times New Roman" pitchFamily="18" charset="0"/>
                <a:sym typeface="Symbol" pitchFamily="18" charset="2"/>
              </a:rPr>
              <a:t> &gt;&gt; 0</a:t>
            </a:r>
            <a:endParaRPr lang="en-US" sz="1100">
              <a:solidFill>
                <a:srgbClr val="0000FF"/>
              </a:solidFill>
              <a:latin typeface="Times New Roman" pitchFamily="18" charset="0"/>
              <a:cs typeface="Times New Roman" pitchFamily="18" charset="0"/>
            </a:endParaRPr>
          </a:p>
        </p:txBody>
      </p:sp>
      <p:cxnSp>
        <p:nvCxnSpPr>
          <p:cNvPr id="58" name="Straight Connector 57"/>
          <p:cNvCxnSpPr/>
          <p:nvPr/>
        </p:nvCxnSpPr>
        <p:spPr>
          <a:xfrm flipV="1">
            <a:off x="7704138" y="5160963"/>
            <a:ext cx="549275" cy="4762"/>
          </a:xfrm>
          <a:prstGeom prst="line">
            <a:avLst/>
          </a:prstGeom>
          <a:ln>
            <a:solidFill>
              <a:srgbClr val="0000FF"/>
            </a:solidFill>
            <a:prstDash val="sysDash"/>
          </a:ln>
        </p:spPr>
        <p:style>
          <a:lnRef idx="1">
            <a:schemeClr val="accent1"/>
          </a:lnRef>
          <a:fillRef idx="0">
            <a:schemeClr val="accent1"/>
          </a:fillRef>
          <a:effectRef idx="0">
            <a:schemeClr val="accent1"/>
          </a:effectRef>
          <a:fontRef idx="minor">
            <a:schemeClr val="tx1"/>
          </a:fontRef>
        </p:style>
      </p:cxnSp>
      <p:sp>
        <p:nvSpPr>
          <p:cNvPr id="13347" name="TextBox 12"/>
          <p:cNvSpPr txBox="1">
            <a:spLocks noChangeArrowheads="1"/>
          </p:cNvSpPr>
          <p:nvPr/>
        </p:nvSpPr>
        <p:spPr bwMode="auto">
          <a:xfrm>
            <a:off x="8180388" y="4924425"/>
            <a:ext cx="727075" cy="261938"/>
          </a:xfrm>
          <a:prstGeom prst="rect">
            <a:avLst/>
          </a:prstGeom>
          <a:noFill/>
          <a:ln w="3175">
            <a:noFill/>
            <a:miter lim="800000"/>
            <a:headEnd/>
            <a:tailEnd/>
          </a:ln>
        </p:spPr>
        <p:txBody>
          <a:bodyPr>
            <a:spAutoFit/>
          </a:bodyPr>
          <a:lstStyle/>
          <a:p>
            <a:r>
              <a:rPr lang="en-US" sz="1100">
                <a:solidFill>
                  <a:srgbClr val="0000FF"/>
                </a:solidFill>
                <a:latin typeface="Times New Roman" pitchFamily="18" charset="0"/>
                <a:cs typeface="Times New Roman" pitchFamily="18" charset="0"/>
                <a:sym typeface="Symbol" pitchFamily="18" charset="2"/>
              </a:rPr>
              <a:t></a:t>
            </a:r>
            <a:r>
              <a:rPr lang="en-US" sz="1100" baseline="-25000">
                <a:solidFill>
                  <a:srgbClr val="0000FF"/>
                </a:solidFill>
                <a:latin typeface="Times New Roman" pitchFamily="18" charset="0"/>
                <a:cs typeface="Times New Roman" pitchFamily="18" charset="0"/>
                <a:sym typeface="Symbol" pitchFamily="18" charset="2"/>
              </a:rPr>
              <a:t>m</a:t>
            </a:r>
            <a:r>
              <a:rPr lang="en-US" sz="1100">
                <a:solidFill>
                  <a:srgbClr val="0000FF"/>
                </a:solidFill>
                <a:latin typeface="Times New Roman" pitchFamily="18" charset="0"/>
                <a:cs typeface="Times New Roman" pitchFamily="18" charset="0"/>
                <a:sym typeface="Symbol" pitchFamily="18" charset="2"/>
              </a:rPr>
              <a:t> &lt;&lt; 0</a:t>
            </a:r>
            <a:endParaRPr lang="en-US" sz="1100">
              <a:solidFill>
                <a:srgbClr val="0000FF"/>
              </a:solidFill>
              <a:latin typeface="Times New Roman" pitchFamily="18" charset="0"/>
              <a:cs typeface="Times New Roman" pitchFamily="18" charset="0"/>
            </a:endParaRPr>
          </a:p>
        </p:txBody>
      </p:sp>
      <p:sp>
        <p:nvSpPr>
          <p:cNvPr id="37" name="Freeform 36"/>
          <p:cNvSpPr/>
          <p:nvPr/>
        </p:nvSpPr>
        <p:spPr>
          <a:xfrm flipH="1" flipV="1">
            <a:off x="6738938" y="3990975"/>
            <a:ext cx="195262" cy="1462088"/>
          </a:xfrm>
          <a:custGeom>
            <a:avLst/>
            <a:gdLst>
              <a:gd name="connsiteX0" fmla="*/ 0 w 195209"/>
              <a:gd name="connsiteY0" fmla="*/ 1441807 h 1462355"/>
              <a:gd name="connsiteX1" fmla="*/ 102741 w 195209"/>
              <a:gd name="connsiteY1" fmla="*/ 3425 h 1462355"/>
              <a:gd name="connsiteX2" fmla="*/ 195209 w 195209"/>
              <a:gd name="connsiteY2" fmla="*/ 1462355 h 1462355"/>
            </a:gdLst>
            <a:ahLst/>
            <a:cxnLst>
              <a:cxn ang="0">
                <a:pos x="connsiteX0" y="connsiteY0"/>
              </a:cxn>
              <a:cxn ang="0">
                <a:pos x="connsiteX1" y="connsiteY1"/>
              </a:cxn>
              <a:cxn ang="0">
                <a:pos x="connsiteX2" y="connsiteY2"/>
              </a:cxn>
            </a:cxnLst>
            <a:rect l="l" t="t" r="r" b="b"/>
            <a:pathLst>
              <a:path w="195209" h="1462355">
                <a:moveTo>
                  <a:pt x="0" y="1441807"/>
                </a:moveTo>
                <a:cubicBezTo>
                  <a:pt x="35103" y="720903"/>
                  <a:pt x="70206" y="0"/>
                  <a:pt x="102741" y="3425"/>
                </a:cubicBezTo>
                <a:cubicBezTo>
                  <a:pt x="135276" y="6850"/>
                  <a:pt x="171236" y="1227762"/>
                  <a:pt x="195209" y="1462355"/>
                </a:cubicBez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3349" name="TextBox 12"/>
          <p:cNvSpPr txBox="1">
            <a:spLocks noChangeArrowheads="1"/>
          </p:cNvSpPr>
          <p:nvPr/>
        </p:nvSpPr>
        <p:spPr bwMode="auto">
          <a:xfrm>
            <a:off x="6370638" y="5462588"/>
            <a:ext cx="852487" cy="647700"/>
          </a:xfrm>
          <a:prstGeom prst="rect">
            <a:avLst/>
          </a:prstGeom>
          <a:noFill/>
          <a:ln w="3175">
            <a:noFill/>
            <a:miter lim="800000"/>
            <a:headEnd/>
            <a:tailEnd/>
          </a:ln>
        </p:spPr>
        <p:txBody>
          <a:bodyPr>
            <a:spAutoFit/>
          </a:bodyPr>
          <a:lstStyle/>
          <a:p>
            <a:r>
              <a:rPr lang="en-US" sz="1400" b="1">
                <a:latin typeface="Times New Roman" pitchFamily="18" charset="0"/>
                <a:cs typeface="Times New Roman" pitchFamily="18" charset="0"/>
              </a:rPr>
              <a:t>R = </a:t>
            </a:r>
            <a:r>
              <a:rPr lang="en-US" sz="1400" b="1">
                <a:latin typeface="Times New Roman" pitchFamily="18" charset="0"/>
                <a:cs typeface="Times New Roman" pitchFamily="18" charset="0"/>
                <a:sym typeface="Symbol" pitchFamily="18" charset="2"/>
              </a:rPr>
              <a:t></a:t>
            </a:r>
            <a:endParaRPr lang="en-US" sz="1400" b="1">
              <a:latin typeface="Times New Roman" pitchFamily="18" charset="0"/>
              <a:cs typeface="Times New Roman" pitchFamily="18" charset="0"/>
            </a:endParaRPr>
          </a:p>
          <a:p>
            <a:r>
              <a:rPr lang="en-US" sz="1100">
                <a:latin typeface="Times New Roman" pitchFamily="18" charset="0"/>
                <a:cs typeface="Times New Roman" pitchFamily="18" charset="0"/>
              </a:rPr>
              <a:t>Zero to minimum</a:t>
            </a:r>
          </a:p>
        </p:txBody>
      </p:sp>
      <p:cxnSp>
        <p:nvCxnSpPr>
          <p:cNvPr id="39" name="Straight Connector 38"/>
          <p:cNvCxnSpPr/>
          <p:nvPr/>
        </p:nvCxnSpPr>
        <p:spPr>
          <a:xfrm flipV="1">
            <a:off x="6573838" y="4683125"/>
            <a:ext cx="523875" cy="11113"/>
          </a:xfrm>
          <a:prstGeom prst="line">
            <a:avLst/>
          </a:prstGeom>
          <a:ln>
            <a:solidFill>
              <a:srgbClr val="0000FF"/>
            </a:solidFill>
            <a:prstDash val="sysDash"/>
          </a:ln>
        </p:spPr>
        <p:style>
          <a:lnRef idx="1">
            <a:schemeClr val="accent1"/>
          </a:lnRef>
          <a:fillRef idx="0">
            <a:schemeClr val="accent1"/>
          </a:fillRef>
          <a:effectRef idx="0">
            <a:schemeClr val="accent1"/>
          </a:effectRef>
          <a:fontRef idx="minor">
            <a:schemeClr val="tx1"/>
          </a:fontRef>
        </p:style>
      </p:cxnSp>
      <p:sp>
        <p:nvSpPr>
          <p:cNvPr id="13351" name="TextBox 12"/>
          <p:cNvSpPr txBox="1">
            <a:spLocks noChangeArrowheads="1"/>
          </p:cNvSpPr>
          <p:nvPr/>
        </p:nvSpPr>
        <p:spPr bwMode="auto">
          <a:xfrm>
            <a:off x="6954838" y="4645025"/>
            <a:ext cx="584200" cy="260350"/>
          </a:xfrm>
          <a:prstGeom prst="rect">
            <a:avLst/>
          </a:prstGeom>
          <a:noFill/>
          <a:ln w="3175">
            <a:noFill/>
            <a:miter lim="800000"/>
            <a:headEnd/>
            <a:tailEnd/>
          </a:ln>
        </p:spPr>
        <p:txBody>
          <a:bodyPr>
            <a:spAutoFit/>
          </a:bodyPr>
          <a:lstStyle/>
          <a:p>
            <a:r>
              <a:rPr lang="en-US" sz="1100">
                <a:solidFill>
                  <a:srgbClr val="0000FF"/>
                </a:solidFill>
                <a:latin typeface="Times New Roman" pitchFamily="18" charset="0"/>
                <a:cs typeface="Times New Roman" pitchFamily="18" charset="0"/>
                <a:sym typeface="Symbol" pitchFamily="18" charset="2"/>
              </a:rPr>
              <a:t></a:t>
            </a:r>
            <a:r>
              <a:rPr lang="en-US" sz="1100" baseline="-25000">
                <a:solidFill>
                  <a:srgbClr val="0000FF"/>
                </a:solidFill>
                <a:latin typeface="Times New Roman" pitchFamily="18" charset="0"/>
                <a:cs typeface="Times New Roman" pitchFamily="18" charset="0"/>
                <a:sym typeface="Symbol" pitchFamily="18" charset="2"/>
              </a:rPr>
              <a:t>m</a:t>
            </a:r>
            <a:r>
              <a:rPr lang="en-US" sz="1100">
                <a:solidFill>
                  <a:srgbClr val="0000FF"/>
                </a:solidFill>
                <a:latin typeface="Times New Roman" pitchFamily="18" charset="0"/>
                <a:cs typeface="Times New Roman" pitchFamily="18" charset="0"/>
                <a:sym typeface="Symbol" pitchFamily="18" charset="2"/>
              </a:rPr>
              <a:t> &lt; 0</a:t>
            </a:r>
            <a:endParaRPr lang="en-US" sz="110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673787E7-17D8-4F7B-BC2B-45F3DF981E28}" type="slidenum">
              <a:rPr lang="en-US" smtClean="0"/>
              <a:pPr>
                <a:defRPr/>
              </a:pPr>
              <a:t>15</a:t>
            </a:fld>
            <a:endParaRPr lang="en-US"/>
          </a:p>
        </p:txBody>
      </p:sp>
      <p:sp>
        <p:nvSpPr>
          <p:cNvPr id="14339" name="TextBox 2"/>
          <p:cNvSpPr txBox="1">
            <a:spLocks noChangeArrowheads="1"/>
          </p:cNvSpPr>
          <p:nvPr/>
        </p:nvSpPr>
        <p:spPr bwMode="auto">
          <a:xfrm>
            <a:off x="381000" y="381000"/>
            <a:ext cx="8496300" cy="12001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Mean Stress Influence on Constant Amplitude Fatigue Life</a:t>
            </a:r>
          </a:p>
          <a:p>
            <a:endParaRPr lang="en-US" sz="1400">
              <a:latin typeface="Times New Roman" pitchFamily="18" charset="0"/>
              <a:cs typeface="Times New Roman" pitchFamily="18" charset="0"/>
            </a:endParaRPr>
          </a:p>
          <a:p>
            <a:r>
              <a:rPr lang="en-US" sz="1400">
                <a:latin typeface="Times New Roman" pitchFamily="18" charset="0"/>
                <a:cs typeface="Times New Roman" pitchFamily="18" charset="0"/>
              </a:rPr>
              <a:t>The fatigue life is minimized for increasing applied stress ranges (</a:t>
            </a:r>
            <a:r>
              <a:rPr lang="en-US" sz="1400">
                <a:latin typeface="Times New Roman" pitchFamily="18" charset="0"/>
                <a:cs typeface="Times New Roman" pitchFamily="18" charset="0"/>
                <a:sym typeface="Symbol" pitchFamily="18" charset="2"/>
              </a:rPr>
              <a:t>) </a:t>
            </a:r>
            <a:r>
              <a:rPr lang="en-US" sz="1400">
                <a:latin typeface="Times New Roman" pitchFamily="18" charset="0"/>
                <a:cs typeface="Times New Roman" pitchFamily="18" charset="0"/>
              </a:rPr>
              <a:t>at a fixed maximum stress level.   </a:t>
            </a:r>
          </a:p>
          <a:p>
            <a:r>
              <a:rPr lang="en-US" sz="1400">
                <a:latin typeface="Times New Roman" pitchFamily="18" charset="0"/>
                <a:cs typeface="Times New Roman" pitchFamily="18" charset="0"/>
              </a:rPr>
              <a:t>For a fixed alternating stress (</a:t>
            </a:r>
            <a:r>
              <a:rPr lang="en-US" sz="1400">
                <a:latin typeface="Times New Roman" pitchFamily="18" charset="0"/>
                <a:cs typeface="Times New Roman" pitchFamily="18" charset="0"/>
                <a:sym typeface="Symbol" pitchFamily="18" charset="2"/>
              </a:rPr>
              <a:t></a:t>
            </a:r>
            <a:r>
              <a:rPr lang="en-US" sz="1400" baseline="-25000">
                <a:latin typeface="Times New Roman" pitchFamily="18" charset="0"/>
                <a:cs typeface="Times New Roman" pitchFamily="18" charset="0"/>
                <a:sym typeface="Symbol" pitchFamily="18" charset="2"/>
              </a:rPr>
              <a:t>a</a:t>
            </a:r>
            <a:r>
              <a:rPr lang="en-US" sz="1400">
                <a:latin typeface="Times New Roman" pitchFamily="18" charset="0"/>
                <a:cs typeface="Times New Roman" pitchFamily="18" charset="0"/>
                <a:sym typeface="Symbol" pitchFamily="18" charset="2"/>
              </a:rPr>
              <a:t>) level the resulting fatigue life will generally decrease within increasing mean stress (</a:t>
            </a:r>
            <a:r>
              <a:rPr lang="en-US" sz="1400" baseline="-25000">
                <a:latin typeface="Times New Roman" pitchFamily="18" charset="0"/>
                <a:cs typeface="Times New Roman" pitchFamily="18" charset="0"/>
                <a:sym typeface="Symbol" pitchFamily="18" charset="2"/>
              </a:rPr>
              <a:t>m</a:t>
            </a:r>
            <a:r>
              <a:rPr lang="en-US" sz="1400">
                <a:latin typeface="Times New Roman" pitchFamily="18" charset="0"/>
                <a:cs typeface="Times New Roman" pitchFamily="18" charset="0"/>
                <a:sym typeface="Symbol" pitchFamily="18" charset="2"/>
              </a:rPr>
              <a:t>) – applied maximum stress is increasing with increasing mean.</a:t>
            </a:r>
            <a:endParaRPr lang="en-US" sz="1400" i="1">
              <a:latin typeface="Times New Roman" pitchFamily="18" charset="0"/>
              <a:cs typeface="Times New Roman" pitchFamily="18" charset="0"/>
            </a:endParaRPr>
          </a:p>
        </p:txBody>
      </p:sp>
      <p:pic>
        <p:nvPicPr>
          <p:cNvPr id="14340" name="Picture 2" descr="Z:\DATA_010_06-11_06-12\fatigue class\006_SN-mean-stress_1a.JPG"/>
          <p:cNvPicPr>
            <a:picLocks noChangeAspect="1" noChangeArrowheads="1"/>
          </p:cNvPicPr>
          <p:nvPr/>
        </p:nvPicPr>
        <p:blipFill>
          <a:blip r:embed="rId2" cstate="print"/>
          <a:srcRect/>
          <a:stretch>
            <a:fillRect/>
          </a:stretch>
        </p:blipFill>
        <p:spPr bwMode="auto">
          <a:xfrm>
            <a:off x="144463" y="1778000"/>
            <a:ext cx="4748212" cy="3924300"/>
          </a:xfrm>
          <a:prstGeom prst="rect">
            <a:avLst/>
          </a:prstGeom>
          <a:noFill/>
          <a:ln w="9525">
            <a:noFill/>
            <a:miter lim="800000"/>
            <a:headEnd/>
            <a:tailEnd/>
          </a:ln>
        </p:spPr>
      </p:pic>
      <p:pic>
        <p:nvPicPr>
          <p:cNvPr id="14341" name="Picture 3" descr="Z:\DATA_010_06-11_06-12\fatigue class\006_SN-mean-stress_2a.JPG"/>
          <p:cNvPicPr>
            <a:picLocks noChangeAspect="1" noChangeArrowheads="1"/>
          </p:cNvPicPr>
          <p:nvPr/>
        </p:nvPicPr>
        <p:blipFill>
          <a:blip r:embed="rId3" cstate="print"/>
          <a:srcRect/>
          <a:stretch>
            <a:fillRect/>
          </a:stretch>
        </p:blipFill>
        <p:spPr bwMode="auto">
          <a:xfrm>
            <a:off x="5116513" y="3159125"/>
            <a:ext cx="3532187" cy="2373313"/>
          </a:xfrm>
          <a:prstGeom prst="rect">
            <a:avLst/>
          </a:prstGeom>
          <a:noFill/>
          <a:ln w="9525">
            <a:noFill/>
            <a:miter lim="800000"/>
            <a:headEnd/>
            <a:tailEnd/>
          </a:ln>
        </p:spPr>
      </p:pic>
      <p:sp>
        <p:nvSpPr>
          <p:cNvPr id="6" name="TextBox 3"/>
          <p:cNvSpPr txBox="1">
            <a:spLocks noChangeArrowheads="1"/>
          </p:cNvSpPr>
          <p:nvPr/>
        </p:nvSpPr>
        <p:spPr bwMode="auto">
          <a:xfrm>
            <a:off x="176213" y="5945188"/>
            <a:ext cx="4745037" cy="64611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b="1" dirty="0">
                <a:solidFill>
                  <a:schemeClr val="tx1">
                    <a:lumMod val="65000"/>
                    <a:lumOff val="35000"/>
                  </a:schemeClr>
                </a:solidFill>
                <a:latin typeface="Times New Roman" pitchFamily="18" charset="0"/>
                <a:cs typeface="Times New Roman" pitchFamily="18" charset="0"/>
              </a:rPr>
              <a:t>ASM Handbook, Vol. 11  Failure Analysis &amp; Prevention</a:t>
            </a:r>
            <a:r>
              <a:rPr lang="en-US" sz="1200" dirty="0">
                <a:solidFill>
                  <a:schemeClr val="tx1">
                    <a:lumMod val="65000"/>
                    <a:lumOff val="35000"/>
                  </a:schemeClr>
                </a:solidFill>
                <a:latin typeface="Times New Roman" pitchFamily="18" charset="0"/>
                <a:cs typeface="Times New Roman" pitchFamily="18" charset="0"/>
              </a:rPr>
              <a:t>, Becker, </a:t>
            </a:r>
            <a:r>
              <a:rPr lang="en-US" sz="1200" dirty="0" err="1">
                <a:solidFill>
                  <a:schemeClr val="tx1">
                    <a:lumMod val="65000"/>
                    <a:lumOff val="35000"/>
                  </a:schemeClr>
                </a:solidFill>
                <a:latin typeface="Times New Roman" pitchFamily="18" charset="0"/>
                <a:cs typeface="Times New Roman" pitchFamily="18" charset="0"/>
              </a:rPr>
              <a:t>W.T.</a:t>
            </a:r>
            <a:r>
              <a:rPr lang="en-US" sz="1200" dirty="0">
                <a:solidFill>
                  <a:schemeClr val="tx1">
                    <a:lumMod val="65000"/>
                    <a:lumOff val="35000"/>
                  </a:schemeClr>
                </a:solidFill>
                <a:latin typeface="Times New Roman" pitchFamily="18" charset="0"/>
                <a:cs typeface="Times New Roman" pitchFamily="18" charset="0"/>
              </a:rPr>
              <a:t>, and Shipley, R.J., editors, </a:t>
            </a:r>
            <a:r>
              <a:rPr lang="en-US" sz="1200" b="1" i="1" dirty="0">
                <a:solidFill>
                  <a:schemeClr val="tx1">
                    <a:lumMod val="65000"/>
                    <a:lumOff val="35000"/>
                  </a:schemeClr>
                </a:solidFill>
                <a:latin typeface="Times New Roman" pitchFamily="18" charset="0"/>
                <a:cs typeface="Times New Roman" pitchFamily="18" charset="0"/>
              </a:rPr>
              <a:t>Fatigue-Life Assessment</a:t>
            </a:r>
            <a:r>
              <a:rPr lang="en-US" sz="1200" dirty="0">
                <a:solidFill>
                  <a:schemeClr val="tx1">
                    <a:lumMod val="65000"/>
                    <a:lumOff val="35000"/>
                  </a:schemeClr>
                </a:solidFill>
                <a:latin typeface="Times New Roman" pitchFamily="18" charset="0"/>
                <a:cs typeface="Times New Roman" pitchFamily="18" charset="0"/>
              </a:rPr>
              <a:t>, Kaplan, </a:t>
            </a:r>
            <a:r>
              <a:rPr lang="en-US" sz="1200" dirty="0" err="1">
                <a:solidFill>
                  <a:schemeClr val="tx1">
                    <a:lumMod val="65000"/>
                    <a:lumOff val="35000"/>
                  </a:schemeClr>
                </a:solidFill>
                <a:latin typeface="Times New Roman" pitchFamily="18" charset="0"/>
                <a:cs typeface="Times New Roman" pitchFamily="18" charset="0"/>
              </a:rPr>
              <a:t>M.P.</a:t>
            </a:r>
            <a:r>
              <a:rPr lang="en-US" sz="1200" dirty="0">
                <a:solidFill>
                  <a:schemeClr val="tx1">
                    <a:lumMod val="65000"/>
                    <a:lumOff val="35000"/>
                  </a:schemeClr>
                </a:solidFill>
                <a:latin typeface="Times New Roman" pitchFamily="18" charset="0"/>
                <a:cs typeface="Times New Roman" pitchFamily="18" charset="0"/>
              </a:rPr>
              <a:t>, &amp; Wolff, </a:t>
            </a:r>
            <a:r>
              <a:rPr lang="en-US" sz="1200" dirty="0" err="1">
                <a:solidFill>
                  <a:schemeClr val="tx1">
                    <a:lumMod val="65000"/>
                    <a:lumOff val="35000"/>
                  </a:schemeClr>
                </a:solidFill>
                <a:latin typeface="Times New Roman" pitchFamily="18" charset="0"/>
                <a:cs typeface="Times New Roman" pitchFamily="18" charset="0"/>
              </a:rPr>
              <a:t>T.A.</a:t>
            </a:r>
            <a:r>
              <a:rPr lang="en-US" sz="1200" dirty="0">
                <a:solidFill>
                  <a:schemeClr val="tx1">
                    <a:lumMod val="65000"/>
                    <a:lumOff val="35000"/>
                  </a:schemeClr>
                </a:solidFill>
                <a:latin typeface="Times New Roman" pitchFamily="18" charset="0"/>
                <a:cs typeface="Times New Roman" pitchFamily="18" charset="0"/>
              </a:rPr>
              <a:t>, pg. 277, ASM International, 2002.</a:t>
            </a:r>
          </a:p>
        </p:txBody>
      </p:sp>
      <p:sp>
        <p:nvSpPr>
          <p:cNvPr id="7" name="TextBox 3"/>
          <p:cNvSpPr txBox="1">
            <a:spLocks noChangeArrowheads="1"/>
          </p:cNvSpPr>
          <p:nvPr/>
        </p:nvSpPr>
        <p:spPr bwMode="auto">
          <a:xfrm>
            <a:off x="5403850" y="5748338"/>
            <a:ext cx="3451225" cy="64611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Stephens, R.I., </a:t>
            </a:r>
            <a:r>
              <a:rPr lang="en-US" sz="1200" dirty="0" err="1">
                <a:solidFill>
                  <a:schemeClr val="tx1">
                    <a:lumMod val="65000"/>
                    <a:lumOff val="35000"/>
                  </a:schemeClr>
                </a:solidFill>
                <a:latin typeface="Times New Roman" pitchFamily="18" charset="0"/>
                <a:cs typeface="Times New Roman" pitchFamily="18" charset="0"/>
              </a:rPr>
              <a:t>Fatemi</a:t>
            </a:r>
            <a:r>
              <a:rPr lang="en-US" sz="1200" dirty="0">
                <a:solidFill>
                  <a:schemeClr val="tx1">
                    <a:lumMod val="65000"/>
                    <a:lumOff val="35000"/>
                  </a:schemeClr>
                </a:solidFill>
                <a:latin typeface="Times New Roman" pitchFamily="18" charset="0"/>
                <a:cs typeface="Times New Roman" pitchFamily="18" charset="0"/>
              </a:rPr>
              <a:t>, A., Stephens, R.R., &amp; Fuchs, </a:t>
            </a:r>
            <a:r>
              <a:rPr lang="en-US" sz="1200" dirty="0" err="1">
                <a:solidFill>
                  <a:schemeClr val="tx1">
                    <a:lumMod val="65000"/>
                    <a:lumOff val="35000"/>
                  </a:schemeClr>
                </a:solidFill>
                <a:latin typeface="Times New Roman" pitchFamily="18" charset="0"/>
                <a:cs typeface="Times New Roman" pitchFamily="18" charset="0"/>
              </a:rPr>
              <a:t>H.O.</a:t>
            </a:r>
            <a:r>
              <a:rPr lang="en-US" sz="1200" dirty="0">
                <a:solidFill>
                  <a:schemeClr val="tx1">
                    <a:lumMod val="65000"/>
                    <a:lumOff val="35000"/>
                  </a:schemeClr>
                </a:solidFill>
                <a:latin typeface="Times New Roman" pitchFamily="18" charset="0"/>
                <a:cs typeface="Times New Roman" pitchFamily="18" charset="0"/>
              </a:rPr>
              <a:t>, </a:t>
            </a:r>
            <a:r>
              <a:rPr lang="en-US" sz="1200" b="1" dirty="0">
                <a:solidFill>
                  <a:schemeClr val="tx1">
                    <a:lumMod val="65000"/>
                    <a:lumOff val="35000"/>
                  </a:schemeClr>
                </a:solidFill>
                <a:latin typeface="Times New Roman" pitchFamily="18" charset="0"/>
                <a:cs typeface="Times New Roman" pitchFamily="18" charset="0"/>
              </a:rPr>
              <a:t>Metal Fatigue in Engineering, 2</a:t>
            </a:r>
            <a:r>
              <a:rPr lang="en-US" sz="1200" b="1" baseline="30000" dirty="0">
                <a:solidFill>
                  <a:schemeClr val="tx1">
                    <a:lumMod val="65000"/>
                    <a:lumOff val="35000"/>
                  </a:schemeClr>
                </a:solidFill>
                <a:latin typeface="Times New Roman" pitchFamily="18" charset="0"/>
                <a:cs typeface="Times New Roman" pitchFamily="18" charset="0"/>
              </a:rPr>
              <a:t>nd</a:t>
            </a:r>
            <a:r>
              <a:rPr lang="en-US" sz="1200" b="1" dirty="0">
                <a:solidFill>
                  <a:schemeClr val="tx1">
                    <a:lumMod val="65000"/>
                    <a:lumOff val="35000"/>
                  </a:schemeClr>
                </a:solidFill>
                <a:latin typeface="Times New Roman" pitchFamily="18" charset="0"/>
                <a:cs typeface="Times New Roman" pitchFamily="18" charset="0"/>
              </a:rPr>
              <a:t> ed., </a:t>
            </a:r>
            <a:r>
              <a:rPr lang="en-US" sz="1200" dirty="0">
                <a:solidFill>
                  <a:schemeClr val="tx1">
                    <a:lumMod val="65000"/>
                    <a:lumOff val="35000"/>
                  </a:schemeClr>
                </a:solidFill>
                <a:latin typeface="Times New Roman" pitchFamily="18" charset="0"/>
                <a:cs typeface="Times New Roman" pitchFamily="18" charset="0"/>
              </a:rPr>
              <a:t>.John Wiley &amp; Sons, 2001, pg  75.</a:t>
            </a:r>
          </a:p>
        </p:txBody>
      </p:sp>
      <p:cxnSp>
        <p:nvCxnSpPr>
          <p:cNvPr id="9" name="Straight Connector 8"/>
          <p:cNvCxnSpPr/>
          <p:nvPr/>
        </p:nvCxnSpPr>
        <p:spPr>
          <a:xfrm>
            <a:off x="4900613" y="1819275"/>
            <a:ext cx="20637" cy="3944938"/>
          </a:xfrm>
          <a:prstGeom prst="line">
            <a:avLst/>
          </a:prstGeom>
          <a:ln>
            <a:solidFill>
              <a:srgbClr val="0000FF"/>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349250" y="3071813"/>
            <a:ext cx="215900" cy="1038225"/>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Rectangle 10"/>
          <p:cNvSpPr/>
          <p:nvPr/>
        </p:nvSpPr>
        <p:spPr>
          <a:xfrm>
            <a:off x="5240338" y="3667125"/>
            <a:ext cx="207962" cy="1066800"/>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Rectangle 11"/>
          <p:cNvSpPr/>
          <p:nvPr/>
        </p:nvSpPr>
        <p:spPr>
          <a:xfrm>
            <a:off x="831850" y="2979738"/>
            <a:ext cx="482600" cy="174625"/>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1016000" y="2289175"/>
            <a:ext cx="482600" cy="174625"/>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Rectangle 13"/>
          <p:cNvSpPr/>
          <p:nvPr/>
        </p:nvSpPr>
        <p:spPr>
          <a:xfrm>
            <a:off x="2493963" y="2493963"/>
            <a:ext cx="482600" cy="174625"/>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350" name="TextBox 12"/>
          <p:cNvSpPr txBox="1">
            <a:spLocks noChangeArrowheads="1"/>
          </p:cNvSpPr>
          <p:nvPr/>
        </p:nvSpPr>
        <p:spPr bwMode="auto">
          <a:xfrm>
            <a:off x="7485063" y="3611563"/>
            <a:ext cx="549275" cy="261937"/>
          </a:xfrm>
          <a:prstGeom prst="rect">
            <a:avLst/>
          </a:prstGeom>
          <a:noFill/>
          <a:ln w="3175">
            <a:solidFill>
              <a:srgbClr val="0000FF"/>
            </a:solidFill>
            <a:miter lim="800000"/>
            <a:headEnd/>
            <a:tailEnd/>
          </a:ln>
        </p:spPr>
        <p:txBody>
          <a:bodyPr>
            <a:spAutoFit/>
          </a:bodyPr>
          <a:lstStyle/>
          <a:p>
            <a:r>
              <a:rPr lang="en-US" sz="1100">
                <a:solidFill>
                  <a:srgbClr val="0000FF"/>
                </a:solidFill>
                <a:latin typeface="Times New Roman" pitchFamily="18" charset="0"/>
                <a:cs typeface="Times New Roman" pitchFamily="18" charset="0"/>
              </a:rPr>
              <a:t>R = -1</a:t>
            </a:r>
          </a:p>
        </p:txBody>
      </p:sp>
      <p:sp>
        <p:nvSpPr>
          <p:cNvPr id="14351" name="TextBox 12"/>
          <p:cNvSpPr txBox="1">
            <a:spLocks noChangeArrowheads="1"/>
          </p:cNvSpPr>
          <p:nvPr/>
        </p:nvSpPr>
        <p:spPr bwMode="auto">
          <a:xfrm>
            <a:off x="8223250" y="3825875"/>
            <a:ext cx="560388" cy="261938"/>
          </a:xfrm>
          <a:prstGeom prst="rect">
            <a:avLst/>
          </a:prstGeom>
          <a:noFill/>
          <a:ln w="3175">
            <a:solidFill>
              <a:srgbClr val="0000FF"/>
            </a:solidFill>
            <a:miter lim="800000"/>
            <a:headEnd/>
            <a:tailEnd/>
          </a:ln>
        </p:spPr>
        <p:txBody>
          <a:bodyPr>
            <a:spAutoFit/>
          </a:bodyPr>
          <a:lstStyle/>
          <a:p>
            <a:r>
              <a:rPr lang="en-US" sz="1100">
                <a:solidFill>
                  <a:srgbClr val="0000FF"/>
                </a:solidFill>
                <a:latin typeface="Times New Roman" pitchFamily="18" charset="0"/>
                <a:cs typeface="Times New Roman" pitchFamily="18" charset="0"/>
              </a:rPr>
              <a:t>R &gt; -1</a:t>
            </a:r>
          </a:p>
        </p:txBody>
      </p:sp>
      <p:sp>
        <p:nvSpPr>
          <p:cNvPr id="14352" name="TextBox 12"/>
          <p:cNvSpPr txBox="1">
            <a:spLocks noChangeArrowheads="1"/>
          </p:cNvSpPr>
          <p:nvPr/>
        </p:nvSpPr>
        <p:spPr bwMode="auto">
          <a:xfrm>
            <a:off x="7666038" y="3308350"/>
            <a:ext cx="561975" cy="261938"/>
          </a:xfrm>
          <a:prstGeom prst="rect">
            <a:avLst/>
          </a:prstGeom>
          <a:noFill/>
          <a:ln w="3175">
            <a:solidFill>
              <a:srgbClr val="0000FF"/>
            </a:solidFill>
            <a:miter lim="800000"/>
            <a:headEnd/>
            <a:tailEnd/>
          </a:ln>
        </p:spPr>
        <p:txBody>
          <a:bodyPr>
            <a:spAutoFit/>
          </a:bodyPr>
          <a:lstStyle/>
          <a:p>
            <a:r>
              <a:rPr lang="en-US" sz="1100">
                <a:solidFill>
                  <a:srgbClr val="0000FF"/>
                </a:solidFill>
                <a:latin typeface="Times New Roman" pitchFamily="18" charset="0"/>
                <a:cs typeface="Times New Roman" pitchFamily="18" charset="0"/>
              </a:rPr>
              <a:t>R &lt; -1</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D566679-5DC4-4AD9-AF11-09EDBBB4F552}" type="slidenum">
              <a:rPr lang="en-US" smtClean="0"/>
              <a:pPr>
                <a:defRPr/>
              </a:pPr>
              <a:t>16</a:t>
            </a:fld>
            <a:endParaRPr lang="en-US"/>
          </a:p>
        </p:txBody>
      </p:sp>
      <p:sp>
        <p:nvSpPr>
          <p:cNvPr id="15363" name="TextBox 2"/>
          <p:cNvSpPr txBox="1">
            <a:spLocks noChangeArrowheads="1"/>
          </p:cNvSpPr>
          <p:nvPr/>
        </p:nvSpPr>
        <p:spPr bwMode="auto">
          <a:xfrm>
            <a:off x="381000" y="381000"/>
            <a:ext cx="8496300" cy="16319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Example of Mean/Residual Stress Influence Limitations</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A tensile overload will reverse yield into compression and conversely a compressive underload will reverse yield into tension (for localized yielding enveloped by a large elastic volume).  The remaining fatigue life is greater for the compressive residual/mean stress at lower load levels, but the mean stress influence is neutralized at higher load levels by cyclic plastic straining.</a:t>
            </a:r>
            <a:endParaRPr lang="en-US" sz="1400"/>
          </a:p>
          <a:p>
            <a:endParaRPr lang="en-US" sz="1600" i="1">
              <a:latin typeface="Times New Roman" pitchFamily="18" charset="0"/>
              <a:cs typeface="Times New Roman" pitchFamily="18" charset="0"/>
            </a:endParaRPr>
          </a:p>
        </p:txBody>
      </p:sp>
      <p:pic>
        <p:nvPicPr>
          <p:cNvPr id="15364" name="Picture 2" descr="Z:\DATA_010_06-11_06-12\fatigue class\007_ovrld-mean-stress_1a.JPG"/>
          <p:cNvPicPr>
            <a:picLocks noChangeAspect="1" noChangeArrowheads="1"/>
          </p:cNvPicPr>
          <p:nvPr/>
        </p:nvPicPr>
        <p:blipFill>
          <a:blip r:embed="rId2" cstate="print"/>
          <a:srcRect/>
          <a:stretch>
            <a:fillRect/>
          </a:stretch>
        </p:blipFill>
        <p:spPr bwMode="auto">
          <a:xfrm>
            <a:off x="314325" y="1931988"/>
            <a:ext cx="5659438" cy="4140200"/>
          </a:xfrm>
          <a:prstGeom prst="rect">
            <a:avLst/>
          </a:prstGeom>
          <a:noFill/>
          <a:ln w="9525">
            <a:noFill/>
            <a:miter lim="800000"/>
            <a:headEnd/>
            <a:tailEnd/>
          </a:ln>
        </p:spPr>
      </p:pic>
      <p:pic>
        <p:nvPicPr>
          <p:cNvPr id="15365" name="Picture 5"/>
          <p:cNvPicPr>
            <a:picLocks noChangeAspect="1" noChangeArrowheads="1"/>
          </p:cNvPicPr>
          <p:nvPr/>
        </p:nvPicPr>
        <p:blipFill>
          <a:blip r:embed="rId3" cstate="print"/>
          <a:srcRect/>
          <a:stretch>
            <a:fillRect/>
          </a:stretch>
        </p:blipFill>
        <p:spPr bwMode="auto">
          <a:xfrm>
            <a:off x="5870575" y="2587625"/>
            <a:ext cx="2698750" cy="2538413"/>
          </a:xfrm>
          <a:prstGeom prst="rect">
            <a:avLst/>
          </a:prstGeom>
          <a:noFill/>
          <a:ln w="9525">
            <a:noFill/>
            <a:miter lim="800000"/>
            <a:headEnd/>
            <a:tailEnd/>
          </a:ln>
        </p:spPr>
      </p:pic>
      <p:sp>
        <p:nvSpPr>
          <p:cNvPr id="9" name="Left Brace 8"/>
          <p:cNvSpPr/>
          <p:nvPr/>
        </p:nvSpPr>
        <p:spPr>
          <a:xfrm>
            <a:off x="6267450" y="2887663"/>
            <a:ext cx="298450" cy="2279650"/>
          </a:xfrm>
          <a:prstGeom prst="leftBrace">
            <a:avLst>
              <a:gd name="adj1" fmla="val 51190"/>
              <a:gd name="adj2" fmla="val 36036"/>
            </a:avLst>
          </a:pr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Left Brace 9"/>
          <p:cNvSpPr/>
          <p:nvPr/>
        </p:nvSpPr>
        <p:spPr>
          <a:xfrm>
            <a:off x="7343775" y="2813050"/>
            <a:ext cx="298450" cy="2281238"/>
          </a:xfrm>
          <a:prstGeom prst="leftBrace">
            <a:avLst>
              <a:gd name="adj1" fmla="val 51190"/>
              <a:gd name="adj2" fmla="val 36036"/>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cxnSp>
        <p:nvCxnSpPr>
          <p:cNvPr id="12" name="Straight Arrow Connector 11"/>
          <p:cNvCxnSpPr>
            <a:stCxn id="9" idx="1"/>
          </p:cNvCxnSpPr>
          <p:nvPr/>
        </p:nvCxnSpPr>
        <p:spPr>
          <a:xfrm flipH="1">
            <a:off x="3513138" y="3708400"/>
            <a:ext cx="2754312" cy="1150938"/>
          </a:xfrm>
          <a:prstGeom prst="straightConnector1">
            <a:avLst/>
          </a:prstGeom>
          <a:ln w="1905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4746625" y="3625850"/>
            <a:ext cx="2617788" cy="1223963"/>
          </a:xfrm>
          <a:prstGeom prst="straightConnector1">
            <a:avLst/>
          </a:prstGeom>
          <a:ln w="1905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790575" y="4870450"/>
            <a:ext cx="4449763" cy="9525"/>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2" name="TextBox 3"/>
          <p:cNvSpPr txBox="1">
            <a:spLocks noChangeArrowheads="1"/>
          </p:cNvSpPr>
          <p:nvPr/>
        </p:nvSpPr>
        <p:spPr bwMode="auto">
          <a:xfrm>
            <a:off x="371475" y="6202363"/>
            <a:ext cx="7908925" cy="46196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Morrow, </a:t>
            </a:r>
            <a:r>
              <a:rPr lang="en-US" sz="1200" dirty="0" err="1">
                <a:solidFill>
                  <a:schemeClr val="tx1">
                    <a:lumMod val="65000"/>
                    <a:lumOff val="35000"/>
                  </a:schemeClr>
                </a:solidFill>
                <a:latin typeface="Times New Roman" pitchFamily="18" charset="0"/>
                <a:cs typeface="Times New Roman" pitchFamily="18" charset="0"/>
              </a:rPr>
              <a:t>JoDean</a:t>
            </a:r>
            <a:r>
              <a:rPr lang="en-US" sz="1200" dirty="0">
                <a:solidFill>
                  <a:schemeClr val="tx1">
                    <a:lumMod val="65000"/>
                    <a:lumOff val="35000"/>
                  </a:schemeClr>
                </a:solidFill>
                <a:latin typeface="Times New Roman" pitchFamily="18" charset="0"/>
                <a:cs typeface="Times New Roman" pitchFamily="18" charset="0"/>
              </a:rPr>
              <a:t>, Wetzel, </a:t>
            </a:r>
            <a:r>
              <a:rPr lang="en-US" sz="1200" dirty="0" err="1">
                <a:solidFill>
                  <a:schemeClr val="tx1">
                    <a:lumMod val="65000"/>
                    <a:lumOff val="35000"/>
                  </a:schemeClr>
                </a:solidFill>
                <a:latin typeface="Times New Roman" pitchFamily="18" charset="0"/>
                <a:cs typeface="Times New Roman" pitchFamily="18" charset="0"/>
              </a:rPr>
              <a:t>R.M.</a:t>
            </a:r>
            <a:r>
              <a:rPr lang="en-US" sz="1200" dirty="0">
                <a:solidFill>
                  <a:schemeClr val="tx1">
                    <a:lumMod val="65000"/>
                    <a:lumOff val="35000"/>
                  </a:schemeClr>
                </a:solidFill>
                <a:latin typeface="Times New Roman" pitchFamily="18" charset="0"/>
                <a:cs typeface="Times New Roman" pitchFamily="18" charset="0"/>
              </a:rPr>
              <a:t>, and Topper, </a:t>
            </a:r>
            <a:r>
              <a:rPr lang="en-US" sz="1200" dirty="0" err="1">
                <a:solidFill>
                  <a:schemeClr val="tx1">
                    <a:lumMod val="65000"/>
                    <a:lumOff val="35000"/>
                  </a:schemeClr>
                </a:solidFill>
                <a:latin typeface="Times New Roman" pitchFamily="18" charset="0"/>
                <a:cs typeface="Times New Roman" pitchFamily="18" charset="0"/>
              </a:rPr>
              <a:t>T.H.</a:t>
            </a:r>
            <a:r>
              <a:rPr lang="en-US" sz="1200" dirty="0">
                <a:solidFill>
                  <a:schemeClr val="tx1">
                    <a:lumMod val="65000"/>
                    <a:lumOff val="35000"/>
                  </a:schemeClr>
                </a:solidFill>
                <a:latin typeface="Times New Roman" pitchFamily="18" charset="0"/>
                <a:cs typeface="Times New Roman" pitchFamily="18" charset="0"/>
              </a:rPr>
              <a:t>, “</a:t>
            </a:r>
            <a:r>
              <a:rPr lang="en-US" sz="1200" b="1" dirty="0">
                <a:solidFill>
                  <a:schemeClr val="tx1">
                    <a:lumMod val="65000"/>
                    <a:lumOff val="35000"/>
                  </a:schemeClr>
                </a:solidFill>
                <a:latin typeface="Times New Roman" pitchFamily="18" charset="0"/>
                <a:cs typeface="Times New Roman" pitchFamily="18" charset="0"/>
              </a:rPr>
              <a:t>Laboratory Simulation of Structural Fatigue Behavior,” </a:t>
            </a:r>
            <a:r>
              <a:rPr lang="en-US" sz="1200" i="1" dirty="0">
                <a:solidFill>
                  <a:schemeClr val="tx1">
                    <a:lumMod val="65000"/>
                    <a:lumOff val="35000"/>
                  </a:schemeClr>
                </a:solidFill>
                <a:latin typeface="Times New Roman" pitchFamily="18" charset="0"/>
                <a:cs typeface="Times New Roman" pitchFamily="18" charset="0"/>
              </a:rPr>
              <a:t>Effects of Environment and Complex Load History on Fatigue Life, ASTM STP 462</a:t>
            </a:r>
            <a:r>
              <a:rPr lang="en-US" sz="1200" b="1" dirty="0">
                <a:solidFill>
                  <a:schemeClr val="tx1">
                    <a:lumMod val="65000"/>
                    <a:lumOff val="35000"/>
                  </a:schemeClr>
                </a:solidFill>
                <a:latin typeface="Times New Roman" pitchFamily="18" charset="0"/>
                <a:cs typeface="Times New Roman" pitchFamily="18" charset="0"/>
              </a:rPr>
              <a:t>, </a:t>
            </a:r>
            <a:r>
              <a:rPr lang="en-US" sz="1200" dirty="0">
                <a:solidFill>
                  <a:schemeClr val="tx1">
                    <a:lumMod val="65000"/>
                    <a:lumOff val="35000"/>
                  </a:schemeClr>
                </a:solidFill>
                <a:latin typeface="Times New Roman" pitchFamily="18" charset="0"/>
                <a:cs typeface="Times New Roman" pitchFamily="18" charset="0"/>
              </a:rPr>
              <a:t>1970, pp. 74-91</a:t>
            </a:r>
            <a:r>
              <a:rPr lang="en-US" sz="1200" b="1" dirty="0">
                <a:solidFill>
                  <a:schemeClr val="tx1">
                    <a:lumMod val="65000"/>
                    <a:lumOff val="35000"/>
                  </a:schemeClr>
                </a:solidFill>
                <a:latin typeface="Times New Roman" pitchFamily="18" charset="0"/>
                <a:cs typeface="Times New Roman" pitchFamily="18" charset="0"/>
              </a:rPr>
              <a:t>.</a:t>
            </a:r>
            <a:endParaRPr lang="en-US" sz="1200" dirty="0">
              <a:solidFill>
                <a:schemeClr val="tx1">
                  <a:lumMod val="65000"/>
                  <a:lumOff val="35000"/>
                </a:schemeClr>
              </a:solidFill>
              <a:latin typeface="Times New Roman" pitchFamily="18" charset="0"/>
              <a:cs typeface="Times New Roman" pitchFamily="18" charset="0"/>
            </a:endParaRPr>
          </a:p>
        </p:txBody>
      </p:sp>
      <p:cxnSp>
        <p:nvCxnSpPr>
          <p:cNvPr id="23" name="Straight Connector 22"/>
          <p:cNvCxnSpPr/>
          <p:nvPr/>
        </p:nvCxnSpPr>
        <p:spPr>
          <a:xfrm flipV="1">
            <a:off x="3473450" y="4767263"/>
            <a:ext cx="0" cy="1027112"/>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4733925" y="4765675"/>
            <a:ext cx="0" cy="1027113"/>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5374" name="TextBox 12"/>
          <p:cNvSpPr txBox="1">
            <a:spLocks noChangeArrowheads="1"/>
          </p:cNvSpPr>
          <p:nvPr/>
        </p:nvSpPr>
        <p:spPr bwMode="auto">
          <a:xfrm rot="-1333934">
            <a:off x="4257675" y="4011613"/>
            <a:ext cx="1368425" cy="261937"/>
          </a:xfrm>
          <a:prstGeom prst="rect">
            <a:avLst/>
          </a:prstGeom>
          <a:noFill/>
          <a:ln w="3175">
            <a:noFill/>
            <a:miter lim="800000"/>
            <a:headEnd/>
            <a:tailEnd/>
          </a:ln>
        </p:spPr>
        <p:txBody>
          <a:bodyPr>
            <a:spAutoFit/>
          </a:bodyPr>
          <a:lstStyle/>
          <a:p>
            <a:r>
              <a:rPr lang="en-US" sz="1100">
                <a:solidFill>
                  <a:srgbClr val="0000FF"/>
                </a:solidFill>
                <a:latin typeface="Times New Roman" pitchFamily="18" charset="0"/>
                <a:cs typeface="Times New Roman" pitchFamily="18" charset="0"/>
              </a:rPr>
              <a:t>tensile mean stress</a:t>
            </a:r>
          </a:p>
        </p:txBody>
      </p:sp>
      <p:sp>
        <p:nvSpPr>
          <p:cNvPr id="29" name="TextBox 12"/>
          <p:cNvSpPr txBox="1">
            <a:spLocks noChangeArrowheads="1"/>
          </p:cNvSpPr>
          <p:nvPr/>
        </p:nvSpPr>
        <p:spPr bwMode="auto">
          <a:xfrm rot="20123060">
            <a:off x="5011738" y="4160838"/>
            <a:ext cx="1416050" cy="430212"/>
          </a:xfrm>
          <a:prstGeom prst="rect">
            <a:avLst/>
          </a:prstGeom>
          <a:noFill/>
          <a:ln w="3175">
            <a:noFill/>
            <a:miter lim="800000"/>
            <a:headEnd/>
            <a:tailEnd/>
          </a:ln>
        </p:spPr>
        <p:txBody>
          <a:bodyPr>
            <a:spAutoFit/>
          </a:bodyPr>
          <a:lstStyle/>
          <a:p>
            <a:pPr>
              <a:defRPr/>
            </a:pPr>
            <a:r>
              <a:rPr lang="en-US" sz="1100" dirty="0">
                <a:solidFill>
                  <a:schemeClr val="accent6">
                    <a:lumMod val="75000"/>
                  </a:schemeClr>
                </a:solidFill>
                <a:latin typeface="Times New Roman" pitchFamily="18" charset="0"/>
                <a:cs typeface="Times New Roman" pitchFamily="18" charset="0"/>
              </a:rPr>
              <a:t>compressive mean stress</a:t>
            </a:r>
          </a:p>
        </p:txBody>
      </p:sp>
      <p:cxnSp>
        <p:nvCxnSpPr>
          <p:cNvPr id="31" name="Straight Connector 30"/>
          <p:cNvCxnSpPr/>
          <p:nvPr/>
        </p:nvCxnSpPr>
        <p:spPr>
          <a:xfrm flipH="1">
            <a:off x="2085975" y="2701925"/>
            <a:ext cx="30163" cy="1408113"/>
          </a:xfrm>
          <a:prstGeom prst="line">
            <a:avLst/>
          </a:prstGeom>
          <a:ln>
            <a:solidFill>
              <a:srgbClr val="0000FF"/>
            </a:solidFill>
            <a:prstDash val="dash"/>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H="1">
            <a:off x="1716088" y="2927350"/>
            <a:ext cx="411162" cy="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15378" name="TextBox 12"/>
          <p:cNvSpPr txBox="1">
            <a:spLocks noChangeArrowheads="1"/>
          </p:cNvSpPr>
          <p:nvPr/>
        </p:nvSpPr>
        <p:spPr bwMode="auto">
          <a:xfrm>
            <a:off x="1425575" y="2105025"/>
            <a:ext cx="1676400" cy="600075"/>
          </a:xfrm>
          <a:prstGeom prst="rect">
            <a:avLst/>
          </a:prstGeom>
          <a:solidFill>
            <a:schemeClr val="bg1"/>
          </a:solidFill>
          <a:ln w="3175">
            <a:solidFill>
              <a:srgbClr val="0000FF"/>
            </a:solidFill>
            <a:miter lim="800000"/>
            <a:headEnd/>
            <a:tailEnd/>
          </a:ln>
        </p:spPr>
        <p:txBody>
          <a:bodyPr>
            <a:spAutoFit/>
          </a:bodyPr>
          <a:lstStyle/>
          <a:p>
            <a:r>
              <a:rPr lang="en-US" sz="1100">
                <a:solidFill>
                  <a:srgbClr val="0000FF"/>
                </a:solidFill>
                <a:latin typeface="Times New Roman" pitchFamily="18" charset="0"/>
                <a:cs typeface="Times New Roman" pitchFamily="18" charset="0"/>
              </a:rPr>
              <a:t>Cyclic plastic straining on a per cycle basis removes mean stress influence</a:t>
            </a:r>
          </a:p>
        </p:txBody>
      </p:sp>
      <p:sp>
        <p:nvSpPr>
          <p:cNvPr id="36" name="Oval 35"/>
          <p:cNvSpPr/>
          <p:nvPr/>
        </p:nvSpPr>
        <p:spPr>
          <a:xfrm>
            <a:off x="6853238" y="3421063"/>
            <a:ext cx="153987" cy="195262"/>
          </a:xfrm>
          <a:prstGeom prst="ellipse">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Oval 36"/>
          <p:cNvSpPr/>
          <p:nvPr/>
        </p:nvSpPr>
        <p:spPr>
          <a:xfrm>
            <a:off x="7786688" y="2803525"/>
            <a:ext cx="153987" cy="195263"/>
          </a:xfrm>
          <a:prstGeom prst="ellipse">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A413A7A7-C814-45A5-ACED-5D5BEDD5DF0B}" type="slidenum">
              <a:rPr lang="en-US" smtClean="0"/>
              <a:pPr>
                <a:defRPr/>
              </a:pPr>
              <a:t>17</a:t>
            </a:fld>
            <a:endParaRPr lang="en-US"/>
          </a:p>
        </p:txBody>
      </p:sp>
      <p:sp>
        <p:nvSpPr>
          <p:cNvPr id="16387" name="TextBox 3"/>
          <p:cNvSpPr txBox="1">
            <a:spLocks noChangeArrowheads="1"/>
          </p:cNvSpPr>
          <p:nvPr/>
        </p:nvSpPr>
        <p:spPr bwMode="auto">
          <a:xfrm>
            <a:off x="381000" y="381000"/>
            <a:ext cx="8496300" cy="14160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Constant Life (Haigh ; 1917) Diagrams</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The S-N fatigue data can be transformed into a constant life diagram as a function of the applied alternating and mean stresses via the test data points at specified cycles to failure.  The resulting plot is known as a Haigh diagram (1917) which is used to characterize constant amplitude fatigue data mean stress influences.</a:t>
            </a:r>
            <a:endParaRPr lang="en-US" sz="1400"/>
          </a:p>
          <a:p>
            <a:endParaRPr lang="en-US" sz="1600" i="1">
              <a:latin typeface="Times New Roman" pitchFamily="18" charset="0"/>
              <a:cs typeface="Times New Roman" pitchFamily="18" charset="0"/>
            </a:endParaRPr>
          </a:p>
        </p:txBody>
      </p:sp>
      <p:pic>
        <p:nvPicPr>
          <p:cNvPr id="16388" name="Picture 4" descr="Z:\DATA_010_06-11_06-12\fatigue class\008_Haigh-diagram_1a.JPG"/>
          <p:cNvPicPr>
            <a:picLocks noChangeAspect="1" noChangeArrowheads="1"/>
          </p:cNvPicPr>
          <p:nvPr/>
        </p:nvPicPr>
        <p:blipFill>
          <a:blip r:embed="rId2" cstate="print"/>
          <a:srcRect/>
          <a:stretch>
            <a:fillRect/>
          </a:stretch>
        </p:blipFill>
        <p:spPr bwMode="auto">
          <a:xfrm>
            <a:off x="204788" y="2443163"/>
            <a:ext cx="3503612" cy="2746375"/>
          </a:xfrm>
          <a:prstGeom prst="rect">
            <a:avLst/>
          </a:prstGeom>
          <a:noFill/>
          <a:ln w="9525">
            <a:noFill/>
            <a:miter lim="800000"/>
            <a:headEnd/>
            <a:tailEnd/>
          </a:ln>
        </p:spPr>
      </p:pic>
      <p:pic>
        <p:nvPicPr>
          <p:cNvPr id="16389" name="Picture 5" descr="Z:\DATA_010_06-11_06-12\fatigue class\008_Haigh-diagram_2a.JPG"/>
          <p:cNvPicPr>
            <a:picLocks noChangeAspect="1" noChangeArrowheads="1"/>
          </p:cNvPicPr>
          <p:nvPr/>
        </p:nvPicPr>
        <p:blipFill>
          <a:blip r:embed="rId3" cstate="print"/>
          <a:srcRect/>
          <a:stretch>
            <a:fillRect/>
          </a:stretch>
        </p:blipFill>
        <p:spPr bwMode="auto">
          <a:xfrm>
            <a:off x="4202113" y="1517650"/>
            <a:ext cx="4130675" cy="5180013"/>
          </a:xfrm>
          <a:prstGeom prst="rect">
            <a:avLst/>
          </a:prstGeom>
          <a:noFill/>
          <a:ln w="9525">
            <a:noFill/>
            <a:miter lim="800000"/>
            <a:headEnd/>
            <a:tailEnd/>
          </a:ln>
        </p:spPr>
      </p:pic>
      <p:cxnSp>
        <p:nvCxnSpPr>
          <p:cNvPr id="7" name="Straight Connector 6"/>
          <p:cNvCxnSpPr/>
          <p:nvPr/>
        </p:nvCxnSpPr>
        <p:spPr>
          <a:xfrm flipH="1">
            <a:off x="1146175" y="2481263"/>
            <a:ext cx="3175" cy="1473200"/>
          </a:xfrm>
          <a:prstGeom prst="line">
            <a:avLst/>
          </a:prstGeom>
          <a:ln>
            <a:solidFill>
              <a:srgbClr val="0000FF"/>
            </a:solidFill>
            <a:prstDash val="sys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H="1">
            <a:off x="1520825" y="2482850"/>
            <a:ext cx="4763" cy="1614488"/>
          </a:xfrm>
          <a:prstGeom prst="line">
            <a:avLst/>
          </a:prstGeom>
          <a:ln>
            <a:solidFill>
              <a:srgbClr val="0000FF"/>
            </a:solidFill>
            <a:prstDash val="sysDash"/>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a:off x="1757363" y="2481263"/>
            <a:ext cx="7937" cy="1674812"/>
          </a:xfrm>
          <a:prstGeom prst="line">
            <a:avLst/>
          </a:prstGeom>
          <a:ln>
            <a:solidFill>
              <a:srgbClr val="0000FF"/>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2974975" y="2501900"/>
            <a:ext cx="19050" cy="2165350"/>
          </a:xfrm>
          <a:prstGeom prst="line">
            <a:avLst/>
          </a:prstGeom>
          <a:ln>
            <a:solidFill>
              <a:srgbClr val="0000FF"/>
            </a:solidFill>
            <a:prstDash val="sysDash"/>
          </a:ln>
        </p:spPr>
        <p:style>
          <a:lnRef idx="1">
            <a:schemeClr val="accent1"/>
          </a:lnRef>
          <a:fillRef idx="0">
            <a:schemeClr val="accent1"/>
          </a:fillRef>
          <a:effectRef idx="0">
            <a:schemeClr val="accent1"/>
          </a:effectRef>
          <a:fontRef idx="minor">
            <a:schemeClr val="tx1"/>
          </a:fontRef>
        </p:style>
      </p:cxnSp>
      <p:sp>
        <p:nvSpPr>
          <p:cNvPr id="17" name="Right Brace 16"/>
          <p:cNvSpPr/>
          <p:nvPr/>
        </p:nvSpPr>
        <p:spPr>
          <a:xfrm rot="16200000">
            <a:off x="2002631" y="1421607"/>
            <a:ext cx="155575" cy="1954212"/>
          </a:xfrm>
          <a:prstGeom prst="rightBrace">
            <a:avLst>
              <a:gd name="adj1" fmla="val 37365"/>
              <a:gd name="adj2" fmla="val 50810"/>
            </a:avLst>
          </a:prstGeom>
          <a:ln w="9525">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9" name="Freeform 18"/>
          <p:cNvSpPr/>
          <p:nvPr/>
        </p:nvSpPr>
        <p:spPr>
          <a:xfrm rot="622625">
            <a:off x="2159000" y="2006600"/>
            <a:ext cx="2335213" cy="511175"/>
          </a:xfrm>
          <a:custGeom>
            <a:avLst/>
            <a:gdLst>
              <a:gd name="connsiteX0" fmla="*/ 0 w 2511631"/>
              <a:gd name="connsiteY0" fmla="*/ 534390 h 534390"/>
              <a:gd name="connsiteX1" fmla="*/ 1252846 w 2511631"/>
              <a:gd name="connsiteY1" fmla="*/ 83127 h 534390"/>
              <a:gd name="connsiteX2" fmla="*/ 2511631 w 2511631"/>
              <a:gd name="connsiteY2" fmla="*/ 35626 h 534390"/>
            </a:gdLst>
            <a:ahLst/>
            <a:cxnLst>
              <a:cxn ang="0">
                <a:pos x="connsiteX0" y="connsiteY0"/>
              </a:cxn>
              <a:cxn ang="0">
                <a:pos x="connsiteX1" y="connsiteY1"/>
              </a:cxn>
              <a:cxn ang="0">
                <a:pos x="connsiteX2" y="connsiteY2"/>
              </a:cxn>
            </a:cxnLst>
            <a:rect l="l" t="t" r="r" b="b"/>
            <a:pathLst>
              <a:path w="2511631" h="534390">
                <a:moveTo>
                  <a:pt x="0" y="534390"/>
                </a:moveTo>
                <a:cubicBezTo>
                  <a:pt x="417120" y="350322"/>
                  <a:pt x="834241" y="166254"/>
                  <a:pt x="1252846" y="83127"/>
                </a:cubicBezTo>
                <a:cubicBezTo>
                  <a:pt x="1671451" y="0"/>
                  <a:pt x="2319647" y="47501"/>
                  <a:pt x="2511631" y="35626"/>
                </a:cubicBezTo>
              </a:path>
            </a:pathLst>
          </a:cu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23" name="TextBox 3"/>
          <p:cNvSpPr txBox="1">
            <a:spLocks noChangeArrowheads="1"/>
          </p:cNvSpPr>
          <p:nvPr/>
        </p:nvSpPr>
        <p:spPr bwMode="auto">
          <a:xfrm>
            <a:off x="236538" y="6199188"/>
            <a:ext cx="3889375" cy="46196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Grover, H.J., Bishop, </a:t>
            </a:r>
            <a:r>
              <a:rPr lang="en-US" sz="1200" dirty="0" err="1">
                <a:solidFill>
                  <a:schemeClr val="tx1">
                    <a:lumMod val="65000"/>
                    <a:lumOff val="35000"/>
                  </a:schemeClr>
                </a:solidFill>
                <a:latin typeface="Times New Roman" pitchFamily="18" charset="0"/>
                <a:cs typeface="Times New Roman" pitchFamily="18" charset="0"/>
              </a:rPr>
              <a:t>S.M.</a:t>
            </a:r>
            <a:r>
              <a:rPr lang="en-US" sz="1200" dirty="0">
                <a:solidFill>
                  <a:schemeClr val="tx1">
                    <a:lumMod val="65000"/>
                    <a:lumOff val="35000"/>
                  </a:schemeClr>
                </a:solidFill>
                <a:latin typeface="Times New Roman" pitchFamily="18" charset="0"/>
                <a:cs typeface="Times New Roman" pitchFamily="18" charset="0"/>
              </a:rPr>
              <a:t>, and Jackson, </a:t>
            </a:r>
            <a:r>
              <a:rPr lang="en-US" sz="1200" dirty="0" err="1">
                <a:solidFill>
                  <a:schemeClr val="tx1">
                    <a:lumMod val="65000"/>
                    <a:lumOff val="35000"/>
                  </a:schemeClr>
                </a:solidFill>
                <a:latin typeface="Times New Roman" pitchFamily="18" charset="0"/>
                <a:cs typeface="Times New Roman" pitchFamily="18" charset="0"/>
              </a:rPr>
              <a:t>L.R.</a:t>
            </a:r>
            <a:r>
              <a:rPr lang="en-US" sz="1200" dirty="0">
                <a:solidFill>
                  <a:schemeClr val="tx1">
                    <a:lumMod val="65000"/>
                    <a:lumOff val="35000"/>
                  </a:schemeClr>
                </a:solidFill>
                <a:latin typeface="Times New Roman" pitchFamily="18" charset="0"/>
                <a:cs typeface="Times New Roman" pitchFamily="18" charset="0"/>
              </a:rPr>
              <a:t>, NACA TN 2324, March 1951, pp. 51,64.</a:t>
            </a:r>
          </a:p>
        </p:txBody>
      </p:sp>
      <p:sp>
        <p:nvSpPr>
          <p:cNvPr id="16397" name="TextBox 12"/>
          <p:cNvSpPr txBox="1">
            <a:spLocks noChangeArrowheads="1"/>
          </p:cNvSpPr>
          <p:nvPr/>
        </p:nvSpPr>
        <p:spPr bwMode="auto">
          <a:xfrm>
            <a:off x="6540500" y="3665538"/>
            <a:ext cx="525463" cy="261937"/>
          </a:xfrm>
          <a:prstGeom prst="rect">
            <a:avLst/>
          </a:prstGeom>
          <a:noFill/>
          <a:ln w="3175">
            <a:noFill/>
            <a:miter lim="800000"/>
            <a:headEnd/>
            <a:tailEnd/>
          </a:ln>
        </p:spPr>
        <p:txBody>
          <a:bodyPr>
            <a:spAutoFit/>
          </a:bodyPr>
          <a:lstStyle/>
          <a:p>
            <a:r>
              <a:rPr lang="en-US" sz="1100">
                <a:solidFill>
                  <a:srgbClr val="0000FF"/>
                </a:solidFill>
                <a:latin typeface="Times New Roman" pitchFamily="18" charset="0"/>
                <a:cs typeface="Times New Roman" pitchFamily="18" charset="0"/>
              </a:rPr>
              <a:t>R = 0</a:t>
            </a:r>
          </a:p>
        </p:txBody>
      </p:sp>
      <p:cxnSp>
        <p:nvCxnSpPr>
          <p:cNvPr id="26" name="Straight Connector 25"/>
          <p:cNvCxnSpPr/>
          <p:nvPr/>
        </p:nvCxnSpPr>
        <p:spPr>
          <a:xfrm flipV="1">
            <a:off x="6359525" y="3871913"/>
            <a:ext cx="255588" cy="254000"/>
          </a:xfrm>
          <a:prstGeom prst="line">
            <a:avLst/>
          </a:prstGeom>
          <a:ln>
            <a:solidFill>
              <a:srgbClr val="0000FF"/>
            </a:solidFill>
            <a:prstDash val="lgDash"/>
          </a:ln>
        </p:spPr>
        <p:style>
          <a:lnRef idx="1">
            <a:schemeClr val="accent1"/>
          </a:lnRef>
          <a:fillRef idx="0">
            <a:schemeClr val="accent1"/>
          </a:fillRef>
          <a:effectRef idx="0">
            <a:schemeClr val="accent1"/>
          </a:effectRef>
          <a:fontRef idx="minor">
            <a:schemeClr val="tx1"/>
          </a:fontRef>
        </p:style>
      </p:cxnSp>
      <p:sp>
        <p:nvSpPr>
          <p:cNvPr id="16399" name="TextBox 12"/>
          <p:cNvSpPr txBox="1">
            <a:spLocks noChangeArrowheads="1"/>
          </p:cNvSpPr>
          <p:nvPr/>
        </p:nvSpPr>
        <p:spPr bwMode="auto">
          <a:xfrm>
            <a:off x="8088313" y="5694363"/>
            <a:ext cx="525462" cy="261937"/>
          </a:xfrm>
          <a:prstGeom prst="rect">
            <a:avLst/>
          </a:prstGeom>
          <a:noFill/>
          <a:ln w="3175">
            <a:noFill/>
            <a:miter lim="800000"/>
            <a:headEnd/>
            <a:tailEnd/>
          </a:ln>
        </p:spPr>
        <p:txBody>
          <a:bodyPr>
            <a:spAutoFit/>
          </a:bodyPr>
          <a:lstStyle/>
          <a:p>
            <a:r>
              <a:rPr lang="en-US" sz="1100">
                <a:solidFill>
                  <a:srgbClr val="0000FF"/>
                </a:solidFill>
                <a:latin typeface="Times New Roman" pitchFamily="18" charset="0"/>
                <a:cs typeface="Times New Roman" pitchFamily="18" charset="0"/>
              </a:rPr>
              <a:t>R = 1</a:t>
            </a:r>
          </a:p>
        </p:txBody>
      </p:sp>
      <p:sp>
        <p:nvSpPr>
          <p:cNvPr id="16400" name="TextBox 12"/>
          <p:cNvSpPr txBox="1">
            <a:spLocks noChangeArrowheads="1"/>
          </p:cNvSpPr>
          <p:nvPr/>
        </p:nvSpPr>
        <p:spPr bwMode="auto">
          <a:xfrm>
            <a:off x="4632325" y="1757363"/>
            <a:ext cx="584200" cy="261937"/>
          </a:xfrm>
          <a:prstGeom prst="rect">
            <a:avLst/>
          </a:prstGeom>
          <a:noFill/>
          <a:ln w="3175">
            <a:noFill/>
            <a:miter lim="800000"/>
            <a:headEnd/>
            <a:tailEnd/>
          </a:ln>
        </p:spPr>
        <p:txBody>
          <a:bodyPr>
            <a:spAutoFit/>
          </a:bodyPr>
          <a:lstStyle/>
          <a:p>
            <a:r>
              <a:rPr lang="en-US" sz="1100">
                <a:solidFill>
                  <a:srgbClr val="0000FF"/>
                </a:solidFill>
                <a:latin typeface="Times New Roman" pitchFamily="18" charset="0"/>
                <a:cs typeface="Times New Roman" pitchFamily="18" charset="0"/>
              </a:rPr>
              <a:t>R = -1</a:t>
            </a:r>
          </a:p>
        </p:txBody>
      </p:sp>
      <p:sp>
        <p:nvSpPr>
          <p:cNvPr id="16401" name="TextBox 12"/>
          <p:cNvSpPr txBox="1">
            <a:spLocks noChangeArrowheads="1"/>
          </p:cNvSpPr>
          <p:nvPr/>
        </p:nvSpPr>
        <p:spPr bwMode="auto">
          <a:xfrm>
            <a:off x="2320925" y="4787900"/>
            <a:ext cx="1374775" cy="261938"/>
          </a:xfrm>
          <a:prstGeom prst="rect">
            <a:avLst/>
          </a:prstGeom>
          <a:noFill/>
          <a:ln w="3175">
            <a:noFill/>
            <a:miter lim="800000"/>
            <a:headEnd/>
            <a:tailEnd/>
          </a:ln>
        </p:spPr>
        <p:txBody>
          <a:bodyPr>
            <a:spAutoFit/>
          </a:bodyPr>
          <a:lstStyle/>
          <a:p>
            <a:r>
              <a:rPr lang="en-US" sz="1100">
                <a:solidFill>
                  <a:srgbClr val="0000FF"/>
                </a:solidFill>
                <a:latin typeface="Times New Roman" pitchFamily="18" charset="0"/>
                <a:cs typeface="Times New Roman" pitchFamily="18" charset="0"/>
              </a:rPr>
              <a:t>(N ; cycles to failure)</a:t>
            </a:r>
          </a:p>
        </p:txBody>
      </p:sp>
      <p:sp>
        <p:nvSpPr>
          <p:cNvPr id="16402" name="TextBox 12"/>
          <p:cNvSpPr txBox="1">
            <a:spLocks noChangeArrowheads="1"/>
          </p:cNvSpPr>
          <p:nvPr/>
        </p:nvSpPr>
        <p:spPr bwMode="auto">
          <a:xfrm rot="-5400000">
            <a:off x="-132556" y="2758281"/>
            <a:ext cx="927100" cy="261938"/>
          </a:xfrm>
          <a:prstGeom prst="rect">
            <a:avLst/>
          </a:prstGeom>
          <a:noFill/>
          <a:ln w="3175">
            <a:noFill/>
            <a:miter lim="800000"/>
            <a:headEnd/>
            <a:tailEnd/>
          </a:ln>
        </p:spPr>
        <p:txBody>
          <a:bodyPr>
            <a:spAutoFit/>
          </a:bodyPr>
          <a:lstStyle/>
          <a:p>
            <a:r>
              <a:rPr lang="en-US" sz="1100">
                <a:solidFill>
                  <a:srgbClr val="0000FF"/>
                </a:solidFill>
                <a:latin typeface="Times New Roman" pitchFamily="18" charset="0"/>
                <a:cs typeface="Times New Roman" pitchFamily="18" charset="0"/>
              </a:rPr>
              <a:t>(max stress)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C21AF22-D122-463D-9066-C570E842F6C9}" type="slidenum">
              <a:rPr lang="en-US" smtClean="0"/>
              <a:pPr>
                <a:defRPr/>
              </a:pPr>
              <a:t>18</a:t>
            </a:fld>
            <a:endParaRPr lang="en-US"/>
          </a:p>
        </p:txBody>
      </p:sp>
      <p:sp>
        <p:nvSpPr>
          <p:cNvPr id="17411" name="TextBox 3"/>
          <p:cNvSpPr txBox="1">
            <a:spLocks noChangeArrowheads="1"/>
          </p:cNvSpPr>
          <p:nvPr/>
        </p:nvSpPr>
        <p:spPr bwMode="auto">
          <a:xfrm>
            <a:off x="339725" y="309563"/>
            <a:ext cx="8496300" cy="12001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Master Diagrams</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The addition of an extra set of axes (maximum &amp; minimum stress) to the constant life (Haigh) diagram results in a master diagram.</a:t>
            </a:r>
            <a:endParaRPr lang="en-US" sz="1400"/>
          </a:p>
          <a:p>
            <a:endParaRPr lang="en-US" sz="1600" i="1">
              <a:latin typeface="Times New Roman" pitchFamily="18" charset="0"/>
              <a:cs typeface="Times New Roman" pitchFamily="18" charset="0"/>
            </a:endParaRPr>
          </a:p>
        </p:txBody>
      </p:sp>
      <p:sp>
        <p:nvSpPr>
          <p:cNvPr id="6" name="TextBox 3"/>
          <p:cNvSpPr txBox="1">
            <a:spLocks noChangeArrowheads="1"/>
          </p:cNvSpPr>
          <p:nvPr/>
        </p:nvSpPr>
        <p:spPr bwMode="auto">
          <a:xfrm>
            <a:off x="1008063" y="6211888"/>
            <a:ext cx="5638800" cy="27781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b="1" dirty="0">
                <a:solidFill>
                  <a:schemeClr val="tx1">
                    <a:lumMod val="65000"/>
                    <a:lumOff val="35000"/>
                  </a:schemeClr>
                </a:solidFill>
                <a:latin typeface="Times New Roman" pitchFamily="18" charset="0"/>
                <a:cs typeface="Times New Roman" pitchFamily="18" charset="0"/>
              </a:rPr>
              <a:t>Fatigue Data Book : Light Structural Alloys, </a:t>
            </a:r>
            <a:r>
              <a:rPr lang="en-US" sz="1200" dirty="0">
                <a:solidFill>
                  <a:schemeClr val="tx1">
                    <a:lumMod val="65000"/>
                    <a:lumOff val="35000"/>
                  </a:schemeClr>
                </a:solidFill>
                <a:latin typeface="Times New Roman" pitchFamily="18" charset="0"/>
                <a:cs typeface="Times New Roman" pitchFamily="18" charset="0"/>
              </a:rPr>
              <a:t>ASM International, 1995, pg 72.</a:t>
            </a:r>
          </a:p>
        </p:txBody>
      </p:sp>
      <p:pic>
        <p:nvPicPr>
          <p:cNvPr id="17413" name="Picture 4" descr="Z:\DATA_010_06-11_06-12\fatigue class\012_fatigue-master-diagram_2a.JPG"/>
          <p:cNvPicPr>
            <a:picLocks noChangeAspect="1" noChangeArrowheads="1"/>
          </p:cNvPicPr>
          <p:nvPr/>
        </p:nvPicPr>
        <p:blipFill>
          <a:blip r:embed="rId2" cstate="print"/>
          <a:srcRect/>
          <a:stretch>
            <a:fillRect/>
          </a:stretch>
        </p:blipFill>
        <p:spPr bwMode="auto">
          <a:xfrm>
            <a:off x="681038" y="1397000"/>
            <a:ext cx="7004050" cy="4500563"/>
          </a:xfrm>
          <a:prstGeom prst="rect">
            <a:avLst/>
          </a:prstGeom>
          <a:noFill/>
          <a:ln w="9525">
            <a:noFill/>
            <a:miter lim="800000"/>
            <a:headEnd/>
            <a:tailEnd/>
          </a:ln>
        </p:spPr>
      </p:pic>
      <p:sp>
        <p:nvSpPr>
          <p:cNvPr id="17414" name="TextBox 12"/>
          <p:cNvSpPr txBox="1">
            <a:spLocks noChangeArrowheads="1"/>
          </p:cNvSpPr>
          <p:nvPr/>
        </p:nvSpPr>
        <p:spPr bwMode="auto">
          <a:xfrm rot="-3382613">
            <a:off x="4845050" y="3943350"/>
            <a:ext cx="857250" cy="260350"/>
          </a:xfrm>
          <a:prstGeom prst="rect">
            <a:avLst/>
          </a:prstGeom>
          <a:noFill/>
          <a:ln w="3175">
            <a:noFill/>
            <a:miter lim="800000"/>
            <a:headEnd/>
            <a:tailEnd/>
          </a:ln>
        </p:spPr>
        <p:txBody>
          <a:bodyPr>
            <a:spAutoFit/>
          </a:bodyPr>
          <a:lstStyle/>
          <a:p>
            <a:r>
              <a:rPr lang="en-US" sz="1100">
                <a:solidFill>
                  <a:srgbClr val="0000FF"/>
                </a:solidFill>
                <a:latin typeface="Times New Roman" pitchFamily="18" charset="0"/>
                <a:cs typeface="Times New Roman" pitchFamily="18" charset="0"/>
              </a:rPr>
              <a:t>Mean stress</a:t>
            </a:r>
          </a:p>
        </p:txBody>
      </p:sp>
      <p:sp>
        <p:nvSpPr>
          <p:cNvPr id="17415" name="TextBox 12"/>
          <p:cNvSpPr txBox="1">
            <a:spLocks noChangeArrowheads="1"/>
          </p:cNvSpPr>
          <p:nvPr/>
        </p:nvSpPr>
        <p:spPr bwMode="auto">
          <a:xfrm rot="3430426">
            <a:off x="2436019" y="2802731"/>
            <a:ext cx="885825" cy="430213"/>
          </a:xfrm>
          <a:prstGeom prst="rect">
            <a:avLst/>
          </a:prstGeom>
          <a:noFill/>
          <a:ln w="3175">
            <a:noFill/>
            <a:miter lim="800000"/>
            <a:headEnd/>
            <a:tailEnd/>
          </a:ln>
        </p:spPr>
        <p:txBody>
          <a:bodyPr>
            <a:spAutoFit/>
          </a:bodyPr>
          <a:lstStyle/>
          <a:p>
            <a:r>
              <a:rPr lang="en-US" sz="1100">
                <a:solidFill>
                  <a:srgbClr val="0000FF"/>
                </a:solidFill>
                <a:latin typeface="Times New Roman" pitchFamily="18" charset="0"/>
                <a:cs typeface="Times New Roman" pitchFamily="18" charset="0"/>
              </a:rPr>
              <a:t>Alternating </a:t>
            </a:r>
          </a:p>
          <a:p>
            <a:r>
              <a:rPr lang="en-US" sz="1100">
                <a:solidFill>
                  <a:srgbClr val="0000FF"/>
                </a:solidFill>
                <a:latin typeface="Times New Roman" pitchFamily="18" charset="0"/>
                <a:cs typeface="Times New Roman" pitchFamily="18" charset="0"/>
              </a:rPr>
              <a:t>stress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D75AA76-E5E1-4A8E-A7AB-5B918036C319}" type="slidenum">
              <a:rPr lang="en-US" smtClean="0"/>
              <a:pPr>
                <a:defRPr/>
              </a:pPr>
              <a:t>19</a:t>
            </a:fld>
            <a:endParaRPr lang="en-US"/>
          </a:p>
        </p:txBody>
      </p:sp>
      <p:sp>
        <p:nvSpPr>
          <p:cNvPr id="18435" name="TextBox 3"/>
          <p:cNvSpPr txBox="1">
            <a:spLocks noChangeArrowheads="1"/>
          </p:cNvSpPr>
          <p:nvPr/>
        </p:nvSpPr>
        <p:spPr bwMode="auto">
          <a:xfrm>
            <a:off x="381000" y="298450"/>
            <a:ext cx="8496300" cy="16319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Goodman Diagram (1899)</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The original Goodman diagram (1899) defined the influence of mean and alternated stresses on the resulting cycles to failure with Wohler’s data with linear projections as a function of material ultimate strength and applied mean and alternating stresses.  A subsequent correction (inclusion of endurance limit) to improve agreement with data results in the modified Goodman equation/diagram.  </a:t>
            </a:r>
            <a:endParaRPr lang="en-US" sz="1400"/>
          </a:p>
          <a:p>
            <a:endParaRPr lang="en-US" sz="1600" i="1">
              <a:latin typeface="Times New Roman" pitchFamily="18" charset="0"/>
              <a:cs typeface="Times New Roman" pitchFamily="18" charset="0"/>
            </a:endParaRPr>
          </a:p>
        </p:txBody>
      </p:sp>
      <p:pic>
        <p:nvPicPr>
          <p:cNvPr id="18436" name="Picture 4" descr="Z:\DATA_010_06-11_06-12\fatigue class\018_Goodman_3a.JPG"/>
          <p:cNvPicPr>
            <a:picLocks noChangeAspect="1" noChangeArrowheads="1"/>
          </p:cNvPicPr>
          <p:nvPr/>
        </p:nvPicPr>
        <p:blipFill>
          <a:blip r:embed="rId2" cstate="print"/>
          <a:srcRect/>
          <a:stretch>
            <a:fillRect/>
          </a:stretch>
        </p:blipFill>
        <p:spPr bwMode="auto">
          <a:xfrm>
            <a:off x="2600325" y="1935163"/>
            <a:ext cx="6159500" cy="3870325"/>
          </a:xfrm>
          <a:prstGeom prst="rect">
            <a:avLst/>
          </a:prstGeom>
          <a:noFill/>
          <a:ln w="9525">
            <a:noFill/>
            <a:miter lim="800000"/>
            <a:headEnd/>
            <a:tailEnd/>
          </a:ln>
        </p:spPr>
      </p:pic>
      <p:pic>
        <p:nvPicPr>
          <p:cNvPr id="18437" name="Picture 5" descr="Z:\DATA_010_06-11_06-12\fatigue class\018_Goodman_1a.JPG"/>
          <p:cNvPicPr>
            <a:picLocks noChangeAspect="1" noChangeArrowheads="1"/>
          </p:cNvPicPr>
          <p:nvPr/>
        </p:nvPicPr>
        <p:blipFill>
          <a:blip r:embed="rId3" cstate="print"/>
          <a:srcRect/>
          <a:stretch>
            <a:fillRect/>
          </a:stretch>
        </p:blipFill>
        <p:spPr bwMode="auto">
          <a:xfrm>
            <a:off x="319088" y="2460625"/>
            <a:ext cx="1962150" cy="1851025"/>
          </a:xfrm>
          <a:prstGeom prst="rect">
            <a:avLst/>
          </a:prstGeom>
          <a:noFill/>
          <a:ln w="9525">
            <a:noFill/>
            <a:miter lim="800000"/>
            <a:headEnd/>
            <a:tailEnd/>
          </a:ln>
        </p:spPr>
      </p:pic>
      <p:cxnSp>
        <p:nvCxnSpPr>
          <p:cNvPr id="26" name="Straight Connector 25"/>
          <p:cNvCxnSpPr/>
          <p:nvPr/>
        </p:nvCxnSpPr>
        <p:spPr>
          <a:xfrm>
            <a:off x="2455863" y="1911350"/>
            <a:ext cx="20637" cy="3944938"/>
          </a:xfrm>
          <a:prstGeom prst="line">
            <a:avLst/>
          </a:prstGeom>
          <a:ln>
            <a:solidFill>
              <a:srgbClr val="0000FF"/>
            </a:solidFill>
            <a:prstDash val="sysDash"/>
          </a:ln>
        </p:spPr>
        <p:style>
          <a:lnRef idx="1">
            <a:schemeClr val="accent1"/>
          </a:lnRef>
          <a:fillRef idx="0">
            <a:schemeClr val="accent1"/>
          </a:fillRef>
          <a:effectRef idx="0">
            <a:schemeClr val="accent1"/>
          </a:effectRef>
          <a:fontRef idx="minor">
            <a:schemeClr val="tx1"/>
          </a:fontRef>
        </p:style>
      </p:cxnSp>
      <p:sp>
        <p:nvSpPr>
          <p:cNvPr id="18439" name="TextBox 12"/>
          <p:cNvSpPr txBox="1">
            <a:spLocks noChangeArrowheads="1"/>
          </p:cNvSpPr>
          <p:nvPr/>
        </p:nvSpPr>
        <p:spPr bwMode="auto">
          <a:xfrm>
            <a:off x="604838" y="4887913"/>
            <a:ext cx="1285875" cy="261937"/>
          </a:xfrm>
          <a:prstGeom prst="rect">
            <a:avLst/>
          </a:prstGeom>
          <a:solidFill>
            <a:schemeClr val="bg1"/>
          </a:solidFill>
          <a:ln w="3175">
            <a:solidFill>
              <a:srgbClr val="0000FF"/>
            </a:solidFill>
            <a:miter lim="800000"/>
            <a:headEnd/>
            <a:tailEnd/>
          </a:ln>
        </p:spPr>
        <p:txBody>
          <a:bodyPr>
            <a:spAutoFit/>
          </a:bodyPr>
          <a:lstStyle/>
          <a:p>
            <a:pPr algn="ctr"/>
            <a:r>
              <a:rPr lang="en-US" sz="1100">
                <a:solidFill>
                  <a:srgbClr val="0000FF"/>
                </a:solidFill>
                <a:latin typeface="Times New Roman" pitchFamily="18" charset="0"/>
                <a:cs typeface="Times New Roman" pitchFamily="18" charset="0"/>
              </a:rPr>
              <a:t>Goodman diagram</a:t>
            </a:r>
          </a:p>
        </p:txBody>
      </p:sp>
      <p:sp>
        <p:nvSpPr>
          <p:cNvPr id="18440" name="TextBox 12"/>
          <p:cNvSpPr txBox="1">
            <a:spLocks noChangeArrowheads="1"/>
          </p:cNvSpPr>
          <p:nvPr/>
        </p:nvSpPr>
        <p:spPr bwMode="auto">
          <a:xfrm>
            <a:off x="7004050" y="2227263"/>
            <a:ext cx="1462088" cy="260350"/>
          </a:xfrm>
          <a:prstGeom prst="rect">
            <a:avLst/>
          </a:prstGeom>
          <a:solidFill>
            <a:schemeClr val="bg1"/>
          </a:solidFill>
          <a:ln w="3175">
            <a:solidFill>
              <a:srgbClr val="0000FF"/>
            </a:solidFill>
            <a:miter lim="800000"/>
            <a:headEnd/>
            <a:tailEnd/>
          </a:ln>
        </p:spPr>
        <p:txBody>
          <a:bodyPr>
            <a:spAutoFit/>
          </a:bodyPr>
          <a:lstStyle/>
          <a:p>
            <a:pPr algn="ctr"/>
            <a:r>
              <a:rPr lang="en-US" sz="1100">
                <a:solidFill>
                  <a:srgbClr val="0000FF"/>
                </a:solidFill>
                <a:latin typeface="Times New Roman" pitchFamily="18" charset="0"/>
                <a:cs typeface="Times New Roman" pitchFamily="18" charset="0"/>
              </a:rPr>
              <a:t>modified Goodman </a:t>
            </a:r>
          </a:p>
        </p:txBody>
      </p:sp>
      <p:sp>
        <p:nvSpPr>
          <p:cNvPr id="29" name="TextBox 3"/>
          <p:cNvSpPr txBox="1">
            <a:spLocks noChangeArrowheads="1"/>
          </p:cNvSpPr>
          <p:nvPr/>
        </p:nvSpPr>
        <p:spPr bwMode="auto">
          <a:xfrm>
            <a:off x="422275" y="6170613"/>
            <a:ext cx="7416800" cy="46196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James O. Smith, </a:t>
            </a:r>
            <a:r>
              <a:rPr lang="en-US" sz="1200" b="1" dirty="0">
                <a:solidFill>
                  <a:schemeClr val="tx1">
                    <a:lumMod val="65000"/>
                    <a:lumOff val="35000"/>
                  </a:schemeClr>
                </a:solidFill>
                <a:latin typeface="Times New Roman" pitchFamily="18" charset="0"/>
                <a:cs typeface="Times New Roman" pitchFamily="18" charset="0"/>
              </a:rPr>
              <a:t>Univ. of Illinois Bulletin -The Effect of Range of Stress on the Fatigue Strength of Metals</a:t>
            </a:r>
            <a:r>
              <a:rPr lang="en-US" sz="1200" dirty="0">
                <a:solidFill>
                  <a:schemeClr val="tx1">
                    <a:lumMod val="65000"/>
                    <a:lumOff val="35000"/>
                  </a:schemeClr>
                </a:solidFill>
                <a:latin typeface="Times New Roman" pitchFamily="18" charset="0"/>
                <a:cs typeface="Times New Roman" pitchFamily="18" charset="0"/>
              </a:rPr>
              <a:t>, Vol. XXXIX, Feb. 17, 1942, No. 26, pg. 14, 20.</a:t>
            </a:r>
          </a:p>
        </p:txBody>
      </p:sp>
      <p:pic>
        <p:nvPicPr>
          <p:cNvPr id="18442" name="Picture 6" descr="Z:\DATA_010_06-11_06-12\fatigue class\018_Goodman_1b.JPG"/>
          <p:cNvPicPr>
            <a:picLocks noChangeAspect="1" noChangeArrowheads="1"/>
          </p:cNvPicPr>
          <p:nvPr/>
        </p:nvPicPr>
        <p:blipFill>
          <a:blip r:embed="rId4" cstate="print"/>
          <a:srcRect/>
          <a:stretch>
            <a:fillRect/>
          </a:stretch>
        </p:blipFill>
        <p:spPr bwMode="auto">
          <a:xfrm>
            <a:off x="685800" y="4479925"/>
            <a:ext cx="1019175" cy="307975"/>
          </a:xfrm>
          <a:prstGeom prst="rect">
            <a:avLst/>
          </a:prstGeom>
          <a:noFill/>
          <a:ln w="9525">
            <a:noFill/>
            <a:miter lim="800000"/>
            <a:headEnd/>
            <a:tailEnd/>
          </a:ln>
        </p:spPr>
      </p:pic>
      <p:sp>
        <p:nvSpPr>
          <p:cNvPr id="31" name="Rectangle 30"/>
          <p:cNvSpPr/>
          <p:nvPr/>
        </p:nvSpPr>
        <p:spPr>
          <a:xfrm>
            <a:off x="6154738" y="2228850"/>
            <a:ext cx="781050" cy="227013"/>
          </a:xfrm>
          <a:prstGeom prst="rect">
            <a:avLst/>
          </a:prstGeom>
          <a:noFill/>
          <a:ln w="12700">
            <a:solidFill>
              <a:srgbClr val="0000FF"/>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CD446F00-9B54-44E3-A20D-521D9B432CC3}" type="slidenum">
              <a:rPr lang="en-US" smtClean="0"/>
              <a:pPr>
                <a:defRPr/>
              </a:pPr>
              <a:t>20</a:t>
            </a:fld>
            <a:endParaRPr lang="en-US"/>
          </a:p>
        </p:txBody>
      </p:sp>
      <p:sp>
        <p:nvSpPr>
          <p:cNvPr id="19459" name="TextBox 3"/>
          <p:cNvSpPr txBox="1">
            <a:spLocks noChangeArrowheads="1"/>
          </p:cNvSpPr>
          <p:nvPr/>
        </p:nvSpPr>
        <p:spPr bwMode="auto">
          <a:xfrm>
            <a:off x="381000" y="298450"/>
            <a:ext cx="8496300" cy="1846263"/>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Mean Stress Empirical Relationships</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The generation of S-N master diagrams is very expensive and time consuming.  Empirical relationships that define the infinite life boundary afford a reasonable preliminary design option.  </a:t>
            </a:r>
          </a:p>
          <a:p>
            <a:endParaRPr lang="en-US" sz="1400">
              <a:latin typeface="Times New Roman" pitchFamily="18" charset="0"/>
              <a:cs typeface="Times New Roman" pitchFamily="18" charset="0"/>
              <a:sym typeface="Symbol" pitchFamily="18" charset="2"/>
            </a:endParaRPr>
          </a:p>
          <a:p>
            <a:r>
              <a:rPr lang="en-US" sz="1400">
                <a:latin typeface="Times New Roman" pitchFamily="18" charset="0"/>
                <a:cs typeface="Times New Roman" pitchFamily="18" charset="0"/>
                <a:sym typeface="Symbol" pitchFamily="18" charset="2"/>
              </a:rPr>
              <a:t>These methods result in various curves that connect the alternating stress (</a:t>
            </a:r>
            <a:r>
              <a:rPr lang="en-US" sz="1400" baseline="-25000">
                <a:latin typeface="Times New Roman" pitchFamily="18" charset="0"/>
                <a:cs typeface="Times New Roman" pitchFamily="18" charset="0"/>
                <a:sym typeface="Symbol" pitchFamily="18" charset="2"/>
              </a:rPr>
              <a:t>a</a:t>
            </a:r>
            <a:r>
              <a:rPr lang="en-US" sz="1400">
                <a:latin typeface="Times New Roman" pitchFamily="18" charset="0"/>
                <a:cs typeface="Times New Roman" pitchFamily="18" charset="0"/>
                <a:sym typeface="Symbol" pitchFamily="18" charset="2"/>
              </a:rPr>
              <a:t>) and mean stresses (</a:t>
            </a:r>
            <a:r>
              <a:rPr lang="en-US" sz="1400" baseline="-25000">
                <a:latin typeface="Times New Roman" pitchFamily="18" charset="0"/>
                <a:cs typeface="Times New Roman" pitchFamily="18" charset="0"/>
                <a:sym typeface="Symbol" pitchFamily="18" charset="2"/>
              </a:rPr>
              <a:t>m</a:t>
            </a:r>
            <a:r>
              <a:rPr lang="en-US" sz="1400">
                <a:latin typeface="Times New Roman" pitchFamily="18" charset="0"/>
                <a:cs typeface="Times New Roman" pitchFamily="18" charset="0"/>
                <a:sym typeface="Symbol" pitchFamily="18" charset="2"/>
              </a:rPr>
              <a:t>) to the  endurance limit (S</a:t>
            </a:r>
            <a:r>
              <a:rPr lang="en-US" sz="1400" baseline="-25000">
                <a:latin typeface="Times New Roman" pitchFamily="18" charset="0"/>
                <a:cs typeface="Times New Roman" pitchFamily="18" charset="0"/>
                <a:sym typeface="Symbol" pitchFamily="18" charset="2"/>
              </a:rPr>
              <a:t>e</a:t>
            </a:r>
            <a:r>
              <a:rPr lang="en-US" sz="1400">
                <a:latin typeface="Times New Roman" pitchFamily="18" charset="0"/>
                <a:cs typeface="Times New Roman" pitchFamily="18" charset="0"/>
                <a:sym typeface="Symbol" pitchFamily="18" charset="2"/>
              </a:rPr>
              <a:t>) and either the material yield (S</a:t>
            </a:r>
            <a:r>
              <a:rPr lang="en-US" sz="1400" baseline="-25000">
                <a:latin typeface="Times New Roman" pitchFamily="18" charset="0"/>
                <a:cs typeface="Times New Roman" pitchFamily="18" charset="0"/>
                <a:sym typeface="Symbol" pitchFamily="18" charset="2"/>
              </a:rPr>
              <a:t>y</a:t>
            </a:r>
            <a:r>
              <a:rPr lang="en-US" sz="1400">
                <a:latin typeface="Times New Roman" pitchFamily="18" charset="0"/>
                <a:cs typeface="Times New Roman" pitchFamily="18" charset="0"/>
                <a:sym typeface="Symbol" pitchFamily="18" charset="2"/>
              </a:rPr>
              <a:t>), ultimate (S</a:t>
            </a:r>
            <a:r>
              <a:rPr lang="en-US" sz="1400" baseline="-25000">
                <a:latin typeface="Times New Roman" pitchFamily="18" charset="0"/>
                <a:cs typeface="Times New Roman" pitchFamily="18" charset="0"/>
                <a:sym typeface="Symbol" pitchFamily="18" charset="2"/>
              </a:rPr>
              <a:t>u</a:t>
            </a:r>
            <a:r>
              <a:rPr lang="en-US" sz="1400">
                <a:latin typeface="Times New Roman" pitchFamily="18" charset="0"/>
                <a:cs typeface="Times New Roman" pitchFamily="18" charset="0"/>
                <a:sym typeface="Symbol" pitchFamily="18" charset="2"/>
              </a:rPr>
              <a:t>), or true fracture stress (</a:t>
            </a:r>
            <a:r>
              <a:rPr lang="en-US" sz="1400" baseline="-25000">
                <a:latin typeface="Times New Roman" pitchFamily="18" charset="0"/>
                <a:cs typeface="Times New Roman" pitchFamily="18" charset="0"/>
                <a:sym typeface="Symbol" pitchFamily="18" charset="2"/>
              </a:rPr>
              <a:t>f</a:t>
            </a:r>
            <a:r>
              <a:rPr lang="en-US" sz="1400">
                <a:latin typeface="Times New Roman" pitchFamily="18" charset="0"/>
                <a:cs typeface="Times New Roman" pitchFamily="18" charset="0"/>
                <a:sym typeface="Symbol" pitchFamily="18" charset="2"/>
              </a:rPr>
              <a:t>).</a:t>
            </a:r>
            <a:endParaRPr lang="en-US" sz="1400"/>
          </a:p>
          <a:p>
            <a:endParaRPr lang="en-US" sz="1600" i="1">
              <a:latin typeface="Times New Roman" pitchFamily="18" charset="0"/>
              <a:cs typeface="Times New Roman" pitchFamily="18" charset="0"/>
            </a:endParaRPr>
          </a:p>
        </p:txBody>
      </p:sp>
      <p:pic>
        <p:nvPicPr>
          <p:cNvPr id="19460" name="Picture 2" descr="Z:\DATA_010_06-11_06-12\fatigue class\020_mean-stress-emp_1a.JPG"/>
          <p:cNvPicPr>
            <a:picLocks noChangeAspect="1" noChangeArrowheads="1"/>
          </p:cNvPicPr>
          <p:nvPr/>
        </p:nvPicPr>
        <p:blipFill>
          <a:blip r:embed="rId2" cstate="print"/>
          <a:srcRect/>
          <a:stretch>
            <a:fillRect/>
          </a:stretch>
        </p:blipFill>
        <p:spPr bwMode="auto">
          <a:xfrm>
            <a:off x="263525" y="2447925"/>
            <a:ext cx="8039100" cy="3552825"/>
          </a:xfrm>
          <a:prstGeom prst="rect">
            <a:avLst/>
          </a:prstGeom>
          <a:noFill/>
          <a:ln w="9525">
            <a:noFill/>
            <a:miter lim="800000"/>
            <a:headEnd/>
            <a:tailEnd/>
          </a:ln>
        </p:spPr>
      </p:pic>
      <p:pic>
        <p:nvPicPr>
          <p:cNvPr id="19461" name="Picture 3" descr="Z:\DATA_010_06-11_06-12\fatigue class\020_mean-stress-emp_2a.JPG"/>
          <p:cNvPicPr>
            <a:picLocks noChangeAspect="1" noChangeArrowheads="1"/>
          </p:cNvPicPr>
          <p:nvPr/>
        </p:nvPicPr>
        <p:blipFill>
          <a:blip r:embed="rId3" cstate="print"/>
          <a:srcRect/>
          <a:stretch>
            <a:fillRect/>
          </a:stretch>
        </p:blipFill>
        <p:spPr bwMode="auto">
          <a:xfrm>
            <a:off x="4725988" y="2800350"/>
            <a:ext cx="3759200" cy="1730375"/>
          </a:xfrm>
          <a:prstGeom prst="rect">
            <a:avLst/>
          </a:prstGeom>
          <a:noFill/>
          <a:ln w="9525">
            <a:noFill/>
            <a:miter lim="800000"/>
            <a:headEnd/>
            <a:tailEnd/>
          </a:ln>
        </p:spPr>
      </p:pic>
      <p:pic>
        <p:nvPicPr>
          <p:cNvPr id="19462" name="Picture 4" descr="Z:\DATA_010_06-11_06-12\fatigue class\020_mean-stress-emp_3a.JPG"/>
          <p:cNvPicPr>
            <a:picLocks noChangeAspect="1" noChangeArrowheads="1"/>
          </p:cNvPicPr>
          <p:nvPr/>
        </p:nvPicPr>
        <p:blipFill>
          <a:blip r:embed="rId4" cstate="print"/>
          <a:srcRect/>
          <a:stretch>
            <a:fillRect/>
          </a:stretch>
        </p:blipFill>
        <p:spPr bwMode="auto">
          <a:xfrm>
            <a:off x="4849813" y="2201863"/>
            <a:ext cx="3308350" cy="566737"/>
          </a:xfrm>
          <a:prstGeom prst="rect">
            <a:avLst/>
          </a:prstGeom>
          <a:noFill/>
          <a:ln w="9525">
            <a:noFill/>
            <a:miter lim="800000"/>
            <a:headEnd/>
            <a:tailEnd/>
          </a:ln>
        </p:spPr>
      </p:pic>
      <p:sp>
        <p:nvSpPr>
          <p:cNvPr id="7" name="Rectangle 6"/>
          <p:cNvSpPr/>
          <p:nvPr/>
        </p:nvSpPr>
        <p:spPr>
          <a:xfrm>
            <a:off x="4643438" y="2127250"/>
            <a:ext cx="3905250" cy="2454275"/>
          </a:xfrm>
          <a:prstGeom prst="rect">
            <a:avLst/>
          </a:prstGeom>
          <a:noFill/>
          <a:ln w="190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TextBox 3"/>
          <p:cNvSpPr txBox="1">
            <a:spLocks noChangeArrowheads="1"/>
          </p:cNvSpPr>
          <p:nvPr/>
        </p:nvSpPr>
        <p:spPr bwMode="auto">
          <a:xfrm>
            <a:off x="288925" y="6202363"/>
            <a:ext cx="6943725" cy="276225"/>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Bannantine, J., Comer, J., Handrock, J., </a:t>
            </a:r>
            <a:r>
              <a:rPr lang="en-US" sz="1200" b="1" dirty="0">
                <a:solidFill>
                  <a:schemeClr val="tx1">
                    <a:lumMod val="65000"/>
                    <a:lumOff val="35000"/>
                  </a:schemeClr>
                </a:solidFill>
                <a:latin typeface="Times New Roman" pitchFamily="18" charset="0"/>
                <a:cs typeface="Times New Roman" pitchFamily="18" charset="0"/>
              </a:rPr>
              <a:t>Fundamentals of Metal Fatigue</a:t>
            </a:r>
            <a:r>
              <a:rPr lang="en-US" sz="1200" dirty="0">
                <a:solidFill>
                  <a:schemeClr val="tx1">
                    <a:lumMod val="65000"/>
                    <a:lumOff val="35000"/>
                  </a:schemeClr>
                </a:solidFill>
                <a:latin typeface="Times New Roman" pitchFamily="18" charset="0"/>
                <a:cs typeface="Times New Roman" pitchFamily="18" charset="0"/>
              </a:rPr>
              <a:t>, Prentice-Hall, 1990, pp. 6-7.</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B8A4E0B-2408-4317-9CC5-645EA60ACDD6}" type="slidenum">
              <a:rPr lang="en-US" smtClean="0"/>
              <a:pPr>
                <a:defRPr/>
              </a:pPr>
              <a:t>21</a:t>
            </a:fld>
            <a:endParaRPr lang="en-US"/>
          </a:p>
        </p:txBody>
      </p:sp>
      <p:sp>
        <p:nvSpPr>
          <p:cNvPr id="20483" name="TextBox 3"/>
          <p:cNvSpPr txBox="1">
            <a:spLocks noChangeArrowheads="1"/>
          </p:cNvSpPr>
          <p:nvPr/>
        </p:nvSpPr>
        <p:spPr bwMode="auto">
          <a:xfrm>
            <a:off x="381000" y="298450"/>
            <a:ext cx="8496300" cy="708025"/>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Mean Stress Constant Amplitude Service Life Example</a:t>
            </a:r>
          </a:p>
          <a:p>
            <a:endParaRPr lang="en-US" sz="1200">
              <a:latin typeface="Times New Roman" pitchFamily="18" charset="0"/>
              <a:cs typeface="Times New Roman" pitchFamily="18" charset="0"/>
            </a:endParaRPr>
          </a:p>
          <a:p>
            <a:r>
              <a:rPr lang="en-US" sz="1200" b="1" i="1" u="sng">
                <a:latin typeface="Times New Roman" pitchFamily="18" charset="0"/>
                <a:cs typeface="Times New Roman" pitchFamily="18" charset="0"/>
              </a:rPr>
              <a:t>Note</a:t>
            </a:r>
            <a:r>
              <a:rPr lang="en-US" sz="1200" b="1" i="1">
                <a:latin typeface="Times New Roman" pitchFamily="18" charset="0"/>
                <a:cs typeface="Times New Roman" pitchFamily="18" charset="0"/>
              </a:rPr>
              <a:t>: analytical result is dependent upon potential endurance limit variations/reductions &amp; material data scatter (scatter factor).</a:t>
            </a:r>
            <a:endParaRPr lang="en-US" sz="1200" b="1">
              <a:latin typeface="Times New Roman" pitchFamily="18" charset="0"/>
              <a:cs typeface="Times New Roman" pitchFamily="18" charset="0"/>
            </a:endParaRPr>
          </a:p>
        </p:txBody>
      </p:sp>
      <p:sp>
        <p:nvSpPr>
          <p:cNvPr id="4" name="TextBox 3"/>
          <p:cNvSpPr txBox="1">
            <a:spLocks noChangeArrowheads="1"/>
          </p:cNvSpPr>
          <p:nvPr/>
        </p:nvSpPr>
        <p:spPr bwMode="auto">
          <a:xfrm>
            <a:off x="534988" y="6264275"/>
            <a:ext cx="6943725" cy="276225"/>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Bannantine, J., Comer, J., Handrock, J., </a:t>
            </a:r>
            <a:r>
              <a:rPr lang="en-US" sz="1200" b="1" dirty="0">
                <a:solidFill>
                  <a:schemeClr val="tx1">
                    <a:lumMod val="65000"/>
                    <a:lumOff val="35000"/>
                  </a:schemeClr>
                </a:solidFill>
                <a:latin typeface="Times New Roman" pitchFamily="18" charset="0"/>
                <a:cs typeface="Times New Roman" pitchFamily="18" charset="0"/>
              </a:rPr>
              <a:t>Fundamentals of Metal Fatigue</a:t>
            </a:r>
            <a:r>
              <a:rPr lang="en-US" sz="1200" dirty="0">
                <a:solidFill>
                  <a:schemeClr val="tx1">
                    <a:lumMod val="65000"/>
                    <a:lumOff val="35000"/>
                  </a:schemeClr>
                </a:solidFill>
                <a:latin typeface="Times New Roman" pitchFamily="18" charset="0"/>
                <a:cs typeface="Times New Roman" pitchFamily="18" charset="0"/>
              </a:rPr>
              <a:t>, Prentice-Hall, 1990, pp. 8-9.</a:t>
            </a:r>
          </a:p>
        </p:txBody>
      </p:sp>
      <p:pic>
        <p:nvPicPr>
          <p:cNvPr id="20485" name="Picture 2" descr="Z:\DATA_010_06-11_06-12\fatigue class\021_mean-stress-exp_1a.JPG"/>
          <p:cNvPicPr>
            <a:picLocks noChangeAspect="1" noChangeArrowheads="1"/>
          </p:cNvPicPr>
          <p:nvPr/>
        </p:nvPicPr>
        <p:blipFill>
          <a:blip r:embed="rId2" cstate="print"/>
          <a:srcRect/>
          <a:stretch>
            <a:fillRect/>
          </a:stretch>
        </p:blipFill>
        <p:spPr bwMode="auto">
          <a:xfrm>
            <a:off x="225425" y="1646238"/>
            <a:ext cx="4171950" cy="3543300"/>
          </a:xfrm>
          <a:prstGeom prst="rect">
            <a:avLst/>
          </a:prstGeom>
          <a:noFill/>
          <a:ln w="9525">
            <a:noFill/>
            <a:miter lim="800000"/>
            <a:headEnd/>
            <a:tailEnd/>
          </a:ln>
        </p:spPr>
      </p:pic>
      <p:pic>
        <p:nvPicPr>
          <p:cNvPr id="20486" name="Picture 3" descr="Z:\DATA_010_06-11_06-12\fatigue class\021_mean-stress-exp_2a.JPG"/>
          <p:cNvPicPr>
            <a:picLocks noChangeAspect="1" noChangeArrowheads="1"/>
          </p:cNvPicPr>
          <p:nvPr/>
        </p:nvPicPr>
        <p:blipFill>
          <a:blip r:embed="rId3" cstate="print"/>
          <a:srcRect/>
          <a:stretch>
            <a:fillRect/>
          </a:stretch>
        </p:blipFill>
        <p:spPr bwMode="auto">
          <a:xfrm>
            <a:off x="4541838" y="1047750"/>
            <a:ext cx="4459287" cy="5167313"/>
          </a:xfrm>
          <a:prstGeom prst="rect">
            <a:avLst/>
          </a:prstGeom>
          <a:noFill/>
          <a:ln w="9525">
            <a:noFill/>
            <a:miter lim="800000"/>
            <a:headEnd/>
            <a:tailEnd/>
          </a:ln>
        </p:spPr>
      </p:pic>
      <p:cxnSp>
        <p:nvCxnSpPr>
          <p:cNvPr id="7" name="Straight Connector 6"/>
          <p:cNvCxnSpPr/>
          <p:nvPr/>
        </p:nvCxnSpPr>
        <p:spPr>
          <a:xfrm>
            <a:off x="4521200" y="1150938"/>
            <a:ext cx="30163" cy="4808537"/>
          </a:xfrm>
          <a:prstGeom prst="line">
            <a:avLst/>
          </a:prstGeom>
          <a:ln>
            <a:solidFill>
              <a:srgbClr val="0000FF"/>
            </a:solidFill>
            <a:prstDash val="sysDash"/>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1314450" y="2486025"/>
            <a:ext cx="2014538" cy="709613"/>
          </a:xfrm>
          <a:prstGeom prst="rect">
            <a:avLst/>
          </a:prstGeom>
          <a:noFill/>
          <a:ln w="1270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Rectangle 9"/>
          <p:cNvSpPr/>
          <p:nvPr/>
        </p:nvSpPr>
        <p:spPr>
          <a:xfrm>
            <a:off x="6635750" y="3173413"/>
            <a:ext cx="884238" cy="555625"/>
          </a:xfrm>
          <a:prstGeom prst="rect">
            <a:avLst/>
          </a:prstGeom>
          <a:noFill/>
          <a:ln w="1270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Oval 10"/>
          <p:cNvSpPr/>
          <p:nvPr/>
        </p:nvSpPr>
        <p:spPr>
          <a:xfrm>
            <a:off x="5199063" y="1509713"/>
            <a:ext cx="195262" cy="174625"/>
          </a:xfrm>
          <a:prstGeom prst="ellipse">
            <a:avLst/>
          </a:prstGeom>
          <a:noFill/>
          <a:ln w="1270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Rectangle 11"/>
          <p:cNvSpPr/>
          <p:nvPr/>
        </p:nvSpPr>
        <p:spPr>
          <a:xfrm>
            <a:off x="5924550" y="5630863"/>
            <a:ext cx="885825" cy="173037"/>
          </a:xfrm>
          <a:prstGeom prst="rect">
            <a:avLst/>
          </a:prstGeom>
          <a:noFill/>
          <a:ln w="1270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265113" y="1611313"/>
            <a:ext cx="4141787" cy="711200"/>
          </a:xfrm>
          <a:prstGeom prst="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5" name="Straight Arrow Connector 14"/>
          <p:cNvCxnSpPr/>
          <p:nvPr/>
        </p:nvCxnSpPr>
        <p:spPr>
          <a:xfrm>
            <a:off x="7161213" y="5303838"/>
            <a:ext cx="9525" cy="269875"/>
          </a:xfrm>
          <a:prstGeom prst="straightConnector1">
            <a:avLst/>
          </a:prstGeom>
          <a:ln w="12700">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0494" name="TextBox 16"/>
          <p:cNvSpPr txBox="1">
            <a:spLocks noChangeArrowheads="1"/>
          </p:cNvSpPr>
          <p:nvPr/>
        </p:nvSpPr>
        <p:spPr bwMode="auto">
          <a:xfrm>
            <a:off x="7199313" y="5197475"/>
            <a:ext cx="1193800" cy="461963"/>
          </a:xfrm>
          <a:prstGeom prst="rect">
            <a:avLst/>
          </a:prstGeom>
          <a:noFill/>
          <a:ln w="9525">
            <a:noFill/>
            <a:miter lim="800000"/>
            <a:headEnd/>
            <a:tailEnd/>
          </a:ln>
        </p:spPr>
        <p:txBody>
          <a:bodyPr>
            <a:spAutoFit/>
          </a:bodyPr>
          <a:lstStyle/>
          <a:p>
            <a:r>
              <a:rPr lang="en-US" sz="1200" i="1">
                <a:solidFill>
                  <a:srgbClr val="0000FF"/>
                </a:solidFill>
                <a:latin typeface="Times New Roman" pitchFamily="18" charset="0"/>
                <a:cs typeface="Times New Roman" pitchFamily="18" charset="0"/>
              </a:rPr>
              <a:t>load, size, Kt, surface finish</a:t>
            </a:r>
          </a:p>
        </p:txBody>
      </p:sp>
      <p:sp>
        <p:nvSpPr>
          <p:cNvPr id="20495" name="TextBox 17"/>
          <p:cNvSpPr txBox="1">
            <a:spLocks noChangeArrowheads="1"/>
          </p:cNvSpPr>
          <p:nvPr/>
        </p:nvSpPr>
        <p:spPr bwMode="auto">
          <a:xfrm>
            <a:off x="5764213" y="5397500"/>
            <a:ext cx="1117600" cy="277813"/>
          </a:xfrm>
          <a:prstGeom prst="rect">
            <a:avLst/>
          </a:prstGeom>
          <a:noFill/>
          <a:ln w="9525">
            <a:noFill/>
            <a:miter lim="800000"/>
            <a:headEnd/>
            <a:tailEnd/>
          </a:ln>
        </p:spPr>
        <p:txBody>
          <a:bodyPr>
            <a:spAutoFit/>
          </a:bodyPr>
          <a:lstStyle/>
          <a:p>
            <a:r>
              <a:rPr lang="en-US" sz="1200" i="1">
                <a:solidFill>
                  <a:srgbClr val="0000FF"/>
                </a:solidFill>
                <a:latin typeface="Times New Roman" pitchFamily="18" charset="0"/>
                <a:cs typeface="Times New Roman" pitchFamily="18" charset="0"/>
              </a:rPr>
              <a:t>scatter factor?</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6F4D251A-43C1-46E0-98A9-34680D829F5C}" type="slidenum">
              <a:rPr lang="en-US" smtClean="0"/>
              <a:pPr>
                <a:defRPr/>
              </a:pPr>
              <a:t>22</a:t>
            </a:fld>
            <a:endParaRPr lang="en-US" dirty="0"/>
          </a:p>
        </p:txBody>
      </p:sp>
      <p:sp>
        <p:nvSpPr>
          <p:cNvPr id="21507" name="TextBox 3"/>
          <p:cNvSpPr txBox="1">
            <a:spLocks noChangeArrowheads="1"/>
          </p:cNvSpPr>
          <p:nvPr/>
        </p:nvSpPr>
        <p:spPr bwMode="auto">
          <a:xfrm>
            <a:off x="381000" y="298450"/>
            <a:ext cx="8496300" cy="20002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Palmgren-Miner Linear Damage Rule</a:t>
            </a:r>
          </a:p>
          <a:p>
            <a:endParaRPr lang="en-US" sz="1200">
              <a:latin typeface="Times New Roman" pitchFamily="18" charset="0"/>
              <a:cs typeface="Times New Roman" pitchFamily="18" charset="0"/>
            </a:endParaRPr>
          </a:p>
          <a:p>
            <a:r>
              <a:rPr lang="en-US" sz="1600">
                <a:latin typeface="Times New Roman" pitchFamily="18" charset="0"/>
                <a:cs typeface="Times New Roman" pitchFamily="18" charset="0"/>
                <a:sym typeface="Symbol" pitchFamily="18" charset="2"/>
              </a:rPr>
              <a:t>In 1924 Palmgren uses linear damage accumulation to define the cycle life of bearings.</a:t>
            </a:r>
          </a:p>
          <a:p>
            <a:r>
              <a:rPr lang="en-US" sz="1600">
                <a:latin typeface="Times New Roman" pitchFamily="18" charset="0"/>
                <a:cs typeface="Times New Roman" pitchFamily="18" charset="0"/>
                <a:sym typeface="Symbol" pitchFamily="18" charset="2"/>
              </a:rPr>
              <a:t>In 1945 Miner applies the Palmgren linear damage model to aircraft fatigue.</a:t>
            </a:r>
          </a:p>
          <a:p>
            <a:endParaRPr lang="en-US" sz="1600">
              <a:latin typeface="Times New Roman" pitchFamily="18" charset="0"/>
              <a:cs typeface="Times New Roman" pitchFamily="18" charset="0"/>
              <a:sym typeface="Symbol" pitchFamily="18" charset="2"/>
            </a:endParaRPr>
          </a:p>
          <a:p>
            <a:r>
              <a:rPr lang="en-US" sz="1600">
                <a:latin typeface="Times New Roman" pitchFamily="18" charset="0"/>
                <a:cs typeface="Times New Roman" pitchFamily="18" charset="0"/>
                <a:sym typeface="Symbol" pitchFamily="18" charset="2"/>
              </a:rPr>
              <a:t>The shortcomings of assuming linear damage accumulation are well known (low-to-high  or high-to-low loading sequences n</a:t>
            </a:r>
            <a:r>
              <a:rPr lang="en-US" sz="1600" baseline="-25000">
                <a:latin typeface="Times New Roman" pitchFamily="18" charset="0"/>
                <a:cs typeface="Times New Roman" pitchFamily="18" charset="0"/>
                <a:sym typeface="Symbol" pitchFamily="18" charset="2"/>
              </a:rPr>
              <a:t>i</a:t>
            </a:r>
            <a:r>
              <a:rPr lang="en-US" sz="1600">
                <a:latin typeface="Times New Roman" pitchFamily="18" charset="0"/>
                <a:cs typeface="Times New Roman" pitchFamily="18" charset="0"/>
                <a:sym typeface="Symbol" pitchFamily="18" charset="2"/>
              </a:rPr>
              <a:t>/N</a:t>
            </a:r>
            <a:r>
              <a:rPr lang="en-US" sz="1600" baseline="-25000">
                <a:latin typeface="Times New Roman" pitchFamily="18" charset="0"/>
                <a:cs typeface="Times New Roman" pitchFamily="18" charset="0"/>
                <a:sym typeface="Symbol" pitchFamily="18" charset="2"/>
              </a:rPr>
              <a:t>fi</a:t>
            </a:r>
            <a:r>
              <a:rPr lang="en-US" sz="1600">
                <a:latin typeface="Times New Roman" pitchFamily="18" charset="0"/>
                <a:cs typeface="Times New Roman" pitchFamily="18" charset="0"/>
                <a:sym typeface="Symbol" pitchFamily="18" charset="2"/>
              </a:rPr>
              <a:t>  1) but is still commonly incorporated due to ease of use and overall accuracy with respect to other models.</a:t>
            </a:r>
            <a:endParaRPr lang="en-US" sz="1600">
              <a:latin typeface="Times New Roman" pitchFamily="18" charset="0"/>
              <a:cs typeface="Times New Roman" pitchFamily="18" charset="0"/>
            </a:endParaRPr>
          </a:p>
        </p:txBody>
      </p:sp>
      <p:pic>
        <p:nvPicPr>
          <p:cNvPr id="21508" name="Picture 2" descr="Z:\DATA_010_06-11_06-12\fatigue class\043_Miners-Rule_1a.JPG"/>
          <p:cNvPicPr>
            <a:picLocks noChangeAspect="1" noChangeArrowheads="1"/>
          </p:cNvPicPr>
          <p:nvPr/>
        </p:nvPicPr>
        <p:blipFill>
          <a:blip r:embed="rId2" cstate="print"/>
          <a:srcRect/>
          <a:stretch>
            <a:fillRect/>
          </a:stretch>
        </p:blipFill>
        <p:spPr bwMode="auto">
          <a:xfrm>
            <a:off x="206375" y="3540125"/>
            <a:ext cx="5289550" cy="2357438"/>
          </a:xfrm>
          <a:prstGeom prst="rect">
            <a:avLst/>
          </a:prstGeom>
          <a:noFill/>
          <a:ln w="9525">
            <a:noFill/>
            <a:miter lim="800000"/>
            <a:headEnd/>
            <a:tailEnd/>
          </a:ln>
        </p:spPr>
      </p:pic>
      <p:pic>
        <p:nvPicPr>
          <p:cNvPr id="21509" name="Picture 3" descr="Z:\DATA_010_06-11_06-12\fatigue class\043_Miners-Rule_2a.JPG"/>
          <p:cNvPicPr>
            <a:picLocks noChangeAspect="1" noChangeArrowheads="1"/>
          </p:cNvPicPr>
          <p:nvPr/>
        </p:nvPicPr>
        <p:blipFill>
          <a:blip r:embed="rId3" cstate="print"/>
          <a:srcRect/>
          <a:stretch>
            <a:fillRect/>
          </a:stretch>
        </p:blipFill>
        <p:spPr bwMode="auto">
          <a:xfrm>
            <a:off x="1271588" y="2784475"/>
            <a:ext cx="2371725" cy="581025"/>
          </a:xfrm>
          <a:prstGeom prst="rect">
            <a:avLst/>
          </a:prstGeom>
          <a:noFill/>
          <a:ln w="9525">
            <a:noFill/>
            <a:miter lim="800000"/>
            <a:headEnd/>
            <a:tailEnd/>
          </a:ln>
        </p:spPr>
      </p:pic>
      <p:pic>
        <p:nvPicPr>
          <p:cNvPr id="21510" name="Picture 4" descr="Z:\DATA_010_06-11_06-12\fatigue class\043_Miners-Rule_3a.JPG"/>
          <p:cNvPicPr>
            <a:picLocks noChangeAspect="1" noChangeArrowheads="1"/>
          </p:cNvPicPr>
          <p:nvPr/>
        </p:nvPicPr>
        <p:blipFill>
          <a:blip r:embed="rId4" cstate="print"/>
          <a:srcRect/>
          <a:stretch>
            <a:fillRect/>
          </a:stretch>
        </p:blipFill>
        <p:spPr bwMode="auto">
          <a:xfrm>
            <a:off x="5962650" y="2863850"/>
            <a:ext cx="2692400" cy="2909888"/>
          </a:xfrm>
          <a:prstGeom prst="rect">
            <a:avLst/>
          </a:prstGeom>
          <a:noFill/>
          <a:ln w="9525">
            <a:noFill/>
            <a:miter lim="800000"/>
            <a:headEnd/>
            <a:tailEnd/>
          </a:ln>
        </p:spPr>
      </p:pic>
      <p:cxnSp>
        <p:nvCxnSpPr>
          <p:cNvPr id="8" name="Straight Connector 7"/>
          <p:cNvCxnSpPr/>
          <p:nvPr/>
        </p:nvCxnSpPr>
        <p:spPr>
          <a:xfrm>
            <a:off x="5681663" y="2414588"/>
            <a:ext cx="0" cy="3533775"/>
          </a:xfrm>
          <a:prstGeom prst="line">
            <a:avLst/>
          </a:prstGeom>
          <a:ln w="19050">
            <a:solidFill>
              <a:srgbClr val="0000FF"/>
            </a:solidFill>
            <a:prstDash val="sysDot"/>
          </a:ln>
        </p:spPr>
        <p:style>
          <a:lnRef idx="1">
            <a:schemeClr val="accent1"/>
          </a:lnRef>
          <a:fillRef idx="0">
            <a:schemeClr val="accent1"/>
          </a:fillRef>
          <a:effectRef idx="0">
            <a:schemeClr val="accent1"/>
          </a:effectRef>
          <a:fontRef idx="minor">
            <a:schemeClr val="tx1"/>
          </a:fontRef>
        </p:style>
      </p:cxnSp>
      <p:pic>
        <p:nvPicPr>
          <p:cNvPr id="21512" name="Picture 5" descr="Z:\DATA_010_06-11_06-12\fatigue class\043_Miners-Rule_4a.JPG"/>
          <p:cNvPicPr>
            <a:picLocks noChangeAspect="1" noChangeArrowheads="1"/>
          </p:cNvPicPr>
          <p:nvPr/>
        </p:nvPicPr>
        <p:blipFill>
          <a:blip r:embed="rId5" cstate="print"/>
          <a:srcRect/>
          <a:stretch>
            <a:fillRect/>
          </a:stretch>
        </p:blipFill>
        <p:spPr bwMode="auto">
          <a:xfrm>
            <a:off x="6677025" y="2659063"/>
            <a:ext cx="1090613" cy="176212"/>
          </a:xfrm>
          <a:prstGeom prst="rect">
            <a:avLst/>
          </a:prstGeom>
          <a:noFill/>
          <a:ln w="9525">
            <a:noFill/>
            <a:miter lim="800000"/>
            <a:headEnd/>
            <a:tailEnd/>
          </a:ln>
        </p:spPr>
      </p:pic>
      <p:sp>
        <p:nvSpPr>
          <p:cNvPr id="10" name="TextBox 3"/>
          <p:cNvSpPr txBox="1">
            <a:spLocks noChangeArrowheads="1"/>
          </p:cNvSpPr>
          <p:nvPr/>
        </p:nvSpPr>
        <p:spPr bwMode="auto">
          <a:xfrm>
            <a:off x="361950" y="6099175"/>
            <a:ext cx="7847013" cy="461963"/>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R. I. Stephens, A. </a:t>
            </a:r>
            <a:r>
              <a:rPr lang="en-US" sz="1200" dirty="0" err="1">
                <a:solidFill>
                  <a:schemeClr val="tx1">
                    <a:lumMod val="65000"/>
                    <a:lumOff val="35000"/>
                  </a:schemeClr>
                </a:solidFill>
                <a:latin typeface="Times New Roman" pitchFamily="18" charset="0"/>
                <a:cs typeface="Times New Roman" pitchFamily="18" charset="0"/>
              </a:rPr>
              <a:t>Fatemi</a:t>
            </a:r>
            <a:r>
              <a:rPr lang="en-US" sz="1200" dirty="0">
                <a:solidFill>
                  <a:schemeClr val="tx1">
                    <a:lumMod val="65000"/>
                    <a:lumOff val="35000"/>
                  </a:schemeClr>
                </a:solidFill>
                <a:latin typeface="Times New Roman" pitchFamily="18" charset="0"/>
                <a:cs typeface="Times New Roman" pitchFamily="18" charset="0"/>
              </a:rPr>
              <a:t>, R. R. Stephens, H. Fuchs, “</a:t>
            </a:r>
            <a:r>
              <a:rPr lang="en-US" sz="1200" b="1" dirty="0">
                <a:solidFill>
                  <a:schemeClr val="tx1">
                    <a:lumMod val="65000"/>
                    <a:lumOff val="35000"/>
                  </a:schemeClr>
                </a:solidFill>
                <a:latin typeface="Times New Roman" pitchFamily="18" charset="0"/>
                <a:cs typeface="Times New Roman" pitchFamily="18" charset="0"/>
              </a:rPr>
              <a:t>Metal Fatigue in Engineering, 2</a:t>
            </a:r>
            <a:r>
              <a:rPr lang="en-US" sz="1200" b="1" baseline="30000" dirty="0">
                <a:solidFill>
                  <a:schemeClr val="tx1">
                    <a:lumMod val="65000"/>
                    <a:lumOff val="35000"/>
                  </a:schemeClr>
                </a:solidFill>
                <a:latin typeface="Times New Roman" pitchFamily="18" charset="0"/>
                <a:cs typeface="Times New Roman" pitchFamily="18" charset="0"/>
              </a:rPr>
              <a:t>nd</a:t>
            </a:r>
            <a:r>
              <a:rPr lang="en-US" sz="1200" b="1" dirty="0">
                <a:solidFill>
                  <a:schemeClr val="tx1">
                    <a:lumMod val="65000"/>
                    <a:lumOff val="35000"/>
                  </a:schemeClr>
                </a:solidFill>
                <a:latin typeface="Times New Roman" pitchFamily="18" charset="0"/>
                <a:cs typeface="Times New Roman" pitchFamily="18" charset="0"/>
              </a:rPr>
              <a:t> ed.,” </a:t>
            </a:r>
            <a:r>
              <a:rPr lang="en-US" sz="1200" dirty="0">
                <a:solidFill>
                  <a:schemeClr val="tx1">
                    <a:lumMod val="65000"/>
                    <a:lumOff val="35000"/>
                  </a:schemeClr>
                </a:solidFill>
                <a:latin typeface="Times New Roman" pitchFamily="18" charset="0"/>
                <a:cs typeface="Times New Roman" pitchFamily="18" charset="0"/>
              </a:rPr>
              <a:t>John Wiley &amp; Sons</a:t>
            </a:r>
            <a:r>
              <a:rPr lang="en-US" sz="1200" b="1" dirty="0">
                <a:solidFill>
                  <a:schemeClr val="tx1">
                    <a:lumMod val="65000"/>
                    <a:lumOff val="35000"/>
                  </a:schemeClr>
                </a:solidFill>
                <a:latin typeface="Times New Roman" pitchFamily="18" charset="0"/>
                <a:cs typeface="Times New Roman" pitchFamily="18" charset="0"/>
              </a:rPr>
              <a:t>, </a:t>
            </a:r>
            <a:r>
              <a:rPr lang="en-US" sz="1200" dirty="0">
                <a:solidFill>
                  <a:schemeClr val="tx1">
                    <a:lumMod val="65000"/>
                    <a:lumOff val="35000"/>
                  </a:schemeClr>
                </a:solidFill>
                <a:latin typeface="Times New Roman" pitchFamily="18" charset="0"/>
                <a:cs typeface="Times New Roman" pitchFamily="18" charset="0"/>
              </a:rPr>
              <a:t>2000, pp. 275-276</a:t>
            </a:r>
            <a:r>
              <a:rPr lang="en-US" sz="1200" b="1" dirty="0">
                <a:solidFill>
                  <a:schemeClr val="tx1">
                    <a:lumMod val="65000"/>
                    <a:lumOff val="35000"/>
                  </a:schemeClr>
                </a:solidFill>
                <a:latin typeface="Times New Roman" pitchFamily="18" charset="0"/>
                <a:cs typeface="Times New Roman" pitchFamily="18" charset="0"/>
              </a:rPr>
              <a:t>.</a:t>
            </a:r>
            <a:endParaRPr lang="en-US" sz="1200" dirty="0">
              <a:solidFill>
                <a:schemeClr val="tx1">
                  <a:lumMod val="65000"/>
                  <a:lumOff val="3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691C79A8-D099-41EA-BF8D-0747F8E668E5}" type="slidenum">
              <a:rPr lang="en-US" smtClean="0"/>
              <a:pPr>
                <a:defRPr/>
              </a:pPr>
              <a:t>23</a:t>
            </a:fld>
            <a:endParaRPr lang="en-US"/>
          </a:p>
        </p:txBody>
      </p:sp>
      <p:sp>
        <p:nvSpPr>
          <p:cNvPr id="22531" name="TextBox 3"/>
          <p:cNvSpPr txBox="1">
            <a:spLocks noChangeArrowheads="1"/>
          </p:cNvSpPr>
          <p:nvPr/>
        </p:nvSpPr>
        <p:spPr bwMode="auto">
          <a:xfrm>
            <a:off x="2713038" y="2292350"/>
            <a:ext cx="3892550" cy="830263"/>
          </a:xfrm>
          <a:prstGeom prst="rect">
            <a:avLst/>
          </a:prstGeom>
          <a:noFill/>
          <a:ln w="9525">
            <a:noFill/>
            <a:miter lim="800000"/>
            <a:headEnd/>
            <a:tailEnd/>
          </a:ln>
        </p:spPr>
        <p:txBody>
          <a:bodyPr>
            <a:spAutoFit/>
          </a:bodyPr>
          <a:lstStyle/>
          <a:p>
            <a:r>
              <a:rPr lang="en-US" sz="2000" b="1">
                <a:latin typeface="Times New Roman" pitchFamily="18" charset="0"/>
                <a:cs typeface="Times New Roman" pitchFamily="18" charset="0"/>
              </a:rPr>
              <a:t>S-N Fatigue Endurance Limit</a:t>
            </a:r>
          </a:p>
          <a:p>
            <a:endParaRPr lang="en-US" sz="1200">
              <a:latin typeface="Times New Roman" pitchFamily="18" charset="0"/>
              <a:cs typeface="Times New Roman" pitchFamily="18" charset="0"/>
            </a:endParaRPr>
          </a:p>
          <a:p>
            <a:endParaRPr lang="en-US" sz="1600" i="1">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74250910-6F99-4732-B0CA-4A67F5EE0D6D}" type="slidenum">
              <a:rPr lang="en-US" smtClean="0"/>
              <a:pPr>
                <a:defRPr/>
              </a:pPr>
              <a:t>24</a:t>
            </a:fld>
            <a:endParaRPr lang="en-US"/>
          </a:p>
        </p:txBody>
      </p:sp>
      <p:sp>
        <p:nvSpPr>
          <p:cNvPr id="23555" name="TextBox 3"/>
          <p:cNvSpPr txBox="1">
            <a:spLocks noChangeArrowheads="1"/>
          </p:cNvSpPr>
          <p:nvPr/>
        </p:nvSpPr>
        <p:spPr bwMode="auto">
          <a:xfrm>
            <a:off x="381000" y="298450"/>
            <a:ext cx="8496300" cy="954088"/>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S-N Endurance Limit</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Alloys that demonstrate a fatigue endurance limit (cyclic stress levels below which fatigue damage is assumed to not occur) and the mechanisms that can remove or eliminate the endurance limit are provided below.</a:t>
            </a:r>
            <a:endParaRPr lang="en-US" sz="1600" i="1">
              <a:latin typeface="Times New Roman" pitchFamily="18" charset="0"/>
              <a:cs typeface="Times New Roman" pitchFamily="18" charset="0"/>
            </a:endParaRPr>
          </a:p>
        </p:txBody>
      </p:sp>
      <p:pic>
        <p:nvPicPr>
          <p:cNvPr id="23556" name="Picture 2" descr="Z:\DATA_010_06-11_06-12\fatigue class\025_endurance-limit_1a.JPG"/>
          <p:cNvPicPr>
            <a:picLocks noChangeAspect="1" noChangeArrowheads="1"/>
          </p:cNvPicPr>
          <p:nvPr/>
        </p:nvPicPr>
        <p:blipFill>
          <a:blip r:embed="rId2" cstate="print"/>
          <a:srcRect/>
          <a:stretch>
            <a:fillRect/>
          </a:stretch>
        </p:blipFill>
        <p:spPr bwMode="auto">
          <a:xfrm>
            <a:off x="561975" y="1803400"/>
            <a:ext cx="7513638" cy="3314700"/>
          </a:xfrm>
          <a:prstGeom prst="rect">
            <a:avLst/>
          </a:prstGeom>
          <a:noFill/>
          <a:ln w="9525">
            <a:noFill/>
            <a:miter lim="800000"/>
            <a:headEnd/>
            <a:tailEnd/>
          </a:ln>
        </p:spPr>
      </p:pic>
      <p:cxnSp>
        <p:nvCxnSpPr>
          <p:cNvPr id="6" name="Straight Connector 5"/>
          <p:cNvCxnSpPr/>
          <p:nvPr/>
        </p:nvCxnSpPr>
        <p:spPr>
          <a:xfrm>
            <a:off x="4643438" y="2290763"/>
            <a:ext cx="3349625" cy="20637"/>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63563" y="2525713"/>
            <a:ext cx="6381750" cy="33337"/>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4406900" y="3770313"/>
            <a:ext cx="3584575" cy="1905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614363" y="3984625"/>
            <a:ext cx="4183062" cy="22225"/>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sp>
        <p:nvSpPr>
          <p:cNvPr id="13" name="Left Brace 12"/>
          <p:cNvSpPr/>
          <p:nvPr/>
        </p:nvSpPr>
        <p:spPr>
          <a:xfrm>
            <a:off x="544513" y="4181475"/>
            <a:ext cx="298450" cy="852488"/>
          </a:xfrm>
          <a:prstGeom prst="leftBrace">
            <a:avLst>
              <a:gd name="adj1" fmla="val 46264"/>
              <a:gd name="adj2" fmla="val 50000"/>
            </a:avLst>
          </a:pr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4" name="TextBox 13"/>
          <p:cNvSpPr txBox="1">
            <a:spLocks noChangeArrowheads="1"/>
          </p:cNvSpPr>
          <p:nvPr/>
        </p:nvSpPr>
        <p:spPr bwMode="auto">
          <a:xfrm>
            <a:off x="534988" y="6264275"/>
            <a:ext cx="6943725" cy="276225"/>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Bannantine, J., Comer, J., Handrock, J., </a:t>
            </a:r>
            <a:r>
              <a:rPr lang="en-US" sz="1200" b="1" dirty="0">
                <a:solidFill>
                  <a:schemeClr val="tx1">
                    <a:lumMod val="65000"/>
                    <a:lumOff val="35000"/>
                  </a:schemeClr>
                </a:solidFill>
                <a:latin typeface="Times New Roman" pitchFamily="18" charset="0"/>
                <a:cs typeface="Times New Roman" pitchFamily="18" charset="0"/>
              </a:rPr>
              <a:t>Fundamentals of Metal Fatigue</a:t>
            </a:r>
            <a:r>
              <a:rPr lang="en-US" sz="1200" dirty="0">
                <a:solidFill>
                  <a:schemeClr val="tx1">
                    <a:lumMod val="65000"/>
                    <a:lumOff val="35000"/>
                  </a:schemeClr>
                </a:solidFill>
                <a:latin typeface="Times New Roman" pitchFamily="18" charset="0"/>
                <a:cs typeface="Times New Roman" pitchFamily="18" charset="0"/>
              </a:rPr>
              <a:t>, Prentice-Hall, 1990, pp. 2.</a:t>
            </a:r>
          </a:p>
        </p:txBody>
      </p:sp>
      <p:cxnSp>
        <p:nvCxnSpPr>
          <p:cNvPr id="15" name="Straight Connector 14"/>
          <p:cNvCxnSpPr/>
          <p:nvPr/>
        </p:nvCxnSpPr>
        <p:spPr>
          <a:xfrm>
            <a:off x="592138" y="2760663"/>
            <a:ext cx="5592762" cy="23812"/>
          </a:xfrm>
          <a:prstGeom prst="line">
            <a:avLst/>
          </a:prstGeom>
          <a:ln w="19050">
            <a:solidFill>
              <a:srgbClr val="0000FF"/>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6945313" y="2559050"/>
            <a:ext cx="1027112" cy="0"/>
          </a:xfrm>
          <a:prstGeom prst="line">
            <a:avLst/>
          </a:prstGeom>
          <a:ln w="19050">
            <a:solidFill>
              <a:srgbClr val="0000FF"/>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3170238" y="3035300"/>
            <a:ext cx="4802187" cy="26988"/>
          </a:xfrm>
          <a:prstGeom prst="line">
            <a:avLst/>
          </a:prstGeom>
          <a:ln w="19050">
            <a:solidFill>
              <a:srgbClr val="0000FF"/>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554038" y="3255963"/>
            <a:ext cx="728662" cy="1587"/>
          </a:xfrm>
          <a:prstGeom prst="line">
            <a:avLst/>
          </a:prstGeom>
          <a:ln w="19050">
            <a:solidFill>
              <a:srgbClr val="0000FF"/>
            </a:solidFill>
            <a:prstDash val="sysDot"/>
          </a:ln>
        </p:spPr>
        <p:style>
          <a:lnRef idx="1">
            <a:schemeClr val="accent1"/>
          </a:lnRef>
          <a:fillRef idx="0">
            <a:schemeClr val="accent1"/>
          </a:fillRef>
          <a:effectRef idx="0">
            <a:schemeClr val="accent1"/>
          </a:effectRef>
          <a:fontRef idx="minor">
            <a:schemeClr val="tx1"/>
          </a:fontRef>
        </p:style>
      </p:cxnSp>
      <p:sp>
        <p:nvSpPr>
          <p:cNvPr id="23567" name="TextBox 15"/>
          <p:cNvSpPr txBox="1">
            <a:spLocks noChangeArrowheads="1"/>
          </p:cNvSpPr>
          <p:nvPr/>
        </p:nvSpPr>
        <p:spPr bwMode="auto">
          <a:xfrm>
            <a:off x="788988" y="5207000"/>
            <a:ext cx="6969125" cy="523875"/>
          </a:xfrm>
          <a:prstGeom prst="rect">
            <a:avLst/>
          </a:prstGeom>
          <a:noFill/>
          <a:ln w="9525">
            <a:noFill/>
            <a:miter lim="800000"/>
            <a:headEnd/>
            <a:tailEnd/>
          </a:ln>
        </p:spPr>
        <p:txBody>
          <a:bodyPr>
            <a:spAutoFit/>
          </a:bodyPr>
          <a:lstStyle/>
          <a:p>
            <a:r>
              <a:rPr lang="en-US" sz="1400" i="1">
                <a:solidFill>
                  <a:srgbClr val="0000FF"/>
                </a:solidFill>
                <a:latin typeface="Times New Roman" pitchFamily="18" charset="0"/>
                <a:cs typeface="Times New Roman" pitchFamily="18" charset="0"/>
              </a:rPr>
              <a:t>Complex assemblies with relative movement that results in localized wear which degrades the initial surface condition relative to that which defined the endurance limit; e.g., bolted joints.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9F2A1DD-F42E-4BF2-9370-691D9DF3EA85}" type="slidenum">
              <a:rPr lang="en-US" smtClean="0"/>
              <a:pPr>
                <a:defRPr/>
              </a:pPr>
              <a:t>25</a:t>
            </a:fld>
            <a:endParaRPr lang="en-US"/>
          </a:p>
        </p:txBody>
      </p:sp>
      <p:sp>
        <p:nvSpPr>
          <p:cNvPr id="24579" name="TextBox 3"/>
          <p:cNvSpPr txBox="1">
            <a:spLocks noChangeArrowheads="1"/>
          </p:cNvSpPr>
          <p:nvPr/>
        </p:nvSpPr>
        <p:spPr bwMode="auto">
          <a:xfrm>
            <a:off x="381000" y="298450"/>
            <a:ext cx="8496300" cy="954088"/>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S-N Endurance Limit ; (cont)</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A demonstration of periodic overloads removing the S-N fatigue endurance limit is provided below.  </a:t>
            </a:r>
          </a:p>
          <a:p>
            <a:r>
              <a:rPr lang="en-US" sz="1400">
                <a:latin typeface="Times New Roman" pitchFamily="18" charset="0"/>
                <a:cs typeface="Times New Roman" pitchFamily="18" charset="0"/>
                <a:sym typeface="Symbol" pitchFamily="18" charset="2"/>
              </a:rPr>
              <a:t>Most structural applications deviate from the laboratory defined constant amplitude loading.</a:t>
            </a:r>
            <a:endParaRPr lang="en-US" sz="1600" i="1">
              <a:latin typeface="Times New Roman" pitchFamily="18" charset="0"/>
              <a:cs typeface="Times New Roman" pitchFamily="18" charset="0"/>
            </a:endParaRPr>
          </a:p>
        </p:txBody>
      </p:sp>
      <p:pic>
        <p:nvPicPr>
          <p:cNvPr id="24580" name="Picture 2" descr="Z:\DATA_010_06-11_06-12\fatigue class\025_endurance-limit_2a.JPG"/>
          <p:cNvPicPr>
            <a:picLocks noChangeAspect="1" noChangeArrowheads="1"/>
          </p:cNvPicPr>
          <p:nvPr/>
        </p:nvPicPr>
        <p:blipFill>
          <a:blip r:embed="rId2" cstate="print"/>
          <a:srcRect/>
          <a:stretch>
            <a:fillRect/>
          </a:stretch>
        </p:blipFill>
        <p:spPr bwMode="auto">
          <a:xfrm>
            <a:off x="871538" y="1428750"/>
            <a:ext cx="7232650" cy="4572000"/>
          </a:xfrm>
          <a:prstGeom prst="rect">
            <a:avLst/>
          </a:prstGeom>
          <a:noFill/>
          <a:ln w="9525">
            <a:noFill/>
            <a:miter lim="800000"/>
            <a:headEnd/>
            <a:tailEnd/>
          </a:ln>
        </p:spPr>
      </p:pic>
      <p:sp>
        <p:nvSpPr>
          <p:cNvPr id="24581" name="AutoShape 3"/>
          <p:cNvSpPr>
            <a:spLocks/>
          </p:cNvSpPr>
          <p:nvPr/>
        </p:nvSpPr>
        <p:spPr bwMode="auto">
          <a:xfrm>
            <a:off x="5578475" y="4160838"/>
            <a:ext cx="176213" cy="636587"/>
          </a:xfrm>
          <a:prstGeom prst="leftBrace">
            <a:avLst>
              <a:gd name="adj1" fmla="val 32129"/>
              <a:gd name="adj2" fmla="val 50000"/>
            </a:avLst>
          </a:prstGeom>
          <a:noFill/>
          <a:ln w="19050">
            <a:solidFill>
              <a:srgbClr val="0000FF"/>
            </a:solidFill>
            <a:round/>
            <a:headEnd/>
            <a:tailEnd/>
          </a:ln>
        </p:spPr>
        <p:txBody>
          <a:bodyPr/>
          <a:lstStyle/>
          <a:p>
            <a:endParaRPr lang="en-US"/>
          </a:p>
        </p:txBody>
      </p:sp>
      <p:sp>
        <p:nvSpPr>
          <p:cNvPr id="24582" name="Line 4"/>
          <p:cNvSpPr>
            <a:spLocks noChangeShapeType="1"/>
          </p:cNvSpPr>
          <p:nvPr/>
        </p:nvSpPr>
        <p:spPr bwMode="auto">
          <a:xfrm>
            <a:off x="4479925" y="2527300"/>
            <a:ext cx="1068388" cy="1941513"/>
          </a:xfrm>
          <a:prstGeom prst="line">
            <a:avLst/>
          </a:prstGeom>
          <a:noFill/>
          <a:ln w="9525">
            <a:solidFill>
              <a:srgbClr val="0000FF"/>
            </a:solidFill>
            <a:prstDash val="sysDot"/>
            <a:round/>
            <a:headEnd/>
            <a:tailEnd type="arrow" w="med" len="med"/>
          </a:ln>
        </p:spPr>
        <p:txBody>
          <a:bodyPr/>
          <a:lstStyle/>
          <a:p>
            <a:endParaRPr lang="en-US"/>
          </a:p>
        </p:txBody>
      </p:sp>
      <p:sp>
        <p:nvSpPr>
          <p:cNvPr id="24583" name="Text Box 5"/>
          <p:cNvSpPr txBox="1">
            <a:spLocks noChangeArrowheads="1"/>
          </p:cNvSpPr>
          <p:nvPr/>
        </p:nvSpPr>
        <p:spPr bwMode="auto">
          <a:xfrm>
            <a:off x="4581525" y="2492375"/>
            <a:ext cx="3381375" cy="312738"/>
          </a:xfrm>
          <a:prstGeom prst="rect">
            <a:avLst/>
          </a:prstGeom>
          <a:noFill/>
          <a:ln w="9525">
            <a:noFill/>
            <a:miter lim="800000"/>
            <a:headEnd/>
            <a:tailEnd/>
          </a:ln>
        </p:spPr>
        <p:txBody>
          <a:bodyPr/>
          <a:lstStyle/>
          <a:p>
            <a:pPr>
              <a:spcAft>
                <a:spcPts val="1000"/>
              </a:spcAft>
            </a:pPr>
            <a:r>
              <a:rPr lang="en-US" sz="1100">
                <a:solidFill>
                  <a:srgbClr val="0000FF"/>
                </a:solidFill>
                <a:latin typeface="Times New Roman" pitchFamily="18" charset="0"/>
                <a:cs typeface="Times New Roman" pitchFamily="18" charset="0"/>
              </a:rPr>
              <a:t>Removes constant amplitude defined endurance limit.</a:t>
            </a:r>
            <a:endParaRPr lang="en-US" sz="1100">
              <a:latin typeface="Times New Roman" pitchFamily="18" charset="0"/>
              <a:cs typeface="Times New Roman" pitchFamily="18" charset="0"/>
            </a:endParaRPr>
          </a:p>
        </p:txBody>
      </p:sp>
      <p:sp>
        <p:nvSpPr>
          <p:cNvPr id="8" name="TextBox 7"/>
          <p:cNvSpPr txBox="1">
            <a:spLocks noChangeArrowheads="1"/>
          </p:cNvSpPr>
          <p:nvPr/>
        </p:nvSpPr>
        <p:spPr bwMode="auto">
          <a:xfrm>
            <a:off x="534988" y="6264275"/>
            <a:ext cx="7664450" cy="461963"/>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dirty="0" err="1">
                <a:solidFill>
                  <a:schemeClr val="tx1">
                    <a:lumMod val="65000"/>
                    <a:lumOff val="35000"/>
                  </a:schemeClr>
                </a:solidFill>
                <a:latin typeface="Times New Roman" pitchFamily="18" charset="0"/>
                <a:cs typeface="Times New Roman" pitchFamily="18" charset="0"/>
              </a:rPr>
              <a:t>JoDean</a:t>
            </a:r>
            <a:r>
              <a:rPr lang="en-US" sz="1200" dirty="0">
                <a:solidFill>
                  <a:schemeClr val="tx1">
                    <a:lumMod val="65000"/>
                    <a:lumOff val="35000"/>
                  </a:schemeClr>
                </a:solidFill>
                <a:latin typeface="Times New Roman" pitchFamily="18" charset="0"/>
                <a:cs typeface="Times New Roman" pitchFamily="18" charset="0"/>
              </a:rPr>
              <a:t> Morrow, </a:t>
            </a:r>
            <a:r>
              <a:rPr lang="en-US" sz="1200" dirty="0" err="1">
                <a:solidFill>
                  <a:schemeClr val="tx1">
                    <a:lumMod val="65000"/>
                    <a:lumOff val="35000"/>
                  </a:schemeClr>
                </a:solidFill>
                <a:latin typeface="Times New Roman" pitchFamily="18" charset="0"/>
                <a:cs typeface="Times New Roman" pitchFamily="18" charset="0"/>
              </a:rPr>
              <a:t>J.F.</a:t>
            </a:r>
            <a:r>
              <a:rPr lang="en-US" sz="1200" dirty="0">
                <a:solidFill>
                  <a:schemeClr val="tx1">
                    <a:lumMod val="65000"/>
                    <a:lumOff val="35000"/>
                  </a:schemeClr>
                </a:solidFill>
                <a:latin typeface="Times New Roman" pitchFamily="18" charset="0"/>
                <a:cs typeface="Times New Roman" pitchFamily="18" charset="0"/>
              </a:rPr>
              <a:t> Martin, N.E. Dowling, </a:t>
            </a:r>
            <a:r>
              <a:rPr lang="en-US" sz="1200" b="1" dirty="0">
                <a:solidFill>
                  <a:schemeClr val="tx1">
                    <a:lumMod val="65000"/>
                    <a:lumOff val="35000"/>
                  </a:schemeClr>
                </a:solidFill>
                <a:latin typeface="Times New Roman" pitchFamily="18" charset="0"/>
                <a:cs typeface="Times New Roman" pitchFamily="18" charset="0"/>
              </a:rPr>
              <a:t>Local Stress-Strain Approach to Cumulative Fatigue Damage Analysis</a:t>
            </a:r>
            <a:r>
              <a:rPr lang="en-US" sz="1200" dirty="0">
                <a:solidFill>
                  <a:schemeClr val="tx1">
                    <a:lumMod val="65000"/>
                    <a:lumOff val="35000"/>
                  </a:schemeClr>
                </a:solidFill>
                <a:latin typeface="Times New Roman" pitchFamily="18" charset="0"/>
                <a:cs typeface="Times New Roman" pitchFamily="18" charset="0"/>
              </a:rPr>
              <a:t>, </a:t>
            </a:r>
            <a:r>
              <a:rPr lang="en-US" sz="1200" dirty="0" err="1">
                <a:solidFill>
                  <a:schemeClr val="tx1">
                    <a:lumMod val="65000"/>
                    <a:lumOff val="35000"/>
                  </a:schemeClr>
                </a:solidFill>
                <a:latin typeface="Times New Roman" pitchFamily="18" charset="0"/>
                <a:cs typeface="Times New Roman" pitchFamily="18" charset="0"/>
              </a:rPr>
              <a:t>UILU</a:t>
            </a:r>
            <a:r>
              <a:rPr lang="en-US" sz="1200" dirty="0">
                <a:solidFill>
                  <a:schemeClr val="tx1">
                    <a:lumMod val="65000"/>
                    <a:lumOff val="35000"/>
                  </a:schemeClr>
                </a:solidFill>
                <a:latin typeface="Times New Roman" pitchFamily="18" charset="0"/>
                <a:cs typeface="Times New Roman" pitchFamily="18" charset="0"/>
              </a:rPr>
              <a:t>-ENG 74 6001, </a:t>
            </a:r>
            <a:r>
              <a:rPr lang="en-US" sz="1200" dirty="0" err="1">
                <a:solidFill>
                  <a:schemeClr val="tx1">
                    <a:lumMod val="65000"/>
                    <a:lumOff val="35000"/>
                  </a:schemeClr>
                </a:solidFill>
                <a:latin typeface="Times New Roman" pitchFamily="18" charset="0"/>
                <a:cs typeface="Times New Roman" pitchFamily="18" charset="0"/>
              </a:rPr>
              <a:t>T.&amp;A.M</a:t>
            </a:r>
            <a:r>
              <a:rPr lang="en-US" sz="1200" dirty="0">
                <a:solidFill>
                  <a:schemeClr val="tx1">
                    <a:lumMod val="65000"/>
                    <a:lumOff val="35000"/>
                  </a:schemeClr>
                </a:solidFill>
                <a:latin typeface="Times New Roman" pitchFamily="18" charset="0"/>
                <a:cs typeface="Times New Roman" pitchFamily="18" charset="0"/>
              </a:rPr>
              <a:t>. Report No. 379, 1974, pg 51.</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400C89F2-7C14-4C36-BB00-E4AAC6D05BF2}" type="slidenum">
              <a:rPr lang="en-US" smtClean="0"/>
              <a:pPr>
                <a:defRPr/>
              </a:pPr>
              <a:t>26</a:t>
            </a:fld>
            <a:endParaRPr lang="en-US"/>
          </a:p>
        </p:txBody>
      </p:sp>
      <p:sp>
        <p:nvSpPr>
          <p:cNvPr id="25603" name="TextBox 3"/>
          <p:cNvSpPr txBox="1">
            <a:spLocks noChangeArrowheads="1"/>
          </p:cNvSpPr>
          <p:nvPr/>
        </p:nvSpPr>
        <p:spPr bwMode="auto">
          <a:xfrm>
            <a:off x="381000" y="298450"/>
            <a:ext cx="8496300" cy="954088"/>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S-N Endurance Limit – Gigacycle Fatigue ; (cont)</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Constant amplitude fatigue testing at ultra high cycles (gigacycles ; 10</a:t>
            </a:r>
            <a:r>
              <a:rPr lang="en-US" sz="1400" baseline="30000">
                <a:latin typeface="Times New Roman" pitchFamily="18" charset="0"/>
                <a:cs typeface="Times New Roman" pitchFamily="18" charset="0"/>
                <a:sym typeface="Symbol" pitchFamily="18" charset="2"/>
              </a:rPr>
              <a:t>9</a:t>
            </a:r>
            <a:r>
              <a:rPr lang="en-US" sz="1400">
                <a:latin typeface="Times New Roman" pitchFamily="18" charset="0"/>
                <a:cs typeface="Times New Roman" pitchFamily="18" charset="0"/>
                <a:sym typeface="Symbol" pitchFamily="18" charset="2"/>
              </a:rPr>
              <a:t>)  demonstrates finite life at cycle counts beyond 10</a:t>
            </a:r>
            <a:r>
              <a:rPr lang="en-US" sz="1400" baseline="30000">
                <a:latin typeface="Times New Roman" pitchFamily="18" charset="0"/>
                <a:cs typeface="Times New Roman" pitchFamily="18" charset="0"/>
                <a:sym typeface="Symbol" pitchFamily="18" charset="2"/>
              </a:rPr>
              <a:t>6</a:t>
            </a:r>
            <a:r>
              <a:rPr lang="en-US" sz="1400">
                <a:latin typeface="Times New Roman" pitchFamily="18" charset="0"/>
                <a:cs typeface="Times New Roman" pitchFamily="18" charset="0"/>
                <a:sym typeface="Symbol" pitchFamily="18" charset="2"/>
              </a:rPr>
              <a:t>.  The fatigue damage accumulation also shifts from surface to interior initiations.</a:t>
            </a:r>
            <a:endParaRPr lang="en-US" sz="1600" i="1">
              <a:latin typeface="Times New Roman" pitchFamily="18" charset="0"/>
              <a:cs typeface="Times New Roman" pitchFamily="18" charset="0"/>
            </a:endParaRPr>
          </a:p>
        </p:txBody>
      </p:sp>
      <p:pic>
        <p:nvPicPr>
          <p:cNvPr id="25604" name="Picture 3" descr="Z:\DATA_010_06-11_06-12\fatigue class\025_endurance-limit_4a.JPG"/>
          <p:cNvPicPr>
            <a:picLocks noChangeAspect="1" noChangeArrowheads="1"/>
          </p:cNvPicPr>
          <p:nvPr/>
        </p:nvPicPr>
        <p:blipFill>
          <a:blip r:embed="rId2" cstate="print"/>
          <a:srcRect/>
          <a:stretch>
            <a:fillRect/>
          </a:stretch>
        </p:blipFill>
        <p:spPr bwMode="auto">
          <a:xfrm>
            <a:off x="144463" y="2062163"/>
            <a:ext cx="5126037" cy="3079750"/>
          </a:xfrm>
          <a:prstGeom prst="rect">
            <a:avLst/>
          </a:prstGeom>
          <a:noFill/>
          <a:ln w="9525">
            <a:noFill/>
            <a:miter lim="800000"/>
            <a:headEnd/>
            <a:tailEnd/>
          </a:ln>
        </p:spPr>
      </p:pic>
      <p:sp>
        <p:nvSpPr>
          <p:cNvPr id="7" name="TextBox 6"/>
          <p:cNvSpPr txBox="1">
            <a:spLocks noChangeArrowheads="1"/>
          </p:cNvSpPr>
          <p:nvPr/>
        </p:nvSpPr>
        <p:spPr bwMode="auto">
          <a:xfrm>
            <a:off x="411163" y="6294438"/>
            <a:ext cx="6164262" cy="27781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C. Bathias, P.C. Paris, </a:t>
            </a:r>
            <a:r>
              <a:rPr lang="en-US" sz="1200" b="1" dirty="0">
                <a:solidFill>
                  <a:schemeClr val="tx1">
                    <a:lumMod val="65000"/>
                    <a:lumOff val="35000"/>
                  </a:schemeClr>
                </a:solidFill>
                <a:latin typeface="Times New Roman" pitchFamily="18" charset="0"/>
                <a:cs typeface="Times New Roman" pitchFamily="18" charset="0"/>
              </a:rPr>
              <a:t>Gigacycle Fatigue in Mechanical Practice</a:t>
            </a:r>
            <a:r>
              <a:rPr lang="en-US" sz="1200" dirty="0">
                <a:solidFill>
                  <a:schemeClr val="tx1">
                    <a:lumMod val="65000"/>
                    <a:lumOff val="35000"/>
                  </a:schemeClr>
                </a:solidFill>
                <a:latin typeface="Times New Roman" pitchFamily="18" charset="0"/>
                <a:cs typeface="Times New Roman" pitchFamily="18" charset="0"/>
              </a:rPr>
              <a:t>, Marcel Dekker, 2205.</a:t>
            </a:r>
          </a:p>
        </p:txBody>
      </p:sp>
      <p:pic>
        <p:nvPicPr>
          <p:cNvPr id="25606" name="Picture 5" descr="Z:\DATA_010_06-11_06-12\fatigue class\025_endurance-limit_6a.JPG"/>
          <p:cNvPicPr>
            <a:picLocks noChangeAspect="1" noChangeArrowheads="1"/>
          </p:cNvPicPr>
          <p:nvPr/>
        </p:nvPicPr>
        <p:blipFill>
          <a:blip r:embed="rId3" cstate="print"/>
          <a:srcRect/>
          <a:stretch>
            <a:fillRect/>
          </a:stretch>
        </p:blipFill>
        <p:spPr bwMode="auto">
          <a:xfrm>
            <a:off x="4664075" y="1360488"/>
            <a:ext cx="4098925" cy="4830762"/>
          </a:xfrm>
          <a:prstGeom prst="rect">
            <a:avLst/>
          </a:prstGeom>
          <a:noFill/>
          <a:ln w="9525">
            <a:noFill/>
            <a:miter lim="800000"/>
            <a:headEnd/>
            <a:tailEnd/>
          </a:ln>
        </p:spPr>
      </p:pic>
      <p:cxnSp>
        <p:nvCxnSpPr>
          <p:cNvPr id="10" name="Straight Arrow Connector 9"/>
          <p:cNvCxnSpPr/>
          <p:nvPr/>
        </p:nvCxnSpPr>
        <p:spPr>
          <a:xfrm flipH="1">
            <a:off x="5957888" y="4624388"/>
            <a:ext cx="1419225" cy="133350"/>
          </a:xfrm>
          <a:prstGeom prst="straightConnector1">
            <a:avLst/>
          </a:prstGeom>
          <a:ln>
            <a:solidFill>
              <a:srgbClr val="FF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flipV="1">
            <a:off x="6334125" y="2686050"/>
            <a:ext cx="1176338" cy="47625"/>
          </a:xfrm>
          <a:prstGeom prst="straightConnector1">
            <a:avLst/>
          </a:prstGeom>
          <a:ln>
            <a:solidFill>
              <a:srgbClr val="FF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B6C02DBE-EFFD-4E73-A19C-887E6C9BB8ED}" type="slidenum">
              <a:rPr lang="en-US" smtClean="0"/>
              <a:pPr>
                <a:defRPr/>
              </a:pPr>
              <a:t>27</a:t>
            </a:fld>
            <a:endParaRPr lang="en-US"/>
          </a:p>
        </p:txBody>
      </p:sp>
      <p:sp>
        <p:nvSpPr>
          <p:cNvPr id="26627" name="TextBox 3"/>
          <p:cNvSpPr txBox="1">
            <a:spLocks noChangeArrowheads="1"/>
          </p:cNvSpPr>
          <p:nvPr/>
        </p:nvSpPr>
        <p:spPr bwMode="auto">
          <a:xfrm>
            <a:off x="3124200" y="2292350"/>
            <a:ext cx="2566988" cy="830263"/>
          </a:xfrm>
          <a:prstGeom prst="rect">
            <a:avLst/>
          </a:prstGeom>
          <a:noFill/>
          <a:ln w="9525">
            <a:noFill/>
            <a:miter lim="800000"/>
            <a:headEnd/>
            <a:tailEnd/>
          </a:ln>
        </p:spPr>
        <p:txBody>
          <a:bodyPr>
            <a:spAutoFit/>
          </a:bodyPr>
          <a:lstStyle/>
          <a:p>
            <a:r>
              <a:rPr lang="en-US" sz="2000" b="1">
                <a:latin typeface="Times New Roman" pitchFamily="18" charset="0"/>
                <a:cs typeface="Times New Roman" pitchFamily="18" charset="0"/>
              </a:rPr>
              <a:t>S-N Fatigue Scatter</a:t>
            </a:r>
          </a:p>
          <a:p>
            <a:endParaRPr lang="en-US" sz="1200">
              <a:latin typeface="Times New Roman" pitchFamily="18" charset="0"/>
              <a:cs typeface="Times New Roman" pitchFamily="18" charset="0"/>
            </a:endParaRPr>
          </a:p>
          <a:p>
            <a:endParaRPr lang="en-US" sz="1600" i="1">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0E6F0FB-2051-4136-83BE-9AF2A95BCA46}" type="slidenum">
              <a:rPr lang="en-US" smtClean="0"/>
              <a:pPr>
                <a:defRPr/>
              </a:pPr>
              <a:t>28</a:t>
            </a:fld>
            <a:endParaRPr lang="en-US"/>
          </a:p>
        </p:txBody>
      </p:sp>
      <p:sp>
        <p:nvSpPr>
          <p:cNvPr id="27651" name="TextBox 3"/>
          <p:cNvSpPr txBox="1">
            <a:spLocks noChangeArrowheads="1"/>
          </p:cNvSpPr>
          <p:nvPr/>
        </p:nvSpPr>
        <p:spPr bwMode="auto">
          <a:xfrm>
            <a:off x="381000" y="298450"/>
            <a:ext cx="8496300" cy="138430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S-N Material Data Scatter </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S-N data sets typical include only a few data points at various stress levels.  The fatigue crack nucleation and initiation process constitutes the majority of the fatigue life and is highly dependent upon surface finish quality and microstructure.  From a deterministic perspective a knockdown factor of 4 applied to the median of the S-N data set is assumed to define the lower bound for a complete S-N data set.</a:t>
            </a:r>
            <a:endParaRPr lang="en-US" sz="1600" i="1">
              <a:latin typeface="Times New Roman" pitchFamily="18" charset="0"/>
              <a:cs typeface="Times New Roman" pitchFamily="18" charset="0"/>
            </a:endParaRPr>
          </a:p>
        </p:txBody>
      </p:sp>
      <p:pic>
        <p:nvPicPr>
          <p:cNvPr id="27652" name="Picture 2" descr="Z:\DATA_010_06-11_06-12\fatigue class\026_S-N-scatter_1a.JPG"/>
          <p:cNvPicPr>
            <a:picLocks noChangeAspect="1" noChangeArrowheads="1"/>
          </p:cNvPicPr>
          <p:nvPr/>
        </p:nvPicPr>
        <p:blipFill>
          <a:blip r:embed="rId2" cstate="print"/>
          <a:srcRect/>
          <a:stretch>
            <a:fillRect/>
          </a:stretch>
        </p:blipFill>
        <p:spPr bwMode="auto">
          <a:xfrm>
            <a:off x="1325563" y="1720850"/>
            <a:ext cx="5537200" cy="4306888"/>
          </a:xfrm>
          <a:prstGeom prst="rect">
            <a:avLst/>
          </a:prstGeom>
          <a:noFill/>
          <a:ln w="9525">
            <a:noFill/>
            <a:miter lim="800000"/>
            <a:headEnd/>
            <a:tailEnd/>
          </a:ln>
        </p:spPr>
      </p:pic>
      <p:sp>
        <p:nvSpPr>
          <p:cNvPr id="5" name="Rectangle 4"/>
          <p:cNvSpPr/>
          <p:nvPr/>
        </p:nvSpPr>
        <p:spPr>
          <a:xfrm>
            <a:off x="5362575" y="2239963"/>
            <a:ext cx="1079500" cy="153987"/>
          </a:xfrm>
          <a:prstGeom prst="rect">
            <a:avLst/>
          </a:prstGeom>
          <a:noFill/>
          <a:ln w="9525">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7" name="Straight Arrow Connector 6"/>
          <p:cNvCxnSpPr>
            <a:stCxn id="5" idx="1"/>
          </p:cNvCxnSpPr>
          <p:nvPr/>
        </p:nvCxnSpPr>
        <p:spPr>
          <a:xfrm flipH="1">
            <a:off x="3657600" y="2316163"/>
            <a:ext cx="1704975" cy="1362075"/>
          </a:xfrm>
          <a:prstGeom prst="straightConnector1">
            <a:avLst/>
          </a:pr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8" name="TextBox 7"/>
          <p:cNvSpPr txBox="1">
            <a:spLocks noChangeArrowheads="1"/>
          </p:cNvSpPr>
          <p:nvPr/>
        </p:nvSpPr>
        <p:spPr bwMode="auto">
          <a:xfrm>
            <a:off x="411163" y="6294438"/>
            <a:ext cx="6369050" cy="27781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dirty="0" err="1">
                <a:solidFill>
                  <a:schemeClr val="tx1">
                    <a:lumMod val="65000"/>
                    <a:lumOff val="35000"/>
                  </a:schemeClr>
                </a:solidFill>
                <a:latin typeface="Times New Roman" pitchFamily="18" charset="0"/>
                <a:cs typeface="Times New Roman" pitchFamily="18" charset="0"/>
              </a:rPr>
              <a:t>A.P.</a:t>
            </a:r>
            <a:r>
              <a:rPr lang="en-US" sz="1200" dirty="0">
                <a:solidFill>
                  <a:schemeClr val="tx1">
                    <a:lumMod val="65000"/>
                    <a:lumOff val="35000"/>
                  </a:schemeClr>
                </a:solidFill>
                <a:latin typeface="Times New Roman" pitchFamily="18" charset="0"/>
                <a:cs typeface="Times New Roman" pitchFamily="18" charset="0"/>
              </a:rPr>
              <a:t> Berens, </a:t>
            </a:r>
            <a:r>
              <a:rPr lang="en-US" sz="1200" b="1" dirty="0">
                <a:solidFill>
                  <a:schemeClr val="tx1">
                    <a:lumMod val="65000"/>
                    <a:lumOff val="35000"/>
                  </a:schemeClr>
                </a:solidFill>
                <a:latin typeface="Times New Roman" pitchFamily="18" charset="0"/>
                <a:cs typeface="Times New Roman" pitchFamily="18" charset="0"/>
              </a:rPr>
              <a:t>Fatigue Life Scatter Factors in Aircraft Applications</a:t>
            </a:r>
            <a:r>
              <a:rPr lang="en-US" sz="1200" dirty="0">
                <a:solidFill>
                  <a:schemeClr val="tx1">
                    <a:lumMod val="65000"/>
                    <a:lumOff val="35000"/>
                  </a:schemeClr>
                </a:solidFill>
                <a:latin typeface="Times New Roman" pitchFamily="18" charset="0"/>
                <a:cs typeface="Times New Roman" pitchFamily="18" charset="0"/>
              </a:rPr>
              <a:t>, UDR-TR-92-138, 1992.</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570F39D-A48C-4415-B208-6029DBD41D88}" type="slidenum">
              <a:rPr lang="en-US" smtClean="0"/>
              <a:pPr>
                <a:defRPr/>
              </a:pPr>
              <a:t>29</a:t>
            </a:fld>
            <a:endParaRPr lang="en-US"/>
          </a:p>
        </p:txBody>
      </p:sp>
      <p:sp>
        <p:nvSpPr>
          <p:cNvPr id="28675" name="TextBox 3"/>
          <p:cNvSpPr txBox="1">
            <a:spLocks noChangeArrowheads="1"/>
          </p:cNvSpPr>
          <p:nvPr/>
        </p:nvSpPr>
        <p:spPr bwMode="auto">
          <a:xfrm>
            <a:off x="381000" y="298450"/>
            <a:ext cx="8496300" cy="1169988"/>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S-N Material Data Scatter  ; (cont)</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The scatter factor of 4 is only applicable to the linear region of the S-N curve – it not applicable within the asymptotic regions of the data curve (endurance limit and material allowable).  This result is confirmed in the results below wherein the variance of the S-N data set is no longer constant and increasing beyond 10</a:t>
            </a:r>
            <a:r>
              <a:rPr lang="en-US" sz="1400" baseline="30000">
                <a:latin typeface="Times New Roman" pitchFamily="18" charset="0"/>
                <a:cs typeface="Times New Roman" pitchFamily="18" charset="0"/>
                <a:sym typeface="Symbol" pitchFamily="18" charset="2"/>
              </a:rPr>
              <a:t>5</a:t>
            </a:r>
            <a:r>
              <a:rPr lang="en-US" sz="1400">
                <a:latin typeface="Times New Roman" pitchFamily="18" charset="0"/>
                <a:cs typeface="Times New Roman" pitchFamily="18" charset="0"/>
                <a:sym typeface="Symbol" pitchFamily="18" charset="2"/>
              </a:rPr>
              <a:t> cycles.</a:t>
            </a:r>
            <a:endParaRPr lang="en-US" sz="1600" i="1">
              <a:latin typeface="Times New Roman" pitchFamily="18" charset="0"/>
              <a:cs typeface="Times New Roman" pitchFamily="18" charset="0"/>
            </a:endParaRPr>
          </a:p>
        </p:txBody>
      </p:sp>
      <p:pic>
        <p:nvPicPr>
          <p:cNvPr id="28676" name="Picture 2" descr="Z:\DATA_010_06-11_06-12\fatigue class\026_S-N-scatter_2a.JPG"/>
          <p:cNvPicPr>
            <a:picLocks noChangeAspect="1" noChangeArrowheads="1"/>
          </p:cNvPicPr>
          <p:nvPr/>
        </p:nvPicPr>
        <p:blipFill>
          <a:blip r:embed="rId2" cstate="print"/>
          <a:srcRect/>
          <a:stretch>
            <a:fillRect/>
          </a:stretch>
        </p:blipFill>
        <p:spPr bwMode="auto">
          <a:xfrm>
            <a:off x="171450" y="1560513"/>
            <a:ext cx="4521200" cy="3298825"/>
          </a:xfrm>
          <a:prstGeom prst="rect">
            <a:avLst/>
          </a:prstGeom>
          <a:noFill/>
          <a:ln w="9525">
            <a:noFill/>
            <a:miter lim="800000"/>
            <a:headEnd/>
            <a:tailEnd/>
          </a:ln>
        </p:spPr>
      </p:pic>
      <p:pic>
        <p:nvPicPr>
          <p:cNvPr id="28677" name="Picture 3" descr="Z:\DATA_010_06-11_06-12\fatigue class\026_S-N-scatter_3a.JPG"/>
          <p:cNvPicPr>
            <a:picLocks noChangeAspect="1" noChangeArrowheads="1"/>
          </p:cNvPicPr>
          <p:nvPr/>
        </p:nvPicPr>
        <p:blipFill>
          <a:blip r:embed="rId3" cstate="print"/>
          <a:srcRect/>
          <a:stretch>
            <a:fillRect/>
          </a:stretch>
        </p:blipFill>
        <p:spPr bwMode="auto">
          <a:xfrm>
            <a:off x="4743450" y="2536825"/>
            <a:ext cx="4235450" cy="3155950"/>
          </a:xfrm>
          <a:prstGeom prst="rect">
            <a:avLst/>
          </a:prstGeom>
          <a:noFill/>
          <a:ln w="9525">
            <a:noFill/>
            <a:miter lim="800000"/>
            <a:headEnd/>
            <a:tailEnd/>
          </a:ln>
        </p:spPr>
      </p:pic>
      <p:sp>
        <p:nvSpPr>
          <p:cNvPr id="6" name="TextBox 5"/>
          <p:cNvSpPr txBox="1">
            <a:spLocks noChangeArrowheads="1"/>
          </p:cNvSpPr>
          <p:nvPr/>
        </p:nvSpPr>
        <p:spPr bwMode="auto">
          <a:xfrm>
            <a:off x="298450" y="6130925"/>
            <a:ext cx="7940675" cy="461963"/>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dirty="0" err="1">
                <a:solidFill>
                  <a:schemeClr val="tx1">
                    <a:lumMod val="65000"/>
                    <a:lumOff val="35000"/>
                  </a:schemeClr>
                </a:solidFill>
                <a:latin typeface="Times New Roman" pitchFamily="18" charset="0"/>
                <a:cs typeface="Times New Roman" pitchFamily="18" charset="0"/>
              </a:rPr>
              <a:t>R.C.</a:t>
            </a:r>
            <a:r>
              <a:rPr lang="en-US" sz="1200" dirty="0">
                <a:solidFill>
                  <a:schemeClr val="tx1">
                    <a:lumMod val="65000"/>
                    <a:lumOff val="35000"/>
                  </a:schemeClr>
                </a:solidFill>
                <a:latin typeface="Times New Roman" pitchFamily="18" charset="0"/>
                <a:cs typeface="Times New Roman" pitchFamily="18" charset="0"/>
              </a:rPr>
              <a:t> Rice, </a:t>
            </a:r>
            <a:r>
              <a:rPr lang="en-US" sz="1200" dirty="0" err="1">
                <a:solidFill>
                  <a:schemeClr val="tx1">
                    <a:lumMod val="65000"/>
                    <a:lumOff val="35000"/>
                  </a:schemeClr>
                </a:solidFill>
                <a:latin typeface="Times New Roman" pitchFamily="18" charset="0"/>
                <a:cs typeface="Times New Roman" pitchFamily="18" charset="0"/>
              </a:rPr>
              <a:t>K.B.</a:t>
            </a:r>
            <a:r>
              <a:rPr lang="en-US" sz="1200" dirty="0">
                <a:solidFill>
                  <a:schemeClr val="tx1">
                    <a:lumMod val="65000"/>
                    <a:lumOff val="35000"/>
                  </a:schemeClr>
                </a:solidFill>
                <a:latin typeface="Times New Roman" pitchFamily="18" charset="0"/>
                <a:cs typeface="Times New Roman" pitchFamily="18" charset="0"/>
              </a:rPr>
              <a:t> Daview, </a:t>
            </a:r>
            <a:r>
              <a:rPr lang="en-US" sz="1200" dirty="0" err="1">
                <a:solidFill>
                  <a:schemeClr val="tx1">
                    <a:lumMod val="65000"/>
                    <a:lumOff val="35000"/>
                  </a:schemeClr>
                </a:solidFill>
                <a:latin typeface="Times New Roman" pitchFamily="18" charset="0"/>
                <a:cs typeface="Times New Roman" pitchFamily="18" charset="0"/>
              </a:rPr>
              <a:t>C.E.</a:t>
            </a:r>
            <a:r>
              <a:rPr lang="en-US" sz="1200" dirty="0">
                <a:solidFill>
                  <a:schemeClr val="tx1">
                    <a:lumMod val="65000"/>
                    <a:lumOff val="35000"/>
                  </a:schemeClr>
                </a:solidFill>
                <a:latin typeface="Times New Roman" pitchFamily="18" charset="0"/>
                <a:cs typeface="Times New Roman" pitchFamily="18" charset="0"/>
              </a:rPr>
              <a:t> Jaske, and </a:t>
            </a:r>
            <a:r>
              <a:rPr lang="en-US" sz="1200" dirty="0" err="1">
                <a:solidFill>
                  <a:schemeClr val="tx1">
                    <a:lumMod val="65000"/>
                    <a:lumOff val="35000"/>
                  </a:schemeClr>
                </a:solidFill>
                <a:latin typeface="Times New Roman" pitchFamily="18" charset="0"/>
                <a:cs typeface="Times New Roman" pitchFamily="18" charset="0"/>
              </a:rPr>
              <a:t>C.E.</a:t>
            </a:r>
            <a:r>
              <a:rPr lang="en-US" sz="1200" dirty="0">
                <a:solidFill>
                  <a:schemeClr val="tx1">
                    <a:lumMod val="65000"/>
                    <a:lumOff val="35000"/>
                  </a:schemeClr>
                </a:solidFill>
                <a:latin typeface="Times New Roman" pitchFamily="18" charset="0"/>
                <a:cs typeface="Times New Roman" pitchFamily="18" charset="0"/>
              </a:rPr>
              <a:t> Feddersen, </a:t>
            </a:r>
            <a:r>
              <a:rPr lang="en-US" sz="1200" b="1" dirty="0">
                <a:solidFill>
                  <a:schemeClr val="tx1">
                    <a:lumMod val="65000"/>
                    <a:lumOff val="35000"/>
                  </a:schemeClr>
                </a:solidFill>
                <a:latin typeface="Times New Roman" pitchFamily="18" charset="0"/>
                <a:cs typeface="Times New Roman" pitchFamily="18" charset="0"/>
              </a:rPr>
              <a:t>Consolidation of Fatigue and Fatigue Crack Propagation Data for Design Use, </a:t>
            </a:r>
            <a:r>
              <a:rPr lang="en-US" sz="1200" dirty="0">
                <a:solidFill>
                  <a:schemeClr val="tx1">
                    <a:lumMod val="65000"/>
                    <a:lumOff val="35000"/>
                  </a:schemeClr>
                </a:solidFill>
                <a:latin typeface="Times New Roman" pitchFamily="18" charset="0"/>
                <a:cs typeface="Times New Roman" pitchFamily="18" charset="0"/>
              </a:rPr>
              <a:t>NASA-CR-2586, 1975, pp. 24-25.</a:t>
            </a:r>
          </a:p>
        </p:txBody>
      </p:sp>
      <p:sp>
        <p:nvSpPr>
          <p:cNvPr id="28679" name="AutoShape 3"/>
          <p:cNvSpPr>
            <a:spLocks/>
          </p:cNvSpPr>
          <p:nvPr/>
        </p:nvSpPr>
        <p:spPr bwMode="auto">
          <a:xfrm rot="7471085">
            <a:off x="2052637" y="2074863"/>
            <a:ext cx="155575" cy="1339850"/>
          </a:xfrm>
          <a:prstGeom prst="leftBrace">
            <a:avLst>
              <a:gd name="adj1" fmla="val 32256"/>
              <a:gd name="adj2" fmla="val 50000"/>
            </a:avLst>
          </a:prstGeom>
          <a:noFill/>
          <a:ln w="19050">
            <a:solidFill>
              <a:srgbClr val="0000FF"/>
            </a:solidFill>
            <a:round/>
            <a:headEnd/>
            <a:tailEnd/>
          </a:ln>
        </p:spPr>
        <p:txBody>
          <a:bodyPr/>
          <a:lstStyle/>
          <a:p>
            <a:endParaRPr lang="en-US"/>
          </a:p>
        </p:txBody>
      </p:sp>
      <p:sp>
        <p:nvSpPr>
          <p:cNvPr id="28680" name="Line 4"/>
          <p:cNvSpPr>
            <a:spLocks noChangeShapeType="1"/>
          </p:cNvSpPr>
          <p:nvPr/>
        </p:nvSpPr>
        <p:spPr bwMode="auto">
          <a:xfrm flipH="1">
            <a:off x="2198688" y="2239963"/>
            <a:ext cx="1489075" cy="400050"/>
          </a:xfrm>
          <a:prstGeom prst="line">
            <a:avLst/>
          </a:prstGeom>
          <a:noFill/>
          <a:ln w="9525">
            <a:solidFill>
              <a:srgbClr val="0000FF"/>
            </a:solidFill>
            <a:prstDash val="sysDot"/>
            <a:round/>
            <a:headEnd/>
            <a:tailEnd type="arrow" w="med" len="med"/>
          </a:ln>
        </p:spPr>
        <p:txBody>
          <a:bodyPr/>
          <a:lstStyle/>
          <a:p>
            <a:endParaRPr lang="en-US"/>
          </a:p>
        </p:txBody>
      </p:sp>
      <p:sp>
        <p:nvSpPr>
          <p:cNvPr id="28681" name="Text Box 5"/>
          <p:cNvSpPr txBox="1">
            <a:spLocks noChangeArrowheads="1"/>
          </p:cNvSpPr>
          <p:nvPr/>
        </p:nvSpPr>
        <p:spPr bwMode="auto">
          <a:xfrm>
            <a:off x="3687763" y="1927225"/>
            <a:ext cx="1943100" cy="611188"/>
          </a:xfrm>
          <a:prstGeom prst="rect">
            <a:avLst/>
          </a:prstGeom>
          <a:solidFill>
            <a:schemeClr val="bg1"/>
          </a:solidFill>
          <a:ln w="9525">
            <a:solidFill>
              <a:srgbClr val="0000FF"/>
            </a:solidFill>
            <a:miter lim="800000"/>
            <a:headEnd/>
            <a:tailEnd/>
          </a:ln>
        </p:spPr>
        <p:txBody>
          <a:bodyPr/>
          <a:lstStyle/>
          <a:p>
            <a:pPr>
              <a:spcAft>
                <a:spcPts val="1000"/>
              </a:spcAft>
            </a:pPr>
            <a:r>
              <a:rPr lang="en-US" sz="1100">
                <a:solidFill>
                  <a:srgbClr val="0000FF"/>
                </a:solidFill>
                <a:latin typeface="Times New Roman" pitchFamily="18" charset="0"/>
                <a:cs typeface="Times New Roman" pitchFamily="18" charset="0"/>
              </a:rPr>
              <a:t>Linear damage accumulation region where the deterministic scatter factor is applicable.</a:t>
            </a:r>
            <a:endParaRPr lang="en-US" sz="1100">
              <a:latin typeface="Times New Roman" pitchFamily="18" charset="0"/>
              <a:cs typeface="Times New Roman" pitchFamily="18" charset="0"/>
            </a:endParaRPr>
          </a:p>
        </p:txBody>
      </p:sp>
      <p:sp>
        <p:nvSpPr>
          <p:cNvPr id="28682" name="AutoShape 3"/>
          <p:cNvSpPr>
            <a:spLocks/>
          </p:cNvSpPr>
          <p:nvPr/>
        </p:nvSpPr>
        <p:spPr bwMode="auto">
          <a:xfrm rot="5400000">
            <a:off x="6348413" y="3852862"/>
            <a:ext cx="247650" cy="1006475"/>
          </a:xfrm>
          <a:prstGeom prst="leftBrace">
            <a:avLst>
              <a:gd name="adj1" fmla="val 32005"/>
              <a:gd name="adj2" fmla="val 50000"/>
            </a:avLst>
          </a:prstGeom>
          <a:noFill/>
          <a:ln w="19050">
            <a:solidFill>
              <a:srgbClr val="0000FF"/>
            </a:solidFill>
            <a:round/>
            <a:headEnd/>
            <a:tailEnd/>
          </a:ln>
        </p:spPr>
        <p:txBody>
          <a:bodyPr/>
          <a:lstStyle/>
          <a:p>
            <a:endParaRPr lang="en-US"/>
          </a:p>
        </p:txBody>
      </p:sp>
      <p:sp>
        <p:nvSpPr>
          <p:cNvPr id="11" name="Rectangle 10"/>
          <p:cNvSpPr/>
          <p:nvPr/>
        </p:nvSpPr>
        <p:spPr>
          <a:xfrm>
            <a:off x="5619750" y="3482975"/>
            <a:ext cx="965200" cy="461963"/>
          </a:xfrm>
          <a:prstGeom prst="rect">
            <a:avLst/>
          </a:prstGeom>
          <a:noFill/>
          <a:ln w="9525">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9F6DFC2-9C9B-4923-9E15-A9AA24BD0041}" type="slidenum">
              <a:rPr lang="en-US" smtClean="0"/>
              <a:pPr>
                <a:defRPr/>
              </a:pPr>
              <a:t>30</a:t>
            </a:fld>
            <a:endParaRPr lang="en-US"/>
          </a:p>
        </p:txBody>
      </p:sp>
      <p:sp>
        <p:nvSpPr>
          <p:cNvPr id="29699" name="TextBox 3"/>
          <p:cNvSpPr txBox="1">
            <a:spLocks noChangeArrowheads="1"/>
          </p:cNvSpPr>
          <p:nvPr/>
        </p:nvSpPr>
        <p:spPr bwMode="auto">
          <a:xfrm>
            <a:off x="381000" y="298450"/>
            <a:ext cx="8496300" cy="954088"/>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S-N Material Data Scatter  ; (cont)</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The S-N fatigue asymptotic regions wherein the traditional scatter factor on life does not assure the desired level of structural integrity assurance is illustrated below.</a:t>
            </a:r>
            <a:endParaRPr lang="en-US" sz="1600" i="1">
              <a:latin typeface="Times New Roman" pitchFamily="18" charset="0"/>
              <a:cs typeface="Times New Roman" pitchFamily="18" charset="0"/>
            </a:endParaRPr>
          </a:p>
        </p:txBody>
      </p:sp>
      <p:pic>
        <p:nvPicPr>
          <p:cNvPr id="29700" name="Picture 2" descr="Z:\DATA_010_06-11_06-12\fatigue class\026_S-N-scatter_4a.JPG"/>
          <p:cNvPicPr>
            <a:picLocks noChangeAspect="1" noChangeArrowheads="1"/>
          </p:cNvPicPr>
          <p:nvPr/>
        </p:nvPicPr>
        <p:blipFill>
          <a:blip r:embed="rId2" cstate="print"/>
          <a:srcRect/>
          <a:stretch>
            <a:fillRect/>
          </a:stretch>
        </p:blipFill>
        <p:spPr bwMode="auto">
          <a:xfrm>
            <a:off x="1397000" y="1289050"/>
            <a:ext cx="5888038" cy="4830763"/>
          </a:xfrm>
          <a:prstGeom prst="rect">
            <a:avLst/>
          </a:prstGeom>
          <a:noFill/>
          <a:ln w="9525">
            <a:noFill/>
            <a:miter lim="800000"/>
            <a:headEnd/>
            <a:tailEnd/>
          </a:ln>
        </p:spPr>
      </p:pic>
      <p:sp>
        <p:nvSpPr>
          <p:cNvPr id="5" name="TextBox 3"/>
          <p:cNvSpPr txBox="1">
            <a:spLocks noChangeArrowheads="1"/>
          </p:cNvSpPr>
          <p:nvPr/>
        </p:nvSpPr>
        <p:spPr bwMode="auto">
          <a:xfrm>
            <a:off x="360363" y="6223000"/>
            <a:ext cx="7786687" cy="461963"/>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err="1">
                <a:solidFill>
                  <a:schemeClr val="tx1">
                    <a:lumMod val="65000"/>
                    <a:lumOff val="35000"/>
                  </a:schemeClr>
                </a:solidFill>
                <a:latin typeface="Times New Roman" pitchFamily="18" charset="0"/>
                <a:cs typeface="Times New Roman" pitchFamily="18" charset="0"/>
              </a:rPr>
              <a:t>Ref.:W.C</a:t>
            </a:r>
            <a:r>
              <a:rPr lang="en-US" sz="1200" dirty="0">
                <a:solidFill>
                  <a:schemeClr val="tx1">
                    <a:lumMod val="65000"/>
                    <a:lumOff val="35000"/>
                  </a:schemeClr>
                </a:solidFill>
                <a:latin typeface="Times New Roman" pitchFamily="18" charset="0"/>
                <a:cs typeface="Times New Roman" pitchFamily="18" charset="0"/>
              </a:rPr>
              <a:t>. </a:t>
            </a:r>
            <a:r>
              <a:rPr lang="en-US" sz="1200" dirty="0" err="1">
                <a:solidFill>
                  <a:schemeClr val="tx1">
                    <a:lumMod val="65000"/>
                    <a:lumOff val="35000"/>
                  </a:schemeClr>
                </a:solidFill>
                <a:latin typeface="Times New Roman" pitchFamily="18" charset="0"/>
                <a:cs typeface="Times New Roman" pitchFamily="18" charset="0"/>
              </a:rPr>
              <a:t>Brueggeman</a:t>
            </a:r>
            <a:r>
              <a:rPr lang="en-US" sz="1200" dirty="0">
                <a:solidFill>
                  <a:schemeClr val="tx1">
                    <a:lumMod val="65000"/>
                    <a:lumOff val="35000"/>
                  </a:schemeClr>
                </a:solidFill>
                <a:latin typeface="Times New Roman" pitchFamily="18" charset="0"/>
                <a:cs typeface="Times New Roman" pitchFamily="18" charset="0"/>
              </a:rPr>
              <a:t>, M. Mayer, Jr., and </a:t>
            </a:r>
            <a:r>
              <a:rPr lang="en-US" sz="1200" dirty="0" err="1">
                <a:solidFill>
                  <a:schemeClr val="tx1">
                    <a:lumMod val="65000"/>
                    <a:lumOff val="35000"/>
                  </a:schemeClr>
                </a:solidFill>
                <a:latin typeface="Times New Roman" pitchFamily="18" charset="0"/>
                <a:cs typeface="Times New Roman" pitchFamily="18" charset="0"/>
              </a:rPr>
              <a:t>W.H.</a:t>
            </a:r>
            <a:r>
              <a:rPr lang="en-US" sz="1200" dirty="0">
                <a:solidFill>
                  <a:schemeClr val="tx1">
                    <a:lumMod val="65000"/>
                    <a:lumOff val="35000"/>
                  </a:schemeClr>
                </a:solidFill>
                <a:latin typeface="Times New Roman" pitchFamily="18" charset="0"/>
                <a:cs typeface="Times New Roman" pitchFamily="18" charset="0"/>
              </a:rPr>
              <a:t> Smith, </a:t>
            </a:r>
            <a:r>
              <a:rPr lang="en-US" sz="1200" b="1" dirty="0">
                <a:solidFill>
                  <a:schemeClr val="tx1">
                    <a:lumMod val="65000"/>
                    <a:lumOff val="35000"/>
                  </a:schemeClr>
                </a:solidFill>
                <a:latin typeface="Times New Roman" pitchFamily="18" charset="0"/>
                <a:cs typeface="Times New Roman" pitchFamily="18" charset="0"/>
              </a:rPr>
              <a:t>Axial Fatigue Tests at Zero Mean Stress of 24S-T Aluminum-Alloy Sheet With and Without a Circular Hole</a:t>
            </a:r>
            <a:r>
              <a:rPr lang="en-US" sz="1200" dirty="0">
                <a:solidFill>
                  <a:schemeClr val="tx1">
                    <a:lumMod val="65000"/>
                    <a:lumOff val="35000"/>
                  </a:schemeClr>
                </a:solidFill>
                <a:latin typeface="Times New Roman" pitchFamily="18" charset="0"/>
                <a:cs typeface="Times New Roman" pitchFamily="18" charset="0"/>
              </a:rPr>
              <a:t>, NACA TN 995 1944.</a:t>
            </a:r>
          </a:p>
        </p:txBody>
      </p:sp>
      <p:sp>
        <p:nvSpPr>
          <p:cNvPr id="6" name="Rectangle 5"/>
          <p:cNvSpPr/>
          <p:nvPr/>
        </p:nvSpPr>
        <p:spPr>
          <a:xfrm>
            <a:off x="1798638" y="1438275"/>
            <a:ext cx="3184525" cy="881063"/>
          </a:xfrm>
          <a:prstGeom prst="rect">
            <a:avLst/>
          </a:prstGeom>
          <a:solidFill>
            <a:srgbClr val="0000FF">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Rectangle 6"/>
          <p:cNvSpPr/>
          <p:nvPr/>
        </p:nvSpPr>
        <p:spPr>
          <a:xfrm>
            <a:off x="5743575" y="4222750"/>
            <a:ext cx="1530350" cy="831850"/>
          </a:xfrm>
          <a:prstGeom prst="rect">
            <a:avLst/>
          </a:prstGeom>
          <a:solidFill>
            <a:srgbClr val="0000FF">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9704" name="Line 4"/>
          <p:cNvSpPr>
            <a:spLocks noChangeShapeType="1"/>
          </p:cNvSpPr>
          <p:nvPr/>
        </p:nvSpPr>
        <p:spPr bwMode="auto">
          <a:xfrm flipH="1">
            <a:off x="4995863" y="1992313"/>
            <a:ext cx="1125537" cy="19050"/>
          </a:xfrm>
          <a:prstGeom prst="line">
            <a:avLst/>
          </a:prstGeom>
          <a:noFill/>
          <a:ln w="19050">
            <a:solidFill>
              <a:srgbClr val="0000FF"/>
            </a:solidFill>
            <a:round/>
            <a:headEnd/>
            <a:tailEnd type="triangle" w="med" len="med"/>
          </a:ln>
        </p:spPr>
        <p:txBody>
          <a:bodyPr/>
          <a:lstStyle/>
          <a:p>
            <a:endParaRPr lang="en-US"/>
          </a:p>
        </p:txBody>
      </p:sp>
      <p:sp>
        <p:nvSpPr>
          <p:cNvPr id="29705" name="Text Box 5"/>
          <p:cNvSpPr txBox="1">
            <a:spLocks noChangeArrowheads="1"/>
          </p:cNvSpPr>
          <p:nvPr/>
        </p:nvSpPr>
        <p:spPr bwMode="auto">
          <a:xfrm>
            <a:off x="6122988" y="1598613"/>
            <a:ext cx="1943100" cy="795337"/>
          </a:xfrm>
          <a:prstGeom prst="rect">
            <a:avLst/>
          </a:prstGeom>
          <a:solidFill>
            <a:schemeClr val="bg1"/>
          </a:solidFill>
          <a:ln w="9525">
            <a:solidFill>
              <a:srgbClr val="0000FF"/>
            </a:solidFill>
            <a:miter lim="800000"/>
            <a:headEnd/>
            <a:tailEnd/>
          </a:ln>
        </p:spPr>
        <p:txBody>
          <a:bodyPr/>
          <a:lstStyle/>
          <a:p>
            <a:pPr>
              <a:spcAft>
                <a:spcPts val="1000"/>
              </a:spcAft>
            </a:pPr>
            <a:r>
              <a:rPr lang="en-US" sz="1100">
                <a:solidFill>
                  <a:srgbClr val="0000FF"/>
                </a:solidFill>
                <a:latin typeface="Times New Roman" pitchFamily="18" charset="0"/>
                <a:cs typeface="Times New Roman" pitchFamily="18" charset="0"/>
              </a:rPr>
              <a:t>S-N material data curves asymptotic regimes where the traditional scatter factor on life loses its applicability.</a:t>
            </a:r>
            <a:endParaRPr lang="en-US" sz="1100">
              <a:latin typeface="Times New Roman" pitchFamily="18" charset="0"/>
              <a:cs typeface="Times New Roman" pitchFamily="18" charset="0"/>
            </a:endParaRPr>
          </a:p>
        </p:txBody>
      </p:sp>
      <p:sp>
        <p:nvSpPr>
          <p:cNvPr id="29706" name="Line 4"/>
          <p:cNvSpPr>
            <a:spLocks noChangeShapeType="1"/>
          </p:cNvSpPr>
          <p:nvPr/>
        </p:nvSpPr>
        <p:spPr bwMode="auto">
          <a:xfrm>
            <a:off x="7037388" y="2403475"/>
            <a:ext cx="11112" cy="1819275"/>
          </a:xfrm>
          <a:prstGeom prst="line">
            <a:avLst/>
          </a:prstGeom>
          <a:noFill/>
          <a:ln w="19050">
            <a:solidFill>
              <a:srgbClr val="0000FF"/>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3B8BFC1-217F-418F-88C6-9A6159BFD94C}" type="slidenum">
              <a:rPr lang="en-US" smtClean="0"/>
              <a:pPr>
                <a:defRPr/>
              </a:pPr>
              <a:t>31</a:t>
            </a:fld>
            <a:endParaRPr lang="en-US"/>
          </a:p>
        </p:txBody>
      </p:sp>
      <p:pic>
        <p:nvPicPr>
          <p:cNvPr id="30723" name="Picture 2" descr="Z:\DATA_010_06-11_06-12\fatigue class\030_full-scale-fatigue-scatter_1a.JPG"/>
          <p:cNvPicPr>
            <a:picLocks noChangeAspect="1" noChangeArrowheads="1"/>
          </p:cNvPicPr>
          <p:nvPr/>
        </p:nvPicPr>
        <p:blipFill>
          <a:blip r:embed="rId2" cstate="print"/>
          <a:srcRect/>
          <a:stretch>
            <a:fillRect/>
          </a:stretch>
        </p:blipFill>
        <p:spPr bwMode="auto">
          <a:xfrm>
            <a:off x="1074738" y="1590675"/>
            <a:ext cx="6861175" cy="4573588"/>
          </a:xfrm>
          <a:prstGeom prst="rect">
            <a:avLst/>
          </a:prstGeom>
          <a:noFill/>
          <a:ln w="9525">
            <a:noFill/>
            <a:miter lim="800000"/>
            <a:headEnd/>
            <a:tailEnd/>
          </a:ln>
        </p:spPr>
      </p:pic>
      <p:sp>
        <p:nvSpPr>
          <p:cNvPr id="30724" name="TextBox 3"/>
          <p:cNvSpPr txBox="1">
            <a:spLocks noChangeArrowheads="1"/>
          </p:cNvSpPr>
          <p:nvPr/>
        </p:nvSpPr>
        <p:spPr bwMode="auto">
          <a:xfrm>
            <a:off x="381000" y="298450"/>
            <a:ext cx="8496300" cy="138430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S-N Scatter (cont.)  - Full Scale Test Results</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a:t>
            </a:r>
            <a:r>
              <a:rPr lang="en-US" sz="1400" i="1">
                <a:latin typeface="Times New Roman" pitchFamily="18" charset="0"/>
                <a:cs typeface="Times New Roman" pitchFamily="18" charset="0"/>
                <a:sym typeface="Symbol" pitchFamily="18" charset="2"/>
              </a:rPr>
              <a:t>It can be seen from this figure that all of the full-scale data presented lie within a comparatively narrow scatter band, considering the fact that the data includes different types of airplanes and components with many types of stress raisers.  Full-scale fatigue data from other airplanes have been found to fall within the scatter of the data that are presented</a:t>
            </a:r>
            <a:r>
              <a:rPr lang="en-US" sz="1400">
                <a:latin typeface="Times New Roman" pitchFamily="18" charset="0"/>
                <a:cs typeface="Times New Roman" pitchFamily="18" charset="0"/>
                <a:sym typeface="Symbol" pitchFamily="18" charset="2"/>
              </a:rPr>
              <a:t>.”</a:t>
            </a:r>
            <a:endParaRPr lang="en-US" sz="1600" i="1">
              <a:latin typeface="Times New Roman" pitchFamily="18" charset="0"/>
              <a:cs typeface="Times New Roman" pitchFamily="18" charset="0"/>
            </a:endParaRPr>
          </a:p>
        </p:txBody>
      </p:sp>
      <p:sp>
        <p:nvSpPr>
          <p:cNvPr id="5" name="TextBox 3"/>
          <p:cNvSpPr txBox="1">
            <a:spLocks noChangeArrowheads="1"/>
          </p:cNvSpPr>
          <p:nvPr/>
        </p:nvSpPr>
        <p:spPr bwMode="auto">
          <a:xfrm>
            <a:off x="360363" y="6223000"/>
            <a:ext cx="7551737" cy="461963"/>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dirty="0" err="1">
                <a:solidFill>
                  <a:schemeClr val="tx1">
                    <a:lumMod val="65000"/>
                    <a:lumOff val="35000"/>
                  </a:schemeClr>
                </a:solidFill>
                <a:latin typeface="Times New Roman" pitchFamily="18" charset="0"/>
                <a:cs typeface="Times New Roman" pitchFamily="18" charset="0"/>
              </a:rPr>
              <a:t>J.J.</a:t>
            </a:r>
            <a:r>
              <a:rPr lang="en-US" sz="1200" dirty="0">
                <a:solidFill>
                  <a:schemeClr val="tx1">
                    <a:lumMod val="65000"/>
                    <a:lumOff val="35000"/>
                  </a:schemeClr>
                </a:solidFill>
                <a:latin typeface="Times New Roman" pitchFamily="18" charset="0"/>
                <a:cs typeface="Times New Roman" pitchFamily="18" charset="0"/>
              </a:rPr>
              <a:t> McGuigan, Jr. D.F. Bryan, and R.E. Whaley, </a:t>
            </a:r>
            <a:r>
              <a:rPr lang="en-US" sz="1200" b="1" dirty="0">
                <a:solidFill>
                  <a:schemeClr val="tx1">
                    <a:lumMod val="65000"/>
                    <a:lumOff val="35000"/>
                  </a:schemeClr>
                </a:solidFill>
                <a:latin typeface="Times New Roman" pitchFamily="18" charset="0"/>
                <a:cs typeface="Times New Roman" pitchFamily="18" charset="0"/>
              </a:rPr>
              <a:t>Fatigue Investigation of Full-Scale Transport Airplane Wings</a:t>
            </a:r>
            <a:r>
              <a:rPr lang="en-US" sz="1200" dirty="0">
                <a:solidFill>
                  <a:schemeClr val="tx1">
                    <a:lumMod val="65000"/>
                    <a:lumOff val="35000"/>
                  </a:schemeClr>
                </a:solidFill>
                <a:latin typeface="Times New Roman" pitchFamily="18" charset="0"/>
                <a:cs typeface="Times New Roman" pitchFamily="18" charset="0"/>
              </a:rPr>
              <a:t>, NACA TN 3190, 1954, pg. 10, 41.</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837FC2B-6981-4466-B399-BB3995E643B4}" type="slidenum">
              <a:rPr lang="en-US" smtClean="0"/>
              <a:pPr>
                <a:defRPr/>
              </a:pPr>
              <a:t>32</a:t>
            </a:fld>
            <a:endParaRPr lang="en-US"/>
          </a:p>
        </p:txBody>
      </p:sp>
      <p:sp>
        <p:nvSpPr>
          <p:cNvPr id="31747" name="TextBox 3"/>
          <p:cNvSpPr txBox="1">
            <a:spLocks noChangeArrowheads="1"/>
          </p:cNvSpPr>
          <p:nvPr/>
        </p:nvSpPr>
        <p:spPr bwMode="auto">
          <a:xfrm>
            <a:off x="3411538" y="2282825"/>
            <a:ext cx="2157412" cy="830263"/>
          </a:xfrm>
          <a:prstGeom prst="rect">
            <a:avLst/>
          </a:prstGeom>
          <a:noFill/>
          <a:ln w="9525">
            <a:noFill/>
            <a:miter lim="800000"/>
            <a:headEnd/>
            <a:tailEnd/>
          </a:ln>
        </p:spPr>
        <p:txBody>
          <a:bodyPr>
            <a:spAutoFit/>
          </a:bodyPr>
          <a:lstStyle/>
          <a:p>
            <a:r>
              <a:rPr lang="en-US" sz="2000" b="1">
                <a:latin typeface="Times New Roman" pitchFamily="18" charset="0"/>
                <a:cs typeface="Times New Roman" pitchFamily="18" charset="0"/>
              </a:rPr>
              <a:t>Torsion Fatigue  </a:t>
            </a:r>
          </a:p>
          <a:p>
            <a:endParaRPr lang="en-US" sz="1200">
              <a:latin typeface="Times New Roman" pitchFamily="18" charset="0"/>
              <a:cs typeface="Times New Roman" pitchFamily="18" charset="0"/>
            </a:endParaRPr>
          </a:p>
          <a:p>
            <a:endParaRPr lang="en-US" sz="1600" i="1">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E5ECB5FC-3F2F-47E8-B4C4-C8530311A9B7}" type="slidenum">
              <a:rPr lang="en-US" smtClean="0"/>
              <a:pPr>
                <a:defRPr/>
              </a:pPr>
              <a:t>33</a:t>
            </a:fld>
            <a:endParaRPr lang="en-US"/>
          </a:p>
        </p:txBody>
      </p:sp>
      <p:sp>
        <p:nvSpPr>
          <p:cNvPr id="32771" name="TextBox 3"/>
          <p:cNvSpPr txBox="1">
            <a:spLocks noChangeArrowheads="1"/>
          </p:cNvSpPr>
          <p:nvPr/>
        </p:nvSpPr>
        <p:spPr bwMode="auto">
          <a:xfrm>
            <a:off x="381000" y="298450"/>
            <a:ext cx="8618538" cy="14160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Modes of Crack Surface Displacements</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The 3 basics modes of loading and displacements associated with cracked elastic bodies is presented below.  The superposition of these 3 displacement modes is typically sufficient to describe most crack tip deformation/stress fields.</a:t>
            </a:r>
            <a:endParaRPr lang="en-US" sz="1400"/>
          </a:p>
          <a:p>
            <a:endParaRPr lang="en-US" sz="1600" i="1">
              <a:latin typeface="Times New Roman" pitchFamily="18" charset="0"/>
              <a:cs typeface="Times New Roman" pitchFamily="18" charset="0"/>
            </a:endParaRPr>
          </a:p>
        </p:txBody>
      </p:sp>
      <p:pic>
        <p:nvPicPr>
          <p:cNvPr id="32772" name="Picture 2" descr="Z:\DATA_010_06-11_06-12\fatigue class\023_crk-displ-mode_1a.JPG"/>
          <p:cNvPicPr>
            <a:picLocks noChangeAspect="1" noChangeArrowheads="1"/>
          </p:cNvPicPr>
          <p:nvPr/>
        </p:nvPicPr>
        <p:blipFill>
          <a:blip r:embed="rId2" cstate="print"/>
          <a:srcRect/>
          <a:stretch>
            <a:fillRect/>
          </a:stretch>
        </p:blipFill>
        <p:spPr bwMode="auto">
          <a:xfrm>
            <a:off x="693738" y="1479550"/>
            <a:ext cx="3816350" cy="4540250"/>
          </a:xfrm>
          <a:prstGeom prst="rect">
            <a:avLst/>
          </a:prstGeom>
          <a:noFill/>
          <a:ln w="9525">
            <a:noFill/>
            <a:miter lim="800000"/>
            <a:headEnd/>
            <a:tailEnd/>
          </a:ln>
        </p:spPr>
      </p:pic>
      <p:sp>
        <p:nvSpPr>
          <p:cNvPr id="32773" name="TextBox 12"/>
          <p:cNvSpPr txBox="1">
            <a:spLocks noChangeArrowheads="1"/>
          </p:cNvSpPr>
          <p:nvPr/>
        </p:nvSpPr>
        <p:spPr bwMode="auto">
          <a:xfrm>
            <a:off x="4570413" y="1876425"/>
            <a:ext cx="3463925" cy="600075"/>
          </a:xfrm>
          <a:prstGeom prst="rect">
            <a:avLst/>
          </a:prstGeom>
          <a:solidFill>
            <a:schemeClr val="bg1"/>
          </a:solidFill>
          <a:ln w="3175">
            <a:solidFill>
              <a:srgbClr val="0000FF"/>
            </a:solidFill>
            <a:miter lim="800000"/>
            <a:headEnd/>
            <a:tailEnd/>
          </a:ln>
        </p:spPr>
        <p:txBody>
          <a:bodyPr>
            <a:spAutoFit/>
          </a:bodyPr>
          <a:lstStyle/>
          <a:p>
            <a:pPr marL="574675" indent="-574675"/>
            <a:r>
              <a:rPr lang="en-US" sz="1100">
                <a:solidFill>
                  <a:srgbClr val="0000FF"/>
                </a:solidFill>
                <a:latin typeface="Times New Roman" pitchFamily="18" charset="0"/>
                <a:cs typeface="Times New Roman" pitchFamily="18" charset="0"/>
              </a:rPr>
              <a:t>Mode I –	tensile opening mode ; the crack surfaces  are displaced away from each other (symmetric with respect to the x-y and x-z planes.</a:t>
            </a:r>
          </a:p>
        </p:txBody>
      </p:sp>
      <p:sp>
        <p:nvSpPr>
          <p:cNvPr id="32774" name="TextBox 12"/>
          <p:cNvSpPr txBox="1">
            <a:spLocks noChangeArrowheads="1"/>
          </p:cNvSpPr>
          <p:nvPr/>
        </p:nvSpPr>
        <p:spPr bwMode="auto">
          <a:xfrm>
            <a:off x="4587875" y="3333750"/>
            <a:ext cx="3465513" cy="769938"/>
          </a:xfrm>
          <a:prstGeom prst="rect">
            <a:avLst/>
          </a:prstGeom>
          <a:solidFill>
            <a:schemeClr val="bg1"/>
          </a:solidFill>
          <a:ln w="3175">
            <a:solidFill>
              <a:srgbClr val="0000FF"/>
            </a:solidFill>
            <a:miter lim="800000"/>
            <a:headEnd/>
            <a:tailEnd/>
          </a:ln>
        </p:spPr>
        <p:txBody>
          <a:bodyPr>
            <a:spAutoFit/>
          </a:bodyPr>
          <a:lstStyle/>
          <a:p>
            <a:pPr marL="627063" indent="-627063"/>
            <a:r>
              <a:rPr lang="en-US" sz="1100">
                <a:solidFill>
                  <a:srgbClr val="0000FF"/>
                </a:solidFill>
                <a:latin typeface="Times New Roman" pitchFamily="18" charset="0"/>
                <a:cs typeface="Times New Roman" pitchFamily="18" charset="0"/>
              </a:rPr>
              <a:t>Mode II –	in-plane (edge) sliding of the crack faces relative to each other ; symmetric with respect  to the x-y plane and skew symmetric with respect to the x-z plane.</a:t>
            </a:r>
          </a:p>
        </p:txBody>
      </p:sp>
      <p:sp>
        <p:nvSpPr>
          <p:cNvPr id="32775" name="TextBox 12"/>
          <p:cNvSpPr txBox="1">
            <a:spLocks noChangeArrowheads="1"/>
          </p:cNvSpPr>
          <p:nvPr/>
        </p:nvSpPr>
        <p:spPr bwMode="auto">
          <a:xfrm>
            <a:off x="4597400" y="4708525"/>
            <a:ext cx="3463925" cy="600075"/>
          </a:xfrm>
          <a:prstGeom prst="rect">
            <a:avLst/>
          </a:prstGeom>
          <a:solidFill>
            <a:schemeClr val="bg1"/>
          </a:solidFill>
          <a:ln w="3175">
            <a:solidFill>
              <a:srgbClr val="0000FF"/>
            </a:solidFill>
            <a:miter lim="800000"/>
            <a:headEnd/>
            <a:tailEnd/>
          </a:ln>
        </p:spPr>
        <p:txBody>
          <a:bodyPr>
            <a:spAutoFit/>
          </a:bodyPr>
          <a:lstStyle/>
          <a:p>
            <a:pPr marL="688975" indent="-688975"/>
            <a:r>
              <a:rPr lang="en-US" sz="1100">
                <a:solidFill>
                  <a:srgbClr val="0000FF"/>
                </a:solidFill>
                <a:latin typeface="Times New Roman" pitchFamily="18" charset="0"/>
                <a:cs typeface="Times New Roman" pitchFamily="18" charset="0"/>
              </a:rPr>
              <a:t>Mode III –	lateral displacement of the crack faces (tearing) ; skew symmetric with respect to the x-y and x-z planes.</a:t>
            </a:r>
          </a:p>
        </p:txBody>
      </p:sp>
      <p:sp>
        <p:nvSpPr>
          <p:cNvPr id="8" name="TextBox 7"/>
          <p:cNvSpPr txBox="1">
            <a:spLocks noChangeArrowheads="1"/>
          </p:cNvSpPr>
          <p:nvPr/>
        </p:nvSpPr>
        <p:spPr bwMode="auto">
          <a:xfrm>
            <a:off x="534988" y="6264275"/>
            <a:ext cx="6943725" cy="276225"/>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H. Tada, P. Paris, &amp; G. Irwin, </a:t>
            </a:r>
            <a:r>
              <a:rPr lang="en-US" sz="1200" b="1" dirty="0">
                <a:solidFill>
                  <a:schemeClr val="tx1">
                    <a:lumMod val="65000"/>
                    <a:lumOff val="35000"/>
                  </a:schemeClr>
                </a:solidFill>
                <a:latin typeface="Times New Roman" pitchFamily="18" charset="0"/>
                <a:cs typeface="Times New Roman" pitchFamily="18" charset="0"/>
              </a:rPr>
              <a:t>The Stress Analysis of Cracks, 2</a:t>
            </a:r>
            <a:r>
              <a:rPr lang="en-US" sz="1200" b="1" baseline="30000" dirty="0">
                <a:solidFill>
                  <a:schemeClr val="tx1">
                    <a:lumMod val="65000"/>
                    <a:lumOff val="35000"/>
                  </a:schemeClr>
                </a:solidFill>
                <a:latin typeface="Times New Roman" pitchFamily="18" charset="0"/>
                <a:cs typeface="Times New Roman" pitchFamily="18" charset="0"/>
              </a:rPr>
              <a:t>nd</a:t>
            </a:r>
            <a:r>
              <a:rPr lang="en-US" sz="1200" b="1" dirty="0">
                <a:solidFill>
                  <a:schemeClr val="tx1">
                    <a:lumMod val="65000"/>
                    <a:lumOff val="35000"/>
                  </a:schemeClr>
                </a:solidFill>
                <a:latin typeface="Times New Roman" pitchFamily="18" charset="0"/>
                <a:cs typeface="Times New Roman" pitchFamily="18" charset="0"/>
              </a:rPr>
              <a:t> ed.</a:t>
            </a:r>
            <a:r>
              <a:rPr lang="en-US" sz="1200" dirty="0">
                <a:solidFill>
                  <a:schemeClr val="tx1">
                    <a:lumMod val="65000"/>
                    <a:lumOff val="35000"/>
                  </a:schemeClr>
                </a:solidFill>
                <a:latin typeface="Times New Roman" pitchFamily="18" charset="0"/>
                <a:cs typeface="Times New Roman" pitchFamily="18" charset="0"/>
              </a:rPr>
              <a:t>, Del Research Inc, 1985, pg. 1.2.</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363B46D5-BCAA-4FCF-B74B-B6861F9AE443}" type="slidenum">
              <a:rPr lang="en-US" smtClean="0"/>
              <a:pPr>
                <a:defRPr/>
              </a:pPr>
              <a:t>34</a:t>
            </a:fld>
            <a:endParaRPr lang="en-US"/>
          </a:p>
        </p:txBody>
      </p:sp>
      <p:sp>
        <p:nvSpPr>
          <p:cNvPr id="33795" name="TextBox 3"/>
          <p:cNvSpPr txBox="1">
            <a:spLocks noChangeArrowheads="1"/>
          </p:cNvSpPr>
          <p:nvPr/>
        </p:nvSpPr>
        <p:spPr bwMode="auto">
          <a:xfrm>
            <a:off x="381000" y="298450"/>
            <a:ext cx="8618538" cy="12001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Torsion Induced Stress Fields </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Torsion loading (round cross section) will result in maximum shear stresses on the longitudinal and transverse planes with axial stresses on 45 planes.  </a:t>
            </a:r>
            <a:endParaRPr lang="en-US" sz="1400"/>
          </a:p>
          <a:p>
            <a:endParaRPr lang="en-US" sz="1600" i="1">
              <a:latin typeface="Times New Roman" pitchFamily="18" charset="0"/>
              <a:cs typeface="Times New Roman" pitchFamily="18" charset="0"/>
            </a:endParaRPr>
          </a:p>
        </p:txBody>
      </p:sp>
      <p:pic>
        <p:nvPicPr>
          <p:cNvPr id="33796" name="Picture 5" descr="Z:\DATA_010_06-11_06-12\fatigue class\027_torsion-fatigue_1b.JPG"/>
          <p:cNvPicPr>
            <a:picLocks noChangeAspect="1" noChangeArrowheads="1"/>
          </p:cNvPicPr>
          <p:nvPr/>
        </p:nvPicPr>
        <p:blipFill>
          <a:blip r:embed="rId2" cstate="print"/>
          <a:srcRect/>
          <a:stretch>
            <a:fillRect/>
          </a:stretch>
        </p:blipFill>
        <p:spPr bwMode="auto">
          <a:xfrm>
            <a:off x="688975" y="1427163"/>
            <a:ext cx="5916613" cy="4576762"/>
          </a:xfrm>
          <a:prstGeom prst="rect">
            <a:avLst/>
          </a:prstGeom>
          <a:noFill/>
          <a:ln w="9525">
            <a:noFill/>
            <a:miter lim="800000"/>
            <a:headEnd/>
            <a:tailEnd/>
          </a:ln>
        </p:spPr>
      </p:pic>
      <p:sp>
        <p:nvSpPr>
          <p:cNvPr id="8" name="Rectangle 7"/>
          <p:cNvSpPr/>
          <p:nvPr/>
        </p:nvSpPr>
        <p:spPr>
          <a:xfrm>
            <a:off x="2671763" y="1408113"/>
            <a:ext cx="1849437" cy="2116137"/>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TextBox 3"/>
          <p:cNvSpPr txBox="1">
            <a:spLocks noChangeArrowheads="1"/>
          </p:cNvSpPr>
          <p:nvPr/>
        </p:nvSpPr>
        <p:spPr bwMode="auto">
          <a:xfrm>
            <a:off x="482600" y="6164263"/>
            <a:ext cx="7572375" cy="46196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b="1" dirty="0">
                <a:solidFill>
                  <a:schemeClr val="tx1">
                    <a:lumMod val="65000"/>
                    <a:lumOff val="35000"/>
                  </a:schemeClr>
                </a:solidFill>
                <a:latin typeface="Times New Roman" pitchFamily="18" charset="0"/>
                <a:cs typeface="Times New Roman" pitchFamily="18" charset="0"/>
              </a:rPr>
              <a:t>ASM Handbook, Vol. 11  Failure Analysis Prevention</a:t>
            </a:r>
            <a:r>
              <a:rPr lang="en-US" sz="1200" dirty="0">
                <a:solidFill>
                  <a:schemeClr val="tx1">
                    <a:lumMod val="65000"/>
                    <a:lumOff val="35000"/>
                  </a:schemeClr>
                </a:solidFill>
                <a:latin typeface="Times New Roman" pitchFamily="18" charset="0"/>
                <a:cs typeface="Times New Roman" pitchFamily="18" charset="0"/>
              </a:rPr>
              <a:t>, J.D. Landes, </a:t>
            </a:r>
            <a:r>
              <a:rPr lang="en-US" sz="1200" dirty="0" err="1">
                <a:solidFill>
                  <a:schemeClr val="tx1">
                    <a:lumMod val="65000"/>
                    <a:lumOff val="35000"/>
                  </a:schemeClr>
                </a:solidFill>
                <a:latin typeface="Times New Roman" pitchFamily="18" charset="0"/>
                <a:cs typeface="Times New Roman" pitchFamily="18" charset="0"/>
              </a:rPr>
              <a:t>W.T.</a:t>
            </a:r>
            <a:r>
              <a:rPr lang="en-US" sz="1200" dirty="0">
                <a:solidFill>
                  <a:schemeClr val="tx1">
                    <a:lumMod val="65000"/>
                    <a:lumOff val="35000"/>
                  </a:schemeClr>
                </a:solidFill>
                <a:latin typeface="Times New Roman" pitchFamily="18" charset="0"/>
                <a:cs typeface="Times New Roman" pitchFamily="18" charset="0"/>
              </a:rPr>
              <a:t> Becker, </a:t>
            </a:r>
            <a:r>
              <a:rPr lang="en-US" sz="1200" dirty="0" err="1">
                <a:solidFill>
                  <a:schemeClr val="tx1">
                    <a:lumMod val="65000"/>
                    <a:lumOff val="35000"/>
                  </a:schemeClr>
                </a:solidFill>
                <a:latin typeface="Times New Roman" pitchFamily="18" charset="0"/>
                <a:cs typeface="Times New Roman" pitchFamily="18" charset="0"/>
              </a:rPr>
              <a:t>R.S.</a:t>
            </a:r>
            <a:r>
              <a:rPr lang="en-US" sz="1200" dirty="0">
                <a:solidFill>
                  <a:schemeClr val="tx1">
                    <a:lumMod val="65000"/>
                    <a:lumOff val="35000"/>
                  </a:schemeClr>
                </a:solidFill>
                <a:latin typeface="Times New Roman" pitchFamily="18" charset="0"/>
                <a:cs typeface="Times New Roman" pitchFamily="18" charset="0"/>
              </a:rPr>
              <a:t> Shipley, J. Raphael, </a:t>
            </a:r>
            <a:r>
              <a:rPr lang="en-US" sz="1200" b="1" i="1" dirty="0">
                <a:solidFill>
                  <a:schemeClr val="tx1">
                    <a:lumMod val="65000"/>
                    <a:lumOff val="35000"/>
                  </a:schemeClr>
                </a:solidFill>
                <a:latin typeface="Times New Roman" pitchFamily="18" charset="0"/>
                <a:cs typeface="Times New Roman" pitchFamily="18" charset="0"/>
              </a:rPr>
              <a:t>Stress Analysis and Fracture Mechanics</a:t>
            </a:r>
            <a:r>
              <a:rPr lang="en-US" sz="1200" dirty="0">
                <a:solidFill>
                  <a:schemeClr val="tx1">
                    <a:lumMod val="65000"/>
                    <a:lumOff val="35000"/>
                  </a:schemeClr>
                </a:solidFill>
                <a:latin typeface="Times New Roman" pitchFamily="18" charset="0"/>
                <a:cs typeface="Times New Roman" pitchFamily="18" charset="0"/>
              </a:rPr>
              <a:t>, ASM International, 2002, pg. 467.</a:t>
            </a:r>
          </a:p>
        </p:txBody>
      </p:sp>
      <p:sp>
        <p:nvSpPr>
          <p:cNvPr id="11" name="Rectangle 10"/>
          <p:cNvSpPr/>
          <p:nvPr/>
        </p:nvSpPr>
        <p:spPr>
          <a:xfrm>
            <a:off x="739775" y="3687763"/>
            <a:ext cx="5815013" cy="1747837"/>
          </a:xfrm>
          <a:prstGeom prst="rect">
            <a:avLst/>
          </a:prstGeom>
          <a:solidFill>
            <a:schemeClr val="bg1">
              <a:lumMod val="65000"/>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Rectangle 11"/>
          <p:cNvSpPr/>
          <p:nvPr/>
        </p:nvSpPr>
        <p:spPr>
          <a:xfrm>
            <a:off x="657225" y="1477963"/>
            <a:ext cx="1890713" cy="1984375"/>
          </a:xfrm>
          <a:prstGeom prst="rect">
            <a:avLst/>
          </a:prstGeom>
          <a:solidFill>
            <a:schemeClr val="bg1">
              <a:lumMod val="65000"/>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4632325" y="1497013"/>
            <a:ext cx="1890713" cy="1984375"/>
          </a:xfrm>
          <a:prstGeom prst="rect">
            <a:avLst/>
          </a:prstGeom>
          <a:solidFill>
            <a:schemeClr val="bg1">
              <a:lumMod val="65000"/>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33802" name="Picture 6" descr="Z:\DATA_010_06-11_06-12\fatigue class\027_torsion-fatigue_1d.JPG"/>
          <p:cNvPicPr>
            <a:picLocks noChangeAspect="1" noChangeArrowheads="1"/>
          </p:cNvPicPr>
          <p:nvPr/>
        </p:nvPicPr>
        <p:blipFill>
          <a:blip r:embed="rId3" cstate="print"/>
          <a:srcRect/>
          <a:stretch>
            <a:fillRect/>
          </a:stretch>
        </p:blipFill>
        <p:spPr bwMode="auto">
          <a:xfrm>
            <a:off x="4622800" y="1709738"/>
            <a:ext cx="2393950" cy="1103312"/>
          </a:xfrm>
          <a:prstGeom prst="rect">
            <a:avLst/>
          </a:prstGeom>
          <a:noFill/>
          <a:ln w="19050">
            <a:solidFill>
              <a:srgbClr val="0000FF"/>
            </a:solid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C92CF8B5-88C6-43EE-91C1-4AB82AFD5E35}" type="slidenum">
              <a:rPr lang="en-US" smtClean="0"/>
              <a:pPr>
                <a:defRPr/>
              </a:pPr>
              <a:t>35</a:t>
            </a:fld>
            <a:endParaRPr lang="en-US"/>
          </a:p>
        </p:txBody>
      </p:sp>
      <p:pic>
        <p:nvPicPr>
          <p:cNvPr id="34819" name="Picture 4" descr="Z:\DATA_010_06-11_06-12\fatigue class\027_torsion-fatigue_3a.JPG"/>
          <p:cNvPicPr>
            <a:picLocks noChangeAspect="1" noChangeArrowheads="1"/>
          </p:cNvPicPr>
          <p:nvPr/>
        </p:nvPicPr>
        <p:blipFill>
          <a:blip r:embed="rId2" cstate="print"/>
          <a:srcRect/>
          <a:stretch>
            <a:fillRect/>
          </a:stretch>
        </p:blipFill>
        <p:spPr bwMode="auto">
          <a:xfrm>
            <a:off x="4429125" y="1706563"/>
            <a:ext cx="4278313" cy="3203575"/>
          </a:xfrm>
          <a:prstGeom prst="rect">
            <a:avLst/>
          </a:prstGeom>
          <a:noFill/>
          <a:ln w="9525">
            <a:noFill/>
            <a:miter lim="800000"/>
            <a:headEnd/>
            <a:tailEnd/>
          </a:ln>
        </p:spPr>
      </p:pic>
      <p:pic>
        <p:nvPicPr>
          <p:cNvPr id="34820" name="Picture 3" descr="Z:\DATA_010_06-11_06-12\fatigue class\027_torsion-fatigue_2a.JPG"/>
          <p:cNvPicPr>
            <a:picLocks noChangeAspect="1" noChangeArrowheads="1"/>
          </p:cNvPicPr>
          <p:nvPr/>
        </p:nvPicPr>
        <p:blipFill>
          <a:blip r:embed="rId3" cstate="print"/>
          <a:srcRect/>
          <a:stretch>
            <a:fillRect/>
          </a:stretch>
        </p:blipFill>
        <p:spPr bwMode="auto">
          <a:xfrm>
            <a:off x="371475" y="1744663"/>
            <a:ext cx="3543300" cy="3140075"/>
          </a:xfrm>
          <a:prstGeom prst="rect">
            <a:avLst/>
          </a:prstGeom>
          <a:noFill/>
          <a:ln w="9525">
            <a:noFill/>
            <a:miter lim="800000"/>
            <a:headEnd/>
            <a:tailEnd/>
          </a:ln>
        </p:spPr>
      </p:pic>
      <p:sp>
        <p:nvSpPr>
          <p:cNvPr id="34821" name="TextBox 3"/>
          <p:cNvSpPr txBox="1">
            <a:spLocks noChangeArrowheads="1"/>
          </p:cNvSpPr>
          <p:nvPr/>
        </p:nvSpPr>
        <p:spPr bwMode="auto">
          <a:xfrm>
            <a:off x="381000" y="298450"/>
            <a:ext cx="8618538" cy="9842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Torsion Induced Fatigue Cracking Pattern/Modes</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Torsion loading (round cross section) fatigue cracking pattern is a function of the applied shear stress magnitude.  </a:t>
            </a:r>
            <a:endParaRPr lang="en-US" sz="1400"/>
          </a:p>
          <a:p>
            <a:endParaRPr lang="en-US" sz="1600" i="1">
              <a:latin typeface="Times New Roman" pitchFamily="18" charset="0"/>
              <a:cs typeface="Times New Roman" pitchFamily="18" charset="0"/>
            </a:endParaRPr>
          </a:p>
        </p:txBody>
      </p:sp>
      <p:cxnSp>
        <p:nvCxnSpPr>
          <p:cNvPr id="7" name="Straight Arrow Connector 6"/>
          <p:cNvCxnSpPr/>
          <p:nvPr/>
        </p:nvCxnSpPr>
        <p:spPr>
          <a:xfrm>
            <a:off x="831850" y="3328988"/>
            <a:ext cx="0" cy="317500"/>
          </a:xfrm>
          <a:prstGeom prst="straightConnector1">
            <a:avLst/>
          </a:prstGeom>
          <a:ln w="12700">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V="1">
            <a:off x="984250" y="3175000"/>
            <a:ext cx="1588" cy="315913"/>
          </a:xfrm>
          <a:prstGeom prst="straightConnector1">
            <a:avLst/>
          </a:prstGeom>
          <a:ln w="12700">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1787525" y="3513138"/>
            <a:ext cx="401638" cy="0"/>
          </a:xfrm>
          <a:prstGeom prst="straightConnector1">
            <a:avLst/>
          </a:prstGeom>
          <a:ln w="12700">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1828800" y="3328988"/>
            <a:ext cx="379413" cy="0"/>
          </a:xfrm>
          <a:prstGeom prst="straightConnector1">
            <a:avLst/>
          </a:prstGeom>
          <a:ln w="12700">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flipV="1">
            <a:off x="3113088" y="3122613"/>
            <a:ext cx="236537" cy="215900"/>
          </a:xfrm>
          <a:prstGeom prst="straightConnector1">
            <a:avLst/>
          </a:prstGeom>
          <a:ln w="12700">
            <a:solidFill>
              <a:srgbClr val="0000FF"/>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H="1">
            <a:off x="2833688" y="3216275"/>
            <a:ext cx="228600" cy="223838"/>
          </a:xfrm>
          <a:prstGeom prst="straightConnector1">
            <a:avLst/>
          </a:prstGeom>
          <a:ln w="12700">
            <a:solidFill>
              <a:srgbClr val="0000FF"/>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6" name="TextBox 3"/>
          <p:cNvSpPr txBox="1">
            <a:spLocks noChangeArrowheads="1"/>
          </p:cNvSpPr>
          <p:nvPr/>
        </p:nvSpPr>
        <p:spPr bwMode="auto">
          <a:xfrm>
            <a:off x="595313" y="5627688"/>
            <a:ext cx="7839075" cy="64611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dirty="0" err="1">
                <a:solidFill>
                  <a:schemeClr val="tx1">
                    <a:lumMod val="65000"/>
                    <a:lumOff val="35000"/>
                  </a:schemeClr>
                </a:solidFill>
                <a:latin typeface="Times New Roman" pitchFamily="18" charset="0"/>
                <a:cs typeface="Times New Roman" pitchFamily="18" charset="0"/>
              </a:rPr>
              <a:t>G.B.</a:t>
            </a:r>
            <a:r>
              <a:rPr lang="en-US" sz="1200" dirty="0">
                <a:solidFill>
                  <a:schemeClr val="tx1">
                    <a:lumMod val="65000"/>
                    <a:lumOff val="35000"/>
                  </a:schemeClr>
                </a:solidFill>
                <a:latin typeface="Times New Roman" pitchFamily="18" charset="0"/>
                <a:cs typeface="Times New Roman" pitchFamily="18" charset="0"/>
              </a:rPr>
              <a:t> Marquis, D.F. </a:t>
            </a:r>
            <a:r>
              <a:rPr lang="en-US" sz="1200" dirty="0" err="1">
                <a:solidFill>
                  <a:schemeClr val="tx1">
                    <a:lumMod val="65000"/>
                    <a:lumOff val="35000"/>
                  </a:schemeClr>
                </a:solidFill>
                <a:latin typeface="Times New Roman" pitchFamily="18" charset="0"/>
                <a:cs typeface="Times New Roman" pitchFamily="18" charset="0"/>
              </a:rPr>
              <a:t>Socie</a:t>
            </a:r>
            <a:r>
              <a:rPr lang="en-US" sz="1200" dirty="0">
                <a:solidFill>
                  <a:schemeClr val="tx1">
                    <a:lumMod val="65000"/>
                    <a:lumOff val="35000"/>
                  </a:schemeClr>
                </a:solidFill>
                <a:latin typeface="Times New Roman" pitchFamily="18" charset="0"/>
                <a:cs typeface="Times New Roman" pitchFamily="18" charset="0"/>
              </a:rPr>
              <a:t>, “</a:t>
            </a:r>
            <a:r>
              <a:rPr lang="en-US" sz="1200" b="1" dirty="0">
                <a:solidFill>
                  <a:schemeClr val="tx1">
                    <a:lumMod val="65000"/>
                    <a:lumOff val="35000"/>
                  </a:schemeClr>
                </a:solidFill>
                <a:latin typeface="Times New Roman" pitchFamily="18" charset="0"/>
                <a:cs typeface="Times New Roman" pitchFamily="18" charset="0"/>
              </a:rPr>
              <a:t>Multiaxial Fatigue</a:t>
            </a:r>
            <a:r>
              <a:rPr lang="en-US" sz="1200" dirty="0">
                <a:solidFill>
                  <a:schemeClr val="tx1">
                    <a:lumMod val="65000"/>
                    <a:lumOff val="35000"/>
                  </a:schemeClr>
                </a:solidFill>
                <a:latin typeface="Times New Roman" pitchFamily="18" charset="0"/>
                <a:cs typeface="Times New Roman" pitchFamily="18" charset="0"/>
              </a:rPr>
              <a:t>”, Chapter 4.09, </a:t>
            </a:r>
            <a:r>
              <a:rPr lang="en-US" sz="1200" i="1" dirty="0">
                <a:solidFill>
                  <a:schemeClr val="tx1">
                    <a:lumMod val="65000"/>
                    <a:lumOff val="35000"/>
                  </a:schemeClr>
                </a:solidFill>
                <a:latin typeface="Times New Roman" pitchFamily="18" charset="0"/>
                <a:cs typeface="Times New Roman" pitchFamily="18" charset="0"/>
              </a:rPr>
              <a:t>Volume 1, Examples and Case Studies</a:t>
            </a:r>
            <a:r>
              <a:rPr lang="en-US" sz="1200" dirty="0">
                <a:solidFill>
                  <a:schemeClr val="tx1">
                    <a:lumMod val="65000"/>
                    <a:lumOff val="35000"/>
                  </a:schemeClr>
                </a:solidFill>
                <a:latin typeface="Times New Roman" pitchFamily="18" charset="0"/>
                <a:cs typeface="Times New Roman" pitchFamily="18" charset="0"/>
              </a:rPr>
              <a:t>, R. O. Ritchie and Y. Murakami, volume editors, part of the 10-volume set, </a:t>
            </a:r>
            <a:r>
              <a:rPr lang="en-US" sz="1200" b="1" i="1" dirty="0">
                <a:solidFill>
                  <a:schemeClr val="tx1">
                    <a:lumMod val="65000"/>
                    <a:lumOff val="35000"/>
                  </a:schemeClr>
                </a:solidFill>
                <a:latin typeface="Times New Roman" pitchFamily="18" charset="0"/>
                <a:cs typeface="Times New Roman" pitchFamily="18" charset="0"/>
              </a:rPr>
              <a:t>Comprehensive Structural Integrity</a:t>
            </a:r>
            <a:r>
              <a:rPr lang="en-US" sz="1200" dirty="0">
                <a:solidFill>
                  <a:schemeClr val="tx1">
                    <a:lumMod val="65000"/>
                    <a:lumOff val="35000"/>
                  </a:schemeClr>
                </a:solidFill>
                <a:latin typeface="Times New Roman" pitchFamily="18" charset="0"/>
                <a:cs typeface="Times New Roman" pitchFamily="18" charset="0"/>
              </a:rPr>
              <a:t>, B. </a:t>
            </a:r>
            <a:r>
              <a:rPr lang="en-US" sz="1200" dirty="0" err="1">
                <a:solidFill>
                  <a:schemeClr val="tx1">
                    <a:lumMod val="65000"/>
                    <a:lumOff val="35000"/>
                  </a:schemeClr>
                </a:solidFill>
                <a:latin typeface="Times New Roman" pitchFamily="18" charset="0"/>
                <a:cs typeface="Times New Roman" pitchFamily="18" charset="0"/>
              </a:rPr>
              <a:t>Karihaloo</a:t>
            </a:r>
            <a:r>
              <a:rPr lang="en-US" sz="1200" dirty="0">
                <a:solidFill>
                  <a:schemeClr val="tx1">
                    <a:lumMod val="65000"/>
                    <a:lumOff val="35000"/>
                  </a:schemeClr>
                </a:solidFill>
                <a:latin typeface="Times New Roman" pitchFamily="18" charset="0"/>
                <a:cs typeface="Times New Roman" pitchFamily="18" charset="0"/>
              </a:rPr>
              <a:t>, R. O. Ritchie, and I. Milne, overall editors, Elsevier Science Ltd. Oxford, England, 2003.</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881C7C5-394E-456E-9E58-5770A2674DA1}" type="slidenum">
              <a:rPr lang="en-US" smtClean="0"/>
              <a:pPr>
                <a:defRPr/>
              </a:pPr>
              <a:t>36</a:t>
            </a:fld>
            <a:endParaRPr lang="en-US"/>
          </a:p>
        </p:txBody>
      </p:sp>
      <p:sp>
        <p:nvSpPr>
          <p:cNvPr id="35843" name="TextBox 3"/>
          <p:cNvSpPr txBox="1">
            <a:spLocks noChangeArrowheads="1"/>
          </p:cNvSpPr>
          <p:nvPr/>
        </p:nvSpPr>
        <p:spPr bwMode="auto">
          <a:xfrm>
            <a:off x="381000" y="298450"/>
            <a:ext cx="8618538" cy="9842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Torsion Fatigue Failure Cracking Pattern Examples</a:t>
            </a:r>
          </a:p>
          <a:p>
            <a:endParaRPr lang="en-US" sz="1200">
              <a:latin typeface="Times New Roman" pitchFamily="18" charset="0"/>
              <a:cs typeface="Times New Roman" pitchFamily="18" charset="0"/>
            </a:endParaRPr>
          </a:p>
          <a:p>
            <a:endParaRPr lang="en-US" sz="1400"/>
          </a:p>
          <a:p>
            <a:endParaRPr lang="en-US" sz="1600" i="1">
              <a:latin typeface="Times New Roman" pitchFamily="18" charset="0"/>
              <a:cs typeface="Times New Roman" pitchFamily="18" charset="0"/>
            </a:endParaRPr>
          </a:p>
        </p:txBody>
      </p:sp>
      <p:pic>
        <p:nvPicPr>
          <p:cNvPr id="35844" name="Picture 5" descr="Z:\DATA_010_06-11_06-12\fatigue class\Wulpi_12b.jpg"/>
          <p:cNvPicPr>
            <a:picLocks noChangeAspect="1" noChangeArrowheads="1"/>
          </p:cNvPicPr>
          <p:nvPr/>
        </p:nvPicPr>
        <p:blipFill>
          <a:blip r:embed="rId2" cstate="print"/>
          <a:srcRect/>
          <a:stretch>
            <a:fillRect/>
          </a:stretch>
        </p:blipFill>
        <p:spPr bwMode="auto">
          <a:xfrm>
            <a:off x="188913" y="1768475"/>
            <a:ext cx="4305300" cy="3440113"/>
          </a:xfrm>
          <a:prstGeom prst="rect">
            <a:avLst/>
          </a:prstGeom>
          <a:noFill/>
          <a:ln w="9525">
            <a:noFill/>
            <a:miter lim="800000"/>
            <a:headEnd/>
            <a:tailEnd/>
          </a:ln>
        </p:spPr>
      </p:pic>
      <p:sp>
        <p:nvSpPr>
          <p:cNvPr id="9" name="TextBox 3"/>
          <p:cNvSpPr txBox="1">
            <a:spLocks noChangeArrowheads="1"/>
          </p:cNvSpPr>
          <p:nvPr/>
        </p:nvSpPr>
        <p:spPr bwMode="auto">
          <a:xfrm>
            <a:off x="646113" y="6305550"/>
            <a:ext cx="7285037" cy="277813"/>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Donald J. </a:t>
            </a:r>
            <a:r>
              <a:rPr lang="en-US" sz="1200" dirty="0" err="1">
                <a:solidFill>
                  <a:schemeClr val="tx1">
                    <a:lumMod val="65000"/>
                    <a:lumOff val="35000"/>
                  </a:schemeClr>
                </a:solidFill>
                <a:latin typeface="Times New Roman" pitchFamily="18" charset="0"/>
                <a:cs typeface="Times New Roman" pitchFamily="18" charset="0"/>
              </a:rPr>
              <a:t>Wulpi</a:t>
            </a:r>
            <a:r>
              <a:rPr lang="en-US" sz="1200" dirty="0">
                <a:solidFill>
                  <a:schemeClr val="tx1">
                    <a:lumMod val="65000"/>
                    <a:lumOff val="35000"/>
                  </a:schemeClr>
                </a:solidFill>
                <a:latin typeface="Times New Roman" pitchFamily="18" charset="0"/>
                <a:cs typeface="Times New Roman" pitchFamily="18" charset="0"/>
              </a:rPr>
              <a:t>, </a:t>
            </a:r>
            <a:r>
              <a:rPr lang="en-US" sz="1200" b="1" dirty="0">
                <a:solidFill>
                  <a:schemeClr val="tx1">
                    <a:lumMod val="65000"/>
                    <a:lumOff val="35000"/>
                  </a:schemeClr>
                </a:solidFill>
                <a:latin typeface="Times New Roman" pitchFamily="18" charset="0"/>
                <a:cs typeface="Times New Roman" pitchFamily="18" charset="0"/>
              </a:rPr>
              <a:t>Understanding How Components Fail, 2</a:t>
            </a:r>
            <a:r>
              <a:rPr lang="en-US" sz="1200" b="1" baseline="30000" dirty="0">
                <a:solidFill>
                  <a:schemeClr val="tx1">
                    <a:lumMod val="65000"/>
                    <a:lumOff val="35000"/>
                  </a:schemeClr>
                </a:solidFill>
                <a:latin typeface="Times New Roman" pitchFamily="18" charset="0"/>
                <a:cs typeface="Times New Roman" pitchFamily="18" charset="0"/>
              </a:rPr>
              <a:t>nd</a:t>
            </a:r>
            <a:r>
              <a:rPr lang="en-US" sz="1200" b="1" dirty="0">
                <a:solidFill>
                  <a:schemeClr val="tx1">
                    <a:lumMod val="65000"/>
                    <a:lumOff val="35000"/>
                  </a:schemeClr>
                </a:solidFill>
                <a:latin typeface="Times New Roman" pitchFamily="18" charset="0"/>
                <a:cs typeface="Times New Roman" pitchFamily="18" charset="0"/>
              </a:rPr>
              <a:t> edition</a:t>
            </a:r>
            <a:r>
              <a:rPr lang="en-US" sz="1200" dirty="0">
                <a:solidFill>
                  <a:schemeClr val="tx1">
                    <a:lumMod val="65000"/>
                    <a:lumOff val="35000"/>
                  </a:schemeClr>
                </a:solidFill>
                <a:latin typeface="Times New Roman" pitchFamily="18" charset="0"/>
                <a:cs typeface="Times New Roman" pitchFamily="18" charset="0"/>
              </a:rPr>
              <a:t>, ASM International 1999, pp. 158,160.</a:t>
            </a:r>
          </a:p>
        </p:txBody>
      </p:sp>
      <p:pic>
        <p:nvPicPr>
          <p:cNvPr id="35846" name="Picture 9" descr="Z:\DATA_010_06-11_06-12\fatigue class\Wulpi_14c.JPG"/>
          <p:cNvPicPr>
            <a:picLocks noChangeAspect="1" noChangeArrowheads="1"/>
          </p:cNvPicPr>
          <p:nvPr/>
        </p:nvPicPr>
        <p:blipFill>
          <a:blip r:embed="rId3" cstate="print"/>
          <a:srcRect/>
          <a:stretch>
            <a:fillRect/>
          </a:stretch>
        </p:blipFill>
        <p:spPr bwMode="auto">
          <a:xfrm>
            <a:off x="4960938" y="1322388"/>
            <a:ext cx="3708400" cy="4267200"/>
          </a:xfrm>
          <a:prstGeom prst="rect">
            <a:avLst/>
          </a:prstGeom>
          <a:noFill/>
          <a:ln w="9525">
            <a:noFill/>
            <a:miter lim="800000"/>
            <a:headEnd/>
            <a:tailEnd/>
          </a:ln>
        </p:spPr>
      </p:pic>
      <p:sp>
        <p:nvSpPr>
          <p:cNvPr id="35847" name="Text Box 5"/>
          <p:cNvSpPr txBox="1">
            <a:spLocks noChangeArrowheads="1"/>
          </p:cNvSpPr>
          <p:nvPr/>
        </p:nvSpPr>
        <p:spPr bwMode="auto">
          <a:xfrm>
            <a:off x="944563" y="1474788"/>
            <a:ext cx="2857500" cy="312737"/>
          </a:xfrm>
          <a:prstGeom prst="rect">
            <a:avLst/>
          </a:prstGeom>
          <a:solidFill>
            <a:schemeClr val="bg1"/>
          </a:solidFill>
          <a:ln w="9525">
            <a:solidFill>
              <a:srgbClr val="0000FF"/>
            </a:solidFill>
            <a:miter lim="800000"/>
            <a:headEnd/>
            <a:tailEnd/>
          </a:ln>
        </p:spPr>
        <p:txBody>
          <a:bodyPr/>
          <a:lstStyle/>
          <a:p>
            <a:pPr>
              <a:spcAft>
                <a:spcPts val="1000"/>
              </a:spcAft>
            </a:pPr>
            <a:r>
              <a:rPr lang="en-US" sz="1400">
                <a:solidFill>
                  <a:srgbClr val="0000FF"/>
                </a:solidFill>
                <a:latin typeface="Times New Roman" pitchFamily="18" charset="0"/>
                <a:cs typeface="Times New Roman" pitchFamily="18" charset="0"/>
              </a:rPr>
              <a:t>Spiral reversed torsion fatigue crack</a:t>
            </a:r>
            <a:endParaRPr lang="en-US" sz="1400">
              <a:latin typeface="Times New Roman" pitchFamily="18" charset="0"/>
              <a:cs typeface="Times New Roman" pitchFamily="18" charset="0"/>
            </a:endParaRPr>
          </a:p>
        </p:txBody>
      </p:sp>
      <p:sp>
        <p:nvSpPr>
          <p:cNvPr id="35848" name="Text Box 5"/>
          <p:cNvSpPr txBox="1">
            <a:spLocks noChangeArrowheads="1"/>
          </p:cNvSpPr>
          <p:nvPr/>
        </p:nvSpPr>
        <p:spPr bwMode="auto">
          <a:xfrm>
            <a:off x="5237163" y="969963"/>
            <a:ext cx="3176587" cy="312737"/>
          </a:xfrm>
          <a:prstGeom prst="rect">
            <a:avLst/>
          </a:prstGeom>
          <a:solidFill>
            <a:schemeClr val="bg1"/>
          </a:solidFill>
          <a:ln w="9525">
            <a:solidFill>
              <a:srgbClr val="0000FF"/>
            </a:solidFill>
            <a:miter lim="800000"/>
            <a:headEnd/>
            <a:tailEnd/>
          </a:ln>
        </p:spPr>
        <p:txBody>
          <a:bodyPr/>
          <a:lstStyle/>
          <a:p>
            <a:pPr>
              <a:spcAft>
                <a:spcPts val="1000"/>
              </a:spcAft>
            </a:pPr>
            <a:r>
              <a:rPr lang="en-US" sz="1400">
                <a:solidFill>
                  <a:srgbClr val="0000FF"/>
                </a:solidFill>
                <a:latin typeface="Times New Roman" pitchFamily="18" charset="0"/>
                <a:cs typeface="Times New Roman" pitchFamily="18" charset="0"/>
              </a:rPr>
              <a:t>Transverse reversed torsion fatigue crack</a:t>
            </a:r>
            <a:endParaRPr lang="en-US" sz="140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A774091A-4E89-41E9-AC6E-5014DEDE444B}" type="slidenum">
              <a:rPr lang="en-US" smtClean="0"/>
              <a:pPr>
                <a:defRPr/>
              </a:pPr>
              <a:t>37</a:t>
            </a:fld>
            <a:endParaRPr lang="en-US"/>
          </a:p>
        </p:txBody>
      </p:sp>
      <p:sp>
        <p:nvSpPr>
          <p:cNvPr id="36867" name="TextBox 3"/>
          <p:cNvSpPr txBox="1">
            <a:spLocks noChangeArrowheads="1"/>
          </p:cNvSpPr>
          <p:nvPr/>
        </p:nvSpPr>
        <p:spPr bwMode="auto">
          <a:xfrm>
            <a:off x="381000" y="298450"/>
            <a:ext cx="8618538" cy="12001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Torsion Fatigue Data</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Smooth bar torsion fatigue data for various materials with constant cyclic stress amplitude does not demonstrate the same Goodman trend established for tensile (Mode I) fatigue data. </a:t>
            </a:r>
            <a:endParaRPr lang="en-US" sz="1400"/>
          </a:p>
          <a:p>
            <a:endParaRPr lang="en-US" sz="1600" i="1">
              <a:latin typeface="Times New Roman" pitchFamily="18" charset="0"/>
              <a:cs typeface="Times New Roman" pitchFamily="18" charset="0"/>
            </a:endParaRPr>
          </a:p>
        </p:txBody>
      </p:sp>
      <p:pic>
        <p:nvPicPr>
          <p:cNvPr id="36868" name="Picture 2" descr="Z:\DATA_010_06-11_06-12\fatigue class\027_torsion-fatigue_4a.JPG"/>
          <p:cNvPicPr>
            <a:picLocks noChangeAspect="1" noChangeArrowheads="1"/>
          </p:cNvPicPr>
          <p:nvPr/>
        </p:nvPicPr>
        <p:blipFill>
          <a:blip r:embed="rId2" cstate="print"/>
          <a:srcRect/>
          <a:stretch>
            <a:fillRect/>
          </a:stretch>
        </p:blipFill>
        <p:spPr bwMode="auto">
          <a:xfrm>
            <a:off x="942975" y="1358900"/>
            <a:ext cx="6989763" cy="4743450"/>
          </a:xfrm>
          <a:prstGeom prst="rect">
            <a:avLst/>
          </a:prstGeom>
          <a:noFill/>
          <a:ln w="9525">
            <a:noFill/>
            <a:miter lim="800000"/>
            <a:headEnd/>
            <a:tailEnd/>
          </a:ln>
        </p:spPr>
      </p:pic>
      <p:sp>
        <p:nvSpPr>
          <p:cNvPr id="5" name="TextBox 3"/>
          <p:cNvSpPr txBox="1">
            <a:spLocks noChangeArrowheads="1"/>
          </p:cNvSpPr>
          <p:nvPr/>
        </p:nvSpPr>
        <p:spPr bwMode="auto">
          <a:xfrm>
            <a:off x="422275" y="6170613"/>
            <a:ext cx="7416800" cy="46196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James O. Smith, </a:t>
            </a:r>
            <a:r>
              <a:rPr lang="en-US" sz="1200" b="1" dirty="0">
                <a:solidFill>
                  <a:schemeClr val="tx1">
                    <a:lumMod val="65000"/>
                    <a:lumOff val="35000"/>
                  </a:schemeClr>
                </a:solidFill>
                <a:latin typeface="Times New Roman" pitchFamily="18" charset="0"/>
                <a:cs typeface="Times New Roman" pitchFamily="18" charset="0"/>
              </a:rPr>
              <a:t>Univ. of Illinois Bulletin -The Effect of Range of Stress on the Fatigue Strength of Metals</a:t>
            </a:r>
            <a:r>
              <a:rPr lang="en-US" sz="1200" dirty="0">
                <a:solidFill>
                  <a:schemeClr val="tx1">
                    <a:lumMod val="65000"/>
                    <a:lumOff val="35000"/>
                  </a:schemeClr>
                </a:solidFill>
                <a:latin typeface="Times New Roman" pitchFamily="18" charset="0"/>
                <a:cs typeface="Times New Roman" pitchFamily="18" charset="0"/>
              </a:rPr>
              <a:t>, Vol. XXXIX, Feb. 17, 1942, No. 26, pg. 18.</a:t>
            </a:r>
          </a:p>
        </p:txBody>
      </p:sp>
      <p:sp>
        <p:nvSpPr>
          <p:cNvPr id="36870" name="TextBox 12"/>
          <p:cNvSpPr txBox="1">
            <a:spLocks noChangeArrowheads="1"/>
          </p:cNvSpPr>
          <p:nvPr/>
        </p:nvSpPr>
        <p:spPr bwMode="auto">
          <a:xfrm>
            <a:off x="6443663" y="2724150"/>
            <a:ext cx="1892300" cy="600075"/>
          </a:xfrm>
          <a:prstGeom prst="rect">
            <a:avLst/>
          </a:prstGeom>
          <a:solidFill>
            <a:schemeClr val="bg1"/>
          </a:solidFill>
          <a:ln w="3175">
            <a:solidFill>
              <a:srgbClr val="0000FF"/>
            </a:solidFill>
            <a:miter lim="800000"/>
            <a:headEnd/>
            <a:tailEnd/>
          </a:ln>
        </p:spPr>
        <p:txBody>
          <a:bodyPr>
            <a:spAutoFit/>
          </a:bodyPr>
          <a:lstStyle/>
          <a:p>
            <a:r>
              <a:rPr lang="en-US" sz="1100">
                <a:solidFill>
                  <a:srgbClr val="0000FF"/>
                </a:solidFill>
                <a:latin typeface="Times New Roman" pitchFamily="18" charset="0"/>
                <a:cs typeface="Times New Roman" pitchFamily="18" charset="0"/>
              </a:rPr>
              <a:t>Torsion mean stress does not open/displace the crack flanks in sliding modes</a:t>
            </a:r>
            <a:r>
              <a:rPr lang="en-US" sz="1100">
                <a:solidFill>
                  <a:srgbClr val="0000FF"/>
                </a:solidFill>
                <a:latin typeface="Times New Roman" pitchFamily="18" charset="0"/>
                <a:cs typeface="Times New Roman" pitchFamily="18" charset="0"/>
                <a:sym typeface="Symbol" pitchFamily="18" charset="2"/>
              </a:rPr>
              <a:t>.</a:t>
            </a:r>
            <a:endParaRPr lang="en-US" sz="110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747AF0A2-0754-4B89-A9CF-9A2BB7327208}" type="slidenum">
              <a:rPr lang="en-US" smtClean="0"/>
              <a:pPr>
                <a:defRPr/>
              </a:pPr>
              <a:t>38</a:t>
            </a:fld>
            <a:endParaRPr lang="en-US" dirty="0"/>
          </a:p>
        </p:txBody>
      </p:sp>
      <p:sp>
        <p:nvSpPr>
          <p:cNvPr id="37891" name="TextBox 3"/>
          <p:cNvSpPr txBox="1">
            <a:spLocks noChangeArrowheads="1"/>
          </p:cNvSpPr>
          <p:nvPr/>
        </p:nvSpPr>
        <p:spPr bwMode="auto">
          <a:xfrm>
            <a:off x="381000" y="298450"/>
            <a:ext cx="8618538" cy="12001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Torsion Fatigue Data ; (cont.)</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Notched bar torsion fatigue data for various materials with constant cyclic stress amplitude does demonstrate a similar Goodman trend established for tensile (Mode I) fatigue data. </a:t>
            </a:r>
            <a:endParaRPr lang="en-US" sz="1400"/>
          </a:p>
          <a:p>
            <a:endParaRPr lang="en-US" sz="1600" i="1">
              <a:latin typeface="Times New Roman" pitchFamily="18" charset="0"/>
              <a:cs typeface="Times New Roman" pitchFamily="18" charset="0"/>
            </a:endParaRPr>
          </a:p>
        </p:txBody>
      </p:sp>
      <p:pic>
        <p:nvPicPr>
          <p:cNvPr id="37892" name="Picture 2" descr="Z:\DATA_010_06-11_06-12\fatigue class\z_torsion-crk_1a.jpg"/>
          <p:cNvPicPr>
            <a:picLocks noChangeAspect="1" noChangeArrowheads="1"/>
          </p:cNvPicPr>
          <p:nvPr/>
        </p:nvPicPr>
        <p:blipFill>
          <a:blip r:embed="rId2" cstate="print"/>
          <a:srcRect/>
          <a:stretch>
            <a:fillRect/>
          </a:stretch>
        </p:blipFill>
        <p:spPr bwMode="auto">
          <a:xfrm>
            <a:off x="403225" y="1692275"/>
            <a:ext cx="4810125" cy="3871913"/>
          </a:xfrm>
          <a:prstGeom prst="rect">
            <a:avLst/>
          </a:prstGeom>
          <a:noFill/>
          <a:ln w="9525">
            <a:noFill/>
            <a:miter lim="800000"/>
            <a:headEnd/>
            <a:tailEnd/>
          </a:ln>
        </p:spPr>
      </p:pic>
      <p:sp>
        <p:nvSpPr>
          <p:cNvPr id="5" name="TextBox 3"/>
          <p:cNvSpPr txBox="1">
            <a:spLocks noChangeArrowheads="1"/>
          </p:cNvSpPr>
          <p:nvPr/>
        </p:nvSpPr>
        <p:spPr bwMode="auto">
          <a:xfrm>
            <a:off x="431800" y="5872163"/>
            <a:ext cx="4679950" cy="64611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James O. Smith, </a:t>
            </a:r>
            <a:r>
              <a:rPr lang="en-US" sz="1200" b="1" dirty="0">
                <a:solidFill>
                  <a:schemeClr val="tx1">
                    <a:lumMod val="65000"/>
                    <a:lumOff val="35000"/>
                  </a:schemeClr>
                </a:solidFill>
                <a:latin typeface="Times New Roman" pitchFamily="18" charset="0"/>
                <a:cs typeface="Times New Roman" pitchFamily="18" charset="0"/>
              </a:rPr>
              <a:t>Univ. of Illinois Bulletin -The Effect of Range of Stress on the Fatigue Strength of Metals</a:t>
            </a:r>
            <a:r>
              <a:rPr lang="en-US" sz="1200" dirty="0">
                <a:solidFill>
                  <a:schemeClr val="tx1">
                    <a:lumMod val="65000"/>
                    <a:lumOff val="35000"/>
                  </a:schemeClr>
                </a:solidFill>
                <a:latin typeface="Times New Roman" pitchFamily="18" charset="0"/>
                <a:cs typeface="Times New Roman" pitchFamily="18" charset="0"/>
              </a:rPr>
              <a:t>, Vol. XXXIX, Feb. 17, 1942, No. 26, pg. 22.</a:t>
            </a:r>
          </a:p>
        </p:txBody>
      </p:sp>
      <p:cxnSp>
        <p:nvCxnSpPr>
          <p:cNvPr id="7" name="Straight Connector 6"/>
          <p:cNvCxnSpPr/>
          <p:nvPr/>
        </p:nvCxnSpPr>
        <p:spPr>
          <a:xfrm>
            <a:off x="5380038" y="1539875"/>
            <a:ext cx="0" cy="4899025"/>
          </a:xfrm>
          <a:prstGeom prst="line">
            <a:avLst/>
          </a:prstGeom>
          <a:ln w="12700">
            <a:solidFill>
              <a:srgbClr val="0000FF"/>
            </a:solidFill>
          </a:ln>
        </p:spPr>
        <p:style>
          <a:lnRef idx="1">
            <a:schemeClr val="accent1"/>
          </a:lnRef>
          <a:fillRef idx="0">
            <a:schemeClr val="accent1"/>
          </a:fillRef>
          <a:effectRef idx="0">
            <a:schemeClr val="accent1"/>
          </a:effectRef>
          <a:fontRef idx="minor">
            <a:schemeClr val="tx1"/>
          </a:fontRef>
        </p:style>
      </p:cxnSp>
      <p:pic>
        <p:nvPicPr>
          <p:cNvPr id="37895" name="Picture 3" descr="Z:\DATA_010_06-11_06-12\fatigue class\z_torsion-crk_1b.jpg"/>
          <p:cNvPicPr>
            <a:picLocks noChangeAspect="1" noChangeArrowheads="1"/>
          </p:cNvPicPr>
          <p:nvPr/>
        </p:nvPicPr>
        <p:blipFill>
          <a:blip r:embed="rId3" cstate="print"/>
          <a:srcRect/>
          <a:stretch>
            <a:fillRect/>
          </a:stretch>
        </p:blipFill>
        <p:spPr bwMode="auto">
          <a:xfrm>
            <a:off x="5559425" y="1592263"/>
            <a:ext cx="3276600" cy="2747962"/>
          </a:xfrm>
          <a:prstGeom prst="rect">
            <a:avLst/>
          </a:prstGeom>
          <a:noFill/>
          <a:ln w="9525">
            <a:noFill/>
            <a:miter lim="800000"/>
            <a:headEnd/>
            <a:tailEnd/>
          </a:ln>
        </p:spPr>
      </p:pic>
      <p:cxnSp>
        <p:nvCxnSpPr>
          <p:cNvPr id="12" name="Straight Connector 11"/>
          <p:cNvCxnSpPr/>
          <p:nvPr/>
        </p:nvCxnSpPr>
        <p:spPr>
          <a:xfrm>
            <a:off x="5688013" y="1762125"/>
            <a:ext cx="2974975" cy="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5572125" y="1943100"/>
            <a:ext cx="3100388" cy="1588"/>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5580063" y="2095500"/>
            <a:ext cx="3100387" cy="1588"/>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580063" y="2605088"/>
            <a:ext cx="3100387" cy="1587"/>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5607050" y="2757488"/>
            <a:ext cx="3100388" cy="1587"/>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8239125" y="2444750"/>
            <a:ext cx="433388" cy="0"/>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5607050" y="2925763"/>
            <a:ext cx="2603500" cy="22225"/>
          </a:xfrm>
          <a:prstGeom prst="line">
            <a:avLst/>
          </a:prstGeom>
          <a:ln w="19050">
            <a:solidFill>
              <a:srgbClr val="0000FF"/>
            </a:solidFill>
          </a:ln>
        </p:spPr>
        <p:style>
          <a:lnRef idx="1">
            <a:schemeClr val="accent1"/>
          </a:lnRef>
          <a:fillRef idx="0">
            <a:schemeClr val="accent1"/>
          </a:fillRef>
          <a:effectRef idx="0">
            <a:schemeClr val="accent1"/>
          </a:effectRef>
          <a:fontRef idx="minor">
            <a:schemeClr val="tx1"/>
          </a:fontRef>
        </p:style>
      </p:cxnSp>
      <p:sp>
        <p:nvSpPr>
          <p:cNvPr id="28" name="TextBox 3"/>
          <p:cNvSpPr txBox="1">
            <a:spLocks noChangeArrowheads="1"/>
          </p:cNvSpPr>
          <p:nvPr/>
        </p:nvSpPr>
        <p:spPr bwMode="auto">
          <a:xfrm>
            <a:off x="5630863" y="4524375"/>
            <a:ext cx="3186112" cy="1754188"/>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dirty="0" err="1">
                <a:solidFill>
                  <a:schemeClr val="tx1">
                    <a:lumMod val="65000"/>
                    <a:lumOff val="35000"/>
                  </a:schemeClr>
                </a:solidFill>
                <a:latin typeface="Times New Roman" pitchFamily="18" charset="0"/>
                <a:cs typeface="Times New Roman" pitchFamily="18" charset="0"/>
              </a:rPr>
              <a:t>G.B.</a:t>
            </a:r>
            <a:r>
              <a:rPr lang="en-US" sz="1200" dirty="0">
                <a:solidFill>
                  <a:schemeClr val="tx1">
                    <a:lumMod val="65000"/>
                    <a:lumOff val="35000"/>
                  </a:schemeClr>
                </a:solidFill>
                <a:latin typeface="Times New Roman" pitchFamily="18" charset="0"/>
                <a:cs typeface="Times New Roman" pitchFamily="18" charset="0"/>
              </a:rPr>
              <a:t> Marquis, D.F. </a:t>
            </a:r>
            <a:r>
              <a:rPr lang="en-US" sz="1200" dirty="0" err="1">
                <a:solidFill>
                  <a:schemeClr val="tx1">
                    <a:lumMod val="65000"/>
                    <a:lumOff val="35000"/>
                  </a:schemeClr>
                </a:solidFill>
                <a:latin typeface="Times New Roman" pitchFamily="18" charset="0"/>
                <a:cs typeface="Times New Roman" pitchFamily="18" charset="0"/>
              </a:rPr>
              <a:t>Socie</a:t>
            </a:r>
            <a:r>
              <a:rPr lang="en-US" sz="1200" dirty="0">
                <a:solidFill>
                  <a:schemeClr val="tx1">
                    <a:lumMod val="65000"/>
                    <a:lumOff val="35000"/>
                  </a:schemeClr>
                </a:solidFill>
                <a:latin typeface="Times New Roman" pitchFamily="18" charset="0"/>
                <a:cs typeface="Times New Roman" pitchFamily="18" charset="0"/>
              </a:rPr>
              <a:t>, “</a:t>
            </a:r>
            <a:r>
              <a:rPr lang="en-US" sz="1200" b="1" dirty="0">
                <a:solidFill>
                  <a:schemeClr val="tx1">
                    <a:lumMod val="65000"/>
                    <a:lumOff val="35000"/>
                  </a:schemeClr>
                </a:solidFill>
                <a:latin typeface="Times New Roman" pitchFamily="18" charset="0"/>
                <a:cs typeface="Times New Roman" pitchFamily="18" charset="0"/>
              </a:rPr>
              <a:t>Multiaxial Fatigue</a:t>
            </a:r>
            <a:r>
              <a:rPr lang="en-US" sz="1200" dirty="0">
                <a:solidFill>
                  <a:schemeClr val="tx1">
                    <a:lumMod val="65000"/>
                    <a:lumOff val="35000"/>
                  </a:schemeClr>
                </a:solidFill>
                <a:latin typeface="Times New Roman" pitchFamily="18" charset="0"/>
                <a:cs typeface="Times New Roman" pitchFamily="18" charset="0"/>
              </a:rPr>
              <a:t>”, Chapter 4.09, </a:t>
            </a:r>
            <a:r>
              <a:rPr lang="en-US" sz="1200" i="1" dirty="0">
                <a:solidFill>
                  <a:schemeClr val="tx1">
                    <a:lumMod val="65000"/>
                    <a:lumOff val="35000"/>
                  </a:schemeClr>
                </a:solidFill>
                <a:latin typeface="Times New Roman" pitchFamily="18" charset="0"/>
                <a:cs typeface="Times New Roman" pitchFamily="18" charset="0"/>
              </a:rPr>
              <a:t>Volume 1, Examples and Case Studies</a:t>
            </a:r>
            <a:r>
              <a:rPr lang="en-US" sz="1200" dirty="0">
                <a:solidFill>
                  <a:schemeClr val="tx1">
                    <a:lumMod val="65000"/>
                    <a:lumOff val="35000"/>
                  </a:schemeClr>
                </a:solidFill>
                <a:latin typeface="Times New Roman" pitchFamily="18" charset="0"/>
                <a:cs typeface="Times New Roman" pitchFamily="18" charset="0"/>
              </a:rPr>
              <a:t>, R. O. Ritchie and Y. Murakami, volume editors, part of the 10-volume set, </a:t>
            </a:r>
            <a:r>
              <a:rPr lang="en-US" sz="1200" b="1" i="1" dirty="0">
                <a:solidFill>
                  <a:schemeClr val="tx1">
                    <a:lumMod val="65000"/>
                    <a:lumOff val="35000"/>
                  </a:schemeClr>
                </a:solidFill>
                <a:latin typeface="Times New Roman" pitchFamily="18" charset="0"/>
                <a:cs typeface="Times New Roman" pitchFamily="18" charset="0"/>
              </a:rPr>
              <a:t>Comprehensive Structural Integrity</a:t>
            </a:r>
            <a:r>
              <a:rPr lang="en-US" sz="1200" dirty="0">
                <a:solidFill>
                  <a:schemeClr val="tx1">
                    <a:lumMod val="65000"/>
                    <a:lumOff val="35000"/>
                  </a:schemeClr>
                </a:solidFill>
                <a:latin typeface="Times New Roman" pitchFamily="18" charset="0"/>
                <a:cs typeface="Times New Roman" pitchFamily="18" charset="0"/>
              </a:rPr>
              <a:t>, B. </a:t>
            </a:r>
            <a:r>
              <a:rPr lang="en-US" sz="1200" dirty="0" err="1">
                <a:solidFill>
                  <a:schemeClr val="tx1">
                    <a:lumMod val="65000"/>
                    <a:lumOff val="35000"/>
                  </a:schemeClr>
                </a:solidFill>
                <a:latin typeface="Times New Roman" pitchFamily="18" charset="0"/>
                <a:cs typeface="Times New Roman" pitchFamily="18" charset="0"/>
              </a:rPr>
              <a:t>Karihaloo</a:t>
            </a:r>
            <a:r>
              <a:rPr lang="en-US" sz="1200" dirty="0">
                <a:solidFill>
                  <a:schemeClr val="tx1">
                    <a:lumMod val="65000"/>
                    <a:lumOff val="35000"/>
                  </a:schemeClr>
                </a:solidFill>
                <a:latin typeface="Times New Roman" pitchFamily="18" charset="0"/>
                <a:cs typeface="Times New Roman" pitchFamily="18" charset="0"/>
              </a:rPr>
              <a:t>, R. O. Ritchie, and I. Milne, overall editors, Elsevier Science Ltd. Oxford, England, 2003.</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5BB0200A-6A1A-41FC-A4F2-A96BE072E740}" type="slidenum">
              <a:rPr lang="en-US" smtClean="0"/>
              <a:pPr>
                <a:defRPr/>
              </a:pPr>
              <a:t>39</a:t>
            </a:fld>
            <a:endParaRPr lang="en-US"/>
          </a:p>
        </p:txBody>
      </p:sp>
      <p:sp>
        <p:nvSpPr>
          <p:cNvPr id="38915" name="TextBox 3"/>
          <p:cNvSpPr txBox="1">
            <a:spLocks noChangeArrowheads="1"/>
          </p:cNvSpPr>
          <p:nvPr/>
        </p:nvSpPr>
        <p:spPr bwMode="auto">
          <a:xfrm>
            <a:off x="1798638" y="1922463"/>
            <a:ext cx="5156200" cy="830262"/>
          </a:xfrm>
          <a:prstGeom prst="rect">
            <a:avLst/>
          </a:prstGeom>
          <a:noFill/>
          <a:ln w="9525">
            <a:noFill/>
            <a:miter lim="800000"/>
            <a:headEnd/>
            <a:tailEnd/>
          </a:ln>
        </p:spPr>
        <p:txBody>
          <a:bodyPr>
            <a:spAutoFit/>
          </a:bodyPr>
          <a:lstStyle/>
          <a:p>
            <a:r>
              <a:rPr lang="en-US" sz="2000" b="1">
                <a:latin typeface="Times New Roman" pitchFamily="18" charset="0"/>
                <a:cs typeface="Times New Roman" pitchFamily="18" charset="0"/>
              </a:rPr>
              <a:t>Mechanics of Fatigue Damage Accumulation </a:t>
            </a:r>
          </a:p>
          <a:p>
            <a:endParaRPr lang="en-US" sz="1200">
              <a:latin typeface="Times New Roman" pitchFamily="18" charset="0"/>
              <a:cs typeface="Times New Roman" pitchFamily="18" charset="0"/>
            </a:endParaRPr>
          </a:p>
          <a:p>
            <a:endParaRPr lang="en-US" sz="1600" i="1">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C78A28D6-3A8D-4DBB-BD9D-B386EB8694A7}" type="slidenum">
              <a:rPr lang="en-US" smtClean="0"/>
              <a:pPr>
                <a:defRPr/>
              </a:pPr>
              <a:t>40</a:t>
            </a:fld>
            <a:endParaRPr lang="en-US"/>
          </a:p>
        </p:txBody>
      </p:sp>
      <p:sp>
        <p:nvSpPr>
          <p:cNvPr id="39939" name="TextBox 3"/>
          <p:cNvSpPr txBox="1">
            <a:spLocks noChangeArrowheads="1"/>
          </p:cNvSpPr>
          <p:nvPr/>
        </p:nvSpPr>
        <p:spPr bwMode="auto">
          <a:xfrm>
            <a:off x="381000" y="381000"/>
            <a:ext cx="8496300" cy="2308225"/>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Plastic Deformation in Metals </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The elastic limit of a material defines the stress level below which the strains are reversible (on a global level – measurable on a macroscopic scale).</a:t>
            </a:r>
          </a:p>
          <a:p>
            <a:endParaRPr lang="en-US" sz="800">
              <a:latin typeface="Times New Roman" pitchFamily="18" charset="0"/>
              <a:cs typeface="Times New Roman" pitchFamily="18" charset="0"/>
              <a:sym typeface="Symbol" pitchFamily="18" charset="2"/>
            </a:endParaRPr>
          </a:p>
          <a:p>
            <a:r>
              <a:rPr lang="en-US" sz="1400">
                <a:latin typeface="Times New Roman" pitchFamily="18" charset="0"/>
                <a:cs typeface="Times New Roman" pitchFamily="18" charset="0"/>
                <a:sym typeface="Symbol" pitchFamily="18" charset="2"/>
              </a:rPr>
              <a:t>Plastic (irreversible) deformation occurs primarily by slip along crystallographic planes – the slip mechanism is dictated by local shear stresses and crystal defect orientations.  </a:t>
            </a:r>
          </a:p>
          <a:p>
            <a:endParaRPr lang="en-US" sz="800">
              <a:latin typeface="Times New Roman" pitchFamily="18" charset="0"/>
              <a:cs typeface="Times New Roman" pitchFamily="18" charset="0"/>
              <a:sym typeface="Symbol" pitchFamily="18" charset="2"/>
            </a:endParaRPr>
          </a:p>
          <a:p>
            <a:r>
              <a:rPr lang="en-US" sz="1400">
                <a:latin typeface="Times New Roman" pitchFamily="18" charset="0"/>
                <a:cs typeface="Times New Roman" pitchFamily="18" charset="0"/>
                <a:sym typeface="Symbol" pitchFamily="18" charset="2"/>
              </a:rPr>
              <a:t>Defects and imperfections within the crystalline lattice create slip systems along specific planes and in specific directions along a plane.  Dislocations (edge &amp; screw) are line defects that exist in nearly all crystals.</a:t>
            </a:r>
            <a:endParaRPr lang="en-US" sz="1400"/>
          </a:p>
          <a:p>
            <a:endParaRPr lang="en-US" sz="1600" i="1">
              <a:latin typeface="Times New Roman" pitchFamily="18" charset="0"/>
              <a:cs typeface="Times New Roman" pitchFamily="18" charset="0"/>
            </a:endParaRPr>
          </a:p>
        </p:txBody>
      </p:sp>
      <p:sp>
        <p:nvSpPr>
          <p:cNvPr id="10" name="TextBox 3"/>
          <p:cNvSpPr txBox="1">
            <a:spLocks noChangeArrowheads="1"/>
          </p:cNvSpPr>
          <p:nvPr/>
        </p:nvSpPr>
        <p:spPr bwMode="auto">
          <a:xfrm>
            <a:off x="6646863" y="5175250"/>
            <a:ext cx="2198687" cy="830263"/>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dirty="0" err="1">
                <a:solidFill>
                  <a:schemeClr val="tx1">
                    <a:lumMod val="65000"/>
                    <a:lumOff val="35000"/>
                  </a:schemeClr>
                </a:solidFill>
                <a:latin typeface="Times New Roman" pitchFamily="18" charset="0"/>
                <a:cs typeface="Times New Roman" pitchFamily="18" charset="0"/>
              </a:rPr>
              <a:t>A.C.</a:t>
            </a:r>
            <a:r>
              <a:rPr lang="en-US" sz="1200" dirty="0">
                <a:solidFill>
                  <a:schemeClr val="tx1">
                    <a:lumMod val="65000"/>
                    <a:lumOff val="35000"/>
                  </a:schemeClr>
                </a:solidFill>
                <a:latin typeface="Times New Roman" pitchFamily="18" charset="0"/>
                <a:cs typeface="Times New Roman" pitchFamily="18" charset="0"/>
              </a:rPr>
              <a:t> Reardon, </a:t>
            </a:r>
            <a:r>
              <a:rPr lang="en-US" sz="1200" b="1" dirty="0">
                <a:solidFill>
                  <a:schemeClr val="tx1">
                    <a:lumMod val="65000"/>
                    <a:lumOff val="35000"/>
                  </a:schemeClr>
                </a:solidFill>
                <a:latin typeface="Times New Roman" pitchFamily="18" charset="0"/>
                <a:cs typeface="Times New Roman" pitchFamily="18" charset="0"/>
              </a:rPr>
              <a:t>Metallurgy for the Non-Metallurgist</a:t>
            </a:r>
            <a:r>
              <a:rPr lang="en-US" sz="1200" dirty="0">
                <a:solidFill>
                  <a:schemeClr val="tx1">
                    <a:lumMod val="65000"/>
                    <a:lumOff val="35000"/>
                  </a:schemeClr>
                </a:solidFill>
                <a:latin typeface="Times New Roman" pitchFamily="18" charset="0"/>
                <a:cs typeface="Times New Roman" pitchFamily="18" charset="0"/>
              </a:rPr>
              <a:t> </a:t>
            </a:r>
            <a:r>
              <a:rPr lang="en-US" sz="1200" b="1" dirty="0">
                <a:solidFill>
                  <a:schemeClr val="tx1">
                    <a:lumMod val="65000"/>
                    <a:lumOff val="35000"/>
                  </a:schemeClr>
                </a:solidFill>
                <a:latin typeface="Times New Roman" pitchFamily="18" charset="0"/>
                <a:cs typeface="Times New Roman" pitchFamily="18" charset="0"/>
              </a:rPr>
              <a:t>- 2</a:t>
            </a:r>
            <a:r>
              <a:rPr lang="en-US" sz="1200" b="1" baseline="30000" dirty="0">
                <a:solidFill>
                  <a:schemeClr val="tx1">
                    <a:lumMod val="65000"/>
                    <a:lumOff val="35000"/>
                  </a:schemeClr>
                </a:solidFill>
                <a:latin typeface="Times New Roman" pitchFamily="18" charset="0"/>
                <a:cs typeface="Times New Roman" pitchFamily="18" charset="0"/>
              </a:rPr>
              <a:t>nd</a:t>
            </a:r>
            <a:r>
              <a:rPr lang="en-US" sz="1200" b="1" dirty="0">
                <a:solidFill>
                  <a:schemeClr val="tx1">
                    <a:lumMod val="65000"/>
                    <a:lumOff val="35000"/>
                  </a:schemeClr>
                </a:solidFill>
                <a:latin typeface="Times New Roman" pitchFamily="18" charset="0"/>
                <a:cs typeface="Times New Roman" pitchFamily="18" charset="0"/>
              </a:rPr>
              <a:t> Ed.</a:t>
            </a:r>
            <a:r>
              <a:rPr lang="en-US" sz="1200" dirty="0">
                <a:solidFill>
                  <a:schemeClr val="tx1">
                    <a:lumMod val="65000"/>
                    <a:lumOff val="35000"/>
                  </a:schemeClr>
                </a:solidFill>
                <a:latin typeface="Times New Roman" pitchFamily="18" charset="0"/>
                <a:cs typeface="Times New Roman" pitchFamily="18" charset="0"/>
              </a:rPr>
              <a:t>, ASM International, 2011.</a:t>
            </a:r>
          </a:p>
        </p:txBody>
      </p:sp>
      <p:sp>
        <p:nvSpPr>
          <p:cNvPr id="11" name="TextBox 3"/>
          <p:cNvSpPr txBox="1">
            <a:spLocks noChangeArrowheads="1"/>
          </p:cNvSpPr>
          <p:nvPr/>
        </p:nvSpPr>
        <p:spPr bwMode="auto">
          <a:xfrm>
            <a:off x="7664450" y="3211513"/>
            <a:ext cx="1304925" cy="1016000"/>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000" dirty="0">
                <a:solidFill>
                  <a:schemeClr val="tx1">
                    <a:lumMod val="65000"/>
                    <a:lumOff val="35000"/>
                  </a:schemeClr>
                </a:solidFill>
                <a:latin typeface="Times New Roman" pitchFamily="18" charset="0"/>
                <a:cs typeface="Times New Roman" pitchFamily="18" charset="0"/>
              </a:rPr>
              <a:t>Ref.: U. Krupp</a:t>
            </a:r>
            <a:r>
              <a:rPr lang="en-US" sz="1000" b="1" dirty="0">
                <a:solidFill>
                  <a:schemeClr val="tx1">
                    <a:lumMod val="65000"/>
                    <a:lumOff val="35000"/>
                  </a:schemeClr>
                </a:solidFill>
                <a:latin typeface="Times New Roman" pitchFamily="18" charset="0"/>
                <a:cs typeface="Times New Roman" pitchFamily="18" charset="0"/>
              </a:rPr>
              <a:t>, Fatigue Crack Propagation in Metals and Alloys</a:t>
            </a:r>
            <a:r>
              <a:rPr lang="en-US" sz="1000" dirty="0">
                <a:solidFill>
                  <a:schemeClr val="tx1">
                    <a:lumMod val="65000"/>
                    <a:lumOff val="35000"/>
                  </a:schemeClr>
                </a:solidFill>
                <a:latin typeface="Times New Roman" pitchFamily="18" charset="0"/>
                <a:cs typeface="Times New Roman" pitchFamily="18" charset="0"/>
              </a:rPr>
              <a:t>, Wiley, 2007.</a:t>
            </a:r>
          </a:p>
        </p:txBody>
      </p:sp>
      <p:cxnSp>
        <p:nvCxnSpPr>
          <p:cNvPr id="13" name="Straight Connector 12"/>
          <p:cNvCxnSpPr/>
          <p:nvPr/>
        </p:nvCxnSpPr>
        <p:spPr>
          <a:xfrm flipV="1">
            <a:off x="287338" y="4675188"/>
            <a:ext cx="8558212" cy="50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39943" name="Picture 11" descr="Z:\DATA_010_06-11_06-12\fatigue class\014_slip-deformation_2a.JPG"/>
          <p:cNvPicPr>
            <a:picLocks noChangeAspect="1" noChangeArrowheads="1"/>
          </p:cNvPicPr>
          <p:nvPr/>
        </p:nvPicPr>
        <p:blipFill>
          <a:blip r:embed="rId2" cstate="print"/>
          <a:srcRect/>
          <a:stretch>
            <a:fillRect/>
          </a:stretch>
        </p:blipFill>
        <p:spPr bwMode="auto">
          <a:xfrm>
            <a:off x="333375" y="4814888"/>
            <a:ext cx="5954713" cy="1874837"/>
          </a:xfrm>
          <a:prstGeom prst="rect">
            <a:avLst/>
          </a:prstGeom>
          <a:noFill/>
          <a:ln w="9525">
            <a:noFill/>
            <a:miter lim="800000"/>
            <a:headEnd/>
            <a:tailEnd/>
          </a:ln>
        </p:spPr>
      </p:pic>
      <p:pic>
        <p:nvPicPr>
          <p:cNvPr id="39944" name="Picture 12" descr="Z:\DATA_010_06-11_06-12\fatigue class\013_slip-planes_2a.JPG"/>
          <p:cNvPicPr>
            <a:picLocks noChangeAspect="1" noChangeArrowheads="1"/>
          </p:cNvPicPr>
          <p:nvPr/>
        </p:nvPicPr>
        <p:blipFill>
          <a:blip r:embed="rId3" cstate="print"/>
          <a:srcRect/>
          <a:stretch>
            <a:fillRect/>
          </a:stretch>
        </p:blipFill>
        <p:spPr bwMode="auto">
          <a:xfrm>
            <a:off x="349250" y="2774950"/>
            <a:ext cx="3749675" cy="1819275"/>
          </a:xfrm>
          <a:prstGeom prst="rect">
            <a:avLst/>
          </a:prstGeom>
          <a:noFill/>
          <a:ln w="9525">
            <a:noFill/>
            <a:miter lim="800000"/>
            <a:headEnd/>
            <a:tailEnd/>
          </a:ln>
        </p:spPr>
      </p:pic>
      <p:cxnSp>
        <p:nvCxnSpPr>
          <p:cNvPr id="14" name="Straight Connector 13"/>
          <p:cNvCxnSpPr/>
          <p:nvPr/>
        </p:nvCxnSpPr>
        <p:spPr>
          <a:xfrm flipH="1">
            <a:off x="4232275" y="2733675"/>
            <a:ext cx="11113" cy="188912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39946" name="Picture 13" descr="Z:\DATA_010_06-11_06-12\fatigue class\014_slip-deformation_3a.JPG"/>
          <p:cNvPicPr>
            <a:picLocks noChangeAspect="1" noChangeArrowheads="1"/>
          </p:cNvPicPr>
          <p:nvPr/>
        </p:nvPicPr>
        <p:blipFill>
          <a:blip r:embed="rId4" cstate="print"/>
          <a:srcRect/>
          <a:stretch>
            <a:fillRect/>
          </a:stretch>
        </p:blipFill>
        <p:spPr bwMode="auto">
          <a:xfrm>
            <a:off x="4397375" y="2847975"/>
            <a:ext cx="3165475" cy="17002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32356D5-905F-4466-929A-C67ED8D854A4}" type="slidenum">
              <a:rPr lang="en-US" smtClean="0"/>
              <a:pPr>
                <a:defRPr/>
              </a:pPr>
              <a:t>41</a:t>
            </a:fld>
            <a:endParaRPr lang="en-US"/>
          </a:p>
        </p:txBody>
      </p:sp>
      <p:sp>
        <p:nvSpPr>
          <p:cNvPr id="40963" name="TextBox 3"/>
          <p:cNvSpPr txBox="1">
            <a:spLocks noChangeArrowheads="1"/>
          </p:cNvSpPr>
          <p:nvPr/>
        </p:nvSpPr>
        <p:spPr bwMode="auto">
          <a:xfrm>
            <a:off x="236538" y="381000"/>
            <a:ext cx="8640762" cy="138430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Plastic Deformation in Metals – Monotonic &amp; Cyclic Loading</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When the resolved shear stress exceeds the critical shear stress on the crystal slip plane local yielding will begin.</a:t>
            </a:r>
          </a:p>
          <a:p>
            <a:r>
              <a:rPr lang="en-US" sz="1400">
                <a:latin typeface="Times New Roman" pitchFamily="18" charset="0"/>
                <a:cs typeface="Times New Roman" pitchFamily="18" charset="0"/>
                <a:sym typeface="Symbol" pitchFamily="18" charset="2"/>
              </a:rPr>
              <a:t>The slip direction will remain unchanged unless barriers/constraints (e.g., adjacent grains, test grips) are encountered.</a:t>
            </a:r>
            <a:endParaRPr lang="en-US" sz="1400"/>
          </a:p>
          <a:p>
            <a:r>
              <a:rPr lang="en-US" sz="1400">
                <a:latin typeface="Times New Roman" pitchFamily="18" charset="0"/>
                <a:cs typeface="Times New Roman" pitchFamily="18" charset="0"/>
              </a:rPr>
              <a:t>Cyclic slip is not reversible (due to defect creation/annihilation) and this results is surface extrusions/intrusions along persistent slip bands on the surface.</a:t>
            </a:r>
          </a:p>
        </p:txBody>
      </p:sp>
      <p:pic>
        <p:nvPicPr>
          <p:cNvPr id="40964" name="Picture 4" descr="Z:\DATA_010_06-11_06-12\fatigue class\014_monotonic-cyclic-slip_2a.JPG"/>
          <p:cNvPicPr>
            <a:picLocks noChangeAspect="1" noChangeArrowheads="1"/>
          </p:cNvPicPr>
          <p:nvPr/>
        </p:nvPicPr>
        <p:blipFill>
          <a:blip r:embed="rId2" cstate="print"/>
          <a:srcRect/>
          <a:stretch>
            <a:fillRect/>
          </a:stretch>
        </p:blipFill>
        <p:spPr bwMode="auto">
          <a:xfrm>
            <a:off x="779463" y="2017713"/>
            <a:ext cx="5380037" cy="1847850"/>
          </a:xfrm>
          <a:prstGeom prst="rect">
            <a:avLst/>
          </a:prstGeom>
          <a:noFill/>
          <a:ln w="9525">
            <a:noFill/>
            <a:miter lim="800000"/>
            <a:headEnd/>
            <a:tailEnd/>
          </a:ln>
        </p:spPr>
      </p:pic>
      <p:cxnSp>
        <p:nvCxnSpPr>
          <p:cNvPr id="7" name="Straight Connector 6"/>
          <p:cNvCxnSpPr/>
          <p:nvPr/>
        </p:nvCxnSpPr>
        <p:spPr>
          <a:xfrm flipV="1">
            <a:off x="177800" y="3749675"/>
            <a:ext cx="8558213" cy="50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2193925" y="3217863"/>
            <a:ext cx="420688" cy="9525"/>
          </a:xfrm>
          <a:prstGeom prst="straightConnector1">
            <a:avLst/>
          </a:pr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382588" y="3281363"/>
            <a:ext cx="431800" cy="9525"/>
          </a:xfrm>
          <a:prstGeom prst="straightConnector1">
            <a:avLst/>
          </a:pr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H="1">
            <a:off x="3089275" y="2060575"/>
            <a:ext cx="6350" cy="150971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0969" name="TextBox 12"/>
          <p:cNvSpPr txBox="1">
            <a:spLocks noChangeArrowheads="1"/>
          </p:cNvSpPr>
          <p:nvPr/>
        </p:nvSpPr>
        <p:spPr bwMode="auto">
          <a:xfrm>
            <a:off x="215900" y="2165350"/>
            <a:ext cx="1520825" cy="261938"/>
          </a:xfrm>
          <a:prstGeom prst="rect">
            <a:avLst/>
          </a:prstGeom>
          <a:solidFill>
            <a:schemeClr val="bg1"/>
          </a:solidFill>
          <a:ln w="3175">
            <a:solidFill>
              <a:srgbClr val="0000FF"/>
            </a:solidFill>
            <a:miter lim="800000"/>
            <a:headEnd/>
            <a:tailEnd/>
          </a:ln>
        </p:spPr>
        <p:txBody>
          <a:bodyPr>
            <a:spAutoFit/>
          </a:bodyPr>
          <a:lstStyle/>
          <a:p>
            <a:r>
              <a:rPr lang="en-US" sz="1100">
                <a:solidFill>
                  <a:srgbClr val="0000FF"/>
                </a:solidFill>
                <a:latin typeface="Times New Roman" pitchFamily="18" charset="0"/>
                <a:cs typeface="Times New Roman" pitchFamily="18" charset="0"/>
              </a:rPr>
              <a:t>montonic plastic strain</a:t>
            </a:r>
          </a:p>
        </p:txBody>
      </p:sp>
      <p:sp>
        <p:nvSpPr>
          <p:cNvPr id="40970" name="TextBox 12"/>
          <p:cNvSpPr txBox="1">
            <a:spLocks noChangeArrowheads="1"/>
          </p:cNvSpPr>
          <p:nvPr/>
        </p:nvSpPr>
        <p:spPr bwMode="auto">
          <a:xfrm>
            <a:off x="5091113" y="1947863"/>
            <a:ext cx="1296987" cy="261937"/>
          </a:xfrm>
          <a:prstGeom prst="rect">
            <a:avLst/>
          </a:prstGeom>
          <a:solidFill>
            <a:schemeClr val="bg1"/>
          </a:solidFill>
          <a:ln w="3175">
            <a:solidFill>
              <a:srgbClr val="0000FF"/>
            </a:solidFill>
            <a:miter lim="800000"/>
            <a:headEnd/>
            <a:tailEnd/>
          </a:ln>
        </p:spPr>
        <p:txBody>
          <a:bodyPr>
            <a:spAutoFit/>
          </a:bodyPr>
          <a:lstStyle/>
          <a:p>
            <a:r>
              <a:rPr lang="en-US" sz="1100">
                <a:solidFill>
                  <a:srgbClr val="0000FF"/>
                </a:solidFill>
                <a:latin typeface="Times New Roman" pitchFamily="18" charset="0"/>
                <a:cs typeface="Times New Roman" pitchFamily="18" charset="0"/>
              </a:rPr>
              <a:t>cyclic plastic strain</a:t>
            </a:r>
          </a:p>
        </p:txBody>
      </p:sp>
      <p:sp>
        <p:nvSpPr>
          <p:cNvPr id="23" name="TextBox 3"/>
          <p:cNvSpPr txBox="1">
            <a:spLocks noChangeArrowheads="1"/>
          </p:cNvSpPr>
          <p:nvPr/>
        </p:nvSpPr>
        <p:spPr bwMode="auto">
          <a:xfrm>
            <a:off x="6456363" y="2586038"/>
            <a:ext cx="2341562" cy="64611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V. Levitin, S. Loskutove, </a:t>
            </a:r>
            <a:r>
              <a:rPr lang="en-US" sz="1200" b="1" dirty="0">
                <a:solidFill>
                  <a:schemeClr val="tx1">
                    <a:lumMod val="65000"/>
                    <a:lumOff val="35000"/>
                  </a:schemeClr>
                </a:solidFill>
                <a:latin typeface="Times New Roman" pitchFamily="18" charset="0"/>
                <a:cs typeface="Times New Roman" pitchFamily="18" charset="0"/>
              </a:rPr>
              <a:t>Strained Metallic Surfaces</a:t>
            </a:r>
            <a:r>
              <a:rPr lang="en-US" sz="1200" dirty="0">
                <a:solidFill>
                  <a:schemeClr val="tx1">
                    <a:lumMod val="65000"/>
                    <a:lumOff val="35000"/>
                  </a:schemeClr>
                </a:solidFill>
                <a:latin typeface="Times New Roman" pitchFamily="18" charset="0"/>
                <a:cs typeface="Times New Roman" pitchFamily="18" charset="0"/>
              </a:rPr>
              <a:t>, Wiley-</a:t>
            </a:r>
            <a:r>
              <a:rPr lang="en-US" sz="1200" dirty="0" err="1">
                <a:solidFill>
                  <a:schemeClr val="tx1">
                    <a:lumMod val="65000"/>
                    <a:lumOff val="35000"/>
                  </a:schemeClr>
                </a:solidFill>
                <a:latin typeface="Times New Roman" pitchFamily="18" charset="0"/>
                <a:cs typeface="Times New Roman" pitchFamily="18" charset="0"/>
              </a:rPr>
              <a:t>VCH</a:t>
            </a:r>
            <a:r>
              <a:rPr lang="en-US" sz="1200" dirty="0">
                <a:solidFill>
                  <a:schemeClr val="tx1">
                    <a:lumMod val="65000"/>
                    <a:lumOff val="35000"/>
                  </a:schemeClr>
                </a:solidFill>
                <a:latin typeface="Times New Roman" pitchFamily="18" charset="0"/>
                <a:cs typeface="Times New Roman" pitchFamily="18" charset="0"/>
              </a:rPr>
              <a:t>, 2009, pg  187.</a:t>
            </a:r>
          </a:p>
        </p:txBody>
      </p:sp>
      <p:pic>
        <p:nvPicPr>
          <p:cNvPr id="40972" name="Picture 17" descr="Z:\DATA_010_06-11_06-12\fatigue class\044_cyclic-stress-strain_1a.JPG"/>
          <p:cNvPicPr>
            <a:picLocks noChangeAspect="1" noChangeArrowheads="1"/>
          </p:cNvPicPr>
          <p:nvPr/>
        </p:nvPicPr>
        <p:blipFill>
          <a:blip r:embed="rId3" cstate="print"/>
          <a:srcRect/>
          <a:stretch>
            <a:fillRect/>
          </a:stretch>
        </p:blipFill>
        <p:spPr bwMode="auto">
          <a:xfrm>
            <a:off x="336550" y="4038600"/>
            <a:ext cx="2349500" cy="2439988"/>
          </a:xfrm>
          <a:prstGeom prst="rect">
            <a:avLst/>
          </a:prstGeom>
          <a:noFill/>
          <a:ln w="9525">
            <a:noFill/>
            <a:miter lim="800000"/>
            <a:headEnd/>
            <a:tailEnd/>
          </a:ln>
        </p:spPr>
      </p:pic>
      <p:pic>
        <p:nvPicPr>
          <p:cNvPr id="40973" name="Picture 18" descr="Z:\DATA_010_06-11_06-12\fatigue class\044_cyclic-stress-strain_1b.JPG"/>
          <p:cNvPicPr>
            <a:picLocks noChangeAspect="1" noChangeArrowheads="1"/>
          </p:cNvPicPr>
          <p:nvPr/>
        </p:nvPicPr>
        <p:blipFill>
          <a:blip r:embed="rId4" cstate="print"/>
          <a:srcRect/>
          <a:stretch>
            <a:fillRect/>
          </a:stretch>
        </p:blipFill>
        <p:spPr bwMode="auto">
          <a:xfrm>
            <a:off x="3292475" y="4090988"/>
            <a:ext cx="4533900" cy="2309812"/>
          </a:xfrm>
          <a:prstGeom prst="rect">
            <a:avLst/>
          </a:prstGeom>
          <a:noFill/>
          <a:ln w="9525">
            <a:noFill/>
            <a:miter lim="800000"/>
            <a:headEnd/>
            <a:tailEnd/>
          </a:ln>
        </p:spPr>
      </p:pic>
      <p:cxnSp>
        <p:nvCxnSpPr>
          <p:cNvPr id="21" name="Straight Connector 20"/>
          <p:cNvCxnSpPr/>
          <p:nvPr/>
        </p:nvCxnSpPr>
        <p:spPr>
          <a:xfrm flipH="1">
            <a:off x="2906713" y="3963988"/>
            <a:ext cx="14287" cy="237966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042988" y="4424363"/>
            <a:ext cx="73025" cy="254000"/>
          </a:xfrm>
          <a:prstGeom prst="straightConnector1">
            <a:avLst/>
          </a:pr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 name="TextBox 3"/>
          <p:cNvSpPr txBox="1">
            <a:spLocks noChangeArrowheads="1"/>
          </p:cNvSpPr>
          <p:nvPr/>
        </p:nvSpPr>
        <p:spPr bwMode="auto">
          <a:xfrm>
            <a:off x="7264400" y="4075113"/>
            <a:ext cx="1590675" cy="1169987"/>
          </a:xfrm>
          <a:prstGeom prst="rect">
            <a:avLst/>
          </a:prstGeom>
          <a:solidFill>
            <a:schemeClr val="bg1"/>
          </a:solidFill>
          <a:ln w="9525">
            <a:solidFill>
              <a:schemeClr val="bg1">
                <a:lumMod val="50000"/>
              </a:schemeClr>
            </a:solidFill>
            <a:miter lim="800000"/>
            <a:headEnd/>
            <a:tailEnd/>
          </a:ln>
        </p:spPr>
        <p:txBody>
          <a:bodyPr>
            <a:spAutoFit/>
          </a:bodyPr>
          <a:lstStyle/>
          <a:p>
            <a:pPr marL="288925" indent="-288925">
              <a:defRPr/>
            </a:pPr>
            <a:r>
              <a:rPr lang="en-US" sz="1000" dirty="0">
                <a:solidFill>
                  <a:schemeClr val="tx1">
                    <a:lumMod val="65000"/>
                    <a:lumOff val="35000"/>
                  </a:schemeClr>
                </a:solidFill>
                <a:latin typeface="Times New Roman" pitchFamily="18" charset="0"/>
                <a:cs typeface="Times New Roman" pitchFamily="18" charset="0"/>
              </a:rPr>
              <a:t>Ref.: R. Hertzberg, </a:t>
            </a:r>
            <a:r>
              <a:rPr lang="en-US" sz="1000" b="1" dirty="0">
                <a:solidFill>
                  <a:schemeClr val="tx1">
                    <a:lumMod val="65000"/>
                    <a:lumOff val="35000"/>
                  </a:schemeClr>
                </a:solidFill>
                <a:latin typeface="Times New Roman" pitchFamily="18" charset="0"/>
                <a:cs typeface="Times New Roman" pitchFamily="18" charset="0"/>
              </a:rPr>
              <a:t>Deformation and Fracture Mechanics of Engineering Materials, 3</a:t>
            </a:r>
            <a:r>
              <a:rPr lang="en-US" sz="1000" b="1" baseline="30000" dirty="0">
                <a:solidFill>
                  <a:schemeClr val="tx1">
                    <a:lumMod val="65000"/>
                    <a:lumOff val="35000"/>
                  </a:schemeClr>
                </a:solidFill>
                <a:latin typeface="Times New Roman" pitchFamily="18" charset="0"/>
                <a:cs typeface="Times New Roman" pitchFamily="18" charset="0"/>
              </a:rPr>
              <a:t>rd</a:t>
            </a:r>
            <a:r>
              <a:rPr lang="en-US" sz="1000" b="1" dirty="0">
                <a:solidFill>
                  <a:schemeClr val="tx1">
                    <a:lumMod val="65000"/>
                    <a:lumOff val="35000"/>
                  </a:schemeClr>
                </a:solidFill>
                <a:latin typeface="Times New Roman" pitchFamily="18" charset="0"/>
                <a:cs typeface="Times New Roman" pitchFamily="18" charset="0"/>
              </a:rPr>
              <a:t> Ed.</a:t>
            </a:r>
            <a:r>
              <a:rPr lang="en-US" sz="1000" dirty="0">
                <a:solidFill>
                  <a:schemeClr val="tx1">
                    <a:lumMod val="65000"/>
                    <a:lumOff val="35000"/>
                  </a:schemeClr>
                </a:solidFill>
                <a:latin typeface="Times New Roman" pitchFamily="18" charset="0"/>
                <a:cs typeface="Times New Roman" pitchFamily="18" charset="0"/>
              </a:rPr>
              <a:t>, John-Wiley, 1989, pg  496.</a:t>
            </a:r>
          </a:p>
        </p:txBody>
      </p:sp>
      <p:cxnSp>
        <p:nvCxnSpPr>
          <p:cNvPr id="18" name="Straight Arrow Connector 17"/>
          <p:cNvCxnSpPr/>
          <p:nvPr/>
        </p:nvCxnSpPr>
        <p:spPr>
          <a:xfrm flipV="1">
            <a:off x="5695950" y="2917825"/>
            <a:ext cx="420688" cy="9525"/>
          </a:xfrm>
          <a:prstGeom prst="straightConnector1">
            <a:avLst/>
          </a:pr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3190875" y="2855913"/>
            <a:ext cx="431800" cy="9525"/>
          </a:xfrm>
          <a:prstGeom prst="straightConnector1">
            <a:avLst/>
          </a:pr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V="1">
            <a:off x="3317875" y="2744788"/>
            <a:ext cx="420688" cy="9525"/>
          </a:xfrm>
          <a:prstGeom prst="straightConnector1">
            <a:avLst/>
          </a:pr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H="1">
            <a:off x="5597525" y="2808288"/>
            <a:ext cx="431800" cy="9525"/>
          </a:xfrm>
          <a:prstGeom prst="straightConnector1">
            <a:avLst/>
          </a:pr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9D5F4CFF-514C-405C-B4BB-2FAEB1538CE6}" type="slidenum">
              <a:rPr lang="en-US" smtClean="0"/>
              <a:pPr>
                <a:defRPr/>
              </a:pPr>
              <a:t>42</a:t>
            </a:fld>
            <a:endParaRPr lang="en-US" dirty="0"/>
          </a:p>
        </p:txBody>
      </p:sp>
      <p:sp>
        <p:nvSpPr>
          <p:cNvPr id="41987" name="TextBox 3"/>
          <p:cNvSpPr txBox="1">
            <a:spLocks noChangeArrowheads="1"/>
          </p:cNvSpPr>
          <p:nvPr/>
        </p:nvSpPr>
        <p:spPr bwMode="auto">
          <a:xfrm>
            <a:off x="381000" y="381000"/>
            <a:ext cx="8496300" cy="14160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Fatigue Crack Nucleation (Surface)</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The preferential nucleation of fatigue cracks at the surface is due to ease of plastic deformation at the free surface (as opposed to the interior where there is additional constraint).  Fatigue cracks can also nucleate at singularities or discontinuities (e.g., inclusions, second phase particles, grain boundaries, etc.) on the surface or in the interior.</a:t>
            </a:r>
            <a:endParaRPr lang="en-US" sz="1400"/>
          </a:p>
          <a:p>
            <a:endParaRPr lang="en-US" sz="1600" i="1">
              <a:latin typeface="Times New Roman" pitchFamily="18" charset="0"/>
              <a:cs typeface="Times New Roman" pitchFamily="18" charset="0"/>
            </a:endParaRPr>
          </a:p>
        </p:txBody>
      </p:sp>
      <p:pic>
        <p:nvPicPr>
          <p:cNvPr id="41988" name="Picture 2" descr="Z:\DATA_010_06-11_06-12\fatigue class\009_PSB_1a.JPG"/>
          <p:cNvPicPr>
            <a:picLocks noChangeAspect="1" noChangeArrowheads="1"/>
          </p:cNvPicPr>
          <p:nvPr/>
        </p:nvPicPr>
        <p:blipFill>
          <a:blip r:embed="rId2" cstate="print"/>
          <a:srcRect/>
          <a:stretch>
            <a:fillRect/>
          </a:stretch>
        </p:blipFill>
        <p:spPr bwMode="auto">
          <a:xfrm>
            <a:off x="569913" y="2074863"/>
            <a:ext cx="5181600" cy="1736725"/>
          </a:xfrm>
          <a:prstGeom prst="rect">
            <a:avLst/>
          </a:prstGeom>
          <a:noFill/>
          <a:ln w="9525">
            <a:noFill/>
            <a:miter lim="800000"/>
            <a:headEnd/>
            <a:tailEnd/>
          </a:ln>
        </p:spPr>
      </p:pic>
      <p:pic>
        <p:nvPicPr>
          <p:cNvPr id="41989" name="Picture 3" descr="Z:\DATA_010_06-11_06-12\fatigue class\009_PSB_2a.JPG"/>
          <p:cNvPicPr>
            <a:picLocks noChangeAspect="1" noChangeArrowheads="1"/>
          </p:cNvPicPr>
          <p:nvPr/>
        </p:nvPicPr>
        <p:blipFill>
          <a:blip r:embed="rId3" cstate="print"/>
          <a:srcRect/>
          <a:stretch>
            <a:fillRect/>
          </a:stretch>
        </p:blipFill>
        <p:spPr bwMode="auto">
          <a:xfrm>
            <a:off x="5999163" y="1704975"/>
            <a:ext cx="1644650" cy="2165350"/>
          </a:xfrm>
          <a:prstGeom prst="rect">
            <a:avLst/>
          </a:prstGeom>
          <a:noFill/>
          <a:ln w="9525">
            <a:noFill/>
            <a:miter lim="800000"/>
            <a:headEnd/>
            <a:tailEnd/>
          </a:ln>
        </p:spPr>
      </p:pic>
      <p:sp>
        <p:nvSpPr>
          <p:cNvPr id="6" name="TextBox 3"/>
          <p:cNvSpPr txBox="1">
            <a:spLocks noChangeArrowheads="1"/>
          </p:cNvSpPr>
          <p:nvPr/>
        </p:nvSpPr>
        <p:spPr bwMode="auto">
          <a:xfrm>
            <a:off x="392113" y="6273800"/>
            <a:ext cx="7847012" cy="277813"/>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M.A. Meyers, K.K. Chawla, “</a:t>
            </a:r>
            <a:r>
              <a:rPr lang="en-US" sz="1200" b="1" dirty="0">
                <a:solidFill>
                  <a:schemeClr val="tx1">
                    <a:lumMod val="65000"/>
                    <a:lumOff val="35000"/>
                  </a:schemeClr>
                </a:solidFill>
                <a:latin typeface="Times New Roman" pitchFamily="18" charset="0"/>
                <a:cs typeface="Times New Roman" pitchFamily="18" charset="0"/>
              </a:rPr>
              <a:t>Mechanical Behavior of Materials,” </a:t>
            </a:r>
            <a:r>
              <a:rPr lang="en-US" sz="1200" dirty="0">
                <a:solidFill>
                  <a:schemeClr val="tx1">
                    <a:lumMod val="65000"/>
                    <a:lumOff val="35000"/>
                  </a:schemeClr>
                </a:solidFill>
                <a:latin typeface="Times New Roman" pitchFamily="18" charset="0"/>
                <a:cs typeface="Times New Roman" pitchFamily="18" charset="0"/>
              </a:rPr>
              <a:t>Cambridge University Press</a:t>
            </a:r>
            <a:r>
              <a:rPr lang="en-US" sz="1200" b="1" dirty="0">
                <a:solidFill>
                  <a:schemeClr val="tx1">
                    <a:lumMod val="65000"/>
                    <a:lumOff val="35000"/>
                  </a:schemeClr>
                </a:solidFill>
                <a:latin typeface="Times New Roman" pitchFamily="18" charset="0"/>
                <a:cs typeface="Times New Roman" pitchFamily="18" charset="0"/>
              </a:rPr>
              <a:t>, </a:t>
            </a:r>
            <a:r>
              <a:rPr lang="en-US" sz="1200" dirty="0">
                <a:solidFill>
                  <a:schemeClr val="tx1">
                    <a:lumMod val="65000"/>
                    <a:lumOff val="35000"/>
                  </a:schemeClr>
                </a:solidFill>
                <a:latin typeface="Times New Roman" pitchFamily="18" charset="0"/>
                <a:cs typeface="Times New Roman" pitchFamily="18" charset="0"/>
              </a:rPr>
              <a:t>2009, pp. 725-729</a:t>
            </a:r>
            <a:r>
              <a:rPr lang="en-US" sz="1200" b="1" dirty="0">
                <a:solidFill>
                  <a:schemeClr val="tx1">
                    <a:lumMod val="65000"/>
                    <a:lumOff val="35000"/>
                  </a:schemeClr>
                </a:solidFill>
                <a:latin typeface="Times New Roman" pitchFamily="18" charset="0"/>
                <a:cs typeface="Times New Roman" pitchFamily="18" charset="0"/>
              </a:rPr>
              <a:t>.</a:t>
            </a:r>
            <a:endParaRPr lang="en-US" sz="1200" dirty="0">
              <a:solidFill>
                <a:schemeClr val="tx1">
                  <a:lumMod val="65000"/>
                  <a:lumOff val="35000"/>
                </a:schemeClr>
              </a:solidFill>
              <a:latin typeface="Times New Roman" pitchFamily="18" charset="0"/>
              <a:cs typeface="Times New Roman" pitchFamily="18" charset="0"/>
            </a:endParaRPr>
          </a:p>
        </p:txBody>
      </p:sp>
      <p:pic>
        <p:nvPicPr>
          <p:cNvPr id="41991" name="Picture 7" descr="Z:\DATA_010_06-11_06-12\fatigue class\015_crack-nucleation_1a.JPG"/>
          <p:cNvPicPr>
            <a:picLocks noChangeAspect="1" noChangeArrowheads="1"/>
          </p:cNvPicPr>
          <p:nvPr/>
        </p:nvPicPr>
        <p:blipFill>
          <a:blip r:embed="rId4" cstate="print"/>
          <a:srcRect/>
          <a:stretch>
            <a:fillRect/>
          </a:stretch>
        </p:blipFill>
        <p:spPr bwMode="auto">
          <a:xfrm>
            <a:off x="574675" y="4205288"/>
            <a:ext cx="5197475" cy="1887537"/>
          </a:xfrm>
          <a:prstGeom prst="rect">
            <a:avLst/>
          </a:prstGeom>
          <a:noFill/>
          <a:ln w="9525">
            <a:noFill/>
            <a:miter lim="800000"/>
            <a:headEnd/>
            <a:tailEnd/>
          </a:ln>
        </p:spPr>
      </p:pic>
      <p:sp>
        <p:nvSpPr>
          <p:cNvPr id="8" name="Oval 7"/>
          <p:cNvSpPr/>
          <p:nvPr/>
        </p:nvSpPr>
        <p:spPr>
          <a:xfrm>
            <a:off x="2722563" y="2178050"/>
            <a:ext cx="225425" cy="360363"/>
          </a:xfrm>
          <a:prstGeom prst="ellipse">
            <a:avLst/>
          </a:prstGeom>
          <a:noFill/>
          <a:ln w="63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Oval 8"/>
          <p:cNvSpPr/>
          <p:nvPr/>
        </p:nvSpPr>
        <p:spPr>
          <a:xfrm>
            <a:off x="3665538" y="2105025"/>
            <a:ext cx="227012" cy="358775"/>
          </a:xfrm>
          <a:prstGeom prst="ellipse">
            <a:avLst/>
          </a:prstGeom>
          <a:noFill/>
          <a:ln w="63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Left Brace 9"/>
          <p:cNvSpPr/>
          <p:nvPr/>
        </p:nvSpPr>
        <p:spPr>
          <a:xfrm rot="5400000">
            <a:off x="3195638" y="1546225"/>
            <a:ext cx="179387" cy="969963"/>
          </a:xfrm>
          <a:prstGeom prst="leftBrace">
            <a:avLst>
              <a:gd name="adj1" fmla="val 22451"/>
              <a:gd name="adj2" fmla="val 50000"/>
            </a:avLst>
          </a:prstGeom>
          <a:ln>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cxnSp>
        <p:nvCxnSpPr>
          <p:cNvPr id="12" name="Straight Connector 11"/>
          <p:cNvCxnSpPr/>
          <p:nvPr/>
        </p:nvCxnSpPr>
        <p:spPr>
          <a:xfrm flipV="1">
            <a:off x="184150" y="3944938"/>
            <a:ext cx="8158163" cy="111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41996" name="Picture 8" descr="Z:\DATA_010_06-11_06-12\fatigue class\015_crack-nucleation_2a.JPG"/>
          <p:cNvPicPr>
            <a:picLocks noChangeAspect="1" noChangeArrowheads="1"/>
          </p:cNvPicPr>
          <p:nvPr/>
        </p:nvPicPr>
        <p:blipFill>
          <a:blip r:embed="rId5" cstate="print"/>
          <a:srcRect/>
          <a:stretch>
            <a:fillRect/>
          </a:stretch>
        </p:blipFill>
        <p:spPr bwMode="auto">
          <a:xfrm>
            <a:off x="6035675" y="4292600"/>
            <a:ext cx="1895475" cy="1193800"/>
          </a:xfrm>
          <a:prstGeom prst="rect">
            <a:avLst/>
          </a:prstGeom>
          <a:noFill/>
          <a:ln w="9525">
            <a:noFill/>
            <a:miter lim="800000"/>
            <a:headEnd/>
            <a:tailEnd/>
          </a:ln>
        </p:spPr>
      </p:pic>
      <p:sp>
        <p:nvSpPr>
          <p:cNvPr id="41997" name="TextBox 13"/>
          <p:cNvSpPr txBox="1">
            <a:spLocks noChangeArrowheads="1"/>
          </p:cNvSpPr>
          <p:nvPr/>
        </p:nvSpPr>
        <p:spPr bwMode="auto">
          <a:xfrm>
            <a:off x="2752725" y="1736725"/>
            <a:ext cx="1265238" cy="246063"/>
          </a:xfrm>
          <a:prstGeom prst="rect">
            <a:avLst/>
          </a:prstGeom>
          <a:noFill/>
          <a:ln w="9525">
            <a:noFill/>
            <a:miter lim="800000"/>
            <a:headEnd/>
            <a:tailEnd/>
          </a:ln>
        </p:spPr>
        <p:txBody>
          <a:bodyPr>
            <a:spAutoFit/>
          </a:bodyPr>
          <a:lstStyle/>
          <a:p>
            <a:r>
              <a:rPr lang="en-US" sz="1000">
                <a:solidFill>
                  <a:srgbClr val="0000FF"/>
                </a:solidFill>
                <a:latin typeface="Times New Roman" pitchFamily="18" charset="0"/>
                <a:cs typeface="Times New Roman" pitchFamily="18" charset="0"/>
              </a:rPr>
              <a:t>axial load reversal</a:t>
            </a:r>
          </a:p>
        </p:txBody>
      </p:sp>
      <p:sp>
        <p:nvSpPr>
          <p:cNvPr id="41998" name="TextBox 14"/>
          <p:cNvSpPr txBox="1">
            <a:spLocks noChangeArrowheads="1"/>
          </p:cNvSpPr>
          <p:nvPr/>
        </p:nvSpPr>
        <p:spPr bwMode="auto">
          <a:xfrm>
            <a:off x="3470275" y="4076700"/>
            <a:ext cx="844550" cy="249238"/>
          </a:xfrm>
          <a:prstGeom prst="rect">
            <a:avLst/>
          </a:prstGeom>
          <a:noFill/>
          <a:ln w="9525">
            <a:noFill/>
            <a:miter lim="800000"/>
            <a:headEnd/>
            <a:tailEnd/>
          </a:ln>
        </p:spPr>
        <p:txBody>
          <a:bodyPr>
            <a:spAutoFit/>
          </a:bodyPr>
          <a:lstStyle/>
          <a:p>
            <a:r>
              <a:rPr lang="en-US" sz="1000">
                <a:solidFill>
                  <a:srgbClr val="0000FF"/>
                </a:solidFill>
                <a:latin typeface="Times New Roman" pitchFamily="18" charset="0"/>
                <a:cs typeface="Times New Roman" pitchFamily="18" charset="0"/>
              </a:rPr>
              <a:t>dislocations</a:t>
            </a:r>
          </a:p>
        </p:txBody>
      </p:sp>
      <p:cxnSp>
        <p:nvCxnSpPr>
          <p:cNvPr id="17" name="Straight Arrow Connector 16"/>
          <p:cNvCxnSpPr>
            <a:stCxn id="41998" idx="1"/>
          </p:cNvCxnSpPr>
          <p:nvPr/>
        </p:nvCxnSpPr>
        <p:spPr>
          <a:xfrm flipH="1">
            <a:off x="2794000" y="4200525"/>
            <a:ext cx="676275" cy="546100"/>
          </a:xfrm>
          <a:prstGeom prst="straightConnector1">
            <a:avLst/>
          </a:pr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4192588" y="4211638"/>
            <a:ext cx="482600" cy="544512"/>
          </a:xfrm>
          <a:prstGeom prst="straightConnector1">
            <a:avLst/>
          </a:pr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554038" y="4818063"/>
            <a:ext cx="390525" cy="11112"/>
          </a:xfrm>
          <a:prstGeom prst="straightConnector1">
            <a:avLst/>
          </a:prstGeom>
          <a:ln w="12700">
            <a:solidFill>
              <a:srgbClr val="0000FF"/>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610A8764-515B-429E-A1D9-DF5E2352E3F3}" type="slidenum">
              <a:rPr lang="en-US" smtClean="0"/>
              <a:pPr>
                <a:defRPr/>
              </a:pPr>
              <a:t>43</a:t>
            </a:fld>
            <a:endParaRPr lang="en-US"/>
          </a:p>
        </p:txBody>
      </p:sp>
      <p:sp>
        <p:nvSpPr>
          <p:cNvPr id="43011" name="TextBox 3"/>
          <p:cNvSpPr txBox="1">
            <a:spLocks noChangeArrowheads="1"/>
          </p:cNvSpPr>
          <p:nvPr/>
        </p:nvSpPr>
        <p:spPr bwMode="auto">
          <a:xfrm>
            <a:off x="381000" y="381000"/>
            <a:ext cx="8496300" cy="14160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Micro Crack Initiation/Propagation (Surface)</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Cyclic loading induced fatigue crack nucleation will result in multiple crack initiation sites within the stress concentration region of the component.  The local microstructure and surface conditions strongly influence the resulting localized slip responses and subsequent coalescence into micro cracks..</a:t>
            </a:r>
            <a:endParaRPr lang="en-US" sz="1400"/>
          </a:p>
          <a:p>
            <a:endParaRPr lang="en-US" sz="1600" i="1">
              <a:latin typeface="Times New Roman" pitchFamily="18" charset="0"/>
              <a:cs typeface="Times New Roman" pitchFamily="18" charset="0"/>
            </a:endParaRPr>
          </a:p>
        </p:txBody>
      </p:sp>
      <p:pic>
        <p:nvPicPr>
          <p:cNvPr id="43012" name="Picture 3" descr="Z:\DATA_010_06-11_06-12\fatigue class\017_crack-initiate-prop_2a.JPG"/>
          <p:cNvPicPr>
            <a:picLocks noChangeAspect="1" noChangeArrowheads="1"/>
          </p:cNvPicPr>
          <p:nvPr/>
        </p:nvPicPr>
        <p:blipFill>
          <a:blip r:embed="rId2" cstate="print"/>
          <a:srcRect/>
          <a:stretch>
            <a:fillRect/>
          </a:stretch>
        </p:blipFill>
        <p:spPr bwMode="auto">
          <a:xfrm>
            <a:off x="133350" y="2055813"/>
            <a:ext cx="5235575" cy="4519612"/>
          </a:xfrm>
          <a:prstGeom prst="rect">
            <a:avLst/>
          </a:prstGeom>
          <a:noFill/>
          <a:ln w="9525">
            <a:noFill/>
            <a:miter lim="800000"/>
            <a:headEnd/>
            <a:tailEnd/>
          </a:ln>
        </p:spPr>
      </p:pic>
      <p:pic>
        <p:nvPicPr>
          <p:cNvPr id="43013" name="Picture 5" descr="Z:\DATA_010_06-11_06-12\fatigue class\017_crack-initiate-prop_2b.JPG"/>
          <p:cNvPicPr>
            <a:picLocks noChangeAspect="1" noChangeArrowheads="1"/>
          </p:cNvPicPr>
          <p:nvPr/>
        </p:nvPicPr>
        <p:blipFill>
          <a:blip r:embed="rId3" cstate="print"/>
          <a:srcRect/>
          <a:stretch>
            <a:fillRect/>
          </a:stretch>
        </p:blipFill>
        <p:spPr bwMode="auto">
          <a:xfrm>
            <a:off x="5224463" y="2690813"/>
            <a:ext cx="3598862" cy="2579687"/>
          </a:xfrm>
          <a:prstGeom prst="rect">
            <a:avLst/>
          </a:prstGeom>
          <a:noFill/>
          <a:ln w="9525">
            <a:noFill/>
            <a:miter lim="800000"/>
            <a:headEnd/>
            <a:tailEnd/>
          </a:ln>
        </p:spPr>
      </p:pic>
      <p:sp>
        <p:nvSpPr>
          <p:cNvPr id="43014" name="TextBox 8"/>
          <p:cNvSpPr txBox="1">
            <a:spLocks noChangeArrowheads="1"/>
          </p:cNvSpPr>
          <p:nvPr/>
        </p:nvSpPr>
        <p:spPr bwMode="auto">
          <a:xfrm>
            <a:off x="5345113" y="5949950"/>
            <a:ext cx="2565400" cy="246063"/>
          </a:xfrm>
          <a:prstGeom prst="rect">
            <a:avLst/>
          </a:prstGeom>
          <a:noFill/>
          <a:ln w="9525">
            <a:solidFill>
              <a:srgbClr val="0000FF"/>
            </a:solidFill>
            <a:miter lim="800000"/>
            <a:headEnd/>
            <a:tailEnd/>
          </a:ln>
        </p:spPr>
        <p:txBody>
          <a:bodyPr>
            <a:spAutoFit/>
          </a:bodyPr>
          <a:lstStyle/>
          <a:p>
            <a:r>
              <a:rPr lang="en-US" sz="1000">
                <a:solidFill>
                  <a:srgbClr val="0000FF"/>
                </a:solidFill>
                <a:latin typeface="Times New Roman" pitchFamily="18" charset="0"/>
                <a:cs typeface="Times New Roman" pitchFamily="18" charset="0"/>
              </a:rPr>
              <a:t>MSFC – microstructurally small fatigue crack</a:t>
            </a:r>
          </a:p>
        </p:txBody>
      </p:sp>
      <p:sp>
        <p:nvSpPr>
          <p:cNvPr id="43015" name="TextBox 8"/>
          <p:cNvSpPr txBox="1">
            <a:spLocks noChangeArrowheads="1"/>
          </p:cNvSpPr>
          <p:nvPr/>
        </p:nvSpPr>
        <p:spPr bwMode="auto">
          <a:xfrm>
            <a:off x="4381500" y="5408613"/>
            <a:ext cx="1519238" cy="246062"/>
          </a:xfrm>
          <a:prstGeom prst="rect">
            <a:avLst/>
          </a:prstGeom>
          <a:noFill/>
          <a:ln w="9525">
            <a:solidFill>
              <a:srgbClr val="0000FF"/>
            </a:solidFill>
            <a:miter lim="800000"/>
            <a:headEnd/>
            <a:tailEnd/>
          </a:ln>
        </p:spPr>
        <p:txBody>
          <a:bodyPr>
            <a:spAutoFit/>
          </a:bodyPr>
          <a:lstStyle/>
          <a:p>
            <a:r>
              <a:rPr lang="en-US" sz="1000">
                <a:solidFill>
                  <a:srgbClr val="0000FF"/>
                </a:solidFill>
                <a:latin typeface="Times New Roman" pitchFamily="18" charset="0"/>
                <a:cs typeface="Times New Roman" pitchFamily="18" charset="0"/>
              </a:rPr>
              <a:t>10 </a:t>
            </a:r>
            <a:r>
              <a:rPr lang="en-US" sz="1000">
                <a:solidFill>
                  <a:srgbClr val="0000FF"/>
                </a:solidFill>
                <a:latin typeface="Times New Roman" pitchFamily="18" charset="0"/>
                <a:cs typeface="Times New Roman" pitchFamily="18" charset="0"/>
                <a:sym typeface="Symbol" pitchFamily="18" charset="2"/>
              </a:rPr>
              <a:t>m = 0.000394 inches</a:t>
            </a:r>
            <a:endParaRPr lang="en-US" sz="100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8A737D6-F939-4FFB-9254-9B878BB4CA57}" type="slidenum">
              <a:rPr lang="en-US" smtClean="0"/>
              <a:pPr>
                <a:defRPr/>
              </a:pPr>
              <a:t>44</a:t>
            </a:fld>
            <a:endParaRPr lang="en-US"/>
          </a:p>
        </p:txBody>
      </p:sp>
      <p:sp>
        <p:nvSpPr>
          <p:cNvPr id="44035" name="TextBox 2"/>
          <p:cNvSpPr txBox="1">
            <a:spLocks noChangeArrowheads="1"/>
          </p:cNvSpPr>
          <p:nvPr/>
        </p:nvSpPr>
        <p:spPr bwMode="auto">
          <a:xfrm>
            <a:off x="381000" y="381000"/>
            <a:ext cx="8496300" cy="9842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Micro Crack Initiation/Propagation (Surface) – (cont.)</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Another example of micro crack initiation and propagation is provided below.</a:t>
            </a:r>
            <a:endParaRPr lang="en-US" sz="1400"/>
          </a:p>
          <a:p>
            <a:endParaRPr lang="en-US" sz="1600" i="1">
              <a:latin typeface="Times New Roman" pitchFamily="18" charset="0"/>
              <a:cs typeface="Times New Roman" pitchFamily="18" charset="0"/>
            </a:endParaRPr>
          </a:p>
        </p:txBody>
      </p:sp>
      <p:pic>
        <p:nvPicPr>
          <p:cNvPr id="44036" name="Picture 4" descr="Z:\DATA_010_06-11_06-12\fatigue class\017_crack-initiate-prop_3a.JPG"/>
          <p:cNvPicPr>
            <a:picLocks noChangeAspect="1" noChangeArrowheads="1"/>
          </p:cNvPicPr>
          <p:nvPr/>
        </p:nvPicPr>
        <p:blipFill>
          <a:blip r:embed="rId2" cstate="print"/>
          <a:srcRect/>
          <a:stretch>
            <a:fillRect/>
          </a:stretch>
        </p:blipFill>
        <p:spPr bwMode="auto">
          <a:xfrm>
            <a:off x="493713" y="1149350"/>
            <a:ext cx="3800475" cy="2533650"/>
          </a:xfrm>
          <a:prstGeom prst="rect">
            <a:avLst/>
          </a:prstGeom>
          <a:noFill/>
          <a:ln w="9525">
            <a:noFill/>
            <a:miter lim="800000"/>
            <a:headEnd/>
            <a:tailEnd/>
          </a:ln>
        </p:spPr>
      </p:pic>
      <p:pic>
        <p:nvPicPr>
          <p:cNvPr id="44037" name="Picture 2" descr="Z:\DATA_010_06-11_06-12\fatigue class\017_crack-initiate-prop_3b.JPG"/>
          <p:cNvPicPr>
            <a:picLocks noChangeAspect="1" noChangeArrowheads="1"/>
          </p:cNvPicPr>
          <p:nvPr/>
        </p:nvPicPr>
        <p:blipFill>
          <a:blip r:embed="rId3" cstate="print"/>
          <a:srcRect/>
          <a:stretch>
            <a:fillRect/>
          </a:stretch>
        </p:blipFill>
        <p:spPr bwMode="auto">
          <a:xfrm>
            <a:off x="4724400" y="1158875"/>
            <a:ext cx="3806825" cy="2549525"/>
          </a:xfrm>
          <a:prstGeom prst="rect">
            <a:avLst/>
          </a:prstGeom>
          <a:noFill/>
          <a:ln w="9525">
            <a:noFill/>
            <a:miter lim="800000"/>
            <a:headEnd/>
            <a:tailEnd/>
          </a:ln>
        </p:spPr>
      </p:pic>
      <p:pic>
        <p:nvPicPr>
          <p:cNvPr id="44038" name="Picture 3" descr="Z:\DATA_010_06-11_06-12\fatigue class\017_crack-initiate-prop_3c.JPG"/>
          <p:cNvPicPr>
            <a:picLocks noChangeAspect="1" noChangeArrowheads="1"/>
          </p:cNvPicPr>
          <p:nvPr/>
        </p:nvPicPr>
        <p:blipFill>
          <a:blip r:embed="rId4" cstate="print"/>
          <a:srcRect/>
          <a:stretch>
            <a:fillRect/>
          </a:stretch>
        </p:blipFill>
        <p:spPr bwMode="auto">
          <a:xfrm>
            <a:off x="504825" y="3638550"/>
            <a:ext cx="3783013" cy="2463800"/>
          </a:xfrm>
          <a:prstGeom prst="rect">
            <a:avLst/>
          </a:prstGeom>
          <a:noFill/>
          <a:ln w="9525">
            <a:noFill/>
            <a:miter lim="800000"/>
            <a:headEnd/>
            <a:tailEnd/>
          </a:ln>
        </p:spPr>
      </p:pic>
      <p:pic>
        <p:nvPicPr>
          <p:cNvPr id="44039" name="Picture 4" descr="Z:\DATA_010_06-11_06-12\fatigue class\017_crack-initiate-prop_3d.JPG"/>
          <p:cNvPicPr>
            <a:picLocks noChangeAspect="1" noChangeArrowheads="1"/>
          </p:cNvPicPr>
          <p:nvPr/>
        </p:nvPicPr>
        <p:blipFill>
          <a:blip r:embed="rId5" cstate="print"/>
          <a:srcRect/>
          <a:stretch>
            <a:fillRect/>
          </a:stretch>
        </p:blipFill>
        <p:spPr bwMode="auto">
          <a:xfrm>
            <a:off x="4362450" y="4349750"/>
            <a:ext cx="4492625" cy="757238"/>
          </a:xfrm>
          <a:prstGeom prst="rect">
            <a:avLst/>
          </a:prstGeom>
          <a:noFill/>
          <a:ln w="9525">
            <a:noFill/>
            <a:miter lim="800000"/>
            <a:headEnd/>
            <a:tailEnd/>
          </a:ln>
        </p:spPr>
      </p:pic>
      <p:sp>
        <p:nvSpPr>
          <p:cNvPr id="8" name="TextBox 3"/>
          <p:cNvSpPr txBox="1">
            <a:spLocks noChangeArrowheads="1"/>
          </p:cNvSpPr>
          <p:nvPr/>
        </p:nvSpPr>
        <p:spPr bwMode="auto">
          <a:xfrm>
            <a:off x="392113" y="6273800"/>
            <a:ext cx="6923087" cy="277813"/>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Ulrich Krupp, “</a:t>
            </a:r>
            <a:r>
              <a:rPr lang="en-US" sz="1200" b="1" dirty="0">
                <a:solidFill>
                  <a:schemeClr val="tx1">
                    <a:lumMod val="65000"/>
                    <a:lumOff val="35000"/>
                  </a:schemeClr>
                </a:solidFill>
                <a:latin typeface="Times New Roman" pitchFamily="18" charset="0"/>
                <a:cs typeface="Times New Roman" pitchFamily="18" charset="0"/>
              </a:rPr>
              <a:t>Fatigue Crack Propagation in Metals and Alloys,” </a:t>
            </a:r>
            <a:r>
              <a:rPr lang="en-US" sz="1200" dirty="0">
                <a:solidFill>
                  <a:schemeClr val="tx1">
                    <a:lumMod val="65000"/>
                    <a:lumOff val="35000"/>
                  </a:schemeClr>
                </a:solidFill>
                <a:latin typeface="Times New Roman" pitchFamily="18" charset="0"/>
                <a:cs typeface="Times New Roman" pitchFamily="18" charset="0"/>
              </a:rPr>
              <a:t>Wiley-</a:t>
            </a:r>
            <a:r>
              <a:rPr lang="en-US" sz="1200" dirty="0" err="1">
                <a:solidFill>
                  <a:schemeClr val="tx1">
                    <a:lumMod val="65000"/>
                    <a:lumOff val="35000"/>
                  </a:schemeClr>
                </a:solidFill>
                <a:latin typeface="Times New Roman" pitchFamily="18" charset="0"/>
                <a:cs typeface="Times New Roman" pitchFamily="18" charset="0"/>
              </a:rPr>
              <a:t>VCH</a:t>
            </a:r>
            <a:r>
              <a:rPr lang="en-US" sz="1200" b="1" dirty="0">
                <a:solidFill>
                  <a:schemeClr val="tx1">
                    <a:lumMod val="65000"/>
                    <a:lumOff val="35000"/>
                  </a:schemeClr>
                </a:solidFill>
                <a:latin typeface="Times New Roman" pitchFamily="18" charset="0"/>
                <a:cs typeface="Times New Roman" pitchFamily="18" charset="0"/>
              </a:rPr>
              <a:t>, </a:t>
            </a:r>
            <a:r>
              <a:rPr lang="en-US" sz="1200" dirty="0">
                <a:solidFill>
                  <a:schemeClr val="tx1">
                    <a:lumMod val="65000"/>
                    <a:lumOff val="35000"/>
                  </a:schemeClr>
                </a:solidFill>
                <a:latin typeface="Times New Roman" pitchFamily="18" charset="0"/>
                <a:cs typeface="Times New Roman" pitchFamily="18" charset="0"/>
              </a:rPr>
              <a:t>2007, pp. 151</a:t>
            </a:r>
            <a:r>
              <a:rPr lang="en-US" sz="1200" b="1" dirty="0">
                <a:solidFill>
                  <a:schemeClr val="tx1">
                    <a:lumMod val="65000"/>
                    <a:lumOff val="35000"/>
                  </a:schemeClr>
                </a:solidFill>
                <a:latin typeface="Times New Roman" pitchFamily="18" charset="0"/>
                <a:cs typeface="Times New Roman" pitchFamily="18" charset="0"/>
              </a:rPr>
              <a:t>.</a:t>
            </a:r>
            <a:endParaRPr lang="en-US" sz="1200" dirty="0">
              <a:solidFill>
                <a:schemeClr val="tx1">
                  <a:lumMod val="65000"/>
                  <a:lumOff val="35000"/>
                </a:schemeClr>
              </a:solidFill>
              <a:latin typeface="Times New Roman" pitchFamily="18" charset="0"/>
              <a:cs typeface="Times New Roman" pitchFamily="18" charset="0"/>
            </a:endParaRPr>
          </a:p>
        </p:txBody>
      </p:sp>
      <p:sp>
        <p:nvSpPr>
          <p:cNvPr id="44041" name="TextBox 8"/>
          <p:cNvSpPr txBox="1">
            <a:spLocks noChangeArrowheads="1"/>
          </p:cNvSpPr>
          <p:nvPr/>
        </p:nvSpPr>
        <p:spPr bwMode="auto">
          <a:xfrm>
            <a:off x="6970713" y="3425825"/>
            <a:ext cx="1519237" cy="246063"/>
          </a:xfrm>
          <a:prstGeom prst="rect">
            <a:avLst/>
          </a:prstGeom>
          <a:noFill/>
          <a:ln w="9525">
            <a:solidFill>
              <a:srgbClr val="0000FF"/>
            </a:solidFill>
            <a:miter lim="800000"/>
            <a:headEnd/>
            <a:tailEnd/>
          </a:ln>
        </p:spPr>
        <p:txBody>
          <a:bodyPr>
            <a:spAutoFit/>
          </a:bodyPr>
          <a:lstStyle/>
          <a:p>
            <a:r>
              <a:rPr lang="en-US" sz="1000">
                <a:solidFill>
                  <a:srgbClr val="0000FF"/>
                </a:solidFill>
                <a:latin typeface="Times New Roman" pitchFamily="18" charset="0"/>
                <a:cs typeface="Times New Roman" pitchFamily="18" charset="0"/>
              </a:rPr>
              <a:t>10 </a:t>
            </a:r>
            <a:r>
              <a:rPr lang="en-US" sz="1000">
                <a:solidFill>
                  <a:srgbClr val="0000FF"/>
                </a:solidFill>
                <a:latin typeface="Times New Roman" pitchFamily="18" charset="0"/>
                <a:cs typeface="Times New Roman" pitchFamily="18" charset="0"/>
                <a:sym typeface="Symbol" pitchFamily="18" charset="2"/>
              </a:rPr>
              <a:t>m = 0.000394 inches</a:t>
            </a:r>
            <a:endParaRPr lang="en-US" sz="1000">
              <a:solidFill>
                <a:srgbClr val="0000FF"/>
              </a:solidFill>
              <a:latin typeface="Times New Roman" pitchFamily="18" charset="0"/>
              <a:cs typeface="Times New Roman" pitchFamily="18" charset="0"/>
            </a:endParaRPr>
          </a:p>
        </p:txBody>
      </p:sp>
      <p:sp>
        <p:nvSpPr>
          <p:cNvPr id="10" name="TextBox 8"/>
          <p:cNvSpPr txBox="1">
            <a:spLocks noChangeArrowheads="1"/>
          </p:cNvSpPr>
          <p:nvPr/>
        </p:nvSpPr>
        <p:spPr bwMode="auto">
          <a:xfrm>
            <a:off x="3033713" y="1270000"/>
            <a:ext cx="912812" cy="246063"/>
          </a:xfrm>
          <a:prstGeom prst="rect">
            <a:avLst/>
          </a:prstGeom>
          <a:solidFill>
            <a:schemeClr val="bg1">
              <a:lumMod val="75000"/>
            </a:schemeClr>
          </a:solidFill>
          <a:ln w="9525">
            <a:solidFill>
              <a:srgbClr val="0000FF"/>
            </a:solidFill>
            <a:miter lim="800000"/>
            <a:headEnd/>
            <a:tailEnd/>
          </a:ln>
        </p:spPr>
        <p:txBody>
          <a:bodyPr>
            <a:spAutoFit/>
          </a:bodyPr>
          <a:lstStyle/>
          <a:p>
            <a:pPr>
              <a:defRPr/>
            </a:pPr>
            <a:r>
              <a:rPr lang="en-US" sz="1000" dirty="0">
                <a:solidFill>
                  <a:srgbClr val="0000FF"/>
                </a:solidFill>
                <a:latin typeface="Times New Roman" pitchFamily="18" charset="0"/>
                <a:cs typeface="Times New Roman" pitchFamily="18" charset="0"/>
              </a:rPr>
              <a:t>10,500 cycles</a:t>
            </a:r>
          </a:p>
        </p:txBody>
      </p:sp>
      <p:sp>
        <p:nvSpPr>
          <p:cNvPr id="11" name="TextBox 8"/>
          <p:cNvSpPr txBox="1">
            <a:spLocks noChangeArrowheads="1"/>
          </p:cNvSpPr>
          <p:nvPr/>
        </p:nvSpPr>
        <p:spPr bwMode="auto">
          <a:xfrm>
            <a:off x="7497763" y="1258888"/>
            <a:ext cx="912812" cy="246062"/>
          </a:xfrm>
          <a:prstGeom prst="rect">
            <a:avLst/>
          </a:prstGeom>
          <a:solidFill>
            <a:schemeClr val="bg1">
              <a:lumMod val="75000"/>
            </a:schemeClr>
          </a:solidFill>
          <a:ln w="9525">
            <a:solidFill>
              <a:srgbClr val="0000FF"/>
            </a:solidFill>
            <a:miter lim="800000"/>
            <a:headEnd/>
            <a:tailEnd/>
          </a:ln>
        </p:spPr>
        <p:txBody>
          <a:bodyPr>
            <a:spAutoFit/>
          </a:bodyPr>
          <a:lstStyle/>
          <a:p>
            <a:pPr>
              <a:defRPr/>
            </a:pPr>
            <a:r>
              <a:rPr lang="en-US" sz="1000" dirty="0">
                <a:solidFill>
                  <a:srgbClr val="0000FF"/>
                </a:solidFill>
                <a:latin typeface="Times New Roman" pitchFamily="18" charset="0"/>
                <a:cs typeface="Times New Roman" pitchFamily="18" charset="0"/>
              </a:rPr>
              <a:t>15,000 cycles</a:t>
            </a:r>
          </a:p>
        </p:txBody>
      </p:sp>
      <p:sp>
        <p:nvSpPr>
          <p:cNvPr id="12" name="TextBox 8"/>
          <p:cNvSpPr txBox="1">
            <a:spLocks noChangeArrowheads="1"/>
          </p:cNvSpPr>
          <p:nvPr/>
        </p:nvSpPr>
        <p:spPr bwMode="auto">
          <a:xfrm>
            <a:off x="3232150" y="3741738"/>
            <a:ext cx="912813" cy="246062"/>
          </a:xfrm>
          <a:prstGeom prst="rect">
            <a:avLst/>
          </a:prstGeom>
          <a:solidFill>
            <a:schemeClr val="bg1">
              <a:lumMod val="75000"/>
            </a:schemeClr>
          </a:solidFill>
          <a:ln w="9525">
            <a:solidFill>
              <a:srgbClr val="0000FF"/>
            </a:solidFill>
            <a:miter lim="800000"/>
            <a:headEnd/>
            <a:tailEnd/>
          </a:ln>
        </p:spPr>
        <p:txBody>
          <a:bodyPr>
            <a:spAutoFit/>
          </a:bodyPr>
          <a:lstStyle/>
          <a:p>
            <a:pPr>
              <a:defRPr/>
            </a:pPr>
            <a:r>
              <a:rPr lang="en-US" sz="1000" dirty="0">
                <a:solidFill>
                  <a:srgbClr val="0000FF"/>
                </a:solidFill>
                <a:latin typeface="Times New Roman" pitchFamily="18" charset="0"/>
                <a:cs typeface="Times New Roman" pitchFamily="18" charset="0"/>
              </a:rPr>
              <a:t>17,000 cycles</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75287C92-B164-422E-9BC9-1D1A8ECF2AB9}" type="slidenum">
              <a:rPr lang="en-US" smtClean="0"/>
              <a:pPr>
                <a:defRPr/>
              </a:pPr>
              <a:t>45</a:t>
            </a:fld>
            <a:endParaRPr lang="en-US"/>
          </a:p>
        </p:txBody>
      </p:sp>
      <p:sp>
        <p:nvSpPr>
          <p:cNvPr id="45059" name="TextBox 2"/>
          <p:cNvSpPr txBox="1">
            <a:spLocks noChangeArrowheads="1"/>
          </p:cNvSpPr>
          <p:nvPr/>
        </p:nvSpPr>
        <p:spPr bwMode="auto">
          <a:xfrm>
            <a:off x="381000" y="381000"/>
            <a:ext cx="8496300" cy="16319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Crack Propagation Transition : Mode II (short crack) to Mode I (long crack)</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The resolved shear stress (mode II) mechanism that dictates the surface crack initiation within slip bands is primarily responsible for the subsequent small crack initiation/propagation.  As the micro crack growth extends over several grains the single slip mechanism transitions into a multiple slip response that results in mode I crack propagation response.</a:t>
            </a:r>
            <a:endParaRPr lang="en-US" sz="1400"/>
          </a:p>
          <a:p>
            <a:endParaRPr lang="en-US" sz="1600" i="1">
              <a:latin typeface="Times New Roman" pitchFamily="18" charset="0"/>
              <a:cs typeface="Times New Roman" pitchFamily="18" charset="0"/>
            </a:endParaRPr>
          </a:p>
        </p:txBody>
      </p:sp>
      <p:pic>
        <p:nvPicPr>
          <p:cNvPr id="45060" name="Picture 4" descr="Z:\DATA_010_06-11_06-12\fatigue class\022_mode-II-I_transition_2aa.JPG"/>
          <p:cNvPicPr>
            <a:picLocks noChangeAspect="1" noChangeArrowheads="1"/>
          </p:cNvPicPr>
          <p:nvPr/>
        </p:nvPicPr>
        <p:blipFill>
          <a:blip r:embed="rId2" cstate="print"/>
          <a:srcRect/>
          <a:stretch>
            <a:fillRect/>
          </a:stretch>
        </p:blipFill>
        <p:spPr bwMode="auto">
          <a:xfrm>
            <a:off x="587375" y="5310188"/>
            <a:ext cx="1985963" cy="884237"/>
          </a:xfrm>
          <a:prstGeom prst="rect">
            <a:avLst/>
          </a:prstGeom>
          <a:noFill/>
          <a:ln w="9525">
            <a:noFill/>
            <a:miter lim="800000"/>
            <a:headEnd/>
            <a:tailEnd/>
          </a:ln>
        </p:spPr>
      </p:pic>
      <p:pic>
        <p:nvPicPr>
          <p:cNvPr id="45061" name="Picture 5" descr="Z:\DATA_010_06-11_06-12\fatigue class\022_mode-II-I_transition_1a.JPG"/>
          <p:cNvPicPr>
            <a:picLocks noChangeAspect="1" noChangeArrowheads="1"/>
          </p:cNvPicPr>
          <p:nvPr/>
        </p:nvPicPr>
        <p:blipFill>
          <a:blip r:embed="rId3" cstate="print"/>
          <a:srcRect/>
          <a:stretch>
            <a:fillRect/>
          </a:stretch>
        </p:blipFill>
        <p:spPr bwMode="auto">
          <a:xfrm>
            <a:off x="3698875" y="1958975"/>
            <a:ext cx="5205413" cy="3302000"/>
          </a:xfrm>
          <a:prstGeom prst="rect">
            <a:avLst/>
          </a:prstGeom>
          <a:noFill/>
          <a:ln w="9525">
            <a:noFill/>
            <a:miter lim="800000"/>
            <a:headEnd/>
            <a:tailEnd/>
          </a:ln>
        </p:spPr>
      </p:pic>
      <p:pic>
        <p:nvPicPr>
          <p:cNvPr id="45062" name="Picture 6" descr="Z:\DATA_010_06-11_06-12\fatigue class\022_mode-II-I_transition_2a.JPG"/>
          <p:cNvPicPr>
            <a:picLocks noChangeAspect="1" noChangeArrowheads="1"/>
          </p:cNvPicPr>
          <p:nvPr/>
        </p:nvPicPr>
        <p:blipFill>
          <a:blip r:embed="rId4" cstate="print"/>
          <a:srcRect/>
          <a:stretch>
            <a:fillRect/>
          </a:stretch>
        </p:blipFill>
        <p:spPr bwMode="auto">
          <a:xfrm>
            <a:off x="366713" y="2058988"/>
            <a:ext cx="2895600" cy="3211512"/>
          </a:xfrm>
          <a:prstGeom prst="rect">
            <a:avLst/>
          </a:prstGeom>
          <a:noFill/>
          <a:ln w="9525">
            <a:noFill/>
            <a:miter lim="800000"/>
            <a:headEnd/>
            <a:tailEnd/>
          </a:ln>
        </p:spPr>
      </p:pic>
      <p:sp>
        <p:nvSpPr>
          <p:cNvPr id="7" name="TextBox 3"/>
          <p:cNvSpPr txBox="1">
            <a:spLocks noChangeArrowheads="1"/>
          </p:cNvSpPr>
          <p:nvPr/>
        </p:nvSpPr>
        <p:spPr bwMode="auto">
          <a:xfrm>
            <a:off x="3617913" y="5699125"/>
            <a:ext cx="4467225" cy="460375"/>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Ulrich Krupp, “</a:t>
            </a:r>
            <a:r>
              <a:rPr lang="en-US" sz="1200" b="1" dirty="0">
                <a:solidFill>
                  <a:schemeClr val="tx1">
                    <a:lumMod val="65000"/>
                    <a:lumOff val="35000"/>
                  </a:schemeClr>
                </a:solidFill>
                <a:latin typeface="Times New Roman" pitchFamily="18" charset="0"/>
                <a:cs typeface="Times New Roman" pitchFamily="18" charset="0"/>
              </a:rPr>
              <a:t>Fatigue Crack Propagation in Metals and Alloys,” </a:t>
            </a:r>
            <a:r>
              <a:rPr lang="en-US" sz="1200" dirty="0">
                <a:solidFill>
                  <a:schemeClr val="tx1">
                    <a:lumMod val="65000"/>
                    <a:lumOff val="35000"/>
                  </a:schemeClr>
                </a:solidFill>
                <a:latin typeface="Times New Roman" pitchFamily="18" charset="0"/>
                <a:cs typeface="Times New Roman" pitchFamily="18" charset="0"/>
              </a:rPr>
              <a:t>Wiley-</a:t>
            </a:r>
            <a:r>
              <a:rPr lang="en-US" sz="1200" dirty="0" err="1">
                <a:solidFill>
                  <a:schemeClr val="tx1">
                    <a:lumMod val="65000"/>
                    <a:lumOff val="35000"/>
                  </a:schemeClr>
                </a:solidFill>
                <a:latin typeface="Times New Roman" pitchFamily="18" charset="0"/>
                <a:cs typeface="Times New Roman" pitchFamily="18" charset="0"/>
              </a:rPr>
              <a:t>VCH</a:t>
            </a:r>
            <a:r>
              <a:rPr lang="en-US" sz="1200" b="1" dirty="0">
                <a:solidFill>
                  <a:schemeClr val="tx1">
                    <a:lumMod val="65000"/>
                    <a:lumOff val="35000"/>
                  </a:schemeClr>
                </a:solidFill>
                <a:latin typeface="Times New Roman" pitchFamily="18" charset="0"/>
                <a:cs typeface="Times New Roman" pitchFamily="18" charset="0"/>
              </a:rPr>
              <a:t>, </a:t>
            </a:r>
            <a:r>
              <a:rPr lang="en-US" sz="1200" dirty="0">
                <a:solidFill>
                  <a:schemeClr val="tx1">
                    <a:lumMod val="65000"/>
                    <a:lumOff val="35000"/>
                  </a:schemeClr>
                </a:solidFill>
                <a:latin typeface="Times New Roman" pitchFamily="18" charset="0"/>
                <a:cs typeface="Times New Roman" pitchFamily="18" charset="0"/>
              </a:rPr>
              <a:t>2007, pp.  172, 239</a:t>
            </a:r>
            <a:r>
              <a:rPr lang="en-US" sz="1200" b="1" dirty="0">
                <a:solidFill>
                  <a:schemeClr val="tx1">
                    <a:lumMod val="65000"/>
                    <a:lumOff val="35000"/>
                  </a:schemeClr>
                </a:solidFill>
                <a:latin typeface="Times New Roman" pitchFamily="18" charset="0"/>
                <a:cs typeface="Times New Roman" pitchFamily="18" charset="0"/>
              </a:rPr>
              <a:t>.</a:t>
            </a:r>
            <a:endParaRPr lang="en-US" sz="1200" dirty="0">
              <a:solidFill>
                <a:schemeClr val="tx1">
                  <a:lumMod val="65000"/>
                  <a:lumOff val="35000"/>
                </a:schemeClr>
              </a:solidFill>
              <a:latin typeface="Times New Roman" pitchFamily="18" charset="0"/>
              <a:cs typeface="Times New Roman" pitchFamily="18" charset="0"/>
            </a:endParaRPr>
          </a:p>
        </p:txBody>
      </p:sp>
      <p:cxnSp>
        <p:nvCxnSpPr>
          <p:cNvPr id="8" name="Straight Connector 7"/>
          <p:cNvCxnSpPr/>
          <p:nvPr/>
        </p:nvCxnSpPr>
        <p:spPr>
          <a:xfrm>
            <a:off x="3359150" y="1881188"/>
            <a:ext cx="11113" cy="3625850"/>
          </a:xfrm>
          <a:prstGeom prst="line">
            <a:avLst/>
          </a:prstGeom>
          <a:ln>
            <a:solidFill>
              <a:srgbClr val="0000FF"/>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450C4E45-769A-4793-A11A-514A08BBA079}" type="slidenum">
              <a:rPr lang="en-US" smtClean="0"/>
              <a:pPr>
                <a:defRPr/>
              </a:pPr>
              <a:t>46</a:t>
            </a:fld>
            <a:endParaRPr lang="en-US"/>
          </a:p>
        </p:txBody>
      </p:sp>
      <p:sp>
        <p:nvSpPr>
          <p:cNvPr id="46083" name="TextBox 2"/>
          <p:cNvSpPr txBox="1">
            <a:spLocks noChangeArrowheads="1"/>
          </p:cNvSpPr>
          <p:nvPr/>
        </p:nvSpPr>
        <p:spPr bwMode="auto">
          <a:xfrm>
            <a:off x="381000" y="381000"/>
            <a:ext cx="8496300" cy="16319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Long Crack Propagation (Mode I) - Striations</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The Mode I fatigue crack propagation occurs via dislocation movements along multiple slip planes in the vicinity of the crack tip.  The irreversible nature of the slip response can result in the formation of microscopically visible steps on the fracture surface known as striations.  Detectable striations are not always formed - dependent upon material, environment, and rate of crack propagation. </a:t>
            </a:r>
            <a:endParaRPr lang="en-US" sz="1400"/>
          </a:p>
          <a:p>
            <a:endParaRPr lang="en-US" sz="1600" i="1">
              <a:latin typeface="Times New Roman" pitchFamily="18" charset="0"/>
              <a:cs typeface="Times New Roman" pitchFamily="18" charset="0"/>
            </a:endParaRPr>
          </a:p>
        </p:txBody>
      </p:sp>
      <p:pic>
        <p:nvPicPr>
          <p:cNvPr id="46084" name="Picture 2" descr="Z:\DATA_010_06-11_06-12\fatigue class\024_striations_1a.JPG"/>
          <p:cNvPicPr>
            <a:picLocks noChangeAspect="1" noChangeArrowheads="1"/>
          </p:cNvPicPr>
          <p:nvPr/>
        </p:nvPicPr>
        <p:blipFill>
          <a:blip r:embed="rId2" cstate="print"/>
          <a:srcRect/>
          <a:stretch>
            <a:fillRect/>
          </a:stretch>
        </p:blipFill>
        <p:spPr bwMode="auto">
          <a:xfrm>
            <a:off x="295275" y="1982788"/>
            <a:ext cx="3803650" cy="3849687"/>
          </a:xfrm>
          <a:prstGeom prst="rect">
            <a:avLst/>
          </a:prstGeom>
          <a:noFill/>
          <a:ln w="9525">
            <a:noFill/>
            <a:miter lim="800000"/>
            <a:headEnd/>
            <a:tailEnd/>
          </a:ln>
        </p:spPr>
      </p:pic>
      <p:pic>
        <p:nvPicPr>
          <p:cNvPr id="46085" name="Picture 3" descr="Z:\DATA_010_06-11_06-12\fatigue class\024_striations_2a.JPG"/>
          <p:cNvPicPr>
            <a:picLocks noChangeAspect="1" noChangeArrowheads="1"/>
          </p:cNvPicPr>
          <p:nvPr/>
        </p:nvPicPr>
        <p:blipFill>
          <a:blip r:embed="rId3" cstate="print"/>
          <a:srcRect/>
          <a:stretch>
            <a:fillRect/>
          </a:stretch>
        </p:blipFill>
        <p:spPr bwMode="auto">
          <a:xfrm>
            <a:off x="5053013" y="1836738"/>
            <a:ext cx="2979737" cy="3794125"/>
          </a:xfrm>
          <a:prstGeom prst="rect">
            <a:avLst/>
          </a:prstGeom>
          <a:noFill/>
          <a:ln w="9525">
            <a:noFill/>
            <a:miter lim="800000"/>
            <a:headEnd/>
            <a:tailEnd/>
          </a:ln>
        </p:spPr>
      </p:pic>
      <p:cxnSp>
        <p:nvCxnSpPr>
          <p:cNvPr id="6" name="Straight Connector 5"/>
          <p:cNvCxnSpPr/>
          <p:nvPr/>
        </p:nvCxnSpPr>
        <p:spPr>
          <a:xfrm>
            <a:off x="4478338" y="1943100"/>
            <a:ext cx="11112" cy="4344988"/>
          </a:xfrm>
          <a:prstGeom prst="line">
            <a:avLst/>
          </a:prstGeom>
          <a:ln>
            <a:solidFill>
              <a:srgbClr val="0000FF"/>
            </a:solidFill>
            <a:prstDash val="dash"/>
          </a:ln>
        </p:spPr>
        <p:style>
          <a:lnRef idx="1">
            <a:schemeClr val="accent1"/>
          </a:lnRef>
          <a:fillRef idx="0">
            <a:schemeClr val="accent1"/>
          </a:fillRef>
          <a:effectRef idx="0">
            <a:schemeClr val="accent1"/>
          </a:effectRef>
          <a:fontRef idx="minor">
            <a:schemeClr val="tx1"/>
          </a:fontRef>
        </p:style>
      </p:cxnSp>
      <p:sp>
        <p:nvSpPr>
          <p:cNvPr id="8" name="TextBox 3"/>
          <p:cNvSpPr txBox="1">
            <a:spLocks noChangeArrowheads="1"/>
          </p:cNvSpPr>
          <p:nvPr/>
        </p:nvSpPr>
        <p:spPr bwMode="auto">
          <a:xfrm>
            <a:off x="296863" y="6007100"/>
            <a:ext cx="3833812" cy="461963"/>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V. Kerlins, </a:t>
            </a:r>
            <a:r>
              <a:rPr lang="en-US" sz="1200" b="1" dirty="0">
                <a:solidFill>
                  <a:schemeClr val="tx1">
                    <a:lumMod val="65000"/>
                    <a:lumOff val="35000"/>
                  </a:schemeClr>
                </a:solidFill>
                <a:latin typeface="Times New Roman" pitchFamily="18" charset="0"/>
                <a:cs typeface="Times New Roman" pitchFamily="18" charset="0"/>
              </a:rPr>
              <a:t>ASM Handbook Vol. 12 : Fractography</a:t>
            </a:r>
            <a:r>
              <a:rPr lang="en-US" sz="1200" dirty="0">
                <a:solidFill>
                  <a:schemeClr val="tx1">
                    <a:lumMod val="65000"/>
                    <a:lumOff val="35000"/>
                  </a:schemeClr>
                </a:solidFill>
                <a:latin typeface="Times New Roman" pitchFamily="18" charset="0"/>
                <a:cs typeface="Times New Roman" pitchFamily="18" charset="0"/>
              </a:rPr>
              <a:t>, 1987, pg 21.</a:t>
            </a:r>
          </a:p>
        </p:txBody>
      </p:sp>
      <p:sp>
        <p:nvSpPr>
          <p:cNvPr id="9" name="TextBox 3"/>
          <p:cNvSpPr txBox="1">
            <a:spLocks noChangeArrowheads="1"/>
          </p:cNvSpPr>
          <p:nvPr/>
        </p:nvSpPr>
        <p:spPr bwMode="auto">
          <a:xfrm>
            <a:off x="4651375" y="5635625"/>
            <a:ext cx="4019550" cy="831850"/>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Pippan, Zelger, Gach, Bichler, Weinhandl, </a:t>
            </a:r>
            <a:r>
              <a:rPr lang="en-US" sz="1200" b="1" dirty="0">
                <a:solidFill>
                  <a:schemeClr val="tx1">
                    <a:lumMod val="65000"/>
                    <a:lumOff val="35000"/>
                  </a:schemeClr>
                </a:solidFill>
                <a:latin typeface="Times New Roman" pitchFamily="18" charset="0"/>
                <a:cs typeface="Times New Roman" pitchFamily="18" charset="0"/>
              </a:rPr>
              <a:t>On the mechanism of fatigue crack propagation in ductile metallic materials</a:t>
            </a:r>
            <a:r>
              <a:rPr lang="en-US" sz="1200" dirty="0">
                <a:solidFill>
                  <a:schemeClr val="tx1">
                    <a:lumMod val="65000"/>
                    <a:lumOff val="35000"/>
                  </a:schemeClr>
                </a:solidFill>
                <a:latin typeface="Times New Roman" pitchFamily="18" charset="0"/>
                <a:cs typeface="Times New Roman" pitchFamily="18" charset="0"/>
              </a:rPr>
              <a:t>, Fatigue &amp; Fracture of Engineering Materials &amp; Structures, 34</a:t>
            </a:r>
            <a:r>
              <a:rPr lang="en-US" sz="1200" b="1" dirty="0">
                <a:solidFill>
                  <a:schemeClr val="tx1">
                    <a:lumMod val="65000"/>
                    <a:lumOff val="35000"/>
                  </a:schemeClr>
                </a:solidFill>
                <a:latin typeface="Times New Roman" pitchFamily="18" charset="0"/>
                <a:cs typeface="Times New Roman" pitchFamily="18" charset="0"/>
              </a:rPr>
              <a:t>, </a:t>
            </a:r>
            <a:r>
              <a:rPr lang="en-US" sz="1200" dirty="0">
                <a:solidFill>
                  <a:schemeClr val="tx1">
                    <a:lumMod val="65000"/>
                    <a:lumOff val="35000"/>
                  </a:schemeClr>
                </a:solidFill>
                <a:latin typeface="Times New Roman" pitchFamily="18" charset="0"/>
                <a:cs typeface="Times New Roman" pitchFamily="18" charset="0"/>
              </a:rPr>
              <a:t>2010, pp. 1-16.</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261B53B-EE9B-4F14-8036-4B9729CE1C08}" type="slidenum">
              <a:rPr lang="en-US" smtClean="0"/>
              <a:pPr>
                <a:defRPr/>
              </a:pPr>
              <a:t>47</a:t>
            </a:fld>
            <a:endParaRPr lang="en-US"/>
          </a:p>
        </p:txBody>
      </p:sp>
      <p:sp>
        <p:nvSpPr>
          <p:cNvPr id="47107" name="TextBox 2"/>
          <p:cNvSpPr txBox="1">
            <a:spLocks noChangeArrowheads="1"/>
          </p:cNvSpPr>
          <p:nvPr/>
        </p:nvSpPr>
        <p:spPr bwMode="auto">
          <a:xfrm>
            <a:off x="381000" y="381000"/>
            <a:ext cx="8496300" cy="14160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Long Crack Propagation (Mode I) – Striations (cont.)</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Within a failure analysis investigation striations can be used to physically quantify aspects of the fatigue crack propagation which in turn can be used to calculate the corresponding structural response states (loading type, loading magnitude, number of cycles, etc.). </a:t>
            </a:r>
            <a:endParaRPr lang="en-US" sz="1400"/>
          </a:p>
          <a:p>
            <a:endParaRPr lang="en-US" sz="1600" i="1">
              <a:latin typeface="Times New Roman" pitchFamily="18" charset="0"/>
              <a:cs typeface="Times New Roman" pitchFamily="18" charset="0"/>
            </a:endParaRPr>
          </a:p>
        </p:txBody>
      </p:sp>
      <p:pic>
        <p:nvPicPr>
          <p:cNvPr id="47108" name="Picture 2" descr="Z:\DATA_010_06-11_06-12\fatigue class\024_striations_3a.JPG"/>
          <p:cNvPicPr>
            <a:picLocks noChangeAspect="1" noChangeArrowheads="1"/>
          </p:cNvPicPr>
          <p:nvPr/>
        </p:nvPicPr>
        <p:blipFill>
          <a:blip r:embed="rId2" cstate="print"/>
          <a:srcRect/>
          <a:stretch>
            <a:fillRect/>
          </a:stretch>
        </p:blipFill>
        <p:spPr bwMode="auto">
          <a:xfrm>
            <a:off x="387350" y="1928813"/>
            <a:ext cx="4064000" cy="3711575"/>
          </a:xfrm>
          <a:prstGeom prst="rect">
            <a:avLst/>
          </a:prstGeom>
          <a:noFill/>
          <a:ln w="9525">
            <a:noFill/>
            <a:miter lim="800000"/>
            <a:headEnd/>
            <a:tailEnd/>
          </a:ln>
        </p:spPr>
      </p:pic>
      <p:pic>
        <p:nvPicPr>
          <p:cNvPr id="47109" name="Picture 4" descr="Z:\DATA_010_06-11_06-12\fatigue class\024_striations_5a.JPG"/>
          <p:cNvPicPr>
            <a:picLocks noChangeAspect="1" noChangeArrowheads="1"/>
          </p:cNvPicPr>
          <p:nvPr/>
        </p:nvPicPr>
        <p:blipFill>
          <a:blip r:embed="rId3" cstate="print"/>
          <a:srcRect/>
          <a:stretch>
            <a:fillRect/>
          </a:stretch>
        </p:blipFill>
        <p:spPr bwMode="auto">
          <a:xfrm>
            <a:off x="4941888" y="1708150"/>
            <a:ext cx="3675062" cy="3871913"/>
          </a:xfrm>
          <a:prstGeom prst="rect">
            <a:avLst/>
          </a:prstGeom>
          <a:noFill/>
          <a:ln w="9525">
            <a:noFill/>
            <a:miter lim="800000"/>
            <a:headEnd/>
            <a:tailEnd/>
          </a:ln>
        </p:spPr>
      </p:pic>
      <p:cxnSp>
        <p:nvCxnSpPr>
          <p:cNvPr id="7" name="Straight Connector 6"/>
          <p:cNvCxnSpPr/>
          <p:nvPr/>
        </p:nvCxnSpPr>
        <p:spPr>
          <a:xfrm>
            <a:off x="4632325" y="1695450"/>
            <a:ext cx="11113" cy="4170363"/>
          </a:xfrm>
          <a:prstGeom prst="line">
            <a:avLst/>
          </a:prstGeom>
          <a:ln>
            <a:solidFill>
              <a:srgbClr val="0000FF"/>
            </a:solidFill>
            <a:prstDash val="dash"/>
          </a:ln>
        </p:spPr>
        <p:style>
          <a:lnRef idx="1">
            <a:schemeClr val="accent1"/>
          </a:lnRef>
          <a:fillRef idx="0">
            <a:schemeClr val="accent1"/>
          </a:fillRef>
          <a:effectRef idx="0">
            <a:schemeClr val="accent1"/>
          </a:effectRef>
          <a:fontRef idx="minor">
            <a:schemeClr val="tx1"/>
          </a:fontRef>
        </p:style>
      </p:cxnSp>
      <p:sp>
        <p:nvSpPr>
          <p:cNvPr id="9" name="TextBox 3"/>
          <p:cNvSpPr txBox="1">
            <a:spLocks noChangeArrowheads="1"/>
          </p:cNvSpPr>
          <p:nvPr/>
        </p:nvSpPr>
        <p:spPr bwMode="auto">
          <a:xfrm>
            <a:off x="361950" y="6099175"/>
            <a:ext cx="7847013" cy="461963"/>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dirty="0" err="1">
                <a:solidFill>
                  <a:schemeClr val="tx1">
                    <a:lumMod val="65000"/>
                    <a:lumOff val="35000"/>
                  </a:schemeClr>
                </a:solidFill>
                <a:latin typeface="Times New Roman" pitchFamily="18" charset="0"/>
                <a:cs typeface="Times New Roman" pitchFamily="18" charset="0"/>
              </a:rPr>
              <a:t>P.H.</a:t>
            </a:r>
            <a:r>
              <a:rPr lang="en-US" sz="1200" dirty="0">
                <a:solidFill>
                  <a:schemeClr val="tx1">
                    <a:lumMod val="65000"/>
                    <a:lumOff val="35000"/>
                  </a:schemeClr>
                </a:solidFill>
                <a:latin typeface="Times New Roman" pitchFamily="18" charset="0"/>
                <a:cs typeface="Times New Roman" pitchFamily="18" charset="0"/>
              </a:rPr>
              <a:t> </a:t>
            </a:r>
            <a:r>
              <a:rPr lang="en-US" sz="1200" dirty="0" err="1">
                <a:solidFill>
                  <a:schemeClr val="tx1">
                    <a:lumMod val="65000"/>
                    <a:lumOff val="35000"/>
                  </a:schemeClr>
                </a:solidFill>
                <a:latin typeface="Times New Roman" pitchFamily="18" charset="0"/>
                <a:cs typeface="Times New Roman" pitchFamily="18" charset="0"/>
              </a:rPr>
              <a:t>DeVries</a:t>
            </a:r>
            <a:r>
              <a:rPr lang="en-US" sz="1200" dirty="0">
                <a:solidFill>
                  <a:schemeClr val="tx1">
                    <a:lumMod val="65000"/>
                    <a:lumOff val="35000"/>
                  </a:schemeClr>
                </a:solidFill>
                <a:latin typeface="Times New Roman" pitchFamily="18" charset="0"/>
                <a:cs typeface="Times New Roman" pitchFamily="18" charset="0"/>
              </a:rPr>
              <a:t>, </a:t>
            </a:r>
            <a:r>
              <a:rPr lang="en-US" sz="1200" dirty="0" err="1">
                <a:solidFill>
                  <a:schemeClr val="tx1">
                    <a:lumMod val="65000"/>
                    <a:lumOff val="35000"/>
                  </a:schemeClr>
                </a:solidFill>
                <a:latin typeface="Times New Roman" pitchFamily="18" charset="0"/>
                <a:cs typeface="Times New Roman" pitchFamily="18" charset="0"/>
              </a:rPr>
              <a:t>K.T.</a:t>
            </a:r>
            <a:r>
              <a:rPr lang="en-US" sz="1200" dirty="0">
                <a:solidFill>
                  <a:schemeClr val="tx1">
                    <a:lumMod val="65000"/>
                    <a:lumOff val="35000"/>
                  </a:schemeClr>
                </a:solidFill>
                <a:latin typeface="Times New Roman" pitchFamily="18" charset="0"/>
                <a:cs typeface="Times New Roman" pitchFamily="18" charset="0"/>
              </a:rPr>
              <a:t> Ruth, </a:t>
            </a:r>
            <a:r>
              <a:rPr lang="en-US" sz="1200" dirty="0" err="1">
                <a:solidFill>
                  <a:schemeClr val="tx1">
                    <a:lumMod val="65000"/>
                    <a:lumOff val="35000"/>
                  </a:schemeClr>
                </a:solidFill>
                <a:latin typeface="Times New Roman" pitchFamily="18" charset="0"/>
                <a:cs typeface="Times New Roman" pitchFamily="18" charset="0"/>
              </a:rPr>
              <a:t>D.P.</a:t>
            </a:r>
            <a:r>
              <a:rPr lang="en-US" sz="1200" dirty="0">
                <a:solidFill>
                  <a:schemeClr val="tx1">
                    <a:lumMod val="65000"/>
                    <a:lumOff val="35000"/>
                  </a:schemeClr>
                </a:solidFill>
                <a:latin typeface="Times New Roman" pitchFamily="18" charset="0"/>
                <a:cs typeface="Times New Roman" pitchFamily="18" charset="0"/>
              </a:rPr>
              <a:t> </a:t>
            </a:r>
            <a:r>
              <a:rPr lang="en-US" sz="1200" dirty="0" err="1">
                <a:solidFill>
                  <a:schemeClr val="tx1">
                    <a:lumMod val="65000"/>
                    <a:lumOff val="35000"/>
                  </a:schemeClr>
                </a:solidFill>
                <a:latin typeface="Times New Roman" pitchFamily="18" charset="0"/>
                <a:cs typeface="Times New Roman" pitchFamily="18" charset="0"/>
              </a:rPr>
              <a:t>Dennies</a:t>
            </a:r>
            <a:r>
              <a:rPr lang="en-US" sz="1200" dirty="0">
                <a:solidFill>
                  <a:schemeClr val="tx1">
                    <a:lumMod val="65000"/>
                    <a:lumOff val="35000"/>
                  </a:schemeClr>
                </a:solidFill>
                <a:latin typeface="Times New Roman" pitchFamily="18" charset="0"/>
                <a:cs typeface="Times New Roman" pitchFamily="18" charset="0"/>
              </a:rPr>
              <a:t>, </a:t>
            </a:r>
            <a:r>
              <a:rPr lang="en-US" sz="1200" b="1" dirty="0">
                <a:solidFill>
                  <a:schemeClr val="tx1">
                    <a:lumMod val="65000"/>
                    <a:lumOff val="35000"/>
                  </a:schemeClr>
                </a:solidFill>
                <a:latin typeface="Times New Roman" pitchFamily="18" charset="0"/>
                <a:cs typeface="Times New Roman" pitchFamily="18" charset="0"/>
              </a:rPr>
              <a:t>Counting on Fatigue : Striations and Their Measure</a:t>
            </a:r>
            <a:r>
              <a:rPr lang="en-US" sz="1200" dirty="0">
                <a:solidFill>
                  <a:schemeClr val="tx1">
                    <a:lumMod val="65000"/>
                    <a:lumOff val="35000"/>
                  </a:schemeClr>
                </a:solidFill>
                <a:latin typeface="Times New Roman" pitchFamily="18" charset="0"/>
                <a:cs typeface="Times New Roman" pitchFamily="18" charset="0"/>
              </a:rPr>
              <a:t>, “</a:t>
            </a:r>
            <a:r>
              <a:rPr lang="en-US" sz="1200" i="1" dirty="0">
                <a:solidFill>
                  <a:schemeClr val="tx1">
                    <a:lumMod val="65000"/>
                    <a:lumOff val="35000"/>
                  </a:schemeClr>
                </a:solidFill>
                <a:latin typeface="Times New Roman" pitchFamily="18" charset="0"/>
                <a:cs typeface="Times New Roman" pitchFamily="18" charset="0"/>
              </a:rPr>
              <a:t>J Failure Analysis and Prevention</a:t>
            </a:r>
            <a:r>
              <a:rPr lang="en-US" sz="1200" b="1" dirty="0">
                <a:solidFill>
                  <a:schemeClr val="tx1">
                    <a:lumMod val="65000"/>
                    <a:lumOff val="35000"/>
                  </a:schemeClr>
                </a:solidFill>
                <a:latin typeface="Times New Roman" pitchFamily="18" charset="0"/>
                <a:cs typeface="Times New Roman" pitchFamily="18" charset="0"/>
              </a:rPr>
              <a:t>,” </a:t>
            </a:r>
            <a:r>
              <a:rPr lang="en-US" sz="1200" dirty="0">
                <a:solidFill>
                  <a:schemeClr val="tx1">
                    <a:lumMod val="65000"/>
                    <a:lumOff val="35000"/>
                  </a:schemeClr>
                </a:solidFill>
                <a:latin typeface="Times New Roman" pitchFamily="18" charset="0"/>
                <a:cs typeface="Times New Roman" pitchFamily="18" charset="0"/>
              </a:rPr>
              <a:t>vol. 10</a:t>
            </a:r>
            <a:r>
              <a:rPr lang="en-US" sz="1200" b="1" dirty="0">
                <a:solidFill>
                  <a:schemeClr val="tx1">
                    <a:lumMod val="65000"/>
                    <a:lumOff val="35000"/>
                  </a:schemeClr>
                </a:solidFill>
                <a:latin typeface="Times New Roman" pitchFamily="18" charset="0"/>
                <a:cs typeface="Times New Roman" pitchFamily="18" charset="0"/>
              </a:rPr>
              <a:t>, </a:t>
            </a:r>
            <a:r>
              <a:rPr lang="en-US" sz="1200" dirty="0">
                <a:solidFill>
                  <a:schemeClr val="tx1">
                    <a:lumMod val="65000"/>
                    <a:lumOff val="35000"/>
                  </a:schemeClr>
                </a:solidFill>
                <a:latin typeface="Times New Roman" pitchFamily="18" charset="0"/>
                <a:cs typeface="Times New Roman" pitchFamily="18" charset="0"/>
              </a:rPr>
              <a:t>2000, pp. 123, 130</a:t>
            </a:r>
            <a:r>
              <a:rPr lang="en-US" sz="1200" b="1" dirty="0">
                <a:solidFill>
                  <a:schemeClr val="tx1">
                    <a:lumMod val="65000"/>
                    <a:lumOff val="35000"/>
                  </a:schemeClr>
                </a:solidFill>
                <a:latin typeface="Times New Roman" pitchFamily="18" charset="0"/>
                <a:cs typeface="Times New Roman" pitchFamily="18" charset="0"/>
              </a:rPr>
              <a:t>.</a:t>
            </a:r>
            <a:endParaRPr lang="en-US" sz="1200" dirty="0">
              <a:solidFill>
                <a:schemeClr val="tx1">
                  <a:lumMod val="65000"/>
                  <a:lumOff val="3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BC49F1E0-D581-41C6-BC0A-EC1E363220DF}" type="slidenum">
              <a:rPr lang="en-US" smtClean="0"/>
              <a:pPr>
                <a:defRPr/>
              </a:pPr>
              <a:t>48</a:t>
            </a:fld>
            <a:endParaRPr lang="en-US"/>
          </a:p>
        </p:txBody>
      </p:sp>
      <p:sp>
        <p:nvSpPr>
          <p:cNvPr id="48131" name="TextBox 2"/>
          <p:cNvSpPr txBox="1">
            <a:spLocks noChangeArrowheads="1"/>
          </p:cNvSpPr>
          <p:nvPr/>
        </p:nvSpPr>
        <p:spPr bwMode="auto">
          <a:xfrm>
            <a:off x="381000" y="381000"/>
            <a:ext cx="8496300" cy="9842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Fatigue Damage Accumulation Process</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sym typeface="Symbol" pitchFamily="18" charset="2"/>
              </a:rPr>
              <a:t>A schematic representation of the fatigue crack nucleation, initiation, and propagation phases is provided below.</a:t>
            </a:r>
            <a:endParaRPr lang="en-US" sz="1400"/>
          </a:p>
          <a:p>
            <a:endParaRPr lang="en-US" sz="1600" i="1">
              <a:latin typeface="Times New Roman" pitchFamily="18" charset="0"/>
              <a:cs typeface="Times New Roman" pitchFamily="18" charset="0"/>
            </a:endParaRPr>
          </a:p>
        </p:txBody>
      </p:sp>
      <p:pic>
        <p:nvPicPr>
          <p:cNvPr id="48132" name="Picture 2" descr="Z:\DATA_010_06-11_06-12\fatigue class\022_mode-II-I_transition_3a.JPG"/>
          <p:cNvPicPr>
            <a:picLocks noChangeAspect="1" noChangeArrowheads="1"/>
          </p:cNvPicPr>
          <p:nvPr/>
        </p:nvPicPr>
        <p:blipFill>
          <a:blip r:embed="rId2" cstate="print"/>
          <a:srcRect/>
          <a:stretch>
            <a:fillRect/>
          </a:stretch>
        </p:blipFill>
        <p:spPr bwMode="auto">
          <a:xfrm>
            <a:off x="1550988" y="1250950"/>
            <a:ext cx="5414962" cy="4411663"/>
          </a:xfrm>
          <a:prstGeom prst="rect">
            <a:avLst/>
          </a:prstGeom>
          <a:noFill/>
          <a:ln w="9525">
            <a:noFill/>
            <a:miter lim="800000"/>
            <a:headEnd/>
            <a:tailEnd/>
          </a:ln>
        </p:spPr>
      </p:pic>
      <p:sp>
        <p:nvSpPr>
          <p:cNvPr id="5" name="TextBox 3"/>
          <p:cNvSpPr txBox="1">
            <a:spLocks noChangeArrowheads="1"/>
          </p:cNvSpPr>
          <p:nvPr/>
        </p:nvSpPr>
        <p:spPr bwMode="auto">
          <a:xfrm>
            <a:off x="361950" y="6099175"/>
            <a:ext cx="7847013" cy="461963"/>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R. I. Stephens, A. </a:t>
            </a:r>
            <a:r>
              <a:rPr lang="en-US" sz="1200" dirty="0" err="1">
                <a:solidFill>
                  <a:schemeClr val="tx1">
                    <a:lumMod val="65000"/>
                    <a:lumOff val="35000"/>
                  </a:schemeClr>
                </a:solidFill>
                <a:latin typeface="Times New Roman" pitchFamily="18" charset="0"/>
                <a:cs typeface="Times New Roman" pitchFamily="18" charset="0"/>
              </a:rPr>
              <a:t>Fatemi</a:t>
            </a:r>
            <a:r>
              <a:rPr lang="en-US" sz="1200" dirty="0">
                <a:solidFill>
                  <a:schemeClr val="tx1">
                    <a:lumMod val="65000"/>
                    <a:lumOff val="35000"/>
                  </a:schemeClr>
                </a:solidFill>
                <a:latin typeface="Times New Roman" pitchFamily="18" charset="0"/>
                <a:cs typeface="Times New Roman" pitchFamily="18" charset="0"/>
              </a:rPr>
              <a:t>, R. R. Stephens, H. Fuchs, “</a:t>
            </a:r>
            <a:r>
              <a:rPr lang="en-US" sz="1200" b="1" dirty="0">
                <a:solidFill>
                  <a:schemeClr val="tx1">
                    <a:lumMod val="65000"/>
                    <a:lumOff val="35000"/>
                  </a:schemeClr>
                </a:solidFill>
                <a:latin typeface="Times New Roman" pitchFamily="18" charset="0"/>
                <a:cs typeface="Times New Roman" pitchFamily="18" charset="0"/>
              </a:rPr>
              <a:t>Metal Fatigue in Engineering, 2</a:t>
            </a:r>
            <a:r>
              <a:rPr lang="en-US" sz="1200" b="1" baseline="30000" dirty="0">
                <a:solidFill>
                  <a:schemeClr val="tx1">
                    <a:lumMod val="65000"/>
                    <a:lumOff val="35000"/>
                  </a:schemeClr>
                </a:solidFill>
                <a:latin typeface="Times New Roman" pitchFamily="18" charset="0"/>
                <a:cs typeface="Times New Roman" pitchFamily="18" charset="0"/>
              </a:rPr>
              <a:t>nd</a:t>
            </a:r>
            <a:r>
              <a:rPr lang="en-US" sz="1200" b="1" dirty="0">
                <a:solidFill>
                  <a:schemeClr val="tx1">
                    <a:lumMod val="65000"/>
                    <a:lumOff val="35000"/>
                  </a:schemeClr>
                </a:solidFill>
                <a:latin typeface="Times New Roman" pitchFamily="18" charset="0"/>
                <a:cs typeface="Times New Roman" pitchFamily="18" charset="0"/>
              </a:rPr>
              <a:t> ed.,” </a:t>
            </a:r>
            <a:r>
              <a:rPr lang="en-US" sz="1200" dirty="0">
                <a:solidFill>
                  <a:schemeClr val="tx1">
                    <a:lumMod val="65000"/>
                    <a:lumOff val="35000"/>
                  </a:schemeClr>
                </a:solidFill>
                <a:latin typeface="Times New Roman" pitchFamily="18" charset="0"/>
                <a:cs typeface="Times New Roman" pitchFamily="18" charset="0"/>
              </a:rPr>
              <a:t>John Wiley &amp; Sons</a:t>
            </a:r>
            <a:r>
              <a:rPr lang="en-US" sz="1200" b="1" dirty="0">
                <a:solidFill>
                  <a:schemeClr val="tx1">
                    <a:lumMod val="65000"/>
                    <a:lumOff val="35000"/>
                  </a:schemeClr>
                </a:solidFill>
                <a:latin typeface="Times New Roman" pitchFamily="18" charset="0"/>
                <a:cs typeface="Times New Roman" pitchFamily="18" charset="0"/>
              </a:rPr>
              <a:t>, </a:t>
            </a:r>
            <a:r>
              <a:rPr lang="en-US" sz="1200" dirty="0">
                <a:solidFill>
                  <a:schemeClr val="tx1">
                    <a:lumMod val="65000"/>
                    <a:lumOff val="35000"/>
                  </a:schemeClr>
                </a:solidFill>
                <a:latin typeface="Times New Roman" pitchFamily="18" charset="0"/>
                <a:cs typeface="Times New Roman" pitchFamily="18" charset="0"/>
              </a:rPr>
              <a:t>2000, pp. 51</a:t>
            </a:r>
            <a:r>
              <a:rPr lang="en-US" sz="1200" b="1" dirty="0">
                <a:solidFill>
                  <a:schemeClr val="tx1">
                    <a:lumMod val="65000"/>
                    <a:lumOff val="35000"/>
                  </a:schemeClr>
                </a:solidFill>
                <a:latin typeface="Times New Roman" pitchFamily="18" charset="0"/>
                <a:cs typeface="Times New Roman" pitchFamily="18" charset="0"/>
              </a:rPr>
              <a:t>.</a:t>
            </a:r>
            <a:endParaRPr lang="en-US" sz="1200" dirty="0">
              <a:solidFill>
                <a:schemeClr val="tx1">
                  <a:lumMod val="65000"/>
                  <a:lumOff val="35000"/>
                </a:schemeClr>
              </a:solidFill>
              <a:latin typeface="Times New Roman" pitchFamily="18" charset="0"/>
              <a:cs typeface="Times New Roman" pitchFamily="18" charset="0"/>
            </a:endParaRPr>
          </a:p>
        </p:txBody>
      </p:sp>
      <p:sp>
        <p:nvSpPr>
          <p:cNvPr id="48134" name="TextBox 12"/>
          <p:cNvSpPr txBox="1">
            <a:spLocks noChangeArrowheads="1"/>
          </p:cNvSpPr>
          <p:nvPr/>
        </p:nvSpPr>
        <p:spPr bwMode="auto">
          <a:xfrm>
            <a:off x="503238" y="2063750"/>
            <a:ext cx="1479550" cy="769938"/>
          </a:xfrm>
          <a:prstGeom prst="rect">
            <a:avLst/>
          </a:prstGeom>
          <a:solidFill>
            <a:schemeClr val="bg1"/>
          </a:solidFill>
          <a:ln w="3175">
            <a:noFill/>
            <a:miter lim="800000"/>
            <a:headEnd/>
            <a:tailEnd/>
          </a:ln>
        </p:spPr>
        <p:txBody>
          <a:bodyPr>
            <a:spAutoFit/>
          </a:bodyPr>
          <a:lstStyle/>
          <a:p>
            <a:pPr algn="ctr"/>
            <a:r>
              <a:rPr lang="en-US" sz="1100">
                <a:solidFill>
                  <a:srgbClr val="0000FF"/>
                </a:solidFill>
                <a:latin typeface="Times New Roman" pitchFamily="18" charset="0"/>
                <a:cs typeface="Times New Roman" pitchFamily="18" charset="0"/>
              </a:rPr>
              <a:t>Fatigue crack nucleation/initiation at the surface via persistent slip bands.</a:t>
            </a:r>
          </a:p>
        </p:txBody>
      </p:sp>
      <p:sp>
        <p:nvSpPr>
          <p:cNvPr id="8" name="Oval 7"/>
          <p:cNvSpPr/>
          <p:nvPr/>
        </p:nvSpPr>
        <p:spPr>
          <a:xfrm>
            <a:off x="2311400" y="2343150"/>
            <a:ext cx="215900" cy="461963"/>
          </a:xfrm>
          <a:prstGeom prst="ellipse">
            <a:avLst/>
          </a:prstGeom>
          <a:no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0" name="Straight Arrow Connector 9"/>
          <p:cNvCxnSpPr>
            <a:endCxn id="8" idx="2"/>
          </p:cNvCxnSpPr>
          <p:nvPr/>
        </p:nvCxnSpPr>
        <p:spPr>
          <a:xfrm>
            <a:off x="1819275" y="2497138"/>
            <a:ext cx="492125" cy="76200"/>
          </a:xfrm>
          <a:prstGeom prst="straightConnector1">
            <a:avLst/>
          </a:pr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4" name="Left Brace 13"/>
          <p:cNvSpPr/>
          <p:nvPr/>
        </p:nvSpPr>
        <p:spPr>
          <a:xfrm rot="19257389">
            <a:off x="2508250" y="2768600"/>
            <a:ext cx="223838" cy="571500"/>
          </a:xfrm>
          <a:prstGeom prst="leftBrace">
            <a:avLst>
              <a:gd name="adj1" fmla="val 48333"/>
              <a:gd name="adj2" fmla="val 50000"/>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8138" name="TextBox 12"/>
          <p:cNvSpPr txBox="1">
            <a:spLocks noChangeArrowheads="1"/>
          </p:cNvSpPr>
          <p:nvPr/>
        </p:nvSpPr>
        <p:spPr bwMode="auto">
          <a:xfrm>
            <a:off x="573088" y="3049588"/>
            <a:ext cx="1368425" cy="600075"/>
          </a:xfrm>
          <a:prstGeom prst="rect">
            <a:avLst/>
          </a:prstGeom>
          <a:solidFill>
            <a:schemeClr val="bg1"/>
          </a:solidFill>
          <a:ln w="3175">
            <a:noFill/>
            <a:miter lim="800000"/>
            <a:headEnd/>
            <a:tailEnd/>
          </a:ln>
        </p:spPr>
        <p:txBody>
          <a:bodyPr>
            <a:spAutoFit/>
          </a:bodyPr>
          <a:lstStyle/>
          <a:p>
            <a:pPr algn="ctr"/>
            <a:r>
              <a:rPr lang="en-US" sz="1100">
                <a:solidFill>
                  <a:srgbClr val="0000FF"/>
                </a:solidFill>
                <a:latin typeface="Times New Roman" pitchFamily="18" charset="0"/>
                <a:cs typeface="Times New Roman" pitchFamily="18" charset="0"/>
              </a:rPr>
              <a:t>Small crack propagation via Mode II mechanism.</a:t>
            </a:r>
          </a:p>
        </p:txBody>
      </p:sp>
      <p:cxnSp>
        <p:nvCxnSpPr>
          <p:cNvPr id="16" name="Straight Arrow Connector 15"/>
          <p:cNvCxnSpPr/>
          <p:nvPr/>
        </p:nvCxnSpPr>
        <p:spPr>
          <a:xfrm flipV="1">
            <a:off x="1808163" y="3136900"/>
            <a:ext cx="717550" cy="150813"/>
          </a:xfrm>
          <a:prstGeom prst="straightConnector1">
            <a:avLst/>
          </a:prstGeom>
          <a:ln>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 name="Left Brace 17"/>
          <p:cNvSpPr/>
          <p:nvPr/>
        </p:nvSpPr>
        <p:spPr>
          <a:xfrm rot="16200000">
            <a:off x="4425950" y="2178051"/>
            <a:ext cx="357187" cy="3160712"/>
          </a:xfrm>
          <a:prstGeom prst="leftBrace">
            <a:avLst>
              <a:gd name="adj1" fmla="val 48333"/>
              <a:gd name="adj2" fmla="val 65927"/>
            </a:avLst>
          </a:prstGeom>
          <a:ln w="190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8141" name="TextBox 12"/>
          <p:cNvSpPr txBox="1">
            <a:spLocks noChangeArrowheads="1"/>
          </p:cNvSpPr>
          <p:nvPr/>
        </p:nvSpPr>
        <p:spPr bwMode="auto">
          <a:xfrm>
            <a:off x="5995988" y="3498850"/>
            <a:ext cx="1368425" cy="600075"/>
          </a:xfrm>
          <a:prstGeom prst="rect">
            <a:avLst/>
          </a:prstGeom>
          <a:noFill/>
          <a:ln w="3175">
            <a:noFill/>
            <a:miter lim="800000"/>
            <a:headEnd/>
            <a:tailEnd/>
          </a:ln>
        </p:spPr>
        <p:txBody>
          <a:bodyPr>
            <a:spAutoFit/>
          </a:bodyPr>
          <a:lstStyle/>
          <a:p>
            <a:pPr algn="ctr"/>
            <a:r>
              <a:rPr lang="en-US" sz="1100">
                <a:solidFill>
                  <a:srgbClr val="0000FF"/>
                </a:solidFill>
                <a:latin typeface="Times New Roman" pitchFamily="18" charset="0"/>
                <a:cs typeface="Times New Roman" pitchFamily="18" charset="0"/>
              </a:rPr>
              <a:t>Long crack propagation via Mode I mechanism.</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E18F00AF-047B-4709-B132-FC44B6DE05E1}" type="slidenum">
              <a:rPr lang="en-US" smtClean="0"/>
              <a:pPr>
                <a:defRPr/>
              </a:pPr>
              <a:t>49</a:t>
            </a:fld>
            <a:endParaRPr lang="en-US"/>
          </a:p>
        </p:txBody>
      </p:sp>
      <p:sp>
        <p:nvSpPr>
          <p:cNvPr id="49155" name="TextBox 2"/>
          <p:cNvSpPr txBox="1">
            <a:spLocks noChangeArrowheads="1"/>
          </p:cNvSpPr>
          <p:nvPr/>
        </p:nvSpPr>
        <p:spPr bwMode="auto">
          <a:xfrm>
            <a:off x="381000" y="381000"/>
            <a:ext cx="8362950" cy="769938"/>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S-N curve ; Fatigue Damage Accumulation </a:t>
            </a:r>
          </a:p>
          <a:p>
            <a:endParaRPr lang="en-US" sz="1400">
              <a:latin typeface="Times New Roman" pitchFamily="18" charset="0"/>
              <a:cs typeface="Times New Roman" pitchFamily="18" charset="0"/>
            </a:endParaRPr>
          </a:p>
          <a:p>
            <a:r>
              <a:rPr lang="en-US" sz="1400">
                <a:latin typeface="Times New Roman" pitchFamily="18" charset="0"/>
                <a:cs typeface="Times New Roman" pitchFamily="18" charset="0"/>
              </a:rPr>
              <a:t>The cyclic time required to nucleate and initiate a fatigue crack consumes the majority of the overall fatigue life.</a:t>
            </a:r>
          </a:p>
        </p:txBody>
      </p:sp>
      <p:pic>
        <p:nvPicPr>
          <p:cNvPr id="49156" name="Picture 2" descr="Z:\DATA_010_06-11_06-12\fatigue class\004_S-N-curve_damage-trend_1a.JPG"/>
          <p:cNvPicPr>
            <a:picLocks noChangeAspect="1" noChangeArrowheads="1"/>
          </p:cNvPicPr>
          <p:nvPr/>
        </p:nvPicPr>
        <p:blipFill>
          <a:blip r:embed="rId2" cstate="print"/>
          <a:srcRect/>
          <a:stretch>
            <a:fillRect/>
          </a:stretch>
        </p:blipFill>
        <p:spPr bwMode="auto">
          <a:xfrm>
            <a:off x="569913" y="1192213"/>
            <a:ext cx="7385050" cy="4848225"/>
          </a:xfrm>
          <a:prstGeom prst="rect">
            <a:avLst/>
          </a:prstGeom>
          <a:noFill/>
          <a:ln w="9525">
            <a:noFill/>
            <a:miter lim="800000"/>
            <a:headEnd/>
            <a:tailEnd/>
          </a:ln>
        </p:spPr>
      </p:pic>
      <p:sp>
        <p:nvSpPr>
          <p:cNvPr id="6" name="TextBox 3"/>
          <p:cNvSpPr txBox="1">
            <a:spLocks noChangeArrowheads="1"/>
          </p:cNvSpPr>
          <p:nvPr/>
        </p:nvSpPr>
        <p:spPr bwMode="auto">
          <a:xfrm>
            <a:off x="247650" y="6243638"/>
            <a:ext cx="7283450" cy="46196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dirty="0" err="1">
                <a:solidFill>
                  <a:schemeClr val="tx1">
                    <a:lumMod val="65000"/>
                    <a:lumOff val="35000"/>
                  </a:schemeClr>
                </a:solidFill>
                <a:latin typeface="Times New Roman" pitchFamily="18" charset="0"/>
                <a:cs typeface="Times New Roman" pitchFamily="18" charset="0"/>
              </a:rPr>
              <a:t>W.G.</a:t>
            </a:r>
            <a:r>
              <a:rPr lang="en-US" sz="1200" dirty="0">
                <a:solidFill>
                  <a:schemeClr val="tx1">
                    <a:lumMod val="65000"/>
                    <a:lumOff val="35000"/>
                  </a:schemeClr>
                </a:solidFill>
                <a:latin typeface="Times New Roman" pitchFamily="18" charset="0"/>
                <a:cs typeface="Times New Roman" pitchFamily="18" charset="0"/>
              </a:rPr>
              <a:t> </a:t>
            </a:r>
            <a:r>
              <a:rPr lang="en-US" sz="1200" dirty="0" err="1">
                <a:solidFill>
                  <a:schemeClr val="tx1">
                    <a:lumMod val="65000"/>
                    <a:lumOff val="35000"/>
                  </a:schemeClr>
                </a:solidFill>
                <a:latin typeface="Times New Roman" pitchFamily="18" charset="0"/>
                <a:cs typeface="Times New Roman" pitchFamily="18" charset="0"/>
              </a:rPr>
              <a:t>Barrois</a:t>
            </a:r>
            <a:r>
              <a:rPr lang="en-US" sz="1200" dirty="0">
                <a:solidFill>
                  <a:schemeClr val="tx1">
                    <a:lumMod val="65000"/>
                    <a:lumOff val="35000"/>
                  </a:schemeClr>
                </a:solidFill>
                <a:latin typeface="Times New Roman" pitchFamily="18" charset="0"/>
                <a:cs typeface="Times New Roman" pitchFamily="18" charset="0"/>
              </a:rPr>
              <a:t>, </a:t>
            </a:r>
            <a:r>
              <a:rPr lang="en-US" sz="1200" b="1" dirty="0">
                <a:solidFill>
                  <a:schemeClr val="tx1">
                    <a:lumMod val="65000"/>
                    <a:lumOff val="35000"/>
                  </a:schemeClr>
                </a:solidFill>
                <a:latin typeface="Times New Roman" pitchFamily="18" charset="0"/>
                <a:cs typeface="Times New Roman" pitchFamily="18" charset="0"/>
              </a:rPr>
              <a:t>Manual of Fatigue of Structures ; Fundamental and Physical Aspects</a:t>
            </a:r>
            <a:r>
              <a:rPr lang="en-US" sz="1200" dirty="0">
                <a:solidFill>
                  <a:schemeClr val="tx1">
                    <a:lumMod val="65000"/>
                    <a:lumOff val="35000"/>
                  </a:schemeClr>
                </a:solidFill>
                <a:latin typeface="Times New Roman" pitchFamily="18" charset="0"/>
                <a:cs typeface="Times New Roman" pitchFamily="18" charset="0"/>
              </a:rPr>
              <a:t>, AGARD-MAN-8-70, June 1970, pg 227.</a:t>
            </a:r>
          </a:p>
        </p:txBody>
      </p:sp>
      <p:cxnSp>
        <p:nvCxnSpPr>
          <p:cNvPr id="7" name="Straight Arrow Connector 6"/>
          <p:cNvCxnSpPr/>
          <p:nvPr/>
        </p:nvCxnSpPr>
        <p:spPr>
          <a:xfrm>
            <a:off x="1290638" y="2962275"/>
            <a:ext cx="3598862" cy="17463"/>
          </a:xfrm>
          <a:prstGeom prst="straightConnector1">
            <a:avLst/>
          </a:prstGeom>
          <a:ln w="19050">
            <a:solidFill>
              <a:srgbClr val="0000FF"/>
            </a:solidFill>
            <a:prstDash val="sysDot"/>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4892675" y="2979738"/>
            <a:ext cx="312738" cy="6350"/>
          </a:xfrm>
          <a:prstGeom prst="straightConnector1">
            <a:avLst/>
          </a:prstGeom>
          <a:ln w="19050">
            <a:solidFill>
              <a:srgbClr val="0000FF"/>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a:off x="5197475" y="2911475"/>
            <a:ext cx="1588" cy="207963"/>
          </a:xfrm>
          <a:prstGeom prst="line">
            <a:avLst/>
          </a:prstGeom>
          <a:ln>
            <a:solidFill>
              <a:srgbClr val="0000FF"/>
            </a:solidFill>
          </a:ln>
        </p:spPr>
        <p:style>
          <a:lnRef idx="1">
            <a:schemeClr val="accent1"/>
          </a:lnRef>
          <a:fillRef idx="0">
            <a:schemeClr val="accent1"/>
          </a:fillRef>
          <a:effectRef idx="0">
            <a:schemeClr val="accent1"/>
          </a:effectRef>
          <a:fontRef idx="minor">
            <a:schemeClr val="tx1"/>
          </a:fontRef>
        </p:style>
      </p:cxnSp>
      <p:sp>
        <p:nvSpPr>
          <p:cNvPr id="49161" name="TextBox 11"/>
          <p:cNvSpPr txBox="1">
            <a:spLocks noChangeArrowheads="1"/>
          </p:cNvSpPr>
          <p:nvPr/>
        </p:nvSpPr>
        <p:spPr bwMode="auto">
          <a:xfrm>
            <a:off x="3330575" y="2943225"/>
            <a:ext cx="727075" cy="708025"/>
          </a:xfrm>
          <a:prstGeom prst="rect">
            <a:avLst/>
          </a:prstGeom>
          <a:noFill/>
          <a:ln w="3175">
            <a:noFill/>
            <a:miter lim="800000"/>
            <a:headEnd/>
            <a:tailEnd/>
          </a:ln>
        </p:spPr>
        <p:txBody>
          <a:bodyPr>
            <a:spAutoFit/>
          </a:bodyPr>
          <a:lstStyle/>
          <a:p>
            <a:r>
              <a:rPr lang="en-US" sz="1000">
                <a:solidFill>
                  <a:srgbClr val="0000FF"/>
                </a:solidFill>
                <a:latin typeface="Times New Roman" pitchFamily="18" charset="0"/>
                <a:cs typeface="Times New Roman" pitchFamily="18" charset="0"/>
              </a:rPr>
              <a:t>Crack nucleation initiation cycles</a:t>
            </a:r>
          </a:p>
        </p:txBody>
      </p:sp>
      <p:sp>
        <p:nvSpPr>
          <p:cNvPr id="49162" name="TextBox 12"/>
          <p:cNvSpPr txBox="1">
            <a:spLocks noChangeArrowheads="1"/>
          </p:cNvSpPr>
          <p:nvPr/>
        </p:nvSpPr>
        <p:spPr bwMode="auto">
          <a:xfrm>
            <a:off x="4833938" y="2984500"/>
            <a:ext cx="806450" cy="554038"/>
          </a:xfrm>
          <a:prstGeom prst="rect">
            <a:avLst/>
          </a:prstGeom>
          <a:noFill/>
          <a:ln w="3175">
            <a:noFill/>
            <a:miter lim="800000"/>
            <a:headEnd/>
            <a:tailEnd/>
          </a:ln>
        </p:spPr>
        <p:txBody>
          <a:bodyPr>
            <a:spAutoFit/>
          </a:bodyPr>
          <a:lstStyle/>
          <a:p>
            <a:r>
              <a:rPr lang="en-US" sz="1000">
                <a:solidFill>
                  <a:srgbClr val="0000FF"/>
                </a:solidFill>
                <a:latin typeface="Times New Roman" pitchFamily="18" charset="0"/>
                <a:cs typeface="Times New Roman" pitchFamily="18" charset="0"/>
              </a:rPr>
              <a:t>crack propagation cycles</a:t>
            </a:r>
          </a:p>
        </p:txBody>
      </p:sp>
      <p:cxnSp>
        <p:nvCxnSpPr>
          <p:cNvPr id="14" name="Straight Connector 13"/>
          <p:cNvCxnSpPr/>
          <p:nvPr/>
        </p:nvCxnSpPr>
        <p:spPr>
          <a:xfrm flipH="1">
            <a:off x="4905375" y="2886075"/>
            <a:ext cx="6350" cy="206375"/>
          </a:xfrm>
          <a:prstGeom prst="line">
            <a:avLst/>
          </a:prstGeom>
          <a:ln>
            <a:solidFill>
              <a:srgbClr val="0000FF"/>
            </a:solidFill>
          </a:ln>
        </p:spPr>
        <p:style>
          <a:lnRef idx="1">
            <a:schemeClr val="accent1"/>
          </a:lnRef>
          <a:fillRef idx="0">
            <a:schemeClr val="accent1"/>
          </a:fillRef>
          <a:effectRef idx="0">
            <a:schemeClr val="accent1"/>
          </a:effectRef>
          <a:fontRef idx="minor">
            <a:schemeClr val="tx1"/>
          </a:fontRef>
        </p:style>
      </p:cxnSp>
      <p:sp>
        <p:nvSpPr>
          <p:cNvPr id="12" name="Freeform 11"/>
          <p:cNvSpPr/>
          <p:nvPr/>
        </p:nvSpPr>
        <p:spPr>
          <a:xfrm>
            <a:off x="3802063" y="1654175"/>
            <a:ext cx="3852862" cy="2228850"/>
          </a:xfrm>
          <a:custGeom>
            <a:avLst/>
            <a:gdLst>
              <a:gd name="connsiteX0" fmla="*/ 0 w 3821986"/>
              <a:gd name="connsiteY0" fmla="*/ 0 h 2219218"/>
              <a:gd name="connsiteX1" fmla="*/ 297950 w 3821986"/>
              <a:gd name="connsiteY1" fmla="*/ 287676 h 2219218"/>
              <a:gd name="connsiteX2" fmla="*/ 626723 w 3821986"/>
              <a:gd name="connsiteY2" fmla="*/ 575353 h 2219218"/>
              <a:gd name="connsiteX3" fmla="*/ 914400 w 3821986"/>
              <a:gd name="connsiteY3" fmla="*/ 873303 h 2219218"/>
              <a:gd name="connsiteX4" fmla="*/ 1150705 w 3821986"/>
              <a:gd name="connsiteY4" fmla="*/ 1119883 h 2219218"/>
              <a:gd name="connsiteX5" fmla="*/ 1448656 w 3821986"/>
              <a:gd name="connsiteY5" fmla="*/ 1376737 h 2219218"/>
              <a:gd name="connsiteX6" fmla="*/ 1880170 w 3821986"/>
              <a:gd name="connsiteY6" fmla="*/ 1613042 h 2219218"/>
              <a:gd name="connsiteX7" fmla="*/ 2496620 w 3821986"/>
              <a:gd name="connsiteY7" fmla="*/ 1880171 h 2219218"/>
              <a:gd name="connsiteX8" fmla="*/ 3184988 w 3821986"/>
              <a:gd name="connsiteY8" fmla="*/ 2085654 h 2219218"/>
              <a:gd name="connsiteX9" fmla="*/ 3821986 w 3821986"/>
              <a:gd name="connsiteY9" fmla="*/ 2219218 h 2219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21986" h="2219218">
                <a:moveTo>
                  <a:pt x="0" y="0"/>
                </a:moveTo>
                <a:cubicBezTo>
                  <a:pt x="96748" y="95892"/>
                  <a:pt x="193496" y="191784"/>
                  <a:pt x="297950" y="287676"/>
                </a:cubicBezTo>
                <a:cubicBezTo>
                  <a:pt x="402404" y="383568"/>
                  <a:pt x="523981" y="477749"/>
                  <a:pt x="626723" y="575353"/>
                </a:cubicBezTo>
                <a:cubicBezTo>
                  <a:pt x="729465" y="672958"/>
                  <a:pt x="914400" y="873303"/>
                  <a:pt x="914400" y="873303"/>
                </a:cubicBezTo>
                <a:cubicBezTo>
                  <a:pt x="1001730" y="964058"/>
                  <a:pt x="1061662" y="1035977"/>
                  <a:pt x="1150705" y="1119883"/>
                </a:cubicBezTo>
                <a:cubicBezTo>
                  <a:pt x="1239748" y="1203789"/>
                  <a:pt x="1327079" y="1294544"/>
                  <a:pt x="1448656" y="1376737"/>
                </a:cubicBezTo>
                <a:cubicBezTo>
                  <a:pt x="1570234" y="1458930"/>
                  <a:pt x="1705509" y="1529136"/>
                  <a:pt x="1880170" y="1613042"/>
                </a:cubicBezTo>
                <a:cubicBezTo>
                  <a:pt x="2054831" y="1696948"/>
                  <a:pt x="2279150" y="1801402"/>
                  <a:pt x="2496620" y="1880171"/>
                </a:cubicBezTo>
                <a:cubicBezTo>
                  <a:pt x="2714090" y="1958940"/>
                  <a:pt x="2964094" y="2029146"/>
                  <a:pt x="3184988" y="2085654"/>
                </a:cubicBezTo>
                <a:cubicBezTo>
                  <a:pt x="3405882" y="2142162"/>
                  <a:pt x="3613934" y="2180690"/>
                  <a:pt x="3821986" y="2219218"/>
                </a:cubicBezTo>
              </a:path>
            </a:pathLst>
          </a:custGeom>
          <a:ln w="34925" cmpd="dbl">
            <a:solidFill>
              <a:srgbClr val="FF0000"/>
            </a:solidFill>
            <a:prstDash val="soli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9165" name="TextBox 12"/>
          <p:cNvSpPr txBox="1">
            <a:spLocks noChangeArrowheads="1"/>
          </p:cNvSpPr>
          <p:nvPr/>
        </p:nvSpPr>
        <p:spPr bwMode="auto">
          <a:xfrm>
            <a:off x="6116638" y="2921000"/>
            <a:ext cx="725487" cy="246063"/>
          </a:xfrm>
          <a:prstGeom prst="rect">
            <a:avLst/>
          </a:prstGeom>
          <a:solidFill>
            <a:schemeClr val="bg1"/>
          </a:solidFill>
          <a:ln w="3175">
            <a:solidFill>
              <a:srgbClr val="FF0000"/>
            </a:solidFill>
            <a:miter lim="800000"/>
            <a:headEnd/>
            <a:tailEnd/>
          </a:ln>
        </p:spPr>
        <p:txBody>
          <a:bodyPr>
            <a:spAutoFit/>
          </a:bodyPr>
          <a:lstStyle/>
          <a:p>
            <a:r>
              <a:rPr lang="en-US" sz="1000">
                <a:solidFill>
                  <a:srgbClr val="FF0000"/>
                </a:solidFill>
                <a:latin typeface="Times New Roman" pitchFamily="18" charset="0"/>
                <a:cs typeface="Times New Roman" pitchFamily="18" charset="0"/>
              </a:rPr>
              <a:t>S-N curve</a:t>
            </a:r>
          </a:p>
        </p:txBody>
      </p:sp>
      <p:cxnSp>
        <p:nvCxnSpPr>
          <p:cNvPr id="16" name="Straight Arrow Connector 15"/>
          <p:cNvCxnSpPr>
            <a:stCxn id="49165" idx="2"/>
          </p:cNvCxnSpPr>
          <p:nvPr/>
        </p:nvCxnSpPr>
        <p:spPr>
          <a:xfrm flipH="1">
            <a:off x="6359525" y="3167063"/>
            <a:ext cx="120650" cy="366712"/>
          </a:xfrm>
          <a:prstGeom prst="straightConnector1">
            <a:avLst/>
          </a:prstGeom>
          <a:ln>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A1524ED1-4873-490D-BE3E-D1063875F260}" type="slidenum">
              <a:rPr lang="en-US" smtClean="0"/>
              <a:pPr>
                <a:defRPr/>
              </a:pPr>
              <a:t>50</a:t>
            </a:fld>
            <a:endParaRPr lang="en-US"/>
          </a:p>
        </p:txBody>
      </p:sp>
      <p:sp>
        <p:nvSpPr>
          <p:cNvPr id="50179" name="TextBox 2"/>
          <p:cNvSpPr txBox="1">
            <a:spLocks noChangeArrowheads="1"/>
          </p:cNvSpPr>
          <p:nvPr/>
        </p:nvSpPr>
        <p:spPr bwMode="auto">
          <a:xfrm>
            <a:off x="381000" y="381000"/>
            <a:ext cx="8362950" cy="98425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S-N curve ; Fatigue Damage Accumulation  (cont.)</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rPr>
              <a:t>The fatigue damage accumulation trend in terms of physical crack measurements with specialized equipment for various alloys is provided below.</a:t>
            </a:r>
          </a:p>
        </p:txBody>
      </p:sp>
      <p:pic>
        <p:nvPicPr>
          <p:cNvPr id="50180" name="Picture 4" descr="Z:\DATA_010_06-11_06-12\fatigue class\004_S-N-curve_damage-trend_2a.JPG"/>
          <p:cNvPicPr>
            <a:picLocks noChangeAspect="1" noChangeArrowheads="1"/>
          </p:cNvPicPr>
          <p:nvPr/>
        </p:nvPicPr>
        <p:blipFill>
          <a:blip r:embed="rId2" cstate="print"/>
          <a:srcRect/>
          <a:stretch>
            <a:fillRect/>
          </a:stretch>
        </p:blipFill>
        <p:spPr bwMode="auto">
          <a:xfrm>
            <a:off x="831850" y="1401763"/>
            <a:ext cx="5627688" cy="4721225"/>
          </a:xfrm>
          <a:prstGeom prst="rect">
            <a:avLst/>
          </a:prstGeom>
          <a:noFill/>
          <a:ln w="9525">
            <a:noFill/>
            <a:miter lim="800000"/>
            <a:headEnd/>
            <a:tailEnd/>
          </a:ln>
        </p:spPr>
      </p:pic>
      <p:sp>
        <p:nvSpPr>
          <p:cNvPr id="5" name="TextBox 3"/>
          <p:cNvSpPr txBox="1">
            <a:spLocks noChangeArrowheads="1"/>
          </p:cNvSpPr>
          <p:nvPr/>
        </p:nvSpPr>
        <p:spPr bwMode="auto">
          <a:xfrm>
            <a:off x="247650" y="6243638"/>
            <a:ext cx="7858125" cy="46196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 </a:t>
            </a:r>
            <a:r>
              <a:rPr lang="en-US" sz="1200" dirty="0" err="1">
                <a:solidFill>
                  <a:schemeClr val="tx1">
                    <a:lumMod val="65000"/>
                    <a:lumOff val="35000"/>
                  </a:schemeClr>
                </a:solidFill>
                <a:latin typeface="Times New Roman" pitchFamily="18" charset="0"/>
                <a:cs typeface="Times New Roman" pitchFamily="18" charset="0"/>
              </a:rPr>
              <a:t>S.J.</a:t>
            </a:r>
            <a:r>
              <a:rPr lang="en-US" sz="1200" dirty="0">
                <a:solidFill>
                  <a:schemeClr val="tx1">
                    <a:lumMod val="65000"/>
                    <a:lumOff val="35000"/>
                  </a:schemeClr>
                </a:solidFill>
                <a:latin typeface="Times New Roman" pitchFamily="18" charset="0"/>
                <a:cs typeface="Times New Roman" pitchFamily="18" charset="0"/>
              </a:rPr>
              <a:t> </a:t>
            </a:r>
            <a:r>
              <a:rPr lang="en-US" sz="1200" dirty="0" err="1">
                <a:solidFill>
                  <a:schemeClr val="tx1">
                    <a:lumMod val="65000"/>
                    <a:lumOff val="35000"/>
                  </a:schemeClr>
                </a:solidFill>
                <a:latin typeface="Times New Roman" pitchFamily="18" charset="0"/>
                <a:cs typeface="Times New Roman" pitchFamily="18" charset="0"/>
              </a:rPr>
              <a:t>Klima</a:t>
            </a:r>
            <a:r>
              <a:rPr lang="en-US" sz="1200" dirty="0">
                <a:solidFill>
                  <a:schemeClr val="tx1">
                    <a:lumMod val="65000"/>
                    <a:lumOff val="35000"/>
                  </a:schemeClr>
                </a:solidFill>
                <a:latin typeface="Times New Roman" pitchFamily="18" charset="0"/>
                <a:cs typeface="Times New Roman" pitchFamily="18" charset="0"/>
              </a:rPr>
              <a:t>, </a:t>
            </a:r>
            <a:r>
              <a:rPr lang="en-US" sz="1200" dirty="0" err="1">
                <a:solidFill>
                  <a:schemeClr val="tx1">
                    <a:lumMod val="65000"/>
                    <a:lumOff val="35000"/>
                  </a:schemeClr>
                </a:solidFill>
                <a:latin typeface="Times New Roman" pitchFamily="18" charset="0"/>
                <a:cs typeface="Times New Roman" pitchFamily="18" charset="0"/>
              </a:rPr>
              <a:t>D.J.</a:t>
            </a:r>
            <a:r>
              <a:rPr lang="en-US" sz="1200" dirty="0">
                <a:solidFill>
                  <a:schemeClr val="tx1">
                    <a:lumMod val="65000"/>
                    <a:lumOff val="35000"/>
                  </a:schemeClr>
                </a:solidFill>
                <a:latin typeface="Times New Roman" pitchFamily="18" charset="0"/>
                <a:cs typeface="Times New Roman" pitchFamily="18" charset="0"/>
              </a:rPr>
              <a:t> </a:t>
            </a:r>
            <a:r>
              <a:rPr lang="en-US" sz="1200" dirty="0" err="1">
                <a:solidFill>
                  <a:schemeClr val="tx1">
                    <a:lumMod val="65000"/>
                    <a:lumOff val="35000"/>
                  </a:schemeClr>
                </a:solidFill>
                <a:latin typeface="Times New Roman" pitchFamily="18" charset="0"/>
                <a:cs typeface="Times New Roman" pitchFamily="18" charset="0"/>
              </a:rPr>
              <a:t>Lesco</a:t>
            </a:r>
            <a:r>
              <a:rPr lang="en-US" sz="1200" dirty="0">
                <a:solidFill>
                  <a:schemeClr val="tx1">
                    <a:lumMod val="65000"/>
                    <a:lumOff val="35000"/>
                  </a:schemeClr>
                </a:solidFill>
                <a:latin typeface="Times New Roman" pitchFamily="18" charset="0"/>
                <a:cs typeface="Times New Roman" pitchFamily="18" charset="0"/>
              </a:rPr>
              <a:t>, and J.C. </a:t>
            </a:r>
            <a:r>
              <a:rPr lang="en-US" sz="1200" dirty="0" err="1">
                <a:solidFill>
                  <a:schemeClr val="tx1">
                    <a:lumMod val="65000"/>
                    <a:lumOff val="35000"/>
                  </a:schemeClr>
                </a:solidFill>
                <a:latin typeface="Times New Roman" pitchFamily="18" charset="0"/>
                <a:cs typeface="Times New Roman" pitchFamily="18" charset="0"/>
              </a:rPr>
              <a:t>Freche</a:t>
            </a:r>
            <a:r>
              <a:rPr lang="en-US" sz="1200" dirty="0">
                <a:solidFill>
                  <a:schemeClr val="tx1">
                    <a:lumMod val="65000"/>
                    <a:lumOff val="35000"/>
                  </a:schemeClr>
                </a:solidFill>
                <a:latin typeface="Times New Roman" pitchFamily="18" charset="0"/>
                <a:cs typeface="Times New Roman" pitchFamily="18" charset="0"/>
              </a:rPr>
              <a:t>, </a:t>
            </a:r>
            <a:r>
              <a:rPr lang="en-US" sz="1200" b="1" dirty="0">
                <a:solidFill>
                  <a:schemeClr val="tx1">
                    <a:lumMod val="65000"/>
                    <a:lumOff val="35000"/>
                  </a:schemeClr>
                </a:solidFill>
                <a:latin typeface="Times New Roman" pitchFamily="18" charset="0"/>
                <a:cs typeface="Times New Roman" pitchFamily="18" charset="0"/>
              </a:rPr>
              <a:t>Ultrasonic Technique for Detection and Measurement of Fatigue Cracks</a:t>
            </a:r>
            <a:r>
              <a:rPr lang="en-US" sz="1200" dirty="0">
                <a:solidFill>
                  <a:schemeClr val="tx1">
                    <a:lumMod val="65000"/>
                    <a:lumOff val="35000"/>
                  </a:schemeClr>
                </a:solidFill>
                <a:latin typeface="Times New Roman" pitchFamily="18" charset="0"/>
                <a:cs typeface="Times New Roman" pitchFamily="18" charset="0"/>
              </a:rPr>
              <a:t>, NASA TN D-3007, 1965, pg 13.</a:t>
            </a:r>
          </a:p>
        </p:txBody>
      </p:sp>
      <p:sp>
        <p:nvSpPr>
          <p:cNvPr id="6" name="Rectangle 5"/>
          <p:cNvSpPr/>
          <p:nvPr/>
        </p:nvSpPr>
        <p:spPr>
          <a:xfrm>
            <a:off x="4518025" y="2895600"/>
            <a:ext cx="733425" cy="136525"/>
          </a:xfrm>
          <a:prstGeom prst="rect">
            <a:avLst/>
          </a:prstGeom>
          <a:noFill/>
          <a:ln w="12700">
            <a:solidFill>
              <a:srgbClr val="0000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0183" name="TextBox 6"/>
          <p:cNvSpPr txBox="1">
            <a:spLocks noChangeArrowheads="1"/>
          </p:cNvSpPr>
          <p:nvPr/>
        </p:nvSpPr>
        <p:spPr bwMode="auto">
          <a:xfrm>
            <a:off x="5222875" y="2887663"/>
            <a:ext cx="1044575" cy="246062"/>
          </a:xfrm>
          <a:prstGeom prst="rect">
            <a:avLst/>
          </a:prstGeom>
          <a:noFill/>
          <a:ln w="9525">
            <a:noFill/>
            <a:miter lim="800000"/>
            <a:headEnd/>
            <a:tailEnd/>
          </a:ln>
        </p:spPr>
        <p:txBody>
          <a:bodyPr>
            <a:spAutoFit/>
          </a:bodyPr>
          <a:lstStyle/>
          <a:p>
            <a:r>
              <a:rPr lang="en-US" sz="1000">
                <a:solidFill>
                  <a:srgbClr val="0000FF"/>
                </a:solidFill>
                <a:latin typeface="Times New Roman" pitchFamily="18" charset="0"/>
                <a:cs typeface="Times New Roman" pitchFamily="18" charset="0"/>
              </a:rPr>
              <a:t>~ NDE detection</a:t>
            </a:r>
          </a:p>
        </p:txBody>
      </p:sp>
      <p:sp>
        <p:nvSpPr>
          <p:cNvPr id="8" name="Rectangle 7"/>
          <p:cNvSpPr/>
          <p:nvPr/>
        </p:nvSpPr>
        <p:spPr>
          <a:xfrm>
            <a:off x="3905250" y="2543175"/>
            <a:ext cx="454025" cy="228600"/>
          </a:xfrm>
          <a:prstGeom prst="rect">
            <a:avLst/>
          </a:prstGeom>
          <a:noFill/>
          <a:ln w="12700">
            <a:solidFill>
              <a:srgbClr val="0000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0185" name="TextBox 9"/>
          <p:cNvSpPr txBox="1">
            <a:spLocks noChangeArrowheads="1"/>
          </p:cNvSpPr>
          <p:nvPr/>
        </p:nvSpPr>
        <p:spPr bwMode="auto">
          <a:xfrm>
            <a:off x="6673850" y="4248150"/>
            <a:ext cx="1627188" cy="338138"/>
          </a:xfrm>
          <a:prstGeom prst="rect">
            <a:avLst/>
          </a:prstGeom>
          <a:noFill/>
          <a:ln w="9525">
            <a:solidFill>
              <a:srgbClr val="0000FF"/>
            </a:solidFill>
            <a:miter lim="800000"/>
            <a:headEnd/>
            <a:tailEnd/>
          </a:ln>
        </p:spPr>
        <p:txBody>
          <a:bodyPr>
            <a:spAutoFit/>
          </a:bodyPr>
          <a:lstStyle/>
          <a:p>
            <a:r>
              <a:rPr lang="en-US" sz="800">
                <a:solidFill>
                  <a:srgbClr val="0000FF"/>
                </a:solidFill>
                <a:latin typeface="Times New Roman" pitchFamily="18" charset="0"/>
                <a:cs typeface="Times New Roman" pitchFamily="18" charset="0"/>
              </a:rPr>
              <a:t>NDE – non-destructive evaluation.</a:t>
            </a:r>
          </a:p>
          <a:p>
            <a:r>
              <a:rPr lang="en-US" sz="800">
                <a:solidFill>
                  <a:srgbClr val="0000FF"/>
                </a:solidFill>
                <a:latin typeface="Times New Roman" pitchFamily="18" charset="0"/>
                <a:cs typeface="Times New Roman" pitchFamily="18" charset="0"/>
              </a:rPr>
              <a:t>EIFS – equivalent initial flaw size</a:t>
            </a:r>
          </a:p>
        </p:txBody>
      </p:sp>
      <p:sp>
        <p:nvSpPr>
          <p:cNvPr id="50186" name="TextBox 8"/>
          <p:cNvSpPr txBox="1">
            <a:spLocks noChangeArrowheads="1"/>
          </p:cNvSpPr>
          <p:nvPr/>
        </p:nvSpPr>
        <p:spPr bwMode="auto">
          <a:xfrm>
            <a:off x="4297363" y="2511425"/>
            <a:ext cx="1119187" cy="246063"/>
          </a:xfrm>
          <a:prstGeom prst="rect">
            <a:avLst/>
          </a:prstGeom>
          <a:noFill/>
          <a:ln w="9525">
            <a:noFill/>
            <a:miter lim="800000"/>
            <a:headEnd/>
            <a:tailEnd/>
          </a:ln>
        </p:spPr>
        <p:txBody>
          <a:bodyPr>
            <a:spAutoFit/>
          </a:bodyPr>
          <a:lstStyle/>
          <a:p>
            <a:r>
              <a:rPr lang="en-US" sz="1000">
                <a:solidFill>
                  <a:srgbClr val="0000FF"/>
                </a:solidFill>
                <a:latin typeface="Times New Roman" pitchFamily="18" charset="0"/>
                <a:cs typeface="Times New Roman" pitchFamily="18" charset="0"/>
              </a:rPr>
              <a:t>~ durability EIFS</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5" descr="Z:\DATA_010_06-11_06-12\fatigue class\029_full-scale-damage-accum_3a.JPG"/>
          <p:cNvPicPr>
            <a:picLocks noChangeAspect="1" noChangeArrowheads="1"/>
          </p:cNvPicPr>
          <p:nvPr/>
        </p:nvPicPr>
        <p:blipFill>
          <a:blip r:embed="rId2" cstate="print"/>
          <a:srcRect/>
          <a:stretch>
            <a:fillRect/>
          </a:stretch>
        </p:blipFill>
        <p:spPr bwMode="auto">
          <a:xfrm>
            <a:off x="204788" y="1285875"/>
            <a:ext cx="6288087" cy="4981575"/>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1ADBA73F-947F-497E-8C8D-DC3E80383143}" type="slidenum">
              <a:rPr lang="en-US" smtClean="0"/>
              <a:pPr>
                <a:defRPr/>
              </a:pPr>
              <a:t>51</a:t>
            </a:fld>
            <a:endParaRPr lang="en-US"/>
          </a:p>
        </p:txBody>
      </p:sp>
      <p:sp>
        <p:nvSpPr>
          <p:cNvPr id="51204" name="TextBox 2"/>
          <p:cNvSpPr txBox="1">
            <a:spLocks noChangeArrowheads="1"/>
          </p:cNvSpPr>
          <p:nvPr/>
        </p:nvSpPr>
        <p:spPr bwMode="auto">
          <a:xfrm>
            <a:off x="381000" y="381000"/>
            <a:ext cx="8362950" cy="738188"/>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S-N curve ; Fatigue Damage Accumulation  (cont.)</a:t>
            </a:r>
          </a:p>
          <a:p>
            <a:endParaRPr lang="en-US" sz="1200">
              <a:latin typeface="Times New Roman" pitchFamily="18" charset="0"/>
              <a:cs typeface="Times New Roman" pitchFamily="18" charset="0"/>
            </a:endParaRPr>
          </a:p>
          <a:p>
            <a:r>
              <a:rPr lang="en-US" sz="1400">
                <a:latin typeface="Times New Roman" pitchFamily="18" charset="0"/>
                <a:cs typeface="Times New Roman" pitchFamily="18" charset="0"/>
              </a:rPr>
              <a:t>The fatigue test results from full scale structure testing demonstrates the same trend observed at the coupon level.</a:t>
            </a:r>
          </a:p>
        </p:txBody>
      </p:sp>
      <p:pic>
        <p:nvPicPr>
          <p:cNvPr id="51205" name="Picture 3" descr="Z:\DATA_010_06-11_06-12\fatigue class\029_full-scale-damage-accum_2a.JPG"/>
          <p:cNvPicPr>
            <a:picLocks noChangeAspect="1" noChangeArrowheads="1"/>
          </p:cNvPicPr>
          <p:nvPr/>
        </p:nvPicPr>
        <p:blipFill>
          <a:blip r:embed="rId3" cstate="print"/>
          <a:srcRect/>
          <a:stretch>
            <a:fillRect/>
          </a:stretch>
        </p:blipFill>
        <p:spPr bwMode="auto">
          <a:xfrm>
            <a:off x="5321300" y="1444625"/>
            <a:ext cx="3411538" cy="2447925"/>
          </a:xfrm>
          <a:prstGeom prst="rect">
            <a:avLst/>
          </a:prstGeom>
          <a:noFill/>
          <a:ln w="9525">
            <a:solidFill>
              <a:schemeClr val="tx1"/>
            </a:solidFill>
            <a:miter lim="800000"/>
            <a:headEnd/>
            <a:tailEnd/>
          </a:ln>
        </p:spPr>
      </p:pic>
      <p:sp>
        <p:nvSpPr>
          <p:cNvPr id="7" name="TextBox 3"/>
          <p:cNvSpPr txBox="1">
            <a:spLocks noChangeArrowheads="1"/>
          </p:cNvSpPr>
          <p:nvPr/>
        </p:nvSpPr>
        <p:spPr bwMode="auto">
          <a:xfrm>
            <a:off x="288925" y="6335713"/>
            <a:ext cx="7354888" cy="277812"/>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dirty="0" err="1">
                <a:solidFill>
                  <a:schemeClr val="tx1">
                    <a:lumMod val="65000"/>
                    <a:lumOff val="35000"/>
                  </a:schemeClr>
                </a:solidFill>
                <a:latin typeface="Times New Roman" pitchFamily="18" charset="0"/>
                <a:cs typeface="Times New Roman" pitchFamily="18" charset="0"/>
              </a:rPr>
              <a:t>R.E.</a:t>
            </a:r>
            <a:r>
              <a:rPr lang="en-US" sz="1200" dirty="0">
                <a:solidFill>
                  <a:schemeClr val="tx1">
                    <a:lumMod val="65000"/>
                    <a:lumOff val="35000"/>
                  </a:schemeClr>
                </a:solidFill>
                <a:latin typeface="Times New Roman" pitchFamily="18" charset="0"/>
                <a:cs typeface="Times New Roman" pitchFamily="18" charset="0"/>
              </a:rPr>
              <a:t> Whaley, </a:t>
            </a:r>
            <a:r>
              <a:rPr lang="en-US" sz="1200" b="1" dirty="0">
                <a:solidFill>
                  <a:schemeClr val="tx1">
                    <a:lumMod val="65000"/>
                    <a:lumOff val="35000"/>
                  </a:schemeClr>
                </a:solidFill>
                <a:latin typeface="Times New Roman" pitchFamily="18" charset="0"/>
                <a:cs typeface="Times New Roman" pitchFamily="18" charset="0"/>
              </a:rPr>
              <a:t>Fatigue Investigation of Full-Scale Transport Airplane Wings</a:t>
            </a:r>
            <a:r>
              <a:rPr lang="en-US" sz="1200" dirty="0">
                <a:solidFill>
                  <a:schemeClr val="tx1">
                    <a:lumMod val="65000"/>
                    <a:lumOff val="35000"/>
                  </a:schemeClr>
                </a:solidFill>
                <a:latin typeface="Times New Roman" pitchFamily="18" charset="0"/>
                <a:cs typeface="Times New Roman" pitchFamily="18" charset="0"/>
              </a:rPr>
              <a:t>, NACA TN 4132, 1957, pg 42.</a:t>
            </a:r>
          </a:p>
        </p:txBody>
      </p:sp>
      <p:cxnSp>
        <p:nvCxnSpPr>
          <p:cNvPr id="9" name="Straight Arrow Connector 8"/>
          <p:cNvCxnSpPr/>
          <p:nvPr/>
        </p:nvCxnSpPr>
        <p:spPr>
          <a:xfrm>
            <a:off x="1006475" y="3133725"/>
            <a:ext cx="2887663" cy="9525"/>
          </a:xfrm>
          <a:prstGeom prst="straightConnector1">
            <a:avLst/>
          </a:prstGeom>
          <a:ln>
            <a:solidFill>
              <a:srgbClr val="0000FF"/>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51208" name="TextBox 6"/>
          <p:cNvSpPr txBox="1">
            <a:spLocks noChangeArrowheads="1"/>
          </p:cNvSpPr>
          <p:nvPr/>
        </p:nvSpPr>
        <p:spPr bwMode="auto">
          <a:xfrm>
            <a:off x="1760538" y="2938463"/>
            <a:ext cx="931862" cy="400050"/>
          </a:xfrm>
          <a:prstGeom prst="rect">
            <a:avLst/>
          </a:prstGeom>
          <a:solidFill>
            <a:schemeClr val="bg1"/>
          </a:solidFill>
          <a:ln w="9525">
            <a:solidFill>
              <a:srgbClr val="0000FF"/>
            </a:solidFill>
            <a:miter lim="800000"/>
            <a:headEnd/>
            <a:tailEnd/>
          </a:ln>
        </p:spPr>
        <p:txBody>
          <a:bodyPr>
            <a:spAutoFit/>
          </a:bodyPr>
          <a:lstStyle/>
          <a:p>
            <a:pPr algn="ctr"/>
            <a:r>
              <a:rPr lang="en-US" sz="1000">
                <a:solidFill>
                  <a:srgbClr val="0000FF"/>
                </a:solidFill>
                <a:latin typeface="Times New Roman" pitchFamily="18" charset="0"/>
                <a:cs typeface="Times New Roman" pitchFamily="18" charset="0"/>
              </a:rPr>
              <a:t>average crack initiation</a:t>
            </a:r>
          </a:p>
        </p:txBody>
      </p:sp>
      <p:sp>
        <p:nvSpPr>
          <p:cNvPr id="12" name="Freeform 11"/>
          <p:cNvSpPr/>
          <p:nvPr/>
        </p:nvSpPr>
        <p:spPr>
          <a:xfrm>
            <a:off x="3324225" y="1866900"/>
            <a:ext cx="2538413" cy="2824163"/>
          </a:xfrm>
          <a:custGeom>
            <a:avLst/>
            <a:gdLst>
              <a:gd name="connsiteX0" fmla="*/ 0 w 2538413"/>
              <a:gd name="connsiteY0" fmla="*/ 0 h 2824163"/>
              <a:gd name="connsiteX1" fmla="*/ 238125 w 2538413"/>
              <a:gd name="connsiteY1" fmla="*/ 466725 h 2824163"/>
              <a:gd name="connsiteX2" fmla="*/ 585788 w 2538413"/>
              <a:gd name="connsiteY2" fmla="*/ 1038225 h 2824163"/>
              <a:gd name="connsiteX3" fmla="*/ 971550 w 2538413"/>
              <a:gd name="connsiteY3" fmla="*/ 1552575 h 2824163"/>
              <a:gd name="connsiteX4" fmla="*/ 1452563 w 2538413"/>
              <a:gd name="connsiteY4" fmla="*/ 2062163 h 2824163"/>
              <a:gd name="connsiteX5" fmla="*/ 1962150 w 2538413"/>
              <a:gd name="connsiteY5" fmla="*/ 2466975 h 2824163"/>
              <a:gd name="connsiteX6" fmla="*/ 2538413 w 2538413"/>
              <a:gd name="connsiteY6" fmla="*/ 2824163 h 2824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38413" h="2824163">
                <a:moveTo>
                  <a:pt x="0" y="0"/>
                </a:moveTo>
                <a:cubicBezTo>
                  <a:pt x="70247" y="146844"/>
                  <a:pt x="140494" y="293688"/>
                  <a:pt x="238125" y="466725"/>
                </a:cubicBezTo>
                <a:cubicBezTo>
                  <a:pt x="335756" y="639762"/>
                  <a:pt x="463551" y="857250"/>
                  <a:pt x="585788" y="1038225"/>
                </a:cubicBezTo>
                <a:cubicBezTo>
                  <a:pt x="708026" y="1219200"/>
                  <a:pt x="827088" y="1381919"/>
                  <a:pt x="971550" y="1552575"/>
                </a:cubicBezTo>
                <a:cubicBezTo>
                  <a:pt x="1116012" y="1723231"/>
                  <a:pt x="1287463" y="1909763"/>
                  <a:pt x="1452563" y="2062163"/>
                </a:cubicBezTo>
                <a:cubicBezTo>
                  <a:pt x="1617663" y="2214563"/>
                  <a:pt x="1781175" y="2339975"/>
                  <a:pt x="1962150" y="2466975"/>
                </a:cubicBezTo>
                <a:cubicBezTo>
                  <a:pt x="2143125" y="2593975"/>
                  <a:pt x="2434432" y="2741613"/>
                  <a:pt x="2538413" y="2824163"/>
                </a:cubicBezTo>
              </a:path>
            </a:pathLst>
          </a:cu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3" name="Freeform 12"/>
          <p:cNvSpPr/>
          <p:nvPr/>
        </p:nvSpPr>
        <p:spPr>
          <a:xfrm>
            <a:off x="3175000" y="1900238"/>
            <a:ext cx="2311400" cy="2767012"/>
          </a:xfrm>
          <a:custGeom>
            <a:avLst/>
            <a:gdLst>
              <a:gd name="connsiteX0" fmla="*/ 0 w 2300287"/>
              <a:gd name="connsiteY0" fmla="*/ 0 h 2776537"/>
              <a:gd name="connsiteX1" fmla="*/ 195262 w 2300287"/>
              <a:gd name="connsiteY1" fmla="*/ 352425 h 2776537"/>
              <a:gd name="connsiteX2" fmla="*/ 461962 w 2300287"/>
              <a:gd name="connsiteY2" fmla="*/ 857250 h 2776537"/>
              <a:gd name="connsiteX3" fmla="*/ 666750 w 2300287"/>
              <a:gd name="connsiteY3" fmla="*/ 1190625 h 2776537"/>
              <a:gd name="connsiteX4" fmla="*/ 909637 w 2300287"/>
              <a:gd name="connsiteY4" fmla="*/ 1524000 h 2776537"/>
              <a:gd name="connsiteX5" fmla="*/ 1166812 w 2300287"/>
              <a:gd name="connsiteY5" fmla="*/ 1838325 h 2776537"/>
              <a:gd name="connsiteX6" fmla="*/ 1481137 w 2300287"/>
              <a:gd name="connsiteY6" fmla="*/ 2185987 h 2776537"/>
              <a:gd name="connsiteX7" fmla="*/ 1766887 w 2300287"/>
              <a:gd name="connsiteY7" fmla="*/ 2433637 h 2776537"/>
              <a:gd name="connsiteX8" fmla="*/ 2300287 w 2300287"/>
              <a:gd name="connsiteY8" fmla="*/ 2776537 h 2776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00287" h="2776537">
                <a:moveTo>
                  <a:pt x="0" y="0"/>
                </a:moveTo>
                <a:cubicBezTo>
                  <a:pt x="59134" y="104775"/>
                  <a:pt x="118268" y="209550"/>
                  <a:pt x="195262" y="352425"/>
                </a:cubicBezTo>
                <a:cubicBezTo>
                  <a:pt x="272256" y="495300"/>
                  <a:pt x="383381" y="717550"/>
                  <a:pt x="461962" y="857250"/>
                </a:cubicBezTo>
                <a:cubicBezTo>
                  <a:pt x="540543" y="996950"/>
                  <a:pt x="592138" y="1079500"/>
                  <a:pt x="666750" y="1190625"/>
                </a:cubicBezTo>
                <a:cubicBezTo>
                  <a:pt x="741362" y="1301750"/>
                  <a:pt x="826293" y="1416050"/>
                  <a:pt x="909637" y="1524000"/>
                </a:cubicBezTo>
                <a:cubicBezTo>
                  <a:pt x="992981" y="1631950"/>
                  <a:pt x="1071562" y="1727994"/>
                  <a:pt x="1166812" y="1838325"/>
                </a:cubicBezTo>
                <a:cubicBezTo>
                  <a:pt x="1262062" y="1948656"/>
                  <a:pt x="1381125" y="2086768"/>
                  <a:pt x="1481137" y="2185987"/>
                </a:cubicBezTo>
                <a:cubicBezTo>
                  <a:pt x="1581149" y="2285206"/>
                  <a:pt x="1630362" y="2335212"/>
                  <a:pt x="1766887" y="2433637"/>
                </a:cubicBezTo>
                <a:cubicBezTo>
                  <a:pt x="1903412" y="2532062"/>
                  <a:pt x="2216943" y="2724943"/>
                  <a:pt x="2300287" y="2776537"/>
                </a:cubicBezTo>
              </a:path>
            </a:pathLst>
          </a:custGeom>
          <a:ln w="28575">
            <a:solidFill>
              <a:srgbClr val="0000FF"/>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5" name="Rectangle 14"/>
          <p:cNvSpPr/>
          <p:nvPr/>
        </p:nvSpPr>
        <p:spPr>
          <a:xfrm>
            <a:off x="1123950" y="4608513"/>
            <a:ext cx="3438525" cy="295275"/>
          </a:xfrm>
          <a:prstGeom prst="rect">
            <a:avLst/>
          </a:prstGeom>
          <a:noFill/>
          <a:ln w="9525">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ectangle 15"/>
          <p:cNvSpPr/>
          <p:nvPr/>
        </p:nvSpPr>
        <p:spPr>
          <a:xfrm>
            <a:off x="1123950" y="4926013"/>
            <a:ext cx="2524125" cy="241300"/>
          </a:xfrm>
          <a:prstGeom prst="rect">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8" name="Straight Arrow Connector 17"/>
          <p:cNvCxnSpPr/>
          <p:nvPr/>
        </p:nvCxnSpPr>
        <p:spPr>
          <a:xfrm>
            <a:off x="5207000" y="4251325"/>
            <a:ext cx="1265238" cy="12700"/>
          </a:xfrm>
          <a:prstGeom prst="straightConnector1">
            <a:avLst/>
          </a:prstGeom>
          <a:ln>
            <a:solidFill>
              <a:srgbClr val="0000FF"/>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4459288" y="4240213"/>
            <a:ext cx="346075" cy="3175"/>
          </a:xfrm>
          <a:prstGeom prst="straightConnector1">
            <a:avLst/>
          </a:prstGeom>
          <a:ln>
            <a:solidFill>
              <a:srgbClr val="0000FF"/>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51215" name="TextBox 6"/>
          <p:cNvSpPr txBox="1">
            <a:spLocks noChangeArrowheads="1"/>
          </p:cNvSpPr>
          <p:nvPr/>
        </p:nvSpPr>
        <p:spPr bwMode="auto">
          <a:xfrm>
            <a:off x="6484938" y="4076700"/>
            <a:ext cx="931862" cy="400050"/>
          </a:xfrm>
          <a:prstGeom prst="rect">
            <a:avLst/>
          </a:prstGeom>
          <a:solidFill>
            <a:schemeClr val="bg1"/>
          </a:solidFill>
          <a:ln w="9525">
            <a:solidFill>
              <a:srgbClr val="0000FF"/>
            </a:solidFill>
            <a:miter lim="800000"/>
            <a:headEnd/>
            <a:tailEnd/>
          </a:ln>
        </p:spPr>
        <p:txBody>
          <a:bodyPr>
            <a:spAutoFit/>
          </a:bodyPr>
          <a:lstStyle/>
          <a:p>
            <a:pPr algn="ctr"/>
            <a:r>
              <a:rPr lang="en-US" sz="1000">
                <a:solidFill>
                  <a:srgbClr val="0000FF"/>
                </a:solidFill>
                <a:latin typeface="Times New Roman" pitchFamily="18" charset="0"/>
                <a:cs typeface="Times New Roman" pitchFamily="18" charset="0"/>
              </a:rPr>
              <a:t>average crack propagation</a:t>
            </a:r>
          </a:p>
        </p:txBody>
      </p:sp>
      <p:cxnSp>
        <p:nvCxnSpPr>
          <p:cNvPr id="23" name="Straight Arrow Connector 22"/>
          <p:cNvCxnSpPr/>
          <p:nvPr/>
        </p:nvCxnSpPr>
        <p:spPr>
          <a:xfrm flipV="1">
            <a:off x="4849813" y="4251325"/>
            <a:ext cx="357187" cy="1588"/>
          </a:xfrm>
          <a:prstGeom prst="straightConnector1">
            <a:avLst/>
          </a:prstGeom>
          <a:ln w="19050">
            <a:solidFill>
              <a:srgbClr val="00B050"/>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3150A780-3566-4F8F-8F44-1B78C413382B}" type="slidenum">
              <a:rPr lang="en-US" smtClean="0"/>
              <a:pPr>
                <a:defRPr/>
              </a:pPr>
              <a:t>52</a:t>
            </a:fld>
            <a:endParaRPr lang="en-US"/>
          </a:p>
        </p:txBody>
      </p:sp>
      <p:sp>
        <p:nvSpPr>
          <p:cNvPr id="52227" name="TextBox 3"/>
          <p:cNvSpPr txBox="1">
            <a:spLocks noChangeArrowheads="1"/>
          </p:cNvSpPr>
          <p:nvPr/>
        </p:nvSpPr>
        <p:spPr bwMode="auto">
          <a:xfrm>
            <a:off x="2085975" y="2239963"/>
            <a:ext cx="4960938" cy="831850"/>
          </a:xfrm>
          <a:prstGeom prst="rect">
            <a:avLst/>
          </a:prstGeom>
          <a:noFill/>
          <a:ln w="9525">
            <a:noFill/>
            <a:miter lim="800000"/>
            <a:headEnd/>
            <a:tailEnd/>
          </a:ln>
        </p:spPr>
        <p:txBody>
          <a:bodyPr>
            <a:spAutoFit/>
          </a:bodyPr>
          <a:lstStyle/>
          <a:p>
            <a:r>
              <a:rPr lang="en-US" sz="2000" b="1">
                <a:latin typeface="Times New Roman" pitchFamily="18" charset="0"/>
                <a:cs typeface="Times New Roman" pitchFamily="18" charset="0"/>
              </a:rPr>
              <a:t>Fatigue Failure Fracture Surface Features</a:t>
            </a:r>
          </a:p>
          <a:p>
            <a:endParaRPr lang="en-US" sz="1200">
              <a:latin typeface="Times New Roman" pitchFamily="18" charset="0"/>
              <a:cs typeface="Times New Roman" pitchFamily="18" charset="0"/>
            </a:endParaRPr>
          </a:p>
          <a:p>
            <a:endParaRPr lang="en-US" sz="1600" i="1">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E7F90CA3-3C20-490F-877E-782A7F5F7CBC}" type="slidenum">
              <a:rPr lang="en-US" smtClean="0"/>
              <a:pPr>
                <a:defRPr/>
              </a:pPr>
              <a:t>53</a:t>
            </a:fld>
            <a:endParaRPr lang="en-US"/>
          </a:p>
        </p:txBody>
      </p:sp>
      <p:sp>
        <p:nvSpPr>
          <p:cNvPr id="53251" name="TextBox 3"/>
          <p:cNvSpPr txBox="1">
            <a:spLocks noChangeArrowheads="1"/>
          </p:cNvSpPr>
          <p:nvPr/>
        </p:nvSpPr>
        <p:spPr bwMode="auto">
          <a:xfrm>
            <a:off x="381000" y="298450"/>
            <a:ext cx="8496300" cy="101600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Fatigue Failure Induced Surface Features</a:t>
            </a:r>
          </a:p>
          <a:p>
            <a:endParaRPr lang="en-US" sz="1200">
              <a:latin typeface="Times New Roman" pitchFamily="18" charset="0"/>
              <a:cs typeface="Times New Roman" pitchFamily="18" charset="0"/>
            </a:endParaRPr>
          </a:p>
          <a:p>
            <a:r>
              <a:rPr lang="en-US" sz="1600">
                <a:latin typeface="Times New Roman" pitchFamily="18" charset="0"/>
                <a:cs typeface="Times New Roman" pitchFamily="18" charset="0"/>
              </a:rPr>
              <a:t>The information associated with a fracture surface (macroscopic and microscopic) typically affords useful details regarding the fundamental cause of the failure. </a:t>
            </a:r>
          </a:p>
        </p:txBody>
      </p:sp>
      <p:pic>
        <p:nvPicPr>
          <p:cNvPr id="53252" name="Picture 2" descr="Z:\DATA_010_06-11_06-12\fatigue class\031_fatigue-features_1a.JPG"/>
          <p:cNvPicPr>
            <a:picLocks noChangeAspect="1" noChangeArrowheads="1"/>
          </p:cNvPicPr>
          <p:nvPr/>
        </p:nvPicPr>
        <p:blipFill>
          <a:blip r:embed="rId2" cstate="print"/>
          <a:srcRect/>
          <a:stretch>
            <a:fillRect/>
          </a:stretch>
        </p:blipFill>
        <p:spPr bwMode="auto">
          <a:xfrm>
            <a:off x="333375" y="1609725"/>
            <a:ext cx="3940175" cy="4071938"/>
          </a:xfrm>
          <a:prstGeom prst="rect">
            <a:avLst/>
          </a:prstGeom>
          <a:noFill/>
          <a:ln w="9525">
            <a:noFill/>
            <a:miter lim="800000"/>
            <a:headEnd/>
            <a:tailEnd/>
          </a:ln>
        </p:spPr>
      </p:pic>
      <p:pic>
        <p:nvPicPr>
          <p:cNvPr id="53253" name="Picture 3" descr="Z:\DATA_010_06-11_06-12\fatigue class\031_fatigue-features_2a.JPG"/>
          <p:cNvPicPr>
            <a:picLocks noChangeAspect="1" noChangeArrowheads="1"/>
          </p:cNvPicPr>
          <p:nvPr/>
        </p:nvPicPr>
        <p:blipFill>
          <a:blip r:embed="rId3" cstate="print"/>
          <a:srcRect/>
          <a:stretch>
            <a:fillRect/>
          </a:stretch>
        </p:blipFill>
        <p:spPr bwMode="auto">
          <a:xfrm>
            <a:off x="4797425" y="1474788"/>
            <a:ext cx="3792538" cy="4352925"/>
          </a:xfrm>
          <a:prstGeom prst="rect">
            <a:avLst/>
          </a:prstGeom>
          <a:noFill/>
          <a:ln w="9525">
            <a:noFill/>
            <a:miter lim="800000"/>
            <a:headEnd/>
            <a:tailEnd/>
          </a:ln>
        </p:spPr>
      </p:pic>
      <p:cxnSp>
        <p:nvCxnSpPr>
          <p:cNvPr id="7" name="Straight Connector 6"/>
          <p:cNvCxnSpPr/>
          <p:nvPr/>
        </p:nvCxnSpPr>
        <p:spPr>
          <a:xfrm>
            <a:off x="4387850" y="1500188"/>
            <a:ext cx="30163" cy="4314825"/>
          </a:xfrm>
          <a:prstGeom prst="line">
            <a:avLst/>
          </a:prstGeom>
          <a:ln>
            <a:solidFill>
              <a:srgbClr val="0000FF"/>
            </a:solidFill>
            <a:prstDash val="sysDash"/>
          </a:ln>
        </p:spPr>
        <p:style>
          <a:lnRef idx="1">
            <a:schemeClr val="accent1"/>
          </a:lnRef>
          <a:fillRef idx="0">
            <a:schemeClr val="accent1"/>
          </a:fillRef>
          <a:effectRef idx="0">
            <a:schemeClr val="accent1"/>
          </a:effectRef>
          <a:fontRef idx="minor">
            <a:schemeClr val="tx1"/>
          </a:fontRef>
        </p:style>
      </p:cxnSp>
      <p:sp>
        <p:nvSpPr>
          <p:cNvPr id="8" name="TextBox 3"/>
          <p:cNvSpPr txBox="1">
            <a:spLocks noChangeArrowheads="1"/>
          </p:cNvSpPr>
          <p:nvPr/>
        </p:nvSpPr>
        <p:spPr bwMode="auto">
          <a:xfrm>
            <a:off x="565150" y="6196013"/>
            <a:ext cx="7469188" cy="460375"/>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b="1" dirty="0">
                <a:solidFill>
                  <a:schemeClr val="tx1">
                    <a:lumMod val="65000"/>
                    <a:lumOff val="35000"/>
                  </a:schemeClr>
                </a:solidFill>
                <a:latin typeface="Times New Roman" pitchFamily="18" charset="0"/>
                <a:cs typeface="Times New Roman" pitchFamily="18" charset="0"/>
              </a:rPr>
              <a:t>ASM Handbook, Vol. 11  Failure Analysis Prevention</a:t>
            </a:r>
            <a:r>
              <a:rPr lang="en-US" sz="1200" dirty="0">
                <a:solidFill>
                  <a:schemeClr val="tx1">
                    <a:lumMod val="65000"/>
                    <a:lumOff val="35000"/>
                  </a:schemeClr>
                </a:solidFill>
                <a:latin typeface="Times New Roman" pitchFamily="18" charset="0"/>
                <a:cs typeface="Times New Roman" pitchFamily="18" charset="0"/>
              </a:rPr>
              <a:t>, R.A. Lund, </a:t>
            </a:r>
            <a:r>
              <a:rPr lang="en-US" sz="1200" b="1" i="1" dirty="0">
                <a:solidFill>
                  <a:schemeClr val="tx1">
                    <a:lumMod val="65000"/>
                    <a:lumOff val="35000"/>
                  </a:schemeClr>
                </a:solidFill>
                <a:latin typeface="Times New Roman" pitchFamily="18" charset="0"/>
                <a:cs typeface="Times New Roman" pitchFamily="18" charset="0"/>
              </a:rPr>
              <a:t>Fatigue Fracture Appearances</a:t>
            </a:r>
            <a:r>
              <a:rPr lang="en-US" sz="1200" dirty="0">
                <a:solidFill>
                  <a:schemeClr val="tx1">
                    <a:lumMod val="65000"/>
                    <a:lumOff val="35000"/>
                  </a:schemeClr>
                </a:solidFill>
                <a:latin typeface="Times New Roman" pitchFamily="18" charset="0"/>
                <a:cs typeface="Times New Roman" pitchFamily="18" charset="0"/>
              </a:rPr>
              <a:t>, ASM International, 2002, pg. 627.</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AE9E8233-DCB3-4BBC-A2B2-81BF1864B5B7}" type="slidenum">
              <a:rPr lang="en-US" smtClean="0"/>
              <a:pPr>
                <a:defRPr/>
              </a:pPr>
              <a:t>54</a:t>
            </a:fld>
            <a:endParaRPr lang="en-US"/>
          </a:p>
        </p:txBody>
      </p:sp>
      <p:pic>
        <p:nvPicPr>
          <p:cNvPr id="54275" name="Picture 2" descr="Z:\DATA_010_06-11_06-12\fatigue class\031_fatigue-features_3a.JPG"/>
          <p:cNvPicPr>
            <a:picLocks noChangeAspect="1" noChangeArrowheads="1"/>
          </p:cNvPicPr>
          <p:nvPr/>
        </p:nvPicPr>
        <p:blipFill>
          <a:blip r:embed="rId2" cstate="print"/>
          <a:srcRect/>
          <a:stretch>
            <a:fillRect/>
          </a:stretch>
        </p:blipFill>
        <p:spPr bwMode="auto">
          <a:xfrm>
            <a:off x="1366838" y="1150938"/>
            <a:ext cx="5649912" cy="4749800"/>
          </a:xfrm>
          <a:prstGeom prst="rect">
            <a:avLst/>
          </a:prstGeom>
          <a:noFill/>
          <a:ln w="9525">
            <a:noFill/>
            <a:miter lim="800000"/>
            <a:headEnd/>
            <a:tailEnd/>
          </a:ln>
        </p:spPr>
      </p:pic>
      <p:sp>
        <p:nvSpPr>
          <p:cNvPr id="54276" name="TextBox 3"/>
          <p:cNvSpPr txBox="1">
            <a:spLocks noChangeArrowheads="1"/>
          </p:cNvSpPr>
          <p:nvPr/>
        </p:nvSpPr>
        <p:spPr bwMode="auto">
          <a:xfrm>
            <a:off x="381000" y="298450"/>
            <a:ext cx="8496300" cy="769938"/>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Fatigue Failure Induced Surface Features (cont.)</a:t>
            </a:r>
          </a:p>
          <a:p>
            <a:endParaRPr lang="en-US" sz="1200">
              <a:latin typeface="Times New Roman" pitchFamily="18" charset="0"/>
              <a:cs typeface="Times New Roman" pitchFamily="18" charset="0"/>
            </a:endParaRPr>
          </a:p>
          <a:p>
            <a:r>
              <a:rPr lang="en-US" sz="1600">
                <a:latin typeface="Times New Roman" pitchFamily="18" charset="0"/>
                <a:cs typeface="Times New Roman" pitchFamily="18" charset="0"/>
              </a:rPr>
              <a:t>Macroscopic view of T-section fatigue failure. </a:t>
            </a:r>
          </a:p>
        </p:txBody>
      </p:sp>
      <p:sp>
        <p:nvSpPr>
          <p:cNvPr id="5" name="TextBox 3"/>
          <p:cNvSpPr txBox="1">
            <a:spLocks noChangeArrowheads="1"/>
          </p:cNvSpPr>
          <p:nvPr/>
        </p:nvSpPr>
        <p:spPr bwMode="auto">
          <a:xfrm>
            <a:off x="361950" y="6099175"/>
            <a:ext cx="7847013" cy="461963"/>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dirty="0" err="1">
                <a:solidFill>
                  <a:schemeClr val="tx1">
                    <a:lumMod val="65000"/>
                    <a:lumOff val="35000"/>
                  </a:schemeClr>
                </a:solidFill>
                <a:latin typeface="Times New Roman" pitchFamily="18" charset="0"/>
                <a:cs typeface="Times New Roman" pitchFamily="18" charset="0"/>
              </a:rPr>
              <a:t>P.H.</a:t>
            </a:r>
            <a:r>
              <a:rPr lang="en-US" sz="1200" dirty="0">
                <a:solidFill>
                  <a:schemeClr val="tx1">
                    <a:lumMod val="65000"/>
                    <a:lumOff val="35000"/>
                  </a:schemeClr>
                </a:solidFill>
                <a:latin typeface="Times New Roman" pitchFamily="18" charset="0"/>
                <a:cs typeface="Times New Roman" pitchFamily="18" charset="0"/>
              </a:rPr>
              <a:t> </a:t>
            </a:r>
            <a:r>
              <a:rPr lang="en-US" sz="1200" dirty="0" err="1">
                <a:solidFill>
                  <a:schemeClr val="tx1">
                    <a:lumMod val="65000"/>
                    <a:lumOff val="35000"/>
                  </a:schemeClr>
                </a:solidFill>
                <a:latin typeface="Times New Roman" pitchFamily="18" charset="0"/>
                <a:cs typeface="Times New Roman" pitchFamily="18" charset="0"/>
              </a:rPr>
              <a:t>DeVries</a:t>
            </a:r>
            <a:r>
              <a:rPr lang="en-US" sz="1200" dirty="0">
                <a:solidFill>
                  <a:schemeClr val="tx1">
                    <a:lumMod val="65000"/>
                    <a:lumOff val="35000"/>
                  </a:schemeClr>
                </a:solidFill>
                <a:latin typeface="Times New Roman" pitchFamily="18" charset="0"/>
                <a:cs typeface="Times New Roman" pitchFamily="18" charset="0"/>
              </a:rPr>
              <a:t>, </a:t>
            </a:r>
            <a:r>
              <a:rPr lang="en-US" sz="1200" dirty="0" err="1">
                <a:solidFill>
                  <a:schemeClr val="tx1">
                    <a:lumMod val="65000"/>
                    <a:lumOff val="35000"/>
                  </a:schemeClr>
                </a:solidFill>
                <a:latin typeface="Times New Roman" pitchFamily="18" charset="0"/>
                <a:cs typeface="Times New Roman" pitchFamily="18" charset="0"/>
              </a:rPr>
              <a:t>K.T.</a:t>
            </a:r>
            <a:r>
              <a:rPr lang="en-US" sz="1200" dirty="0">
                <a:solidFill>
                  <a:schemeClr val="tx1">
                    <a:lumMod val="65000"/>
                    <a:lumOff val="35000"/>
                  </a:schemeClr>
                </a:solidFill>
                <a:latin typeface="Times New Roman" pitchFamily="18" charset="0"/>
                <a:cs typeface="Times New Roman" pitchFamily="18" charset="0"/>
              </a:rPr>
              <a:t> Ruth, </a:t>
            </a:r>
            <a:r>
              <a:rPr lang="en-US" sz="1200" dirty="0" err="1">
                <a:solidFill>
                  <a:schemeClr val="tx1">
                    <a:lumMod val="65000"/>
                    <a:lumOff val="35000"/>
                  </a:schemeClr>
                </a:solidFill>
                <a:latin typeface="Times New Roman" pitchFamily="18" charset="0"/>
                <a:cs typeface="Times New Roman" pitchFamily="18" charset="0"/>
              </a:rPr>
              <a:t>D.P.</a:t>
            </a:r>
            <a:r>
              <a:rPr lang="en-US" sz="1200" dirty="0">
                <a:solidFill>
                  <a:schemeClr val="tx1">
                    <a:lumMod val="65000"/>
                    <a:lumOff val="35000"/>
                  </a:schemeClr>
                </a:solidFill>
                <a:latin typeface="Times New Roman" pitchFamily="18" charset="0"/>
                <a:cs typeface="Times New Roman" pitchFamily="18" charset="0"/>
              </a:rPr>
              <a:t> </a:t>
            </a:r>
            <a:r>
              <a:rPr lang="en-US" sz="1200" dirty="0" err="1">
                <a:solidFill>
                  <a:schemeClr val="tx1">
                    <a:lumMod val="65000"/>
                    <a:lumOff val="35000"/>
                  </a:schemeClr>
                </a:solidFill>
                <a:latin typeface="Times New Roman" pitchFamily="18" charset="0"/>
                <a:cs typeface="Times New Roman" pitchFamily="18" charset="0"/>
              </a:rPr>
              <a:t>Dennies</a:t>
            </a:r>
            <a:r>
              <a:rPr lang="en-US" sz="1200" dirty="0">
                <a:solidFill>
                  <a:schemeClr val="tx1">
                    <a:lumMod val="65000"/>
                    <a:lumOff val="35000"/>
                  </a:schemeClr>
                </a:solidFill>
                <a:latin typeface="Times New Roman" pitchFamily="18" charset="0"/>
                <a:cs typeface="Times New Roman" pitchFamily="18" charset="0"/>
              </a:rPr>
              <a:t>, </a:t>
            </a:r>
            <a:r>
              <a:rPr lang="en-US" sz="1200" b="1" dirty="0">
                <a:solidFill>
                  <a:schemeClr val="tx1">
                    <a:lumMod val="65000"/>
                    <a:lumOff val="35000"/>
                  </a:schemeClr>
                </a:solidFill>
                <a:latin typeface="Times New Roman" pitchFamily="18" charset="0"/>
                <a:cs typeface="Times New Roman" pitchFamily="18" charset="0"/>
              </a:rPr>
              <a:t>Counting on Fatigue : Striations and Their Measure</a:t>
            </a:r>
            <a:r>
              <a:rPr lang="en-US" sz="1200" dirty="0">
                <a:solidFill>
                  <a:schemeClr val="tx1">
                    <a:lumMod val="65000"/>
                    <a:lumOff val="35000"/>
                  </a:schemeClr>
                </a:solidFill>
                <a:latin typeface="Times New Roman" pitchFamily="18" charset="0"/>
                <a:cs typeface="Times New Roman" pitchFamily="18" charset="0"/>
              </a:rPr>
              <a:t>, “</a:t>
            </a:r>
            <a:r>
              <a:rPr lang="en-US" sz="1200" i="1" dirty="0">
                <a:solidFill>
                  <a:schemeClr val="tx1">
                    <a:lumMod val="65000"/>
                    <a:lumOff val="35000"/>
                  </a:schemeClr>
                </a:solidFill>
                <a:latin typeface="Times New Roman" pitchFamily="18" charset="0"/>
                <a:cs typeface="Times New Roman" pitchFamily="18" charset="0"/>
              </a:rPr>
              <a:t>J Failure Analysis and Prevention</a:t>
            </a:r>
            <a:r>
              <a:rPr lang="en-US" sz="1200" b="1" dirty="0">
                <a:solidFill>
                  <a:schemeClr val="tx1">
                    <a:lumMod val="65000"/>
                    <a:lumOff val="35000"/>
                  </a:schemeClr>
                </a:solidFill>
                <a:latin typeface="Times New Roman" pitchFamily="18" charset="0"/>
                <a:cs typeface="Times New Roman" pitchFamily="18" charset="0"/>
              </a:rPr>
              <a:t>,” </a:t>
            </a:r>
            <a:r>
              <a:rPr lang="en-US" sz="1200" dirty="0">
                <a:solidFill>
                  <a:schemeClr val="tx1">
                    <a:lumMod val="65000"/>
                    <a:lumOff val="35000"/>
                  </a:schemeClr>
                </a:solidFill>
                <a:latin typeface="Times New Roman" pitchFamily="18" charset="0"/>
                <a:cs typeface="Times New Roman" pitchFamily="18" charset="0"/>
              </a:rPr>
              <a:t>vol. 10</a:t>
            </a:r>
            <a:r>
              <a:rPr lang="en-US" sz="1200" b="1" dirty="0">
                <a:solidFill>
                  <a:schemeClr val="tx1">
                    <a:lumMod val="65000"/>
                    <a:lumOff val="35000"/>
                  </a:schemeClr>
                </a:solidFill>
                <a:latin typeface="Times New Roman" pitchFamily="18" charset="0"/>
                <a:cs typeface="Times New Roman" pitchFamily="18" charset="0"/>
              </a:rPr>
              <a:t>, </a:t>
            </a:r>
            <a:r>
              <a:rPr lang="en-US" sz="1200" dirty="0">
                <a:solidFill>
                  <a:schemeClr val="tx1">
                    <a:lumMod val="65000"/>
                    <a:lumOff val="35000"/>
                  </a:schemeClr>
                </a:solidFill>
                <a:latin typeface="Times New Roman" pitchFamily="18" charset="0"/>
                <a:cs typeface="Times New Roman" pitchFamily="18" charset="0"/>
              </a:rPr>
              <a:t>2000, pg. 131</a:t>
            </a:r>
            <a:r>
              <a:rPr lang="en-US" sz="1200" b="1" dirty="0">
                <a:solidFill>
                  <a:schemeClr val="tx1">
                    <a:lumMod val="65000"/>
                    <a:lumOff val="35000"/>
                  </a:schemeClr>
                </a:solidFill>
                <a:latin typeface="Times New Roman" pitchFamily="18" charset="0"/>
                <a:cs typeface="Times New Roman" pitchFamily="18" charset="0"/>
              </a:rPr>
              <a:t>.</a:t>
            </a:r>
            <a:endParaRPr lang="en-US" sz="1200" dirty="0">
              <a:solidFill>
                <a:schemeClr val="tx1">
                  <a:lumMod val="65000"/>
                  <a:lumOff val="3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916E47E4-81D7-4741-AF53-B2FB7A445D0F}" type="slidenum">
              <a:rPr lang="en-US" smtClean="0"/>
              <a:pPr>
                <a:defRPr/>
              </a:pPr>
              <a:t>55</a:t>
            </a:fld>
            <a:endParaRPr lang="en-US" dirty="0"/>
          </a:p>
        </p:txBody>
      </p:sp>
      <p:pic>
        <p:nvPicPr>
          <p:cNvPr id="55299" name="Picture 2" descr="Z:\DATA_010_06-11_06-12\fatigue class\045_torsion_1b.JPG"/>
          <p:cNvPicPr>
            <a:picLocks noChangeAspect="1" noChangeArrowheads="1"/>
          </p:cNvPicPr>
          <p:nvPr/>
        </p:nvPicPr>
        <p:blipFill>
          <a:blip r:embed="rId2" cstate="print"/>
          <a:srcRect/>
          <a:stretch>
            <a:fillRect/>
          </a:stretch>
        </p:blipFill>
        <p:spPr bwMode="auto">
          <a:xfrm>
            <a:off x="635000" y="2500313"/>
            <a:ext cx="7366000" cy="3457575"/>
          </a:xfrm>
          <a:prstGeom prst="rect">
            <a:avLst/>
          </a:prstGeom>
          <a:noFill/>
          <a:ln w="9525">
            <a:noFill/>
            <a:miter lim="800000"/>
            <a:headEnd/>
            <a:tailEnd/>
          </a:ln>
        </p:spPr>
      </p:pic>
      <p:sp>
        <p:nvSpPr>
          <p:cNvPr id="55300" name="TextBox 3"/>
          <p:cNvSpPr txBox="1">
            <a:spLocks noChangeArrowheads="1"/>
          </p:cNvSpPr>
          <p:nvPr/>
        </p:nvSpPr>
        <p:spPr bwMode="auto">
          <a:xfrm>
            <a:off x="381000" y="298450"/>
            <a:ext cx="8496300" cy="1016000"/>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Fatigue Failure Induced Surface Features (cont.)</a:t>
            </a:r>
          </a:p>
          <a:p>
            <a:endParaRPr lang="en-US" sz="1200">
              <a:latin typeface="Times New Roman" pitchFamily="18" charset="0"/>
              <a:cs typeface="Times New Roman" pitchFamily="18" charset="0"/>
            </a:endParaRPr>
          </a:p>
          <a:p>
            <a:r>
              <a:rPr lang="en-US" sz="1600">
                <a:latin typeface="Times New Roman" pitchFamily="18" charset="0"/>
                <a:cs typeface="Times New Roman" pitchFamily="18" charset="0"/>
              </a:rPr>
              <a:t>Torsion fatigue in root of grooved bar.  Fatigue crack initiation occurs on the surface via Mode III and Mode I propagation occurs in the circumferential direction (downhill) not radially. </a:t>
            </a:r>
          </a:p>
        </p:txBody>
      </p:sp>
      <p:sp>
        <p:nvSpPr>
          <p:cNvPr id="6" name="TextBox 3"/>
          <p:cNvSpPr txBox="1">
            <a:spLocks noChangeArrowheads="1"/>
          </p:cNvSpPr>
          <p:nvPr/>
        </p:nvSpPr>
        <p:spPr bwMode="auto">
          <a:xfrm>
            <a:off x="288925" y="6335713"/>
            <a:ext cx="8066088" cy="276225"/>
          </a:xfrm>
          <a:prstGeom prst="rect">
            <a:avLst/>
          </a:prstGeom>
          <a:noFill/>
          <a:ln w="9525">
            <a:solidFill>
              <a:schemeClr val="bg1">
                <a:lumMod val="50000"/>
              </a:schemeClr>
            </a:solidFill>
            <a:miter lim="800000"/>
            <a:headEnd/>
            <a:tailEnd/>
          </a:ln>
        </p:spPr>
        <p:txBody>
          <a:bodyPr>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K. Tanaka, </a:t>
            </a:r>
            <a:r>
              <a:rPr lang="en-US" sz="1200" b="1" dirty="0">
                <a:solidFill>
                  <a:schemeClr val="tx1">
                    <a:lumMod val="65000"/>
                    <a:lumOff val="35000"/>
                  </a:schemeClr>
                </a:solidFill>
                <a:latin typeface="Times New Roman" pitchFamily="18" charset="0"/>
                <a:cs typeface="Times New Roman" pitchFamily="18" charset="0"/>
              </a:rPr>
              <a:t>Small Crack Propagation in Multiaxial Notch Fatigue</a:t>
            </a:r>
            <a:r>
              <a:rPr lang="en-US" sz="1200" dirty="0">
                <a:solidFill>
                  <a:schemeClr val="tx1">
                    <a:lumMod val="65000"/>
                    <a:lumOff val="35000"/>
                  </a:schemeClr>
                </a:solidFill>
                <a:latin typeface="Times New Roman" pitchFamily="18" charset="0"/>
                <a:cs typeface="Times New Roman" pitchFamily="18" charset="0"/>
              </a:rPr>
              <a:t>, pg 40, www.gruppofrattura.it/pdf/cp/CP2012005.pdf.</a:t>
            </a:r>
          </a:p>
        </p:txBody>
      </p:sp>
      <p:sp>
        <p:nvSpPr>
          <p:cNvPr id="7" name="Arc 6"/>
          <p:cNvSpPr/>
          <p:nvPr/>
        </p:nvSpPr>
        <p:spPr>
          <a:xfrm rot="17576971">
            <a:off x="1150144" y="2663031"/>
            <a:ext cx="2751138" cy="3006725"/>
          </a:xfrm>
          <a:prstGeom prst="arc">
            <a:avLst>
              <a:gd name="adj1" fmla="val 16851285"/>
              <a:gd name="adj2" fmla="val 21182758"/>
            </a:avLst>
          </a:prstGeom>
          <a:ln w="19050">
            <a:solidFill>
              <a:srgbClr val="00FF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cxnSp>
        <p:nvCxnSpPr>
          <p:cNvPr id="9" name="Straight Arrow Connector 8"/>
          <p:cNvCxnSpPr/>
          <p:nvPr/>
        </p:nvCxnSpPr>
        <p:spPr>
          <a:xfrm>
            <a:off x="1260475" y="2752725"/>
            <a:ext cx="163513" cy="192088"/>
          </a:xfrm>
          <a:prstGeom prst="straightConnector1">
            <a:avLst/>
          </a:prstGeom>
          <a:ln>
            <a:solidFill>
              <a:srgbClr val="00FF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flipV="1">
            <a:off x="1520825" y="3079750"/>
            <a:ext cx="173038" cy="212725"/>
          </a:xfrm>
          <a:prstGeom prst="straightConnector1">
            <a:avLst/>
          </a:prstGeom>
          <a:ln>
            <a:solidFill>
              <a:srgbClr val="00FF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55305" name="Picture 6" descr="Z:\DATA_010_06-11_06-12\fatigue class\045_torsion_1a.JPG"/>
          <p:cNvPicPr>
            <a:picLocks noChangeAspect="1" noChangeArrowheads="1"/>
          </p:cNvPicPr>
          <p:nvPr/>
        </p:nvPicPr>
        <p:blipFill>
          <a:blip r:embed="rId3" cstate="print"/>
          <a:srcRect/>
          <a:stretch>
            <a:fillRect/>
          </a:stretch>
        </p:blipFill>
        <p:spPr bwMode="auto">
          <a:xfrm>
            <a:off x="3408363" y="1400175"/>
            <a:ext cx="855662" cy="1133475"/>
          </a:xfrm>
          <a:prstGeom prst="rect">
            <a:avLst/>
          </a:prstGeom>
          <a:noFill/>
          <a:ln w="9525">
            <a:noFill/>
            <a:miter lim="800000"/>
            <a:headEnd/>
            <a:tailEnd/>
          </a:ln>
        </p:spPr>
      </p:pic>
      <p:sp>
        <p:nvSpPr>
          <p:cNvPr id="55306" name="TextBox 6"/>
          <p:cNvSpPr txBox="1">
            <a:spLocks noChangeArrowheads="1"/>
          </p:cNvSpPr>
          <p:nvPr/>
        </p:nvSpPr>
        <p:spPr bwMode="auto">
          <a:xfrm>
            <a:off x="536575" y="2536825"/>
            <a:ext cx="931863" cy="400050"/>
          </a:xfrm>
          <a:prstGeom prst="rect">
            <a:avLst/>
          </a:prstGeom>
          <a:noFill/>
          <a:ln w="9525">
            <a:noFill/>
            <a:miter lim="800000"/>
            <a:headEnd/>
            <a:tailEnd/>
          </a:ln>
        </p:spPr>
        <p:txBody>
          <a:bodyPr>
            <a:spAutoFit/>
          </a:bodyPr>
          <a:lstStyle/>
          <a:p>
            <a:pPr algn="ctr"/>
            <a:r>
              <a:rPr lang="en-US" sz="1000">
                <a:solidFill>
                  <a:srgbClr val="00FF00"/>
                </a:solidFill>
                <a:latin typeface="Times New Roman" pitchFamily="18" charset="0"/>
                <a:cs typeface="Times New Roman" pitchFamily="18" charset="0"/>
              </a:rPr>
              <a:t>Mode III initiation </a:t>
            </a:r>
          </a:p>
        </p:txBody>
      </p:sp>
      <p:cxnSp>
        <p:nvCxnSpPr>
          <p:cNvPr id="21" name="Straight Arrow Connector 20"/>
          <p:cNvCxnSpPr/>
          <p:nvPr/>
        </p:nvCxnSpPr>
        <p:spPr>
          <a:xfrm flipV="1">
            <a:off x="2201863" y="3292475"/>
            <a:ext cx="223837" cy="17463"/>
          </a:xfrm>
          <a:prstGeom prst="straightConnector1">
            <a:avLst/>
          </a:prstGeom>
          <a:ln>
            <a:solidFill>
              <a:srgbClr val="00FF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H="1">
            <a:off x="1906588" y="3321050"/>
            <a:ext cx="220662" cy="85725"/>
          </a:xfrm>
          <a:prstGeom prst="straightConnector1">
            <a:avLst/>
          </a:prstGeom>
          <a:ln>
            <a:solidFill>
              <a:srgbClr val="00FF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7" name="TextBox 6"/>
          <p:cNvSpPr txBox="1">
            <a:spLocks noChangeArrowheads="1"/>
          </p:cNvSpPr>
          <p:nvPr/>
        </p:nvSpPr>
        <p:spPr bwMode="auto">
          <a:xfrm>
            <a:off x="3316288" y="2679700"/>
            <a:ext cx="869950" cy="400050"/>
          </a:xfrm>
          <a:prstGeom prst="rect">
            <a:avLst/>
          </a:prstGeom>
          <a:solidFill>
            <a:schemeClr val="bg1">
              <a:lumMod val="50000"/>
            </a:schemeClr>
          </a:solidFill>
          <a:ln w="9525">
            <a:noFill/>
            <a:miter lim="800000"/>
            <a:headEnd/>
            <a:tailEnd/>
          </a:ln>
        </p:spPr>
        <p:txBody>
          <a:bodyPr>
            <a:spAutoFit/>
          </a:bodyPr>
          <a:lstStyle/>
          <a:p>
            <a:pPr algn="ctr">
              <a:defRPr/>
            </a:pPr>
            <a:r>
              <a:rPr lang="en-US" sz="1000" dirty="0">
                <a:solidFill>
                  <a:srgbClr val="00FF00"/>
                </a:solidFill>
                <a:latin typeface="Times New Roman" pitchFamily="18" charset="0"/>
                <a:cs typeface="Times New Roman" pitchFamily="18" charset="0"/>
              </a:rPr>
              <a:t>Mode I propagation </a:t>
            </a:r>
          </a:p>
        </p:txBody>
      </p:sp>
      <p:cxnSp>
        <p:nvCxnSpPr>
          <p:cNvPr id="28" name="Straight Arrow Connector 27"/>
          <p:cNvCxnSpPr/>
          <p:nvPr/>
        </p:nvCxnSpPr>
        <p:spPr>
          <a:xfrm>
            <a:off x="2397125" y="3830638"/>
            <a:ext cx="3579813" cy="461962"/>
          </a:xfrm>
          <a:prstGeom prst="straightConnector1">
            <a:avLst/>
          </a:prstGeom>
          <a:ln w="19050">
            <a:solidFill>
              <a:srgbClr val="00FF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a:stCxn id="27" idx="1"/>
          </p:cNvCxnSpPr>
          <p:nvPr/>
        </p:nvCxnSpPr>
        <p:spPr>
          <a:xfrm flipH="1">
            <a:off x="2271713" y="2879725"/>
            <a:ext cx="1044575" cy="354013"/>
          </a:xfrm>
          <a:prstGeom prst="line">
            <a:avLst/>
          </a:prstGeom>
          <a:ln>
            <a:solidFill>
              <a:srgbClr val="00FF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2849563" y="3041650"/>
            <a:ext cx="412750" cy="895350"/>
          </a:xfrm>
          <a:prstGeom prst="line">
            <a:avLst/>
          </a:prstGeom>
          <a:ln>
            <a:solidFill>
              <a:srgbClr val="00FF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3" descr="Z:\DATA_010_06-11_06-12\fatigue class\028_fatigue-damage-schematics_1b.JPG"/>
          <p:cNvPicPr>
            <a:picLocks noChangeAspect="1" noChangeArrowheads="1"/>
          </p:cNvPicPr>
          <p:nvPr/>
        </p:nvPicPr>
        <p:blipFill>
          <a:blip r:embed="rId2" cstate="print"/>
          <a:srcRect/>
          <a:stretch>
            <a:fillRect/>
          </a:stretch>
        </p:blipFill>
        <p:spPr bwMode="auto">
          <a:xfrm>
            <a:off x="411163" y="638175"/>
            <a:ext cx="6807200" cy="6067425"/>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CFE11740-A0C0-4DAD-8572-67F7BA66F1E1}" type="slidenum">
              <a:rPr lang="en-US" smtClean="0"/>
              <a:pPr>
                <a:defRPr/>
              </a:pPr>
              <a:t>56</a:t>
            </a:fld>
            <a:endParaRPr lang="en-US"/>
          </a:p>
        </p:txBody>
      </p:sp>
      <p:sp>
        <p:nvSpPr>
          <p:cNvPr id="56324" name="TextBox 3"/>
          <p:cNvSpPr txBox="1">
            <a:spLocks noChangeArrowheads="1"/>
          </p:cNvSpPr>
          <p:nvPr/>
        </p:nvSpPr>
        <p:spPr bwMode="auto">
          <a:xfrm>
            <a:off x="381000" y="298450"/>
            <a:ext cx="8496300" cy="769938"/>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Fatigue Failure Fracture Surface Features (cont.)</a:t>
            </a:r>
          </a:p>
          <a:p>
            <a:endParaRPr lang="en-US" sz="1200">
              <a:latin typeface="Times New Roman" pitchFamily="18" charset="0"/>
              <a:cs typeface="Times New Roman" pitchFamily="18" charset="0"/>
            </a:endParaRPr>
          </a:p>
          <a:p>
            <a:endParaRPr lang="en-US" sz="1600" i="1">
              <a:latin typeface="Times New Roman" pitchFamily="18" charset="0"/>
              <a:cs typeface="Times New Roman" pitchFamily="18" charset="0"/>
            </a:endParaRPr>
          </a:p>
        </p:txBody>
      </p:sp>
      <p:sp>
        <p:nvSpPr>
          <p:cNvPr id="5" name="TextBox 3"/>
          <p:cNvSpPr txBox="1">
            <a:spLocks noChangeArrowheads="1"/>
          </p:cNvSpPr>
          <p:nvPr/>
        </p:nvSpPr>
        <p:spPr bwMode="auto">
          <a:xfrm>
            <a:off x="8219328" y="1232899"/>
            <a:ext cx="553998" cy="4962418"/>
          </a:xfrm>
          <a:prstGeom prst="rect">
            <a:avLst/>
          </a:prstGeom>
          <a:noFill/>
          <a:ln w="9525">
            <a:solidFill>
              <a:schemeClr val="bg1">
                <a:lumMod val="50000"/>
              </a:schemeClr>
            </a:solidFill>
            <a:miter lim="800000"/>
            <a:headEnd/>
            <a:tailEnd/>
          </a:ln>
        </p:spPr>
        <p:txBody>
          <a:bodyPr vert="vert270">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b="1" dirty="0">
                <a:solidFill>
                  <a:schemeClr val="tx1">
                    <a:lumMod val="65000"/>
                    <a:lumOff val="35000"/>
                  </a:schemeClr>
                </a:solidFill>
                <a:latin typeface="Times New Roman" pitchFamily="18" charset="0"/>
                <a:cs typeface="Times New Roman" pitchFamily="18" charset="0"/>
              </a:rPr>
              <a:t>ASM Handbook, Vol. 11  Failure Analysis Prevention</a:t>
            </a:r>
            <a:r>
              <a:rPr lang="en-US" sz="1200" dirty="0">
                <a:solidFill>
                  <a:schemeClr val="tx1">
                    <a:lumMod val="65000"/>
                    <a:lumOff val="35000"/>
                  </a:schemeClr>
                </a:solidFill>
                <a:latin typeface="Times New Roman" pitchFamily="18" charset="0"/>
                <a:cs typeface="Times New Roman" pitchFamily="18" charset="0"/>
              </a:rPr>
              <a:t>, R.A. Lund, </a:t>
            </a:r>
            <a:r>
              <a:rPr lang="en-US" sz="1200" b="1" i="1" dirty="0">
                <a:solidFill>
                  <a:schemeClr val="tx1">
                    <a:lumMod val="65000"/>
                    <a:lumOff val="35000"/>
                  </a:schemeClr>
                </a:solidFill>
                <a:latin typeface="Times New Roman" pitchFamily="18" charset="0"/>
                <a:cs typeface="Times New Roman" pitchFamily="18" charset="0"/>
              </a:rPr>
              <a:t>Fatigue Fracture Appearances</a:t>
            </a:r>
            <a:r>
              <a:rPr lang="en-US" sz="1200" dirty="0">
                <a:solidFill>
                  <a:schemeClr val="tx1">
                    <a:lumMod val="65000"/>
                    <a:lumOff val="35000"/>
                  </a:schemeClr>
                </a:solidFill>
                <a:latin typeface="Times New Roman" pitchFamily="18" charset="0"/>
                <a:cs typeface="Times New Roman" pitchFamily="18" charset="0"/>
              </a:rPr>
              <a:t>, ASM International, 2002, pg. 632.</a:t>
            </a:r>
          </a:p>
        </p:txBody>
      </p:sp>
      <p:cxnSp>
        <p:nvCxnSpPr>
          <p:cNvPr id="7" name="Straight Connector 6"/>
          <p:cNvCxnSpPr/>
          <p:nvPr/>
        </p:nvCxnSpPr>
        <p:spPr>
          <a:xfrm flipV="1">
            <a:off x="298450" y="2692400"/>
            <a:ext cx="6954838" cy="20638"/>
          </a:xfrm>
          <a:prstGeom prst="line">
            <a:avLst/>
          </a:prstGeom>
          <a:ln>
            <a:solidFill>
              <a:srgbClr val="0000FF"/>
            </a:solidFill>
            <a:prstDash val="dash"/>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328613" y="3781425"/>
            <a:ext cx="6965950" cy="20638"/>
          </a:xfrm>
          <a:prstGeom prst="line">
            <a:avLst/>
          </a:prstGeom>
          <a:ln>
            <a:solidFill>
              <a:srgbClr val="0000FF"/>
            </a:solidFill>
            <a:prstDash val="dash"/>
          </a:ln>
        </p:spPr>
        <p:style>
          <a:lnRef idx="1">
            <a:schemeClr val="accent1"/>
          </a:lnRef>
          <a:fillRef idx="0">
            <a:schemeClr val="accent1"/>
          </a:fillRef>
          <a:effectRef idx="0">
            <a:schemeClr val="accent1"/>
          </a:effectRef>
          <a:fontRef idx="minor">
            <a:schemeClr val="tx1"/>
          </a:fontRef>
        </p:style>
      </p:cxnSp>
      <p:sp>
        <p:nvSpPr>
          <p:cNvPr id="56328" name="TextBox 11"/>
          <p:cNvSpPr txBox="1">
            <a:spLocks noChangeArrowheads="1"/>
          </p:cNvSpPr>
          <p:nvPr/>
        </p:nvSpPr>
        <p:spPr bwMode="auto">
          <a:xfrm>
            <a:off x="7245350" y="2500313"/>
            <a:ext cx="623888" cy="400050"/>
          </a:xfrm>
          <a:prstGeom prst="rect">
            <a:avLst/>
          </a:prstGeom>
          <a:noFill/>
          <a:ln w="3175">
            <a:noFill/>
            <a:miter lim="800000"/>
            <a:headEnd/>
            <a:tailEnd/>
          </a:ln>
        </p:spPr>
        <p:txBody>
          <a:bodyPr>
            <a:spAutoFit/>
          </a:bodyPr>
          <a:lstStyle/>
          <a:p>
            <a:r>
              <a:rPr lang="en-US" sz="1000">
                <a:solidFill>
                  <a:srgbClr val="0000FF"/>
                </a:solidFill>
                <a:latin typeface="Times New Roman" pitchFamily="18" charset="0"/>
                <a:cs typeface="Times New Roman" pitchFamily="18" charset="0"/>
              </a:rPr>
              <a:t>neutral</a:t>
            </a:r>
          </a:p>
          <a:p>
            <a:r>
              <a:rPr lang="en-US" sz="1000">
                <a:solidFill>
                  <a:srgbClr val="0000FF"/>
                </a:solidFill>
                <a:latin typeface="Times New Roman" pitchFamily="18" charset="0"/>
                <a:cs typeface="Times New Roman" pitchFamily="18" charset="0"/>
              </a:rPr>
              <a:t>axis</a:t>
            </a:r>
          </a:p>
        </p:txBody>
      </p:sp>
      <p:sp>
        <p:nvSpPr>
          <p:cNvPr id="56329" name="TextBox 11"/>
          <p:cNvSpPr txBox="1">
            <a:spLocks noChangeArrowheads="1"/>
          </p:cNvSpPr>
          <p:nvPr/>
        </p:nvSpPr>
        <p:spPr bwMode="auto">
          <a:xfrm>
            <a:off x="7254875" y="3578225"/>
            <a:ext cx="623888" cy="400050"/>
          </a:xfrm>
          <a:prstGeom prst="rect">
            <a:avLst/>
          </a:prstGeom>
          <a:noFill/>
          <a:ln w="3175">
            <a:noFill/>
            <a:miter lim="800000"/>
            <a:headEnd/>
            <a:tailEnd/>
          </a:ln>
        </p:spPr>
        <p:txBody>
          <a:bodyPr>
            <a:spAutoFit/>
          </a:bodyPr>
          <a:lstStyle/>
          <a:p>
            <a:r>
              <a:rPr lang="en-US" sz="1000">
                <a:solidFill>
                  <a:srgbClr val="0000FF"/>
                </a:solidFill>
                <a:latin typeface="Times New Roman" pitchFamily="18" charset="0"/>
                <a:cs typeface="Times New Roman" pitchFamily="18" charset="0"/>
              </a:rPr>
              <a:t>neutral</a:t>
            </a:r>
          </a:p>
          <a:p>
            <a:r>
              <a:rPr lang="en-US" sz="1000">
                <a:solidFill>
                  <a:srgbClr val="0000FF"/>
                </a:solidFill>
                <a:latin typeface="Times New Roman" pitchFamily="18" charset="0"/>
                <a:cs typeface="Times New Roman" pitchFamily="18" charset="0"/>
              </a:rPr>
              <a:t>axis</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D86AA54E-ACEB-4CFB-9527-C57A1DC7C95D}" type="slidenum">
              <a:rPr lang="en-US" smtClean="0"/>
              <a:pPr>
                <a:defRPr/>
              </a:pPr>
              <a:t>57</a:t>
            </a:fld>
            <a:endParaRPr lang="en-US"/>
          </a:p>
        </p:txBody>
      </p:sp>
      <p:sp>
        <p:nvSpPr>
          <p:cNvPr id="57347" name="TextBox 3"/>
          <p:cNvSpPr txBox="1">
            <a:spLocks noChangeArrowheads="1"/>
          </p:cNvSpPr>
          <p:nvPr/>
        </p:nvSpPr>
        <p:spPr bwMode="auto">
          <a:xfrm>
            <a:off x="381000" y="298450"/>
            <a:ext cx="8496300" cy="769938"/>
          </a:xfrm>
          <a:prstGeom prst="rect">
            <a:avLst/>
          </a:prstGeom>
          <a:noFill/>
          <a:ln w="9525">
            <a:noFill/>
            <a:miter lim="800000"/>
            <a:headEnd/>
            <a:tailEnd/>
          </a:ln>
        </p:spPr>
        <p:txBody>
          <a:bodyPr>
            <a:spAutoFit/>
          </a:bodyPr>
          <a:lstStyle/>
          <a:p>
            <a:r>
              <a:rPr lang="en-US" sz="1600" b="1">
                <a:latin typeface="Times New Roman" pitchFamily="18" charset="0"/>
                <a:cs typeface="Times New Roman" pitchFamily="18" charset="0"/>
              </a:rPr>
              <a:t>Fatigue Failure Fracture Surface Features (cont.)</a:t>
            </a:r>
          </a:p>
          <a:p>
            <a:endParaRPr lang="en-US" sz="1200">
              <a:latin typeface="Times New Roman" pitchFamily="18" charset="0"/>
              <a:cs typeface="Times New Roman" pitchFamily="18" charset="0"/>
            </a:endParaRPr>
          </a:p>
          <a:p>
            <a:endParaRPr lang="en-US" sz="1600" i="1">
              <a:latin typeface="Times New Roman" pitchFamily="18" charset="0"/>
              <a:cs typeface="Times New Roman" pitchFamily="18" charset="0"/>
            </a:endParaRPr>
          </a:p>
        </p:txBody>
      </p:sp>
      <p:pic>
        <p:nvPicPr>
          <p:cNvPr id="57348" name="Picture 2" descr="Z:\DATA_010_06-11_06-12\fatigue class\028_fatigue-damage-schematics_2a.JPG"/>
          <p:cNvPicPr>
            <a:picLocks noChangeAspect="1" noChangeArrowheads="1"/>
          </p:cNvPicPr>
          <p:nvPr/>
        </p:nvPicPr>
        <p:blipFill>
          <a:blip r:embed="rId2" cstate="print"/>
          <a:srcRect/>
          <a:stretch>
            <a:fillRect/>
          </a:stretch>
        </p:blipFill>
        <p:spPr bwMode="auto">
          <a:xfrm>
            <a:off x="390525" y="661988"/>
            <a:ext cx="6688138" cy="5984875"/>
          </a:xfrm>
          <a:prstGeom prst="rect">
            <a:avLst/>
          </a:prstGeom>
          <a:noFill/>
          <a:ln w="9525">
            <a:noFill/>
            <a:miter lim="800000"/>
            <a:headEnd/>
            <a:tailEnd/>
          </a:ln>
        </p:spPr>
      </p:pic>
      <p:sp>
        <p:nvSpPr>
          <p:cNvPr id="5" name="TextBox 3"/>
          <p:cNvSpPr txBox="1">
            <a:spLocks noChangeArrowheads="1"/>
          </p:cNvSpPr>
          <p:nvPr/>
        </p:nvSpPr>
        <p:spPr bwMode="auto">
          <a:xfrm>
            <a:off x="8219328" y="1232899"/>
            <a:ext cx="553998" cy="4962418"/>
          </a:xfrm>
          <a:prstGeom prst="rect">
            <a:avLst/>
          </a:prstGeom>
          <a:noFill/>
          <a:ln w="9525">
            <a:solidFill>
              <a:schemeClr val="bg1">
                <a:lumMod val="50000"/>
              </a:schemeClr>
            </a:solidFill>
            <a:miter lim="800000"/>
            <a:headEnd/>
            <a:tailEnd/>
          </a:ln>
        </p:spPr>
        <p:txBody>
          <a:bodyPr vert="vert270">
            <a:spAutoFit/>
          </a:bodyPr>
          <a:lstStyle/>
          <a:p>
            <a:pPr marL="339725" indent="-339725">
              <a:defRPr/>
            </a:pPr>
            <a:r>
              <a:rPr lang="en-US" sz="1200" dirty="0">
                <a:solidFill>
                  <a:schemeClr val="tx1">
                    <a:lumMod val="65000"/>
                    <a:lumOff val="35000"/>
                  </a:schemeClr>
                </a:solidFill>
                <a:latin typeface="Times New Roman" pitchFamily="18" charset="0"/>
                <a:cs typeface="Times New Roman" pitchFamily="18" charset="0"/>
              </a:rPr>
              <a:t>Ref.: </a:t>
            </a:r>
            <a:r>
              <a:rPr lang="en-US" sz="1200" b="1" dirty="0">
                <a:solidFill>
                  <a:schemeClr val="tx1">
                    <a:lumMod val="65000"/>
                    <a:lumOff val="35000"/>
                  </a:schemeClr>
                </a:solidFill>
                <a:latin typeface="Times New Roman" pitchFamily="18" charset="0"/>
                <a:cs typeface="Times New Roman" pitchFamily="18" charset="0"/>
              </a:rPr>
              <a:t>ASM Handbook, Vol. 12  Fractography</a:t>
            </a:r>
            <a:r>
              <a:rPr lang="en-US" sz="1200" dirty="0">
                <a:solidFill>
                  <a:schemeClr val="tx1">
                    <a:lumMod val="65000"/>
                    <a:lumOff val="35000"/>
                  </a:schemeClr>
                </a:solidFill>
                <a:latin typeface="Times New Roman" pitchFamily="18" charset="0"/>
                <a:cs typeface="Times New Roman" pitchFamily="18" charset="0"/>
              </a:rPr>
              <a:t>, </a:t>
            </a:r>
            <a:r>
              <a:rPr lang="en-US" sz="1200" dirty="0" err="1">
                <a:solidFill>
                  <a:schemeClr val="tx1">
                    <a:lumMod val="65000"/>
                    <a:lumOff val="35000"/>
                  </a:schemeClr>
                </a:solidFill>
                <a:latin typeface="Times New Roman" pitchFamily="18" charset="0"/>
                <a:cs typeface="Times New Roman" pitchFamily="18" charset="0"/>
              </a:rPr>
              <a:t>G.F.</a:t>
            </a:r>
            <a:r>
              <a:rPr lang="en-US" sz="1200" dirty="0">
                <a:solidFill>
                  <a:schemeClr val="tx1">
                    <a:lumMod val="65000"/>
                    <a:lumOff val="35000"/>
                  </a:schemeClr>
                </a:solidFill>
                <a:latin typeface="Times New Roman" pitchFamily="18" charset="0"/>
                <a:cs typeface="Times New Roman" pitchFamily="18" charset="0"/>
              </a:rPr>
              <a:t> Vander </a:t>
            </a:r>
            <a:r>
              <a:rPr lang="en-US" sz="1200" dirty="0" err="1">
                <a:solidFill>
                  <a:schemeClr val="tx1">
                    <a:lumMod val="65000"/>
                    <a:lumOff val="35000"/>
                  </a:schemeClr>
                </a:solidFill>
                <a:latin typeface="Times New Roman" pitchFamily="18" charset="0"/>
                <a:cs typeface="Times New Roman" pitchFamily="18" charset="0"/>
              </a:rPr>
              <a:t>Voort</a:t>
            </a:r>
            <a:r>
              <a:rPr lang="en-US" sz="1200" dirty="0">
                <a:solidFill>
                  <a:schemeClr val="tx1">
                    <a:lumMod val="65000"/>
                    <a:lumOff val="35000"/>
                  </a:schemeClr>
                </a:solidFill>
                <a:latin typeface="Times New Roman" pitchFamily="18" charset="0"/>
                <a:cs typeface="Times New Roman" pitchFamily="18" charset="0"/>
              </a:rPr>
              <a:t>, </a:t>
            </a:r>
            <a:r>
              <a:rPr lang="en-US" sz="1200" b="1" i="1" dirty="0">
                <a:solidFill>
                  <a:schemeClr val="tx1">
                    <a:lumMod val="65000"/>
                    <a:lumOff val="35000"/>
                  </a:schemeClr>
                </a:solidFill>
                <a:latin typeface="Times New Roman" pitchFamily="18" charset="0"/>
                <a:cs typeface="Times New Roman" pitchFamily="18" charset="0"/>
              </a:rPr>
              <a:t>Visual Examination and Light Microscopy</a:t>
            </a:r>
            <a:r>
              <a:rPr lang="en-US" sz="1200" dirty="0">
                <a:solidFill>
                  <a:schemeClr val="tx1">
                    <a:lumMod val="65000"/>
                    <a:lumOff val="35000"/>
                  </a:schemeClr>
                </a:solidFill>
                <a:latin typeface="Times New Roman" pitchFamily="18" charset="0"/>
                <a:cs typeface="Times New Roman" pitchFamily="18" charset="0"/>
              </a:rPr>
              <a:t>, ASM International, 1987, pg. 119.</a:t>
            </a:r>
          </a:p>
        </p:txBody>
      </p:sp>
      <p:cxnSp>
        <p:nvCxnSpPr>
          <p:cNvPr id="6" name="Straight Connector 5"/>
          <p:cNvCxnSpPr>
            <a:endCxn id="57352" idx="1"/>
          </p:cNvCxnSpPr>
          <p:nvPr/>
        </p:nvCxnSpPr>
        <p:spPr>
          <a:xfrm flipV="1">
            <a:off x="349250" y="4848225"/>
            <a:ext cx="6854825" cy="42863"/>
          </a:xfrm>
          <a:prstGeom prst="line">
            <a:avLst/>
          </a:prstGeom>
          <a:ln>
            <a:solidFill>
              <a:srgbClr val="0000FF"/>
            </a:solidFill>
            <a:prstDash val="dash"/>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V="1">
            <a:off x="306388" y="5616575"/>
            <a:ext cx="6886575" cy="42863"/>
          </a:xfrm>
          <a:prstGeom prst="line">
            <a:avLst/>
          </a:prstGeom>
          <a:ln>
            <a:solidFill>
              <a:srgbClr val="0000FF"/>
            </a:solidFill>
            <a:prstDash val="dash"/>
          </a:ln>
        </p:spPr>
        <p:style>
          <a:lnRef idx="1">
            <a:schemeClr val="accent1"/>
          </a:lnRef>
          <a:fillRef idx="0">
            <a:schemeClr val="accent1"/>
          </a:fillRef>
          <a:effectRef idx="0">
            <a:schemeClr val="accent1"/>
          </a:effectRef>
          <a:fontRef idx="minor">
            <a:schemeClr val="tx1"/>
          </a:fontRef>
        </p:style>
      </p:cxnSp>
      <p:sp>
        <p:nvSpPr>
          <p:cNvPr id="57352" name="TextBox 11"/>
          <p:cNvSpPr txBox="1">
            <a:spLocks noChangeArrowheads="1"/>
          </p:cNvSpPr>
          <p:nvPr/>
        </p:nvSpPr>
        <p:spPr bwMode="auto">
          <a:xfrm>
            <a:off x="7204075" y="4648200"/>
            <a:ext cx="625475" cy="400050"/>
          </a:xfrm>
          <a:prstGeom prst="rect">
            <a:avLst/>
          </a:prstGeom>
          <a:noFill/>
          <a:ln w="3175">
            <a:noFill/>
            <a:miter lim="800000"/>
            <a:headEnd/>
            <a:tailEnd/>
          </a:ln>
        </p:spPr>
        <p:txBody>
          <a:bodyPr>
            <a:spAutoFit/>
          </a:bodyPr>
          <a:lstStyle/>
          <a:p>
            <a:r>
              <a:rPr lang="en-US" sz="1000">
                <a:solidFill>
                  <a:srgbClr val="0000FF"/>
                </a:solidFill>
                <a:latin typeface="Times New Roman" pitchFamily="18" charset="0"/>
                <a:cs typeface="Times New Roman" pitchFamily="18" charset="0"/>
              </a:rPr>
              <a:t>neutral</a:t>
            </a:r>
          </a:p>
          <a:p>
            <a:r>
              <a:rPr lang="en-US" sz="1000">
                <a:solidFill>
                  <a:srgbClr val="0000FF"/>
                </a:solidFill>
                <a:latin typeface="Times New Roman" pitchFamily="18" charset="0"/>
                <a:cs typeface="Times New Roman" pitchFamily="18" charset="0"/>
              </a:rPr>
              <a:t>axis</a:t>
            </a:r>
          </a:p>
        </p:txBody>
      </p:sp>
      <p:sp>
        <p:nvSpPr>
          <p:cNvPr id="57353" name="TextBox 11"/>
          <p:cNvSpPr txBox="1">
            <a:spLocks noChangeArrowheads="1"/>
          </p:cNvSpPr>
          <p:nvPr/>
        </p:nvSpPr>
        <p:spPr bwMode="auto">
          <a:xfrm>
            <a:off x="7202488" y="5395913"/>
            <a:ext cx="625475" cy="400050"/>
          </a:xfrm>
          <a:prstGeom prst="rect">
            <a:avLst/>
          </a:prstGeom>
          <a:noFill/>
          <a:ln w="3175">
            <a:noFill/>
            <a:miter lim="800000"/>
            <a:headEnd/>
            <a:tailEnd/>
          </a:ln>
        </p:spPr>
        <p:txBody>
          <a:bodyPr>
            <a:spAutoFit/>
          </a:bodyPr>
          <a:lstStyle/>
          <a:p>
            <a:r>
              <a:rPr lang="en-US" sz="1000">
                <a:solidFill>
                  <a:srgbClr val="0000FF"/>
                </a:solidFill>
                <a:latin typeface="Times New Roman" pitchFamily="18" charset="0"/>
                <a:cs typeface="Times New Roman" pitchFamily="18" charset="0"/>
              </a:rPr>
              <a:t>neutral</a:t>
            </a:r>
          </a:p>
          <a:p>
            <a:r>
              <a:rPr lang="en-US" sz="1000">
                <a:solidFill>
                  <a:srgbClr val="0000FF"/>
                </a:solidFill>
                <a:latin typeface="Times New Roman" pitchFamily="18" charset="0"/>
                <a:cs typeface="Times New Roman" pitchFamily="18" charset="0"/>
              </a:rPr>
              <a:t>axis</a:t>
            </a:r>
          </a:p>
        </p:txBody>
      </p:sp>
      <p:cxnSp>
        <p:nvCxnSpPr>
          <p:cNvPr id="12" name="Straight Connector 11"/>
          <p:cNvCxnSpPr>
            <a:endCxn id="57356" idx="1"/>
          </p:cNvCxnSpPr>
          <p:nvPr/>
        </p:nvCxnSpPr>
        <p:spPr>
          <a:xfrm flipV="1">
            <a:off x="409575" y="3181350"/>
            <a:ext cx="6854825" cy="42863"/>
          </a:xfrm>
          <a:prstGeom prst="line">
            <a:avLst/>
          </a:prstGeom>
          <a:ln>
            <a:solidFill>
              <a:srgbClr val="0000FF"/>
            </a:solidFill>
            <a:prstDash val="dash"/>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366713" y="3951288"/>
            <a:ext cx="6886575" cy="41275"/>
          </a:xfrm>
          <a:prstGeom prst="line">
            <a:avLst/>
          </a:prstGeom>
          <a:ln>
            <a:solidFill>
              <a:srgbClr val="0000FF"/>
            </a:solidFill>
            <a:prstDash val="dash"/>
          </a:ln>
        </p:spPr>
        <p:style>
          <a:lnRef idx="1">
            <a:schemeClr val="accent1"/>
          </a:lnRef>
          <a:fillRef idx="0">
            <a:schemeClr val="accent1"/>
          </a:fillRef>
          <a:effectRef idx="0">
            <a:schemeClr val="accent1"/>
          </a:effectRef>
          <a:fontRef idx="minor">
            <a:schemeClr val="tx1"/>
          </a:fontRef>
        </p:style>
      </p:cxnSp>
      <p:sp>
        <p:nvSpPr>
          <p:cNvPr id="57356" name="TextBox 11"/>
          <p:cNvSpPr txBox="1">
            <a:spLocks noChangeArrowheads="1"/>
          </p:cNvSpPr>
          <p:nvPr/>
        </p:nvSpPr>
        <p:spPr bwMode="auto">
          <a:xfrm>
            <a:off x="7264400" y="2981325"/>
            <a:ext cx="623888" cy="400050"/>
          </a:xfrm>
          <a:prstGeom prst="rect">
            <a:avLst/>
          </a:prstGeom>
          <a:noFill/>
          <a:ln w="3175">
            <a:noFill/>
            <a:miter lim="800000"/>
            <a:headEnd/>
            <a:tailEnd/>
          </a:ln>
        </p:spPr>
        <p:txBody>
          <a:bodyPr>
            <a:spAutoFit/>
          </a:bodyPr>
          <a:lstStyle/>
          <a:p>
            <a:r>
              <a:rPr lang="en-US" sz="1000">
                <a:solidFill>
                  <a:srgbClr val="0000FF"/>
                </a:solidFill>
                <a:latin typeface="Times New Roman" pitchFamily="18" charset="0"/>
                <a:cs typeface="Times New Roman" pitchFamily="18" charset="0"/>
              </a:rPr>
              <a:t>neutral</a:t>
            </a:r>
          </a:p>
          <a:p>
            <a:r>
              <a:rPr lang="en-US" sz="1000">
                <a:solidFill>
                  <a:srgbClr val="0000FF"/>
                </a:solidFill>
                <a:latin typeface="Times New Roman" pitchFamily="18" charset="0"/>
                <a:cs typeface="Times New Roman" pitchFamily="18" charset="0"/>
              </a:rPr>
              <a:t>axis</a:t>
            </a:r>
          </a:p>
        </p:txBody>
      </p:sp>
      <p:sp>
        <p:nvSpPr>
          <p:cNvPr id="57357" name="TextBox 11"/>
          <p:cNvSpPr txBox="1">
            <a:spLocks noChangeArrowheads="1"/>
          </p:cNvSpPr>
          <p:nvPr/>
        </p:nvSpPr>
        <p:spPr bwMode="auto">
          <a:xfrm>
            <a:off x="7262813" y="3730625"/>
            <a:ext cx="623887" cy="400050"/>
          </a:xfrm>
          <a:prstGeom prst="rect">
            <a:avLst/>
          </a:prstGeom>
          <a:noFill/>
          <a:ln w="3175">
            <a:noFill/>
            <a:miter lim="800000"/>
            <a:headEnd/>
            <a:tailEnd/>
          </a:ln>
        </p:spPr>
        <p:txBody>
          <a:bodyPr>
            <a:spAutoFit/>
          </a:bodyPr>
          <a:lstStyle/>
          <a:p>
            <a:r>
              <a:rPr lang="en-US" sz="1000">
                <a:solidFill>
                  <a:srgbClr val="0000FF"/>
                </a:solidFill>
                <a:latin typeface="Times New Roman" pitchFamily="18" charset="0"/>
                <a:cs typeface="Times New Roman" pitchFamily="18" charset="0"/>
              </a:rPr>
              <a:t>neutral</a:t>
            </a:r>
          </a:p>
          <a:p>
            <a:r>
              <a:rPr lang="en-US" sz="1000">
                <a:solidFill>
                  <a:srgbClr val="0000FF"/>
                </a:solidFill>
                <a:latin typeface="Times New Roman" pitchFamily="18" charset="0"/>
                <a:cs typeface="Times New Roman" pitchFamily="18" charset="0"/>
              </a:rPr>
              <a:t>axis</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364219"/>
            <a:ext cx="9144000" cy="1143000"/>
          </a:xfrm>
        </p:spPr>
        <p:txBody>
          <a:bodyPr/>
          <a:lstStyle/>
          <a:p>
            <a:r>
              <a:rPr lang="en-US" sz="4800" dirty="0" smtClean="0"/>
              <a:t>Questions???</a:t>
            </a:r>
            <a:endParaRPr lang="en-US" sz="4800"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58</a:t>
            </a:fld>
            <a:endParaRPr lang="en-US" dirty="0"/>
          </a:p>
        </p:txBody>
      </p:sp>
      <p:sp>
        <p:nvSpPr>
          <p:cNvPr id="5" name="Title 1"/>
          <p:cNvSpPr txBox="1">
            <a:spLocks/>
          </p:cNvSpPr>
          <p:nvPr/>
        </p:nvSpPr>
        <p:spPr>
          <a:xfrm>
            <a:off x="0" y="5939554"/>
            <a:ext cx="9144000" cy="560376"/>
          </a:xfrm>
          <a:prstGeom prst="rect">
            <a:avLst/>
          </a:prstGeom>
        </p:spPr>
        <p:txBody>
          <a:bodyPr/>
          <a:lstStyle/>
          <a:p>
            <a:pPr marL="0" marR="0" lvl="0" indent="0" algn="r" defTabSz="849010" rtl="0" eaLnBrk="1" fontAlgn="auto" latinLnBrk="0" hangingPunct="1">
              <a:lnSpc>
                <a:spcPct val="100000"/>
              </a:lnSpc>
              <a:spcBef>
                <a:spcPct val="0"/>
              </a:spcBef>
              <a:spcAft>
                <a:spcPts val="0"/>
              </a:spcAft>
              <a:buClrTx/>
              <a:buSzTx/>
              <a:buFontTx/>
              <a:buNone/>
              <a:tabLst/>
              <a:defRPr/>
            </a:pPr>
            <a:r>
              <a:rPr lang="en-US" sz="2800" i="1" dirty="0" smtClean="0">
                <a:latin typeface="+mj-lt"/>
                <a:ea typeface="+mj-ea"/>
                <a:cs typeface="+mj-cs"/>
              </a:rPr>
              <a:t>To Be Continued….</a:t>
            </a:r>
            <a:endParaRPr kumimoji="0" lang="en-US" sz="2800" b="0" i="1"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85800" y="2816227"/>
            <a:ext cx="7772400" cy="1470024"/>
          </a:xfrm>
          <a:prstGeom prst="rect">
            <a:avLst/>
          </a:prstGeom>
        </p:spPr>
        <p:txBody>
          <a:bodyPr/>
          <a:lstStyle/>
          <a:p>
            <a:pPr marL="0" marR="0" lvl="0" indent="0" algn="ctr" defTabSz="849010" rtl="0" eaLnBrk="1" fontAlgn="auto" latinLnBrk="0" hangingPunct="1">
              <a:lnSpc>
                <a:spcPct val="100000"/>
              </a:lnSpc>
              <a:spcBef>
                <a:spcPct val="0"/>
              </a:spcBef>
              <a:spcAft>
                <a:spcPts val="0"/>
              </a:spcAft>
              <a:buClrTx/>
              <a:buSzTx/>
              <a:buFontTx/>
              <a:buNone/>
              <a:tabLst/>
              <a:defRPr/>
            </a:pPr>
            <a:r>
              <a:rPr kumimoji="0" lang="en-US" sz="4100" b="0" i="0" u="none" strike="noStrike" kern="1200" cap="none" spc="0" normalizeH="0" baseline="0" noProof="0" dirty="0" smtClean="0">
                <a:ln>
                  <a:noFill/>
                </a:ln>
                <a:solidFill>
                  <a:srgbClr val="0070C0"/>
                </a:solidFill>
                <a:effectLst/>
                <a:uLnTx/>
                <a:uFillTx/>
                <a:latin typeface="+mj-lt"/>
                <a:ea typeface="+mj-ea"/>
                <a:cs typeface="+mj-cs"/>
              </a:rPr>
              <a:t>Metal Fatigue</a:t>
            </a:r>
            <a:r>
              <a:rPr kumimoji="0" lang="en-US" sz="4100" b="0" i="0" u="none" strike="noStrike" kern="1200" cap="none" spc="0" normalizeH="0" noProof="0" dirty="0" smtClean="0">
                <a:ln>
                  <a:noFill/>
                </a:ln>
                <a:solidFill>
                  <a:srgbClr val="0070C0"/>
                </a:solidFill>
                <a:effectLst/>
                <a:uLnTx/>
                <a:uFillTx/>
                <a:latin typeface="+mj-lt"/>
                <a:ea typeface="+mj-ea"/>
                <a:cs typeface="+mj-cs"/>
              </a:rPr>
              <a:t> Part 2</a:t>
            </a:r>
            <a:endParaRPr kumimoji="0" lang="en-US" sz="4100" b="0" i="0" u="none" strike="noStrike" kern="1200" cap="none" spc="0" normalizeH="0" baseline="0" noProof="0" dirty="0" smtClean="0">
              <a:ln>
                <a:noFill/>
              </a:ln>
              <a:solidFill>
                <a:srgbClr val="0070C0"/>
              </a:solidFill>
              <a:effectLst/>
              <a:uLnTx/>
              <a:uFillTx/>
              <a:latin typeface="+mj-lt"/>
              <a:ea typeface="+mj-ea"/>
              <a:cs typeface="+mj-cs"/>
            </a:endParaRPr>
          </a:p>
          <a:p>
            <a:pPr algn="ctr" defTabSz="849010">
              <a:spcBef>
                <a:spcPct val="0"/>
              </a:spcBef>
            </a:pPr>
            <a:r>
              <a:rPr lang="en-US" sz="4400" b="1" dirty="0" smtClean="0">
                <a:solidFill>
                  <a:srgbClr val="FF0000"/>
                </a:solidFill>
              </a:rPr>
              <a:t>June </a:t>
            </a:r>
            <a:r>
              <a:rPr lang="en-US" sz="4400" b="1" dirty="0" smtClean="0">
                <a:solidFill>
                  <a:srgbClr val="FF0000"/>
                </a:solidFill>
              </a:rPr>
              <a:t>7</a:t>
            </a:r>
            <a:r>
              <a:rPr lang="en-US" sz="4400" b="1" dirty="0" smtClean="0"/>
              <a:t>, </a:t>
            </a:r>
            <a:r>
              <a:rPr lang="en-US" sz="4100" dirty="0" smtClean="0">
                <a:solidFill>
                  <a:srgbClr val="0070C0"/>
                </a:solidFill>
                <a:latin typeface="+mj-lt"/>
                <a:ea typeface="+mj-ea"/>
                <a:cs typeface="+mj-cs"/>
              </a:rPr>
              <a:t>1PM ET</a:t>
            </a:r>
          </a:p>
          <a:p>
            <a:pPr marL="0" marR="0" lvl="0" indent="0" algn="ctr" defTabSz="849010" rtl="0" eaLnBrk="1" fontAlgn="auto" latinLnBrk="0" hangingPunct="1">
              <a:lnSpc>
                <a:spcPct val="100000"/>
              </a:lnSpc>
              <a:spcBef>
                <a:spcPct val="0"/>
              </a:spcBef>
              <a:spcAft>
                <a:spcPts val="0"/>
              </a:spcAft>
              <a:buClrTx/>
              <a:buSzTx/>
              <a:buFontTx/>
              <a:buNone/>
              <a:tabLst/>
              <a:defRPr/>
            </a:pPr>
            <a:r>
              <a:rPr kumimoji="0" lang="en-US" sz="4100" b="0" i="0" u="none" strike="noStrike" kern="1200" cap="none" spc="0" normalizeH="0" baseline="0" noProof="0" dirty="0" smtClean="0">
                <a:ln>
                  <a:noFill/>
                </a:ln>
                <a:solidFill>
                  <a:srgbClr val="0070C0"/>
                </a:solidFill>
                <a:effectLst/>
                <a:uLnTx/>
                <a:uFillTx/>
                <a:latin typeface="+mj-lt"/>
                <a:ea typeface="+mj-ea"/>
                <a:cs typeface="+mj-cs"/>
              </a:rPr>
              <a:t/>
            </a:r>
            <a:br>
              <a:rPr kumimoji="0" lang="en-US" sz="4100" b="0" i="0" u="none" strike="noStrike" kern="1200" cap="none" spc="0" normalizeH="0" baseline="0" noProof="0" dirty="0" smtClean="0">
                <a:ln>
                  <a:noFill/>
                </a:ln>
                <a:solidFill>
                  <a:srgbClr val="0070C0"/>
                </a:solidFill>
                <a:effectLst/>
                <a:uLnTx/>
                <a:uFillTx/>
                <a:latin typeface="+mj-lt"/>
                <a:ea typeface="+mj-ea"/>
                <a:cs typeface="+mj-cs"/>
              </a:rPr>
            </a:br>
            <a:endParaRPr kumimoji="0" lang="en-US" sz="4100" b="0" i="0" u="none" strike="noStrike" kern="1200" cap="none" spc="0" normalizeH="0" baseline="0" noProof="0" dirty="0">
              <a:ln>
                <a:noFill/>
              </a:ln>
              <a:solidFill>
                <a:srgbClr val="0070C0"/>
              </a:solidFill>
              <a:effectLst/>
              <a:uLnTx/>
              <a:uFillTx/>
              <a:latin typeface="+mj-lt"/>
              <a:ea typeface="+mj-ea"/>
              <a:cs typeface="+mj-cs"/>
            </a:endParaRPr>
          </a:p>
        </p:txBody>
      </p:sp>
      <p:sp>
        <p:nvSpPr>
          <p:cNvPr id="6" name="Subtitle 2"/>
          <p:cNvSpPr txBox="1">
            <a:spLocks/>
          </p:cNvSpPr>
          <p:nvPr/>
        </p:nvSpPr>
        <p:spPr>
          <a:xfrm>
            <a:off x="1066800" y="4288780"/>
            <a:ext cx="7010400" cy="1828800"/>
          </a:xfrm>
          <a:prstGeom prst="rect">
            <a:avLst/>
          </a:prstGeom>
        </p:spPr>
        <p:txBody>
          <a:bodyPr vert="horz" lIns="84900" tIns="42450" rIns="84900" bIns="42450" rtlCol="0">
            <a:normAutofit/>
          </a:bodyPr>
          <a:lstStyle/>
          <a:p>
            <a:pPr marL="318380" marR="0" lvl="0" indent="-318380" algn="ctr" defTabSz="849010" rtl="0" eaLnBrk="1" fontAlgn="auto" latinLnBrk="0" hangingPunct="1">
              <a:lnSpc>
                <a:spcPct val="100000"/>
              </a:lnSpc>
              <a:spcBef>
                <a:spcPct val="20000"/>
              </a:spcBef>
              <a:spcAft>
                <a:spcPts val="0"/>
              </a:spcAft>
              <a:buClrTx/>
              <a:buSzTx/>
              <a:tabLst/>
              <a:defRPr/>
            </a:pPr>
            <a:r>
              <a:rPr kumimoji="0" lang="en-US" sz="4400" b="0" i="0" u="none" strike="noStrike" kern="1200" cap="none" spc="0" normalizeH="0" baseline="0" noProof="0" dirty="0" smtClean="0">
                <a:ln>
                  <a:noFill/>
                </a:ln>
                <a:solidFill>
                  <a:srgbClr val="0070C0"/>
                </a:solidFill>
                <a:effectLst/>
                <a:uLnTx/>
                <a:uFillTx/>
                <a:latin typeface="+mn-lt"/>
                <a:ea typeface="+mn-ea"/>
                <a:cs typeface="+mn-cs"/>
              </a:rPr>
              <a:t>Raymond Patin</a:t>
            </a:r>
          </a:p>
        </p:txBody>
      </p:sp>
      <p:sp>
        <p:nvSpPr>
          <p:cNvPr id="7" name="Slide Number Placeholder 3"/>
          <p:cNvSpPr>
            <a:spLocks noGrp="1"/>
          </p:cNvSpPr>
          <p:nvPr>
            <p:ph type="sldNum" sz="quarter" idx="4"/>
          </p:nvPr>
        </p:nvSpPr>
        <p:spPr>
          <a:prstGeom prst="rect">
            <a:avLst/>
          </a:prstGeom>
        </p:spPr>
        <p:txBody>
          <a:bodyPr/>
          <a:lstStyle/>
          <a:p>
            <a:r>
              <a:rPr lang="en-US" dirty="0" smtClean="0"/>
              <a:t>Page: </a:t>
            </a:r>
            <a:fld id="{A8E54F2D-3D2C-43C8-A605-2CA5B98B9581}" type="slidenum">
              <a:rPr lang="en-US" smtClean="0"/>
              <a:pPr/>
              <a:t>59</a:t>
            </a:fld>
            <a:endParaRPr lang="en-US" dirty="0"/>
          </a:p>
        </p:txBody>
      </p:sp>
      <p:sp>
        <p:nvSpPr>
          <p:cNvPr id="8" name="TextBox 7"/>
          <p:cNvSpPr txBox="1"/>
          <p:nvPr/>
        </p:nvSpPr>
        <p:spPr>
          <a:xfrm>
            <a:off x="533400" y="990600"/>
            <a:ext cx="8305800" cy="1323439"/>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Thank you for </a:t>
            </a:r>
          </a:p>
          <a:p>
            <a:pPr algn="ctr"/>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attending…</a:t>
            </a:r>
          </a:p>
        </p:txBody>
      </p:sp>
    </p:spTree>
  </p:cSld>
  <p:clrMapOvr>
    <a:masterClrMapping/>
  </p:clrMapOvr>
  <p:transition/>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53509</TotalTime>
  <Words>4692</Words>
  <Application>Microsoft Office PowerPoint</Application>
  <PresentationFormat>On-screen Show (4:3)</PresentationFormat>
  <Paragraphs>402</Paragraphs>
  <Slides>59</Slides>
  <Notes>0</Notes>
  <HiddenSlides>0</HiddenSlides>
  <MMClips>0</MMClips>
  <ScaleCrop>false</ScaleCrop>
  <HeadingPairs>
    <vt:vector size="4" baseType="variant">
      <vt:variant>
        <vt:lpstr>Theme</vt:lpstr>
      </vt:variant>
      <vt:variant>
        <vt:i4>2</vt:i4>
      </vt:variant>
      <vt:variant>
        <vt:lpstr>Slide Titles</vt:lpstr>
      </vt:variant>
      <vt:variant>
        <vt:i4>59</vt:i4>
      </vt:variant>
    </vt:vector>
  </HeadingPairs>
  <TitlesOfParts>
    <vt:vector size="61" baseType="lpstr">
      <vt:lpstr>Office Theme</vt:lpstr>
      <vt:lpstr>SM_508-ish_TEMPLATE</vt:lpstr>
      <vt:lpstr>Slide 1</vt:lpstr>
      <vt:lpstr>Slide 2</vt:lpstr>
      <vt:lpstr>Metal Fatigue a cursory overview</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Questions???</vt:lpstr>
      <vt:lpstr>Slide 59</vt:lpstr>
    </vt:vector>
  </TitlesOfParts>
  <Company>NASA/ODIN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Metal Fatigue a cursory overview</dc:title>
  <dc:creator>rpatin</dc:creator>
  <cp:lastModifiedBy>Ian H. Batchelder</cp:lastModifiedBy>
  <cp:revision>3429</cp:revision>
  <dcterms:created xsi:type="dcterms:W3CDTF">2012-07-31T17:57:02Z</dcterms:created>
  <dcterms:modified xsi:type="dcterms:W3CDTF">2013-05-22T15:09:04Z</dcterms:modified>
</cp:coreProperties>
</file>