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88" r:id="rId3"/>
    <p:sldId id="434" r:id="rId4"/>
    <p:sldId id="453" r:id="rId5"/>
    <p:sldId id="454" r:id="rId6"/>
    <p:sldId id="455" r:id="rId7"/>
    <p:sldId id="456" r:id="rId8"/>
    <p:sldId id="457" r:id="rId9"/>
    <p:sldId id="458" r:id="rId10"/>
    <p:sldId id="459" r:id="rId11"/>
    <p:sldId id="460" r:id="rId12"/>
    <p:sldId id="467" r:id="rId13"/>
    <p:sldId id="461" r:id="rId14"/>
    <p:sldId id="466" r:id="rId15"/>
    <p:sldId id="463" r:id="rId16"/>
    <p:sldId id="464" r:id="rId17"/>
    <p:sldId id="465" r:id="rId18"/>
    <p:sldId id="468" r:id="rId19"/>
  </p:sldIdLst>
  <p:sldSz cx="9144000" cy="6858000" type="screen4x3"/>
  <p:notesSz cx="6997700" cy="92710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/>
  </p:normalViewPr>
  <p:slideViewPr>
    <p:cSldViewPr snapToGrid="0">
      <p:cViewPr varScale="1">
        <p:scale>
          <a:sx n="125" d="100"/>
          <a:sy n="125" d="100"/>
        </p:scale>
        <p:origin x="1194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9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5575" y="0"/>
            <a:ext cx="3049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177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3049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177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5575" y="8831263"/>
            <a:ext cx="3049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 New Roman" pitchFamily="18" charset="0"/>
              </a:defRPr>
            </a:lvl1pPr>
          </a:lstStyle>
          <a:p>
            <a:fld id="{C16C47DD-5E3F-4441-9C3B-1FF26909AAA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8495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9588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1200" b="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5575" y="0"/>
            <a:ext cx="3049588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075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35063" y="685800"/>
            <a:ext cx="4668837" cy="35020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75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416425"/>
            <a:ext cx="5186363" cy="418623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75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49588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075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5575" y="8831263"/>
            <a:ext cx="3049588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 New Roman" pitchFamily="18" charset="0"/>
              </a:defRPr>
            </a:lvl1pPr>
          </a:lstStyle>
          <a:p>
            <a:fld id="{916688D1-2AA2-4146-9C12-61AA41914B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6934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688D1-2AA2-4146-9C12-61AA41914BA6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2998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688D1-2AA2-4146-9C12-61AA41914BA6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9691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r>
              <a:rPr lang="en-US" smtClean="0"/>
              <a:t> </a:t>
            </a:r>
            <a:endParaRPr lang="en-US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 sz="1400">
                <a:latin typeface="Times New Roman" pitchFamily="18" charset="0"/>
              </a:defRPr>
            </a:lvl1pPr>
          </a:lstStyle>
          <a:p>
            <a:r>
              <a:rPr lang="en-US" smtClean="0"/>
              <a:t>GFSSP 7.01 -- Psychro / MLI</a:t>
            </a:r>
            <a:endParaRPr lang="en-US"/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 w="9525"/>
        </p:spPr>
        <p:txBody>
          <a:bodyPr/>
          <a:lstStyle>
            <a:lvl1pPr algn="r">
              <a:defRPr sz="1400">
                <a:latin typeface="Times New Roman" pitchFamily="18" charset="0"/>
              </a:defRPr>
            </a:lvl1pPr>
          </a:lstStyle>
          <a:p>
            <a:fld id="{844C5B68-D40F-49B9-A689-394D303C0584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14348" name="Picture 1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5100" y="173038"/>
            <a:ext cx="101917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349" name="Line 13"/>
          <p:cNvSpPr>
            <a:spLocks noChangeShapeType="1"/>
          </p:cNvSpPr>
          <p:nvPr/>
        </p:nvSpPr>
        <p:spPr bwMode="auto">
          <a:xfrm>
            <a:off x="830263" y="6405563"/>
            <a:ext cx="4216400" cy="0"/>
          </a:xfrm>
          <a:prstGeom prst="line">
            <a:avLst/>
          </a:prstGeom>
          <a:noFill/>
          <a:ln w="50800">
            <a:solidFill>
              <a:srgbClr val="00279F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50" name="Line 14"/>
          <p:cNvSpPr>
            <a:spLocks noChangeShapeType="1"/>
          </p:cNvSpPr>
          <p:nvPr/>
        </p:nvSpPr>
        <p:spPr bwMode="auto">
          <a:xfrm flipV="1">
            <a:off x="6926263" y="6405563"/>
            <a:ext cx="1379537" cy="7937"/>
          </a:xfrm>
          <a:prstGeom prst="line">
            <a:avLst/>
          </a:prstGeom>
          <a:noFill/>
          <a:ln w="50800">
            <a:solidFill>
              <a:srgbClr val="00279F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51" name="Text Box 15"/>
          <p:cNvSpPr txBox="1">
            <a:spLocks noChangeArrowheads="1"/>
          </p:cNvSpPr>
          <p:nvPr/>
        </p:nvSpPr>
        <p:spPr bwMode="auto">
          <a:xfrm>
            <a:off x="5097463" y="6176963"/>
            <a:ext cx="1828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000" b="0" i="1"/>
              <a:t>Marshall Space Flight Center</a:t>
            </a:r>
          </a:p>
          <a:p>
            <a:pPr algn="l"/>
            <a:r>
              <a:rPr lang="en-US" sz="1000" b="0" i="1"/>
              <a:t>GFSSP Training Course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Psychro / MLI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3F6B-5B7A-40C6-ACDE-161917FFB0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Psychro / MLI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3F6B-5B7A-40C6-ACDE-161917FFB0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Psychro / MLI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3F6B-5B7A-40C6-ACDE-161917FFB0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Psychro / MLI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3F6B-5B7A-40C6-ACDE-161917FFB0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Psychro / MLI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3F6B-5B7A-40C6-ACDE-161917FFB0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Psychro / MLI</a:t>
            </a:r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3F6B-5B7A-40C6-ACDE-161917FFB0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Psychro / MLI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3F6B-5B7A-40C6-ACDE-161917FFB0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Psychro / MLI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3F6B-5B7A-40C6-ACDE-161917FFB0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Psychro / MLI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3F6B-5B7A-40C6-ACDE-161917FFB0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Psychro / MLI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3F6B-5B7A-40C6-ACDE-161917FFB0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46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/>
            </a:lvl1pPr>
          </a:lstStyle>
          <a:p>
            <a:r>
              <a:rPr lang="en-US" smtClean="0"/>
              <a:t> </a:t>
            </a:r>
            <a:endParaRPr lang="en-US"/>
          </a:p>
        </p:txBody>
      </p:sp>
      <p:sp>
        <p:nvSpPr>
          <p:cNvPr id="104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0"/>
            </a:lvl1pPr>
          </a:lstStyle>
          <a:p>
            <a:r>
              <a:rPr lang="en-US" smtClean="0"/>
              <a:t>GFSSP 7.01 -- Psychro / MLI</a:t>
            </a:r>
            <a:endParaRPr lang="en-US"/>
          </a:p>
        </p:txBody>
      </p:sp>
      <p:sp>
        <p:nvSpPr>
          <p:cNvPr id="1051" name="Line 27"/>
          <p:cNvSpPr>
            <a:spLocks noChangeShapeType="1"/>
          </p:cNvSpPr>
          <p:nvPr/>
        </p:nvSpPr>
        <p:spPr bwMode="auto">
          <a:xfrm>
            <a:off x="990600" y="838200"/>
            <a:ext cx="4216400" cy="0"/>
          </a:xfrm>
          <a:prstGeom prst="line">
            <a:avLst/>
          </a:prstGeom>
          <a:noFill/>
          <a:ln w="50800">
            <a:solidFill>
              <a:srgbClr val="00279F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3" name="Text Box 29"/>
          <p:cNvSpPr txBox="1">
            <a:spLocks noChangeArrowheads="1"/>
          </p:cNvSpPr>
          <p:nvPr/>
        </p:nvSpPr>
        <p:spPr bwMode="auto">
          <a:xfrm>
            <a:off x="5257800" y="609600"/>
            <a:ext cx="1828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000" b="0" i="1"/>
              <a:t>Marshall Space Flight Center</a:t>
            </a:r>
          </a:p>
          <a:p>
            <a:pPr algn="l"/>
            <a:r>
              <a:rPr lang="en-US" sz="1000" b="0" i="1"/>
              <a:t>GFSSP Training Course</a:t>
            </a:r>
          </a:p>
        </p:txBody>
      </p:sp>
      <p:pic>
        <p:nvPicPr>
          <p:cNvPr id="1058" name="Picture 34"/>
          <p:cNvPicPr>
            <a:picLocks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65100" y="173038"/>
            <a:ext cx="101917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60" name="Line 36"/>
          <p:cNvSpPr>
            <a:spLocks noChangeShapeType="1"/>
          </p:cNvSpPr>
          <p:nvPr userDrawn="1"/>
        </p:nvSpPr>
        <p:spPr bwMode="auto">
          <a:xfrm>
            <a:off x="7067550" y="847725"/>
            <a:ext cx="569913" cy="0"/>
          </a:xfrm>
          <a:prstGeom prst="line">
            <a:avLst/>
          </a:prstGeom>
          <a:noFill/>
          <a:ln w="50800">
            <a:solidFill>
              <a:srgbClr val="00279F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B03F6B-5B7A-40C6-ACDE-161917FFB05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7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6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8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4.emf"/><Relationship Id="rId7" Type="http://schemas.openxmlformats.org/officeDocument/2006/relationships/image" Target="../media/image8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Relationship Id="rId9" Type="http://schemas.openxmlformats.org/officeDocument/2006/relationships/image" Target="../media/image10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59072" y="338138"/>
            <a:ext cx="7772400" cy="1143000"/>
          </a:xfrm>
        </p:spPr>
        <p:txBody>
          <a:bodyPr/>
          <a:lstStyle/>
          <a:p>
            <a:r>
              <a:rPr lang="en-US" sz="2800" dirty="0" smtClean="0">
                <a:solidFill>
                  <a:schemeClr val="tx1"/>
                </a:solidFill>
              </a:rPr>
              <a:t>Psychrometric Property</a:t>
            </a:r>
            <a:br>
              <a:rPr lang="en-US" sz="2800" dirty="0" smtClean="0">
                <a:solidFill>
                  <a:schemeClr val="tx1"/>
                </a:solidFill>
              </a:rPr>
            </a:br>
            <a:r>
              <a:rPr lang="en-US" sz="2800" dirty="0" smtClean="0">
                <a:solidFill>
                  <a:schemeClr val="tx1"/>
                </a:solidFill>
              </a:rPr>
              <a:t> &amp; </a:t>
            </a:r>
            <a:br>
              <a:rPr lang="en-US" sz="2800" dirty="0" smtClean="0">
                <a:solidFill>
                  <a:schemeClr val="tx1"/>
                </a:solidFill>
              </a:rPr>
            </a:br>
            <a:r>
              <a:rPr lang="en-US" sz="2800" dirty="0" smtClean="0">
                <a:solidFill>
                  <a:schemeClr val="tx1"/>
                </a:solidFill>
              </a:rPr>
              <a:t>Multi-Layer Insulation</a:t>
            </a:r>
            <a:endParaRPr lang="en-US" sz="2800" b="1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08513"/>
            <a:ext cx="4914900" cy="2321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01"/>
          <a:stretch/>
        </p:blipFill>
        <p:spPr bwMode="auto">
          <a:xfrm>
            <a:off x="4745272" y="2816096"/>
            <a:ext cx="4227195" cy="191389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wpc="http://schemas.microsoft.com/office/word/2010/wordprocessingCanvas" xmlns:mo="http://schemas.microsoft.com/office/mac/office/2008/main" xmlns:mc="http://schemas.openxmlformats.org/markup-compatibility/2006" xmlns:mv="urn:schemas-microsoft-com:mac:vml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pic="http://schemas.openxmlformats.org/drawingml/2006/picture" xmlns:a14="http://schemas.microsoft.com/office/drawing/2010/main" xmlns:lc="http://schemas.openxmlformats.org/drawingml/2006/lockedCanvas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Psychro / MLI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3F6B-5B7A-40C6-ACDE-161917FFB052}" type="slidenum">
              <a:rPr lang="en-US" smtClean="0"/>
              <a:t>10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21895" y="160421"/>
            <a:ext cx="8422105" cy="42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Comparison of GFSSP prediction with hand calculation</a:t>
            </a:r>
            <a:endParaRPr lang="en-US" sz="2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490287" y="2743200"/>
                <a:ext cx="8114297" cy="19834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dirty="0"/>
                  <a:t>Energy conservation between (1) and (2</a:t>
                </a:r>
                <a:r>
                  <a:rPr lang="en-US" sz="1800" dirty="0" smtClean="0"/>
                  <a:t>)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̇"/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</m:acc>
                      <m:r>
                        <a:rPr lang="en-US" sz="1800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e>
                          </m:acc>
                        </m:e>
                        <m:sub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sSub>
                        <m:sSub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1800" i="1">
                          <a:latin typeface="Cambria Math" panose="02040503050406030204" pitchFamily="18" charset="0"/>
                        </a:rPr>
                        <m:t>=  </m:t>
                      </m:r>
                      <m:sSub>
                        <m:sSub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en-US" sz="1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800" i="1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e>
                          </m:acc>
                        </m:e>
                        <m:sub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sSub>
                        <m:sSubPr>
                          <m:ctrlPr>
                            <a:rPr lang="en-US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18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1800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1800" i="1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acc>
                          <m:accPr>
                            <m:chr m:val="̇"/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𝑄</m:t>
                            </m:r>
                          </m:e>
                        </m:acc>
                      </m:num>
                      <m:den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̇"/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e>
                            </m:acc>
                          </m:e>
                          <m:sub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sub>
                        </m:sSub>
                      </m:den>
                    </m:f>
                    <m:r>
                      <a:rPr lang="en-US" sz="1800" i="1">
                        <a:latin typeface="Cambria Math" panose="02040503050406030204" pitchFamily="18" charset="0"/>
                      </a:rPr>
                      <m:t>+ </m:t>
                    </m:r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1800" i="1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10</m:t>
                        </m:r>
                      </m:num>
                      <m:den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1.34</m:t>
                        </m:r>
                      </m:den>
                    </m:f>
                    <m:r>
                      <a:rPr lang="en-US" sz="1800" i="1">
                        <a:latin typeface="Cambria Math" panose="02040503050406030204" pitchFamily="18" charset="0"/>
                      </a:rPr>
                      <m:t>+3.595= 11.06 </m:t>
                    </m:r>
                    <m:r>
                      <a:rPr lang="en-US" sz="1800" i="1">
                        <a:latin typeface="Cambria Math" panose="02040503050406030204" pitchFamily="18" charset="0"/>
                      </a:rPr>
                      <m:t>𝐵𝑡𝑢</m:t>
                    </m:r>
                    <m:r>
                      <a:rPr lang="en-US" sz="1800" i="1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sz="1800" i="1">
                        <a:latin typeface="Cambria Math" panose="02040503050406030204" pitchFamily="18" charset="0"/>
                      </a:rPr>
                      <m:t>𝑙𝑏</m:t>
                    </m:r>
                  </m:oMath>
                </a14:m>
                <a:r>
                  <a:rPr lang="en-US" sz="1800" dirty="0"/>
                  <a:t> </a:t>
                </a:r>
              </a:p>
              <a:p>
                <a:endParaRPr lang="en-US" sz="1800" dirty="0" smtClean="0"/>
              </a:p>
              <a:p>
                <a:r>
                  <a:rPr lang="en-US" sz="1800" dirty="0" smtClean="0"/>
                  <a:t>GFSSP </a:t>
                </a:r>
                <a:r>
                  <a:rPr lang="en-US" sz="1800" dirty="0"/>
                  <a:t>calculates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1" i="1">
                            <a:latin typeface="Cambria Math" panose="02040503050406030204" pitchFamily="18" charset="0"/>
                          </a:rPr>
                          <m:t>𝑻</m:t>
                        </m:r>
                      </m:e>
                      <m:sub>
                        <m:r>
                          <a:rPr lang="en-US" sz="1800" b="1" i="1"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sz="18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800" b="1" i="1">
                        <a:latin typeface="Cambria Math" panose="02040503050406030204" pitchFamily="18" charset="0"/>
                      </a:rPr>
                      <m:t>𝟕𝟏</m:t>
                    </m:r>
                    <m:r>
                      <a:rPr lang="en-US" sz="1800" b="1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1800" b="1" i="1">
                        <a:latin typeface="Cambria Math" panose="02040503050406030204" pitchFamily="18" charset="0"/>
                      </a:rPr>
                      <m:t>𝑭</m:t>
                    </m:r>
                    <m:r>
                      <a:rPr lang="en-US" sz="1800" b="1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1800" b="1" i="1">
                        <a:latin typeface="Cambria Math" panose="02040503050406030204" pitchFamily="18" charset="0"/>
                      </a:rPr>
                      <m:t>𝒂𝒏𝒅</m:t>
                    </m:r>
                    <m:r>
                      <a:rPr lang="en-US" sz="1800" b="1" i="1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1" i="1">
                            <a:latin typeface="Cambria Math" panose="02040503050406030204" pitchFamily="18" charset="0"/>
                          </a:rPr>
                          <m:t>𝝋</m:t>
                        </m:r>
                      </m:e>
                      <m:sub>
                        <m:r>
                          <a:rPr lang="en-US" sz="1800" b="1" i="1"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sz="18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800" b="1" i="1">
                        <a:latin typeface="Cambria Math" panose="02040503050406030204" pitchFamily="18" charset="0"/>
                      </a:rPr>
                      <m:t>𝟗</m:t>
                    </m:r>
                    <m:r>
                      <a:rPr lang="en-US" sz="1800" b="1" i="1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1800" b="1" i="1">
                        <a:latin typeface="Cambria Math" panose="02040503050406030204" pitchFamily="18" charset="0"/>
                      </a:rPr>
                      <m:t>𝟔</m:t>
                    </m:r>
                    <m:r>
                      <a:rPr lang="en-US" sz="1800" b="1" i="1">
                        <a:latin typeface="Cambria Math" panose="02040503050406030204" pitchFamily="18" charset="0"/>
                      </a:rPr>
                      <m:t>%</m:t>
                    </m:r>
                  </m:oMath>
                </a14:m>
                <a:endParaRPr lang="en-US" sz="1800" dirty="0"/>
              </a:p>
              <a:p>
                <a:r>
                  <a:rPr lang="en-US" sz="1800" dirty="0"/>
                  <a:t>For this condition PSYCHRO calculates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1" i="1">
                            <a:latin typeface="Cambria Math" panose="02040503050406030204" pitchFamily="18" charset="0"/>
                          </a:rPr>
                          <m:t>𝒉</m:t>
                        </m:r>
                      </m:e>
                      <m:sub>
                        <m:r>
                          <a:rPr lang="en-US" sz="1800" b="1" i="1"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sz="18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800" b="1" i="1">
                        <a:latin typeface="Cambria Math" panose="02040503050406030204" pitchFamily="18" charset="0"/>
                      </a:rPr>
                      <m:t>𝟏𝟏</m:t>
                    </m:r>
                    <m:r>
                      <a:rPr lang="en-US" sz="1800" b="1" i="1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1800" b="1" i="1">
                        <a:latin typeface="Cambria Math" panose="02040503050406030204" pitchFamily="18" charset="0"/>
                      </a:rPr>
                      <m:t>𝟎𝟎𝟐</m:t>
                    </m:r>
                    <m:r>
                      <a:rPr lang="en-US" sz="1800" b="1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1800" b="1" i="1">
                        <a:latin typeface="Cambria Math" panose="02040503050406030204" pitchFamily="18" charset="0"/>
                      </a:rPr>
                      <m:t>𝑩𝒕𝒖</m:t>
                    </m:r>
                    <m:r>
                      <a:rPr lang="en-US" sz="1800" b="1" i="1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sz="1800" b="1" i="1">
                        <a:latin typeface="Cambria Math" panose="02040503050406030204" pitchFamily="18" charset="0"/>
                      </a:rPr>
                      <m:t>𝒍𝒃</m:t>
                    </m:r>
                  </m:oMath>
                </a14:m>
                <a:endParaRPr lang="en-US" sz="18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287" y="2743200"/>
                <a:ext cx="8114297" cy="1983492"/>
              </a:xfrm>
              <a:prstGeom prst="rect">
                <a:avLst/>
              </a:prstGeom>
              <a:blipFill rotWithShape="0">
                <a:blip r:embed="rId2"/>
                <a:stretch>
                  <a:fillRect t="-1538" b="-43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1721" y="910608"/>
            <a:ext cx="4460557" cy="16690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09191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Psychro / MLI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3F6B-5B7A-40C6-ACDE-161917FFB052}" type="slidenum">
              <a:rPr lang="en-US" smtClean="0"/>
              <a:t>11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1640806" y="2693260"/>
                <a:ext cx="5862387" cy="355514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  <a:tabLst>
                    <a:tab pos="1362710" algn="l"/>
                  </a:tabLst>
                </a:pPr>
                <a:r>
                  <a:rPr lang="en-US" sz="1400" u="sng" dirty="0" smtClean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Humidifier</a:t>
                </a:r>
                <a:endParaRPr lang="en-US" sz="1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  <a:tabLst>
                    <a:tab pos="1362710" algn="l"/>
                  </a:tabLst>
                </a:pPr>
                <a:r>
                  <a:rPr lang="en-US" sz="1400" u="none" strike="noStrike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 </a:t>
                </a:r>
                <a:endParaRPr lang="en-US" sz="1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  <a:tabLst>
                    <a:tab pos="1362710" algn="l"/>
                  </a:tabLst>
                </a:pPr>
                <a:r>
                  <a:rPr lang="en-US" sz="1400" b="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Water mass conservation between (2) and (3)</a:t>
                </a: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  <a:tabLst>
                    <a:tab pos="1362710" algn="l"/>
                  </a:tabLst>
                </a:pPr>
                <a:r>
                  <a:rPr lang="en-US" sz="1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acc>
                          <m:accPr>
                            <m:chr m:val="̇"/>
                            <m:ctrlPr>
                              <a:rPr lang="en-US" sz="1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1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𝑚</m:t>
                            </m:r>
                          </m:e>
                        </m:acc>
                      </m:e>
                      <m:sub>
                        <m: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𝑎</m:t>
                        </m:r>
                      </m:sub>
                    </m:sSub>
                    <m:sSub>
                      <m:sSubPr>
                        <m:ctrlP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𝜔</m:t>
                        </m:r>
                      </m:e>
                      <m:sub>
                        <m: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1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+ </m:t>
                    </m:r>
                    <m:sSub>
                      <m:sSubPr>
                        <m:ctrlP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acc>
                          <m:accPr>
                            <m:chr m:val="̇"/>
                            <m:ctrlPr>
                              <a:rPr lang="en-US" sz="1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1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𝑚</m:t>
                            </m:r>
                          </m:e>
                        </m:acc>
                      </m:e>
                      <m:sub>
                        <m: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𝐻</m:t>
                        </m:r>
                        <m: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</m:t>
                        </m:r>
                        <m: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𝑂</m:t>
                        </m:r>
                      </m:sub>
                    </m:sSub>
                    <m:r>
                      <a:rPr lang="en-US" sz="1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 </m:t>
                    </m:r>
                    <m:sSub>
                      <m:sSubPr>
                        <m:ctrlP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acc>
                          <m:accPr>
                            <m:chr m:val="̇"/>
                            <m:ctrlPr>
                              <a:rPr lang="en-US" sz="1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1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𝑚</m:t>
                            </m:r>
                          </m:e>
                        </m:acc>
                      </m:e>
                      <m:sub>
                        <m: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𝑎</m:t>
                        </m:r>
                      </m:sub>
                    </m:sSub>
                    <m:sSub>
                      <m:sSubPr>
                        <m:ctrlP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𝜔</m:t>
                        </m:r>
                      </m:e>
                      <m:sub>
                        <m: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3</m:t>
                        </m:r>
                      </m:sub>
                    </m:sSub>
                  </m:oMath>
                </a14:m>
                <a:endParaRPr lang="en-US" sz="1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  <a:tabLst>
                    <a:tab pos="136271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𝜔</m:t>
                          </m:r>
                        </m:e>
                        <m:sub>
                          <m: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3</m:t>
                          </m:r>
                        </m:sub>
                      </m:sSub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 </m:t>
                      </m:r>
                      <m:sSub>
                        <m:sSubPr>
                          <m:ctrlP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𝜔</m:t>
                          </m:r>
                        </m:e>
                        <m:sub>
                          <m: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+ </m:t>
                      </m:r>
                      <m:f>
                        <m:fPr>
                          <m:ctrlP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̇"/>
                                  <m:ctrlPr>
                                    <a:rPr lang="en-US" sz="1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1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𝑚</m:t>
                                  </m:r>
                                </m:e>
                              </m:acc>
                            </m:e>
                            <m:sub>
                              <m: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𝐻</m:t>
                              </m:r>
                              <m: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2</m:t>
                              </m:r>
                              <m: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𝑂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̇"/>
                                  <m:ctrlPr>
                                    <a:rPr lang="en-US" sz="1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1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𝑚</m:t>
                                  </m:r>
                                </m:e>
                              </m:acc>
                            </m:e>
                            <m:sub>
                              <m: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𝑎</m:t>
                              </m:r>
                            </m:sub>
                          </m:sSub>
                        </m:den>
                      </m:f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=0.0015+ </m:t>
                      </m:r>
                      <m:f>
                        <m:fPr>
                          <m:ctrlP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0.01154</m:t>
                          </m:r>
                        </m:num>
                        <m:den>
                          <m: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1.34</m:t>
                          </m:r>
                        </m:den>
                      </m:f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=0.0101</m:t>
                      </m:r>
                    </m:oMath>
                  </m:oMathPara>
                </a14:m>
                <a:endParaRPr lang="en-US" sz="1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  <a:tabLst>
                    <a:tab pos="1362710" algn="l"/>
                  </a:tabLst>
                </a:pPr>
                <a:r>
                  <a:rPr lang="en-US" sz="1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 </a:t>
                </a:r>
                <a:r>
                  <a:rPr lang="en-US" sz="1400" dirty="0" smtClean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GFSSP </a:t>
                </a:r>
                <a:r>
                  <a:rPr lang="en-US" sz="1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calculates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𝜔</m:t>
                        </m:r>
                      </m:e>
                      <m:sub>
                        <m: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3</m:t>
                        </m:r>
                      </m:sub>
                    </m:sSub>
                    <m:r>
                      <a:rPr lang="en-US" sz="1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=0.0102</m:t>
                    </m:r>
                  </m:oMath>
                </a14:m>
                <a:endParaRPr lang="en-US" sz="1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  <a:tabLst>
                    <a:tab pos="1362710" algn="l"/>
                  </a:tabLst>
                </a:pPr>
                <a:r>
                  <a:rPr lang="en-US" sz="1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 </a:t>
                </a: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  <a:tabLst>
                    <a:tab pos="1362710" algn="l"/>
                  </a:tabLst>
                </a:pPr>
                <a:r>
                  <a:rPr lang="en-US" sz="1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Energy conservation (2) and (3)</a:t>
                </a: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  <a:tabLst>
                    <a:tab pos="1362710" algn="l"/>
                  </a:tabLst>
                </a:pPr>
                <a:r>
                  <a:rPr lang="en-US" sz="1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acc>
                          <m:accPr>
                            <m:chr m:val="̇"/>
                            <m:ctrlPr>
                              <a:rPr lang="en-US" sz="1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1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𝑚</m:t>
                            </m:r>
                          </m:e>
                        </m:acc>
                      </m:e>
                      <m:sub>
                        <m: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𝑎</m:t>
                        </m:r>
                      </m:sub>
                    </m:sSub>
                    <m:sSub>
                      <m:sSubPr>
                        <m:ctrlP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h</m:t>
                        </m:r>
                      </m:e>
                      <m:sub>
                        <m: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1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+ </m:t>
                    </m:r>
                    <m:sSub>
                      <m:sSubPr>
                        <m:ctrlP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acc>
                          <m:accPr>
                            <m:chr m:val="̇"/>
                            <m:ctrlPr>
                              <a:rPr lang="en-US" sz="1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1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𝑚</m:t>
                            </m:r>
                          </m:e>
                        </m:acc>
                      </m:e>
                      <m:sub>
                        <m: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𝐻</m:t>
                        </m:r>
                        <m: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</m:t>
                        </m:r>
                        <m: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𝑂</m:t>
                        </m:r>
                      </m:sub>
                    </m:sSub>
                    <m:sSub>
                      <m:sSubPr>
                        <m:ctrlP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h</m:t>
                        </m:r>
                      </m:e>
                      <m:sub>
                        <m: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𝑣</m:t>
                        </m:r>
                      </m:sub>
                    </m:sSub>
                    <m:r>
                      <a:rPr lang="en-US" sz="1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 </m:t>
                    </m:r>
                    <m:sSub>
                      <m:sSubPr>
                        <m:ctrlP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acc>
                          <m:accPr>
                            <m:chr m:val="̇"/>
                            <m:ctrlPr>
                              <a:rPr lang="en-US" sz="1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1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𝑚</m:t>
                            </m:r>
                          </m:e>
                        </m:acc>
                      </m:e>
                      <m:sub>
                        <m: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𝑎</m:t>
                        </m:r>
                      </m:sub>
                    </m:sSub>
                    <m:sSub>
                      <m:sSubPr>
                        <m:ctrlP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h</m:t>
                        </m:r>
                      </m:e>
                      <m:sub>
                        <m: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3</m:t>
                        </m:r>
                      </m:sub>
                    </m:sSub>
                  </m:oMath>
                </a14:m>
                <a:endParaRPr lang="en-US" sz="1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  <a:tabLst>
                    <a:tab pos="1362710" algn="l"/>
                  </a:tabLst>
                </a:pPr>
                <a:r>
                  <a:rPr lang="en-US" sz="1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h</m:t>
                        </m:r>
                      </m:e>
                      <m:sub>
                        <m: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3</m:t>
                        </m:r>
                      </m:sub>
                    </m:sSub>
                    <m:r>
                      <a:rPr lang="en-US" sz="1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 </m:t>
                    </m:r>
                    <m:sSub>
                      <m:sSubPr>
                        <m:ctrlP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h</m:t>
                        </m:r>
                      </m:e>
                      <m:sub>
                        <m: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1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+ </m:t>
                    </m:r>
                    <m:f>
                      <m:fPr>
                        <m:ctrlP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̇"/>
                                <m:ctrlPr>
                                  <a:rPr lang="en-US" sz="1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1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𝑚</m:t>
                                </m:r>
                              </m:e>
                            </m:acc>
                          </m:e>
                          <m:sub>
                            <m:r>
                              <a:rPr lang="en-US" sz="1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𝐻</m:t>
                            </m:r>
                            <m:r>
                              <a:rPr lang="en-US" sz="1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en-US" sz="1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𝑂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1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̇"/>
                                <m:ctrlPr>
                                  <a:rPr lang="en-US" sz="1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1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𝑚</m:t>
                                </m:r>
                              </m:e>
                            </m:acc>
                          </m:e>
                          <m:sub>
                            <m:r>
                              <a:rPr lang="en-US" sz="1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𝑎</m:t>
                            </m:r>
                          </m:sub>
                        </m:sSub>
                      </m:den>
                    </m:f>
                    <m:sSub>
                      <m:sSubPr>
                        <m:ctrlP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h</m:t>
                        </m:r>
                      </m:e>
                      <m:sub>
                        <m: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𝑣</m:t>
                        </m:r>
                      </m:sub>
                    </m:sSub>
                    <m:r>
                      <a:rPr lang="en-US" sz="1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=11.02+ </m:t>
                    </m:r>
                    <m:f>
                      <m:fPr>
                        <m:ctrlP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0.01154</m:t>
                        </m:r>
                      </m:num>
                      <m:den>
                        <m: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1.34</m:t>
                        </m:r>
                      </m:den>
                    </m:f>
                    <m:d>
                      <m:dPr>
                        <m:ctrlP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1287.3</m:t>
                        </m:r>
                      </m:e>
                    </m:d>
                    <m:r>
                      <a:rPr lang="en-US" sz="1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=22.10 </m:t>
                    </m:r>
                    <m:r>
                      <a:rPr lang="en-US" sz="1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𝐵𝑡𝑢</m:t>
                    </m:r>
                    <m:r>
                      <a:rPr lang="en-US" sz="1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/</m:t>
                    </m:r>
                    <m:r>
                      <a:rPr lang="en-US" sz="1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𝑙𝑏</m:t>
                    </m:r>
                  </m:oMath>
                </a14:m>
                <a:endParaRPr lang="en-US" sz="1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  <a:tabLst>
                    <a:tab pos="136271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𝑣</m:t>
                          </m:r>
                        </m:sub>
                      </m:sSub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𝑖𝑠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𝑡h𝑒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𝑒𝑛𝑡h𝑎𝑙𝑝𝑦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𝑜𝑓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𝑠𝑡𝑒𝑎𝑚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𝑢𝑠𝑒𝑑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𝑓𝑜𝑟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h𝑢𝑚𝑖𝑑𝑖𝑓𝑖𝑐𝑎𝑡𝑖𝑜𝑛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</m:t>
                      </m:r>
                    </m:oMath>
                  </m:oMathPara>
                </a14:m>
                <a:endParaRPr lang="en-US" sz="1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  <a:tabLst>
                    <a:tab pos="1362710" algn="l"/>
                  </a:tabLst>
                </a:pPr>
                <a:r>
                  <a:rPr lang="en-US" sz="1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 </a:t>
                </a:r>
                <a:r>
                  <a:rPr lang="en-US" sz="1400" dirty="0" smtClean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GFSSP </a:t>
                </a:r>
                <a:r>
                  <a:rPr lang="en-US" sz="1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calculates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𝑇</m:t>
                        </m:r>
                      </m:e>
                      <m:sub>
                        <m: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3</m:t>
                        </m:r>
                      </m:sub>
                    </m:sSub>
                    <m:r>
                      <a:rPr lang="en-US" sz="1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=79 </m:t>
                    </m:r>
                    <m:r>
                      <a:rPr lang="en-US" sz="1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𝐹</m:t>
                    </m:r>
                    <m:r>
                      <a:rPr lang="en-US" sz="1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, </m:t>
                    </m:r>
                    <m:sSub>
                      <m:sSubPr>
                        <m:ctrlP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𝜑</m:t>
                        </m:r>
                      </m:e>
                      <m:sub>
                        <m: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3</m:t>
                        </m:r>
                      </m:sub>
                    </m:sSub>
                    <m:r>
                      <a:rPr lang="en-US" sz="1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=48% </m:t>
                    </m:r>
                    <m:r>
                      <a:rPr lang="en-US" sz="1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𝑎𝑛𝑑</m:t>
                    </m:r>
                    <m:r>
                      <a:rPr lang="en-US" sz="1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  <m:sSub>
                      <m:sSubPr>
                        <m:ctrlP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𝜔</m:t>
                        </m:r>
                      </m:e>
                      <m:sub>
                        <m: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3</m:t>
                        </m:r>
                      </m:sub>
                    </m:sSub>
                    <m:r>
                      <a:rPr lang="en-US" sz="1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=0.0102</m:t>
                    </m:r>
                  </m:oMath>
                </a14:m>
                <a:endParaRPr lang="en-US" sz="1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  <a:tabLst>
                    <a:tab pos="1362710" algn="l"/>
                  </a:tabLst>
                </a:pPr>
                <a:r>
                  <a:rPr lang="en-US" sz="1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 </a:t>
                </a: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  <a:tabLst>
                    <a:tab pos="1362710" algn="l"/>
                  </a:tabLst>
                </a:pPr>
                <a:r>
                  <a:rPr lang="en-US" sz="1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According to PSYCHRO</a:t>
                </a:r>
                <a:r>
                  <a:rPr lang="en-US" sz="1400" dirty="0" smtClean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1400" b="1" i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 </m:t>
                    </m:r>
                    <m:sSub>
                      <m:sSubPr>
                        <m:ctrlP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h</m:t>
                        </m:r>
                      </m:e>
                      <m:sub>
                        <m: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3</m:t>
                        </m:r>
                      </m:sub>
                    </m:sSub>
                    <m:r>
                      <a:rPr lang="en-US" sz="1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=22.13</m:t>
                    </m:r>
                    <m:f>
                      <m:fPr>
                        <m:ctrlP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𝐵𝑡𝑢</m:t>
                        </m:r>
                      </m:num>
                      <m:den>
                        <m: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𝑙𝑏</m:t>
                        </m:r>
                      </m:den>
                    </m:f>
                    <m:r>
                      <a:rPr lang="en-US" sz="1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𝑎𝑛𝑑</m:t>
                    </m:r>
                    <m:r>
                      <a:rPr lang="en-US" sz="1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  <m:sSub>
                      <m:sSubPr>
                        <m:ctrlP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𝜔</m:t>
                        </m:r>
                      </m:e>
                      <m:sub>
                        <m:r>
                          <a:rPr lang="en-US" sz="1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3</m:t>
                        </m:r>
                      </m:sub>
                    </m:sSub>
                    <m:r>
                      <a:rPr lang="en-US" sz="1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=0.01017</m:t>
                    </m:r>
                  </m:oMath>
                </a14:m>
                <a:endParaRPr lang="en-US" sz="1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0806" y="2693260"/>
                <a:ext cx="5862387" cy="3555140"/>
              </a:xfrm>
              <a:prstGeom prst="rect">
                <a:avLst/>
              </a:prstGeom>
              <a:blipFill rotWithShape="0">
                <a:blip r:embed="rId2"/>
                <a:stretch>
                  <a:fillRect t="-3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1721" y="910608"/>
            <a:ext cx="4460557" cy="1669015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721895" y="160421"/>
            <a:ext cx="8422105" cy="42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Comparison of GFSSP prediction with hand calculation</a:t>
            </a:r>
            <a:endParaRPr lang="en-US" sz="20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646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Psychro / MLI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3F6B-5B7A-40C6-ACDE-161917FFB052}" type="slidenum">
              <a:rPr lang="en-US" smtClean="0"/>
              <a:t>12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163328" y="150167"/>
            <a:ext cx="48173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MLI </a:t>
            </a:r>
            <a:r>
              <a:rPr lang="en-US" sz="28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Modeling Methodology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5525" y="1078765"/>
            <a:ext cx="4422425" cy="272321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269273" y="4253480"/>
            <a:ext cx="23358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0" i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</a:t>
            </a:r>
            <a:r>
              <a:rPr lang="en-US" sz="2000" b="0" baseline="-250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rad</a:t>
            </a:r>
            <a:r>
              <a:rPr lang="en-US" sz="2000" b="0" baseline="-25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000" b="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= </a:t>
            </a:r>
            <a:r>
              <a:rPr lang="en-US" sz="2000" b="0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</a:t>
            </a:r>
            <a:r>
              <a:rPr lang="en-US" sz="2000" b="0" baseline="-25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</a:t>
            </a:r>
            <a:r>
              <a:rPr lang="en-US" sz="2000" b="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= </a:t>
            </a:r>
            <a:r>
              <a:rPr lang="en-US" sz="2000" b="0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</a:t>
            </a:r>
            <a:r>
              <a:rPr lang="en-US" sz="2000" b="0" baseline="-25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 </a:t>
            </a:r>
            <a:r>
              <a:rPr lang="en-US" sz="2000" b="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= </a:t>
            </a:r>
            <a:r>
              <a:rPr lang="en-US" sz="2000" b="0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</a:t>
            </a:r>
            <a:r>
              <a:rPr lang="en-US" sz="2000" b="0" baseline="-25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</a:t>
            </a:r>
            <a:endParaRPr lang="en-US" sz="20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2754836" y="4695648"/>
            <a:ext cx="3634328" cy="1242388"/>
            <a:chOff x="2754835" y="4352189"/>
            <a:chExt cx="3634328" cy="1242388"/>
          </a:xfrm>
        </p:grpSpPr>
        <p:sp>
          <p:nvSpPr>
            <p:cNvPr id="7" name="Rectangle 6"/>
            <p:cNvSpPr/>
            <p:nvPr/>
          </p:nvSpPr>
          <p:spPr>
            <a:xfrm>
              <a:off x="2871471" y="4352189"/>
              <a:ext cx="313149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0" i="1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Q</a:t>
              </a:r>
              <a:r>
                <a:rPr lang="en-US" sz="2000" b="0" baseline="-2500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2</a:t>
              </a:r>
              <a:r>
                <a:rPr lang="en-US" sz="2000" b="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(</a:t>
              </a:r>
              <a:r>
                <a:rPr lang="en-US" sz="2000" b="0" i="1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T</a:t>
              </a:r>
              <a:r>
                <a:rPr lang="en-US" sz="2000" b="0" baseline="-2500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1</a:t>
              </a:r>
              <a:r>
                <a:rPr lang="en-US" sz="2000" b="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, </a:t>
              </a:r>
              <a:r>
                <a:rPr lang="en-US" sz="2000" b="0" i="1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T</a:t>
              </a:r>
              <a:r>
                <a:rPr lang="en-US" sz="2000" b="0" baseline="-2500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2</a:t>
              </a:r>
              <a:r>
                <a:rPr lang="en-US" sz="2000" b="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)</a:t>
              </a:r>
              <a:r>
                <a:rPr lang="en-US" sz="2000" b="0" baseline="-2500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2000" b="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– </a:t>
              </a:r>
              <a:r>
                <a:rPr lang="en-US" sz="2000" b="0" i="1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Q</a:t>
              </a:r>
              <a:r>
                <a:rPr lang="en-US" sz="2000" b="0" baseline="-2500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3</a:t>
              </a:r>
              <a:r>
                <a:rPr lang="en-US" sz="2000" b="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(</a:t>
              </a:r>
              <a:r>
                <a:rPr lang="en-US" sz="2000" b="0" i="1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T</a:t>
              </a:r>
              <a:r>
                <a:rPr lang="en-US" sz="2000" b="0" baseline="-2500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2</a:t>
              </a:r>
              <a:r>
                <a:rPr lang="en-US" sz="2000" b="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, </a:t>
              </a:r>
              <a:r>
                <a:rPr lang="en-US" sz="2000" b="0" i="1" dirty="0" err="1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T</a:t>
              </a:r>
              <a:r>
                <a:rPr lang="en-US" sz="2000" b="0" i="1" baseline="-25000" dirty="0" err="1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c</a:t>
              </a:r>
              <a:r>
                <a:rPr lang="en-US" sz="2000" b="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) = </a:t>
              </a:r>
              <a:r>
                <a:rPr lang="en-US" sz="2000" b="0" dirty="0" smtClean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0</a:t>
              </a:r>
              <a:endParaRPr lang="en-US" sz="2000" b="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2861308" y="4794357"/>
              <a:ext cx="315182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0" i="1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Q</a:t>
              </a:r>
              <a:r>
                <a:rPr lang="en-US" sz="2000" b="0" baseline="-2500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1</a:t>
              </a:r>
              <a:r>
                <a:rPr lang="en-US" sz="2000" b="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(</a:t>
              </a:r>
              <a:r>
                <a:rPr lang="en-US" sz="2000" b="0" i="1" dirty="0" err="1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T</a:t>
              </a:r>
              <a:r>
                <a:rPr lang="en-US" sz="2000" b="0" i="1" baseline="-25000" dirty="0" err="1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h</a:t>
              </a:r>
              <a:r>
                <a:rPr lang="en-US" sz="2000" b="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, </a:t>
              </a:r>
              <a:r>
                <a:rPr lang="en-US" sz="2000" b="0" i="1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T</a:t>
              </a:r>
              <a:r>
                <a:rPr lang="en-US" sz="2000" b="0" baseline="-2500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1</a:t>
              </a:r>
              <a:r>
                <a:rPr lang="en-US" sz="2000" b="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)</a:t>
              </a:r>
              <a:r>
                <a:rPr lang="en-US" sz="2000" b="0" baseline="-2500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2000" b="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– </a:t>
              </a:r>
              <a:r>
                <a:rPr lang="en-US" sz="2000" b="0" i="1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Q</a:t>
              </a:r>
              <a:r>
                <a:rPr lang="en-US" sz="2000" b="0" baseline="-2500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2</a:t>
              </a:r>
              <a:r>
                <a:rPr lang="en-US" sz="2000" b="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(</a:t>
              </a:r>
              <a:r>
                <a:rPr lang="en-US" sz="2000" b="0" i="1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T</a:t>
              </a:r>
              <a:r>
                <a:rPr lang="en-US" sz="2000" b="0" baseline="-2500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1</a:t>
              </a:r>
              <a:r>
                <a:rPr lang="en-US" sz="2000" b="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, </a:t>
              </a:r>
              <a:r>
                <a:rPr lang="en-US" sz="2000" b="0" i="1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T</a:t>
              </a:r>
              <a:r>
                <a:rPr lang="en-US" sz="2000" b="0" baseline="-2500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2</a:t>
              </a:r>
              <a:r>
                <a:rPr lang="en-US" sz="2000" b="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)</a:t>
              </a:r>
              <a:r>
                <a:rPr lang="en-US" sz="2000" b="0" baseline="-2500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en-US" sz="2000" b="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= </a:t>
              </a:r>
              <a:r>
                <a:rPr lang="en-US" sz="2000" b="0" dirty="0" smtClean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0</a:t>
              </a:r>
              <a:endParaRPr lang="en-US" sz="2000" b="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2754835" y="5194467"/>
              <a:ext cx="363432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0" i="1" dirty="0" err="1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Q</a:t>
              </a:r>
              <a:r>
                <a:rPr lang="en-US" sz="2000" b="0" baseline="-25000" dirty="0" err="1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rad</a:t>
              </a:r>
              <a:r>
                <a:rPr lang="en-US" sz="2000" b="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(</a:t>
              </a:r>
              <a:r>
                <a:rPr lang="en-US" sz="2000" b="0" i="1" dirty="0" err="1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T</a:t>
              </a:r>
              <a:r>
                <a:rPr lang="en-US" sz="2000" b="0" baseline="-25000" dirty="0" err="1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amb</a:t>
              </a:r>
              <a:r>
                <a:rPr lang="en-US" sz="2000" b="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, </a:t>
              </a:r>
              <a:r>
                <a:rPr lang="en-US" sz="2000" b="0" i="1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T</a:t>
              </a:r>
              <a:r>
                <a:rPr lang="en-US" sz="2000" b="0" i="1" baseline="-2500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H</a:t>
              </a:r>
              <a:r>
                <a:rPr lang="en-US" sz="2000" b="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) – </a:t>
              </a:r>
              <a:r>
                <a:rPr lang="en-US" sz="2000" b="0" i="1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Q</a:t>
              </a:r>
              <a:r>
                <a:rPr lang="en-US" sz="2000" b="0" baseline="-2500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1</a:t>
              </a:r>
              <a:r>
                <a:rPr lang="en-US" sz="2000" b="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(</a:t>
              </a:r>
              <a:r>
                <a:rPr lang="en-US" sz="2000" b="0" i="1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T</a:t>
              </a:r>
              <a:r>
                <a:rPr lang="en-US" sz="2000" b="0" i="1" baseline="-2500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H</a:t>
              </a:r>
              <a:r>
                <a:rPr lang="en-US" sz="2000" b="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,</a:t>
              </a:r>
              <a:r>
                <a:rPr lang="en-US" sz="2000" b="0" i="1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T</a:t>
              </a:r>
              <a:r>
                <a:rPr lang="en-US" sz="2000" b="0" baseline="-2500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1</a:t>
              </a:r>
              <a:r>
                <a:rPr lang="en-US" sz="2000" b="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)  = 0</a:t>
              </a:r>
              <a:endParaRPr lang="en-US" sz="2000" b="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2871472" y="3886748"/>
            <a:ext cx="33009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Law </a:t>
            </a:r>
            <a:r>
              <a:rPr lang="en-US" sz="1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of energy conservation 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9337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Psychro / MLI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3F6B-5B7A-40C6-ACDE-161917FFB052}" type="slidenum">
              <a:rPr lang="en-US" smtClean="0"/>
              <a:t>13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524000" y="160422"/>
            <a:ext cx="609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Multi-Layer Insulation</a:t>
            </a:r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141278" y="2615258"/>
            <a:ext cx="1025961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6315896"/>
              </p:ext>
            </p:extLst>
          </p:nvPr>
        </p:nvGraphicFramePr>
        <p:xfrm>
          <a:off x="723397" y="1795675"/>
          <a:ext cx="7281917" cy="10423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5252" name="Equation" r:id="rId3" imgW="4763160" imgH="676440" progId="Equation.DSMT4">
                  <p:embed/>
                </p:oleObj>
              </mc:Choice>
              <mc:Fallback>
                <p:oleObj name="Equation" r:id="rId3" imgW="4763160" imgH="67644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397" y="1795675"/>
                        <a:ext cx="7281917" cy="104234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251284" y="7860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211601"/>
              </p:ext>
            </p:extLst>
          </p:nvPr>
        </p:nvGraphicFramePr>
        <p:xfrm>
          <a:off x="4238785" y="2572904"/>
          <a:ext cx="4276565" cy="896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5253" name="Equation" r:id="rId5" imgW="2760840" imgH="576000" progId="Equation.DSMT4">
                  <p:embed/>
                </p:oleObj>
              </mc:Choice>
              <mc:Fallback>
                <p:oleObj name="Equation" r:id="rId5" imgW="2760840" imgH="5760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38785" y="2572904"/>
                        <a:ext cx="4276565" cy="8964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560665" y="1128066"/>
            <a:ext cx="82922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  <a:tabLst>
                <a:tab pos="1362710" algn="l"/>
              </a:tabLst>
            </a:pPr>
            <a:r>
              <a:rPr lang="en-US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Heat transfer through the MLI </a:t>
            </a:r>
            <a:r>
              <a:rPr lang="en-US" sz="1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calculated by </a:t>
            </a:r>
            <a:r>
              <a:rPr lang="en-US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Modified Lockheed equation 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62710" algn="l"/>
              </a:tabLst>
            </a:pPr>
            <a:r>
              <a:rPr lang="en-US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334000" y="3866481"/>
            <a:ext cx="36085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457200" algn="l">
              <a:spcBef>
                <a:spcPts val="0"/>
              </a:spcBef>
              <a:spcAft>
                <a:spcPts val="0"/>
              </a:spcAft>
              <a:tabLst>
                <a:tab pos="1362710" algn="l"/>
                <a:tab pos="285750" algn="l"/>
                <a:tab pos="742950" algn="l"/>
                <a:tab pos="2971800" algn="ctr"/>
              </a:tabLst>
            </a:pPr>
            <a:r>
              <a:rPr lang="en-US" sz="1600" b="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en-US" sz="1600" b="0" i="1" baseline="-25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s</a:t>
            </a:r>
            <a:r>
              <a:rPr lang="en-US" sz="1600" b="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en-US" sz="1600" b="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= </a:t>
            </a:r>
            <a:r>
              <a:rPr lang="en-US" sz="1600" b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2.4 </a:t>
            </a:r>
            <a:r>
              <a:rPr lang="en-US" sz="1600" b="0" dirty="0">
                <a:latin typeface="Times New Roman" panose="02020603050405020304" pitchFamily="18" charset="0"/>
                <a:ea typeface="Times New Roman" panose="02020603050405020304" pitchFamily="18" charset="0"/>
                <a:sym typeface="Symbol" panose="05050102010706020507" pitchFamily="18" charset="2"/>
              </a:rPr>
              <a:t></a:t>
            </a:r>
            <a:r>
              <a:rPr lang="en-US" sz="1600" b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10</a:t>
            </a:r>
            <a:r>
              <a:rPr lang="en-US" sz="1600" b="0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–4</a:t>
            </a:r>
            <a:endParaRPr lang="en-US" sz="1600" b="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457200" algn="l">
              <a:spcBef>
                <a:spcPts val="0"/>
              </a:spcBef>
              <a:spcAft>
                <a:spcPts val="0"/>
              </a:spcAft>
              <a:tabLst>
                <a:tab pos="285750" algn="l"/>
                <a:tab pos="742950" algn="l"/>
                <a:tab pos="2971800" algn="ctr"/>
              </a:tabLst>
            </a:pPr>
            <a:r>
              <a:rPr lang="en-US" sz="1600" b="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en-US" sz="1600" b="0" i="1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r</a:t>
            </a:r>
            <a:r>
              <a:rPr lang="en-US" sz="1600" b="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en-US" sz="1600" b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= 4.944 </a:t>
            </a:r>
            <a:r>
              <a:rPr lang="en-US" sz="1600" b="0" dirty="0">
                <a:latin typeface="Times New Roman" panose="02020603050405020304" pitchFamily="18" charset="0"/>
                <a:ea typeface="Times New Roman" panose="02020603050405020304" pitchFamily="18" charset="0"/>
                <a:sym typeface="Symbol" panose="05050102010706020507" pitchFamily="18" charset="2"/>
              </a:rPr>
              <a:t></a:t>
            </a:r>
            <a:r>
              <a:rPr lang="en-US" sz="1600" b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10</a:t>
            </a:r>
            <a:r>
              <a:rPr lang="en-US" sz="1600" b="0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–10</a:t>
            </a:r>
            <a:endParaRPr lang="en-US" sz="1600" b="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457200" algn="l">
              <a:spcBef>
                <a:spcPts val="0"/>
              </a:spcBef>
              <a:spcAft>
                <a:spcPts val="0"/>
              </a:spcAft>
              <a:tabLst>
                <a:tab pos="285750" algn="l"/>
                <a:tab pos="742950" algn="l"/>
                <a:tab pos="800100" algn="l"/>
                <a:tab pos="2971800" algn="ctr"/>
              </a:tabLst>
            </a:pPr>
            <a:r>
              <a:rPr lang="en-US" sz="1600" b="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en-US" sz="1600" b="0" i="1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g</a:t>
            </a:r>
            <a:r>
              <a:rPr lang="en-US" sz="1600" b="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en-US" sz="1600" b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= 14,600</a:t>
            </a:r>
            <a:endParaRPr lang="en-US" sz="1600" b="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3212164"/>
            <a:ext cx="591322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457200" algn="l">
              <a:spcBef>
                <a:spcPts val="0"/>
              </a:spcBef>
              <a:spcAft>
                <a:spcPts val="0"/>
              </a:spcAft>
              <a:tabLst>
                <a:tab pos="1362710" algn="l"/>
                <a:tab pos="285750" algn="l"/>
                <a:tab pos="742950" algn="l"/>
                <a:tab pos="2971800" algn="ctr"/>
              </a:tabLst>
            </a:pPr>
            <a:r>
              <a:rPr lang="en-US" sz="1600" b="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q</a:t>
            </a:r>
            <a:r>
              <a:rPr lang="en-US" sz="1600" b="0" i="1" baseline="-25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en-US" sz="1600" b="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= </a:t>
            </a:r>
            <a:r>
              <a:rPr lang="en-US" sz="1600" b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heat flux through MLI (W/m</a:t>
            </a:r>
            <a:r>
              <a:rPr lang="en-US" sz="1600" b="0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1600" b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</a:p>
          <a:p>
            <a:pPr marL="0" marR="0" indent="457200" algn="l">
              <a:spcBef>
                <a:spcPts val="0"/>
              </a:spcBef>
              <a:spcAft>
                <a:spcPts val="0"/>
              </a:spcAft>
              <a:tabLst>
                <a:tab pos="285750" algn="l"/>
                <a:tab pos="742950" algn="l"/>
                <a:tab pos="1362710" algn="l"/>
                <a:tab pos="2971800" algn="ctr"/>
              </a:tabLst>
            </a:pPr>
            <a:r>
              <a:rPr lang="en-US" sz="1600" b="0" i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en-US" sz="1600" b="0" baseline="-250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avg</a:t>
            </a:r>
            <a:r>
              <a:rPr lang="en-US" sz="1600" b="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= </a:t>
            </a:r>
            <a:r>
              <a:rPr lang="en-US" sz="1600" b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average of hot and cold boundary temperatures (K)</a:t>
            </a:r>
          </a:p>
          <a:p>
            <a:pPr marL="0" marR="0" indent="457200" algn="l">
              <a:spcBef>
                <a:spcPts val="0"/>
              </a:spcBef>
              <a:spcAft>
                <a:spcPts val="0"/>
              </a:spcAft>
              <a:tabLst>
                <a:tab pos="285750" algn="l"/>
                <a:tab pos="742950" algn="l"/>
                <a:tab pos="1362710" algn="l"/>
                <a:tab pos="2971800" algn="ctr"/>
              </a:tabLst>
            </a:pPr>
            <a:r>
              <a:rPr lang="en-US" sz="1600" b="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N*</a:t>
            </a:r>
            <a:r>
              <a:rPr lang="en-US" sz="1600" b="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en-US" sz="1600" b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= MLI layer density (layers/cm)</a:t>
            </a:r>
          </a:p>
          <a:p>
            <a:pPr marL="0" marR="0" indent="457200" algn="l">
              <a:spcBef>
                <a:spcPts val="0"/>
              </a:spcBef>
              <a:spcAft>
                <a:spcPts val="0"/>
              </a:spcAft>
              <a:tabLst>
                <a:tab pos="285750" algn="l"/>
                <a:tab pos="742950" algn="l"/>
                <a:tab pos="2971800" algn="ctr"/>
              </a:tabLst>
            </a:pPr>
            <a:r>
              <a:rPr lang="en-US" sz="1600" b="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en-US" sz="1600" b="0" i="1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</a:t>
            </a:r>
            <a:r>
              <a:rPr lang="en-US" sz="1600" b="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en-US" sz="1600" b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= hot boundary temperature (K)</a:t>
            </a:r>
          </a:p>
          <a:p>
            <a:pPr marL="0" marR="0" indent="457200" algn="l">
              <a:spcBef>
                <a:spcPts val="0"/>
              </a:spcBef>
              <a:spcAft>
                <a:spcPts val="0"/>
              </a:spcAft>
              <a:tabLst>
                <a:tab pos="285750" algn="l"/>
                <a:tab pos="742950" algn="l"/>
                <a:tab pos="1362710" algn="l"/>
                <a:tab pos="2971800" algn="ctr"/>
              </a:tabLst>
            </a:pPr>
            <a:r>
              <a:rPr lang="en-US" sz="1600" b="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en-US" sz="1600" b="0" i="1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en-US" sz="1600" b="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en-US" sz="1600" b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= cold boundary temperature (K)</a:t>
            </a:r>
          </a:p>
          <a:p>
            <a:pPr marL="0" marR="0" indent="457200" algn="l">
              <a:spcBef>
                <a:spcPts val="0"/>
              </a:spcBef>
              <a:spcAft>
                <a:spcPts val="0"/>
              </a:spcAft>
              <a:tabLst>
                <a:tab pos="285750" algn="l"/>
                <a:tab pos="742950" algn="l"/>
                <a:tab pos="1362710" algn="l"/>
                <a:tab pos="2971800" algn="ctr"/>
              </a:tabLst>
            </a:pPr>
            <a:r>
              <a:rPr lang="en-US" sz="1600" b="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en-US" sz="1600" b="0" i="1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s</a:t>
            </a:r>
            <a:r>
              <a:rPr lang="en-US" sz="1600" b="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en-US" sz="1600" b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= number of MLI layers</a:t>
            </a:r>
          </a:p>
          <a:p>
            <a:pPr marL="0" marR="0" indent="457200" algn="l">
              <a:spcBef>
                <a:spcPts val="0"/>
              </a:spcBef>
              <a:spcAft>
                <a:spcPts val="0"/>
              </a:spcAft>
              <a:tabLst>
                <a:tab pos="285750" algn="l"/>
                <a:tab pos="742950" algn="l"/>
                <a:tab pos="1362710" algn="l"/>
                <a:tab pos="2971800" algn="ctr"/>
              </a:tabLst>
            </a:pPr>
            <a:r>
              <a:rPr lang="en-US" sz="1600" b="0" i="1" dirty="0">
                <a:latin typeface="Symbol" panose="05050102010706020507" pitchFamily="18" charset="2"/>
                <a:ea typeface="Times New Roman" panose="02020603050405020304" pitchFamily="18" charset="0"/>
              </a:rPr>
              <a:t>e</a:t>
            </a:r>
            <a:r>
              <a:rPr lang="en-US" sz="1600" b="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en-US" sz="1600" b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= MLI layer emissivity (</a:t>
            </a:r>
            <a:r>
              <a:rPr lang="en-US" sz="1600" b="0" i="1" dirty="0">
                <a:latin typeface="Symbol" panose="05050102010706020507" pitchFamily="18" charset="2"/>
                <a:ea typeface="Times New Roman" panose="02020603050405020304" pitchFamily="18" charset="0"/>
              </a:rPr>
              <a:t>e</a:t>
            </a:r>
            <a:r>
              <a:rPr lang="en-US" sz="1600" b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= 0.031)</a:t>
            </a:r>
          </a:p>
          <a:p>
            <a:pPr marL="0" marR="0" indent="457200" algn="l">
              <a:spcBef>
                <a:spcPts val="0"/>
              </a:spcBef>
              <a:spcAft>
                <a:spcPts val="0"/>
              </a:spcAft>
              <a:tabLst>
                <a:tab pos="285750" algn="l"/>
                <a:tab pos="742950" algn="l"/>
                <a:tab pos="1362710" algn="l"/>
                <a:tab pos="2971800" algn="ctr"/>
              </a:tabLst>
            </a:pPr>
            <a:r>
              <a:rPr lang="en-US" sz="1600" b="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P</a:t>
            </a:r>
            <a:r>
              <a:rPr lang="en-US" sz="1600" b="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en-US" sz="1600" b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= interstitial gas pressure (</a:t>
            </a:r>
            <a:r>
              <a:rPr lang="en-US" sz="1600" b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torr</a:t>
            </a:r>
            <a:r>
              <a:rPr lang="en-US" sz="1600" b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).</a:t>
            </a:r>
            <a:endParaRPr lang="en-US" sz="1600" b="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2823411" y="5174217"/>
            <a:ext cx="12163390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07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Psychro / MLI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3F6B-5B7A-40C6-ACDE-161917FFB052}" type="slidenum">
              <a:rPr lang="en-US" smtClean="0"/>
              <a:t>14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524000" y="160422"/>
            <a:ext cx="609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Multi-Layer Insulation</a:t>
            </a:r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141278" y="2615258"/>
            <a:ext cx="1025961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251284" y="7860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56365" y="1465885"/>
            <a:ext cx="70663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Radiative </a:t>
            </a:r>
            <a:r>
              <a:rPr lang="en-US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heat transfer from the shroud to the outer layer of MLI </a:t>
            </a:r>
            <a:endParaRPr lang="en-US" sz="1800" dirty="0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9155577"/>
              </p:ext>
            </p:extLst>
          </p:nvPr>
        </p:nvGraphicFramePr>
        <p:xfrm>
          <a:off x="3124200" y="2143708"/>
          <a:ext cx="2509014" cy="11825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55" name="Equation" r:id="rId3" imgW="1471680" imgH="685440" progId="Equation.DSMT4">
                  <p:embed/>
                </p:oleObj>
              </mc:Choice>
              <mc:Fallback>
                <p:oleObj name="Equation" r:id="rId3" imgW="1471680" imgH="685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2143708"/>
                        <a:ext cx="2509014" cy="118259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/>
          <p:nvPr/>
        </p:nvSpPr>
        <p:spPr>
          <a:xfrm>
            <a:off x="440255" y="3560978"/>
            <a:ext cx="826348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indent="-28575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62710" algn="l"/>
                <a:tab pos="285750" algn="l"/>
                <a:tab pos="742950" algn="l"/>
                <a:tab pos="2971800" algn="ctr"/>
              </a:tabLst>
            </a:pPr>
            <a:r>
              <a:rPr lang="en-US" sz="1600" b="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Expression assumes radiation between closely spaced parallel planes.</a:t>
            </a:r>
          </a:p>
          <a:p>
            <a:pPr marL="285750" marR="0" indent="-28575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62710" algn="l"/>
                <a:tab pos="285750" algn="l"/>
                <a:tab pos="742950" algn="l"/>
                <a:tab pos="2971800" algn="ctr"/>
              </a:tabLst>
            </a:pPr>
            <a:r>
              <a:rPr lang="en-US" sz="1600" b="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For other situations, user may wish to modify input shroud emissivity.</a:t>
            </a:r>
          </a:p>
          <a:p>
            <a:pPr marL="285750" marR="0" indent="-28575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62710" algn="l"/>
                <a:tab pos="285750" algn="l"/>
                <a:tab pos="742950" algn="l"/>
                <a:tab pos="2971800" algn="ctr"/>
              </a:tabLst>
            </a:pPr>
            <a:r>
              <a:rPr lang="en-US" sz="1600" b="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Concentric cylinders:</a:t>
            </a:r>
          </a:p>
          <a:p>
            <a:pPr marL="285750" marR="0" indent="-28575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62710" algn="l"/>
                <a:tab pos="285750" algn="l"/>
                <a:tab pos="742950" algn="l"/>
                <a:tab pos="2971800" algn="ctr"/>
              </a:tabLst>
            </a:pPr>
            <a:endParaRPr lang="en-US" sz="1600" b="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marR="0" indent="-28575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62710" algn="l"/>
                <a:tab pos="285750" algn="l"/>
                <a:tab pos="742950" algn="l"/>
                <a:tab pos="2971800" algn="ctr"/>
              </a:tabLst>
            </a:pPr>
            <a:endParaRPr lang="en-US" sz="1600" b="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marR="0" indent="-28575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62710" algn="l"/>
                <a:tab pos="285750" algn="l"/>
                <a:tab pos="742950" algn="l"/>
                <a:tab pos="2971800" algn="ctr"/>
              </a:tabLst>
            </a:pPr>
            <a:endParaRPr lang="en-US" sz="1600" b="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marR="0" indent="-28575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62710" algn="l"/>
                <a:tab pos="285750" algn="l"/>
                <a:tab pos="742950" algn="l"/>
                <a:tab pos="2971800" algn="ctr"/>
              </a:tabLst>
            </a:pPr>
            <a:endParaRPr lang="en-US" sz="1600" b="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marR="0" indent="-28575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62710" algn="l"/>
                <a:tab pos="285750" algn="l"/>
                <a:tab pos="742950" algn="l"/>
                <a:tab pos="2971800" algn="ctr"/>
              </a:tabLst>
            </a:pPr>
            <a:r>
              <a:rPr lang="en-US" sz="1600" b="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Small object in large cavity (</a:t>
            </a:r>
            <a:r>
              <a:rPr lang="en-US" sz="1600" b="0" dirty="0" err="1" smtClean="0">
                <a:effectLst/>
                <a:latin typeface="Symbol" panose="05050102010706020507" pitchFamily="18" charset="2"/>
                <a:ea typeface="Times New Roman" panose="02020603050405020304" pitchFamily="18" charset="0"/>
              </a:rPr>
              <a:t>e</a:t>
            </a:r>
            <a:r>
              <a:rPr lang="en-US" sz="1600" b="0" baseline="-250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shrd</a:t>
            </a:r>
            <a:r>
              <a:rPr lang="en-US" sz="1600" b="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= 1):</a:t>
            </a:r>
            <a:endParaRPr lang="en-US" sz="1600" b="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18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4164752"/>
              </p:ext>
            </p:extLst>
          </p:nvPr>
        </p:nvGraphicFramePr>
        <p:xfrm>
          <a:off x="3124200" y="4317415"/>
          <a:ext cx="2133216" cy="838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56" name="Equation" r:id="rId5" imgW="1777680" imgH="698400" progId="Equation.3">
                  <p:embed/>
                </p:oleObj>
              </mc:Choice>
              <mc:Fallback>
                <p:oleObj name="Equation" r:id="rId5" imgW="1777680" imgH="698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4317415"/>
                        <a:ext cx="2133216" cy="8380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2435719"/>
              </p:ext>
            </p:extLst>
          </p:nvPr>
        </p:nvGraphicFramePr>
        <p:xfrm>
          <a:off x="3302364" y="5834711"/>
          <a:ext cx="1797984" cy="289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57" name="Equation" r:id="rId7" imgW="1498320" imgH="241200" progId="Equation.3">
                  <p:embed/>
                </p:oleObj>
              </mc:Choice>
              <mc:Fallback>
                <p:oleObj name="Equation" r:id="rId7" imgW="149832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02364" y="5834711"/>
                        <a:ext cx="1797984" cy="2894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6236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Psychro / MLI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3F6B-5B7A-40C6-ACDE-161917FFB052}" type="slidenum">
              <a:rPr lang="en-US" smtClean="0"/>
              <a:t>15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163328" y="150167"/>
            <a:ext cx="48173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MLI </a:t>
            </a:r>
            <a:r>
              <a:rPr lang="en-US" sz="28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Modeling Methodology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5582" y="1363960"/>
            <a:ext cx="5772520" cy="488444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547060" y="940653"/>
            <a:ext cx="57310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latin typeface="+mn-lt"/>
                <a:ea typeface="Times New Roman" panose="02020603050405020304" pitchFamily="18" charset="0"/>
              </a:rPr>
              <a:t>Flowchart of MLI_HEAT_RATE Subroutine</a:t>
            </a:r>
            <a:endParaRPr lang="en-US" sz="1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17221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124200" y="6435755"/>
            <a:ext cx="2895600" cy="457200"/>
          </a:xfrm>
        </p:spPr>
        <p:txBody>
          <a:bodyPr/>
          <a:lstStyle/>
          <a:p>
            <a:r>
              <a:rPr lang="en-US" smtClean="0"/>
              <a:t>GFSSP 7.01 -- Psychro / MLI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3F6B-5B7A-40C6-ACDE-161917FFB052}" type="slidenum">
              <a:rPr lang="en-US" smtClean="0"/>
              <a:t>16</a:t>
            </a:fld>
            <a:endParaRPr lang="en-US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1480" y="937260"/>
            <a:ext cx="4663440" cy="34975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/>
          <p:nvPr/>
        </p:nvPicPr>
        <p:blipFill>
          <a:blip r:embed="rId3"/>
          <a:stretch>
            <a:fillRect/>
          </a:stretch>
        </p:blipFill>
        <p:spPr>
          <a:xfrm>
            <a:off x="134779" y="3625516"/>
            <a:ext cx="4843462" cy="2622884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660" y="1264919"/>
            <a:ext cx="3467020" cy="208788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56260" y="4196"/>
            <a:ext cx="7589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sz="2000" dirty="0">
                <a:latin typeface="Arial" pitchFamily="34" charset="0"/>
                <a:cs typeface="Arial" pitchFamily="34" charset="0"/>
              </a:rPr>
              <a:t>Application of MLI Conductor in modeling Cryogenic Tank (Example 29)</a:t>
            </a:r>
            <a:endParaRPr lang="en-US" sz="20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06300" y="4262725"/>
            <a:ext cx="3478620" cy="2157790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 bwMode="auto">
          <a:xfrm>
            <a:off x="5528310" y="4911724"/>
            <a:ext cx="765810" cy="346075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4724400" y="1837037"/>
            <a:ext cx="765810" cy="346075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2" name="Straight Arrow Connector 11"/>
          <p:cNvCxnSpPr>
            <a:stCxn id="10" idx="3"/>
          </p:cNvCxnSpPr>
          <p:nvPr/>
        </p:nvCxnSpPr>
        <p:spPr bwMode="auto">
          <a:xfrm flipH="1">
            <a:off x="3977640" y="2132430"/>
            <a:ext cx="858910" cy="1477846"/>
          </a:xfrm>
          <a:prstGeom prst="straightConnector1">
            <a:avLst/>
          </a:prstGeom>
          <a:solidFill>
            <a:schemeClr val="bg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3" name="Rectangle 12"/>
          <p:cNvSpPr/>
          <p:nvPr/>
        </p:nvSpPr>
        <p:spPr>
          <a:xfrm>
            <a:off x="-293280" y="5834247"/>
            <a:ext cx="412234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457200" algn="l">
              <a:spcBef>
                <a:spcPts val="0"/>
              </a:spcBef>
              <a:spcAft>
                <a:spcPts val="0"/>
              </a:spcAft>
              <a:tabLst>
                <a:tab pos="1362710" algn="l"/>
                <a:tab pos="285750" algn="l"/>
                <a:tab pos="742950" algn="l"/>
                <a:tab pos="2971800" algn="ctr"/>
              </a:tabLst>
            </a:pPr>
            <a:r>
              <a:rPr lang="en-US" sz="1600" b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Inside blanket first; outside blanket last.</a:t>
            </a:r>
            <a:endParaRPr lang="en-US" sz="1600" b="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0551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Psychro / MLI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3F6B-5B7A-40C6-ACDE-161917FFB052}" type="slidenum">
              <a:rPr lang="en-US" smtClean="0"/>
              <a:t>17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8301" y="1046796"/>
            <a:ext cx="6010102" cy="5145578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56260" y="4196"/>
            <a:ext cx="7589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sz="2000" dirty="0">
                <a:latin typeface="Arial" pitchFamily="34" charset="0"/>
                <a:cs typeface="Arial" pitchFamily="34" charset="0"/>
              </a:rPr>
              <a:t>Application of MLI Conductor in modeling Cryogenic Tank (Example 29)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236978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3F6B-5B7A-40C6-ACDE-161917FFB052}" type="slidenum">
              <a:rPr lang="en-US" smtClean="0"/>
              <a:t>18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0350" y="4076128"/>
            <a:ext cx="4468368" cy="246278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2528" y="1274416"/>
            <a:ext cx="6723252" cy="258249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56260" y="4196"/>
            <a:ext cx="7589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sz="2000" dirty="0">
                <a:latin typeface="Arial" pitchFamily="34" charset="0"/>
                <a:cs typeface="Arial" pitchFamily="34" charset="0"/>
              </a:rPr>
              <a:t>Application of MLI Conductor in modeling Cryogenic Tank (Example 29)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50015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838200"/>
            <a:ext cx="7772400" cy="1143000"/>
          </a:xfrm>
        </p:spPr>
        <p:txBody>
          <a:bodyPr/>
          <a:lstStyle/>
          <a:p>
            <a:r>
              <a:rPr lang="en-US" sz="3200" b="1" dirty="0"/>
              <a:t>CONTENT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" y="1981200"/>
            <a:ext cx="9029700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 smtClean="0">
                <a:latin typeface="+mj-lt"/>
              </a:rPr>
              <a:t>Psychrometric Property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>
                <a:latin typeface="+mj-lt"/>
              </a:rPr>
              <a:t>Definition of Psychrometric Property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>
                <a:latin typeface="+mj-lt"/>
              </a:rPr>
              <a:t>New Subroutines for </a:t>
            </a:r>
            <a:r>
              <a:rPr lang="en-US" sz="2000" dirty="0"/>
              <a:t>Psychrometric </a:t>
            </a:r>
            <a:r>
              <a:rPr lang="en-US" sz="2000" dirty="0" smtClean="0"/>
              <a:t>Property Calculation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>
                <a:latin typeface="+mj-lt"/>
              </a:rPr>
              <a:t>New control parameter for </a:t>
            </a:r>
            <a:r>
              <a:rPr lang="en-US" sz="2000" dirty="0" smtClean="0"/>
              <a:t>Psychrometric Option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>
                <a:latin typeface="+mj-lt"/>
              </a:rPr>
              <a:t>Modeling </a:t>
            </a:r>
            <a:r>
              <a:rPr lang="en-US" sz="2000" dirty="0" err="1" smtClean="0">
                <a:latin typeface="+mj-lt"/>
              </a:rPr>
              <a:t>Psychrometrics</a:t>
            </a:r>
            <a:r>
              <a:rPr lang="en-US" sz="2000" dirty="0" smtClean="0">
                <a:latin typeface="+mj-lt"/>
              </a:rPr>
              <a:t> of Air-Water Vapor Mixture (Example 31)</a:t>
            </a:r>
          </a:p>
          <a:p>
            <a:pPr marL="457200" lvl="1" indent="0">
              <a:lnSpc>
                <a:spcPct val="90000"/>
              </a:lnSpc>
              <a:buNone/>
            </a:pPr>
            <a:endParaRPr lang="en-US" sz="2000" dirty="0" smtClean="0">
              <a:latin typeface="+mj-lt"/>
            </a:endParaRPr>
          </a:p>
          <a:p>
            <a:pPr>
              <a:lnSpc>
                <a:spcPct val="90000"/>
              </a:lnSpc>
            </a:pPr>
            <a:r>
              <a:rPr lang="en-US" sz="2400" dirty="0" smtClean="0"/>
              <a:t>Multi-Layer Insulation (MLI)</a:t>
            </a:r>
          </a:p>
          <a:p>
            <a:pPr lvl="1"/>
            <a:r>
              <a:rPr lang="en-US" sz="2000" dirty="0" smtClean="0">
                <a:latin typeface="Arial" pitchFamily="34" charset="0"/>
                <a:cs typeface="Arial" pitchFamily="34" charset="0"/>
              </a:rPr>
              <a:t>Modified Lockheed Equation</a:t>
            </a:r>
          </a:p>
          <a:p>
            <a:pPr lvl="1"/>
            <a:r>
              <a:rPr lang="en-US" sz="2000" dirty="0" smtClean="0">
                <a:latin typeface="Arial" pitchFamily="34" charset="0"/>
                <a:cs typeface="Arial" pitchFamily="34" charset="0"/>
              </a:rPr>
              <a:t>Solution of Lockheed Equation</a:t>
            </a:r>
          </a:p>
          <a:p>
            <a:pPr lvl="1"/>
            <a:r>
              <a:rPr lang="en-US" sz="2000" dirty="0" smtClean="0">
                <a:latin typeface="Arial" pitchFamily="34" charset="0"/>
                <a:cs typeface="Arial" pitchFamily="34" charset="0"/>
              </a:rPr>
              <a:t>Application of MLI Conductor in modeling Cryogenic Tank (Example 29)</a:t>
            </a:r>
            <a:endParaRPr lang="en-US" sz="2000" dirty="0" smtClean="0"/>
          </a:p>
          <a:p>
            <a:pPr marL="0" indent="0">
              <a:lnSpc>
                <a:spcPct val="90000"/>
              </a:lnSpc>
              <a:buNone/>
            </a:pPr>
            <a:endParaRPr lang="en-US" sz="2400" dirty="0" smtClean="0">
              <a:latin typeface="+mj-lt"/>
            </a:endParaRPr>
          </a:p>
          <a:p>
            <a:pPr algn="ctr">
              <a:lnSpc>
                <a:spcPct val="90000"/>
              </a:lnSpc>
              <a:buNone/>
            </a:pPr>
            <a:endParaRPr lang="en-US" sz="24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Psychro / MLI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3F6B-5B7A-40C6-ACDE-161917FFB052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3F6B-5B7A-40C6-ACDE-161917FFB052}" type="slidenum">
              <a:rPr lang="en-US" smtClean="0"/>
              <a:t>3</a:t>
            </a:fld>
            <a:endParaRPr lang="en-US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7100" y="955828"/>
            <a:ext cx="5257800" cy="2483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1200150" y="56343"/>
            <a:ext cx="6477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Definition of Psychrometric Properties</a:t>
            </a:r>
            <a:endParaRPr lang="en-US" sz="2400" dirty="0"/>
          </a:p>
        </p:txBody>
      </p:sp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7125" y="3318773"/>
            <a:ext cx="59563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3261513"/>
            <a:ext cx="5956300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9237" y="4330700"/>
            <a:ext cx="5956300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5318235"/>
            <a:ext cx="5956300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1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37125" y="5222705"/>
            <a:ext cx="5956300" cy="114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1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27387" y="6219819"/>
            <a:ext cx="5916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2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937125" y="4352580"/>
            <a:ext cx="595630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Psychro / MLI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3F6B-5B7A-40C6-ACDE-161917FFB052}" type="slidenum">
              <a:rPr lang="en-US" smtClean="0"/>
              <a:t>4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564356" y="152698"/>
            <a:ext cx="80152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ct val="90000"/>
              </a:lnSpc>
            </a:pPr>
            <a:r>
              <a:rPr lang="en-US" sz="2000" dirty="0"/>
              <a:t>New Subroutines for Psychrometric Property Calculation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64356" y="1285875"/>
            <a:ext cx="8229600" cy="452596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Tx/>
              <a:buNone/>
            </a:pPr>
            <a:r>
              <a:rPr lang="en-US" sz="2400" b="0" kern="0" smtClean="0"/>
              <a:t> </a:t>
            </a:r>
            <a:r>
              <a:rPr lang="en-US" sz="2400" b="0" u="sng" kern="0" smtClean="0">
                <a:latin typeface="Arial" pitchFamily="34" charset="0"/>
                <a:cs typeface="Arial" pitchFamily="34" charset="0"/>
              </a:rPr>
              <a:t>SUBROUTINE PSAT(T,P)</a:t>
            </a:r>
          </a:p>
          <a:p>
            <a:r>
              <a:rPr lang="en-US" sz="2000" b="0" kern="0" smtClean="0">
                <a:latin typeface="Arial" pitchFamily="34" charset="0"/>
                <a:cs typeface="Arial" pitchFamily="34" charset="0"/>
              </a:rPr>
              <a:t>CALCULATES SATURATION PRESSURE OF WATER AT A GIVEN TEMPERATURE</a:t>
            </a:r>
          </a:p>
          <a:p>
            <a:pPr>
              <a:buFontTx/>
              <a:buNone/>
            </a:pPr>
            <a:r>
              <a:rPr lang="en-US" sz="2000" b="0" kern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0" u="sng" kern="0" smtClean="0">
                <a:latin typeface="Arial" pitchFamily="34" charset="0"/>
                <a:cs typeface="Arial" pitchFamily="34" charset="0"/>
              </a:rPr>
              <a:t>SUBROUTINE TSATT(P,T,TGUESS)</a:t>
            </a:r>
            <a:endParaRPr lang="en-US" sz="2000" b="0" kern="0" smtClean="0">
              <a:latin typeface="Arial" pitchFamily="34" charset="0"/>
              <a:cs typeface="Arial" pitchFamily="34" charset="0"/>
            </a:endParaRPr>
          </a:p>
          <a:p>
            <a:r>
              <a:rPr lang="en-US" sz="2000" b="0" kern="0" smtClean="0">
                <a:latin typeface="Arial" pitchFamily="34" charset="0"/>
                <a:cs typeface="Arial" pitchFamily="34" charset="0"/>
              </a:rPr>
              <a:t>CALCULATES SATURATION TEMPERATURE OF WATER FROM VAPOR PRESSURE RELATION BY N-R METHOD</a:t>
            </a:r>
          </a:p>
          <a:p>
            <a:pPr>
              <a:buFontTx/>
              <a:buNone/>
            </a:pPr>
            <a:r>
              <a:rPr lang="en-US" sz="2400" b="0" u="sng" kern="0" smtClean="0">
                <a:latin typeface="Arial" pitchFamily="34" charset="0"/>
                <a:cs typeface="Arial" pitchFamily="34" charset="0"/>
              </a:rPr>
              <a:t>SUBROUTINE TWBCAR(TDB,PDP,PAMB,TWB)</a:t>
            </a:r>
          </a:p>
          <a:p>
            <a:r>
              <a:rPr lang="en-US" sz="2000" b="0" kern="0" smtClean="0">
                <a:latin typeface="Arial" pitchFamily="34" charset="0"/>
                <a:cs typeface="Arial" pitchFamily="34" charset="0"/>
              </a:rPr>
              <a:t>CALCULATES WET-BULB TEMPERATURE FROM THE CARRIER EQUATION BY N-R METHOD</a:t>
            </a:r>
          </a:p>
          <a:p>
            <a:pPr>
              <a:buFontTx/>
              <a:buNone/>
            </a:pPr>
            <a:r>
              <a:rPr lang="en-US" sz="2400" b="0" u="sng" kern="0" smtClean="0">
                <a:latin typeface="Arial" pitchFamily="34" charset="0"/>
                <a:cs typeface="Arial" pitchFamily="34" charset="0"/>
              </a:rPr>
              <a:t>SUBROUTINE CARIER(TWB,TDB,PWB,PAMB,PDP)</a:t>
            </a:r>
          </a:p>
          <a:p>
            <a:r>
              <a:rPr lang="en-US" sz="2000" b="0" kern="0" smtClean="0">
                <a:latin typeface="Arial" pitchFamily="34" charset="0"/>
                <a:cs typeface="Arial" pitchFamily="34" charset="0"/>
              </a:rPr>
              <a:t>CALCULATES THE PRESSURE AT THE DEW POINT TEMPERATURE</a:t>
            </a:r>
            <a:endParaRPr lang="en-US" sz="2000" b="0" kern="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8070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Psychro / MLI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3F6B-5B7A-40C6-ACDE-161917FFB052}" type="slidenum">
              <a:rPr lang="en-US" smtClean="0"/>
              <a:t>5</a:t>
            </a:fld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00088" y="191185"/>
            <a:ext cx="74723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ct val="90000"/>
              </a:lnSpc>
            </a:pPr>
            <a:r>
              <a:rPr lang="en-US" sz="2000" dirty="0"/>
              <a:t>New control parameter for Psychrometric Option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1443037"/>
            <a:ext cx="8229600" cy="452596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b="0" kern="0" dirty="0" smtClean="0">
                <a:latin typeface="Arial" pitchFamily="34" charset="0"/>
                <a:cs typeface="Arial" pitchFamily="34" charset="0"/>
              </a:rPr>
              <a:t>Control Parameter : IOPTPSY</a:t>
            </a:r>
          </a:p>
          <a:p>
            <a:pPr lvl="1"/>
            <a:r>
              <a:rPr lang="en-US" sz="1600" b="0" kern="0" dirty="0" smtClean="0">
                <a:latin typeface="Arial" pitchFamily="34" charset="0"/>
                <a:cs typeface="Arial" pitchFamily="34" charset="0"/>
              </a:rPr>
              <a:t>IOPTPSY = 0: PSYCHROMETRIC PROPERTY INACTIVE</a:t>
            </a:r>
          </a:p>
          <a:p>
            <a:pPr lvl="1"/>
            <a:r>
              <a:rPr lang="en-US" sz="1600" b="0" kern="0" dirty="0" smtClean="0">
                <a:latin typeface="Arial" pitchFamily="34" charset="0"/>
                <a:cs typeface="Arial" pitchFamily="34" charset="0"/>
              </a:rPr>
              <a:t>IOPTPSY = 1: INPUT RELATIVE HUMIDITY (PHI)</a:t>
            </a:r>
          </a:p>
          <a:p>
            <a:pPr lvl="1"/>
            <a:r>
              <a:rPr lang="en-US" sz="1600" b="0" kern="0" dirty="0" smtClean="0">
                <a:latin typeface="Arial" pitchFamily="34" charset="0"/>
                <a:cs typeface="Arial" pitchFamily="34" charset="0"/>
              </a:rPr>
              <a:t>IOPTPSY = 2: INPUT WETBULB TEMPERATURE (TWB)</a:t>
            </a:r>
          </a:p>
          <a:p>
            <a:pPr lvl="1"/>
            <a:r>
              <a:rPr lang="en-US" sz="1600" b="0" kern="0" dirty="0" smtClean="0">
                <a:latin typeface="Arial" pitchFamily="34" charset="0"/>
                <a:cs typeface="Arial" pitchFamily="34" charset="0"/>
              </a:rPr>
              <a:t>IOPTPSY = 3: INPUT HUMIDITY RATIO (OMEGA)</a:t>
            </a:r>
          </a:p>
          <a:p>
            <a:r>
              <a:rPr lang="en-US" sz="2400" b="0" kern="0" dirty="0" smtClean="0">
                <a:latin typeface="Arial" pitchFamily="34" charset="0"/>
                <a:cs typeface="Arial" pitchFamily="34" charset="0"/>
              </a:rPr>
              <a:t>When Psychrometric Option is active, GFSSP reads either PHI, TWB or OMEGA for both steady-state and transient models. Boundary History File requires one of the three property in addition to pressure, temperature and concentration</a:t>
            </a:r>
          </a:p>
          <a:p>
            <a:r>
              <a:rPr lang="en-US" sz="2400" b="0" kern="0" dirty="0" smtClean="0">
                <a:latin typeface="Arial" pitchFamily="34" charset="0"/>
                <a:cs typeface="Arial" pitchFamily="34" charset="0"/>
              </a:rPr>
              <a:t>Uses GASPAK Option for Air and GASP/WASP Option for Water</a:t>
            </a:r>
            <a:endParaRPr lang="en-US" sz="2400" b="0" kern="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6435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Psychro / MLI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3F6B-5B7A-40C6-ACDE-161917FFB052}" type="slidenum">
              <a:rPr lang="en-US" smtClean="0"/>
              <a:t>6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-385763" y="138410"/>
            <a:ext cx="92440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ct val="90000"/>
              </a:lnSpc>
            </a:pPr>
            <a:r>
              <a:rPr lang="en-US" sz="2000" dirty="0"/>
              <a:t>Modeling </a:t>
            </a:r>
            <a:r>
              <a:rPr lang="en-US" sz="2000" dirty="0" err="1"/>
              <a:t>Psychrometrics</a:t>
            </a:r>
            <a:r>
              <a:rPr lang="en-US" sz="2000" dirty="0"/>
              <a:t> of Air-Water Vapor Mixture </a:t>
            </a:r>
            <a:endParaRPr lang="en-US" sz="2000" dirty="0" smtClean="0"/>
          </a:p>
          <a:p>
            <a:pPr lvl="1">
              <a:lnSpc>
                <a:spcPct val="90000"/>
              </a:lnSpc>
            </a:pPr>
            <a:r>
              <a:rPr lang="en-US" sz="2000" dirty="0" smtClean="0"/>
              <a:t>(</a:t>
            </a:r>
            <a:r>
              <a:rPr lang="en-US" sz="2000" dirty="0"/>
              <a:t>Example 31)</a:t>
            </a:r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9243" y="913764"/>
            <a:ext cx="5555933" cy="314388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07244" y="4437015"/>
            <a:ext cx="7529512" cy="1323439"/>
          </a:xfrm>
          <a:prstGeom prst="rect">
            <a:avLst/>
          </a:prstGeom>
          <a:noFill/>
          <a:ln w="158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600" dirty="0"/>
              <a:t>Cold and dry air enters into an air-conditioning </a:t>
            </a:r>
            <a:r>
              <a:rPr lang="en-US" sz="1600" dirty="0" smtClean="0"/>
              <a:t>system</a:t>
            </a:r>
          </a:p>
          <a:p>
            <a:pPr marL="800100" lvl="1" indent="-342900" algn="l">
              <a:buFont typeface="Arial" panose="020B0604020202020204" pitchFamily="34" charset="0"/>
              <a:buChar char="•"/>
            </a:pPr>
            <a:r>
              <a:rPr lang="en-US" sz="1600" dirty="0" smtClean="0"/>
              <a:t>Air is first heated and then humidified</a:t>
            </a:r>
          </a:p>
          <a:p>
            <a:pPr lvl="1" algn="l"/>
            <a:endParaRPr lang="en-US" sz="1600" dirty="0" smtClean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600" dirty="0"/>
              <a:t>The purpose of the GFSSP model is to calculate the temperature and relative humidity of the air at the exit of the air conditioner</a:t>
            </a:r>
          </a:p>
        </p:txBody>
      </p:sp>
    </p:spTree>
    <p:extLst>
      <p:ext uri="{BB962C8B-B14F-4D97-AF65-F5344CB8AC3E}">
        <p14:creationId xmlns:p14="http://schemas.microsoft.com/office/powerpoint/2010/main" val="1917383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Psychro / MLI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3F6B-5B7A-40C6-ACDE-161917FFB052}" type="slidenum">
              <a:rPr lang="en-US" smtClean="0"/>
              <a:t>7</a:t>
            </a:fld>
            <a:endParaRPr 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219200" y="1716504"/>
            <a:ext cx="11153024" cy="610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64193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736" y="1876925"/>
            <a:ext cx="6783944" cy="3665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645889" y="128337"/>
            <a:ext cx="55776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GFSSP Model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86063" y="4572000"/>
            <a:ext cx="3641558" cy="646331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Note the use of Text Option in VTASC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853300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Psychro / MLI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3F6B-5B7A-40C6-ACDE-161917FFB052}" type="slidenum">
              <a:rPr lang="en-US" smtClean="0"/>
              <a:t>8</a:t>
            </a:fld>
            <a:endParaRPr lang="en-US"/>
          </a:p>
        </p:txBody>
      </p:sp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1058779" y="1138989"/>
            <a:ext cx="6962274" cy="489284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058779" y="144379"/>
            <a:ext cx="7010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Activation of </a:t>
            </a:r>
            <a:r>
              <a:rPr lang="en-US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Psychrometry</a:t>
            </a: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in Circuit Option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1984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Psychro / MLI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3F6B-5B7A-40C6-ACDE-161917FFB052}" type="slidenum">
              <a:rPr lang="en-US" smtClean="0"/>
              <a:t>9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0885" y="1035288"/>
            <a:ext cx="4989094" cy="5167276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784058" y="97259"/>
            <a:ext cx="83599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Boundary Node Properties for </a:t>
            </a:r>
            <a:r>
              <a:rPr lang="en-US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Psychrometrics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1860885" y="3994484"/>
            <a:ext cx="772026" cy="320842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Oval 10"/>
          <p:cNvSpPr/>
          <p:nvPr/>
        </p:nvSpPr>
        <p:spPr bwMode="auto">
          <a:xfrm>
            <a:off x="4588042" y="1230341"/>
            <a:ext cx="1187116" cy="486163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1860885" y="2332041"/>
            <a:ext cx="1263315" cy="365690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461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11426</TotalTime>
  <Words>608</Words>
  <Application>Microsoft Office PowerPoint</Application>
  <PresentationFormat>On-screen Show (4:3)</PresentationFormat>
  <Paragraphs>132</Paragraphs>
  <Slides>18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Cambria Math</vt:lpstr>
      <vt:lpstr>Symbol</vt:lpstr>
      <vt:lpstr>Times New Roman</vt:lpstr>
      <vt:lpstr>Default Design</vt:lpstr>
      <vt:lpstr>Equation</vt:lpstr>
      <vt:lpstr>Microsoft Equation 3.0</vt:lpstr>
      <vt:lpstr>Psychrometric Property  &amp;  Multi-Layer Insulation</vt:lpstr>
      <vt:lpstr>CONTENT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MSFC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Computational Model of Evaporative Mass Transfer</dc:title>
  <dc:creator>Alok Majumdar</dc:creator>
  <cp:lastModifiedBy>Leclair, Andre C. (MSFC-ER43)</cp:lastModifiedBy>
  <cp:revision>120</cp:revision>
  <cp:lastPrinted>2000-03-02T18:47:58Z</cp:lastPrinted>
  <dcterms:created xsi:type="dcterms:W3CDTF">2000-02-22T21:14:35Z</dcterms:created>
  <dcterms:modified xsi:type="dcterms:W3CDTF">2015-11-09T21:04:21Z</dcterms:modified>
</cp:coreProperties>
</file>