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88" r:id="rId3"/>
    <p:sldId id="365" r:id="rId4"/>
    <p:sldId id="366" r:id="rId5"/>
    <p:sldId id="367" r:id="rId6"/>
    <p:sldId id="368" r:id="rId7"/>
    <p:sldId id="377" r:id="rId8"/>
    <p:sldId id="404" r:id="rId9"/>
    <p:sldId id="379" r:id="rId10"/>
    <p:sldId id="369" r:id="rId11"/>
    <p:sldId id="370" r:id="rId12"/>
    <p:sldId id="389" r:id="rId13"/>
    <p:sldId id="390" r:id="rId14"/>
    <p:sldId id="391" r:id="rId15"/>
    <p:sldId id="392" r:id="rId16"/>
    <p:sldId id="386" r:id="rId17"/>
  </p:sldIdLst>
  <p:sldSz cx="9144000" cy="6858000" type="screen4x3"/>
  <p:notesSz cx="6997700" cy="9271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C16C47DD-5E3F-4441-9C3B-1FF26909AA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7405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5063" y="685800"/>
            <a:ext cx="4668837" cy="3502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186363" cy="41862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916688D1-2AA2-4146-9C12-61AA41914B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5165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688D1-2AA2-4146-9C12-61AA41914BA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236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688D1-2AA2-4146-9C12-61AA41914BA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280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 w="9525"/>
        </p:spPr>
        <p:txBody>
          <a:bodyPr/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fld id="{844C5B68-D40F-49B9-A689-394D303C0584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4348" name="Picture 1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830263" y="6405563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 flipV="1">
            <a:off x="6926263" y="6405563"/>
            <a:ext cx="1379537" cy="7937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097463" y="6176963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000" b="0" i="1"/>
              <a:t>Marshall Space Flight Center</a:t>
            </a:r>
          </a:p>
          <a:p>
            <a:pPr algn="l"/>
            <a:r>
              <a:rPr lang="en-US" sz="1000" b="0" i="1"/>
              <a:t>GFSSP Training Course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/>
            </a:lvl1pPr>
          </a:lstStyle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auto">
          <a:xfrm>
            <a:off x="990600" y="838200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3" name="Text Box 29"/>
          <p:cNvSpPr txBox="1">
            <a:spLocks noChangeArrowheads="1"/>
          </p:cNvSpPr>
          <p:nvPr/>
        </p:nvSpPr>
        <p:spPr bwMode="auto">
          <a:xfrm>
            <a:off x="5257800" y="60960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000" b="0" i="1"/>
              <a:t>Marshall Space Flight Center</a:t>
            </a:r>
          </a:p>
          <a:p>
            <a:pPr algn="l"/>
            <a:r>
              <a:rPr lang="en-US" sz="1000" b="0" i="1"/>
              <a:t>GFSSP Training Course</a:t>
            </a:r>
          </a:p>
        </p:txBody>
      </p:sp>
      <p:pic>
        <p:nvPicPr>
          <p:cNvPr id="1058" name="Picture 34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0" name="Line 36"/>
          <p:cNvSpPr>
            <a:spLocks noChangeShapeType="1"/>
          </p:cNvSpPr>
          <p:nvPr userDrawn="1"/>
        </p:nvSpPr>
        <p:spPr bwMode="auto">
          <a:xfrm>
            <a:off x="7067550" y="847725"/>
            <a:ext cx="569913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C1F9F-E5DB-477B-90A1-81D164E203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7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jpeg"/><Relationship Id="rId4" Type="http://schemas.openxmlformats.org/officeDocument/2006/relationships/image" Target="../media/image7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23900" y="338138"/>
            <a:ext cx="7772400" cy="1143000"/>
          </a:xfrm>
        </p:spPr>
        <p:txBody>
          <a:bodyPr/>
          <a:lstStyle/>
          <a:p>
            <a:r>
              <a:rPr lang="en-US" sz="3600" b="1"/>
              <a:t>FLUID TRANSIENT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75" y="1717675"/>
            <a:ext cx="5356225" cy="3884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/>
              <a:t>COMPARISON BETWEEN GFSSP &amp; MOC SOLUTION</a:t>
            </a:r>
          </a:p>
        </p:txBody>
      </p:sp>
      <p:pic>
        <p:nvPicPr>
          <p:cNvPr id="2365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51" y="1826398"/>
            <a:ext cx="6681593" cy="2689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850790" y="5039128"/>
            <a:ext cx="7800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b="0" dirty="0" smtClean="0"/>
              <a:t>Majumdar, A. K. and Flachbart, R. H., “Numerical Modeling of Fluid Transients by a Finite Volume Procedure for Rocket Propulsion Systems”, Paper No. FEDSM2003-45275, Proceedings of ASME FEDSM’03, 4th ASME/JSME Joint Fluids </a:t>
            </a:r>
            <a:r>
              <a:rPr lang="en-US" sz="1200" b="0" dirty="0" err="1" smtClean="0"/>
              <a:t>Engineeing</a:t>
            </a:r>
            <a:r>
              <a:rPr lang="en-US" sz="1200" b="0" dirty="0" smtClean="0"/>
              <a:t> Conference, Honolulu, Hawaii, July 6-10, 2003.</a:t>
            </a:r>
            <a:endParaRPr lang="en-US" sz="1200" b="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/>
              <a:t>GAS LIQUID MIXTURE</a:t>
            </a:r>
          </a:p>
        </p:txBody>
      </p:sp>
      <p:pic>
        <p:nvPicPr>
          <p:cNvPr id="153603" name="Picture 3" descr="mix_lox_H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447800"/>
            <a:ext cx="4981575" cy="4429125"/>
          </a:xfrm>
          <a:prstGeom prst="rect">
            <a:avLst/>
          </a:prstGeom>
          <a:noFill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4" name="Rectangle 1026"/>
          <p:cNvSpPr txBox="1">
            <a:spLocks noChangeArrowheads="1"/>
          </p:cNvSpPr>
          <p:nvPr/>
        </p:nvSpPr>
        <p:spPr>
          <a:xfrm>
            <a:off x="1562100" y="215900"/>
            <a:ext cx="5308600" cy="546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0" descr="Pipe_Geomet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1500" y="1006475"/>
            <a:ext cx="5192713" cy="2549525"/>
          </a:xfrm>
          <a:prstGeom prst="rect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</p:spPr>
      </p:pic>
      <p:sp>
        <p:nvSpPr>
          <p:cNvPr id="6" name="Content Placeholder 11"/>
          <p:cNvSpPr txBox="1">
            <a:spLocks/>
          </p:cNvSpPr>
          <p:nvPr/>
        </p:nvSpPr>
        <p:spPr>
          <a:xfrm>
            <a:off x="558800" y="3886200"/>
            <a:ext cx="4762500" cy="21209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Top: Schematic of the Pipeline System with ball-valve location.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Side: Ball-Valve Opening History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Parameters: 	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ymbol" pitchFamily="18" charset="2"/>
                <a:ea typeface="+mn-ea"/>
                <a:cs typeface="+mn-cs"/>
              </a:rPr>
              <a:t>a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</a:t>
            </a:r>
            <a:r>
              <a:rPr kumimoji="0" lang="en-US" sz="20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/L</a:t>
            </a:r>
            <a:r>
              <a:rPr kumimoji="0" lang="en-US" sz="2000" b="0" i="0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P</a:t>
            </a:r>
            <a:r>
              <a:rPr kumimoji="0" lang="en-US" sz="2000" b="0" i="0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</a:t>
            </a:r>
            <a:r>
              <a:rPr kumimoji="0" lang="en-US" sz="20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/p</a:t>
            </a:r>
            <a:r>
              <a:rPr kumimoji="0" lang="en-US" sz="2000" b="0" i="0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8" name="Picture 10" descr="Ball_Valve_Opening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0350" y="3602038"/>
            <a:ext cx="3486150" cy="26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519083" y="200968"/>
            <a:ext cx="32422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Rapid Valve Opening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66800" y="0"/>
            <a:ext cx="6667500" cy="6985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GFSSP MODEL</a:t>
            </a:r>
          </a:p>
        </p:txBody>
      </p:sp>
      <p:sp>
        <p:nvSpPr>
          <p:cNvPr id="5" name="Content Placeholder 63"/>
          <p:cNvSpPr txBox="1">
            <a:spLocks/>
          </p:cNvSpPr>
          <p:nvPr/>
        </p:nvSpPr>
        <p:spPr>
          <a:xfrm>
            <a:off x="749300" y="3213100"/>
            <a:ext cx="7137400" cy="31623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Node 1: Reservoir pressure = 29.4 to 102.9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psia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Node 12: Volume change due to change in entrapped air volume.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Air pressure at the end of node 12 is calculated using Adiabatic gas expansion relation for ideal gas.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valve opening area is based on ball-valve opening of the original problem.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Momentum Source due to pressurization of water column due to air pressure.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Date Placeholder 2"/>
          <p:cNvSpPr txBox="1">
            <a:spLocks/>
          </p:cNvSpPr>
          <p:nvPr/>
        </p:nvSpPr>
        <p:spPr bwMode="auto">
          <a:xfrm>
            <a:off x="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4541838"/>
            <a:ext cx="914400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 b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 b="0">
                <a:latin typeface="Times New Roman" pitchFamily="18" charset="0"/>
                <a:cs typeface="Times New Roman" pitchFamily="18" charset="0"/>
              </a:rPr>
              <a:t> </a:t>
            </a:r>
            <a:endParaRPr lang="en-US" b="0">
              <a:latin typeface="Times New Roman" pitchFamily="18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2728913"/>
            <a:ext cx="9144000" cy="822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 b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200" b="0">
                <a:latin typeface="Times New Roman" pitchFamily="18" charset="0"/>
                <a:cs typeface="Times New Roman" pitchFamily="18" charset="0"/>
              </a:rPr>
            </a:br>
            <a:r>
              <a:rPr lang="en-US" sz="1200" b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endParaRPr lang="en-US" b="0">
              <a:latin typeface="Times New Roman" pitchFamily="18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838200" y="5945188"/>
            <a:ext cx="9144000" cy="10048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 sz="1200" b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sz="1200" b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r>
              <a:rPr lang="en-US" sz="1200" b="0"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eaLnBrk="0" hangingPunct="0"/>
            <a:endParaRPr lang="en-US" b="0">
              <a:latin typeface="Times New Roman" pitchFamily="18" charset="0"/>
            </a:endParaRPr>
          </a:p>
        </p:txBody>
      </p:sp>
      <p:sp>
        <p:nvSpPr>
          <p:cNvPr id="10" name="Rectangle 52"/>
          <p:cNvSpPr>
            <a:spLocks noChangeArrowheads="1"/>
          </p:cNvSpPr>
          <p:nvPr/>
        </p:nvSpPr>
        <p:spPr bwMode="auto">
          <a:xfrm>
            <a:off x="0" y="6218238"/>
            <a:ext cx="9144000" cy="6397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200" b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0" hangingPunct="0"/>
            <a:endParaRPr lang="en-US" b="0">
              <a:latin typeface="Times New Roman" pitchFamily="18" charset="0"/>
            </a:endParaRPr>
          </a:p>
        </p:txBody>
      </p:sp>
      <p:sp>
        <p:nvSpPr>
          <p:cNvPr id="11" name="Rectangle 54"/>
          <p:cNvSpPr>
            <a:spLocks noChangeArrowheads="1"/>
          </p:cNvSpPr>
          <p:nvPr/>
        </p:nvSpPr>
        <p:spPr bwMode="auto">
          <a:xfrm>
            <a:off x="1833563" y="1285875"/>
            <a:ext cx="9144000" cy="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en-US"/>
          </a:p>
        </p:txBody>
      </p:sp>
      <p:sp>
        <p:nvSpPr>
          <p:cNvPr id="12" name="Text Box 59"/>
          <p:cNvSpPr txBox="1">
            <a:spLocks noChangeArrowheads="1"/>
          </p:cNvSpPr>
          <p:nvPr/>
        </p:nvSpPr>
        <p:spPr bwMode="auto">
          <a:xfrm>
            <a:off x="6248400" y="4025900"/>
            <a:ext cx="2286000" cy="304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US" sz="140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700" y="1103313"/>
            <a:ext cx="779780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206500" y="1917700"/>
            <a:ext cx="2743200" cy="7794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/>
              <a:t>Pipe Length = 20 ft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800"/>
              <a:t>Pipe Diameter = 1.025in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14350" y="996950"/>
            <a:ext cx="793115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000" dirty="0">
                <a:latin typeface="Times New Roman" pitchFamily="18" charset="0"/>
              </a:rPr>
              <a:t>Volume Change with time </a:t>
            </a:r>
            <a:r>
              <a:rPr lang="en-US" sz="2000" dirty="0" smtClean="0">
                <a:latin typeface="Times New Roman" pitchFamily="18" charset="0"/>
              </a:rPr>
              <a:t>for pseudo </a:t>
            </a:r>
            <a:r>
              <a:rPr lang="en-US" sz="2000" dirty="0">
                <a:latin typeface="Times New Roman" pitchFamily="18" charset="0"/>
              </a:rPr>
              <a:t>node 12 due to air pressure: 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en-US" sz="2000" dirty="0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endParaRPr lang="en-US" sz="2000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sz="2000" dirty="0">
              <a:latin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dirty="0">
                <a:latin typeface="Times New Roman" pitchFamily="18" charset="0"/>
              </a:rPr>
              <a:t>Air Pressure Calculation: (Using Adiabatic Gas Relation):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en-US" sz="2000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sz="2000" dirty="0">
              <a:latin typeface="Times New Roman" pitchFamily="18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295400" y="241300"/>
            <a:ext cx="494030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/>
              <a:t>Mathematical Formulation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15900" y="4429125"/>
            <a:ext cx="7429500" cy="2200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Char char="•"/>
            </a:pPr>
            <a:r>
              <a:rPr lang="en-US" sz="2000" b="0" dirty="0"/>
              <a:t>p, V etc indicates pressure and Volume at the current time step and p</a:t>
            </a:r>
            <a:r>
              <a:rPr lang="en-US" sz="2000" b="0" baseline="30000" dirty="0"/>
              <a:t>*</a:t>
            </a:r>
            <a:r>
              <a:rPr lang="en-US" sz="2000" b="0" dirty="0"/>
              <a:t>, V</a:t>
            </a:r>
            <a:r>
              <a:rPr lang="en-US" sz="2000" b="0" baseline="30000" dirty="0"/>
              <a:t>*</a:t>
            </a:r>
            <a:r>
              <a:rPr lang="en-US" sz="2000" b="0" dirty="0"/>
              <a:t> indicates pressure and volume at the previous time step. The volume and pressure changes are with respect to time. 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 sz="2000" b="0" dirty="0"/>
              <a:t>Momentum Source in Node 12: -(p</a:t>
            </a:r>
            <a:r>
              <a:rPr lang="en-US" sz="2000" b="0" baseline="-25000" dirty="0"/>
              <a:t>air</a:t>
            </a:r>
            <a:r>
              <a:rPr lang="en-US" sz="2000" b="0" dirty="0"/>
              <a:t>-p</a:t>
            </a:r>
            <a:r>
              <a:rPr lang="en-US" sz="2000" b="0" baseline="-25000" dirty="0"/>
              <a:t>12</a:t>
            </a:r>
            <a:r>
              <a:rPr lang="en-US" sz="2000" b="0" dirty="0"/>
              <a:t>)A</a:t>
            </a:r>
          </a:p>
          <a:p>
            <a:pPr eaLnBrk="0" hangingPunct="0">
              <a:spcBef>
                <a:spcPct val="50000"/>
              </a:spcBef>
            </a:pPr>
            <a:endParaRPr lang="en-US" sz="1800" b="0" dirty="0"/>
          </a:p>
        </p:txBody>
      </p:sp>
      <p:graphicFrame>
        <p:nvGraphicFramePr>
          <p:cNvPr id="8" name="Object 11"/>
          <p:cNvGraphicFramePr>
            <a:graphicFrameLocks noChangeAspect="1"/>
          </p:cNvGraphicFramePr>
          <p:nvPr/>
        </p:nvGraphicFramePr>
        <p:xfrm>
          <a:off x="1784350" y="1349375"/>
          <a:ext cx="4654550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2" name="Equation" r:id="rId3" imgW="2032000" imgH="482600" progId="Equation.3">
                  <p:embed/>
                </p:oleObj>
              </mc:Choice>
              <mc:Fallback>
                <p:oleObj name="Equation" r:id="rId3" imgW="2032000" imgH="482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350" y="1349375"/>
                        <a:ext cx="4654550" cy="1106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2"/>
          <p:cNvGraphicFramePr>
            <a:graphicFrameLocks noChangeAspect="1"/>
          </p:cNvGraphicFramePr>
          <p:nvPr/>
        </p:nvGraphicFramePr>
        <p:xfrm>
          <a:off x="1666875" y="3390900"/>
          <a:ext cx="4919663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3" name="Equation" r:id="rId5" imgW="2514600" imgH="584200" progId="Equation.3">
                  <p:embed/>
                </p:oleObj>
              </mc:Choice>
              <mc:Fallback>
                <p:oleObj name="Equation" r:id="rId5" imgW="2514600" imgH="584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6875" y="3390900"/>
                        <a:ext cx="4919663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244600" y="190500"/>
            <a:ext cx="6654800" cy="7239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RESULTS</a:t>
            </a:r>
          </a:p>
        </p:txBody>
      </p:sp>
      <p:pic>
        <p:nvPicPr>
          <p:cNvPr id="2396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195" y="2727297"/>
            <a:ext cx="4457570" cy="374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598212" y="4137459"/>
            <a:ext cx="1677725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spcBef>
                <a:spcPct val="20000"/>
              </a:spcBef>
              <a:buFont typeface="Symbol"/>
              <a:buChar char="a"/>
              <a:defRPr/>
            </a:pPr>
            <a:r>
              <a:rPr lang="en-US" b="0" kern="0" dirty="0" smtClean="0"/>
              <a:t>= </a:t>
            </a:r>
            <a:r>
              <a:rPr lang="en-US" b="0" kern="0" dirty="0" err="1" smtClean="0"/>
              <a:t>L</a:t>
            </a:r>
            <a:r>
              <a:rPr lang="en-US" b="0" kern="0" baseline="-25000" dirty="0" err="1" smtClean="0"/>
              <a:t>g</a:t>
            </a:r>
            <a:r>
              <a:rPr lang="en-US" b="0" kern="0" dirty="0" smtClean="0"/>
              <a:t>/L</a:t>
            </a:r>
            <a:r>
              <a:rPr lang="en-US" b="0" kern="0" baseline="-25000" dirty="0" smtClean="0"/>
              <a:t>T</a:t>
            </a:r>
            <a:r>
              <a:rPr lang="en-US" b="0" kern="0" dirty="0" smtClean="0"/>
              <a:t> </a:t>
            </a:r>
          </a:p>
          <a:p>
            <a:pPr marL="342900" lvl="0" indent="-342900" algn="l">
              <a:spcBef>
                <a:spcPct val="20000"/>
              </a:spcBef>
              <a:defRPr/>
            </a:pPr>
            <a:r>
              <a:rPr lang="en-US" b="0" kern="0" dirty="0" smtClean="0"/>
              <a:t>P</a:t>
            </a:r>
            <a:r>
              <a:rPr lang="en-US" b="0" kern="0" baseline="-25000" dirty="0" smtClean="0"/>
              <a:t>R</a:t>
            </a:r>
            <a:r>
              <a:rPr lang="en-US" b="0" kern="0" dirty="0" smtClean="0"/>
              <a:t> = </a:t>
            </a:r>
            <a:r>
              <a:rPr lang="en-US" b="0" kern="0" dirty="0" err="1" smtClean="0"/>
              <a:t>p</a:t>
            </a:r>
            <a:r>
              <a:rPr lang="en-US" b="0" kern="0" baseline="-25000" dirty="0" err="1" smtClean="0"/>
              <a:t>R</a:t>
            </a:r>
            <a:r>
              <a:rPr lang="en-US" b="0" kern="0" dirty="0" smtClean="0"/>
              <a:t>/p</a:t>
            </a:r>
            <a:r>
              <a:rPr lang="en-US" b="0" kern="0" baseline="-25000" dirty="0" smtClean="0"/>
              <a:t>0</a:t>
            </a:r>
            <a:endParaRPr lang="en-US" b="0" kern="0" dirty="0" smtClean="0"/>
          </a:p>
        </p:txBody>
      </p:sp>
      <p:pic>
        <p:nvPicPr>
          <p:cNvPr id="2396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51" y="1065322"/>
            <a:ext cx="4784687" cy="2361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/>
              <a:t>CONCLUSIONS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GFSSP has been used to compute fluid transient following rapid valve closure and opening</a:t>
            </a:r>
          </a:p>
          <a:p>
            <a:r>
              <a:rPr lang="en-US" sz="1800" dirty="0"/>
              <a:t>GFSSP predictions have been compared with MOC </a:t>
            </a:r>
            <a:r>
              <a:rPr lang="en-US" sz="1800" dirty="0" smtClean="0"/>
              <a:t>solution and experimental data:</a:t>
            </a:r>
            <a:endParaRPr lang="en-US" sz="1800" dirty="0"/>
          </a:p>
          <a:p>
            <a:pPr lvl="1"/>
            <a:r>
              <a:rPr lang="en-US" sz="1600" dirty="0"/>
              <a:t>Maximum pressure and frequency compares well</a:t>
            </a:r>
          </a:p>
          <a:p>
            <a:pPr lvl="1"/>
            <a:r>
              <a:rPr lang="en-US" sz="1600" dirty="0"/>
              <a:t>Discrepancies </a:t>
            </a:r>
            <a:r>
              <a:rPr lang="en-US" sz="1600" dirty="0" smtClean="0"/>
              <a:t>exist in damping rate primarily due to rigid pipe assumption</a:t>
            </a:r>
            <a:endParaRPr lang="en-US" sz="1600" dirty="0"/>
          </a:p>
          <a:p>
            <a:r>
              <a:rPr lang="en-US" sz="1800" dirty="0"/>
              <a:t>Demonstrations have been made for</a:t>
            </a:r>
          </a:p>
          <a:p>
            <a:pPr lvl="1"/>
            <a:r>
              <a:rPr lang="en-US" sz="1600" dirty="0"/>
              <a:t>Two phase (Gas-Liquid) flow following valve closure</a:t>
            </a:r>
          </a:p>
          <a:p>
            <a:pPr lvl="1"/>
            <a:r>
              <a:rPr lang="en-US" sz="1600" dirty="0"/>
              <a:t>Condensation of liquid-vapor flow following valve closure</a:t>
            </a:r>
          </a:p>
          <a:p>
            <a:pPr lvl="1"/>
            <a:r>
              <a:rPr lang="en-US" sz="1600" dirty="0"/>
              <a:t>Sudden opening of cryogenic propellant in long pipeline</a:t>
            </a:r>
          </a:p>
          <a:p>
            <a:r>
              <a:rPr lang="en-US" sz="1800" dirty="0"/>
              <a:t>Time step must satisfy Courant condition</a:t>
            </a:r>
          </a:p>
          <a:p>
            <a:r>
              <a:rPr lang="en-US" sz="1800" dirty="0"/>
              <a:t>Predictions in all demonstration calculations show physical </a:t>
            </a:r>
            <a:r>
              <a:rPr lang="en-US" sz="1800" dirty="0" smtClean="0"/>
              <a:t>realism</a:t>
            </a:r>
            <a:endParaRPr lang="en-US" sz="1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z="3200" b="1"/>
              <a:t>CONTENT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Classification of Unsteady Flow</a:t>
            </a:r>
          </a:p>
          <a:p>
            <a:pPr>
              <a:lnSpc>
                <a:spcPct val="90000"/>
              </a:lnSpc>
            </a:pPr>
            <a:r>
              <a:rPr lang="en-US" sz="2400"/>
              <a:t>Causes of Transient</a:t>
            </a:r>
          </a:p>
          <a:p>
            <a:pPr>
              <a:lnSpc>
                <a:spcPct val="90000"/>
              </a:lnSpc>
            </a:pPr>
            <a:r>
              <a:rPr lang="en-US" sz="2400"/>
              <a:t>Methods of Analysis</a:t>
            </a:r>
          </a:p>
          <a:p>
            <a:pPr>
              <a:lnSpc>
                <a:spcPct val="90000"/>
              </a:lnSpc>
            </a:pPr>
            <a:r>
              <a:rPr lang="en-US" sz="2400"/>
              <a:t>Valve Closing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Comparison with Method of Characteristics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Gas liquid mixture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Condensation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Fluid Transient in Branch Line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User Subroutine</a:t>
            </a:r>
          </a:p>
          <a:p>
            <a:pPr>
              <a:lnSpc>
                <a:spcPct val="90000"/>
              </a:lnSpc>
            </a:pPr>
            <a:r>
              <a:rPr lang="en-US" sz="2400"/>
              <a:t>Valve Opening</a:t>
            </a:r>
          </a:p>
          <a:p>
            <a:pPr>
              <a:lnSpc>
                <a:spcPct val="90000"/>
              </a:lnSpc>
            </a:pPr>
            <a:r>
              <a:rPr lang="en-US" sz="2400"/>
              <a:t>Conclusions</a:t>
            </a:r>
          </a:p>
          <a:p>
            <a:pPr algn="ctr">
              <a:lnSpc>
                <a:spcPct val="90000"/>
              </a:lnSpc>
            </a:pPr>
            <a:endParaRPr lang="en-US" sz="5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17604" y="-143123"/>
            <a:ext cx="7772400" cy="1143000"/>
          </a:xfrm>
        </p:spPr>
        <p:txBody>
          <a:bodyPr/>
          <a:lstStyle/>
          <a:p>
            <a:r>
              <a:rPr lang="en-US" sz="2400" b="1" dirty="0"/>
              <a:t>CLASSIFICATION OF UNSTEADY FLOW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3752" y="1162216"/>
            <a:ext cx="7772400" cy="4114800"/>
          </a:xfrm>
        </p:spPr>
        <p:txBody>
          <a:bodyPr/>
          <a:lstStyle/>
          <a:p>
            <a:r>
              <a:rPr lang="en-US" sz="2400" dirty="0"/>
              <a:t>Quasi-steady flow is a type of unsteady flow when flow changes from one steady-state situation to another steady-state situation</a:t>
            </a:r>
          </a:p>
          <a:p>
            <a:pPr lvl="1"/>
            <a:r>
              <a:rPr lang="en-US" sz="2000" dirty="0"/>
              <a:t>Time dependant terms in conservation equation is not activated</a:t>
            </a:r>
          </a:p>
          <a:p>
            <a:pPr lvl="1"/>
            <a:r>
              <a:rPr lang="en-US" sz="2000" dirty="0"/>
              <a:t>Solution is time dependant because boundary condition is time dependant</a:t>
            </a:r>
          </a:p>
          <a:p>
            <a:r>
              <a:rPr lang="en-US" sz="2400" dirty="0"/>
              <a:t>Unsteady flow formulation has time dependant terms in all conservation equations</a:t>
            </a:r>
          </a:p>
          <a:p>
            <a:pPr lvl="1"/>
            <a:r>
              <a:rPr lang="en-US" sz="2000" dirty="0"/>
              <a:t>Time dependant term is a function of density, volume and variables at previous time </a:t>
            </a:r>
            <a:r>
              <a:rPr lang="en-US" sz="2000" dirty="0" smtClean="0"/>
              <a:t>step</a:t>
            </a:r>
          </a:p>
          <a:p>
            <a:r>
              <a:rPr lang="en-US" sz="2400" dirty="0" smtClean="0"/>
              <a:t>GFSSP provides option for first order or second order differencing scheme</a:t>
            </a:r>
          </a:p>
          <a:p>
            <a:pPr>
              <a:buNone/>
            </a:pP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/>
              <a:t>CAUSES OF TRANSIENT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Changes in valve settings, accidental or planned</a:t>
            </a:r>
          </a:p>
          <a:p>
            <a:pPr>
              <a:lnSpc>
                <a:spcPct val="90000"/>
              </a:lnSpc>
            </a:pPr>
            <a:r>
              <a:rPr lang="en-US" sz="2400"/>
              <a:t>Starting or stopping of pumps</a:t>
            </a:r>
          </a:p>
          <a:p>
            <a:pPr>
              <a:lnSpc>
                <a:spcPct val="90000"/>
              </a:lnSpc>
            </a:pPr>
            <a:r>
              <a:rPr lang="en-US" sz="2400"/>
              <a:t>Changes in power demand of turbines</a:t>
            </a:r>
          </a:p>
          <a:p>
            <a:pPr>
              <a:lnSpc>
                <a:spcPct val="90000"/>
              </a:lnSpc>
            </a:pPr>
            <a:r>
              <a:rPr lang="en-US" sz="2400"/>
              <a:t>Action of reciprocating pumps</a:t>
            </a:r>
          </a:p>
          <a:p>
            <a:pPr>
              <a:lnSpc>
                <a:spcPct val="90000"/>
              </a:lnSpc>
            </a:pPr>
            <a:r>
              <a:rPr lang="en-US" sz="2400"/>
              <a:t>Changing elevation of reservoir</a:t>
            </a:r>
          </a:p>
          <a:p>
            <a:pPr>
              <a:lnSpc>
                <a:spcPct val="90000"/>
              </a:lnSpc>
            </a:pPr>
            <a:r>
              <a:rPr lang="en-US" sz="2400"/>
              <a:t>Waves in reservoir</a:t>
            </a:r>
          </a:p>
          <a:p>
            <a:pPr>
              <a:lnSpc>
                <a:spcPct val="90000"/>
              </a:lnSpc>
            </a:pPr>
            <a:r>
              <a:rPr lang="en-US" sz="2400"/>
              <a:t>Vibration of impellers or guide vanes in pumps or turbines</a:t>
            </a:r>
          </a:p>
          <a:p>
            <a:pPr>
              <a:lnSpc>
                <a:spcPct val="90000"/>
              </a:lnSpc>
            </a:pPr>
            <a:r>
              <a:rPr lang="en-US" sz="2400"/>
              <a:t>Unstable pump characteristics</a:t>
            </a:r>
          </a:p>
          <a:p>
            <a:pPr>
              <a:lnSpc>
                <a:spcPct val="90000"/>
              </a:lnSpc>
            </a:pPr>
            <a:r>
              <a:rPr lang="en-US" sz="2400"/>
              <a:t>Condensation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15053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/>
              <a:t>METHODS OF ANALYSIS</a:t>
            </a:r>
          </a:p>
        </p:txBody>
      </p:sp>
      <p:sp>
        <p:nvSpPr>
          <p:cNvPr id="15053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/>
              <a:t>Arithmetic Method</a:t>
            </a:r>
          </a:p>
          <a:p>
            <a:r>
              <a:rPr lang="en-US" sz="2400" dirty="0"/>
              <a:t>Graphical Method</a:t>
            </a:r>
          </a:p>
          <a:p>
            <a:r>
              <a:rPr lang="en-US" sz="2400" dirty="0"/>
              <a:t>Finite Difference Method</a:t>
            </a:r>
          </a:p>
          <a:p>
            <a:pPr lvl="1"/>
            <a:r>
              <a:rPr lang="en-US" sz="2000" dirty="0"/>
              <a:t>Method of Characteristics</a:t>
            </a:r>
          </a:p>
          <a:p>
            <a:pPr lvl="1"/>
            <a:r>
              <a:rPr lang="en-US" sz="2000" dirty="0"/>
              <a:t>Predictor-Corrector</a:t>
            </a:r>
          </a:p>
          <a:p>
            <a:r>
              <a:rPr lang="en-US" sz="2400" dirty="0"/>
              <a:t>Impedance Method</a:t>
            </a:r>
          </a:p>
          <a:p>
            <a:r>
              <a:rPr lang="en-US" sz="2400" dirty="0"/>
              <a:t>Finite Volume </a:t>
            </a:r>
            <a:r>
              <a:rPr lang="en-US" sz="2400" dirty="0" smtClean="0"/>
              <a:t>Method (GFSSP)</a:t>
            </a: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4541838"/>
            <a:ext cx="914400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 b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l"/>
            <a:r>
              <a:rPr lang="en-US" sz="1200" b="0">
                <a:latin typeface="Times New Roman" pitchFamily="18" charset="0"/>
                <a:cs typeface="Times New Roman" pitchFamily="18" charset="0"/>
              </a:rPr>
              <a:t> </a:t>
            </a:r>
            <a:endParaRPr lang="en-US" b="0">
              <a:latin typeface="Times New Roman" pitchFamily="18" charset="0"/>
            </a:endParaRPr>
          </a:p>
        </p:txBody>
      </p:sp>
      <p:pic>
        <p:nvPicPr>
          <p:cNvPr id="151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2900" y="1795463"/>
            <a:ext cx="6629400" cy="2238375"/>
          </a:xfrm>
          <a:prstGeom prst="rect">
            <a:avLst/>
          </a:prstGeom>
          <a:noFill/>
        </p:spPr>
      </p:pic>
      <p:sp>
        <p:nvSpPr>
          <p:cNvPr id="151557" name="Rectangle 5"/>
          <p:cNvSpPr>
            <a:spLocks noChangeArrowheads="1"/>
          </p:cNvSpPr>
          <p:nvPr/>
        </p:nvSpPr>
        <p:spPr bwMode="auto">
          <a:xfrm>
            <a:off x="0" y="2728913"/>
            <a:ext cx="9144000" cy="822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 b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200" b="0">
                <a:latin typeface="Times New Roman" pitchFamily="18" charset="0"/>
                <a:cs typeface="Times New Roman" pitchFamily="18" charset="0"/>
              </a:rPr>
            </a:br>
            <a:r>
              <a:rPr lang="en-US" sz="1200" b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l"/>
            <a:endParaRPr lang="en-US" b="0">
              <a:latin typeface="Times New Roman" pitchFamily="18" charset="0"/>
            </a:endParaRPr>
          </a:p>
        </p:txBody>
      </p:sp>
      <p:sp>
        <p:nvSpPr>
          <p:cNvPr id="151558" name="Rectangle 6"/>
          <p:cNvSpPr>
            <a:spLocks noChangeArrowheads="1"/>
          </p:cNvSpPr>
          <p:nvPr/>
        </p:nvSpPr>
        <p:spPr bwMode="auto">
          <a:xfrm>
            <a:off x="838200" y="5945188"/>
            <a:ext cx="9144000" cy="10048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endParaRPr lang="en-US" sz="1200" b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200" b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l"/>
            <a:r>
              <a:rPr lang="en-US" sz="1200" b="0"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l"/>
            <a:endParaRPr lang="en-US" b="0">
              <a:latin typeface="Times New Roman" pitchFamily="18" charset="0"/>
            </a:endParaRPr>
          </a:p>
        </p:txBody>
      </p:sp>
      <p:grpSp>
        <p:nvGrpSpPr>
          <p:cNvPr id="151603" name="Group 51"/>
          <p:cNvGrpSpPr>
            <a:grpSpLocks/>
          </p:cNvGrpSpPr>
          <p:nvPr/>
        </p:nvGrpSpPr>
        <p:grpSpPr bwMode="auto">
          <a:xfrm>
            <a:off x="6002338" y="4402138"/>
            <a:ext cx="2552700" cy="1946275"/>
            <a:chOff x="-3" y="630"/>
            <a:chExt cx="3720" cy="2942"/>
          </a:xfrm>
        </p:grpSpPr>
        <p:grpSp>
          <p:nvGrpSpPr>
            <p:cNvPr id="151601" name="Group 49"/>
            <p:cNvGrpSpPr>
              <a:grpSpLocks/>
            </p:cNvGrpSpPr>
            <p:nvPr/>
          </p:nvGrpSpPr>
          <p:grpSpPr bwMode="auto">
            <a:xfrm>
              <a:off x="0" y="633"/>
              <a:ext cx="3714" cy="2936"/>
              <a:chOff x="0" y="633"/>
              <a:chExt cx="3714" cy="2936"/>
            </a:xfrm>
          </p:grpSpPr>
          <p:grpSp>
            <p:nvGrpSpPr>
              <p:cNvPr id="151574" name="Group 22"/>
              <p:cNvGrpSpPr>
                <a:grpSpLocks/>
              </p:cNvGrpSpPr>
              <p:nvPr/>
            </p:nvGrpSpPr>
            <p:grpSpPr bwMode="auto">
              <a:xfrm>
                <a:off x="0" y="633"/>
                <a:ext cx="1857" cy="518"/>
                <a:chOff x="0" y="633"/>
                <a:chExt cx="1857" cy="518"/>
              </a:xfrm>
            </p:grpSpPr>
            <p:sp>
              <p:nvSpPr>
                <p:cNvPr id="151559" name="Rectangle 7"/>
                <p:cNvSpPr>
                  <a:spLocks noChangeArrowheads="1"/>
                </p:cNvSpPr>
                <p:nvPr/>
              </p:nvSpPr>
              <p:spPr bwMode="auto">
                <a:xfrm>
                  <a:off x="43" y="633"/>
                  <a:ext cx="1771" cy="518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Time (sec)</a:t>
                  </a:r>
                </a:p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	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73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633"/>
                  <a:ext cx="185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576" name="Group 24"/>
              <p:cNvGrpSpPr>
                <a:grpSpLocks/>
              </p:cNvGrpSpPr>
              <p:nvPr/>
            </p:nvGrpSpPr>
            <p:grpSpPr bwMode="auto">
              <a:xfrm>
                <a:off x="1857" y="633"/>
                <a:ext cx="1857" cy="518"/>
                <a:chOff x="1857" y="633"/>
                <a:chExt cx="1857" cy="518"/>
              </a:xfrm>
            </p:grpSpPr>
            <p:sp>
              <p:nvSpPr>
                <p:cNvPr id="151560" name="Rectangle 8"/>
                <p:cNvSpPr>
                  <a:spLocks noChangeArrowheads="1"/>
                </p:cNvSpPr>
                <p:nvPr/>
              </p:nvSpPr>
              <p:spPr bwMode="auto">
                <a:xfrm>
                  <a:off x="1900" y="633"/>
                  <a:ext cx="1771" cy="518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Area (in</a:t>
                  </a:r>
                  <a:r>
                    <a:rPr lang="en-US" sz="1200" b="0" baseline="30000"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)</a:t>
                  </a:r>
                </a:p>
                <a:p>
                  <a:pPr algn="l"/>
                  <a:endParaRPr lang="en-US" sz="1200" b="0">
                    <a:latin typeface="Times New Roman" pitchFamily="18" charset="0"/>
                    <a:cs typeface="Times New Roman" pitchFamily="18" charset="0"/>
                  </a:endParaRP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75" name="Rectangle 23"/>
                <p:cNvSpPr>
                  <a:spLocks noChangeArrowheads="1"/>
                </p:cNvSpPr>
                <p:nvPr/>
              </p:nvSpPr>
              <p:spPr bwMode="auto">
                <a:xfrm>
                  <a:off x="1857" y="633"/>
                  <a:ext cx="1857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578" name="Group 26"/>
              <p:cNvGrpSpPr>
                <a:grpSpLocks/>
              </p:cNvGrpSpPr>
              <p:nvPr/>
            </p:nvGrpSpPr>
            <p:grpSpPr bwMode="auto">
              <a:xfrm>
                <a:off x="0" y="1151"/>
                <a:ext cx="1857" cy="403"/>
                <a:chOff x="0" y="1151"/>
                <a:chExt cx="1857" cy="403"/>
              </a:xfrm>
            </p:grpSpPr>
            <p:sp>
              <p:nvSpPr>
                <p:cNvPr id="151561" name="Rectangle 9"/>
                <p:cNvSpPr>
                  <a:spLocks noChangeArrowheads="1"/>
                </p:cNvSpPr>
                <p:nvPr/>
              </p:nvSpPr>
              <p:spPr bwMode="auto">
                <a:xfrm>
                  <a:off x="43" y="1151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0.00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77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1151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580" name="Group 28"/>
              <p:cNvGrpSpPr>
                <a:grpSpLocks/>
              </p:cNvGrpSpPr>
              <p:nvPr/>
            </p:nvGrpSpPr>
            <p:grpSpPr bwMode="auto">
              <a:xfrm>
                <a:off x="1857" y="1151"/>
                <a:ext cx="1857" cy="403"/>
                <a:chOff x="1857" y="1151"/>
                <a:chExt cx="1857" cy="403"/>
              </a:xfrm>
            </p:grpSpPr>
            <p:sp>
              <p:nvSpPr>
                <p:cNvPr id="151562" name="Rectangle 10"/>
                <p:cNvSpPr>
                  <a:spLocks noChangeArrowheads="1"/>
                </p:cNvSpPr>
                <p:nvPr/>
              </p:nvSpPr>
              <p:spPr bwMode="auto">
                <a:xfrm>
                  <a:off x="1900" y="1151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0.0491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79" name="Rectangle 27"/>
                <p:cNvSpPr>
                  <a:spLocks noChangeArrowheads="1"/>
                </p:cNvSpPr>
                <p:nvPr/>
              </p:nvSpPr>
              <p:spPr bwMode="auto">
                <a:xfrm>
                  <a:off x="1857" y="1151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582" name="Group 30"/>
              <p:cNvGrpSpPr>
                <a:grpSpLocks/>
              </p:cNvGrpSpPr>
              <p:nvPr/>
            </p:nvGrpSpPr>
            <p:grpSpPr bwMode="auto">
              <a:xfrm>
                <a:off x="0" y="1554"/>
                <a:ext cx="1857" cy="403"/>
                <a:chOff x="0" y="1554"/>
                <a:chExt cx="1857" cy="403"/>
              </a:xfrm>
            </p:grpSpPr>
            <p:sp>
              <p:nvSpPr>
                <p:cNvPr id="151563" name="Rectangle 11"/>
                <p:cNvSpPr>
                  <a:spLocks noChangeArrowheads="1"/>
                </p:cNvSpPr>
                <p:nvPr/>
              </p:nvSpPr>
              <p:spPr bwMode="auto">
                <a:xfrm>
                  <a:off x="43" y="1554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0.02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81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1554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584" name="Group 32"/>
              <p:cNvGrpSpPr>
                <a:grpSpLocks/>
              </p:cNvGrpSpPr>
              <p:nvPr/>
            </p:nvGrpSpPr>
            <p:grpSpPr bwMode="auto">
              <a:xfrm>
                <a:off x="1857" y="1554"/>
                <a:ext cx="1857" cy="403"/>
                <a:chOff x="1857" y="1554"/>
                <a:chExt cx="1857" cy="403"/>
              </a:xfrm>
            </p:grpSpPr>
            <p:sp>
              <p:nvSpPr>
                <p:cNvPr id="151564" name="Rectangle 12"/>
                <p:cNvSpPr>
                  <a:spLocks noChangeArrowheads="1"/>
                </p:cNvSpPr>
                <p:nvPr/>
              </p:nvSpPr>
              <p:spPr bwMode="auto">
                <a:xfrm>
                  <a:off x="1900" y="1554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0.0164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83" name="Rectangle 31"/>
                <p:cNvSpPr>
                  <a:spLocks noChangeArrowheads="1"/>
                </p:cNvSpPr>
                <p:nvPr/>
              </p:nvSpPr>
              <p:spPr bwMode="auto">
                <a:xfrm>
                  <a:off x="1857" y="1554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586" name="Group 34"/>
              <p:cNvGrpSpPr>
                <a:grpSpLocks/>
              </p:cNvGrpSpPr>
              <p:nvPr/>
            </p:nvGrpSpPr>
            <p:grpSpPr bwMode="auto">
              <a:xfrm>
                <a:off x="0" y="1957"/>
                <a:ext cx="1857" cy="403"/>
                <a:chOff x="0" y="1957"/>
                <a:chExt cx="1857" cy="403"/>
              </a:xfrm>
            </p:grpSpPr>
            <p:sp>
              <p:nvSpPr>
                <p:cNvPr id="151565" name="Rectangle 13"/>
                <p:cNvSpPr>
                  <a:spLocks noChangeArrowheads="1"/>
                </p:cNvSpPr>
                <p:nvPr/>
              </p:nvSpPr>
              <p:spPr bwMode="auto">
                <a:xfrm>
                  <a:off x="43" y="1957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0.04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85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1957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588" name="Group 36"/>
              <p:cNvGrpSpPr>
                <a:grpSpLocks/>
              </p:cNvGrpSpPr>
              <p:nvPr/>
            </p:nvGrpSpPr>
            <p:grpSpPr bwMode="auto">
              <a:xfrm>
                <a:off x="1857" y="1957"/>
                <a:ext cx="1857" cy="403"/>
                <a:chOff x="1857" y="1957"/>
                <a:chExt cx="1857" cy="403"/>
              </a:xfrm>
            </p:grpSpPr>
            <p:sp>
              <p:nvSpPr>
                <p:cNvPr id="151566" name="Rectangle 14"/>
                <p:cNvSpPr>
                  <a:spLocks noChangeArrowheads="1"/>
                </p:cNvSpPr>
                <p:nvPr/>
              </p:nvSpPr>
              <p:spPr bwMode="auto">
                <a:xfrm>
                  <a:off x="1900" y="1957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0.0055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87" name="Rectangle 35"/>
                <p:cNvSpPr>
                  <a:spLocks noChangeArrowheads="1"/>
                </p:cNvSpPr>
                <p:nvPr/>
              </p:nvSpPr>
              <p:spPr bwMode="auto">
                <a:xfrm>
                  <a:off x="1857" y="1957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590" name="Group 38"/>
              <p:cNvGrpSpPr>
                <a:grpSpLocks/>
              </p:cNvGrpSpPr>
              <p:nvPr/>
            </p:nvGrpSpPr>
            <p:grpSpPr bwMode="auto">
              <a:xfrm>
                <a:off x="0" y="2360"/>
                <a:ext cx="1857" cy="403"/>
                <a:chOff x="0" y="2360"/>
                <a:chExt cx="1857" cy="403"/>
              </a:xfrm>
            </p:grpSpPr>
            <p:sp>
              <p:nvSpPr>
                <p:cNvPr id="151567" name="Rectangle 15"/>
                <p:cNvSpPr>
                  <a:spLocks noChangeArrowheads="1"/>
                </p:cNvSpPr>
                <p:nvPr/>
              </p:nvSpPr>
              <p:spPr bwMode="auto">
                <a:xfrm>
                  <a:off x="43" y="2360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0.06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89" name="Rectangle 37"/>
                <p:cNvSpPr>
                  <a:spLocks noChangeArrowheads="1"/>
                </p:cNvSpPr>
                <p:nvPr/>
              </p:nvSpPr>
              <p:spPr bwMode="auto">
                <a:xfrm>
                  <a:off x="0" y="2360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592" name="Group 40"/>
              <p:cNvGrpSpPr>
                <a:grpSpLocks/>
              </p:cNvGrpSpPr>
              <p:nvPr/>
            </p:nvGrpSpPr>
            <p:grpSpPr bwMode="auto">
              <a:xfrm>
                <a:off x="1857" y="2360"/>
                <a:ext cx="1857" cy="403"/>
                <a:chOff x="1857" y="2360"/>
                <a:chExt cx="1857" cy="403"/>
              </a:xfrm>
            </p:grpSpPr>
            <p:sp>
              <p:nvSpPr>
                <p:cNvPr id="151568" name="Rectangle 16"/>
                <p:cNvSpPr>
                  <a:spLocks noChangeArrowheads="1"/>
                </p:cNvSpPr>
                <p:nvPr/>
              </p:nvSpPr>
              <p:spPr bwMode="auto">
                <a:xfrm>
                  <a:off x="1900" y="2360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0.0018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91" name="Rectangle 39"/>
                <p:cNvSpPr>
                  <a:spLocks noChangeArrowheads="1"/>
                </p:cNvSpPr>
                <p:nvPr/>
              </p:nvSpPr>
              <p:spPr bwMode="auto">
                <a:xfrm>
                  <a:off x="1857" y="2360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594" name="Group 42"/>
              <p:cNvGrpSpPr>
                <a:grpSpLocks/>
              </p:cNvGrpSpPr>
              <p:nvPr/>
            </p:nvGrpSpPr>
            <p:grpSpPr bwMode="auto">
              <a:xfrm>
                <a:off x="0" y="2763"/>
                <a:ext cx="1857" cy="403"/>
                <a:chOff x="0" y="2763"/>
                <a:chExt cx="1857" cy="403"/>
              </a:xfrm>
            </p:grpSpPr>
            <p:sp>
              <p:nvSpPr>
                <p:cNvPr id="151569" name="Rectangle 17"/>
                <p:cNvSpPr>
                  <a:spLocks noChangeArrowheads="1"/>
                </p:cNvSpPr>
                <p:nvPr/>
              </p:nvSpPr>
              <p:spPr bwMode="auto">
                <a:xfrm>
                  <a:off x="43" y="2763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0.08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93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2763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596" name="Group 44"/>
              <p:cNvGrpSpPr>
                <a:grpSpLocks/>
              </p:cNvGrpSpPr>
              <p:nvPr/>
            </p:nvGrpSpPr>
            <p:grpSpPr bwMode="auto">
              <a:xfrm>
                <a:off x="1857" y="2763"/>
                <a:ext cx="1857" cy="403"/>
                <a:chOff x="1857" y="2763"/>
                <a:chExt cx="1857" cy="403"/>
              </a:xfrm>
            </p:grpSpPr>
            <p:sp>
              <p:nvSpPr>
                <p:cNvPr id="151570" name="Rectangle 18"/>
                <p:cNvSpPr>
                  <a:spLocks noChangeArrowheads="1"/>
                </p:cNvSpPr>
                <p:nvPr/>
              </p:nvSpPr>
              <p:spPr bwMode="auto">
                <a:xfrm>
                  <a:off x="1900" y="2763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0.0006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95" name="Rectangle 43"/>
                <p:cNvSpPr>
                  <a:spLocks noChangeArrowheads="1"/>
                </p:cNvSpPr>
                <p:nvPr/>
              </p:nvSpPr>
              <p:spPr bwMode="auto">
                <a:xfrm>
                  <a:off x="1857" y="2763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598" name="Group 46"/>
              <p:cNvGrpSpPr>
                <a:grpSpLocks/>
              </p:cNvGrpSpPr>
              <p:nvPr/>
            </p:nvGrpSpPr>
            <p:grpSpPr bwMode="auto">
              <a:xfrm>
                <a:off x="0" y="3166"/>
                <a:ext cx="1857" cy="403"/>
                <a:chOff x="0" y="3166"/>
                <a:chExt cx="1857" cy="403"/>
              </a:xfrm>
            </p:grpSpPr>
            <p:sp>
              <p:nvSpPr>
                <p:cNvPr id="151571" name="Rectangle 19"/>
                <p:cNvSpPr>
                  <a:spLocks noChangeArrowheads="1"/>
                </p:cNvSpPr>
                <p:nvPr/>
              </p:nvSpPr>
              <p:spPr bwMode="auto">
                <a:xfrm>
                  <a:off x="43" y="3166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0.10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97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3166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1600" name="Group 48"/>
              <p:cNvGrpSpPr>
                <a:grpSpLocks/>
              </p:cNvGrpSpPr>
              <p:nvPr/>
            </p:nvGrpSpPr>
            <p:grpSpPr bwMode="auto">
              <a:xfrm>
                <a:off x="1857" y="3166"/>
                <a:ext cx="1857" cy="403"/>
                <a:chOff x="1857" y="3166"/>
                <a:chExt cx="1857" cy="403"/>
              </a:xfrm>
            </p:grpSpPr>
            <p:sp>
              <p:nvSpPr>
                <p:cNvPr id="151572" name="Rectangle 20"/>
                <p:cNvSpPr>
                  <a:spLocks noChangeArrowheads="1"/>
                </p:cNvSpPr>
                <p:nvPr/>
              </p:nvSpPr>
              <p:spPr bwMode="auto">
                <a:xfrm>
                  <a:off x="1900" y="3166"/>
                  <a:ext cx="1771" cy="403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l"/>
                  <a:r>
                    <a:rPr lang="en-US" sz="1200" b="0">
                      <a:latin typeface="Times New Roman" pitchFamily="18" charset="0"/>
                      <a:cs typeface="Times New Roman" pitchFamily="18" charset="0"/>
                    </a:rPr>
                    <a:t>0.00</a:t>
                  </a:r>
                </a:p>
                <a:p>
                  <a:pPr algn="l"/>
                  <a:endParaRPr lang="en-US" b="0">
                    <a:latin typeface="Times New Roman" pitchFamily="18" charset="0"/>
                  </a:endParaRPr>
                </a:p>
              </p:txBody>
            </p:sp>
            <p:sp>
              <p:nvSpPr>
                <p:cNvPr id="151599" name="Rectangle 47"/>
                <p:cNvSpPr>
                  <a:spLocks noChangeArrowheads="1"/>
                </p:cNvSpPr>
                <p:nvPr/>
              </p:nvSpPr>
              <p:spPr bwMode="auto">
                <a:xfrm>
                  <a:off x="1857" y="3166"/>
                  <a:ext cx="1857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51602" name="Rectangle 50"/>
            <p:cNvSpPr>
              <a:spLocks noChangeArrowheads="1"/>
            </p:cNvSpPr>
            <p:nvPr/>
          </p:nvSpPr>
          <p:spPr bwMode="auto">
            <a:xfrm>
              <a:off x="-3" y="630"/>
              <a:ext cx="3720" cy="2942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51604" name="Rectangle 52"/>
          <p:cNvSpPr>
            <a:spLocks noChangeArrowheads="1"/>
          </p:cNvSpPr>
          <p:nvPr/>
        </p:nvSpPr>
        <p:spPr bwMode="auto">
          <a:xfrm>
            <a:off x="3175" y="5945188"/>
            <a:ext cx="9144000" cy="6397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200" b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l"/>
            <a:endParaRPr lang="en-US" b="0">
              <a:latin typeface="Times New Roman" pitchFamily="18" charset="0"/>
            </a:endParaRPr>
          </a:p>
        </p:txBody>
      </p:sp>
      <p:sp>
        <p:nvSpPr>
          <p:cNvPr id="151606" name="Rectangle 54"/>
          <p:cNvSpPr>
            <a:spLocks noChangeArrowheads="1"/>
          </p:cNvSpPr>
          <p:nvPr/>
        </p:nvSpPr>
        <p:spPr bwMode="auto">
          <a:xfrm>
            <a:off x="1833563" y="1285875"/>
            <a:ext cx="9144000" cy="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1608" name="Text Box 56"/>
          <p:cNvSpPr txBox="1">
            <a:spLocks noChangeArrowheads="1"/>
          </p:cNvSpPr>
          <p:nvPr/>
        </p:nvSpPr>
        <p:spPr bwMode="auto">
          <a:xfrm>
            <a:off x="1600200" y="2108200"/>
            <a:ext cx="2336800" cy="1098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200" b="0">
                <a:latin typeface="Times New Roman" pitchFamily="18" charset="0"/>
              </a:rPr>
              <a:t>LO</a:t>
            </a:r>
            <a:r>
              <a:rPr lang="en-US" sz="1200" b="0" baseline="-25000">
                <a:latin typeface="Times New Roman" pitchFamily="18" charset="0"/>
              </a:rPr>
              <a:t>2</a:t>
            </a:r>
            <a:r>
              <a:rPr lang="en-US" sz="1200" b="0">
                <a:latin typeface="Times New Roman" pitchFamily="18" charset="0"/>
              </a:rPr>
              <a:t> Propellant 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1200" b="0">
                <a:latin typeface="Times New Roman" pitchFamily="18" charset="0"/>
              </a:rPr>
              <a:t>Tank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1200" b="0">
                <a:latin typeface="Times New Roman" pitchFamily="18" charset="0"/>
              </a:rPr>
              <a:t>500 psia, -260 </a:t>
            </a:r>
            <a:r>
              <a:rPr lang="en-US" sz="1200" b="0">
                <a:latin typeface="Times New Roman" pitchFamily="18" charset="0"/>
                <a:cs typeface="Times New Roman" pitchFamily="18" charset="0"/>
              </a:rPr>
              <a:t>° F</a:t>
            </a:r>
            <a:endParaRPr lang="en-US" sz="1200" b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sz="1200" b="0"/>
          </a:p>
        </p:txBody>
      </p:sp>
      <p:sp>
        <p:nvSpPr>
          <p:cNvPr id="151609" name="Text Box 57"/>
          <p:cNvSpPr txBox="1">
            <a:spLocks noChangeArrowheads="1"/>
          </p:cNvSpPr>
          <p:nvPr/>
        </p:nvSpPr>
        <p:spPr bwMode="auto">
          <a:xfrm>
            <a:off x="2984500" y="2997200"/>
            <a:ext cx="1930400" cy="2746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0">
                <a:cs typeface="Times New Roman" pitchFamily="18" charset="0"/>
              </a:rPr>
              <a:t>Flowrate = 0.0963 lbm/s</a:t>
            </a:r>
          </a:p>
        </p:txBody>
      </p:sp>
      <p:sp>
        <p:nvSpPr>
          <p:cNvPr id="151610" name="Text Box 58"/>
          <p:cNvSpPr txBox="1">
            <a:spLocks noChangeArrowheads="1"/>
          </p:cNvSpPr>
          <p:nvPr/>
        </p:nvSpPr>
        <p:spPr bwMode="auto">
          <a:xfrm>
            <a:off x="787400" y="4406900"/>
            <a:ext cx="3797300" cy="11922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/>
              <a:t>Objectives of Analysis:</a:t>
            </a: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sz="1800"/>
              <a:t> Maximum Pressure</a:t>
            </a: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sz="1800"/>
              <a:t> Frequency of Oscillation</a:t>
            </a:r>
          </a:p>
        </p:txBody>
      </p:sp>
      <p:sp>
        <p:nvSpPr>
          <p:cNvPr id="151611" name="Text Box 59"/>
          <p:cNvSpPr txBox="1">
            <a:spLocks noChangeArrowheads="1"/>
          </p:cNvSpPr>
          <p:nvPr/>
        </p:nvSpPr>
        <p:spPr bwMode="auto">
          <a:xfrm>
            <a:off x="6248400" y="4025900"/>
            <a:ext cx="2286000" cy="304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400"/>
          </a:p>
        </p:txBody>
      </p:sp>
      <p:sp>
        <p:nvSpPr>
          <p:cNvPr id="151612" name="Text Box 60"/>
          <p:cNvSpPr txBox="1">
            <a:spLocks noChangeArrowheads="1"/>
          </p:cNvSpPr>
          <p:nvPr/>
        </p:nvSpPr>
        <p:spPr bwMode="auto">
          <a:xfrm>
            <a:off x="6223000" y="4013200"/>
            <a:ext cx="2209800" cy="304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/>
              <a:t>Valve Closure History</a:t>
            </a:r>
          </a:p>
        </p:txBody>
      </p:sp>
      <p:sp>
        <p:nvSpPr>
          <p:cNvPr id="62" name="Rectangle 61"/>
          <p:cNvSpPr/>
          <p:nvPr/>
        </p:nvSpPr>
        <p:spPr>
          <a:xfrm>
            <a:off x="512052" y="910600"/>
            <a:ext cx="83380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+mj-lt"/>
              </a:rPr>
              <a:t>Example 15 – Simulation of Fluid Transient Following Sudden Valve Closure </a:t>
            </a:r>
            <a:endParaRPr lang="en-US" dirty="0">
              <a:latin typeface="+mj-lt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160773" name="Text Box 5"/>
          <p:cNvSpPr txBox="1">
            <a:spLocks noChangeArrowheads="1"/>
          </p:cNvSpPr>
          <p:nvPr/>
        </p:nvSpPr>
        <p:spPr bwMode="auto">
          <a:xfrm>
            <a:off x="436107" y="1975485"/>
            <a:ext cx="17145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400" b="0" dirty="0">
                <a:latin typeface="Times New Roman" pitchFamily="18" charset="0"/>
              </a:rPr>
              <a:t>LO</a:t>
            </a:r>
            <a:r>
              <a:rPr lang="en-US" sz="1400" b="0" baseline="-25000" dirty="0">
                <a:latin typeface="Times New Roman" pitchFamily="18" charset="0"/>
              </a:rPr>
              <a:t>2</a:t>
            </a:r>
            <a:r>
              <a:rPr lang="en-US" sz="1400" b="0" dirty="0">
                <a:latin typeface="Times New Roman" pitchFamily="18" charset="0"/>
              </a:rPr>
              <a:t> Propellant Tank</a:t>
            </a:r>
          </a:p>
          <a:p>
            <a:pPr algn="l" eaLnBrk="1" hangingPunct="1">
              <a:spcBef>
                <a:spcPct val="50000"/>
              </a:spcBef>
            </a:pPr>
            <a:r>
              <a:rPr lang="en-US" sz="1400" b="0" dirty="0">
                <a:latin typeface="Times New Roman" pitchFamily="18" charset="0"/>
              </a:rPr>
              <a:t>500 </a:t>
            </a:r>
            <a:r>
              <a:rPr lang="en-US" sz="1400" b="0" dirty="0" err="1">
                <a:latin typeface="Times New Roman" pitchFamily="18" charset="0"/>
              </a:rPr>
              <a:t>psia</a:t>
            </a:r>
            <a:r>
              <a:rPr lang="en-US" sz="1400" b="0" dirty="0">
                <a:latin typeface="Times New Roman" pitchFamily="18" charset="0"/>
              </a:rPr>
              <a:t>, -260 </a:t>
            </a:r>
            <a:r>
              <a:rPr lang="en-US" sz="1400" b="0" dirty="0">
                <a:latin typeface="Times New Roman" pitchFamily="18" charset="0"/>
                <a:cs typeface="Times New Roman" pitchFamily="18" charset="0"/>
              </a:rPr>
              <a:t>° F</a:t>
            </a:r>
            <a:endParaRPr lang="en-US" sz="1400" b="0" dirty="0">
              <a:latin typeface="Times New Roman" pitchFamily="18" charset="0"/>
            </a:endParaRPr>
          </a:p>
        </p:txBody>
      </p:sp>
      <p:sp>
        <p:nvSpPr>
          <p:cNvPr id="160774" name="Text Box 6"/>
          <p:cNvSpPr txBox="1">
            <a:spLocks noChangeArrowheads="1"/>
          </p:cNvSpPr>
          <p:nvPr/>
        </p:nvSpPr>
        <p:spPr bwMode="auto">
          <a:xfrm>
            <a:off x="6552288" y="1510830"/>
            <a:ext cx="796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400" b="0" dirty="0">
                <a:latin typeface="Times New Roman" pitchFamily="18" charset="0"/>
              </a:rPr>
              <a:t>Valve</a:t>
            </a:r>
          </a:p>
        </p:txBody>
      </p:sp>
      <p:sp>
        <p:nvSpPr>
          <p:cNvPr id="160775" name="Text Box 7"/>
          <p:cNvSpPr txBox="1">
            <a:spLocks noChangeArrowheads="1"/>
          </p:cNvSpPr>
          <p:nvPr/>
        </p:nvSpPr>
        <p:spPr bwMode="auto">
          <a:xfrm>
            <a:off x="7770566" y="2077692"/>
            <a:ext cx="10906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400" b="0" dirty="0">
                <a:latin typeface="Times New Roman" pitchFamily="18" charset="0"/>
              </a:rPr>
              <a:t>Ambient</a:t>
            </a:r>
          </a:p>
        </p:txBody>
      </p:sp>
      <p:sp>
        <p:nvSpPr>
          <p:cNvPr id="160776" name="Text Box 8"/>
          <p:cNvSpPr txBox="1">
            <a:spLocks noChangeArrowheads="1"/>
          </p:cNvSpPr>
          <p:nvPr/>
        </p:nvSpPr>
        <p:spPr bwMode="auto">
          <a:xfrm>
            <a:off x="2768600" y="1244600"/>
            <a:ext cx="382270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GFSSP Model</a:t>
            </a:r>
          </a:p>
        </p:txBody>
      </p:sp>
      <p:sp>
        <p:nvSpPr>
          <p:cNvPr id="160777" name="Text Box 9"/>
          <p:cNvSpPr txBox="1">
            <a:spLocks noChangeArrowheads="1"/>
          </p:cNvSpPr>
          <p:nvPr/>
        </p:nvSpPr>
        <p:spPr bwMode="auto">
          <a:xfrm>
            <a:off x="502148" y="2783287"/>
            <a:ext cx="6946900" cy="78483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 dirty="0"/>
              <a:t> </a:t>
            </a:r>
            <a:r>
              <a:rPr lang="en-US" sz="1800" b="0" dirty="0"/>
              <a:t>Run a steady state model with 450 </a:t>
            </a:r>
            <a:r>
              <a:rPr lang="en-US" sz="1800" b="0" dirty="0" err="1"/>
              <a:t>psia</a:t>
            </a:r>
            <a:r>
              <a:rPr lang="en-US" sz="1800" b="0" dirty="0"/>
              <a:t> ambient condition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800" b="0" dirty="0"/>
              <a:t> Run unsteady model with steady state solution as initial </a:t>
            </a:r>
            <a:r>
              <a:rPr lang="en-US" sz="1800" b="0" dirty="0" smtClean="0"/>
              <a:t>value</a:t>
            </a:r>
            <a:endParaRPr lang="en-US" sz="1800" b="0" dirty="0"/>
          </a:p>
        </p:txBody>
      </p:sp>
      <p:pic>
        <p:nvPicPr>
          <p:cNvPr id="10" name="Picture 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8081" y="1806768"/>
            <a:ext cx="5652135" cy="90678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</p:pic>
      <p:pic>
        <p:nvPicPr>
          <p:cNvPr id="1853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919" y="3813892"/>
            <a:ext cx="53244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3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6238" y="3739349"/>
            <a:ext cx="21526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96348" y="1033670"/>
            <a:ext cx="5446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smtClean="0"/>
              <a:t>Estimate of Time Step from Courant Number:</a:t>
            </a:r>
            <a:endParaRPr lang="en-US" sz="2000" b="0" dirty="0"/>
          </a:p>
        </p:txBody>
      </p:sp>
      <p:sp>
        <p:nvSpPr>
          <p:cNvPr id="2068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6854" name="Object 6"/>
          <p:cNvGraphicFramePr>
            <a:graphicFrameLocks noChangeAspect="1"/>
          </p:cNvGraphicFramePr>
          <p:nvPr/>
        </p:nvGraphicFramePr>
        <p:xfrm>
          <a:off x="2476917" y="1455090"/>
          <a:ext cx="3169918" cy="733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64" name="Equation" r:id="rId3" imgW="1930400" imgH="444500" progId="Equation.DSMT4">
                  <p:embed/>
                </p:oleObj>
              </mc:Choice>
              <mc:Fallback>
                <p:oleObj name="Equation" r:id="rId3" imgW="1930400" imgH="4445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917" y="1455090"/>
                        <a:ext cx="3169918" cy="73392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882594" y="2154761"/>
            <a:ext cx="7116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0" dirty="0" smtClean="0"/>
              <a:t>The speed of sound (</a:t>
            </a:r>
            <a:r>
              <a:rPr lang="en-US" sz="2000" b="0" i="1" dirty="0" err="1" smtClean="0"/>
              <a:t>a</a:t>
            </a:r>
            <a:r>
              <a:rPr lang="en-US" sz="2000" b="0" i="1" baseline="-25000" dirty="0" err="1" smtClean="0"/>
              <a:t>fluid</a:t>
            </a:r>
            <a:r>
              <a:rPr lang="en-US" sz="2000" b="0" dirty="0" smtClean="0"/>
              <a:t>) for LOX is 2462 ft/sec</a:t>
            </a:r>
            <a:endParaRPr lang="en-US" sz="2000" b="0" dirty="0"/>
          </a:p>
        </p:txBody>
      </p:sp>
      <p:pic>
        <p:nvPicPr>
          <p:cNvPr id="20685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34721" y="2626861"/>
            <a:ext cx="5209279" cy="3573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590013" y="3395208"/>
          <a:ext cx="3172567" cy="1264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65" name="Equation" r:id="rId6" imgW="1688760" imgH="672840" progId="Equation.DSMT4">
                  <p:embed/>
                </p:oleObj>
              </mc:Choice>
              <mc:Fallback>
                <p:oleObj name="Equation" r:id="rId6" imgW="1688760" imgH="6728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013" y="3395208"/>
                        <a:ext cx="3172567" cy="12642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550504" y="230588"/>
            <a:ext cx="6512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Result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7.01 -- Fluid Transient</a:t>
            </a:r>
            <a:endParaRPr lang="en-US" dirty="0"/>
          </a:p>
        </p:txBody>
      </p:sp>
      <p:sp>
        <p:nvSpPr>
          <p:cNvPr id="162819" name="Rectangle 3"/>
          <p:cNvSpPr>
            <a:spLocks noChangeArrowheads="1"/>
          </p:cNvSpPr>
          <p:nvPr/>
        </p:nvSpPr>
        <p:spPr bwMode="auto">
          <a:xfrm>
            <a:off x="3175" y="-993775"/>
            <a:ext cx="9144000" cy="1158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just"/>
            <a:endParaRPr lang="en-US" sz="26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l"/>
            <a:endParaRPr lang="en-US" b="0">
              <a:latin typeface="Times New Roman" pitchFamily="18" charset="0"/>
            </a:endParaRPr>
          </a:p>
        </p:txBody>
      </p:sp>
      <p:pic>
        <p:nvPicPr>
          <p:cNvPr id="163091" name="Picture 2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2828" y="1016650"/>
            <a:ext cx="6628839" cy="440614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</p:pic>
      <p:sp>
        <p:nvSpPr>
          <p:cNvPr id="163095" name="Line 279"/>
          <p:cNvSpPr>
            <a:spLocks noChangeShapeType="1"/>
          </p:cNvSpPr>
          <p:nvPr/>
        </p:nvSpPr>
        <p:spPr bwMode="auto">
          <a:xfrm>
            <a:off x="1240403" y="4786685"/>
            <a:ext cx="6623437" cy="795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099" name="Text Box 283"/>
          <p:cNvSpPr txBox="1">
            <a:spLocks noChangeArrowheads="1"/>
          </p:cNvSpPr>
          <p:nvPr/>
        </p:nvSpPr>
        <p:spPr bwMode="auto">
          <a:xfrm>
            <a:off x="2284344" y="193703"/>
            <a:ext cx="5062538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Description of Test cases</a:t>
            </a:r>
          </a:p>
        </p:txBody>
      </p:sp>
      <p:sp>
        <p:nvSpPr>
          <p:cNvPr id="163100" name="Text Box 284"/>
          <p:cNvSpPr txBox="1">
            <a:spLocks noChangeArrowheads="1"/>
          </p:cNvSpPr>
          <p:nvPr/>
        </p:nvSpPr>
        <p:spPr bwMode="auto">
          <a:xfrm>
            <a:off x="516835" y="5470828"/>
            <a:ext cx="7621546" cy="63094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1400" b="0" dirty="0">
                <a:cs typeface="Times New Roman" pitchFamily="18" charset="0"/>
              </a:rPr>
              <a:t> Time step for each test case is so chosen that Courant number is </a:t>
            </a:r>
            <a:r>
              <a:rPr lang="en-US" sz="1400" b="0" dirty="0" smtClean="0">
                <a:cs typeface="Times New Roman" pitchFamily="18" charset="0"/>
              </a:rPr>
              <a:t>larger </a:t>
            </a:r>
            <a:r>
              <a:rPr lang="en-US" sz="1400" b="0" dirty="0">
                <a:cs typeface="Times New Roman" pitchFamily="18" charset="0"/>
              </a:rPr>
              <a:t>than unity</a:t>
            </a:r>
          </a:p>
          <a:p>
            <a:pPr>
              <a:spcBef>
                <a:spcPct val="50000"/>
              </a:spcBef>
            </a:pPr>
            <a:endParaRPr lang="en-US" sz="1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1F9F-E5DB-477B-90A1-81D164E20387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10365</TotalTime>
  <Words>757</Words>
  <Application>Microsoft Office PowerPoint</Application>
  <PresentationFormat>On-screen Show (4:3)</PresentationFormat>
  <Paragraphs>176</Paragraphs>
  <Slides>16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Symbol</vt:lpstr>
      <vt:lpstr>Times New Roman</vt:lpstr>
      <vt:lpstr>Default Design</vt:lpstr>
      <vt:lpstr>Equation</vt:lpstr>
      <vt:lpstr>FLUID TRANSIENT</vt:lpstr>
      <vt:lpstr>CONTENT</vt:lpstr>
      <vt:lpstr>CLASSIFICATION OF UNSTEADY FLOW</vt:lpstr>
      <vt:lpstr>CAUSES OF TRANSIENT</vt:lpstr>
      <vt:lpstr>METHODS OF ANALYSIS</vt:lpstr>
      <vt:lpstr>PowerPoint Presentation</vt:lpstr>
      <vt:lpstr>PowerPoint Presentation</vt:lpstr>
      <vt:lpstr>PowerPoint Presentation</vt:lpstr>
      <vt:lpstr>PowerPoint Presentation</vt:lpstr>
      <vt:lpstr>COMPARISON BETWEEN GFSSP &amp; MOC SOLUTION</vt:lpstr>
      <vt:lpstr>GAS LIQUID MIXTURE</vt:lpstr>
      <vt:lpstr>PowerPoint Presentation</vt:lpstr>
      <vt:lpstr>PowerPoint Presentation</vt:lpstr>
      <vt:lpstr>PowerPoint Presentation</vt:lpstr>
      <vt:lpstr>PowerPoint Presentation</vt:lpstr>
      <vt:lpstr>CONCLUSIONS</vt:lpstr>
    </vt:vector>
  </TitlesOfParts>
  <Company>MSFC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Computational Model of Evaporative Mass Transfer</dc:title>
  <dc:creator>Alok Majumdar</dc:creator>
  <cp:lastModifiedBy>Leclair, Andre C. (MSFC-ER43)</cp:lastModifiedBy>
  <cp:revision>92</cp:revision>
  <cp:lastPrinted>2000-03-02T18:47:58Z</cp:lastPrinted>
  <dcterms:created xsi:type="dcterms:W3CDTF">2000-02-22T21:14:35Z</dcterms:created>
  <dcterms:modified xsi:type="dcterms:W3CDTF">2015-11-05T17:30:52Z</dcterms:modified>
</cp:coreProperties>
</file>