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39"/>
  </p:notesMasterIdLst>
  <p:handoutMasterIdLst>
    <p:handoutMasterId r:id="rId40"/>
  </p:handoutMasterIdLst>
  <p:sldIdLst>
    <p:sldId id="377" r:id="rId2"/>
    <p:sldId id="378" r:id="rId3"/>
    <p:sldId id="289" r:id="rId4"/>
    <p:sldId id="343" r:id="rId5"/>
    <p:sldId id="380" r:id="rId6"/>
    <p:sldId id="381" r:id="rId7"/>
    <p:sldId id="382" r:id="rId8"/>
    <p:sldId id="362" r:id="rId9"/>
    <p:sldId id="363" r:id="rId10"/>
    <p:sldId id="365" r:id="rId11"/>
    <p:sldId id="298" r:id="rId12"/>
    <p:sldId id="351" r:id="rId13"/>
    <p:sldId id="364" r:id="rId14"/>
    <p:sldId id="299" r:id="rId15"/>
    <p:sldId id="300" r:id="rId16"/>
    <p:sldId id="301" r:id="rId17"/>
    <p:sldId id="347" r:id="rId18"/>
    <p:sldId id="348" r:id="rId19"/>
    <p:sldId id="349" r:id="rId20"/>
    <p:sldId id="350" r:id="rId21"/>
    <p:sldId id="333" r:id="rId22"/>
    <p:sldId id="334" r:id="rId23"/>
    <p:sldId id="366" r:id="rId24"/>
    <p:sldId id="352" r:id="rId25"/>
    <p:sldId id="372" r:id="rId26"/>
    <p:sldId id="353" r:id="rId27"/>
    <p:sldId id="417" r:id="rId28"/>
    <p:sldId id="418" r:id="rId29"/>
    <p:sldId id="419" r:id="rId30"/>
    <p:sldId id="420" r:id="rId31"/>
    <p:sldId id="390" r:id="rId32"/>
    <p:sldId id="392" r:id="rId33"/>
    <p:sldId id="411" r:id="rId34"/>
    <p:sldId id="413" r:id="rId35"/>
    <p:sldId id="416" r:id="rId36"/>
    <p:sldId id="332" r:id="rId37"/>
    <p:sldId id="357" r:id="rId38"/>
  </p:sldIdLst>
  <p:sldSz cx="9144000" cy="6858000" type="screen4x3"/>
  <p:notesSz cx="6992938" cy="9278938"/>
  <p:defaultTextStyle>
    <a:defPPr>
      <a:defRPr lang="en-US"/>
    </a:defPPr>
    <a:lvl1pPr algn="ctr" rtl="0" eaLnBrk="0" fontAlgn="base" hangingPunct="0">
      <a:spcBef>
        <a:spcPct val="0"/>
      </a:spcBef>
      <a:spcAft>
        <a:spcPct val="0"/>
      </a:spcAft>
      <a:defRPr sz="2800" kern="1200">
        <a:solidFill>
          <a:schemeClr val="tx1"/>
        </a:solidFill>
        <a:latin typeface="Times New Roman" pitchFamily="18" charset="0"/>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2">
          <p15:clr>
            <a:srgbClr val="A4A3A4"/>
          </p15:clr>
        </p15:guide>
        <p15:guide id="2" pos="220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4660"/>
  </p:normalViewPr>
  <p:slideViewPr>
    <p:cSldViewPr snapToGrid="0">
      <p:cViewPr varScale="1">
        <p:scale>
          <a:sx n="67" d="100"/>
          <a:sy n="67" d="100"/>
        </p:scale>
        <p:origin x="618"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132"/>
    </p:cViewPr>
  </p:sorterViewPr>
  <p:notesViewPr>
    <p:cSldViewPr snapToGrid="0">
      <p:cViewPr varScale="1">
        <p:scale>
          <a:sx n="61" d="100"/>
          <a:sy n="61" d="100"/>
        </p:scale>
        <p:origin x="-1608" y="-90"/>
      </p:cViewPr>
      <p:guideLst>
        <p:guide orient="horz" pos="2922"/>
        <p:guide pos="220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117763" name="Rectangle 3"/>
          <p:cNvSpPr>
            <a:spLocks noGrp="1" noChangeArrowheads="1"/>
          </p:cNvSpPr>
          <p:nvPr>
            <p:ph type="dt" sz="quarter" idx="1"/>
          </p:nvPr>
        </p:nvSpPr>
        <p:spPr bwMode="auto">
          <a:xfrm>
            <a:off x="396240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117764" name="Rectangle 4"/>
          <p:cNvSpPr>
            <a:spLocks noGrp="1" noChangeArrowheads="1"/>
          </p:cNvSpPr>
          <p:nvPr>
            <p:ph type="ftr" sz="quarter" idx="2"/>
          </p:nvPr>
        </p:nvSpPr>
        <p:spPr bwMode="auto">
          <a:xfrm>
            <a:off x="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117765" name="Rectangle 5"/>
          <p:cNvSpPr>
            <a:spLocks noGrp="1" noChangeArrowheads="1"/>
          </p:cNvSpPr>
          <p:nvPr>
            <p:ph type="sldNum" sz="quarter" idx="3"/>
          </p:nvPr>
        </p:nvSpPr>
        <p:spPr bwMode="auto">
          <a:xfrm>
            <a:off x="396240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82CF2E87-1939-4F20-9C2B-A7D6ECFA1D2F}" type="slidenum">
              <a:rPr lang="en-US"/>
              <a:pPr/>
              <a:t>‹#›</a:t>
            </a:fld>
            <a:endParaRPr lang="en-US"/>
          </a:p>
        </p:txBody>
      </p:sp>
    </p:spTree>
    <p:extLst>
      <p:ext uri="{BB962C8B-B14F-4D97-AF65-F5344CB8AC3E}">
        <p14:creationId xmlns:p14="http://schemas.microsoft.com/office/powerpoint/2010/main" val="10345468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bwMode="auto">
          <a:xfrm>
            <a:off x="0" y="0"/>
            <a:ext cx="3048000" cy="457200"/>
          </a:xfrm>
          <a:prstGeom prst="rect">
            <a:avLst/>
          </a:prstGeom>
          <a:noFill/>
          <a:ln w="19050">
            <a:noFill/>
            <a:miter lim="800000"/>
            <a:headEnd/>
            <a:tailEnd/>
          </a:ln>
          <a:effectLst/>
        </p:spPr>
        <p:txBody>
          <a:bodyPr vert="horz" wrap="none" lIns="91440" tIns="45720" rIns="91440" bIns="45720" numCol="1" anchor="ctr" anchorCtr="0" compatLnSpc="1">
            <a:prstTxWarp prst="textNoShape">
              <a:avLst/>
            </a:prstTxWarp>
          </a:bodyPr>
          <a:lstStyle>
            <a:lvl1pPr algn="l">
              <a:defRPr sz="1200"/>
            </a:lvl1pPr>
          </a:lstStyle>
          <a:p>
            <a:endParaRPr lang="en-US"/>
          </a:p>
        </p:txBody>
      </p:sp>
      <p:sp>
        <p:nvSpPr>
          <p:cNvPr id="107523" name="Rectangle 3"/>
          <p:cNvSpPr>
            <a:spLocks noGrp="1" noChangeArrowheads="1"/>
          </p:cNvSpPr>
          <p:nvPr>
            <p:ph type="dt" idx="1"/>
          </p:nvPr>
        </p:nvSpPr>
        <p:spPr bwMode="auto">
          <a:xfrm>
            <a:off x="3962400" y="0"/>
            <a:ext cx="3048000" cy="457200"/>
          </a:xfrm>
          <a:prstGeom prst="rect">
            <a:avLst/>
          </a:prstGeom>
          <a:noFill/>
          <a:ln w="19050">
            <a:noFill/>
            <a:miter lim="800000"/>
            <a:headEnd/>
            <a:tailEnd/>
          </a:ln>
          <a:effectLst/>
        </p:spPr>
        <p:txBody>
          <a:bodyPr vert="horz" wrap="none" lIns="91440" tIns="45720" rIns="91440" bIns="45720" numCol="1" anchor="ctr" anchorCtr="0" compatLnSpc="1">
            <a:prstTxWarp prst="textNoShape">
              <a:avLst/>
            </a:prstTxWarp>
          </a:bodyPr>
          <a:lstStyle>
            <a:lvl1pPr algn="r">
              <a:defRPr sz="1200"/>
            </a:lvl1pPr>
          </a:lstStyle>
          <a:p>
            <a:endParaRPr lang="en-US"/>
          </a:p>
        </p:txBody>
      </p:sp>
      <p:sp>
        <p:nvSpPr>
          <p:cNvPr id="107524" name="Rectangle 4"/>
          <p:cNvSpPr>
            <a:spLocks noGrp="1" noRot="1" noChangeAspect="1" noChangeArrowheads="1" noTextEdit="1"/>
          </p:cNvSpPr>
          <p:nvPr>
            <p:ph type="sldImg" idx="2"/>
          </p:nvPr>
        </p:nvSpPr>
        <p:spPr bwMode="auto">
          <a:xfrm>
            <a:off x="1130300" y="685800"/>
            <a:ext cx="4673600" cy="3505200"/>
          </a:xfrm>
          <a:prstGeom prst="rect">
            <a:avLst/>
          </a:prstGeom>
          <a:noFill/>
          <a:ln w="9525">
            <a:solidFill>
              <a:srgbClr val="000000"/>
            </a:solidFill>
            <a:miter lim="800000"/>
            <a:headEnd/>
            <a:tailEnd/>
          </a:ln>
          <a:effectLst/>
        </p:spPr>
      </p:sp>
      <p:sp>
        <p:nvSpPr>
          <p:cNvPr id="107525" name="Rectangle 5"/>
          <p:cNvSpPr>
            <a:spLocks noGrp="1" noChangeArrowheads="1"/>
          </p:cNvSpPr>
          <p:nvPr>
            <p:ph type="body" sz="quarter" idx="3"/>
          </p:nvPr>
        </p:nvSpPr>
        <p:spPr bwMode="auto">
          <a:xfrm>
            <a:off x="914400" y="4419600"/>
            <a:ext cx="5181600" cy="4191000"/>
          </a:xfrm>
          <a:prstGeom prst="rect">
            <a:avLst/>
          </a:prstGeom>
          <a:noFill/>
          <a:ln w="19050">
            <a:noFill/>
            <a:miter lim="800000"/>
            <a:headEnd/>
            <a:tailEnd/>
          </a:ln>
          <a:effectLst/>
        </p:spPr>
        <p:txBody>
          <a:bodyPr vert="horz" wrap="non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7526" name="Rectangle 6"/>
          <p:cNvSpPr>
            <a:spLocks noGrp="1" noChangeArrowheads="1"/>
          </p:cNvSpPr>
          <p:nvPr>
            <p:ph type="ftr" sz="quarter" idx="4"/>
          </p:nvPr>
        </p:nvSpPr>
        <p:spPr bwMode="auto">
          <a:xfrm>
            <a:off x="0" y="8839200"/>
            <a:ext cx="3048000" cy="457200"/>
          </a:xfrm>
          <a:prstGeom prst="rect">
            <a:avLst/>
          </a:prstGeom>
          <a:noFill/>
          <a:ln w="19050">
            <a:noFill/>
            <a:miter lim="800000"/>
            <a:headEnd/>
            <a:tailEnd/>
          </a:ln>
          <a:effectLst/>
        </p:spPr>
        <p:txBody>
          <a:bodyPr vert="horz" wrap="none" lIns="91440" tIns="45720" rIns="91440" bIns="45720" numCol="1" anchor="b" anchorCtr="0" compatLnSpc="1">
            <a:prstTxWarp prst="textNoShape">
              <a:avLst/>
            </a:prstTxWarp>
          </a:bodyPr>
          <a:lstStyle>
            <a:lvl1pPr algn="l">
              <a:defRPr sz="1200"/>
            </a:lvl1pPr>
          </a:lstStyle>
          <a:p>
            <a:endParaRPr lang="en-US"/>
          </a:p>
        </p:txBody>
      </p:sp>
      <p:sp>
        <p:nvSpPr>
          <p:cNvPr id="107527" name="Rectangle 7"/>
          <p:cNvSpPr>
            <a:spLocks noGrp="1" noChangeArrowheads="1"/>
          </p:cNvSpPr>
          <p:nvPr>
            <p:ph type="sldNum" sz="quarter" idx="5"/>
          </p:nvPr>
        </p:nvSpPr>
        <p:spPr bwMode="auto">
          <a:xfrm>
            <a:off x="3962400" y="8839200"/>
            <a:ext cx="3048000" cy="457200"/>
          </a:xfrm>
          <a:prstGeom prst="rect">
            <a:avLst/>
          </a:prstGeom>
          <a:noFill/>
          <a:ln w="19050">
            <a:noFill/>
            <a:miter lim="800000"/>
            <a:headEnd/>
            <a:tailEnd/>
          </a:ln>
          <a:effectLst/>
        </p:spPr>
        <p:txBody>
          <a:bodyPr vert="horz" wrap="none" lIns="91440" tIns="45720" rIns="91440" bIns="45720" numCol="1" anchor="b" anchorCtr="0" compatLnSpc="1">
            <a:prstTxWarp prst="textNoShape">
              <a:avLst/>
            </a:prstTxWarp>
          </a:bodyPr>
          <a:lstStyle>
            <a:lvl1pPr algn="r">
              <a:defRPr sz="1200"/>
            </a:lvl1pPr>
          </a:lstStyle>
          <a:p>
            <a:fld id="{B610E0A7-8802-43CD-94BC-7E02AFA461B0}" type="slidenum">
              <a:rPr lang="en-US"/>
              <a:pPr/>
              <a:t>‹#›</a:t>
            </a:fld>
            <a:endParaRPr lang="en-US"/>
          </a:p>
        </p:txBody>
      </p:sp>
    </p:spTree>
    <p:extLst>
      <p:ext uri="{BB962C8B-B14F-4D97-AF65-F5344CB8AC3E}">
        <p14:creationId xmlns:p14="http://schemas.microsoft.com/office/powerpoint/2010/main" val="9621789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610E0A7-8802-43CD-94BC-7E02AFA461B0}" type="slidenum">
              <a:rPr lang="en-US" smtClean="0"/>
              <a:pPr/>
              <a:t>1</a:t>
            </a:fld>
            <a:endParaRPr lang="en-US"/>
          </a:p>
        </p:txBody>
      </p:sp>
    </p:spTree>
    <p:extLst>
      <p:ext uri="{BB962C8B-B14F-4D97-AF65-F5344CB8AC3E}">
        <p14:creationId xmlns:p14="http://schemas.microsoft.com/office/powerpoint/2010/main" val="3534640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610E0A7-8802-43CD-94BC-7E02AFA461B0}" type="slidenum">
              <a:rPr lang="en-US" smtClean="0"/>
              <a:pPr/>
              <a:t>2</a:t>
            </a:fld>
            <a:endParaRPr lang="en-US"/>
          </a:p>
        </p:txBody>
      </p:sp>
    </p:spTree>
    <p:extLst>
      <p:ext uri="{BB962C8B-B14F-4D97-AF65-F5344CB8AC3E}">
        <p14:creationId xmlns:p14="http://schemas.microsoft.com/office/powerpoint/2010/main" val="11987955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1433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14340" name="Rectangle 4"/>
          <p:cNvSpPr>
            <a:spLocks noGrp="1" noChangeArrowheads="1"/>
          </p:cNvSpPr>
          <p:nvPr>
            <p:ph type="dt" sz="half" idx="2"/>
          </p:nvPr>
        </p:nvSpPr>
        <p:spPr/>
        <p:txBody>
          <a:bodyPr/>
          <a:lstStyle>
            <a:lvl1pPr>
              <a:defRPr>
                <a:latin typeface="Times New Roman" pitchFamily="18" charset="0"/>
              </a:defRPr>
            </a:lvl1pPr>
          </a:lstStyle>
          <a:p>
            <a:r>
              <a:rPr lang="en-US" smtClean="0"/>
              <a:t>11/7/2012</a:t>
            </a:r>
            <a:endParaRPr lang="en-US"/>
          </a:p>
        </p:txBody>
      </p:sp>
      <p:sp>
        <p:nvSpPr>
          <p:cNvPr id="14341" name="Rectangle 5"/>
          <p:cNvSpPr>
            <a:spLocks noGrp="1" noChangeArrowheads="1"/>
          </p:cNvSpPr>
          <p:nvPr>
            <p:ph type="ftr" sz="quarter" idx="3"/>
          </p:nvPr>
        </p:nvSpPr>
        <p:spPr/>
        <p:txBody>
          <a:bodyPr/>
          <a:lstStyle>
            <a:lvl1pPr>
              <a:defRPr sz="1400">
                <a:latin typeface="Times New Roman" pitchFamily="18" charset="0"/>
              </a:defRPr>
            </a:lvl1pPr>
          </a:lstStyle>
          <a:p>
            <a:endParaRPr lang="en-US"/>
          </a:p>
        </p:txBody>
      </p:sp>
      <p:sp>
        <p:nvSpPr>
          <p:cNvPr id="14342" name="Rectangle 6"/>
          <p:cNvSpPr>
            <a:spLocks noGrp="1" noChangeArrowheads="1"/>
          </p:cNvSpPr>
          <p:nvPr>
            <p:ph type="sldNum" sz="quarter" idx="4"/>
          </p:nvPr>
        </p:nvSpPr>
        <p:spPr>
          <a:xfrm>
            <a:off x="6553200" y="6248400"/>
            <a:ext cx="1905000" cy="457200"/>
          </a:xfrm>
          <a:prstGeom prst="rect">
            <a:avLst/>
          </a:prstGeom>
          <a:ln w="9525"/>
        </p:spPr>
        <p:txBody>
          <a:bodyPr/>
          <a:lstStyle>
            <a:lvl1pPr algn="r">
              <a:defRPr sz="1400">
                <a:latin typeface="Times New Roman" pitchFamily="18" charset="0"/>
              </a:defRPr>
            </a:lvl1pPr>
          </a:lstStyle>
          <a:p>
            <a:fld id="{59F7B8AC-4A1B-4918-9359-F3BEF91FBF3D}" type="slidenum">
              <a:rPr lang="en-US"/>
              <a:pPr/>
              <a:t>‹#›</a:t>
            </a:fld>
            <a:endParaRPr lang="en-US"/>
          </a:p>
        </p:txBody>
      </p:sp>
      <p:pic>
        <p:nvPicPr>
          <p:cNvPr id="14348" name="Picture 12"/>
          <p:cNvPicPr>
            <a:picLocks noChangeArrowheads="1"/>
          </p:cNvPicPr>
          <p:nvPr/>
        </p:nvPicPr>
        <p:blipFill>
          <a:blip r:embed="rId2" cstate="print"/>
          <a:srcRect/>
          <a:stretch>
            <a:fillRect/>
          </a:stretch>
        </p:blipFill>
        <p:spPr bwMode="auto">
          <a:xfrm>
            <a:off x="165100" y="173038"/>
            <a:ext cx="1019175" cy="825500"/>
          </a:xfrm>
          <a:prstGeom prst="rect">
            <a:avLst/>
          </a:prstGeom>
          <a:noFill/>
          <a:ln w="9525">
            <a:noFill/>
            <a:miter lim="800000"/>
            <a:headEnd/>
            <a:tailEnd/>
          </a:ln>
          <a:effectLst/>
        </p:spPr>
      </p:pic>
      <p:sp>
        <p:nvSpPr>
          <p:cNvPr id="14349" name="Line 13"/>
          <p:cNvSpPr>
            <a:spLocks noChangeShapeType="1"/>
          </p:cNvSpPr>
          <p:nvPr/>
        </p:nvSpPr>
        <p:spPr bwMode="auto">
          <a:xfrm>
            <a:off x="830263" y="6405563"/>
            <a:ext cx="4216400" cy="0"/>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14350" name="Line 14"/>
          <p:cNvSpPr>
            <a:spLocks noChangeShapeType="1"/>
          </p:cNvSpPr>
          <p:nvPr/>
        </p:nvSpPr>
        <p:spPr bwMode="auto">
          <a:xfrm flipV="1">
            <a:off x="6926263" y="6405563"/>
            <a:ext cx="1379537" cy="7937"/>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14351" name="Text Box 15"/>
          <p:cNvSpPr txBox="1">
            <a:spLocks noChangeArrowheads="1"/>
          </p:cNvSpPr>
          <p:nvPr/>
        </p:nvSpPr>
        <p:spPr bwMode="auto">
          <a:xfrm>
            <a:off x="5097463" y="6176963"/>
            <a:ext cx="1828800" cy="396875"/>
          </a:xfrm>
          <a:prstGeom prst="rect">
            <a:avLst/>
          </a:prstGeom>
          <a:noFill/>
          <a:ln w="9525">
            <a:noFill/>
            <a:miter lim="800000"/>
            <a:headEnd/>
            <a:tailEnd/>
          </a:ln>
          <a:effectLst/>
        </p:spPr>
        <p:txBody>
          <a:bodyPr>
            <a:spAutoFit/>
          </a:bodyPr>
          <a:lstStyle/>
          <a:p>
            <a:pPr algn="l"/>
            <a:r>
              <a:rPr lang="en-US" sz="1000" i="1">
                <a:latin typeface="Arial" charset="0"/>
              </a:rPr>
              <a:t>Marshall Space Flight Center</a:t>
            </a:r>
          </a:p>
          <a:p>
            <a:pPr algn="l"/>
            <a:r>
              <a:rPr lang="en-US" sz="1000" i="1">
                <a:latin typeface="Arial" charset="0"/>
              </a:rPr>
              <a:t>GFSSP Training Course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11/7/2012</a:t>
            </a:r>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11/7/2012</a:t>
            </a:r>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r>
              <a:rPr lang="en-US" smtClean="0"/>
              <a:t>11/7/2012</a:t>
            </a:r>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7" name="Date Placeholder 6"/>
          <p:cNvSpPr>
            <a:spLocks noGrp="1"/>
          </p:cNvSpPr>
          <p:nvPr>
            <p:ph type="dt" sz="half" idx="10"/>
          </p:nvPr>
        </p:nvSpPr>
        <p:spPr/>
        <p:txBody>
          <a:bodyPr/>
          <a:lstStyle/>
          <a:p>
            <a:r>
              <a:rPr lang="en-US" smtClean="0"/>
              <a:t>11/7/2012</a:t>
            </a:r>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7"/>
          <p:cNvSpPr>
            <a:spLocks noGrp="1"/>
          </p:cNvSpPr>
          <p:nvPr>
            <p:ph type="dt" sz="half" idx="10"/>
          </p:nvPr>
        </p:nvSpPr>
        <p:spPr/>
        <p:txBody>
          <a:bodyPr/>
          <a:lstStyle/>
          <a:p>
            <a:r>
              <a:rPr lang="en-US" smtClean="0"/>
              <a:t>11/7/2012</a:t>
            </a:r>
            <a:endParaRPr lang="en-US"/>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9"/>
          <p:cNvSpPr>
            <a:spLocks noGrp="1"/>
          </p:cNvSpPr>
          <p:nvPr>
            <p:ph type="dt" sz="half" idx="10"/>
          </p:nvPr>
        </p:nvSpPr>
        <p:spPr/>
        <p:txBody>
          <a:bodyPr/>
          <a:lstStyle/>
          <a:p>
            <a:r>
              <a:rPr lang="en-US" smtClean="0"/>
              <a:t>11/7/2012</a:t>
            </a:r>
            <a:endParaRPr lang="en-US"/>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11/7/2012</a:t>
            </a:r>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smtClean="0"/>
              <a:t>11/7/2012</a:t>
            </a:r>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r>
              <a:rPr lang="en-US" smtClean="0"/>
              <a:t>11/7/2012</a:t>
            </a:r>
            <a:endParaRPr lang="en-US"/>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r>
              <a:rPr lang="en-US" smtClean="0"/>
              <a:t>11/7/2012</a:t>
            </a:r>
            <a:endParaRPr lang="en-US"/>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1A34C004-7483-402A-9C51-03C02C4C1CD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5" name="Rectangle 21"/>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endParaRPr lang="en-US" smtClean="0"/>
          </a:p>
        </p:txBody>
      </p:sp>
      <p:sp>
        <p:nvSpPr>
          <p:cNvPr id="1046" name="Rectangle 22"/>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7" name="Rectangle 2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mn-lt"/>
              </a:defRPr>
            </a:lvl1pPr>
          </a:lstStyle>
          <a:p>
            <a:r>
              <a:rPr lang="en-US" smtClean="0"/>
              <a:t>11/7/2012</a:t>
            </a:r>
            <a:endParaRPr lang="en-US"/>
          </a:p>
        </p:txBody>
      </p:sp>
      <p:sp>
        <p:nvSpPr>
          <p:cNvPr id="1048"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latin typeface="+mn-lt"/>
              </a:defRPr>
            </a:lvl1pPr>
          </a:lstStyle>
          <a:p>
            <a:endParaRPr lang="en-US" dirty="0"/>
          </a:p>
        </p:txBody>
      </p:sp>
      <p:sp>
        <p:nvSpPr>
          <p:cNvPr id="1051" name="Line 27"/>
          <p:cNvSpPr>
            <a:spLocks noChangeShapeType="1"/>
          </p:cNvSpPr>
          <p:nvPr/>
        </p:nvSpPr>
        <p:spPr bwMode="auto">
          <a:xfrm>
            <a:off x="990600" y="838200"/>
            <a:ext cx="4216400" cy="0"/>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1053" name="Text Box 29"/>
          <p:cNvSpPr txBox="1">
            <a:spLocks noChangeArrowheads="1"/>
          </p:cNvSpPr>
          <p:nvPr/>
        </p:nvSpPr>
        <p:spPr bwMode="auto">
          <a:xfrm>
            <a:off x="5257800" y="609600"/>
            <a:ext cx="1828800" cy="396875"/>
          </a:xfrm>
          <a:prstGeom prst="rect">
            <a:avLst/>
          </a:prstGeom>
          <a:noFill/>
          <a:ln w="9525">
            <a:noFill/>
            <a:miter lim="800000"/>
            <a:headEnd/>
            <a:tailEnd/>
          </a:ln>
          <a:effectLst/>
        </p:spPr>
        <p:txBody>
          <a:bodyPr>
            <a:spAutoFit/>
          </a:bodyPr>
          <a:lstStyle/>
          <a:p>
            <a:pPr algn="l"/>
            <a:r>
              <a:rPr lang="en-US" sz="1000" i="1">
                <a:latin typeface="Arial" charset="0"/>
              </a:rPr>
              <a:t>Marshall Space Flight Center</a:t>
            </a:r>
          </a:p>
          <a:p>
            <a:pPr algn="l"/>
            <a:r>
              <a:rPr lang="en-US" sz="1000" i="1">
                <a:latin typeface="Arial" charset="0"/>
              </a:rPr>
              <a:t>GFSSP Training Course</a:t>
            </a:r>
          </a:p>
        </p:txBody>
      </p:sp>
      <p:pic>
        <p:nvPicPr>
          <p:cNvPr id="1058" name="Picture 34"/>
          <p:cNvPicPr>
            <a:picLocks noChangeArrowheads="1"/>
          </p:cNvPicPr>
          <p:nvPr/>
        </p:nvPicPr>
        <p:blipFill>
          <a:blip r:embed="rId13" cstate="print"/>
          <a:srcRect/>
          <a:stretch>
            <a:fillRect/>
          </a:stretch>
        </p:blipFill>
        <p:spPr bwMode="auto">
          <a:xfrm>
            <a:off x="165100" y="173038"/>
            <a:ext cx="1019175" cy="825500"/>
          </a:xfrm>
          <a:prstGeom prst="rect">
            <a:avLst/>
          </a:prstGeom>
          <a:noFill/>
          <a:ln w="9525">
            <a:noFill/>
            <a:miter lim="800000"/>
            <a:headEnd/>
            <a:tailEnd/>
          </a:ln>
          <a:effectLst/>
        </p:spPr>
      </p:pic>
      <p:sp>
        <p:nvSpPr>
          <p:cNvPr id="1060" name="Line 36"/>
          <p:cNvSpPr>
            <a:spLocks noChangeShapeType="1"/>
          </p:cNvSpPr>
          <p:nvPr userDrawn="1"/>
        </p:nvSpPr>
        <p:spPr bwMode="auto">
          <a:xfrm>
            <a:off x="7067550" y="847725"/>
            <a:ext cx="569913" cy="0"/>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2" name="Slide Number Placeholder 1"/>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34C004-7483-402A-9C51-03C02C4C1CD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gfssp.msfc.nasa.gov/"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16.wmf"/><Relationship Id="rId3" Type="http://schemas.openxmlformats.org/officeDocument/2006/relationships/image" Target="../media/image18.wmf"/><Relationship Id="rId7" Type="http://schemas.openxmlformats.org/officeDocument/2006/relationships/image" Target="../media/image13.wmf"/><Relationship Id="rId12"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15.wmf"/><Relationship Id="rId5" Type="http://schemas.openxmlformats.org/officeDocument/2006/relationships/image" Target="../media/image12.wmf"/><Relationship Id="rId15" Type="http://schemas.openxmlformats.org/officeDocument/2006/relationships/image" Target="../media/image17.wmf"/><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14.wmf"/><Relationship Id="rId1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0.wmf"/><Relationship Id="rId5" Type="http://schemas.openxmlformats.org/officeDocument/2006/relationships/oleObject" Target="../embeddings/oleObject10.bin"/><Relationship Id="rId10" Type="http://schemas.openxmlformats.org/officeDocument/2006/relationships/image" Target="../media/image23.wmf"/><Relationship Id="rId4" Type="http://schemas.openxmlformats.org/officeDocument/2006/relationships/image" Target="../media/image19.wmf"/><Relationship Id="rId9" Type="http://schemas.openxmlformats.org/officeDocument/2006/relationships/image" Target="../media/image22.wmf"/></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gif"/><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771369" y="850302"/>
            <a:ext cx="77724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b="1" i="0" u="none" strike="noStrike" kern="1200" cap="none" spc="0" normalizeH="0" baseline="0" noProof="0" dirty="0" smtClean="0">
                <a:ln>
                  <a:noFill/>
                </a:ln>
                <a:solidFill>
                  <a:schemeClr val="tx1"/>
                </a:solidFill>
                <a:effectLst/>
                <a:uLnTx/>
                <a:uFillTx/>
                <a:latin typeface="+mj-lt"/>
                <a:ea typeface="+mj-ea"/>
                <a:cs typeface="+mj-cs"/>
              </a:rPr>
              <a:t>Generalized Fluid System Simulation Program (Version 701)</a:t>
            </a:r>
            <a:endParaRPr kumimoji="0" lang="en-US" b="1" i="0" u="none" strike="noStrike" kern="1200" cap="none" spc="0" normalizeH="0" baseline="0" noProof="0" dirty="0">
              <a:ln>
                <a:noFill/>
              </a:ln>
              <a:solidFill>
                <a:schemeClr val="tx1"/>
              </a:solidFill>
              <a:effectLst/>
              <a:uLnTx/>
              <a:uFillTx/>
              <a:latin typeface="+mj-lt"/>
              <a:ea typeface="+mj-ea"/>
              <a:cs typeface="+mj-cs"/>
            </a:endParaRPr>
          </a:p>
        </p:txBody>
      </p:sp>
      <p:pic>
        <p:nvPicPr>
          <p:cNvPr id="5" name="Picture 4"/>
          <p:cNvPicPr>
            <a:picLocks noChangeAspect="1" noChangeArrowheads="1"/>
          </p:cNvPicPr>
          <p:nvPr/>
        </p:nvPicPr>
        <p:blipFill>
          <a:blip r:embed="rId3" cstate="print"/>
          <a:srcRect/>
          <a:stretch>
            <a:fillRect/>
          </a:stretch>
        </p:blipFill>
        <p:spPr bwMode="auto">
          <a:xfrm>
            <a:off x="2957059" y="2041109"/>
            <a:ext cx="4072573" cy="2391806"/>
          </a:xfrm>
          <a:prstGeom prst="rect">
            <a:avLst/>
          </a:prstGeom>
          <a:noFill/>
          <a:ln w="19050">
            <a:noFill/>
            <a:miter lim="800000"/>
            <a:headEnd/>
            <a:tailEnd/>
          </a:ln>
          <a:effectLst/>
        </p:spPr>
      </p:pic>
      <p:sp>
        <p:nvSpPr>
          <p:cNvPr id="6" name="Rectangle 6"/>
          <p:cNvSpPr txBox="1">
            <a:spLocks noChangeArrowheads="1"/>
          </p:cNvSpPr>
          <p:nvPr/>
        </p:nvSpPr>
        <p:spPr>
          <a:xfrm>
            <a:off x="792661" y="4353602"/>
            <a:ext cx="7699375" cy="1998480"/>
          </a:xfrm>
          <a:prstGeom prst="rect">
            <a:avLst/>
          </a:prstGeom>
          <a:noFill/>
          <a:ln/>
        </p:spPr>
        <p:txBody>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400" b="1" i="0" u="none" strike="noStrike" kern="1200" cap="none" spc="0" normalizeH="0" baseline="0" noProof="0" dirty="0" smtClean="0">
                <a:ln>
                  <a:noFill/>
                </a:ln>
                <a:solidFill>
                  <a:schemeClr val="tx1"/>
                </a:solidFill>
                <a:effectLst/>
                <a:uLnTx/>
                <a:uFillTx/>
                <a:latin typeface="+mn-lt"/>
                <a:ea typeface="+mn-ea"/>
                <a:cs typeface="+mn-cs"/>
              </a:rPr>
              <a:t>Alok Majumdar &amp; Andre </a:t>
            </a:r>
            <a:r>
              <a:rPr kumimoji="0" lang="en-US" sz="2400" b="1" i="0" u="none" strike="noStrike" kern="1200" cap="none" spc="0" normalizeH="0" baseline="0" noProof="0" dirty="0" err="1" smtClean="0">
                <a:ln>
                  <a:noFill/>
                </a:ln>
                <a:solidFill>
                  <a:schemeClr val="tx1"/>
                </a:solidFill>
                <a:effectLst/>
                <a:uLnTx/>
                <a:uFillTx/>
                <a:latin typeface="+mn-lt"/>
                <a:ea typeface="+mn-ea"/>
                <a:cs typeface="+mn-cs"/>
              </a:rPr>
              <a:t>LeClair</a:t>
            </a:r>
            <a:endParaRPr kumimoji="0" lang="en-US"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000" b="1" i="0" u="none" strike="noStrike" kern="1200" cap="none" spc="0" normalizeH="0" baseline="0" noProof="0" dirty="0" smtClean="0">
                <a:ln>
                  <a:noFill/>
                </a:ln>
                <a:solidFill>
                  <a:schemeClr val="tx1"/>
                </a:solidFill>
                <a:effectLst/>
                <a:uLnTx/>
                <a:uFillTx/>
                <a:latin typeface="+mn-lt"/>
                <a:ea typeface="+mn-ea"/>
                <a:cs typeface="+mn-cs"/>
              </a:rPr>
              <a:t>NASA/Marshall Space Flight Center</a:t>
            </a:r>
          </a:p>
          <a:p>
            <a:pPr marL="342900" lvl="0" indent="-342900" eaLnBrk="1" fontAlgn="auto" hangingPunct="1">
              <a:spcBef>
                <a:spcPct val="20000"/>
              </a:spcBef>
              <a:spcAft>
                <a:spcPts val="0"/>
              </a:spcAft>
              <a:defRPr/>
            </a:pPr>
            <a:r>
              <a:rPr lang="en-US" sz="2000" b="1" i="1" dirty="0" smtClean="0">
                <a:latin typeface="Arial" panose="020B0604020202020204" pitchFamily="34" charset="0"/>
                <a:cs typeface="Arial" panose="020B0604020202020204" pitchFamily="34" charset="0"/>
              </a:rPr>
              <a:t>GFSSP </a:t>
            </a:r>
            <a:r>
              <a:rPr lang="en-US" sz="2000" b="1" i="1" dirty="0">
                <a:latin typeface="Arial" panose="020B0604020202020204" pitchFamily="34" charset="0"/>
                <a:cs typeface="Arial" panose="020B0604020202020204" pitchFamily="34" charset="0"/>
              </a:rPr>
              <a:t>Training Class for </a:t>
            </a:r>
            <a:r>
              <a:rPr lang="en-US" sz="2000" b="1" i="1" dirty="0" smtClean="0">
                <a:latin typeface="Arial" panose="020B0604020202020204" pitchFamily="34" charset="0"/>
                <a:cs typeface="Arial" panose="020B0604020202020204" pitchFamily="34" charset="0"/>
              </a:rPr>
              <a:t>SATERN</a:t>
            </a:r>
            <a:endParaRPr lang="en-US" sz="2000" b="1" i="1" dirty="0">
              <a:latin typeface="Arial" panose="020B0604020202020204" pitchFamily="34" charset="0"/>
              <a:cs typeface="Arial" panose="020B0604020202020204" pitchFamily="34" charset="0"/>
            </a:endParaRPr>
          </a:p>
          <a:p>
            <a:pPr marL="342900" lvl="0" indent="-342900" eaLnBrk="1" fontAlgn="auto" hangingPunct="1">
              <a:spcBef>
                <a:spcPct val="20000"/>
              </a:spcBef>
              <a:spcAft>
                <a:spcPts val="0"/>
              </a:spcAft>
              <a:defRPr/>
            </a:pPr>
            <a:r>
              <a:rPr lang="en-US" sz="2000" b="1" i="1" dirty="0" smtClean="0">
                <a:latin typeface="Arial" panose="020B0604020202020204" pitchFamily="34" charset="0"/>
                <a:cs typeface="Arial" panose="020B0604020202020204" pitchFamily="34" charset="0"/>
              </a:rPr>
              <a:t>April 12 – 14, 2016</a:t>
            </a:r>
            <a:endParaRPr lang="en-US" sz="2000" b="1" i="1" dirty="0">
              <a:latin typeface="Arial" panose="020B0604020202020204" pitchFamily="34" charset="0"/>
              <a:cs typeface="Arial" panose="020B0604020202020204" pitchFamily="34" charset="0"/>
            </a:endParaRPr>
          </a:p>
        </p:txBody>
      </p:sp>
      <p:sp>
        <p:nvSpPr>
          <p:cNvPr id="7" name="Date Placeholder 4"/>
          <p:cNvSpPr txBox="1">
            <a:spLocks/>
          </p:cNvSpPr>
          <p:nvPr/>
        </p:nvSpPr>
        <p:spPr bwMode="auto">
          <a:xfrm>
            <a:off x="838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 </a:t>
            </a:r>
            <a:endParaRPr kumimoji="0" 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8" name="Slide Number Placeholder 7"/>
          <p:cNvSpPr>
            <a:spLocks noGrp="1"/>
          </p:cNvSpPr>
          <p:nvPr>
            <p:ph type="sldNum" sz="quarter" idx="12"/>
          </p:nvPr>
        </p:nvSpPr>
        <p:spPr/>
        <p:txBody>
          <a:bodyPr/>
          <a:lstStyle/>
          <a:p>
            <a:fld id="{1A34C004-7483-402A-9C51-03C02C4C1CD2}" type="slidenum">
              <a:rPr lang="en-US" smtClean="0"/>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93" name="Rectangle 37"/>
          <p:cNvSpPr>
            <a:spLocks noChangeArrowheads="1"/>
          </p:cNvSpPr>
          <p:nvPr/>
        </p:nvSpPr>
        <p:spPr bwMode="auto">
          <a:xfrm>
            <a:off x="0" y="1398588"/>
            <a:ext cx="9144000" cy="0"/>
          </a:xfrm>
          <a:prstGeom prst="rect">
            <a:avLst/>
          </a:prstGeom>
          <a:noFill/>
          <a:ln w="19050">
            <a:noFill/>
            <a:miter lim="800000"/>
            <a:headEnd/>
            <a:tailEnd/>
          </a:ln>
          <a:effectLst/>
        </p:spPr>
        <p:txBody>
          <a:bodyPr wrap="none" anchor="ctr">
            <a:spAutoFit/>
          </a:bodyPr>
          <a:lstStyle/>
          <a:p>
            <a:pPr algn="l"/>
            <a:endParaRPr lang="en-US" sz="2400"/>
          </a:p>
        </p:txBody>
      </p:sp>
      <p:sp>
        <p:nvSpPr>
          <p:cNvPr id="147494" name="Rectangle 38"/>
          <p:cNvSpPr>
            <a:spLocks noChangeArrowheads="1"/>
          </p:cNvSpPr>
          <p:nvPr/>
        </p:nvSpPr>
        <p:spPr bwMode="auto">
          <a:xfrm>
            <a:off x="0" y="1398588"/>
            <a:ext cx="9144000" cy="0"/>
          </a:xfrm>
          <a:prstGeom prst="rect">
            <a:avLst/>
          </a:prstGeom>
          <a:noFill/>
          <a:ln w="19050">
            <a:noFill/>
            <a:miter lim="800000"/>
            <a:headEnd/>
            <a:tailEnd/>
          </a:ln>
          <a:effectLst/>
        </p:spPr>
        <p:txBody>
          <a:bodyPr wrap="none" anchor="ctr">
            <a:spAutoFit/>
          </a:bodyPr>
          <a:lstStyle/>
          <a:p>
            <a:endParaRPr lang="en-US"/>
          </a:p>
        </p:txBody>
      </p:sp>
      <p:sp>
        <p:nvSpPr>
          <p:cNvPr id="147495" name="Rectangle 39"/>
          <p:cNvSpPr>
            <a:spLocks noChangeArrowheads="1"/>
          </p:cNvSpPr>
          <p:nvPr/>
        </p:nvSpPr>
        <p:spPr bwMode="auto">
          <a:xfrm>
            <a:off x="0" y="3962400"/>
            <a:ext cx="9144000" cy="0"/>
          </a:xfrm>
          <a:prstGeom prst="rect">
            <a:avLst/>
          </a:prstGeom>
          <a:noFill/>
          <a:ln w="19050">
            <a:noFill/>
            <a:miter lim="800000"/>
            <a:headEnd/>
            <a:tailEnd/>
          </a:ln>
          <a:effectLst/>
        </p:spPr>
        <p:txBody>
          <a:bodyPr wrap="none" anchor="ctr">
            <a:spAutoFit/>
          </a:bodyPr>
          <a:lstStyle/>
          <a:p>
            <a:endParaRPr lang="en-US"/>
          </a:p>
        </p:txBody>
      </p:sp>
      <p:grpSp>
        <p:nvGrpSpPr>
          <p:cNvPr id="147505" name="Group 49"/>
          <p:cNvGrpSpPr>
            <a:grpSpLocks/>
          </p:cNvGrpSpPr>
          <p:nvPr/>
        </p:nvGrpSpPr>
        <p:grpSpPr bwMode="auto">
          <a:xfrm>
            <a:off x="1200150" y="1385888"/>
            <a:ext cx="6337300" cy="4651375"/>
            <a:chOff x="808" y="881"/>
            <a:chExt cx="3992" cy="2930"/>
          </a:xfrm>
        </p:grpSpPr>
        <p:pic>
          <p:nvPicPr>
            <p:cNvPr id="147482" name="Picture 26"/>
            <p:cNvPicPr>
              <a:picLocks noChangeAspect="1" noChangeArrowheads="1"/>
            </p:cNvPicPr>
            <p:nvPr/>
          </p:nvPicPr>
          <p:blipFill>
            <a:blip r:embed="rId3" cstate="print"/>
            <a:srcRect/>
            <a:stretch>
              <a:fillRect/>
            </a:stretch>
          </p:blipFill>
          <p:spPr bwMode="auto">
            <a:xfrm>
              <a:off x="1083" y="1237"/>
              <a:ext cx="2985" cy="1615"/>
            </a:xfrm>
            <a:prstGeom prst="rect">
              <a:avLst/>
            </a:prstGeom>
            <a:noFill/>
            <a:ln w="19050">
              <a:miter lim="800000"/>
              <a:headEnd/>
              <a:tailEnd/>
            </a:ln>
          </p:spPr>
        </p:pic>
        <p:grpSp>
          <p:nvGrpSpPr>
            <p:cNvPr id="147460" name="Group 4"/>
            <p:cNvGrpSpPr>
              <a:grpSpLocks noChangeAspect="1"/>
            </p:cNvGrpSpPr>
            <p:nvPr/>
          </p:nvGrpSpPr>
          <p:grpSpPr bwMode="auto">
            <a:xfrm>
              <a:off x="808" y="2867"/>
              <a:ext cx="3456" cy="944"/>
              <a:chOff x="2425" y="6780"/>
              <a:chExt cx="7317" cy="1997"/>
            </a:xfrm>
          </p:grpSpPr>
          <p:sp>
            <p:nvSpPr>
              <p:cNvPr id="147481" name="AutoShape 25"/>
              <p:cNvSpPr>
                <a:spLocks noChangeAspect="1" noChangeArrowheads="1" noTextEdit="1"/>
              </p:cNvSpPr>
              <p:nvPr/>
            </p:nvSpPr>
            <p:spPr bwMode="auto">
              <a:xfrm>
                <a:off x="2425" y="6780"/>
                <a:ext cx="7317" cy="1997"/>
              </a:xfrm>
              <a:prstGeom prst="rect">
                <a:avLst/>
              </a:prstGeom>
              <a:noFill/>
            </p:spPr>
            <p:txBody>
              <a:bodyPr/>
              <a:lstStyle/>
              <a:p>
                <a:endParaRPr lang="en-US"/>
              </a:p>
            </p:txBody>
          </p:sp>
          <p:sp>
            <p:nvSpPr>
              <p:cNvPr id="147480" name="Rectangle 24"/>
              <p:cNvSpPr>
                <a:spLocks noChangeArrowheads="1"/>
              </p:cNvSpPr>
              <p:nvPr/>
            </p:nvSpPr>
            <p:spPr bwMode="auto">
              <a:xfrm>
                <a:off x="4190" y="7386"/>
                <a:ext cx="3688" cy="400"/>
              </a:xfrm>
              <a:prstGeom prst="rect">
                <a:avLst/>
              </a:prstGeom>
              <a:solidFill>
                <a:srgbClr val="FFFFFF"/>
              </a:solidFill>
              <a:ln w="19050">
                <a:solidFill>
                  <a:srgbClr val="000000"/>
                </a:solidFill>
                <a:miter lim="800000"/>
                <a:headEnd/>
                <a:tailEnd/>
              </a:ln>
            </p:spPr>
            <p:txBody>
              <a:bodyPr anchor="ctr"/>
              <a:lstStyle/>
              <a:p>
                <a:endParaRPr lang="en-US"/>
              </a:p>
            </p:txBody>
          </p:sp>
          <p:sp>
            <p:nvSpPr>
              <p:cNvPr id="147479" name="Rectangle 23"/>
              <p:cNvSpPr>
                <a:spLocks noChangeArrowheads="1"/>
              </p:cNvSpPr>
              <p:nvPr/>
            </p:nvSpPr>
            <p:spPr bwMode="auto">
              <a:xfrm>
                <a:off x="4178" y="7801"/>
                <a:ext cx="3700" cy="300"/>
              </a:xfrm>
              <a:prstGeom prst="rect">
                <a:avLst/>
              </a:prstGeom>
              <a:solidFill>
                <a:srgbClr val="FFFFFF"/>
              </a:solidFill>
              <a:ln w="19050">
                <a:solidFill>
                  <a:srgbClr val="000000"/>
                </a:solidFill>
                <a:miter lim="800000"/>
                <a:headEnd/>
                <a:tailEnd/>
              </a:ln>
            </p:spPr>
            <p:txBody>
              <a:bodyPr anchor="ctr"/>
              <a:lstStyle/>
              <a:p>
                <a:endParaRPr lang="en-US"/>
              </a:p>
            </p:txBody>
          </p:sp>
          <p:sp>
            <p:nvSpPr>
              <p:cNvPr id="147478" name="Rectangle 22"/>
              <p:cNvSpPr>
                <a:spLocks noChangeArrowheads="1"/>
              </p:cNvSpPr>
              <p:nvPr/>
            </p:nvSpPr>
            <p:spPr bwMode="auto">
              <a:xfrm>
                <a:off x="4178" y="7151"/>
                <a:ext cx="3700" cy="300"/>
              </a:xfrm>
              <a:prstGeom prst="rect">
                <a:avLst/>
              </a:prstGeom>
              <a:solidFill>
                <a:srgbClr val="FFFFFF"/>
              </a:solidFill>
              <a:ln w="19050">
                <a:solidFill>
                  <a:srgbClr val="000000"/>
                </a:solidFill>
                <a:miter lim="800000"/>
                <a:headEnd/>
                <a:tailEnd/>
              </a:ln>
            </p:spPr>
            <p:txBody>
              <a:bodyPr anchor="ctr"/>
              <a:lstStyle/>
              <a:p>
                <a:endParaRPr lang="en-US"/>
              </a:p>
            </p:txBody>
          </p:sp>
          <p:sp>
            <p:nvSpPr>
              <p:cNvPr id="147477" name="Line 21"/>
              <p:cNvSpPr>
                <a:spLocks noChangeShapeType="1"/>
              </p:cNvSpPr>
              <p:nvPr/>
            </p:nvSpPr>
            <p:spPr bwMode="auto">
              <a:xfrm>
                <a:off x="3578" y="7621"/>
                <a:ext cx="600" cy="0"/>
              </a:xfrm>
              <a:prstGeom prst="line">
                <a:avLst/>
              </a:prstGeom>
              <a:noFill/>
              <a:ln w="19050">
                <a:solidFill>
                  <a:srgbClr val="000000"/>
                </a:solidFill>
                <a:round/>
                <a:headEnd/>
                <a:tailEnd type="triangle" w="med" len="med"/>
              </a:ln>
            </p:spPr>
            <p:txBody>
              <a:bodyPr anchor="ctr"/>
              <a:lstStyle/>
              <a:p>
                <a:endParaRPr lang="en-US"/>
              </a:p>
            </p:txBody>
          </p:sp>
          <p:sp>
            <p:nvSpPr>
              <p:cNvPr id="147476" name="Line 20"/>
              <p:cNvSpPr>
                <a:spLocks noChangeShapeType="1"/>
              </p:cNvSpPr>
              <p:nvPr/>
            </p:nvSpPr>
            <p:spPr bwMode="auto">
              <a:xfrm>
                <a:off x="7875" y="7315"/>
                <a:ext cx="600" cy="0"/>
              </a:xfrm>
              <a:prstGeom prst="line">
                <a:avLst/>
              </a:prstGeom>
              <a:noFill/>
              <a:ln w="19050">
                <a:solidFill>
                  <a:srgbClr val="000000"/>
                </a:solidFill>
                <a:round/>
                <a:headEnd type="triangle" w="med" len="med"/>
                <a:tailEnd/>
              </a:ln>
            </p:spPr>
            <p:txBody>
              <a:bodyPr anchor="ctr"/>
              <a:lstStyle/>
              <a:p>
                <a:endParaRPr lang="en-US"/>
              </a:p>
            </p:txBody>
          </p:sp>
          <p:sp>
            <p:nvSpPr>
              <p:cNvPr id="147475" name="Line 19"/>
              <p:cNvSpPr>
                <a:spLocks noChangeShapeType="1"/>
              </p:cNvSpPr>
              <p:nvPr/>
            </p:nvSpPr>
            <p:spPr bwMode="auto">
              <a:xfrm>
                <a:off x="7875" y="8001"/>
                <a:ext cx="600" cy="0"/>
              </a:xfrm>
              <a:prstGeom prst="line">
                <a:avLst/>
              </a:prstGeom>
              <a:noFill/>
              <a:ln w="19050">
                <a:solidFill>
                  <a:srgbClr val="000000"/>
                </a:solidFill>
                <a:round/>
                <a:headEnd type="triangle" w="med" len="med"/>
                <a:tailEnd/>
              </a:ln>
            </p:spPr>
            <p:txBody>
              <a:bodyPr anchor="ctr"/>
              <a:lstStyle/>
              <a:p>
                <a:endParaRPr lang="en-US"/>
              </a:p>
            </p:txBody>
          </p:sp>
          <p:sp>
            <p:nvSpPr>
              <p:cNvPr id="147474" name="Text Box 18"/>
              <p:cNvSpPr txBox="1">
                <a:spLocks noChangeArrowheads="1"/>
              </p:cNvSpPr>
              <p:nvPr/>
            </p:nvSpPr>
            <p:spPr bwMode="auto">
              <a:xfrm>
                <a:off x="2790" y="7263"/>
                <a:ext cx="881" cy="621"/>
              </a:xfrm>
              <a:prstGeom prst="rect">
                <a:avLst/>
              </a:prstGeom>
              <a:noFill/>
              <a:ln w="19050">
                <a:noFill/>
                <a:miter lim="800000"/>
                <a:headEnd/>
                <a:tailEnd/>
              </a:ln>
            </p:spPr>
            <p:txBody>
              <a:bodyPr lIns="89611" tIns="44806" rIns="89611" bIns="44806"/>
              <a:lstStyle/>
              <a:p>
                <a:r>
                  <a:rPr lang="en-US" sz="1000">
                    <a:solidFill>
                      <a:srgbClr val="000000"/>
                    </a:solidFill>
                    <a:latin typeface="Arial" charset="0"/>
                    <a:ea typeface="Times New Roman" pitchFamily="18" charset="0"/>
                    <a:cs typeface="Arial" charset="0"/>
                  </a:rPr>
                  <a:t>Nitrogen</a:t>
                </a:r>
                <a:endParaRPr lang="en-US" sz="900">
                  <a:ea typeface="Times New Roman" pitchFamily="18" charset="0"/>
                  <a:cs typeface="Arial" charset="0"/>
                </a:endParaRPr>
              </a:p>
              <a:p>
                <a:r>
                  <a:rPr lang="en-US" sz="1000">
                    <a:solidFill>
                      <a:srgbClr val="000000"/>
                    </a:solidFill>
                    <a:latin typeface="Arial" charset="0"/>
                    <a:ea typeface="Times New Roman" pitchFamily="18" charset="0"/>
                    <a:cs typeface="Arial" charset="0"/>
                  </a:rPr>
                  <a:t>250 º F</a:t>
                </a:r>
                <a:endParaRPr lang="en-US" sz="2400">
                  <a:ea typeface="Times New Roman" pitchFamily="18" charset="0"/>
                  <a:cs typeface="Arial" charset="0"/>
                </a:endParaRPr>
              </a:p>
            </p:txBody>
          </p:sp>
          <p:sp>
            <p:nvSpPr>
              <p:cNvPr id="147473" name="Text Box 17"/>
              <p:cNvSpPr txBox="1">
                <a:spLocks noChangeArrowheads="1"/>
              </p:cNvSpPr>
              <p:nvPr/>
            </p:nvSpPr>
            <p:spPr bwMode="auto">
              <a:xfrm>
                <a:off x="8540" y="7382"/>
                <a:ext cx="913" cy="520"/>
              </a:xfrm>
              <a:prstGeom prst="rect">
                <a:avLst/>
              </a:prstGeom>
              <a:noFill/>
              <a:ln w="19050">
                <a:noFill/>
                <a:miter lim="800000"/>
                <a:headEnd/>
                <a:tailEnd/>
              </a:ln>
            </p:spPr>
            <p:txBody>
              <a:bodyPr lIns="89611" tIns="44806" rIns="89611" bIns="44806"/>
              <a:lstStyle/>
              <a:p>
                <a:r>
                  <a:rPr lang="en-US" sz="1000">
                    <a:solidFill>
                      <a:srgbClr val="000000"/>
                    </a:solidFill>
                    <a:latin typeface="Arial" charset="0"/>
                    <a:ea typeface="Times New Roman" pitchFamily="18" charset="0"/>
                    <a:cs typeface="Arial" charset="0"/>
                  </a:rPr>
                  <a:t>Nitrogen</a:t>
                </a:r>
                <a:endParaRPr lang="en-US" sz="900">
                  <a:ea typeface="Times New Roman" pitchFamily="18" charset="0"/>
                  <a:cs typeface="Arial" charset="0"/>
                </a:endParaRPr>
              </a:p>
              <a:p>
                <a:r>
                  <a:rPr lang="en-US" sz="1000">
                    <a:solidFill>
                      <a:srgbClr val="000000"/>
                    </a:solidFill>
                    <a:latin typeface="Arial" charset="0"/>
                    <a:ea typeface="Times New Roman" pitchFamily="18" charset="0"/>
                    <a:cs typeface="Arial" charset="0"/>
                  </a:rPr>
                  <a:t>70 º F</a:t>
                </a:r>
                <a:endParaRPr lang="en-US" sz="2400">
                  <a:ea typeface="Times New Roman" pitchFamily="18" charset="0"/>
                  <a:cs typeface="Arial" charset="0"/>
                </a:endParaRPr>
              </a:p>
            </p:txBody>
          </p:sp>
          <p:sp>
            <p:nvSpPr>
              <p:cNvPr id="147472" name="Line 16"/>
              <p:cNvSpPr>
                <a:spLocks noChangeShapeType="1"/>
              </p:cNvSpPr>
              <p:nvPr/>
            </p:nvSpPr>
            <p:spPr bwMode="auto">
              <a:xfrm flipH="1">
                <a:off x="5750" y="7444"/>
                <a:ext cx="28" cy="392"/>
              </a:xfrm>
              <a:prstGeom prst="line">
                <a:avLst/>
              </a:prstGeom>
              <a:noFill/>
              <a:ln w="19050">
                <a:solidFill>
                  <a:srgbClr val="000000"/>
                </a:solidFill>
                <a:round/>
                <a:headEnd type="triangle" w="med" len="med"/>
                <a:tailEnd type="triangle" w="med" len="med"/>
              </a:ln>
            </p:spPr>
            <p:txBody>
              <a:bodyPr anchor="ctr"/>
              <a:lstStyle/>
              <a:p>
                <a:endParaRPr lang="en-US"/>
              </a:p>
            </p:txBody>
          </p:sp>
          <p:sp>
            <p:nvSpPr>
              <p:cNvPr id="147471" name="Text Box 15"/>
              <p:cNvSpPr txBox="1">
                <a:spLocks noChangeArrowheads="1"/>
              </p:cNvSpPr>
              <p:nvPr/>
            </p:nvSpPr>
            <p:spPr bwMode="auto">
              <a:xfrm>
                <a:off x="5438" y="7471"/>
                <a:ext cx="2008" cy="321"/>
              </a:xfrm>
              <a:prstGeom prst="rect">
                <a:avLst/>
              </a:prstGeom>
              <a:noFill/>
              <a:ln w="19050">
                <a:noFill/>
                <a:miter lim="800000"/>
                <a:headEnd/>
                <a:tailEnd/>
              </a:ln>
            </p:spPr>
            <p:txBody>
              <a:bodyPr lIns="89611" tIns="44806" rIns="89611" bIns="44806"/>
              <a:lstStyle/>
              <a:p>
                <a:r>
                  <a:rPr lang="en-US" sz="1000">
                    <a:solidFill>
                      <a:srgbClr val="000000"/>
                    </a:solidFill>
                    <a:latin typeface="Arial" charset="0"/>
                    <a:ea typeface="Times New Roman" pitchFamily="18" charset="0"/>
                    <a:cs typeface="Arial" charset="0"/>
                  </a:rPr>
                  <a:t>D</a:t>
                </a:r>
                <a:r>
                  <a:rPr lang="en-US" sz="1000" baseline="-30000">
                    <a:solidFill>
                      <a:srgbClr val="000000"/>
                    </a:solidFill>
                    <a:latin typeface="Arial" charset="0"/>
                    <a:ea typeface="Times New Roman" pitchFamily="18" charset="0"/>
                    <a:cs typeface="Arial" charset="0"/>
                  </a:rPr>
                  <a:t>inner</a:t>
                </a:r>
                <a:r>
                  <a:rPr lang="en-US" sz="1000">
                    <a:solidFill>
                      <a:srgbClr val="000000"/>
                    </a:solidFill>
                    <a:latin typeface="Arial" charset="0"/>
                    <a:ea typeface="Times New Roman" pitchFamily="18" charset="0"/>
                    <a:cs typeface="Arial" charset="0"/>
                  </a:rPr>
                  <a:t>= 2 inches</a:t>
                </a:r>
                <a:endParaRPr lang="en-US" sz="2400">
                  <a:ea typeface="Times New Roman" pitchFamily="18" charset="0"/>
                  <a:cs typeface="Arial" charset="0"/>
                </a:endParaRPr>
              </a:p>
            </p:txBody>
          </p:sp>
          <p:sp>
            <p:nvSpPr>
              <p:cNvPr id="147470" name="Line 14"/>
              <p:cNvSpPr>
                <a:spLocks noChangeShapeType="1"/>
              </p:cNvSpPr>
              <p:nvPr/>
            </p:nvSpPr>
            <p:spPr bwMode="auto">
              <a:xfrm flipH="1">
                <a:off x="4461" y="7144"/>
                <a:ext cx="25" cy="952"/>
              </a:xfrm>
              <a:prstGeom prst="line">
                <a:avLst/>
              </a:prstGeom>
              <a:noFill/>
              <a:ln w="19050">
                <a:solidFill>
                  <a:srgbClr val="000000"/>
                </a:solidFill>
                <a:round/>
                <a:headEnd type="triangle" w="med" len="med"/>
                <a:tailEnd type="triangle" w="med" len="med"/>
              </a:ln>
            </p:spPr>
            <p:txBody>
              <a:bodyPr anchor="ctr"/>
              <a:lstStyle/>
              <a:p>
                <a:endParaRPr lang="en-US"/>
              </a:p>
            </p:txBody>
          </p:sp>
          <p:sp>
            <p:nvSpPr>
              <p:cNvPr id="147469" name="Text Box 13"/>
              <p:cNvSpPr txBox="1">
                <a:spLocks noChangeArrowheads="1"/>
              </p:cNvSpPr>
              <p:nvPr/>
            </p:nvSpPr>
            <p:spPr bwMode="auto">
              <a:xfrm>
                <a:off x="4382" y="6780"/>
                <a:ext cx="2112" cy="321"/>
              </a:xfrm>
              <a:prstGeom prst="rect">
                <a:avLst/>
              </a:prstGeom>
              <a:noFill/>
              <a:ln w="19050">
                <a:noFill/>
                <a:miter lim="800000"/>
                <a:headEnd/>
                <a:tailEnd/>
              </a:ln>
            </p:spPr>
            <p:txBody>
              <a:bodyPr lIns="89611" tIns="44806" rIns="89611" bIns="44806"/>
              <a:lstStyle/>
              <a:p>
                <a:pPr algn="l"/>
                <a:r>
                  <a:rPr lang="en-US" sz="1000">
                    <a:solidFill>
                      <a:srgbClr val="000000"/>
                    </a:solidFill>
                    <a:latin typeface="Arial" charset="0"/>
                    <a:ea typeface="Times New Roman" pitchFamily="18" charset="0"/>
                    <a:cs typeface="Arial" charset="0"/>
                  </a:rPr>
                  <a:t>D</a:t>
                </a:r>
                <a:r>
                  <a:rPr lang="en-US" sz="1000" baseline="-30000">
                    <a:solidFill>
                      <a:srgbClr val="000000"/>
                    </a:solidFill>
                    <a:latin typeface="Arial" charset="0"/>
                    <a:ea typeface="Times New Roman" pitchFamily="18" charset="0"/>
                    <a:cs typeface="Arial" charset="0"/>
                  </a:rPr>
                  <a:t>outer</a:t>
                </a:r>
                <a:r>
                  <a:rPr lang="en-US" sz="1000">
                    <a:solidFill>
                      <a:srgbClr val="000000"/>
                    </a:solidFill>
                    <a:latin typeface="Arial" charset="0"/>
                    <a:ea typeface="Times New Roman" pitchFamily="18" charset="0"/>
                    <a:cs typeface="Arial" charset="0"/>
                  </a:rPr>
                  <a:t>= 4 inches</a:t>
                </a:r>
                <a:endParaRPr lang="en-US" sz="2400">
                  <a:ea typeface="Times New Roman" pitchFamily="18" charset="0"/>
                  <a:cs typeface="Arial" charset="0"/>
                </a:endParaRPr>
              </a:p>
            </p:txBody>
          </p:sp>
          <p:sp>
            <p:nvSpPr>
              <p:cNvPr id="147468" name="Line 12"/>
              <p:cNvSpPr>
                <a:spLocks noChangeShapeType="1"/>
              </p:cNvSpPr>
              <p:nvPr/>
            </p:nvSpPr>
            <p:spPr bwMode="auto">
              <a:xfrm flipH="1">
                <a:off x="4146" y="8185"/>
                <a:ext cx="12" cy="536"/>
              </a:xfrm>
              <a:prstGeom prst="line">
                <a:avLst/>
              </a:prstGeom>
              <a:noFill/>
              <a:ln w="12700">
                <a:solidFill>
                  <a:srgbClr val="000000"/>
                </a:solidFill>
                <a:round/>
                <a:headEnd/>
                <a:tailEnd/>
              </a:ln>
            </p:spPr>
            <p:txBody>
              <a:bodyPr anchor="ctr"/>
              <a:lstStyle/>
              <a:p>
                <a:endParaRPr lang="en-US"/>
              </a:p>
            </p:txBody>
          </p:sp>
          <p:sp>
            <p:nvSpPr>
              <p:cNvPr id="147467" name="Line 11"/>
              <p:cNvSpPr>
                <a:spLocks noChangeShapeType="1"/>
              </p:cNvSpPr>
              <p:nvPr/>
            </p:nvSpPr>
            <p:spPr bwMode="auto">
              <a:xfrm flipH="1">
                <a:off x="7842" y="8242"/>
                <a:ext cx="12" cy="535"/>
              </a:xfrm>
              <a:prstGeom prst="line">
                <a:avLst/>
              </a:prstGeom>
              <a:noFill/>
              <a:ln w="12700">
                <a:solidFill>
                  <a:srgbClr val="000000"/>
                </a:solidFill>
                <a:round/>
                <a:headEnd/>
                <a:tailEnd/>
              </a:ln>
            </p:spPr>
            <p:txBody>
              <a:bodyPr anchor="ctr"/>
              <a:lstStyle/>
              <a:p>
                <a:endParaRPr lang="en-US"/>
              </a:p>
            </p:txBody>
          </p:sp>
          <p:sp>
            <p:nvSpPr>
              <p:cNvPr id="147466" name="Line 10"/>
              <p:cNvSpPr>
                <a:spLocks noChangeShapeType="1"/>
              </p:cNvSpPr>
              <p:nvPr/>
            </p:nvSpPr>
            <p:spPr bwMode="auto">
              <a:xfrm flipV="1">
                <a:off x="4148" y="8448"/>
                <a:ext cx="1240" cy="12"/>
              </a:xfrm>
              <a:prstGeom prst="line">
                <a:avLst/>
              </a:prstGeom>
              <a:noFill/>
              <a:ln w="12700">
                <a:solidFill>
                  <a:srgbClr val="000000"/>
                </a:solidFill>
                <a:round/>
                <a:headEnd/>
                <a:tailEnd/>
              </a:ln>
            </p:spPr>
            <p:txBody>
              <a:bodyPr anchor="ctr"/>
              <a:lstStyle/>
              <a:p>
                <a:endParaRPr lang="en-US"/>
              </a:p>
            </p:txBody>
          </p:sp>
          <p:sp>
            <p:nvSpPr>
              <p:cNvPr id="147465" name="Line 9"/>
              <p:cNvSpPr>
                <a:spLocks noChangeShapeType="1"/>
              </p:cNvSpPr>
              <p:nvPr/>
            </p:nvSpPr>
            <p:spPr bwMode="auto">
              <a:xfrm flipV="1">
                <a:off x="6632" y="8465"/>
                <a:ext cx="1212" cy="15"/>
              </a:xfrm>
              <a:prstGeom prst="line">
                <a:avLst/>
              </a:prstGeom>
              <a:noFill/>
              <a:ln w="12700">
                <a:solidFill>
                  <a:srgbClr val="000000"/>
                </a:solidFill>
                <a:round/>
                <a:headEnd/>
                <a:tailEnd/>
              </a:ln>
            </p:spPr>
            <p:txBody>
              <a:bodyPr anchor="ctr"/>
              <a:lstStyle/>
              <a:p>
                <a:endParaRPr lang="en-US"/>
              </a:p>
            </p:txBody>
          </p:sp>
          <p:sp>
            <p:nvSpPr>
              <p:cNvPr id="147464" name="Text Box 8"/>
              <p:cNvSpPr txBox="1">
                <a:spLocks noChangeArrowheads="1"/>
              </p:cNvSpPr>
              <p:nvPr/>
            </p:nvSpPr>
            <p:spPr bwMode="auto">
              <a:xfrm>
                <a:off x="5542" y="8305"/>
                <a:ext cx="940" cy="320"/>
              </a:xfrm>
              <a:prstGeom prst="rect">
                <a:avLst/>
              </a:prstGeom>
              <a:noFill/>
              <a:ln w="19050">
                <a:noFill/>
                <a:miter lim="800000"/>
                <a:headEnd/>
                <a:tailEnd/>
              </a:ln>
            </p:spPr>
            <p:txBody>
              <a:bodyPr lIns="89611" tIns="44806" rIns="89611" bIns="44806"/>
              <a:lstStyle/>
              <a:p>
                <a:r>
                  <a:rPr lang="en-US" sz="1000">
                    <a:solidFill>
                      <a:srgbClr val="000000"/>
                    </a:solidFill>
                    <a:latin typeface="Arial" charset="0"/>
                    <a:ea typeface="Times New Roman" pitchFamily="18" charset="0"/>
                    <a:cs typeface="Arial" charset="0"/>
                  </a:rPr>
                  <a:t>L= 2 ft</a:t>
                </a:r>
                <a:endParaRPr lang="en-US" sz="2400">
                  <a:ea typeface="Times New Roman" pitchFamily="18" charset="0"/>
                  <a:cs typeface="Arial" charset="0"/>
                </a:endParaRPr>
              </a:p>
            </p:txBody>
          </p:sp>
          <p:sp>
            <p:nvSpPr>
              <p:cNvPr id="147463" name="Text Box 7"/>
              <p:cNvSpPr txBox="1">
                <a:spLocks noChangeArrowheads="1"/>
              </p:cNvSpPr>
              <p:nvPr/>
            </p:nvSpPr>
            <p:spPr bwMode="auto">
              <a:xfrm>
                <a:off x="2425" y="8044"/>
                <a:ext cx="1188" cy="321"/>
              </a:xfrm>
              <a:prstGeom prst="rect">
                <a:avLst/>
              </a:prstGeom>
              <a:noFill/>
              <a:ln w="19050">
                <a:noFill/>
                <a:miter lim="800000"/>
                <a:headEnd/>
                <a:tailEnd/>
              </a:ln>
            </p:spPr>
            <p:txBody>
              <a:bodyPr lIns="89611" tIns="44806" rIns="89611" bIns="44806"/>
              <a:lstStyle/>
              <a:p>
                <a:endParaRPr lang="en-US"/>
              </a:p>
            </p:txBody>
          </p:sp>
          <p:graphicFrame>
            <p:nvGraphicFramePr>
              <p:cNvPr id="147462" name="Object 6"/>
              <p:cNvGraphicFramePr>
                <a:graphicFrameLocks noChangeAspect="1"/>
              </p:cNvGraphicFramePr>
              <p:nvPr/>
            </p:nvGraphicFramePr>
            <p:xfrm>
              <a:off x="2711" y="7813"/>
              <a:ext cx="1100" cy="383"/>
            </p:xfrm>
            <a:graphic>
              <a:graphicData uri="http://schemas.openxmlformats.org/presentationml/2006/ole">
                <mc:AlternateContent xmlns:mc="http://schemas.openxmlformats.org/markup-compatibility/2006">
                  <mc:Choice xmlns:v="urn:schemas-microsoft-com:vml" Requires="v">
                    <p:oleObj spid="_x0000_s147553" name="Equation" r:id="rId4" imgW="837836" imgH="291973" progId="Equation.DSMT4">
                      <p:embed/>
                    </p:oleObj>
                  </mc:Choice>
                  <mc:Fallback>
                    <p:oleObj name="Equation" r:id="rId4" imgW="837836" imgH="291973" progId="Equation.DSMT4">
                      <p:embed/>
                      <p:pic>
                        <p:nvPicPr>
                          <p:cNvPr id="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11" y="7813"/>
                            <a:ext cx="1100" cy="3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7461" name="Object 5"/>
              <p:cNvGraphicFramePr>
                <a:graphicFrameLocks noChangeAspect="1"/>
              </p:cNvGraphicFramePr>
              <p:nvPr/>
            </p:nvGraphicFramePr>
            <p:xfrm>
              <a:off x="8642" y="7826"/>
              <a:ext cx="1100" cy="383"/>
            </p:xfrm>
            <a:graphic>
              <a:graphicData uri="http://schemas.openxmlformats.org/presentationml/2006/ole">
                <mc:AlternateContent xmlns:mc="http://schemas.openxmlformats.org/markup-compatibility/2006">
                  <mc:Choice xmlns:v="urn:schemas-microsoft-com:vml" Requires="v">
                    <p:oleObj spid="_x0000_s147554" name="Equation" r:id="rId6" imgW="837836" imgH="291973" progId="Equation.DSMT4">
                      <p:embed/>
                    </p:oleObj>
                  </mc:Choice>
                  <mc:Fallback>
                    <p:oleObj name="Equation" r:id="rId6" imgW="837836" imgH="291973" progId="Equation.DSMT4">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42" y="7826"/>
                            <a:ext cx="1100" cy="38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47483" name="Text Box 27"/>
            <p:cNvSpPr txBox="1">
              <a:spLocks noChangeArrowheads="1"/>
            </p:cNvSpPr>
            <p:nvPr/>
          </p:nvSpPr>
          <p:spPr bwMode="auto">
            <a:xfrm>
              <a:off x="1535" y="881"/>
              <a:ext cx="492" cy="266"/>
            </a:xfrm>
            <a:prstGeom prst="rect">
              <a:avLst/>
            </a:prstGeom>
            <a:solidFill>
              <a:srgbClr val="FFFFFF"/>
            </a:solidFill>
            <a:ln w="9525">
              <a:noFill/>
              <a:miter lim="800000"/>
              <a:headEnd/>
              <a:tailEnd/>
            </a:ln>
          </p:spPr>
          <p:txBody>
            <a:bodyPr/>
            <a:lstStyle/>
            <a:p>
              <a:pPr algn="l"/>
              <a:endParaRPr lang="en-US" sz="1000" b="1" dirty="0">
                <a:latin typeface="Arial" charset="0"/>
                <a:ea typeface="Times New Roman" pitchFamily="18" charset="0"/>
                <a:cs typeface="Arial" charset="0"/>
              </a:endParaRPr>
            </a:p>
            <a:p>
              <a:pPr algn="l"/>
              <a:r>
                <a:rPr lang="en-US" sz="1000" b="1" dirty="0">
                  <a:latin typeface="Arial" charset="0"/>
                  <a:ea typeface="Times New Roman" pitchFamily="18" charset="0"/>
                  <a:cs typeface="Arial" charset="0"/>
                </a:rPr>
                <a:t>Internal Node</a:t>
              </a:r>
              <a:endParaRPr lang="en-US" sz="2400" dirty="0">
                <a:ea typeface="Times New Roman" pitchFamily="18" charset="0"/>
                <a:cs typeface="Arial" charset="0"/>
              </a:endParaRPr>
            </a:p>
          </p:txBody>
        </p:sp>
        <p:sp>
          <p:nvSpPr>
            <p:cNvPr id="147484" name="Text Box 28"/>
            <p:cNvSpPr txBox="1">
              <a:spLocks noChangeArrowheads="1"/>
            </p:cNvSpPr>
            <p:nvPr/>
          </p:nvSpPr>
          <p:spPr bwMode="auto">
            <a:xfrm>
              <a:off x="4144" y="1237"/>
              <a:ext cx="656" cy="276"/>
            </a:xfrm>
            <a:prstGeom prst="rect">
              <a:avLst/>
            </a:prstGeom>
            <a:solidFill>
              <a:srgbClr val="FFFFFF"/>
            </a:solidFill>
            <a:ln w="9525">
              <a:noFill/>
              <a:miter lim="800000"/>
              <a:headEnd/>
              <a:tailEnd/>
            </a:ln>
          </p:spPr>
          <p:txBody>
            <a:bodyPr/>
            <a:lstStyle/>
            <a:p>
              <a:pPr algn="l"/>
              <a:endParaRPr lang="en-US" sz="1000" b="1">
                <a:latin typeface="Arial" charset="0"/>
                <a:ea typeface="Times New Roman" pitchFamily="18" charset="0"/>
                <a:cs typeface="Arial" charset="0"/>
              </a:endParaRPr>
            </a:p>
            <a:p>
              <a:pPr algn="l"/>
              <a:r>
                <a:rPr lang="en-US" sz="1000" b="1">
                  <a:latin typeface="Arial" charset="0"/>
                  <a:ea typeface="Times New Roman" pitchFamily="18" charset="0"/>
                  <a:cs typeface="Arial" charset="0"/>
                </a:rPr>
                <a:t>Boundary Node</a:t>
              </a:r>
              <a:endParaRPr lang="en-US" sz="2400">
                <a:ea typeface="Times New Roman" pitchFamily="18" charset="0"/>
                <a:cs typeface="Arial" charset="0"/>
              </a:endParaRPr>
            </a:p>
          </p:txBody>
        </p:sp>
        <p:sp>
          <p:nvSpPr>
            <p:cNvPr id="147485" name="Text Box 29"/>
            <p:cNvSpPr txBox="1">
              <a:spLocks noChangeArrowheads="1"/>
            </p:cNvSpPr>
            <p:nvPr/>
          </p:nvSpPr>
          <p:spPr bwMode="auto">
            <a:xfrm>
              <a:off x="3818" y="1732"/>
              <a:ext cx="492" cy="252"/>
            </a:xfrm>
            <a:prstGeom prst="rect">
              <a:avLst/>
            </a:prstGeom>
            <a:solidFill>
              <a:srgbClr val="FFFFFF"/>
            </a:solidFill>
            <a:ln w="9525">
              <a:noFill/>
              <a:miter lim="800000"/>
              <a:headEnd/>
              <a:tailEnd/>
            </a:ln>
          </p:spPr>
          <p:txBody>
            <a:bodyPr/>
            <a:lstStyle/>
            <a:p>
              <a:pPr algn="l"/>
              <a:endParaRPr lang="en-US" sz="1000" b="1">
                <a:latin typeface="Arial" charset="0"/>
                <a:ea typeface="Times New Roman" pitchFamily="18" charset="0"/>
                <a:cs typeface="Arial" charset="0"/>
              </a:endParaRPr>
            </a:p>
            <a:p>
              <a:pPr algn="l"/>
              <a:r>
                <a:rPr lang="en-US" sz="1000" b="1">
                  <a:latin typeface="Arial" charset="0"/>
                  <a:ea typeface="Times New Roman" pitchFamily="18" charset="0"/>
                  <a:cs typeface="Arial" charset="0"/>
                </a:rPr>
                <a:t>Solid Node</a:t>
              </a:r>
              <a:endParaRPr lang="en-US" sz="2400">
                <a:ea typeface="Times New Roman" pitchFamily="18" charset="0"/>
                <a:cs typeface="Arial" charset="0"/>
              </a:endParaRPr>
            </a:p>
          </p:txBody>
        </p:sp>
        <p:sp>
          <p:nvSpPr>
            <p:cNvPr id="147486" name="Text Box 30"/>
            <p:cNvSpPr txBox="1">
              <a:spLocks noChangeArrowheads="1"/>
            </p:cNvSpPr>
            <p:nvPr/>
          </p:nvSpPr>
          <p:spPr bwMode="auto">
            <a:xfrm>
              <a:off x="955" y="1587"/>
              <a:ext cx="580" cy="440"/>
            </a:xfrm>
            <a:prstGeom prst="rect">
              <a:avLst/>
            </a:prstGeom>
            <a:solidFill>
              <a:srgbClr val="FFFFFF"/>
            </a:solidFill>
            <a:ln w="9525">
              <a:noFill/>
              <a:miter lim="800000"/>
              <a:headEnd/>
              <a:tailEnd/>
            </a:ln>
          </p:spPr>
          <p:txBody>
            <a:bodyPr/>
            <a:lstStyle/>
            <a:p>
              <a:pPr algn="l"/>
              <a:endParaRPr lang="en-US" sz="1000" b="1">
                <a:latin typeface="Arial" charset="0"/>
                <a:ea typeface="Times New Roman" pitchFamily="18" charset="0"/>
                <a:cs typeface="Arial" charset="0"/>
              </a:endParaRPr>
            </a:p>
            <a:p>
              <a:pPr algn="l"/>
              <a:r>
                <a:rPr lang="en-US" sz="1000" b="1">
                  <a:latin typeface="Arial" charset="0"/>
                  <a:ea typeface="Times New Roman" pitchFamily="18" charset="0"/>
                  <a:cs typeface="Arial" charset="0"/>
                </a:rPr>
                <a:t>Solid-Fluid Conductor</a:t>
              </a:r>
              <a:endParaRPr lang="en-US" sz="2400">
                <a:ea typeface="Times New Roman" pitchFamily="18" charset="0"/>
                <a:cs typeface="Arial" charset="0"/>
              </a:endParaRPr>
            </a:p>
          </p:txBody>
        </p:sp>
        <p:sp>
          <p:nvSpPr>
            <p:cNvPr id="147487" name="Text Box 31"/>
            <p:cNvSpPr txBox="1">
              <a:spLocks noChangeArrowheads="1"/>
            </p:cNvSpPr>
            <p:nvPr/>
          </p:nvSpPr>
          <p:spPr bwMode="auto">
            <a:xfrm>
              <a:off x="856" y="2033"/>
              <a:ext cx="612" cy="324"/>
            </a:xfrm>
            <a:prstGeom prst="rect">
              <a:avLst/>
            </a:prstGeom>
            <a:solidFill>
              <a:srgbClr val="FFFFFF"/>
            </a:solidFill>
            <a:ln w="9525">
              <a:noFill/>
              <a:miter lim="800000"/>
              <a:headEnd/>
              <a:tailEnd/>
            </a:ln>
          </p:spPr>
          <p:txBody>
            <a:bodyPr/>
            <a:lstStyle/>
            <a:p>
              <a:pPr algn="l"/>
              <a:r>
                <a:rPr lang="en-US" sz="1000" b="1">
                  <a:latin typeface="Arial" charset="0"/>
                  <a:ea typeface="Times New Roman" pitchFamily="18" charset="0"/>
                  <a:cs typeface="Arial" charset="0"/>
                </a:rPr>
                <a:t>Solid-Solid Conductor</a:t>
              </a:r>
              <a:endParaRPr lang="en-US" sz="2400">
                <a:ea typeface="Times New Roman" pitchFamily="18" charset="0"/>
                <a:cs typeface="Arial" charset="0"/>
              </a:endParaRPr>
            </a:p>
          </p:txBody>
        </p:sp>
        <p:sp>
          <p:nvSpPr>
            <p:cNvPr id="147488" name="Line 32"/>
            <p:cNvSpPr>
              <a:spLocks noChangeShapeType="1"/>
            </p:cNvSpPr>
            <p:nvPr/>
          </p:nvSpPr>
          <p:spPr bwMode="auto">
            <a:xfrm flipH="1">
              <a:off x="3944" y="1424"/>
              <a:ext cx="204" cy="4"/>
            </a:xfrm>
            <a:prstGeom prst="line">
              <a:avLst/>
            </a:prstGeom>
            <a:noFill/>
            <a:ln w="9525">
              <a:solidFill>
                <a:srgbClr val="000000"/>
              </a:solidFill>
              <a:round/>
              <a:headEnd/>
              <a:tailEnd type="triangle" w="med" len="med"/>
            </a:ln>
          </p:spPr>
          <p:txBody>
            <a:bodyPr/>
            <a:lstStyle/>
            <a:p>
              <a:endParaRPr lang="en-US"/>
            </a:p>
          </p:txBody>
        </p:sp>
        <p:sp>
          <p:nvSpPr>
            <p:cNvPr id="147489" name="Line 33"/>
            <p:cNvSpPr>
              <a:spLocks noChangeShapeType="1"/>
            </p:cNvSpPr>
            <p:nvPr/>
          </p:nvSpPr>
          <p:spPr bwMode="auto">
            <a:xfrm flipH="1" flipV="1">
              <a:off x="3509" y="1842"/>
              <a:ext cx="240" cy="56"/>
            </a:xfrm>
            <a:prstGeom prst="line">
              <a:avLst/>
            </a:prstGeom>
            <a:noFill/>
            <a:ln w="9525">
              <a:solidFill>
                <a:srgbClr val="000000"/>
              </a:solidFill>
              <a:round/>
              <a:headEnd/>
              <a:tailEnd type="triangle" w="med" len="med"/>
            </a:ln>
          </p:spPr>
          <p:txBody>
            <a:bodyPr/>
            <a:lstStyle/>
            <a:p>
              <a:endParaRPr lang="en-US"/>
            </a:p>
          </p:txBody>
        </p:sp>
        <p:sp>
          <p:nvSpPr>
            <p:cNvPr id="147490" name="Line 34"/>
            <p:cNvSpPr>
              <a:spLocks noChangeShapeType="1"/>
            </p:cNvSpPr>
            <p:nvPr/>
          </p:nvSpPr>
          <p:spPr bwMode="auto">
            <a:xfrm flipH="1">
              <a:off x="1720" y="1184"/>
              <a:ext cx="27" cy="151"/>
            </a:xfrm>
            <a:prstGeom prst="line">
              <a:avLst/>
            </a:prstGeom>
            <a:noFill/>
            <a:ln w="9525">
              <a:solidFill>
                <a:srgbClr val="000000"/>
              </a:solidFill>
              <a:round/>
              <a:headEnd/>
              <a:tailEnd type="triangle" w="med" len="med"/>
            </a:ln>
          </p:spPr>
          <p:txBody>
            <a:bodyPr/>
            <a:lstStyle/>
            <a:p>
              <a:endParaRPr lang="en-US"/>
            </a:p>
          </p:txBody>
        </p:sp>
        <p:sp>
          <p:nvSpPr>
            <p:cNvPr id="147492" name="Line 36"/>
            <p:cNvSpPr>
              <a:spLocks noChangeShapeType="1"/>
            </p:cNvSpPr>
            <p:nvPr/>
          </p:nvSpPr>
          <p:spPr bwMode="auto">
            <a:xfrm flipV="1">
              <a:off x="1463" y="1647"/>
              <a:ext cx="144" cy="72"/>
            </a:xfrm>
            <a:prstGeom prst="line">
              <a:avLst/>
            </a:prstGeom>
            <a:noFill/>
            <a:ln w="9525">
              <a:solidFill>
                <a:srgbClr val="000000"/>
              </a:solidFill>
              <a:round/>
              <a:headEnd/>
              <a:tailEnd type="triangle" w="med" len="med"/>
            </a:ln>
          </p:spPr>
          <p:txBody>
            <a:bodyPr/>
            <a:lstStyle/>
            <a:p>
              <a:endParaRPr lang="en-US"/>
            </a:p>
          </p:txBody>
        </p:sp>
        <p:sp>
          <p:nvSpPr>
            <p:cNvPr id="147504" name="Line 48"/>
            <p:cNvSpPr>
              <a:spLocks noChangeShapeType="1"/>
            </p:cNvSpPr>
            <p:nvPr/>
          </p:nvSpPr>
          <p:spPr bwMode="auto">
            <a:xfrm flipV="1">
              <a:off x="1359" y="2060"/>
              <a:ext cx="280" cy="74"/>
            </a:xfrm>
            <a:prstGeom prst="line">
              <a:avLst/>
            </a:prstGeom>
            <a:noFill/>
            <a:ln w="19050">
              <a:solidFill>
                <a:schemeClr val="tx1"/>
              </a:solidFill>
              <a:round/>
              <a:headEnd/>
              <a:tailEnd type="triangle" w="med" len="med"/>
            </a:ln>
            <a:effectLst/>
          </p:spPr>
          <p:txBody>
            <a:bodyPr wrap="none" anchor="ctr"/>
            <a:lstStyle/>
            <a:p>
              <a:endParaRPr lang="en-US"/>
            </a:p>
          </p:txBody>
        </p:sp>
      </p:grpSp>
      <p:sp>
        <p:nvSpPr>
          <p:cNvPr id="147506" name="Text Box 50"/>
          <p:cNvSpPr txBox="1">
            <a:spLocks noChangeArrowheads="1"/>
          </p:cNvSpPr>
          <p:nvPr/>
        </p:nvSpPr>
        <p:spPr bwMode="auto">
          <a:xfrm>
            <a:off x="1828800" y="1055688"/>
            <a:ext cx="5640388" cy="457200"/>
          </a:xfrm>
          <a:prstGeom prst="rect">
            <a:avLst/>
          </a:prstGeom>
          <a:noFill/>
          <a:ln w="19050">
            <a:noFill/>
            <a:miter lim="800000"/>
            <a:headEnd/>
            <a:tailEnd/>
          </a:ln>
          <a:effectLst/>
        </p:spPr>
        <p:txBody>
          <a:bodyPr>
            <a:spAutoFit/>
          </a:bodyPr>
          <a:lstStyle/>
          <a:p>
            <a:pPr>
              <a:spcBef>
                <a:spcPct val="50000"/>
              </a:spcBef>
            </a:pPr>
            <a:r>
              <a:rPr lang="en-US" sz="2400" b="1">
                <a:solidFill>
                  <a:schemeClr val="tx2"/>
                </a:solidFill>
                <a:latin typeface="Arial" charset="0"/>
              </a:rPr>
              <a:t>NETWORK DEFINITION</a:t>
            </a:r>
          </a:p>
        </p:txBody>
      </p:sp>
      <p:sp>
        <p:nvSpPr>
          <p:cNvPr id="43" name="Text Box 27"/>
          <p:cNvSpPr txBox="1">
            <a:spLocks noChangeArrowheads="1"/>
          </p:cNvSpPr>
          <p:nvPr/>
        </p:nvSpPr>
        <p:spPr bwMode="auto">
          <a:xfrm>
            <a:off x="3391083" y="1523298"/>
            <a:ext cx="781050" cy="440413"/>
          </a:xfrm>
          <a:prstGeom prst="rect">
            <a:avLst/>
          </a:prstGeom>
          <a:solidFill>
            <a:srgbClr val="FFFFFF"/>
          </a:solidFill>
          <a:ln w="9525">
            <a:noFill/>
            <a:miter lim="800000"/>
            <a:headEnd/>
            <a:tailEnd/>
          </a:ln>
        </p:spPr>
        <p:txBody>
          <a:bodyPr/>
          <a:lstStyle/>
          <a:p>
            <a:pPr algn="l"/>
            <a:endParaRPr lang="en-US" sz="1000" b="1" dirty="0">
              <a:latin typeface="Arial" charset="0"/>
              <a:ea typeface="Times New Roman" pitchFamily="18" charset="0"/>
              <a:cs typeface="Arial" charset="0"/>
            </a:endParaRPr>
          </a:p>
          <a:p>
            <a:pPr algn="l"/>
            <a:r>
              <a:rPr lang="en-US" sz="1000" b="1" dirty="0" smtClean="0">
                <a:latin typeface="Arial" charset="0"/>
                <a:ea typeface="Times New Roman" pitchFamily="18" charset="0"/>
                <a:cs typeface="Arial" charset="0"/>
              </a:rPr>
              <a:t>Branch</a:t>
            </a:r>
            <a:endParaRPr lang="en-US" sz="2400" dirty="0">
              <a:ea typeface="Times New Roman" pitchFamily="18" charset="0"/>
              <a:cs typeface="Arial" charset="0"/>
            </a:endParaRPr>
          </a:p>
        </p:txBody>
      </p:sp>
      <p:sp>
        <p:nvSpPr>
          <p:cNvPr id="44" name="Line 34"/>
          <p:cNvSpPr>
            <a:spLocks noChangeShapeType="1"/>
          </p:cNvSpPr>
          <p:nvPr/>
        </p:nvSpPr>
        <p:spPr bwMode="auto">
          <a:xfrm flipH="1">
            <a:off x="3627619" y="1888761"/>
            <a:ext cx="7494" cy="269823"/>
          </a:xfrm>
          <a:prstGeom prst="line">
            <a:avLst/>
          </a:prstGeom>
          <a:noFill/>
          <a:ln w="9525">
            <a:solidFill>
              <a:srgbClr val="000000"/>
            </a:solidFill>
            <a:round/>
            <a:headEnd/>
            <a:tailEnd type="triangle" w="med" len="med"/>
          </a:ln>
        </p:spPr>
        <p:txBody>
          <a:bodyPr/>
          <a:lstStyle/>
          <a:p>
            <a:endParaRPr lang="en-US"/>
          </a:p>
        </p:txBody>
      </p:sp>
      <p:sp>
        <p:nvSpPr>
          <p:cNvPr id="45"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615950" y="2217738"/>
            <a:ext cx="7747000" cy="3797300"/>
          </a:xfrm>
          <a:prstGeom prst="rect">
            <a:avLst/>
          </a:prstGeom>
          <a:noFill/>
          <a:ln w="9525">
            <a:noFill/>
            <a:miter lim="800000"/>
            <a:headEnd/>
            <a:tailEnd/>
          </a:ln>
          <a:effectLst/>
        </p:spPr>
        <p:txBody>
          <a:bodyPr lIns="92075" tIns="46038" rIns="92075" bIns="46038"/>
          <a:lstStyle/>
          <a:p>
            <a:pPr marL="342900" indent="-342900" algn="l">
              <a:spcBef>
                <a:spcPct val="20000"/>
              </a:spcBef>
              <a:buFontTx/>
              <a:buChar char="•"/>
              <a:tabLst>
                <a:tab pos="5257800" algn="l"/>
              </a:tabLst>
            </a:pPr>
            <a:r>
              <a:rPr lang="en-US" sz="2000" b="1" dirty="0">
                <a:latin typeface="Arial" charset="0"/>
              </a:rPr>
              <a:t>Network:</a:t>
            </a:r>
          </a:p>
          <a:p>
            <a:pPr marL="342900" indent="-342900" algn="l">
              <a:spcBef>
                <a:spcPct val="20000"/>
              </a:spcBef>
              <a:tabLst>
                <a:tab pos="5257800" algn="l"/>
              </a:tabLst>
            </a:pPr>
            <a:endParaRPr lang="en-US" sz="900" b="1" dirty="0">
              <a:latin typeface="Arial" charset="0"/>
            </a:endParaRPr>
          </a:p>
          <a:p>
            <a:pPr marL="746125" lvl="1" indent="-285750" algn="l">
              <a:spcBef>
                <a:spcPct val="20000"/>
              </a:spcBef>
              <a:tabLst>
                <a:tab pos="5257800" algn="l"/>
              </a:tabLst>
            </a:pPr>
            <a:r>
              <a:rPr lang="en-US" sz="1600" b="1" dirty="0">
                <a:latin typeface="Arial" charset="0"/>
              </a:rPr>
              <a:t>	Boundary node</a:t>
            </a:r>
          </a:p>
          <a:p>
            <a:pPr marL="746125" lvl="1" indent="-285750" algn="l">
              <a:spcBef>
                <a:spcPct val="20000"/>
              </a:spcBef>
              <a:tabLst>
                <a:tab pos="5257800" algn="l"/>
              </a:tabLst>
            </a:pPr>
            <a:r>
              <a:rPr lang="en-US" sz="1600" b="1" dirty="0">
                <a:latin typeface="Arial" charset="0"/>
              </a:rPr>
              <a:t>	Internal node</a:t>
            </a:r>
          </a:p>
          <a:p>
            <a:pPr marL="746125" lvl="1" indent="-285750" algn="l">
              <a:spcBef>
                <a:spcPct val="20000"/>
              </a:spcBef>
              <a:tabLst>
                <a:tab pos="5257800" algn="l"/>
              </a:tabLst>
            </a:pPr>
            <a:r>
              <a:rPr lang="en-US" sz="1600" b="1" dirty="0">
                <a:latin typeface="Arial" charset="0"/>
              </a:rPr>
              <a:t>	Branch</a:t>
            </a:r>
          </a:p>
          <a:p>
            <a:pPr marL="342900" indent="-342900" algn="l">
              <a:spcBef>
                <a:spcPct val="20000"/>
              </a:spcBef>
              <a:tabLst>
                <a:tab pos="5257800" algn="l"/>
              </a:tabLst>
            </a:pPr>
            <a:endParaRPr lang="en-US" sz="2000" b="1" dirty="0">
              <a:latin typeface="Arial" charset="0"/>
            </a:endParaRPr>
          </a:p>
          <a:p>
            <a:pPr marL="342900" indent="-342900" algn="l">
              <a:spcBef>
                <a:spcPct val="20000"/>
              </a:spcBef>
              <a:buFontTx/>
              <a:buChar char="•"/>
              <a:tabLst>
                <a:tab pos="5257800" algn="l"/>
              </a:tabLst>
            </a:pPr>
            <a:r>
              <a:rPr lang="en-US" sz="2000" b="1" dirty="0">
                <a:latin typeface="Arial" charset="0"/>
              </a:rPr>
              <a:t>At boundary nodes, all dependent </a:t>
            </a:r>
          </a:p>
          <a:p>
            <a:pPr marL="342900" indent="-342900" algn="l">
              <a:spcBef>
                <a:spcPct val="20000"/>
              </a:spcBef>
              <a:tabLst>
                <a:tab pos="5257800" algn="l"/>
              </a:tabLst>
            </a:pPr>
            <a:r>
              <a:rPr lang="en-US" sz="2000" b="1" dirty="0">
                <a:latin typeface="Arial" charset="0"/>
              </a:rPr>
              <a:t>	variables must be specified</a:t>
            </a:r>
          </a:p>
          <a:p>
            <a:pPr marL="342900" indent="-342900" algn="l">
              <a:spcBef>
                <a:spcPct val="20000"/>
              </a:spcBef>
              <a:tabLst>
                <a:tab pos="5257800" algn="l"/>
              </a:tabLst>
            </a:pPr>
            <a:endParaRPr lang="en-US" sz="2000" b="1" dirty="0">
              <a:latin typeface="Arial" charset="0"/>
            </a:endParaRPr>
          </a:p>
          <a:p>
            <a:pPr marL="342900" indent="-342900" algn="l">
              <a:spcBef>
                <a:spcPct val="20000"/>
              </a:spcBef>
              <a:buFontTx/>
              <a:buChar char="•"/>
              <a:tabLst>
                <a:tab pos="5257800" algn="l"/>
              </a:tabLst>
            </a:pPr>
            <a:r>
              <a:rPr lang="en-US" sz="2000" b="1" dirty="0">
                <a:latin typeface="Arial" charset="0"/>
              </a:rPr>
              <a:t>At internal nodes, all dependent variables </a:t>
            </a:r>
          </a:p>
          <a:p>
            <a:pPr marL="342900" indent="-342900" algn="l">
              <a:spcBef>
                <a:spcPct val="20000"/>
              </a:spcBef>
              <a:tabLst>
                <a:tab pos="5257800" algn="l"/>
              </a:tabLst>
            </a:pPr>
            <a:r>
              <a:rPr lang="en-US" sz="2000" b="1" dirty="0">
                <a:latin typeface="Arial" charset="0"/>
              </a:rPr>
              <a:t>	must be guessed for steady flow and specified for transient flow.</a:t>
            </a:r>
          </a:p>
        </p:txBody>
      </p:sp>
      <p:sp>
        <p:nvSpPr>
          <p:cNvPr id="70659" name="Rectangle 3"/>
          <p:cNvSpPr>
            <a:spLocks noChangeArrowheads="1"/>
          </p:cNvSpPr>
          <p:nvPr/>
        </p:nvSpPr>
        <p:spPr bwMode="auto">
          <a:xfrm>
            <a:off x="755650" y="990600"/>
            <a:ext cx="7772400" cy="1022350"/>
          </a:xfrm>
          <a:prstGeom prst="rect">
            <a:avLst/>
          </a:prstGeom>
          <a:noFill/>
          <a:ln w="9525">
            <a:noFill/>
            <a:miter lim="800000"/>
            <a:headEnd/>
            <a:tailEnd/>
          </a:ln>
          <a:effectLst/>
        </p:spPr>
        <p:txBody>
          <a:bodyPr lIns="92075" tIns="46038" rIns="92075" bIns="46038" anchor="ctr"/>
          <a:lstStyle/>
          <a:p>
            <a:r>
              <a:rPr lang="en-US" sz="2400" b="1">
                <a:solidFill>
                  <a:schemeClr val="tx2"/>
                </a:solidFill>
                <a:latin typeface="Arial" charset="0"/>
              </a:rPr>
              <a:t>NETWORK DEFINITIONS</a:t>
            </a:r>
          </a:p>
        </p:txBody>
      </p:sp>
      <p:sp>
        <p:nvSpPr>
          <p:cNvPr id="70660" name="Rectangle 4"/>
          <p:cNvSpPr>
            <a:spLocks noChangeArrowheads="1"/>
          </p:cNvSpPr>
          <p:nvPr/>
        </p:nvSpPr>
        <p:spPr bwMode="auto">
          <a:xfrm>
            <a:off x="1046163" y="2871788"/>
            <a:ext cx="107950" cy="111125"/>
          </a:xfrm>
          <a:prstGeom prst="rect">
            <a:avLst/>
          </a:prstGeom>
          <a:solidFill>
            <a:schemeClr val="bg1"/>
          </a:solidFill>
          <a:ln w="38100" cmpd="dbl">
            <a:solidFill>
              <a:schemeClr val="tx1"/>
            </a:solidFill>
            <a:miter lim="800000"/>
            <a:headEnd/>
            <a:tailEnd/>
          </a:ln>
          <a:effectLst/>
        </p:spPr>
        <p:txBody>
          <a:bodyPr wrap="none" anchor="ctr"/>
          <a:lstStyle/>
          <a:p>
            <a:endParaRPr lang="en-US"/>
          </a:p>
        </p:txBody>
      </p:sp>
      <p:sp>
        <p:nvSpPr>
          <p:cNvPr id="70661" name="Rectangle 5"/>
          <p:cNvSpPr>
            <a:spLocks noChangeArrowheads="1"/>
          </p:cNvSpPr>
          <p:nvPr/>
        </p:nvSpPr>
        <p:spPr bwMode="auto">
          <a:xfrm>
            <a:off x="1052513" y="3138488"/>
            <a:ext cx="114300" cy="12065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62" name="Rectangle 6"/>
          <p:cNvSpPr>
            <a:spLocks noChangeArrowheads="1"/>
          </p:cNvSpPr>
          <p:nvPr/>
        </p:nvSpPr>
        <p:spPr bwMode="auto">
          <a:xfrm>
            <a:off x="6364288" y="2508250"/>
            <a:ext cx="95250" cy="76200"/>
          </a:xfrm>
          <a:prstGeom prst="rect">
            <a:avLst/>
          </a:prstGeom>
          <a:solidFill>
            <a:schemeClr val="bg1"/>
          </a:solidFill>
          <a:ln w="38100" cmpd="dbl">
            <a:solidFill>
              <a:schemeClr val="tx1"/>
            </a:solidFill>
            <a:miter lim="800000"/>
            <a:headEnd/>
            <a:tailEnd/>
          </a:ln>
          <a:effectLst/>
        </p:spPr>
        <p:txBody>
          <a:bodyPr wrap="none" anchor="ctr"/>
          <a:lstStyle/>
          <a:p>
            <a:endParaRPr lang="en-US"/>
          </a:p>
        </p:txBody>
      </p:sp>
      <p:sp>
        <p:nvSpPr>
          <p:cNvPr id="70663" name="Rectangle 7"/>
          <p:cNvSpPr>
            <a:spLocks noChangeArrowheads="1"/>
          </p:cNvSpPr>
          <p:nvPr/>
        </p:nvSpPr>
        <p:spPr bwMode="auto">
          <a:xfrm>
            <a:off x="7980363" y="2508250"/>
            <a:ext cx="95250" cy="76200"/>
          </a:xfrm>
          <a:prstGeom prst="rect">
            <a:avLst/>
          </a:prstGeom>
          <a:solidFill>
            <a:schemeClr val="bg1"/>
          </a:solidFill>
          <a:ln w="38100" cmpd="dbl">
            <a:solidFill>
              <a:schemeClr val="tx1"/>
            </a:solidFill>
            <a:miter lim="800000"/>
            <a:headEnd/>
            <a:tailEnd/>
          </a:ln>
          <a:effectLst/>
        </p:spPr>
        <p:txBody>
          <a:bodyPr wrap="none" anchor="ctr"/>
          <a:lstStyle/>
          <a:p>
            <a:endParaRPr lang="en-US"/>
          </a:p>
        </p:txBody>
      </p:sp>
      <p:sp>
        <p:nvSpPr>
          <p:cNvPr id="70664" name="Rectangle 8"/>
          <p:cNvSpPr>
            <a:spLocks noChangeArrowheads="1"/>
          </p:cNvSpPr>
          <p:nvPr/>
        </p:nvSpPr>
        <p:spPr bwMode="auto">
          <a:xfrm>
            <a:off x="6884988" y="2495550"/>
            <a:ext cx="120650" cy="1016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65" name="Rectangle 9"/>
          <p:cNvSpPr>
            <a:spLocks noChangeArrowheads="1"/>
          </p:cNvSpPr>
          <p:nvPr/>
        </p:nvSpPr>
        <p:spPr bwMode="auto">
          <a:xfrm>
            <a:off x="7431088" y="2495550"/>
            <a:ext cx="120650" cy="1016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66" name="Line 10"/>
          <p:cNvSpPr>
            <a:spLocks noChangeShapeType="1"/>
          </p:cNvSpPr>
          <p:nvPr/>
        </p:nvSpPr>
        <p:spPr bwMode="auto">
          <a:xfrm>
            <a:off x="6475413" y="2552700"/>
            <a:ext cx="40005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67" name="Line 11"/>
          <p:cNvSpPr>
            <a:spLocks noChangeShapeType="1"/>
          </p:cNvSpPr>
          <p:nvPr/>
        </p:nvSpPr>
        <p:spPr bwMode="auto">
          <a:xfrm>
            <a:off x="7018338" y="2549525"/>
            <a:ext cx="40005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68" name="Line 12"/>
          <p:cNvSpPr>
            <a:spLocks noChangeShapeType="1"/>
          </p:cNvSpPr>
          <p:nvPr/>
        </p:nvSpPr>
        <p:spPr bwMode="auto">
          <a:xfrm>
            <a:off x="7561263" y="2549525"/>
            <a:ext cx="40005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69" name="Rectangle 13"/>
          <p:cNvSpPr>
            <a:spLocks noChangeArrowheads="1"/>
          </p:cNvSpPr>
          <p:nvPr/>
        </p:nvSpPr>
        <p:spPr bwMode="auto">
          <a:xfrm>
            <a:off x="6888163" y="2670175"/>
            <a:ext cx="717550" cy="304800"/>
          </a:xfrm>
          <a:prstGeom prst="rect">
            <a:avLst/>
          </a:prstGeom>
          <a:noFill/>
          <a:ln w="9525">
            <a:noFill/>
            <a:miter lim="800000"/>
            <a:headEnd/>
            <a:tailEnd/>
          </a:ln>
          <a:effectLst/>
        </p:spPr>
        <p:txBody>
          <a:bodyPr wrap="none" lIns="92075" tIns="46038" rIns="92075" bIns="46038">
            <a:spAutoFit/>
          </a:bodyPr>
          <a:lstStyle/>
          <a:p>
            <a:pPr algn="l"/>
            <a:r>
              <a:rPr lang="en-US" sz="1400" b="1">
                <a:latin typeface="Arial" charset="0"/>
              </a:rPr>
              <a:t>Series</a:t>
            </a:r>
          </a:p>
        </p:txBody>
      </p:sp>
      <p:sp>
        <p:nvSpPr>
          <p:cNvPr id="70670" name="Rectangle 14"/>
          <p:cNvSpPr>
            <a:spLocks noChangeArrowheads="1"/>
          </p:cNvSpPr>
          <p:nvPr/>
        </p:nvSpPr>
        <p:spPr bwMode="auto">
          <a:xfrm>
            <a:off x="6459538" y="3317875"/>
            <a:ext cx="95250" cy="76200"/>
          </a:xfrm>
          <a:prstGeom prst="rect">
            <a:avLst/>
          </a:prstGeom>
          <a:solidFill>
            <a:schemeClr val="bg1"/>
          </a:solidFill>
          <a:ln w="38100" cmpd="dbl">
            <a:solidFill>
              <a:schemeClr val="tx1"/>
            </a:solidFill>
            <a:miter lim="800000"/>
            <a:headEnd/>
            <a:tailEnd/>
          </a:ln>
          <a:effectLst/>
        </p:spPr>
        <p:txBody>
          <a:bodyPr wrap="none" anchor="ctr"/>
          <a:lstStyle/>
          <a:p>
            <a:endParaRPr lang="en-US"/>
          </a:p>
        </p:txBody>
      </p:sp>
      <p:sp>
        <p:nvSpPr>
          <p:cNvPr id="70671" name="Rectangle 15"/>
          <p:cNvSpPr>
            <a:spLocks noChangeArrowheads="1"/>
          </p:cNvSpPr>
          <p:nvPr/>
        </p:nvSpPr>
        <p:spPr bwMode="auto">
          <a:xfrm>
            <a:off x="7818438" y="3336925"/>
            <a:ext cx="95250" cy="76200"/>
          </a:xfrm>
          <a:prstGeom prst="rect">
            <a:avLst/>
          </a:prstGeom>
          <a:solidFill>
            <a:schemeClr val="bg1"/>
          </a:solidFill>
          <a:ln w="38100" cmpd="dbl">
            <a:solidFill>
              <a:schemeClr val="tx1"/>
            </a:solidFill>
            <a:miter lim="800000"/>
            <a:headEnd/>
            <a:tailEnd/>
          </a:ln>
          <a:effectLst/>
        </p:spPr>
        <p:txBody>
          <a:bodyPr wrap="none" anchor="ctr"/>
          <a:lstStyle/>
          <a:p>
            <a:endParaRPr lang="en-US"/>
          </a:p>
        </p:txBody>
      </p:sp>
      <p:sp>
        <p:nvSpPr>
          <p:cNvPr id="70672" name="Rectangle 16"/>
          <p:cNvSpPr>
            <a:spLocks noChangeArrowheads="1"/>
          </p:cNvSpPr>
          <p:nvPr/>
        </p:nvSpPr>
        <p:spPr bwMode="auto">
          <a:xfrm>
            <a:off x="7146925" y="3500438"/>
            <a:ext cx="120650" cy="1016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73" name="Rectangle 17"/>
          <p:cNvSpPr>
            <a:spLocks noChangeArrowheads="1"/>
          </p:cNvSpPr>
          <p:nvPr/>
        </p:nvSpPr>
        <p:spPr bwMode="auto">
          <a:xfrm>
            <a:off x="7154863" y="3314700"/>
            <a:ext cx="120650" cy="1016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74" name="Line 18"/>
          <p:cNvSpPr>
            <a:spLocks noChangeShapeType="1"/>
          </p:cNvSpPr>
          <p:nvPr/>
        </p:nvSpPr>
        <p:spPr bwMode="auto">
          <a:xfrm>
            <a:off x="6565900" y="3373438"/>
            <a:ext cx="581025" cy="174625"/>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75" name="Line 19"/>
          <p:cNvSpPr>
            <a:spLocks noChangeShapeType="1"/>
          </p:cNvSpPr>
          <p:nvPr/>
        </p:nvSpPr>
        <p:spPr bwMode="auto">
          <a:xfrm>
            <a:off x="6580188" y="3368675"/>
            <a:ext cx="5715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76" name="Line 20"/>
          <p:cNvSpPr>
            <a:spLocks noChangeShapeType="1"/>
          </p:cNvSpPr>
          <p:nvPr/>
        </p:nvSpPr>
        <p:spPr bwMode="auto">
          <a:xfrm>
            <a:off x="7275513" y="3368675"/>
            <a:ext cx="519112"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77" name="Rectangle 21"/>
          <p:cNvSpPr>
            <a:spLocks noChangeArrowheads="1"/>
          </p:cNvSpPr>
          <p:nvPr/>
        </p:nvSpPr>
        <p:spPr bwMode="auto">
          <a:xfrm>
            <a:off x="6816725" y="3689350"/>
            <a:ext cx="815975" cy="304800"/>
          </a:xfrm>
          <a:prstGeom prst="rect">
            <a:avLst/>
          </a:prstGeom>
          <a:noFill/>
          <a:ln w="9525">
            <a:noFill/>
            <a:miter lim="800000"/>
            <a:headEnd/>
            <a:tailEnd/>
          </a:ln>
          <a:effectLst/>
        </p:spPr>
        <p:txBody>
          <a:bodyPr wrap="none" lIns="92075" tIns="46038" rIns="92075" bIns="46038">
            <a:spAutoFit/>
          </a:bodyPr>
          <a:lstStyle/>
          <a:p>
            <a:pPr algn="l"/>
            <a:r>
              <a:rPr lang="en-US" sz="1400" b="1">
                <a:latin typeface="Arial" charset="0"/>
              </a:rPr>
              <a:t>Parallel</a:t>
            </a:r>
          </a:p>
        </p:txBody>
      </p:sp>
      <p:sp>
        <p:nvSpPr>
          <p:cNvPr id="70678" name="Rectangle 22"/>
          <p:cNvSpPr>
            <a:spLocks noChangeArrowheads="1"/>
          </p:cNvSpPr>
          <p:nvPr/>
        </p:nvSpPr>
        <p:spPr bwMode="auto">
          <a:xfrm>
            <a:off x="7161213" y="3124200"/>
            <a:ext cx="120650" cy="1016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79" name="Line 23"/>
          <p:cNvSpPr>
            <a:spLocks noChangeShapeType="1"/>
          </p:cNvSpPr>
          <p:nvPr/>
        </p:nvSpPr>
        <p:spPr bwMode="auto">
          <a:xfrm flipV="1">
            <a:off x="6570663" y="3187700"/>
            <a:ext cx="581025" cy="174625"/>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80" name="Line 24"/>
          <p:cNvSpPr>
            <a:spLocks noChangeShapeType="1"/>
          </p:cNvSpPr>
          <p:nvPr/>
        </p:nvSpPr>
        <p:spPr bwMode="auto">
          <a:xfrm flipV="1">
            <a:off x="7265988" y="3378200"/>
            <a:ext cx="528637" cy="1651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81" name="Line 25"/>
          <p:cNvSpPr>
            <a:spLocks noChangeShapeType="1"/>
          </p:cNvSpPr>
          <p:nvPr/>
        </p:nvSpPr>
        <p:spPr bwMode="auto">
          <a:xfrm>
            <a:off x="7289800" y="3176588"/>
            <a:ext cx="504825" cy="18256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82" name="Rectangle 26"/>
          <p:cNvSpPr>
            <a:spLocks noChangeArrowheads="1"/>
          </p:cNvSpPr>
          <p:nvPr/>
        </p:nvSpPr>
        <p:spPr bwMode="auto">
          <a:xfrm>
            <a:off x="6264275" y="4427538"/>
            <a:ext cx="95250" cy="76200"/>
          </a:xfrm>
          <a:prstGeom prst="rect">
            <a:avLst/>
          </a:prstGeom>
          <a:solidFill>
            <a:schemeClr val="bg1"/>
          </a:solidFill>
          <a:ln w="38100" cmpd="dbl">
            <a:solidFill>
              <a:schemeClr val="tx1"/>
            </a:solidFill>
            <a:miter lim="800000"/>
            <a:headEnd/>
            <a:tailEnd/>
          </a:ln>
          <a:effectLst/>
        </p:spPr>
        <p:txBody>
          <a:bodyPr wrap="none" anchor="ctr"/>
          <a:lstStyle/>
          <a:p>
            <a:endParaRPr lang="en-US"/>
          </a:p>
        </p:txBody>
      </p:sp>
      <p:sp>
        <p:nvSpPr>
          <p:cNvPr id="70683" name="Rectangle 27"/>
          <p:cNvSpPr>
            <a:spLocks noChangeArrowheads="1"/>
          </p:cNvSpPr>
          <p:nvPr/>
        </p:nvSpPr>
        <p:spPr bwMode="auto">
          <a:xfrm>
            <a:off x="6951663" y="4610100"/>
            <a:ext cx="120650" cy="1016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84" name="Rectangle 28"/>
          <p:cNvSpPr>
            <a:spLocks noChangeArrowheads="1"/>
          </p:cNvSpPr>
          <p:nvPr/>
        </p:nvSpPr>
        <p:spPr bwMode="auto">
          <a:xfrm>
            <a:off x="6959600" y="4424363"/>
            <a:ext cx="120650" cy="1016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85" name="Line 29"/>
          <p:cNvSpPr>
            <a:spLocks noChangeShapeType="1"/>
          </p:cNvSpPr>
          <p:nvPr/>
        </p:nvSpPr>
        <p:spPr bwMode="auto">
          <a:xfrm>
            <a:off x="6370638" y="4483100"/>
            <a:ext cx="581025" cy="174625"/>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86" name="Line 30"/>
          <p:cNvSpPr>
            <a:spLocks noChangeShapeType="1"/>
          </p:cNvSpPr>
          <p:nvPr/>
        </p:nvSpPr>
        <p:spPr bwMode="auto">
          <a:xfrm>
            <a:off x="6384925" y="4478338"/>
            <a:ext cx="5715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87" name="Line 31"/>
          <p:cNvSpPr>
            <a:spLocks noChangeShapeType="1"/>
          </p:cNvSpPr>
          <p:nvPr/>
        </p:nvSpPr>
        <p:spPr bwMode="auto">
          <a:xfrm>
            <a:off x="7080250" y="4478338"/>
            <a:ext cx="519113"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88" name="Rectangle 32"/>
          <p:cNvSpPr>
            <a:spLocks noChangeArrowheads="1"/>
          </p:cNvSpPr>
          <p:nvPr/>
        </p:nvSpPr>
        <p:spPr bwMode="auto">
          <a:xfrm>
            <a:off x="6621463" y="4775200"/>
            <a:ext cx="1266825" cy="304800"/>
          </a:xfrm>
          <a:prstGeom prst="rect">
            <a:avLst/>
          </a:prstGeom>
          <a:noFill/>
          <a:ln w="9525">
            <a:noFill/>
            <a:miter lim="800000"/>
            <a:headEnd/>
            <a:tailEnd/>
          </a:ln>
          <a:effectLst/>
        </p:spPr>
        <p:txBody>
          <a:bodyPr wrap="none" lIns="92075" tIns="46038" rIns="92075" bIns="46038">
            <a:spAutoFit/>
          </a:bodyPr>
          <a:lstStyle/>
          <a:p>
            <a:pPr algn="l"/>
            <a:r>
              <a:rPr lang="en-US" sz="1400" b="1">
                <a:latin typeface="Arial" charset="0"/>
              </a:rPr>
              <a:t>Combination</a:t>
            </a:r>
          </a:p>
        </p:txBody>
      </p:sp>
      <p:sp>
        <p:nvSpPr>
          <p:cNvPr id="70689" name="Rectangle 33"/>
          <p:cNvSpPr>
            <a:spLocks noChangeArrowheads="1"/>
          </p:cNvSpPr>
          <p:nvPr/>
        </p:nvSpPr>
        <p:spPr bwMode="auto">
          <a:xfrm>
            <a:off x="6965950" y="4233863"/>
            <a:ext cx="120650" cy="1016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90" name="Line 34"/>
          <p:cNvSpPr>
            <a:spLocks noChangeShapeType="1"/>
          </p:cNvSpPr>
          <p:nvPr/>
        </p:nvSpPr>
        <p:spPr bwMode="auto">
          <a:xfrm flipV="1">
            <a:off x="6375400" y="4297363"/>
            <a:ext cx="581025" cy="174625"/>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91" name="Line 35"/>
          <p:cNvSpPr>
            <a:spLocks noChangeShapeType="1"/>
          </p:cNvSpPr>
          <p:nvPr/>
        </p:nvSpPr>
        <p:spPr bwMode="auto">
          <a:xfrm flipV="1">
            <a:off x="7070725" y="4487863"/>
            <a:ext cx="528638" cy="1651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92" name="Line 36"/>
          <p:cNvSpPr>
            <a:spLocks noChangeShapeType="1"/>
          </p:cNvSpPr>
          <p:nvPr/>
        </p:nvSpPr>
        <p:spPr bwMode="auto">
          <a:xfrm>
            <a:off x="7094538" y="4286250"/>
            <a:ext cx="504825" cy="182563"/>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93" name="Rectangle 37"/>
          <p:cNvSpPr>
            <a:spLocks noChangeArrowheads="1"/>
          </p:cNvSpPr>
          <p:nvPr/>
        </p:nvSpPr>
        <p:spPr bwMode="auto">
          <a:xfrm>
            <a:off x="8156575" y="4437063"/>
            <a:ext cx="95250" cy="76200"/>
          </a:xfrm>
          <a:prstGeom prst="rect">
            <a:avLst/>
          </a:prstGeom>
          <a:solidFill>
            <a:schemeClr val="bg1"/>
          </a:solidFill>
          <a:ln w="38100" cmpd="dbl">
            <a:solidFill>
              <a:schemeClr val="tx1"/>
            </a:solidFill>
            <a:miter lim="800000"/>
            <a:headEnd/>
            <a:tailEnd/>
          </a:ln>
          <a:effectLst/>
        </p:spPr>
        <p:txBody>
          <a:bodyPr wrap="none" anchor="ctr"/>
          <a:lstStyle/>
          <a:p>
            <a:endParaRPr lang="en-US"/>
          </a:p>
        </p:txBody>
      </p:sp>
      <p:sp>
        <p:nvSpPr>
          <p:cNvPr id="70694" name="Rectangle 38"/>
          <p:cNvSpPr>
            <a:spLocks noChangeArrowheads="1"/>
          </p:cNvSpPr>
          <p:nvPr/>
        </p:nvSpPr>
        <p:spPr bwMode="auto">
          <a:xfrm>
            <a:off x="7607300" y="4424363"/>
            <a:ext cx="120650" cy="101600"/>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95" name="Line 39"/>
          <p:cNvSpPr>
            <a:spLocks noChangeShapeType="1"/>
          </p:cNvSpPr>
          <p:nvPr/>
        </p:nvSpPr>
        <p:spPr bwMode="auto">
          <a:xfrm>
            <a:off x="7737475" y="4478338"/>
            <a:ext cx="40005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70696" name="Rectangle 40"/>
          <p:cNvSpPr>
            <a:spLocks noChangeArrowheads="1"/>
          </p:cNvSpPr>
          <p:nvPr/>
        </p:nvSpPr>
        <p:spPr bwMode="auto">
          <a:xfrm>
            <a:off x="5935663" y="2181225"/>
            <a:ext cx="2574925" cy="3022600"/>
          </a:xfrm>
          <a:prstGeom prst="rect">
            <a:avLst/>
          </a:prstGeom>
          <a:noFill/>
          <a:ln w="25400">
            <a:solidFill>
              <a:schemeClr val="tx1"/>
            </a:solidFill>
            <a:miter lim="800000"/>
            <a:headEnd/>
            <a:tailEnd/>
          </a:ln>
          <a:effectLst/>
        </p:spPr>
        <p:txBody>
          <a:bodyPr wrap="none" anchor="ctr"/>
          <a:lstStyle/>
          <a:p>
            <a:endParaRPr lang="en-US"/>
          </a:p>
        </p:txBody>
      </p:sp>
      <p:grpSp>
        <p:nvGrpSpPr>
          <p:cNvPr id="70701" name="Group 45"/>
          <p:cNvGrpSpPr>
            <a:grpSpLocks/>
          </p:cNvGrpSpPr>
          <p:nvPr/>
        </p:nvGrpSpPr>
        <p:grpSpPr bwMode="auto">
          <a:xfrm>
            <a:off x="881063" y="3392488"/>
            <a:ext cx="438150" cy="120650"/>
            <a:chOff x="612" y="2352"/>
            <a:chExt cx="276" cy="76"/>
          </a:xfrm>
        </p:grpSpPr>
        <p:sp>
          <p:nvSpPr>
            <p:cNvPr id="70698" name="Rectangle 42"/>
            <p:cNvSpPr>
              <a:spLocks noChangeArrowheads="1"/>
            </p:cNvSpPr>
            <p:nvPr/>
          </p:nvSpPr>
          <p:spPr bwMode="auto">
            <a:xfrm>
              <a:off x="720" y="2352"/>
              <a:ext cx="72" cy="76"/>
            </a:xfrm>
            <a:prstGeom prst="rect">
              <a:avLst/>
            </a:prstGeom>
            <a:solidFill>
              <a:schemeClr val="bg1"/>
            </a:solidFill>
            <a:ln w="12700">
              <a:solidFill>
                <a:schemeClr val="tx1"/>
              </a:solidFill>
              <a:miter lim="800000"/>
              <a:headEnd/>
              <a:tailEnd/>
            </a:ln>
            <a:effectLst/>
          </p:spPr>
          <p:txBody>
            <a:bodyPr wrap="none" anchor="ctr"/>
            <a:lstStyle/>
            <a:p>
              <a:endParaRPr lang="en-US"/>
            </a:p>
          </p:txBody>
        </p:sp>
        <p:sp>
          <p:nvSpPr>
            <p:cNvPr id="70699" name="Line 43"/>
            <p:cNvSpPr>
              <a:spLocks noChangeShapeType="1"/>
            </p:cNvSpPr>
            <p:nvPr/>
          </p:nvSpPr>
          <p:spPr bwMode="auto">
            <a:xfrm>
              <a:off x="792" y="2392"/>
              <a:ext cx="96" cy="0"/>
            </a:xfrm>
            <a:prstGeom prst="line">
              <a:avLst/>
            </a:prstGeom>
            <a:noFill/>
            <a:ln w="9525">
              <a:solidFill>
                <a:schemeClr val="tx1"/>
              </a:solidFill>
              <a:round/>
              <a:headEnd/>
              <a:tailEnd/>
            </a:ln>
            <a:effectLst/>
          </p:spPr>
          <p:txBody>
            <a:bodyPr wrap="none" anchor="ctr"/>
            <a:lstStyle/>
            <a:p>
              <a:endParaRPr lang="en-US"/>
            </a:p>
          </p:txBody>
        </p:sp>
        <p:sp>
          <p:nvSpPr>
            <p:cNvPr id="70700" name="Line 44"/>
            <p:cNvSpPr>
              <a:spLocks noChangeShapeType="1"/>
            </p:cNvSpPr>
            <p:nvPr/>
          </p:nvSpPr>
          <p:spPr bwMode="auto">
            <a:xfrm>
              <a:off x="612" y="2392"/>
              <a:ext cx="96" cy="0"/>
            </a:xfrm>
            <a:prstGeom prst="line">
              <a:avLst/>
            </a:prstGeom>
            <a:noFill/>
            <a:ln w="9525">
              <a:solidFill>
                <a:schemeClr val="tx1"/>
              </a:solidFill>
              <a:round/>
              <a:headEnd/>
              <a:tailEnd/>
            </a:ln>
            <a:effectLst/>
          </p:spPr>
          <p:txBody>
            <a:bodyPr wrap="none" anchor="ctr"/>
            <a:lstStyle/>
            <a:p>
              <a:endParaRPr lang="en-US"/>
            </a:p>
          </p:txBody>
        </p:sp>
      </p:grpSp>
      <p:sp>
        <p:nvSpPr>
          <p:cNvPr id="47"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ChangeArrowheads="1"/>
          </p:cNvSpPr>
          <p:nvPr/>
        </p:nvSpPr>
        <p:spPr bwMode="auto">
          <a:xfrm>
            <a:off x="0" y="1131888"/>
            <a:ext cx="9144000" cy="1143000"/>
          </a:xfrm>
          <a:prstGeom prst="rect">
            <a:avLst/>
          </a:prstGeom>
          <a:noFill/>
          <a:ln w="9525">
            <a:noFill/>
            <a:miter lim="800000"/>
            <a:headEnd/>
            <a:tailEnd/>
          </a:ln>
          <a:effectLst/>
        </p:spPr>
        <p:txBody>
          <a:bodyPr anchor="ctr"/>
          <a:lstStyle/>
          <a:p>
            <a:endParaRPr lang="en-US" sz="3200" b="1">
              <a:solidFill>
                <a:schemeClr val="tx2"/>
              </a:solidFill>
              <a:latin typeface="Arial" charset="0"/>
            </a:endParaRPr>
          </a:p>
        </p:txBody>
      </p:sp>
      <p:sp>
        <p:nvSpPr>
          <p:cNvPr id="129027" name="Rectangle 3"/>
          <p:cNvSpPr>
            <a:spLocks noChangeArrowheads="1"/>
          </p:cNvSpPr>
          <p:nvPr/>
        </p:nvSpPr>
        <p:spPr bwMode="auto">
          <a:xfrm>
            <a:off x="685800" y="1981200"/>
            <a:ext cx="7772400" cy="4114800"/>
          </a:xfrm>
          <a:prstGeom prst="rect">
            <a:avLst/>
          </a:prstGeom>
          <a:noFill/>
          <a:ln w="9525">
            <a:noFill/>
            <a:miter lim="800000"/>
            <a:headEnd/>
            <a:tailEnd/>
          </a:ln>
          <a:effectLst/>
        </p:spPr>
        <p:txBody>
          <a:bodyPr/>
          <a:lstStyle/>
          <a:p>
            <a:pPr marL="342900" indent="-342900" algn="l">
              <a:lnSpc>
                <a:spcPct val="90000"/>
              </a:lnSpc>
              <a:spcBef>
                <a:spcPct val="20000"/>
              </a:spcBef>
              <a:buFontTx/>
              <a:buChar char="•"/>
            </a:pPr>
            <a:r>
              <a:rPr lang="en-US" sz="2400" dirty="0">
                <a:latin typeface="Arial" charset="0"/>
              </a:rPr>
              <a:t>Units	</a:t>
            </a:r>
            <a:r>
              <a:rPr lang="en-US" sz="2000" dirty="0">
                <a:latin typeface="Arial" charset="0"/>
              </a:rPr>
              <a:t> 	</a:t>
            </a:r>
            <a:r>
              <a:rPr lang="en-US" sz="1600" b="1" dirty="0">
                <a:latin typeface="Arial" charset="0"/>
              </a:rPr>
              <a:t>External </a:t>
            </a:r>
            <a:r>
              <a:rPr lang="en-US" sz="1200" dirty="0">
                <a:latin typeface="Arial" charset="0"/>
              </a:rPr>
              <a:t>(input/output)</a:t>
            </a:r>
            <a:r>
              <a:rPr lang="en-US" sz="1400" dirty="0">
                <a:latin typeface="Arial" charset="0"/>
              </a:rPr>
              <a:t>	</a:t>
            </a:r>
            <a:r>
              <a:rPr lang="en-US" sz="1600" b="1" dirty="0">
                <a:latin typeface="Arial" charset="0"/>
              </a:rPr>
              <a:t>Internal</a:t>
            </a:r>
            <a:r>
              <a:rPr lang="en-US" sz="1400" dirty="0">
                <a:latin typeface="Arial" charset="0"/>
              </a:rPr>
              <a:t> </a:t>
            </a:r>
            <a:r>
              <a:rPr lang="en-US" sz="1200" dirty="0">
                <a:latin typeface="Arial" charset="0"/>
              </a:rPr>
              <a:t>(inside GFSSP)</a:t>
            </a:r>
            <a:endParaRPr lang="en-US" sz="2400" dirty="0">
              <a:latin typeface="Arial" charset="0"/>
            </a:endParaRPr>
          </a:p>
          <a:p>
            <a:pPr marL="742950" lvl="1" indent="-285750" algn="l">
              <a:lnSpc>
                <a:spcPct val="90000"/>
              </a:lnSpc>
              <a:spcBef>
                <a:spcPct val="20000"/>
              </a:spcBef>
              <a:buFontTx/>
              <a:buChar char="–"/>
            </a:pPr>
            <a:r>
              <a:rPr lang="en-US" sz="1600" dirty="0">
                <a:latin typeface="Arial" charset="0"/>
              </a:rPr>
              <a:t>Length		-   inches		-   feet</a:t>
            </a:r>
          </a:p>
          <a:p>
            <a:pPr marL="742950" lvl="1" indent="-285750" algn="l">
              <a:lnSpc>
                <a:spcPct val="90000"/>
              </a:lnSpc>
              <a:spcBef>
                <a:spcPct val="20000"/>
              </a:spcBef>
              <a:buFontTx/>
              <a:buChar char="–"/>
            </a:pPr>
            <a:r>
              <a:rPr lang="en-US" sz="1600" dirty="0">
                <a:latin typeface="Arial" charset="0"/>
              </a:rPr>
              <a:t>Area		-   inches</a:t>
            </a:r>
            <a:r>
              <a:rPr lang="en-US" sz="1600" baseline="30000" dirty="0">
                <a:latin typeface="Arial" charset="0"/>
              </a:rPr>
              <a:t>2</a:t>
            </a:r>
            <a:r>
              <a:rPr lang="en-US" sz="1600" dirty="0">
                <a:latin typeface="Arial" charset="0"/>
              </a:rPr>
              <a:t>		-   feet</a:t>
            </a:r>
            <a:r>
              <a:rPr lang="en-US" sz="1600" baseline="30000" dirty="0">
                <a:latin typeface="Arial" charset="0"/>
              </a:rPr>
              <a:t>2</a:t>
            </a:r>
            <a:endParaRPr lang="en-US" sz="1600" dirty="0">
              <a:latin typeface="Arial" charset="0"/>
            </a:endParaRPr>
          </a:p>
          <a:p>
            <a:pPr marL="742950" lvl="1" indent="-285750" algn="l">
              <a:lnSpc>
                <a:spcPct val="90000"/>
              </a:lnSpc>
              <a:spcBef>
                <a:spcPct val="20000"/>
              </a:spcBef>
              <a:buFontTx/>
              <a:buChar char="–"/>
            </a:pPr>
            <a:r>
              <a:rPr lang="en-US" sz="1600" dirty="0">
                <a:latin typeface="Arial" charset="0"/>
              </a:rPr>
              <a:t>Pressure		-   </a:t>
            </a:r>
            <a:r>
              <a:rPr lang="en-US" sz="1600" dirty="0" err="1">
                <a:latin typeface="Arial" charset="0"/>
              </a:rPr>
              <a:t>psia</a:t>
            </a:r>
            <a:r>
              <a:rPr lang="en-US" sz="1600" dirty="0">
                <a:latin typeface="Arial" charset="0"/>
              </a:rPr>
              <a:t>		-   </a:t>
            </a:r>
            <a:r>
              <a:rPr lang="en-US" sz="1600" dirty="0" err="1">
                <a:latin typeface="Arial" charset="0"/>
              </a:rPr>
              <a:t>psf</a:t>
            </a:r>
            <a:endParaRPr lang="en-US" sz="1600" dirty="0">
              <a:latin typeface="Arial" charset="0"/>
            </a:endParaRPr>
          </a:p>
          <a:p>
            <a:pPr marL="742950" lvl="1" indent="-285750" algn="l">
              <a:lnSpc>
                <a:spcPct val="90000"/>
              </a:lnSpc>
              <a:spcBef>
                <a:spcPct val="20000"/>
              </a:spcBef>
              <a:buFontTx/>
              <a:buChar char="–"/>
            </a:pPr>
            <a:r>
              <a:rPr lang="en-US" sz="1600" dirty="0">
                <a:latin typeface="Arial" charset="0"/>
              </a:rPr>
              <a:t>Temperature	-  °F		-   °R</a:t>
            </a:r>
          </a:p>
          <a:p>
            <a:pPr marL="742950" lvl="1" indent="-285750" algn="l">
              <a:lnSpc>
                <a:spcPct val="90000"/>
              </a:lnSpc>
              <a:spcBef>
                <a:spcPct val="20000"/>
              </a:spcBef>
              <a:buFontTx/>
              <a:buChar char="–"/>
            </a:pPr>
            <a:r>
              <a:rPr lang="en-US" sz="1600" dirty="0">
                <a:latin typeface="Arial" charset="0"/>
              </a:rPr>
              <a:t>Mass injection	-   </a:t>
            </a:r>
            <a:r>
              <a:rPr lang="en-US" sz="1600" dirty="0" err="1">
                <a:latin typeface="Arial" charset="0"/>
              </a:rPr>
              <a:t>lbm</a:t>
            </a:r>
            <a:r>
              <a:rPr lang="en-US" sz="1600" dirty="0">
                <a:latin typeface="Arial" charset="0"/>
              </a:rPr>
              <a:t>/sec	-   </a:t>
            </a:r>
            <a:r>
              <a:rPr lang="en-US" sz="1600" dirty="0" err="1">
                <a:latin typeface="Arial" charset="0"/>
              </a:rPr>
              <a:t>lbm</a:t>
            </a:r>
            <a:r>
              <a:rPr lang="en-US" sz="1600" dirty="0">
                <a:latin typeface="Arial" charset="0"/>
              </a:rPr>
              <a:t>/sec</a:t>
            </a:r>
          </a:p>
          <a:p>
            <a:pPr marL="742950" lvl="1" indent="-285750" algn="l">
              <a:lnSpc>
                <a:spcPct val="90000"/>
              </a:lnSpc>
              <a:spcBef>
                <a:spcPct val="20000"/>
              </a:spcBef>
              <a:buFontTx/>
              <a:buChar char="–"/>
            </a:pPr>
            <a:r>
              <a:rPr lang="en-US" sz="1600" dirty="0">
                <a:latin typeface="Arial" charset="0"/>
              </a:rPr>
              <a:t>Heat Source	-   Btu/s OR Btu/</a:t>
            </a:r>
            <a:r>
              <a:rPr lang="en-US" sz="1600" dirty="0" err="1">
                <a:latin typeface="Arial" charset="0"/>
              </a:rPr>
              <a:t>lbm</a:t>
            </a:r>
            <a:r>
              <a:rPr lang="en-US" sz="1600" dirty="0">
                <a:latin typeface="Arial" charset="0"/>
              </a:rPr>
              <a:t>	-   Btu/s OR Btu/</a:t>
            </a:r>
            <a:r>
              <a:rPr lang="en-US" sz="1600" dirty="0" err="1">
                <a:latin typeface="Arial" charset="0"/>
              </a:rPr>
              <a:t>lbm</a:t>
            </a:r>
            <a:endParaRPr lang="en-US" sz="1600" b="1" dirty="0">
              <a:latin typeface="Arial" charset="0"/>
            </a:endParaRPr>
          </a:p>
          <a:p>
            <a:pPr marL="742950" lvl="1" indent="-285750" algn="l">
              <a:lnSpc>
                <a:spcPct val="90000"/>
              </a:lnSpc>
              <a:spcBef>
                <a:spcPct val="20000"/>
              </a:spcBef>
              <a:buFontTx/>
              <a:buChar char="–"/>
            </a:pPr>
            <a:endParaRPr lang="en-US" sz="1600" b="1" dirty="0">
              <a:latin typeface="Arial" charset="0"/>
            </a:endParaRPr>
          </a:p>
          <a:p>
            <a:pPr marL="342900" indent="-342900" algn="l">
              <a:lnSpc>
                <a:spcPct val="90000"/>
              </a:lnSpc>
              <a:spcBef>
                <a:spcPct val="20000"/>
              </a:spcBef>
              <a:buFontTx/>
              <a:buChar char="•"/>
            </a:pPr>
            <a:r>
              <a:rPr lang="en-US" sz="2400" dirty="0">
                <a:latin typeface="Arial" charset="0"/>
              </a:rPr>
              <a:t>Sign Convention</a:t>
            </a:r>
          </a:p>
          <a:p>
            <a:pPr marL="742950" lvl="1" indent="-285750" algn="l">
              <a:lnSpc>
                <a:spcPct val="90000"/>
              </a:lnSpc>
              <a:spcBef>
                <a:spcPct val="20000"/>
              </a:spcBef>
              <a:buFontTx/>
              <a:buChar char="–"/>
            </a:pPr>
            <a:r>
              <a:rPr lang="en-US" sz="1600" dirty="0">
                <a:latin typeface="Arial" charset="0"/>
              </a:rPr>
              <a:t>Mass input to node  	=  positive</a:t>
            </a:r>
          </a:p>
          <a:p>
            <a:pPr marL="742950" lvl="1" indent="-285750" algn="l">
              <a:lnSpc>
                <a:spcPct val="90000"/>
              </a:lnSpc>
              <a:spcBef>
                <a:spcPct val="20000"/>
              </a:spcBef>
              <a:buFontTx/>
              <a:buChar char="–"/>
            </a:pPr>
            <a:r>
              <a:rPr lang="en-US" sz="1600" dirty="0">
                <a:latin typeface="Arial" charset="0"/>
              </a:rPr>
              <a:t>Mass output from node  =  negative</a:t>
            </a:r>
          </a:p>
          <a:p>
            <a:pPr marL="742950" lvl="1" indent="-285750" algn="l">
              <a:lnSpc>
                <a:spcPct val="90000"/>
              </a:lnSpc>
              <a:spcBef>
                <a:spcPct val="20000"/>
              </a:spcBef>
              <a:buFontTx/>
              <a:buChar char="–"/>
            </a:pPr>
            <a:r>
              <a:rPr lang="en-US" sz="1600" dirty="0">
                <a:latin typeface="Arial" charset="0"/>
              </a:rPr>
              <a:t>Heat input to node  	=  positive</a:t>
            </a:r>
          </a:p>
          <a:p>
            <a:pPr marL="742950" lvl="1" indent="-285750" algn="l">
              <a:lnSpc>
                <a:spcPct val="90000"/>
              </a:lnSpc>
              <a:spcBef>
                <a:spcPct val="20000"/>
              </a:spcBef>
              <a:buFontTx/>
              <a:buChar char="–"/>
            </a:pPr>
            <a:r>
              <a:rPr lang="en-US" sz="1600" dirty="0">
                <a:latin typeface="Arial" charset="0"/>
              </a:rPr>
              <a:t>Heat output from node =  negative</a:t>
            </a:r>
          </a:p>
        </p:txBody>
      </p:sp>
      <p:sp>
        <p:nvSpPr>
          <p:cNvPr id="129028" name="Text Box 4"/>
          <p:cNvSpPr txBox="1">
            <a:spLocks noChangeArrowheads="1"/>
          </p:cNvSpPr>
          <p:nvPr/>
        </p:nvSpPr>
        <p:spPr bwMode="auto">
          <a:xfrm>
            <a:off x="1876425" y="1230313"/>
            <a:ext cx="6904038" cy="1062037"/>
          </a:xfrm>
          <a:prstGeom prst="rect">
            <a:avLst/>
          </a:prstGeom>
          <a:noFill/>
          <a:ln w="19050">
            <a:noFill/>
            <a:miter lim="800000"/>
            <a:headEnd/>
            <a:tailEnd/>
          </a:ln>
          <a:effectLst/>
        </p:spPr>
        <p:txBody>
          <a:bodyPr>
            <a:spAutoFit/>
          </a:bodyPr>
          <a:lstStyle/>
          <a:p>
            <a:pPr algn="l">
              <a:lnSpc>
                <a:spcPct val="90000"/>
              </a:lnSpc>
              <a:spcBef>
                <a:spcPct val="20000"/>
              </a:spcBef>
            </a:pPr>
            <a:r>
              <a:rPr lang="en-US" sz="2400" b="1">
                <a:solidFill>
                  <a:schemeClr val="tx2"/>
                </a:solidFill>
                <a:latin typeface="Arial" charset="0"/>
              </a:rPr>
              <a:t>UNITS AND SIGN CONVENTIONS</a:t>
            </a:r>
            <a:endParaRPr lang="en-US" sz="2400">
              <a:latin typeface="Arial" charset="0"/>
            </a:endParaRPr>
          </a:p>
          <a:p>
            <a:pPr>
              <a:spcBef>
                <a:spcPct val="50000"/>
              </a:spcBef>
            </a:pPr>
            <a:endParaRPr lang="en-US"/>
          </a:p>
        </p:txBody>
      </p:sp>
      <p:sp>
        <p:nvSpPr>
          <p:cNvPr id="7"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436" name="Group 4"/>
          <p:cNvGrpSpPr>
            <a:grpSpLocks noChangeAspect="1"/>
          </p:cNvGrpSpPr>
          <p:nvPr/>
        </p:nvGrpSpPr>
        <p:grpSpPr bwMode="auto">
          <a:xfrm>
            <a:off x="1062038" y="1974850"/>
            <a:ext cx="7086600" cy="3778250"/>
            <a:chOff x="2425" y="8590"/>
            <a:chExt cx="9500" cy="5067"/>
          </a:xfrm>
        </p:grpSpPr>
        <p:sp>
          <p:nvSpPr>
            <p:cNvPr id="146437" name="AutoShape 5"/>
            <p:cNvSpPr>
              <a:spLocks noChangeAspect="1" noChangeArrowheads="1"/>
            </p:cNvSpPr>
            <p:nvPr/>
          </p:nvSpPr>
          <p:spPr bwMode="auto">
            <a:xfrm>
              <a:off x="2425" y="8590"/>
              <a:ext cx="9500" cy="5067"/>
            </a:xfrm>
            <a:prstGeom prst="rect">
              <a:avLst/>
            </a:prstGeom>
            <a:noFill/>
            <a:ln w="9525">
              <a:noFill/>
              <a:miter lim="800000"/>
              <a:headEnd/>
              <a:tailEnd/>
            </a:ln>
          </p:spPr>
          <p:txBody>
            <a:bodyPr/>
            <a:lstStyle/>
            <a:p>
              <a:endParaRPr lang="en-US"/>
            </a:p>
          </p:txBody>
        </p:sp>
        <p:sp>
          <p:nvSpPr>
            <p:cNvPr id="146438" name="Text Box 6"/>
            <p:cNvSpPr txBox="1">
              <a:spLocks noChangeArrowheads="1"/>
            </p:cNvSpPr>
            <p:nvPr/>
          </p:nvSpPr>
          <p:spPr bwMode="auto">
            <a:xfrm>
              <a:off x="5875" y="8688"/>
              <a:ext cx="1700" cy="482"/>
            </a:xfrm>
            <a:prstGeom prst="rect">
              <a:avLst/>
            </a:prstGeom>
            <a:noFill/>
            <a:ln w="9525">
              <a:noFill/>
              <a:miter lim="800000"/>
              <a:headEnd/>
              <a:tailEnd/>
            </a:ln>
          </p:spPr>
          <p:txBody>
            <a:bodyPr lIns="69494" tIns="34747" rIns="69494" bIns="34747"/>
            <a:lstStyle/>
            <a:p>
              <a:r>
                <a:rPr lang="en-US" sz="1300" dirty="0">
                  <a:solidFill>
                    <a:srgbClr val="000000"/>
                  </a:solidFill>
                  <a:latin typeface="Arial" charset="0"/>
                </a:rPr>
                <a:t>Network</a:t>
              </a:r>
              <a:endParaRPr lang="en-US" dirty="0"/>
            </a:p>
          </p:txBody>
        </p:sp>
        <p:sp>
          <p:nvSpPr>
            <p:cNvPr id="146439" name="Rectangle 7"/>
            <p:cNvSpPr>
              <a:spLocks noChangeArrowheads="1"/>
            </p:cNvSpPr>
            <p:nvPr/>
          </p:nvSpPr>
          <p:spPr bwMode="auto">
            <a:xfrm>
              <a:off x="5875" y="8590"/>
              <a:ext cx="1600" cy="800"/>
            </a:xfrm>
            <a:prstGeom prst="rect">
              <a:avLst/>
            </a:prstGeom>
            <a:noFill/>
            <a:ln w="19050">
              <a:solidFill>
                <a:srgbClr val="000000"/>
              </a:solidFill>
              <a:miter lim="800000"/>
              <a:headEnd/>
              <a:tailEnd/>
            </a:ln>
          </p:spPr>
          <p:txBody>
            <a:bodyPr anchor="ctr"/>
            <a:lstStyle/>
            <a:p>
              <a:endParaRPr lang="en-US"/>
            </a:p>
          </p:txBody>
        </p:sp>
        <p:sp>
          <p:nvSpPr>
            <p:cNvPr id="146440" name="Line 8"/>
            <p:cNvSpPr>
              <a:spLocks noChangeShapeType="1"/>
            </p:cNvSpPr>
            <p:nvPr/>
          </p:nvSpPr>
          <p:spPr bwMode="auto">
            <a:xfrm>
              <a:off x="6675" y="9390"/>
              <a:ext cx="0" cy="600"/>
            </a:xfrm>
            <a:prstGeom prst="line">
              <a:avLst/>
            </a:prstGeom>
            <a:noFill/>
            <a:ln w="9525">
              <a:solidFill>
                <a:srgbClr val="000000"/>
              </a:solidFill>
              <a:round/>
              <a:headEnd/>
              <a:tailEnd/>
            </a:ln>
          </p:spPr>
          <p:txBody>
            <a:bodyPr/>
            <a:lstStyle/>
            <a:p>
              <a:endParaRPr lang="en-US"/>
            </a:p>
          </p:txBody>
        </p:sp>
        <p:sp>
          <p:nvSpPr>
            <p:cNvPr id="146441" name="Line 9"/>
            <p:cNvSpPr>
              <a:spLocks noChangeShapeType="1"/>
            </p:cNvSpPr>
            <p:nvPr/>
          </p:nvSpPr>
          <p:spPr bwMode="auto">
            <a:xfrm>
              <a:off x="11175" y="9990"/>
              <a:ext cx="0" cy="600"/>
            </a:xfrm>
            <a:prstGeom prst="line">
              <a:avLst/>
            </a:prstGeom>
            <a:noFill/>
            <a:ln w="9525">
              <a:solidFill>
                <a:srgbClr val="000000"/>
              </a:solidFill>
              <a:round/>
              <a:headEnd/>
              <a:tailEnd/>
            </a:ln>
          </p:spPr>
          <p:txBody>
            <a:bodyPr/>
            <a:lstStyle/>
            <a:p>
              <a:endParaRPr lang="en-US"/>
            </a:p>
          </p:txBody>
        </p:sp>
        <p:sp>
          <p:nvSpPr>
            <p:cNvPr id="146442" name="Line 10"/>
            <p:cNvSpPr>
              <a:spLocks noChangeShapeType="1"/>
            </p:cNvSpPr>
            <p:nvPr/>
          </p:nvSpPr>
          <p:spPr bwMode="auto">
            <a:xfrm>
              <a:off x="3075" y="9990"/>
              <a:ext cx="0" cy="600"/>
            </a:xfrm>
            <a:prstGeom prst="line">
              <a:avLst/>
            </a:prstGeom>
            <a:noFill/>
            <a:ln w="9525">
              <a:solidFill>
                <a:srgbClr val="000000"/>
              </a:solidFill>
              <a:round/>
              <a:headEnd/>
              <a:tailEnd/>
            </a:ln>
          </p:spPr>
          <p:txBody>
            <a:bodyPr/>
            <a:lstStyle/>
            <a:p>
              <a:endParaRPr lang="en-US"/>
            </a:p>
          </p:txBody>
        </p:sp>
        <p:sp>
          <p:nvSpPr>
            <p:cNvPr id="146443" name="Line 11"/>
            <p:cNvSpPr>
              <a:spLocks noChangeShapeType="1"/>
            </p:cNvSpPr>
            <p:nvPr/>
          </p:nvSpPr>
          <p:spPr bwMode="auto">
            <a:xfrm flipH="1">
              <a:off x="6675" y="9990"/>
              <a:ext cx="4500" cy="0"/>
            </a:xfrm>
            <a:prstGeom prst="line">
              <a:avLst/>
            </a:prstGeom>
            <a:noFill/>
            <a:ln w="9525">
              <a:solidFill>
                <a:srgbClr val="000000"/>
              </a:solidFill>
              <a:round/>
              <a:headEnd/>
              <a:tailEnd/>
            </a:ln>
          </p:spPr>
          <p:txBody>
            <a:bodyPr/>
            <a:lstStyle/>
            <a:p>
              <a:endParaRPr lang="en-US"/>
            </a:p>
          </p:txBody>
        </p:sp>
        <p:sp>
          <p:nvSpPr>
            <p:cNvPr id="146444" name="Line 12"/>
            <p:cNvSpPr>
              <a:spLocks noChangeShapeType="1"/>
            </p:cNvSpPr>
            <p:nvPr/>
          </p:nvSpPr>
          <p:spPr bwMode="auto">
            <a:xfrm>
              <a:off x="4675" y="9990"/>
              <a:ext cx="0" cy="600"/>
            </a:xfrm>
            <a:prstGeom prst="line">
              <a:avLst/>
            </a:prstGeom>
            <a:noFill/>
            <a:ln w="9525">
              <a:solidFill>
                <a:srgbClr val="000000"/>
              </a:solidFill>
              <a:round/>
              <a:headEnd/>
              <a:tailEnd/>
            </a:ln>
          </p:spPr>
          <p:txBody>
            <a:bodyPr/>
            <a:lstStyle/>
            <a:p>
              <a:endParaRPr lang="en-US"/>
            </a:p>
          </p:txBody>
        </p:sp>
        <p:sp>
          <p:nvSpPr>
            <p:cNvPr id="146445" name="Line 13"/>
            <p:cNvSpPr>
              <a:spLocks noChangeShapeType="1"/>
            </p:cNvSpPr>
            <p:nvPr/>
          </p:nvSpPr>
          <p:spPr bwMode="auto">
            <a:xfrm flipH="1">
              <a:off x="3075" y="9990"/>
              <a:ext cx="3600" cy="0"/>
            </a:xfrm>
            <a:prstGeom prst="line">
              <a:avLst/>
            </a:prstGeom>
            <a:noFill/>
            <a:ln w="9525">
              <a:solidFill>
                <a:srgbClr val="000000"/>
              </a:solidFill>
              <a:round/>
              <a:headEnd/>
              <a:tailEnd/>
            </a:ln>
          </p:spPr>
          <p:txBody>
            <a:bodyPr/>
            <a:lstStyle/>
            <a:p>
              <a:endParaRPr lang="en-US"/>
            </a:p>
          </p:txBody>
        </p:sp>
        <p:sp>
          <p:nvSpPr>
            <p:cNvPr id="146446" name="Text Box 14"/>
            <p:cNvSpPr txBox="1">
              <a:spLocks noChangeArrowheads="1"/>
            </p:cNvSpPr>
            <p:nvPr/>
          </p:nvSpPr>
          <p:spPr bwMode="auto">
            <a:xfrm>
              <a:off x="3975" y="10590"/>
              <a:ext cx="1200" cy="704"/>
            </a:xfrm>
            <a:prstGeom prst="rect">
              <a:avLst/>
            </a:prstGeom>
            <a:noFill/>
            <a:ln w="19050">
              <a:solidFill>
                <a:srgbClr val="000000"/>
              </a:solidFill>
              <a:miter lim="800000"/>
              <a:headEnd/>
              <a:tailEnd/>
            </a:ln>
          </p:spPr>
          <p:txBody>
            <a:bodyPr lIns="69494" tIns="34747" rIns="69494" bIns="34747"/>
            <a:lstStyle/>
            <a:p>
              <a:r>
                <a:rPr lang="en-US" sz="1000">
                  <a:solidFill>
                    <a:srgbClr val="000000"/>
                  </a:solidFill>
                  <a:latin typeface="Arial" charset="0"/>
                </a:rPr>
                <a:t>Internal Node</a:t>
              </a:r>
              <a:endParaRPr lang="en-US"/>
            </a:p>
          </p:txBody>
        </p:sp>
        <p:sp>
          <p:nvSpPr>
            <p:cNvPr id="146447" name="Text Box 15"/>
            <p:cNvSpPr txBox="1">
              <a:spLocks noChangeArrowheads="1"/>
            </p:cNvSpPr>
            <p:nvPr/>
          </p:nvSpPr>
          <p:spPr bwMode="auto">
            <a:xfrm>
              <a:off x="7475" y="10628"/>
              <a:ext cx="1000" cy="704"/>
            </a:xfrm>
            <a:prstGeom prst="rect">
              <a:avLst/>
            </a:prstGeom>
            <a:noFill/>
            <a:ln w="19050">
              <a:solidFill>
                <a:srgbClr val="000000"/>
              </a:solidFill>
              <a:miter lim="800000"/>
              <a:headEnd/>
              <a:tailEnd/>
            </a:ln>
            <a:effectLst/>
          </p:spPr>
          <p:txBody>
            <a:bodyPr lIns="69494" tIns="34747" rIns="69494" bIns="34747"/>
            <a:lstStyle/>
            <a:p>
              <a:r>
                <a:rPr lang="en-US" sz="1000">
                  <a:solidFill>
                    <a:srgbClr val="000000"/>
                  </a:solidFill>
                  <a:latin typeface="Arial" charset="0"/>
                </a:rPr>
                <a:t>Solid Node</a:t>
              </a:r>
              <a:endParaRPr lang="en-US"/>
            </a:p>
          </p:txBody>
        </p:sp>
        <p:sp>
          <p:nvSpPr>
            <p:cNvPr id="146448" name="Text Box 16"/>
            <p:cNvSpPr txBox="1">
              <a:spLocks noChangeArrowheads="1"/>
            </p:cNvSpPr>
            <p:nvPr/>
          </p:nvSpPr>
          <p:spPr bwMode="auto">
            <a:xfrm>
              <a:off x="5425" y="10628"/>
              <a:ext cx="1100" cy="425"/>
            </a:xfrm>
            <a:prstGeom prst="rect">
              <a:avLst/>
            </a:prstGeom>
            <a:noFill/>
            <a:ln w="19050">
              <a:solidFill>
                <a:srgbClr val="000000"/>
              </a:solidFill>
              <a:miter lim="800000"/>
              <a:headEnd/>
              <a:tailEnd/>
            </a:ln>
            <a:effectLst/>
          </p:spPr>
          <p:txBody>
            <a:bodyPr lIns="69494" tIns="34747" rIns="69494" bIns="34747"/>
            <a:lstStyle/>
            <a:p>
              <a:r>
                <a:rPr lang="en-US" sz="1000">
                  <a:solidFill>
                    <a:srgbClr val="000000"/>
                  </a:solidFill>
                  <a:latin typeface="Arial" charset="0"/>
                </a:rPr>
                <a:t>Branch</a:t>
              </a:r>
              <a:endParaRPr lang="en-US"/>
            </a:p>
          </p:txBody>
        </p:sp>
        <p:sp>
          <p:nvSpPr>
            <p:cNvPr id="146449" name="Text Box 17"/>
            <p:cNvSpPr txBox="1">
              <a:spLocks noChangeArrowheads="1"/>
            </p:cNvSpPr>
            <p:nvPr/>
          </p:nvSpPr>
          <p:spPr bwMode="auto">
            <a:xfrm>
              <a:off x="8775" y="10628"/>
              <a:ext cx="1300" cy="704"/>
            </a:xfrm>
            <a:prstGeom prst="rect">
              <a:avLst/>
            </a:prstGeom>
            <a:noFill/>
            <a:ln w="19050">
              <a:solidFill>
                <a:srgbClr val="000000"/>
              </a:solidFill>
              <a:miter lim="800000"/>
              <a:headEnd/>
              <a:tailEnd/>
            </a:ln>
            <a:effectLst/>
          </p:spPr>
          <p:txBody>
            <a:bodyPr lIns="69494" tIns="34747" rIns="69494" bIns="34747"/>
            <a:lstStyle/>
            <a:p>
              <a:r>
                <a:rPr lang="en-US" sz="1000">
                  <a:solidFill>
                    <a:srgbClr val="000000"/>
                  </a:solidFill>
                  <a:latin typeface="Arial" charset="0"/>
                </a:rPr>
                <a:t>Ambient Node</a:t>
              </a:r>
              <a:endParaRPr lang="en-US"/>
            </a:p>
          </p:txBody>
        </p:sp>
        <p:sp>
          <p:nvSpPr>
            <p:cNvPr id="146450" name="Text Box 18"/>
            <p:cNvSpPr txBox="1">
              <a:spLocks noChangeArrowheads="1"/>
            </p:cNvSpPr>
            <p:nvPr/>
          </p:nvSpPr>
          <p:spPr bwMode="auto">
            <a:xfrm>
              <a:off x="2425" y="10628"/>
              <a:ext cx="1300" cy="704"/>
            </a:xfrm>
            <a:prstGeom prst="rect">
              <a:avLst/>
            </a:prstGeom>
            <a:noFill/>
            <a:ln w="19050">
              <a:solidFill>
                <a:srgbClr val="000000"/>
              </a:solidFill>
              <a:miter lim="800000"/>
              <a:headEnd/>
              <a:tailEnd/>
            </a:ln>
            <a:effectLst/>
          </p:spPr>
          <p:txBody>
            <a:bodyPr lIns="69494" tIns="34747" rIns="69494" bIns="34747"/>
            <a:lstStyle/>
            <a:p>
              <a:r>
                <a:rPr lang="en-US" sz="1000">
                  <a:solidFill>
                    <a:srgbClr val="000000"/>
                  </a:solidFill>
                  <a:latin typeface="Arial" charset="0"/>
                </a:rPr>
                <a:t>Boundary Node</a:t>
              </a:r>
              <a:endParaRPr lang="en-US"/>
            </a:p>
          </p:txBody>
        </p:sp>
        <p:sp>
          <p:nvSpPr>
            <p:cNvPr id="146451" name="Text Box 19"/>
            <p:cNvSpPr txBox="1">
              <a:spLocks noChangeArrowheads="1"/>
            </p:cNvSpPr>
            <p:nvPr/>
          </p:nvSpPr>
          <p:spPr bwMode="auto">
            <a:xfrm>
              <a:off x="10425" y="10628"/>
              <a:ext cx="1500" cy="425"/>
            </a:xfrm>
            <a:prstGeom prst="rect">
              <a:avLst/>
            </a:prstGeom>
            <a:noFill/>
            <a:ln w="19050">
              <a:solidFill>
                <a:srgbClr val="000000"/>
              </a:solidFill>
              <a:miter lim="800000"/>
              <a:headEnd/>
              <a:tailEnd/>
            </a:ln>
            <a:effectLst/>
          </p:spPr>
          <p:txBody>
            <a:bodyPr lIns="69494" tIns="34747" rIns="69494" bIns="34747"/>
            <a:lstStyle/>
            <a:p>
              <a:r>
                <a:rPr lang="en-US" sz="1000">
                  <a:solidFill>
                    <a:srgbClr val="000000"/>
                  </a:solidFill>
                  <a:latin typeface="Arial" charset="0"/>
                </a:rPr>
                <a:t>Conductor</a:t>
              </a:r>
              <a:endParaRPr lang="en-US"/>
            </a:p>
          </p:txBody>
        </p:sp>
        <p:sp>
          <p:nvSpPr>
            <p:cNvPr id="146452" name="Line 20"/>
            <p:cNvSpPr>
              <a:spLocks noChangeShapeType="1"/>
            </p:cNvSpPr>
            <p:nvPr/>
          </p:nvSpPr>
          <p:spPr bwMode="auto">
            <a:xfrm flipV="1">
              <a:off x="5975" y="9990"/>
              <a:ext cx="0" cy="638"/>
            </a:xfrm>
            <a:prstGeom prst="line">
              <a:avLst/>
            </a:prstGeom>
            <a:noFill/>
            <a:ln w="9525">
              <a:solidFill>
                <a:srgbClr val="000000"/>
              </a:solidFill>
              <a:round/>
              <a:headEnd/>
              <a:tailEnd/>
            </a:ln>
            <a:effectLst/>
          </p:spPr>
          <p:txBody>
            <a:bodyPr anchor="ctr"/>
            <a:lstStyle/>
            <a:p>
              <a:endParaRPr lang="en-US"/>
            </a:p>
          </p:txBody>
        </p:sp>
        <p:sp>
          <p:nvSpPr>
            <p:cNvPr id="146453" name="Line 21"/>
            <p:cNvSpPr>
              <a:spLocks noChangeShapeType="1"/>
            </p:cNvSpPr>
            <p:nvPr/>
          </p:nvSpPr>
          <p:spPr bwMode="auto">
            <a:xfrm>
              <a:off x="7975" y="9990"/>
              <a:ext cx="0" cy="638"/>
            </a:xfrm>
            <a:prstGeom prst="line">
              <a:avLst/>
            </a:prstGeom>
            <a:noFill/>
            <a:ln w="9525">
              <a:solidFill>
                <a:srgbClr val="000000"/>
              </a:solidFill>
              <a:round/>
              <a:headEnd/>
              <a:tailEnd/>
            </a:ln>
            <a:effectLst/>
          </p:spPr>
          <p:txBody>
            <a:bodyPr anchor="ctr"/>
            <a:lstStyle/>
            <a:p>
              <a:endParaRPr lang="en-US"/>
            </a:p>
          </p:txBody>
        </p:sp>
        <p:sp>
          <p:nvSpPr>
            <p:cNvPr id="146454" name="Line 22"/>
            <p:cNvSpPr>
              <a:spLocks noChangeShapeType="1"/>
            </p:cNvSpPr>
            <p:nvPr/>
          </p:nvSpPr>
          <p:spPr bwMode="auto">
            <a:xfrm flipV="1">
              <a:off x="9396" y="9990"/>
              <a:ext cx="0" cy="600"/>
            </a:xfrm>
            <a:prstGeom prst="line">
              <a:avLst/>
            </a:prstGeom>
            <a:noFill/>
            <a:ln w="9525">
              <a:solidFill>
                <a:srgbClr val="000000"/>
              </a:solidFill>
              <a:round/>
              <a:headEnd/>
              <a:tailEnd/>
            </a:ln>
            <a:effectLst/>
          </p:spPr>
          <p:txBody>
            <a:bodyPr anchor="ctr"/>
            <a:lstStyle/>
            <a:p>
              <a:endParaRPr lang="en-US"/>
            </a:p>
          </p:txBody>
        </p:sp>
        <p:sp>
          <p:nvSpPr>
            <p:cNvPr id="146455" name="Text Box 23"/>
            <p:cNvSpPr txBox="1">
              <a:spLocks noChangeArrowheads="1"/>
            </p:cNvSpPr>
            <p:nvPr/>
          </p:nvSpPr>
          <p:spPr bwMode="auto">
            <a:xfrm>
              <a:off x="3375" y="11840"/>
              <a:ext cx="1850" cy="442"/>
            </a:xfrm>
            <a:prstGeom prst="rect">
              <a:avLst/>
            </a:prstGeom>
            <a:noFill/>
            <a:ln w="19050">
              <a:noFill/>
              <a:miter lim="800000"/>
              <a:headEnd/>
              <a:tailEnd/>
            </a:ln>
            <a:effectLst/>
          </p:spPr>
          <p:txBody>
            <a:bodyPr lIns="69494" tIns="34747" rIns="69494" bIns="34747"/>
            <a:lstStyle/>
            <a:p>
              <a:r>
                <a:rPr lang="en-US" sz="1200">
                  <a:solidFill>
                    <a:srgbClr val="000000"/>
                  </a:solidFill>
                  <a:latin typeface="Arial" charset="0"/>
                </a:rPr>
                <a:t>Fluid</a:t>
              </a:r>
              <a:endParaRPr lang="en-US"/>
            </a:p>
          </p:txBody>
        </p:sp>
        <p:sp>
          <p:nvSpPr>
            <p:cNvPr id="146456" name="Line 24"/>
            <p:cNvSpPr>
              <a:spLocks noChangeShapeType="1"/>
            </p:cNvSpPr>
            <p:nvPr/>
          </p:nvSpPr>
          <p:spPr bwMode="auto">
            <a:xfrm flipH="1">
              <a:off x="2425" y="12040"/>
              <a:ext cx="1300" cy="0"/>
            </a:xfrm>
            <a:prstGeom prst="line">
              <a:avLst/>
            </a:prstGeom>
            <a:noFill/>
            <a:ln w="19050">
              <a:solidFill>
                <a:srgbClr val="000000"/>
              </a:solidFill>
              <a:round/>
              <a:headEnd/>
              <a:tailEnd type="triangle" w="med" len="med"/>
            </a:ln>
            <a:effectLst/>
          </p:spPr>
          <p:txBody>
            <a:bodyPr anchor="ctr"/>
            <a:lstStyle/>
            <a:p>
              <a:endParaRPr lang="en-US"/>
            </a:p>
          </p:txBody>
        </p:sp>
        <p:sp>
          <p:nvSpPr>
            <p:cNvPr id="146457" name="Line 25"/>
            <p:cNvSpPr>
              <a:spLocks noChangeShapeType="1"/>
            </p:cNvSpPr>
            <p:nvPr/>
          </p:nvSpPr>
          <p:spPr bwMode="auto">
            <a:xfrm>
              <a:off x="4975" y="12040"/>
              <a:ext cx="1550" cy="0"/>
            </a:xfrm>
            <a:prstGeom prst="line">
              <a:avLst/>
            </a:prstGeom>
            <a:noFill/>
            <a:ln w="19050">
              <a:solidFill>
                <a:srgbClr val="000000"/>
              </a:solidFill>
              <a:round/>
              <a:headEnd/>
              <a:tailEnd type="triangle" w="med" len="med"/>
            </a:ln>
            <a:effectLst/>
          </p:spPr>
          <p:txBody>
            <a:bodyPr anchor="ctr"/>
            <a:lstStyle/>
            <a:p>
              <a:endParaRPr lang="en-US"/>
            </a:p>
          </p:txBody>
        </p:sp>
        <p:sp>
          <p:nvSpPr>
            <p:cNvPr id="146458" name="Line 26"/>
            <p:cNvSpPr>
              <a:spLocks noChangeShapeType="1"/>
            </p:cNvSpPr>
            <p:nvPr/>
          </p:nvSpPr>
          <p:spPr bwMode="auto">
            <a:xfrm flipH="1">
              <a:off x="7475" y="12051"/>
              <a:ext cx="1500" cy="0"/>
            </a:xfrm>
            <a:prstGeom prst="line">
              <a:avLst/>
            </a:prstGeom>
            <a:noFill/>
            <a:ln w="19050">
              <a:solidFill>
                <a:srgbClr val="000000"/>
              </a:solidFill>
              <a:round/>
              <a:headEnd/>
              <a:tailEnd type="triangle" w="med" len="med"/>
            </a:ln>
            <a:effectLst/>
          </p:spPr>
          <p:txBody>
            <a:bodyPr anchor="ctr"/>
            <a:lstStyle/>
            <a:p>
              <a:endParaRPr lang="en-US"/>
            </a:p>
          </p:txBody>
        </p:sp>
        <p:sp>
          <p:nvSpPr>
            <p:cNvPr id="146459" name="Text Box 27"/>
            <p:cNvSpPr txBox="1">
              <a:spLocks noChangeArrowheads="1"/>
            </p:cNvSpPr>
            <p:nvPr/>
          </p:nvSpPr>
          <p:spPr bwMode="auto">
            <a:xfrm>
              <a:off x="9275" y="11840"/>
              <a:ext cx="1000" cy="442"/>
            </a:xfrm>
            <a:prstGeom prst="rect">
              <a:avLst/>
            </a:prstGeom>
            <a:noFill/>
            <a:ln w="19050">
              <a:noFill/>
              <a:miter lim="800000"/>
              <a:headEnd/>
              <a:tailEnd/>
            </a:ln>
            <a:effectLst/>
          </p:spPr>
          <p:txBody>
            <a:bodyPr lIns="69494" tIns="34747" rIns="69494" bIns="34747"/>
            <a:lstStyle/>
            <a:p>
              <a:r>
                <a:rPr lang="en-US" sz="1200">
                  <a:solidFill>
                    <a:srgbClr val="000000"/>
                  </a:solidFill>
                  <a:latin typeface="Arial" charset="0"/>
                </a:rPr>
                <a:t>Solid</a:t>
              </a:r>
              <a:endParaRPr lang="en-US"/>
            </a:p>
          </p:txBody>
        </p:sp>
        <p:sp>
          <p:nvSpPr>
            <p:cNvPr id="146460" name="Line 28"/>
            <p:cNvSpPr>
              <a:spLocks noChangeShapeType="1"/>
            </p:cNvSpPr>
            <p:nvPr/>
          </p:nvSpPr>
          <p:spPr bwMode="auto">
            <a:xfrm>
              <a:off x="10375" y="12051"/>
              <a:ext cx="1550" cy="0"/>
            </a:xfrm>
            <a:prstGeom prst="line">
              <a:avLst/>
            </a:prstGeom>
            <a:noFill/>
            <a:ln w="19050">
              <a:solidFill>
                <a:srgbClr val="000000"/>
              </a:solidFill>
              <a:round/>
              <a:headEnd/>
              <a:tailEnd type="triangle" w="med" len="med"/>
            </a:ln>
            <a:effectLst/>
          </p:spPr>
          <p:txBody>
            <a:bodyPr anchor="ctr"/>
            <a:lstStyle/>
            <a:p>
              <a:endParaRPr lang="en-US"/>
            </a:p>
          </p:txBody>
        </p:sp>
        <p:sp>
          <p:nvSpPr>
            <p:cNvPr id="146461" name="Line 29"/>
            <p:cNvSpPr>
              <a:spLocks noChangeShapeType="1"/>
            </p:cNvSpPr>
            <p:nvPr/>
          </p:nvSpPr>
          <p:spPr bwMode="auto">
            <a:xfrm>
              <a:off x="11175" y="11053"/>
              <a:ext cx="0" cy="1387"/>
            </a:xfrm>
            <a:prstGeom prst="line">
              <a:avLst/>
            </a:prstGeom>
            <a:noFill/>
            <a:ln w="9525">
              <a:solidFill>
                <a:srgbClr val="000000"/>
              </a:solidFill>
              <a:round/>
              <a:headEnd/>
              <a:tailEnd/>
            </a:ln>
            <a:effectLst/>
          </p:spPr>
          <p:txBody>
            <a:bodyPr anchor="ctr"/>
            <a:lstStyle/>
            <a:p>
              <a:endParaRPr lang="en-US"/>
            </a:p>
          </p:txBody>
        </p:sp>
        <p:sp>
          <p:nvSpPr>
            <p:cNvPr id="146462" name="Line 30"/>
            <p:cNvSpPr>
              <a:spLocks noChangeShapeType="1"/>
            </p:cNvSpPr>
            <p:nvPr/>
          </p:nvSpPr>
          <p:spPr bwMode="auto">
            <a:xfrm flipH="1">
              <a:off x="5225" y="12440"/>
              <a:ext cx="5950" cy="0"/>
            </a:xfrm>
            <a:prstGeom prst="line">
              <a:avLst/>
            </a:prstGeom>
            <a:noFill/>
            <a:ln w="9525">
              <a:solidFill>
                <a:srgbClr val="000000"/>
              </a:solidFill>
              <a:round/>
              <a:headEnd/>
              <a:tailEnd/>
            </a:ln>
            <a:effectLst/>
          </p:spPr>
          <p:txBody>
            <a:bodyPr anchor="ctr"/>
            <a:lstStyle/>
            <a:p>
              <a:endParaRPr lang="en-US"/>
            </a:p>
          </p:txBody>
        </p:sp>
        <p:sp>
          <p:nvSpPr>
            <p:cNvPr id="146463" name="Text Box 31"/>
            <p:cNvSpPr txBox="1">
              <a:spLocks noChangeArrowheads="1"/>
            </p:cNvSpPr>
            <p:nvPr/>
          </p:nvSpPr>
          <p:spPr bwMode="auto">
            <a:xfrm>
              <a:off x="4375" y="13040"/>
              <a:ext cx="1500" cy="617"/>
            </a:xfrm>
            <a:prstGeom prst="rect">
              <a:avLst/>
            </a:prstGeom>
            <a:noFill/>
            <a:ln w="12700">
              <a:solidFill>
                <a:srgbClr val="000000"/>
              </a:solidFill>
              <a:miter lim="800000"/>
              <a:headEnd/>
              <a:tailEnd/>
            </a:ln>
            <a:effectLst/>
          </p:spPr>
          <p:txBody>
            <a:bodyPr lIns="69494" tIns="34747" rIns="69494" bIns="34747"/>
            <a:lstStyle/>
            <a:p>
              <a:r>
                <a:rPr lang="en-US" sz="900">
                  <a:solidFill>
                    <a:srgbClr val="000000"/>
                  </a:solidFill>
                  <a:latin typeface="Arial" charset="0"/>
                </a:rPr>
                <a:t>Solid to Solid Conduction</a:t>
              </a:r>
              <a:endParaRPr lang="en-US"/>
            </a:p>
          </p:txBody>
        </p:sp>
        <p:sp>
          <p:nvSpPr>
            <p:cNvPr id="146464" name="Text Box 32"/>
            <p:cNvSpPr txBox="1">
              <a:spLocks noChangeArrowheads="1"/>
            </p:cNvSpPr>
            <p:nvPr/>
          </p:nvSpPr>
          <p:spPr bwMode="auto">
            <a:xfrm>
              <a:off x="6375" y="13040"/>
              <a:ext cx="1600" cy="617"/>
            </a:xfrm>
            <a:prstGeom prst="rect">
              <a:avLst/>
            </a:prstGeom>
            <a:noFill/>
            <a:ln w="12700">
              <a:solidFill>
                <a:srgbClr val="000000"/>
              </a:solidFill>
              <a:miter lim="800000"/>
              <a:headEnd/>
              <a:tailEnd/>
            </a:ln>
            <a:effectLst/>
          </p:spPr>
          <p:txBody>
            <a:bodyPr lIns="69494" tIns="34747" rIns="69494" bIns="34747"/>
            <a:lstStyle/>
            <a:p>
              <a:r>
                <a:rPr lang="en-US" sz="900">
                  <a:solidFill>
                    <a:srgbClr val="000000"/>
                  </a:solidFill>
                  <a:latin typeface="Arial" charset="0"/>
                </a:rPr>
                <a:t>Solid to Solid Radiation</a:t>
              </a:r>
              <a:endParaRPr lang="en-US"/>
            </a:p>
          </p:txBody>
        </p:sp>
        <p:sp>
          <p:nvSpPr>
            <p:cNvPr id="146465" name="Text Box 33"/>
            <p:cNvSpPr txBox="1">
              <a:spLocks noChangeArrowheads="1"/>
            </p:cNvSpPr>
            <p:nvPr/>
          </p:nvSpPr>
          <p:spPr bwMode="auto">
            <a:xfrm>
              <a:off x="8475" y="13040"/>
              <a:ext cx="1500" cy="378"/>
            </a:xfrm>
            <a:prstGeom prst="rect">
              <a:avLst/>
            </a:prstGeom>
            <a:noFill/>
            <a:ln w="12700">
              <a:solidFill>
                <a:srgbClr val="000000"/>
              </a:solidFill>
              <a:miter lim="800000"/>
              <a:headEnd/>
              <a:tailEnd/>
            </a:ln>
            <a:effectLst/>
          </p:spPr>
          <p:txBody>
            <a:bodyPr lIns="69494" tIns="34747" rIns="69494" bIns="34747"/>
            <a:lstStyle/>
            <a:p>
              <a:r>
                <a:rPr lang="en-US" sz="900">
                  <a:solidFill>
                    <a:srgbClr val="000000"/>
                  </a:solidFill>
                  <a:latin typeface="Arial" charset="0"/>
                </a:rPr>
                <a:t>Solid to Fluid</a:t>
              </a:r>
              <a:endParaRPr lang="en-US"/>
            </a:p>
          </p:txBody>
        </p:sp>
        <p:sp>
          <p:nvSpPr>
            <p:cNvPr id="146466" name="Text Box 34"/>
            <p:cNvSpPr txBox="1">
              <a:spLocks noChangeArrowheads="1"/>
            </p:cNvSpPr>
            <p:nvPr/>
          </p:nvSpPr>
          <p:spPr bwMode="auto">
            <a:xfrm>
              <a:off x="10225" y="13040"/>
              <a:ext cx="1700" cy="617"/>
            </a:xfrm>
            <a:prstGeom prst="rect">
              <a:avLst/>
            </a:prstGeom>
            <a:noFill/>
            <a:ln w="12700">
              <a:solidFill>
                <a:srgbClr val="000000"/>
              </a:solidFill>
              <a:miter lim="800000"/>
              <a:headEnd/>
              <a:tailEnd/>
            </a:ln>
            <a:effectLst/>
          </p:spPr>
          <p:txBody>
            <a:bodyPr lIns="69494" tIns="34747" rIns="69494" bIns="34747"/>
            <a:lstStyle/>
            <a:p>
              <a:r>
                <a:rPr lang="en-US" sz="900">
                  <a:solidFill>
                    <a:srgbClr val="000000"/>
                  </a:solidFill>
                  <a:latin typeface="Arial" charset="0"/>
                </a:rPr>
                <a:t>Solid to Ambient</a:t>
              </a:r>
              <a:endParaRPr lang="en-US"/>
            </a:p>
          </p:txBody>
        </p:sp>
        <p:sp>
          <p:nvSpPr>
            <p:cNvPr id="146467" name="Line 35"/>
            <p:cNvSpPr>
              <a:spLocks noChangeShapeType="1"/>
            </p:cNvSpPr>
            <p:nvPr/>
          </p:nvSpPr>
          <p:spPr bwMode="auto">
            <a:xfrm>
              <a:off x="5225" y="12440"/>
              <a:ext cx="0" cy="600"/>
            </a:xfrm>
            <a:prstGeom prst="line">
              <a:avLst/>
            </a:prstGeom>
            <a:noFill/>
            <a:ln w="9525">
              <a:solidFill>
                <a:srgbClr val="000000"/>
              </a:solidFill>
              <a:round/>
              <a:headEnd/>
              <a:tailEnd/>
            </a:ln>
            <a:effectLst/>
          </p:spPr>
          <p:txBody>
            <a:bodyPr anchor="ctr"/>
            <a:lstStyle/>
            <a:p>
              <a:endParaRPr lang="en-US"/>
            </a:p>
          </p:txBody>
        </p:sp>
        <p:sp>
          <p:nvSpPr>
            <p:cNvPr id="146468" name="Line 36"/>
            <p:cNvSpPr>
              <a:spLocks noChangeShapeType="1"/>
            </p:cNvSpPr>
            <p:nvPr/>
          </p:nvSpPr>
          <p:spPr bwMode="auto">
            <a:xfrm>
              <a:off x="7175" y="12440"/>
              <a:ext cx="0" cy="600"/>
            </a:xfrm>
            <a:prstGeom prst="line">
              <a:avLst/>
            </a:prstGeom>
            <a:noFill/>
            <a:ln w="9525">
              <a:solidFill>
                <a:srgbClr val="000000"/>
              </a:solidFill>
              <a:round/>
              <a:headEnd/>
              <a:tailEnd/>
            </a:ln>
            <a:effectLst/>
          </p:spPr>
          <p:txBody>
            <a:bodyPr anchor="ctr"/>
            <a:lstStyle/>
            <a:p>
              <a:endParaRPr lang="en-US"/>
            </a:p>
          </p:txBody>
        </p:sp>
        <p:sp>
          <p:nvSpPr>
            <p:cNvPr id="146469" name="Line 37"/>
            <p:cNvSpPr>
              <a:spLocks noChangeShapeType="1"/>
            </p:cNvSpPr>
            <p:nvPr/>
          </p:nvSpPr>
          <p:spPr bwMode="auto">
            <a:xfrm>
              <a:off x="9275" y="12440"/>
              <a:ext cx="0" cy="600"/>
            </a:xfrm>
            <a:prstGeom prst="line">
              <a:avLst/>
            </a:prstGeom>
            <a:noFill/>
            <a:ln w="9525">
              <a:solidFill>
                <a:srgbClr val="000000"/>
              </a:solidFill>
              <a:round/>
              <a:headEnd/>
              <a:tailEnd/>
            </a:ln>
            <a:effectLst/>
          </p:spPr>
          <p:txBody>
            <a:bodyPr anchor="ctr"/>
            <a:lstStyle/>
            <a:p>
              <a:endParaRPr lang="en-US"/>
            </a:p>
          </p:txBody>
        </p:sp>
        <p:sp>
          <p:nvSpPr>
            <p:cNvPr id="146470" name="Line 38"/>
            <p:cNvSpPr>
              <a:spLocks noChangeShapeType="1"/>
            </p:cNvSpPr>
            <p:nvPr/>
          </p:nvSpPr>
          <p:spPr bwMode="auto">
            <a:xfrm>
              <a:off x="11175" y="12440"/>
              <a:ext cx="0" cy="600"/>
            </a:xfrm>
            <a:prstGeom prst="line">
              <a:avLst/>
            </a:prstGeom>
            <a:noFill/>
            <a:ln w="9525">
              <a:solidFill>
                <a:srgbClr val="000000"/>
              </a:solidFill>
              <a:round/>
              <a:headEnd/>
              <a:tailEnd/>
            </a:ln>
            <a:effectLst/>
          </p:spPr>
          <p:txBody>
            <a:bodyPr anchor="ctr"/>
            <a:lstStyle/>
            <a:p>
              <a:endParaRPr lang="en-US"/>
            </a:p>
          </p:txBody>
        </p:sp>
      </p:grpSp>
      <p:sp>
        <p:nvSpPr>
          <p:cNvPr id="146471" name="Text Box 39"/>
          <p:cNvSpPr txBox="1">
            <a:spLocks noChangeArrowheads="1"/>
          </p:cNvSpPr>
          <p:nvPr/>
        </p:nvSpPr>
        <p:spPr bwMode="auto">
          <a:xfrm>
            <a:off x="2032000" y="1143000"/>
            <a:ext cx="4997450" cy="457200"/>
          </a:xfrm>
          <a:prstGeom prst="rect">
            <a:avLst/>
          </a:prstGeom>
          <a:noFill/>
          <a:ln w="19050">
            <a:noFill/>
            <a:miter lim="800000"/>
            <a:headEnd/>
            <a:tailEnd/>
          </a:ln>
          <a:effectLst/>
        </p:spPr>
        <p:txBody>
          <a:bodyPr>
            <a:spAutoFit/>
          </a:bodyPr>
          <a:lstStyle/>
          <a:p>
            <a:pPr>
              <a:spcBef>
                <a:spcPct val="50000"/>
              </a:spcBef>
            </a:pPr>
            <a:r>
              <a:rPr lang="en-US" sz="2400" b="1">
                <a:solidFill>
                  <a:schemeClr val="tx2"/>
                </a:solidFill>
                <a:latin typeface="Arial" charset="0"/>
              </a:rPr>
              <a:t>DATA STRUCTURE</a:t>
            </a:r>
          </a:p>
        </p:txBody>
      </p:sp>
      <p:sp>
        <p:nvSpPr>
          <p:cNvPr id="40"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685800" y="749300"/>
            <a:ext cx="7772400" cy="1143000"/>
          </a:xfrm>
        </p:spPr>
        <p:txBody>
          <a:bodyPr/>
          <a:lstStyle/>
          <a:p>
            <a:r>
              <a:rPr lang="en-US" sz="2400" b="1"/>
              <a:t>MATHEMATICAL FORMULATION</a:t>
            </a:r>
          </a:p>
        </p:txBody>
      </p:sp>
      <p:sp>
        <p:nvSpPr>
          <p:cNvPr id="71684" name="Rectangle 4"/>
          <p:cNvSpPr>
            <a:spLocks noChangeArrowheads="1"/>
          </p:cNvSpPr>
          <p:nvPr/>
        </p:nvSpPr>
        <p:spPr bwMode="auto">
          <a:xfrm>
            <a:off x="361950" y="1538288"/>
            <a:ext cx="8589963" cy="4486275"/>
          </a:xfrm>
          <a:prstGeom prst="rect">
            <a:avLst/>
          </a:prstGeom>
          <a:noFill/>
          <a:ln w="19050">
            <a:noFill/>
            <a:miter lim="800000"/>
            <a:headEnd/>
            <a:tailEnd/>
          </a:ln>
          <a:effectLst/>
        </p:spPr>
        <p:txBody>
          <a:bodyPr anchor="ctr">
            <a:spAutoFit/>
          </a:bodyPr>
          <a:lstStyle/>
          <a:p>
            <a:pPr algn="l"/>
            <a:endParaRPr lang="en-US" sz="1800" b="1" dirty="0">
              <a:latin typeface="Arial" charset="0"/>
            </a:endParaRPr>
          </a:p>
          <a:p>
            <a:pPr algn="l"/>
            <a:r>
              <a:rPr lang="en-US" sz="1800" b="1" dirty="0">
                <a:latin typeface="Arial" charset="0"/>
              </a:rPr>
              <a:t>Principal Variables:</a:t>
            </a:r>
          </a:p>
          <a:p>
            <a:pPr algn="l"/>
            <a:endParaRPr lang="en-US" sz="1800" dirty="0">
              <a:latin typeface="Arial" charset="0"/>
            </a:endParaRPr>
          </a:p>
          <a:p>
            <a:pPr algn="l"/>
            <a:r>
              <a:rPr lang="en-US" sz="1800" b="1" u="sng" dirty="0">
                <a:latin typeface="Arial" charset="0"/>
              </a:rPr>
              <a:t>Unknown Variables</a:t>
            </a:r>
            <a:r>
              <a:rPr lang="en-US" sz="1800" b="1" dirty="0">
                <a:latin typeface="Arial" charset="0"/>
              </a:rPr>
              <a:t>	</a:t>
            </a:r>
            <a:r>
              <a:rPr lang="en-US" sz="1800" b="1" u="sng" dirty="0">
                <a:latin typeface="Arial" charset="0"/>
              </a:rPr>
              <a:t>Available Equations to Solve</a:t>
            </a:r>
            <a:endParaRPr lang="en-US" sz="1800" b="1" dirty="0">
              <a:latin typeface="Arial" charset="0"/>
            </a:endParaRPr>
          </a:p>
          <a:p>
            <a:pPr algn="l"/>
            <a:endParaRPr lang="en-US" sz="1800" dirty="0">
              <a:latin typeface="Arial" charset="0"/>
            </a:endParaRPr>
          </a:p>
          <a:p>
            <a:pPr algn="l"/>
            <a:r>
              <a:rPr lang="en-US" sz="1800" dirty="0">
                <a:latin typeface="Arial" charset="0"/>
              </a:rPr>
              <a:t>1. Pressure		1. Mass Conservation Equation</a:t>
            </a:r>
          </a:p>
          <a:p>
            <a:pPr algn="l"/>
            <a:endParaRPr lang="en-US" sz="1800" dirty="0">
              <a:latin typeface="Arial" charset="0"/>
            </a:endParaRPr>
          </a:p>
          <a:p>
            <a:pPr algn="l"/>
            <a:r>
              <a:rPr lang="en-US" sz="1800" dirty="0">
                <a:latin typeface="Arial" charset="0"/>
              </a:rPr>
              <a:t>2. Flowrate		2. Momentum Conservation Equation</a:t>
            </a:r>
          </a:p>
          <a:p>
            <a:pPr algn="l"/>
            <a:endParaRPr lang="en-US" sz="1800" dirty="0">
              <a:latin typeface="Arial" charset="0"/>
            </a:endParaRPr>
          </a:p>
          <a:p>
            <a:pPr algn="l"/>
            <a:r>
              <a:rPr lang="en-US" sz="1800" dirty="0">
                <a:latin typeface="Arial" charset="0"/>
              </a:rPr>
              <a:t>3. Fluid Temperature	3. Energy Conservation Equation of Fluid                      </a:t>
            </a:r>
          </a:p>
          <a:p>
            <a:pPr algn="l"/>
            <a:endParaRPr lang="en-US" sz="1800" dirty="0">
              <a:latin typeface="Arial" charset="0"/>
            </a:endParaRPr>
          </a:p>
          <a:p>
            <a:pPr algn="l"/>
            <a:r>
              <a:rPr lang="en-US" sz="1800" dirty="0">
                <a:latin typeface="Arial" charset="0"/>
              </a:rPr>
              <a:t>4. Solid Temperature	4. Energy Conservation Equation of Solid</a:t>
            </a:r>
          </a:p>
          <a:p>
            <a:pPr algn="l"/>
            <a:endParaRPr lang="en-US" sz="1800" dirty="0">
              <a:latin typeface="Arial" charset="0"/>
            </a:endParaRPr>
          </a:p>
          <a:p>
            <a:pPr algn="l"/>
            <a:r>
              <a:rPr lang="en-US" sz="1800" dirty="0">
                <a:latin typeface="Arial" charset="0"/>
              </a:rPr>
              <a:t>5. Specie Concentrations	5. Conservation Equations for Mass Fraction of Species</a:t>
            </a:r>
          </a:p>
          <a:p>
            <a:pPr algn="l"/>
            <a:endParaRPr lang="en-US" sz="1800" dirty="0">
              <a:latin typeface="Arial" charset="0"/>
            </a:endParaRPr>
          </a:p>
          <a:p>
            <a:pPr algn="l"/>
            <a:r>
              <a:rPr lang="en-US" sz="1800" dirty="0">
                <a:latin typeface="Arial" charset="0"/>
              </a:rPr>
              <a:t>6. Mass			6. Thermodynamic Equation of State</a:t>
            </a:r>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711200" y="741363"/>
            <a:ext cx="7772400" cy="1065212"/>
          </a:xfrm>
        </p:spPr>
        <p:txBody>
          <a:bodyPr/>
          <a:lstStyle/>
          <a:p>
            <a:r>
              <a:rPr lang="en-US" sz="2400" b="1"/>
              <a:t>MATHEMATICAL FORMULATION</a:t>
            </a:r>
          </a:p>
        </p:txBody>
      </p:sp>
      <p:sp>
        <p:nvSpPr>
          <p:cNvPr id="72707" name="Rectangle 3"/>
          <p:cNvSpPr>
            <a:spLocks noChangeArrowheads="1"/>
          </p:cNvSpPr>
          <p:nvPr/>
        </p:nvSpPr>
        <p:spPr bwMode="auto">
          <a:xfrm>
            <a:off x="660400" y="1714500"/>
            <a:ext cx="8289925" cy="4206875"/>
          </a:xfrm>
          <a:prstGeom prst="rect">
            <a:avLst/>
          </a:prstGeom>
          <a:noFill/>
          <a:ln w="19050">
            <a:noFill/>
            <a:miter lim="800000"/>
            <a:headEnd/>
            <a:tailEnd/>
          </a:ln>
          <a:effectLst/>
        </p:spPr>
        <p:txBody>
          <a:bodyPr anchor="ctr">
            <a:spAutoFit/>
          </a:bodyPr>
          <a:lstStyle/>
          <a:p>
            <a:pPr algn="l"/>
            <a:endParaRPr lang="en-US" sz="2000" b="1">
              <a:latin typeface="Arial" charset="0"/>
            </a:endParaRPr>
          </a:p>
          <a:p>
            <a:pPr algn="l"/>
            <a:r>
              <a:rPr lang="en-US" sz="2000" b="1">
                <a:latin typeface="Arial" charset="0"/>
              </a:rPr>
              <a:t>Auxiliary Variables:</a:t>
            </a:r>
          </a:p>
          <a:p>
            <a:pPr algn="l"/>
            <a:r>
              <a:rPr lang="en-US" sz="2000">
                <a:latin typeface="Arial" charset="0"/>
              </a:rPr>
              <a:t>Thermodynamic Properties, Flow Resistance Factor &amp; Heat Transfer Coefficient</a:t>
            </a:r>
          </a:p>
          <a:p>
            <a:pPr algn="l"/>
            <a:endParaRPr lang="en-US" sz="2000">
              <a:latin typeface="Arial" charset="0"/>
            </a:endParaRPr>
          </a:p>
          <a:p>
            <a:pPr algn="l"/>
            <a:r>
              <a:rPr lang="en-US" sz="2000" b="1" u="sng">
                <a:latin typeface="Arial" charset="0"/>
              </a:rPr>
              <a:t>Unknown Variables</a:t>
            </a:r>
            <a:r>
              <a:rPr lang="en-US" sz="2000" b="1">
                <a:latin typeface="Arial" charset="0"/>
              </a:rPr>
              <a:t>	</a:t>
            </a:r>
            <a:r>
              <a:rPr lang="en-US" sz="2000" b="1" u="sng">
                <a:latin typeface="Arial" charset="0"/>
              </a:rPr>
              <a:t>Available Equations to Solve</a:t>
            </a:r>
            <a:endParaRPr lang="en-US" sz="2000">
              <a:latin typeface="Arial" charset="0"/>
            </a:endParaRPr>
          </a:p>
          <a:p>
            <a:pPr algn="l"/>
            <a:endParaRPr lang="en-US" sz="1000">
              <a:latin typeface="Arial" charset="0"/>
            </a:endParaRPr>
          </a:p>
          <a:p>
            <a:pPr algn="l"/>
            <a:r>
              <a:rPr lang="en-US" sz="2000">
                <a:solidFill>
                  <a:schemeClr val="accent2"/>
                </a:solidFill>
                <a:latin typeface="Arial" charset="0"/>
              </a:rPr>
              <a:t>Density		</a:t>
            </a:r>
          </a:p>
          <a:p>
            <a:pPr algn="l"/>
            <a:r>
              <a:rPr lang="en-US" sz="2000">
                <a:solidFill>
                  <a:schemeClr val="accent2"/>
                </a:solidFill>
                <a:latin typeface="Arial" charset="0"/>
              </a:rPr>
              <a:t>Specific Heats		   Equilibrium Thermodynamic Relations</a:t>
            </a:r>
          </a:p>
          <a:p>
            <a:pPr algn="l"/>
            <a:r>
              <a:rPr lang="en-US" sz="2000">
                <a:solidFill>
                  <a:schemeClr val="accent2"/>
                </a:solidFill>
                <a:latin typeface="Arial" charset="0"/>
              </a:rPr>
              <a:t>Viscosity		 [GASP, WASP &amp; GASPAK Property Programs]</a:t>
            </a:r>
          </a:p>
          <a:p>
            <a:pPr algn="l"/>
            <a:r>
              <a:rPr lang="en-US" sz="2000">
                <a:solidFill>
                  <a:schemeClr val="accent2"/>
                </a:solidFill>
                <a:latin typeface="Arial" charset="0"/>
              </a:rPr>
              <a:t>Thermal Conductivity</a:t>
            </a:r>
          </a:p>
          <a:p>
            <a:pPr algn="l"/>
            <a:endParaRPr lang="en-US" sz="2000">
              <a:solidFill>
                <a:schemeClr val="accent2"/>
              </a:solidFill>
              <a:latin typeface="Arial" charset="0"/>
            </a:endParaRPr>
          </a:p>
          <a:p>
            <a:pPr algn="l"/>
            <a:r>
              <a:rPr lang="en-US" sz="2000">
                <a:solidFill>
                  <a:srgbClr val="FF0000"/>
                </a:solidFill>
                <a:latin typeface="Arial" charset="0"/>
              </a:rPr>
              <a:t>Flow Resistance Factor	   Empirical Relations</a:t>
            </a:r>
          </a:p>
          <a:p>
            <a:pPr algn="l"/>
            <a:r>
              <a:rPr lang="en-US" sz="2000">
                <a:solidFill>
                  <a:srgbClr val="FF0000"/>
                </a:solidFill>
                <a:latin typeface="Arial" charset="0"/>
              </a:rPr>
              <a:t>Heat Transfer Coefficient</a:t>
            </a:r>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96913" y="793750"/>
            <a:ext cx="7772400" cy="1143000"/>
          </a:xfrm>
        </p:spPr>
        <p:txBody>
          <a:bodyPr/>
          <a:lstStyle/>
          <a:p>
            <a:r>
              <a:rPr lang="en-US" sz="2400" b="1"/>
              <a:t>MATHEMATICAL FORMULATION</a:t>
            </a:r>
          </a:p>
        </p:txBody>
      </p:sp>
      <p:sp>
        <p:nvSpPr>
          <p:cNvPr id="73731" name="Rectangle 3"/>
          <p:cNvSpPr>
            <a:spLocks noGrp="1" noChangeArrowheads="1"/>
          </p:cNvSpPr>
          <p:nvPr>
            <p:ph type="body" idx="1"/>
          </p:nvPr>
        </p:nvSpPr>
        <p:spPr>
          <a:xfrm>
            <a:off x="673100" y="2017713"/>
            <a:ext cx="7772400" cy="3533775"/>
          </a:xfrm>
        </p:spPr>
        <p:txBody>
          <a:bodyPr/>
          <a:lstStyle/>
          <a:p>
            <a:pPr>
              <a:lnSpc>
                <a:spcPct val="90000"/>
              </a:lnSpc>
              <a:buFontTx/>
              <a:buNone/>
            </a:pPr>
            <a:r>
              <a:rPr lang="en-US" sz="1800" b="1" dirty="0"/>
              <a:t>BOUNDARY CONDITIONS</a:t>
            </a:r>
          </a:p>
          <a:p>
            <a:pPr>
              <a:lnSpc>
                <a:spcPct val="90000"/>
              </a:lnSpc>
              <a:buFontTx/>
              <a:buNone/>
            </a:pPr>
            <a:endParaRPr lang="en-US" sz="1800" u="sng" dirty="0"/>
          </a:p>
          <a:p>
            <a:pPr>
              <a:lnSpc>
                <a:spcPct val="90000"/>
              </a:lnSpc>
            </a:pPr>
            <a:r>
              <a:rPr lang="en-US" sz="2400" dirty="0"/>
              <a:t>Governing equations can generate an infinite number of solutions</a:t>
            </a:r>
          </a:p>
          <a:p>
            <a:pPr>
              <a:lnSpc>
                <a:spcPct val="90000"/>
              </a:lnSpc>
              <a:buFontTx/>
              <a:buNone/>
            </a:pPr>
            <a:endParaRPr lang="en-US" sz="2400" dirty="0"/>
          </a:p>
          <a:p>
            <a:pPr>
              <a:lnSpc>
                <a:spcPct val="90000"/>
              </a:lnSpc>
            </a:pPr>
            <a:r>
              <a:rPr lang="en-US" sz="2400" dirty="0"/>
              <a:t>A unique solution is obtained with a given set of boundary conditions</a:t>
            </a:r>
          </a:p>
          <a:p>
            <a:pPr>
              <a:lnSpc>
                <a:spcPct val="90000"/>
              </a:lnSpc>
            </a:pPr>
            <a:endParaRPr lang="en-US" sz="2400" dirty="0"/>
          </a:p>
          <a:p>
            <a:pPr>
              <a:lnSpc>
                <a:spcPct val="90000"/>
              </a:lnSpc>
            </a:pPr>
            <a:r>
              <a:rPr lang="en-US" sz="2400" dirty="0"/>
              <a:t>User provides the boundary conditions</a:t>
            </a:r>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4" name="Text Box 6"/>
          <p:cNvSpPr txBox="1">
            <a:spLocks noChangeArrowheads="1"/>
          </p:cNvSpPr>
          <p:nvPr/>
        </p:nvSpPr>
        <p:spPr bwMode="auto">
          <a:xfrm>
            <a:off x="0" y="1128713"/>
            <a:ext cx="9144000" cy="457200"/>
          </a:xfrm>
          <a:prstGeom prst="rect">
            <a:avLst/>
          </a:prstGeom>
          <a:noFill/>
          <a:ln w="9525">
            <a:noFill/>
            <a:miter lim="800000"/>
            <a:headEnd/>
            <a:tailEnd/>
          </a:ln>
          <a:effectLst/>
        </p:spPr>
        <p:txBody>
          <a:bodyPr>
            <a:spAutoFit/>
          </a:bodyPr>
          <a:lstStyle/>
          <a:p>
            <a:pPr>
              <a:spcBef>
                <a:spcPct val="50000"/>
              </a:spcBef>
            </a:pPr>
            <a:r>
              <a:rPr lang="en-US" sz="2400" b="1">
                <a:latin typeface="Arial" charset="0"/>
              </a:rPr>
              <a:t>PROGRAM STRUCTURE</a:t>
            </a:r>
          </a:p>
        </p:txBody>
      </p:sp>
      <p:sp>
        <p:nvSpPr>
          <p:cNvPr id="124930" name="Rectangle 2"/>
          <p:cNvSpPr>
            <a:spLocks noChangeArrowheads="1"/>
          </p:cNvSpPr>
          <p:nvPr/>
        </p:nvSpPr>
        <p:spPr bwMode="auto">
          <a:xfrm>
            <a:off x="2720975" y="2711450"/>
            <a:ext cx="2743200" cy="1295400"/>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24931" name="Rectangle 3"/>
          <p:cNvSpPr>
            <a:spLocks noChangeArrowheads="1"/>
          </p:cNvSpPr>
          <p:nvPr/>
        </p:nvSpPr>
        <p:spPr bwMode="auto">
          <a:xfrm>
            <a:off x="3101975" y="4768850"/>
            <a:ext cx="1905000" cy="762000"/>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24932" name="Rectangle 4"/>
          <p:cNvSpPr>
            <a:spLocks noChangeArrowheads="1"/>
          </p:cNvSpPr>
          <p:nvPr/>
        </p:nvSpPr>
        <p:spPr bwMode="auto">
          <a:xfrm>
            <a:off x="206375" y="4311650"/>
            <a:ext cx="2514600" cy="1506538"/>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24933" name="Rectangle 5"/>
          <p:cNvSpPr>
            <a:spLocks noChangeArrowheads="1"/>
          </p:cNvSpPr>
          <p:nvPr/>
        </p:nvSpPr>
        <p:spPr bwMode="auto">
          <a:xfrm>
            <a:off x="5845175" y="3397250"/>
            <a:ext cx="2514600" cy="2667000"/>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24936" name="Text Box 8"/>
          <p:cNvSpPr txBox="1">
            <a:spLocks noChangeArrowheads="1"/>
          </p:cNvSpPr>
          <p:nvPr/>
        </p:nvSpPr>
        <p:spPr bwMode="auto">
          <a:xfrm>
            <a:off x="328613" y="2254250"/>
            <a:ext cx="1905000" cy="915988"/>
          </a:xfrm>
          <a:prstGeom prst="rect">
            <a:avLst/>
          </a:prstGeom>
          <a:noFill/>
          <a:ln w="9525">
            <a:noFill/>
            <a:miter lim="800000"/>
            <a:headEnd/>
            <a:tailEnd/>
          </a:ln>
          <a:effectLst/>
        </p:spPr>
        <p:txBody>
          <a:bodyPr>
            <a:spAutoFit/>
          </a:bodyPr>
          <a:lstStyle/>
          <a:p>
            <a:pPr>
              <a:spcBef>
                <a:spcPct val="50000"/>
              </a:spcBef>
            </a:pPr>
            <a:r>
              <a:rPr lang="en-US" sz="1800" b="1">
                <a:solidFill>
                  <a:srgbClr val="006600"/>
                </a:solidFill>
                <a:latin typeface="Arial" charset="0"/>
              </a:rPr>
              <a:t>Graphical User Interface (VTASC)</a:t>
            </a:r>
          </a:p>
        </p:txBody>
      </p:sp>
      <p:sp>
        <p:nvSpPr>
          <p:cNvPr id="124937" name="Text Box 9"/>
          <p:cNvSpPr txBox="1">
            <a:spLocks noChangeArrowheads="1"/>
          </p:cNvSpPr>
          <p:nvPr/>
        </p:nvSpPr>
        <p:spPr bwMode="auto">
          <a:xfrm>
            <a:off x="3101975" y="1873250"/>
            <a:ext cx="2362200" cy="641350"/>
          </a:xfrm>
          <a:prstGeom prst="rect">
            <a:avLst/>
          </a:prstGeom>
          <a:noFill/>
          <a:ln w="9525">
            <a:noFill/>
            <a:miter lim="800000"/>
            <a:headEnd/>
            <a:tailEnd/>
          </a:ln>
          <a:effectLst/>
        </p:spPr>
        <p:txBody>
          <a:bodyPr>
            <a:spAutoFit/>
          </a:bodyPr>
          <a:lstStyle/>
          <a:p>
            <a:pPr>
              <a:spcBef>
                <a:spcPct val="50000"/>
              </a:spcBef>
            </a:pPr>
            <a:r>
              <a:rPr lang="en-US" sz="1800" b="1">
                <a:solidFill>
                  <a:schemeClr val="accent2"/>
                </a:solidFill>
                <a:latin typeface="Arial" charset="0"/>
              </a:rPr>
              <a:t>Solver &amp; Property Module</a:t>
            </a:r>
          </a:p>
        </p:txBody>
      </p:sp>
      <p:sp>
        <p:nvSpPr>
          <p:cNvPr id="124938" name="Text Box 10"/>
          <p:cNvSpPr txBox="1">
            <a:spLocks noChangeArrowheads="1"/>
          </p:cNvSpPr>
          <p:nvPr/>
        </p:nvSpPr>
        <p:spPr bwMode="auto">
          <a:xfrm>
            <a:off x="6073775" y="2254250"/>
            <a:ext cx="2286000" cy="366713"/>
          </a:xfrm>
          <a:prstGeom prst="rect">
            <a:avLst/>
          </a:prstGeom>
          <a:noFill/>
          <a:ln w="9525">
            <a:noFill/>
            <a:miter lim="800000"/>
            <a:headEnd/>
            <a:tailEnd/>
          </a:ln>
          <a:effectLst/>
        </p:spPr>
        <p:txBody>
          <a:bodyPr>
            <a:spAutoFit/>
          </a:bodyPr>
          <a:lstStyle/>
          <a:p>
            <a:pPr>
              <a:spcBef>
                <a:spcPct val="50000"/>
              </a:spcBef>
            </a:pPr>
            <a:r>
              <a:rPr lang="en-US" sz="1800" b="1">
                <a:solidFill>
                  <a:srgbClr val="FF0000"/>
                </a:solidFill>
                <a:latin typeface="Arial" charset="0"/>
              </a:rPr>
              <a:t>User Subroutines</a:t>
            </a:r>
            <a:endParaRPr lang="en-US" sz="2000" b="1">
              <a:solidFill>
                <a:srgbClr val="FF0000"/>
              </a:solidFill>
              <a:latin typeface="Arial" charset="0"/>
            </a:endParaRPr>
          </a:p>
        </p:txBody>
      </p:sp>
      <p:sp>
        <p:nvSpPr>
          <p:cNvPr id="124939" name="Text Box 11"/>
          <p:cNvSpPr txBox="1">
            <a:spLocks noChangeArrowheads="1"/>
          </p:cNvSpPr>
          <p:nvPr/>
        </p:nvSpPr>
        <p:spPr bwMode="auto">
          <a:xfrm>
            <a:off x="1501775" y="3473450"/>
            <a:ext cx="1600200" cy="703263"/>
          </a:xfrm>
          <a:prstGeom prst="rect">
            <a:avLst/>
          </a:prstGeom>
          <a:noFill/>
          <a:ln w="9525">
            <a:noFill/>
            <a:miter lim="800000"/>
            <a:headEnd/>
            <a:tailEnd/>
          </a:ln>
          <a:effectLst/>
        </p:spPr>
        <p:txBody>
          <a:bodyPr>
            <a:spAutoFit/>
          </a:bodyPr>
          <a:lstStyle/>
          <a:p>
            <a:pPr algn="l">
              <a:spcBef>
                <a:spcPct val="50000"/>
              </a:spcBef>
            </a:pPr>
            <a:r>
              <a:rPr lang="en-US" sz="1600" b="1">
                <a:latin typeface="Arial" charset="0"/>
              </a:rPr>
              <a:t>Input Data</a:t>
            </a:r>
          </a:p>
          <a:p>
            <a:pPr algn="l">
              <a:spcBef>
                <a:spcPct val="50000"/>
              </a:spcBef>
            </a:pPr>
            <a:r>
              <a:rPr lang="en-US" sz="1600" b="1">
                <a:latin typeface="Arial" charset="0"/>
              </a:rPr>
              <a:t>File</a:t>
            </a:r>
            <a:endParaRPr lang="en-US" sz="1600">
              <a:latin typeface="Arial" charset="0"/>
            </a:endParaRPr>
          </a:p>
        </p:txBody>
      </p:sp>
      <p:sp>
        <p:nvSpPr>
          <p:cNvPr id="124940" name="Text Box 12"/>
          <p:cNvSpPr txBox="1">
            <a:spLocks noChangeArrowheads="1"/>
          </p:cNvSpPr>
          <p:nvPr/>
        </p:nvSpPr>
        <p:spPr bwMode="auto">
          <a:xfrm>
            <a:off x="5487988" y="2940050"/>
            <a:ext cx="1676400" cy="336550"/>
          </a:xfrm>
          <a:prstGeom prst="rect">
            <a:avLst/>
          </a:prstGeom>
          <a:noFill/>
          <a:ln w="9525">
            <a:noFill/>
            <a:miter lim="800000"/>
            <a:headEnd/>
            <a:tailEnd/>
          </a:ln>
          <a:effectLst/>
        </p:spPr>
        <p:txBody>
          <a:bodyPr>
            <a:spAutoFit/>
          </a:bodyPr>
          <a:lstStyle/>
          <a:p>
            <a:pPr algn="l">
              <a:spcBef>
                <a:spcPct val="50000"/>
              </a:spcBef>
            </a:pPr>
            <a:r>
              <a:rPr lang="en-US" sz="1600" b="1">
                <a:latin typeface="Arial" charset="0"/>
              </a:rPr>
              <a:t>New Physics</a:t>
            </a:r>
          </a:p>
        </p:txBody>
      </p:sp>
      <p:sp>
        <p:nvSpPr>
          <p:cNvPr id="124941" name="Text Box 13"/>
          <p:cNvSpPr txBox="1">
            <a:spLocks noChangeArrowheads="1"/>
          </p:cNvSpPr>
          <p:nvPr/>
        </p:nvSpPr>
        <p:spPr bwMode="auto">
          <a:xfrm>
            <a:off x="5997575" y="3397250"/>
            <a:ext cx="2209800" cy="2538413"/>
          </a:xfrm>
          <a:prstGeom prst="rect">
            <a:avLst/>
          </a:prstGeom>
          <a:noFill/>
          <a:ln w="9525">
            <a:noFill/>
            <a:miter lim="800000"/>
            <a:headEnd/>
            <a:tailEnd/>
          </a:ln>
          <a:effectLst/>
        </p:spPr>
        <p:txBody>
          <a:bodyPr>
            <a:spAutoFit/>
          </a:bodyPr>
          <a:lstStyle/>
          <a:p>
            <a:pPr algn="l">
              <a:spcBef>
                <a:spcPct val="50000"/>
              </a:spcBef>
              <a:buFontTx/>
              <a:buChar char="•"/>
            </a:pPr>
            <a:r>
              <a:rPr lang="en-US" sz="1400">
                <a:latin typeface="Arial" charset="0"/>
              </a:rPr>
              <a:t> </a:t>
            </a:r>
            <a:r>
              <a:rPr lang="en-US" sz="1400" b="1">
                <a:solidFill>
                  <a:srgbClr val="FF0000"/>
                </a:solidFill>
                <a:latin typeface="Arial" charset="0"/>
              </a:rPr>
              <a:t>Time dependent  </a:t>
            </a:r>
          </a:p>
          <a:p>
            <a:pPr algn="l">
              <a:spcBef>
                <a:spcPct val="50000"/>
              </a:spcBef>
            </a:pPr>
            <a:r>
              <a:rPr lang="en-US" sz="1400" b="1">
                <a:solidFill>
                  <a:srgbClr val="FF0000"/>
                </a:solidFill>
                <a:latin typeface="Arial" charset="0"/>
              </a:rPr>
              <a:t>   process</a:t>
            </a:r>
          </a:p>
          <a:p>
            <a:pPr algn="l">
              <a:spcBef>
                <a:spcPct val="50000"/>
              </a:spcBef>
              <a:buFontTx/>
              <a:buChar char="•"/>
            </a:pPr>
            <a:r>
              <a:rPr lang="en-US" sz="1400" b="1">
                <a:solidFill>
                  <a:srgbClr val="FF0000"/>
                </a:solidFill>
                <a:latin typeface="Arial" charset="0"/>
              </a:rPr>
              <a:t> non-linear boundary</a:t>
            </a:r>
          </a:p>
          <a:p>
            <a:pPr algn="l">
              <a:spcBef>
                <a:spcPct val="50000"/>
              </a:spcBef>
            </a:pPr>
            <a:r>
              <a:rPr lang="en-US" sz="1400" b="1">
                <a:solidFill>
                  <a:srgbClr val="FF0000"/>
                </a:solidFill>
                <a:latin typeface="Arial" charset="0"/>
              </a:rPr>
              <a:t>  conditions</a:t>
            </a:r>
          </a:p>
          <a:p>
            <a:pPr algn="l">
              <a:spcBef>
                <a:spcPct val="50000"/>
              </a:spcBef>
              <a:buFontTx/>
              <a:buChar char="•"/>
            </a:pPr>
            <a:r>
              <a:rPr lang="en-US" sz="1400" b="1">
                <a:solidFill>
                  <a:srgbClr val="FF0000"/>
                </a:solidFill>
                <a:latin typeface="Arial" charset="0"/>
              </a:rPr>
              <a:t> External source term</a:t>
            </a:r>
          </a:p>
          <a:p>
            <a:pPr algn="l">
              <a:spcBef>
                <a:spcPct val="50000"/>
              </a:spcBef>
              <a:buFontTx/>
              <a:buChar char="•"/>
            </a:pPr>
            <a:r>
              <a:rPr lang="en-US" sz="1400" b="1">
                <a:solidFill>
                  <a:srgbClr val="FF0000"/>
                </a:solidFill>
                <a:latin typeface="Arial" charset="0"/>
              </a:rPr>
              <a:t> Customized output</a:t>
            </a:r>
          </a:p>
          <a:p>
            <a:pPr algn="l">
              <a:spcBef>
                <a:spcPct val="50000"/>
              </a:spcBef>
              <a:buFontTx/>
              <a:buChar char="•"/>
            </a:pPr>
            <a:r>
              <a:rPr lang="en-US" sz="1400" b="1">
                <a:solidFill>
                  <a:srgbClr val="FF0000"/>
                </a:solidFill>
                <a:latin typeface="Arial" charset="0"/>
              </a:rPr>
              <a:t> New resistance / fluid </a:t>
            </a:r>
          </a:p>
          <a:p>
            <a:pPr algn="l">
              <a:spcBef>
                <a:spcPct val="50000"/>
              </a:spcBef>
            </a:pPr>
            <a:r>
              <a:rPr lang="en-US" sz="1400" b="1">
                <a:solidFill>
                  <a:srgbClr val="FF0000"/>
                </a:solidFill>
                <a:latin typeface="Arial" charset="0"/>
              </a:rPr>
              <a:t>  option</a:t>
            </a:r>
            <a:endParaRPr lang="en-US" sz="2000" b="1">
              <a:solidFill>
                <a:srgbClr val="FF0000"/>
              </a:solidFill>
              <a:latin typeface="Arial" charset="0"/>
            </a:endParaRPr>
          </a:p>
        </p:txBody>
      </p:sp>
      <p:sp>
        <p:nvSpPr>
          <p:cNvPr id="124942" name="Text Box 14"/>
          <p:cNvSpPr txBox="1">
            <a:spLocks noChangeArrowheads="1"/>
          </p:cNvSpPr>
          <p:nvPr/>
        </p:nvSpPr>
        <p:spPr bwMode="auto">
          <a:xfrm>
            <a:off x="3178175" y="4921250"/>
            <a:ext cx="1828800" cy="336550"/>
          </a:xfrm>
          <a:prstGeom prst="rect">
            <a:avLst/>
          </a:prstGeom>
          <a:noFill/>
          <a:ln w="9525">
            <a:noFill/>
            <a:miter lim="800000"/>
            <a:headEnd/>
            <a:tailEnd/>
          </a:ln>
          <a:effectLst/>
        </p:spPr>
        <p:txBody>
          <a:bodyPr>
            <a:spAutoFit/>
          </a:bodyPr>
          <a:lstStyle/>
          <a:p>
            <a:pPr algn="l">
              <a:spcBef>
                <a:spcPct val="50000"/>
              </a:spcBef>
            </a:pPr>
            <a:r>
              <a:rPr lang="en-US" sz="1600" b="1">
                <a:latin typeface="Arial" charset="0"/>
              </a:rPr>
              <a:t>Output Data File</a:t>
            </a:r>
            <a:endParaRPr lang="en-US" sz="1800">
              <a:latin typeface="Arial" charset="0"/>
            </a:endParaRPr>
          </a:p>
        </p:txBody>
      </p:sp>
      <p:sp>
        <p:nvSpPr>
          <p:cNvPr id="124943" name="Text Box 15"/>
          <p:cNvSpPr txBox="1">
            <a:spLocks noChangeArrowheads="1"/>
          </p:cNvSpPr>
          <p:nvPr/>
        </p:nvSpPr>
        <p:spPr bwMode="auto">
          <a:xfrm>
            <a:off x="2873375" y="2863850"/>
            <a:ext cx="2438400" cy="942975"/>
          </a:xfrm>
          <a:prstGeom prst="rect">
            <a:avLst/>
          </a:prstGeom>
          <a:noFill/>
          <a:ln w="9525">
            <a:noFill/>
            <a:miter lim="800000"/>
            <a:headEnd/>
            <a:tailEnd/>
          </a:ln>
          <a:effectLst/>
        </p:spPr>
        <p:txBody>
          <a:bodyPr>
            <a:spAutoFit/>
          </a:bodyPr>
          <a:lstStyle/>
          <a:p>
            <a:pPr algn="l">
              <a:spcBef>
                <a:spcPct val="50000"/>
              </a:spcBef>
              <a:buFontTx/>
              <a:buChar char="•"/>
            </a:pPr>
            <a:r>
              <a:rPr lang="en-US" sz="1400">
                <a:latin typeface="Arial" charset="0"/>
              </a:rPr>
              <a:t> </a:t>
            </a:r>
            <a:r>
              <a:rPr lang="en-US" sz="1400" b="1">
                <a:solidFill>
                  <a:schemeClr val="accent2"/>
                </a:solidFill>
                <a:latin typeface="Arial" charset="0"/>
              </a:rPr>
              <a:t>Equation Generator</a:t>
            </a:r>
          </a:p>
          <a:p>
            <a:pPr algn="l">
              <a:spcBef>
                <a:spcPct val="50000"/>
              </a:spcBef>
              <a:buFontTx/>
              <a:buChar char="•"/>
            </a:pPr>
            <a:r>
              <a:rPr lang="en-US" sz="1400" b="1">
                <a:solidFill>
                  <a:schemeClr val="accent2"/>
                </a:solidFill>
                <a:latin typeface="Arial" charset="0"/>
              </a:rPr>
              <a:t> Equation Solver</a:t>
            </a:r>
          </a:p>
          <a:p>
            <a:pPr algn="l">
              <a:spcBef>
                <a:spcPct val="50000"/>
              </a:spcBef>
              <a:buFontTx/>
              <a:buChar char="•"/>
            </a:pPr>
            <a:r>
              <a:rPr lang="en-US" sz="1400" b="1">
                <a:solidFill>
                  <a:schemeClr val="accent2"/>
                </a:solidFill>
                <a:latin typeface="Arial" charset="0"/>
              </a:rPr>
              <a:t> Fluid Property Program</a:t>
            </a:r>
          </a:p>
        </p:txBody>
      </p:sp>
      <p:sp>
        <p:nvSpPr>
          <p:cNvPr id="124944" name="Line 16"/>
          <p:cNvSpPr>
            <a:spLocks noChangeShapeType="1"/>
          </p:cNvSpPr>
          <p:nvPr/>
        </p:nvSpPr>
        <p:spPr bwMode="auto">
          <a:xfrm flipV="1">
            <a:off x="1501775" y="3397250"/>
            <a:ext cx="0" cy="914400"/>
          </a:xfrm>
          <a:prstGeom prst="line">
            <a:avLst/>
          </a:prstGeom>
          <a:noFill/>
          <a:ln w="19050">
            <a:solidFill>
              <a:schemeClr val="tx1"/>
            </a:solidFill>
            <a:prstDash val="sysDot"/>
            <a:round/>
            <a:headEnd/>
            <a:tailEnd/>
          </a:ln>
          <a:effectLst/>
        </p:spPr>
        <p:txBody>
          <a:bodyPr wrap="none" anchor="ctr"/>
          <a:lstStyle/>
          <a:p>
            <a:endParaRPr lang="en-US"/>
          </a:p>
        </p:txBody>
      </p:sp>
      <p:sp>
        <p:nvSpPr>
          <p:cNvPr id="124945" name="Line 17"/>
          <p:cNvSpPr>
            <a:spLocks noChangeShapeType="1"/>
          </p:cNvSpPr>
          <p:nvPr/>
        </p:nvSpPr>
        <p:spPr bwMode="auto">
          <a:xfrm>
            <a:off x="1501775" y="3397250"/>
            <a:ext cx="1219200" cy="0"/>
          </a:xfrm>
          <a:prstGeom prst="line">
            <a:avLst/>
          </a:prstGeom>
          <a:noFill/>
          <a:ln w="19050">
            <a:solidFill>
              <a:schemeClr val="tx1"/>
            </a:solidFill>
            <a:prstDash val="sysDot"/>
            <a:round/>
            <a:headEnd/>
            <a:tailEnd type="triangle" w="med" len="med"/>
          </a:ln>
          <a:effectLst/>
        </p:spPr>
        <p:txBody>
          <a:bodyPr wrap="none" anchor="ctr"/>
          <a:lstStyle/>
          <a:p>
            <a:endParaRPr lang="en-US"/>
          </a:p>
        </p:txBody>
      </p:sp>
      <p:sp>
        <p:nvSpPr>
          <p:cNvPr id="124946" name="Line 18"/>
          <p:cNvSpPr>
            <a:spLocks noChangeShapeType="1"/>
          </p:cNvSpPr>
          <p:nvPr/>
        </p:nvSpPr>
        <p:spPr bwMode="auto">
          <a:xfrm>
            <a:off x="4016375" y="4006850"/>
            <a:ext cx="0" cy="762000"/>
          </a:xfrm>
          <a:prstGeom prst="line">
            <a:avLst/>
          </a:prstGeom>
          <a:noFill/>
          <a:ln w="19050">
            <a:solidFill>
              <a:schemeClr val="tx1"/>
            </a:solidFill>
            <a:prstDash val="sysDot"/>
            <a:round/>
            <a:headEnd/>
            <a:tailEnd type="triangle" w="med" len="med"/>
          </a:ln>
          <a:effectLst/>
        </p:spPr>
        <p:txBody>
          <a:bodyPr wrap="none" anchor="ctr"/>
          <a:lstStyle/>
          <a:p>
            <a:endParaRPr lang="en-US"/>
          </a:p>
        </p:txBody>
      </p:sp>
      <p:sp>
        <p:nvSpPr>
          <p:cNvPr id="124947" name="Line 19"/>
          <p:cNvSpPr>
            <a:spLocks noChangeShapeType="1"/>
          </p:cNvSpPr>
          <p:nvPr/>
        </p:nvSpPr>
        <p:spPr bwMode="auto">
          <a:xfrm>
            <a:off x="5464175" y="2863850"/>
            <a:ext cx="1447800" cy="0"/>
          </a:xfrm>
          <a:prstGeom prst="line">
            <a:avLst/>
          </a:prstGeom>
          <a:noFill/>
          <a:ln w="19050">
            <a:solidFill>
              <a:schemeClr val="tx1"/>
            </a:solidFill>
            <a:prstDash val="sysDot"/>
            <a:round/>
            <a:headEnd type="triangle" w="med" len="med"/>
            <a:tailEnd/>
          </a:ln>
          <a:effectLst/>
        </p:spPr>
        <p:txBody>
          <a:bodyPr wrap="none" anchor="ctr"/>
          <a:lstStyle/>
          <a:p>
            <a:endParaRPr lang="en-US"/>
          </a:p>
        </p:txBody>
      </p:sp>
      <p:sp>
        <p:nvSpPr>
          <p:cNvPr id="124948" name="Line 20"/>
          <p:cNvSpPr>
            <a:spLocks noChangeShapeType="1"/>
          </p:cNvSpPr>
          <p:nvPr/>
        </p:nvSpPr>
        <p:spPr bwMode="auto">
          <a:xfrm>
            <a:off x="6911975" y="2863850"/>
            <a:ext cx="0" cy="533400"/>
          </a:xfrm>
          <a:prstGeom prst="line">
            <a:avLst/>
          </a:prstGeom>
          <a:noFill/>
          <a:ln w="19050">
            <a:solidFill>
              <a:schemeClr val="tx1"/>
            </a:solidFill>
            <a:prstDash val="sysDot"/>
            <a:round/>
            <a:headEnd/>
            <a:tailEnd type="triangle" w="med" len="med"/>
          </a:ln>
          <a:effectLst/>
        </p:spPr>
        <p:txBody>
          <a:bodyPr wrap="none" anchor="ctr"/>
          <a:lstStyle/>
          <a:p>
            <a:endParaRPr lang="en-US"/>
          </a:p>
        </p:txBody>
      </p:sp>
      <p:sp>
        <p:nvSpPr>
          <p:cNvPr id="124950" name="Text Box 22"/>
          <p:cNvSpPr txBox="1">
            <a:spLocks noChangeArrowheads="1"/>
          </p:cNvSpPr>
          <p:nvPr/>
        </p:nvSpPr>
        <p:spPr bwMode="auto">
          <a:xfrm>
            <a:off x="234950" y="4391025"/>
            <a:ext cx="2587625" cy="1155700"/>
          </a:xfrm>
          <a:prstGeom prst="rect">
            <a:avLst/>
          </a:prstGeom>
          <a:noFill/>
          <a:ln w="19050">
            <a:noFill/>
            <a:miter lim="800000"/>
            <a:headEnd/>
            <a:tailEnd/>
          </a:ln>
          <a:effectLst/>
        </p:spPr>
        <p:txBody>
          <a:bodyPr>
            <a:spAutoFit/>
          </a:bodyPr>
          <a:lstStyle/>
          <a:p>
            <a:pPr algn="l">
              <a:spcBef>
                <a:spcPct val="50000"/>
              </a:spcBef>
              <a:buFontTx/>
              <a:buChar char="•"/>
            </a:pPr>
            <a:r>
              <a:rPr lang="en-US" sz="1400">
                <a:latin typeface="Arial" charset="0"/>
              </a:rPr>
              <a:t> </a:t>
            </a:r>
            <a:r>
              <a:rPr lang="en-US" sz="1400" b="1">
                <a:solidFill>
                  <a:srgbClr val="006600"/>
                </a:solidFill>
                <a:latin typeface="Arial" charset="0"/>
              </a:rPr>
              <a:t>Creates Flow Circuit </a:t>
            </a:r>
          </a:p>
          <a:p>
            <a:pPr algn="l">
              <a:spcBef>
                <a:spcPct val="50000"/>
              </a:spcBef>
              <a:buFontTx/>
              <a:buChar char="•"/>
            </a:pPr>
            <a:r>
              <a:rPr lang="en-US" sz="1400" b="1">
                <a:solidFill>
                  <a:srgbClr val="006600"/>
                </a:solidFill>
                <a:latin typeface="Arial" charset="0"/>
              </a:rPr>
              <a:t> Runs GFSSP</a:t>
            </a:r>
          </a:p>
          <a:p>
            <a:pPr algn="l">
              <a:spcBef>
                <a:spcPct val="50000"/>
              </a:spcBef>
              <a:buFontTx/>
              <a:buChar char="•"/>
            </a:pPr>
            <a:r>
              <a:rPr lang="en-US" sz="1400" b="1">
                <a:solidFill>
                  <a:srgbClr val="006600"/>
                </a:solidFill>
                <a:latin typeface="Arial" charset="0"/>
              </a:rPr>
              <a:t> Displays results graphically</a:t>
            </a:r>
          </a:p>
        </p:txBody>
      </p:sp>
      <p:sp>
        <p:nvSpPr>
          <p:cNvPr id="124952" name="Line 24"/>
          <p:cNvSpPr>
            <a:spLocks noChangeShapeType="1"/>
          </p:cNvSpPr>
          <p:nvPr/>
        </p:nvSpPr>
        <p:spPr bwMode="auto">
          <a:xfrm flipH="1">
            <a:off x="2719388" y="5151438"/>
            <a:ext cx="385762" cy="0"/>
          </a:xfrm>
          <a:prstGeom prst="line">
            <a:avLst/>
          </a:prstGeom>
          <a:noFill/>
          <a:ln w="19050" cap="rnd">
            <a:solidFill>
              <a:schemeClr val="tx1"/>
            </a:solidFill>
            <a:prstDash val="sysDot"/>
            <a:round/>
            <a:headEnd/>
            <a:tailEnd type="triangle" w="med" len="med"/>
          </a:ln>
          <a:effectLst/>
        </p:spPr>
        <p:txBody>
          <a:bodyPr wrap="none" anchor="ctr"/>
          <a:lstStyle/>
          <a:p>
            <a:endParaRPr lang="en-US"/>
          </a:p>
        </p:txBody>
      </p:sp>
      <p:sp>
        <p:nvSpPr>
          <p:cNvPr id="24"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Text Box 3"/>
          <p:cNvSpPr txBox="1">
            <a:spLocks noChangeArrowheads="1"/>
          </p:cNvSpPr>
          <p:nvPr/>
        </p:nvSpPr>
        <p:spPr bwMode="auto">
          <a:xfrm>
            <a:off x="1581150" y="976313"/>
            <a:ext cx="6313488" cy="457200"/>
          </a:xfrm>
          <a:prstGeom prst="rect">
            <a:avLst/>
          </a:prstGeom>
          <a:noFill/>
          <a:ln w="19050">
            <a:noFill/>
            <a:miter lim="800000"/>
            <a:headEnd/>
            <a:tailEnd/>
          </a:ln>
          <a:effectLst/>
        </p:spPr>
        <p:txBody>
          <a:bodyPr>
            <a:spAutoFit/>
          </a:bodyPr>
          <a:lstStyle/>
          <a:p>
            <a:pPr>
              <a:spcBef>
                <a:spcPct val="50000"/>
              </a:spcBef>
            </a:pPr>
            <a:r>
              <a:rPr lang="en-US" sz="2400" b="1" dirty="0">
                <a:latin typeface="Arial" charset="0"/>
              </a:rPr>
              <a:t>GRAPHICAL USER INTERFACE - 1</a:t>
            </a:r>
          </a:p>
        </p:txBody>
      </p:sp>
      <p:sp>
        <p:nvSpPr>
          <p:cNvPr id="125956" name="Text Box 4"/>
          <p:cNvSpPr txBox="1">
            <a:spLocks noChangeArrowheads="1"/>
          </p:cNvSpPr>
          <p:nvPr/>
        </p:nvSpPr>
        <p:spPr bwMode="auto">
          <a:xfrm>
            <a:off x="494439" y="1357898"/>
            <a:ext cx="2730500" cy="366713"/>
          </a:xfrm>
          <a:prstGeom prst="rect">
            <a:avLst/>
          </a:prstGeom>
          <a:noFill/>
          <a:ln w="19050">
            <a:noFill/>
            <a:miter lim="800000"/>
            <a:headEnd/>
            <a:tailEnd/>
          </a:ln>
          <a:effectLst/>
        </p:spPr>
        <p:txBody>
          <a:bodyPr>
            <a:spAutoFit/>
          </a:bodyPr>
          <a:lstStyle/>
          <a:p>
            <a:pPr>
              <a:spcBef>
                <a:spcPct val="50000"/>
              </a:spcBef>
            </a:pPr>
            <a:r>
              <a:rPr lang="en-US" sz="1800" b="1" u="sng">
                <a:latin typeface="Arial" charset="0"/>
              </a:rPr>
              <a:t>MODEL BUILDING</a:t>
            </a:r>
          </a:p>
        </p:txBody>
      </p:sp>
      <p:sp>
        <p:nvSpPr>
          <p:cNvPr id="7" name="Footer Placeholder 1"/>
          <p:cNvSpPr txBox="1">
            <a:spLocks/>
          </p:cNvSpPr>
          <p:nvPr/>
        </p:nvSpPr>
        <p:spPr bwMode="auto">
          <a:xfrm>
            <a:off x="3224939" y="6273041"/>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18</a:t>
            </a:fld>
            <a:endParaRPr lang="en-US"/>
          </a:p>
        </p:txBody>
      </p:sp>
      <p:pic>
        <p:nvPicPr>
          <p:cNvPr id="2" name="Picture 1"/>
          <p:cNvPicPr>
            <a:picLocks noChangeAspect="1"/>
          </p:cNvPicPr>
          <p:nvPr/>
        </p:nvPicPr>
        <p:blipFill>
          <a:blip r:embed="rId2"/>
          <a:stretch>
            <a:fillRect/>
          </a:stretch>
        </p:blipFill>
        <p:spPr>
          <a:xfrm>
            <a:off x="942975" y="1801396"/>
            <a:ext cx="5514975" cy="4450681"/>
          </a:xfrm>
          <a:prstGeom prst="rect">
            <a:avLst/>
          </a:prstGeom>
        </p:spPr>
      </p:pic>
      <p:pic>
        <p:nvPicPr>
          <p:cNvPr id="4" name="Picture 3"/>
          <p:cNvPicPr>
            <a:picLocks noChangeAspect="1"/>
          </p:cNvPicPr>
          <p:nvPr/>
        </p:nvPicPr>
        <p:blipFill>
          <a:blip r:embed="rId3"/>
          <a:stretch>
            <a:fillRect/>
          </a:stretch>
        </p:blipFill>
        <p:spPr>
          <a:xfrm>
            <a:off x="1038225" y="4328027"/>
            <a:ext cx="5419725" cy="192405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Text Box 3"/>
          <p:cNvSpPr txBox="1">
            <a:spLocks noChangeArrowheads="1"/>
          </p:cNvSpPr>
          <p:nvPr/>
        </p:nvSpPr>
        <p:spPr bwMode="auto">
          <a:xfrm>
            <a:off x="1557338" y="1111250"/>
            <a:ext cx="6203950" cy="1004888"/>
          </a:xfrm>
          <a:prstGeom prst="rect">
            <a:avLst/>
          </a:prstGeom>
          <a:noFill/>
          <a:ln w="19050">
            <a:noFill/>
            <a:miter lim="800000"/>
            <a:headEnd/>
            <a:tailEnd/>
          </a:ln>
          <a:effectLst/>
        </p:spPr>
        <p:txBody>
          <a:bodyPr>
            <a:spAutoFit/>
          </a:bodyPr>
          <a:lstStyle/>
          <a:p>
            <a:pPr>
              <a:spcBef>
                <a:spcPct val="50000"/>
              </a:spcBef>
            </a:pPr>
            <a:r>
              <a:rPr lang="en-US" sz="2400" b="1">
                <a:latin typeface="Arial" charset="0"/>
              </a:rPr>
              <a:t>GRAPHICAL USER INTERFACE</a:t>
            </a:r>
          </a:p>
          <a:p>
            <a:pPr>
              <a:spcBef>
                <a:spcPct val="50000"/>
              </a:spcBef>
            </a:pPr>
            <a:endParaRPr lang="en-US" sz="2400"/>
          </a:p>
        </p:txBody>
      </p:sp>
      <p:sp>
        <p:nvSpPr>
          <p:cNvPr id="126980" name="Text Box 4"/>
          <p:cNvSpPr txBox="1">
            <a:spLocks noChangeArrowheads="1"/>
          </p:cNvSpPr>
          <p:nvPr/>
        </p:nvSpPr>
        <p:spPr bwMode="auto">
          <a:xfrm>
            <a:off x="877888" y="1495425"/>
            <a:ext cx="3508375" cy="366713"/>
          </a:xfrm>
          <a:prstGeom prst="rect">
            <a:avLst/>
          </a:prstGeom>
          <a:noFill/>
          <a:ln w="19050">
            <a:noFill/>
            <a:miter lim="800000"/>
            <a:headEnd/>
            <a:tailEnd/>
          </a:ln>
          <a:effectLst/>
        </p:spPr>
        <p:txBody>
          <a:bodyPr>
            <a:spAutoFit/>
          </a:bodyPr>
          <a:lstStyle/>
          <a:p>
            <a:pPr algn="l">
              <a:spcBef>
                <a:spcPct val="50000"/>
              </a:spcBef>
            </a:pPr>
            <a:r>
              <a:rPr lang="en-US" sz="1800" b="1" u="sng">
                <a:latin typeface="Arial" charset="0"/>
              </a:rPr>
              <a:t>MODEL RUNNING</a:t>
            </a:r>
          </a:p>
        </p:txBody>
      </p:sp>
      <p:sp>
        <p:nvSpPr>
          <p:cNvPr id="7" name="Footer Placeholder 1"/>
          <p:cNvSpPr txBox="1">
            <a:spLocks/>
          </p:cNvSpPr>
          <p:nvPr/>
        </p:nvSpPr>
        <p:spPr bwMode="auto">
          <a:xfrm>
            <a:off x="3224939" y="63150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19</a:t>
            </a:fld>
            <a:endParaRPr lang="en-US"/>
          </a:p>
        </p:txBody>
      </p:sp>
      <p:pic>
        <p:nvPicPr>
          <p:cNvPr id="5" name="Picture 4"/>
          <p:cNvPicPr>
            <a:picLocks noChangeAspect="1"/>
          </p:cNvPicPr>
          <p:nvPr/>
        </p:nvPicPr>
        <p:blipFill>
          <a:blip r:embed="rId2"/>
          <a:stretch>
            <a:fillRect/>
          </a:stretch>
        </p:blipFill>
        <p:spPr>
          <a:xfrm>
            <a:off x="405590" y="1958527"/>
            <a:ext cx="4455823" cy="4132711"/>
          </a:xfrm>
          <a:prstGeom prst="rect">
            <a:avLst/>
          </a:prstGeom>
        </p:spPr>
      </p:pic>
      <p:pic>
        <p:nvPicPr>
          <p:cNvPr id="2" name="Picture 1"/>
          <p:cNvPicPr>
            <a:picLocks noChangeAspect="1"/>
          </p:cNvPicPr>
          <p:nvPr/>
        </p:nvPicPr>
        <p:blipFill>
          <a:blip r:embed="rId3"/>
          <a:stretch>
            <a:fillRect/>
          </a:stretch>
        </p:blipFill>
        <p:spPr>
          <a:xfrm>
            <a:off x="5073092" y="2040507"/>
            <a:ext cx="3568482" cy="396874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87180" y="979175"/>
            <a:ext cx="8229600" cy="11430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b="0" i="0" u="none" strike="noStrike" kern="0" cap="none" spc="0" normalizeH="0" baseline="0" noProof="0" dirty="0" smtClean="0">
                <a:ln>
                  <a:noFill/>
                </a:ln>
                <a:solidFill>
                  <a:schemeClr val="tx2"/>
                </a:solidFill>
                <a:effectLst/>
                <a:uLnTx/>
                <a:uFillTx/>
                <a:latin typeface="+mj-lt"/>
                <a:ea typeface="+mj-ea"/>
                <a:cs typeface="+mj-cs"/>
              </a:rPr>
              <a:t>Course Abstract</a:t>
            </a:r>
            <a:endParaRPr kumimoji="0" lang="en-US" b="0" i="0" u="none" strike="noStrike" kern="0" cap="none" spc="0" normalizeH="0" baseline="0" noProof="0" dirty="0">
              <a:ln>
                <a:noFill/>
              </a:ln>
              <a:solidFill>
                <a:schemeClr val="tx2"/>
              </a:solidFill>
              <a:effectLst/>
              <a:uLnTx/>
              <a:uFillTx/>
              <a:latin typeface="+mj-lt"/>
              <a:ea typeface="+mj-ea"/>
              <a:cs typeface="+mj-cs"/>
            </a:endParaRPr>
          </a:p>
        </p:txBody>
      </p:sp>
      <p:sp>
        <p:nvSpPr>
          <p:cNvPr id="5" name="Content Placeholder 2"/>
          <p:cNvSpPr txBox="1">
            <a:spLocks/>
          </p:cNvSpPr>
          <p:nvPr/>
        </p:nvSpPr>
        <p:spPr>
          <a:xfrm>
            <a:off x="457200" y="1600200"/>
            <a:ext cx="8229600" cy="4525963"/>
          </a:xfrm>
          <a:prstGeom prst="rect">
            <a:avLst/>
          </a:prstGeom>
        </p:spPr>
        <p:txBody>
          <a:bodyPr>
            <a:normAutofit/>
          </a:bodyPr>
          <a:lstStyle/>
          <a:p>
            <a:pPr marL="342900" indent="-342900" algn="l">
              <a:spcBef>
                <a:spcPct val="20000"/>
              </a:spcBef>
              <a:defRPr/>
            </a:pPr>
            <a:r>
              <a:rPr kumimoji="0" lang="en-US" sz="1400" b="0" i="0" u="none" strike="noStrike" kern="0" cap="none" spc="0" normalizeH="0" baseline="0" noProof="0" dirty="0" smtClean="0">
                <a:ln>
                  <a:noFill/>
                </a:ln>
                <a:solidFill>
                  <a:schemeClr val="tx1"/>
                </a:solidFill>
                <a:effectLst/>
                <a:uLnTx/>
                <a:uFillTx/>
                <a:latin typeface="+mn-lt"/>
                <a:ea typeface="+mn-ea"/>
                <a:cs typeface="+mn-cs"/>
              </a:rPr>
              <a:t>	</a:t>
            </a:r>
            <a:r>
              <a:rPr kumimoji="0" lang="en-US" sz="1800" b="0" i="0" u="none" strike="noStrike" kern="0" cap="none" spc="0" normalizeH="0" baseline="0" noProof="0" dirty="0" smtClean="0">
                <a:ln>
                  <a:noFill/>
                </a:ln>
                <a:solidFill>
                  <a:schemeClr val="tx1"/>
                </a:solidFill>
                <a:effectLst/>
                <a:uLnTx/>
                <a:uFillTx/>
                <a:latin typeface="+mn-lt"/>
                <a:ea typeface="+mn-ea"/>
                <a:cs typeface="+mn-cs"/>
              </a:rPr>
              <a:t>This three-day hands-on course provides basic introduction as well as advanced capabilities of GFSSP.  GFSSP is a general-purpose computer program developed at Marshall Space Flight Center for analyzing steady state and time-dependent flow rates, pressures, temperatures, and concentrations in a complex flow network.  For more information about GFSSP, please visit </a:t>
            </a:r>
            <a:r>
              <a:rPr kumimoji="0" lang="en-US" sz="1800" b="0" i="0" u="sng" strike="noStrike" kern="0" cap="none" spc="0" normalizeH="0" baseline="0" noProof="0" dirty="0" smtClean="0">
                <a:ln>
                  <a:noFill/>
                </a:ln>
                <a:solidFill>
                  <a:schemeClr val="tx1"/>
                </a:solidFill>
                <a:effectLst/>
                <a:uLnTx/>
                <a:uFillTx/>
                <a:latin typeface="+mn-lt"/>
                <a:ea typeface="+mn-ea"/>
                <a:cs typeface="+mn-cs"/>
                <a:hlinkClick r:id="rId3"/>
              </a:rPr>
              <a:t>http://gfssp.msfc.nasa.gov/</a:t>
            </a:r>
            <a:r>
              <a:rPr kumimoji="0" lang="en-US" sz="1800" b="0" i="0" u="none" strike="noStrike" kern="0" cap="none" spc="0" normalizeH="0" baseline="0" noProof="0" dirty="0" smtClean="0">
                <a:ln>
                  <a:noFill/>
                </a:ln>
                <a:solidFill>
                  <a:schemeClr val="tx1"/>
                </a:solidFill>
                <a:effectLst/>
                <a:uLnTx/>
                <a:uFillTx/>
                <a:latin typeface="+mn-lt"/>
                <a:ea typeface="+mn-ea"/>
                <a:cs typeface="+mn-cs"/>
              </a:rPr>
              <a:t>.   The version 701 (Beta) of the code will be taught in this course.  The course quickly teaches new users to use GFSSP to solve engineering flow network problems through lectures and tutorial problems. </a:t>
            </a:r>
            <a:r>
              <a:rPr lang="en-US" sz="1800" dirty="0" smtClean="0">
                <a:latin typeface="+mn-lt"/>
              </a:rPr>
              <a:t>There are eight core lectures (CL), nine lectures on application (LA) and six step-by-step tutorials (TP) and several challenge tutorials.</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18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1400" b="0" i="0" u="none" strike="noStrike" kern="0" cap="none" spc="0" normalizeH="0" baseline="0" noProof="0" dirty="0">
              <a:ln>
                <a:noFill/>
              </a:ln>
              <a:solidFill>
                <a:schemeClr val="tx1"/>
              </a:solidFill>
              <a:effectLst/>
              <a:uLnTx/>
              <a:uFillTx/>
              <a:latin typeface="+mn-lt"/>
              <a:ea typeface="+mn-ea"/>
              <a:cs typeface="+mn-cs"/>
            </a:endParaRPr>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ChangeArrowheads="1"/>
          </p:cNvSpPr>
          <p:nvPr/>
        </p:nvSpPr>
        <p:spPr bwMode="auto">
          <a:xfrm>
            <a:off x="2028824" y="894184"/>
            <a:ext cx="4757738" cy="457200"/>
          </a:xfrm>
          <a:prstGeom prst="rect">
            <a:avLst/>
          </a:prstGeom>
          <a:noFill/>
          <a:ln w="19050">
            <a:noFill/>
            <a:miter lim="800000"/>
            <a:headEnd/>
            <a:tailEnd/>
          </a:ln>
          <a:effectLst/>
        </p:spPr>
        <p:txBody>
          <a:bodyPr wrap="none">
            <a:spAutoFit/>
          </a:bodyPr>
          <a:lstStyle/>
          <a:p>
            <a:pPr>
              <a:spcBef>
                <a:spcPct val="50000"/>
              </a:spcBef>
            </a:pPr>
            <a:r>
              <a:rPr lang="en-US" sz="2400" b="1" dirty="0">
                <a:latin typeface="Arial" charset="0"/>
              </a:rPr>
              <a:t>GRAPHICAL USER INTERFACE</a:t>
            </a:r>
          </a:p>
        </p:txBody>
      </p:sp>
      <p:sp>
        <p:nvSpPr>
          <p:cNvPr id="128003" name="Rectangle 3"/>
          <p:cNvSpPr>
            <a:spLocks noChangeArrowheads="1"/>
          </p:cNvSpPr>
          <p:nvPr/>
        </p:nvSpPr>
        <p:spPr bwMode="auto">
          <a:xfrm>
            <a:off x="344487" y="1282117"/>
            <a:ext cx="2139950" cy="366712"/>
          </a:xfrm>
          <a:prstGeom prst="rect">
            <a:avLst/>
          </a:prstGeom>
          <a:noFill/>
          <a:ln w="19050">
            <a:noFill/>
            <a:miter lim="800000"/>
            <a:headEnd/>
            <a:tailEnd/>
          </a:ln>
          <a:effectLst/>
        </p:spPr>
        <p:txBody>
          <a:bodyPr wrap="none">
            <a:spAutoFit/>
          </a:bodyPr>
          <a:lstStyle/>
          <a:p>
            <a:pPr>
              <a:spcBef>
                <a:spcPct val="50000"/>
              </a:spcBef>
            </a:pPr>
            <a:r>
              <a:rPr lang="en-US" sz="1800" b="1" u="sng" dirty="0">
                <a:latin typeface="Arial" charset="0"/>
              </a:rPr>
              <a:t>MODEL RESULTS</a:t>
            </a:r>
          </a:p>
        </p:txBody>
      </p:sp>
      <p:sp>
        <p:nvSpPr>
          <p:cNvPr id="7"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6.05 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20</a:t>
            </a:fld>
            <a:endParaRPr lang="en-US"/>
          </a:p>
        </p:txBody>
      </p:sp>
      <p:sp>
        <p:nvSpPr>
          <p:cNvPr id="8" name="Slide Number Placeholder 1"/>
          <p:cNvSpPr txBox="1">
            <a:spLocks/>
          </p:cNvSpPr>
          <p:nvPr/>
        </p:nvSpPr>
        <p:spPr>
          <a:xfrm>
            <a:off x="6786562" y="7083425"/>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Times New Roman" pitchFamily="18" charset="0"/>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fld id="{1A34C004-7483-402A-9C51-03C02C4C1CD2}" type="slidenum">
              <a:rPr lang="en-US" smtClean="0"/>
              <a:pPr/>
              <a:t>20</a:t>
            </a:fld>
            <a:endParaRPr lang="en-US"/>
          </a:p>
        </p:txBody>
      </p:sp>
      <p:pic>
        <p:nvPicPr>
          <p:cNvPr id="9" name="Picture 8"/>
          <p:cNvPicPr>
            <a:picLocks noChangeAspect="1"/>
          </p:cNvPicPr>
          <p:nvPr/>
        </p:nvPicPr>
        <p:blipFill>
          <a:blip r:embed="rId2"/>
          <a:stretch>
            <a:fillRect/>
          </a:stretch>
        </p:blipFill>
        <p:spPr>
          <a:xfrm>
            <a:off x="1675848" y="1713334"/>
            <a:ext cx="5760241" cy="4996980"/>
          </a:xfrm>
          <a:prstGeom prst="rect">
            <a:avLst/>
          </a:prstGeom>
        </p:spPr>
      </p:pic>
      <p:pic>
        <p:nvPicPr>
          <p:cNvPr id="10" name="Picture 9"/>
          <p:cNvPicPr>
            <a:picLocks noChangeAspect="1"/>
          </p:cNvPicPr>
          <p:nvPr/>
        </p:nvPicPr>
        <p:blipFill>
          <a:blip r:embed="rId3"/>
          <a:stretch>
            <a:fillRect/>
          </a:stretch>
        </p:blipFill>
        <p:spPr>
          <a:xfrm>
            <a:off x="1675848" y="4213569"/>
            <a:ext cx="5760241" cy="2296767"/>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355600" y="76200"/>
            <a:ext cx="8570913" cy="800100"/>
          </a:xfrm>
          <a:prstGeom prst="rect">
            <a:avLst/>
          </a:prstGeom>
          <a:noFill/>
          <a:ln w="9525">
            <a:noFill/>
            <a:miter lim="800000"/>
            <a:headEnd/>
            <a:tailEnd/>
          </a:ln>
          <a:effectLst/>
        </p:spPr>
        <p:txBody>
          <a:bodyPr wrap="none" anchor="ctr"/>
          <a:lstStyle/>
          <a:p>
            <a:endParaRPr lang="en-US"/>
          </a:p>
        </p:txBody>
      </p:sp>
      <p:sp>
        <p:nvSpPr>
          <p:cNvPr id="108547" name="Line 3"/>
          <p:cNvSpPr>
            <a:spLocks noChangeShapeType="1"/>
          </p:cNvSpPr>
          <p:nvPr/>
        </p:nvSpPr>
        <p:spPr bwMode="auto">
          <a:xfrm>
            <a:off x="1722438" y="168910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48" name="Rectangle 4"/>
          <p:cNvSpPr>
            <a:spLocks noChangeArrowheads="1"/>
          </p:cNvSpPr>
          <p:nvPr/>
        </p:nvSpPr>
        <p:spPr bwMode="auto">
          <a:xfrm>
            <a:off x="2112963" y="1570038"/>
            <a:ext cx="1068387"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1. Pipe Flow</a:t>
            </a:r>
          </a:p>
        </p:txBody>
      </p:sp>
      <p:pic>
        <p:nvPicPr>
          <p:cNvPr id="108549" name="Picture 5"/>
          <p:cNvPicPr>
            <a:picLocks noChangeArrowheads="1"/>
          </p:cNvPicPr>
          <p:nvPr/>
        </p:nvPicPr>
        <p:blipFill>
          <a:blip r:embed="rId3" cstate="print"/>
          <a:srcRect/>
          <a:stretch>
            <a:fillRect/>
          </a:stretch>
        </p:blipFill>
        <p:spPr bwMode="auto">
          <a:xfrm>
            <a:off x="179388" y="1465263"/>
            <a:ext cx="1398587" cy="438150"/>
          </a:xfrm>
          <a:prstGeom prst="rect">
            <a:avLst/>
          </a:prstGeom>
          <a:noFill/>
          <a:ln w="9525">
            <a:noFill/>
            <a:miter lim="800000"/>
            <a:headEnd/>
            <a:tailEnd/>
          </a:ln>
          <a:effectLst/>
        </p:spPr>
      </p:pic>
      <p:grpSp>
        <p:nvGrpSpPr>
          <p:cNvPr id="155650" name="Group 2"/>
          <p:cNvGrpSpPr>
            <a:grpSpLocks/>
          </p:cNvGrpSpPr>
          <p:nvPr/>
        </p:nvGrpSpPr>
        <p:grpSpPr bwMode="auto">
          <a:xfrm>
            <a:off x="274638" y="2305050"/>
            <a:ext cx="1225550" cy="282575"/>
            <a:chOff x="173" y="1452"/>
            <a:chExt cx="772" cy="178"/>
          </a:xfrm>
        </p:grpSpPr>
        <p:sp>
          <p:nvSpPr>
            <p:cNvPr id="108550" name="Rectangle 6"/>
            <p:cNvSpPr>
              <a:spLocks noChangeArrowheads="1"/>
            </p:cNvSpPr>
            <p:nvPr/>
          </p:nvSpPr>
          <p:spPr bwMode="auto">
            <a:xfrm>
              <a:off x="177" y="1452"/>
              <a:ext cx="768" cy="24"/>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108551" name="Rectangle 7"/>
            <p:cNvSpPr>
              <a:spLocks noChangeArrowheads="1"/>
            </p:cNvSpPr>
            <p:nvPr/>
          </p:nvSpPr>
          <p:spPr bwMode="auto">
            <a:xfrm>
              <a:off x="173" y="1606"/>
              <a:ext cx="768" cy="24"/>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108552" name="Line 8"/>
            <p:cNvSpPr>
              <a:spLocks noChangeShapeType="1"/>
            </p:cNvSpPr>
            <p:nvPr/>
          </p:nvSpPr>
          <p:spPr bwMode="auto">
            <a:xfrm>
              <a:off x="489" y="1480"/>
              <a:ext cx="0" cy="4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53" name="Line 9"/>
            <p:cNvSpPr>
              <a:spLocks noChangeShapeType="1"/>
            </p:cNvSpPr>
            <p:nvPr/>
          </p:nvSpPr>
          <p:spPr bwMode="auto">
            <a:xfrm>
              <a:off x="487" y="1562"/>
              <a:ext cx="0" cy="40"/>
            </a:xfrm>
            <a:prstGeom prst="line">
              <a:avLst/>
            </a:prstGeom>
            <a:noFill/>
            <a:ln w="12700">
              <a:solidFill>
                <a:schemeClr val="tx1"/>
              </a:solidFill>
              <a:round/>
              <a:headEnd type="none" w="sm" len="sm"/>
              <a:tailEnd type="none" w="sm" len="sm"/>
            </a:ln>
            <a:effectLst/>
          </p:spPr>
          <p:txBody>
            <a:bodyPr wrap="none" anchor="ctr"/>
            <a:lstStyle/>
            <a:p>
              <a:endParaRPr lang="en-US"/>
            </a:p>
          </p:txBody>
        </p:sp>
      </p:grpSp>
      <p:sp>
        <p:nvSpPr>
          <p:cNvPr id="108554" name="Line 10"/>
          <p:cNvSpPr>
            <a:spLocks noChangeShapeType="1"/>
          </p:cNvSpPr>
          <p:nvPr/>
        </p:nvSpPr>
        <p:spPr bwMode="auto">
          <a:xfrm>
            <a:off x="1716088" y="245745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55" name="Rectangle 11"/>
          <p:cNvSpPr>
            <a:spLocks noChangeArrowheads="1"/>
          </p:cNvSpPr>
          <p:nvPr/>
        </p:nvSpPr>
        <p:spPr bwMode="auto">
          <a:xfrm>
            <a:off x="2112963" y="2338388"/>
            <a:ext cx="2332037"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2. Flow Through a Restriction</a:t>
            </a:r>
          </a:p>
        </p:txBody>
      </p:sp>
      <p:sp>
        <p:nvSpPr>
          <p:cNvPr id="108556" name="Line 12"/>
          <p:cNvSpPr>
            <a:spLocks noChangeShapeType="1"/>
          </p:cNvSpPr>
          <p:nvPr/>
        </p:nvSpPr>
        <p:spPr bwMode="auto">
          <a:xfrm flipH="1">
            <a:off x="4589463" y="1320800"/>
            <a:ext cx="3175" cy="4813300"/>
          </a:xfrm>
          <a:prstGeom prst="line">
            <a:avLst/>
          </a:prstGeom>
          <a:noFill/>
          <a:ln w="12700">
            <a:solidFill>
              <a:schemeClr val="tx1"/>
            </a:solidFill>
            <a:round/>
            <a:headEnd type="none" w="sm" len="sm"/>
            <a:tailEnd type="none" w="sm" len="sm"/>
          </a:ln>
          <a:effectLst/>
        </p:spPr>
        <p:txBody>
          <a:bodyPr wrap="none" anchor="ctr"/>
          <a:lstStyle/>
          <a:p>
            <a:endParaRPr lang="en-US"/>
          </a:p>
        </p:txBody>
      </p:sp>
      <p:graphicFrame>
        <p:nvGraphicFramePr>
          <p:cNvPr id="155651" name="Object 3"/>
          <p:cNvGraphicFramePr>
            <a:graphicFrameLocks/>
          </p:cNvGraphicFramePr>
          <p:nvPr/>
        </p:nvGraphicFramePr>
        <p:xfrm>
          <a:off x="28575" y="2851150"/>
          <a:ext cx="1541463" cy="1187450"/>
        </p:xfrm>
        <a:graphic>
          <a:graphicData uri="http://schemas.openxmlformats.org/presentationml/2006/ole">
            <mc:AlternateContent xmlns:mc="http://schemas.openxmlformats.org/markup-compatibility/2006">
              <mc:Choice xmlns:v="urn:schemas-microsoft-com:vml" Requires="v">
                <p:oleObj spid="_x0000_s155927" name="Document" r:id="rId4" imgW="3819240" imgH="2944800" progId="Word.Document.8">
                  <p:embed/>
                </p:oleObj>
              </mc:Choice>
              <mc:Fallback>
                <p:oleObj name="Document" r:id="rId4" imgW="3819240" imgH="2944800" progId="Word.Document.8">
                  <p:embed/>
                  <p:pic>
                    <p:nvPicPr>
                      <p:cNvPr id="0" name="Picture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 y="2851150"/>
                        <a:ext cx="1541463"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8558" name="Line 14"/>
          <p:cNvSpPr>
            <a:spLocks noChangeShapeType="1"/>
          </p:cNvSpPr>
          <p:nvPr/>
        </p:nvSpPr>
        <p:spPr bwMode="auto">
          <a:xfrm>
            <a:off x="1728788" y="329565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59" name="Rectangle 15"/>
          <p:cNvSpPr>
            <a:spLocks noChangeArrowheads="1"/>
          </p:cNvSpPr>
          <p:nvPr/>
        </p:nvSpPr>
        <p:spPr bwMode="auto">
          <a:xfrm>
            <a:off x="2125663" y="3176588"/>
            <a:ext cx="1657350"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3. Non-Circular Duct</a:t>
            </a:r>
          </a:p>
        </p:txBody>
      </p:sp>
      <p:sp>
        <p:nvSpPr>
          <p:cNvPr id="108560" name="Line 16"/>
          <p:cNvSpPr>
            <a:spLocks noChangeShapeType="1"/>
          </p:cNvSpPr>
          <p:nvPr/>
        </p:nvSpPr>
        <p:spPr bwMode="auto">
          <a:xfrm>
            <a:off x="1722438" y="455930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61" name="Rectangle 17"/>
          <p:cNvSpPr>
            <a:spLocks noChangeArrowheads="1"/>
          </p:cNvSpPr>
          <p:nvPr/>
        </p:nvSpPr>
        <p:spPr bwMode="auto">
          <a:xfrm>
            <a:off x="2112963" y="4440238"/>
            <a:ext cx="2111375" cy="457200"/>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4. Pipe Flow with Entrance</a:t>
            </a:r>
          </a:p>
          <a:p>
            <a:pPr algn="l"/>
            <a:r>
              <a:rPr lang="en-US" sz="1200" b="1">
                <a:latin typeface="Arial" charset="0"/>
              </a:rPr>
              <a:t>    &amp; Exit Losses</a:t>
            </a:r>
          </a:p>
        </p:txBody>
      </p:sp>
      <p:pic>
        <p:nvPicPr>
          <p:cNvPr id="108562" name="Picture 18"/>
          <p:cNvPicPr>
            <a:picLocks noChangeArrowheads="1"/>
          </p:cNvPicPr>
          <p:nvPr/>
        </p:nvPicPr>
        <p:blipFill>
          <a:blip r:embed="rId3" cstate="print"/>
          <a:srcRect/>
          <a:stretch>
            <a:fillRect/>
          </a:stretch>
        </p:blipFill>
        <p:spPr bwMode="auto">
          <a:xfrm>
            <a:off x="179388" y="4335463"/>
            <a:ext cx="1398587" cy="438150"/>
          </a:xfrm>
          <a:prstGeom prst="rect">
            <a:avLst/>
          </a:prstGeom>
          <a:noFill/>
          <a:ln w="9525">
            <a:noFill/>
            <a:miter lim="800000"/>
            <a:headEnd/>
            <a:tailEnd/>
          </a:ln>
          <a:effectLst/>
        </p:spPr>
      </p:pic>
      <p:graphicFrame>
        <p:nvGraphicFramePr>
          <p:cNvPr id="155652" name="Object 4"/>
          <p:cNvGraphicFramePr>
            <a:graphicFrameLocks/>
          </p:cNvGraphicFramePr>
          <p:nvPr/>
        </p:nvGraphicFramePr>
        <p:xfrm>
          <a:off x="242888" y="4849813"/>
          <a:ext cx="1733550" cy="985837"/>
        </p:xfrm>
        <a:graphic>
          <a:graphicData uri="http://schemas.openxmlformats.org/presentationml/2006/ole">
            <mc:AlternateContent xmlns:mc="http://schemas.openxmlformats.org/markup-compatibility/2006">
              <mc:Choice xmlns:v="urn:schemas-microsoft-com:vml" Requires="v">
                <p:oleObj spid="_x0000_s155928" r:id="rId6" imgW="4303440" imgH="2450880" progId="">
                  <p:embed/>
                </p:oleObj>
              </mc:Choice>
              <mc:Fallback>
                <p:oleObj r:id="rId6" imgW="4303440" imgH="2450880" progId="">
                  <p:embed/>
                  <p:pic>
                    <p:nvPicPr>
                      <p:cNvPr id="0" name="Picture 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2888" y="4849813"/>
                        <a:ext cx="1733550" cy="985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8564" name="Line 20"/>
          <p:cNvSpPr>
            <a:spLocks noChangeShapeType="1"/>
          </p:cNvSpPr>
          <p:nvPr/>
        </p:nvSpPr>
        <p:spPr bwMode="auto">
          <a:xfrm>
            <a:off x="1703388" y="558165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65" name="Rectangle 21"/>
          <p:cNvSpPr>
            <a:spLocks noChangeArrowheads="1"/>
          </p:cNvSpPr>
          <p:nvPr/>
        </p:nvSpPr>
        <p:spPr bwMode="auto">
          <a:xfrm>
            <a:off x="2100263" y="5462588"/>
            <a:ext cx="1720850"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5. Thin, Sharp Orifice</a:t>
            </a:r>
          </a:p>
        </p:txBody>
      </p:sp>
      <p:graphicFrame>
        <p:nvGraphicFramePr>
          <p:cNvPr id="155653" name="Object 5"/>
          <p:cNvGraphicFramePr>
            <a:graphicFrameLocks/>
          </p:cNvGraphicFramePr>
          <p:nvPr/>
        </p:nvGraphicFramePr>
        <p:xfrm>
          <a:off x="4892675" y="1358900"/>
          <a:ext cx="1960563" cy="1028700"/>
        </p:xfrm>
        <a:graphic>
          <a:graphicData uri="http://schemas.openxmlformats.org/presentationml/2006/ole">
            <mc:AlternateContent xmlns:mc="http://schemas.openxmlformats.org/markup-compatibility/2006">
              <mc:Choice xmlns:v="urn:schemas-microsoft-com:vml" Requires="v">
                <p:oleObj spid="_x0000_s155929" r:id="rId8" imgW="5101920" imgH="2679480" progId="">
                  <p:embed/>
                </p:oleObj>
              </mc:Choice>
              <mc:Fallback>
                <p:oleObj r:id="rId8" imgW="5101920" imgH="2679480" progId="">
                  <p:embed/>
                  <p:pic>
                    <p:nvPicPr>
                      <p:cNvPr id="0" name="Picture 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92675" y="1358900"/>
                        <a:ext cx="1960563"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8567" name="Line 23"/>
          <p:cNvSpPr>
            <a:spLocks noChangeShapeType="1"/>
          </p:cNvSpPr>
          <p:nvPr/>
        </p:nvSpPr>
        <p:spPr bwMode="auto">
          <a:xfrm>
            <a:off x="7069138" y="194310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68" name="Rectangle 24"/>
          <p:cNvSpPr>
            <a:spLocks noChangeArrowheads="1"/>
          </p:cNvSpPr>
          <p:nvPr/>
        </p:nvSpPr>
        <p:spPr bwMode="auto">
          <a:xfrm>
            <a:off x="7459663" y="1824038"/>
            <a:ext cx="1276350"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6. Thick Orifice</a:t>
            </a:r>
          </a:p>
        </p:txBody>
      </p:sp>
      <p:graphicFrame>
        <p:nvGraphicFramePr>
          <p:cNvPr id="155654" name="Object 6"/>
          <p:cNvGraphicFramePr>
            <a:graphicFrameLocks/>
          </p:cNvGraphicFramePr>
          <p:nvPr/>
        </p:nvGraphicFramePr>
        <p:xfrm>
          <a:off x="4756150" y="2540000"/>
          <a:ext cx="2205038" cy="901700"/>
        </p:xfrm>
        <a:graphic>
          <a:graphicData uri="http://schemas.openxmlformats.org/presentationml/2006/ole">
            <mc:AlternateContent xmlns:mc="http://schemas.openxmlformats.org/markup-compatibility/2006">
              <mc:Choice xmlns:v="urn:schemas-microsoft-com:vml" Requires="v">
                <p:oleObj spid="_x0000_s155930" r:id="rId10" imgW="5771880" imgH="2365200" progId="">
                  <p:embed/>
                </p:oleObj>
              </mc:Choice>
              <mc:Fallback>
                <p:oleObj r:id="rId10" imgW="5771880" imgH="2365200" progId="">
                  <p:embed/>
                  <p:pic>
                    <p:nvPicPr>
                      <p:cNvPr id="0" name="Picture 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56150" y="2540000"/>
                        <a:ext cx="2205038"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8570" name="Line 26"/>
          <p:cNvSpPr>
            <a:spLocks noChangeShapeType="1"/>
          </p:cNvSpPr>
          <p:nvPr/>
        </p:nvSpPr>
        <p:spPr bwMode="auto">
          <a:xfrm>
            <a:off x="7069138" y="306070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71" name="Rectangle 27"/>
          <p:cNvSpPr>
            <a:spLocks noChangeArrowheads="1"/>
          </p:cNvSpPr>
          <p:nvPr/>
        </p:nvSpPr>
        <p:spPr bwMode="auto">
          <a:xfrm>
            <a:off x="7459663" y="2941638"/>
            <a:ext cx="1657350"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7. Square Reduction</a:t>
            </a:r>
          </a:p>
        </p:txBody>
      </p:sp>
      <p:sp>
        <p:nvSpPr>
          <p:cNvPr id="108572" name="Line 28"/>
          <p:cNvSpPr>
            <a:spLocks noChangeShapeType="1"/>
          </p:cNvSpPr>
          <p:nvPr/>
        </p:nvSpPr>
        <p:spPr bwMode="auto">
          <a:xfrm>
            <a:off x="7069138" y="412750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73" name="Rectangle 29"/>
          <p:cNvSpPr>
            <a:spLocks noChangeArrowheads="1"/>
          </p:cNvSpPr>
          <p:nvPr/>
        </p:nvSpPr>
        <p:spPr bwMode="auto">
          <a:xfrm>
            <a:off x="7459663" y="4008438"/>
            <a:ext cx="1682750"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8. Square Expansion</a:t>
            </a:r>
          </a:p>
        </p:txBody>
      </p:sp>
      <p:sp>
        <p:nvSpPr>
          <p:cNvPr id="108574" name="Line 30"/>
          <p:cNvSpPr>
            <a:spLocks noChangeShapeType="1"/>
          </p:cNvSpPr>
          <p:nvPr/>
        </p:nvSpPr>
        <p:spPr bwMode="auto">
          <a:xfrm>
            <a:off x="7056438" y="548640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8575" name="Rectangle 31"/>
          <p:cNvSpPr>
            <a:spLocks noChangeArrowheads="1"/>
          </p:cNvSpPr>
          <p:nvPr/>
        </p:nvSpPr>
        <p:spPr bwMode="auto">
          <a:xfrm>
            <a:off x="7446963" y="5367338"/>
            <a:ext cx="1592262" cy="457200"/>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9. Rotating Annular</a:t>
            </a:r>
          </a:p>
          <a:p>
            <a:pPr algn="l"/>
            <a:r>
              <a:rPr lang="en-US" sz="1200" b="1">
                <a:latin typeface="Arial" charset="0"/>
              </a:rPr>
              <a:t>    Duct</a:t>
            </a:r>
          </a:p>
        </p:txBody>
      </p:sp>
      <p:graphicFrame>
        <p:nvGraphicFramePr>
          <p:cNvPr id="155655" name="Object 7"/>
          <p:cNvGraphicFramePr>
            <a:graphicFrameLocks/>
          </p:cNvGraphicFramePr>
          <p:nvPr/>
        </p:nvGraphicFramePr>
        <p:xfrm>
          <a:off x="4719638" y="3627438"/>
          <a:ext cx="2373312" cy="1020762"/>
        </p:xfrm>
        <a:graphic>
          <a:graphicData uri="http://schemas.openxmlformats.org/presentationml/2006/ole">
            <mc:AlternateContent xmlns:mc="http://schemas.openxmlformats.org/markup-compatibility/2006">
              <mc:Choice xmlns:v="urn:schemas-microsoft-com:vml" Requires="v">
                <p:oleObj spid="_x0000_s155931" r:id="rId12" imgW="5492520" imgH="2365200" progId="">
                  <p:embed/>
                </p:oleObj>
              </mc:Choice>
              <mc:Fallback>
                <p:oleObj r:id="rId12" imgW="5492520" imgH="2365200" progId="">
                  <p:embed/>
                  <p:pic>
                    <p:nvPicPr>
                      <p:cNvPr id="0" name="Picture 7"/>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19638" y="3627438"/>
                        <a:ext cx="2373312" cy="1020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5656" name="Object 8"/>
          <p:cNvGraphicFramePr>
            <a:graphicFrameLocks/>
          </p:cNvGraphicFramePr>
          <p:nvPr/>
        </p:nvGraphicFramePr>
        <p:xfrm>
          <a:off x="4764088" y="4795838"/>
          <a:ext cx="2159000" cy="1236662"/>
        </p:xfrm>
        <a:graphic>
          <a:graphicData uri="http://schemas.openxmlformats.org/presentationml/2006/ole">
            <mc:AlternateContent xmlns:mc="http://schemas.openxmlformats.org/markup-compatibility/2006">
              <mc:Choice xmlns:v="urn:schemas-microsoft-com:vml" Requires="v">
                <p:oleObj spid="_x0000_s155932" r:id="rId14" imgW="5271840" imgH="3022560" progId="">
                  <p:embed/>
                </p:oleObj>
              </mc:Choice>
              <mc:Fallback>
                <p:oleObj r:id="rId14" imgW="5271840" imgH="3022560" progId="">
                  <p:embed/>
                  <p:pic>
                    <p:nvPicPr>
                      <p:cNvPr id="0" name="Picture 8"/>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764088" y="4795838"/>
                        <a:ext cx="2159000" cy="1236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8578" name="Rectangle 34"/>
          <p:cNvSpPr>
            <a:spLocks noChangeArrowheads="1"/>
          </p:cNvSpPr>
          <p:nvPr/>
        </p:nvSpPr>
        <p:spPr bwMode="auto">
          <a:xfrm>
            <a:off x="879475" y="571500"/>
            <a:ext cx="7569200" cy="822325"/>
          </a:xfrm>
          <a:prstGeom prst="rect">
            <a:avLst/>
          </a:prstGeom>
          <a:noFill/>
          <a:ln w="9525">
            <a:noFill/>
            <a:miter lim="800000"/>
            <a:headEnd/>
            <a:tailEnd/>
          </a:ln>
          <a:effectLst/>
        </p:spPr>
        <p:txBody>
          <a:bodyPr lIns="92075" tIns="46038" rIns="92075" bIns="46038">
            <a:spAutoFit/>
          </a:bodyPr>
          <a:lstStyle/>
          <a:p>
            <a:r>
              <a:rPr lang="en-US" sz="2400" b="1">
                <a:solidFill>
                  <a:schemeClr val="tx2"/>
                </a:solidFill>
                <a:latin typeface="Arial" charset="0"/>
              </a:rPr>
              <a:t/>
            </a:r>
            <a:br>
              <a:rPr lang="en-US" sz="2400" b="1">
                <a:solidFill>
                  <a:schemeClr val="tx2"/>
                </a:solidFill>
                <a:latin typeface="Arial" charset="0"/>
              </a:rPr>
            </a:br>
            <a:r>
              <a:rPr lang="en-US" sz="2400" b="1">
                <a:latin typeface="Arial" charset="0"/>
              </a:rPr>
              <a:t>RESISTANCE OPTIONS</a:t>
            </a:r>
          </a:p>
        </p:txBody>
      </p:sp>
      <p:sp>
        <p:nvSpPr>
          <p:cNvPr id="38"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21</a:t>
            </a:fld>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373063" y="76200"/>
            <a:ext cx="8570912" cy="800100"/>
          </a:xfrm>
          <a:prstGeom prst="rect">
            <a:avLst/>
          </a:prstGeom>
          <a:noFill/>
          <a:ln w="9525">
            <a:noFill/>
            <a:miter lim="800000"/>
            <a:headEnd/>
            <a:tailEnd/>
          </a:ln>
          <a:effectLst/>
        </p:spPr>
        <p:txBody>
          <a:bodyPr wrap="none" anchor="ctr"/>
          <a:lstStyle/>
          <a:p>
            <a:endParaRPr lang="en-US"/>
          </a:p>
        </p:txBody>
      </p:sp>
      <p:sp>
        <p:nvSpPr>
          <p:cNvPr id="109571" name="Rectangle 3"/>
          <p:cNvSpPr>
            <a:spLocks noChangeArrowheads="1"/>
          </p:cNvSpPr>
          <p:nvPr/>
        </p:nvSpPr>
        <p:spPr bwMode="auto">
          <a:xfrm>
            <a:off x="862013" y="546100"/>
            <a:ext cx="7569200" cy="822325"/>
          </a:xfrm>
          <a:prstGeom prst="rect">
            <a:avLst/>
          </a:prstGeom>
          <a:noFill/>
          <a:ln w="9525">
            <a:noFill/>
            <a:miter lim="800000"/>
            <a:headEnd/>
            <a:tailEnd/>
          </a:ln>
          <a:effectLst/>
        </p:spPr>
        <p:txBody>
          <a:bodyPr lIns="92075" tIns="46038" rIns="92075" bIns="46038">
            <a:spAutoFit/>
          </a:bodyPr>
          <a:lstStyle/>
          <a:p>
            <a:r>
              <a:rPr lang="en-US" sz="2400" b="1">
                <a:solidFill>
                  <a:schemeClr val="tx2"/>
                </a:solidFill>
                <a:latin typeface="Arial" charset="0"/>
              </a:rPr>
              <a:t/>
            </a:r>
            <a:br>
              <a:rPr lang="en-US" sz="2400" b="1">
                <a:solidFill>
                  <a:schemeClr val="tx2"/>
                </a:solidFill>
                <a:latin typeface="Arial" charset="0"/>
              </a:rPr>
            </a:br>
            <a:r>
              <a:rPr lang="en-US" sz="2400" b="1">
                <a:latin typeface="Arial" charset="0"/>
              </a:rPr>
              <a:t>RESISTANCE OPTIONS</a:t>
            </a:r>
          </a:p>
        </p:txBody>
      </p:sp>
      <p:sp>
        <p:nvSpPr>
          <p:cNvPr id="109572" name="Line 4"/>
          <p:cNvSpPr>
            <a:spLocks noChangeShapeType="1"/>
          </p:cNvSpPr>
          <p:nvPr/>
        </p:nvSpPr>
        <p:spPr bwMode="auto">
          <a:xfrm>
            <a:off x="1739900" y="199390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73" name="Rectangle 5"/>
          <p:cNvSpPr>
            <a:spLocks noChangeArrowheads="1"/>
          </p:cNvSpPr>
          <p:nvPr/>
        </p:nvSpPr>
        <p:spPr bwMode="auto">
          <a:xfrm>
            <a:off x="2130425" y="1874838"/>
            <a:ext cx="1936750"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10. Rotating Radial Duct</a:t>
            </a:r>
          </a:p>
        </p:txBody>
      </p:sp>
      <p:sp>
        <p:nvSpPr>
          <p:cNvPr id="109574" name="Line 6"/>
          <p:cNvSpPr>
            <a:spLocks noChangeShapeType="1"/>
          </p:cNvSpPr>
          <p:nvPr/>
        </p:nvSpPr>
        <p:spPr bwMode="auto">
          <a:xfrm>
            <a:off x="4429125" y="1630363"/>
            <a:ext cx="12700" cy="4516437"/>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75" name="Rectangle 7"/>
          <p:cNvSpPr>
            <a:spLocks noChangeArrowheads="1"/>
          </p:cNvSpPr>
          <p:nvPr/>
        </p:nvSpPr>
        <p:spPr bwMode="auto">
          <a:xfrm>
            <a:off x="2092325" y="3316288"/>
            <a:ext cx="1489075"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11. Labyrinth Seal</a:t>
            </a:r>
          </a:p>
        </p:txBody>
      </p:sp>
      <p:sp>
        <p:nvSpPr>
          <p:cNvPr id="109576" name="Line 8"/>
          <p:cNvSpPr>
            <a:spLocks noChangeShapeType="1"/>
          </p:cNvSpPr>
          <p:nvPr/>
        </p:nvSpPr>
        <p:spPr bwMode="auto">
          <a:xfrm>
            <a:off x="1739900" y="4559300"/>
            <a:ext cx="3810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77" name="Rectangle 9"/>
          <p:cNvSpPr>
            <a:spLocks noChangeArrowheads="1"/>
          </p:cNvSpPr>
          <p:nvPr/>
        </p:nvSpPr>
        <p:spPr bwMode="auto">
          <a:xfrm>
            <a:off x="2130425" y="4440238"/>
            <a:ext cx="1141413" cy="274637"/>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12. Face Seal</a:t>
            </a:r>
          </a:p>
        </p:txBody>
      </p:sp>
      <p:graphicFrame>
        <p:nvGraphicFramePr>
          <p:cNvPr id="154626" name="Object 2"/>
          <p:cNvGraphicFramePr>
            <a:graphicFrameLocks/>
          </p:cNvGraphicFramePr>
          <p:nvPr/>
        </p:nvGraphicFramePr>
        <p:xfrm>
          <a:off x="12700" y="1265238"/>
          <a:ext cx="1778000" cy="1416050"/>
        </p:xfrm>
        <a:graphic>
          <a:graphicData uri="http://schemas.openxmlformats.org/presentationml/2006/ole">
            <mc:AlternateContent xmlns:mc="http://schemas.openxmlformats.org/markup-compatibility/2006">
              <mc:Choice xmlns:v="urn:schemas-microsoft-com:vml" Requires="v">
                <p:oleObj spid="_x0000_s154764" name="Document" r:id="rId3" imgW="5170320" imgH="4120920" progId="Word.Document.8">
                  <p:embed/>
                </p:oleObj>
              </mc:Choice>
              <mc:Fallback>
                <p:oleObj name="Document" r:id="rId3" imgW="5170320" imgH="4120920" progId="Word.Document.8">
                  <p:embed/>
                  <p:pic>
                    <p:nvPicPr>
                      <p:cNvPr id="0" name="Picture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 y="1265238"/>
                        <a:ext cx="1778000" cy="141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27" name="Object 3"/>
          <p:cNvGraphicFramePr>
            <a:graphicFrameLocks/>
          </p:cNvGraphicFramePr>
          <p:nvPr/>
        </p:nvGraphicFramePr>
        <p:xfrm>
          <a:off x="50800" y="2844800"/>
          <a:ext cx="1949450" cy="1027113"/>
        </p:xfrm>
        <a:graphic>
          <a:graphicData uri="http://schemas.openxmlformats.org/presentationml/2006/ole">
            <mc:AlternateContent xmlns:mc="http://schemas.openxmlformats.org/markup-compatibility/2006">
              <mc:Choice xmlns:v="urn:schemas-microsoft-com:vml" Requires="v">
                <p:oleObj spid="_x0000_s154765" r:id="rId5" imgW="6391080" imgH="3369960" progId="">
                  <p:embed/>
                </p:oleObj>
              </mc:Choice>
              <mc:Fallback>
                <p:oleObj r:id="rId5" imgW="6391080" imgH="3369960" progId="">
                  <p:embed/>
                  <p:pic>
                    <p:nvPicPr>
                      <p:cNvPr id="0" name="Picture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00" y="2844800"/>
                        <a:ext cx="1949450" cy="102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4628" name="Object 4"/>
          <p:cNvGraphicFramePr>
            <a:graphicFrameLocks/>
          </p:cNvGraphicFramePr>
          <p:nvPr/>
        </p:nvGraphicFramePr>
        <p:xfrm>
          <a:off x="25400" y="4029075"/>
          <a:ext cx="1997075" cy="1736725"/>
        </p:xfrm>
        <a:graphic>
          <a:graphicData uri="http://schemas.openxmlformats.org/presentationml/2006/ole">
            <mc:AlternateContent xmlns:mc="http://schemas.openxmlformats.org/markup-compatibility/2006">
              <mc:Choice xmlns:v="urn:schemas-microsoft-com:vml" Requires="v">
                <p:oleObj spid="_x0000_s154766" name="Document" r:id="rId7" imgW="5370480" imgH="4673520" progId="Word.Document.8">
                  <p:embed/>
                </p:oleObj>
              </mc:Choice>
              <mc:Fallback>
                <p:oleObj name="Document" r:id="rId7" imgW="5370480" imgH="4673520" progId="Word.Document.8">
                  <p:embed/>
                  <p:pic>
                    <p:nvPicPr>
                      <p:cNvPr id="0" name="Picture 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00" y="4029075"/>
                        <a:ext cx="1997075" cy="173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09581" name="Group 13"/>
          <p:cNvGrpSpPr>
            <a:grpSpLocks/>
          </p:cNvGrpSpPr>
          <p:nvPr/>
        </p:nvGrpSpPr>
        <p:grpSpPr bwMode="auto">
          <a:xfrm>
            <a:off x="4764088" y="1438275"/>
            <a:ext cx="3533775" cy="731838"/>
            <a:chOff x="3290" y="976"/>
            <a:chExt cx="2226" cy="461"/>
          </a:xfrm>
        </p:grpSpPr>
        <p:sp>
          <p:nvSpPr>
            <p:cNvPr id="109582" name="Line 14"/>
            <p:cNvSpPr>
              <a:spLocks noChangeShapeType="1"/>
            </p:cNvSpPr>
            <p:nvPr/>
          </p:nvSpPr>
          <p:spPr bwMode="auto">
            <a:xfrm>
              <a:off x="4203" y="1224"/>
              <a:ext cx="24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83" name="Rectangle 15"/>
            <p:cNvSpPr>
              <a:spLocks noChangeArrowheads="1"/>
            </p:cNvSpPr>
            <p:nvPr/>
          </p:nvSpPr>
          <p:spPr bwMode="auto">
            <a:xfrm>
              <a:off x="4449" y="1149"/>
              <a:ext cx="1067" cy="288"/>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13. Common Fittings</a:t>
              </a:r>
            </a:p>
            <a:p>
              <a:pPr algn="l"/>
              <a:r>
                <a:rPr lang="en-US" sz="1200" b="1">
                  <a:latin typeface="Arial" charset="0"/>
                </a:rPr>
                <a:t>      &amp; Valves</a:t>
              </a:r>
            </a:p>
          </p:txBody>
        </p:sp>
        <p:sp>
          <p:nvSpPr>
            <p:cNvPr id="109584" name="Line 16"/>
            <p:cNvSpPr>
              <a:spLocks noChangeShapeType="1"/>
            </p:cNvSpPr>
            <p:nvPr/>
          </p:nvSpPr>
          <p:spPr bwMode="auto">
            <a:xfrm>
              <a:off x="3290" y="1294"/>
              <a:ext cx="538" cy="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85" name="Line 17"/>
            <p:cNvSpPr>
              <a:spLocks noChangeShapeType="1"/>
            </p:cNvSpPr>
            <p:nvPr/>
          </p:nvSpPr>
          <p:spPr bwMode="auto">
            <a:xfrm>
              <a:off x="3290" y="1204"/>
              <a:ext cx="224"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86" name="Line 18"/>
            <p:cNvSpPr>
              <a:spLocks noChangeShapeType="1"/>
            </p:cNvSpPr>
            <p:nvPr/>
          </p:nvSpPr>
          <p:spPr bwMode="auto">
            <a:xfrm>
              <a:off x="3602" y="1206"/>
              <a:ext cx="224"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87" name="Line 19"/>
            <p:cNvSpPr>
              <a:spLocks noChangeShapeType="1"/>
            </p:cNvSpPr>
            <p:nvPr/>
          </p:nvSpPr>
          <p:spPr bwMode="auto">
            <a:xfrm flipV="1">
              <a:off x="3516" y="980"/>
              <a:ext cx="0" cy="224"/>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88" name="Line 20"/>
            <p:cNvSpPr>
              <a:spLocks noChangeShapeType="1"/>
            </p:cNvSpPr>
            <p:nvPr/>
          </p:nvSpPr>
          <p:spPr bwMode="auto">
            <a:xfrm flipV="1">
              <a:off x="3604" y="976"/>
              <a:ext cx="0" cy="224"/>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89" name="Line 21"/>
            <p:cNvSpPr>
              <a:spLocks noChangeShapeType="1"/>
            </p:cNvSpPr>
            <p:nvPr/>
          </p:nvSpPr>
          <p:spPr bwMode="auto">
            <a:xfrm>
              <a:off x="3346" y="1248"/>
              <a:ext cx="200" cy="0"/>
            </a:xfrm>
            <a:prstGeom prst="line">
              <a:avLst/>
            </a:prstGeom>
            <a:noFill/>
            <a:ln w="12700">
              <a:solidFill>
                <a:schemeClr val="tx1"/>
              </a:solidFill>
              <a:round/>
              <a:headEnd type="none" w="sm" len="sm"/>
              <a:tailEnd type="stealth" w="med" len="med"/>
            </a:ln>
            <a:effectLst/>
          </p:spPr>
          <p:txBody>
            <a:bodyPr wrap="none" anchor="ctr"/>
            <a:lstStyle/>
            <a:p>
              <a:endParaRPr lang="en-US"/>
            </a:p>
          </p:txBody>
        </p:sp>
      </p:grpSp>
      <p:grpSp>
        <p:nvGrpSpPr>
          <p:cNvPr id="109590" name="Group 22"/>
          <p:cNvGrpSpPr>
            <a:grpSpLocks/>
          </p:cNvGrpSpPr>
          <p:nvPr/>
        </p:nvGrpSpPr>
        <p:grpSpPr bwMode="auto">
          <a:xfrm>
            <a:off x="4503738" y="2249488"/>
            <a:ext cx="4349750" cy="819150"/>
            <a:chOff x="2970" y="1603"/>
            <a:chExt cx="2740" cy="516"/>
          </a:xfrm>
        </p:grpSpPr>
        <p:sp>
          <p:nvSpPr>
            <p:cNvPr id="109591" name="Line 23"/>
            <p:cNvSpPr>
              <a:spLocks noChangeShapeType="1"/>
            </p:cNvSpPr>
            <p:nvPr/>
          </p:nvSpPr>
          <p:spPr bwMode="auto">
            <a:xfrm>
              <a:off x="4203" y="1928"/>
              <a:ext cx="24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92" name="Rectangle 24"/>
            <p:cNvSpPr>
              <a:spLocks noChangeArrowheads="1"/>
            </p:cNvSpPr>
            <p:nvPr/>
          </p:nvSpPr>
          <p:spPr bwMode="auto">
            <a:xfrm>
              <a:off x="4449" y="1853"/>
              <a:ext cx="1261" cy="173"/>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14. Pump Characteristics</a:t>
              </a:r>
            </a:p>
          </p:txBody>
        </p:sp>
        <p:pic>
          <p:nvPicPr>
            <p:cNvPr id="109593" name="Picture 25"/>
            <p:cNvPicPr>
              <a:picLocks noChangeArrowheads="1"/>
            </p:cNvPicPr>
            <p:nvPr/>
          </p:nvPicPr>
          <p:blipFill>
            <a:blip r:embed="rId9" cstate="print"/>
            <a:srcRect/>
            <a:stretch>
              <a:fillRect/>
            </a:stretch>
          </p:blipFill>
          <p:spPr bwMode="auto">
            <a:xfrm>
              <a:off x="2970" y="1603"/>
              <a:ext cx="1039" cy="516"/>
            </a:xfrm>
            <a:prstGeom prst="rect">
              <a:avLst/>
            </a:prstGeom>
            <a:noFill/>
            <a:ln w="9525">
              <a:noFill/>
              <a:miter lim="800000"/>
              <a:headEnd/>
              <a:tailEnd/>
            </a:ln>
            <a:effectLst/>
          </p:spPr>
        </p:pic>
      </p:grpSp>
      <p:grpSp>
        <p:nvGrpSpPr>
          <p:cNvPr id="109594" name="Group 26"/>
          <p:cNvGrpSpPr>
            <a:grpSpLocks/>
          </p:cNvGrpSpPr>
          <p:nvPr/>
        </p:nvGrpSpPr>
        <p:grpSpPr bwMode="auto">
          <a:xfrm>
            <a:off x="4541838" y="3148013"/>
            <a:ext cx="3697287" cy="819150"/>
            <a:chOff x="2978" y="2131"/>
            <a:chExt cx="2329" cy="516"/>
          </a:xfrm>
        </p:grpSpPr>
        <p:sp>
          <p:nvSpPr>
            <p:cNvPr id="109595" name="Line 27"/>
            <p:cNvSpPr>
              <a:spLocks noChangeShapeType="1"/>
            </p:cNvSpPr>
            <p:nvPr/>
          </p:nvSpPr>
          <p:spPr bwMode="auto">
            <a:xfrm>
              <a:off x="4203" y="2368"/>
              <a:ext cx="24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596" name="Rectangle 28"/>
            <p:cNvSpPr>
              <a:spLocks noChangeArrowheads="1"/>
            </p:cNvSpPr>
            <p:nvPr/>
          </p:nvSpPr>
          <p:spPr bwMode="auto">
            <a:xfrm>
              <a:off x="4449" y="2293"/>
              <a:ext cx="858" cy="173"/>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15. Pump Power</a:t>
              </a:r>
            </a:p>
          </p:txBody>
        </p:sp>
        <p:pic>
          <p:nvPicPr>
            <p:cNvPr id="109597" name="Picture 29"/>
            <p:cNvPicPr>
              <a:picLocks noChangeArrowheads="1"/>
            </p:cNvPicPr>
            <p:nvPr/>
          </p:nvPicPr>
          <p:blipFill>
            <a:blip r:embed="rId9" cstate="print"/>
            <a:srcRect/>
            <a:stretch>
              <a:fillRect/>
            </a:stretch>
          </p:blipFill>
          <p:spPr bwMode="auto">
            <a:xfrm>
              <a:off x="2978" y="2131"/>
              <a:ext cx="1039" cy="516"/>
            </a:xfrm>
            <a:prstGeom prst="rect">
              <a:avLst/>
            </a:prstGeom>
            <a:noFill/>
            <a:ln w="9525">
              <a:noFill/>
              <a:miter lim="800000"/>
              <a:headEnd/>
              <a:tailEnd/>
            </a:ln>
            <a:effectLst/>
          </p:spPr>
        </p:pic>
      </p:grpSp>
      <p:grpSp>
        <p:nvGrpSpPr>
          <p:cNvPr id="109598" name="Group 30"/>
          <p:cNvGrpSpPr>
            <a:grpSpLocks/>
          </p:cNvGrpSpPr>
          <p:nvPr/>
        </p:nvGrpSpPr>
        <p:grpSpPr bwMode="auto">
          <a:xfrm>
            <a:off x="4525963" y="4037013"/>
            <a:ext cx="4338637" cy="477837"/>
            <a:chOff x="2898" y="2784"/>
            <a:chExt cx="2733" cy="301"/>
          </a:xfrm>
        </p:grpSpPr>
        <p:sp>
          <p:nvSpPr>
            <p:cNvPr id="109599" name="Line 31"/>
            <p:cNvSpPr>
              <a:spLocks noChangeShapeType="1"/>
            </p:cNvSpPr>
            <p:nvPr/>
          </p:nvSpPr>
          <p:spPr bwMode="auto">
            <a:xfrm>
              <a:off x="4196" y="2896"/>
              <a:ext cx="24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00" name="Rectangle 32"/>
            <p:cNvSpPr>
              <a:spLocks noChangeArrowheads="1"/>
            </p:cNvSpPr>
            <p:nvPr/>
          </p:nvSpPr>
          <p:spPr bwMode="auto">
            <a:xfrm>
              <a:off x="4442" y="2821"/>
              <a:ext cx="1189" cy="173"/>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16. Valve with Given Cv</a:t>
              </a:r>
            </a:p>
          </p:txBody>
        </p:sp>
        <p:pic>
          <p:nvPicPr>
            <p:cNvPr id="109601" name="Picture 33"/>
            <p:cNvPicPr>
              <a:picLocks noChangeArrowheads="1"/>
            </p:cNvPicPr>
            <p:nvPr/>
          </p:nvPicPr>
          <p:blipFill>
            <a:blip r:embed="rId10" cstate="print"/>
            <a:srcRect/>
            <a:stretch>
              <a:fillRect/>
            </a:stretch>
          </p:blipFill>
          <p:spPr bwMode="auto">
            <a:xfrm>
              <a:off x="2898" y="2784"/>
              <a:ext cx="1193" cy="301"/>
            </a:xfrm>
            <a:prstGeom prst="rect">
              <a:avLst/>
            </a:prstGeom>
            <a:noFill/>
            <a:ln w="9525">
              <a:noFill/>
              <a:miter lim="800000"/>
              <a:headEnd/>
              <a:tailEnd/>
            </a:ln>
            <a:effectLst/>
          </p:spPr>
        </p:pic>
      </p:grpSp>
      <p:sp>
        <p:nvSpPr>
          <p:cNvPr id="109602" name="Line 34"/>
          <p:cNvSpPr>
            <a:spLocks noChangeShapeType="1"/>
          </p:cNvSpPr>
          <p:nvPr/>
        </p:nvSpPr>
        <p:spPr bwMode="auto">
          <a:xfrm>
            <a:off x="5265738" y="5059363"/>
            <a:ext cx="0" cy="298450"/>
          </a:xfrm>
          <a:prstGeom prst="line">
            <a:avLst/>
          </a:prstGeom>
          <a:noFill/>
          <a:ln w="12700">
            <a:solidFill>
              <a:schemeClr val="tx1"/>
            </a:solidFill>
            <a:prstDash val="dash"/>
            <a:round/>
            <a:headEnd type="none" w="sm" len="sm"/>
            <a:tailEnd type="stealth" w="med" len="med"/>
          </a:ln>
          <a:effectLst/>
        </p:spPr>
        <p:txBody>
          <a:bodyPr wrap="none" anchor="ctr"/>
          <a:lstStyle/>
          <a:p>
            <a:endParaRPr lang="en-US"/>
          </a:p>
        </p:txBody>
      </p:sp>
      <p:grpSp>
        <p:nvGrpSpPr>
          <p:cNvPr id="109603" name="Group 35"/>
          <p:cNvGrpSpPr>
            <a:grpSpLocks/>
          </p:cNvGrpSpPr>
          <p:nvPr/>
        </p:nvGrpSpPr>
        <p:grpSpPr bwMode="auto">
          <a:xfrm>
            <a:off x="4586288" y="4556125"/>
            <a:ext cx="3471862" cy="587375"/>
            <a:chOff x="2898" y="3338"/>
            <a:chExt cx="2187" cy="370"/>
          </a:xfrm>
        </p:grpSpPr>
        <p:sp>
          <p:nvSpPr>
            <p:cNvPr id="109604" name="Line 36"/>
            <p:cNvSpPr>
              <a:spLocks noChangeShapeType="1"/>
            </p:cNvSpPr>
            <p:nvPr/>
          </p:nvSpPr>
          <p:spPr bwMode="auto">
            <a:xfrm>
              <a:off x="4195" y="3456"/>
              <a:ext cx="24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05" name="Rectangle 37"/>
            <p:cNvSpPr>
              <a:spLocks noChangeArrowheads="1"/>
            </p:cNvSpPr>
            <p:nvPr/>
          </p:nvSpPr>
          <p:spPr bwMode="auto">
            <a:xfrm>
              <a:off x="4441" y="3381"/>
              <a:ext cx="644" cy="173"/>
            </a:xfrm>
            <a:prstGeom prst="rect">
              <a:avLst/>
            </a:prstGeom>
            <a:noFill/>
            <a:ln w="9525">
              <a:noFill/>
              <a:miter lim="800000"/>
              <a:headEnd/>
              <a:tailEnd/>
            </a:ln>
            <a:effectLst/>
          </p:spPr>
          <p:txBody>
            <a:bodyPr wrap="none" lIns="92075" tIns="46038" rIns="92075" bIns="46038">
              <a:spAutoFit/>
            </a:bodyPr>
            <a:lstStyle/>
            <a:p>
              <a:pPr algn="l"/>
              <a:r>
                <a:rPr lang="en-US" sz="1200" b="1">
                  <a:latin typeface="Arial" charset="0"/>
                </a:rPr>
                <a:t>17. Viscojet</a:t>
              </a:r>
            </a:p>
          </p:txBody>
        </p:sp>
        <p:sp>
          <p:nvSpPr>
            <p:cNvPr id="109606" name="Line 38"/>
            <p:cNvSpPr>
              <a:spLocks noChangeShapeType="1"/>
            </p:cNvSpPr>
            <p:nvPr/>
          </p:nvSpPr>
          <p:spPr bwMode="auto">
            <a:xfrm>
              <a:off x="3110" y="3592"/>
              <a:ext cx="794"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07" name="Line 39"/>
            <p:cNvSpPr>
              <a:spLocks noChangeShapeType="1"/>
            </p:cNvSpPr>
            <p:nvPr/>
          </p:nvSpPr>
          <p:spPr bwMode="auto">
            <a:xfrm>
              <a:off x="3238" y="3342"/>
              <a:ext cx="794"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08" name="Line 40"/>
            <p:cNvSpPr>
              <a:spLocks noChangeShapeType="1"/>
            </p:cNvSpPr>
            <p:nvPr/>
          </p:nvSpPr>
          <p:spPr bwMode="auto">
            <a:xfrm flipV="1">
              <a:off x="3108" y="3338"/>
              <a:ext cx="132" cy="254"/>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09" name="Line 41"/>
            <p:cNvSpPr>
              <a:spLocks noChangeShapeType="1"/>
            </p:cNvSpPr>
            <p:nvPr/>
          </p:nvSpPr>
          <p:spPr bwMode="auto">
            <a:xfrm flipV="1">
              <a:off x="3898" y="3340"/>
              <a:ext cx="132" cy="254"/>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10" name="Oval 42"/>
            <p:cNvSpPr>
              <a:spLocks noChangeArrowheads="1"/>
            </p:cNvSpPr>
            <p:nvPr/>
          </p:nvSpPr>
          <p:spPr bwMode="auto">
            <a:xfrm>
              <a:off x="3496" y="3446"/>
              <a:ext cx="106" cy="54"/>
            </a:xfrm>
            <a:prstGeom prst="ellipse">
              <a:avLst/>
            </a:prstGeom>
            <a:solidFill>
              <a:schemeClr val="accent1"/>
            </a:solidFill>
            <a:ln w="12700">
              <a:solidFill>
                <a:schemeClr val="tx1"/>
              </a:solidFill>
              <a:round/>
              <a:headEnd/>
              <a:tailEnd/>
            </a:ln>
            <a:effectLst/>
          </p:spPr>
          <p:txBody>
            <a:bodyPr wrap="none" anchor="ctr"/>
            <a:lstStyle/>
            <a:p>
              <a:endParaRPr lang="en-US"/>
            </a:p>
          </p:txBody>
        </p:sp>
        <p:sp>
          <p:nvSpPr>
            <p:cNvPr id="109611" name="Arc 43"/>
            <p:cNvSpPr>
              <a:spLocks/>
            </p:cNvSpPr>
            <p:nvPr/>
          </p:nvSpPr>
          <p:spPr bwMode="auto">
            <a:xfrm>
              <a:off x="3446" y="3350"/>
              <a:ext cx="174" cy="162"/>
            </a:xfrm>
            <a:custGeom>
              <a:avLst/>
              <a:gdLst>
                <a:gd name="G0" fmla="+- 21600 0 0"/>
                <a:gd name="G1" fmla="+- 21600 0 0"/>
                <a:gd name="G2" fmla="+- 21600 0 0"/>
                <a:gd name="T0" fmla="*/ 21356 w 42520"/>
                <a:gd name="T1" fmla="*/ 43199 h 43199"/>
                <a:gd name="T2" fmla="*/ 42520 w 42520"/>
                <a:gd name="T3" fmla="*/ 16222 h 43199"/>
                <a:gd name="T4" fmla="*/ 21600 w 42520"/>
                <a:gd name="T5" fmla="*/ 21600 h 43199"/>
              </a:gdLst>
              <a:ahLst/>
              <a:cxnLst>
                <a:cxn ang="0">
                  <a:pos x="T0" y="T1"/>
                </a:cxn>
                <a:cxn ang="0">
                  <a:pos x="T2" y="T3"/>
                </a:cxn>
                <a:cxn ang="0">
                  <a:pos x="T4" y="T5"/>
                </a:cxn>
              </a:cxnLst>
              <a:rect l="0" t="0" r="r" b="b"/>
              <a:pathLst>
                <a:path w="42520" h="43199" fill="none" extrusionOk="0">
                  <a:moveTo>
                    <a:pt x="21356" y="43198"/>
                  </a:moveTo>
                  <a:cubicBezTo>
                    <a:pt x="9522" y="43064"/>
                    <a:pt x="0" y="33434"/>
                    <a:pt x="0" y="21600"/>
                  </a:cubicBezTo>
                  <a:cubicBezTo>
                    <a:pt x="0" y="9670"/>
                    <a:pt x="9670" y="0"/>
                    <a:pt x="21600" y="0"/>
                  </a:cubicBezTo>
                  <a:cubicBezTo>
                    <a:pt x="31458" y="-1"/>
                    <a:pt x="40065" y="6674"/>
                    <a:pt x="42519" y="16222"/>
                  </a:cubicBezTo>
                </a:path>
                <a:path w="42520" h="43199" stroke="0" extrusionOk="0">
                  <a:moveTo>
                    <a:pt x="21356" y="43198"/>
                  </a:moveTo>
                  <a:cubicBezTo>
                    <a:pt x="9522" y="43064"/>
                    <a:pt x="0" y="33434"/>
                    <a:pt x="0" y="21600"/>
                  </a:cubicBezTo>
                  <a:cubicBezTo>
                    <a:pt x="0" y="9670"/>
                    <a:pt x="9670" y="0"/>
                    <a:pt x="21600" y="0"/>
                  </a:cubicBezTo>
                  <a:cubicBezTo>
                    <a:pt x="31458" y="-1"/>
                    <a:pt x="40065" y="6674"/>
                    <a:pt x="42519" y="16222"/>
                  </a:cubicBezTo>
                  <a:lnTo>
                    <a:pt x="21600" y="21600"/>
                  </a:lnTo>
                  <a:close/>
                </a:path>
              </a:pathLst>
            </a:custGeom>
            <a:noFill/>
            <a:ln w="12700" cap="rnd">
              <a:solidFill>
                <a:schemeClr val="tx1"/>
              </a:solidFill>
              <a:round/>
              <a:headEnd type="none" w="sm" len="sm"/>
              <a:tailEnd type="none" w="sm" len="sm"/>
            </a:ln>
            <a:effectLst/>
          </p:spPr>
          <p:txBody>
            <a:bodyPr wrap="none" anchor="ctr"/>
            <a:lstStyle/>
            <a:p>
              <a:endParaRPr lang="en-US"/>
            </a:p>
          </p:txBody>
        </p:sp>
        <p:sp>
          <p:nvSpPr>
            <p:cNvPr id="109612" name="Line 44"/>
            <p:cNvSpPr>
              <a:spLocks noChangeShapeType="1"/>
            </p:cNvSpPr>
            <p:nvPr/>
          </p:nvSpPr>
          <p:spPr bwMode="auto">
            <a:xfrm>
              <a:off x="3450" y="3426"/>
              <a:ext cx="0" cy="68"/>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13" name="Line 45"/>
            <p:cNvSpPr>
              <a:spLocks noChangeShapeType="1"/>
            </p:cNvSpPr>
            <p:nvPr/>
          </p:nvSpPr>
          <p:spPr bwMode="auto">
            <a:xfrm>
              <a:off x="3620" y="3414"/>
              <a:ext cx="0" cy="48"/>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14" name="Line 46"/>
            <p:cNvSpPr>
              <a:spLocks noChangeShapeType="1"/>
            </p:cNvSpPr>
            <p:nvPr/>
          </p:nvSpPr>
          <p:spPr bwMode="auto">
            <a:xfrm>
              <a:off x="3538" y="3504"/>
              <a:ext cx="0" cy="6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15" name="Arc 47"/>
            <p:cNvSpPr>
              <a:spLocks/>
            </p:cNvSpPr>
            <p:nvPr/>
          </p:nvSpPr>
          <p:spPr bwMode="auto">
            <a:xfrm>
              <a:off x="3448" y="3404"/>
              <a:ext cx="174" cy="162"/>
            </a:xfrm>
            <a:custGeom>
              <a:avLst/>
              <a:gdLst>
                <a:gd name="G0" fmla="+- 21600 0 0"/>
                <a:gd name="G1" fmla="+- 21600 0 0"/>
                <a:gd name="G2" fmla="+- 21600 0 0"/>
                <a:gd name="T0" fmla="*/ 21356 w 42520"/>
                <a:gd name="T1" fmla="*/ 43199 h 43199"/>
                <a:gd name="T2" fmla="*/ 42520 w 42520"/>
                <a:gd name="T3" fmla="*/ 16222 h 43199"/>
                <a:gd name="T4" fmla="*/ 21600 w 42520"/>
                <a:gd name="T5" fmla="*/ 21600 h 43199"/>
              </a:gdLst>
              <a:ahLst/>
              <a:cxnLst>
                <a:cxn ang="0">
                  <a:pos x="T0" y="T1"/>
                </a:cxn>
                <a:cxn ang="0">
                  <a:pos x="T2" y="T3"/>
                </a:cxn>
                <a:cxn ang="0">
                  <a:pos x="T4" y="T5"/>
                </a:cxn>
              </a:cxnLst>
              <a:rect l="0" t="0" r="r" b="b"/>
              <a:pathLst>
                <a:path w="42520" h="43199" fill="none" extrusionOk="0">
                  <a:moveTo>
                    <a:pt x="21356" y="43198"/>
                  </a:moveTo>
                  <a:cubicBezTo>
                    <a:pt x="9522" y="43064"/>
                    <a:pt x="0" y="33434"/>
                    <a:pt x="0" y="21600"/>
                  </a:cubicBezTo>
                  <a:cubicBezTo>
                    <a:pt x="0" y="9670"/>
                    <a:pt x="9670" y="0"/>
                    <a:pt x="21600" y="0"/>
                  </a:cubicBezTo>
                  <a:cubicBezTo>
                    <a:pt x="31458" y="-1"/>
                    <a:pt x="40065" y="6674"/>
                    <a:pt x="42519" y="16222"/>
                  </a:cubicBezTo>
                </a:path>
                <a:path w="42520" h="43199" stroke="0" extrusionOk="0">
                  <a:moveTo>
                    <a:pt x="21356" y="43198"/>
                  </a:moveTo>
                  <a:cubicBezTo>
                    <a:pt x="9522" y="43064"/>
                    <a:pt x="0" y="33434"/>
                    <a:pt x="0" y="21600"/>
                  </a:cubicBezTo>
                  <a:cubicBezTo>
                    <a:pt x="0" y="9670"/>
                    <a:pt x="9670" y="0"/>
                    <a:pt x="21600" y="0"/>
                  </a:cubicBezTo>
                  <a:cubicBezTo>
                    <a:pt x="31458" y="-1"/>
                    <a:pt x="40065" y="6674"/>
                    <a:pt x="42519" y="16222"/>
                  </a:cubicBezTo>
                  <a:lnTo>
                    <a:pt x="21600" y="21600"/>
                  </a:lnTo>
                  <a:close/>
                </a:path>
              </a:pathLst>
            </a:custGeom>
            <a:noFill/>
            <a:ln w="12700" cap="rnd">
              <a:solidFill>
                <a:schemeClr val="tx1"/>
              </a:solidFill>
              <a:round/>
              <a:headEnd type="none" w="sm" len="sm"/>
              <a:tailEnd type="none" w="sm" len="sm"/>
            </a:ln>
            <a:effectLst/>
          </p:spPr>
          <p:txBody>
            <a:bodyPr wrap="none" anchor="ctr"/>
            <a:lstStyle/>
            <a:p>
              <a:endParaRPr lang="en-US"/>
            </a:p>
          </p:txBody>
        </p:sp>
        <p:sp>
          <p:nvSpPr>
            <p:cNvPr id="109616" name="Line 48"/>
            <p:cNvSpPr>
              <a:spLocks noChangeShapeType="1"/>
            </p:cNvSpPr>
            <p:nvPr/>
          </p:nvSpPr>
          <p:spPr bwMode="auto">
            <a:xfrm flipH="1" flipV="1">
              <a:off x="3558" y="3536"/>
              <a:ext cx="208" cy="2"/>
            </a:xfrm>
            <a:prstGeom prst="line">
              <a:avLst/>
            </a:prstGeom>
            <a:noFill/>
            <a:ln w="12700">
              <a:solidFill>
                <a:schemeClr val="tx1"/>
              </a:solidFill>
              <a:round/>
              <a:headEnd type="none" w="sm" len="sm"/>
              <a:tailEnd type="stealth" w="med" len="med"/>
            </a:ln>
            <a:effectLst/>
          </p:spPr>
          <p:txBody>
            <a:bodyPr wrap="none" anchor="ctr"/>
            <a:lstStyle/>
            <a:p>
              <a:endParaRPr lang="en-US"/>
            </a:p>
          </p:txBody>
        </p:sp>
        <p:sp>
          <p:nvSpPr>
            <p:cNvPr id="109617" name="Line 49"/>
            <p:cNvSpPr>
              <a:spLocks noChangeShapeType="1"/>
            </p:cNvSpPr>
            <p:nvPr/>
          </p:nvSpPr>
          <p:spPr bwMode="auto">
            <a:xfrm>
              <a:off x="3552" y="3470"/>
              <a:ext cx="0" cy="188"/>
            </a:xfrm>
            <a:prstGeom prst="line">
              <a:avLst/>
            </a:prstGeom>
            <a:noFill/>
            <a:ln w="12700">
              <a:solidFill>
                <a:schemeClr val="tx1"/>
              </a:solidFill>
              <a:prstDash val="dash"/>
              <a:round/>
              <a:headEnd type="none" w="sm" len="sm"/>
              <a:tailEnd type="stealth" w="med" len="med"/>
            </a:ln>
            <a:effectLst/>
          </p:spPr>
          <p:txBody>
            <a:bodyPr wrap="none" anchor="ctr"/>
            <a:lstStyle/>
            <a:p>
              <a:endParaRPr lang="en-US"/>
            </a:p>
          </p:txBody>
        </p:sp>
        <p:sp>
          <p:nvSpPr>
            <p:cNvPr id="109618" name="Line 50"/>
            <p:cNvSpPr>
              <a:spLocks noChangeShapeType="1"/>
            </p:cNvSpPr>
            <p:nvPr/>
          </p:nvSpPr>
          <p:spPr bwMode="auto">
            <a:xfrm>
              <a:off x="2898" y="3708"/>
              <a:ext cx="794"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19" name="Line 51"/>
            <p:cNvSpPr>
              <a:spLocks noChangeShapeType="1"/>
            </p:cNvSpPr>
            <p:nvPr/>
          </p:nvSpPr>
          <p:spPr bwMode="auto">
            <a:xfrm>
              <a:off x="3026" y="3458"/>
              <a:ext cx="794" cy="0"/>
            </a:xfrm>
            <a:prstGeom prst="line">
              <a:avLst/>
            </a:prstGeom>
            <a:noFill/>
            <a:ln w="12700">
              <a:solidFill>
                <a:schemeClr val="tx1"/>
              </a:solidFill>
              <a:prstDash val="dash"/>
              <a:round/>
              <a:headEnd type="none" w="sm" len="sm"/>
              <a:tailEnd type="none" w="sm" len="sm"/>
            </a:ln>
            <a:effectLst/>
          </p:spPr>
          <p:txBody>
            <a:bodyPr wrap="none" anchor="ctr"/>
            <a:lstStyle/>
            <a:p>
              <a:endParaRPr lang="en-US"/>
            </a:p>
          </p:txBody>
        </p:sp>
        <p:sp>
          <p:nvSpPr>
            <p:cNvPr id="109620" name="Oval 52"/>
            <p:cNvSpPr>
              <a:spLocks noChangeArrowheads="1"/>
            </p:cNvSpPr>
            <p:nvPr/>
          </p:nvSpPr>
          <p:spPr bwMode="auto">
            <a:xfrm>
              <a:off x="3284" y="3562"/>
              <a:ext cx="106" cy="54"/>
            </a:xfrm>
            <a:prstGeom prst="ellipse">
              <a:avLst/>
            </a:prstGeom>
            <a:solidFill>
              <a:schemeClr val="accent1"/>
            </a:solidFill>
            <a:ln w="12700">
              <a:solidFill>
                <a:schemeClr val="tx1"/>
              </a:solidFill>
              <a:round/>
              <a:headEnd/>
              <a:tailEnd/>
            </a:ln>
            <a:effectLst/>
          </p:spPr>
          <p:txBody>
            <a:bodyPr wrap="none" anchor="ctr"/>
            <a:lstStyle/>
            <a:p>
              <a:endParaRPr lang="en-US"/>
            </a:p>
          </p:txBody>
        </p:sp>
        <p:sp>
          <p:nvSpPr>
            <p:cNvPr id="109621" name="Arc 53"/>
            <p:cNvSpPr>
              <a:spLocks/>
            </p:cNvSpPr>
            <p:nvPr/>
          </p:nvSpPr>
          <p:spPr bwMode="auto">
            <a:xfrm>
              <a:off x="3234" y="3466"/>
              <a:ext cx="174" cy="162"/>
            </a:xfrm>
            <a:custGeom>
              <a:avLst/>
              <a:gdLst>
                <a:gd name="G0" fmla="+- 21600 0 0"/>
                <a:gd name="G1" fmla="+- 21600 0 0"/>
                <a:gd name="G2" fmla="+- 21600 0 0"/>
                <a:gd name="T0" fmla="*/ 21356 w 42520"/>
                <a:gd name="T1" fmla="*/ 43199 h 43199"/>
                <a:gd name="T2" fmla="*/ 42520 w 42520"/>
                <a:gd name="T3" fmla="*/ 16222 h 43199"/>
                <a:gd name="T4" fmla="*/ 21600 w 42520"/>
                <a:gd name="T5" fmla="*/ 21600 h 43199"/>
              </a:gdLst>
              <a:ahLst/>
              <a:cxnLst>
                <a:cxn ang="0">
                  <a:pos x="T0" y="T1"/>
                </a:cxn>
                <a:cxn ang="0">
                  <a:pos x="T2" y="T3"/>
                </a:cxn>
                <a:cxn ang="0">
                  <a:pos x="T4" y="T5"/>
                </a:cxn>
              </a:cxnLst>
              <a:rect l="0" t="0" r="r" b="b"/>
              <a:pathLst>
                <a:path w="42520" h="43199" fill="none" extrusionOk="0">
                  <a:moveTo>
                    <a:pt x="21356" y="43198"/>
                  </a:moveTo>
                  <a:cubicBezTo>
                    <a:pt x="9522" y="43064"/>
                    <a:pt x="0" y="33434"/>
                    <a:pt x="0" y="21600"/>
                  </a:cubicBezTo>
                  <a:cubicBezTo>
                    <a:pt x="0" y="9670"/>
                    <a:pt x="9670" y="0"/>
                    <a:pt x="21600" y="0"/>
                  </a:cubicBezTo>
                  <a:cubicBezTo>
                    <a:pt x="31458" y="-1"/>
                    <a:pt x="40065" y="6674"/>
                    <a:pt x="42519" y="16222"/>
                  </a:cubicBezTo>
                </a:path>
                <a:path w="42520" h="43199" stroke="0" extrusionOk="0">
                  <a:moveTo>
                    <a:pt x="21356" y="43198"/>
                  </a:moveTo>
                  <a:cubicBezTo>
                    <a:pt x="9522" y="43064"/>
                    <a:pt x="0" y="33434"/>
                    <a:pt x="0" y="21600"/>
                  </a:cubicBezTo>
                  <a:cubicBezTo>
                    <a:pt x="0" y="9670"/>
                    <a:pt x="9670" y="0"/>
                    <a:pt x="21600" y="0"/>
                  </a:cubicBezTo>
                  <a:cubicBezTo>
                    <a:pt x="31458" y="-1"/>
                    <a:pt x="40065" y="6674"/>
                    <a:pt x="42519" y="16222"/>
                  </a:cubicBezTo>
                  <a:lnTo>
                    <a:pt x="21600" y="21600"/>
                  </a:lnTo>
                  <a:close/>
                </a:path>
              </a:pathLst>
            </a:custGeom>
            <a:noFill/>
            <a:ln w="12700" cap="rnd">
              <a:solidFill>
                <a:schemeClr val="tx1"/>
              </a:solidFill>
              <a:prstDash val="sysDot"/>
              <a:round/>
              <a:headEnd type="none" w="sm" len="sm"/>
              <a:tailEnd type="none" w="sm" len="sm"/>
            </a:ln>
            <a:effectLst/>
          </p:spPr>
          <p:txBody>
            <a:bodyPr wrap="none" anchor="ctr"/>
            <a:lstStyle/>
            <a:p>
              <a:endParaRPr lang="en-US"/>
            </a:p>
          </p:txBody>
        </p:sp>
        <p:sp>
          <p:nvSpPr>
            <p:cNvPr id="109622" name="Line 54"/>
            <p:cNvSpPr>
              <a:spLocks noChangeShapeType="1"/>
            </p:cNvSpPr>
            <p:nvPr/>
          </p:nvSpPr>
          <p:spPr bwMode="auto">
            <a:xfrm>
              <a:off x="3240" y="3540"/>
              <a:ext cx="0" cy="68"/>
            </a:xfrm>
            <a:prstGeom prst="line">
              <a:avLst/>
            </a:prstGeom>
            <a:noFill/>
            <a:ln w="12700">
              <a:solidFill>
                <a:schemeClr val="tx1"/>
              </a:solidFill>
              <a:prstDash val="sysDot"/>
              <a:round/>
              <a:headEnd type="none" w="sm" len="sm"/>
              <a:tailEnd type="none" w="sm" len="sm"/>
            </a:ln>
            <a:effectLst/>
          </p:spPr>
          <p:txBody>
            <a:bodyPr wrap="none" anchor="ctr"/>
            <a:lstStyle/>
            <a:p>
              <a:endParaRPr lang="en-US"/>
            </a:p>
          </p:txBody>
        </p:sp>
        <p:sp>
          <p:nvSpPr>
            <p:cNvPr id="109623" name="Line 55"/>
            <p:cNvSpPr>
              <a:spLocks noChangeShapeType="1"/>
            </p:cNvSpPr>
            <p:nvPr/>
          </p:nvSpPr>
          <p:spPr bwMode="auto">
            <a:xfrm>
              <a:off x="3408" y="3530"/>
              <a:ext cx="0" cy="48"/>
            </a:xfrm>
            <a:prstGeom prst="line">
              <a:avLst/>
            </a:prstGeom>
            <a:noFill/>
            <a:ln w="12700">
              <a:solidFill>
                <a:schemeClr val="tx1"/>
              </a:solidFill>
              <a:prstDash val="sysDot"/>
              <a:round/>
              <a:headEnd type="none" w="sm" len="sm"/>
              <a:tailEnd type="none" w="sm" len="sm"/>
            </a:ln>
            <a:effectLst/>
          </p:spPr>
          <p:txBody>
            <a:bodyPr wrap="none" anchor="ctr"/>
            <a:lstStyle/>
            <a:p>
              <a:endParaRPr lang="en-US"/>
            </a:p>
          </p:txBody>
        </p:sp>
        <p:sp>
          <p:nvSpPr>
            <p:cNvPr id="109624" name="Line 56"/>
            <p:cNvSpPr>
              <a:spLocks noChangeShapeType="1"/>
            </p:cNvSpPr>
            <p:nvPr/>
          </p:nvSpPr>
          <p:spPr bwMode="auto">
            <a:xfrm>
              <a:off x="3326" y="3622"/>
              <a:ext cx="0" cy="6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25" name="Arc 57"/>
            <p:cNvSpPr>
              <a:spLocks/>
            </p:cNvSpPr>
            <p:nvPr/>
          </p:nvSpPr>
          <p:spPr bwMode="auto">
            <a:xfrm>
              <a:off x="3236" y="3520"/>
              <a:ext cx="174" cy="162"/>
            </a:xfrm>
            <a:custGeom>
              <a:avLst/>
              <a:gdLst>
                <a:gd name="G0" fmla="+- 21600 0 0"/>
                <a:gd name="G1" fmla="+- 21600 0 0"/>
                <a:gd name="G2" fmla="+- 21600 0 0"/>
                <a:gd name="T0" fmla="*/ 21356 w 42520"/>
                <a:gd name="T1" fmla="*/ 43199 h 43199"/>
                <a:gd name="T2" fmla="*/ 42520 w 42520"/>
                <a:gd name="T3" fmla="*/ 16222 h 43199"/>
                <a:gd name="T4" fmla="*/ 21600 w 42520"/>
                <a:gd name="T5" fmla="*/ 21600 h 43199"/>
              </a:gdLst>
              <a:ahLst/>
              <a:cxnLst>
                <a:cxn ang="0">
                  <a:pos x="T0" y="T1"/>
                </a:cxn>
                <a:cxn ang="0">
                  <a:pos x="T2" y="T3"/>
                </a:cxn>
                <a:cxn ang="0">
                  <a:pos x="T4" y="T5"/>
                </a:cxn>
              </a:cxnLst>
              <a:rect l="0" t="0" r="r" b="b"/>
              <a:pathLst>
                <a:path w="42520" h="43199" fill="none" extrusionOk="0">
                  <a:moveTo>
                    <a:pt x="21356" y="43198"/>
                  </a:moveTo>
                  <a:cubicBezTo>
                    <a:pt x="9522" y="43064"/>
                    <a:pt x="0" y="33434"/>
                    <a:pt x="0" y="21600"/>
                  </a:cubicBezTo>
                  <a:cubicBezTo>
                    <a:pt x="0" y="9670"/>
                    <a:pt x="9670" y="0"/>
                    <a:pt x="21600" y="0"/>
                  </a:cubicBezTo>
                  <a:cubicBezTo>
                    <a:pt x="31458" y="-1"/>
                    <a:pt x="40065" y="6674"/>
                    <a:pt x="42519" y="16222"/>
                  </a:cubicBezTo>
                </a:path>
                <a:path w="42520" h="43199" stroke="0" extrusionOk="0">
                  <a:moveTo>
                    <a:pt x="21356" y="43198"/>
                  </a:moveTo>
                  <a:cubicBezTo>
                    <a:pt x="9522" y="43064"/>
                    <a:pt x="0" y="33434"/>
                    <a:pt x="0" y="21600"/>
                  </a:cubicBezTo>
                  <a:cubicBezTo>
                    <a:pt x="0" y="9670"/>
                    <a:pt x="9670" y="0"/>
                    <a:pt x="21600" y="0"/>
                  </a:cubicBezTo>
                  <a:cubicBezTo>
                    <a:pt x="31458" y="-1"/>
                    <a:pt x="40065" y="6674"/>
                    <a:pt x="42519" y="16222"/>
                  </a:cubicBezTo>
                  <a:lnTo>
                    <a:pt x="21600" y="21600"/>
                  </a:lnTo>
                  <a:close/>
                </a:path>
              </a:pathLst>
            </a:custGeom>
            <a:noFill/>
            <a:ln w="12700" cap="rnd">
              <a:solidFill>
                <a:schemeClr val="tx1"/>
              </a:solidFill>
              <a:prstDash val="sysDot"/>
              <a:round/>
              <a:headEnd type="none" w="sm" len="sm"/>
              <a:tailEnd type="none" w="sm" len="sm"/>
            </a:ln>
            <a:effectLst/>
          </p:spPr>
          <p:txBody>
            <a:bodyPr wrap="none" anchor="ctr"/>
            <a:lstStyle/>
            <a:p>
              <a:endParaRPr lang="en-US"/>
            </a:p>
          </p:txBody>
        </p:sp>
        <p:sp>
          <p:nvSpPr>
            <p:cNvPr id="109626" name="Line 58"/>
            <p:cNvSpPr>
              <a:spLocks noChangeShapeType="1"/>
            </p:cNvSpPr>
            <p:nvPr/>
          </p:nvSpPr>
          <p:spPr bwMode="auto">
            <a:xfrm flipH="1" flipV="1">
              <a:off x="3346" y="3652"/>
              <a:ext cx="208" cy="2"/>
            </a:xfrm>
            <a:prstGeom prst="line">
              <a:avLst/>
            </a:prstGeom>
            <a:noFill/>
            <a:ln w="12700">
              <a:solidFill>
                <a:schemeClr val="tx1"/>
              </a:solidFill>
              <a:round/>
              <a:headEnd type="none" w="sm" len="sm"/>
              <a:tailEnd type="stealth" w="med" len="med"/>
            </a:ln>
            <a:effectLst/>
          </p:spPr>
          <p:txBody>
            <a:bodyPr wrap="none" anchor="ctr"/>
            <a:lstStyle/>
            <a:p>
              <a:endParaRPr lang="en-US"/>
            </a:p>
          </p:txBody>
        </p:sp>
        <p:sp>
          <p:nvSpPr>
            <p:cNvPr id="109627" name="Line 59"/>
            <p:cNvSpPr>
              <a:spLocks noChangeShapeType="1"/>
            </p:cNvSpPr>
            <p:nvPr/>
          </p:nvSpPr>
          <p:spPr bwMode="auto">
            <a:xfrm flipV="1">
              <a:off x="2900" y="3454"/>
              <a:ext cx="132" cy="254"/>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28" name="Line 60"/>
            <p:cNvSpPr>
              <a:spLocks noChangeShapeType="1"/>
            </p:cNvSpPr>
            <p:nvPr/>
          </p:nvSpPr>
          <p:spPr bwMode="auto">
            <a:xfrm flipV="1">
              <a:off x="3690" y="3454"/>
              <a:ext cx="132" cy="254"/>
            </a:xfrm>
            <a:prstGeom prst="line">
              <a:avLst/>
            </a:prstGeom>
            <a:noFill/>
            <a:ln w="12700">
              <a:solidFill>
                <a:schemeClr val="tx1"/>
              </a:solidFill>
              <a:prstDash val="dash"/>
              <a:round/>
              <a:headEnd type="none" w="sm" len="sm"/>
              <a:tailEnd type="none" w="sm" len="sm"/>
            </a:ln>
            <a:effectLst/>
          </p:spPr>
          <p:txBody>
            <a:bodyPr wrap="none" anchor="ctr"/>
            <a:lstStyle/>
            <a:p>
              <a:endParaRPr lang="en-US"/>
            </a:p>
          </p:txBody>
        </p:sp>
        <p:sp>
          <p:nvSpPr>
            <p:cNvPr id="109629" name="Line 61"/>
            <p:cNvSpPr>
              <a:spLocks noChangeShapeType="1"/>
            </p:cNvSpPr>
            <p:nvPr/>
          </p:nvSpPr>
          <p:spPr bwMode="auto">
            <a:xfrm flipV="1">
              <a:off x="3692" y="3592"/>
              <a:ext cx="58" cy="112"/>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30" name="Arc 62"/>
            <p:cNvSpPr>
              <a:spLocks/>
            </p:cNvSpPr>
            <p:nvPr/>
          </p:nvSpPr>
          <p:spPr bwMode="auto">
            <a:xfrm>
              <a:off x="3239" y="3598"/>
              <a:ext cx="89" cy="87"/>
            </a:xfrm>
            <a:custGeom>
              <a:avLst/>
              <a:gdLst>
                <a:gd name="G0" fmla="+- 21600 0 0"/>
                <a:gd name="G1" fmla="+- 1587 0 0"/>
                <a:gd name="G2" fmla="+- 21600 0 0"/>
                <a:gd name="T0" fmla="*/ 21356 w 21600"/>
                <a:gd name="T1" fmla="*/ 23186 h 23186"/>
                <a:gd name="T2" fmla="*/ 58 w 21600"/>
                <a:gd name="T3" fmla="*/ 0 h 23186"/>
                <a:gd name="T4" fmla="*/ 21600 w 21600"/>
                <a:gd name="T5" fmla="*/ 1587 h 23186"/>
              </a:gdLst>
              <a:ahLst/>
              <a:cxnLst>
                <a:cxn ang="0">
                  <a:pos x="T0" y="T1"/>
                </a:cxn>
                <a:cxn ang="0">
                  <a:pos x="T2" y="T3"/>
                </a:cxn>
                <a:cxn ang="0">
                  <a:pos x="T4" y="T5"/>
                </a:cxn>
              </a:cxnLst>
              <a:rect l="0" t="0" r="r" b="b"/>
              <a:pathLst>
                <a:path w="21600" h="23186" fill="none" extrusionOk="0">
                  <a:moveTo>
                    <a:pt x="21356" y="23185"/>
                  </a:moveTo>
                  <a:cubicBezTo>
                    <a:pt x="9522" y="23051"/>
                    <a:pt x="0" y="13421"/>
                    <a:pt x="0" y="1587"/>
                  </a:cubicBezTo>
                  <a:cubicBezTo>
                    <a:pt x="-1" y="1057"/>
                    <a:pt x="19" y="528"/>
                    <a:pt x="58" y="0"/>
                  </a:cubicBezTo>
                </a:path>
                <a:path w="21600" h="23186" stroke="0" extrusionOk="0">
                  <a:moveTo>
                    <a:pt x="21356" y="23185"/>
                  </a:moveTo>
                  <a:cubicBezTo>
                    <a:pt x="9522" y="23051"/>
                    <a:pt x="0" y="13421"/>
                    <a:pt x="0" y="1587"/>
                  </a:cubicBezTo>
                  <a:cubicBezTo>
                    <a:pt x="-1" y="1057"/>
                    <a:pt x="19" y="528"/>
                    <a:pt x="58" y="0"/>
                  </a:cubicBezTo>
                  <a:lnTo>
                    <a:pt x="21600" y="1587"/>
                  </a:lnTo>
                  <a:close/>
                </a:path>
              </a:pathLst>
            </a:custGeom>
            <a:noFill/>
            <a:ln w="12700" cap="rnd">
              <a:solidFill>
                <a:schemeClr val="tx1"/>
              </a:solidFill>
              <a:round/>
              <a:headEnd type="none" w="sm" len="sm"/>
              <a:tailEnd type="none" w="sm" len="sm"/>
            </a:ln>
            <a:effectLst/>
          </p:spPr>
          <p:txBody>
            <a:bodyPr wrap="none" anchor="ctr"/>
            <a:lstStyle/>
            <a:p>
              <a:endParaRPr lang="en-US"/>
            </a:p>
          </p:txBody>
        </p:sp>
        <p:sp>
          <p:nvSpPr>
            <p:cNvPr id="109631" name="Line 63"/>
            <p:cNvSpPr>
              <a:spLocks noChangeShapeType="1"/>
            </p:cNvSpPr>
            <p:nvPr/>
          </p:nvSpPr>
          <p:spPr bwMode="auto">
            <a:xfrm>
              <a:off x="3040" y="3458"/>
              <a:ext cx="140" cy="0"/>
            </a:xfrm>
            <a:prstGeom prst="line">
              <a:avLst/>
            </a:prstGeom>
            <a:noFill/>
            <a:ln w="12700">
              <a:solidFill>
                <a:schemeClr val="tx1"/>
              </a:solidFill>
              <a:round/>
              <a:headEnd type="none" w="sm" len="sm"/>
              <a:tailEnd type="none" w="sm" len="sm"/>
            </a:ln>
            <a:effectLst/>
          </p:spPr>
          <p:txBody>
            <a:bodyPr wrap="none" anchor="ctr"/>
            <a:lstStyle/>
            <a:p>
              <a:endParaRPr lang="en-US"/>
            </a:p>
          </p:txBody>
        </p:sp>
      </p:grpSp>
      <p:grpSp>
        <p:nvGrpSpPr>
          <p:cNvPr id="109632" name="Group 64"/>
          <p:cNvGrpSpPr>
            <a:grpSpLocks/>
          </p:cNvGrpSpPr>
          <p:nvPr/>
        </p:nvGrpSpPr>
        <p:grpSpPr bwMode="auto">
          <a:xfrm>
            <a:off x="4786313" y="5295900"/>
            <a:ext cx="334962" cy="914400"/>
            <a:chOff x="1371" y="1208"/>
            <a:chExt cx="430" cy="942"/>
          </a:xfrm>
        </p:grpSpPr>
        <p:sp>
          <p:nvSpPr>
            <p:cNvPr id="109633" name="Freeform 65"/>
            <p:cNvSpPr>
              <a:spLocks/>
            </p:cNvSpPr>
            <p:nvPr/>
          </p:nvSpPr>
          <p:spPr bwMode="auto">
            <a:xfrm>
              <a:off x="1371" y="1625"/>
              <a:ext cx="189" cy="200"/>
            </a:xfrm>
            <a:custGeom>
              <a:avLst/>
              <a:gdLst/>
              <a:ahLst/>
              <a:cxnLst>
                <a:cxn ang="0">
                  <a:pos x="27" y="172"/>
                </a:cxn>
                <a:cxn ang="0">
                  <a:pos x="41" y="184"/>
                </a:cxn>
                <a:cxn ang="0">
                  <a:pos x="57" y="193"/>
                </a:cxn>
                <a:cxn ang="0">
                  <a:pos x="75" y="199"/>
                </a:cxn>
                <a:cxn ang="0">
                  <a:pos x="93" y="200"/>
                </a:cxn>
                <a:cxn ang="0">
                  <a:pos x="110" y="197"/>
                </a:cxn>
                <a:cxn ang="0">
                  <a:pos x="128" y="192"/>
                </a:cxn>
                <a:cxn ang="0">
                  <a:pos x="145" y="183"/>
                </a:cxn>
                <a:cxn ang="0">
                  <a:pos x="160" y="169"/>
                </a:cxn>
                <a:cxn ang="0">
                  <a:pos x="172" y="153"/>
                </a:cxn>
                <a:cxn ang="0">
                  <a:pos x="181" y="136"/>
                </a:cxn>
                <a:cxn ang="0">
                  <a:pos x="186" y="117"/>
                </a:cxn>
                <a:cxn ang="0">
                  <a:pos x="189" y="98"/>
                </a:cxn>
                <a:cxn ang="0">
                  <a:pos x="188" y="79"/>
                </a:cxn>
                <a:cxn ang="0">
                  <a:pos x="183" y="61"/>
                </a:cxn>
                <a:cxn ang="0">
                  <a:pos x="174" y="43"/>
                </a:cxn>
                <a:cxn ang="0">
                  <a:pos x="162" y="28"/>
                </a:cxn>
                <a:cxn ang="0">
                  <a:pos x="147" y="16"/>
                </a:cxn>
                <a:cxn ang="0">
                  <a:pos x="131" y="7"/>
                </a:cxn>
                <a:cxn ang="0">
                  <a:pos x="114" y="2"/>
                </a:cxn>
                <a:cxn ang="0">
                  <a:pos x="95" y="0"/>
                </a:cxn>
                <a:cxn ang="0">
                  <a:pos x="78" y="2"/>
                </a:cxn>
                <a:cxn ang="0">
                  <a:pos x="60" y="8"/>
                </a:cxn>
                <a:cxn ang="0">
                  <a:pos x="43" y="16"/>
                </a:cxn>
                <a:cxn ang="0">
                  <a:pos x="28" y="30"/>
                </a:cxn>
                <a:cxn ang="0">
                  <a:pos x="16" y="46"/>
                </a:cxn>
                <a:cxn ang="0">
                  <a:pos x="8" y="63"/>
                </a:cxn>
                <a:cxn ang="0">
                  <a:pos x="2" y="82"/>
                </a:cxn>
                <a:cxn ang="0">
                  <a:pos x="0" y="101"/>
                </a:cxn>
                <a:cxn ang="0">
                  <a:pos x="2" y="121"/>
                </a:cxn>
                <a:cxn ang="0">
                  <a:pos x="7" y="138"/>
                </a:cxn>
                <a:cxn ang="0">
                  <a:pos x="16" y="156"/>
                </a:cxn>
                <a:cxn ang="0">
                  <a:pos x="27" y="172"/>
                </a:cxn>
              </a:cxnLst>
              <a:rect l="0" t="0" r="r" b="b"/>
              <a:pathLst>
                <a:path w="189" h="200">
                  <a:moveTo>
                    <a:pt x="27" y="172"/>
                  </a:moveTo>
                  <a:lnTo>
                    <a:pt x="41" y="184"/>
                  </a:lnTo>
                  <a:lnTo>
                    <a:pt x="57" y="193"/>
                  </a:lnTo>
                  <a:lnTo>
                    <a:pt x="75" y="199"/>
                  </a:lnTo>
                  <a:lnTo>
                    <a:pt x="93" y="200"/>
                  </a:lnTo>
                  <a:lnTo>
                    <a:pt x="110" y="197"/>
                  </a:lnTo>
                  <a:lnTo>
                    <a:pt x="128" y="192"/>
                  </a:lnTo>
                  <a:lnTo>
                    <a:pt x="145" y="183"/>
                  </a:lnTo>
                  <a:lnTo>
                    <a:pt x="160" y="169"/>
                  </a:lnTo>
                  <a:lnTo>
                    <a:pt x="172" y="153"/>
                  </a:lnTo>
                  <a:lnTo>
                    <a:pt x="181" y="136"/>
                  </a:lnTo>
                  <a:lnTo>
                    <a:pt x="186" y="117"/>
                  </a:lnTo>
                  <a:lnTo>
                    <a:pt x="189" y="98"/>
                  </a:lnTo>
                  <a:lnTo>
                    <a:pt x="188" y="79"/>
                  </a:lnTo>
                  <a:lnTo>
                    <a:pt x="183" y="61"/>
                  </a:lnTo>
                  <a:lnTo>
                    <a:pt x="174" y="43"/>
                  </a:lnTo>
                  <a:lnTo>
                    <a:pt x="162" y="28"/>
                  </a:lnTo>
                  <a:lnTo>
                    <a:pt x="147" y="16"/>
                  </a:lnTo>
                  <a:lnTo>
                    <a:pt x="131" y="7"/>
                  </a:lnTo>
                  <a:lnTo>
                    <a:pt x="114" y="2"/>
                  </a:lnTo>
                  <a:lnTo>
                    <a:pt x="95" y="0"/>
                  </a:lnTo>
                  <a:lnTo>
                    <a:pt x="78" y="2"/>
                  </a:lnTo>
                  <a:lnTo>
                    <a:pt x="60" y="8"/>
                  </a:lnTo>
                  <a:lnTo>
                    <a:pt x="43" y="16"/>
                  </a:lnTo>
                  <a:lnTo>
                    <a:pt x="28" y="30"/>
                  </a:lnTo>
                  <a:lnTo>
                    <a:pt x="16" y="46"/>
                  </a:lnTo>
                  <a:lnTo>
                    <a:pt x="8" y="63"/>
                  </a:lnTo>
                  <a:lnTo>
                    <a:pt x="2" y="82"/>
                  </a:lnTo>
                  <a:lnTo>
                    <a:pt x="0" y="101"/>
                  </a:lnTo>
                  <a:lnTo>
                    <a:pt x="2" y="121"/>
                  </a:lnTo>
                  <a:lnTo>
                    <a:pt x="7" y="138"/>
                  </a:lnTo>
                  <a:lnTo>
                    <a:pt x="16" y="156"/>
                  </a:lnTo>
                  <a:lnTo>
                    <a:pt x="27" y="172"/>
                  </a:lnTo>
                  <a:close/>
                </a:path>
              </a:pathLst>
            </a:custGeom>
            <a:solidFill>
              <a:srgbClr val="FFFFFF"/>
            </a:solidFill>
            <a:ln w="0">
              <a:solidFill>
                <a:srgbClr val="000000"/>
              </a:solidFill>
              <a:prstDash val="solid"/>
              <a:round/>
              <a:headEnd/>
              <a:tailEnd/>
            </a:ln>
          </p:spPr>
          <p:txBody>
            <a:bodyPr/>
            <a:lstStyle/>
            <a:p>
              <a:endParaRPr lang="en-US"/>
            </a:p>
          </p:txBody>
        </p:sp>
        <p:sp>
          <p:nvSpPr>
            <p:cNvPr id="109634" name="Line 66"/>
            <p:cNvSpPr>
              <a:spLocks noChangeShapeType="1"/>
            </p:cNvSpPr>
            <p:nvPr/>
          </p:nvSpPr>
          <p:spPr bwMode="auto">
            <a:xfrm>
              <a:off x="1399" y="1655"/>
              <a:ext cx="132" cy="139"/>
            </a:xfrm>
            <a:prstGeom prst="line">
              <a:avLst/>
            </a:prstGeom>
            <a:noFill/>
            <a:ln w="0">
              <a:solidFill>
                <a:srgbClr val="000000"/>
              </a:solidFill>
              <a:round/>
              <a:headEnd/>
              <a:tailEnd/>
            </a:ln>
          </p:spPr>
          <p:txBody>
            <a:bodyPr/>
            <a:lstStyle/>
            <a:p>
              <a:endParaRPr lang="en-US"/>
            </a:p>
          </p:txBody>
        </p:sp>
        <p:sp>
          <p:nvSpPr>
            <p:cNvPr id="109635" name="Line 67"/>
            <p:cNvSpPr>
              <a:spLocks noChangeShapeType="1"/>
            </p:cNvSpPr>
            <p:nvPr/>
          </p:nvSpPr>
          <p:spPr bwMode="auto">
            <a:xfrm flipV="1">
              <a:off x="1398" y="1653"/>
              <a:ext cx="135" cy="144"/>
            </a:xfrm>
            <a:prstGeom prst="line">
              <a:avLst/>
            </a:prstGeom>
            <a:noFill/>
            <a:ln w="0">
              <a:solidFill>
                <a:srgbClr val="000000"/>
              </a:solidFill>
              <a:round/>
              <a:headEnd/>
              <a:tailEnd/>
            </a:ln>
          </p:spPr>
          <p:txBody>
            <a:bodyPr/>
            <a:lstStyle/>
            <a:p>
              <a:endParaRPr lang="en-US"/>
            </a:p>
          </p:txBody>
        </p:sp>
        <p:sp>
          <p:nvSpPr>
            <p:cNvPr id="109636" name="Line 68"/>
            <p:cNvSpPr>
              <a:spLocks noChangeShapeType="1"/>
            </p:cNvSpPr>
            <p:nvPr/>
          </p:nvSpPr>
          <p:spPr bwMode="auto">
            <a:xfrm>
              <a:off x="1461" y="1208"/>
              <a:ext cx="1" cy="117"/>
            </a:xfrm>
            <a:prstGeom prst="line">
              <a:avLst/>
            </a:prstGeom>
            <a:noFill/>
            <a:ln w="0">
              <a:solidFill>
                <a:srgbClr val="000000"/>
              </a:solidFill>
              <a:round/>
              <a:headEnd/>
              <a:tailEnd/>
            </a:ln>
          </p:spPr>
          <p:txBody>
            <a:bodyPr/>
            <a:lstStyle/>
            <a:p>
              <a:endParaRPr lang="en-US"/>
            </a:p>
          </p:txBody>
        </p:sp>
        <p:sp>
          <p:nvSpPr>
            <p:cNvPr id="109637" name="Freeform 69"/>
            <p:cNvSpPr>
              <a:spLocks/>
            </p:cNvSpPr>
            <p:nvPr/>
          </p:nvSpPr>
          <p:spPr bwMode="auto">
            <a:xfrm>
              <a:off x="1438" y="1274"/>
              <a:ext cx="47" cy="51"/>
            </a:xfrm>
            <a:custGeom>
              <a:avLst/>
              <a:gdLst/>
              <a:ahLst/>
              <a:cxnLst>
                <a:cxn ang="0">
                  <a:pos x="0" y="0"/>
                </a:cxn>
                <a:cxn ang="0">
                  <a:pos x="23" y="51"/>
                </a:cxn>
                <a:cxn ang="0">
                  <a:pos x="47" y="0"/>
                </a:cxn>
                <a:cxn ang="0">
                  <a:pos x="23" y="25"/>
                </a:cxn>
                <a:cxn ang="0">
                  <a:pos x="0" y="0"/>
                </a:cxn>
              </a:cxnLst>
              <a:rect l="0" t="0" r="r" b="b"/>
              <a:pathLst>
                <a:path w="47" h="51">
                  <a:moveTo>
                    <a:pt x="0" y="0"/>
                  </a:moveTo>
                  <a:lnTo>
                    <a:pt x="23" y="51"/>
                  </a:lnTo>
                  <a:lnTo>
                    <a:pt x="47" y="0"/>
                  </a:lnTo>
                  <a:lnTo>
                    <a:pt x="23" y="25"/>
                  </a:lnTo>
                  <a:lnTo>
                    <a:pt x="0" y="0"/>
                  </a:lnTo>
                  <a:close/>
                </a:path>
              </a:pathLst>
            </a:custGeom>
            <a:solidFill>
              <a:srgbClr val="000000"/>
            </a:solidFill>
            <a:ln w="0">
              <a:solidFill>
                <a:srgbClr val="000000"/>
              </a:solidFill>
              <a:prstDash val="solid"/>
              <a:round/>
              <a:headEnd/>
              <a:tailEnd/>
            </a:ln>
          </p:spPr>
          <p:txBody>
            <a:bodyPr/>
            <a:lstStyle/>
            <a:p>
              <a:endParaRPr lang="en-US"/>
            </a:p>
          </p:txBody>
        </p:sp>
        <p:sp>
          <p:nvSpPr>
            <p:cNvPr id="109638" name="Line 70"/>
            <p:cNvSpPr>
              <a:spLocks noChangeShapeType="1"/>
            </p:cNvSpPr>
            <p:nvPr/>
          </p:nvSpPr>
          <p:spPr bwMode="auto">
            <a:xfrm flipV="1">
              <a:off x="1435" y="1817"/>
              <a:ext cx="1" cy="282"/>
            </a:xfrm>
            <a:prstGeom prst="line">
              <a:avLst/>
            </a:prstGeom>
            <a:noFill/>
            <a:ln w="0">
              <a:solidFill>
                <a:srgbClr val="000000"/>
              </a:solidFill>
              <a:round/>
              <a:headEnd/>
              <a:tailEnd/>
            </a:ln>
          </p:spPr>
          <p:txBody>
            <a:bodyPr/>
            <a:lstStyle/>
            <a:p>
              <a:endParaRPr lang="en-US"/>
            </a:p>
          </p:txBody>
        </p:sp>
        <p:sp>
          <p:nvSpPr>
            <p:cNvPr id="109639" name="Line 71"/>
            <p:cNvSpPr>
              <a:spLocks noChangeShapeType="1"/>
            </p:cNvSpPr>
            <p:nvPr/>
          </p:nvSpPr>
          <p:spPr bwMode="auto">
            <a:xfrm flipV="1">
              <a:off x="1493" y="1817"/>
              <a:ext cx="1" cy="282"/>
            </a:xfrm>
            <a:prstGeom prst="line">
              <a:avLst/>
            </a:prstGeom>
            <a:noFill/>
            <a:ln w="0">
              <a:solidFill>
                <a:srgbClr val="000000"/>
              </a:solidFill>
              <a:round/>
              <a:headEnd/>
              <a:tailEnd/>
            </a:ln>
          </p:spPr>
          <p:txBody>
            <a:bodyPr/>
            <a:lstStyle/>
            <a:p>
              <a:endParaRPr lang="en-US"/>
            </a:p>
          </p:txBody>
        </p:sp>
        <p:sp>
          <p:nvSpPr>
            <p:cNvPr id="109640" name="Line 72"/>
            <p:cNvSpPr>
              <a:spLocks noChangeShapeType="1"/>
            </p:cNvSpPr>
            <p:nvPr/>
          </p:nvSpPr>
          <p:spPr bwMode="auto">
            <a:xfrm flipV="1">
              <a:off x="1435" y="1345"/>
              <a:ext cx="1" cy="282"/>
            </a:xfrm>
            <a:prstGeom prst="line">
              <a:avLst/>
            </a:prstGeom>
            <a:noFill/>
            <a:ln w="0">
              <a:solidFill>
                <a:srgbClr val="000000"/>
              </a:solidFill>
              <a:round/>
              <a:headEnd/>
              <a:tailEnd/>
            </a:ln>
          </p:spPr>
          <p:txBody>
            <a:bodyPr/>
            <a:lstStyle/>
            <a:p>
              <a:endParaRPr lang="en-US"/>
            </a:p>
          </p:txBody>
        </p:sp>
        <p:sp>
          <p:nvSpPr>
            <p:cNvPr id="109641" name="Line 73"/>
            <p:cNvSpPr>
              <a:spLocks noChangeShapeType="1"/>
            </p:cNvSpPr>
            <p:nvPr/>
          </p:nvSpPr>
          <p:spPr bwMode="auto">
            <a:xfrm flipV="1">
              <a:off x="1493" y="1345"/>
              <a:ext cx="1" cy="282"/>
            </a:xfrm>
            <a:prstGeom prst="line">
              <a:avLst/>
            </a:prstGeom>
            <a:noFill/>
            <a:ln w="0">
              <a:solidFill>
                <a:srgbClr val="000000"/>
              </a:solidFill>
              <a:round/>
              <a:headEnd/>
              <a:tailEnd/>
            </a:ln>
          </p:spPr>
          <p:txBody>
            <a:bodyPr/>
            <a:lstStyle/>
            <a:p>
              <a:endParaRPr lang="en-US"/>
            </a:p>
          </p:txBody>
        </p:sp>
        <p:sp>
          <p:nvSpPr>
            <p:cNvPr id="109642" name="Line 74"/>
            <p:cNvSpPr>
              <a:spLocks noChangeShapeType="1"/>
            </p:cNvSpPr>
            <p:nvPr/>
          </p:nvSpPr>
          <p:spPr bwMode="auto">
            <a:xfrm flipV="1">
              <a:off x="1667" y="2071"/>
              <a:ext cx="75" cy="79"/>
            </a:xfrm>
            <a:prstGeom prst="line">
              <a:avLst/>
            </a:prstGeom>
            <a:noFill/>
            <a:ln w="0">
              <a:solidFill>
                <a:srgbClr val="000000"/>
              </a:solidFill>
              <a:round/>
              <a:headEnd/>
              <a:tailEnd/>
            </a:ln>
          </p:spPr>
          <p:txBody>
            <a:bodyPr/>
            <a:lstStyle/>
            <a:p>
              <a:endParaRPr lang="en-US"/>
            </a:p>
          </p:txBody>
        </p:sp>
        <p:sp>
          <p:nvSpPr>
            <p:cNvPr id="109643" name="Line 75"/>
            <p:cNvSpPr>
              <a:spLocks noChangeShapeType="1"/>
            </p:cNvSpPr>
            <p:nvPr/>
          </p:nvSpPr>
          <p:spPr bwMode="auto">
            <a:xfrm flipV="1">
              <a:off x="1662" y="2067"/>
              <a:ext cx="75" cy="79"/>
            </a:xfrm>
            <a:prstGeom prst="line">
              <a:avLst/>
            </a:prstGeom>
            <a:noFill/>
            <a:ln w="0">
              <a:solidFill>
                <a:srgbClr val="000000"/>
              </a:solidFill>
              <a:round/>
              <a:headEnd/>
              <a:tailEnd/>
            </a:ln>
          </p:spPr>
          <p:txBody>
            <a:bodyPr/>
            <a:lstStyle/>
            <a:p>
              <a:endParaRPr lang="en-US"/>
            </a:p>
          </p:txBody>
        </p:sp>
        <p:sp>
          <p:nvSpPr>
            <p:cNvPr id="109644" name="Freeform 76"/>
            <p:cNvSpPr>
              <a:spLocks/>
            </p:cNvSpPr>
            <p:nvPr/>
          </p:nvSpPr>
          <p:spPr bwMode="auto">
            <a:xfrm>
              <a:off x="1559" y="1723"/>
              <a:ext cx="189" cy="307"/>
            </a:xfrm>
            <a:custGeom>
              <a:avLst/>
              <a:gdLst/>
              <a:ahLst/>
              <a:cxnLst>
                <a:cxn ang="0">
                  <a:pos x="189" y="307"/>
                </a:cxn>
                <a:cxn ang="0">
                  <a:pos x="189" y="0"/>
                </a:cxn>
                <a:cxn ang="0">
                  <a:pos x="0" y="0"/>
                </a:cxn>
              </a:cxnLst>
              <a:rect l="0" t="0" r="r" b="b"/>
              <a:pathLst>
                <a:path w="189" h="307">
                  <a:moveTo>
                    <a:pt x="189" y="307"/>
                  </a:moveTo>
                  <a:lnTo>
                    <a:pt x="189" y="0"/>
                  </a:lnTo>
                  <a:lnTo>
                    <a:pt x="0" y="0"/>
                  </a:lnTo>
                </a:path>
              </a:pathLst>
            </a:custGeom>
            <a:noFill/>
            <a:ln w="0">
              <a:solidFill>
                <a:srgbClr val="000000"/>
              </a:solidFill>
              <a:prstDash val="solid"/>
              <a:round/>
              <a:headEnd/>
              <a:tailEnd/>
            </a:ln>
          </p:spPr>
          <p:txBody>
            <a:bodyPr/>
            <a:lstStyle/>
            <a:p>
              <a:endParaRPr lang="en-US"/>
            </a:p>
          </p:txBody>
        </p:sp>
        <p:sp>
          <p:nvSpPr>
            <p:cNvPr id="109645" name="Oval 77"/>
            <p:cNvSpPr>
              <a:spLocks noChangeArrowheads="1"/>
            </p:cNvSpPr>
            <p:nvPr/>
          </p:nvSpPr>
          <p:spPr bwMode="auto">
            <a:xfrm>
              <a:off x="1722" y="2028"/>
              <a:ext cx="62" cy="68"/>
            </a:xfrm>
            <a:prstGeom prst="ellipse">
              <a:avLst/>
            </a:prstGeom>
            <a:solidFill>
              <a:srgbClr val="FFFFFF"/>
            </a:solidFill>
            <a:ln w="0">
              <a:solidFill>
                <a:srgbClr val="000000"/>
              </a:solidFill>
              <a:round/>
              <a:headEnd/>
              <a:tailEnd/>
            </a:ln>
          </p:spPr>
          <p:txBody>
            <a:bodyPr/>
            <a:lstStyle/>
            <a:p>
              <a:endParaRPr lang="en-US"/>
            </a:p>
          </p:txBody>
        </p:sp>
        <p:sp>
          <p:nvSpPr>
            <p:cNvPr id="109646" name="Rectangle 78"/>
            <p:cNvSpPr>
              <a:spLocks noChangeArrowheads="1"/>
            </p:cNvSpPr>
            <p:nvPr/>
          </p:nvSpPr>
          <p:spPr bwMode="auto">
            <a:xfrm>
              <a:off x="1736" y="2036"/>
              <a:ext cx="65" cy="94"/>
            </a:xfrm>
            <a:prstGeom prst="rect">
              <a:avLst/>
            </a:prstGeom>
            <a:noFill/>
            <a:ln w="9525">
              <a:noFill/>
              <a:miter lim="800000"/>
              <a:headEnd/>
              <a:tailEnd/>
            </a:ln>
          </p:spPr>
          <p:txBody>
            <a:bodyPr wrap="none" lIns="0" tIns="0" rIns="0" bIns="0">
              <a:spAutoFit/>
            </a:bodyPr>
            <a:lstStyle/>
            <a:p>
              <a:r>
                <a:rPr lang="en-US" sz="600">
                  <a:solidFill>
                    <a:srgbClr val="000000"/>
                  </a:solidFill>
                  <a:latin typeface="Arial" charset="0"/>
                </a:rPr>
                <a:t>P</a:t>
              </a:r>
              <a:endParaRPr lang="en-US" sz="2000">
                <a:latin typeface="Arial" charset="0"/>
              </a:endParaRPr>
            </a:p>
          </p:txBody>
        </p:sp>
      </p:grpSp>
      <p:sp>
        <p:nvSpPr>
          <p:cNvPr id="109647" name="Line 79"/>
          <p:cNvSpPr>
            <a:spLocks noChangeShapeType="1"/>
          </p:cNvSpPr>
          <p:nvPr/>
        </p:nvSpPr>
        <p:spPr bwMode="auto">
          <a:xfrm>
            <a:off x="5394325" y="5703888"/>
            <a:ext cx="766763"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9648" name="Text Box 80"/>
          <p:cNvSpPr txBox="1">
            <a:spLocks noChangeArrowheads="1"/>
          </p:cNvSpPr>
          <p:nvPr/>
        </p:nvSpPr>
        <p:spPr bwMode="auto">
          <a:xfrm>
            <a:off x="6581775" y="5541963"/>
            <a:ext cx="2039938" cy="274637"/>
          </a:xfrm>
          <a:prstGeom prst="rect">
            <a:avLst/>
          </a:prstGeom>
          <a:noFill/>
          <a:ln w="12700">
            <a:noFill/>
            <a:miter lim="800000"/>
            <a:headEnd type="none" w="sm" len="sm"/>
            <a:tailEnd type="none" w="sm" len="sm"/>
          </a:ln>
          <a:effectLst/>
        </p:spPr>
        <p:txBody>
          <a:bodyPr>
            <a:spAutoFit/>
          </a:bodyPr>
          <a:lstStyle/>
          <a:p>
            <a:pPr>
              <a:spcBef>
                <a:spcPct val="50000"/>
              </a:spcBef>
            </a:pPr>
            <a:r>
              <a:rPr lang="en-US" sz="1200" b="1">
                <a:latin typeface="Arial" charset="0"/>
              </a:rPr>
              <a:t>18. Control Valve</a:t>
            </a:r>
          </a:p>
        </p:txBody>
      </p:sp>
      <p:sp>
        <p:nvSpPr>
          <p:cNvPr id="83"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4" name="Rectangle 4"/>
          <p:cNvSpPr>
            <a:spLocks noChangeArrowheads="1"/>
          </p:cNvSpPr>
          <p:nvPr/>
        </p:nvSpPr>
        <p:spPr bwMode="auto">
          <a:xfrm>
            <a:off x="373063" y="76200"/>
            <a:ext cx="8570912" cy="800100"/>
          </a:xfrm>
          <a:prstGeom prst="rect">
            <a:avLst/>
          </a:prstGeom>
          <a:noFill/>
          <a:ln w="9525">
            <a:noFill/>
            <a:miter lim="800000"/>
            <a:headEnd/>
            <a:tailEnd/>
          </a:ln>
          <a:effectLst/>
        </p:spPr>
        <p:txBody>
          <a:bodyPr wrap="none" anchor="ctr"/>
          <a:lstStyle/>
          <a:p>
            <a:endParaRPr lang="en-US"/>
          </a:p>
        </p:txBody>
      </p:sp>
      <p:sp>
        <p:nvSpPr>
          <p:cNvPr id="153605" name="Rectangle 5"/>
          <p:cNvSpPr>
            <a:spLocks noChangeArrowheads="1"/>
          </p:cNvSpPr>
          <p:nvPr/>
        </p:nvSpPr>
        <p:spPr bwMode="auto">
          <a:xfrm>
            <a:off x="862013" y="546100"/>
            <a:ext cx="7569200" cy="822325"/>
          </a:xfrm>
          <a:prstGeom prst="rect">
            <a:avLst/>
          </a:prstGeom>
          <a:noFill/>
          <a:ln w="9525">
            <a:noFill/>
            <a:miter lim="800000"/>
            <a:headEnd/>
            <a:tailEnd/>
          </a:ln>
          <a:effectLst/>
        </p:spPr>
        <p:txBody>
          <a:bodyPr lIns="92075" tIns="46038" rIns="92075" bIns="46038">
            <a:spAutoFit/>
          </a:bodyPr>
          <a:lstStyle/>
          <a:p>
            <a:r>
              <a:rPr lang="en-US" sz="2400" b="1">
                <a:solidFill>
                  <a:schemeClr val="tx2"/>
                </a:solidFill>
                <a:latin typeface="Arial" charset="0"/>
              </a:rPr>
              <a:t/>
            </a:r>
            <a:br>
              <a:rPr lang="en-US" sz="2400" b="1">
                <a:solidFill>
                  <a:schemeClr val="tx2"/>
                </a:solidFill>
                <a:latin typeface="Arial" charset="0"/>
              </a:rPr>
            </a:br>
            <a:r>
              <a:rPr lang="en-US" sz="2400" b="1">
                <a:latin typeface="Arial" charset="0"/>
              </a:rPr>
              <a:t>RESISTANCE OPTIONS</a:t>
            </a:r>
          </a:p>
        </p:txBody>
      </p:sp>
      <p:grpSp>
        <p:nvGrpSpPr>
          <p:cNvPr id="153683" name="Group 83"/>
          <p:cNvGrpSpPr>
            <a:grpSpLocks noChangeAspect="1"/>
          </p:cNvGrpSpPr>
          <p:nvPr/>
        </p:nvGrpSpPr>
        <p:grpSpPr bwMode="auto">
          <a:xfrm>
            <a:off x="1030289" y="2388870"/>
            <a:ext cx="1796240" cy="697788"/>
            <a:chOff x="2446" y="1068"/>
            <a:chExt cx="3323" cy="1301"/>
          </a:xfrm>
        </p:grpSpPr>
        <p:sp>
          <p:nvSpPr>
            <p:cNvPr id="153684" name="AutoShape 84"/>
            <p:cNvSpPr>
              <a:spLocks noChangeAspect="1" noChangeArrowheads="1"/>
            </p:cNvSpPr>
            <p:nvPr/>
          </p:nvSpPr>
          <p:spPr bwMode="auto">
            <a:xfrm>
              <a:off x="2446" y="1068"/>
              <a:ext cx="3323" cy="1301"/>
            </a:xfrm>
            <a:prstGeom prst="rect">
              <a:avLst/>
            </a:prstGeom>
            <a:noFill/>
            <a:ln w="9525">
              <a:noFill/>
              <a:miter lim="800000"/>
              <a:headEnd/>
              <a:tailEnd/>
            </a:ln>
          </p:spPr>
          <p:txBody>
            <a:bodyPr/>
            <a:lstStyle/>
            <a:p>
              <a:endParaRPr lang="en-US"/>
            </a:p>
          </p:txBody>
        </p:sp>
        <p:sp>
          <p:nvSpPr>
            <p:cNvPr id="153685" name="Line 85"/>
            <p:cNvSpPr>
              <a:spLocks noChangeShapeType="1"/>
            </p:cNvSpPr>
            <p:nvPr/>
          </p:nvSpPr>
          <p:spPr bwMode="auto">
            <a:xfrm>
              <a:off x="2446" y="1068"/>
              <a:ext cx="3323" cy="0"/>
            </a:xfrm>
            <a:prstGeom prst="line">
              <a:avLst/>
            </a:prstGeom>
            <a:noFill/>
            <a:ln w="25400">
              <a:solidFill>
                <a:srgbClr val="000000"/>
              </a:solidFill>
              <a:round/>
              <a:headEnd/>
              <a:tailEnd/>
            </a:ln>
            <a:effectLst/>
          </p:spPr>
          <p:txBody>
            <a:bodyPr anchor="ctr"/>
            <a:lstStyle/>
            <a:p>
              <a:endParaRPr lang="en-US"/>
            </a:p>
          </p:txBody>
        </p:sp>
        <p:sp>
          <p:nvSpPr>
            <p:cNvPr id="153686" name="Line 86"/>
            <p:cNvSpPr>
              <a:spLocks noChangeShapeType="1"/>
            </p:cNvSpPr>
            <p:nvPr/>
          </p:nvSpPr>
          <p:spPr bwMode="auto">
            <a:xfrm>
              <a:off x="2446" y="2369"/>
              <a:ext cx="3323" cy="0"/>
            </a:xfrm>
            <a:prstGeom prst="line">
              <a:avLst/>
            </a:prstGeom>
            <a:noFill/>
            <a:ln w="25400">
              <a:solidFill>
                <a:srgbClr val="000000"/>
              </a:solidFill>
              <a:round/>
              <a:headEnd/>
              <a:tailEnd/>
            </a:ln>
            <a:effectLst/>
          </p:spPr>
          <p:txBody>
            <a:bodyPr anchor="ctr"/>
            <a:lstStyle/>
            <a:p>
              <a:endParaRPr lang="en-US"/>
            </a:p>
          </p:txBody>
        </p:sp>
        <p:sp>
          <p:nvSpPr>
            <p:cNvPr id="153687" name="Rectangle 87"/>
            <p:cNvSpPr>
              <a:spLocks noChangeArrowheads="1"/>
            </p:cNvSpPr>
            <p:nvPr/>
          </p:nvSpPr>
          <p:spPr bwMode="auto">
            <a:xfrm>
              <a:off x="3000" y="1068"/>
              <a:ext cx="2215" cy="186"/>
            </a:xfrm>
            <a:prstGeom prst="rect">
              <a:avLst/>
            </a:prstGeom>
            <a:solidFill>
              <a:srgbClr val="FF0000"/>
            </a:solidFill>
            <a:ln w="19050">
              <a:solidFill>
                <a:srgbClr val="FF0000"/>
              </a:solidFill>
              <a:miter lim="800000"/>
              <a:headEnd/>
              <a:tailEnd/>
            </a:ln>
            <a:effectLst/>
          </p:spPr>
          <p:txBody>
            <a:bodyPr anchor="ctr"/>
            <a:lstStyle/>
            <a:p>
              <a:endParaRPr lang="en-US"/>
            </a:p>
          </p:txBody>
        </p:sp>
        <p:sp>
          <p:nvSpPr>
            <p:cNvPr id="153688" name="Rectangle 88"/>
            <p:cNvSpPr>
              <a:spLocks noChangeArrowheads="1"/>
            </p:cNvSpPr>
            <p:nvPr/>
          </p:nvSpPr>
          <p:spPr bwMode="auto">
            <a:xfrm>
              <a:off x="3000" y="1440"/>
              <a:ext cx="2215" cy="186"/>
            </a:xfrm>
            <a:prstGeom prst="rect">
              <a:avLst/>
            </a:prstGeom>
            <a:solidFill>
              <a:srgbClr val="FF0000"/>
            </a:solidFill>
            <a:ln w="19050">
              <a:solidFill>
                <a:srgbClr val="B2B2B2"/>
              </a:solidFill>
              <a:miter lim="800000"/>
              <a:headEnd/>
              <a:tailEnd/>
            </a:ln>
            <a:effectLst/>
          </p:spPr>
          <p:txBody>
            <a:bodyPr anchor="ctr"/>
            <a:lstStyle/>
            <a:p>
              <a:endParaRPr lang="en-US"/>
            </a:p>
          </p:txBody>
        </p:sp>
        <p:sp>
          <p:nvSpPr>
            <p:cNvPr id="153689" name="Rectangle 89"/>
            <p:cNvSpPr>
              <a:spLocks noChangeArrowheads="1"/>
            </p:cNvSpPr>
            <p:nvPr/>
          </p:nvSpPr>
          <p:spPr bwMode="auto">
            <a:xfrm>
              <a:off x="3000" y="1811"/>
              <a:ext cx="2215" cy="186"/>
            </a:xfrm>
            <a:prstGeom prst="rect">
              <a:avLst/>
            </a:prstGeom>
            <a:solidFill>
              <a:srgbClr val="FF0000"/>
            </a:solidFill>
            <a:ln w="19050">
              <a:solidFill>
                <a:srgbClr val="B2B2B2"/>
              </a:solidFill>
              <a:miter lim="800000"/>
              <a:headEnd/>
              <a:tailEnd/>
            </a:ln>
            <a:effectLst/>
          </p:spPr>
          <p:txBody>
            <a:bodyPr anchor="ctr"/>
            <a:lstStyle/>
            <a:p>
              <a:endParaRPr lang="en-US"/>
            </a:p>
          </p:txBody>
        </p:sp>
        <p:sp>
          <p:nvSpPr>
            <p:cNvPr id="153690" name="Rectangle 90"/>
            <p:cNvSpPr>
              <a:spLocks noChangeArrowheads="1"/>
            </p:cNvSpPr>
            <p:nvPr/>
          </p:nvSpPr>
          <p:spPr bwMode="auto">
            <a:xfrm>
              <a:off x="3000" y="2183"/>
              <a:ext cx="2215" cy="186"/>
            </a:xfrm>
            <a:prstGeom prst="rect">
              <a:avLst/>
            </a:prstGeom>
            <a:solidFill>
              <a:srgbClr val="FF0000"/>
            </a:solidFill>
            <a:ln w="19050">
              <a:solidFill>
                <a:srgbClr val="B2B2B2"/>
              </a:solidFill>
              <a:miter lim="800000"/>
              <a:headEnd/>
              <a:tailEnd/>
            </a:ln>
            <a:effectLst/>
          </p:spPr>
          <p:txBody>
            <a:bodyPr anchor="ctr"/>
            <a:lstStyle/>
            <a:p>
              <a:endParaRPr lang="en-US"/>
            </a:p>
          </p:txBody>
        </p:sp>
      </p:grpSp>
      <p:sp>
        <p:nvSpPr>
          <p:cNvPr id="153716" name="Rectangle 116"/>
          <p:cNvSpPr>
            <a:spLocks noChangeArrowheads="1"/>
          </p:cNvSpPr>
          <p:nvPr/>
        </p:nvSpPr>
        <p:spPr bwMode="auto">
          <a:xfrm>
            <a:off x="0" y="2724150"/>
            <a:ext cx="9144000" cy="0"/>
          </a:xfrm>
          <a:prstGeom prst="rect">
            <a:avLst/>
          </a:prstGeom>
          <a:noFill/>
          <a:ln w="19050">
            <a:noFill/>
            <a:miter lim="800000"/>
            <a:headEnd/>
            <a:tailEnd/>
          </a:ln>
          <a:effectLst/>
        </p:spPr>
        <p:txBody>
          <a:bodyPr wrap="none" anchor="ctr">
            <a:spAutoFit/>
          </a:bodyPr>
          <a:lstStyle/>
          <a:p>
            <a:pPr algn="l"/>
            <a:endParaRPr lang="en-US" sz="2400"/>
          </a:p>
        </p:txBody>
      </p:sp>
      <p:grpSp>
        <p:nvGrpSpPr>
          <p:cNvPr id="153719" name="Group 119"/>
          <p:cNvGrpSpPr>
            <a:grpSpLocks/>
          </p:cNvGrpSpPr>
          <p:nvPr/>
        </p:nvGrpSpPr>
        <p:grpSpPr bwMode="auto">
          <a:xfrm>
            <a:off x="1056245" y="3497580"/>
            <a:ext cx="1401205" cy="818275"/>
            <a:chOff x="295" y="1900"/>
            <a:chExt cx="1093" cy="554"/>
          </a:xfrm>
        </p:grpSpPr>
        <p:sp>
          <p:nvSpPr>
            <p:cNvPr id="153715" name="AutoShape 115"/>
            <p:cNvSpPr>
              <a:spLocks noChangeAspect="1" noChangeArrowheads="1" noTextEdit="1"/>
            </p:cNvSpPr>
            <p:nvPr/>
          </p:nvSpPr>
          <p:spPr bwMode="auto">
            <a:xfrm>
              <a:off x="295" y="1900"/>
              <a:ext cx="1093" cy="554"/>
            </a:xfrm>
            <a:prstGeom prst="rect">
              <a:avLst/>
            </a:prstGeom>
            <a:noFill/>
          </p:spPr>
          <p:txBody>
            <a:bodyPr/>
            <a:lstStyle/>
            <a:p>
              <a:endParaRPr lang="en-US"/>
            </a:p>
          </p:txBody>
        </p:sp>
        <p:sp>
          <p:nvSpPr>
            <p:cNvPr id="153714" name="Line 114"/>
            <p:cNvSpPr>
              <a:spLocks noChangeShapeType="1"/>
            </p:cNvSpPr>
            <p:nvPr/>
          </p:nvSpPr>
          <p:spPr bwMode="auto">
            <a:xfrm>
              <a:off x="432" y="1900"/>
              <a:ext cx="0" cy="554"/>
            </a:xfrm>
            <a:prstGeom prst="line">
              <a:avLst/>
            </a:prstGeom>
            <a:noFill/>
            <a:ln w="19050">
              <a:solidFill>
                <a:srgbClr val="000000"/>
              </a:solidFill>
              <a:round/>
              <a:headEnd/>
              <a:tailEnd/>
            </a:ln>
          </p:spPr>
          <p:txBody>
            <a:bodyPr anchor="ctr"/>
            <a:lstStyle/>
            <a:p>
              <a:endParaRPr lang="en-US"/>
            </a:p>
          </p:txBody>
        </p:sp>
        <p:sp>
          <p:nvSpPr>
            <p:cNvPr id="153713" name="Line 113"/>
            <p:cNvSpPr>
              <a:spLocks noChangeShapeType="1"/>
            </p:cNvSpPr>
            <p:nvPr/>
          </p:nvSpPr>
          <p:spPr bwMode="auto">
            <a:xfrm>
              <a:off x="1251" y="1900"/>
              <a:ext cx="0" cy="554"/>
            </a:xfrm>
            <a:prstGeom prst="line">
              <a:avLst/>
            </a:prstGeom>
            <a:noFill/>
            <a:ln w="19050">
              <a:solidFill>
                <a:srgbClr val="000000"/>
              </a:solidFill>
              <a:round/>
              <a:headEnd/>
              <a:tailEnd/>
            </a:ln>
          </p:spPr>
          <p:txBody>
            <a:bodyPr anchor="ctr"/>
            <a:lstStyle/>
            <a:p>
              <a:endParaRPr lang="en-US"/>
            </a:p>
          </p:txBody>
        </p:sp>
        <p:sp>
          <p:nvSpPr>
            <p:cNvPr id="153712" name="Rectangle 112"/>
            <p:cNvSpPr>
              <a:spLocks noChangeArrowheads="1"/>
            </p:cNvSpPr>
            <p:nvPr/>
          </p:nvSpPr>
          <p:spPr bwMode="auto">
            <a:xfrm>
              <a:off x="432" y="1900"/>
              <a:ext cx="819" cy="30"/>
            </a:xfrm>
            <a:prstGeom prst="rect">
              <a:avLst/>
            </a:prstGeom>
            <a:solidFill>
              <a:srgbClr val="FF0000"/>
            </a:solidFill>
            <a:ln w="19050">
              <a:solidFill>
                <a:srgbClr val="000000"/>
              </a:solidFill>
              <a:miter lim="800000"/>
              <a:headEnd/>
              <a:tailEnd/>
            </a:ln>
          </p:spPr>
          <p:txBody>
            <a:bodyPr anchor="ctr"/>
            <a:lstStyle/>
            <a:p>
              <a:endParaRPr lang="en-US"/>
            </a:p>
          </p:txBody>
        </p:sp>
        <p:sp>
          <p:nvSpPr>
            <p:cNvPr id="153711" name="Rectangle 111"/>
            <p:cNvSpPr>
              <a:spLocks noChangeArrowheads="1"/>
            </p:cNvSpPr>
            <p:nvPr/>
          </p:nvSpPr>
          <p:spPr bwMode="auto">
            <a:xfrm>
              <a:off x="432" y="2035"/>
              <a:ext cx="819" cy="30"/>
            </a:xfrm>
            <a:prstGeom prst="rect">
              <a:avLst/>
            </a:prstGeom>
            <a:solidFill>
              <a:srgbClr val="FF0000"/>
            </a:solidFill>
            <a:ln w="19050">
              <a:solidFill>
                <a:srgbClr val="000000"/>
              </a:solidFill>
              <a:miter lim="800000"/>
              <a:headEnd/>
              <a:tailEnd/>
            </a:ln>
          </p:spPr>
          <p:txBody>
            <a:bodyPr anchor="ctr"/>
            <a:lstStyle/>
            <a:p>
              <a:endParaRPr lang="en-US"/>
            </a:p>
          </p:txBody>
        </p:sp>
        <p:sp>
          <p:nvSpPr>
            <p:cNvPr id="153710" name="Rectangle 110"/>
            <p:cNvSpPr>
              <a:spLocks noChangeArrowheads="1"/>
            </p:cNvSpPr>
            <p:nvPr/>
          </p:nvSpPr>
          <p:spPr bwMode="auto">
            <a:xfrm>
              <a:off x="432" y="2185"/>
              <a:ext cx="819" cy="30"/>
            </a:xfrm>
            <a:prstGeom prst="rect">
              <a:avLst/>
            </a:prstGeom>
            <a:solidFill>
              <a:srgbClr val="FF0000"/>
            </a:solidFill>
            <a:ln w="19050">
              <a:solidFill>
                <a:srgbClr val="000000"/>
              </a:solidFill>
              <a:miter lim="800000"/>
              <a:headEnd/>
              <a:tailEnd/>
            </a:ln>
          </p:spPr>
          <p:txBody>
            <a:bodyPr anchor="ctr"/>
            <a:lstStyle/>
            <a:p>
              <a:endParaRPr lang="en-US"/>
            </a:p>
          </p:txBody>
        </p:sp>
        <p:sp>
          <p:nvSpPr>
            <p:cNvPr id="153709" name="Rectangle 109"/>
            <p:cNvSpPr>
              <a:spLocks noChangeArrowheads="1"/>
            </p:cNvSpPr>
            <p:nvPr/>
          </p:nvSpPr>
          <p:spPr bwMode="auto">
            <a:xfrm>
              <a:off x="432" y="2304"/>
              <a:ext cx="819" cy="30"/>
            </a:xfrm>
            <a:prstGeom prst="rect">
              <a:avLst/>
            </a:prstGeom>
            <a:solidFill>
              <a:srgbClr val="FF0000"/>
            </a:solidFill>
            <a:ln w="19050">
              <a:solidFill>
                <a:srgbClr val="000000"/>
              </a:solidFill>
              <a:miter lim="800000"/>
              <a:headEnd/>
              <a:tailEnd/>
            </a:ln>
          </p:spPr>
          <p:txBody>
            <a:bodyPr anchor="ctr"/>
            <a:lstStyle/>
            <a:p>
              <a:endParaRPr lang="en-US"/>
            </a:p>
          </p:txBody>
        </p:sp>
        <p:sp>
          <p:nvSpPr>
            <p:cNvPr id="153708" name="Rectangle 108"/>
            <p:cNvSpPr>
              <a:spLocks noChangeArrowheads="1"/>
            </p:cNvSpPr>
            <p:nvPr/>
          </p:nvSpPr>
          <p:spPr bwMode="auto">
            <a:xfrm>
              <a:off x="432" y="2424"/>
              <a:ext cx="819" cy="30"/>
            </a:xfrm>
            <a:prstGeom prst="rect">
              <a:avLst/>
            </a:prstGeom>
            <a:solidFill>
              <a:srgbClr val="FF0000"/>
            </a:solidFill>
            <a:ln w="19050">
              <a:solidFill>
                <a:srgbClr val="000000"/>
              </a:solidFill>
              <a:miter lim="800000"/>
              <a:headEnd/>
              <a:tailEnd/>
            </a:ln>
          </p:spPr>
          <p:txBody>
            <a:bodyPr anchor="ctr"/>
            <a:lstStyle/>
            <a:p>
              <a:endParaRPr lang="en-US"/>
            </a:p>
          </p:txBody>
        </p:sp>
        <p:sp>
          <p:nvSpPr>
            <p:cNvPr id="153707" name="Rectangle 107"/>
            <p:cNvSpPr>
              <a:spLocks noChangeArrowheads="1"/>
            </p:cNvSpPr>
            <p:nvPr/>
          </p:nvSpPr>
          <p:spPr bwMode="auto">
            <a:xfrm>
              <a:off x="295" y="1900"/>
              <a:ext cx="137" cy="554"/>
            </a:xfrm>
            <a:prstGeom prst="rect">
              <a:avLst/>
            </a:prstGeom>
            <a:solidFill>
              <a:srgbClr val="FF0000"/>
            </a:solidFill>
            <a:ln w="19050">
              <a:solidFill>
                <a:srgbClr val="000000"/>
              </a:solidFill>
              <a:miter lim="800000"/>
              <a:headEnd/>
              <a:tailEnd/>
            </a:ln>
          </p:spPr>
          <p:txBody>
            <a:bodyPr anchor="ctr"/>
            <a:lstStyle/>
            <a:p>
              <a:endParaRPr lang="en-US"/>
            </a:p>
          </p:txBody>
        </p:sp>
        <p:sp>
          <p:nvSpPr>
            <p:cNvPr id="153706" name="Rectangle 106"/>
            <p:cNvSpPr>
              <a:spLocks noChangeArrowheads="1"/>
            </p:cNvSpPr>
            <p:nvPr/>
          </p:nvSpPr>
          <p:spPr bwMode="auto">
            <a:xfrm>
              <a:off x="1251" y="1900"/>
              <a:ext cx="137" cy="554"/>
            </a:xfrm>
            <a:prstGeom prst="rect">
              <a:avLst/>
            </a:prstGeom>
            <a:solidFill>
              <a:srgbClr val="FF0000"/>
            </a:solidFill>
            <a:ln w="19050">
              <a:solidFill>
                <a:srgbClr val="000000"/>
              </a:solidFill>
              <a:miter lim="800000"/>
              <a:headEnd/>
              <a:tailEnd/>
            </a:ln>
          </p:spPr>
          <p:txBody>
            <a:bodyPr anchor="ctr"/>
            <a:lstStyle/>
            <a:p>
              <a:endParaRPr lang="en-US"/>
            </a:p>
          </p:txBody>
        </p:sp>
      </p:grpSp>
      <p:grpSp>
        <p:nvGrpSpPr>
          <p:cNvPr id="153720" name="Group 120"/>
          <p:cNvGrpSpPr>
            <a:grpSpLocks/>
          </p:cNvGrpSpPr>
          <p:nvPr/>
        </p:nvGrpSpPr>
        <p:grpSpPr bwMode="auto">
          <a:xfrm>
            <a:off x="1044163" y="4655905"/>
            <a:ext cx="1225550" cy="282575"/>
            <a:chOff x="173" y="1452"/>
            <a:chExt cx="772" cy="178"/>
          </a:xfrm>
        </p:grpSpPr>
        <p:sp>
          <p:nvSpPr>
            <p:cNvPr id="153721" name="Rectangle 121"/>
            <p:cNvSpPr>
              <a:spLocks noChangeArrowheads="1"/>
            </p:cNvSpPr>
            <p:nvPr/>
          </p:nvSpPr>
          <p:spPr bwMode="auto">
            <a:xfrm>
              <a:off x="177" y="1452"/>
              <a:ext cx="768" cy="24"/>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153722" name="Rectangle 122"/>
            <p:cNvSpPr>
              <a:spLocks noChangeArrowheads="1"/>
            </p:cNvSpPr>
            <p:nvPr/>
          </p:nvSpPr>
          <p:spPr bwMode="auto">
            <a:xfrm>
              <a:off x="173" y="1606"/>
              <a:ext cx="768" cy="24"/>
            </a:xfrm>
            <a:prstGeom prst="rect">
              <a:avLst/>
            </a:prstGeom>
            <a:solidFill>
              <a:schemeClr val="accent1"/>
            </a:solidFill>
            <a:ln w="12700">
              <a:solidFill>
                <a:schemeClr val="tx1"/>
              </a:solidFill>
              <a:miter lim="800000"/>
              <a:headEnd/>
              <a:tailEnd/>
            </a:ln>
            <a:effectLst/>
          </p:spPr>
          <p:txBody>
            <a:bodyPr wrap="none" anchor="ctr"/>
            <a:lstStyle/>
            <a:p>
              <a:endParaRPr lang="en-US"/>
            </a:p>
          </p:txBody>
        </p:sp>
        <p:sp>
          <p:nvSpPr>
            <p:cNvPr id="153723" name="Line 123"/>
            <p:cNvSpPr>
              <a:spLocks noChangeShapeType="1"/>
            </p:cNvSpPr>
            <p:nvPr/>
          </p:nvSpPr>
          <p:spPr bwMode="auto">
            <a:xfrm>
              <a:off x="489" y="1480"/>
              <a:ext cx="0" cy="4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53724" name="Line 124"/>
            <p:cNvSpPr>
              <a:spLocks noChangeShapeType="1"/>
            </p:cNvSpPr>
            <p:nvPr/>
          </p:nvSpPr>
          <p:spPr bwMode="auto">
            <a:xfrm>
              <a:off x="487" y="1562"/>
              <a:ext cx="0" cy="40"/>
            </a:xfrm>
            <a:prstGeom prst="line">
              <a:avLst/>
            </a:prstGeom>
            <a:noFill/>
            <a:ln w="12700">
              <a:solidFill>
                <a:schemeClr val="tx1"/>
              </a:solidFill>
              <a:round/>
              <a:headEnd type="none" w="sm" len="sm"/>
              <a:tailEnd type="none" w="sm" len="sm"/>
            </a:ln>
            <a:effectLst/>
          </p:spPr>
          <p:txBody>
            <a:bodyPr wrap="none" anchor="ctr"/>
            <a:lstStyle/>
            <a:p>
              <a:endParaRPr lang="en-US"/>
            </a:p>
          </p:txBody>
        </p:sp>
      </p:grpSp>
      <p:sp>
        <p:nvSpPr>
          <p:cNvPr id="153725" name="Text Box 125"/>
          <p:cNvSpPr txBox="1">
            <a:spLocks noChangeArrowheads="1"/>
          </p:cNvSpPr>
          <p:nvPr/>
        </p:nvSpPr>
        <p:spPr bwMode="auto">
          <a:xfrm>
            <a:off x="1372501" y="1477792"/>
            <a:ext cx="738187" cy="538162"/>
          </a:xfrm>
          <a:prstGeom prst="rect">
            <a:avLst/>
          </a:prstGeom>
          <a:noFill/>
          <a:ln w="19050">
            <a:solidFill>
              <a:srgbClr val="FF0000"/>
            </a:solidFill>
            <a:miter lim="800000"/>
            <a:headEnd/>
            <a:tailEnd/>
          </a:ln>
          <a:effectLst/>
        </p:spPr>
        <p:txBody>
          <a:bodyPr>
            <a:spAutoFit/>
          </a:bodyPr>
          <a:lstStyle/>
          <a:p>
            <a:pPr>
              <a:spcBef>
                <a:spcPct val="50000"/>
              </a:spcBef>
            </a:pPr>
            <a:r>
              <a:rPr lang="en-US" dirty="0"/>
              <a:t>U</a:t>
            </a:r>
          </a:p>
        </p:txBody>
      </p:sp>
      <p:sp>
        <p:nvSpPr>
          <p:cNvPr id="153726" name="Text Box 126"/>
          <p:cNvSpPr txBox="1">
            <a:spLocks noChangeArrowheads="1"/>
          </p:cNvSpPr>
          <p:nvPr/>
        </p:nvSpPr>
        <p:spPr bwMode="auto">
          <a:xfrm>
            <a:off x="2603448" y="1565549"/>
            <a:ext cx="2343150" cy="304800"/>
          </a:xfrm>
          <a:prstGeom prst="rect">
            <a:avLst/>
          </a:prstGeom>
          <a:noFill/>
          <a:ln w="19050">
            <a:noFill/>
            <a:miter lim="800000"/>
            <a:headEnd/>
            <a:tailEnd/>
          </a:ln>
          <a:effectLst/>
        </p:spPr>
        <p:txBody>
          <a:bodyPr>
            <a:spAutoFit/>
          </a:bodyPr>
          <a:lstStyle/>
          <a:p>
            <a:pPr>
              <a:spcBef>
                <a:spcPct val="50000"/>
              </a:spcBef>
            </a:pPr>
            <a:r>
              <a:rPr lang="en-US" sz="1400" b="1" dirty="0">
                <a:latin typeface="Arial" charset="0"/>
              </a:rPr>
              <a:t>19. User Defined</a:t>
            </a:r>
          </a:p>
        </p:txBody>
      </p:sp>
      <p:sp>
        <p:nvSpPr>
          <p:cNvPr id="153728" name="Text Box 128"/>
          <p:cNvSpPr txBox="1">
            <a:spLocks noChangeArrowheads="1"/>
          </p:cNvSpPr>
          <p:nvPr/>
        </p:nvSpPr>
        <p:spPr bwMode="auto">
          <a:xfrm>
            <a:off x="3435350" y="2790825"/>
            <a:ext cx="2625725" cy="519113"/>
          </a:xfrm>
          <a:prstGeom prst="rect">
            <a:avLst/>
          </a:prstGeom>
          <a:noFill/>
          <a:ln w="19050">
            <a:noFill/>
            <a:miter lim="800000"/>
            <a:headEnd/>
            <a:tailEnd/>
          </a:ln>
          <a:effectLst/>
        </p:spPr>
        <p:txBody>
          <a:bodyPr>
            <a:spAutoFit/>
          </a:bodyPr>
          <a:lstStyle/>
          <a:p>
            <a:pPr>
              <a:spcBef>
                <a:spcPct val="50000"/>
              </a:spcBef>
            </a:pPr>
            <a:endParaRPr lang="en-US"/>
          </a:p>
        </p:txBody>
      </p:sp>
      <p:sp>
        <p:nvSpPr>
          <p:cNvPr id="153730" name="Text Box 130"/>
          <p:cNvSpPr txBox="1">
            <a:spLocks noChangeArrowheads="1"/>
          </p:cNvSpPr>
          <p:nvPr/>
        </p:nvSpPr>
        <p:spPr bwMode="auto">
          <a:xfrm>
            <a:off x="2989504" y="2601252"/>
            <a:ext cx="2884487" cy="304800"/>
          </a:xfrm>
          <a:prstGeom prst="rect">
            <a:avLst/>
          </a:prstGeom>
          <a:noFill/>
          <a:ln w="19050">
            <a:noFill/>
            <a:miter lim="800000"/>
            <a:headEnd/>
            <a:tailEnd/>
          </a:ln>
          <a:effectLst/>
        </p:spPr>
        <p:txBody>
          <a:bodyPr>
            <a:spAutoFit/>
          </a:bodyPr>
          <a:lstStyle/>
          <a:p>
            <a:pPr algn="l">
              <a:spcBef>
                <a:spcPct val="50000"/>
              </a:spcBef>
            </a:pPr>
            <a:r>
              <a:rPr lang="en-US" sz="1400" b="1" dirty="0">
                <a:latin typeface="Arial" charset="0"/>
              </a:rPr>
              <a:t>20. Heat Exchanger Core</a:t>
            </a:r>
          </a:p>
        </p:txBody>
      </p:sp>
      <p:sp>
        <p:nvSpPr>
          <p:cNvPr id="153731" name="Rectangle 131"/>
          <p:cNvSpPr>
            <a:spLocks noChangeArrowheads="1"/>
          </p:cNvSpPr>
          <p:nvPr/>
        </p:nvSpPr>
        <p:spPr bwMode="auto">
          <a:xfrm>
            <a:off x="2995003" y="3406346"/>
            <a:ext cx="2102777" cy="633413"/>
          </a:xfrm>
          <a:prstGeom prst="rect">
            <a:avLst/>
          </a:prstGeom>
          <a:solidFill>
            <a:schemeClr val="bg1"/>
          </a:solidFill>
          <a:ln w="19050">
            <a:noFill/>
            <a:miter lim="800000"/>
            <a:headEnd/>
            <a:tailEnd/>
          </a:ln>
          <a:effectLst/>
        </p:spPr>
        <p:txBody>
          <a:bodyPr wrap="none" anchor="ctr"/>
          <a:lstStyle/>
          <a:p>
            <a:pPr algn="l"/>
            <a:r>
              <a:rPr lang="en-US" sz="1400" b="1" dirty="0">
                <a:latin typeface="Arial" charset="0"/>
              </a:rPr>
              <a:t>21. Parallel Tube</a:t>
            </a:r>
          </a:p>
        </p:txBody>
      </p:sp>
      <p:sp>
        <p:nvSpPr>
          <p:cNvPr id="153732" name="Text Box 132"/>
          <p:cNvSpPr txBox="1">
            <a:spLocks noChangeArrowheads="1"/>
          </p:cNvSpPr>
          <p:nvPr/>
        </p:nvSpPr>
        <p:spPr bwMode="auto">
          <a:xfrm>
            <a:off x="2917509" y="4643610"/>
            <a:ext cx="2260282" cy="523220"/>
          </a:xfrm>
          <a:prstGeom prst="rect">
            <a:avLst/>
          </a:prstGeom>
          <a:noFill/>
          <a:ln w="19050">
            <a:noFill/>
            <a:miter lim="800000"/>
            <a:headEnd/>
            <a:tailEnd/>
          </a:ln>
          <a:effectLst/>
        </p:spPr>
        <p:txBody>
          <a:bodyPr wrap="square">
            <a:spAutoFit/>
          </a:bodyPr>
          <a:lstStyle/>
          <a:p>
            <a:pPr algn="l">
              <a:spcBef>
                <a:spcPct val="50000"/>
              </a:spcBef>
            </a:pPr>
            <a:r>
              <a:rPr lang="en-US" sz="1400" b="1" dirty="0">
                <a:latin typeface="Arial" charset="0"/>
              </a:rPr>
              <a:t>22. Compressible Orifice</a:t>
            </a:r>
          </a:p>
        </p:txBody>
      </p:sp>
      <p:pic>
        <p:nvPicPr>
          <p:cNvPr id="37" name="Picture 36" descr="laby2.gif"/>
          <p:cNvPicPr>
            <a:picLocks noChangeAspect="1"/>
          </p:cNvPicPr>
          <p:nvPr/>
        </p:nvPicPr>
        <p:blipFill>
          <a:blip r:embed="rId2" cstate="print"/>
          <a:stretch>
            <a:fillRect/>
          </a:stretch>
        </p:blipFill>
        <p:spPr>
          <a:xfrm>
            <a:off x="1007385" y="5266011"/>
            <a:ext cx="852615" cy="852615"/>
          </a:xfrm>
          <a:prstGeom prst="rect">
            <a:avLst/>
          </a:prstGeom>
        </p:spPr>
      </p:pic>
      <p:sp>
        <p:nvSpPr>
          <p:cNvPr id="38" name="TextBox 37"/>
          <p:cNvSpPr txBox="1"/>
          <p:nvPr/>
        </p:nvSpPr>
        <p:spPr>
          <a:xfrm>
            <a:off x="2648671" y="5464468"/>
            <a:ext cx="2574839" cy="523220"/>
          </a:xfrm>
          <a:prstGeom prst="rect">
            <a:avLst/>
          </a:prstGeom>
          <a:noFill/>
        </p:spPr>
        <p:txBody>
          <a:bodyPr wrap="square" rtlCol="0">
            <a:spAutoFit/>
          </a:bodyPr>
          <a:lstStyle/>
          <a:p>
            <a:r>
              <a:rPr lang="en-US" sz="1400" b="1" dirty="0" smtClean="0">
                <a:latin typeface="Arial" pitchFamily="34" charset="0"/>
                <a:cs typeface="Arial" pitchFamily="34" charset="0"/>
              </a:rPr>
              <a:t>23. Labyrinth Seal (</a:t>
            </a:r>
            <a:r>
              <a:rPr lang="en-US" sz="1400" b="1" dirty="0" err="1" smtClean="0">
                <a:latin typeface="Arial" pitchFamily="34" charset="0"/>
                <a:cs typeface="Arial" pitchFamily="34" charset="0"/>
              </a:rPr>
              <a:t>Egli</a:t>
            </a:r>
            <a:r>
              <a:rPr lang="en-US" sz="1400" b="1" dirty="0" smtClean="0">
                <a:latin typeface="Arial" pitchFamily="34" charset="0"/>
                <a:cs typeface="Arial" pitchFamily="34" charset="0"/>
              </a:rPr>
              <a:t> Correlation</a:t>
            </a:r>
            <a:endParaRPr lang="en-US" sz="1400" b="1" dirty="0">
              <a:latin typeface="Arial" pitchFamily="34" charset="0"/>
              <a:cs typeface="Arial" pitchFamily="34" charset="0"/>
            </a:endParaRPr>
          </a:p>
        </p:txBody>
      </p:sp>
      <p:pic>
        <p:nvPicPr>
          <p:cNvPr id="39" name="Picture 6" descr="FixedFlowIcon.jpg"/>
          <p:cNvPicPr>
            <a:picLocks noChangeAspect="1"/>
          </p:cNvPicPr>
          <p:nvPr/>
        </p:nvPicPr>
        <p:blipFill>
          <a:blip r:embed="rId3" cstate="print"/>
          <a:srcRect/>
          <a:stretch>
            <a:fillRect/>
          </a:stretch>
        </p:blipFill>
        <p:spPr bwMode="auto">
          <a:xfrm>
            <a:off x="5491798" y="1348739"/>
            <a:ext cx="788987" cy="850583"/>
          </a:xfrm>
          <a:prstGeom prst="rect">
            <a:avLst/>
          </a:prstGeom>
          <a:noFill/>
          <a:ln w="9525">
            <a:noFill/>
            <a:miter lim="800000"/>
            <a:headEnd/>
            <a:tailEnd/>
          </a:ln>
        </p:spPr>
      </p:pic>
      <p:sp>
        <p:nvSpPr>
          <p:cNvPr id="40" name="Rectangle 131"/>
          <p:cNvSpPr>
            <a:spLocks noChangeArrowheads="1"/>
          </p:cNvSpPr>
          <p:nvPr/>
        </p:nvSpPr>
        <p:spPr bwMode="auto">
          <a:xfrm>
            <a:off x="6496393" y="1341326"/>
            <a:ext cx="2102777" cy="633413"/>
          </a:xfrm>
          <a:prstGeom prst="rect">
            <a:avLst/>
          </a:prstGeom>
          <a:solidFill>
            <a:schemeClr val="bg1"/>
          </a:solidFill>
          <a:ln w="19050">
            <a:noFill/>
            <a:miter lim="800000"/>
            <a:headEnd/>
            <a:tailEnd/>
          </a:ln>
          <a:effectLst/>
        </p:spPr>
        <p:txBody>
          <a:bodyPr wrap="none" anchor="ctr"/>
          <a:lstStyle/>
          <a:p>
            <a:pPr algn="l"/>
            <a:r>
              <a:rPr lang="en-US" sz="1400" b="1" dirty="0" smtClean="0">
                <a:latin typeface="Arial" charset="0"/>
              </a:rPr>
              <a:t>24. Fixed Flowrate</a:t>
            </a:r>
            <a:endParaRPr lang="en-US" sz="1400" b="1" dirty="0">
              <a:latin typeface="Arial" charset="0"/>
            </a:endParaRPr>
          </a:p>
        </p:txBody>
      </p:sp>
      <p:sp>
        <p:nvSpPr>
          <p:cNvPr id="41" name="Rectangle 131"/>
          <p:cNvSpPr>
            <a:spLocks noChangeArrowheads="1"/>
          </p:cNvSpPr>
          <p:nvPr/>
        </p:nvSpPr>
        <p:spPr bwMode="auto">
          <a:xfrm>
            <a:off x="6542113" y="2358596"/>
            <a:ext cx="2102777" cy="633413"/>
          </a:xfrm>
          <a:prstGeom prst="rect">
            <a:avLst/>
          </a:prstGeom>
          <a:solidFill>
            <a:schemeClr val="bg1"/>
          </a:solidFill>
          <a:ln w="19050">
            <a:noFill/>
            <a:miter lim="800000"/>
            <a:headEnd/>
            <a:tailEnd/>
          </a:ln>
          <a:effectLst/>
        </p:spPr>
        <p:txBody>
          <a:bodyPr wrap="none" anchor="ctr"/>
          <a:lstStyle/>
          <a:p>
            <a:pPr algn="l"/>
            <a:r>
              <a:rPr lang="en-US" sz="1400" b="1" dirty="0" smtClean="0">
                <a:latin typeface="Arial" charset="0"/>
              </a:rPr>
              <a:t>25. Cartesian Grid</a:t>
            </a:r>
            <a:endParaRPr lang="en-US" sz="1400" b="1" dirty="0">
              <a:latin typeface="Arial" charset="0"/>
            </a:endParaRPr>
          </a:p>
        </p:txBody>
      </p:sp>
      <p:pic>
        <p:nvPicPr>
          <p:cNvPr id="42" name="Picture 5" descr="LGRID.jpg"/>
          <p:cNvPicPr>
            <a:picLocks noChangeAspect="1"/>
          </p:cNvPicPr>
          <p:nvPr/>
        </p:nvPicPr>
        <p:blipFill>
          <a:blip r:embed="rId4" cstate="print"/>
          <a:srcRect/>
          <a:stretch>
            <a:fillRect/>
          </a:stretch>
        </p:blipFill>
        <p:spPr bwMode="auto">
          <a:xfrm>
            <a:off x="5312646" y="2204721"/>
            <a:ext cx="1006556" cy="1018539"/>
          </a:xfrm>
          <a:prstGeom prst="rect">
            <a:avLst/>
          </a:prstGeom>
          <a:noFill/>
          <a:ln w="9525">
            <a:noFill/>
            <a:miter lim="800000"/>
            <a:headEnd/>
            <a:tailEnd/>
          </a:ln>
        </p:spPr>
      </p:pic>
      <p:sp>
        <p:nvSpPr>
          <p:cNvPr id="43"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ChangeArrowheads="1"/>
          </p:cNvSpPr>
          <p:nvPr/>
        </p:nvSpPr>
        <p:spPr bwMode="auto">
          <a:xfrm>
            <a:off x="0" y="547688"/>
            <a:ext cx="9144000" cy="639762"/>
          </a:xfrm>
          <a:prstGeom prst="rect">
            <a:avLst/>
          </a:prstGeom>
          <a:noFill/>
          <a:ln w="19050">
            <a:noFill/>
            <a:miter lim="800000"/>
            <a:headEnd/>
            <a:tailEnd/>
          </a:ln>
          <a:effectLst/>
        </p:spPr>
        <p:txBody>
          <a:bodyPr>
            <a:spAutoFit/>
          </a:bodyPr>
          <a:lstStyle/>
          <a:p>
            <a:pPr algn="just"/>
            <a:r>
              <a:rPr lang="en-US" sz="1200">
                <a:cs typeface="Times New Roman" pitchFamily="18" charset="0"/>
              </a:rPr>
              <a:t> </a:t>
            </a:r>
            <a:endParaRPr lang="en-US" sz="1000">
              <a:cs typeface="Times New Roman" pitchFamily="18" charset="0"/>
            </a:endParaRPr>
          </a:p>
          <a:p>
            <a:pPr algn="l"/>
            <a:endParaRPr lang="en-US" sz="2400"/>
          </a:p>
        </p:txBody>
      </p:sp>
      <p:sp>
        <p:nvSpPr>
          <p:cNvPr id="130138" name="Rectangle 90"/>
          <p:cNvSpPr>
            <a:spLocks noChangeArrowheads="1"/>
          </p:cNvSpPr>
          <p:nvPr/>
        </p:nvSpPr>
        <p:spPr bwMode="auto">
          <a:xfrm>
            <a:off x="0" y="5670550"/>
            <a:ext cx="9144000" cy="639763"/>
          </a:xfrm>
          <a:prstGeom prst="rect">
            <a:avLst/>
          </a:prstGeom>
          <a:noFill/>
          <a:ln w="19050">
            <a:noFill/>
            <a:miter lim="800000"/>
            <a:headEnd/>
            <a:tailEnd/>
          </a:ln>
          <a:effectLst/>
        </p:spPr>
        <p:txBody>
          <a:bodyPr>
            <a:spAutoFit/>
          </a:bodyPr>
          <a:lstStyle/>
          <a:p>
            <a:pPr algn="just"/>
            <a:r>
              <a:rPr lang="en-US" sz="1200">
                <a:cs typeface="Times New Roman" pitchFamily="18" charset="0"/>
              </a:rPr>
              <a:t> </a:t>
            </a:r>
            <a:endParaRPr lang="en-US" sz="1000">
              <a:cs typeface="Times New Roman" pitchFamily="18" charset="0"/>
            </a:endParaRPr>
          </a:p>
          <a:p>
            <a:pPr algn="l"/>
            <a:endParaRPr lang="en-US" sz="2400"/>
          </a:p>
        </p:txBody>
      </p:sp>
      <p:sp>
        <p:nvSpPr>
          <p:cNvPr id="130139" name="Rectangle 91"/>
          <p:cNvSpPr>
            <a:spLocks noChangeArrowheads="1"/>
          </p:cNvSpPr>
          <p:nvPr/>
        </p:nvSpPr>
        <p:spPr bwMode="auto">
          <a:xfrm>
            <a:off x="3043237" y="109105"/>
            <a:ext cx="2619375" cy="457200"/>
          </a:xfrm>
          <a:prstGeom prst="rect">
            <a:avLst/>
          </a:prstGeom>
          <a:noFill/>
          <a:ln w="19050">
            <a:noFill/>
            <a:miter lim="800000"/>
            <a:headEnd/>
            <a:tailEnd/>
          </a:ln>
          <a:effectLst/>
        </p:spPr>
        <p:txBody>
          <a:bodyPr wrap="none">
            <a:spAutoFit/>
          </a:bodyPr>
          <a:lstStyle/>
          <a:p>
            <a:r>
              <a:rPr lang="en-US" sz="2400" b="1" dirty="0">
                <a:latin typeface="Arial" charset="0"/>
              </a:rPr>
              <a:t>FLUID OPTIONS </a:t>
            </a:r>
          </a:p>
        </p:txBody>
      </p:sp>
      <p:sp>
        <p:nvSpPr>
          <p:cNvPr id="95"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24</a:t>
            </a:fld>
            <a:endParaRPr lang="en-US"/>
          </a:p>
        </p:txBody>
      </p:sp>
      <p:graphicFrame>
        <p:nvGraphicFramePr>
          <p:cNvPr id="96" name="Table 95"/>
          <p:cNvGraphicFramePr>
            <a:graphicFrameLocks noGrp="1"/>
          </p:cNvGraphicFramePr>
          <p:nvPr>
            <p:extLst>
              <p:ext uri="{D42A27DB-BD31-4B8C-83A1-F6EECF244321}">
                <p14:modId xmlns:p14="http://schemas.microsoft.com/office/powerpoint/2010/main" val="3686049116"/>
              </p:ext>
            </p:extLst>
          </p:nvPr>
        </p:nvGraphicFramePr>
        <p:xfrm>
          <a:off x="573404" y="1233487"/>
          <a:ext cx="7696200" cy="4769793"/>
        </p:xfrm>
        <a:graphic>
          <a:graphicData uri="http://schemas.openxmlformats.org/drawingml/2006/table">
            <a:tbl>
              <a:tblPr firstRow="1" firstCol="1" bandRow="1">
                <a:tableStyleId>{5C22544A-7EE6-4342-B048-85BDC9FD1C3A}</a:tableStyleId>
              </a:tblPr>
              <a:tblGrid>
                <a:gridCol w="1066800"/>
                <a:gridCol w="1654517"/>
                <a:gridCol w="1088683"/>
                <a:gridCol w="1616560"/>
                <a:gridCol w="941856"/>
                <a:gridCol w="1327784"/>
              </a:tblGrid>
              <a:tr h="227133">
                <a:tc>
                  <a:txBody>
                    <a:bodyPr/>
                    <a:lstStyle/>
                    <a:p>
                      <a:pPr marL="0" marR="0">
                        <a:lnSpc>
                          <a:spcPct val="115000"/>
                        </a:lnSpc>
                        <a:spcBef>
                          <a:spcPts val="0"/>
                        </a:spcBef>
                        <a:spcAft>
                          <a:spcPts val="1000"/>
                        </a:spcAft>
                      </a:pPr>
                      <a:r>
                        <a:rPr lang="en-US" sz="1200" dirty="0">
                          <a:effectLst/>
                        </a:rPr>
                        <a:t>ID Number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Gas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ID Number</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Gas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ID Number</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Gas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dirty="0">
                          <a:effectLst/>
                        </a:rPr>
                        <a:t>1</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GASP He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51</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He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71</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Xe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dirty="0">
                          <a:effectLst/>
                        </a:rPr>
                        <a:t>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GASP CH4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52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CH4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R-11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GASP Ne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53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Ne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R-12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GASP N2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54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N2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R-22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GASP CO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55</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CO</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75</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R-32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6</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GASP O2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56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O2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R-123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GASP Ar</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57</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Ar</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77</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R-124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8</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GASP CO2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58</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CO2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78</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R-125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9</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GASP F2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59</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GASPAK H2 (para)</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79</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R-134A</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10</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GASP H2 (para)</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H2 (normal)</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80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R-152A</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11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WASP H2O</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61</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H2O</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81</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N2F3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12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RP-1 Tables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RP-1 (liq)</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82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NH3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GASPAK </a:t>
                      </a:r>
                      <a:r>
                        <a:rPr lang="en-US" sz="1200" dirty="0" err="1">
                          <a:effectLst/>
                        </a:rPr>
                        <a:t>Isobutane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smtClean="0">
                          <a:effectLst/>
                        </a:rPr>
                        <a:t>84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GASPAK </a:t>
                      </a:r>
                      <a:r>
                        <a:rPr lang="en-US" sz="1200" dirty="0" smtClean="0">
                          <a:effectLst/>
                        </a:rPr>
                        <a:t>H2O2</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33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Ideal Gas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GASPAK Butane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86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GASPAK Air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65</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GASPAK Deuterium</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37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User Fluid 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66</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GASPAK Ethane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38</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User Fluid 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67</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Ethylene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39</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User Fluid 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68</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H2S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69</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Kr</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27133">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a:effectLst/>
                        </a:rPr>
                        <a:t>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70</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a:effectLst/>
                        </a:rPr>
                        <a:t>GASPAK Propane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15000"/>
                        </a:lnSpc>
                        <a:spcBef>
                          <a:spcPts val="0"/>
                        </a:spcBef>
                        <a:spcAft>
                          <a:spcPts val="100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solidFill>
                  </a:tcPr>
                </a:tc>
                <a:tc>
                  <a:txBody>
                    <a:bodyPr/>
                    <a:lstStyle/>
                    <a:p>
                      <a:pPr marL="0" marR="0">
                        <a:lnSpc>
                          <a:spcPct val="115000"/>
                        </a:lnSpc>
                        <a:spcBef>
                          <a:spcPts val="0"/>
                        </a:spcBef>
                        <a:spcAft>
                          <a:spcPts val="100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6"/>
          <p:cNvSpPr>
            <a:spLocks noChangeArrowheads="1"/>
          </p:cNvSpPr>
          <p:nvPr/>
        </p:nvSpPr>
        <p:spPr bwMode="auto">
          <a:xfrm>
            <a:off x="1446213" y="688975"/>
            <a:ext cx="7050087" cy="792163"/>
          </a:xfrm>
          <a:prstGeom prst="rect">
            <a:avLst/>
          </a:prstGeom>
          <a:noFill/>
          <a:ln w="9525">
            <a:noFill/>
            <a:miter lim="800000"/>
            <a:headEnd/>
            <a:tailEnd/>
          </a:ln>
          <a:effectLst/>
        </p:spPr>
        <p:txBody>
          <a:bodyPr lIns="92075" tIns="46038" rIns="92075" bIns="46038">
            <a:spAutoFit/>
          </a:bodyPr>
          <a:lstStyle/>
          <a:p>
            <a:endParaRPr lang="en-US" sz="1400" b="1" dirty="0">
              <a:solidFill>
                <a:schemeClr val="tx2"/>
              </a:solidFill>
              <a:latin typeface="Arial" charset="0"/>
            </a:endParaRPr>
          </a:p>
          <a:p>
            <a:r>
              <a:rPr lang="en-US" sz="800" b="1" dirty="0">
                <a:solidFill>
                  <a:schemeClr val="tx2"/>
                </a:solidFill>
                <a:latin typeface="Arial" charset="0"/>
              </a:rPr>
              <a:t/>
            </a:r>
            <a:br>
              <a:rPr lang="en-US" sz="800" b="1" dirty="0">
                <a:solidFill>
                  <a:schemeClr val="tx2"/>
                </a:solidFill>
                <a:latin typeface="Arial" charset="0"/>
              </a:rPr>
            </a:br>
            <a:r>
              <a:rPr lang="en-US" sz="2400" b="1" dirty="0">
                <a:latin typeface="Arial" charset="0"/>
              </a:rPr>
              <a:t>FLUID OPTIONS</a:t>
            </a:r>
          </a:p>
        </p:txBody>
      </p:sp>
      <p:sp>
        <p:nvSpPr>
          <p:cNvPr id="5" name="TextBox 4"/>
          <p:cNvSpPr txBox="1"/>
          <p:nvPr/>
        </p:nvSpPr>
        <p:spPr>
          <a:xfrm>
            <a:off x="803189" y="1754659"/>
            <a:ext cx="7599406" cy="4154984"/>
          </a:xfrm>
          <a:prstGeom prst="rect">
            <a:avLst/>
          </a:prstGeom>
          <a:noFill/>
        </p:spPr>
        <p:txBody>
          <a:bodyPr wrap="square" rtlCol="0">
            <a:spAutoFit/>
          </a:bodyPr>
          <a:lstStyle/>
          <a:p>
            <a:pPr algn="l">
              <a:buFont typeface="Arial" pitchFamily="34" charset="0"/>
              <a:buChar char="•"/>
            </a:pPr>
            <a:r>
              <a:rPr lang="en-US" sz="2400" dirty="0" smtClean="0">
                <a:latin typeface="+mn-lt"/>
              </a:rPr>
              <a:t> Fluids not available in GASP/WASP or in GASPAK can be modeled by providing property tables</a:t>
            </a:r>
          </a:p>
          <a:p>
            <a:pPr algn="l">
              <a:buFont typeface="Arial" pitchFamily="34" charset="0"/>
              <a:buChar char="•"/>
            </a:pPr>
            <a:r>
              <a:rPr lang="en-US" sz="2400" dirty="0">
                <a:latin typeface="+mn-lt"/>
              </a:rPr>
              <a:t> </a:t>
            </a:r>
            <a:r>
              <a:rPr lang="en-US" sz="2400" dirty="0" smtClean="0">
                <a:latin typeface="+mn-lt"/>
              </a:rPr>
              <a:t>GFSSP needs Molecular Weight and tables for following thermodynamic and transport properties:</a:t>
            </a:r>
          </a:p>
          <a:p>
            <a:pPr lvl="1" algn="l">
              <a:buFont typeface="Arial" pitchFamily="34" charset="0"/>
              <a:buChar char="•"/>
            </a:pPr>
            <a:r>
              <a:rPr lang="en-US" sz="2400" dirty="0">
                <a:latin typeface="+mn-lt"/>
              </a:rPr>
              <a:t> </a:t>
            </a:r>
            <a:r>
              <a:rPr lang="en-US" sz="2400" dirty="0" smtClean="0">
                <a:latin typeface="+mn-lt"/>
              </a:rPr>
              <a:t>Enthalpy</a:t>
            </a:r>
          </a:p>
          <a:p>
            <a:pPr lvl="1" algn="l">
              <a:buFont typeface="Arial" pitchFamily="34" charset="0"/>
              <a:buChar char="•"/>
            </a:pPr>
            <a:r>
              <a:rPr lang="en-US" sz="2400" dirty="0">
                <a:latin typeface="+mn-lt"/>
              </a:rPr>
              <a:t> </a:t>
            </a:r>
            <a:r>
              <a:rPr lang="en-US" sz="2400" dirty="0" smtClean="0">
                <a:latin typeface="+mn-lt"/>
              </a:rPr>
              <a:t>Entropy</a:t>
            </a:r>
          </a:p>
          <a:p>
            <a:pPr lvl="1" algn="l">
              <a:buFont typeface="Arial" pitchFamily="34" charset="0"/>
              <a:buChar char="•"/>
            </a:pPr>
            <a:r>
              <a:rPr lang="en-US" sz="2400" dirty="0">
                <a:latin typeface="+mn-lt"/>
              </a:rPr>
              <a:t> </a:t>
            </a:r>
            <a:r>
              <a:rPr lang="en-US" sz="2400" dirty="0" smtClean="0">
                <a:latin typeface="+mn-lt"/>
              </a:rPr>
              <a:t>Density</a:t>
            </a:r>
          </a:p>
          <a:p>
            <a:pPr lvl="1" algn="l">
              <a:buFont typeface="Arial" pitchFamily="34" charset="0"/>
              <a:buChar char="•"/>
            </a:pPr>
            <a:r>
              <a:rPr lang="en-US" sz="2400" dirty="0">
                <a:latin typeface="+mn-lt"/>
              </a:rPr>
              <a:t> </a:t>
            </a:r>
            <a:r>
              <a:rPr lang="en-US" sz="2400" dirty="0" smtClean="0">
                <a:latin typeface="+mn-lt"/>
              </a:rPr>
              <a:t>Viscosity</a:t>
            </a:r>
          </a:p>
          <a:p>
            <a:pPr lvl="1" algn="l">
              <a:buFont typeface="Arial" pitchFamily="34" charset="0"/>
              <a:buChar char="•"/>
            </a:pPr>
            <a:r>
              <a:rPr lang="en-US" sz="2400" dirty="0">
                <a:latin typeface="+mn-lt"/>
              </a:rPr>
              <a:t> </a:t>
            </a:r>
            <a:r>
              <a:rPr lang="en-US" sz="2400" dirty="0" smtClean="0">
                <a:latin typeface="+mn-lt"/>
              </a:rPr>
              <a:t>Thermal Conductivity</a:t>
            </a:r>
          </a:p>
          <a:p>
            <a:pPr lvl="1" algn="l">
              <a:buFont typeface="Arial" pitchFamily="34" charset="0"/>
              <a:buChar char="•"/>
            </a:pPr>
            <a:r>
              <a:rPr lang="en-US" sz="2400" dirty="0">
                <a:latin typeface="+mn-lt"/>
              </a:rPr>
              <a:t> </a:t>
            </a:r>
            <a:r>
              <a:rPr lang="en-US" sz="2400" dirty="0" smtClean="0">
                <a:latin typeface="+mn-lt"/>
              </a:rPr>
              <a:t>Specific Heat</a:t>
            </a:r>
          </a:p>
          <a:p>
            <a:pPr lvl="1" algn="l">
              <a:buFont typeface="Arial" pitchFamily="34" charset="0"/>
              <a:buChar char="•"/>
            </a:pPr>
            <a:r>
              <a:rPr lang="en-US" sz="2400" dirty="0">
                <a:latin typeface="+mn-lt"/>
              </a:rPr>
              <a:t> </a:t>
            </a:r>
            <a:r>
              <a:rPr lang="en-US" sz="2400" dirty="0" smtClean="0">
                <a:latin typeface="+mn-lt"/>
              </a:rPr>
              <a:t>Specific Heat Ratio</a:t>
            </a:r>
            <a:endParaRPr lang="en-US" sz="2400" dirty="0">
              <a:latin typeface="+mn-lt"/>
            </a:endParaRPr>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en-US" sz="2400" b="1" dirty="0"/>
              <a:t>ADDITIONAL OPTIONS</a:t>
            </a:r>
          </a:p>
        </p:txBody>
      </p:sp>
      <p:sp>
        <p:nvSpPr>
          <p:cNvPr id="132099" name="Rectangle 3"/>
          <p:cNvSpPr>
            <a:spLocks noGrp="1" noChangeArrowheads="1"/>
          </p:cNvSpPr>
          <p:nvPr>
            <p:ph type="body" idx="1"/>
          </p:nvPr>
        </p:nvSpPr>
        <p:spPr>
          <a:xfrm>
            <a:off x="685800" y="1500188"/>
            <a:ext cx="4029075" cy="4773196"/>
          </a:xfrm>
        </p:spPr>
        <p:txBody>
          <a:bodyPr/>
          <a:lstStyle/>
          <a:p>
            <a:r>
              <a:rPr lang="en-US" sz="2000" dirty="0"/>
              <a:t>Variable Geometry </a:t>
            </a:r>
          </a:p>
          <a:p>
            <a:r>
              <a:rPr lang="en-US" sz="2000" dirty="0"/>
              <a:t>Variable Rotation </a:t>
            </a:r>
          </a:p>
          <a:p>
            <a:r>
              <a:rPr lang="en-US" sz="2000" dirty="0"/>
              <a:t>Variable Heat Addition </a:t>
            </a:r>
          </a:p>
          <a:p>
            <a:r>
              <a:rPr lang="en-US" sz="2000" dirty="0" err="1"/>
              <a:t>Turbopump</a:t>
            </a:r>
            <a:r>
              <a:rPr lang="en-US" sz="2000" dirty="0"/>
              <a:t> </a:t>
            </a:r>
          </a:p>
          <a:p>
            <a:r>
              <a:rPr lang="en-US" sz="2000" dirty="0"/>
              <a:t>Heat Exchanger</a:t>
            </a:r>
          </a:p>
          <a:p>
            <a:r>
              <a:rPr lang="en-US" sz="2000" dirty="0"/>
              <a:t>Tank Pressurization</a:t>
            </a:r>
          </a:p>
          <a:p>
            <a:r>
              <a:rPr lang="en-US" sz="2000" dirty="0"/>
              <a:t>Control Valve</a:t>
            </a:r>
          </a:p>
          <a:p>
            <a:r>
              <a:rPr lang="en-US" sz="2000" dirty="0" smtClean="0"/>
              <a:t>Valve Open/Close</a:t>
            </a:r>
            <a:endParaRPr lang="en-US" sz="2000" dirty="0"/>
          </a:p>
          <a:p>
            <a:r>
              <a:rPr lang="en-US" sz="2000" dirty="0"/>
              <a:t>Conjugate Heat </a:t>
            </a:r>
            <a:r>
              <a:rPr lang="en-US" sz="2000" dirty="0" smtClean="0"/>
              <a:t>Transfer</a:t>
            </a:r>
          </a:p>
          <a:p>
            <a:r>
              <a:rPr lang="en-US" sz="2000" dirty="0" smtClean="0"/>
              <a:t>Pressure Regulator</a:t>
            </a:r>
          </a:p>
          <a:p>
            <a:r>
              <a:rPr lang="en-US" sz="2000" dirty="0" smtClean="0"/>
              <a:t>Flow Regulator</a:t>
            </a:r>
          </a:p>
          <a:p>
            <a:r>
              <a:rPr lang="en-US" sz="2000" dirty="0" smtClean="0"/>
              <a:t>Relief Valve</a:t>
            </a:r>
          </a:p>
          <a:p>
            <a:r>
              <a:rPr lang="en-US" sz="2000" dirty="0" smtClean="0"/>
              <a:t>Multi-dimensional flow</a:t>
            </a:r>
            <a:endParaRPr lang="en-US" sz="2000" dirty="0"/>
          </a:p>
          <a:p>
            <a:pPr>
              <a:buFontTx/>
              <a:buNone/>
            </a:pPr>
            <a:endParaRPr lang="en-US" sz="2800" dirty="0"/>
          </a:p>
          <a:p>
            <a:endParaRPr lang="en-US" sz="3600" dirty="0"/>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26</a:t>
            </a:fld>
            <a:endParaRPr lang="en-US"/>
          </a:p>
        </p:txBody>
      </p:sp>
      <p:sp>
        <p:nvSpPr>
          <p:cNvPr id="2" name="TextBox 1"/>
          <p:cNvSpPr txBox="1"/>
          <p:nvPr/>
        </p:nvSpPr>
        <p:spPr>
          <a:xfrm>
            <a:off x="5114925" y="1500188"/>
            <a:ext cx="3757613" cy="1938992"/>
          </a:xfrm>
          <a:prstGeom prst="rect">
            <a:avLst/>
          </a:prstGeom>
          <a:noFill/>
        </p:spPr>
        <p:txBody>
          <a:bodyPr wrap="square" rtlCol="0">
            <a:spAutoFit/>
          </a:bodyPr>
          <a:lstStyle/>
          <a:p>
            <a:pPr marL="342900" indent="-342900" algn="l">
              <a:buFont typeface="Arial" panose="020B0604020202020204" pitchFamily="34" charset="0"/>
              <a:buChar char="•"/>
            </a:pPr>
            <a:r>
              <a:rPr lang="en-US" sz="2000" dirty="0" smtClean="0">
                <a:latin typeface="Arial" panose="020B0604020202020204" pitchFamily="34" charset="0"/>
                <a:cs typeface="Arial" panose="020B0604020202020204" pitchFamily="34" charset="0"/>
              </a:rPr>
              <a:t>Fluid Mixture</a:t>
            </a:r>
          </a:p>
          <a:p>
            <a:pPr marL="342900" indent="-342900" algn="l">
              <a:buFont typeface="Arial" panose="020B0604020202020204" pitchFamily="34" charset="0"/>
              <a:buChar char="•"/>
            </a:pPr>
            <a:r>
              <a:rPr lang="en-US" sz="2000" dirty="0" smtClean="0">
                <a:latin typeface="Arial" panose="020B0604020202020204" pitchFamily="34" charset="0"/>
                <a:cs typeface="Arial" panose="020B0604020202020204" pitchFamily="34" charset="0"/>
              </a:rPr>
              <a:t>Psychrometric Calculation</a:t>
            </a:r>
          </a:p>
          <a:p>
            <a:pPr marL="342900" indent="-342900" algn="l">
              <a:buFont typeface="Arial" panose="020B0604020202020204" pitchFamily="34" charset="0"/>
              <a:buChar char="•"/>
            </a:pPr>
            <a:r>
              <a:rPr lang="en-US" sz="2000" dirty="0" smtClean="0">
                <a:latin typeface="Arial" panose="020B0604020202020204" pitchFamily="34" charset="0"/>
                <a:cs typeface="Arial" panose="020B0604020202020204" pitchFamily="34" charset="0"/>
              </a:rPr>
              <a:t>Multi-Layer Insulation</a:t>
            </a:r>
          </a:p>
          <a:p>
            <a:pPr marL="342900" indent="-342900" algn="l">
              <a:buFont typeface="Arial" panose="020B0604020202020204" pitchFamily="34" charset="0"/>
              <a:buChar char="•"/>
            </a:pPr>
            <a:r>
              <a:rPr lang="en-US" sz="2000" dirty="0" smtClean="0">
                <a:latin typeface="Arial" panose="020B0604020202020204" pitchFamily="34" charset="0"/>
                <a:cs typeface="Arial" panose="020B0604020202020204" pitchFamily="34" charset="0"/>
              </a:rPr>
              <a:t>Sub-modeling Features</a:t>
            </a:r>
          </a:p>
          <a:p>
            <a:pPr marL="800100" lvl="1" indent="-342900" algn="l">
              <a:buFont typeface="Arial" panose="020B0604020202020204" pitchFamily="34" charset="0"/>
              <a:buChar char="•"/>
            </a:pPr>
            <a:r>
              <a:rPr lang="en-US" sz="2000" dirty="0" smtClean="0">
                <a:latin typeface="Arial" panose="020B0604020202020204" pitchFamily="34" charset="0"/>
                <a:cs typeface="Arial" panose="020B0604020202020204" pitchFamily="34" charset="0"/>
              </a:rPr>
              <a:t>Model Import</a:t>
            </a:r>
          </a:p>
          <a:p>
            <a:pPr marL="800100" lvl="1" indent="-342900" algn="l">
              <a:buFont typeface="Arial" panose="020B0604020202020204" pitchFamily="34" charset="0"/>
              <a:buChar char="•"/>
            </a:pPr>
            <a:r>
              <a:rPr lang="en-US" sz="2000" dirty="0" smtClean="0">
                <a:latin typeface="Arial" panose="020B0604020202020204" pitchFamily="34" charset="0"/>
                <a:cs typeface="Arial" panose="020B0604020202020204" pitchFamily="34" charset="0"/>
              </a:rPr>
              <a:t>Model Integration</a:t>
            </a:r>
            <a:endParaRPr lang="en-US" sz="20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A34C004-7483-402A-9C51-03C02C4C1CD2}" type="slidenum">
              <a:rPr lang="en-US" smtClean="0"/>
              <a:t>27</a:t>
            </a:fld>
            <a:endParaRPr lang="en-US"/>
          </a:p>
        </p:txBody>
      </p:sp>
      <p:sp>
        <p:nvSpPr>
          <p:cNvPr id="3" name="Title 1"/>
          <p:cNvSpPr txBox="1">
            <a:spLocks/>
          </p:cNvSpPr>
          <p:nvPr/>
        </p:nvSpPr>
        <p:spPr>
          <a:xfrm>
            <a:off x="0" y="795914"/>
            <a:ext cx="7772400" cy="11430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a:lstStyle>
          <a:p>
            <a:r>
              <a:rPr lang="en-US" sz="2400" kern="0" dirty="0" smtClean="0"/>
              <a:t>Example Problems</a:t>
            </a:r>
            <a:endParaRPr lang="en-US" sz="2400" kern="0" dirty="0"/>
          </a:p>
        </p:txBody>
      </p:sp>
      <p:sp>
        <p:nvSpPr>
          <p:cNvPr id="4" name="Content Placeholder 2"/>
          <p:cNvSpPr txBox="1">
            <a:spLocks/>
          </p:cNvSpPr>
          <p:nvPr/>
        </p:nvSpPr>
        <p:spPr>
          <a:xfrm>
            <a:off x="294423" y="1178189"/>
            <a:ext cx="7772400" cy="700007"/>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algn="ctr">
              <a:buFontTx/>
              <a:buNone/>
            </a:pPr>
            <a:r>
              <a:rPr lang="en-US" sz="1800" kern="0" dirty="0" smtClean="0"/>
              <a:t>GFSSP User’s Manual includes thirty two example problems</a:t>
            </a:r>
          </a:p>
          <a:p>
            <a:endParaRPr lang="en-US" sz="2000" kern="0" dirty="0"/>
          </a:p>
        </p:txBody>
      </p:sp>
      <p:sp>
        <p:nvSpPr>
          <p:cNvPr id="5" name="TextBox 4"/>
          <p:cNvSpPr txBox="1"/>
          <p:nvPr/>
        </p:nvSpPr>
        <p:spPr>
          <a:xfrm>
            <a:off x="151581" y="1611731"/>
            <a:ext cx="2255003" cy="4401205"/>
          </a:xfrm>
          <a:prstGeom prst="rect">
            <a:avLst/>
          </a:prstGeom>
          <a:noFill/>
          <a:ln>
            <a:solidFill>
              <a:schemeClr val="tx1"/>
            </a:solidFill>
          </a:ln>
        </p:spPr>
        <p:txBody>
          <a:bodyPr wrap="square" rtlCol="0">
            <a:spAutoFit/>
          </a:bodyPr>
          <a:lstStyle/>
          <a:p>
            <a:r>
              <a:rPr lang="en-US" sz="2000" dirty="0"/>
              <a:t>The Purpose is to:</a:t>
            </a:r>
          </a:p>
          <a:p>
            <a:pPr marL="457200" indent="-457200" algn="l">
              <a:buAutoNum type="arabicPeriod"/>
            </a:pPr>
            <a:r>
              <a:rPr lang="en-US" sz="2000" dirty="0"/>
              <a:t>Demonstrate the major features of the code</a:t>
            </a:r>
          </a:p>
          <a:p>
            <a:pPr marL="457200" indent="-457200" algn="l">
              <a:buAutoNum type="arabicPeriod"/>
            </a:pPr>
            <a:r>
              <a:rPr lang="en-US" sz="2000" dirty="0"/>
              <a:t>Validate the solution by comparing with Textbook solution, Experimental data, if available</a:t>
            </a:r>
          </a:p>
          <a:p>
            <a:pPr marL="457200" indent="-457200">
              <a:buAutoNum type="arabicPeriod"/>
            </a:pPr>
            <a:endParaRPr lang="en-US" sz="2000" dirty="0"/>
          </a:p>
        </p:txBody>
      </p:sp>
      <p:sp>
        <p:nvSpPr>
          <p:cNvPr id="6" name="Footer Placeholder 1"/>
          <p:cNvSpPr txBox="1">
            <a:spLocks/>
          </p:cNvSpPr>
          <p:nvPr/>
        </p:nvSpPr>
        <p:spPr bwMode="auto">
          <a:xfrm>
            <a:off x="2904373" y="6179152"/>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Introduction &amp; Overview</a:t>
            </a:r>
          </a:p>
        </p:txBody>
      </p:sp>
      <p:sp>
        <p:nvSpPr>
          <p:cNvPr id="7" name="Slide Number Placeholder 4"/>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schemeClr val="tx1">
                    <a:tint val="75000"/>
                  </a:schemeClr>
                </a:solidFill>
                <a:latin typeface="Times New Roman" pitchFamily="18" charset="0"/>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fld id="{1A34C004-7483-402A-9C51-03C02C4C1CD2}" type="slidenum">
              <a:rPr lang="en-US" smtClean="0"/>
              <a:pPr/>
              <a:t>27</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val="1215128132"/>
              </p:ext>
            </p:extLst>
          </p:nvPr>
        </p:nvGraphicFramePr>
        <p:xfrm>
          <a:off x="2406584" y="1484478"/>
          <a:ext cx="6560280" cy="4627555"/>
        </p:xfrm>
        <a:graphic>
          <a:graphicData uri="http://schemas.openxmlformats.org/drawingml/2006/table">
            <a:tbl>
              <a:tblPr firstRow="1" firstCol="1" bandRow="1"/>
              <a:tblGrid>
                <a:gridCol w="1018172"/>
                <a:gridCol w="74095"/>
                <a:gridCol w="286617"/>
                <a:gridCol w="248856"/>
                <a:gridCol w="242487"/>
                <a:gridCol w="248856"/>
                <a:gridCol w="248856"/>
                <a:gridCol w="248856"/>
                <a:gridCol w="248856"/>
                <a:gridCol w="232933"/>
                <a:gridCol w="204727"/>
                <a:gridCol w="245672"/>
                <a:gridCol w="122790"/>
                <a:gridCol w="371738"/>
                <a:gridCol w="248856"/>
                <a:gridCol w="248856"/>
                <a:gridCol w="248856"/>
                <a:gridCol w="252951"/>
                <a:gridCol w="1517250"/>
              </a:tblGrid>
              <a:tr h="135264">
                <a:tc>
                  <a:txBody>
                    <a:bodyPr/>
                    <a:lstStyle/>
                    <a:p>
                      <a:pPr>
                        <a:lnSpc>
                          <a:spcPct val="107000"/>
                        </a:lnSpc>
                      </a:pPr>
                      <a:endParaRPr lang="en-US" sz="800" dirty="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gridSpan="3">
                  <a:txBody>
                    <a:bodyPr/>
                    <a:lstStyle/>
                    <a:p>
                      <a:pPr marL="0" marR="0">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EXAMPLE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ct val="107000"/>
                        </a:lnSpc>
                      </a:pPr>
                      <a:endParaRPr lang="en-US" sz="800">
                        <a:effectLst/>
                        <a:latin typeface="Calibri" panose="020F0502020204030204" pitchFamily="34" charset="0"/>
                      </a:endParaRPr>
                    </a:p>
                  </a:txBody>
                  <a:tcPr marL="48695" marR="48695" marT="0" marB="0" anchor="b">
                    <a:lnL>
                      <a:noFill/>
                    </a:lnL>
                    <a:lnR>
                      <a:noFill/>
                    </a:lnR>
                    <a:lnT>
                      <a:noFill/>
                    </a:lnT>
                    <a:lnB w="12700" cap="flat" cmpd="sng" algn="ctr">
                      <a:solidFill>
                        <a:srgbClr val="000000"/>
                      </a:solidFill>
                      <a:prstDash val="solid"/>
                      <a:round/>
                      <a:headEnd type="none" w="med" len="med"/>
                      <a:tailEnd type="none" w="med" len="med"/>
                    </a:lnB>
                  </a:tcPr>
                </a:tc>
              </a:tr>
              <a:tr h="142027">
                <a:tc gridSpan="2">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FEATURE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1</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3</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dirty="0">
                          <a:effectLst/>
                          <a:latin typeface="Arial" panose="020B0604020202020204" pitchFamily="34" charset="0"/>
                          <a:ea typeface="Times New Roman" panose="02020603050405020304" pitchFamily="18" charset="0"/>
                          <a:cs typeface="Times New Roman" panose="02020603050405020304" pitchFamily="18" charset="0"/>
                        </a:rPr>
                        <a:t>4</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5</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6</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7</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8</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9</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10</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11</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12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13</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14</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15</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16</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b="1">
                          <a:effectLst/>
                          <a:latin typeface="Arial" panose="020B0604020202020204" pitchFamily="34" charset="0"/>
                          <a:ea typeface="Times New Roman" panose="02020603050405020304" pitchFamily="18" charset="0"/>
                          <a:cs typeface="Times New Roman" panose="02020603050405020304" pitchFamily="18" charset="0"/>
                        </a:rPr>
                        <a:t>FEATURE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Conjugate Heat Transfer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13</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14</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Conjugate Heat Transfer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Constant Property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7</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Constant Property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Cyclic Boundary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Cyclic Boundary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Fixed Mass Flow</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Fixed Mass Flow</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Flow Regulator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Flow Regulator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Gravity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Gravity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Heat Exchanger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5</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11</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Heat Exchanger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Ideal Gas</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8</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16</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Ideal Gas</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Long Inertia</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3</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6</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Long Inertia</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Fluid Mixture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4</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10</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Fluid Mixture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Model Import</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Model Integration</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Moving Boundary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7</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9</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Moving Boundary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Multi-Layer Insulation</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Multi-Layer Insulation</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Multi-dimensional Flow</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Multi-dimensional Flow</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Non-Circular Duct</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7</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Non-Circular Duct</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Phase Change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14</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Phase Change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Pressurization (Tank)</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10</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Pressurization (Tank)</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Pressure Regulator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16</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Pressure Regulator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Pressure Relief Valve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Pressure Relief Valve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Pump</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Pump</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Solid Rocket Motor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Solid Rocket Motor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Turbo Pump</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11</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Turbo Pump</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600">
                          <a:effectLst/>
                          <a:latin typeface="Arial" panose="020B0604020202020204" pitchFamily="34" charset="0"/>
                          <a:ea typeface="Times New Roman" panose="02020603050405020304" pitchFamily="18" charset="0"/>
                          <a:cs typeface="Times New Roman" panose="02020603050405020304" pitchFamily="18" charset="0"/>
                        </a:rPr>
                        <a:t>Turbo Pump-Internal Flow</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Turbo Pump-Internal Flow</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Unsteady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8</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9</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10</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14</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15</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16</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Unsteady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User Fluid</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User Fluid</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User Subroutine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10</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12</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User Subroutine</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264">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Valve O/C</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15</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Valve O/C</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2027">
                <a:tc gridSpan="2">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Variable Geometry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9</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Variable Geometry</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221">
                <a:tc gridSpan="2">
                  <a:txBody>
                    <a:bodyPr/>
                    <a:lstStyle/>
                    <a:p>
                      <a:pPr marL="0" marR="0">
                        <a:lnSpc>
                          <a:spcPct val="107000"/>
                        </a:lnSpc>
                        <a:spcBef>
                          <a:spcPts val="0"/>
                        </a:spcBef>
                        <a:spcAft>
                          <a:spcPts val="0"/>
                        </a:spcAft>
                      </a:pPr>
                      <a:r>
                        <a:rPr lang="en-US" sz="600">
                          <a:effectLst/>
                          <a:latin typeface="Arial" panose="020B0604020202020204" pitchFamily="34" charset="0"/>
                          <a:ea typeface="Times New Roman" panose="02020603050405020304" pitchFamily="18" charset="0"/>
                          <a:cs typeface="Times New Roman" panose="02020603050405020304" pitchFamily="18" charset="0"/>
                        </a:rPr>
                        <a:t>Fluid Transient (Water Hammer)</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700">
                          <a:effectLst/>
                          <a:latin typeface="Arial" panose="020B0604020202020204" pitchFamily="34" charset="0"/>
                          <a:ea typeface="Times New Roman" panose="02020603050405020304" pitchFamily="18" charset="0"/>
                          <a:cs typeface="Times New Roman" panose="02020603050405020304" pitchFamily="18" charset="0"/>
                        </a:rPr>
                        <a:t>15</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600">
                          <a:effectLst/>
                          <a:latin typeface="Arial" panose="020B0604020202020204" pitchFamily="34" charset="0"/>
                          <a:ea typeface="Times New Roman" panose="02020603050405020304" pitchFamily="18" charset="0"/>
                          <a:cs typeface="Times New Roman" panose="02020603050405020304" pitchFamily="18" charset="0"/>
                        </a:rPr>
                        <a:t> </a:t>
                      </a:r>
                      <a:endParaRPr lang="en-US" sz="80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600" dirty="0">
                          <a:effectLst/>
                          <a:latin typeface="Arial" panose="020B0604020202020204" pitchFamily="34" charset="0"/>
                          <a:ea typeface="Times New Roman" panose="02020603050405020304" pitchFamily="18" charset="0"/>
                          <a:cs typeface="Times New Roman" panose="02020603050405020304" pitchFamily="18" charset="0"/>
                        </a:rPr>
                        <a:t>Fluid Transient (Water Hammer)</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8695" marR="48695"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345987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A34C004-7483-402A-9C51-03C02C4C1CD2}" type="slidenum">
              <a:rPr lang="en-US" smtClean="0"/>
              <a:t>28</a:t>
            </a:fld>
            <a:endParaRPr lang="en-US"/>
          </a:p>
        </p:txBody>
      </p:sp>
      <p:sp>
        <p:nvSpPr>
          <p:cNvPr id="3" name="Rectangle 2"/>
          <p:cNvSpPr/>
          <p:nvPr/>
        </p:nvSpPr>
        <p:spPr>
          <a:xfrm>
            <a:off x="2107320" y="876499"/>
            <a:ext cx="4466286" cy="461665"/>
          </a:xfrm>
          <a:prstGeom prst="rect">
            <a:avLst/>
          </a:prstGeom>
        </p:spPr>
        <p:txBody>
          <a:bodyPr wrap="none">
            <a:spAutoFit/>
          </a:bodyPr>
          <a:lstStyle/>
          <a:p>
            <a:r>
              <a:rPr lang="en-US" sz="2400" dirty="0">
                <a:latin typeface="+mj-lt"/>
              </a:rPr>
              <a:t>Example Problems (Continued)</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917" y="1399719"/>
            <a:ext cx="7646721" cy="5321756"/>
          </a:xfrm>
          <a:prstGeom prst="rect">
            <a:avLst/>
          </a:prstGeom>
          <a:ln>
            <a:solidFill>
              <a:schemeClr val="tx1"/>
            </a:solidFill>
          </a:ln>
        </p:spPr>
      </p:pic>
    </p:spTree>
    <p:extLst>
      <p:ext uri="{BB962C8B-B14F-4D97-AF65-F5344CB8AC3E}">
        <p14:creationId xmlns:p14="http://schemas.microsoft.com/office/powerpoint/2010/main" val="2140917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en-US" sz="2400" b="1" dirty="0" smtClean="0"/>
              <a:t>Example Problems</a:t>
            </a:r>
            <a:endParaRPr lang="en-US" sz="2400" b="1" dirty="0"/>
          </a:p>
        </p:txBody>
      </p:sp>
      <p:sp>
        <p:nvSpPr>
          <p:cNvPr id="132099" name="Rectangle 3"/>
          <p:cNvSpPr>
            <a:spLocks noGrp="1" noChangeArrowheads="1"/>
          </p:cNvSpPr>
          <p:nvPr>
            <p:ph type="body" idx="1"/>
          </p:nvPr>
        </p:nvSpPr>
        <p:spPr>
          <a:xfrm>
            <a:off x="685800" y="1396952"/>
            <a:ext cx="8001000" cy="4856162"/>
          </a:xfrm>
        </p:spPr>
        <p:txBody>
          <a:bodyPr/>
          <a:lstStyle/>
          <a:p>
            <a:pPr marL="0" indent="0">
              <a:buNone/>
            </a:pPr>
            <a:r>
              <a:rPr lang="en-US" sz="1300" dirty="0" smtClean="0"/>
              <a:t>In this class we will study the following example models in closer detail:</a:t>
            </a:r>
          </a:p>
          <a:p>
            <a:r>
              <a:rPr lang="en-US" sz="1300" dirty="0" smtClean="0"/>
              <a:t>Simple Flow Systems</a:t>
            </a:r>
          </a:p>
          <a:p>
            <a:pPr lvl="1"/>
            <a:r>
              <a:rPr lang="en-US" sz="1300" dirty="0" smtClean="0"/>
              <a:t>Ex1:  Steady-state Water Pumping System</a:t>
            </a:r>
          </a:p>
          <a:p>
            <a:pPr lvl="1"/>
            <a:r>
              <a:rPr lang="en-US" sz="1300" dirty="0" smtClean="0"/>
              <a:t>Ex2:  Water Distribution Network</a:t>
            </a:r>
          </a:p>
          <a:p>
            <a:pPr lvl="1"/>
            <a:r>
              <a:rPr lang="en-US" sz="1300" dirty="0" smtClean="0"/>
              <a:t>Ex4:  Mixing of Hot Combustion Gases with a Cold Gas Stream</a:t>
            </a:r>
          </a:p>
          <a:p>
            <a:pPr lvl="1"/>
            <a:r>
              <a:rPr lang="en-US" sz="1300" dirty="0" smtClean="0"/>
              <a:t>Ex8:  Blow Down of a Pressurized Tank</a:t>
            </a:r>
          </a:p>
          <a:p>
            <a:pPr lvl="1"/>
            <a:r>
              <a:rPr lang="en-US" sz="1300" dirty="0" smtClean="0"/>
              <a:t>Ex16:  Pressure Regulator Downstream of a Pressurized Tank</a:t>
            </a:r>
          </a:p>
          <a:p>
            <a:pPr lvl="1"/>
            <a:r>
              <a:rPr lang="en-US" sz="1300" dirty="0" smtClean="0"/>
              <a:t>Ex17:  Flow Regulator Downstream of a Pressurized Tank</a:t>
            </a:r>
          </a:p>
          <a:p>
            <a:pPr lvl="1"/>
            <a:r>
              <a:rPr lang="en-US" sz="1300" dirty="0" smtClean="0"/>
              <a:t>Ex18:  Fluid Network with the Fixed Flow Rate Option</a:t>
            </a:r>
          </a:p>
          <a:p>
            <a:pPr lvl="1"/>
            <a:r>
              <a:rPr lang="en-US" sz="1300" dirty="0" smtClean="0"/>
              <a:t>Ex24:  Relief Valve in a Pressurized Tank</a:t>
            </a:r>
            <a:endParaRPr lang="en-US" sz="1300" dirty="0"/>
          </a:p>
          <a:p>
            <a:r>
              <a:rPr lang="en-US" sz="1300" dirty="0" smtClean="0"/>
              <a:t>Compressible Flow</a:t>
            </a:r>
          </a:p>
          <a:p>
            <a:pPr lvl="1"/>
            <a:r>
              <a:rPr lang="en-US" sz="1300" dirty="0" smtClean="0"/>
              <a:t>Ex3:  Converging-Diverging Nozzle</a:t>
            </a:r>
          </a:p>
          <a:p>
            <a:pPr lvl="1"/>
            <a:r>
              <a:rPr lang="en-US" sz="1300" dirty="0" smtClean="0"/>
              <a:t>Ex18:  Subsonic </a:t>
            </a:r>
            <a:r>
              <a:rPr lang="en-US" sz="1300" dirty="0" err="1" smtClean="0"/>
              <a:t>Fanno</a:t>
            </a:r>
            <a:r>
              <a:rPr lang="en-US" sz="1300" dirty="0" smtClean="0"/>
              <a:t> Flow</a:t>
            </a:r>
          </a:p>
          <a:p>
            <a:pPr lvl="1"/>
            <a:r>
              <a:rPr lang="en-US" sz="1300" dirty="0" smtClean="0"/>
              <a:t>Ex19:  Rayleigh Flow</a:t>
            </a:r>
          </a:p>
          <a:p>
            <a:r>
              <a:rPr lang="en-US" sz="1300" dirty="0" smtClean="0"/>
              <a:t>Fluid Transient</a:t>
            </a:r>
          </a:p>
          <a:p>
            <a:pPr lvl="1"/>
            <a:r>
              <a:rPr lang="en-US" sz="1300" dirty="0" smtClean="0"/>
              <a:t>Ex15:  </a:t>
            </a:r>
            <a:r>
              <a:rPr lang="en-US" sz="1300" dirty="0" err="1" smtClean="0"/>
              <a:t>Waterhammer</a:t>
            </a:r>
            <a:r>
              <a:rPr lang="en-US" sz="1300" dirty="0" smtClean="0"/>
              <a:t> after Sudden Valve Closure</a:t>
            </a:r>
          </a:p>
          <a:p>
            <a:pPr lvl="1"/>
            <a:r>
              <a:rPr lang="en-US" sz="1300" dirty="0" smtClean="0"/>
              <a:t>Ex26:  Fluid Transient after Sudden Valve Opening</a:t>
            </a:r>
            <a:endParaRPr lang="en-US" sz="1300" dirty="0"/>
          </a:p>
          <a:p>
            <a:r>
              <a:rPr lang="en-US" sz="1300" dirty="0" smtClean="0"/>
              <a:t>Tank Pressurization</a:t>
            </a:r>
          </a:p>
          <a:p>
            <a:pPr lvl="1"/>
            <a:r>
              <a:rPr lang="en-US" sz="1300" dirty="0" smtClean="0"/>
              <a:t>Ex10:  Simple Tank Pressurization</a:t>
            </a:r>
          </a:p>
          <a:p>
            <a:pPr lvl="1"/>
            <a:r>
              <a:rPr lang="en-US" sz="1300" dirty="0" smtClean="0"/>
              <a:t>Ex12:  Multiple Tank Pressurization with Control Valves</a:t>
            </a:r>
            <a:endParaRPr lang="en-US" sz="1300" dirty="0"/>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29</a:t>
            </a:fld>
            <a:endParaRPr lang="en-US"/>
          </a:p>
        </p:txBody>
      </p:sp>
    </p:spTree>
    <p:extLst>
      <p:ext uri="{BB962C8B-B14F-4D97-AF65-F5344CB8AC3E}">
        <p14:creationId xmlns:p14="http://schemas.microsoft.com/office/powerpoint/2010/main" val="34847024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85800" y="769938"/>
            <a:ext cx="7772400" cy="1143000"/>
          </a:xfrm>
        </p:spPr>
        <p:txBody>
          <a:bodyPr/>
          <a:lstStyle/>
          <a:p>
            <a:r>
              <a:rPr lang="en-US" sz="2400" b="1"/>
              <a:t>BACKGROUND</a:t>
            </a:r>
          </a:p>
        </p:txBody>
      </p:sp>
      <p:sp>
        <p:nvSpPr>
          <p:cNvPr id="61443" name="Rectangle 3"/>
          <p:cNvSpPr>
            <a:spLocks noGrp="1" noChangeArrowheads="1"/>
          </p:cNvSpPr>
          <p:nvPr>
            <p:ph type="body" idx="1"/>
          </p:nvPr>
        </p:nvSpPr>
        <p:spPr>
          <a:xfrm>
            <a:off x="685800" y="1752600"/>
            <a:ext cx="8134350" cy="4421188"/>
          </a:xfrm>
        </p:spPr>
        <p:txBody>
          <a:bodyPr/>
          <a:lstStyle/>
          <a:p>
            <a:pPr>
              <a:lnSpc>
                <a:spcPct val="90000"/>
              </a:lnSpc>
            </a:pPr>
            <a:r>
              <a:rPr lang="en-US" sz="2400" dirty="0"/>
              <a:t>GFSSP stands for </a:t>
            </a:r>
            <a:r>
              <a:rPr lang="en-US" sz="2400" u="sng" dirty="0"/>
              <a:t>G</a:t>
            </a:r>
            <a:r>
              <a:rPr lang="en-US" sz="2400" dirty="0"/>
              <a:t>eneralized </a:t>
            </a:r>
            <a:r>
              <a:rPr lang="en-US" sz="2400" u="sng" dirty="0"/>
              <a:t>F</a:t>
            </a:r>
            <a:r>
              <a:rPr lang="en-US" sz="2400" dirty="0"/>
              <a:t>luid </a:t>
            </a:r>
            <a:r>
              <a:rPr lang="en-US" sz="2400" u="sng" dirty="0"/>
              <a:t>S</a:t>
            </a:r>
            <a:r>
              <a:rPr lang="en-US" sz="2400" dirty="0"/>
              <a:t>ystem </a:t>
            </a:r>
            <a:r>
              <a:rPr lang="en-US" sz="2400" u="sng" dirty="0"/>
              <a:t>S</a:t>
            </a:r>
            <a:r>
              <a:rPr lang="en-US" sz="2400" dirty="0"/>
              <a:t>imulation </a:t>
            </a:r>
            <a:r>
              <a:rPr lang="en-US" sz="2400" u="sng" dirty="0"/>
              <a:t>P</a:t>
            </a:r>
            <a:r>
              <a:rPr lang="en-US" sz="2400" dirty="0"/>
              <a:t>rogram </a:t>
            </a:r>
          </a:p>
          <a:p>
            <a:pPr>
              <a:lnSpc>
                <a:spcPct val="90000"/>
              </a:lnSpc>
            </a:pPr>
            <a:r>
              <a:rPr lang="en-US" sz="2400" dirty="0"/>
              <a:t>It is a general-purpose computer program to compute pressure, temperature and flow distribution in flow network with solid to fluid (conjugate) heat transfer</a:t>
            </a:r>
          </a:p>
          <a:p>
            <a:pPr>
              <a:lnSpc>
                <a:spcPct val="90000"/>
              </a:lnSpc>
            </a:pPr>
            <a:r>
              <a:rPr lang="en-US" sz="2400" dirty="0"/>
              <a:t>It was primarily developed to analyze </a:t>
            </a:r>
          </a:p>
          <a:p>
            <a:pPr algn="ctr">
              <a:lnSpc>
                <a:spcPct val="90000"/>
              </a:lnSpc>
            </a:pPr>
            <a:endParaRPr lang="en-US" sz="500" dirty="0"/>
          </a:p>
          <a:p>
            <a:pPr lvl="1">
              <a:lnSpc>
                <a:spcPct val="90000"/>
              </a:lnSpc>
            </a:pPr>
            <a:r>
              <a:rPr lang="en-US" sz="2000" dirty="0"/>
              <a:t>Internal Flow Analysis of Turbopump</a:t>
            </a:r>
          </a:p>
          <a:p>
            <a:pPr algn="ctr">
              <a:lnSpc>
                <a:spcPct val="90000"/>
              </a:lnSpc>
            </a:pPr>
            <a:endParaRPr lang="en-US" sz="500" dirty="0"/>
          </a:p>
          <a:p>
            <a:pPr lvl="1">
              <a:lnSpc>
                <a:spcPct val="90000"/>
              </a:lnSpc>
            </a:pPr>
            <a:r>
              <a:rPr lang="en-US" sz="2000" dirty="0"/>
              <a:t>Transient Flow Analysis of Propulsion System</a:t>
            </a:r>
          </a:p>
          <a:p>
            <a:pPr algn="ctr">
              <a:lnSpc>
                <a:spcPct val="90000"/>
              </a:lnSpc>
            </a:pPr>
            <a:endParaRPr lang="en-US" sz="500" dirty="0"/>
          </a:p>
          <a:p>
            <a:pPr algn="ctr">
              <a:lnSpc>
                <a:spcPct val="90000"/>
              </a:lnSpc>
            </a:pPr>
            <a:endParaRPr lang="en-US" sz="500" dirty="0"/>
          </a:p>
          <a:p>
            <a:pPr>
              <a:lnSpc>
                <a:spcPct val="90000"/>
              </a:lnSpc>
            </a:pPr>
            <a:r>
              <a:rPr lang="en-US" sz="2400" dirty="0"/>
              <a:t>GFSSP development started in 1994 with an objective to provide a generalized and easy to use flow analysis tool</a:t>
            </a:r>
          </a:p>
          <a:p>
            <a:pPr algn="ctr">
              <a:lnSpc>
                <a:spcPct val="90000"/>
              </a:lnSpc>
            </a:pPr>
            <a:endParaRPr lang="en-US" sz="500" dirty="0"/>
          </a:p>
          <a:p>
            <a:pPr algn="ctr">
              <a:lnSpc>
                <a:spcPct val="90000"/>
              </a:lnSpc>
            </a:pPr>
            <a:endParaRPr lang="en-US" sz="500" dirty="0"/>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en-US" sz="2400" b="1" dirty="0" smtClean="0"/>
              <a:t>Example Problems (cont.)</a:t>
            </a:r>
            <a:endParaRPr lang="en-US" sz="2400" b="1" dirty="0"/>
          </a:p>
        </p:txBody>
      </p:sp>
      <p:sp>
        <p:nvSpPr>
          <p:cNvPr id="132099" name="Rectangle 3"/>
          <p:cNvSpPr>
            <a:spLocks noGrp="1" noChangeArrowheads="1"/>
          </p:cNvSpPr>
          <p:nvPr>
            <p:ph type="body" idx="1"/>
          </p:nvPr>
        </p:nvSpPr>
        <p:spPr>
          <a:xfrm>
            <a:off x="685800" y="1500188"/>
            <a:ext cx="8001000" cy="5693092"/>
          </a:xfrm>
        </p:spPr>
        <p:txBody>
          <a:bodyPr/>
          <a:lstStyle/>
          <a:p>
            <a:r>
              <a:rPr lang="en-US" sz="1300" dirty="0" smtClean="0"/>
              <a:t>Conjugate </a:t>
            </a:r>
            <a:r>
              <a:rPr lang="en-US" sz="1300" dirty="0" smtClean="0"/>
              <a:t>Heat Transfer</a:t>
            </a:r>
          </a:p>
          <a:p>
            <a:pPr lvl="1"/>
            <a:r>
              <a:rPr lang="en-US" sz="1300" dirty="0" smtClean="0"/>
              <a:t>Ex13:  Steady-state Conduction through a Rod with Convection</a:t>
            </a:r>
          </a:p>
          <a:p>
            <a:pPr lvl="1"/>
            <a:r>
              <a:rPr lang="en-US" sz="1300" dirty="0" smtClean="0"/>
              <a:t>Ex14:  Chilldown of Cryogenic Pipeline</a:t>
            </a:r>
          </a:p>
          <a:p>
            <a:pPr lvl="1"/>
            <a:r>
              <a:rPr lang="en-US" sz="1300" dirty="0" smtClean="0"/>
              <a:t>Ex29:  Self-Pressurization of a Cryogenic Propellant Tank Due to Boil-Off</a:t>
            </a:r>
          </a:p>
          <a:p>
            <a:r>
              <a:rPr lang="en-US" sz="1300" dirty="0" err="1" smtClean="0"/>
              <a:t>Turbomachinery</a:t>
            </a:r>
            <a:r>
              <a:rPr lang="en-US" sz="1300" dirty="0" smtClean="0"/>
              <a:t> Applications</a:t>
            </a:r>
          </a:p>
          <a:p>
            <a:pPr lvl="1"/>
            <a:r>
              <a:rPr lang="en-US" sz="1300" dirty="0" smtClean="0"/>
              <a:t>Ex6:  Radial Flow on a Rotating Disk</a:t>
            </a:r>
          </a:p>
          <a:p>
            <a:pPr lvl="1"/>
            <a:r>
              <a:rPr lang="en-US" sz="1300" dirty="0" smtClean="0"/>
              <a:t>Ex11:  Power Balancing of a Turbopump Assembly</a:t>
            </a:r>
          </a:p>
          <a:p>
            <a:pPr lvl="1"/>
            <a:r>
              <a:rPr lang="en-US" sz="1300" dirty="0" smtClean="0"/>
              <a:t>Ex21:  Axial Thrust Calculation in the Simplex Turbopump</a:t>
            </a:r>
          </a:p>
          <a:p>
            <a:r>
              <a:rPr lang="en-US" sz="1300" dirty="0" smtClean="0"/>
              <a:t>Miscellaneous</a:t>
            </a:r>
          </a:p>
          <a:p>
            <a:pPr lvl="1"/>
            <a:r>
              <a:rPr lang="en-US" sz="1300" dirty="0" smtClean="0"/>
              <a:t>Ex5:  Simple Heat Exchanger</a:t>
            </a:r>
          </a:p>
          <a:p>
            <a:pPr lvl="1"/>
            <a:r>
              <a:rPr lang="en-US" sz="1300" dirty="0" smtClean="0"/>
              <a:t>Ex20:  Lithium Loop Model</a:t>
            </a:r>
          </a:p>
          <a:p>
            <a:pPr lvl="1"/>
            <a:r>
              <a:rPr lang="en-US" sz="1300" dirty="0" smtClean="0"/>
              <a:t>Ex23:  Helium-Assisted, Buoyancy-Driven Flow in a </a:t>
            </a:r>
            <a:r>
              <a:rPr lang="en-US" sz="1300" dirty="0" err="1" smtClean="0"/>
              <a:t>LOx</a:t>
            </a:r>
            <a:r>
              <a:rPr lang="en-US" sz="1300" dirty="0" smtClean="0"/>
              <a:t> Recirculation Line</a:t>
            </a:r>
          </a:p>
          <a:p>
            <a:pPr lvl="1"/>
            <a:r>
              <a:rPr lang="en-US" sz="1300" dirty="0" smtClean="0"/>
              <a:t>Ex25:  Two-Dimensional Recirculating Flow in a Driven Cavity</a:t>
            </a:r>
          </a:p>
          <a:p>
            <a:pPr lvl="1"/>
            <a:r>
              <a:rPr lang="en-US" sz="1300" dirty="0" smtClean="0"/>
              <a:t>Ex27:  Boiling Water Reactor</a:t>
            </a:r>
          </a:p>
          <a:p>
            <a:pPr lvl="1"/>
            <a:r>
              <a:rPr lang="en-US" sz="1300" dirty="0" smtClean="0"/>
              <a:t>Ex31:  </a:t>
            </a:r>
            <a:r>
              <a:rPr lang="en-US" sz="1300" dirty="0" err="1" smtClean="0"/>
              <a:t>Psychrometrics</a:t>
            </a:r>
            <a:r>
              <a:rPr lang="en-US" sz="1300" dirty="0" smtClean="0"/>
              <a:t> of Air-Water Vapor Mixture</a:t>
            </a:r>
            <a:endParaRPr lang="en-US" sz="1300" dirty="0"/>
          </a:p>
          <a:p>
            <a:endParaRPr lang="en-US" sz="3600" dirty="0"/>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30</a:t>
            </a:fld>
            <a:endParaRPr lang="en-US"/>
          </a:p>
        </p:txBody>
      </p:sp>
    </p:spTree>
    <p:extLst>
      <p:ext uri="{BB962C8B-B14F-4D97-AF65-F5344CB8AC3E}">
        <p14:creationId xmlns:p14="http://schemas.microsoft.com/office/powerpoint/2010/main" val="24609650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5654" y="5122190"/>
            <a:ext cx="7834393" cy="461665"/>
          </a:xfrm>
          <a:prstGeom prst="rect">
            <a:avLst/>
          </a:prstGeom>
          <a:noFill/>
        </p:spPr>
        <p:txBody>
          <a:bodyPr wrap="square" rtlCol="0">
            <a:spAutoFit/>
          </a:bodyPr>
          <a:lstStyle/>
          <a:p>
            <a:r>
              <a:rPr lang="en-US" sz="2400" dirty="0" smtClean="0">
                <a:latin typeface="+mn-lt"/>
              </a:rPr>
              <a:t>Feature: Moving Boundary, Comparison with Test Data</a:t>
            </a:r>
            <a:endParaRPr lang="en-US" sz="2400" dirty="0">
              <a:latin typeface="+mn-lt"/>
            </a:endParaRPr>
          </a:p>
        </p:txBody>
      </p:sp>
      <p:pic>
        <p:nvPicPr>
          <p:cNvPr id="4" name="Picture 3"/>
          <p:cNvPicPr/>
          <p:nvPr/>
        </p:nvPicPr>
        <p:blipFill>
          <a:blip r:embed="rId2" cstate="print"/>
          <a:srcRect/>
          <a:stretch>
            <a:fillRect/>
          </a:stretch>
        </p:blipFill>
        <p:spPr bwMode="auto">
          <a:xfrm>
            <a:off x="2524125" y="1990725"/>
            <a:ext cx="4095750" cy="2876550"/>
          </a:xfrm>
          <a:prstGeom prst="rect">
            <a:avLst/>
          </a:prstGeom>
          <a:noFill/>
          <a:ln w="9525">
            <a:noFill/>
            <a:miter lim="800000"/>
            <a:headEnd/>
            <a:tailEnd/>
          </a:ln>
        </p:spPr>
      </p:pic>
      <p:sp>
        <p:nvSpPr>
          <p:cNvPr id="5" name="Rectangle 4"/>
          <p:cNvSpPr/>
          <p:nvPr/>
        </p:nvSpPr>
        <p:spPr>
          <a:xfrm>
            <a:off x="751668" y="1047188"/>
            <a:ext cx="7826643" cy="954107"/>
          </a:xfrm>
          <a:prstGeom prst="rect">
            <a:avLst/>
          </a:prstGeom>
        </p:spPr>
        <p:txBody>
          <a:bodyPr wrap="square">
            <a:spAutoFit/>
          </a:bodyPr>
          <a:lstStyle/>
          <a:p>
            <a:r>
              <a:rPr lang="en-US" b="1" dirty="0" smtClean="0">
                <a:latin typeface="+mj-lt"/>
              </a:rPr>
              <a:t>Example 7 - Flow in a Long Bearing Squeeze Film Damper</a:t>
            </a:r>
            <a:endParaRPr lang="en-US" dirty="0">
              <a:latin typeface="+mj-lt"/>
            </a:endParaRPr>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7" name="Slide Number Placeholder 6"/>
          <p:cNvSpPr>
            <a:spLocks noGrp="1"/>
          </p:cNvSpPr>
          <p:nvPr>
            <p:ph type="sldNum" sz="quarter" idx="12"/>
          </p:nvPr>
        </p:nvSpPr>
        <p:spPr/>
        <p:txBody>
          <a:bodyPr/>
          <a:lstStyle/>
          <a:p>
            <a:fld id="{1A34C004-7483-402A-9C51-03C02C4C1CD2}" type="slidenum">
              <a:rPr lang="en-US" smtClean="0"/>
              <a:t>31</a:t>
            </a:fld>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5654" y="5122190"/>
            <a:ext cx="7834393" cy="830997"/>
          </a:xfrm>
          <a:prstGeom prst="rect">
            <a:avLst/>
          </a:prstGeom>
          <a:noFill/>
        </p:spPr>
        <p:txBody>
          <a:bodyPr wrap="square" rtlCol="0">
            <a:spAutoFit/>
          </a:bodyPr>
          <a:lstStyle/>
          <a:p>
            <a:r>
              <a:rPr lang="en-US" sz="2400" dirty="0" smtClean="0">
                <a:latin typeface="+mn-lt"/>
              </a:rPr>
              <a:t>Feature: Variable Geometry, Moving Boundary, and Comparison with Analytical Solution</a:t>
            </a:r>
            <a:endParaRPr lang="en-US" sz="2400" dirty="0">
              <a:latin typeface="+mn-lt"/>
            </a:endParaRPr>
          </a:p>
        </p:txBody>
      </p:sp>
      <p:pic>
        <p:nvPicPr>
          <p:cNvPr id="4" name="Picture 3"/>
          <p:cNvPicPr/>
          <p:nvPr/>
        </p:nvPicPr>
        <p:blipFill>
          <a:blip r:embed="rId2" cstate="print"/>
          <a:srcRect/>
          <a:stretch>
            <a:fillRect/>
          </a:stretch>
        </p:blipFill>
        <p:spPr bwMode="auto">
          <a:xfrm>
            <a:off x="2762250" y="2309812"/>
            <a:ext cx="3619500" cy="2238375"/>
          </a:xfrm>
          <a:prstGeom prst="rect">
            <a:avLst/>
          </a:prstGeom>
          <a:noFill/>
          <a:ln w="9525">
            <a:noFill/>
            <a:miter lim="800000"/>
            <a:headEnd/>
            <a:tailEnd/>
          </a:ln>
        </p:spPr>
      </p:pic>
      <p:sp>
        <p:nvSpPr>
          <p:cNvPr id="5" name="Rectangle 4"/>
          <p:cNvSpPr/>
          <p:nvPr/>
        </p:nvSpPr>
        <p:spPr>
          <a:xfrm>
            <a:off x="743919" y="1262632"/>
            <a:ext cx="7772400" cy="523220"/>
          </a:xfrm>
          <a:prstGeom prst="rect">
            <a:avLst/>
          </a:prstGeom>
        </p:spPr>
        <p:txBody>
          <a:bodyPr wrap="square">
            <a:spAutoFit/>
          </a:bodyPr>
          <a:lstStyle/>
          <a:p>
            <a:r>
              <a:rPr lang="en-US" b="1" dirty="0" smtClean="0">
                <a:latin typeface="+mj-lt"/>
              </a:rPr>
              <a:t>Example 9 - A Reciprocating Piston-Cylinder </a:t>
            </a:r>
            <a:endParaRPr lang="en-US" dirty="0">
              <a:latin typeface="+mj-lt"/>
            </a:endParaRPr>
          </a:p>
        </p:txBody>
      </p:sp>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7" name="Slide Number Placeholder 6"/>
          <p:cNvSpPr>
            <a:spLocks noGrp="1"/>
          </p:cNvSpPr>
          <p:nvPr>
            <p:ph type="sldNum" sz="quarter" idx="12"/>
          </p:nvPr>
        </p:nvSpPr>
        <p:spPr/>
        <p:txBody>
          <a:bodyPr/>
          <a:lstStyle/>
          <a:p>
            <a:fld id="{1A34C004-7483-402A-9C51-03C02C4C1CD2}" type="slidenum">
              <a:rPr lang="en-US" smtClean="0"/>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54803" y="4973599"/>
            <a:ext cx="7834393" cy="830997"/>
          </a:xfrm>
          <a:prstGeom prst="rect">
            <a:avLst/>
          </a:prstGeom>
          <a:noFill/>
        </p:spPr>
        <p:txBody>
          <a:bodyPr wrap="square" rtlCol="0">
            <a:spAutoFit/>
          </a:bodyPr>
          <a:lstStyle/>
          <a:p>
            <a:r>
              <a:rPr lang="en-US" sz="2400" dirty="0" smtClean="0">
                <a:latin typeface="+mn-lt"/>
              </a:rPr>
              <a:t>Feature: Conjugate heat transfer with phase change, Fixed Flowrate option and Loading of Tank</a:t>
            </a:r>
            <a:endParaRPr lang="en-US" sz="2400" dirty="0">
              <a:latin typeface="+mn-lt"/>
            </a:endParaRPr>
          </a:p>
        </p:txBody>
      </p:sp>
      <p:sp>
        <p:nvSpPr>
          <p:cNvPr id="7" name="Rectangle 6"/>
          <p:cNvSpPr/>
          <p:nvPr/>
        </p:nvSpPr>
        <p:spPr>
          <a:xfrm>
            <a:off x="379709" y="985195"/>
            <a:ext cx="8586060" cy="400110"/>
          </a:xfrm>
          <a:prstGeom prst="rect">
            <a:avLst/>
          </a:prstGeom>
        </p:spPr>
        <p:txBody>
          <a:bodyPr wrap="square">
            <a:spAutoFit/>
          </a:bodyPr>
          <a:lstStyle/>
          <a:p>
            <a:r>
              <a:rPr lang="en-US" sz="2000" b="1" dirty="0" smtClean="0">
                <a:latin typeface="+mj-lt"/>
              </a:rPr>
              <a:t>Example 28 – </a:t>
            </a:r>
            <a:r>
              <a:rPr lang="en-US" sz="2000" b="1" dirty="0">
                <a:latin typeface="+mj-lt"/>
              </a:rPr>
              <a:t>No-Vent Tank Chill &amp; Fill Model </a:t>
            </a:r>
            <a:endParaRPr lang="en-US" sz="2000" dirty="0">
              <a:latin typeface="+mj-lt"/>
            </a:endParaRPr>
          </a:p>
        </p:txBody>
      </p:sp>
      <p:pic>
        <p:nvPicPr>
          <p:cNvPr id="9" name="Picture 6"/>
          <p:cNvPicPr>
            <a:picLocks noChangeAspect="1" noChangeArrowheads="1"/>
          </p:cNvPicPr>
          <p:nvPr/>
        </p:nvPicPr>
        <p:blipFill>
          <a:blip r:embed="rId2" cstate="print"/>
          <a:srcRect/>
          <a:stretch>
            <a:fillRect/>
          </a:stretch>
        </p:blipFill>
        <p:spPr bwMode="auto">
          <a:xfrm>
            <a:off x="2515621" y="1489434"/>
            <a:ext cx="3504179" cy="3239995"/>
          </a:xfrm>
          <a:prstGeom prst="rect">
            <a:avLst/>
          </a:prstGeom>
          <a:noFill/>
          <a:ln w="9525">
            <a:noFill/>
            <a:miter lim="800000"/>
            <a:headEnd/>
            <a:tailEnd/>
          </a:ln>
          <a:effectLst/>
        </p:spPr>
      </p:pic>
      <p:sp>
        <p:nvSpPr>
          <p:cNvPr id="3" name="Slide Number Placeholder 2"/>
          <p:cNvSpPr>
            <a:spLocks noGrp="1"/>
          </p:cNvSpPr>
          <p:nvPr>
            <p:ph type="sldNum" sz="quarter" idx="12"/>
          </p:nvPr>
        </p:nvSpPr>
        <p:spPr/>
        <p:txBody>
          <a:bodyPr/>
          <a:lstStyle/>
          <a:p>
            <a:fld id="{1A34C004-7483-402A-9C51-03C02C4C1CD2}" type="slidenum">
              <a:rPr lang="en-US" smtClean="0"/>
              <a:t>33</a:t>
            </a:fld>
            <a:endParaRPr lang="en-US"/>
          </a:p>
        </p:txBody>
      </p:sp>
      <p:sp>
        <p:nvSpPr>
          <p:cNvPr id="8" name="Footer Placeholder 1"/>
          <p:cNvSpPr txBox="1">
            <a:spLocks/>
          </p:cNvSpPr>
          <p:nvPr/>
        </p:nvSpPr>
        <p:spPr bwMode="auto">
          <a:xfrm>
            <a:off x="3055464"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Tree>
    <p:extLst>
      <p:ext uri="{BB962C8B-B14F-4D97-AF65-F5344CB8AC3E}">
        <p14:creationId xmlns:p14="http://schemas.microsoft.com/office/powerpoint/2010/main" val="36408777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7" name="TextBox 6"/>
          <p:cNvSpPr txBox="1"/>
          <p:nvPr/>
        </p:nvSpPr>
        <p:spPr>
          <a:xfrm>
            <a:off x="654803" y="4973599"/>
            <a:ext cx="7834393" cy="830997"/>
          </a:xfrm>
          <a:prstGeom prst="rect">
            <a:avLst/>
          </a:prstGeom>
          <a:noFill/>
        </p:spPr>
        <p:txBody>
          <a:bodyPr wrap="square" rtlCol="0">
            <a:spAutoFit/>
          </a:bodyPr>
          <a:lstStyle/>
          <a:p>
            <a:r>
              <a:rPr lang="en-US" sz="2400" dirty="0" smtClean="0">
                <a:latin typeface="+mn-lt"/>
              </a:rPr>
              <a:t>Feature: Modeling propellant burning as mass &amp; energy source, flow in rocket nozzle and thrust calculation </a:t>
            </a:r>
            <a:endParaRPr lang="en-US" sz="2400" dirty="0">
              <a:latin typeface="+mn-lt"/>
            </a:endParaRPr>
          </a:p>
        </p:txBody>
      </p:sp>
      <p:sp>
        <p:nvSpPr>
          <p:cNvPr id="8" name="Rectangle 7"/>
          <p:cNvSpPr/>
          <p:nvPr/>
        </p:nvSpPr>
        <p:spPr>
          <a:xfrm>
            <a:off x="379709" y="985195"/>
            <a:ext cx="8586060" cy="400110"/>
          </a:xfrm>
          <a:prstGeom prst="rect">
            <a:avLst/>
          </a:prstGeom>
        </p:spPr>
        <p:txBody>
          <a:bodyPr wrap="square">
            <a:spAutoFit/>
          </a:bodyPr>
          <a:lstStyle/>
          <a:p>
            <a:r>
              <a:rPr lang="en-US" sz="2000" b="1" dirty="0" smtClean="0">
                <a:latin typeface="+mj-lt"/>
              </a:rPr>
              <a:t>Example 30 – </a:t>
            </a:r>
            <a:r>
              <a:rPr lang="en-US" sz="2000" b="1" dirty="0">
                <a:latin typeface="+mj-lt"/>
              </a:rPr>
              <a:t>Modeling Solid Propellant Rocket Motor Ballistic </a:t>
            </a:r>
            <a:endParaRPr lang="en-US" sz="2000" dirty="0">
              <a:latin typeface="+mj-lt"/>
            </a:endParaRPr>
          </a:p>
        </p:txBody>
      </p:sp>
      <p:pic>
        <p:nvPicPr>
          <p:cNvPr id="10" name="Picture 9"/>
          <p:cNvPicPr/>
          <p:nvPr/>
        </p:nvPicPr>
        <p:blipFill>
          <a:blip r:embed="rId2">
            <a:extLst>
              <a:ext uri="{28A0092B-C50C-407E-A947-70E740481C1C}">
                <a14:useLocalDpi xmlns:a14="http://schemas.microsoft.com/office/drawing/2010/main" val="0"/>
              </a:ext>
            </a:extLst>
          </a:blip>
          <a:srcRect/>
          <a:stretch>
            <a:fillRect/>
          </a:stretch>
        </p:blipFill>
        <p:spPr bwMode="auto">
          <a:xfrm>
            <a:off x="1298574" y="1908142"/>
            <a:ext cx="6546850" cy="1720589"/>
          </a:xfrm>
          <a:prstGeom prst="rect">
            <a:avLst/>
          </a:prstGeom>
          <a:noFill/>
          <a:ln>
            <a:noFill/>
          </a:ln>
        </p:spPr>
      </p:pic>
      <p:sp>
        <p:nvSpPr>
          <p:cNvPr id="3" name="Slide Number Placeholder 2"/>
          <p:cNvSpPr>
            <a:spLocks noGrp="1"/>
          </p:cNvSpPr>
          <p:nvPr>
            <p:ph type="sldNum" sz="quarter" idx="12"/>
          </p:nvPr>
        </p:nvSpPr>
        <p:spPr/>
        <p:txBody>
          <a:bodyPr/>
          <a:lstStyle/>
          <a:p>
            <a:fld id="{1A34C004-7483-402A-9C51-03C02C4C1CD2}" type="slidenum">
              <a:rPr lang="en-US" smtClean="0"/>
              <a:t>34</a:t>
            </a:fld>
            <a:endParaRPr lang="en-US"/>
          </a:p>
        </p:txBody>
      </p:sp>
    </p:spTree>
    <p:extLst>
      <p:ext uri="{BB962C8B-B14F-4D97-AF65-F5344CB8AC3E}">
        <p14:creationId xmlns:p14="http://schemas.microsoft.com/office/powerpoint/2010/main" val="9921136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A34C004-7483-402A-9C51-03C02C4C1CD2}" type="slidenum">
              <a:rPr lang="en-US" smtClean="0"/>
              <a:t>35</a:t>
            </a:fld>
            <a:endParaRPr lang="en-US" dirty="0"/>
          </a:p>
        </p:txBody>
      </p:sp>
      <p:sp>
        <p:nvSpPr>
          <p:cNvPr id="3" name="Footer Placeholder 1"/>
          <p:cNvSpPr txBox="1">
            <a:spLocks/>
          </p:cNvSpPr>
          <p:nvPr/>
        </p:nvSpPr>
        <p:spPr bwMode="auto">
          <a:xfrm>
            <a:off x="3377339" y="64055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4" name="TextBox 3"/>
          <p:cNvSpPr txBox="1"/>
          <p:nvPr/>
        </p:nvSpPr>
        <p:spPr>
          <a:xfrm>
            <a:off x="807203" y="5125999"/>
            <a:ext cx="7834393" cy="1200329"/>
          </a:xfrm>
          <a:prstGeom prst="rect">
            <a:avLst/>
          </a:prstGeom>
          <a:noFill/>
        </p:spPr>
        <p:txBody>
          <a:bodyPr wrap="square" rtlCol="0">
            <a:spAutoFit/>
          </a:bodyPr>
          <a:lstStyle/>
          <a:p>
            <a:r>
              <a:rPr lang="en-US" sz="2400" dirty="0" smtClean="0">
                <a:latin typeface="+mn-lt"/>
              </a:rPr>
              <a:t>Feature: Modeling of Longitudinal Inertia in Momentum Equation to calculate flow distribution in a dividing flow manifold</a:t>
            </a:r>
            <a:endParaRPr lang="en-US" sz="2400" dirty="0">
              <a:latin typeface="+mn-lt"/>
            </a:endParaRPr>
          </a:p>
        </p:txBody>
      </p:sp>
      <p:sp>
        <p:nvSpPr>
          <p:cNvPr id="5" name="Rectangle 4"/>
          <p:cNvSpPr/>
          <p:nvPr/>
        </p:nvSpPr>
        <p:spPr>
          <a:xfrm>
            <a:off x="532109" y="1137595"/>
            <a:ext cx="8586060" cy="400110"/>
          </a:xfrm>
          <a:prstGeom prst="rect">
            <a:avLst/>
          </a:prstGeom>
        </p:spPr>
        <p:txBody>
          <a:bodyPr wrap="square">
            <a:spAutoFit/>
          </a:bodyPr>
          <a:lstStyle/>
          <a:p>
            <a:r>
              <a:rPr lang="en-US" sz="2000" b="1" dirty="0" smtClean="0">
                <a:latin typeface="+mj-lt"/>
              </a:rPr>
              <a:t>Example 32 – </a:t>
            </a:r>
            <a:r>
              <a:rPr lang="en-US" sz="2000" b="1" dirty="0">
                <a:latin typeface="Arial" panose="020B0604020202020204" pitchFamily="34" charset="0"/>
                <a:cs typeface="Arial" panose="020B0604020202020204" pitchFamily="34" charset="0"/>
              </a:rPr>
              <a:t>Flow Distribution in Manifold </a:t>
            </a:r>
            <a:endParaRPr lang="en-US" sz="2000" dirty="0">
              <a:latin typeface="Arial" panose="020B0604020202020204" pitchFamily="34" charset="0"/>
              <a:cs typeface="Arial" panose="020B0604020202020204" pitchFamily="34" charset="0"/>
            </a:endParaRPr>
          </a:p>
        </p:txBody>
      </p:sp>
      <p:grpSp>
        <p:nvGrpSpPr>
          <p:cNvPr id="58" name="Group 57"/>
          <p:cNvGrpSpPr/>
          <p:nvPr/>
        </p:nvGrpSpPr>
        <p:grpSpPr>
          <a:xfrm>
            <a:off x="677917" y="2973573"/>
            <a:ext cx="7963679" cy="716557"/>
            <a:chOff x="137971" y="1828304"/>
            <a:chExt cx="8503625" cy="977712"/>
          </a:xfrm>
        </p:grpSpPr>
        <p:grpSp>
          <p:nvGrpSpPr>
            <p:cNvPr id="46" name="Group 45"/>
            <p:cNvGrpSpPr/>
            <p:nvPr/>
          </p:nvGrpSpPr>
          <p:grpSpPr>
            <a:xfrm>
              <a:off x="768903" y="2474938"/>
              <a:ext cx="7872693" cy="331078"/>
              <a:chOff x="642657" y="3452648"/>
              <a:chExt cx="7872693" cy="331078"/>
            </a:xfrm>
          </p:grpSpPr>
          <p:cxnSp>
            <p:nvCxnSpPr>
              <p:cNvPr id="12" name="Straight Connector 11"/>
              <p:cNvCxnSpPr/>
              <p:nvPr/>
            </p:nvCxnSpPr>
            <p:spPr bwMode="auto">
              <a:xfrm>
                <a:off x="662152" y="3783726"/>
                <a:ext cx="5833242" cy="0"/>
              </a:xfrm>
              <a:prstGeom prst="line">
                <a:avLst/>
              </a:prstGeom>
              <a:solidFill>
                <a:schemeClr val="bg1"/>
              </a:solidFill>
              <a:ln w="19050" cap="flat" cmpd="sng" algn="ctr">
                <a:solidFill>
                  <a:schemeClr val="tx1"/>
                </a:solidFill>
                <a:prstDash val="solid"/>
                <a:round/>
                <a:headEnd type="none" w="med" len="med"/>
                <a:tailEnd type="none" w="med" len="med"/>
              </a:ln>
              <a:effectLst/>
            </p:spPr>
          </p:cxnSp>
          <p:grpSp>
            <p:nvGrpSpPr>
              <p:cNvPr id="38" name="Group 37"/>
              <p:cNvGrpSpPr/>
              <p:nvPr/>
            </p:nvGrpSpPr>
            <p:grpSpPr>
              <a:xfrm>
                <a:off x="642657" y="3452648"/>
                <a:ext cx="7872693" cy="0"/>
                <a:chOff x="1245476" y="3846786"/>
                <a:chExt cx="7872693" cy="0"/>
              </a:xfrm>
            </p:grpSpPr>
            <p:grpSp>
              <p:nvGrpSpPr>
                <p:cNvPr id="31" name="Group 30"/>
                <p:cNvGrpSpPr/>
                <p:nvPr/>
              </p:nvGrpSpPr>
              <p:grpSpPr>
                <a:xfrm>
                  <a:off x="1245476" y="3846786"/>
                  <a:ext cx="2485697" cy="0"/>
                  <a:chOff x="1245476" y="3846786"/>
                  <a:chExt cx="2485697" cy="0"/>
                </a:xfrm>
              </p:grpSpPr>
              <p:cxnSp>
                <p:nvCxnSpPr>
                  <p:cNvPr id="29" name="Straight Connector 28"/>
                  <p:cNvCxnSpPr/>
                  <p:nvPr/>
                </p:nvCxnSpPr>
                <p:spPr bwMode="auto">
                  <a:xfrm>
                    <a:off x="1245476" y="3846786"/>
                    <a:ext cx="1150883" cy="0"/>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30" name="Straight Connector 29"/>
                  <p:cNvCxnSpPr/>
                  <p:nvPr/>
                </p:nvCxnSpPr>
                <p:spPr bwMode="auto">
                  <a:xfrm>
                    <a:off x="2580290" y="3846786"/>
                    <a:ext cx="1150883" cy="0"/>
                  </a:xfrm>
                  <a:prstGeom prst="line">
                    <a:avLst/>
                  </a:prstGeom>
                  <a:solidFill>
                    <a:schemeClr val="bg1"/>
                  </a:solidFill>
                  <a:ln w="19050" cap="flat" cmpd="sng" algn="ctr">
                    <a:solidFill>
                      <a:schemeClr val="tx1"/>
                    </a:solidFill>
                    <a:prstDash val="solid"/>
                    <a:round/>
                    <a:headEnd type="none" w="med" len="med"/>
                    <a:tailEnd type="none" w="med" len="med"/>
                  </a:ln>
                  <a:effectLst/>
                </p:spPr>
              </p:cxnSp>
            </p:grpSp>
            <p:grpSp>
              <p:nvGrpSpPr>
                <p:cNvPr id="32" name="Group 31"/>
                <p:cNvGrpSpPr/>
                <p:nvPr/>
              </p:nvGrpSpPr>
              <p:grpSpPr>
                <a:xfrm>
                  <a:off x="3902621" y="3846786"/>
                  <a:ext cx="2485697" cy="0"/>
                  <a:chOff x="1245476" y="3846786"/>
                  <a:chExt cx="2485697" cy="0"/>
                </a:xfrm>
              </p:grpSpPr>
              <p:cxnSp>
                <p:nvCxnSpPr>
                  <p:cNvPr id="33" name="Straight Connector 32"/>
                  <p:cNvCxnSpPr/>
                  <p:nvPr/>
                </p:nvCxnSpPr>
                <p:spPr bwMode="auto">
                  <a:xfrm>
                    <a:off x="1245476" y="3846786"/>
                    <a:ext cx="1150883" cy="0"/>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34" name="Straight Connector 33"/>
                  <p:cNvCxnSpPr/>
                  <p:nvPr/>
                </p:nvCxnSpPr>
                <p:spPr bwMode="auto">
                  <a:xfrm>
                    <a:off x="2580290" y="3846786"/>
                    <a:ext cx="1150883" cy="0"/>
                  </a:xfrm>
                  <a:prstGeom prst="line">
                    <a:avLst/>
                  </a:prstGeom>
                  <a:solidFill>
                    <a:schemeClr val="bg1"/>
                  </a:solidFill>
                  <a:ln w="19050" cap="flat" cmpd="sng" algn="ctr">
                    <a:solidFill>
                      <a:schemeClr val="tx1"/>
                    </a:solidFill>
                    <a:prstDash val="solid"/>
                    <a:round/>
                    <a:headEnd type="none" w="med" len="med"/>
                    <a:tailEnd type="none" w="med" len="med"/>
                  </a:ln>
                  <a:effectLst/>
                </p:spPr>
              </p:cxnSp>
            </p:grpSp>
            <p:grpSp>
              <p:nvGrpSpPr>
                <p:cNvPr id="35" name="Group 34"/>
                <p:cNvGrpSpPr/>
                <p:nvPr/>
              </p:nvGrpSpPr>
              <p:grpSpPr>
                <a:xfrm>
                  <a:off x="6632472" y="3846786"/>
                  <a:ext cx="2485697" cy="0"/>
                  <a:chOff x="1245476" y="3846786"/>
                  <a:chExt cx="2485697" cy="0"/>
                </a:xfrm>
              </p:grpSpPr>
              <p:cxnSp>
                <p:nvCxnSpPr>
                  <p:cNvPr id="36" name="Straight Connector 35"/>
                  <p:cNvCxnSpPr/>
                  <p:nvPr/>
                </p:nvCxnSpPr>
                <p:spPr bwMode="auto">
                  <a:xfrm>
                    <a:off x="1245476" y="3846786"/>
                    <a:ext cx="1150883" cy="0"/>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37" name="Straight Connector 36"/>
                  <p:cNvCxnSpPr/>
                  <p:nvPr/>
                </p:nvCxnSpPr>
                <p:spPr bwMode="auto">
                  <a:xfrm>
                    <a:off x="2580290" y="3846786"/>
                    <a:ext cx="1150883" cy="0"/>
                  </a:xfrm>
                  <a:prstGeom prst="line">
                    <a:avLst/>
                  </a:prstGeom>
                  <a:solidFill>
                    <a:schemeClr val="bg1"/>
                  </a:solidFill>
                  <a:ln w="19050" cap="flat" cmpd="sng" algn="ctr">
                    <a:solidFill>
                      <a:schemeClr val="tx1"/>
                    </a:solidFill>
                    <a:prstDash val="solid"/>
                    <a:round/>
                    <a:headEnd type="none" w="med" len="med"/>
                    <a:tailEnd type="none" w="med" len="med"/>
                  </a:ln>
                  <a:effectLst/>
                </p:spPr>
              </p:cxnSp>
            </p:grpSp>
          </p:grpSp>
          <p:cxnSp>
            <p:nvCxnSpPr>
              <p:cNvPr id="43" name="Straight Connector 42"/>
              <p:cNvCxnSpPr/>
              <p:nvPr/>
            </p:nvCxnSpPr>
            <p:spPr bwMode="auto">
              <a:xfrm>
                <a:off x="6495394" y="3783726"/>
                <a:ext cx="2019956" cy="0"/>
              </a:xfrm>
              <a:prstGeom prst="line">
                <a:avLst/>
              </a:prstGeom>
              <a:solidFill>
                <a:schemeClr val="bg1"/>
              </a:solidFill>
              <a:ln w="19050" cap="flat" cmpd="sng" algn="ctr">
                <a:solidFill>
                  <a:schemeClr val="tx1"/>
                </a:solidFill>
                <a:prstDash val="solid"/>
                <a:round/>
                <a:headEnd type="none" w="med" len="med"/>
                <a:tailEnd type="none" w="med" len="med"/>
              </a:ln>
              <a:effectLst/>
            </p:spPr>
          </p:cxnSp>
          <p:cxnSp>
            <p:nvCxnSpPr>
              <p:cNvPr id="45" name="Straight Connector 44"/>
              <p:cNvCxnSpPr/>
              <p:nvPr/>
            </p:nvCxnSpPr>
            <p:spPr bwMode="auto">
              <a:xfrm>
                <a:off x="8515350" y="3452648"/>
                <a:ext cx="0" cy="331078"/>
              </a:xfrm>
              <a:prstGeom prst="line">
                <a:avLst/>
              </a:prstGeom>
              <a:solidFill>
                <a:schemeClr val="bg1"/>
              </a:solidFill>
              <a:ln w="19050" cap="flat" cmpd="sng" algn="ctr">
                <a:solidFill>
                  <a:schemeClr val="tx1"/>
                </a:solidFill>
                <a:prstDash val="solid"/>
                <a:round/>
                <a:headEnd type="none" w="med" len="med"/>
                <a:tailEnd type="none" w="med" len="med"/>
              </a:ln>
              <a:effectLst/>
            </p:spPr>
          </p:cxnSp>
        </p:grpSp>
        <p:cxnSp>
          <p:nvCxnSpPr>
            <p:cNvPr id="50" name="Straight Arrow Connector 49"/>
            <p:cNvCxnSpPr/>
            <p:nvPr/>
          </p:nvCxnSpPr>
          <p:spPr bwMode="auto">
            <a:xfrm flipV="1">
              <a:off x="2126386" y="1828304"/>
              <a:ext cx="0" cy="504496"/>
            </a:xfrm>
            <a:prstGeom prst="straightConnector1">
              <a:avLst/>
            </a:prstGeom>
            <a:solidFill>
              <a:schemeClr val="bg1"/>
            </a:solidFill>
            <a:ln w="25400" cap="flat" cmpd="sng" algn="ctr">
              <a:solidFill>
                <a:schemeClr val="tx1"/>
              </a:solidFill>
              <a:prstDash val="solid"/>
              <a:round/>
              <a:headEnd type="none" w="med" len="med"/>
              <a:tailEnd type="triangle"/>
            </a:ln>
            <a:effectLst/>
          </p:spPr>
        </p:cxnSp>
        <p:cxnSp>
          <p:nvCxnSpPr>
            <p:cNvPr id="51" name="Straight Arrow Connector 50"/>
            <p:cNvCxnSpPr/>
            <p:nvPr/>
          </p:nvCxnSpPr>
          <p:spPr bwMode="auto">
            <a:xfrm flipV="1">
              <a:off x="3396623" y="1860083"/>
              <a:ext cx="0" cy="504496"/>
            </a:xfrm>
            <a:prstGeom prst="straightConnector1">
              <a:avLst/>
            </a:prstGeom>
            <a:solidFill>
              <a:schemeClr val="bg1"/>
            </a:solidFill>
            <a:ln w="25400" cap="flat" cmpd="sng" algn="ctr">
              <a:solidFill>
                <a:schemeClr val="tx1"/>
              </a:solidFill>
              <a:prstDash val="solid"/>
              <a:round/>
              <a:headEnd type="none" w="med" len="med"/>
              <a:tailEnd type="triangle"/>
            </a:ln>
            <a:effectLst/>
          </p:spPr>
        </p:cxnSp>
        <p:cxnSp>
          <p:nvCxnSpPr>
            <p:cNvPr id="52" name="Straight Arrow Connector 51"/>
            <p:cNvCxnSpPr/>
            <p:nvPr/>
          </p:nvCxnSpPr>
          <p:spPr bwMode="auto">
            <a:xfrm flipV="1">
              <a:off x="4718819" y="1860083"/>
              <a:ext cx="0" cy="504496"/>
            </a:xfrm>
            <a:prstGeom prst="straightConnector1">
              <a:avLst/>
            </a:prstGeom>
            <a:solidFill>
              <a:schemeClr val="bg1"/>
            </a:solidFill>
            <a:ln w="25400" cap="flat" cmpd="sng" algn="ctr">
              <a:solidFill>
                <a:schemeClr val="tx1"/>
              </a:solidFill>
              <a:prstDash val="solid"/>
              <a:round/>
              <a:headEnd type="none" w="med" len="med"/>
              <a:tailEnd type="triangle"/>
            </a:ln>
            <a:effectLst/>
          </p:spPr>
        </p:cxnSp>
        <p:cxnSp>
          <p:nvCxnSpPr>
            <p:cNvPr id="53" name="Straight Arrow Connector 52"/>
            <p:cNvCxnSpPr/>
            <p:nvPr/>
          </p:nvCxnSpPr>
          <p:spPr bwMode="auto">
            <a:xfrm flipV="1">
              <a:off x="6147481" y="1860083"/>
              <a:ext cx="0" cy="504496"/>
            </a:xfrm>
            <a:prstGeom prst="straightConnector1">
              <a:avLst/>
            </a:prstGeom>
            <a:solidFill>
              <a:schemeClr val="bg1"/>
            </a:solidFill>
            <a:ln w="25400" cap="flat" cmpd="sng" algn="ctr">
              <a:solidFill>
                <a:schemeClr val="tx1"/>
              </a:solidFill>
              <a:prstDash val="solid"/>
              <a:round/>
              <a:headEnd type="none" w="med" len="med"/>
              <a:tailEnd type="triangle"/>
            </a:ln>
            <a:effectLst/>
          </p:spPr>
        </p:cxnSp>
        <p:cxnSp>
          <p:nvCxnSpPr>
            <p:cNvPr id="54" name="Straight Arrow Connector 53"/>
            <p:cNvCxnSpPr/>
            <p:nvPr/>
          </p:nvCxnSpPr>
          <p:spPr bwMode="auto">
            <a:xfrm flipV="1">
              <a:off x="7468914" y="1860083"/>
              <a:ext cx="0" cy="504496"/>
            </a:xfrm>
            <a:prstGeom prst="straightConnector1">
              <a:avLst/>
            </a:prstGeom>
            <a:solidFill>
              <a:schemeClr val="bg1"/>
            </a:solidFill>
            <a:ln w="25400" cap="flat" cmpd="sng" algn="ctr">
              <a:solidFill>
                <a:schemeClr val="tx1"/>
              </a:solidFill>
              <a:prstDash val="solid"/>
              <a:round/>
              <a:headEnd type="none" w="med" len="med"/>
              <a:tailEnd type="triangle"/>
            </a:ln>
            <a:effectLst/>
          </p:spPr>
        </p:cxnSp>
        <p:cxnSp>
          <p:nvCxnSpPr>
            <p:cNvPr id="57" name="Straight Arrow Connector 56"/>
            <p:cNvCxnSpPr/>
            <p:nvPr/>
          </p:nvCxnSpPr>
          <p:spPr bwMode="auto">
            <a:xfrm>
              <a:off x="137971" y="2640477"/>
              <a:ext cx="788276" cy="0"/>
            </a:xfrm>
            <a:prstGeom prst="straightConnector1">
              <a:avLst/>
            </a:prstGeom>
            <a:solidFill>
              <a:schemeClr val="bg1"/>
            </a:solidFill>
            <a:ln w="28575" cap="flat" cmpd="sng" algn="ctr">
              <a:solidFill>
                <a:schemeClr val="tx1"/>
              </a:solidFill>
              <a:prstDash val="solid"/>
              <a:round/>
              <a:headEnd type="none" w="med" len="med"/>
              <a:tailEnd type="triangle"/>
            </a:ln>
            <a:effectLst/>
          </p:spPr>
        </p:cxnSp>
      </p:grpSp>
    </p:spTree>
    <p:extLst>
      <p:ext uri="{BB962C8B-B14F-4D97-AF65-F5344CB8AC3E}">
        <p14:creationId xmlns:p14="http://schemas.microsoft.com/office/powerpoint/2010/main" val="15151559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698500" y="720725"/>
            <a:ext cx="7772400" cy="1143000"/>
          </a:xfrm>
        </p:spPr>
        <p:txBody>
          <a:bodyPr/>
          <a:lstStyle/>
          <a:p>
            <a:r>
              <a:rPr lang="en-US" sz="2400" b="1"/>
              <a:t>SUMMARY</a:t>
            </a:r>
          </a:p>
        </p:txBody>
      </p:sp>
      <p:sp>
        <p:nvSpPr>
          <p:cNvPr id="106499" name="Rectangle 3"/>
          <p:cNvSpPr>
            <a:spLocks noGrp="1" noChangeArrowheads="1"/>
          </p:cNvSpPr>
          <p:nvPr>
            <p:ph type="body" idx="1"/>
          </p:nvPr>
        </p:nvSpPr>
        <p:spPr>
          <a:xfrm>
            <a:off x="660400" y="1698625"/>
            <a:ext cx="7772400" cy="4114800"/>
          </a:xfrm>
        </p:spPr>
        <p:txBody>
          <a:bodyPr/>
          <a:lstStyle/>
          <a:p>
            <a:pPr>
              <a:lnSpc>
                <a:spcPct val="90000"/>
              </a:lnSpc>
            </a:pPr>
            <a:r>
              <a:rPr lang="en-US" sz="2400" dirty="0"/>
              <a:t>GFSSP is a finite volume based Network Flow Analyzer</a:t>
            </a:r>
          </a:p>
          <a:p>
            <a:pPr>
              <a:lnSpc>
                <a:spcPct val="90000"/>
              </a:lnSpc>
            </a:pPr>
            <a:r>
              <a:rPr lang="en-US" sz="2400" dirty="0"/>
              <a:t>Flow circuit is resolved into a network consisting of nodes and branches</a:t>
            </a:r>
          </a:p>
          <a:p>
            <a:pPr>
              <a:lnSpc>
                <a:spcPct val="90000"/>
              </a:lnSpc>
            </a:pPr>
            <a:r>
              <a:rPr lang="en-US" sz="2400" dirty="0"/>
              <a:t>Mass, </a:t>
            </a:r>
            <a:r>
              <a:rPr lang="en-US" sz="2400" dirty="0" smtClean="0"/>
              <a:t>energy, </a:t>
            </a:r>
            <a:r>
              <a:rPr lang="en-US" sz="2400" dirty="0"/>
              <a:t>and </a:t>
            </a:r>
            <a:r>
              <a:rPr lang="en-US" sz="2400" dirty="0" smtClean="0"/>
              <a:t>species </a:t>
            </a:r>
            <a:r>
              <a:rPr lang="en-US" sz="2400" dirty="0"/>
              <a:t>conservation are solved at internal nodes.  Momentum conservation is solved at branch</a:t>
            </a:r>
          </a:p>
          <a:p>
            <a:pPr>
              <a:lnSpc>
                <a:spcPct val="90000"/>
              </a:lnSpc>
            </a:pPr>
            <a:r>
              <a:rPr lang="en-US" sz="2400" dirty="0"/>
              <a:t>Generalized data structure allows generation of all types of flow network</a:t>
            </a:r>
          </a:p>
          <a:p>
            <a:pPr>
              <a:lnSpc>
                <a:spcPct val="90000"/>
              </a:lnSpc>
            </a:pPr>
            <a:r>
              <a:rPr lang="en-US" sz="2400" dirty="0"/>
              <a:t>Modular code structure </a:t>
            </a:r>
            <a:r>
              <a:rPr lang="en-US" sz="2400" dirty="0" smtClean="0"/>
              <a:t>allows user </a:t>
            </a:r>
            <a:r>
              <a:rPr lang="en-US" sz="2400" dirty="0"/>
              <a:t>to add new capabilities with ease</a:t>
            </a:r>
          </a:p>
        </p:txBody>
      </p:sp>
      <p:sp>
        <p:nvSpPr>
          <p:cNvPr id="3" name="Slide Number Placeholder 2"/>
          <p:cNvSpPr>
            <a:spLocks noGrp="1"/>
          </p:cNvSpPr>
          <p:nvPr>
            <p:ph type="sldNum" sz="quarter" idx="12"/>
          </p:nvPr>
        </p:nvSpPr>
        <p:spPr/>
        <p:txBody>
          <a:bodyPr/>
          <a:lstStyle/>
          <a:p>
            <a:fld id="{1A34C004-7483-402A-9C51-03C02C4C1CD2}" type="slidenum">
              <a:rPr lang="en-US" smtClean="0"/>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685800" y="-100739"/>
            <a:ext cx="7772400" cy="1143000"/>
          </a:xfrm>
        </p:spPr>
        <p:txBody>
          <a:bodyPr/>
          <a:lstStyle/>
          <a:p>
            <a:r>
              <a:rPr lang="en-US" sz="2400" b="1" dirty="0"/>
              <a:t>SUMMARY</a:t>
            </a:r>
          </a:p>
        </p:txBody>
      </p:sp>
      <p:sp>
        <p:nvSpPr>
          <p:cNvPr id="139267" name="Rectangle 3"/>
          <p:cNvSpPr>
            <a:spLocks noGrp="1" noChangeArrowheads="1"/>
          </p:cNvSpPr>
          <p:nvPr>
            <p:ph type="body" idx="1"/>
          </p:nvPr>
        </p:nvSpPr>
        <p:spPr>
          <a:xfrm>
            <a:off x="685800" y="984384"/>
            <a:ext cx="7772400" cy="4114800"/>
          </a:xfrm>
        </p:spPr>
        <p:txBody>
          <a:bodyPr/>
          <a:lstStyle/>
          <a:p>
            <a:pPr>
              <a:lnSpc>
                <a:spcPct val="90000"/>
              </a:lnSpc>
            </a:pPr>
            <a:r>
              <a:rPr lang="en-US" sz="2000" dirty="0"/>
              <a:t>Unique mathematical formulation allows effective coupling of thermodynamics and fluid mechanics</a:t>
            </a:r>
          </a:p>
          <a:p>
            <a:pPr>
              <a:lnSpc>
                <a:spcPct val="90000"/>
              </a:lnSpc>
            </a:pPr>
            <a:r>
              <a:rPr lang="en-US" sz="2000" dirty="0"/>
              <a:t>Numerical scheme is robust; adjustment of numerical control parameters is seldom necessary</a:t>
            </a:r>
          </a:p>
          <a:p>
            <a:pPr>
              <a:lnSpc>
                <a:spcPct val="90000"/>
              </a:lnSpc>
            </a:pPr>
            <a:r>
              <a:rPr lang="en-US" sz="2000" dirty="0"/>
              <a:t>Intuitive Graphical User Interface makes it easy to build, </a:t>
            </a:r>
            <a:r>
              <a:rPr lang="en-US" sz="2000" dirty="0" smtClean="0"/>
              <a:t>run, </a:t>
            </a:r>
            <a:r>
              <a:rPr lang="en-US" sz="2000" dirty="0"/>
              <a:t>and evaluate numerical models</a:t>
            </a:r>
          </a:p>
          <a:p>
            <a:pPr>
              <a:lnSpc>
                <a:spcPct val="90000"/>
              </a:lnSpc>
            </a:pPr>
            <a:r>
              <a:rPr lang="en-US" sz="2000" dirty="0"/>
              <a:t>GFSSP has been successfully applied in various applications that included</a:t>
            </a:r>
          </a:p>
          <a:p>
            <a:pPr lvl="1">
              <a:lnSpc>
                <a:spcPct val="90000"/>
              </a:lnSpc>
            </a:pPr>
            <a:r>
              <a:rPr lang="en-US" sz="1800" dirty="0"/>
              <a:t>Incompressible &amp; Compressible flows</a:t>
            </a:r>
          </a:p>
          <a:p>
            <a:pPr lvl="1">
              <a:lnSpc>
                <a:spcPct val="90000"/>
              </a:lnSpc>
            </a:pPr>
            <a:r>
              <a:rPr lang="en-US" sz="1800" dirty="0"/>
              <a:t>Phase change (Boiling &amp; Condensation)</a:t>
            </a:r>
          </a:p>
          <a:p>
            <a:pPr lvl="1">
              <a:lnSpc>
                <a:spcPct val="90000"/>
              </a:lnSpc>
            </a:pPr>
            <a:r>
              <a:rPr lang="en-US" sz="1800" dirty="0"/>
              <a:t>Fluid Mixture</a:t>
            </a:r>
          </a:p>
          <a:p>
            <a:pPr lvl="1">
              <a:lnSpc>
                <a:spcPct val="90000"/>
              </a:lnSpc>
            </a:pPr>
            <a:r>
              <a:rPr lang="en-US" sz="1800" dirty="0"/>
              <a:t>Thermodynamic transient (Pressurization &amp; </a:t>
            </a:r>
            <a:r>
              <a:rPr lang="en-US" sz="1800" dirty="0" err="1"/>
              <a:t>Blowdown</a:t>
            </a:r>
            <a:r>
              <a:rPr lang="en-US" sz="1800" dirty="0" smtClean="0"/>
              <a:t>)</a:t>
            </a:r>
          </a:p>
          <a:p>
            <a:pPr lvl="1">
              <a:lnSpc>
                <a:spcPct val="90000"/>
              </a:lnSpc>
            </a:pPr>
            <a:r>
              <a:rPr lang="en-US" sz="1800" dirty="0" smtClean="0"/>
              <a:t>Pressure and Flow Regulator</a:t>
            </a:r>
            <a:endParaRPr lang="en-US" sz="1800" dirty="0"/>
          </a:p>
          <a:p>
            <a:pPr lvl="1">
              <a:lnSpc>
                <a:spcPct val="90000"/>
              </a:lnSpc>
            </a:pPr>
            <a:r>
              <a:rPr lang="en-US" sz="1800" dirty="0"/>
              <a:t>Fluid Transient (</a:t>
            </a:r>
            <a:r>
              <a:rPr lang="en-US" sz="1800" dirty="0" err="1"/>
              <a:t>Waterhammer</a:t>
            </a:r>
            <a:r>
              <a:rPr lang="en-US" sz="1800" dirty="0"/>
              <a:t>)</a:t>
            </a:r>
          </a:p>
          <a:p>
            <a:pPr lvl="1">
              <a:lnSpc>
                <a:spcPct val="90000"/>
              </a:lnSpc>
            </a:pPr>
            <a:r>
              <a:rPr lang="en-US" sz="1800" dirty="0"/>
              <a:t>Conjugate Heat </a:t>
            </a:r>
            <a:r>
              <a:rPr lang="en-US" sz="1800" dirty="0" smtClean="0"/>
              <a:t>Transfer</a:t>
            </a:r>
          </a:p>
          <a:p>
            <a:pPr lvl="1">
              <a:lnSpc>
                <a:spcPct val="90000"/>
              </a:lnSpc>
            </a:pPr>
            <a:r>
              <a:rPr lang="en-US" sz="1800" dirty="0" smtClean="0"/>
              <a:t>Model Integration</a:t>
            </a:r>
          </a:p>
          <a:p>
            <a:pPr>
              <a:lnSpc>
                <a:spcPct val="90000"/>
              </a:lnSpc>
            </a:pPr>
            <a:r>
              <a:rPr lang="en-US" sz="2000" dirty="0" smtClean="0"/>
              <a:t>Thirty-two example </a:t>
            </a:r>
            <a:r>
              <a:rPr lang="en-US" sz="2000" dirty="0"/>
              <a:t>p</a:t>
            </a:r>
            <a:r>
              <a:rPr lang="en-US" sz="2000" dirty="0" smtClean="0"/>
              <a:t>roblems illustrate use of various code options </a:t>
            </a:r>
            <a:endParaRPr lang="en-US" sz="2000" dirty="0"/>
          </a:p>
        </p:txBody>
      </p:sp>
      <p:sp>
        <p:nvSpPr>
          <p:cNvPr id="3" name="Slide Number Placeholder 2"/>
          <p:cNvSpPr>
            <a:spLocks noGrp="1"/>
          </p:cNvSpPr>
          <p:nvPr>
            <p:ph type="sldNum" sz="quarter" idx="12"/>
          </p:nvPr>
        </p:nvSpPr>
        <p:spPr/>
        <p:txBody>
          <a:bodyPr/>
          <a:lstStyle/>
          <a:p>
            <a:fld id="{1A34C004-7483-402A-9C51-03C02C4C1CD2}" type="slidenum">
              <a:rPr lang="en-US" smtClean="0"/>
              <a:t>37</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a:xfrm>
            <a:off x="685800" y="228600"/>
            <a:ext cx="7772400" cy="1143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smtClean="0">
                <a:ln>
                  <a:noFill/>
                </a:ln>
                <a:solidFill>
                  <a:schemeClr val="tx1"/>
                </a:solidFill>
                <a:effectLst/>
                <a:uLnTx/>
                <a:uFillTx/>
                <a:latin typeface="+mj-lt"/>
                <a:ea typeface="+mj-ea"/>
                <a:cs typeface="+mj-cs"/>
              </a:rPr>
              <a:t>BACKGROUND</a:t>
            </a:r>
            <a:endParaRPr kumimoji="0" lang="en-US" sz="2400" b="1" i="0" u="none" strike="noStrike" kern="1200" cap="none" spc="0" normalizeH="0" baseline="0" noProof="0" dirty="0">
              <a:ln>
                <a:noFill/>
              </a:ln>
              <a:solidFill>
                <a:schemeClr val="tx1"/>
              </a:solidFill>
              <a:effectLst/>
              <a:uLnTx/>
              <a:uFillTx/>
              <a:latin typeface="+mj-lt"/>
              <a:ea typeface="+mj-ea"/>
              <a:cs typeface="+mj-cs"/>
            </a:endParaRPr>
          </a:p>
        </p:txBody>
      </p:sp>
      <p:sp>
        <p:nvSpPr>
          <p:cNvPr id="15" name="Rectangle 3"/>
          <p:cNvSpPr txBox="1">
            <a:spLocks noChangeArrowheads="1"/>
          </p:cNvSpPr>
          <p:nvPr/>
        </p:nvSpPr>
        <p:spPr>
          <a:xfrm>
            <a:off x="670651" y="919324"/>
            <a:ext cx="8004175" cy="4114800"/>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1800" b="1" i="0" u="sng" strike="noStrike" kern="1200" cap="none" spc="0" normalizeH="0" baseline="0" noProof="0" dirty="0" smtClean="0">
                <a:ln>
                  <a:noFill/>
                </a:ln>
                <a:solidFill>
                  <a:schemeClr val="tx1"/>
                </a:solidFill>
                <a:effectLst/>
                <a:uLnTx/>
                <a:uFillTx/>
                <a:latin typeface="+mn-lt"/>
                <a:ea typeface="+mn-ea"/>
                <a:cs typeface="+mn-cs"/>
              </a:rPr>
              <a:t>DEVELOPMENT HISTORY &amp; ONGOING DEVELOPMENTS</a:t>
            </a:r>
            <a:endParaRPr kumimoji="0" lang="en-US" sz="2400" b="0" i="0" u="sng"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1800" b="0" i="0" u="none" strike="noStrike" kern="1200" cap="none" spc="0" normalizeH="0" baseline="0" noProof="0" dirty="0" smtClean="0">
                <a:ln>
                  <a:noFill/>
                </a:ln>
                <a:solidFill>
                  <a:schemeClr val="tx1"/>
                </a:solidFill>
                <a:effectLst/>
                <a:uLnTx/>
                <a:uFillTx/>
                <a:latin typeface="+mn-lt"/>
              </a:rPr>
              <a:t>Version 1.4 (Steady State) was released in 1996</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1800" b="0" i="0" u="none" strike="noStrike" kern="1200" cap="none" spc="0" normalizeH="0" baseline="0" noProof="0" dirty="0" smtClean="0">
                <a:ln>
                  <a:noFill/>
                </a:ln>
                <a:solidFill>
                  <a:schemeClr val="tx1"/>
                </a:solidFill>
                <a:effectLst/>
                <a:uLnTx/>
                <a:uFillTx/>
                <a:latin typeface="+mn-lt"/>
              </a:rPr>
              <a:t>Version 2.01 (Thermodynamic Transient) was released in 1998</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1800" b="0" i="0" u="none" strike="noStrike" kern="1200" cap="none" spc="0" normalizeH="0" baseline="0" noProof="0" dirty="0" smtClean="0">
                <a:ln>
                  <a:noFill/>
                </a:ln>
                <a:solidFill>
                  <a:schemeClr val="tx1"/>
                </a:solidFill>
                <a:effectLst/>
                <a:uLnTx/>
                <a:uFillTx/>
                <a:latin typeface="+mn-lt"/>
              </a:rPr>
              <a:t>Version 3.0 (User Subroutine) was released in 1999</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1800" b="0" i="0" u="none" strike="noStrike" kern="1200" cap="none" spc="0" normalizeH="0" baseline="0" noProof="0" dirty="0" smtClean="0">
                <a:ln>
                  <a:noFill/>
                </a:ln>
                <a:solidFill>
                  <a:schemeClr val="tx1"/>
                </a:solidFill>
                <a:effectLst/>
                <a:uLnTx/>
                <a:uFillTx/>
                <a:latin typeface="+mn-lt"/>
              </a:rPr>
              <a:t>Graphical User Interface, VTASC was developed in 2000</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1800" b="0" i="0" u="none" strike="noStrike" kern="1200" cap="none" spc="0" normalizeH="0" baseline="0" noProof="0" dirty="0" smtClean="0">
                <a:ln>
                  <a:noFill/>
                </a:ln>
                <a:solidFill>
                  <a:schemeClr val="tx1"/>
                </a:solidFill>
                <a:effectLst/>
                <a:uLnTx/>
                <a:uFillTx/>
                <a:latin typeface="+mn-lt"/>
              </a:rPr>
              <a:t>Selected for NASA Software of the Year Award in 2001</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1800" b="0" i="0" u="none" strike="noStrike" kern="1200" cap="none" spc="0" normalizeH="0" baseline="0" noProof="0" dirty="0" smtClean="0">
                <a:ln>
                  <a:noFill/>
                </a:ln>
                <a:solidFill>
                  <a:schemeClr val="tx1"/>
                </a:solidFill>
                <a:effectLst/>
                <a:uLnTx/>
                <a:uFillTx/>
                <a:latin typeface="+mn-lt"/>
              </a:rPr>
              <a:t>Version 4.0 (Fluid Transient and post-processing capability) is released in 2003</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1800" b="0" i="0" u="none" strike="noStrike" kern="1200" cap="none" spc="0" normalizeH="0" baseline="0" noProof="0" dirty="0" smtClean="0">
                <a:ln>
                  <a:noFill/>
                </a:ln>
                <a:solidFill>
                  <a:schemeClr val="tx1"/>
                </a:solidFill>
                <a:effectLst/>
                <a:uLnTx/>
                <a:uFillTx/>
                <a:latin typeface="+mn-lt"/>
              </a:rPr>
              <a:t>Version 5.0 (Conjugate Heat Transfer capability) is released in 2006. </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sz="1800" dirty="0" smtClean="0">
                <a:latin typeface="+mn-lt"/>
              </a:rPr>
              <a:t>Educational Version was released in 2011</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1800" b="0" i="0" u="none" strike="noStrike" kern="1200" cap="none" spc="0" normalizeH="0" baseline="0" noProof="0" dirty="0" smtClean="0">
                <a:ln>
                  <a:noFill/>
                </a:ln>
                <a:solidFill>
                  <a:schemeClr val="tx1"/>
                </a:solidFill>
                <a:effectLst/>
                <a:uLnTx/>
                <a:uFillTx/>
                <a:latin typeface="+mn-lt"/>
              </a:rPr>
              <a:t>Version 6.0 (Multi-Dimensional Capability) has been released in 2014</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lang="en-US" sz="1800" dirty="0" smtClean="0">
                <a:latin typeface="+mn-lt"/>
              </a:rPr>
              <a:t>Version 701 (Beta) ( Psychrometric Property, Integrated Property Package, MLI Heat Transfer, Animation Capability) has been released in December, 2015</a:t>
            </a: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r>
              <a:rPr kumimoji="0" lang="en-US" sz="1800" b="0" i="0" u="none" strike="noStrike" kern="1200" cap="none" spc="0" normalizeH="0" baseline="0" noProof="0" dirty="0" smtClean="0">
                <a:ln>
                  <a:noFill/>
                </a:ln>
                <a:solidFill>
                  <a:schemeClr val="tx1"/>
                </a:solidFill>
                <a:effectLst/>
                <a:uLnTx/>
                <a:uFillTx/>
                <a:latin typeface="+mn-lt"/>
              </a:rPr>
              <a:t>Uncertainty Analysis</a:t>
            </a:r>
            <a:r>
              <a:rPr kumimoji="0" lang="en-US" sz="1800" b="0" i="0" u="none" strike="noStrike" kern="1200" cap="none" spc="0" normalizeH="0" noProof="0" dirty="0" smtClean="0">
                <a:ln>
                  <a:noFill/>
                </a:ln>
                <a:solidFill>
                  <a:schemeClr val="tx1"/>
                </a:solidFill>
                <a:effectLst/>
                <a:uLnTx/>
                <a:uFillTx/>
                <a:latin typeface="+mn-lt"/>
              </a:rPr>
              <a:t> &amp;</a:t>
            </a:r>
            <a:r>
              <a:rPr kumimoji="0" lang="en-US" sz="1800" b="0" i="0" u="none" strike="noStrike" kern="1200" cap="none" spc="0" normalizeH="0" baseline="0" noProof="0" dirty="0" smtClean="0">
                <a:ln>
                  <a:noFill/>
                </a:ln>
                <a:solidFill>
                  <a:schemeClr val="tx1"/>
                </a:solidFill>
                <a:effectLst/>
                <a:uLnTx/>
                <a:uFillTx/>
                <a:latin typeface="+mn-lt"/>
              </a:rPr>
              <a:t> Separated Flow</a:t>
            </a:r>
            <a:r>
              <a:rPr kumimoji="0" lang="en-US" sz="1800" b="0" i="0" u="none" strike="noStrike" kern="1200" cap="none" spc="0" normalizeH="0" noProof="0" dirty="0" smtClean="0">
                <a:ln>
                  <a:noFill/>
                </a:ln>
                <a:solidFill>
                  <a:schemeClr val="tx1"/>
                </a:solidFill>
                <a:effectLst/>
                <a:uLnTx/>
                <a:uFillTx/>
                <a:latin typeface="+mn-lt"/>
              </a:rPr>
              <a:t> for Multiple Species are under development</a:t>
            </a:r>
            <a:endParaRPr kumimoji="0" lang="en-US" sz="1800" b="0" i="0" u="none" strike="noStrike" kern="1200" cap="none" spc="0" normalizeH="0" baseline="0" noProof="0" dirty="0" smtClean="0">
              <a:ln>
                <a:noFill/>
              </a:ln>
              <a:solidFill>
                <a:schemeClr val="tx1"/>
              </a:solidFill>
              <a:effectLst/>
              <a:uLnTx/>
              <a:uFillTx/>
              <a:latin typeface="+mn-lt"/>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US" sz="3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Footer Placeholder 1"/>
          <p:cNvSpPr txBox="1">
            <a:spLocks/>
          </p:cNvSpPr>
          <p:nvPr/>
        </p:nvSpPr>
        <p:spPr bwMode="auto">
          <a:xfrm>
            <a:off x="3224938" y="64008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1"/>
          <p:cNvSpPr txBox="1">
            <a:spLocks/>
          </p:cNvSpPr>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 </a:t>
            </a:r>
            <a:endParaRPr kumimoji="0" 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5" name="Rectangle 2"/>
          <p:cNvSpPr txBox="1">
            <a:spLocks noChangeArrowheads="1"/>
          </p:cNvSpPr>
          <p:nvPr/>
        </p:nvSpPr>
        <p:spPr>
          <a:xfrm>
            <a:off x="698500" y="222250"/>
            <a:ext cx="7772400" cy="11430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chemeClr val="tx2"/>
                </a:solidFill>
                <a:effectLst/>
                <a:uLnTx/>
                <a:uFillTx/>
                <a:latin typeface="+mj-lt"/>
                <a:ea typeface="+mj-ea"/>
                <a:cs typeface="+mj-cs"/>
              </a:rPr>
              <a:t>COURSE OUTLINE </a:t>
            </a:r>
            <a:endParaRPr kumimoji="0" lang="en-US" sz="2400" b="1" i="0" u="none" strike="noStrike" kern="0" cap="none" spc="0" normalizeH="0" baseline="0" noProof="0" dirty="0">
              <a:ln>
                <a:noFill/>
              </a:ln>
              <a:solidFill>
                <a:schemeClr val="tx2"/>
              </a:solidFill>
              <a:effectLst/>
              <a:uLnTx/>
              <a:uFillTx/>
              <a:latin typeface="+mj-lt"/>
              <a:ea typeface="+mj-ea"/>
              <a:cs typeface="+mj-cs"/>
            </a:endParaRPr>
          </a:p>
        </p:txBody>
      </p:sp>
      <p:sp>
        <p:nvSpPr>
          <p:cNvPr id="6" name="Rectangle 3"/>
          <p:cNvSpPr txBox="1">
            <a:spLocks noChangeArrowheads="1"/>
          </p:cNvSpPr>
          <p:nvPr/>
        </p:nvSpPr>
        <p:spPr>
          <a:xfrm>
            <a:off x="649073" y="1008719"/>
            <a:ext cx="7772400" cy="4114800"/>
          </a:xfrm>
          <a:prstGeom prst="rect">
            <a:avLst/>
          </a:prstGeom>
        </p:spPr>
        <p:txBody>
          <a:bodyPr/>
          <a:lstStyle/>
          <a:p>
            <a:pPr marL="533400" marR="0" lvl="0" indent="-533400" algn="ctr" defTabSz="914400" rtl="0" eaLnBrk="0" fontAlgn="base" latinLnBrk="0" hangingPunct="0">
              <a:lnSpc>
                <a:spcPct val="90000"/>
              </a:lnSpc>
              <a:spcBef>
                <a:spcPct val="20000"/>
              </a:spcBef>
              <a:spcAft>
                <a:spcPct val="0"/>
              </a:spcAft>
              <a:buClrTx/>
              <a:buSzTx/>
              <a:buFontTx/>
              <a:buNone/>
              <a:tabLst/>
              <a:defRPr/>
            </a:pPr>
            <a:r>
              <a:rPr kumimoji="0" lang="en-US" sz="2800" b="0" i="0" u="sng" strike="noStrike" kern="0" cap="none" spc="0" normalizeH="0" baseline="0" noProof="0" dirty="0" smtClean="0">
                <a:ln>
                  <a:noFill/>
                </a:ln>
                <a:solidFill>
                  <a:schemeClr val="tx1"/>
                </a:solidFill>
                <a:effectLst/>
                <a:uLnTx/>
                <a:uFillTx/>
                <a:latin typeface="+mn-lt"/>
                <a:ea typeface="+mn-ea"/>
                <a:cs typeface="+mn-cs"/>
              </a:rPr>
              <a:t>Day 1 Morning</a:t>
            </a:r>
          </a:p>
          <a:p>
            <a:pPr marL="533400" marR="0" lvl="0" indent="-533400" algn="l" defTabSz="914400" rtl="0" eaLnBrk="0" fontAlgn="base" latinLnBrk="0" hangingPunct="0">
              <a:lnSpc>
                <a:spcPct val="9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1.	Introduction &amp; Overview (CL-1)			</a:t>
            </a:r>
          </a:p>
          <a:p>
            <a:pPr marL="533400" marR="0" lvl="0" indent="-533400" algn="l" defTabSz="914400" rtl="0" eaLnBrk="0" fontAlgn="base" latinLnBrk="0" hangingPunct="0">
              <a:lnSpc>
                <a:spcPct val="90000"/>
              </a:lnSpc>
              <a:spcBef>
                <a:spcPct val="20000"/>
              </a:spcBef>
              <a:spcAft>
                <a:spcPct val="0"/>
              </a:spcAft>
              <a:buClrTx/>
              <a:buSzTx/>
              <a:buFontTx/>
              <a:buAutoNum type="arabicPeriod" startAt="2"/>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Pre &amp; Post Processor – Part I (CL-2)</a:t>
            </a:r>
          </a:p>
          <a:p>
            <a:pPr marL="533400" marR="0" lvl="0" indent="-533400" algn="l" defTabSz="914400" rtl="0" eaLnBrk="0" fontAlgn="base" latinLnBrk="0" hangingPunct="0">
              <a:lnSpc>
                <a:spcPct val="90000"/>
              </a:lnSpc>
              <a:spcBef>
                <a:spcPct val="20000"/>
              </a:spcBef>
              <a:spcAft>
                <a:spcPct val="0"/>
              </a:spcAft>
              <a:buClrTx/>
              <a:buSzTx/>
              <a:buFontTx/>
              <a:buAutoNum type="arabicPeriod" startAt="2"/>
              <a:tabLst/>
              <a:defRPr/>
            </a:pPr>
            <a:r>
              <a:rPr lang="en-US" sz="2400" kern="0" dirty="0" smtClean="0">
                <a:latin typeface="+mn-lt"/>
              </a:rPr>
              <a:t>Compressible Flow (LA-1)</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533400" marR="0" lvl="0" indent="-533400" algn="l" defTabSz="914400" rtl="0" eaLnBrk="0" fontAlgn="base" latinLnBrk="0" hangingPunct="0">
              <a:lnSpc>
                <a:spcPct val="90000"/>
              </a:lnSpc>
              <a:spcBef>
                <a:spcPct val="20000"/>
              </a:spcBef>
              <a:spcAft>
                <a:spcPct val="0"/>
              </a:spcAft>
              <a:buClrTx/>
              <a:buSzTx/>
              <a:buFontTx/>
              <a:buAutoNum type="arabicPeriod" startAt="2"/>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Tutorial on Converging-Diverging Nozzle (TP-1)</a:t>
            </a:r>
          </a:p>
          <a:p>
            <a:pPr marL="533400" marR="0" lvl="0" indent="-533400" algn="l" defTabSz="914400" rtl="0" eaLnBrk="0" fontAlgn="base" latinLnBrk="0" hangingPunct="0">
              <a:lnSpc>
                <a:spcPct val="90000"/>
              </a:lnSpc>
              <a:spcBef>
                <a:spcPct val="20000"/>
              </a:spcBef>
              <a:spcAft>
                <a:spcPct val="0"/>
              </a:spcAft>
              <a:buClrTx/>
              <a:buSzTx/>
              <a:buFontTx/>
              <a:buAutoNum type="arabicPeriod" startAt="2"/>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533400" marR="0" lvl="0" indent="-533400" defTabSz="914400" rtl="0" eaLnBrk="0" fontAlgn="base" latinLnBrk="0" hangingPunct="0">
              <a:lnSpc>
                <a:spcPct val="90000"/>
              </a:lnSpc>
              <a:spcBef>
                <a:spcPct val="20000"/>
              </a:spcBef>
              <a:spcAft>
                <a:spcPct val="0"/>
              </a:spcAft>
              <a:buClrTx/>
              <a:buSzTx/>
              <a:buFontTx/>
              <a:buNone/>
              <a:tabLst/>
              <a:defRPr/>
            </a:pPr>
            <a:r>
              <a:rPr lang="en-US" kern="0" dirty="0" smtClean="0">
                <a:latin typeface="+mn-lt"/>
              </a:rPr>
              <a:t> </a:t>
            </a:r>
            <a:r>
              <a:rPr kumimoji="0" lang="en-US" sz="2800" b="0" i="0" u="sng" strike="noStrike" kern="0" cap="none" spc="0" normalizeH="0" baseline="0" noProof="0" dirty="0" smtClean="0">
                <a:ln>
                  <a:noFill/>
                </a:ln>
                <a:solidFill>
                  <a:schemeClr val="tx1"/>
                </a:solidFill>
                <a:effectLst/>
                <a:uLnTx/>
                <a:uFillTx/>
                <a:latin typeface="+mn-lt"/>
                <a:ea typeface="+mn-ea"/>
                <a:cs typeface="+mn-cs"/>
              </a:rPr>
              <a:t>Day 1 Afternoon</a:t>
            </a:r>
          </a:p>
          <a:p>
            <a:pPr marL="533400" marR="0" lvl="0" indent="-533400" algn="l" defTabSz="914400" rtl="0" eaLnBrk="0" fontAlgn="base" latinLnBrk="0" hangingPunct="0">
              <a:lnSpc>
                <a:spcPct val="90000"/>
              </a:lnSpc>
              <a:spcBef>
                <a:spcPct val="20000"/>
              </a:spcBef>
              <a:spcAft>
                <a:spcPct val="0"/>
              </a:spcAft>
              <a:buClrTx/>
              <a:buSzTx/>
              <a:buAutoNum type="arabicPeriod" startAt="5"/>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Resistance &amp; Fluid Options (CL-4)</a:t>
            </a:r>
          </a:p>
          <a:p>
            <a:pPr marL="533400" marR="0" lvl="0" indent="-533400" algn="l" defTabSz="914400" rtl="0" eaLnBrk="0" fontAlgn="base" latinLnBrk="0" hangingPunct="0">
              <a:lnSpc>
                <a:spcPct val="90000"/>
              </a:lnSpc>
              <a:spcBef>
                <a:spcPct val="20000"/>
              </a:spcBef>
              <a:spcAft>
                <a:spcPct val="0"/>
              </a:spcAft>
              <a:buClrTx/>
              <a:buSzTx/>
              <a:buAutoNum type="arabicPeriod" startAt="5"/>
              <a:tabLst/>
              <a:defRPr/>
            </a:pPr>
            <a:r>
              <a:rPr lang="en-US" sz="2400" kern="0" dirty="0" smtClean="0">
                <a:latin typeface="+mn-lt"/>
              </a:rPr>
              <a:t>Pre &amp; Post Processor – Part 2 (CL-3)</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533400" marR="0" lvl="0" indent="-533400" algn="l" defTabSz="914400" rtl="0" eaLnBrk="0" fontAlgn="base" latinLnBrk="0" hangingPunct="0">
              <a:lnSpc>
                <a:spcPct val="90000"/>
              </a:lnSpc>
              <a:spcBef>
                <a:spcPct val="20000"/>
              </a:spcBef>
              <a:spcAft>
                <a:spcPct val="0"/>
              </a:spcAft>
              <a:buClrTx/>
              <a:buSzTx/>
              <a:buAutoNum type="arabicPeriod" startAt="7"/>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Fluid Transient (LA-2)</a:t>
            </a:r>
            <a:endParaRPr lang="en-US" sz="2400" kern="0" noProof="0" dirty="0" smtClean="0">
              <a:latin typeface="+mn-lt"/>
            </a:endParaRPr>
          </a:p>
          <a:p>
            <a:pPr marL="533400" marR="0" lvl="0" indent="-533400" algn="l" defTabSz="914400" rtl="0" eaLnBrk="0" fontAlgn="base" latinLnBrk="0" hangingPunct="0">
              <a:lnSpc>
                <a:spcPct val="90000"/>
              </a:lnSpc>
              <a:spcBef>
                <a:spcPct val="20000"/>
              </a:spcBef>
              <a:spcAft>
                <a:spcPct val="0"/>
              </a:spcAft>
              <a:buClrTx/>
              <a:buSzTx/>
              <a:buAutoNum type="arabicPeriod" startAt="7"/>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Tutorial on Water hammer (TP-2)	</a:t>
            </a:r>
            <a:r>
              <a:rPr kumimoji="0" lang="en-US" sz="3200" b="0" i="0" u="none" strike="noStrike" kern="0" cap="none" spc="0" normalizeH="0" baseline="0" noProof="0" dirty="0" smtClean="0">
                <a:ln>
                  <a:noFill/>
                </a:ln>
                <a:solidFill>
                  <a:schemeClr val="tx1"/>
                </a:solidFill>
                <a:effectLst/>
                <a:uLnTx/>
                <a:uFillTx/>
                <a:latin typeface="+mn-lt"/>
                <a:ea typeface="+mn-ea"/>
                <a:cs typeface="+mn-cs"/>
              </a:rPr>
              <a:t>			</a:t>
            </a:r>
            <a:endParaRPr kumimoji="0" lang="en-US" sz="3200" b="0" i="0" u="none" strike="noStrike" kern="0" cap="none" spc="0" normalizeH="0" baseline="0" noProof="0" dirty="0">
              <a:ln>
                <a:noFill/>
              </a:ln>
              <a:solidFill>
                <a:schemeClr val="tx1"/>
              </a:solidFill>
              <a:effectLst/>
              <a:uLnTx/>
              <a:uFillTx/>
              <a:latin typeface="+mn-lt"/>
              <a:ea typeface="+mn-ea"/>
              <a:cs typeface="+mn-cs"/>
            </a:endParaRPr>
          </a:p>
        </p:txBody>
      </p:sp>
      <p:sp>
        <p:nvSpPr>
          <p:cNvPr id="7"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1"/>
          <p:cNvSpPr txBox="1">
            <a:spLocks/>
          </p:cNvSpPr>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 </a:t>
            </a:r>
            <a:endParaRPr kumimoji="0" 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5" name="Rectangle 2"/>
          <p:cNvSpPr txBox="1">
            <a:spLocks noChangeArrowheads="1"/>
          </p:cNvSpPr>
          <p:nvPr/>
        </p:nvSpPr>
        <p:spPr>
          <a:xfrm>
            <a:off x="457200" y="274638"/>
            <a:ext cx="8229600" cy="11430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smtClean="0">
                <a:ln>
                  <a:noFill/>
                </a:ln>
                <a:solidFill>
                  <a:schemeClr val="tx2"/>
                </a:solidFill>
                <a:effectLst/>
                <a:uLnTx/>
                <a:uFillTx/>
                <a:latin typeface="+mj-lt"/>
                <a:ea typeface="+mj-ea"/>
                <a:cs typeface="+mj-cs"/>
              </a:rPr>
              <a:t>COURSE OUTLINE</a:t>
            </a:r>
            <a:endParaRPr kumimoji="0" lang="en-US" sz="2400" b="1" i="0" u="none" strike="noStrike" kern="0" cap="none" spc="0" normalizeH="0" baseline="0" noProof="0">
              <a:ln>
                <a:noFill/>
              </a:ln>
              <a:solidFill>
                <a:schemeClr val="tx2"/>
              </a:solidFill>
              <a:effectLst/>
              <a:uLnTx/>
              <a:uFillTx/>
              <a:latin typeface="+mj-lt"/>
              <a:ea typeface="+mj-ea"/>
              <a:cs typeface="+mj-cs"/>
            </a:endParaRPr>
          </a:p>
        </p:txBody>
      </p:sp>
      <p:sp>
        <p:nvSpPr>
          <p:cNvPr id="6" name="Rectangle 3"/>
          <p:cNvSpPr txBox="1">
            <a:spLocks noChangeArrowheads="1"/>
          </p:cNvSpPr>
          <p:nvPr/>
        </p:nvSpPr>
        <p:spPr>
          <a:xfrm>
            <a:off x="596342" y="1299219"/>
            <a:ext cx="8384926" cy="4114800"/>
          </a:xfrm>
          <a:prstGeom prst="rect">
            <a:avLst/>
          </a:prstGeom>
        </p:spPr>
        <p:txBody>
          <a:bodyPr/>
          <a:lstStyle/>
          <a:p>
            <a:pPr marL="609600" marR="0" lvl="0" indent="-609600" algn="ctr" defTabSz="914400" rtl="0" eaLnBrk="0" fontAlgn="base" latinLnBrk="0" hangingPunct="0">
              <a:lnSpc>
                <a:spcPct val="90000"/>
              </a:lnSpc>
              <a:spcBef>
                <a:spcPct val="20000"/>
              </a:spcBef>
              <a:spcAft>
                <a:spcPct val="0"/>
              </a:spcAft>
              <a:buClrTx/>
              <a:buSzTx/>
              <a:buFontTx/>
              <a:buNone/>
              <a:tabLst/>
              <a:defRPr/>
            </a:pPr>
            <a:r>
              <a:rPr kumimoji="0" lang="en-US" sz="2800" b="0" i="0" u="sng" strike="noStrike" kern="0" cap="none" spc="0" normalizeH="0" baseline="0" noProof="0" dirty="0" smtClean="0">
                <a:ln>
                  <a:noFill/>
                </a:ln>
                <a:solidFill>
                  <a:schemeClr val="tx1"/>
                </a:solidFill>
                <a:effectLst/>
                <a:uLnTx/>
                <a:uFillTx/>
                <a:latin typeface="+mn-lt"/>
                <a:ea typeface="+mn-ea"/>
                <a:cs typeface="+mn-cs"/>
              </a:rPr>
              <a:t>Day 2 Morning</a:t>
            </a:r>
          </a:p>
          <a:p>
            <a:pPr marL="609600" marR="0" lvl="0" indent="-609600" algn="l" defTabSz="914400" rtl="0" eaLnBrk="0" fontAlgn="base" latinLnBrk="0" hangingPunct="0">
              <a:lnSpc>
                <a:spcPct val="90000"/>
              </a:lnSpc>
              <a:spcBef>
                <a:spcPct val="20000"/>
              </a:spcBef>
              <a:spcAft>
                <a:spcPct val="0"/>
              </a:spcAft>
              <a:buClrTx/>
              <a:buSzTx/>
              <a:buFontTx/>
              <a:buNone/>
              <a:tabLst/>
              <a:defRPr/>
            </a:pPr>
            <a:endParaRPr kumimoji="0" lang="en-US" sz="800" b="0" i="0" u="none" strike="noStrike" kern="0" cap="none" spc="0" normalizeH="0" baseline="0" noProof="0" dirty="0" smtClean="0">
              <a:ln>
                <a:noFill/>
              </a:ln>
              <a:solidFill>
                <a:schemeClr val="tx1"/>
              </a:solidFill>
              <a:effectLst/>
              <a:uLnTx/>
              <a:uFillTx/>
              <a:latin typeface="+mn-lt"/>
              <a:ea typeface="+mn-ea"/>
              <a:cs typeface="+mn-cs"/>
            </a:endParaRPr>
          </a:p>
          <a:p>
            <a:pPr marL="609600" marR="0" lvl="0" indent="-609600" algn="l" defTabSz="914400" rtl="0" eaLnBrk="0" fontAlgn="base" latinLnBrk="0" hangingPunct="0">
              <a:lnSpc>
                <a:spcPct val="90000"/>
              </a:lnSpc>
              <a:spcBef>
                <a:spcPct val="20000"/>
              </a:spcBef>
              <a:spcAft>
                <a:spcPct val="0"/>
              </a:spcAft>
              <a:buClrTx/>
              <a:buSzTx/>
              <a:buFontTx/>
              <a:buAutoNum type="arabicPeriod"/>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Mathematical Formulation (CL-5)	</a:t>
            </a:r>
          </a:p>
          <a:p>
            <a:pPr marL="609600" marR="0" lvl="0" indent="-609600" algn="l" defTabSz="914400" rtl="0" eaLnBrk="0" fontAlgn="base" latinLnBrk="0" hangingPunct="0">
              <a:lnSpc>
                <a:spcPct val="90000"/>
              </a:lnSpc>
              <a:spcBef>
                <a:spcPct val="20000"/>
              </a:spcBef>
              <a:spcAft>
                <a:spcPct val="0"/>
              </a:spcAft>
              <a:buClrTx/>
              <a:buSzTx/>
              <a:buFontTx/>
              <a:buAutoNum type="arabicPeriod"/>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Tank </a:t>
            </a:r>
            <a:r>
              <a:rPr kumimoji="0" lang="en-US" sz="2400" b="0" i="0" u="none" strike="noStrike" kern="0" cap="none" spc="0" normalizeH="0" baseline="0" noProof="0" dirty="0" err="1" smtClean="0">
                <a:ln>
                  <a:noFill/>
                </a:ln>
                <a:solidFill>
                  <a:schemeClr val="tx1"/>
                </a:solidFill>
                <a:effectLst/>
                <a:uLnTx/>
                <a:uFillTx/>
                <a:latin typeface="+mn-lt"/>
                <a:ea typeface="+mn-ea"/>
                <a:cs typeface="+mn-cs"/>
              </a:rPr>
              <a:t>Pressurization,Control</a:t>
            </a:r>
            <a:r>
              <a:rPr kumimoji="0" lang="en-US" sz="2400" b="0" i="0" u="none" strike="noStrike" kern="0" cap="none" spc="0" normalizeH="0" baseline="0" noProof="0" dirty="0" smtClean="0">
                <a:ln>
                  <a:noFill/>
                </a:ln>
                <a:solidFill>
                  <a:schemeClr val="tx1"/>
                </a:solidFill>
                <a:effectLst/>
                <a:uLnTx/>
                <a:uFillTx/>
                <a:latin typeface="+mn-lt"/>
                <a:ea typeface="+mn-ea"/>
                <a:cs typeface="+mn-cs"/>
              </a:rPr>
              <a:t> &amp; Relief Valve (LA-3)	           </a:t>
            </a:r>
          </a:p>
          <a:p>
            <a:pPr marL="609600" marR="0" lvl="0" indent="-609600" algn="l" defTabSz="914400" rtl="0" eaLnBrk="0" fontAlgn="base" latinLnBrk="0" hangingPunct="0">
              <a:lnSpc>
                <a:spcPct val="9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3.	Tutorial on Tank Pressurization &amp; Control Valve (TP-3) </a:t>
            </a:r>
          </a:p>
          <a:p>
            <a:pPr marL="609600" marR="0" lvl="0" indent="-609600" algn="ctr" defTabSz="914400" rtl="0" eaLnBrk="0" fontAlgn="base" latinLnBrk="0" hangingPunct="0">
              <a:lnSpc>
                <a:spcPct val="90000"/>
              </a:lnSpc>
              <a:spcBef>
                <a:spcPct val="20000"/>
              </a:spcBef>
              <a:spcAft>
                <a:spcPct val="0"/>
              </a:spcAft>
              <a:buClrTx/>
              <a:buSzTx/>
              <a:buFontTx/>
              <a:buNone/>
              <a:tabLst/>
              <a:defRPr/>
            </a:pPr>
            <a:r>
              <a:rPr kumimoji="0" lang="en-US" sz="2800" b="0" i="0" u="sng" strike="noStrike" kern="0" cap="none" spc="0" normalizeH="0" baseline="0" noProof="0" dirty="0" smtClean="0">
                <a:ln>
                  <a:noFill/>
                </a:ln>
                <a:solidFill>
                  <a:schemeClr val="tx1"/>
                </a:solidFill>
                <a:effectLst/>
                <a:uLnTx/>
                <a:uFillTx/>
                <a:latin typeface="+mn-lt"/>
                <a:ea typeface="+mn-ea"/>
                <a:cs typeface="+mn-cs"/>
              </a:rPr>
              <a:t>Day 2 Afternoon</a:t>
            </a:r>
          </a:p>
          <a:p>
            <a:pPr marL="609600" marR="0" lvl="0" indent="-609600" algn="l" defTabSz="914400" rtl="0" eaLnBrk="0" fontAlgn="base" latinLnBrk="0" hangingPunct="0">
              <a:lnSpc>
                <a:spcPct val="90000"/>
              </a:lnSpc>
              <a:spcBef>
                <a:spcPct val="20000"/>
              </a:spcBef>
              <a:spcAft>
                <a:spcPct val="0"/>
              </a:spcAft>
              <a:buClrTx/>
              <a:buSzTx/>
              <a:buFontTx/>
              <a:buAutoNum type="arabicPeriod" startAt="4"/>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Pressure &amp; Flow Regulator (LA-4)</a:t>
            </a:r>
          </a:p>
          <a:p>
            <a:pPr marL="609600" marR="0" lvl="0" indent="-609600" algn="l" defTabSz="914400" rtl="0" eaLnBrk="0" fontAlgn="base" latinLnBrk="0" hangingPunct="0">
              <a:lnSpc>
                <a:spcPct val="90000"/>
              </a:lnSpc>
              <a:spcBef>
                <a:spcPct val="20000"/>
              </a:spcBef>
              <a:spcAft>
                <a:spcPct val="0"/>
              </a:spcAft>
              <a:buClrTx/>
              <a:buSzTx/>
              <a:buFontTx/>
              <a:buAutoNum type="arabicPeriod" startAt="4"/>
              <a:tabLst/>
              <a:defRPr/>
            </a:pPr>
            <a:r>
              <a:rPr lang="en-US" sz="2400" kern="0" dirty="0" smtClean="0">
                <a:latin typeface="+mn-lt"/>
              </a:rPr>
              <a:t>Tutorial on Pressure Regulator (TP-4)</a:t>
            </a:r>
            <a:endParaRPr kumimoji="0" lang="en-US" sz="1800" b="0" i="0" u="sng" strike="noStrike" kern="0" cap="none" spc="0" normalizeH="0" baseline="0" noProof="0" dirty="0" smtClean="0">
              <a:ln>
                <a:noFill/>
              </a:ln>
              <a:solidFill>
                <a:schemeClr val="tx1"/>
              </a:solidFill>
              <a:effectLst/>
              <a:uLnTx/>
              <a:uFillTx/>
              <a:latin typeface="+mn-lt"/>
              <a:ea typeface="+mn-ea"/>
              <a:cs typeface="+mn-cs"/>
            </a:endParaRPr>
          </a:p>
          <a:p>
            <a:pPr marL="609600" marR="0" lvl="0" indent="-609600" algn="ctr" defTabSz="914400" rtl="0" eaLnBrk="0" fontAlgn="base" latinLnBrk="0" hangingPunct="0">
              <a:lnSpc>
                <a:spcPct val="90000"/>
              </a:lnSpc>
              <a:spcBef>
                <a:spcPct val="20000"/>
              </a:spcBef>
              <a:spcAft>
                <a:spcPct val="0"/>
              </a:spcAft>
              <a:buClrTx/>
              <a:buSzTx/>
              <a:buFontTx/>
              <a:buNone/>
              <a:tabLst/>
              <a:defRPr/>
            </a:pPr>
            <a:endParaRPr kumimoji="0" lang="en-US" sz="800" b="0" i="0" u="none" strike="noStrike" kern="0" cap="none" spc="0" normalizeH="0" baseline="0" noProof="0" dirty="0" smtClean="0">
              <a:ln>
                <a:noFill/>
              </a:ln>
              <a:solidFill>
                <a:schemeClr val="tx1"/>
              </a:solidFill>
              <a:effectLst/>
              <a:uLnTx/>
              <a:uFillTx/>
              <a:latin typeface="+mn-lt"/>
              <a:ea typeface="+mn-ea"/>
              <a:cs typeface="+mn-cs"/>
            </a:endParaRPr>
          </a:p>
          <a:p>
            <a:pPr marL="609600" marR="0" lvl="0" indent="-609600" algn="l" defTabSz="914400" rtl="0" eaLnBrk="0" fontAlgn="base" latinLnBrk="0" hangingPunct="0">
              <a:lnSpc>
                <a:spcPct val="90000"/>
              </a:lnSpc>
              <a:spcBef>
                <a:spcPct val="20000"/>
              </a:spcBef>
              <a:spcAft>
                <a:spcPct val="0"/>
              </a:spcAft>
              <a:buClrTx/>
              <a:buSzTx/>
              <a:buFontTx/>
              <a:buNone/>
              <a:tabLst/>
              <a:defRPr/>
            </a:pPr>
            <a:r>
              <a:rPr lang="en-US" sz="2400" kern="0" dirty="0" smtClean="0">
                <a:latin typeface="+mn-lt"/>
              </a:rPr>
              <a:t>6.	</a:t>
            </a:r>
            <a:r>
              <a:rPr kumimoji="0" lang="en-US" sz="2400" b="0" i="0" u="none" strike="noStrike" kern="0" cap="none" spc="0" normalizeH="0" baseline="0" noProof="0" dirty="0" smtClean="0">
                <a:ln>
                  <a:noFill/>
                </a:ln>
                <a:solidFill>
                  <a:schemeClr val="tx1"/>
                </a:solidFill>
                <a:effectLst/>
                <a:uLnTx/>
                <a:uFillTx/>
                <a:latin typeface="+mn-lt"/>
                <a:ea typeface="+mn-ea"/>
                <a:cs typeface="+mn-cs"/>
              </a:rPr>
              <a:t>Cryogenic Propellant Loading (LA-5)</a:t>
            </a:r>
          </a:p>
          <a:p>
            <a:pPr marL="609600" marR="0" lvl="0" indent="-609600" algn="l" defTabSz="914400" rtl="0" eaLnBrk="0" fontAlgn="base" latinLnBrk="0" hangingPunct="0">
              <a:lnSpc>
                <a:spcPct val="90000"/>
              </a:lnSpc>
              <a:spcBef>
                <a:spcPct val="20000"/>
              </a:spcBef>
              <a:spcAft>
                <a:spcPct val="0"/>
              </a:spcAft>
              <a:buClrTx/>
              <a:buSzTx/>
              <a:buFontTx/>
              <a:buNone/>
              <a:tabLst/>
              <a:defRPr/>
            </a:pPr>
            <a:r>
              <a:rPr lang="en-US" sz="2400" kern="0" dirty="0" smtClean="0">
                <a:latin typeface="+mn-lt"/>
              </a:rPr>
              <a:t>7.	</a:t>
            </a:r>
            <a:r>
              <a:rPr kumimoji="0" lang="en-US" sz="2400" b="0" i="0" u="none" strike="noStrike" kern="0" cap="none" spc="0" normalizeH="0" baseline="0" noProof="0" dirty="0" smtClean="0">
                <a:ln>
                  <a:noFill/>
                </a:ln>
                <a:solidFill>
                  <a:schemeClr val="tx1"/>
                </a:solidFill>
                <a:effectLst/>
                <a:uLnTx/>
                <a:uFillTx/>
                <a:latin typeface="+mn-lt"/>
                <a:ea typeface="+mn-ea"/>
                <a:cs typeface="+mn-cs"/>
              </a:rPr>
              <a:t>Tutorial on Transfer Line Chilldown (TP-5)</a:t>
            </a:r>
          </a:p>
          <a:p>
            <a:pPr marL="609600" marR="0" lvl="0" indent="-609600" algn="l" defTabSz="914400" rtl="0" eaLnBrk="0" fontAlgn="base" latinLnBrk="0" hangingPunct="0">
              <a:lnSpc>
                <a:spcPct val="9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		</a:t>
            </a: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sp>
        <p:nvSpPr>
          <p:cNvPr id="7"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Training </a:t>
            </a:r>
            <a:r>
              <a:rPr lang="en-US" dirty="0"/>
              <a:t>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1"/>
          <p:cNvSpPr txBox="1">
            <a:spLocks/>
          </p:cNvSpPr>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smtClean="0">
                <a:ln>
                  <a:noFill/>
                </a:ln>
                <a:solidFill>
                  <a:schemeClr val="tx1"/>
                </a:solidFill>
                <a:effectLst/>
                <a:uLnTx/>
                <a:uFillTx/>
                <a:latin typeface="+mn-lt"/>
                <a:ea typeface="+mn-ea"/>
                <a:cs typeface="+mn-cs"/>
              </a:rPr>
              <a:t> </a:t>
            </a:r>
            <a:endParaRPr kumimoji="0" 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5" name="Rectangle 2"/>
          <p:cNvSpPr txBox="1">
            <a:spLocks noChangeArrowheads="1"/>
          </p:cNvSpPr>
          <p:nvPr/>
        </p:nvSpPr>
        <p:spPr>
          <a:xfrm>
            <a:off x="457200" y="225211"/>
            <a:ext cx="8229600" cy="11430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chemeClr val="tx2"/>
                </a:solidFill>
                <a:effectLst/>
                <a:uLnTx/>
                <a:uFillTx/>
                <a:latin typeface="+mj-lt"/>
                <a:ea typeface="+mj-ea"/>
                <a:cs typeface="+mj-cs"/>
              </a:rPr>
              <a:t>COURSE OUTLINE </a:t>
            </a:r>
            <a:endParaRPr kumimoji="0" lang="en-US" sz="2400" b="1" i="0" u="none" strike="noStrike" kern="0" cap="none" spc="0" normalizeH="0" baseline="0" noProof="0" dirty="0">
              <a:ln>
                <a:noFill/>
              </a:ln>
              <a:solidFill>
                <a:schemeClr val="tx2"/>
              </a:solidFill>
              <a:effectLst/>
              <a:uLnTx/>
              <a:uFillTx/>
              <a:latin typeface="+mj-lt"/>
              <a:ea typeface="+mj-ea"/>
              <a:cs typeface="+mj-cs"/>
            </a:endParaRPr>
          </a:p>
        </p:txBody>
      </p:sp>
      <p:sp>
        <p:nvSpPr>
          <p:cNvPr id="6" name="Rectangle 3"/>
          <p:cNvSpPr txBox="1">
            <a:spLocks noChangeArrowheads="1"/>
          </p:cNvSpPr>
          <p:nvPr/>
        </p:nvSpPr>
        <p:spPr>
          <a:xfrm>
            <a:off x="114299" y="1600200"/>
            <a:ext cx="8901113" cy="4525963"/>
          </a:xfrm>
          <a:prstGeom prst="rect">
            <a:avLst/>
          </a:prstGeom>
        </p:spPr>
        <p:txBody>
          <a:bodyPr/>
          <a:lstStyle/>
          <a:p>
            <a:pPr marL="609600" marR="0" lvl="0" indent="-609600" algn="ctr" defTabSz="914400" rtl="0" eaLnBrk="0" fontAlgn="base" latinLnBrk="0" hangingPunct="0">
              <a:lnSpc>
                <a:spcPct val="80000"/>
              </a:lnSpc>
              <a:spcBef>
                <a:spcPct val="20000"/>
              </a:spcBef>
              <a:spcAft>
                <a:spcPct val="0"/>
              </a:spcAft>
              <a:buClrTx/>
              <a:buSzTx/>
              <a:buFontTx/>
              <a:buNone/>
              <a:tabLst/>
              <a:defRPr/>
            </a:pPr>
            <a:r>
              <a:rPr kumimoji="0" lang="en-US" sz="2800" b="0" i="0" u="sng" strike="noStrike" kern="0" cap="none" spc="0" normalizeH="0" baseline="0" noProof="0" dirty="0" smtClean="0">
                <a:ln>
                  <a:noFill/>
                </a:ln>
                <a:solidFill>
                  <a:schemeClr val="tx1"/>
                </a:solidFill>
                <a:effectLst/>
                <a:uLnTx/>
                <a:uFillTx/>
                <a:latin typeface="+mn-lt"/>
                <a:ea typeface="+mn-ea"/>
                <a:cs typeface="+mn-cs"/>
              </a:rPr>
              <a:t>Day 3 Morning</a:t>
            </a:r>
          </a:p>
          <a:p>
            <a:pPr marL="609600" marR="0" lvl="0" indent="-609600" algn="l" defTabSz="914400" rtl="0" eaLnBrk="0" fontAlgn="base" latinLnBrk="0" hangingPunct="0">
              <a:lnSpc>
                <a:spcPct val="80000"/>
              </a:lnSpc>
              <a:spcBef>
                <a:spcPct val="20000"/>
              </a:spcBef>
              <a:spcAft>
                <a:spcPct val="0"/>
              </a:spcAft>
              <a:buClrTx/>
              <a:buSzTx/>
              <a:buFontTx/>
              <a:buNone/>
              <a:tabLst/>
              <a:defRPr/>
            </a:pPr>
            <a:endParaRPr kumimoji="0" lang="en-US" sz="900" b="0" i="0" u="none" strike="noStrike" kern="0" cap="none" spc="0" normalizeH="0" baseline="0" noProof="0" dirty="0" smtClean="0">
              <a:ln>
                <a:noFill/>
              </a:ln>
              <a:solidFill>
                <a:schemeClr val="tx1"/>
              </a:solidFill>
              <a:effectLst/>
              <a:uLnTx/>
              <a:uFillTx/>
              <a:latin typeface="+mn-lt"/>
              <a:ea typeface="+mn-ea"/>
              <a:cs typeface="+mn-cs"/>
            </a:endParaRPr>
          </a:p>
          <a:p>
            <a:pPr marL="609600" lvl="0" indent="-609600" algn="l">
              <a:lnSpc>
                <a:spcPct val="80000"/>
              </a:lnSpc>
              <a:spcBef>
                <a:spcPct val="20000"/>
              </a:spcBef>
              <a:buFontTx/>
              <a:buAutoNum type="arabicPeriod"/>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Data Structure (CL-6)</a:t>
            </a:r>
          </a:p>
          <a:p>
            <a:pPr marL="609600" lvl="0" indent="-609600" algn="l">
              <a:lnSpc>
                <a:spcPct val="80000"/>
              </a:lnSpc>
              <a:spcBef>
                <a:spcPct val="20000"/>
              </a:spcBef>
              <a:buFontTx/>
              <a:buAutoNum type="arabicPeriod"/>
              <a:defRPr/>
            </a:pPr>
            <a:r>
              <a:rPr lang="en-US" sz="2400" kern="0" dirty="0" smtClean="0">
                <a:latin typeface="+mn-lt"/>
              </a:rPr>
              <a:t>User Subroutine (CL-7)</a:t>
            </a:r>
            <a:r>
              <a:rPr kumimoji="0" lang="en-US" sz="2400" b="0" i="0" u="none" strike="noStrike" kern="0" cap="none" spc="0" normalizeH="0" baseline="0" noProof="0" dirty="0" smtClean="0">
                <a:ln>
                  <a:noFill/>
                </a:ln>
                <a:solidFill>
                  <a:schemeClr val="tx1"/>
                </a:solidFill>
                <a:effectLst/>
                <a:uLnTx/>
                <a:uFillTx/>
                <a:latin typeface="+mn-lt"/>
                <a:ea typeface="+mn-ea"/>
                <a:cs typeface="+mn-cs"/>
              </a:rPr>
              <a:t>		</a:t>
            </a:r>
          </a:p>
          <a:p>
            <a:pPr marL="609600" marR="0" lvl="0" indent="-609600" algn="l" defTabSz="914400" rtl="0" eaLnBrk="0" fontAlgn="base" latinLnBrk="0" hangingPunct="0">
              <a:lnSpc>
                <a:spcPct val="80000"/>
              </a:lnSpc>
              <a:spcBef>
                <a:spcPct val="20000"/>
              </a:spcBef>
              <a:spcAft>
                <a:spcPct val="0"/>
              </a:spcAft>
              <a:buClrTx/>
              <a:buSzTx/>
              <a:buAutoNum type="arabicPeriod" startAt="3"/>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Fluid Mixture &amp; Two-phase Flow (LA-6)</a:t>
            </a:r>
          </a:p>
          <a:p>
            <a:pPr marL="609600" marR="0" lvl="0" indent="-609600" algn="l" defTabSz="914400" rtl="0" eaLnBrk="0" fontAlgn="base" latinLnBrk="0" hangingPunct="0">
              <a:lnSpc>
                <a:spcPct val="80000"/>
              </a:lnSpc>
              <a:spcBef>
                <a:spcPct val="20000"/>
              </a:spcBef>
              <a:spcAft>
                <a:spcPct val="0"/>
              </a:spcAft>
              <a:buClrTx/>
              <a:buSzTx/>
              <a:buAutoNum type="arabicPeriod" startAt="3"/>
              <a:tabLst/>
              <a:defRPr/>
            </a:pPr>
            <a:r>
              <a:rPr lang="en-US" sz="2400" kern="0" dirty="0" smtClean="0">
                <a:latin typeface="+mn-lt"/>
              </a:rPr>
              <a:t>Tutorial on Propellant Recirculation (TP-6)</a:t>
            </a:r>
            <a:r>
              <a:rPr kumimoji="0" lang="en-US" sz="2400" b="0" i="0" u="none" strike="noStrike" kern="0" cap="none" spc="0" normalizeH="0" baseline="0" noProof="0" dirty="0" smtClean="0">
                <a:ln>
                  <a:noFill/>
                </a:ln>
                <a:solidFill>
                  <a:schemeClr val="tx1"/>
                </a:solidFill>
                <a:effectLst/>
                <a:uLnTx/>
                <a:uFillTx/>
                <a:latin typeface="+mn-lt"/>
                <a:ea typeface="+mn-ea"/>
                <a:cs typeface="+mn-cs"/>
              </a:rPr>
              <a:t>			</a:t>
            </a:r>
          </a:p>
          <a:p>
            <a:pPr marL="609600" marR="0" lvl="0" indent="-609600" algn="ctr" defTabSz="914400" rtl="0" eaLnBrk="0" fontAlgn="base" latinLnBrk="0" hangingPunct="0">
              <a:lnSpc>
                <a:spcPct val="80000"/>
              </a:lnSpc>
              <a:spcBef>
                <a:spcPct val="20000"/>
              </a:spcBef>
              <a:spcAft>
                <a:spcPct val="0"/>
              </a:spcAft>
              <a:buClrTx/>
              <a:buSzTx/>
              <a:buFontTx/>
              <a:buNone/>
              <a:tabLst/>
              <a:defRPr/>
            </a:pPr>
            <a:r>
              <a:rPr kumimoji="0" lang="en-US" sz="2800" b="0" i="0" u="sng" strike="noStrike" kern="0" cap="none" spc="0" normalizeH="0" baseline="0" noProof="0" dirty="0" smtClean="0">
                <a:ln>
                  <a:noFill/>
                </a:ln>
                <a:solidFill>
                  <a:schemeClr val="tx1"/>
                </a:solidFill>
                <a:effectLst/>
                <a:uLnTx/>
                <a:uFillTx/>
                <a:latin typeface="+mn-lt"/>
                <a:ea typeface="+mn-ea"/>
                <a:cs typeface="+mn-cs"/>
              </a:rPr>
              <a:t>Day 3 Afternoon</a:t>
            </a:r>
          </a:p>
          <a:p>
            <a:pPr marL="609600" marR="0" lvl="0" indent="-609600" algn="ctr" defTabSz="914400" rtl="0" eaLnBrk="0" fontAlgn="base" latinLnBrk="0" hangingPunct="0">
              <a:lnSpc>
                <a:spcPct val="80000"/>
              </a:lnSpc>
              <a:spcBef>
                <a:spcPct val="20000"/>
              </a:spcBef>
              <a:spcAft>
                <a:spcPct val="0"/>
              </a:spcAft>
              <a:buClrTx/>
              <a:buSzTx/>
              <a:buFontTx/>
              <a:buNone/>
              <a:tabLst/>
              <a:defRPr/>
            </a:pPr>
            <a:endParaRPr kumimoji="0" lang="en-US" sz="900" b="0" i="0" u="none" strike="noStrike" kern="0" cap="none" spc="0" normalizeH="0" baseline="0" noProof="0" dirty="0" smtClean="0">
              <a:ln>
                <a:noFill/>
              </a:ln>
              <a:solidFill>
                <a:schemeClr val="tx1"/>
              </a:solidFill>
              <a:effectLst/>
              <a:uLnTx/>
              <a:uFillTx/>
              <a:latin typeface="+mn-lt"/>
              <a:ea typeface="+mn-ea"/>
              <a:cs typeface="+mn-cs"/>
            </a:endParaRPr>
          </a:p>
          <a:p>
            <a:pPr marL="609600" marR="0" lvl="0" indent="-609600" algn="l" defTabSz="914400" rtl="0" eaLnBrk="0" fontAlgn="base" latinLnBrk="0" hangingPunct="0">
              <a:lnSpc>
                <a:spcPct val="80000"/>
              </a:lnSpc>
              <a:spcBef>
                <a:spcPct val="20000"/>
              </a:spcBef>
              <a:spcAft>
                <a:spcPct val="0"/>
              </a:spcAft>
              <a:buClrTx/>
              <a:buSzTx/>
              <a:buAutoNum type="arabicPeriod" startAt="5"/>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Rotating Flow </a:t>
            </a:r>
            <a:r>
              <a:rPr lang="en-US" sz="2400" kern="0" dirty="0" smtClean="0">
                <a:latin typeface="+mn-lt"/>
              </a:rPr>
              <a:t>,</a:t>
            </a:r>
            <a:r>
              <a:rPr kumimoji="0" lang="en-US" sz="2400" b="0" i="0" u="none" strike="noStrike" kern="0" cap="none" spc="0" normalizeH="0" baseline="0" noProof="0" dirty="0" smtClean="0">
                <a:ln>
                  <a:noFill/>
                </a:ln>
                <a:solidFill>
                  <a:schemeClr val="tx1"/>
                </a:solidFill>
                <a:effectLst/>
                <a:uLnTx/>
                <a:uFillTx/>
                <a:latin typeface="+mn-lt"/>
                <a:ea typeface="+mn-ea"/>
                <a:cs typeface="+mn-cs"/>
              </a:rPr>
              <a:t>Turbopump &amp; Heat Exchanger (LA-7) </a:t>
            </a:r>
          </a:p>
          <a:p>
            <a:pPr marL="609600" marR="0" lvl="0" indent="-609600" algn="l" defTabSz="914400" rtl="0" eaLnBrk="0" fontAlgn="base" latinLnBrk="0" hangingPunct="0">
              <a:lnSpc>
                <a:spcPct val="80000"/>
              </a:lnSpc>
              <a:spcBef>
                <a:spcPct val="20000"/>
              </a:spcBef>
              <a:spcAft>
                <a:spcPct val="0"/>
              </a:spcAft>
              <a:buClrTx/>
              <a:buSzTx/>
              <a:buAutoNum type="arabicPeriod" startAt="5"/>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Multi-Dimensional Flow Modeling (LA-8)</a:t>
            </a:r>
          </a:p>
          <a:p>
            <a:pPr marR="0" lvl="0" algn="l" defTabSz="914400" rtl="0" eaLnBrk="0" fontAlgn="base" latinLnBrk="0" hangingPunct="0">
              <a:lnSpc>
                <a:spcPct val="80000"/>
              </a:lnSpc>
              <a:spcBef>
                <a:spcPct val="20000"/>
              </a:spcBef>
              <a:spcAft>
                <a:spcPct val="0"/>
              </a:spcAft>
              <a:buClrTx/>
              <a:buSzTx/>
              <a:tabLst/>
              <a:defRPr/>
            </a:pPr>
            <a:r>
              <a:rPr lang="en-US" sz="2400" kern="0" dirty="0" smtClean="0">
                <a:latin typeface="+mn-lt"/>
              </a:rPr>
              <a:t>7.    Psychrometric Properties and Multi-Layer Insulation (LA-9)</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R="0" lvl="0" algn="l" defTabSz="914400" rtl="0" eaLnBrk="0" fontAlgn="base" latinLnBrk="0" hangingPunct="0">
              <a:lnSpc>
                <a:spcPct val="80000"/>
              </a:lnSpc>
              <a:spcBef>
                <a:spcPct val="20000"/>
              </a:spcBef>
              <a:spcAft>
                <a:spcPct val="0"/>
              </a:spcAft>
              <a:buClrTx/>
              <a:buSzTx/>
              <a:tabLst/>
              <a:defRPr/>
            </a:pPr>
            <a:r>
              <a:rPr lang="en-US" sz="2400" kern="0" dirty="0">
                <a:latin typeface="+mn-lt"/>
              </a:rPr>
              <a:t>8</a:t>
            </a:r>
            <a:r>
              <a:rPr lang="en-US" sz="2400" kern="0" dirty="0" smtClean="0">
                <a:latin typeface="+mn-lt"/>
              </a:rPr>
              <a:t>.    Model Integration &amp; Future Developments (CL-8)	</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R="0" lvl="0" algn="l" defTabSz="914400" rtl="0" eaLnBrk="0" fontAlgn="base" latinLnBrk="0" hangingPunct="0">
              <a:lnSpc>
                <a:spcPct val="80000"/>
              </a:lnSpc>
              <a:spcBef>
                <a:spcPct val="20000"/>
              </a:spcBef>
              <a:spcAft>
                <a:spcPct val="0"/>
              </a:spcAft>
              <a:buClrTx/>
              <a:buSzTx/>
              <a:tabLst/>
              <a:defRPr/>
            </a:pPr>
            <a:r>
              <a:rPr lang="en-US" sz="2400" kern="0" dirty="0">
                <a:latin typeface="+mn-lt"/>
              </a:rPr>
              <a:t>9</a:t>
            </a:r>
            <a:r>
              <a:rPr lang="en-US" sz="2400" kern="0" dirty="0" smtClean="0">
                <a:latin typeface="+mn-lt"/>
              </a:rPr>
              <a:t>.    Open Session</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609600" marR="0" lvl="0" indent="-609600" algn="l" defTabSz="914400" rtl="0" eaLnBrk="0" fontAlgn="base" latinLnBrk="0" hangingPunct="0">
              <a:lnSpc>
                <a:spcPct val="8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609600" marR="0" lvl="0" indent="-609600" algn="l" defTabSz="914400" rtl="0" eaLnBrk="0" fontAlgn="base" latinLnBrk="0" hangingPunct="0">
              <a:lnSpc>
                <a:spcPct val="80000"/>
              </a:lnSpc>
              <a:spcBef>
                <a:spcPct val="20000"/>
              </a:spcBef>
              <a:spcAft>
                <a:spcPct val="0"/>
              </a:spcAft>
              <a:buClrTx/>
              <a:buSzTx/>
              <a:buFontTx/>
              <a:buNone/>
              <a:tabLst/>
              <a:defRPr/>
            </a:pPr>
            <a:r>
              <a:rPr kumimoji="0" lang="en-US" sz="2800" b="0" i="0" u="none" strike="noStrike" kern="0" cap="none" spc="0" normalizeH="0" baseline="0" noProof="0" dirty="0" smtClean="0">
                <a:ln>
                  <a:noFill/>
                </a:ln>
                <a:solidFill>
                  <a:schemeClr val="tx1"/>
                </a:solidFill>
                <a:effectLst/>
                <a:uLnTx/>
                <a:uFillTx/>
                <a:latin typeface="+mn-lt"/>
                <a:ea typeface="+mn-ea"/>
                <a:cs typeface="+mn-cs"/>
              </a:rPr>
              <a:t>		</a:t>
            </a:r>
          </a:p>
          <a:p>
            <a:pPr marL="609600" marR="0" lvl="0" indent="-609600" algn="l" defTabSz="914400" rtl="0" eaLnBrk="0" fontAlgn="base" latinLnBrk="0" hangingPunct="0">
              <a:lnSpc>
                <a:spcPct val="80000"/>
              </a:lnSpc>
              <a:spcBef>
                <a:spcPct val="20000"/>
              </a:spcBef>
              <a:spcAft>
                <a:spcPct val="0"/>
              </a:spcAft>
              <a:buClrTx/>
              <a:buSzTx/>
              <a:buFontTx/>
              <a:buNone/>
              <a:tabLst/>
              <a:defRPr/>
            </a:pPr>
            <a:endParaRPr kumimoji="0" lang="en-US" sz="3200" b="0" i="0" u="none" strike="noStrike" kern="0" cap="none" spc="0" normalizeH="0" baseline="0" noProof="0" dirty="0">
              <a:ln>
                <a:noFill/>
              </a:ln>
              <a:solidFill>
                <a:schemeClr val="tx1"/>
              </a:solidFill>
              <a:effectLst/>
              <a:uLnTx/>
              <a:uFillTx/>
              <a:latin typeface="+mn-lt"/>
              <a:ea typeface="+mn-ea"/>
              <a:cs typeface="+mn-cs"/>
            </a:endParaRPr>
          </a:p>
        </p:txBody>
      </p:sp>
      <p:sp>
        <p:nvSpPr>
          <p:cNvPr id="7"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ChangeArrowheads="1"/>
          </p:cNvSpPr>
          <p:nvPr/>
        </p:nvSpPr>
        <p:spPr bwMode="auto">
          <a:xfrm>
            <a:off x="666750" y="768350"/>
            <a:ext cx="8153400" cy="1143000"/>
          </a:xfrm>
          <a:prstGeom prst="rect">
            <a:avLst/>
          </a:prstGeom>
          <a:noFill/>
          <a:ln w="9525">
            <a:noFill/>
            <a:miter lim="800000"/>
            <a:headEnd/>
            <a:tailEnd/>
          </a:ln>
          <a:effectLst/>
        </p:spPr>
        <p:txBody>
          <a:bodyPr anchor="ctr"/>
          <a:lstStyle/>
          <a:p>
            <a:r>
              <a:rPr lang="en-US" sz="2400" b="1">
                <a:latin typeface="Arial" charset="0"/>
              </a:rPr>
              <a:t>NETWORK FLOW OR NAVIER STOKES ANALYSIS</a:t>
            </a:r>
            <a:endParaRPr lang="en-US" sz="2400" b="1">
              <a:solidFill>
                <a:schemeClr val="tx2"/>
              </a:solidFill>
              <a:latin typeface="Arial" charset="0"/>
            </a:endParaRPr>
          </a:p>
        </p:txBody>
      </p:sp>
      <p:grpSp>
        <p:nvGrpSpPr>
          <p:cNvPr id="144437" name="Group 53"/>
          <p:cNvGrpSpPr>
            <a:grpSpLocks/>
          </p:cNvGrpSpPr>
          <p:nvPr/>
        </p:nvGrpSpPr>
        <p:grpSpPr bwMode="auto">
          <a:xfrm>
            <a:off x="292100" y="1611313"/>
            <a:ext cx="7762875" cy="4408487"/>
            <a:chOff x="184" y="1015"/>
            <a:chExt cx="4890" cy="2777"/>
          </a:xfrm>
        </p:grpSpPr>
        <p:grpSp>
          <p:nvGrpSpPr>
            <p:cNvPr id="144433" name="Group 49"/>
            <p:cNvGrpSpPr>
              <a:grpSpLocks/>
            </p:cNvGrpSpPr>
            <p:nvPr/>
          </p:nvGrpSpPr>
          <p:grpSpPr bwMode="auto">
            <a:xfrm>
              <a:off x="184" y="1015"/>
              <a:ext cx="4890" cy="2348"/>
              <a:chOff x="176" y="1162"/>
              <a:chExt cx="4890" cy="2348"/>
            </a:xfrm>
          </p:grpSpPr>
          <p:sp>
            <p:nvSpPr>
              <p:cNvPr id="144387" name="Rectangle 3"/>
              <p:cNvSpPr>
                <a:spLocks noChangeArrowheads="1"/>
              </p:cNvSpPr>
              <p:nvPr/>
            </p:nvSpPr>
            <p:spPr bwMode="auto">
              <a:xfrm>
                <a:off x="2210" y="1162"/>
                <a:ext cx="1215" cy="670"/>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44388" name="Rectangle 4"/>
              <p:cNvSpPr>
                <a:spLocks noChangeArrowheads="1"/>
              </p:cNvSpPr>
              <p:nvPr/>
            </p:nvSpPr>
            <p:spPr bwMode="auto">
              <a:xfrm>
                <a:off x="1047" y="2189"/>
                <a:ext cx="964" cy="586"/>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44389" name="Rectangle 5"/>
              <p:cNvSpPr>
                <a:spLocks noChangeArrowheads="1"/>
              </p:cNvSpPr>
              <p:nvPr/>
            </p:nvSpPr>
            <p:spPr bwMode="auto">
              <a:xfrm>
                <a:off x="3615" y="2201"/>
                <a:ext cx="964" cy="586"/>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44391" name="Text Box 7"/>
              <p:cNvSpPr txBox="1">
                <a:spLocks noChangeArrowheads="1"/>
              </p:cNvSpPr>
              <p:nvPr/>
            </p:nvSpPr>
            <p:spPr bwMode="auto">
              <a:xfrm>
                <a:off x="2252" y="1351"/>
                <a:ext cx="1142" cy="326"/>
              </a:xfrm>
              <a:prstGeom prst="rect">
                <a:avLst/>
              </a:prstGeom>
              <a:noFill/>
              <a:ln w="19050">
                <a:noFill/>
                <a:miter lim="800000"/>
                <a:headEnd/>
                <a:tailEnd/>
              </a:ln>
              <a:effectLst/>
            </p:spPr>
            <p:txBody>
              <a:bodyPr>
                <a:spAutoFit/>
              </a:bodyPr>
              <a:lstStyle/>
              <a:p>
                <a:pPr>
                  <a:spcBef>
                    <a:spcPct val="50000"/>
                  </a:spcBef>
                </a:pPr>
                <a:r>
                  <a:rPr lang="en-US" sz="1400">
                    <a:latin typeface="Arial" charset="0"/>
                  </a:rPr>
                  <a:t>Computational Fluid Dynamics (CFD)</a:t>
                </a:r>
              </a:p>
            </p:txBody>
          </p:sp>
          <p:sp>
            <p:nvSpPr>
              <p:cNvPr id="144392" name="Text Box 8"/>
              <p:cNvSpPr txBox="1">
                <a:spLocks noChangeArrowheads="1"/>
              </p:cNvSpPr>
              <p:nvPr/>
            </p:nvSpPr>
            <p:spPr bwMode="auto">
              <a:xfrm>
                <a:off x="1026" y="2347"/>
                <a:ext cx="973" cy="326"/>
              </a:xfrm>
              <a:prstGeom prst="rect">
                <a:avLst/>
              </a:prstGeom>
              <a:noFill/>
              <a:ln w="19050">
                <a:noFill/>
                <a:miter lim="800000"/>
                <a:headEnd/>
                <a:tailEnd/>
              </a:ln>
              <a:effectLst/>
            </p:spPr>
            <p:txBody>
              <a:bodyPr>
                <a:spAutoFit/>
              </a:bodyPr>
              <a:lstStyle/>
              <a:p>
                <a:pPr>
                  <a:spcBef>
                    <a:spcPct val="50000"/>
                  </a:spcBef>
                </a:pPr>
                <a:r>
                  <a:rPr lang="en-US" sz="1400">
                    <a:latin typeface="Arial" charset="0"/>
                  </a:rPr>
                  <a:t>Navier Stokes Analysis (NSA)</a:t>
                </a:r>
              </a:p>
            </p:txBody>
          </p:sp>
          <p:sp>
            <p:nvSpPr>
              <p:cNvPr id="144393" name="Text Box 9"/>
              <p:cNvSpPr txBox="1">
                <a:spLocks noChangeArrowheads="1"/>
              </p:cNvSpPr>
              <p:nvPr/>
            </p:nvSpPr>
            <p:spPr bwMode="auto">
              <a:xfrm>
                <a:off x="3540" y="2346"/>
                <a:ext cx="1089" cy="326"/>
              </a:xfrm>
              <a:prstGeom prst="rect">
                <a:avLst/>
              </a:prstGeom>
              <a:noFill/>
              <a:ln w="19050">
                <a:noFill/>
                <a:miter lim="800000"/>
                <a:headEnd/>
                <a:tailEnd/>
              </a:ln>
              <a:effectLst/>
            </p:spPr>
            <p:txBody>
              <a:bodyPr>
                <a:spAutoFit/>
              </a:bodyPr>
              <a:lstStyle/>
              <a:p>
                <a:pPr>
                  <a:spcBef>
                    <a:spcPct val="50000"/>
                  </a:spcBef>
                </a:pPr>
                <a:r>
                  <a:rPr lang="en-US" sz="1400">
                    <a:latin typeface="Arial" charset="0"/>
                  </a:rPr>
                  <a:t>Network Flow Analysis (NFA)</a:t>
                </a:r>
              </a:p>
            </p:txBody>
          </p:sp>
          <p:grpSp>
            <p:nvGrpSpPr>
              <p:cNvPr id="144406" name="Group 22"/>
              <p:cNvGrpSpPr>
                <a:grpSpLocks/>
              </p:cNvGrpSpPr>
              <p:nvPr/>
            </p:nvGrpSpPr>
            <p:grpSpPr bwMode="auto">
              <a:xfrm>
                <a:off x="1109" y="3165"/>
                <a:ext cx="722" cy="345"/>
                <a:chOff x="1529" y="3197"/>
                <a:chExt cx="722" cy="345"/>
              </a:xfrm>
            </p:grpSpPr>
            <p:sp>
              <p:nvSpPr>
                <p:cNvPr id="144395" name="Rectangle 11"/>
                <p:cNvSpPr>
                  <a:spLocks noChangeArrowheads="1"/>
                </p:cNvSpPr>
                <p:nvPr/>
              </p:nvSpPr>
              <p:spPr bwMode="auto">
                <a:xfrm>
                  <a:off x="1605" y="3197"/>
                  <a:ext cx="576" cy="345"/>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44398" name="Text Box 14"/>
                <p:cNvSpPr txBox="1">
                  <a:spLocks noChangeArrowheads="1"/>
                </p:cNvSpPr>
                <p:nvPr/>
              </p:nvSpPr>
              <p:spPr bwMode="auto">
                <a:xfrm>
                  <a:off x="1529" y="3205"/>
                  <a:ext cx="722" cy="326"/>
                </a:xfrm>
                <a:prstGeom prst="rect">
                  <a:avLst/>
                </a:prstGeom>
                <a:noFill/>
                <a:ln w="19050">
                  <a:noFill/>
                  <a:miter lim="800000"/>
                  <a:headEnd/>
                  <a:tailEnd/>
                </a:ln>
                <a:effectLst/>
              </p:spPr>
              <p:txBody>
                <a:bodyPr>
                  <a:spAutoFit/>
                </a:bodyPr>
                <a:lstStyle/>
                <a:p>
                  <a:pPr>
                    <a:spcBef>
                      <a:spcPct val="50000"/>
                    </a:spcBef>
                  </a:pPr>
                  <a:r>
                    <a:rPr lang="en-US" sz="1400">
                      <a:latin typeface="Arial" charset="0"/>
                    </a:rPr>
                    <a:t>Finite Difference</a:t>
                  </a:r>
                  <a:endParaRPr lang="en-US"/>
                </a:p>
              </p:txBody>
            </p:sp>
          </p:grpSp>
          <p:grpSp>
            <p:nvGrpSpPr>
              <p:cNvPr id="144407" name="Group 23"/>
              <p:cNvGrpSpPr>
                <a:grpSpLocks/>
              </p:cNvGrpSpPr>
              <p:nvPr/>
            </p:nvGrpSpPr>
            <p:grpSpPr bwMode="auto">
              <a:xfrm>
                <a:off x="2011" y="3161"/>
                <a:ext cx="754" cy="349"/>
                <a:chOff x="2472" y="3171"/>
                <a:chExt cx="754" cy="349"/>
              </a:xfrm>
            </p:grpSpPr>
            <p:sp>
              <p:nvSpPr>
                <p:cNvPr id="144401" name="Rectangle 17"/>
                <p:cNvSpPr>
                  <a:spLocks noChangeArrowheads="1"/>
                </p:cNvSpPr>
                <p:nvPr/>
              </p:nvSpPr>
              <p:spPr bwMode="auto">
                <a:xfrm>
                  <a:off x="2563" y="3171"/>
                  <a:ext cx="576" cy="345"/>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44403" name="Text Box 19"/>
                <p:cNvSpPr txBox="1">
                  <a:spLocks noChangeArrowheads="1"/>
                </p:cNvSpPr>
                <p:nvPr/>
              </p:nvSpPr>
              <p:spPr bwMode="auto">
                <a:xfrm>
                  <a:off x="2472" y="3194"/>
                  <a:ext cx="754" cy="326"/>
                </a:xfrm>
                <a:prstGeom prst="rect">
                  <a:avLst/>
                </a:prstGeom>
                <a:noFill/>
                <a:ln w="19050">
                  <a:noFill/>
                  <a:miter lim="800000"/>
                  <a:headEnd/>
                  <a:tailEnd/>
                </a:ln>
                <a:effectLst/>
              </p:spPr>
              <p:txBody>
                <a:bodyPr>
                  <a:spAutoFit/>
                </a:bodyPr>
                <a:lstStyle/>
                <a:p>
                  <a:pPr>
                    <a:spcBef>
                      <a:spcPct val="50000"/>
                    </a:spcBef>
                  </a:pPr>
                  <a:r>
                    <a:rPr lang="en-US" sz="1400">
                      <a:latin typeface="Arial" charset="0"/>
                    </a:rPr>
                    <a:t>Finite Element</a:t>
                  </a:r>
                  <a:endParaRPr lang="en-US"/>
                </a:p>
              </p:txBody>
            </p:sp>
          </p:grpSp>
          <p:grpSp>
            <p:nvGrpSpPr>
              <p:cNvPr id="144405" name="Group 21"/>
              <p:cNvGrpSpPr>
                <a:grpSpLocks/>
              </p:cNvGrpSpPr>
              <p:nvPr/>
            </p:nvGrpSpPr>
            <p:grpSpPr bwMode="auto">
              <a:xfrm>
                <a:off x="176" y="3160"/>
                <a:ext cx="640" cy="345"/>
                <a:chOff x="941" y="3484"/>
                <a:chExt cx="640" cy="345"/>
              </a:xfrm>
            </p:grpSpPr>
            <p:sp>
              <p:nvSpPr>
                <p:cNvPr id="144400" name="Rectangle 16"/>
                <p:cNvSpPr>
                  <a:spLocks noChangeArrowheads="1"/>
                </p:cNvSpPr>
                <p:nvPr/>
              </p:nvSpPr>
              <p:spPr bwMode="auto">
                <a:xfrm>
                  <a:off x="949" y="3484"/>
                  <a:ext cx="576" cy="345"/>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44394" name="Text Box 10"/>
                <p:cNvSpPr txBox="1">
                  <a:spLocks noChangeArrowheads="1"/>
                </p:cNvSpPr>
                <p:nvPr/>
              </p:nvSpPr>
              <p:spPr bwMode="auto">
                <a:xfrm>
                  <a:off x="941" y="3497"/>
                  <a:ext cx="640" cy="326"/>
                </a:xfrm>
                <a:prstGeom prst="rect">
                  <a:avLst/>
                </a:prstGeom>
                <a:noFill/>
                <a:ln w="19050">
                  <a:noFill/>
                  <a:miter lim="800000"/>
                  <a:headEnd/>
                  <a:tailEnd/>
                </a:ln>
                <a:effectLst/>
              </p:spPr>
              <p:txBody>
                <a:bodyPr>
                  <a:spAutoFit/>
                </a:bodyPr>
                <a:lstStyle/>
                <a:p>
                  <a:pPr>
                    <a:spcBef>
                      <a:spcPct val="50000"/>
                    </a:spcBef>
                  </a:pPr>
                  <a:r>
                    <a:rPr lang="en-US" sz="1400">
                      <a:latin typeface="Arial" charset="0"/>
                    </a:rPr>
                    <a:t>Finite Volume</a:t>
                  </a:r>
                </a:p>
              </p:txBody>
            </p:sp>
          </p:grpSp>
          <p:grpSp>
            <p:nvGrpSpPr>
              <p:cNvPr id="144408" name="Group 24"/>
              <p:cNvGrpSpPr>
                <a:grpSpLocks/>
              </p:cNvGrpSpPr>
              <p:nvPr/>
            </p:nvGrpSpPr>
            <p:grpSpPr bwMode="auto">
              <a:xfrm>
                <a:off x="3220" y="3120"/>
                <a:ext cx="640" cy="345"/>
                <a:chOff x="941" y="3484"/>
                <a:chExt cx="640" cy="345"/>
              </a:xfrm>
            </p:grpSpPr>
            <p:sp>
              <p:nvSpPr>
                <p:cNvPr id="144409" name="Rectangle 25"/>
                <p:cNvSpPr>
                  <a:spLocks noChangeArrowheads="1"/>
                </p:cNvSpPr>
                <p:nvPr/>
              </p:nvSpPr>
              <p:spPr bwMode="auto">
                <a:xfrm>
                  <a:off x="949" y="3484"/>
                  <a:ext cx="576" cy="345"/>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44410" name="Text Box 26"/>
                <p:cNvSpPr txBox="1">
                  <a:spLocks noChangeArrowheads="1"/>
                </p:cNvSpPr>
                <p:nvPr/>
              </p:nvSpPr>
              <p:spPr bwMode="auto">
                <a:xfrm>
                  <a:off x="941" y="3497"/>
                  <a:ext cx="640" cy="326"/>
                </a:xfrm>
                <a:prstGeom prst="rect">
                  <a:avLst/>
                </a:prstGeom>
                <a:noFill/>
                <a:ln w="19050">
                  <a:noFill/>
                  <a:miter lim="800000"/>
                  <a:headEnd/>
                  <a:tailEnd/>
                </a:ln>
                <a:effectLst/>
              </p:spPr>
              <p:txBody>
                <a:bodyPr>
                  <a:spAutoFit/>
                </a:bodyPr>
                <a:lstStyle/>
                <a:p>
                  <a:pPr>
                    <a:spcBef>
                      <a:spcPct val="50000"/>
                    </a:spcBef>
                  </a:pPr>
                  <a:r>
                    <a:rPr lang="en-US" sz="1400">
                      <a:latin typeface="Arial" charset="0"/>
                    </a:rPr>
                    <a:t>Finite Volume</a:t>
                  </a:r>
                </a:p>
              </p:txBody>
            </p:sp>
          </p:grpSp>
          <p:sp>
            <p:nvSpPr>
              <p:cNvPr id="144414" name="Line 30"/>
              <p:cNvSpPr>
                <a:spLocks noChangeShapeType="1"/>
              </p:cNvSpPr>
              <p:nvPr/>
            </p:nvSpPr>
            <p:spPr bwMode="auto">
              <a:xfrm>
                <a:off x="1536" y="2016"/>
                <a:ext cx="2496" cy="0"/>
              </a:xfrm>
              <a:prstGeom prst="line">
                <a:avLst/>
              </a:prstGeom>
              <a:noFill/>
              <a:ln w="19050">
                <a:solidFill>
                  <a:schemeClr val="tx1"/>
                </a:solidFill>
                <a:round/>
                <a:headEnd/>
                <a:tailEnd/>
              </a:ln>
              <a:effectLst/>
            </p:spPr>
            <p:txBody>
              <a:bodyPr wrap="none" anchor="ctr"/>
              <a:lstStyle/>
              <a:p>
                <a:endParaRPr lang="en-US"/>
              </a:p>
            </p:txBody>
          </p:sp>
          <p:sp>
            <p:nvSpPr>
              <p:cNvPr id="144415" name="Line 31"/>
              <p:cNvSpPr>
                <a:spLocks noChangeShapeType="1"/>
              </p:cNvSpPr>
              <p:nvPr/>
            </p:nvSpPr>
            <p:spPr bwMode="auto">
              <a:xfrm>
                <a:off x="2765" y="1832"/>
                <a:ext cx="0" cy="184"/>
              </a:xfrm>
              <a:prstGeom prst="line">
                <a:avLst/>
              </a:prstGeom>
              <a:noFill/>
              <a:ln w="19050">
                <a:solidFill>
                  <a:schemeClr val="tx1"/>
                </a:solidFill>
                <a:round/>
                <a:headEnd/>
                <a:tailEnd/>
              </a:ln>
              <a:effectLst/>
            </p:spPr>
            <p:txBody>
              <a:bodyPr wrap="none" anchor="ctr"/>
              <a:lstStyle/>
              <a:p>
                <a:endParaRPr lang="en-US"/>
              </a:p>
            </p:txBody>
          </p:sp>
          <p:sp>
            <p:nvSpPr>
              <p:cNvPr id="144416" name="Line 32"/>
              <p:cNvSpPr>
                <a:spLocks noChangeShapeType="1"/>
              </p:cNvSpPr>
              <p:nvPr/>
            </p:nvSpPr>
            <p:spPr bwMode="auto">
              <a:xfrm>
                <a:off x="1536" y="2016"/>
                <a:ext cx="0" cy="173"/>
              </a:xfrm>
              <a:prstGeom prst="line">
                <a:avLst/>
              </a:prstGeom>
              <a:noFill/>
              <a:ln w="19050">
                <a:solidFill>
                  <a:schemeClr val="tx1"/>
                </a:solidFill>
                <a:round/>
                <a:headEnd/>
                <a:tailEnd/>
              </a:ln>
              <a:effectLst/>
            </p:spPr>
            <p:txBody>
              <a:bodyPr wrap="none" anchor="ctr"/>
              <a:lstStyle/>
              <a:p>
                <a:endParaRPr lang="en-US"/>
              </a:p>
            </p:txBody>
          </p:sp>
          <p:sp>
            <p:nvSpPr>
              <p:cNvPr id="144417" name="Line 33"/>
              <p:cNvSpPr>
                <a:spLocks noChangeShapeType="1"/>
              </p:cNvSpPr>
              <p:nvPr/>
            </p:nvSpPr>
            <p:spPr bwMode="auto">
              <a:xfrm>
                <a:off x="4032" y="2016"/>
                <a:ext cx="0" cy="173"/>
              </a:xfrm>
              <a:prstGeom prst="line">
                <a:avLst/>
              </a:prstGeom>
              <a:noFill/>
              <a:ln w="19050">
                <a:solidFill>
                  <a:schemeClr val="tx1"/>
                </a:solidFill>
                <a:round/>
                <a:headEnd/>
                <a:tailEnd/>
              </a:ln>
              <a:effectLst/>
            </p:spPr>
            <p:txBody>
              <a:bodyPr wrap="none" anchor="ctr"/>
              <a:lstStyle/>
              <a:p>
                <a:endParaRPr lang="en-US"/>
              </a:p>
            </p:txBody>
          </p:sp>
          <p:grpSp>
            <p:nvGrpSpPr>
              <p:cNvPr id="144418" name="Group 34"/>
              <p:cNvGrpSpPr>
                <a:grpSpLocks/>
              </p:cNvGrpSpPr>
              <p:nvPr/>
            </p:nvGrpSpPr>
            <p:grpSpPr bwMode="auto">
              <a:xfrm>
                <a:off x="4344" y="3120"/>
                <a:ext cx="722" cy="345"/>
                <a:chOff x="1529" y="3197"/>
                <a:chExt cx="722" cy="345"/>
              </a:xfrm>
            </p:grpSpPr>
            <p:sp>
              <p:nvSpPr>
                <p:cNvPr id="144419" name="Rectangle 35"/>
                <p:cNvSpPr>
                  <a:spLocks noChangeArrowheads="1"/>
                </p:cNvSpPr>
                <p:nvPr/>
              </p:nvSpPr>
              <p:spPr bwMode="auto">
                <a:xfrm>
                  <a:off x="1605" y="3197"/>
                  <a:ext cx="576" cy="345"/>
                </a:xfrm>
                <a:prstGeom prst="rect">
                  <a:avLst/>
                </a:prstGeom>
                <a:solidFill>
                  <a:schemeClr val="bg1"/>
                </a:solidFill>
                <a:ln w="19050">
                  <a:solidFill>
                    <a:schemeClr val="tx1"/>
                  </a:solidFill>
                  <a:miter lim="800000"/>
                  <a:headEnd/>
                  <a:tailEnd/>
                </a:ln>
                <a:effectLst/>
              </p:spPr>
              <p:txBody>
                <a:bodyPr wrap="none" anchor="ctr"/>
                <a:lstStyle/>
                <a:p>
                  <a:endParaRPr lang="en-US"/>
                </a:p>
              </p:txBody>
            </p:sp>
            <p:sp>
              <p:nvSpPr>
                <p:cNvPr id="144420" name="Text Box 36"/>
                <p:cNvSpPr txBox="1">
                  <a:spLocks noChangeArrowheads="1"/>
                </p:cNvSpPr>
                <p:nvPr/>
              </p:nvSpPr>
              <p:spPr bwMode="auto">
                <a:xfrm>
                  <a:off x="1529" y="3205"/>
                  <a:ext cx="722" cy="326"/>
                </a:xfrm>
                <a:prstGeom prst="rect">
                  <a:avLst/>
                </a:prstGeom>
                <a:noFill/>
                <a:ln w="19050">
                  <a:noFill/>
                  <a:miter lim="800000"/>
                  <a:headEnd/>
                  <a:tailEnd/>
                </a:ln>
                <a:effectLst/>
              </p:spPr>
              <p:txBody>
                <a:bodyPr>
                  <a:spAutoFit/>
                </a:bodyPr>
                <a:lstStyle/>
                <a:p>
                  <a:pPr>
                    <a:spcBef>
                      <a:spcPct val="50000"/>
                    </a:spcBef>
                  </a:pPr>
                  <a:r>
                    <a:rPr lang="en-US" sz="1400">
                      <a:latin typeface="Arial" charset="0"/>
                    </a:rPr>
                    <a:t>Finite Difference</a:t>
                  </a:r>
                  <a:endParaRPr lang="en-US"/>
                </a:p>
              </p:txBody>
            </p:sp>
          </p:grpSp>
          <p:sp>
            <p:nvSpPr>
              <p:cNvPr id="144421" name="Line 37"/>
              <p:cNvSpPr>
                <a:spLocks noChangeShapeType="1"/>
              </p:cNvSpPr>
              <p:nvPr/>
            </p:nvSpPr>
            <p:spPr bwMode="auto">
              <a:xfrm>
                <a:off x="432" y="2976"/>
                <a:ext cx="1968" cy="0"/>
              </a:xfrm>
              <a:prstGeom prst="line">
                <a:avLst/>
              </a:prstGeom>
              <a:noFill/>
              <a:ln w="19050">
                <a:solidFill>
                  <a:schemeClr val="tx1"/>
                </a:solidFill>
                <a:round/>
                <a:headEnd/>
                <a:tailEnd/>
              </a:ln>
              <a:effectLst/>
            </p:spPr>
            <p:txBody>
              <a:bodyPr wrap="none" anchor="ctr"/>
              <a:lstStyle/>
              <a:p>
                <a:endParaRPr lang="en-US"/>
              </a:p>
            </p:txBody>
          </p:sp>
          <p:sp>
            <p:nvSpPr>
              <p:cNvPr id="144422" name="Line 38"/>
              <p:cNvSpPr>
                <a:spLocks noChangeShapeType="1"/>
              </p:cNvSpPr>
              <p:nvPr/>
            </p:nvSpPr>
            <p:spPr bwMode="auto">
              <a:xfrm>
                <a:off x="3540" y="2976"/>
                <a:ext cx="1089" cy="0"/>
              </a:xfrm>
              <a:prstGeom prst="line">
                <a:avLst/>
              </a:prstGeom>
              <a:noFill/>
              <a:ln w="19050">
                <a:solidFill>
                  <a:schemeClr val="tx1"/>
                </a:solidFill>
                <a:round/>
                <a:headEnd/>
                <a:tailEnd/>
              </a:ln>
              <a:effectLst/>
            </p:spPr>
            <p:txBody>
              <a:bodyPr wrap="none" anchor="ctr"/>
              <a:lstStyle/>
              <a:p>
                <a:endParaRPr lang="en-US"/>
              </a:p>
            </p:txBody>
          </p:sp>
          <p:sp>
            <p:nvSpPr>
              <p:cNvPr id="144423" name="Line 39"/>
              <p:cNvSpPr>
                <a:spLocks noChangeShapeType="1"/>
              </p:cNvSpPr>
              <p:nvPr/>
            </p:nvSpPr>
            <p:spPr bwMode="auto">
              <a:xfrm>
                <a:off x="1536" y="2787"/>
                <a:ext cx="0" cy="189"/>
              </a:xfrm>
              <a:prstGeom prst="line">
                <a:avLst/>
              </a:prstGeom>
              <a:noFill/>
              <a:ln w="19050">
                <a:solidFill>
                  <a:schemeClr val="tx1"/>
                </a:solidFill>
                <a:round/>
                <a:headEnd/>
                <a:tailEnd/>
              </a:ln>
              <a:effectLst/>
            </p:spPr>
            <p:txBody>
              <a:bodyPr wrap="none" anchor="ctr"/>
              <a:lstStyle/>
              <a:p>
                <a:endParaRPr lang="en-US"/>
              </a:p>
            </p:txBody>
          </p:sp>
          <p:sp>
            <p:nvSpPr>
              <p:cNvPr id="144424" name="Line 40"/>
              <p:cNvSpPr>
                <a:spLocks noChangeShapeType="1"/>
              </p:cNvSpPr>
              <p:nvPr/>
            </p:nvSpPr>
            <p:spPr bwMode="auto">
              <a:xfrm>
                <a:off x="432" y="2976"/>
                <a:ext cx="0" cy="189"/>
              </a:xfrm>
              <a:prstGeom prst="line">
                <a:avLst/>
              </a:prstGeom>
              <a:noFill/>
              <a:ln w="19050">
                <a:solidFill>
                  <a:schemeClr val="tx1"/>
                </a:solidFill>
                <a:round/>
                <a:headEnd/>
                <a:tailEnd/>
              </a:ln>
              <a:effectLst/>
            </p:spPr>
            <p:txBody>
              <a:bodyPr wrap="none" anchor="ctr"/>
              <a:lstStyle/>
              <a:p>
                <a:endParaRPr lang="en-US"/>
              </a:p>
            </p:txBody>
          </p:sp>
          <p:sp>
            <p:nvSpPr>
              <p:cNvPr id="144428" name="Line 44"/>
              <p:cNvSpPr>
                <a:spLocks noChangeShapeType="1"/>
              </p:cNvSpPr>
              <p:nvPr/>
            </p:nvSpPr>
            <p:spPr bwMode="auto">
              <a:xfrm>
                <a:off x="4032" y="2787"/>
                <a:ext cx="0" cy="189"/>
              </a:xfrm>
              <a:prstGeom prst="line">
                <a:avLst/>
              </a:prstGeom>
              <a:noFill/>
              <a:ln w="19050">
                <a:solidFill>
                  <a:schemeClr val="tx1"/>
                </a:solidFill>
                <a:round/>
                <a:headEnd/>
                <a:tailEnd/>
              </a:ln>
              <a:effectLst/>
            </p:spPr>
            <p:txBody>
              <a:bodyPr wrap="none" anchor="ctr"/>
              <a:lstStyle/>
              <a:p>
                <a:endParaRPr lang="en-US"/>
              </a:p>
            </p:txBody>
          </p:sp>
          <p:sp>
            <p:nvSpPr>
              <p:cNvPr id="144429" name="Line 45"/>
              <p:cNvSpPr>
                <a:spLocks noChangeShapeType="1"/>
              </p:cNvSpPr>
              <p:nvPr/>
            </p:nvSpPr>
            <p:spPr bwMode="auto">
              <a:xfrm>
                <a:off x="4629" y="2976"/>
                <a:ext cx="0" cy="144"/>
              </a:xfrm>
              <a:prstGeom prst="line">
                <a:avLst/>
              </a:prstGeom>
              <a:noFill/>
              <a:ln w="19050">
                <a:solidFill>
                  <a:schemeClr val="tx1"/>
                </a:solidFill>
                <a:round/>
                <a:headEnd/>
                <a:tailEnd/>
              </a:ln>
              <a:effectLst/>
            </p:spPr>
            <p:txBody>
              <a:bodyPr wrap="none" anchor="ctr"/>
              <a:lstStyle/>
              <a:p>
                <a:endParaRPr lang="en-US"/>
              </a:p>
            </p:txBody>
          </p:sp>
          <p:sp>
            <p:nvSpPr>
              <p:cNvPr id="144430" name="Line 46"/>
              <p:cNvSpPr>
                <a:spLocks noChangeShapeType="1"/>
              </p:cNvSpPr>
              <p:nvPr/>
            </p:nvSpPr>
            <p:spPr bwMode="auto">
              <a:xfrm>
                <a:off x="2400" y="2976"/>
                <a:ext cx="0" cy="189"/>
              </a:xfrm>
              <a:prstGeom prst="line">
                <a:avLst/>
              </a:prstGeom>
              <a:noFill/>
              <a:ln w="19050">
                <a:solidFill>
                  <a:schemeClr val="tx1"/>
                </a:solidFill>
                <a:round/>
                <a:headEnd/>
                <a:tailEnd/>
              </a:ln>
              <a:effectLst/>
            </p:spPr>
            <p:txBody>
              <a:bodyPr wrap="none" anchor="ctr"/>
              <a:lstStyle/>
              <a:p>
                <a:endParaRPr lang="en-US"/>
              </a:p>
            </p:txBody>
          </p:sp>
          <p:sp>
            <p:nvSpPr>
              <p:cNvPr id="144431" name="Line 47"/>
              <p:cNvSpPr>
                <a:spLocks noChangeShapeType="1"/>
              </p:cNvSpPr>
              <p:nvPr/>
            </p:nvSpPr>
            <p:spPr bwMode="auto">
              <a:xfrm>
                <a:off x="1536" y="2976"/>
                <a:ext cx="0" cy="197"/>
              </a:xfrm>
              <a:prstGeom prst="line">
                <a:avLst/>
              </a:prstGeom>
              <a:noFill/>
              <a:ln w="19050">
                <a:solidFill>
                  <a:schemeClr val="tx1"/>
                </a:solidFill>
                <a:round/>
                <a:headEnd/>
                <a:tailEnd/>
              </a:ln>
              <a:effectLst/>
            </p:spPr>
            <p:txBody>
              <a:bodyPr wrap="none" anchor="ctr"/>
              <a:lstStyle/>
              <a:p>
                <a:endParaRPr lang="en-US"/>
              </a:p>
            </p:txBody>
          </p:sp>
          <p:sp>
            <p:nvSpPr>
              <p:cNvPr id="144432" name="Line 48"/>
              <p:cNvSpPr>
                <a:spLocks noChangeShapeType="1"/>
              </p:cNvSpPr>
              <p:nvPr/>
            </p:nvSpPr>
            <p:spPr bwMode="auto">
              <a:xfrm>
                <a:off x="3540" y="2976"/>
                <a:ext cx="0" cy="144"/>
              </a:xfrm>
              <a:prstGeom prst="line">
                <a:avLst/>
              </a:prstGeom>
              <a:noFill/>
              <a:ln w="19050">
                <a:solidFill>
                  <a:schemeClr val="tx1"/>
                </a:solidFill>
                <a:round/>
                <a:headEnd/>
                <a:tailEnd/>
              </a:ln>
              <a:effectLst/>
            </p:spPr>
            <p:txBody>
              <a:bodyPr wrap="none" anchor="ctr"/>
              <a:lstStyle/>
              <a:p>
                <a:endParaRPr lang="en-US"/>
              </a:p>
            </p:txBody>
          </p:sp>
        </p:grpSp>
        <p:sp>
          <p:nvSpPr>
            <p:cNvPr id="144434" name="Rectangle 50"/>
            <p:cNvSpPr>
              <a:spLocks noChangeArrowheads="1"/>
            </p:cNvSpPr>
            <p:nvPr/>
          </p:nvSpPr>
          <p:spPr bwMode="auto">
            <a:xfrm>
              <a:off x="3236" y="3552"/>
              <a:ext cx="632" cy="240"/>
            </a:xfrm>
            <a:prstGeom prst="rect">
              <a:avLst/>
            </a:prstGeom>
            <a:solidFill>
              <a:schemeClr val="bg1"/>
            </a:solidFill>
            <a:ln w="28575">
              <a:solidFill>
                <a:schemeClr val="tx1"/>
              </a:solidFill>
              <a:miter lim="800000"/>
              <a:headEnd/>
              <a:tailEnd/>
            </a:ln>
            <a:effectLst/>
          </p:spPr>
          <p:txBody>
            <a:bodyPr wrap="none" anchor="ctr"/>
            <a:lstStyle/>
            <a:p>
              <a:endParaRPr lang="en-US"/>
            </a:p>
          </p:txBody>
        </p:sp>
        <p:sp>
          <p:nvSpPr>
            <p:cNvPr id="144435" name="Text Box 51"/>
            <p:cNvSpPr txBox="1">
              <a:spLocks noChangeArrowheads="1"/>
            </p:cNvSpPr>
            <p:nvPr/>
          </p:nvSpPr>
          <p:spPr bwMode="auto">
            <a:xfrm>
              <a:off x="2988" y="3555"/>
              <a:ext cx="1120" cy="192"/>
            </a:xfrm>
            <a:prstGeom prst="rect">
              <a:avLst/>
            </a:prstGeom>
            <a:noFill/>
            <a:ln w="19050">
              <a:noFill/>
              <a:miter lim="800000"/>
              <a:headEnd/>
              <a:tailEnd/>
            </a:ln>
            <a:effectLst/>
          </p:spPr>
          <p:txBody>
            <a:bodyPr>
              <a:spAutoFit/>
            </a:bodyPr>
            <a:lstStyle/>
            <a:p>
              <a:pPr>
                <a:spcBef>
                  <a:spcPct val="50000"/>
                </a:spcBef>
              </a:pPr>
              <a:r>
                <a:rPr lang="en-US" sz="1400" b="1">
                  <a:latin typeface="Arial" charset="0"/>
                </a:rPr>
                <a:t>GFSSP</a:t>
              </a:r>
            </a:p>
          </p:txBody>
        </p:sp>
        <p:sp>
          <p:nvSpPr>
            <p:cNvPr id="144436" name="Line 52"/>
            <p:cNvSpPr>
              <a:spLocks noChangeShapeType="1"/>
            </p:cNvSpPr>
            <p:nvPr/>
          </p:nvSpPr>
          <p:spPr bwMode="auto">
            <a:xfrm>
              <a:off x="3548" y="3318"/>
              <a:ext cx="0" cy="234"/>
            </a:xfrm>
            <a:prstGeom prst="line">
              <a:avLst/>
            </a:prstGeom>
            <a:noFill/>
            <a:ln w="19050">
              <a:solidFill>
                <a:schemeClr val="tx1"/>
              </a:solidFill>
              <a:round/>
              <a:headEnd/>
              <a:tailEnd type="triangle" w="med" len="med"/>
            </a:ln>
            <a:effectLst/>
          </p:spPr>
          <p:txBody>
            <a:bodyPr wrap="none" anchor="ctr"/>
            <a:lstStyle/>
            <a:p>
              <a:endParaRPr lang="en-US"/>
            </a:p>
          </p:txBody>
        </p:sp>
      </p:grpSp>
      <p:sp>
        <p:nvSpPr>
          <p:cNvPr id="44"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304800" y="1066800"/>
            <a:ext cx="8686800" cy="1143000"/>
          </a:xfrm>
        </p:spPr>
        <p:txBody>
          <a:bodyPr/>
          <a:lstStyle/>
          <a:p>
            <a:r>
              <a:rPr lang="en-US" sz="2400" b="1">
                <a:solidFill>
                  <a:schemeClr val="tx1"/>
                </a:solidFill>
              </a:rPr>
              <a:t>NETWORK FLOW OR NAVIER STOKES ANALYSIS</a:t>
            </a:r>
            <a:r>
              <a:rPr lang="en-US" sz="2400" b="1"/>
              <a:t> </a:t>
            </a:r>
            <a:br>
              <a:rPr lang="en-US" sz="2400" b="1"/>
            </a:br>
            <a:endParaRPr lang="en-US" sz="2400" b="1"/>
          </a:p>
        </p:txBody>
      </p:sp>
      <p:sp>
        <p:nvSpPr>
          <p:cNvPr id="145411" name="Rectangle 3"/>
          <p:cNvSpPr>
            <a:spLocks noGrp="1" noChangeArrowheads="1"/>
          </p:cNvSpPr>
          <p:nvPr>
            <p:ph type="body" sz="half" idx="1"/>
          </p:nvPr>
        </p:nvSpPr>
        <p:spPr/>
        <p:txBody>
          <a:bodyPr/>
          <a:lstStyle/>
          <a:p>
            <a:pPr algn="ctr">
              <a:buFontTx/>
              <a:buNone/>
            </a:pPr>
            <a:r>
              <a:rPr lang="en-US" b="1" dirty="0" err="1"/>
              <a:t>Navier</a:t>
            </a:r>
            <a:r>
              <a:rPr lang="en-US" b="1" dirty="0"/>
              <a:t> Stokes Analysis</a:t>
            </a:r>
          </a:p>
          <a:p>
            <a:r>
              <a:rPr lang="en-US" sz="2000" b="1" dirty="0"/>
              <a:t>Suitable for detailed flow analysis within a component</a:t>
            </a:r>
          </a:p>
          <a:p>
            <a:r>
              <a:rPr lang="en-US" sz="2000" b="1" dirty="0"/>
              <a:t>Requires fine grid resolution to accurately model transport processes</a:t>
            </a:r>
          </a:p>
          <a:p>
            <a:r>
              <a:rPr lang="en-US" sz="2000" b="1" dirty="0"/>
              <a:t>Used after preliminary design</a:t>
            </a:r>
          </a:p>
          <a:p>
            <a:endParaRPr lang="en-US" sz="2000" dirty="0"/>
          </a:p>
        </p:txBody>
      </p:sp>
      <p:sp>
        <p:nvSpPr>
          <p:cNvPr id="145412" name="Rectangle 4"/>
          <p:cNvSpPr>
            <a:spLocks noGrp="1" noChangeArrowheads="1"/>
          </p:cNvSpPr>
          <p:nvPr>
            <p:ph type="body" sz="half" idx="2"/>
          </p:nvPr>
        </p:nvSpPr>
        <p:spPr/>
        <p:txBody>
          <a:bodyPr/>
          <a:lstStyle/>
          <a:p>
            <a:pPr algn="ctr">
              <a:buFontTx/>
              <a:buNone/>
            </a:pPr>
            <a:r>
              <a:rPr lang="en-US" b="1" dirty="0"/>
              <a:t>Network Flow Analysis</a:t>
            </a:r>
          </a:p>
          <a:p>
            <a:r>
              <a:rPr lang="en-US" sz="1800" b="1" dirty="0"/>
              <a:t>Suitable for flow analysis of a system consisting of several components</a:t>
            </a:r>
          </a:p>
          <a:p>
            <a:r>
              <a:rPr lang="en-US" sz="1800" b="1" dirty="0"/>
              <a:t>Uses empirical laws of transport process</a:t>
            </a:r>
          </a:p>
          <a:p>
            <a:r>
              <a:rPr lang="en-US" sz="1800" b="1" dirty="0"/>
              <a:t>Used during preliminary design</a:t>
            </a:r>
          </a:p>
        </p:txBody>
      </p:sp>
      <p:sp>
        <p:nvSpPr>
          <p:cNvPr id="7" name="Footer Placeholder 1"/>
          <p:cNvSpPr txBox="1">
            <a:spLocks/>
          </p:cNvSpPr>
          <p:nvPr/>
        </p:nvSpPr>
        <p:spPr bwMode="auto">
          <a:xfrm>
            <a:off x="3224939" y="6253114"/>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US"/>
            </a:defPPr>
            <a:lvl1pPr algn="ctr" rtl="0" eaLnBrk="0" fontAlgn="base" hangingPunct="0">
              <a:spcBef>
                <a:spcPct val="0"/>
              </a:spcBef>
              <a:spcAft>
                <a:spcPct val="0"/>
              </a:spcAft>
              <a:defRPr sz="1000" kern="1200">
                <a:solidFill>
                  <a:schemeClr val="tx1"/>
                </a:solidFill>
                <a:latin typeface="+mn-lt"/>
                <a:ea typeface="+mn-ea"/>
                <a:cs typeface="+mn-cs"/>
              </a:defRPr>
            </a:lvl1pPr>
            <a:lvl2pPr marL="457200" algn="ctr"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ctr"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ctr"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ctr"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a:lstStyle>
          <a:p>
            <a:r>
              <a:rPr lang="en-US" dirty="0"/>
              <a:t>GFSSP Version </a:t>
            </a:r>
            <a:r>
              <a:rPr lang="en-US" dirty="0" smtClean="0"/>
              <a:t>7.01 </a:t>
            </a:r>
            <a:r>
              <a:rPr lang="en-US" dirty="0"/>
              <a:t>Training Course </a:t>
            </a:r>
            <a:r>
              <a:rPr lang="en-US" dirty="0" smtClean="0"/>
              <a:t>Introduction &amp; Overview</a:t>
            </a:r>
            <a:endParaRPr lang="en-US" dirty="0"/>
          </a:p>
        </p:txBody>
      </p:sp>
      <p:sp>
        <p:nvSpPr>
          <p:cNvPr id="3" name="Slide Number Placeholder 2"/>
          <p:cNvSpPr>
            <a:spLocks noGrp="1"/>
          </p:cNvSpPr>
          <p:nvPr>
            <p:ph type="sldNum" sz="quarter" idx="12"/>
          </p:nvPr>
        </p:nvSpPr>
        <p:spPr/>
        <p:txBody>
          <a:bodyPr/>
          <a:lstStyle/>
          <a:p>
            <a:fld id="{1A34C004-7483-402A-9C51-03C02C4C1CD2}" type="slidenum">
              <a:rPr lang="en-US" smtClean="0"/>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14281</TotalTime>
  <Words>2008</Words>
  <Application>Microsoft Office PowerPoint</Application>
  <PresentationFormat>On-screen Show (4:3)</PresentationFormat>
  <Paragraphs>1106</Paragraphs>
  <Slides>37</Slides>
  <Notes>2</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2</vt:i4>
      </vt:variant>
      <vt:variant>
        <vt:lpstr>Slide Titles</vt:lpstr>
      </vt:variant>
      <vt:variant>
        <vt:i4>37</vt:i4>
      </vt:variant>
    </vt:vector>
  </HeadingPairs>
  <TitlesOfParts>
    <vt:vector size="43" baseType="lpstr">
      <vt:lpstr>Arial</vt:lpstr>
      <vt:lpstr>Calibri</vt:lpstr>
      <vt:lpstr>Times New Roman</vt:lpstr>
      <vt:lpstr>Default Design</vt:lpstr>
      <vt:lpstr>Equation</vt:lpstr>
      <vt:lpstr>Document</vt:lpstr>
      <vt:lpstr>PowerPoint Presentation</vt:lpstr>
      <vt:lpstr>PowerPoint Presentation</vt:lpstr>
      <vt:lpstr>BACKGROUND</vt:lpstr>
      <vt:lpstr>PowerPoint Presentation</vt:lpstr>
      <vt:lpstr>PowerPoint Presentation</vt:lpstr>
      <vt:lpstr>PowerPoint Presentation</vt:lpstr>
      <vt:lpstr>PowerPoint Presentation</vt:lpstr>
      <vt:lpstr>PowerPoint Presentation</vt:lpstr>
      <vt:lpstr>NETWORK FLOW OR NAVIER STOKES ANALYSIS  </vt:lpstr>
      <vt:lpstr>PowerPoint Presentation</vt:lpstr>
      <vt:lpstr>PowerPoint Presentation</vt:lpstr>
      <vt:lpstr>PowerPoint Presentation</vt:lpstr>
      <vt:lpstr>PowerPoint Presentation</vt:lpstr>
      <vt:lpstr>MATHEMATICAL FORMULATION</vt:lpstr>
      <vt:lpstr>MATHEMATICAL FORMULATION</vt:lpstr>
      <vt:lpstr>MATHEMATICAL FORMULATION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OPTIONS</vt:lpstr>
      <vt:lpstr>PowerPoint Presentation</vt:lpstr>
      <vt:lpstr>PowerPoint Presentation</vt:lpstr>
      <vt:lpstr>Example Problems</vt:lpstr>
      <vt:lpstr>Example Problems (cont.)</vt:lpstr>
      <vt:lpstr>PowerPoint Presentation</vt:lpstr>
      <vt:lpstr>PowerPoint Presentation</vt:lpstr>
      <vt:lpstr>PowerPoint Presentation</vt:lpstr>
      <vt:lpstr>PowerPoint Presentation</vt:lpstr>
      <vt:lpstr>PowerPoint Presentation</vt:lpstr>
      <vt:lpstr>SUMMARY</vt:lpstr>
      <vt:lpstr>SUMMARY</vt:lpstr>
    </vt:vector>
  </TitlesOfParts>
  <Company>MSFC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Computational Model of Evaporative Mass Transfer</dc:title>
  <dc:creator>Alok Majumdar</dc:creator>
  <cp:lastModifiedBy>Majumdar, Alok K. (MSFC-ER43)</cp:lastModifiedBy>
  <cp:revision>184</cp:revision>
  <cp:lastPrinted>2000-03-02T18:47:58Z</cp:lastPrinted>
  <dcterms:created xsi:type="dcterms:W3CDTF">2000-02-22T21:14:35Z</dcterms:created>
  <dcterms:modified xsi:type="dcterms:W3CDTF">2016-03-15T20:45:19Z</dcterms:modified>
</cp:coreProperties>
</file>