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22"/>
  </p:notesMasterIdLst>
  <p:handoutMasterIdLst>
    <p:handoutMasterId r:id="rId23"/>
  </p:handoutMasterIdLst>
  <p:sldIdLst>
    <p:sldId id="256" r:id="rId2"/>
    <p:sldId id="288" r:id="rId3"/>
    <p:sldId id="434" r:id="rId4"/>
    <p:sldId id="435" r:id="rId5"/>
    <p:sldId id="436" r:id="rId6"/>
    <p:sldId id="437" r:id="rId7"/>
    <p:sldId id="438" r:id="rId8"/>
    <p:sldId id="420" r:id="rId9"/>
    <p:sldId id="421" r:id="rId10"/>
    <p:sldId id="422" r:id="rId11"/>
    <p:sldId id="423" r:id="rId12"/>
    <p:sldId id="425" r:id="rId13"/>
    <p:sldId id="432" r:id="rId14"/>
    <p:sldId id="426" r:id="rId15"/>
    <p:sldId id="427" r:id="rId16"/>
    <p:sldId id="428" r:id="rId17"/>
    <p:sldId id="429" r:id="rId18"/>
    <p:sldId id="430" r:id="rId19"/>
    <p:sldId id="431" r:id="rId20"/>
    <p:sldId id="433" r:id="rId21"/>
  </p:sldIdLst>
  <p:sldSz cx="9144000" cy="6858000" type="screen4x3"/>
  <p:notesSz cx="6997700" cy="9271000"/>
  <p:defaultTextStyle>
    <a:defPPr>
      <a:defRPr lang="en-US"/>
    </a:defPPr>
    <a:lvl1pPr algn="ctr" rtl="0" eaLnBrk="0" fontAlgn="base" hangingPunct="0">
      <a:spcBef>
        <a:spcPct val="0"/>
      </a:spcBef>
      <a:spcAft>
        <a:spcPct val="0"/>
      </a:spcAft>
      <a:defRPr sz="2400" b="1" kern="1200">
        <a:solidFill>
          <a:schemeClr val="tx1"/>
        </a:solidFill>
        <a:latin typeface="Arial" charset="0"/>
        <a:ea typeface="+mn-ea"/>
        <a:cs typeface="+mn-cs"/>
      </a:defRPr>
    </a:lvl1pPr>
    <a:lvl2pPr marL="457200" algn="ctr" rtl="0" eaLnBrk="0" fontAlgn="base" hangingPunct="0">
      <a:spcBef>
        <a:spcPct val="0"/>
      </a:spcBef>
      <a:spcAft>
        <a:spcPct val="0"/>
      </a:spcAft>
      <a:defRPr sz="2400" b="1" kern="1200">
        <a:solidFill>
          <a:schemeClr val="tx1"/>
        </a:solidFill>
        <a:latin typeface="Arial" charset="0"/>
        <a:ea typeface="+mn-ea"/>
        <a:cs typeface="+mn-cs"/>
      </a:defRPr>
    </a:lvl2pPr>
    <a:lvl3pPr marL="914400" algn="ctr" rtl="0" eaLnBrk="0" fontAlgn="base" hangingPunct="0">
      <a:spcBef>
        <a:spcPct val="0"/>
      </a:spcBef>
      <a:spcAft>
        <a:spcPct val="0"/>
      </a:spcAft>
      <a:defRPr sz="2400" b="1" kern="1200">
        <a:solidFill>
          <a:schemeClr val="tx1"/>
        </a:solidFill>
        <a:latin typeface="Arial" charset="0"/>
        <a:ea typeface="+mn-ea"/>
        <a:cs typeface="+mn-cs"/>
      </a:defRPr>
    </a:lvl3pPr>
    <a:lvl4pPr marL="1371600" algn="ctr" rtl="0" eaLnBrk="0" fontAlgn="base" hangingPunct="0">
      <a:spcBef>
        <a:spcPct val="0"/>
      </a:spcBef>
      <a:spcAft>
        <a:spcPct val="0"/>
      </a:spcAft>
      <a:defRPr sz="2400" b="1" kern="1200">
        <a:solidFill>
          <a:schemeClr val="tx1"/>
        </a:solidFill>
        <a:latin typeface="Arial" charset="0"/>
        <a:ea typeface="+mn-ea"/>
        <a:cs typeface="+mn-cs"/>
      </a:defRPr>
    </a:lvl4pPr>
    <a:lvl5pPr marL="1828800" algn="ctr" rtl="0" eaLnBrk="0" fontAlgn="base" hangingPunct="0">
      <a:spcBef>
        <a:spcPct val="0"/>
      </a:spcBef>
      <a:spcAft>
        <a:spcPct val="0"/>
      </a:spcAft>
      <a:defRPr sz="2400" b="1" kern="1200">
        <a:solidFill>
          <a:schemeClr val="tx1"/>
        </a:solidFill>
        <a:latin typeface="Arial" charset="0"/>
        <a:ea typeface="+mn-ea"/>
        <a:cs typeface="+mn-cs"/>
      </a:defRPr>
    </a:lvl5pPr>
    <a:lvl6pPr marL="2286000" algn="l" defTabSz="914400" rtl="0" eaLnBrk="1" latinLnBrk="0" hangingPunct="1">
      <a:defRPr sz="2400" b="1" kern="1200">
        <a:solidFill>
          <a:schemeClr val="tx1"/>
        </a:solidFill>
        <a:latin typeface="Arial" charset="0"/>
        <a:ea typeface="+mn-ea"/>
        <a:cs typeface="+mn-cs"/>
      </a:defRPr>
    </a:lvl6pPr>
    <a:lvl7pPr marL="2743200" algn="l" defTabSz="914400" rtl="0" eaLnBrk="1" latinLnBrk="0" hangingPunct="1">
      <a:defRPr sz="2400" b="1" kern="1200">
        <a:solidFill>
          <a:schemeClr val="tx1"/>
        </a:solidFill>
        <a:latin typeface="Arial" charset="0"/>
        <a:ea typeface="+mn-ea"/>
        <a:cs typeface="+mn-cs"/>
      </a:defRPr>
    </a:lvl7pPr>
    <a:lvl8pPr marL="3200400" algn="l" defTabSz="914400" rtl="0" eaLnBrk="1" latinLnBrk="0" hangingPunct="1">
      <a:defRPr sz="2400" b="1" kern="1200">
        <a:solidFill>
          <a:schemeClr val="tx1"/>
        </a:solidFill>
        <a:latin typeface="Arial" charset="0"/>
        <a:ea typeface="+mn-ea"/>
        <a:cs typeface="+mn-cs"/>
      </a:defRPr>
    </a:lvl8pPr>
    <a:lvl9pPr marL="3657600" algn="l" defTabSz="914400" rtl="0" eaLnBrk="1" latinLnBrk="0" hangingPunct="1">
      <a:defRPr sz="2400" b="1"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snapToGrid="0">
      <p:cViewPr varScale="1">
        <p:scale>
          <a:sx n="125" d="100"/>
          <a:sy n="125" d="100"/>
        </p:scale>
        <p:origin x="1194"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5" Type="http://schemas.openxmlformats.org/officeDocument/2006/relationships/image" Target="../media/image14.wmf"/><Relationship Id="rId4" Type="http://schemas.openxmlformats.org/officeDocument/2006/relationships/image" Target="../media/image1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0" y="0"/>
            <a:ext cx="3049588"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b="0">
                <a:latin typeface="Times New Roman" pitchFamily="18" charset="0"/>
              </a:defRPr>
            </a:lvl1pPr>
          </a:lstStyle>
          <a:p>
            <a:endParaRPr lang="en-US"/>
          </a:p>
        </p:txBody>
      </p:sp>
      <p:sp>
        <p:nvSpPr>
          <p:cNvPr id="117763" name="Rectangle 3"/>
          <p:cNvSpPr>
            <a:spLocks noGrp="1" noChangeArrowheads="1"/>
          </p:cNvSpPr>
          <p:nvPr>
            <p:ph type="dt" sz="quarter" idx="1"/>
          </p:nvPr>
        </p:nvSpPr>
        <p:spPr bwMode="auto">
          <a:xfrm>
            <a:off x="3965575" y="0"/>
            <a:ext cx="3049588"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Times New Roman" pitchFamily="18" charset="0"/>
              </a:defRPr>
            </a:lvl1pPr>
          </a:lstStyle>
          <a:p>
            <a:endParaRPr lang="en-US"/>
          </a:p>
        </p:txBody>
      </p:sp>
      <p:sp>
        <p:nvSpPr>
          <p:cNvPr id="117764" name="Rectangle 4"/>
          <p:cNvSpPr>
            <a:spLocks noGrp="1" noChangeArrowheads="1"/>
          </p:cNvSpPr>
          <p:nvPr>
            <p:ph type="ftr" sz="quarter" idx="2"/>
          </p:nvPr>
        </p:nvSpPr>
        <p:spPr bwMode="auto">
          <a:xfrm>
            <a:off x="0" y="8831263"/>
            <a:ext cx="3049588"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b="0">
                <a:latin typeface="Times New Roman" pitchFamily="18" charset="0"/>
              </a:defRPr>
            </a:lvl1pPr>
          </a:lstStyle>
          <a:p>
            <a:endParaRPr lang="en-US"/>
          </a:p>
        </p:txBody>
      </p:sp>
      <p:sp>
        <p:nvSpPr>
          <p:cNvPr id="117765" name="Rectangle 5"/>
          <p:cNvSpPr>
            <a:spLocks noGrp="1" noChangeArrowheads="1"/>
          </p:cNvSpPr>
          <p:nvPr>
            <p:ph type="sldNum" sz="quarter" idx="3"/>
          </p:nvPr>
        </p:nvSpPr>
        <p:spPr bwMode="auto">
          <a:xfrm>
            <a:off x="3965575" y="8831263"/>
            <a:ext cx="3049588"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atin typeface="Times New Roman" pitchFamily="18" charset="0"/>
              </a:defRPr>
            </a:lvl1pPr>
          </a:lstStyle>
          <a:p>
            <a:fld id="{C16C47DD-5E3F-4441-9C3B-1FF26909AAAE}" type="slidenum">
              <a:rPr lang="en-US"/>
              <a:pPr/>
              <a:t>‹#›</a:t>
            </a:fld>
            <a:endParaRPr lang="en-US"/>
          </a:p>
        </p:txBody>
      </p:sp>
    </p:spTree>
    <p:extLst>
      <p:ext uri="{BB962C8B-B14F-4D97-AF65-F5344CB8AC3E}">
        <p14:creationId xmlns:p14="http://schemas.microsoft.com/office/powerpoint/2010/main" val="28240843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bwMode="auto">
          <a:xfrm>
            <a:off x="0" y="0"/>
            <a:ext cx="3049588" cy="457200"/>
          </a:xfrm>
          <a:prstGeom prst="rect">
            <a:avLst/>
          </a:prstGeom>
          <a:noFill/>
          <a:ln w="19050">
            <a:noFill/>
            <a:miter lim="800000"/>
            <a:headEnd/>
            <a:tailEnd/>
          </a:ln>
          <a:effectLst/>
        </p:spPr>
        <p:txBody>
          <a:bodyPr vert="horz" wrap="none" lIns="91440" tIns="45720" rIns="91440" bIns="45720" numCol="1" anchor="ctr" anchorCtr="0" compatLnSpc="1">
            <a:prstTxWarp prst="textNoShape">
              <a:avLst/>
            </a:prstTxWarp>
          </a:bodyPr>
          <a:lstStyle>
            <a:lvl1pPr algn="l">
              <a:defRPr sz="1200" b="0">
                <a:latin typeface="Times New Roman" pitchFamily="18" charset="0"/>
              </a:defRPr>
            </a:lvl1pPr>
          </a:lstStyle>
          <a:p>
            <a:endParaRPr lang="en-US"/>
          </a:p>
        </p:txBody>
      </p:sp>
      <p:sp>
        <p:nvSpPr>
          <p:cNvPr id="107523" name="Rectangle 3"/>
          <p:cNvSpPr>
            <a:spLocks noGrp="1" noChangeArrowheads="1"/>
          </p:cNvSpPr>
          <p:nvPr>
            <p:ph type="dt" idx="1"/>
          </p:nvPr>
        </p:nvSpPr>
        <p:spPr bwMode="auto">
          <a:xfrm>
            <a:off x="3965575" y="0"/>
            <a:ext cx="3049588" cy="457200"/>
          </a:xfrm>
          <a:prstGeom prst="rect">
            <a:avLst/>
          </a:prstGeom>
          <a:noFill/>
          <a:ln w="19050">
            <a:noFill/>
            <a:miter lim="800000"/>
            <a:headEnd/>
            <a:tailEnd/>
          </a:ln>
          <a:effectLst/>
        </p:spPr>
        <p:txBody>
          <a:bodyPr vert="horz" wrap="none" lIns="91440" tIns="45720" rIns="91440" bIns="45720" numCol="1" anchor="ctr" anchorCtr="0" compatLnSpc="1">
            <a:prstTxWarp prst="textNoShape">
              <a:avLst/>
            </a:prstTxWarp>
          </a:bodyPr>
          <a:lstStyle>
            <a:lvl1pPr algn="r">
              <a:defRPr sz="1200" b="0">
                <a:latin typeface="Times New Roman" pitchFamily="18" charset="0"/>
              </a:defRPr>
            </a:lvl1pPr>
          </a:lstStyle>
          <a:p>
            <a:endParaRPr lang="en-US"/>
          </a:p>
        </p:txBody>
      </p:sp>
      <p:sp>
        <p:nvSpPr>
          <p:cNvPr id="107524" name="Rectangle 4"/>
          <p:cNvSpPr>
            <a:spLocks noGrp="1" noRot="1" noChangeAspect="1" noChangeArrowheads="1" noTextEdit="1"/>
          </p:cNvSpPr>
          <p:nvPr>
            <p:ph type="sldImg" idx="2"/>
          </p:nvPr>
        </p:nvSpPr>
        <p:spPr bwMode="auto">
          <a:xfrm>
            <a:off x="1135063" y="685800"/>
            <a:ext cx="4668837" cy="3502025"/>
          </a:xfrm>
          <a:prstGeom prst="rect">
            <a:avLst/>
          </a:prstGeom>
          <a:noFill/>
          <a:ln w="9525">
            <a:solidFill>
              <a:srgbClr val="000000"/>
            </a:solidFill>
            <a:miter lim="800000"/>
            <a:headEnd/>
            <a:tailEnd/>
          </a:ln>
          <a:effectLst/>
        </p:spPr>
      </p:sp>
      <p:sp>
        <p:nvSpPr>
          <p:cNvPr id="107525" name="Rectangle 5"/>
          <p:cNvSpPr>
            <a:spLocks noGrp="1" noChangeArrowheads="1"/>
          </p:cNvSpPr>
          <p:nvPr>
            <p:ph type="body" sz="quarter" idx="3"/>
          </p:nvPr>
        </p:nvSpPr>
        <p:spPr bwMode="auto">
          <a:xfrm>
            <a:off x="914400" y="4416425"/>
            <a:ext cx="5186363" cy="4186238"/>
          </a:xfrm>
          <a:prstGeom prst="rect">
            <a:avLst/>
          </a:prstGeom>
          <a:noFill/>
          <a:ln w="19050">
            <a:noFill/>
            <a:miter lim="800000"/>
            <a:headEnd/>
            <a:tailEnd/>
          </a:ln>
          <a:effectLst/>
        </p:spPr>
        <p:txBody>
          <a:bodyPr vert="horz" wrap="none" lIns="91440" tIns="45720" rIns="91440" bIns="45720" numCol="1" anchor="ctr"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7526" name="Rectangle 6"/>
          <p:cNvSpPr>
            <a:spLocks noGrp="1" noChangeArrowheads="1"/>
          </p:cNvSpPr>
          <p:nvPr>
            <p:ph type="ftr" sz="quarter" idx="4"/>
          </p:nvPr>
        </p:nvSpPr>
        <p:spPr bwMode="auto">
          <a:xfrm>
            <a:off x="0" y="8831263"/>
            <a:ext cx="3049588" cy="457200"/>
          </a:xfrm>
          <a:prstGeom prst="rect">
            <a:avLst/>
          </a:prstGeom>
          <a:noFill/>
          <a:ln w="19050">
            <a:noFill/>
            <a:miter lim="800000"/>
            <a:headEnd/>
            <a:tailEnd/>
          </a:ln>
          <a:effectLst/>
        </p:spPr>
        <p:txBody>
          <a:bodyPr vert="horz" wrap="none" lIns="91440" tIns="45720" rIns="91440" bIns="45720" numCol="1" anchor="b" anchorCtr="0" compatLnSpc="1">
            <a:prstTxWarp prst="textNoShape">
              <a:avLst/>
            </a:prstTxWarp>
          </a:bodyPr>
          <a:lstStyle>
            <a:lvl1pPr algn="l">
              <a:defRPr sz="1200" b="0">
                <a:latin typeface="Times New Roman" pitchFamily="18" charset="0"/>
              </a:defRPr>
            </a:lvl1pPr>
          </a:lstStyle>
          <a:p>
            <a:endParaRPr lang="en-US"/>
          </a:p>
        </p:txBody>
      </p:sp>
      <p:sp>
        <p:nvSpPr>
          <p:cNvPr id="107527" name="Rectangle 7"/>
          <p:cNvSpPr>
            <a:spLocks noGrp="1" noChangeArrowheads="1"/>
          </p:cNvSpPr>
          <p:nvPr>
            <p:ph type="sldNum" sz="quarter" idx="5"/>
          </p:nvPr>
        </p:nvSpPr>
        <p:spPr bwMode="auto">
          <a:xfrm>
            <a:off x="3965575" y="8831263"/>
            <a:ext cx="3049588" cy="457200"/>
          </a:xfrm>
          <a:prstGeom prst="rect">
            <a:avLst/>
          </a:prstGeom>
          <a:noFill/>
          <a:ln w="19050">
            <a:noFill/>
            <a:miter lim="800000"/>
            <a:headEnd/>
            <a:tailEnd/>
          </a:ln>
          <a:effectLst/>
        </p:spPr>
        <p:txBody>
          <a:bodyPr vert="horz" wrap="none" lIns="91440" tIns="45720" rIns="91440" bIns="45720" numCol="1" anchor="b" anchorCtr="0" compatLnSpc="1">
            <a:prstTxWarp prst="textNoShape">
              <a:avLst/>
            </a:prstTxWarp>
          </a:bodyPr>
          <a:lstStyle>
            <a:lvl1pPr algn="r">
              <a:defRPr sz="1200" b="0">
                <a:latin typeface="Times New Roman" pitchFamily="18" charset="0"/>
              </a:defRPr>
            </a:lvl1pPr>
          </a:lstStyle>
          <a:p>
            <a:fld id="{916688D1-2AA2-4146-9C12-61AA41914BA6}" type="slidenum">
              <a:rPr lang="en-US"/>
              <a:pPr/>
              <a:t>‹#›</a:t>
            </a:fld>
            <a:endParaRPr lang="en-US"/>
          </a:p>
        </p:txBody>
      </p:sp>
    </p:spTree>
    <p:extLst>
      <p:ext uri="{BB962C8B-B14F-4D97-AF65-F5344CB8AC3E}">
        <p14:creationId xmlns:p14="http://schemas.microsoft.com/office/powerpoint/2010/main" val="6117653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6688D1-2AA2-4146-9C12-61AA41914BA6}" type="slidenum">
              <a:rPr lang="en-US" smtClean="0"/>
              <a:pPr/>
              <a:t>2</a:t>
            </a:fld>
            <a:endParaRPr lang="en-US"/>
          </a:p>
        </p:txBody>
      </p:sp>
    </p:spTree>
    <p:extLst>
      <p:ext uri="{BB962C8B-B14F-4D97-AF65-F5344CB8AC3E}">
        <p14:creationId xmlns:p14="http://schemas.microsoft.com/office/powerpoint/2010/main" val="2622497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6688D1-2AA2-4146-9C12-61AA41914BA6}" type="slidenum">
              <a:rPr lang="en-US" smtClean="0"/>
              <a:pPr/>
              <a:t>4</a:t>
            </a:fld>
            <a:endParaRPr lang="en-US"/>
          </a:p>
        </p:txBody>
      </p:sp>
    </p:spTree>
    <p:extLst>
      <p:ext uri="{BB962C8B-B14F-4D97-AF65-F5344CB8AC3E}">
        <p14:creationId xmlns:p14="http://schemas.microsoft.com/office/powerpoint/2010/main" val="6694146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685800" y="2286000"/>
            <a:ext cx="7772400" cy="1143000"/>
          </a:xfrm>
        </p:spPr>
        <p:txBody>
          <a:bodyPr/>
          <a:lstStyle>
            <a:lvl1pPr>
              <a:defRPr/>
            </a:lvl1pPr>
          </a:lstStyle>
          <a:p>
            <a:r>
              <a:rPr lang="en-US"/>
              <a:t>Click to edit Master title style</a:t>
            </a:r>
          </a:p>
        </p:txBody>
      </p:sp>
      <p:sp>
        <p:nvSpPr>
          <p:cNvPr id="1433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pic>
        <p:nvPicPr>
          <p:cNvPr id="14348" name="Picture 12"/>
          <p:cNvPicPr>
            <a:picLocks noChangeArrowheads="1"/>
          </p:cNvPicPr>
          <p:nvPr/>
        </p:nvPicPr>
        <p:blipFill>
          <a:blip r:embed="rId2" cstate="print"/>
          <a:srcRect/>
          <a:stretch>
            <a:fillRect/>
          </a:stretch>
        </p:blipFill>
        <p:spPr bwMode="auto">
          <a:xfrm>
            <a:off x="165100" y="173038"/>
            <a:ext cx="1019175" cy="825500"/>
          </a:xfrm>
          <a:prstGeom prst="rect">
            <a:avLst/>
          </a:prstGeom>
          <a:noFill/>
          <a:ln w="9525">
            <a:noFill/>
            <a:miter lim="800000"/>
            <a:headEnd/>
            <a:tailEnd/>
          </a:ln>
          <a:effectLst/>
        </p:spPr>
      </p:pic>
      <p:sp>
        <p:nvSpPr>
          <p:cNvPr id="14349" name="Line 13"/>
          <p:cNvSpPr>
            <a:spLocks noChangeShapeType="1"/>
          </p:cNvSpPr>
          <p:nvPr/>
        </p:nvSpPr>
        <p:spPr bwMode="auto">
          <a:xfrm>
            <a:off x="830263" y="6405563"/>
            <a:ext cx="4216400" cy="0"/>
          </a:xfrm>
          <a:prstGeom prst="line">
            <a:avLst/>
          </a:prstGeom>
          <a:noFill/>
          <a:ln w="50800">
            <a:solidFill>
              <a:srgbClr val="00279F"/>
            </a:solidFill>
            <a:round/>
            <a:headEnd type="none" w="sm" len="sm"/>
            <a:tailEnd type="none" w="sm" len="sm"/>
          </a:ln>
          <a:effectLst/>
        </p:spPr>
        <p:txBody>
          <a:bodyPr wrap="none" anchor="ctr"/>
          <a:lstStyle/>
          <a:p>
            <a:endParaRPr lang="en-US"/>
          </a:p>
        </p:txBody>
      </p:sp>
      <p:sp>
        <p:nvSpPr>
          <p:cNvPr id="14350" name="Line 14"/>
          <p:cNvSpPr>
            <a:spLocks noChangeShapeType="1"/>
          </p:cNvSpPr>
          <p:nvPr/>
        </p:nvSpPr>
        <p:spPr bwMode="auto">
          <a:xfrm flipV="1">
            <a:off x="6926263" y="6405563"/>
            <a:ext cx="1379537" cy="7937"/>
          </a:xfrm>
          <a:prstGeom prst="line">
            <a:avLst/>
          </a:prstGeom>
          <a:noFill/>
          <a:ln w="50800">
            <a:solidFill>
              <a:srgbClr val="00279F"/>
            </a:solidFill>
            <a:round/>
            <a:headEnd type="none" w="sm" len="sm"/>
            <a:tailEnd type="none" w="sm" len="sm"/>
          </a:ln>
          <a:effectLst/>
        </p:spPr>
        <p:txBody>
          <a:bodyPr wrap="none" anchor="ctr"/>
          <a:lstStyle/>
          <a:p>
            <a:endParaRPr lang="en-US"/>
          </a:p>
        </p:txBody>
      </p:sp>
      <p:sp>
        <p:nvSpPr>
          <p:cNvPr id="14351" name="Text Box 15"/>
          <p:cNvSpPr txBox="1">
            <a:spLocks noChangeArrowheads="1"/>
          </p:cNvSpPr>
          <p:nvPr/>
        </p:nvSpPr>
        <p:spPr bwMode="auto">
          <a:xfrm>
            <a:off x="5097463" y="6176963"/>
            <a:ext cx="1828800" cy="396875"/>
          </a:xfrm>
          <a:prstGeom prst="rect">
            <a:avLst/>
          </a:prstGeom>
          <a:noFill/>
          <a:ln w="9525">
            <a:noFill/>
            <a:miter lim="800000"/>
            <a:headEnd/>
            <a:tailEnd/>
          </a:ln>
          <a:effectLst/>
        </p:spPr>
        <p:txBody>
          <a:bodyPr>
            <a:spAutoFit/>
          </a:bodyPr>
          <a:lstStyle/>
          <a:p>
            <a:pPr algn="l"/>
            <a:r>
              <a:rPr lang="en-US" sz="1000" b="0" i="1"/>
              <a:t>Marshall Space Flight Center</a:t>
            </a:r>
          </a:p>
          <a:p>
            <a:pPr algn="l"/>
            <a:r>
              <a:rPr lang="en-US" sz="1000" b="0" i="1"/>
              <a:t>GFSSP Training Course</a:t>
            </a:r>
          </a:p>
        </p:txBody>
      </p:sp>
      <p:sp>
        <p:nvSpPr>
          <p:cNvPr id="2" name="Date Placeholder 1"/>
          <p:cNvSpPr>
            <a:spLocks noGrp="1"/>
          </p:cNvSpPr>
          <p:nvPr>
            <p:ph type="dt" sz="half" idx="10"/>
          </p:nvPr>
        </p:nvSpPr>
        <p:spPr/>
        <p:txBody>
          <a:bodyPr/>
          <a:lstStyle/>
          <a:p>
            <a:r>
              <a:rPr lang="en-US" smtClean="0"/>
              <a:t> </a:t>
            </a:r>
            <a:endParaRPr lang="en-US"/>
          </a:p>
        </p:txBody>
      </p:sp>
      <p:sp>
        <p:nvSpPr>
          <p:cNvPr id="3" name="Footer Placeholder 2"/>
          <p:cNvSpPr>
            <a:spLocks noGrp="1"/>
          </p:cNvSpPr>
          <p:nvPr>
            <p:ph type="ftr" sz="quarter" idx="11"/>
          </p:nvPr>
        </p:nvSpPr>
        <p:spPr/>
        <p:txBody>
          <a:bodyPr/>
          <a:lstStyle/>
          <a:p>
            <a:r>
              <a:rPr lang="en-US" smtClean="0"/>
              <a:t>GFSSP 7.01 -- Fluid Mixture</a:t>
            </a:r>
            <a:endParaRPr lang="en-US"/>
          </a:p>
        </p:txBody>
      </p:sp>
      <p:sp>
        <p:nvSpPr>
          <p:cNvPr id="4" name="Slide Number Placeholder 3"/>
          <p:cNvSpPr>
            <a:spLocks noGrp="1"/>
          </p:cNvSpPr>
          <p:nvPr>
            <p:ph type="sldNum" sz="quarter" idx="12"/>
          </p:nvPr>
        </p:nvSpPr>
        <p:spPr/>
        <p:txBody>
          <a:bodyPr/>
          <a:lstStyle/>
          <a:p>
            <a:fld id="{110707E2-5180-4287-9011-85EBB87C357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 </a:t>
            </a:r>
            <a:endParaRPr lang="en-US"/>
          </a:p>
        </p:txBody>
      </p:sp>
      <p:sp>
        <p:nvSpPr>
          <p:cNvPr id="8" name="Footer Placeholder 7"/>
          <p:cNvSpPr>
            <a:spLocks noGrp="1"/>
          </p:cNvSpPr>
          <p:nvPr>
            <p:ph type="ftr" sz="quarter" idx="11"/>
          </p:nvPr>
        </p:nvSpPr>
        <p:spPr/>
        <p:txBody>
          <a:bodyPr/>
          <a:lstStyle/>
          <a:p>
            <a:r>
              <a:rPr lang="en-US" smtClean="0"/>
              <a:t>GFSSP 7.01 -- Fluid Mixture</a:t>
            </a:r>
            <a:endParaRPr lang="en-US"/>
          </a:p>
        </p:txBody>
      </p:sp>
      <p:sp>
        <p:nvSpPr>
          <p:cNvPr id="9" name="Slide Number Placeholder 8"/>
          <p:cNvSpPr>
            <a:spLocks noGrp="1"/>
          </p:cNvSpPr>
          <p:nvPr>
            <p:ph type="sldNum" sz="quarter" idx="12"/>
          </p:nvPr>
        </p:nvSpPr>
        <p:spPr/>
        <p:txBody>
          <a:bodyPr/>
          <a:lstStyle/>
          <a:p>
            <a:fld id="{110707E2-5180-4287-9011-85EBB87C357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 </a:t>
            </a:r>
            <a:endParaRPr lang="en-US"/>
          </a:p>
        </p:txBody>
      </p:sp>
      <p:sp>
        <p:nvSpPr>
          <p:cNvPr id="8" name="Footer Placeholder 7"/>
          <p:cNvSpPr>
            <a:spLocks noGrp="1"/>
          </p:cNvSpPr>
          <p:nvPr>
            <p:ph type="ftr" sz="quarter" idx="11"/>
          </p:nvPr>
        </p:nvSpPr>
        <p:spPr/>
        <p:txBody>
          <a:bodyPr/>
          <a:lstStyle/>
          <a:p>
            <a:r>
              <a:rPr lang="en-US" smtClean="0"/>
              <a:t>GFSSP 7.01 -- Fluid Mixture</a:t>
            </a:r>
            <a:endParaRPr lang="en-US"/>
          </a:p>
        </p:txBody>
      </p:sp>
      <p:sp>
        <p:nvSpPr>
          <p:cNvPr id="9" name="Slide Number Placeholder 8"/>
          <p:cNvSpPr>
            <a:spLocks noGrp="1"/>
          </p:cNvSpPr>
          <p:nvPr>
            <p:ph type="sldNum" sz="quarter" idx="12"/>
          </p:nvPr>
        </p:nvSpPr>
        <p:spPr/>
        <p:txBody>
          <a:bodyPr/>
          <a:lstStyle/>
          <a:p>
            <a:fld id="{110707E2-5180-4287-9011-85EBB87C357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 </a:t>
            </a:r>
            <a:endParaRPr lang="en-US"/>
          </a:p>
        </p:txBody>
      </p:sp>
      <p:sp>
        <p:nvSpPr>
          <p:cNvPr id="8" name="Footer Placeholder 7"/>
          <p:cNvSpPr>
            <a:spLocks noGrp="1"/>
          </p:cNvSpPr>
          <p:nvPr>
            <p:ph type="ftr" sz="quarter" idx="11"/>
          </p:nvPr>
        </p:nvSpPr>
        <p:spPr/>
        <p:txBody>
          <a:bodyPr/>
          <a:lstStyle/>
          <a:p>
            <a:r>
              <a:rPr lang="en-US" smtClean="0"/>
              <a:t>GFSSP 7.01 -- Fluid Mixture</a:t>
            </a:r>
            <a:endParaRPr lang="en-US"/>
          </a:p>
        </p:txBody>
      </p:sp>
      <p:sp>
        <p:nvSpPr>
          <p:cNvPr id="9" name="Slide Number Placeholder 8"/>
          <p:cNvSpPr>
            <a:spLocks noGrp="1"/>
          </p:cNvSpPr>
          <p:nvPr>
            <p:ph type="sldNum" sz="quarter" idx="12"/>
          </p:nvPr>
        </p:nvSpPr>
        <p:spPr/>
        <p:txBody>
          <a:bodyPr/>
          <a:lstStyle/>
          <a:p>
            <a:fld id="{110707E2-5180-4287-9011-85EBB87C357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7" name="Date Placeholder 6"/>
          <p:cNvSpPr>
            <a:spLocks noGrp="1"/>
          </p:cNvSpPr>
          <p:nvPr>
            <p:ph type="dt" sz="half" idx="10"/>
          </p:nvPr>
        </p:nvSpPr>
        <p:spPr/>
        <p:txBody>
          <a:bodyPr/>
          <a:lstStyle/>
          <a:p>
            <a:r>
              <a:rPr lang="en-US" smtClean="0"/>
              <a:t> </a:t>
            </a:r>
            <a:endParaRPr lang="en-US"/>
          </a:p>
        </p:txBody>
      </p:sp>
      <p:sp>
        <p:nvSpPr>
          <p:cNvPr id="8" name="Footer Placeholder 7"/>
          <p:cNvSpPr>
            <a:spLocks noGrp="1"/>
          </p:cNvSpPr>
          <p:nvPr>
            <p:ph type="ftr" sz="quarter" idx="11"/>
          </p:nvPr>
        </p:nvSpPr>
        <p:spPr/>
        <p:txBody>
          <a:bodyPr/>
          <a:lstStyle/>
          <a:p>
            <a:r>
              <a:rPr lang="en-US" smtClean="0"/>
              <a:t>GFSSP 7.01 -- Fluid Mixture</a:t>
            </a:r>
            <a:endParaRPr lang="en-US"/>
          </a:p>
        </p:txBody>
      </p:sp>
      <p:sp>
        <p:nvSpPr>
          <p:cNvPr id="9" name="Slide Number Placeholder 8"/>
          <p:cNvSpPr>
            <a:spLocks noGrp="1"/>
          </p:cNvSpPr>
          <p:nvPr>
            <p:ph type="sldNum" sz="quarter" idx="12"/>
          </p:nvPr>
        </p:nvSpPr>
        <p:spPr/>
        <p:txBody>
          <a:bodyPr/>
          <a:lstStyle/>
          <a:p>
            <a:fld id="{110707E2-5180-4287-9011-85EBB87C357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7"/>
          <p:cNvSpPr>
            <a:spLocks noGrp="1"/>
          </p:cNvSpPr>
          <p:nvPr>
            <p:ph type="dt" sz="half" idx="10"/>
          </p:nvPr>
        </p:nvSpPr>
        <p:spPr/>
        <p:txBody>
          <a:bodyPr/>
          <a:lstStyle/>
          <a:p>
            <a:r>
              <a:rPr lang="en-US" smtClean="0"/>
              <a:t> </a:t>
            </a:r>
            <a:endParaRPr lang="en-US"/>
          </a:p>
        </p:txBody>
      </p:sp>
      <p:sp>
        <p:nvSpPr>
          <p:cNvPr id="9" name="Footer Placeholder 8"/>
          <p:cNvSpPr>
            <a:spLocks noGrp="1"/>
          </p:cNvSpPr>
          <p:nvPr>
            <p:ph type="ftr" sz="quarter" idx="11"/>
          </p:nvPr>
        </p:nvSpPr>
        <p:spPr/>
        <p:txBody>
          <a:bodyPr/>
          <a:lstStyle/>
          <a:p>
            <a:r>
              <a:rPr lang="en-US" smtClean="0"/>
              <a:t>GFSSP 7.01 -- Fluid Mixture</a:t>
            </a:r>
            <a:endParaRPr lang="en-US"/>
          </a:p>
        </p:txBody>
      </p:sp>
      <p:sp>
        <p:nvSpPr>
          <p:cNvPr id="10" name="Slide Number Placeholder 9"/>
          <p:cNvSpPr>
            <a:spLocks noGrp="1"/>
          </p:cNvSpPr>
          <p:nvPr>
            <p:ph type="sldNum" sz="quarter" idx="12"/>
          </p:nvPr>
        </p:nvSpPr>
        <p:spPr/>
        <p:txBody>
          <a:bodyPr/>
          <a:lstStyle/>
          <a:p>
            <a:fld id="{110707E2-5180-4287-9011-85EBB87C357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Date Placeholder 9"/>
          <p:cNvSpPr>
            <a:spLocks noGrp="1"/>
          </p:cNvSpPr>
          <p:nvPr>
            <p:ph type="dt" sz="half" idx="10"/>
          </p:nvPr>
        </p:nvSpPr>
        <p:spPr/>
        <p:txBody>
          <a:bodyPr/>
          <a:lstStyle/>
          <a:p>
            <a:r>
              <a:rPr lang="en-US" smtClean="0"/>
              <a:t> </a:t>
            </a:r>
            <a:endParaRPr lang="en-US"/>
          </a:p>
        </p:txBody>
      </p:sp>
      <p:sp>
        <p:nvSpPr>
          <p:cNvPr id="11" name="Footer Placeholder 10"/>
          <p:cNvSpPr>
            <a:spLocks noGrp="1"/>
          </p:cNvSpPr>
          <p:nvPr>
            <p:ph type="ftr" sz="quarter" idx="11"/>
          </p:nvPr>
        </p:nvSpPr>
        <p:spPr/>
        <p:txBody>
          <a:bodyPr/>
          <a:lstStyle/>
          <a:p>
            <a:r>
              <a:rPr lang="en-US" smtClean="0"/>
              <a:t>GFSSP 7.01 -- Fluid Mixture</a:t>
            </a:r>
            <a:endParaRPr lang="en-US"/>
          </a:p>
        </p:txBody>
      </p:sp>
      <p:sp>
        <p:nvSpPr>
          <p:cNvPr id="12" name="Slide Number Placeholder 11"/>
          <p:cNvSpPr>
            <a:spLocks noGrp="1"/>
          </p:cNvSpPr>
          <p:nvPr>
            <p:ph type="sldNum" sz="quarter" idx="12"/>
          </p:nvPr>
        </p:nvSpPr>
        <p:spPr/>
        <p:txBody>
          <a:bodyPr/>
          <a:lstStyle/>
          <a:p>
            <a:fld id="{110707E2-5180-4287-9011-85EBB87C357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5"/>
          <p:cNvSpPr>
            <a:spLocks noGrp="1"/>
          </p:cNvSpPr>
          <p:nvPr>
            <p:ph type="dt" sz="half" idx="10"/>
          </p:nvPr>
        </p:nvSpPr>
        <p:spPr/>
        <p:txBody>
          <a:bodyPr/>
          <a:lstStyle/>
          <a:p>
            <a:r>
              <a:rPr lang="en-US" smtClean="0"/>
              <a:t> </a:t>
            </a:r>
            <a:endParaRPr lang="en-US"/>
          </a:p>
        </p:txBody>
      </p:sp>
      <p:sp>
        <p:nvSpPr>
          <p:cNvPr id="7" name="Footer Placeholder 6"/>
          <p:cNvSpPr>
            <a:spLocks noGrp="1"/>
          </p:cNvSpPr>
          <p:nvPr>
            <p:ph type="ftr" sz="quarter" idx="11"/>
          </p:nvPr>
        </p:nvSpPr>
        <p:spPr/>
        <p:txBody>
          <a:bodyPr/>
          <a:lstStyle/>
          <a:p>
            <a:r>
              <a:rPr lang="en-US" smtClean="0"/>
              <a:t>GFSSP 7.01 -- Fluid Mixture</a:t>
            </a:r>
            <a:endParaRPr lang="en-US"/>
          </a:p>
        </p:txBody>
      </p:sp>
      <p:sp>
        <p:nvSpPr>
          <p:cNvPr id="8" name="Slide Number Placeholder 7"/>
          <p:cNvSpPr>
            <a:spLocks noGrp="1"/>
          </p:cNvSpPr>
          <p:nvPr>
            <p:ph type="sldNum" sz="quarter" idx="12"/>
          </p:nvPr>
        </p:nvSpPr>
        <p:spPr/>
        <p:txBody>
          <a:bodyPr/>
          <a:lstStyle/>
          <a:p>
            <a:fld id="{110707E2-5180-4287-9011-85EBB87C357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smtClean="0"/>
              <a:t> </a:t>
            </a:r>
            <a:endParaRPr lang="en-US"/>
          </a:p>
        </p:txBody>
      </p:sp>
      <p:sp>
        <p:nvSpPr>
          <p:cNvPr id="6" name="Footer Placeholder 5"/>
          <p:cNvSpPr>
            <a:spLocks noGrp="1"/>
          </p:cNvSpPr>
          <p:nvPr>
            <p:ph type="ftr" sz="quarter" idx="11"/>
          </p:nvPr>
        </p:nvSpPr>
        <p:spPr/>
        <p:txBody>
          <a:bodyPr/>
          <a:lstStyle/>
          <a:p>
            <a:r>
              <a:rPr lang="en-US" smtClean="0"/>
              <a:t>GFSSP 7.01 -- Fluid Mixture</a:t>
            </a:r>
            <a:endParaRPr lang="en-US"/>
          </a:p>
        </p:txBody>
      </p:sp>
      <p:sp>
        <p:nvSpPr>
          <p:cNvPr id="7" name="Slide Number Placeholder 6"/>
          <p:cNvSpPr>
            <a:spLocks noGrp="1"/>
          </p:cNvSpPr>
          <p:nvPr>
            <p:ph type="sldNum" sz="quarter" idx="12"/>
          </p:nvPr>
        </p:nvSpPr>
        <p:spPr/>
        <p:txBody>
          <a:bodyPr/>
          <a:lstStyle/>
          <a:p>
            <a:fld id="{110707E2-5180-4287-9011-85EBB87C357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r>
              <a:rPr lang="en-US" smtClean="0"/>
              <a:t> </a:t>
            </a:r>
            <a:endParaRPr lang="en-US"/>
          </a:p>
        </p:txBody>
      </p:sp>
      <p:sp>
        <p:nvSpPr>
          <p:cNvPr id="9" name="Footer Placeholder 8"/>
          <p:cNvSpPr>
            <a:spLocks noGrp="1"/>
          </p:cNvSpPr>
          <p:nvPr>
            <p:ph type="ftr" sz="quarter" idx="11"/>
          </p:nvPr>
        </p:nvSpPr>
        <p:spPr/>
        <p:txBody>
          <a:bodyPr/>
          <a:lstStyle/>
          <a:p>
            <a:r>
              <a:rPr lang="en-US" smtClean="0"/>
              <a:t>GFSSP 7.01 -- Fluid Mixture</a:t>
            </a:r>
            <a:endParaRPr lang="en-US"/>
          </a:p>
        </p:txBody>
      </p:sp>
      <p:sp>
        <p:nvSpPr>
          <p:cNvPr id="10" name="Slide Number Placeholder 9"/>
          <p:cNvSpPr>
            <a:spLocks noGrp="1"/>
          </p:cNvSpPr>
          <p:nvPr>
            <p:ph type="sldNum" sz="quarter" idx="12"/>
          </p:nvPr>
        </p:nvSpPr>
        <p:spPr/>
        <p:txBody>
          <a:bodyPr/>
          <a:lstStyle/>
          <a:p>
            <a:fld id="{110707E2-5180-4287-9011-85EBB87C357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r>
              <a:rPr lang="en-US" smtClean="0"/>
              <a:t> </a:t>
            </a:r>
            <a:endParaRPr lang="en-US"/>
          </a:p>
        </p:txBody>
      </p:sp>
      <p:sp>
        <p:nvSpPr>
          <p:cNvPr id="9" name="Footer Placeholder 8"/>
          <p:cNvSpPr>
            <a:spLocks noGrp="1"/>
          </p:cNvSpPr>
          <p:nvPr>
            <p:ph type="ftr" sz="quarter" idx="11"/>
          </p:nvPr>
        </p:nvSpPr>
        <p:spPr/>
        <p:txBody>
          <a:bodyPr/>
          <a:lstStyle/>
          <a:p>
            <a:r>
              <a:rPr lang="en-US" smtClean="0"/>
              <a:t>GFSSP 7.01 -- Fluid Mixture</a:t>
            </a:r>
            <a:endParaRPr lang="en-US"/>
          </a:p>
        </p:txBody>
      </p:sp>
      <p:sp>
        <p:nvSpPr>
          <p:cNvPr id="10" name="Slide Number Placeholder 9"/>
          <p:cNvSpPr>
            <a:spLocks noGrp="1"/>
          </p:cNvSpPr>
          <p:nvPr>
            <p:ph type="sldNum" sz="quarter" idx="12"/>
          </p:nvPr>
        </p:nvSpPr>
        <p:spPr/>
        <p:txBody>
          <a:bodyPr/>
          <a:lstStyle/>
          <a:p>
            <a:fld id="{110707E2-5180-4287-9011-85EBB87C357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5" name="Rectangle 21"/>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endParaRPr lang="en-US" smtClean="0"/>
          </a:p>
        </p:txBody>
      </p:sp>
      <p:sp>
        <p:nvSpPr>
          <p:cNvPr id="1046" name="Rectangle 22"/>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7" name="Rectangle 23"/>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b="0"/>
            </a:lvl1pPr>
          </a:lstStyle>
          <a:p>
            <a:r>
              <a:rPr lang="en-US" smtClean="0"/>
              <a:t> </a:t>
            </a:r>
            <a:endParaRPr lang="en-US"/>
          </a:p>
        </p:txBody>
      </p:sp>
      <p:sp>
        <p:nvSpPr>
          <p:cNvPr id="1048" name="Rectangle 24"/>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0"/>
            </a:lvl1pPr>
          </a:lstStyle>
          <a:p>
            <a:r>
              <a:rPr lang="en-US" smtClean="0"/>
              <a:t>GFSSP 7.01 -- Fluid Mixture</a:t>
            </a:r>
            <a:endParaRPr lang="en-US"/>
          </a:p>
        </p:txBody>
      </p:sp>
      <p:sp>
        <p:nvSpPr>
          <p:cNvPr id="1051" name="Line 27"/>
          <p:cNvSpPr>
            <a:spLocks noChangeShapeType="1"/>
          </p:cNvSpPr>
          <p:nvPr/>
        </p:nvSpPr>
        <p:spPr bwMode="auto">
          <a:xfrm>
            <a:off x="990600" y="838200"/>
            <a:ext cx="4216400" cy="0"/>
          </a:xfrm>
          <a:prstGeom prst="line">
            <a:avLst/>
          </a:prstGeom>
          <a:noFill/>
          <a:ln w="50800">
            <a:solidFill>
              <a:srgbClr val="00279F"/>
            </a:solidFill>
            <a:round/>
            <a:headEnd type="none" w="sm" len="sm"/>
            <a:tailEnd type="none" w="sm" len="sm"/>
          </a:ln>
          <a:effectLst/>
        </p:spPr>
        <p:txBody>
          <a:bodyPr wrap="none" anchor="ctr"/>
          <a:lstStyle/>
          <a:p>
            <a:endParaRPr lang="en-US"/>
          </a:p>
        </p:txBody>
      </p:sp>
      <p:sp>
        <p:nvSpPr>
          <p:cNvPr id="1053" name="Text Box 29"/>
          <p:cNvSpPr txBox="1">
            <a:spLocks noChangeArrowheads="1"/>
          </p:cNvSpPr>
          <p:nvPr/>
        </p:nvSpPr>
        <p:spPr bwMode="auto">
          <a:xfrm>
            <a:off x="5257800" y="609600"/>
            <a:ext cx="1828800" cy="396875"/>
          </a:xfrm>
          <a:prstGeom prst="rect">
            <a:avLst/>
          </a:prstGeom>
          <a:noFill/>
          <a:ln w="9525">
            <a:noFill/>
            <a:miter lim="800000"/>
            <a:headEnd/>
            <a:tailEnd/>
          </a:ln>
          <a:effectLst/>
        </p:spPr>
        <p:txBody>
          <a:bodyPr>
            <a:spAutoFit/>
          </a:bodyPr>
          <a:lstStyle/>
          <a:p>
            <a:pPr algn="l"/>
            <a:r>
              <a:rPr lang="en-US" sz="1000" b="0" i="1"/>
              <a:t>Marshall Space Flight Center</a:t>
            </a:r>
          </a:p>
          <a:p>
            <a:pPr algn="l"/>
            <a:r>
              <a:rPr lang="en-US" sz="1000" b="0" i="1"/>
              <a:t>GFSSP Training Course</a:t>
            </a:r>
          </a:p>
        </p:txBody>
      </p:sp>
      <p:pic>
        <p:nvPicPr>
          <p:cNvPr id="1058" name="Picture 34"/>
          <p:cNvPicPr>
            <a:picLocks noChangeArrowheads="1"/>
          </p:cNvPicPr>
          <p:nvPr/>
        </p:nvPicPr>
        <p:blipFill>
          <a:blip r:embed="rId13" cstate="print"/>
          <a:srcRect/>
          <a:stretch>
            <a:fillRect/>
          </a:stretch>
        </p:blipFill>
        <p:spPr bwMode="auto">
          <a:xfrm>
            <a:off x="165100" y="173038"/>
            <a:ext cx="1019175" cy="825500"/>
          </a:xfrm>
          <a:prstGeom prst="rect">
            <a:avLst/>
          </a:prstGeom>
          <a:noFill/>
          <a:ln w="9525">
            <a:noFill/>
            <a:miter lim="800000"/>
            <a:headEnd/>
            <a:tailEnd/>
          </a:ln>
          <a:effectLst/>
        </p:spPr>
      </p:pic>
      <p:sp>
        <p:nvSpPr>
          <p:cNvPr id="1060" name="Line 36"/>
          <p:cNvSpPr>
            <a:spLocks noChangeShapeType="1"/>
          </p:cNvSpPr>
          <p:nvPr userDrawn="1"/>
        </p:nvSpPr>
        <p:spPr bwMode="auto">
          <a:xfrm>
            <a:off x="7067550" y="847725"/>
            <a:ext cx="569913" cy="0"/>
          </a:xfrm>
          <a:prstGeom prst="line">
            <a:avLst/>
          </a:prstGeom>
          <a:noFill/>
          <a:ln w="50800">
            <a:solidFill>
              <a:srgbClr val="00279F"/>
            </a:solidFill>
            <a:round/>
            <a:headEnd type="none" w="sm" len="sm"/>
            <a:tailEnd type="none" w="sm" len="sm"/>
          </a:ln>
          <a:effectLst/>
        </p:spPr>
        <p:txBody>
          <a:bodyPr wrap="none" anchor="ctr"/>
          <a:lstStyle/>
          <a:p>
            <a:endParaRPr lang="en-US"/>
          </a:p>
        </p:txBody>
      </p:sp>
      <p:sp>
        <p:nvSpPr>
          <p:cNvPr id="2" name="Slide Number Placeholder 1"/>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0707E2-5180-4287-9011-85EBB87C357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0" fontAlgn="base" hangingPunct="0">
        <a:spcBef>
          <a:spcPct val="0"/>
        </a:spcBef>
        <a:spcAft>
          <a:spcPct val="0"/>
        </a:spcAft>
        <a:defRPr sz="4400">
          <a:solidFill>
            <a:schemeClr val="tx2"/>
          </a:solidFill>
          <a:latin typeface="Arial" charset="0"/>
        </a:defRPr>
      </a:lvl6pPr>
      <a:lvl7pPr marL="914400" algn="ctr" rtl="0" eaLnBrk="0" fontAlgn="base" hangingPunct="0">
        <a:spcBef>
          <a:spcPct val="0"/>
        </a:spcBef>
        <a:spcAft>
          <a:spcPct val="0"/>
        </a:spcAft>
        <a:defRPr sz="4400">
          <a:solidFill>
            <a:schemeClr val="tx2"/>
          </a:solidFill>
          <a:latin typeface="Arial" charset="0"/>
        </a:defRPr>
      </a:lvl7pPr>
      <a:lvl8pPr marL="1371600" algn="ctr" rtl="0" eaLnBrk="0" fontAlgn="base" hangingPunct="0">
        <a:spcBef>
          <a:spcPct val="0"/>
        </a:spcBef>
        <a:spcAft>
          <a:spcPct val="0"/>
        </a:spcAft>
        <a:defRPr sz="4400">
          <a:solidFill>
            <a:schemeClr val="tx2"/>
          </a:solidFill>
          <a:latin typeface="Arial" charset="0"/>
        </a:defRPr>
      </a:lvl8pPr>
      <a:lvl9pPr marL="1828800" algn="ctr"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3.jpeg"/><Relationship Id="rId4" Type="http://schemas.openxmlformats.org/officeDocument/2006/relationships/image" Target="../media/image2.wmf"/></Relationships>
</file>

<file path=ppt/slides/_rels/slide10.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16.wmf"/><Relationship Id="rId4" Type="http://schemas.openxmlformats.org/officeDocument/2006/relationships/oleObject" Target="../embeddings/oleObject12.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19.wmf"/><Relationship Id="rId5" Type="http://schemas.openxmlformats.org/officeDocument/2006/relationships/oleObject" Target="../embeddings/oleObject14.bin"/><Relationship Id="rId4" Type="http://schemas.openxmlformats.org/officeDocument/2006/relationships/image" Target="../media/image18.wmf"/></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5.wmf"/><Relationship Id="rId4"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8.wmf"/><Relationship Id="rId5" Type="http://schemas.openxmlformats.org/officeDocument/2006/relationships/oleObject" Target="../embeddings/oleObject5.bin"/><Relationship Id="rId4" Type="http://schemas.openxmlformats.org/officeDocument/2006/relationships/image" Target="../media/image7.wmf"/><Relationship Id="rId9" Type="http://schemas.openxmlformats.org/officeDocument/2006/relationships/image" Target="../media/image6.jpeg"/></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9.bin"/><Relationship Id="rId13" Type="http://schemas.openxmlformats.org/officeDocument/2006/relationships/image" Target="../media/image14.wmf"/><Relationship Id="rId3" Type="http://schemas.openxmlformats.org/officeDocument/2006/relationships/image" Target="../media/image15.jpeg"/><Relationship Id="rId7" Type="http://schemas.openxmlformats.org/officeDocument/2006/relationships/image" Target="../media/image11.wmf"/><Relationship Id="rId12"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8.bin"/><Relationship Id="rId11" Type="http://schemas.openxmlformats.org/officeDocument/2006/relationships/image" Target="../media/image13.wmf"/><Relationship Id="rId5" Type="http://schemas.openxmlformats.org/officeDocument/2006/relationships/image" Target="../media/image10.wmf"/><Relationship Id="rId10" Type="http://schemas.openxmlformats.org/officeDocument/2006/relationships/oleObject" Target="../embeddings/oleObject10.bin"/><Relationship Id="rId4" Type="http://schemas.openxmlformats.org/officeDocument/2006/relationships/oleObject" Target="../embeddings/oleObject7.bin"/><Relationship Id="rId9" Type="http://schemas.openxmlformats.org/officeDocument/2006/relationships/image" Target="../media/image12.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859072" y="338138"/>
            <a:ext cx="7772400" cy="1143000"/>
          </a:xfrm>
        </p:spPr>
        <p:txBody>
          <a:bodyPr/>
          <a:lstStyle/>
          <a:p>
            <a:r>
              <a:rPr lang="en-US" sz="3600" b="1" dirty="0" smtClean="0"/>
              <a:t>Fluid Mixture &amp; Two-Phase Flows</a:t>
            </a:r>
            <a:endParaRPr lang="en-US" sz="3600" b="1" dirty="0"/>
          </a:p>
        </p:txBody>
      </p:sp>
      <p:graphicFrame>
        <p:nvGraphicFramePr>
          <p:cNvPr id="191490" name="Object 2"/>
          <p:cNvGraphicFramePr>
            <a:graphicFrameLocks noChangeAspect="1"/>
          </p:cNvGraphicFramePr>
          <p:nvPr/>
        </p:nvGraphicFramePr>
        <p:xfrm>
          <a:off x="928025" y="2489297"/>
          <a:ext cx="2828925" cy="2152650"/>
        </p:xfrm>
        <a:graphic>
          <a:graphicData uri="http://schemas.openxmlformats.org/presentationml/2006/ole">
            <mc:AlternateContent xmlns:mc="http://schemas.openxmlformats.org/markup-compatibility/2006">
              <mc:Choice xmlns:v="urn:schemas-microsoft-com:vml" Requires="v">
                <p:oleObj spid="_x0000_s191514" name="Picture" r:id="rId3" imgW="2830068" imgH="2153412" progId="Word.Picture.8">
                  <p:embed/>
                </p:oleObj>
              </mc:Choice>
              <mc:Fallback>
                <p:oleObj name="Picture" r:id="rId3" imgW="2830068" imgH="2153412" progId="Word.Picture.8">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8025" y="2489297"/>
                        <a:ext cx="2828925" cy="2152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5" name="Group 4"/>
          <p:cNvGrpSpPr/>
          <p:nvPr/>
        </p:nvGrpSpPr>
        <p:grpSpPr>
          <a:xfrm>
            <a:off x="4206509" y="1707035"/>
            <a:ext cx="4544878" cy="3448373"/>
            <a:chOff x="2123268" y="1619571"/>
            <a:chExt cx="4544878" cy="3448373"/>
          </a:xfrm>
        </p:grpSpPr>
        <p:pic>
          <p:nvPicPr>
            <p:cNvPr id="6" name="Picture 5" descr="EX23CCanvas.JPG"/>
            <p:cNvPicPr/>
            <p:nvPr/>
          </p:nvPicPr>
          <p:blipFill>
            <a:blip r:embed="rId5" cstate="print"/>
            <a:stretch>
              <a:fillRect/>
            </a:stretch>
          </p:blipFill>
          <p:spPr>
            <a:xfrm>
              <a:off x="2123268" y="1619571"/>
              <a:ext cx="4544878" cy="3448373"/>
            </a:xfrm>
            <a:prstGeom prst="rect">
              <a:avLst/>
            </a:prstGeom>
          </p:spPr>
        </p:pic>
        <p:sp>
          <p:nvSpPr>
            <p:cNvPr id="7" name="TextBox 6"/>
            <p:cNvSpPr txBox="1"/>
            <p:nvPr/>
          </p:nvSpPr>
          <p:spPr>
            <a:xfrm>
              <a:off x="2301499" y="3595607"/>
              <a:ext cx="1720312" cy="307777"/>
            </a:xfrm>
            <a:prstGeom prst="rect">
              <a:avLst/>
            </a:prstGeom>
            <a:noFill/>
          </p:spPr>
          <p:txBody>
            <a:bodyPr wrap="square" rtlCol="0">
              <a:spAutoFit/>
            </a:bodyPr>
            <a:lstStyle/>
            <a:p>
              <a:r>
                <a:rPr lang="en-US" sz="1400" b="1" dirty="0" smtClean="0">
                  <a:latin typeface="+mn-lt"/>
                </a:rPr>
                <a:t>Helium</a:t>
              </a:r>
              <a:endParaRPr lang="en-US" sz="1400" b="1" dirty="0">
                <a:latin typeface="+mn-lt"/>
              </a:endParaRPr>
            </a:p>
          </p:txBody>
        </p:sp>
        <p:sp>
          <p:nvSpPr>
            <p:cNvPr id="8" name="TextBox 7"/>
            <p:cNvSpPr txBox="1"/>
            <p:nvPr/>
          </p:nvSpPr>
          <p:spPr>
            <a:xfrm>
              <a:off x="4866468" y="4455763"/>
              <a:ext cx="1542081" cy="307777"/>
            </a:xfrm>
            <a:prstGeom prst="rect">
              <a:avLst/>
            </a:prstGeom>
            <a:noFill/>
          </p:spPr>
          <p:txBody>
            <a:bodyPr wrap="square" rtlCol="0">
              <a:spAutoFit/>
            </a:bodyPr>
            <a:lstStyle/>
            <a:p>
              <a:r>
                <a:rPr lang="en-US" sz="1400" b="1" dirty="0" smtClean="0">
                  <a:latin typeface="+mn-lt"/>
                </a:rPr>
                <a:t>Liquid Oxygen</a:t>
              </a:r>
              <a:endParaRPr lang="en-US" sz="1400" b="1" dirty="0">
                <a:latin typeface="+mn-lt"/>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810000" y="1981200"/>
            <a:ext cx="5181600" cy="3200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914400" y="983974"/>
            <a:ext cx="8229600" cy="1143000"/>
          </a:xfrm>
        </p:spPr>
        <p:txBody>
          <a:bodyPr>
            <a:normAutofit fontScale="90000"/>
          </a:bodyPr>
          <a:lstStyle/>
          <a:p>
            <a:r>
              <a:rPr lang="en-US" sz="2700" b="1" dirty="0"/>
              <a:t>Separate Energy Equation for Individual Species (SEEIS)</a:t>
            </a:r>
            <a:r>
              <a:rPr lang="en-US" sz="3200" dirty="0"/>
              <a:t/>
            </a:r>
            <a:br>
              <a:rPr lang="en-US" sz="3200" dirty="0"/>
            </a:br>
            <a:endParaRPr lang="en-US" sz="3200" dirty="0">
              <a:latin typeface="Arial" pitchFamily="34" charset="0"/>
              <a:cs typeface="Arial" pitchFamily="34" charset="0"/>
            </a:endParaRPr>
          </a:p>
        </p:txBody>
      </p:sp>
      <p:pic>
        <p:nvPicPr>
          <p:cNvPr id="1026" name="Picture 2"/>
          <p:cNvPicPr>
            <a:picLocks noChangeAspect="1" noChangeArrowheads="1"/>
          </p:cNvPicPr>
          <p:nvPr/>
        </p:nvPicPr>
        <p:blipFill>
          <a:blip r:embed="rId3" cstate="print"/>
          <a:srcRect/>
          <a:stretch>
            <a:fillRect/>
          </a:stretch>
        </p:blipFill>
        <p:spPr bwMode="auto">
          <a:xfrm>
            <a:off x="685800" y="2133600"/>
            <a:ext cx="2886075" cy="2895600"/>
          </a:xfrm>
          <a:prstGeom prst="rect">
            <a:avLst/>
          </a:prstGeom>
          <a:noFill/>
          <a:ln w="9525">
            <a:noFill/>
            <a:miter lim="800000"/>
            <a:headEnd/>
            <a:tailEnd/>
          </a:ln>
        </p:spPr>
      </p:pic>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29" name="Object 5"/>
          <p:cNvGraphicFramePr>
            <a:graphicFrameLocks noChangeAspect="1"/>
          </p:cNvGraphicFramePr>
          <p:nvPr/>
        </p:nvGraphicFramePr>
        <p:xfrm>
          <a:off x="3962400" y="2286000"/>
          <a:ext cx="4868863" cy="2209800"/>
        </p:xfrm>
        <a:graphic>
          <a:graphicData uri="http://schemas.openxmlformats.org/presentationml/2006/ole">
            <mc:AlternateContent xmlns:mc="http://schemas.openxmlformats.org/markup-compatibility/2006">
              <mc:Choice xmlns:v="urn:schemas-microsoft-com:vml" Requires="v">
                <p:oleObj spid="_x0000_s235546" name="Equation" r:id="rId4" imgW="4203700" imgH="1905000" progId="Equation.DSMT4">
                  <p:embed/>
                </p:oleObj>
              </mc:Choice>
              <mc:Fallback>
                <p:oleObj name="Equation" r:id="rId4" imgW="4203700" imgH="1905000" progId="Equation.DSMT4">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2286000"/>
                        <a:ext cx="4868863" cy="2209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Date Placeholder 7"/>
          <p:cNvSpPr>
            <a:spLocks noGrp="1"/>
          </p:cNvSpPr>
          <p:nvPr>
            <p:ph type="dt" sz="half" idx="10"/>
          </p:nvPr>
        </p:nvSpPr>
        <p:spPr>
          <a:xfrm>
            <a:off x="685800" y="6248400"/>
            <a:ext cx="1905000" cy="457200"/>
          </a:xfrm>
        </p:spPr>
        <p:txBody>
          <a:bodyPr/>
          <a:lstStyle/>
          <a:p>
            <a:r>
              <a:rPr lang="en-US" smtClean="0"/>
              <a:t> </a:t>
            </a:r>
            <a:endParaRPr lang="en-US"/>
          </a:p>
        </p:txBody>
      </p:sp>
      <p:sp>
        <p:nvSpPr>
          <p:cNvPr id="9" name="Footer Placeholder 8"/>
          <p:cNvSpPr>
            <a:spLocks noGrp="1"/>
          </p:cNvSpPr>
          <p:nvPr>
            <p:ph type="ftr" sz="quarter" idx="11"/>
          </p:nvPr>
        </p:nvSpPr>
        <p:spPr>
          <a:xfrm>
            <a:off x="3124201" y="6248400"/>
            <a:ext cx="1877170" cy="457200"/>
          </a:xfrm>
        </p:spPr>
        <p:txBody>
          <a:bodyPr/>
          <a:lstStyle/>
          <a:p>
            <a:r>
              <a:rPr lang="en-US" smtClean="0"/>
              <a:t>GFSSP 7.01 -- Fluid Mixture</a:t>
            </a:r>
            <a:endParaRPr lang="en-US" dirty="0"/>
          </a:p>
        </p:txBody>
      </p:sp>
      <p:sp>
        <p:nvSpPr>
          <p:cNvPr id="3" name="Slide Number Placeholder 2"/>
          <p:cNvSpPr>
            <a:spLocks noGrp="1"/>
          </p:cNvSpPr>
          <p:nvPr>
            <p:ph type="sldNum" sz="quarter" idx="12"/>
          </p:nvPr>
        </p:nvSpPr>
        <p:spPr/>
        <p:txBody>
          <a:bodyPr/>
          <a:lstStyle/>
          <a:p>
            <a:fld id="{110707E2-5180-4287-9011-85EBB87C357B}" type="slidenum">
              <a:rPr lang="en-US" smtClean="0"/>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9654" y="-135172"/>
            <a:ext cx="7772400" cy="1143000"/>
          </a:xfrm>
        </p:spPr>
        <p:txBody>
          <a:bodyPr>
            <a:normAutofit/>
          </a:bodyPr>
          <a:lstStyle/>
          <a:p>
            <a:r>
              <a:rPr lang="en-US" sz="2800" dirty="0" smtClean="0">
                <a:latin typeface="Arial" pitchFamily="34" charset="0"/>
                <a:cs typeface="Arial" pitchFamily="34" charset="0"/>
              </a:rPr>
              <a:t>Thermodynamic Properties</a:t>
            </a:r>
            <a:endParaRPr lang="en-US" sz="2800" dirty="0">
              <a:latin typeface="Arial" pitchFamily="34" charset="0"/>
              <a:cs typeface="Arial" pitchFamily="34" charset="0"/>
            </a:endParaRPr>
          </a:p>
        </p:txBody>
      </p:sp>
      <p:sp>
        <p:nvSpPr>
          <p:cNvPr id="5" name="Rectangle 4"/>
          <p:cNvSpPr/>
          <p:nvPr/>
        </p:nvSpPr>
        <p:spPr>
          <a:xfrm>
            <a:off x="838200" y="1295400"/>
            <a:ext cx="7543800" cy="769441"/>
          </a:xfrm>
          <a:prstGeom prst="rect">
            <a:avLst/>
          </a:prstGeom>
        </p:spPr>
        <p:txBody>
          <a:bodyPr wrap="square">
            <a:spAutoFit/>
          </a:bodyPr>
          <a:lstStyle/>
          <a:p>
            <a:pPr>
              <a:buFont typeface="Arial" pitchFamily="34" charset="0"/>
              <a:buChar char="•"/>
            </a:pPr>
            <a:r>
              <a:rPr lang="en-US" dirty="0" smtClean="0"/>
              <a:t> </a:t>
            </a:r>
            <a:r>
              <a:rPr lang="en-US" sz="2000" dirty="0" smtClean="0"/>
              <a:t>Temperature </a:t>
            </a:r>
            <a:r>
              <a:rPr lang="en-US" sz="2000" dirty="0"/>
              <a:t>and other properties of individual species is calculated from node pressure and enthalpy of the species:</a:t>
            </a: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385" name="Object 1"/>
          <p:cNvGraphicFramePr>
            <a:graphicFrameLocks noChangeAspect="1"/>
          </p:cNvGraphicFramePr>
          <p:nvPr/>
        </p:nvGraphicFramePr>
        <p:xfrm>
          <a:off x="3163956" y="2181971"/>
          <a:ext cx="1371600" cy="1519881"/>
        </p:xfrm>
        <a:graphic>
          <a:graphicData uri="http://schemas.openxmlformats.org/presentationml/2006/ole">
            <mc:AlternateContent xmlns:mc="http://schemas.openxmlformats.org/markup-compatibility/2006">
              <mc:Choice xmlns:v="urn:schemas-microsoft-com:vml" Requires="v">
                <p:oleObj spid="_x0000_s236594" name="Equation" r:id="rId3" imgW="1054100" imgH="1168400" progId="Equation.DSMT4">
                  <p:embed/>
                </p:oleObj>
              </mc:Choice>
              <mc:Fallback>
                <p:oleObj name="Equation" r:id="rId3" imgW="1054100" imgH="1168400" progId="Equation.DSMT4">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3956" y="2181971"/>
                        <a:ext cx="1371600" cy="15198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7"/>
          <p:cNvSpPr/>
          <p:nvPr/>
        </p:nvSpPr>
        <p:spPr>
          <a:xfrm>
            <a:off x="829586" y="3802049"/>
            <a:ext cx="7924800" cy="830997"/>
          </a:xfrm>
          <a:prstGeom prst="rect">
            <a:avLst/>
          </a:prstGeom>
        </p:spPr>
        <p:txBody>
          <a:bodyPr wrap="square">
            <a:spAutoFit/>
          </a:bodyPr>
          <a:lstStyle/>
          <a:p>
            <a:pPr algn="l">
              <a:buFont typeface="Arial" pitchFamily="34" charset="0"/>
              <a:buChar char="•"/>
            </a:pPr>
            <a:r>
              <a:rPr lang="en-US" dirty="0" smtClean="0"/>
              <a:t> The </a:t>
            </a:r>
            <a:r>
              <a:rPr lang="en-US" dirty="0"/>
              <a:t>nodal properties are calculated by averaging the properties of species:</a:t>
            </a:r>
          </a:p>
        </p:txBody>
      </p:sp>
      <p:sp>
        <p:nvSpPr>
          <p:cNvPr id="1638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387" name="Object 3"/>
          <p:cNvGraphicFramePr>
            <a:graphicFrameLocks noChangeAspect="1"/>
          </p:cNvGraphicFramePr>
          <p:nvPr/>
        </p:nvGraphicFramePr>
        <p:xfrm>
          <a:off x="1487488" y="4799013"/>
          <a:ext cx="1139825" cy="1417637"/>
        </p:xfrm>
        <a:graphic>
          <a:graphicData uri="http://schemas.openxmlformats.org/presentationml/2006/ole">
            <mc:AlternateContent xmlns:mc="http://schemas.openxmlformats.org/markup-compatibility/2006">
              <mc:Choice xmlns:v="urn:schemas-microsoft-com:vml" Requires="v">
                <p:oleObj spid="_x0000_s236595" name="Equation" r:id="rId5" imgW="914400" imgH="1143000" progId="Equation.DSMT4">
                  <p:embed/>
                </p:oleObj>
              </mc:Choice>
              <mc:Fallback>
                <p:oleObj name="Equation" r:id="rId5" imgW="914400" imgH="1143000" progId="Equation.DSMT4">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7488" y="4799013"/>
                        <a:ext cx="1139825" cy="14176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39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Date Placeholder 10"/>
          <p:cNvSpPr>
            <a:spLocks noGrp="1"/>
          </p:cNvSpPr>
          <p:nvPr>
            <p:ph type="dt" sz="half" idx="10"/>
          </p:nvPr>
        </p:nvSpPr>
        <p:spPr>
          <a:xfrm>
            <a:off x="685800" y="6248400"/>
            <a:ext cx="1905000" cy="457200"/>
          </a:xfrm>
        </p:spPr>
        <p:txBody>
          <a:bodyPr/>
          <a:lstStyle/>
          <a:p>
            <a:r>
              <a:rPr lang="en-US" smtClean="0"/>
              <a:t> </a:t>
            </a:r>
            <a:endParaRPr lang="en-US"/>
          </a:p>
        </p:txBody>
      </p:sp>
      <p:sp>
        <p:nvSpPr>
          <p:cNvPr id="13" name="Footer Placeholder 12"/>
          <p:cNvSpPr>
            <a:spLocks noGrp="1"/>
          </p:cNvSpPr>
          <p:nvPr>
            <p:ph type="ftr" sz="quarter" idx="11"/>
          </p:nvPr>
        </p:nvSpPr>
        <p:spPr>
          <a:xfrm>
            <a:off x="3124201" y="6248400"/>
            <a:ext cx="1877170" cy="457200"/>
          </a:xfrm>
        </p:spPr>
        <p:txBody>
          <a:bodyPr/>
          <a:lstStyle/>
          <a:p>
            <a:r>
              <a:rPr lang="en-US" smtClean="0"/>
              <a:t>GFSSP 7.01 -- Fluid Mixture</a:t>
            </a:r>
            <a:endParaRPr lang="en-US" dirty="0"/>
          </a:p>
        </p:txBody>
      </p:sp>
      <p:sp>
        <p:nvSpPr>
          <p:cNvPr id="3" name="Slide Number Placeholder 2"/>
          <p:cNvSpPr>
            <a:spLocks noGrp="1"/>
          </p:cNvSpPr>
          <p:nvPr>
            <p:ph type="sldNum" sz="quarter" idx="12"/>
          </p:nvPr>
        </p:nvSpPr>
        <p:spPr/>
        <p:txBody>
          <a:bodyPr/>
          <a:lstStyle/>
          <a:p>
            <a:fld id="{110707E2-5180-4287-9011-85EBB87C357B}" type="slidenum">
              <a:rPr lang="en-US" smtClean="0"/>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987743" y="1219200"/>
            <a:ext cx="7527607" cy="4960620"/>
          </a:xfrm>
          <a:prstGeom prst="rect">
            <a:avLst/>
          </a:prstGeom>
        </p:spPr>
      </p:pic>
      <p:sp>
        <p:nvSpPr>
          <p:cNvPr id="2" name="Date Placeholder 1"/>
          <p:cNvSpPr>
            <a:spLocks noGrp="1"/>
          </p:cNvSpPr>
          <p:nvPr>
            <p:ph type="dt" sz="half" idx="10"/>
          </p:nvPr>
        </p:nvSpPr>
        <p:spPr>
          <a:xfrm>
            <a:off x="685800" y="6248400"/>
            <a:ext cx="1905000" cy="457200"/>
          </a:xfrm>
        </p:spPr>
        <p:txBody>
          <a:bodyPr/>
          <a:lstStyle/>
          <a:p>
            <a:r>
              <a:rPr lang="en-US" smtClean="0"/>
              <a:t> </a:t>
            </a:r>
            <a:endParaRPr lang="en-US"/>
          </a:p>
        </p:txBody>
      </p:sp>
      <p:sp>
        <p:nvSpPr>
          <p:cNvPr id="3" name="Footer Placeholder 2"/>
          <p:cNvSpPr>
            <a:spLocks noGrp="1"/>
          </p:cNvSpPr>
          <p:nvPr>
            <p:ph type="ftr" sz="quarter" idx="11"/>
          </p:nvPr>
        </p:nvSpPr>
        <p:spPr>
          <a:xfrm>
            <a:off x="3124200" y="6400800"/>
            <a:ext cx="2282687" cy="457200"/>
          </a:xfrm>
        </p:spPr>
        <p:txBody>
          <a:bodyPr/>
          <a:lstStyle/>
          <a:p>
            <a:r>
              <a:rPr lang="en-US" smtClean="0"/>
              <a:t>GFSSP 7.01 -- Fluid Mixture</a:t>
            </a:r>
            <a:endParaRPr lang="en-US" dirty="0"/>
          </a:p>
        </p:txBody>
      </p:sp>
      <p:sp>
        <p:nvSpPr>
          <p:cNvPr id="4" name="Date Placeholder 1"/>
          <p:cNvSpPr txBox="1">
            <a:spLocks/>
          </p:cNvSpPr>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smtClean="0">
                <a:ln>
                  <a:noFill/>
                </a:ln>
                <a:solidFill>
                  <a:schemeClr val="tx1"/>
                </a:solidFill>
                <a:effectLst/>
                <a:uLnTx/>
                <a:uFillTx/>
                <a:latin typeface="Arial" charset="0"/>
                <a:ea typeface="+mn-ea"/>
                <a:cs typeface="+mn-cs"/>
              </a:rPr>
              <a:t> </a:t>
            </a:r>
            <a:endParaRPr kumimoji="0" lang="en-US" sz="1400" b="0" i="0" u="none" strike="noStrike" kern="1200" cap="none" spc="0" normalizeH="0" baseline="0" noProof="0">
              <a:ln>
                <a:noFill/>
              </a:ln>
              <a:solidFill>
                <a:schemeClr val="tx1"/>
              </a:solidFill>
              <a:effectLst/>
              <a:uLnTx/>
              <a:uFillTx/>
              <a:latin typeface="Arial" charset="0"/>
              <a:ea typeface="+mn-ea"/>
              <a:cs typeface="+mn-cs"/>
            </a:endParaRPr>
          </a:p>
        </p:txBody>
      </p:sp>
      <p:sp>
        <p:nvSpPr>
          <p:cNvPr id="6" name="Oval 5"/>
          <p:cNvSpPr/>
          <p:nvPr/>
        </p:nvSpPr>
        <p:spPr>
          <a:xfrm>
            <a:off x="2994660" y="2103120"/>
            <a:ext cx="1066800" cy="838200"/>
          </a:xfrm>
          <a:prstGeom prst="ellipse">
            <a:avLst/>
          </a:prstGeom>
          <a:noFill/>
          <a:ln>
            <a:solidFill>
              <a:srgbClr val="9F3E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7" name="TextBox 6"/>
          <p:cNvSpPr txBox="1"/>
          <p:nvPr/>
        </p:nvSpPr>
        <p:spPr>
          <a:xfrm>
            <a:off x="1981200" y="228600"/>
            <a:ext cx="5791200" cy="461665"/>
          </a:xfrm>
          <a:prstGeom prst="rect">
            <a:avLst/>
          </a:prstGeom>
          <a:noFill/>
        </p:spPr>
        <p:txBody>
          <a:bodyPr wrap="square" rtlCol="0">
            <a:spAutoFit/>
          </a:bodyPr>
          <a:lstStyle/>
          <a:p>
            <a:pPr algn="ctr"/>
            <a:r>
              <a:rPr lang="en-US" dirty="0" smtClean="0">
                <a:latin typeface="Arial" pitchFamily="34" charset="0"/>
                <a:cs typeface="Arial" pitchFamily="34" charset="0"/>
              </a:rPr>
              <a:t>Select Mixture Energy Option</a:t>
            </a:r>
            <a:endParaRPr lang="en-US" dirty="0">
              <a:latin typeface="Arial" pitchFamily="34" charset="0"/>
              <a:cs typeface="Arial" pitchFamily="34" charset="0"/>
            </a:endParaRPr>
          </a:p>
        </p:txBody>
      </p:sp>
      <p:sp>
        <p:nvSpPr>
          <p:cNvPr id="8" name="Slide Number Placeholder 7"/>
          <p:cNvSpPr>
            <a:spLocks noGrp="1"/>
          </p:cNvSpPr>
          <p:nvPr>
            <p:ph type="sldNum" sz="quarter" idx="12"/>
          </p:nvPr>
        </p:nvSpPr>
        <p:spPr/>
        <p:txBody>
          <a:bodyPr/>
          <a:lstStyle/>
          <a:p>
            <a:fld id="{110707E2-5180-4287-9011-85EBB87C357B}" type="slidenum">
              <a:rPr lang="en-US" smtClean="0"/>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85800" y="6248400"/>
            <a:ext cx="1905000" cy="457200"/>
          </a:xfrm>
        </p:spPr>
        <p:txBody>
          <a:bodyPr/>
          <a:lstStyle/>
          <a:p>
            <a:r>
              <a:rPr lang="en-US" smtClean="0"/>
              <a:t> </a:t>
            </a:r>
            <a:endParaRPr lang="en-US"/>
          </a:p>
        </p:txBody>
      </p:sp>
      <p:sp>
        <p:nvSpPr>
          <p:cNvPr id="4" name="TextBox 3"/>
          <p:cNvSpPr txBox="1"/>
          <p:nvPr/>
        </p:nvSpPr>
        <p:spPr>
          <a:xfrm>
            <a:off x="844657" y="5163429"/>
            <a:ext cx="7834393" cy="707886"/>
          </a:xfrm>
          <a:prstGeom prst="rect">
            <a:avLst/>
          </a:prstGeom>
          <a:noFill/>
        </p:spPr>
        <p:txBody>
          <a:bodyPr wrap="square" rtlCol="0">
            <a:spAutoFit/>
          </a:bodyPr>
          <a:lstStyle/>
          <a:p>
            <a:r>
              <a:rPr lang="en-US" sz="2000" dirty="0" smtClean="0">
                <a:latin typeface="+mn-lt"/>
              </a:rPr>
              <a:t>Feature: Phase Change in Fluid Mixture, Buoyancy Driven Flow, Model Import and Conjugate Heat Transfer</a:t>
            </a:r>
            <a:endParaRPr lang="en-US" sz="2000" dirty="0">
              <a:latin typeface="+mn-lt"/>
            </a:endParaRPr>
          </a:p>
        </p:txBody>
      </p:sp>
      <p:pic>
        <p:nvPicPr>
          <p:cNvPr id="5" name="Picture 4" descr="EX23CCanvas.JPG"/>
          <p:cNvPicPr/>
          <p:nvPr/>
        </p:nvPicPr>
        <p:blipFill>
          <a:blip r:embed="rId2" cstate="print"/>
          <a:stretch>
            <a:fillRect/>
          </a:stretch>
        </p:blipFill>
        <p:spPr>
          <a:xfrm>
            <a:off x="2123268" y="1619571"/>
            <a:ext cx="4544878" cy="3448373"/>
          </a:xfrm>
          <a:prstGeom prst="rect">
            <a:avLst/>
          </a:prstGeom>
        </p:spPr>
      </p:pic>
      <p:sp>
        <p:nvSpPr>
          <p:cNvPr id="6" name="Rectangle 5"/>
          <p:cNvSpPr/>
          <p:nvPr/>
        </p:nvSpPr>
        <p:spPr>
          <a:xfrm>
            <a:off x="526942" y="1065751"/>
            <a:ext cx="8469824" cy="707886"/>
          </a:xfrm>
          <a:prstGeom prst="rect">
            <a:avLst/>
          </a:prstGeom>
        </p:spPr>
        <p:txBody>
          <a:bodyPr wrap="square">
            <a:spAutoFit/>
          </a:bodyPr>
          <a:lstStyle/>
          <a:p>
            <a:r>
              <a:rPr lang="en-US" sz="2000" b="1" dirty="0" smtClean="0">
                <a:latin typeface="+mj-lt"/>
              </a:rPr>
              <a:t>Example 23 – Helium-Assisted Buoyancy-Driven Flow in a Vertical Pipe Carrying Liquid Oxygen with Ambient Heat Leak</a:t>
            </a:r>
            <a:endParaRPr lang="en-US" sz="2000" dirty="0">
              <a:latin typeface="+mj-lt"/>
            </a:endParaRPr>
          </a:p>
        </p:txBody>
      </p:sp>
      <p:sp>
        <p:nvSpPr>
          <p:cNvPr id="7" name="Footer Placeholder 6"/>
          <p:cNvSpPr>
            <a:spLocks noGrp="1"/>
          </p:cNvSpPr>
          <p:nvPr>
            <p:ph type="ftr" sz="quarter" idx="11"/>
          </p:nvPr>
        </p:nvSpPr>
        <p:spPr>
          <a:xfrm>
            <a:off x="3124200" y="6248400"/>
            <a:ext cx="1869219" cy="457200"/>
          </a:xfrm>
        </p:spPr>
        <p:txBody>
          <a:bodyPr/>
          <a:lstStyle/>
          <a:p>
            <a:r>
              <a:rPr lang="en-US" smtClean="0"/>
              <a:t>GFSSP 7.01 -- Fluid Mixture</a:t>
            </a:r>
            <a:endParaRPr lang="en-US" dirty="0"/>
          </a:p>
        </p:txBody>
      </p:sp>
      <p:sp>
        <p:nvSpPr>
          <p:cNvPr id="3" name="Slide Number Placeholder 2"/>
          <p:cNvSpPr>
            <a:spLocks noGrp="1"/>
          </p:cNvSpPr>
          <p:nvPr>
            <p:ph type="sldNum" sz="quarter" idx="12"/>
          </p:nvPr>
        </p:nvSpPr>
        <p:spPr/>
        <p:txBody>
          <a:bodyPr/>
          <a:lstStyle/>
          <a:p>
            <a:fld id="{110707E2-5180-4287-9011-85EBB87C357B}" type="slidenum">
              <a:rPr lang="en-US" smtClean="0"/>
              <a:t>13</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752" y="-127221"/>
            <a:ext cx="7772400" cy="1143000"/>
          </a:xfrm>
        </p:spPr>
        <p:txBody>
          <a:bodyPr>
            <a:normAutofit/>
          </a:bodyPr>
          <a:lstStyle/>
          <a:p>
            <a:r>
              <a:rPr lang="en-US" sz="2400" dirty="0" smtClean="0">
                <a:latin typeface="Arial" pitchFamily="34" charset="0"/>
              </a:rPr>
              <a:t>Charging of Pogo Accumulator</a:t>
            </a:r>
            <a:endParaRPr lang="en-US" sz="2400" dirty="0">
              <a:latin typeface="Arial" pitchFamily="34" charset="0"/>
            </a:endParaRPr>
          </a:p>
        </p:txBody>
      </p:sp>
      <p:pic>
        <p:nvPicPr>
          <p:cNvPr id="4" name="Picture 3"/>
          <p:cNvPicPr/>
          <p:nvPr/>
        </p:nvPicPr>
        <p:blipFill>
          <a:blip r:embed="rId2" cstate="print"/>
          <a:srcRect/>
          <a:stretch>
            <a:fillRect/>
          </a:stretch>
        </p:blipFill>
        <p:spPr bwMode="auto">
          <a:xfrm>
            <a:off x="2362200" y="1072764"/>
            <a:ext cx="4282017" cy="2783840"/>
          </a:xfrm>
          <a:prstGeom prst="rect">
            <a:avLst/>
          </a:prstGeom>
          <a:noFill/>
          <a:ln w="9525">
            <a:noFill/>
            <a:miter lim="800000"/>
            <a:headEnd/>
            <a:tailEnd/>
          </a:ln>
        </p:spPr>
      </p:pic>
      <p:sp>
        <p:nvSpPr>
          <p:cNvPr id="5" name="TextBox 4"/>
          <p:cNvSpPr txBox="1"/>
          <p:nvPr/>
        </p:nvSpPr>
        <p:spPr>
          <a:xfrm>
            <a:off x="457200" y="3958424"/>
            <a:ext cx="8534400" cy="2031325"/>
          </a:xfrm>
          <a:prstGeom prst="rect">
            <a:avLst/>
          </a:prstGeom>
          <a:noFill/>
        </p:spPr>
        <p:txBody>
          <a:bodyPr wrap="square" rtlCol="0">
            <a:spAutoFit/>
          </a:bodyPr>
          <a:lstStyle/>
          <a:p>
            <a:r>
              <a:rPr lang="en-US" sz="1400" b="1" dirty="0" smtClean="0">
                <a:latin typeface="Arial" pitchFamily="34" charset="0"/>
              </a:rPr>
              <a:t>Problem Considered: </a:t>
            </a:r>
            <a:r>
              <a:rPr lang="en-US" sz="1400" dirty="0" smtClean="0">
                <a:latin typeface="Arial" pitchFamily="34" charset="0"/>
              </a:rPr>
              <a:t>An annular shaped pogo accumulator has been wrapped around a liquid oxygen feed line to a rocket engine </a:t>
            </a:r>
            <a:r>
              <a:rPr lang="en-US" sz="1400" dirty="0" err="1" smtClean="0">
                <a:latin typeface="Arial" pitchFamily="34" charset="0"/>
              </a:rPr>
              <a:t>turbopump</a:t>
            </a:r>
            <a:r>
              <a:rPr lang="en-US" sz="1400" dirty="0" smtClean="0">
                <a:latin typeface="Arial" pitchFamily="34" charset="0"/>
              </a:rPr>
              <a:t>.  The lower portion of the accumulator communicates to feed line through a series of holes.  The accumulator has a dip tube located a few inches above the communication port and connected to the dump line.  The accumulator also has a high point bleed and charge port.  Initially the accumulator is filled with liquid oxygen.  Helium enters into the accumulator through high point bleed and charge port and displaces liquid oxygen to feed line and dump line.  Once the liquid oxygen level drops to the location of dip tube, a stable helium bubble is retained in the accumulator that provides desired compliance. The objective of the model is to predict the history of charging process as well as the steady operation of the accumulator during engine run. </a:t>
            </a:r>
            <a:endParaRPr lang="en-US" sz="1400" b="1" dirty="0">
              <a:latin typeface="Arial" pitchFamily="34" charset="0"/>
            </a:endParaRPr>
          </a:p>
        </p:txBody>
      </p:sp>
      <p:sp>
        <p:nvSpPr>
          <p:cNvPr id="21505" name="Rectangle 1"/>
          <p:cNvSpPr>
            <a:spLocks noChangeArrowheads="1"/>
          </p:cNvSpPr>
          <p:nvPr/>
        </p:nvSpPr>
        <p:spPr bwMode="auto">
          <a:xfrm>
            <a:off x="2057400" y="2743200"/>
            <a:ext cx="7620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Dip Tube</a:t>
            </a:r>
            <a:endParaRPr kumimoji="0" lang="en-US" sz="900" b="0" i="0" u="none"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9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location</a:t>
            </a:r>
            <a:endParaRPr kumimoji="0" lang="en-US" sz="1800" b="0" i="0" u="none" strike="noStrike" cap="none" normalizeH="0" baseline="0" dirty="0" smtClean="0">
              <a:ln>
                <a:noFill/>
              </a:ln>
              <a:solidFill>
                <a:schemeClr val="tx1"/>
              </a:solidFill>
              <a:effectLst/>
              <a:latin typeface="Arial" pitchFamily="34" charset="0"/>
            </a:endParaRPr>
          </a:p>
        </p:txBody>
      </p:sp>
      <p:cxnSp>
        <p:nvCxnSpPr>
          <p:cNvPr id="8" name="Straight Arrow Connector 7"/>
          <p:cNvCxnSpPr/>
          <p:nvPr/>
        </p:nvCxnSpPr>
        <p:spPr>
          <a:xfrm>
            <a:off x="2743200" y="2895600"/>
            <a:ext cx="609600" cy="152400"/>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Date Placeholder 8"/>
          <p:cNvSpPr>
            <a:spLocks noGrp="1"/>
          </p:cNvSpPr>
          <p:nvPr>
            <p:ph type="dt" sz="half" idx="10"/>
          </p:nvPr>
        </p:nvSpPr>
        <p:spPr>
          <a:xfrm>
            <a:off x="685800" y="6248400"/>
            <a:ext cx="1905000" cy="457200"/>
          </a:xfrm>
        </p:spPr>
        <p:txBody>
          <a:bodyPr/>
          <a:lstStyle/>
          <a:p>
            <a:r>
              <a:rPr lang="en-US" smtClean="0"/>
              <a:t> </a:t>
            </a:r>
            <a:endParaRPr lang="en-US"/>
          </a:p>
        </p:txBody>
      </p:sp>
      <p:sp>
        <p:nvSpPr>
          <p:cNvPr id="10" name="Footer Placeholder 9"/>
          <p:cNvSpPr>
            <a:spLocks noGrp="1"/>
          </p:cNvSpPr>
          <p:nvPr>
            <p:ph type="ftr" sz="quarter" idx="11"/>
          </p:nvPr>
        </p:nvSpPr>
        <p:spPr>
          <a:xfrm>
            <a:off x="3124200" y="6248400"/>
            <a:ext cx="1916927" cy="457200"/>
          </a:xfrm>
        </p:spPr>
        <p:txBody>
          <a:bodyPr/>
          <a:lstStyle/>
          <a:p>
            <a:r>
              <a:rPr lang="en-US" smtClean="0"/>
              <a:t>GFSSP 7.01 -- Fluid Mixture</a:t>
            </a:r>
            <a:endParaRPr lang="en-US" dirty="0"/>
          </a:p>
        </p:txBody>
      </p:sp>
      <p:sp>
        <p:nvSpPr>
          <p:cNvPr id="3" name="Slide Number Placeholder 2"/>
          <p:cNvSpPr>
            <a:spLocks noGrp="1"/>
          </p:cNvSpPr>
          <p:nvPr>
            <p:ph type="sldNum" sz="quarter" idx="12"/>
          </p:nvPr>
        </p:nvSpPr>
        <p:spPr/>
        <p:txBody>
          <a:bodyPr/>
          <a:lstStyle/>
          <a:p>
            <a:fld id="{110707E2-5180-4287-9011-85EBB87C357B}" type="slidenum">
              <a:rPr lang="en-US" smtClean="0"/>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a:stretch>
            <a:fillRect/>
          </a:stretch>
        </p:blipFill>
        <p:spPr bwMode="auto">
          <a:xfrm>
            <a:off x="250549" y="0"/>
            <a:ext cx="8324850" cy="6515100"/>
          </a:xfrm>
          <a:prstGeom prst="rect">
            <a:avLst/>
          </a:prstGeom>
          <a:noFill/>
          <a:ln w="9525">
            <a:noFill/>
            <a:miter lim="800000"/>
            <a:headEnd/>
            <a:tailEnd/>
          </a:ln>
        </p:spPr>
      </p:pic>
      <p:sp>
        <p:nvSpPr>
          <p:cNvPr id="4" name="Date Placeholder 3"/>
          <p:cNvSpPr>
            <a:spLocks noGrp="1"/>
          </p:cNvSpPr>
          <p:nvPr>
            <p:ph type="dt" sz="half" idx="10"/>
          </p:nvPr>
        </p:nvSpPr>
        <p:spPr>
          <a:xfrm>
            <a:off x="685800" y="6248400"/>
            <a:ext cx="1905000" cy="457200"/>
          </a:xfrm>
        </p:spPr>
        <p:txBody>
          <a:bodyPr/>
          <a:lstStyle/>
          <a:p>
            <a:r>
              <a:rPr lang="en-US" smtClean="0"/>
              <a:t> </a:t>
            </a:r>
            <a:endParaRPr lang="en-US"/>
          </a:p>
        </p:txBody>
      </p:sp>
      <p:sp>
        <p:nvSpPr>
          <p:cNvPr id="5" name="Footer Placeholder 4"/>
          <p:cNvSpPr>
            <a:spLocks noGrp="1"/>
          </p:cNvSpPr>
          <p:nvPr>
            <p:ph type="ftr" sz="quarter" idx="11"/>
          </p:nvPr>
        </p:nvSpPr>
        <p:spPr>
          <a:xfrm>
            <a:off x="3124200" y="6248400"/>
            <a:ext cx="1694290" cy="457200"/>
          </a:xfrm>
        </p:spPr>
        <p:txBody>
          <a:bodyPr/>
          <a:lstStyle/>
          <a:p>
            <a:r>
              <a:rPr lang="en-US" smtClean="0"/>
              <a:t>GFSSP 7.01 -- Fluid Mixture</a:t>
            </a:r>
            <a:endParaRPr lang="en-US" dirty="0"/>
          </a:p>
        </p:txBody>
      </p:sp>
      <p:sp>
        <p:nvSpPr>
          <p:cNvPr id="2" name="Slide Number Placeholder 1"/>
          <p:cNvSpPr>
            <a:spLocks noGrp="1"/>
          </p:cNvSpPr>
          <p:nvPr>
            <p:ph type="sldNum" sz="quarter" idx="12"/>
          </p:nvPr>
        </p:nvSpPr>
        <p:spPr/>
        <p:txBody>
          <a:bodyPr/>
          <a:lstStyle/>
          <a:p>
            <a:fld id="{110707E2-5180-4287-9011-85EBB87C357B}" type="slidenum">
              <a:rPr lang="en-US" smtClean="0"/>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srcRect/>
          <a:stretch>
            <a:fillRect/>
          </a:stretch>
        </p:blipFill>
        <p:spPr bwMode="auto">
          <a:xfrm>
            <a:off x="866775" y="400050"/>
            <a:ext cx="7410450" cy="6057900"/>
          </a:xfrm>
          <a:prstGeom prst="rect">
            <a:avLst/>
          </a:prstGeom>
          <a:noFill/>
          <a:ln w="9525">
            <a:noFill/>
            <a:miter lim="800000"/>
            <a:headEnd/>
            <a:tailEnd/>
          </a:ln>
        </p:spPr>
      </p:pic>
      <p:sp>
        <p:nvSpPr>
          <p:cNvPr id="4" name="Date Placeholder 3"/>
          <p:cNvSpPr>
            <a:spLocks noGrp="1"/>
          </p:cNvSpPr>
          <p:nvPr>
            <p:ph type="dt" sz="half" idx="10"/>
          </p:nvPr>
        </p:nvSpPr>
        <p:spPr>
          <a:xfrm>
            <a:off x="685800" y="6248400"/>
            <a:ext cx="1905000" cy="457200"/>
          </a:xfrm>
        </p:spPr>
        <p:txBody>
          <a:bodyPr/>
          <a:lstStyle/>
          <a:p>
            <a:r>
              <a:rPr lang="en-US" smtClean="0"/>
              <a:t> </a:t>
            </a:r>
            <a:endParaRPr lang="en-US"/>
          </a:p>
        </p:txBody>
      </p:sp>
      <p:sp>
        <p:nvSpPr>
          <p:cNvPr id="5" name="Footer Placeholder 4"/>
          <p:cNvSpPr>
            <a:spLocks noGrp="1"/>
          </p:cNvSpPr>
          <p:nvPr>
            <p:ph type="ftr" sz="quarter" idx="11"/>
          </p:nvPr>
        </p:nvSpPr>
        <p:spPr>
          <a:xfrm>
            <a:off x="3124200" y="6248400"/>
            <a:ext cx="2036197" cy="457200"/>
          </a:xfrm>
        </p:spPr>
        <p:txBody>
          <a:bodyPr/>
          <a:lstStyle/>
          <a:p>
            <a:r>
              <a:rPr lang="en-US" smtClean="0"/>
              <a:t>GFSSP 7.01 -- Fluid Mixture</a:t>
            </a:r>
            <a:endParaRPr lang="en-US" dirty="0"/>
          </a:p>
        </p:txBody>
      </p:sp>
      <p:sp>
        <p:nvSpPr>
          <p:cNvPr id="2" name="Slide Number Placeholder 1"/>
          <p:cNvSpPr>
            <a:spLocks noGrp="1"/>
          </p:cNvSpPr>
          <p:nvPr>
            <p:ph type="sldNum" sz="quarter" idx="12"/>
          </p:nvPr>
        </p:nvSpPr>
        <p:spPr/>
        <p:txBody>
          <a:bodyPr/>
          <a:lstStyle/>
          <a:p>
            <a:fld id="{110707E2-5180-4287-9011-85EBB87C357B}" type="slidenum">
              <a:rPr lang="en-US" smtClean="0"/>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849" y="-119270"/>
            <a:ext cx="7772400" cy="1143000"/>
          </a:xfrm>
        </p:spPr>
        <p:txBody>
          <a:bodyPr>
            <a:normAutofit/>
          </a:bodyPr>
          <a:lstStyle/>
          <a:p>
            <a:r>
              <a:rPr lang="en-US" sz="2400" dirty="0" smtClean="0">
                <a:latin typeface="Arial" pitchFamily="34" charset="0"/>
              </a:rPr>
              <a:t>Boundary Conditions</a:t>
            </a:r>
            <a:endParaRPr lang="en-US" sz="2400" dirty="0">
              <a:latin typeface="Arial" pitchFamily="34" charset="0"/>
            </a:endParaRPr>
          </a:p>
        </p:txBody>
      </p:sp>
      <p:pic>
        <p:nvPicPr>
          <p:cNvPr id="31746" name="Picture 2" descr="PresBoundary"/>
          <p:cNvPicPr>
            <a:picLocks noChangeAspect="1" noChangeArrowheads="1"/>
          </p:cNvPicPr>
          <p:nvPr/>
        </p:nvPicPr>
        <p:blipFill>
          <a:blip r:embed="rId2" cstate="print"/>
          <a:srcRect/>
          <a:stretch>
            <a:fillRect/>
          </a:stretch>
        </p:blipFill>
        <p:spPr bwMode="auto">
          <a:xfrm>
            <a:off x="0" y="1143000"/>
            <a:ext cx="5257800" cy="2723333"/>
          </a:xfrm>
          <a:prstGeom prst="rect">
            <a:avLst/>
          </a:prstGeom>
          <a:noFill/>
          <a:ln w="9525">
            <a:noFill/>
            <a:miter lim="800000"/>
            <a:headEnd/>
            <a:tailEnd/>
          </a:ln>
        </p:spPr>
      </p:pic>
      <p:pic>
        <p:nvPicPr>
          <p:cNvPr id="31747" name="Picture 3" descr="FeedLineBoundary"/>
          <p:cNvPicPr>
            <a:picLocks noChangeAspect="1" noChangeArrowheads="1"/>
          </p:cNvPicPr>
          <p:nvPr/>
        </p:nvPicPr>
        <p:blipFill>
          <a:blip r:embed="rId3" cstate="print"/>
          <a:srcRect/>
          <a:stretch>
            <a:fillRect/>
          </a:stretch>
        </p:blipFill>
        <p:spPr bwMode="auto">
          <a:xfrm>
            <a:off x="3352800" y="3810000"/>
            <a:ext cx="5480050" cy="2838450"/>
          </a:xfrm>
          <a:prstGeom prst="rect">
            <a:avLst/>
          </a:prstGeom>
          <a:noFill/>
          <a:ln w="9525">
            <a:noFill/>
            <a:miter lim="800000"/>
            <a:headEnd/>
            <a:tailEnd/>
          </a:ln>
        </p:spPr>
      </p:pic>
      <p:sp>
        <p:nvSpPr>
          <p:cNvPr id="5" name="TextBox 4"/>
          <p:cNvSpPr txBox="1"/>
          <p:nvPr/>
        </p:nvSpPr>
        <p:spPr>
          <a:xfrm>
            <a:off x="5486400" y="1828800"/>
            <a:ext cx="3276600" cy="830997"/>
          </a:xfrm>
          <a:prstGeom prst="rect">
            <a:avLst/>
          </a:prstGeom>
          <a:noFill/>
          <a:ln>
            <a:solidFill>
              <a:srgbClr val="FF0000"/>
            </a:solidFill>
          </a:ln>
        </p:spPr>
        <p:txBody>
          <a:bodyPr wrap="square" rtlCol="0">
            <a:spAutoFit/>
          </a:bodyPr>
          <a:lstStyle/>
          <a:p>
            <a:pPr algn="ctr"/>
            <a:r>
              <a:rPr lang="en-US" sz="1600" dirty="0" smtClean="0"/>
              <a:t>Pressure and Temperature history at the helium supply line</a:t>
            </a:r>
          </a:p>
        </p:txBody>
      </p:sp>
      <p:sp>
        <p:nvSpPr>
          <p:cNvPr id="6" name="TextBox 5"/>
          <p:cNvSpPr txBox="1"/>
          <p:nvPr/>
        </p:nvSpPr>
        <p:spPr>
          <a:xfrm>
            <a:off x="152400" y="4572000"/>
            <a:ext cx="2895600" cy="830997"/>
          </a:xfrm>
          <a:prstGeom prst="rect">
            <a:avLst/>
          </a:prstGeom>
          <a:noFill/>
          <a:ln>
            <a:solidFill>
              <a:srgbClr val="FF0000"/>
            </a:solidFill>
          </a:ln>
        </p:spPr>
        <p:txBody>
          <a:bodyPr wrap="square" rtlCol="0">
            <a:spAutoFit/>
          </a:bodyPr>
          <a:lstStyle/>
          <a:p>
            <a:pPr algn="ctr"/>
            <a:r>
              <a:rPr lang="en-US" sz="1600" dirty="0" smtClean="0">
                <a:latin typeface="Arial" pitchFamily="34" charset="0"/>
              </a:rPr>
              <a:t>Pressure and Temperature history at the Communication Ports</a:t>
            </a:r>
            <a:endParaRPr lang="en-US" sz="1600" dirty="0">
              <a:latin typeface="Arial" pitchFamily="34" charset="0"/>
            </a:endParaRPr>
          </a:p>
        </p:txBody>
      </p:sp>
      <p:cxnSp>
        <p:nvCxnSpPr>
          <p:cNvPr id="8" name="Straight Arrow Connector 7"/>
          <p:cNvCxnSpPr>
            <a:stCxn id="6" idx="3"/>
          </p:cNvCxnSpPr>
          <p:nvPr/>
        </p:nvCxnSpPr>
        <p:spPr>
          <a:xfrm flipV="1">
            <a:off x="3048000" y="4953000"/>
            <a:ext cx="228600" cy="3449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5" idx="1"/>
          </p:cNvCxnSpPr>
          <p:nvPr/>
        </p:nvCxnSpPr>
        <p:spPr>
          <a:xfrm flipH="1" flipV="1">
            <a:off x="5181600" y="2133600"/>
            <a:ext cx="304800" cy="11069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Date Placeholder 10"/>
          <p:cNvSpPr>
            <a:spLocks noGrp="1"/>
          </p:cNvSpPr>
          <p:nvPr>
            <p:ph type="dt" sz="half" idx="10"/>
          </p:nvPr>
        </p:nvSpPr>
        <p:spPr>
          <a:xfrm>
            <a:off x="685800" y="6248400"/>
            <a:ext cx="1905000" cy="457200"/>
          </a:xfrm>
        </p:spPr>
        <p:txBody>
          <a:bodyPr/>
          <a:lstStyle/>
          <a:p>
            <a:r>
              <a:rPr lang="en-US" smtClean="0"/>
              <a:t> </a:t>
            </a:r>
            <a:endParaRPr lang="en-US"/>
          </a:p>
        </p:txBody>
      </p:sp>
      <p:sp>
        <p:nvSpPr>
          <p:cNvPr id="12" name="Footer Placeholder 11"/>
          <p:cNvSpPr>
            <a:spLocks noGrp="1"/>
          </p:cNvSpPr>
          <p:nvPr>
            <p:ph type="ftr" sz="quarter" idx="11"/>
          </p:nvPr>
        </p:nvSpPr>
        <p:spPr>
          <a:xfrm>
            <a:off x="571832" y="6232497"/>
            <a:ext cx="2227028" cy="457200"/>
          </a:xfrm>
        </p:spPr>
        <p:txBody>
          <a:bodyPr/>
          <a:lstStyle/>
          <a:p>
            <a:r>
              <a:rPr lang="en-US" smtClean="0"/>
              <a:t>GFSSP 7.01 -- Fluid Mixture</a:t>
            </a:r>
            <a:endParaRPr lang="en-US" dirty="0"/>
          </a:p>
        </p:txBody>
      </p:sp>
      <p:sp>
        <p:nvSpPr>
          <p:cNvPr id="3" name="Slide Number Placeholder 2"/>
          <p:cNvSpPr>
            <a:spLocks noGrp="1"/>
          </p:cNvSpPr>
          <p:nvPr>
            <p:ph type="sldNum" sz="quarter" idx="12"/>
          </p:nvPr>
        </p:nvSpPr>
        <p:spPr/>
        <p:txBody>
          <a:bodyPr/>
          <a:lstStyle/>
          <a:p>
            <a:fld id="{110707E2-5180-4287-9011-85EBB87C357B}" type="slidenum">
              <a:rPr lang="en-US" smtClean="0"/>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srcRect/>
          <a:stretch>
            <a:fillRect/>
          </a:stretch>
        </p:blipFill>
        <p:spPr bwMode="auto">
          <a:xfrm>
            <a:off x="276225" y="0"/>
            <a:ext cx="8591550" cy="6496050"/>
          </a:xfrm>
          <a:prstGeom prst="rect">
            <a:avLst/>
          </a:prstGeom>
          <a:noFill/>
          <a:ln w="9525">
            <a:noFill/>
            <a:miter lim="800000"/>
            <a:headEnd/>
            <a:tailEnd/>
          </a:ln>
        </p:spPr>
      </p:pic>
      <p:sp>
        <p:nvSpPr>
          <p:cNvPr id="4" name="Date Placeholder 3"/>
          <p:cNvSpPr>
            <a:spLocks noGrp="1"/>
          </p:cNvSpPr>
          <p:nvPr>
            <p:ph type="dt" sz="half" idx="10"/>
          </p:nvPr>
        </p:nvSpPr>
        <p:spPr>
          <a:xfrm>
            <a:off x="685800" y="6248400"/>
            <a:ext cx="1905000" cy="457200"/>
          </a:xfrm>
        </p:spPr>
        <p:txBody>
          <a:bodyPr/>
          <a:lstStyle/>
          <a:p>
            <a:r>
              <a:rPr lang="en-US" smtClean="0"/>
              <a:t> </a:t>
            </a:r>
            <a:endParaRPr lang="en-US"/>
          </a:p>
        </p:txBody>
      </p:sp>
      <p:sp>
        <p:nvSpPr>
          <p:cNvPr id="5" name="Footer Placeholder 4"/>
          <p:cNvSpPr>
            <a:spLocks noGrp="1"/>
          </p:cNvSpPr>
          <p:nvPr>
            <p:ph type="ftr" sz="quarter" idx="11"/>
          </p:nvPr>
        </p:nvSpPr>
        <p:spPr>
          <a:xfrm>
            <a:off x="1510084" y="6288156"/>
            <a:ext cx="1805609" cy="457200"/>
          </a:xfrm>
        </p:spPr>
        <p:txBody>
          <a:bodyPr/>
          <a:lstStyle/>
          <a:p>
            <a:r>
              <a:rPr lang="en-US" smtClean="0"/>
              <a:t>GFSSP 7.01 -- Fluid Mixture</a:t>
            </a:r>
            <a:endParaRPr lang="en-US" dirty="0"/>
          </a:p>
        </p:txBody>
      </p:sp>
      <p:sp>
        <p:nvSpPr>
          <p:cNvPr id="2" name="Slide Number Placeholder 1"/>
          <p:cNvSpPr>
            <a:spLocks noGrp="1"/>
          </p:cNvSpPr>
          <p:nvPr>
            <p:ph type="sldNum" sz="quarter" idx="12"/>
          </p:nvPr>
        </p:nvSpPr>
        <p:spPr/>
        <p:txBody>
          <a:bodyPr/>
          <a:lstStyle/>
          <a:p>
            <a:fld id="{110707E2-5180-4287-9011-85EBB87C357B}" type="slidenum">
              <a:rPr lang="en-US" smtClean="0"/>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print"/>
          <a:srcRect/>
          <a:stretch>
            <a:fillRect/>
          </a:stretch>
        </p:blipFill>
        <p:spPr bwMode="auto">
          <a:xfrm>
            <a:off x="303226" y="0"/>
            <a:ext cx="8553450" cy="6429375"/>
          </a:xfrm>
          <a:prstGeom prst="rect">
            <a:avLst/>
          </a:prstGeom>
          <a:noFill/>
          <a:ln w="9525">
            <a:noFill/>
            <a:miter lim="800000"/>
            <a:headEnd/>
            <a:tailEnd/>
          </a:ln>
        </p:spPr>
      </p:pic>
      <p:sp>
        <p:nvSpPr>
          <p:cNvPr id="4" name="Date Placeholder 3"/>
          <p:cNvSpPr>
            <a:spLocks noGrp="1"/>
          </p:cNvSpPr>
          <p:nvPr>
            <p:ph type="dt" sz="half" idx="10"/>
          </p:nvPr>
        </p:nvSpPr>
        <p:spPr>
          <a:xfrm>
            <a:off x="685800" y="6248400"/>
            <a:ext cx="1905000" cy="457200"/>
          </a:xfrm>
        </p:spPr>
        <p:txBody>
          <a:bodyPr/>
          <a:lstStyle/>
          <a:p>
            <a:r>
              <a:rPr lang="en-US" smtClean="0"/>
              <a:t> </a:t>
            </a:r>
            <a:endParaRPr lang="en-US"/>
          </a:p>
        </p:txBody>
      </p:sp>
      <p:sp>
        <p:nvSpPr>
          <p:cNvPr id="5" name="Footer Placeholder 4"/>
          <p:cNvSpPr>
            <a:spLocks noGrp="1"/>
          </p:cNvSpPr>
          <p:nvPr>
            <p:ph type="ftr" sz="quarter" idx="11"/>
          </p:nvPr>
        </p:nvSpPr>
        <p:spPr>
          <a:xfrm>
            <a:off x="388951" y="6176839"/>
            <a:ext cx="2115710" cy="457200"/>
          </a:xfrm>
        </p:spPr>
        <p:txBody>
          <a:bodyPr/>
          <a:lstStyle/>
          <a:p>
            <a:r>
              <a:rPr lang="en-US" smtClean="0"/>
              <a:t>GFSSP 7.01 -- Fluid Mixture</a:t>
            </a:r>
            <a:endParaRPr lang="en-US" dirty="0"/>
          </a:p>
        </p:txBody>
      </p:sp>
      <p:sp>
        <p:nvSpPr>
          <p:cNvPr id="2" name="Slide Number Placeholder 1"/>
          <p:cNvSpPr>
            <a:spLocks noGrp="1"/>
          </p:cNvSpPr>
          <p:nvPr>
            <p:ph type="sldNum" sz="quarter" idx="12"/>
          </p:nvPr>
        </p:nvSpPr>
        <p:spPr/>
        <p:txBody>
          <a:bodyPr/>
          <a:lstStyle/>
          <a:p>
            <a:fld id="{110707E2-5180-4287-9011-85EBB87C357B}" type="slidenum">
              <a:rPr lang="en-US" smtClean="0"/>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85800" y="6248400"/>
            <a:ext cx="1905000" cy="457200"/>
          </a:xfrm>
        </p:spPr>
        <p:txBody>
          <a:bodyPr/>
          <a:lstStyle/>
          <a:p>
            <a:r>
              <a:rPr lang="en-US" smtClean="0"/>
              <a:t> </a:t>
            </a:r>
            <a:endParaRPr lang="en-US"/>
          </a:p>
        </p:txBody>
      </p:sp>
      <p:sp>
        <p:nvSpPr>
          <p:cNvPr id="5" name="Footer Placeholder 4"/>
          <p:cNvSpPr>
            <a:spLocks noGrp="1"/>
          </p:cNvSpPr>
          <p:nvPr>
            <p:ph type="ftr" sz="quarter" idx="11"/>
          </p:nvPr>
        </p:nvSpPr>
        <p:spPr>
          <a:xfrm>
            <a:off x="3124201" y="6248400"/>
            <a:ext cx="2044148" cy="457200"/>
          </a:xfrm>
        </p:spPr>
        <p:txBody>
          <a:bodyPr/>
          <a:lstStyle/>
          <a:p>
            <a:r>
              <a:rPr lang="en-US" smtClean="0"/>
              <a:t>GFSSP 7.01 -- Fluid Mixture</a:t>
            </a:r>
            <a:endParaRPr lang="en-US" dirty="0"/>
          </a:p>
        </p:txBody>
      </p:sp>
      <p:sp>
        <p:nvSpPr>
          <p:cNvPr id="50178" name="Rectangle 2"/>
          <p:cNvSpPr>
            <a:spLocks noGrp="1" noChangeArrowheads="1"/>
          </p:cNvSpPr>
          <p:nvPr>
            <p:ph type="title"/>
          </p:nvPr>
        </p:nvSpPr>
        <p:spPr>
          <a:xfrm>
            <a:off x="685800" y="838200"/>
            <a:ext cx="7772400" cy="1143000"/>
          </a:xfrm>
        </p:spPr>
        <p:txBody>
          <a:bodyPr/>
          <a:lstStyle/>
          <a:p>
            <a:r>
              <a:rPr lang="en-US" sz="3200" b="1"/>
              <a:t>CONTENT</a:t>
            </a:r>
          </a:p>
        </p:txBody>
      </p:sp>
      <p:sp>
        <p:nvSpPr>
          <p:cNvPr id="50179" name="Rectangle 3"/>
          <p:cNvSpPr>
            <a:spLocks noGrp="1" noChangeArrowheads="1"/>
          </p:cNvSpPr>
          <p:nvPr>
            <p:ph type="body" idx="1"/>
          </p:nvPr>
        </p:nvSpPr>
        <p:spPr>
          <a:xfrm>
            <a:off x="685799" y="1981200"/>
            <a:ext cx="8108343" cy="4114800"/>
          </a:xfrm>
        </p:spPr>
        <p:txBody>
          <a:bodyPr/>
          <a:lstStyle/>
          <a:p>
            <a:pPr>
              <a:lnSpc>
                <a:spcPct val="90000"/>
              </a:lnSpc>
            </a:pPr>
            <a:r>
              <a:rPr lang="en-US" sz="2400" dirty="0" smtClean="0">
                <a:latin typeface="+mj-lt"/>
              </a:rPr>
              <a:t>Mixture Temperature by Specific Heats</a:t>
            </a:r>
          </a:p>
          <a:p>
            <a:pPr>
              <a:lnSpc>
                <a:spcPct val="90000"/>
              </a:lnSpc>
            </a:pPr>
            <a:r>
              <a:rPr lang="en-US" sz="2400" dirty="0" smtClean="0">
                <a:latin typeface="+mj-lt"/>
              </a:rPr>
              <a:t>Enthalpy Formulations of Mixture Modeling</a:t>
            </a:r>
          </a:p>
          <a:p>
            <a:pPr>
              <a:lnSpc>
                <a:spcPct val="90000"/>
              </a:lnSpc>
            </a:pPr>
            <a:r>
              <a:rPr lang="en-US" sz="2400" dirty="0" smtClean="0">
                <a:latin typeface="+mj-lt"/>
              </a:rPr>
              <a:t>Mathematical Formulation</a:t>
            </a:r>
          </a:p>
          <a:p>
            <a:pPr>
              <a:lnSpc>
                <a:spcPct val="90000"/>
              </a:lnSpc>
            </a:pPr>
            <a:r>
              <a:rPr lang="en-US" sz="2400" dirty="0" smtClean="0">
                <a:latin typeface="+mj-lt"/>
              </a:rPr>
              <a:t>Applications:</a:t>
            </a:r>
            <a:endParaRPr lang="en-US" sz="2400" cap="all" dirty="0" smtClean="0">
              <a:latin typeface="+mj-lt"/>
              <a:cs typeface="Arial" pitchFamily="34" charset="0"/>
            </a:endParaRPr>
          </a:p>
          <a:p>
            <a:pPr lvl="1">
              <a:lnSpc>
                <a:spcPct val="90000"/>
              </a:lnSpc>
            </a:pPr>
            <a:r>
              <a:rPr lang="en-US" sz="2400" dirty="0" smtClean="0">
                <a:latin typeface="+mj-lt"/>
              </a:rPr>
              <a:t>Example 23 – Helium-Assisted Buoyancy-Driven Flow in a Vertical Pipe Carrying Liquid Oxygen with Ambient Heat Leak</a:t>
            </a:r>
          </a:p>
          <a:p>
            <a:pPr lvl="1">
              <a:lnSpc>
                <a:spcPct val="90000"/>
              </a:lnSpc>
            </a:pPr>
            <a:r>
              <a:rPr lang="en-US" sz="2400" dirty="0" smtClean="0">
                <a:latin typeface="+mj-lt"/>
              </a:rPr>
              <a:t>Charging of Pogo Accumulator</a:t>
            </a:r>
          </a:p>
          <a:p>
            <a:pPr>
              <a:lnSpc>
                <a:spcPct val="90000"/>
              </a:lnSpc>
            </a:pPr>
            <a:r>
              <a:rPr lang="en-US" sz="2400" dirty="0" smtClean="0">
                <a:latin typeface="+mj-lt"/>
              </a:rPr>
              <a:t>Summary</a:t>
            </a:r>
          </a:p>
          <a:p>
            <a:pPr algn="ctr">
              <a:lnSpc>
                <a:spcPct val="90000"/>
              </a:lnSpc>
            </a:pPr>
            <a:endParaRPr lang="en-US" sz="500" dirty="0"/>
          </a:p>
        </p:txBody>
      </p:sp>
      <p:sp>
        <p:nvSpPr>
          <p:cNvPr id="2" name="Slide Number Placeholder 1"/>
          <p:cNvSpPr>
            <a:spLocks noGrp="1"/>
          </p:cNvSpPr>
          <p:nvPr>
            <p:ph type="sldNum" sz="quarter" idx="12"/>
          </p:nvPr>
        </p:nvSpPr>
        <p:spPr/>
        <p:txBody>
          <a:bodyPr/>
          <a:lstStyle/>
          <a:p>
            <a:fld id="{110707E2-5180-4287-9011-85EBB87C357B}" type="slidenum">
              <a:rPr lang="en-US" smtClean="0"/>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85800" y="6248400"/>
            <a:ext cx="1905000" cy="457200"/>
          </a:xfrm>
        </p:spPr>
        <p:txBody>
          <a:bodyPr/>
          <a:lstStyle/>
          <a:p>
            <a:r>
              <a:rPr lang="en-US" smtClean="0"/>
              <a:t> </a:t>
            </a:r>
            <a:endParaRPr lang="en-US"/>
          </a:p>
        </p:txBody>
      </p:sp>
      <p:sp>
        <p:nvSpPr>
          <p:cNvPr id="4" name="Title 1"/>
          <p:cNvSpPr txBox="1">
            <a:spLocks/>
          </p:cNvSpPr>
          <p:nvPr/>
        </p:nvSpPr>
        <p:spPr>
          <a:xfrm>
            <a:off x="473103" y="107659"/>
            <a:ext cx="8229600" cy="1143000"/>
          </a:xfrm>
          <a:prstGeom prst="rect">
            <a:avLst/>
          </a:prstGeom>
        </p:spPr>
        <p:txBody>
          <a:bodyPr>
            <a:norm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200" b="0" i="0" u="none" strike="noStrike" kern="0" cap="none" spc="0" normalizeH="0" baseline="0" noProof="0" dirty="0" smtClean="0">
                <a:ln>
                  <a:noFill/>
                </a:ln>
                <a:solidFill>
                  <a:schemeClr val="tx2"/>
                </a:solidFill>
                <a:effectLst/>
                <a:uLnTx/>
                <a:uFillTx/>
                <a:latin typeface="Arial" pitchFamily="34" charset="0"/>
                <a:ea typeface="+mj-ea"/>
                <a:cs typeface="+mj-cs"/>
              </a:rPr>
              <a:t>Summary</a:t>
            </a:r>
            <a:endParaRPr kumimoji="0" lang="en-US" sz="3200" b="0" i="0" u="none" strike="noStrike" kern="0" cap="none" spc="0" normalizeH="0" baseline="0" noProof="0" dirty="0">
              <a:ln>
                <a:noFill/>
              </a:ln>
              <a:solidFill>
                <a:schemeClr val="tx2"/>
              </a:solidFill>
              <a:effectLst/>
              <a:uLnTx/>
              <a:uFillTx/>
              <a:latin typeface="Arial" pitchFamily="34" charset="0"/>
              <a:ea typeface="+mj-ea"/>
              <a:cs typeface="+mj-cs"/>
            </a:endParaRPr>
          </a:p>
        </p:txBody>
      </p:sp>
      <p:sp>
        <p:nvSpPr>
          <p:cNvPr id="5" name="Content Placeholder 2"/>
          <p:cNvSpPr txBox="1">
            <a:spLocks/>
          </p:cNvSpPr>
          <p:nvPr/>
        </p:nvSpPr>
        <p:spPr>
          <a:xfrm>
            <a:off x="457200" y="1600200"/>
            <a:ext cx="8229600" cy="4525963"/>
          </a:xfrm>
          <a:prstGeom prst="rect">
            <a:avLst/>
          </a:prstGeom>
        </p:spPr>
        <p:txBody>
          <a:bodyPr>
            <a:normAutofit/>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chemeClr val="tx1"/>
                </a:solidFill>
                <a:effectLst/>
                <a:uLnTx/>
                <a:uFillTx/>
                <a:latin typeface="Arial" pitchFamily="34" charset="0"/>
                <a:ea typeface="+mn-ea"/>
                <a:cs typeface="Arial" pitchFamily="34" charset="0"/>
              </a:rPr>
              <a:t>An enthalpy based mixture formulation has been introduced in the code</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chemeClr val="tx1"/>
                </a:solidFill>
                <a:effectLst/>
                <a:uLnTx/>
                <a:uFillTx/>
                <a:latin typeface="Arial" pitchFamily="34" charset="0"/>
                <a:ea typeface="+mn-ea"/>
                <a:cs typeface="Arial" pitchFamily="34" charset="0"/>
              </a:rPr>
              <a:t>Energy equation for individual species has been solved to calculate enthalpy of each species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chemeClr val="tx1"/>
                </a:solidFill>
                <a:effectLst/>
                <a:uLnTx/>
                <a:uFillTx/>
                <a:latin typeface="Arial" pitchFamily="34" charset="0"/>
                <a:ea typeface="+mn-ea"/>
                <a:cs typeface="Arial" pitchFamily="34" charset="0"/>
              </a:rPr>
              <a:t>Properties of individual species are computed from pressure and enthalpy</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chemeClr val="tx1"/>
                </a:solidFill>
                <a:effectLst/>
                <a:uLnTx/>
                <a:uFillTx/>
                <a:latin typeface="Arial" pitchFamily="34" charset="0"/>
                <a:ea typeface="+mn-ea"/>
                <a:cs typeface="Arial" pitchFamily="34" charset="0"/>
              </a:rPr>
              <a:t>Properties of the mixture are evaluated by averaging properties of the species</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en-US" sz="2400" b="0" i="0" u="none" strike="noStrike" kern="0" cap="none" spc="0" normalizeH="0" baseline="0" noProof="0" dirty="0" smtClean="0">
                <a:ln>
                  <a:noFill/>
                </a:ln>
                <a:solidFill>
                  <a:schemeClr val="tx1"/>
                </a:solidFill>
                <a:effectLst/>
                <a:uLnTx/>
                <a:uFillTx/>
                <a:latin typeface="Arial" pitchFamily="34" charset="0"/>
                <a:ea typeface="+mn-ea"/>
                <a:cs typeface="Arial" pitchFamily="34" charset="0"/>
              </a:rPr>
              <a:t>New formulation allows calculation of phase change of species</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chemeClr val="tx1"/>
              </a:solidFill>
              <a:effectLst/>
              <a:uLnTx/>
              <a:uFillTx/>
              <a:latin typeface="Arial" pitchFamily="34" charset="0"/>
              <a:ea typeface="+mn-ea"/>
              <a:cs typeface="Arial" pitchFamily="34" charset="0"/>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2400" b="0" i="0" u="none" strike="noStrike" kern="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7" name="Footer Placeholder 6"/>
          <p:cNvSpPr>
            <a:spLocks noGrp="1"/>
          </p:cNvSpPr>
          <p:nvPr>
            <p:ph type="ftr" sz="quarter" idx="11"/>
          </p:nvPr>
        </p:nvSpPr>
        <p:spPr>
          <a:xfrm>
            <a:off x="3124200" y="6248400"/>
            <a:ext cx="1845365" cy="457200"/>
          </a:xfrm>
        </p:spPr>
        <p:txBody>
          <a:bodyPr/>
          <a:lstStyle/>
          <a:p>
            <a:r>
              <a:rPr lang="en-US" smtClean="0"/>
              <a:t>GFSSP 7.01 -- Fluid Mixture</a:t>
            </a:r>
            <a:endParaRPr lang="en-US" dirty="0"/>
          </a:p>
        </p:txBody>
      </p:sp>
      <p:sp>
        <p:nvSpPr>
          <p:cNvPr id="3" name="Slide Number Placeholder 2"/>
          <p:cNvSpPr>
            <a:spLocks noGrp="1"/>
          </p:cNvSpPr>
          <p:nvPr>
            <p:ph type="sldNum" sz="quarter" idx="12"/>
          </p:nvPr>
        </p:nvSpPr>
        <p:spPr/>
        <p:txBody>
          <a:bodyPr/>
          <a:lstStyle/>
          <a:p>
            <a:fld id="{110707E2-5180-4287-9011-85EBB87C357B}" type="slidenum">
              <a:rPr lang="en-US" smtClean="0"/>
              <a:t>20</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ate Placeholder 1"/>
          <p:cNvSpPr>
            <a:spLocks noGrp="1"/>
          </p:cNvSpPr>
          <p:nvPr>
            <p:ph type="dt" sz="quarter" idx="10"/>
          </p:nvPr>
        </p:nvSpPr>
        <p:spPr>
          <a:xfrm>
            <a:off x="685800" y="6248400"/>
            <a:ext cx="1905000" cy="457200"/>
          </a:xfrm>
        </p:spPr>
        <p:txBody>
          <a:bodyPr/>
          <a:lstStyle/>
          <a:p>
            <a:pPr>
              <a:defRPr/>
            </a:pPr>
            <a:r>
              <a:rPr lang="en-US" smtClean="0"/>
              <a:t> </a:t>
            </a:r>
            <a:endParaRPr lang="en-US"/>
          </a:p>
        </p:txBody>
      </p:sp>
      <p:sp>
        <p:nvSpPr>
          <p:cNvPr id="11" name="Footer Placeholder 2"/>
          <p:cNvSpPr>
            <a:spLocks noGrp="1"/>
          </p:cNvSpPr>
          <p:nvPr>
            <p:ph type="ftr" sz="quarter" idx="11"/>
          </p:nvPr>
        </p:nvSpPr>
        <p:spPr>
          <a:xfrm>
            <a:off x="3124200" y="6248400"/>
            <a:ext cx="2207217" cy="457200"/>
          </a:xfrm>
        </p:spPr>
        <p:txBody>
          <a:bodyPr/>
          <a:lstStyle/>
          <a:p>
            <a:pPr>
              <a:defRPr/>
            </a:pPr>
            <a:r>
              <a:rPr lang="en-US" smtClean="0"/>
              <a:t>GFSSP 7.01 -- Fluid Mixture</a:t>
            </a:r>
            <a:endParaRPr lang="en-US" dirty="0"/>
          </a:p>
        </p:txBody>
      </p:sp>
      <p:sp>
        <p:nvSpPr>
          <p:cNvPr id="15366" name="Text Box 3"/>
          <p:cNvSpPr txBox="1">
            <a:spLocks noChangeArrowheads="1"/>
          </p:cNvSpPr>
          <p:nvPr/>
        </p:nvSpPr>
        <p:spPr bwMode="auto">
          <a:xfrm>
            <a:off x="888016" y="1268393"/>
            <a:ext cx="7295202" cy="461665"/>
          </a:xfrm>
          <a:prstGeom prst="rect">
            <a:avLst/>
          </a:prstGeom>
          <a:noFill/>
          <a:ln w="19050">
            <a:noFill/>
            <a:miter lim="800000"/>
            <a:headEnd/>
            <a:tailEnd/>
          </a:ln>
        </p:spPr>
        <p:txBody>
          <a:bodyPr wrap="none" anchor="ctr">
            <a:spAutoFit/>
          </a:bodyPr>
          <a:lstStyle/>
          <a:p>
            <a:pPr>
              <a:spcBef>
                <a:spcPct val="50000"/>
              </a:spcBef>
            </a:pPr>
            <a:r>
              <a:rPr lang="en-US" dirty="0" smtClean="0"/>
              <a:t>Calculate Mixture Temperature by Specific Heats</a:t>
            </a:r>
            <a:endParaRPr lang="en-US" b="1" dirty="0"/>
          </a:p>
        </p:txBody>
      </p:sp>
      <p:sp>
        <p:nvSpPr>
          <p:cNvPr id="15367" name="Text Box 6"/>
          <p:cNvSpPr txBox="1">
            <a:spLocks noChangeArrowheads="1"/>
          </p:cNvSpPr>
          <p:nvPr/>
        </p:nvSpPr>
        <p:spPr bwMode="auto">
          <a:xfrm>
            <a:off x="4672013" y="3990975"/>
            <a:ext cx="247650" cy="366713"/>
          </a:xfrm>
          <a:prstGeom prst="rect">
            <a:avLst/>
          </a:prstGeom>
          <a:noFill/>
          <a:ln w="19050">
            <a:noFill/>
            <a:miter lim="800000"/>
            <a:headEnd/>
            <a:tailEnd/>
          </a:ln>
        </p:spPr>
        <p:txBody>
          <a:bodyPr wrap="none" anchor="ctr">
            <a:spAutoFit/>
          </a:bodyPr>
          <a:lstStyle/>
          <a:p>
            <a:pPr>
              <a:spcBef>
                <a:spcPct val="50000"/>
              </a:spcBef>
            </a:pPr>
            <a:r>
              <a:rPr lang="en-US" sz="1800"/>
              <a:t> </a:t>
            </a:r>
          </a:p>
        </p:txBody>
      </p:sp>
      <p:sp>
        <p:nvSpPr>
          <p:cNvPr id="15369" name="Text Box 11"/>
          <p:cNvSpPr txBox="1">
            <a:spLocks noChangeArrowheads="1"/>
          </p:cNvSpPr>
          <p:nvPr/>
        </p:nvSpPr>
        <p:spPr bwMode="auto">
          <a:xfrm>
            <a:off x="888016" y="1813140"/>
            <a:ext cx="7246455" cy="923330"/>
          </a:xfrm>
          <a:prstGeom prst="rect">
            <a:avLst/>
          </a:prstGeom>
          <a:noFill/>
          <a:ln w="19050">
            <a:noFill/>
            <a:miter lim="800000"/>
            <a:headEnd/>
            <a:tailEnd/>
          </a:ln>
        </p:spPr>
        <p:txBody>
          <a:bodyPr wrap="square" anchor="ctr">
            <a:spAutoFit/>
          </a:bodyPr>
          <a:lstStyle/>
          <a:p>
            <a:pPr algn="l">
              <a:spcBef>
                <a:spcPct val="50000"/>
              </a:spcBef>
              <a:buFontTx/>
              <a:buChar char="•"/>
            </a:pPr>
            <a:r>
              <a:rPr lang="en-US" sz="1800" dirty="0" smtClean="0"/>
              <a:t>GFSSP’s default is to calculate </a:t>
            </a:r>
            <a:r>
              <a:rPr lang="en-US" sz="1800" dirty="0"/>
              <a:t>m</a:t>
            </a:r>
            <a:r>
              <a:rPr lang="en-US" sz="1800" dirty="0" smtClean="0"/>
              <a:t>ixture </a:t>
            </a:r>
            <a:r>
              <a:rPr lang="en-US" sz="1800" dirty="0"/>
              <a:t>t</a:t>
            </a:r>
            <a:r>
              <a:rPr lang="en-US" sz="1800" dirty="0" smtClean="0"/>
              <a:t>emperature from a modified Energy </a:t>
            </a:r>
            <a:r>
              <a:rPr lang="en-US" sz="1800" dirty="0"/>
              <a:t>Conservation </a:t>
            </a:r>
            <a:r>
              <a:rPr lang="en-US" sz="1800" dirty="0" smtClean="0"/>
              <a:t>Equation using the specific heats of the individual species instead of enthalpy.</a:t>
            </a:r>
            <a:endParaRPr lang="en-US" sz="1800" dirty="0"/>
          </a:p>
        </p:txBody>
      </p:sp>
      <p:graphicFrame>
        <p:nvGraphicFramePr>
          <p:cNvPr id="15362" name="Object 12"/>
          <p:cNvGraphicFramePr>
            <a:graphicFrameLocks noChangeAspect="1"/>
          </p:cNvGraphicFramePr>
          <p:nvPr>
            <p:extLst>
              <p:ext uri="{D42A27DB-BD31-4B8C-83A1-F6EECF244321}">
                <p14:modId xmlns:p14="http://schemas.microsoft.com/office/powerpoint/2010/main" val="4102916927"/>
              </p:ext>
            </p:extLst>
          </p:nvPr>
        </p:nvGraphicFramePr>
        <p:xfrm>
          <a:off x="1904696" y="2846138"/>
          <a:ext cx="5213093" cy="1289658"/>
        </p:xfrm>
        <a:graphic>
          <a:graphicData uri="http://schemas.openxmlformats.org/presentationml/2006/ole">
            <mc:AlternateContent xmlns:mc="http://schemas.openxmlformats.org/markup-compatibility/2006">
              <mc:Choice xmlns:v="urn:schemas-microsoft-com:vml" Requires="v">
                <p:oleObj spid="_x0000_s237592" name="Equation" r:id="rId3" imgW="3797280" imgH="939600" progId="Equation.3">
                  <p:embed/>
                </p:oleObj>
              </mc:Choice>
              <mc:Fallback>
                <p:oleObj name="Equation" r:id="rId3" imgW="3797280" imgH="939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4696" y="2846138"/>
                        <a:ext cx="5213093" cy="1289658"/>
                      </a:xfrm>
                      <a:prstGeom prst="rect">
                        <a:avLst/>
                      </a:prstGeom>
                      <a:noFill/>
                      <a:ln>
                        <a:noFill/>
                      </a:ln>
                      <a:effectLst/>
                      <a:extLst/>
                    </p:spPr>
                  </p:pic>
                </p:oleObj>
              </mc:Fallback>
            </mc:AlternateContent>
          </a:graphicData>
        </a:graphic>
      </p:graphicFrame>
      <p:sp>
        <p:nvSpPr>
          <p:cNvPr id="15370" name="Text Box 13"/>
          <p:cNvSpPr txBox="1">
            <a:spLocks noChangeArrowheads="1"/>
          </p:cNvSpPr>
          <p:nvPr/>
        </p:nvSpPr>
        <p:spPr bwMode="auto">
          <a:xfrm>
            <a:off x="1083798" y="4354764"/>
            <a:ext cx="1287532" cy="369332"/>
          </a:xfrm>
          <a:prstGeom prst="rect">
            <a:avLst/>
          </a:prstGeom>
          <a:noFill/>
          <a:ln w="19050">
            <a:noFill/>
            <a:miter lim="800000"/>
            <a:headEnd/>
            <a:tailEnd/>
          </a:ln>
        </p:spPr>
        <p:txBody>
          <a:bodyPr wrap="none" anchor="ctr">
            <a:spAutoFit/>
          </a:bodyPr>
          <a:lstStyle/>
          <a:p>
            <a:pPr>
              <a:spcBef>
                <a:spcPct val="50000"/>
              </a:spcBef>
            </a:pPr>
            <a:r>
              <a:rPr lang="en-US" sz="1800" u="sng" dirty="0" smtClean="0"/>
              <a:t>Limitations</a:t>
            </a:r>
            <a:endParaRPr lang="en-US" sz="1800" dirty="0"/>
          </a:p>
        </p:txBody>
      </p:sp>
      <p:sp>
        <p:nvSpPr>
          <p:cNvPr id="15371" name="Text Box 14"/>
          <p:cNvSpPr txBox="1">
            <a:spLocks noChangeArrowheads="1"/>
          </p:cNvSpPr>
          <p:nvPr/>
        </p:nvSpPr>
        <p:spPr bwMode="auto">
          <a:xfrm>
            <a:off x="979670" y="4711177"/>
            <a:ext cx="5535490" cy="784830"/>
          </a:xfrm>
          <a:prstGeom prst="rect">
            <a:avLst/>
          </a:prstGeom>
          <a:noFill/>
          <a:ln w="19050">
            <a:noFill/>
            <a:miter lim="800000"/>
            <a:headEnd/>
            <a:tailEnd/>
          </a:ln>
        </p:spPr>
        <p:txBody>
          <a:bodyPr wrap="none" anchor="ctr">
            <a:spAutoFit/>
          </a:bodyPr>
          <a:lstStyle/>
          <a:p>
            <a:pPr algn="l">
              <a:spcBef>
                <a:spcPct val="50000"/>
              </a:spcBef>
              <a:buFontTx/>
              <a:buChar char="•"/>
            </a:pPr>
            <a:r>
              <a:rPr lang="en-US" sz="1800" dirty="0" smtClean="0"/>
              <a:t>Cannot </a:t>
            </a:r>
            <a:r>
              <a:rPr lang="en-US" sz="1800" dirty="0"/>
              <a:t>handle phase change of </a:t>
            </a:r>
            <a:r>
              <a:rPr lang="en-US" sz="1800" dirty="0" smtClean="0"/>
              <a:t>mixture</a:t>
            </a:r>
          </a:p>
          <a:p>
            <a:pPr algn="l">
              <a:spcBef>
                <a:spcPct val="50000"/>
              </a:spcBef>
              <a:buFontTx/>
              <a:buChar char="•"/>
            </a:pPr>
            <a:r>
              <a:rPr lang="en-US" sz="1800" dirty="0" smtClean="0"/>
              <a:t>Assumes specific heats are relatively constant</a:t>
            </a:r>
            <a:endParaRPr lang="en-US" sz="1800" dirty="0"/>
          </a:p>
        </p:txBody>
      </p:sp>
      <p:sp>
        <p:nvSpPr>
          <p:cNvPr id="2" name="Slide Number Placeholder 1"/>
          <p:cNvSpPr>
            <a:spLocks noGrp="1"/>
          </p:cNvSpPr>
          <p:nvPr>
            <p:ph type="sldNum" sz="quarter" idx="12"/>
          </p:nvPr>
        </p:nvSpPr>
        <p:spPr/>
        <p:txBody>
          <a:bodyPr/>
          <a:lstStyle/>
          <a:p>
            <a:fld id="{110707E2-5180-4287-9011-85EBB87C357B}" type="slidenum">
              <a:rPr lang="en-US" smtClean="0"/>
              <a:t>3</a:t>
            </a:fld>
            <a:endParaRPr lang="en-US"/>
          </a:p>
        </p:txBody>
      </p:sp>
    </p:spTree>
    <p:extLst>
      <p:ext uri="{BB962C8B-B14F-4D97-AF65-F5344CB8AC3E}">
        <p14:creationId xmlns:p14="http://schemas.microsoft.com/office/powerpoint/2010/main" val="42499630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ate Placeholder 1"/>
          <p:cNvSpPr>
            <a:spLocks noGrp="1"/>
          </p:cNvSpPr>
          <p:nvPr>
            <p:ph type="dt" sz="quarter" idx="10"/>
          </p:nvPr>
        </p:nvSpPr>
        <p:spPr>
          <a:xfrm>
            <a:off x="685800" y="6248400"/>
            <a:ext cx="1905000" cy="457200"/>
          </a:xfrm>
        </p:spPr>
        <p:txBody>
          <a:bodyPr/>
          <a:lstStyle/>
          <a:p>
            <a:pPr>
              <a:defRPr/>
            </a:pPr>
            <a:r>
              <a:rPr lang="en-US" smtClean="0"/>
              <a:t> </a:t>
            </a:r>
            <a:endParaRPr lang="en-US"/>
          </a:p>
        </p:txBody>
      </p:sp>
      <p:sp>
        <p:nvSpPr>
          <p:cNvPr id="11" name="Footer Placeholder 2"/>
          <p:cNvSpPr>
            <a:spLocks noGrp="1"/>
          </p:cNvSpPr>
          <p:nvPr>
            <p:ph type="ftr" sz="quarter" idx="11"/>
          </p:nvPr>
        </p:nvSpPr>
        <p:spPr>
          <a:xfrm>
            <a:off x="3124200" y="6248400"/>
            <a:ext cx="2207217" cy="457200"/>
          </a:xfrm>
        </p:spPr>
        <p:txBody>
          <a:bodyPr/>
          <a:lstStyle/>
          <a:p>
            <a:pPr>
              <a:defRPr/>
            </a:pPr>
            <a:r>
              <a:rPr lang="en-US" smtClean="0"/>
              <a:t>GFSSP 7.01 -- Fluid Mixture</a:t>
            </a:r>
            <a:endParaRPr lang="en-US" dirty="0"/>
          </a:p>
        </p:txBody>
      </p:sp>
      <p:sp>
        <p:nvSpPr>
          <p:cNvPr id="15366" name="Text Box 3"/>
          <p:cNvSpPr txBox="1">
            <a:spLocks noChangeArrowheads="1"/>
          </p:cNvSpPr>
          <p:nvPr/>
        </p:nvSpPr>
        <p:spPr bwMode="auto">
          <a:xfrm>
            <a:off x="817687" y="1196832"/>
            <a:ext cx="7435882" cy="461665"/>
          </a:xfrm>
          <a:prstGeom prst="rect">
            <a:avLst/>
          </a:prstGeom>
          <a:noFill/>
          <a:ln w="19050">
            <a:noFill/>
            <a:miter lim="800000"/>
            <a:headEnd/>
            <a:tailEnd/>
          </a:ln>
        </p:spPr>
        <p:txBody>
          <a:bodyPr wrap="none" anchor="ctr">
            <a:spAutoFit/>
          </a:bodyPr>
          <a:lstStyle/>
          <a:p>
            <a:pPr>
              <a:spcBef>
                <a:spcPct val="50000"/>
              </a:spcBef>
            </a:pPr>
            <a:r>
              <a:rPr lang="en-US" dirty="0" smtClean="0"/>
              <a:t>Find Temperature from the Total Mixture Enthalpy</a:t>
            </a:r>
            <a:endParaRPr lang="en-US" b="1" dirty="0"/>
          </a:p>
        </p:txBody>
      </p:sp>
      <p:sp>
        <p:nvSpPr>
          <p:cNvPr id="15367" name="Text Box 6"/>
          <p:cNvSpPr txBox="1">
            <a:spLocks noChangeArrowheads="1"/>
          </p:cNvSpPr>
          <p:nvPr/>
        </p:nvSpPr>
        <p:spPr bwMode="auto">
          <a:xfrm>
            <a:off x="4672013" y="3990975"/>
            <a:ext cx="247650" cy="366713"/>
          </a:xfrm>
          <a:prstGeom prst="rect">
            <a:avLst/>
          </a:prstGeom>
          <a:noFill/>
          <a:ln w="19050">
            <a:noFill/>
            <a:miter lim="800000"/>
            <a:headEnd/>
            <a:tailEnd/>
          </a:ln>
        </p:spPr>
        <p:txBody>
          <a:bodyPr wrap="none" anchor="ctr">
            <a:spAutoFit/>
          </a:bodyPr>
          <a:lstStyle/>
          <a:p>
            <a:pPr>
              <a:spcBef>
                <a:spcPct val="50000"/>
              </a:spcBef>
            </a:pPr>
            <a:r>
              <a:rPr lang="en-US" sz="1800"/>
              <a:t> </a:t>
            </a:r>
          </a:p>
        </p:txBody>
      </p:sp>
      <p:sp>
        <p:nvSpPr>
          <p:cNvPr id="15369" name="Text Box 11"/>
          <p:cNvSpPr txBox="1">
            <a:spLocks noChangeArrowheads="1"/>
          </p:cNvSpPr>
          <p:nvPr/>
        </p:nvSpPr>
        <p:spPr bwMode="auto">
          <a:xfrm>
            <a:off x="623650" y="1658497"/>
            <a:ext cx="8104380" cy="3693319"/>
          </a:xfrm>
          <a:prstGeom prst="rect">
            <a:avLst/>
          </a:prstGeom>
          <a:noFill/>
          <a:ln w="19050">
            <a:noFill/>
            <a:miter lim="800000"/>
            <a:headEnd/>
            <a:tailEnd/>
          </a:ln>
        </p:spPr>
        <p:txBody>
          <a:bodyPr wrap="square" anchor="ctr">
            <a:spAutoFit/>
          </a:bodyPr>
          <a:lstStyle/>
          <a:p>
            <a:pPr algn="l">
              <a:spcBef>
                <a:spcPct val="50000"/>
              </a:spcBef>
              <a:buFontTx/>
              <a:buChar char="•"/>
            </a:pPr>
            <a:r>
              <a:rPr lang="en-US" sz="1800" dirty="0" smtClean="0"/>
              <a:t>GFSSP’s Enthalpy 1 option sums the enthalpies of the individual species to arrive at a Total Mixture Enthalpy.</a:t>
            </a:r>
          </a:p>
          <a:p>
            <a:pPr algn="l">
              <a:spcBef>
                <a:spcPct val="50000"/>
              </a:spcBef>
              <a:buFontTx/>
              <a:buChar char="•"/>
            </a:pPr>
            <a:endParaRPr lang="en-US" sz="1800" dirty="0"/>
          </a:p>
          <a:p>
            <a:pPr algn="l">
              <a:spcBef>
                <a:spcPct val="50000"/>
              </a:spcBef>
              <a:buFontTx/>
              <a:buChar char="•"/>
            </a:pPr>
            <a:endParaRPr lang="en-US" sz="1800" dirty="0" smtClean="0"/>
          </a:p>
          <a:p>
            <a:pPr algn="l">
              <a:spcBef>
                <a:spcPct val="50000"/>
              </a:spcBef>
              <a:buFontTx/>
              <a:buChar char="•"/>
            </a:pPr>
            <a:endParaRPr lang="en-US" sz="1800" dirty="0" smtClean="0"/>
          </a:p>
          <a:p>
            <a:pPr algn="l">
              <a:spcBef>
                <a:spcPct val="50000"/>
              </a:spcBef>
              <a:buFontTx/>
              <a:buChar char="•"/>
            </a:pPr>
            <a:r>
              <a:rPr lang="en-US" sz="1800" dirty="0" smtClean="0"/>
              <a:t>Using Enthalpy avoids the problem of non-constant </a:t>
            </a:r>
            <a:r>
              <a:rPr lang="en-US" sz="1800" dirty="0" err="1" smtClean="0"/>
              <a:t>Cp</a:t>
            </a:r>
            <a:endParaRPr lang="en-US" sz="1800" dirty="0" smtClean="0"/>
          </a:p>
          <a:p>
            <a:pPr algn="l">
              <a:spcBef>
                <a:spcPct val="50000"/>
              </a:spcBef>
              <a:buFontTx/>
              <a:buChar char="•"/>
            </a:pPr>
            <a:r>
              <a:rPr lang="en-US" sz="1800" dirty="0" smtClean="0"/>
              <a:t>Because the individual species have different reference points, it is not possible to determine the mixture temperature directly.  An iterative procedure is used to find the mixture temperature.</a:t>
            </a:r>
          </a:p>
          <a:p>
            <a:pPr algn="l">
              <a:spcBef>
                <a:spcPct val="50000"/>
              </a:spcBef>
              <a:buFontTx/>
              <a:buChar char="•"/>
            </a:pPr>
            <a:endParaRPr lang="en-US" sz="1800" dirty="0"/>
          </a:p>
        </p:txBody>
      </p:sp>
      <p:sp>
        <p:nvSpPr>
          <p:cNvPr id="15370" name="Text Box 13"/>
          <p:cNvSpPr txBox="1">
            <a:spLocks noChangeArrowheads="1"/>
          </p:cNvSpPr>
          <p:nvPr/>
        </p:nvSpPr>
        <p:spPr bwMode="auto">
          <a:xfrm>
            <a:off x="979670" y="5142963"/>
            <a:ext cx="1287532" cy="369332"/>
          </a:xfrm>
          <a:prstGeom prst="rect">
            <a:avLst/>
          </a:prstGeom>
          <a:noFill/>
          <a:ln w="19050">
            <a:noFill/>
            <a:miter lim="800000"/>
            <a:headEnd/>
            <a:tailEnd/>
          </a:ln>
        </p:spPr>
        <p:txBody>
          <a:bodyPr wrap="none" anchor="ctr">
            <a:spAutoFit/>
          </a:bodyPr>
          <a:lstStyle/>
          <a:p>
            <a:pPr>
              <a:spcBef>
                <a:spcPct val="50000"/>
              </a:spcBef>
            </a:pPr>
            <a:r>
              <a:rPr lang="en-US" sz="1800" u="sng" dirty="0" smtClean="0"/>
              <a:t>Limitation</a:t>
            </a:r>
            <a:endParaRPr lang="en-US" sz="1800" dirty="0"/>
          </a:p>
        </p:txBody>
      </p:sp>
      <p:sp>
        <p:nvSpPr>
          <p:cNvPr id="15371" name="Text Box 14"/>
          <p:cNvSpPr txBox="1">
            <a:spLocks noChangeArrowheads="1"/>
          </p:cNvSpPr>
          <p:nvPr/>
        </p:nvSpPr>
        <p:spPr bwMode="auto">
          <a:xfrm>
            <a:off x="884255" y="5618641"/>
            <a:ext cx="4714752" cy="369332"/>
          </a:xfrm>
          <a:prstGeom prst="rect">
            <a:avLst/>
          </a:prstGeom>
          <a:noFill/>
          <a:ln w="19050">
            <a:noFill/>
            <a:miter lim="800000"/>
            <a:headEnd/>
            <a:tailEnd/>
          </a:ln>
        </p:spPr>
        <p:txBody>
          <a:bodyPr wrap="none" anchor="ctr">
            <a:spAutoFit/>
          </a:bodyPr>
          <a:lstStyle/>
          <a:p>
            <a:pPr algn="l">
              <a:spcBef>
                <a:spcPct val="50000"/>
              </a:spcBef>
              <a:buFontTx/>
              <a:buChar char="•"/>
            </a:pPr>
            <a:r>
              <a:rPr lang="en-US" sz="1800" dirty="0" smtClean="0"/>
              <a:t>Cannot </a:t>
            </a:r>
            <a:r>
              <a:rPr lang="en-US" sz="1800" dirty="0"/>
              <a:t>handle phase change of </a:t>
            </a:r>
            <a:r>
              <a:rPr lang="en-US" sz="1800" dirty="0" smtClean="0"/>
              <a:t>mixture</a:t>
            </a:r>
          </a:p>
        </p:txBody>
      </p:sp>
      <p:sp>
        <p:nvSpPr>
          <p:cNvPr id="2"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42633878"/>
              </p:ext>
            </p:extLst>
          </p:nvPr>
        </p:nvGraphicFramePr>
        <p:xfrm>
          <a:off x="2385391" y="2409246"/>
          <a:ext cx="3778606" cy="1095910"/>
        </p:xfrm>
        <a:graphic>
          <a:graphicData uri="http://schemas.openxmlformats.org/presentationml/2006/ole">
            <mc:AlternateContent xmlns:mc="http://schemas.openxmlformats.org/markup-compatibility/2006">
              <mc:Choice xmlns:v="urn:schemas-microsoft-com:vml" Requires="v">
                <p:oleObj spid="_x0000_s238612" r:id="rId4" imgW="3136900" imgH="914400" progId="Equation.DSMT4">
                  <p:embed/>
                </p:oleObj>
              </mc:Choice>
              <mc:Fallback>
                <p:oleObj r:id="rId4" imgW="3136900" imgH="914400"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85391" y="2409246"/>
                        <a:ext cx="3778606" cy="1095910"/>
                      </a:xfrm>
                      <a:prstGeom prst="rect">
                        <a:avLst/>
                      </a:prstGeom>
                      <a:noFill/>
                    </p:spPr>
                  </p:pic>
                </p:oleObj>
              </mc:Fallback>
            </mc:AlternateContent>
          </a:graphicData>
        </a:graphic>
      </p:graphicFrame>
      <p:sp>
        <p:nvSpPr>
          <p:cNvPr id="4" name="Slide Number Placeholder 3"/>
          <p:cNvSpPr>
            <a:spLocks noGrp="1"/>
          </p:cNvSpPr>
          <p:nvPr>
            <p:ph type="sldNum" sz="quarter" idx="12"/>
          </p:nvPr>
        </p:nvSpPr>
        <p:spPr/>
        <p:txBody>
          <a:bodyPr/>
          <a:lstStyle/>
          <a:p>
            <a:fld id="{110707E2-5180-4287-9011-85EBB87C357B}" type="slidenum">
              <a:rPr lang="en-US" smtClean="0"/>
              <a:t>4</a:t>
            </a:fld>
            <a:endParaRPr lang="en-US"/>
          </a:p>
        </p:txBody>
      </p:sp>
    </p:spTree>
    <p:extLst>
      <p:ext uri="{BB962C8B-B14F-4D97-AF65-F5344CB8AC3E}">
        <p14:creationId xmlns:p14="http://schemas.microsoft.com/office/powerpoint/2010/main" val="4363829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TextBox 4"/>
          <p:cNvSpPr txBox="1"/>
          <p:nvPr/>
        </p:nvSpPr>
        <p:spPr>
          <a:xfrm>
            <a:off x="875654" y="5122190"/>
            <a:ext cx="7834393" cy="830997"/>
          </a:xfrm>
          <a:prstGeom prst="rect">
            <a:avLst/>
          </a:prstGeom>
          <a:noFill/>
        </p:spPr>
        <p:txBody>
          <a:bodyPr wrap="square" rtlCol="0">
            <a:spAutoFit/>
          </a:bodyPr>
          <a:lstStyle/>
          <a:p>
            <a:r>
              <a:rPr lang="en-US" sz="2400" dirty="0" smtClean="0">
                <a:latin typeface="+mn-lt"/>
              </a:rPr>
              <a:t>Feature: Fluid Mixture, Comparison with Textbook Solution</a:t>
            </a:r>
            <a:endParaRPr lang="en-US" sz="2400" dirty="0">
              <a:latin typeface="+mn-lt"/>
            </a:endParaRPr>
          </a:p>
        </p:txBody>
      </p:sp>
      <p:sp>
        <p:nvSpPr>
          <p:cNvPr id="6" name="Rectangle 5"/>
          <p:cNvSpPr/>
          <p:nvPr/>
        </p:nvSpPr>
        <p:spPr>
          <a:xfrm>
            <a:off x="495946" y="1087466"/>
            <a:ext cx="8066868" cy="954107"/>
          </a:xfrm>
          <a:prstGeom prst="rect">
            <a:avLst/>
          </a:prstGeom>
        </p:spPr>
        <p:txBody>
          <a:bodyPr wrap="square">
            <a:spAutoFit/>
          </a:bodyPr>
          <a:lstStyle/>
          <a:p>
            <a:r>
              <a:rPr lang="en-US" b="1" dirty="0" smtClean="0">
                <a:latin typeface="+mj-lt"/>
              </a:rPr>
              <a:t>Example 4 - Simulation of the Mixing of Combustion Gases and a Cold Gas Stream </a:t>
            </a:r>
            <a:endParaRPr lang="en-US" dirty="0">
              <a:latin typeface="+mj-lt"/>
            </a:endParaRPr>
          </a:p>
        </p:txBody>
      </p:sp>
      <p:sp>
        <p:nvSpPr>
          <p:cNvPr id="3" name="Slide Number Placeholder 2"/>
          <p:cNvSpPr>
            <a:spLocks noGrp="1"/>
          </p:cNvSpPr>
          <p:nvPr>
            <p:ph type="sldNum" sz="quarter" idx="12"/>
          </p:nvPr>
        </p:nvSpPr>
        <p:spPr/>
        <p:txBody>
          <a:bodyPr/>
          <a:lstStyle/>
          <a:p>
            <a:fld id="{1A34C004-7483-402A-9C51-03C02C4C1CD2}" type="slidenum">
              <a:rPr lang="en-US" smtClean="0"/>
              <a:t>5</a:t>
            </a:fld>
            <a:endParaRPr lang="en-US"/>
          </a:p>
        </p:txBody>
      </p:sp>
      <p:pic>
        <p:nvPicPr>
          <p:cNvPr id="8" name="Picture 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18715" y="2171700"/>
            <a:ext cx="4306570" cy="2514600"/>
          </a:xfrm>
          <a:prstGeom prst="rect">
            <a:avLst/>
          </a:prstGeom>
          <a:noFill/>
        </p:spPr>
      </p:pic>
      <p:sp>
        <p:nvSpPr>
          <p:cNvPr id="2" name="Date Placeholder 1"/>
          <p:cNvSpPr>
            <a:spLocks noGrp="1"/>
          </p:cNvSpPr>
          <p:nvPr>
            <p:ph type="dt" sz="half" idx="10"/>
          </p:nvPr>
        </p:nvSpPr>
        <p:spPr/>
        <p:txBody>
          <a:bodyPr/>
          <a:lstStyle/>
          <a:p>
            <a:r>
              <a:rPr lang="en-US" smtClean="0"/>
              <a:t> </a:t>
            </a:r>
            <a:endParaRPr lang="en-US"/>
          </a:p>
        </p:txBody>
      </p:sp>
      <p:sp>
        <p:nvSpPr>
          <p:cNvPr id="4" name="Footer Placeholder 3"/>
          <p:cNvSpPr>
            <a:spLocks noGrp="1"/>
          </p:cNvSpPr>
          <p:nvPr>
            <p:ph type="ftr" sz="quarter" idx="11"/>
          </p:nvPr>
        </p:nvSpPr>
        <p:spPr/>
        <p:txBody>
          <a:bodyPr/>
          <a:lstStyle/>
          <a:p>
            <a:r>
              <a:rPr lang="en-US" smtClean="0"/>
              <a:t>GFSSP 7.01 -- Fluid Mixture</a:t>
            </a:r>
            <a:endParaRPr lang="en-US"/>
          </a:p>
        </p:txBody>
      </p:sp>
    </p:spTree>
    <p:extLst>
      <p:ext uri="{BB962C8B-B14F-4D97-AF65-F5344CB8AC3E}">
        <p14:creationId xmlns:p14="http://schemas.microsoft.com/office/powerpoint/2010/main" val="39552675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ate Placeholder 1"/>
          <p:cNvSpPr>
            <a:spLocks noGrp="1"/>
          </p:cNvSpPr>
          <p:nvPr>
            <p:ph type="dt" sz="quarter" idx="10"/>
          </p:nvPr>
        </p:nvSpPr>
        <p:spPr>
          <a:xfrm>
            <a:off x="685800" y="6248400"/>
            <a:ext cx="1905000" cy="457200"/>
          </a:xfrm>
        </p:spPr>
        <p:txBody>
          <a:bodyPr/>
          <a:lstStyle/>
          <a:p>
            <a:pPr>
              <a:defRPr/>
            </a:pPr>
            <a:r>
              <a:rPr lang="en-US" smtClean="0"/>
              <a:t> </a:t>
            </a:r>
            <a:endParaRPr lang="en-US"/>
          </a:p>
        </p:txBody>
      </p:sp>
      <p:sp>
        <p:nvSpPr>
          <p:cNvPr id="11" name="Footer Placeholder 2"/>
          <p:cNvSpPr>
            <a:spLocks noGrp="1"/>
          </p:cNvSpPr>
          <p:nvPr>
            <p:ph type="ftr" sz="quarter" idx="11"/>
          </p:nvPr>
        </p:nvSpPr>
        <p:spPr>
          <a:xfrm>
            <a:off x="3124200" y="6248400"/>
            <a:ext cx="2207217" cy="457200"/>
          </a:xfrm>
        </p:spPr>
        <p:txBody>
          <a:bodyPr/>
          <a:lstStyle/>
          <a:p>
            <a:pPr>
              <a:defRPr/>
            </a:pPr>
            <a:r>
              <a:rPr lang="en-US" smtClean="0"/>
              <a:t>GFSSP 7.01 -- Fluid Mixture</a:t>
            </a:r>
            <a:endParaRPr lang="en-US" dirty="0"/>
          </a:p>
        </p:txBody>
      </p:sp>
      <p:sp>
        <p:nvSpPr>
          <p:cNvPr id="15366" name="Text Box 3"/>
          <p:cNvSpPr txBox="1">
            <a:spLocks noChangeArrowheads="1"/>
          </p:cNvSpPr>
          <p:nvPr/>
        </p:nvSpPr>
        <p:spPr bwMode="auto">
          <a:xfrm>
            <a:off x="1904696" y="1166287"/>
            <a:ext cx="5358775" cy="461665"/>
          </a:xfrm>
          <a:prstGeom prst="rect">
            <a:avLst/>
          </a:prstGeom>
          <a:noFill/>
          <a:ln w="19050">
            <a:noFill/>
            <a:miter lim="800000"/>
            <a:headEnd/>
            <a:tailEnd/>
          </a:ln>
        </p:spPr>
        <p:txBody>
          <a:bodyPr wrap="none" anchor="ctr">
            <a:spAutoFit/>
          </a:bodyPr>
          <a:lstStyle/>
          <a:p>
            <a:pPr>
              <a:spcBef>
                <a:spcPct val="50000"/>
              </a:spcBef>
            </a:pPr>
            <a:r>
              <a:rPr lang="en-US" dirty="0" smtClean="0"/>
              <a:t>Ex4 by Mixture Temperature Option</a:t>
            </a:r>
            <a:endParaRPr lang="en-US" b="1" dirty="0"/>
          </a:p>
        </p:txBody>
      </p:sp>
      <p:sp>
        <p:nvSpPr>
          <p:cNvPr id="15367" name="Text Box 6"/>
          <p:cNvSpPr txBox="1">
            <a:spLocks noChangeArrowheads="1"/>
          </p:cNvSpPr>
          <p:nvPr/>
        </p:nvSpPr>
        <p:spPr bwMode="auto">
          <a:xfrm>
            <a:off x="4672013" y="3990975"/>
            <a:ext cx="247650" cy="366713"/>
          </a:xfrm>
          <a:prstGeom prst="rect">
            <a:avLst/>
          </a:prstGeom>
          <a:noFill/>
          <a:ln w="19050">
            <a:noFill/>
            <a:miter lim="800000"/>
            <a:headEnd/>
            <a:tailEnd/>
          </a:ln>
        </p:spPr>
        <p:txBody>
          <a:bodyPr wrap="none" anchor="ctr">
            <a:spAutoFit/>
          </a:bodyPr>
          <a:lstStyle/>
          <a:p>
            <a:pPr>
              <a:spcBef>
                <a:spcPct val="50000"/>
              </a:spcBef>
            </a:pPr>
            <a:r>
              <a:rPr lang="en-US" sz="1800"/>
              <a:t> </a:t>
            </a:r>
          </a:p>
        </p:txBody>
      </p:sp>
      <p:sp>
        <p:nvSpPr>
          <p:cNvPr id="2" name="Slide Number Placeholder 1"/>
          <p:cNvSpPr>
            <a:spLocks noGrp="1"/>
          </p:cNvSpPr>
          <p:nvPr>
            <p:ph type="sldNum" sz="quarter" idx="12"/>
          </p:nvPr>
        </p:nvSpPr>
        <p:spPr/>
        <p:txBody>
          <a:bodyPr/>
          <a:lstStyle/>
          <a:p>
            <a:fld id="{110707E2-5180-4287-9011-85EBB87C357B}" type="slidenum">
              <a:rPr lang="en-US" smtClean="0"/>
              <a:t>6</a:t>
            </a:fld>
            <a:endParaRPr lang="en-US"/>
          </a:p>
        </p:txBody>
      </p:sp>
      <p:sp>
        <p:nvSpPr>
          <p:cNvPr id="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1147488151"/>
              </p:ext>
            </p:extLst>
          </p:nvPr>
        </p:nvGraphicFramePr>
        <p:xfrm>
          <a:off x="4795838" y="2190716"/>
          <a:ext cx="3954399" cy="625094"/>
        </p:xfrm>
        <a:graphic>
          <a:graphicData uri="http://schemas.openxmlformats.org/presentationml/2006/ole">
            <mc:AlternateContent xmlns:mc="http://schemas.openxmlformats.org/markup-compatibility/2006">
              <mc:Choice xmlns:v="urn:schemas-microsoft-com:vml" Requires="v">
                <p:oleObj spid="_x0000_s239640" name="Equation" r:id="rId3" imgW="3695700" imgH="584200" progId="Equation.3">
                  <p:embed/>
                </p:oleObj>
              </mc:Choice>
              <mc:Fallback>
                <p:oleObj name="Equation" r:id="rId3" imgW="3695700" imgH="5842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5838" y="2190716"/>
                        <a:ext cx="3954399" cy="6250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6"/>
          <p:cNvSpPr>
            <a:spLocks noChangeArrowheads="1"/>
          </p:cNvSpPr>
          <p:nvPr/>
        </p:nvSpPr>
        <p:spPr bwMode="auto">
          <a:xfrm>
            <a:off x="771130" y="14233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3956034338"/>
              </p:ext>
            </p:extLst>
          </p:nvPr>
        </p:nvGraphicFramePr>
        <p:xfrm>
          <a:off x="5442436" y="3202954"/>
          <a:ext cx="3392424" cy="686562"/>
        </p:xfrm>
        <a:graphic>
          <a:graphicData uri="http://schemas.openxmlformats.org/presentationml/2006/ole">
            <mc:AlternateContent xmlns:mc="http://schemas.openxmlformats.org/markup-compatibility/2006">
              <mc:Choice xmlns:v="urn:schemas-microsoft-com:vml" Requires="v">
                <p:oleObj spid="_x0000_s239641" name="Equation" r:id="rId5" imgW="3200400" imgH="647700" progId="Equation.3">
                  <p:embed/>
                </p:oleObj>
              </mc:Choice>
              <mc:Fallback>
                <p:oleObj name="Equation" r:id="rId5" imgW="3200400" imgH="647700" progId="Equation.3">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42436" y="3202954"/>
                        <a:ext cx="3392424" cy="6865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ctangle 8"/>
          <p:cNvSpPr>
            <a:spLocks noChangeArrowheads="1"/>
          </p:cNvSpPr>
          <p:nvPr/>
        </p:nvSpPr>
        <p:spPr bwMode="auto">
          <a:xfrm>
            <a:off x="259080" y="29944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p:cNvGraphicFramePr>
            <a:graphicFrameLocks noChangeAspect="1"/>
          </p:cNvGraphicFramePr>
          <p:nvPr>
            <p:extLst>
              <p:ext uri="{D42A27DB-BD31-4B8C-83A1-F6EECF244321}">
                <p14:modId xmlns:p14="http://schemas.microsoft.com/office/powerpoint/2010/main" val="3788362983"/>
              </p:ext>
            </p:extLst>
          </p:nvPr>
        </p:nvGraphicFramePr>
        <p:xfrm>
          <a:off x="579248" y="5259892"/>
          <a:ext cx="8185529" cy="811898"/>
        </p:xfrm>
        <a:graphic>
          <a:graphicData uri="http://schemas.openxmlformats.org/presentationml/2006/ole">
            <mc:AlternateContent xmlns:mc="http://schemas.openxmlformats.org/markup-compatibility/2006">
              <mc:Choice xmlns:v="urn:schemas-microsoft-com:vml" Requires="v">
                <p:oleObj spid="_x0000_s239642" name="Equation" r:id="rId7" imgW="7810200" imgH="761760" progId="Equation.3">
                  <p:embed/>
                </p:oleObj>
              </mc:Choice>
              <mc:Fallback>
                <p:oleObj name="Equation" r:id="rId7" imgW="7810200" imgH="761760" progId="Equation.3">
                  <p:embed/>
                  <p:pic>
                    <p:nvPicPr>
                      <p:cNvPr id="0" name="Object 7"/>
                      <p:cNvPicPr>
                        <a:picLocks noChangeAspect="1" noChangeArrowheads="1"/>
                      </p:cNvPicPr>
                      <p:nvPr/>
                    </p:nvPicPr>
                    <p:blipFill>
                      <a:blip r:embed="rId8"/>
                      <a:srcRect/>
                      <a:stretch>
                        <a:fillRect/>
                      </a:stretch>
                    </p:blipFill>
                    <p:spPr bwMode="auto">
                      <a:xfrm>
                        <a:off x="579248" y="5259892"/>
                        <a:ext cx="8185529" cy="811898"/>
                      </a:xfrm>
                      <a:prstGeom prst="rect">
                        <a:avLst/>
                      </a:prstGeom>
                      <a:noFill/>
                    </p:spPr>
                  </p:pic>
                </p:oleObj>
              </mc:Fallback>
            </mc:AlternateContent>
          </a:graphicData>
        </a:graphic>
      </p:graphicFrame>
      <p:pic>
        <p:nvPicPr>
          <p:cNvPr id="17" name="Picture 16"/>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5255" y="1894029"/>
            <a:ext cx="4660583" cy="2770599"/>
          </a:xfrm>
          <a:prstGeom prst="rect">
            <a:avLst/>
          </a:prstGeom>
          <a:noFill/>
        </p:spPr>
      </p:pic>
    </p:spTree>
    <p:extLst>
      <p:ext uri="{BB962C8B-B14F-4D97-AF65-F5344CB8AC3E}">
        <p14:creationId xmlns:p14="http://schemas.microsoft.com/office/powerpoint/2010/main" val="29515548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ate Placeholder 1"/>
          <p:cNvSpPr>
            <a:spLocks noGrp="1"/>
          </p:cNvSpPr>
          <p:nvPr>
            <p:ph type="dt" sz="quarter" idx="10"/>
          </p:nvPr>
        </p:nvSpPr>
        <p:spPr>
          <a:xfrm>
            <a:off x="685800" y="6248400"/>
            <a:ext cx="1905000" cy="457200"/>
          </a:xfrm>
        </p:spPr>
        <p:txBody>
          <a:bodyPr/>
          <a:lstStyle/>
          <a:p>
            <a:pPr>
              <a:defRPr/>
            </a:pPr>
            <a:r>
              <a:rPr lang="en-US" smtClean="0"/>
              <a:t> </a:t>
            </a:r>
            <a:endParaRPr lang="en-US"/>
          </a:p>
        </p:txBody>
      </p:sp>
      <p:sp>
        <p:nvSpPr>
          <p:cNvPr id="11" name="Footer Placeholder 2"/>
          <p:cNvSpPr>
            <a:spLocks noGrp="1"/>
          </p:cNvSpPr>
          <p:nvPr>
            <p:ph type="ftr" sz="quarter" idx="11"/>
          </p:nvPr>
        </p:nvSpPr>
        <p:spPr>
          <a:xfrm>
            <a:off x="3124200" y="6248400"/>
            <a:ext cx="2207217" cy="457200"/>
          </a:xfrm>
        </p:spPr>
        <p:txBody>
          <a:bodyPr/>
          <a:lstStyle/>
          <a:p>
            <a:pPr>
              <a:defRPr/>
            </a:pPr>
            <a:r>
              <a:rPr lang="en-US" smtClean="0"/>
              <a:t>GFSSP 7.01 -- Fluid Mixture</a:t>
            </a:r>
            <a:endParaRPr lang="en-US" dirty="0"/>
          </a:p>
        </p:txBody>
      </p:sp>
      <p:sp>
        <p:nvSpPr>
          <p:cNvPr id="15366" name="Text Box 3"/>
          <p:cNvSpPr txBox="1">
            <a:spLocks noChangeArrowheads="1"/>
          </p:cNvSpPr>
          <p:nvPr/>
        </p:nvSpPr>
        <p:spPr bwMode="auto">
          <a:xfrm>
            <a:off x="898816" y="1166287"/>
            <a:ext cx="7370544" cy="461665"/>
          </a:xfrm>
          <a:prstGeom prst="rect">
            <a:avLst/>
          </a:prstGeom>
          <a:noFill/>
          <a:ln w="19050">
            <a:noFill/>
            <a:miter lim="800000"/>
            <a:headEnd/>
            <a:tailEnd/>
          </a:ln>
        </p:spPr>
        <p:txBody>
          <a:bodyPr wrap="none" anchor="ctr">
            <a:spAutoFit/>
          </a:bodyPr>
          <a:lstStyle/>
          <a:p>
            <a:pPr>
              <a:spcBef>
                <a:spcPct val="50000"/>
              </a:spcBef>
            </a:pPr>
            <a:r>
              <a:rPr lang="en-US" dirty="0" smtClean="0"/>
              <a:t>Ex4 by Enthalpy1 (Total Mixture Enthalpy) Option</a:t>
            </a:r>
            <a:endParaRPr lang="en-US" b="1" dirty="0"/>
          </a:p>
        </p:txBody>
      </p:sp>
      <p:sp>
        <p:nvSpPr>
          <p:cNvPr id="15367" name="Text Box 6"/>
          <p:cNvSpPr txBox="1">
            <a:spLocks noChangeArrowheads="1"/>
          </p:cNvSpPr>
          <p:nvPr/>
        </p:nvSpPr>
        <p:spPr bwMode="auto">
          <a:xfrm>
            <a:off x="4672013" y="3990975"/>
            <a:ext cx="247650" cy="366713"/>
          </a:xfrm>
          <a:prstGeom prst="rect">
            <a:avLst/>
          </a:prstGeom>
          <a:noFill/>
          <a:ln w="19050">
            <a:noFill/>
            <a:miter lim="800000"/>
            <a:headEnd/>
            <a:tailEnd/>
          </a:ln>
        </p:spPr>
        <p:txBody>
          <a:bodyPr wrap="none" anchor="ctr">
            <a:spAutoFit/>
          </a:bodyPr>
          <a:lstStyle/>
          <a:p>
            <a:pPr>
              <a:spcBef>
                <a:spcPct val="50000"/>
              </a:spcBef>
            </a:pPr>
            <a:r>
              <a:rPr lang="en-US" sz="1800"/>
              <a:t> </a:t>
            </a:r>
          </a:p>
        </p:txBody>
      </p:sp>
      <p:sp>
        <p:nvSpPr>
          <p:cNvPr id="2" name="Slide Number Placeholder 1"/>
          <p:cNvSpPr>
            <a:spLocks noGrp="1"/>
          </p:cNvSpPr>
          <p:nvPr>
            <p:ph type="sldNum" sz="quarter" idx="12"/>
          </p:nvPr>
        </p:nvSpPr>
        <p:spPr/>
        <p:txBody>
          <a:bodyPr/>
          <a:lstStyle/>
          <a:p>
            <a:fld id="{110707E2-5180-4287-9011-85EBB87C357B}" type="slidenum">
              <a:rPr lang="en-US" smtClean="0"/>
              <a:t>7</a:t>
            </a:fld>
            <a:endParaRPr lang="en-US"/>
          </a:p>
        </p:txBody>
      </p:sp>
      <p:sp>
        <p:nvSpPr>
          <p:cNvPr id="3"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6"/>
          <p:cNvSpPr>
            <a:spLocks noChangeArrowheads="1"/>
          </p:cNvSpPr>
          <p:nvPr/>
        </p:nvSpPr>
        <p:spPr bwMode="auto">
          <a:xfrm>
            <a:off x="771130" y="14233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8"/>
          <p:cNvSpPr>
            <a:spLocks noChangeArrowheads="1"/>
          </p:cNvSpPr>
          <p:nvPr/>
        </p:nvSpPr>
        <p:spPr bwMode="auto">
          <a:xfrm>
            <a:off x="1165860" y="517624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7" name="Picture 1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1740264"/>
            <a:ext cx="3941445" cy="2197911"/>
          </a:xfrm>
          <a:prstGeom prst="rect">
            <a:avLst/>
          </a:prstGeom>
          <a:noFill/>
        </p:spPr>
      </p:pic>
      <p:sp>
        <p:nvSpPr>
          <p:cNvPr id="9" name="Rectangle 6"/>
          <p:cNvSpPr>
            <a:spLocks noChangeArrowheads="1"/>
          </p:cNvSpPr>
          <p:nvPr/>
        </p:nvSpPr>
        <p:spPr bwMode="auto">
          <a:xfrm>
            <a:off x="5442436" y="215884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3178320092"/>
              </p:ext>
            </p:extLst>
          </p:nvPr>
        </p:nvGraphicFramePr>
        <p:xfrm>
          <a:off x="5442436" y="2158842"/>
          <a:ext cx="2971800" cy="333375"/>
        </p:xfrm>
        <a:graphic>
          <a:graphicData uri="http://schemas.openxmlformats.org/presentationml/2006/ole">
            <mc:AlternateContent xmlns:mc="http://schemas.openxmlformats.org/markup-compatibility/2006">
              <mc:Choice xmlns:v="urn:schemas-microsoft-com:vml" Requires="v">
                <p:oleObj spid="_x0000_s241694" name="Equation" r:id="rId4" imgW="2971800" imgH="330200" progId="Equation.3">
                  <p:embed/>
                </p:oleObj>
              </mc:Choice>
              <mc:Fallback>
                <p:oleObj name="Equation" r:id="rId4" imgW="2971800" imgH="330200"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2436" y="2158842"/>
                        <a:ext cx="2971800" cy="333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8"/>
          <p:cNvSpPr>
            <a:spLocks noChangeArrowheads="1"/>
          </p:cNvSpPr>
          <p:nvPr/>
        </p:nvSpPr>
        <p:spPr bwMode="auto">
          <a:xfrm>
            <a:off x="5442436" y="286289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p:cNvGraphicFramePr>
            <a:graphicFrameLocks noChangeAspect="1"/>
          </p:cNvGraphicFramePr>
          <p:nvPr>
            <p:extLst>
              <p:ext uri="{D42A27DB-BD31-4B8C-83A1-F6EECF244321}">
                <p14:modId xmlns:p14="http://schemas.microsoft.com/office/powerpoint/2010/main" val="1089074655"/>
              </p:ext>
            </p:extLst>
          </p:nvPr>
        </p:nvGraphicFramePr>
        <p:xfrm>
          <a:off x="5442436" y="2862896"/>
          <a:ext cx="2762250" cy="581025"/>
        </p:xfrm>
        <a:graphic>
          <a:graphicData uri="http://schemas.openxmlformats.org/presentationml/2006/ole">
            <mc:AlternateContent xmlns:mc="http://schemas.openxmlformats.org/markup-compatibility/2006">
              <mc:Choice xmlns:v="urn:schemas-microsoft-com:vml" Requires="v">
                <p:oleObj spid="_x0000_s241695" name="Equation" r:id="rId6" imgW="2768600" imgH="584200" progId="Equation.3">
                  <p:embed/>
                </p:oleObj>
              </mc:Choice>
              <mc:Fallback>
                <p:oleObj name="Equation" r:id="rId6" imgW="2768600" imgH="584200" progId="Equation.3">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42436" y="2862896"/>
                        <a:ext cx="2762250" cy="581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10"/>
          <p:cNvSpPr>
            <a:spLocks noChangeArrowheads="1"/>
          </p:cNvSpPr>
          <p:nvPr/>
        </p:nvSpPr>
        <p:spPr bwMode="auto">
          <a:xfrm>
            <a:off x="4396740" y="419100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15"/>
          <p:cNvGraphicFramePr>
            <a:graphicFrameLocks noChangeAspect="1"/>
          </p:cNvGraphicFramePr>
          <p:nvPr>
            <p:extLst>
              <p:ext uri="{D42A27DB-BD31-4B8C-83A1-F6EECF244321}">
                <p14:modId xmlns:p14="http://schemas.microsoft.com/office/powerpoint/2010/main" val="1563257798"/>
              </p:ext>
            </p:extLst>
          </p:nvPr>
        </p:nvGraphicFramePr>
        <p:xfrm>
          <a:off x="3428843" y="3889468"/>
          <a:ext cx="5413133" cy="731290"/>
        </p:xfrm>
        <a:graphic>
          <a:graphicData uri="http://schemas.openxmlformats.org/presentationml/2006/ole">
            <mc:AlternateContent xmlns:mc="http://schemas.openxmlformats.org/markup-compatibility/2006">
              <mc:Choice xmlns:v="urn:schemas-microsoft-com:vml" Requires="v">
                <p:oleObj spid="_x0000_s241696" name="Equation" r:id="rId8" imgW="5638680" imgH="761760" progId="Equation.3">
                  <p:embed/>
                </p:oleObj>
              </mc:Choice>
              <mc:Fallback>
                <p:oleObj name="Equation" r:id="rId8" imgW="5638680" imgH="761760" progId="Equation.3">
                  <p:embed/>
                  <p:pic>
                    <p:nvPicPr>
                      <p:cNvPr id="0" name="Object 9"/>
                      <p:cNvPicPr>
                        <a:picLocks noChangeAspect="1" noChangeArrowheads="1"/>
                      </p:cNvPicPr>
                      <p:nvPr/>
                    </p:nvPicPr>
                    <p:blipFill>
                      <a:blip r:embed="rId9"/>
                      <a:srcRect/>
                      <a:stretch>
                        <a:fillRect/>
                      </a:stretch>
                    </p:blipFill>
                    <p:spPr bwMode="auto">
                      <a:xfrm>
                        <a:off x="3428843" y="3889468"/>
                        <a:ext cx="5413133" cy="7312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p:cNvGraphicFramePr>
            <a:graphicFrameLocks noChangeAspect="1"/>
          </p:cNvGraphicFramePr>
          <p:nvPr>
            <p:extLst>
              <p:ext uri="{D42A27DB-BD31-4B8C-83A1-F6EECF244321}">
                <p14:modId xmlns:p14="http://schemas.microsoft.com/office/powerpoint/2010/main" val="1078163772"/>
              </p:ext>
            </p:extLst>
          </p:nvPr>
        </p:nvGraphicFramePr>
        <p:xfrm>
          <a:off x="2311908" y="5678438"/>
          <a:ext cx="1624584" cy="250952"/>
        </p:xfrm>
        <a:graphic>
          <a:graphicData uri="http://schemas.openxmlformats.org/presentationml/2006/ole">
            <mc:AlternateContent xmlns:mc="http://schemas.openxmlformats.org/markup-compatibility/2006">
              <mc:Choice xmlns:v="urn:schemas-microsoft-com:vml" Requires="v">
                <p:oleObj spid="_x0000_s241697" name="Equation" r:id="rId10" imgW="1562100" imgH="241300" progId="Equation.3">
                  <p:embed/>
                </p:oleObj>
              </mc:Choice>
              <mc:Fallback>
                <p:oleObj name="Equation" r:id="rId10" imgW="1562100" imgH="241300" progId="Equation.3">
                  <p:embed/>
                  <p:pic>
                    <p:nvPicPr>
                      <p:cNvPr id="0" name="Object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311908" y="5678438"/>
                        <a:ext cx="1624584" cy="2509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Rectangle 14"/>
          <p:cNvSpPr>
            <a:spLocks noChangeArrowheads="1"/>
          </p:cNvSpPr>
          <p:nvPr/>
        </p:nvSpPr>
        <p:spPr bwMode="auto">
          <a:xfrm>
            <a:off x="2011680" y="472943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1" name="Object 20"/>
          <p:cNvGraphicFramePr>
            <a:graphicFrameLocks noChangeAspect="1"/>
          </p:cNvGraphicFramePr>
          <p:nvPr>
            <p:extLst>
              <p:ext uri="{D42A27DB-BD31-4B8C-83A1-F6EECF244321}">
                <p14:modId xmlns:p14="http://schemas.microsoft.com/office/powerpoint/2010/main" val="3223586419"/>
              </p:ext>
            </p:extLst>
          </p:nvPr>
        </p:nvGraphicFramePr>
        <p:xfrm>
          <a:off x="4061454" y="5616491"/>
          <a:ext cx="3187440" cy="393480"/>
        </p:xfrm>
        <a:graphic>
          <a:graphicData uri="http://schemas.openxmlformats.org/presentationml/2006/ole">
            <mc:AlternateContent xmlns:mc="http://schemas.openxmlformats.org/markup-compatibility/2006">
              <mc:Choice xmlns:v="urn:schemas-microsoft-com:vml" Requires="v">
                <p:oleObj spid="_x0000_s241698" name="Equation" r:id="rId12" imgW="3187440" imgH="393480" progId="Equation.3">
                  <p:embed/>
                </p:oleObj>
              </mc:Choice>
              <mc:Fallback>
                <p:oleObj name="Equation" r:id="rId12" imgW="3187440" imgH="393480" progId="Equation.3">
                  <p:embed/>
                  <p:pic>
                    <p:nvPicPr>
                      <p:cNvPr id="0" name="Object 13"/>
                      <p:cNvPicPr>
                        <a:picLocks noChangeAspect="1" noChangeArrowheads="1"/>
                      </p:cNvPicPr>
                      <p:nvPr/>
                    </p:nvPicPr>
                    <p:blipFill>
                      <a:blip r:embed="rId13"/>
                      <a:srcRect/>
                      <a:stretch>
                        <a:fillRect/>
                      </a:stretch>
                    </p:blipFill>
                    <p:spPr bwMode="auto">
                      <a:xfrm>
                        <a:off x="4061454" y="5616491"/>
                        <a:ext cx="3187440" cy="3934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Text Box 14"/>
          <p:cNvSpPr txBox="1">
            <a:spLocks noChangeArrowheads="1"/>
          </p:cNvSpPr>
          <p:nvPr/>
        </p:nvSpPr>
        <p:spPr bwMode="auto">
          <a:xfrm>
            <a:off x="1096130" y="4849972"/>
            <a:ext cx="7062230" cy="584775"/>
          </a:xfrm>
          <a:prstGeom prst="rect">
            <a:avLst/>
          </a:prstGeom>
          <a:noFill/>
          <a:ln w="19050">
            <a:noFill/>
            <a:miter lim="800000"/>
            <a:headEnd/>
            <a:tailEnd/>
          </a:ln>
        </p:spPr>
        <p:txBody>
          <a:bodyPr wrap="square" anchor="ctr">
            <a:spAutoFit/>
          </a:bodyPr>
          <a:lstStyle/>
          <a:p>
            <a:pPr algn="l">
              <a:spcBef>
                <a:spcPct val="50000"/>
              </a:spcBef>
            </a:pPr>
            <a:r>
              <a:rPr lang="en-US" sz="1600" b="0" dirty="0" smtClean="0"/>
              <a:t>Through iteration on temperature, it is found that at </a:t>
            </a:r>
            <a:r>
              <a:rPr lang="en-US" sz="1600" b="0" u="sng" dirty="0" smtClean="0"/>
              <a:t>633°F</a:t>
            </a:r>
            <a:r>
              <a:rPr lang="en-US" sz="1600" b="0" dirty="0" smtClean="0"/>
              <a:t>, the enthalpies of H2O and CO2 are 1320 and 474 BTU/</a:t>
            </a:r>
            <a:r>
              <a:rPr lang="en-US" sz="1600" b="0" dirty="0" err="1" smtClean="0"/>
              <a:t>lb</a:t>
            </a:r>
            <a:r>
              <a:rPr lang="en-US" sz="1600" b="0" dirty="0" smtClean="0"/>
              <a:t>, respectively.</a:t>
            </a:r>
            <a:endParaRPr lang="en-US" sz="1600" b="0" dirty="0" smtClean="0"/>
          </a:p>
        </p:txBody>
      </p:sp>
    </p:spTree>
    <p:extLst>
      <p:ext uri="{BB962C8B-B14F-4D97-AF65-F5344CB8AC3E}">
        <p14:creationId xmlns:p14="http://schemas.microsoft.com/office/powerpoint/2010/main" val="3169993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600" dirty="0" smtClean="0">
                <a:latin typeface="Arial" pitchFamily="34" charset="0"/>
                <a:cs typeface="Arial" pitchFamily="34" charset="0"/>
              </a:rPr>
              <a:t>Enhanced Mixture Option</a:t>
            </a:r>
            <a:endParaRPr lang="en-US" sz="3600" dirty="0"/>
          </a:p>
        </p:txBody>
      </p:sp>
      <p:sp>
        <p:nvSpPr>
          <p:cNvPr id="4" name="Content Placeholder 3"/>
          <p:cNvSpPr>
            <a:spLocks noGrp="1"/>
          </p:cNvSpPr>
          <p:nvPr>
            <p:ph idx="1"/>
          </p:nvPr>
        </p:nvSpPr>
        <p:spPr/>
        <p:txBody>
          <a:bodyPr>
            <a:normAutofit fontScale="92500" lnSpcReduction="10000"/>
          </a:bodyPr>
          <a:lstStyle/>
          <a:p>
            <a:r>
              <a:rPr lang="en-US" sz="2400" dirty="0" smtClean="0"/>
              <a:t>The mixture capability in earlier versions of GFSSP does not allow phase change in any constituent of the mixture</a:t>
            </a:r>
          </a:p>
          <a:p>
            <a:r>
              <a:rPr lang="en-US" sz="2400" dirty="0" smtClean="0"/>
              <a:t>In liquid propulsion applications, there are situations where one of the constituent is saturated, i.e. mixture of liquid and vapor in equilibrium</a:t>
            </a:r>
          </a:p>
          <a:p>
            <a:pPr lvl="1"/>
            <a:r>
              <a:rPr lang="en-US" sz="2000" dirty="0" smtClean="0"/>
              <a:t>For example during purging of liquid oxygen by ambient helium, a mixture of helium, LO2 and GO2 exist</a:t>
            </a:r>
          </a:p>
          <a:p>
            <a:r>
              <a:rPr lang="en-US" sz="2400" dirty="0" smtClean="0"/>
              <a:t>Why is there such a limitation?</a:t>
            </a:r>
          </a:p>
          <a:p>
            <a:pPr lvl="1"/>
            <a:r>
              <a:rPr lang="en-US" sz="2000" dirty="0" smtClean="0"/>
              <a:t>Because the energy conservation equation of the mixture is solved in terms of temperature</a:t>
            </a:r>
          </a:p>
          <a:p>
            <a:pPr lvl="1"/>
            <a:r>
              <a:rPr lang="en-US" sz="2000" dirty="0" smtClean="0"/>
              <a:t>For calculating phase change energy equation for each species must be solved in terms of enthalpy</a:t>
            </a:r>
            <a:endParaRPr lang="en-US" sz="2000" dirty="0"/>
          </a:p>
        </p:txBody>
      </p:sp>
      <p:sp>
        <p:nvSpPr>
          <p:cNvPr id="6" name="Date Placeholder 5"/>
          <p:cNvSpPr>
            <a:spLocks noGrp="1"/>
          </p:cNvSpPr>
          <p:nvPr>
            <p:ph type="dt" sz="half" idx="10"/>
          </p:nvPr>
        </p:nvSpPr>
        <p:spPr>
          <a:xfrm>
            <a:off x="685800" y="6248400"/>
            <a:ext cx="1905000" cy="457200"/>
          </a:xfrm>
        </p:spPr>
        <p:txBody>
          <a:bodyPr/>
          <a:lstStyle/>
          <a:p>
            <a:r>
              <a:rPr lang="en-US" smtClean="0"/>
              <a:t> </a:t>
            </a:r>
            <a:endParaRPr lang="en-US"/>
          </a:p>
        </p:txBody>
      </p:sp>
      <p:sp>
        <p:nvSpPr>
          <p:cNvPr id="7" name="Footer Placeholder 6"/>
          <p:cNvSpPr>
            <a:spLocks noGrp="1"/>
          </p:cNvSpPr>
          <p:nvPr>
            <p:ph type="ftr" sz="quarter" idx="11"/>
          </p:nvPr>
        </p:nvSpPr>
        <p:spPr>
          <a:xfrm>
            <a:off x="3124200" y="6248400"/>
            <a:ext cx="2060050" cy="457200"/>
          </a:xfrm>
        </p:spPr>
        <p:txBody>
          <a:bodyPr/>
          <a:lstStyle/>
          <a:p>
            <a:r>
              <a:rPr lang="en-US" smtClean="0"/>
              <a:t>GFSSP 7.01 -- Fluid Mixture</a:t>
            </a:r>
            <a:endParaRPr lang="en-US" dirty="0"/>
          </a:p>
        </p:txBody>
      </p:sp>
      <p:sp>
        <p:nvSpPr>
          <p:cNvPr id="2" name="Slide Number Placeholder 1"/>
          <p:cNvSpPr>
            <a:spLocks noGrp="1"/>
          </p:cNvSpPr>
          <p:nvPr>
            <p:ph type="sldNum" sz="quarter" idx="12"/>
          </p:nvPr>
        </p:nvSpPr>
        <p:spPr/>
        <p:txBody>
          <a:bodyPr/>
          <a:lstStyle/>
          <a:p>
            <a:fld id="{110707E2-5180-4287-9011-85EBB87C357B}" type="slidenum">
              <a:rPr lang="en-US" smtClean="0"/>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latin typeface="Arial" pitchFamily="34" charset="0"/>
                <a:cs typeface="Arial" pitchFamily="34" charset="0"/>
              </a:rPr>
              <a:t>Mathematical Formulation</a:t>
            </a:r>
            <a:endParaRPr lang="en-US" sz="3200" dirty="0">
              <a:latin typeface="Arial" pitchFamily="34" charset="0"/>
              <a:cs typeface="Arial" pitchFamily="34" charset="0"/>
            </a:endParaRPr>
          </a:p>
        </p:txBody>
      </p:sp>
      <p:sp>
        <p:nvSpPr>
          <p:cNvPr id="3" name="Content Placeholder 2"/>
          <p:cNvSpPr>
            <a:spLocks noGrp="1"/>
          </p:cNvSpPr>
          <p:nvPr>
            <p:ph idx="1"/>
          </p:nvPr>
        </p:nvSpPr>
        <p:spPr>
          <a:xfrm>
            <a:off x="677848" y="1543878"/>
            <a:ext cx="7772400" cy="4114800"/>
          </a:xfrm>
        </p:spPr>
        <p:txBody>
          <a:bodyPr>
            <a:normAutofit lnSpcReduction="10000"/>
          </a:bodyPr>
          <a:lstStyle/>
          <a:p>
            <a:r>
              <a:rPr lang="en-US" sz="2400" dirty="0" smtClean="0">
                <a:solidFill>
                  <a:srgbClr val="FF0000"/>
                </a:solidFill>
                <a:latin typeface="Arial" pitchFamily="34" charset="0"/>
                <a:cs typeface="Arial" pitchFamily="34" charset="0"/>
              </a:rPr>
              <a:t>Mass Conservation</a:t>
            </a:r>
          </a:p>
          <a:p>
            <a:pPr lvl="1"/>
            <a:r>
              <a:rPr lang="en-US" sz="2000" dirty="0" smtClean="0">
                <a:latin typeface="Arial" pitchFamily="34" charset="0"/>
                <a:cs typeface="Arial" pitchFamily="34" charset="0"/>
              </a:rPr>
              <a:t>Mixture Mass </a:t>
            </a:r>
          </a:p>
          <a:p>
            <a:pPr lvl="1"/>
            <a:r>
              <a:rPr lang="en-US" sz="2000" dirty="0" smtClean="0">
                <a:latin typeface="Arial" pitchFamily="34" charset="0"/>
                <a:cs typeface="Arial" pitchFamily="34" charset="0"/>
              </a:rPr>
              <a:t>Concentration of Species</a:t>
            </a:r>
          </a:p>
          <a:p>
            <a:r>
              <a:rPr lang="en-US" sz="2400" dirty="0" smtClean="0">
                <a:solidFill>
                  <a:srgbClr val="FF0000"/>
                </a:solidFill>
                <a:latin typeface="Arial" pitchFamily="34" charset="0"/>
                <a:cs typeface="Arial" pitchFamily="34" charset="0"/>
              </a:rPr>
              <a:t>Momentum Conservation</a:t>
            </a:r>
          </a:p>
          <a:p>
            <a:pPr lvl="1"/>
            <a:r>
              <a:rPr lang="en-US" sz="2000" dirty="0" smtClean="0">
                <a:latin typeface="Arial" pitchFamily="34" charset="0"/>
                <a:cs typeface="Arial" pitchFamily="34" charset="0"/>
              </a:rPr>
              <a:t>Mixture Momentum</a:t>
            </a:r>
          </a:p>
          <a:p>
            <a:r>
              <a:rPr lang="en-US" sz="2400" dirty="0" smtClean="0">
                <a:solidFill>
                  <a:srgbClr val="FF0000"/>
                </a:solidFill>
                <a:latin typeface="Arial" pitchFamily="34" charset="0"/>
                <a:cs typeface="Arial" pitchFamily="34" charset="0"/>
              </a:rPr>
              <a:t>Energy Conservation</a:t>
            </a:r>
          </a:p>
          <a:p>
            <a:pPr lvl="1"/>
            <a:r>
              <a:rPr lang="en-US" sz="2000" dirty="0" smtClean="0">
                <a:latin typeface="Arial" pitchFamily="34" charset="0"/>
                <a:cs typeface="Arial" pitchFamily="34" charset="0"/>
              </a:rPr>
              <a:t>Temperature option</a:t>
            </a:r>
          </a:p>
          <a:p>
            <a:pPr lvl="2"/>
            <a:r>
              <a:rPr lang="en-US" sz="1600" dirty="0" smtClean="0">
                <a:latin typeface="Arial" pitchFamily="34" charset="0"/>
                <a:cs typeface="Arial" pitchFamily="34" charset="0"/>
              </a:rPr>
              <a:t>Energy Conservation is formulated in terms of temperature</a:t>
            </a:r>
          </a:p>
          <a:p>
            <a:pPr lvl="2"/>
            <a:r>
              <a:rPr lang="en-US" sz="1600" dirty="0" smtClean="0">
                <a:latin typeface="Arial" pitchFamily="34" charset="0"/>
                <a:cs typeface="Arial" pitchFamily="34" charset="0"/>
              </a:rPr>
              <a:t>Applicable for gas mixture</a:t>
            </a:r>
          </a:p>
          <a:p>
            <a:pPr lvl="1"/>
            <a:r>
              <a:rPr lang="en-US" sz="2000" dirty="0" smtClean="0">
                <a:latin typeface="Arial" pitchFamily="34" charset="0"/>
                <a:cs typeface="Arial" pitchFamily="34" charset="0"/>
              </a:rPr>
              <a:t>Enthalpy 2 option</a:t>
            </a:r>
          </a:p>
          <a:p>
            <a:pPr lvl="2"/>
            <a:r>
              <a:rPr lang="en-US" sz="1600" dirty="0" smtClean="0">
                <a:latin typeface="Arial" pitchFamily="34" charset="0"/>
                <a:cs typeface="Arial" pitchFamily="34" charset="0"/>
              </a:rPr>
              <a:t>Separate Energy Equations are solved for Individual Species</a:t>
            </a:r>
          </a:p>
          <a:p>
            <a:pPr lvl="2"/>
            <a:r>
              <a:rPr lang="en-US" sz="1600" dirty="0" smtClean="0">
                <a:latin typeface="Arial" pitchFamily="34" charset="0"/>
                <a:cs typeface="Arial" pitchFamily="34" charset="0"/>
              </a:rPr>
              <a:t>Applicable for liquid-gas mixture with phase change</a:t>
            </a:r>
            <a:endParaRPr lang="en-US" sz="1600" dirty="0">
              <a:latin typeface="Arial" pitchFamily="34" charset="0"/>
              <a:cs typeface="Arial" pitchFamily="34" charset="0"/>
            </a:endParaRPr>
          </a:p>
        </p:txBody>
      </p:sp>
      <p:sp>
        <p:nvSpPr>
          <p:cNvPr id="5" name="Date Placeholder 4"/>
          <p:cNvSpPr>
            <a:spLocks noGrp="1"/>
          </p:cNvSpPr>
          <p:nvPr>
            <p:ph type="dt" sz="half" idx="10"/>
          </p:nvPr>
        </p:nvSpPr>
        <p:spPr>
          <a:xfrm>
            <a:off x="685800" y="6248400"/>
            <a:ext cx="1905000" cy="457200"/>
          </a:xfrm>
        </p:spPr>
        <p:txBody>
          <a:bodyPr/>
          <a:lstStyle/>
          <a:p>
            <a:r>
              <a:rPr lang="en-US" smtClean="0"/>
              <a:t> </a:t>
            </a:r>
            <a:endParaRPr lang="en-US"/>
          </a:p>
        </p:txBody>
      </p:sp>
      <p:sp>
        <p:nvSpPr>
          <p:cNvPr id="6" name="Footer Placeholder 5"/>
          <p:cNvSpPr>
            <a:spLocks noGrp="1"/>
          </p:cNvSpPr>
          <p:nvPr>
            <p:ph type="ftr" sz="quarter" idx="11"/>
          </p:nvPr>
        </p:nvSpPr>
        <p:spPr>
          <a:xfrm>
            <a:off x="3124200" y="6248400"/>
            <a:ext cx="1821511" cy="457200"/>
          </a:xfrm>
        </p:spPr>
        <p:txBody>
          <a:bodyPr/>
          <a:lstStyle/>
          <a:p>
            <a:r>
              <a:rPr lang="en-US" smtClean="0"/>
              <a:t>GFSSP 7.01 -- Fluid Mixture</a:t>
            </a:r>
            <a:endParaRPr lang="en-US" dirty="0"/>
          </a:p>
        </p:txBody>
      </p:sp>
      <p:sp>
        <p:nvSpPr>
          <p:cNvPr id="4" name="Slide Number Placeholder 3"/>
          <p:cNvSpPr>
            <a:spLocks noGrp="1"/>
          </p:cNvSpPr>
          <p:nvPr>
            <p:ph type="sldNum" sz="quarter" idx="12"/>
          </p:nvPr>
        </p:nvSpPr>
        <p:spPr/>
        <p:txBody>
          <a:bodyPr/>
          <a:lstStyle/>
          <a:p>
            <a:fld id="{110707E2-5180-4287-9011-85EBB87C357B}" type="slidenum">
              <a:rPr lang="en-US" smtClean="0"/>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905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1905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10919</TotalTime>
  <Words>838</Words>
  <Application>Microsoft Office PowerPoint</Application>
  <PresentationFormat>On-screen Show (4:3)</PresentationFormat>
  <Paragraphs>134</Paragraphs>
  <Slides>20</Slides>
  <Notes>2</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4</vt:i4>
      </vt:variant>
      <vt:variant>
        <vt:lpstr>Slide Titles</vt:lpstr>
      </vt:variant>
      <vt:variant>
        <vt:i4>20</vt:i4>
      </vt:variant>
    </vt:vector>
  </HeadingPairs>
  <TitlesOfParts>
    <vt:vector size="27" baseType="lpstr">
      <vt:lpstr>Arial</vt:lpstr>
      <vt:lpstr>Times New Roman</vt:lpstr>
      <vt:lpstr>Default Design</vt:lpstr>
      <vt:lpstr>Picture</vt:lpstr>
      <vt:lpstr>Equation</vt:lpstr>
      <vt:lpstr>Equation.DSMT4</vt:lpstr>
      <vt:lpstr>Microsoft Equation 3.0</vt:lpstr>
      <vt:lpstr>Fluid Mixture &amp; Two-Phase Flows</vt:lpstr>
      <vt:lpstr>CONTENT</vt:lpstr>
      <vt:lpstr>PowerPoint Presentation</vt:lpstr>
      <vt:lpstr>PowerPoint Presentation</vt:lpstr>
      <vt:lpstr>PowerPoint Presentation</vt:lpstr>
      <vt:lpstr>PowerPoint Presentation</vt:lpstr>
      <vt:lpstr>PowerPoint Presentation</vt:lpstr>
      <vt:lpstr>Enhanced Mixture Option</vt:lpstr>
      <vt:lpstr>Mathematical Formulation</vt:lpstr>
      <vt:lpstr>Separate Energy Equation for Individual Species (SEEIS) </vt:lpstr>
      <vt:lpstr>Thermodynamic Properties</vt:lpstr>
      <vt:lpstr>PowerPoint Presentation</vt:lpstr>
      <vt:lpstr>PowerPoint Presentation</vt:lpstr>
      <vt:lpstr>Charging of Pogo Accumulator</vt:lpstr>
      <vt:lpstr>PowerPoint Presentation</vt:lpstr>
      <vt:lpstr>PowerPoint Presentation</vt:lpstr>
      <vt:lpstr>Boundary Conditions</vt:lpstr>
      <vt:lpstr>PowerPoint Presentation</vt:lpstr>
      <vt:lpstr>PowerPoint Presentation</vt:lpstr>
      <vt:lpstr>PowerPoint Presentation</vt:lpstr>
    </vt:vector>
  </TitlesOfParts>
  <Company>MSFC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Computational Model of Evaporative Mass Transfer</dc:title>
  <dc:creator>Alok Majumdar</dc:creator>
  <cp:lastModifiedBy>Leclair, Andre C. (MSFC-ER43)</cp:lastModifiedBy>
  <cp:revision>113</cp:revision>
  <cp:lastPrinted>2000-03-02T18:47:58Z</cp:lastPrinted>
  <dcterms:created xsi:type="dcterms:W3CDTF">2000-02-22T21:14:35Z</dcterms:created>
  <dcterms:modified xsi:type="dcterms:W3CDTF">2016-01-15T21:23:40Z</dcterms:modified>
</cp:coreProperties>
</file>