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88" r:id="rId4"/>
    <p:sldId id="289" r:id="rId5"/>
    <p:sldId id="258" r:id="rId6"/>
    <p:sldId id="259" r:id="rId7"/>
    <p:sldId id="355" r:id="rId8"/>
    <p:sldId id="260" r:id="rId9"/>
    <p:sldId id="326" r:id="rId10"/>
    <p:sldId id="262" r:id="rId11"/>
    <p:sldId id="264" r:id="rId12"/>
    <p:sldId id="265" r:id="rId13"/>
    <p:sldId id="279" r:id="rId14"/>
    <p:sldId id="280" r:id="rId15"/>
    <p:sldId id="281" r:id="rId16"/>
    <p:sldId id="327" r:id="rId17"/>
    <p:sldId id="356" r:id="rId18"/>
    <p:sldId id="360" r:id="rId19"/>
    <p:sldId id="357" r:id="rId20"/>
    <p:sldId id="358" r:id="rId21"/>
    <p:sldId id="359" r:id="rId22"/>
    <p:sldId id="331" r:id="rId23"/>
    <p:sldId id="328" r:id="rId24"/>
    <p:sldId id="334" r:id="rId25"/>
    <p:sldId id="329" r:id="rId26"/>
    <p:sldId id="330" r:id="rId27"/>
    <p:sldId id="332" r:id="rId28"/>
    <p:sldId id="333" r:id="rId29"/>
    <p:sldId id="335" r:id="rId30"/>
    <p:sldId id="336" r:id="rId31"/>
    <p:sldId id="341" r:id="rId32"/>
    <p:sldId id="342" r:id="rId33"/>
    <p:sldId id="361" r:id="rId34"/>
    <p:sldId id="362" r:id="rId35"/>
    <p:sldId id="363" r:id="rId36"/>
    <p:sldId id="353" r:id="rId37"/>
    <p:sldId id="354" r:id="rId38"/>
    <p:sldId id="286" r:id="rId39"/>
    <p:sldId id="343" r:id="rId40"/>
    <p:sldId id="344" r:id="rId41"/>
    <p:sldId id="345" r:id="rId42"/>
    <p:sldId id="346" r:id="rId43"/>
    <p:sldId id="347" r:id="rId44"/>
    <p:sldId id="348" r:id="rId45"/>
    <p:sldId id="349" r:id="rId46"/>
    <p:sldId id="350" r:id="rId47"/>
    <p:sldId id="351" r:id="rId48"/>
    <p:sldId id="352" r:id="rId4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119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0342898-5466-4644-9CE3-BA5009F23E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24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42898-5466-4644-9CE3-BA5009F23E9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36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342898-5466-4644-9CE3-BA5009F23E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65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/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lang="en-US" sz="3200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6781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 eaLnBrk="0" hangingPunct="0">
              <a:defRPr/>
            </a:pPr>
            <a:endParaRPr lang="en-US" sz="1400">
              <a:latin typeface="Times New Roman" pitchFamily="18" charset="0"/>
            </a:endParaRPr>
          </a:p>
        </p:txBody>
      </p:sp>
      <p:pic>
        <p:nvPicPr>
          <p:cNvPr id="14346" name="Picture 12"/>
          <p:cNvPicPr>
            <a:picLocks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5100" y="173038"/>
            <a:ext cx="102076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Text Box 15"/>
          <p:cNvSpPr txBox="1">
            <a:spLocks noChangeArrowheads="1"/>
          </p:cNvSpPr>
          <p:nvPr userDrawn="1"/>
        </p:nvSpPr>
        <p:spPr bwMode="auto">
          <a:xfrm>
            <a:off x="5097463" y="6176963"/>
            <a:ext cx="182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defRPr/>
            </a:pPr>
            <a:endParaRPr lang="en-US" sz="1000" i="1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63A99-9D52-4B7A-803F-E05D369C9A3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0"/>
            <a:ext cx="7772400" cy="2155825"/>
          </a:xfrm>
        </p:spPr>
        <p:txBody>
          <a:bodyPr/>
          <a:lstStyle/>
          <a:p>
            <a:pPr eaLnBrk="1" hangingPunct="1"/>
            <a:r>
              <a:rPr lang="en-US" sz="3200" b="1" smtClean="0"/>
              <a:t>USER SUBROUTINE</a:t>
            </a:r>
            <a:br>
              <a:rPr lang="en-US" sz="3200" b="1" smtClean="0"/>
            </a:br>
            <a:endParaRPr lang="en-US" sz="3200" b="1" smtClean="0"/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09800"/>
            <a:ext cx="4364038" cy="31337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1065213" y="1612900"/>
            <a:ext cx="1892300" cy="12065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MAIN</a:t>
            </a:r>
            <a:endParaRPr lang="en-US" sz="1600"/>
          </a:p>
          <a:p>
            <a:pPr eaLnBrk="0" hangingPunct="0"/>
            <a:r>
              <a:rPr lang="en-US" sz="900"/>
              <a:t>Controls program</a:t>
            </a: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4189413" y="1460500"/>
            <a:ext cx="397510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FILENUM</a:t>
            </a:r>
            <a:endParaRPr lang="en-US" sz="1600"/>
          </a:p>
          <a:p>
            <a:pPr eaLnBrk="0" hangingPunct="0"/>
            <a:r>
              <a:rPr lang="en-US" sz="900"/>
              <a:t>Defines input and output files numbers within the code </a:t>
            </a:r>
          </a:p>
        </p:txBody>
      </p:sp>
      <p:sp>
        <p:nvSpPr>
          <p:cNvPr id="23556" name="Rectangle 7"/>
          <p:cNvSpPr>
            <a:spLocks noChangeArrowheads="1"/>
          </p:cNvSpPr>
          <p:nvPr/>
        </p:nvSpPr>
        <p:spPr bwMode="auto">
          <a:xfrm>
            <a:off x="4191000" y="2057400"/>
            <a:ext cx="3975100" cy="482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TSTEP</a:t>
            </a:r>
            <a:endParaRPr lang="en-US" sz="1600"/>
          </a:p>
          <a:p>
            <a:pPr eaLnBrk="0" hangingPunct="0"/>
            <a:r>
              <a:rPr lang="en-US" sz="900"/>
              <a:t>Allows user to overwrite the input deck defined time step</a:t>
            </a:r>
          </a:p>
        </p:txBody>
      </p:sp>
      <p:sp>
        <p:nvSpPr>
          <p:cNvPr id="23557" name="Line 8"/>
          <p:cNvSpPr>
            <a:spLocks noChangeShapeType="1"/>
          </p:cNvSpPr>
          <p:nvPr/>
        </p:nvSpPr>
        <p:spPr bwMode="auto">
          <a:xfrm>
            <a:off x="2963863" y="1778000"/>
            <a:ext cx="1219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Line 9"/>
          <p:cNvSpPr>
            <a:spLocks noChangeShapeType="1"/>
          </p:cNvSpPr>
          <p:nvPr/>
        </p:nvSpPr>
        <p:spPr bwMode="auto">
          <a:xfrm>
            <a:off x="2963863" y="2197100"/>
            <a:ext cx="1219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Rectangle 10"/>
          <p:cNvSpPr>
            <a:spLocks noChangeArrowheads="1"/>
          </p:cNvSpPr>
          <p:nvPr/>
        </p:nvSpPr>
        <p:spPr bwMode="auto">
          <a:xfrm>
            <a:off x="1143000" y="3200400"/>
            <a:ext cx="1892300" cy="5778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READIN</a:t>
            </a:r>
            <a:endParaRPr lang="en-US" sz="1600"/>
          </a:p>
          <a:p>
            <a:pPr eaLnBrk="0" hangingPunct="0"/>
            <a:r>
              <a:rPr lang="en-US" sz="900"/>
              <a:t>Reads input data file</a:t>
            </a:r>
          </a:p>
        </p:txBody>
      </p:sp>
      <p:sp>
        <p:nvSpPr>
          <p:cNvPr id="23560" name="Rectangle 11"/>
          <p:cNvSpPr>
            <a:spLocks noChangeArrowheads="1"/>
          </p:cNvSpPr>
          <p:nvPr/>
        </p:nvSpPr>
        <p:spPr bwMode="auto">
          <a:xfrm>
            <a:off x="4267200" y="3276600"/>
            <a:ext cx="3975100" cy="5016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USRSET</a:t>
            </a:r>
            <a:endParaRPr lang="en-US" sz="1600"/>
          </a:p>
          <a:p>
            <a:pPr eaLnBrk="0" hangingPunct="0"/>
            <a:r>
              <a:rPr lang="en-US" sz="900"/>
              <a:t>Allows user to redefine input file to custom format</a:t>
            </a:r>
          </a:p>
        </p:txBody>
      </p:sp>
      <p:sp>
        <p:nvSpPr>
          <p:cNvPr id="23561" name="Line 12"/>
          <p:cNvSpPr>
            <a:spLocks noChangeShapeType="1"/>
          </p:cNvSpPr>
          <p:nvPr/>
        </p:nvSpPr>
        <p:spPr bwMode="auto">
          <a:xfrm>
            <a:off x="3048000" y="35052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2" name="Rectangle 13"/>
          <p:cNvSpPr>
            <a:spLocks noChangeArrowheads="1"/>
          </p:cNvSpPr>
          <p:nvPr/>
        </p:nvSpPr>
        <p:spPr bwMode="auto">
          <a:xfrm>
            <a:off x="1143000" y="4038600"/>
            <a:ext cx="1892300" cy="673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INIT</a:t>
            </a:r>
            <a:endParaRPr lang="en-US" sz="1600"/>
          </a:p>
          <a:p>
            <a:pPr eaLnBrk="0" hangingPunct="0"/>
            <a:r>
              <a:rPr lang="en-US" sz="900"/>
              <a:t>Provides initial value</a:t>
            </a:r>
          </a:p>
          <a:p>
            <a:pPr eaLnBrk="0" hangingPunct="0"/>
            <a:r>
              <a:rPr lang="en-US" sz="900"/>
              <a:t>and steady state</a:t>
            </a:r>
          </a:p>
          <a:p>
            <a:pPr eaLnBrk="0" hangingPunct="0"/>
            <a:r>
              <a:rPr lang="en-US" sz="900"/>
              <a:t>boundary conditions</a:t>
            </a:r>
          </a:p>
        </p:txBody>
      </p:sp>
      <p:sp>
        <p:nvSpPr>
          <p:cNvPr id="23563" name="Rectangle 14"/>
          <p:cNvSpPr>
            <a:spLocks noChangeArrowheads="1"/>
          </p:cNvSpPr>
          <p:nvPr/>
        </p:nvSpPr>
        <p:spPr bwMode="auto">
          <a:xfrm>
            <a:off x="4267200" y="4114800"/>
            <a:ext cx="3975100" cy="53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USRINT</a:t>
            </a:r>
            <a:endParaRPr lang="en-US" sz="1600"/>
          </a:p>
          <a:p>
            <a:pPr eaLnBrk="0" hangingPunct="0"/>
            <a:r>
              <a:rPr lang="en-US" sz="900"/>
              <a:t>Allows user to overwrite initial values and </a:t>
            </a:r>
          </a:p>
          <a:p>
            <a:pPr eaLnBrk="0" hangingPunct="0"/>
            <a:r>
              <a:rPr lang="en-US" sz="900"/>
              <a:t>steady state boundary conditions</a:t>
            </a:r>
          </a:p>
        </p:txBody>
      </p:sp>
      <p:sp>
        <p:nvSpPr>
          <p:cNvPr id="23564" name="Line 15"/>
          <p:cNvSpPr>
            <a:spLocks noChangeShapeType="1"/>
          </p:cNvSpPr>
          <p:nvPr/>
        </p:nvSpPr>
        <p:spPr bwMode="auto">
          <a:xfrm>
            <a:off x="3048000" y="44196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5" name="Rectangle 16"/>
          <p:cNvSpPr>
            <a:spLocks noChangeArrowheads="1"/>
          </p:cNvSpPr>
          <p:nvPr/>
        </p:nvSpPr>
        <p:spPr bwMode="auto">
          <a:xfrm>
            <a:off x="1143000" y="5105400"/>
            <a:ext cx="1892300" cy="749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BOUND</a:t>
            </a:r>
            <a:endParaRPr lang="en-US" sz="1600"/>
          </a:p>
          <a:p>
            <a:pPr eaLnBrk="0" hangingPunct="0"/>
            <a:r>
              <a:rPr lang="en-US" sz="900"/>
              <a:t>Provides time-dependant</a:t>
            </a:r>
          </a:p>
          <a:p>
            <a:pPr eaLnBrk="0" hangingPunct="0"/>
            <a:r>
              <a:rPr lang="en-US" sz="900"/>
              <a:t>boundary conditions</a:t>
            </a:r>
          </a:p>
          <a:p>
            <a:pPr eaLnBrk="0" hangingPunct="0"/>
            <a:r>
              <a:rPr lang="en-US" sz="900"/>
              <a:t>from history file</a:t>
            </a:r>
          </a:p>
        </p:txBody>
      </p:sp>
      <p:sp>
        <p:nvSpPr>
          <p:cNvPr id="23566" name="Rectangle 17"/>
          <p:cNvSpPr>
            <a:spLocks noChangeArrowheads="1"/>
          </p:cNvSpPr>
          <p:nvPr/>
        </p:nvSpPr>
        <p:spPr bwMode="auto">
          <a:xfrm>
            <a:off x="4191000" y="5257800"/>
            <a:ext cx="397510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BNDUSER</a:t>
            </a:r>
            <a:endParaRPr lang="en-US" sz="1600"/>
          </a:p>
          <a:p>
            <a:pPr eaLnBrk="0" hangingPunct="0"/>
            <a:r>
              <a:rPr lang="en-US" sz="900"/>
              <a:t>Allows user to define time-dependant boundary conditions</a:t>
            </a:r>
          </a:p>
        </p:txBody>
      </p:sp>
      <p:sp>
        <p:nvSpPr>
          <p:cNvPr id="23567" name="Line 18"/>
          <p:cNvSpPr>
            <a:spLocks noChangeShapeType="1"/>
          </p:cNvSpPr>
          <p:nvPr/>
        </p:nvSpPr>
        <p:spPr bwMode="auto">
          <a:xfrm>
            <a:off x="3048000" y="5486400"/>
            <a:ext cx="1141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68" name="Rectangle 24"/>
          <p:cNvSpPr>
            <a:spLocks noChangeArrowheads="1"/>
          </p:cNvSpPr>
          <p:nvPr/>
        </p:nvSpPr>
        <p:spPr bwMode="auto">
          <a:xfrm>
            <a:off x="774700" y="1060450"/>
            <a:ext cx="27066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Solver Module/</a:t>
            </a:r>
            <a:r>
              <a:rPr lang="en-US" sz="900"/>
              <a:t>function</a:t>
            </a:r>
          </a:p>
        </p:txBody>
      </p:sp>
      <p:sp>
        <p:nvSpPr>
          <p:cNvPr id="23569" name="Rectangle 25"/>
          <p:cNvSpPr>
            <a:spLocks noChangeArrowheads="1"/>
          </p:cNvSpPr>
          <p:nvPr/>
        </p:nvSpPr>
        <p:spPr bwMode="auto">
          <a:xfrm>
            <a:off x="4616450" y="1060450"/>
            <a:ext cx="2960688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User Subroutine/</a:t>
            </a:r>
            <a:r>
              <a:rPr lang="en-US" sz="900"/>
              <a:t>function</a:t>
            </a:r>
          </a:p>
        </p:txBody>
      </p:sp>
      <p:sp>
        <p:nvSpPr>
          <p:cNvPr id="23570" name="Rectangle 26"/>
          <p:cNvSpPr>
            <a:spLocks noChangeArrowheads="1"/>
          </p:cNvSpPr>
          <p:nvPr/>
        </p:nvSpPr>
        <p:spPr bwMode="auto">
          <a:xfrm>
            <a:off x="4191000" y="2667000"/>
            <a:ext cx="3975100" cy="482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USRADJUST</a:t>
            </a:r>
          </a:p>
          <a:p>
            <a:pPr eaLnBrk="0" hangingPunct="0"/>
            <a:r>
              <a:rPr lang="en-US" sz="900"/>
              <a:t>Allows user to iteratively adjust solution to satisfy design requirement</a:t>
            </a:r>
          </a:p>
        </p:txBody>
      </p:sp>
      <p:sp>
        <p:nvSpPr>
          <p:cNvPr id="23571" name="Line 27"/>
          <p:cNvSpPr>
            <a:spLocks noChangeShapeType="1"/>
          </p:cNvSpPr>
          <p:nvPr/>
        </p:nvSpPr>
        <p:spPr bwMode="auto">
          <a:xfrm>
            <a:off x="2971800" y="2743200"/>
            <a:ext cx="1219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72" name="Text Box 28"/>
          <p:cNvSpPr txBox="1">
            <a:spLocks noChangeArrowheads="1"/>
          </p:cNvSpPr>
          <p:nvPr/>
        </p:nvSpPr>
        <p:spPr bwMode="auto">
          <a:xfrm>
            <a:off x="1905000" y="304800"/>
            <a:ext cx="5410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Solver-User Subroutine </a:t>
            </a:r>
            <a:r>
              <a:rPr lang="en-US" sz="2400" dirty="0" smtClean="0"/>
              <a:t>Interaction (Partial List)</a:t>
            </a:r>
            <a:endParaRPr 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1109663" y="457200"/>
            <a:ext cx="27066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Solver Module/</a:t>
            </a:r>
            <a:r>
              <a:rPr lang="en-US" sz="900"/>
              <a:t>function</a:t>
            </a: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4964113" y="457200"/>
            <a:ext cx="29606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User Subroutine/</a:t>
            </a:r>
            <a:r>
              <a:rPr lang="en-US" sz="900"/>
              <a:t>function</a:t>
            </a:r>
          </a:p>
        </p:txBody>
      </p:sp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1524000" y="2209800"/>
            <a:ext cx="1892300" cy="9921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ENTHALPY/</a:t>
            </a:r>
          </a:p>
          <a:p>
            <a:pPr eaLnBrk="0" hangingPunct="0"/>
            <a:r>
              <a:rPr lang="en-US" sz="1600" b="1"/>
              <a:t>ENTROPY</a:t>
            </a:r>
            <a:endParaRPr lang="en-US" sz="1600"/>
          </a:p>
          <a:p>
            <a:pPr eaLnBrk="0" hangingPunct="0"/>
            <a:r>
              <a:rPr lang="en-US" sz="900"/>
              <a:t>Generates and solves the</a:t>
            </a:r>
          </a:p>
          <a:p>
            <a:pPr eaLnBrk="0" hangingPunct="0"/>
            <a:r>
              <a:rPr lang="en-US" sz="900"/>
              <a:t>energy conservation</a:t>
            </a:r>
          </a:p>
          <a:p>
            <a:pPr eaLnBrk="0" hangingPunct="0"/>
            <a:r>
              <a:rPr lang="en-US" sz="900"/>
              <a:t>equation</a:t>
            </a:r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4648200" y="2438400"/>
            <a:ext cx="3975100" cy="463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SORCEQ</a:t>
            </a:r>
            <a:endParaRPr lang="en-US" sz="1600"/>
          </a:p>
          <a:p>
            <a:pPr eaLnBrk="0" hangingPunct="0"/>
            <a:r>
              <a:rPr lang="en-US" sz="900"/>
              <a:t>Allows user to provide an external heat source</a:t>
            </a:r>
          </a:p>
        </p:txBody>
      </p:sp>
      <p:sp>
        <p:nvSpPr>
          <p:cNvPr id="24582" name="Line 8"/>
          <p:cNvSpPr>
            <a:spLocks noChangeShapeType="1"/>
          </p:cNvSpPr>
          <p:nvPr/>
        </p:nvSpPr>
        <p:spPr bwMode="auto">
          <a:xfrm>
            <a:off x="3429000" y="26670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1524000" y="3429000"/>
            <a:ext cx="1892300" cy="785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MASSC</a:t>
            </a:r>
            <a:endParaRPr lang="en-US" sz="1600"/>
          </a:p>
          <a:p>
            <a:pPr eaLnBrk="0" hangingPunct="0"/>
            <a:r>
              <a:rPr lang="en-US" sz="900"/>
              <a:t>Generates and solves the</a:t>
            </a:r>
          </a:p>
          <a:p>
            <a:pPr eaLnBrk="0" hangingPunct="0"/>
            <a:r>
              <a:rPr lang="en-US" sz="900"/>
              <a:t>specie conservation</a:t>
            </a:r>
          </a:p>
          <a:p>
            <a:pPr eaLnBrk="0" hangingPunct="0"/>
            <a:r>
              <a:rPr lang="en-US" sz="900"/>
              <a:t>equation</a:t>
            </a: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4648200" y="3581400"/>
            <a:ext cx="3975100" cy="53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SORCEC</a:t>
            </a:r>
            <a:endParaRPr lang="en-US" sz="1600"/>
          </a:p>
          <a:p>
            <a:pPr eaLnBrk="0" hangingPunct="0"/>
            <a:r>
              <a:rPr lang="en-US" sz="900"/>
              <a:t>Allows user to provide an external specie source</a:t>
            </a:r>
          </a:p>
        </p:txBody>
      </p:sp>
      <p:sp>
        <p:nvSpPr>
          <p:cNvPr id="24585" name="Line 11"/>
          <p:cNvSpPr>
            <a:spLocks noChangeShapeType="1"/>
          </p:cNvSpPr>
          <p:nvPr/>
        </p:nvSpPr>
        <p:spPr bwMode="auto">
          <a:xfrm>
            <a:off x="3429000" y="38100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Rectangle 12"/>
          <p:cNvSpPr>
            <a:spLocks noChangeArrowheads="1"/>
          </p:cNvSpPr>
          <p:nvPr/>
        </p:nvSpPr>
        <p:spPr bwMode="auto">
          <a:xfrm>
            <a:off x="1524000" y="4419600"/>
            <a:ext cx="1892300" cy="6731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RESIST</a:t>
            </a:r>
            <a:endParaRPr lang="en-US" sz="1600"/>
          </a:p>
          <a:p>
            <a:pPr eaLnBrk="0" hangingPunct="0"/>
            <a:r>
              <a:rPr lang="en-US" sz="900"/>
              <a:t>Calculates the flow</a:t>
            </a:r>
          </a:p>
          <a:p>
            <a:pPr eaLnBrk="0" hangingPunct="0"/>
            <a:r>
              <a:rPr lang="en-US" sz="900"/>
              <a:t>resistance coefficient </a:t>
            </a:r>
          </a:p>
        </p:txBody>
      </p:sp>
      <p:sp>
        <p:nvSpPr>
          <p:cNvPr id="24587" name="Rectangle 13"/>
          <p:cNvSpPr>
            <a:spLocks noChangeArrowheads="1"/>
          </p:cNvSpPr>
          <p:nvPr/>
        </p:nvSpPr>
        <p:spPr bwMode="auto">
          <a:xfrm>
            <a:off x="4648200" y="4495800"/>
            <a:ext cx="3975100" cy="52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KFUSER</a:t>
            </a:r>
            <a:endParaRPr lang="en-US" sz="1600"/>
          </a:p>
          <a:p>
            <a:pPr eaLnBrk="0" hangingPunct="0"/>
            <a:r>
              <a:rPr lang="en-US" sz="900"/>
              <a:t>Allows user to define new resistance options</a:t>
            </a:r>
          </a:p>
        </p:txBody>
      </p:sp>
      <p:sp>
        <p:nvSpPr>
          <p:cNvPr id="24588" name="Line 14"/>
          <p:cNvSpPr>
            <a:spLocks noChangeShapeType="1"/>
          </p:cNvSpPr>
          <p:nvPr/>
        </p:nvSpPr>
        <p:spPr bwMode="auto">
          <a:xfrm>
            <a:off x="3429000" y="47244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Rectangle 15"/>
          <p:cNvSpPr>
            <a:spLocks noChangeArrowheads="1"/>
          </p:cNvSpPr>
          <p:nvPr/>
        </p:nvSpPr>
        <p:spPr bwMode="auto">
          <a:xfrm>
            <a:off x="1524000" y="5257800"/>
            <a:ext cx="1892300" cy="768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DENSITY</a:t>
            </a:r>
            <a:endParaRPr lang="en-US" sz="1600"/>
          </a:p>
          <a:p>
            <a:pPr eaLnBrk="0" hangingPunct="0"/>
            <a:r>
              <a:rPr lang="en-US" sz="900"/>
              <a:t>Calculates the</a:t>
            </a:r>
          </a:p>
          <a:p>
            <a:pPr eaLnBrk="0" hangingPunct="0"/>
            <a:r>
              <a:rPr lang="en-US" sz="900"/>
              <a:t>fluid properties </a:t>
            </a:r>
          </a:p>
        </p:txBody>
      </p:sp>
      <p:sp>
        <p:nvSpPr>
          <p:cNvPr id="24590" name="Rectangle 16"/>
          <p:cNvSpPr>
            <a:spLocks noChangeArrowheads="1"/>
          </p:cNvSpPr>
          <p:nvPr/>
        </p:nvSpPr>
        <p:spPr bwMode="auto">
          <a:xfrm>
            <a:off x="4648200" y="5410200"/>
            <a:ext cx="3975100" cy="4635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PRPUSER</a:t>
            </a:r>
            <a:endParaRPr lang="en-US" sz="1600"/>
          </a:p>
          <a:p>
            <a:pPr eaLnBrk="0" hangingPunct="0"/>
            <a:r>
              <a:rPr lang="en-US" sz="900"/>
              <a:t>Allows user to define new fluid properties</a:t>
            </a:r>
          </a:p>
        </p:txBody>
      </p:sp>
      <p:sp>
        <p:nvSpPr>
          <p:cNvPr id="24591" name="Line 17"/>
          <p:cNvSpPr>
            <a:spLocks noChangeShapeType="1"/>
          </p:cNvSpPr>
          <p:nvPr/>
        </p:nvSpPr>
        <p:spPr bwMode="auto">
          <a:xfrm>
            <a:off x="3429000" y="5638800"/>
            <a:ext cx="12176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592" name="Group 21"/>
          <p:cNvGrpSpPr>
            <a:grpSpLocks/>
          </p:cNvGrpSpPr>
          <p:nvPr/>
        </p:nvGrpSpPr>
        <p:grpSpPr bwMode="auto">
          <a:xfrm>
            <a:off x="1524000" y="1143000"/>
            <a:ext cx="7080250" cy="1130300"/>
            <a:chOff x="672" y="3182"/>
            <a:chExt cx="4460" cy="712"/>
          </a:xfrm>
        </p:grpSpPr>
        <p:sp>
          <p:nvSpPr>
            <p:cNvPr id="24593" name="Rectangle 22"/>
            <p:cNvSpPr>
              <a:spLocks noChangeArrowheads="1"/>
            </p:cNvSpPr>
            <p:nvPr/>
          </p:nvSpPr>
          <p:spPr bwMode="auto">
            <a:xfrm>
              <a:off x="672" y="3264"/>
              <a:ext cx="1192" cy="5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eaLnBrk="0" hangingPunct="0"/>
              <a:r>
                <a:rPr lang="en-US" sz="1600" b="1"/>
                <a:t>EQNS</a:t>
              </a:r>
              <a:endParaRPr lang="en-US" sz="1600"/>
            </a:p>
            <a:p>
              <a:pPr eaLnBrk="0" hangingPunct="0"/>
              <a:r>
                <a:rPr lang="en-US" sz="900"/>
                <a:t>Generates mass &amp; </a:t>
              </a:r>
            </a:p>
            <a:p>
              <a:pPr eaLnBrk="0" hangingPunct="0"/>
              <a:r>
                <a:rPr lang="en-US" sz="900"/>
                <a:t>momentum conservation </a:t>
              </a:r>
            </a:p>
            <a:p>
              <a:pPr eaLnBrk="0" hangingPunct="0"/>
              <a:r>
                <a:rPr lang="en-US" sz="900"/>
                <a:t>equations along with </a:t>
              </a:r>
            </a:p>
            <a:p>
              <a:pPr eaLnBrk="0" hangingPunct="0"/>
              <a:r>
                <a:rPr lang="en-US" sz="900"/>
                <a:t>equation of resident mass</a:t>
              </a:r>
            </a:p>
          </p:txBody>
        </p:sp>
        <p:sp>
          <p:nvSpPr>
            <p:cNvPr id="24594" name="Rectangle 23"/>
            <p:cNvSpPr>
              <a:spLocks noChangeArrowheads="1"/>
            </p:cNvSpPr>
            <p:nvPr/>
          </p:nvSpPr>
          <p:spPr bwMode="auto">
            <a:xfrm>
              <a:off x="2628" y="3182"/>
              <a:ext cx="2504" cy="32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eaLnBrk="0" hangingPunct="0"/>
              <a:r>
                <a:rPr lang="en-US" sz="1600" b="1"/>
                <a:t>SORCEM</a:t>
              </a:r>
              <a:endParaRPr lang="en-US" sz="1600"/>
            </a:p>
            <a:p>
              <a:pPr eaLnBrk="0" hangingPunct="0"/>
              <a:r>
                <a:rPr lang="en-US" sz="900"/>
                <a:t>Allows user to provide an external mass source</a:t>
              </a:r>
            </a:p>
          </p:txBody>
        </p:sp>
        <p:sp>
          <p:nvSpPr>
            <p:cNvPr id="24595" name="Rectangle 24"/>
            <p:cNvSpPr>
              <a:spLocks noChangeArrowheads="1"/>
            </p:cNvSpPr>
            <p:nvPr/>
          </p:nvSpPr>
          <p:spPr bwMode="auto">
            <a:xfrm>
              <a:off x="2628" y="3542"/>
              <a:ext cx="2504" cy="3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eaLnBrk="0" hangingPunct="0"/>
              <a:r>
                <a:rPr lang="en-US" sz="1600" b="1"/>
                <a:t>SORCEF</a:t>
              </a:r>
              <a:endParaRPr lang="en-US" sz="1600"/>
            </a:p>
            <a:p>
              <a:pPr eaLnBrk="0" hangingPunct="0"/>
              <a:r>
                <a:rPr lang="en-US" sz="900"/>
                <a:t>Allows user to provide an external momentum source</a:t>
              </a:r>
            </a:p>
          </p:txBody>
        </p:sp>
        <p:sp>
          <p:nvSpPr>
            <p:cNvPr id="24596" name="Line 25"/>
            <p:cNvSpPr>
              <a:spLocks noChangeShapeType="1"/>
            </p:cNvSpPr>
            <p:nvPr/>
          </p:nvSpPr>
          <p:spPr bwMode="auto">
            <a:xfrm>
              <a:off x="1857" y="3382"/>
              <a:ext cx="7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97" name="Line 26"/>
            <p:cNvSpPr>
              <a:spLocks noChangeShapeType="1"/>
            </p:cNvSpPr>
            <p:nvPr/>
          </p:nvSpPr>
          <p:spPr bwMode="auto">
            <a:xfrm>
              <a:off x="1857" y="3682"/>
              <a:ext cx="7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0"/>
          <p:cNvGrpSpPr>
            <a:grpSpLocks/>
          </p:cNvGrpSpPr>
          <p:nvPr/>
        </p:nvGrpSpPr>
        <p:grpSpPr bwMode="auto">
          <a:xfrm>
            <a:off x="1447800" y="4953000"/>
            <a:ext cx="7116763" cy="749300"/>
            <a:chOff x="960" y="3318"/>
            <a:chExt cx="4482" cy="472"/>
          </a:xfrm>
        </p:grpSpPr>
        <p:sp>
          <p:nvSpPr>
            <p:cNvPr id="25616" name="Rectangle 4"/>
            <p:cNvSpPr>
              <a:spLocks noChangeArrowheads="1"/>
            </p:cNvSpPr>
            <p:nvPr/>
          </p:nvSpPr>
          <p:spPr bwMode="auto">
            <a:xfrm>
              <a:off x="960" y="3318"/>
              <a:ext cx="1192" cy="4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eaLnBrk="0" hangingPunct="0"/>
              <a:r>
                <a:rPr lang="en-US" sz="1600" b="1"/>
                <a:t>PRINT</a:t>
              </a:r>
              <a:endParaRPr lang="en-US" sz="1600"/>
            </a:p>
            <a:p>
              <a:pPr eaLnBrk="0" hangingPunct="0"/>
              <a:r>
                <a:rPr lang="en-US" sz="900"/>
                <a:t>Generates the Output files</a:t>
              </a:r>
            </a:p>
          </p:txBody>
        </p:sp>
        <p:sp>
          <p:nvSpPr>
            <p:cNvPr id="25617" name="Line 5"/>
            <p:cNvSpPr>
              <a:spLocks noChangeShapeType="1"/>
            </p:cNvSpPr>
            <p:nvPr/>
          </p:nvSpPr>
          <p:spPr bwMode="auto">
            <a:xfrm>
              <a:off x="2167" y="3543"/>
              <a:ext cx="76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stealth" w="med" len="med"/>
              <a:tailEnd type="stealth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8" name="Rectangle 6"/>
            <p:cNvSpPr>
              <a:spLocks noChangeArrowheads="1"/>
            </p:cNvSpPr>
            <p:nvPr/>
          </p:nvSpPr>
          <p:spPr bwMode="auto">
            <a:xfrm>
              <a:off x="2938" y="3367"/>
              <a:ext cx="2504" cy="34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eaLnBrk="0" hangingPunct="0"/>
              <a:r>
                <a:rPr lang="en-US" sz="1600" b="1"/>
                <a:t>PRNUSER</a:t>
              </a:r>
              <a:endParaRPr lang="en-US" sz="1600"/>
            </a:p>
            <a:p>
              <a:pPr eaLnBrk="0" hangingPunct="0"/>
              <a:r>
                <a:rPr lang="en-US" sz="900"/>
                <a:t>Allows user to provide any additional output file(s)</a:t>
              </a:r>
            </a:p>
          </p:txBody>
        </p:sp>
      </p:grpSp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1447800" y="1371600"/>
            <a:ext cx="1892300" cy="749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TSEQNS</a:t>
            </a:r>
            <a:endParaRPr lang="en-US" sz="1600"/>
          </a:p>
          <a:p>
            <a:pPr eaLnBrk="0" hangingPunct="0"/>
            <a:r>
              <a:rPr lang="en-US" sz="900"/>
              <a:t>Generates conservation equations</a:t>
            </a:r>
          </a:p>
          <a:p>
            <a:pPr eaLnBrk="0" hangingPunct="0"/>
            <a:r>
              <a:rPr lang="en-US" sz="900"/>
              <a:t>of solid temperature</a:t>
            </a:r>
          </a:p>
        </p:txBody>
      </p:sp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1447800" y="2362200"/>
            <a:ext cx="1892300" cy="749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TSOLID</a:t>
            </a:r>
            <a:endParaRPr lang="en-US" sz="1600"/>
          </a:p>
          <a:p>
            <a:pPr eaLnBrk="0" hangingPunct="0"/>
            <a:r>
              <a:rPr lang="en-US" sz="900"/>
              <a:t>Solves solid temperature equations </a:t>
            </a:r>
          </a:p>
          <a:p>
            <a:pPr eaLnBrk="0" hangingPunct="0"/>
            <a:r>
              <a:rPr lang="en-US" sz="900"/>
              <a:t>by successive substitution method</a:t>
            </a:r>
          </a:p>
        </p:txBody>
      </p:sp>
      <p:sp>
        <p:nvSpPr>
          <p:cNvPr id="25605" name="Rectangle 9"/>
          <p:cNvSpPr>
            <a:spLocks noChangeArrowheads="1"/>
          </p:cNvSpPr>
          <p:nvPr/>
        </p:nvSpPr>
        <p:spPr bwMode="auto">
          <a:xfrm>
            <a:off x="1447800" y="3505200"/>
            <a:ext cx="1892300" cy="749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CONVHC</a:t>
            </a:r>
            <a:endParaRPr lang="en-US" sz="1600"/>
          </a:p>
          <a:p>
            <a:pPr eaLnBrk="0" hangingPunct="0"/>
            <a:r>
              <a:rPr lang="en-US" sz="900"/>
              <a:t>Calculates convective heat transfer</a:t>
            </a:r>
          </a:p>
          <a:p>
            <a:pPr eaLnBrk="0" hangingPunct="0"/>
            <a:r>
              <a:rPr lang="en-US" sz="900"/>
              <a:t> coefficient</a:t>
            </a:r>
          </a:p>
        </p:txBody>
      </p:sp>
      <p:sp>
        <p:nvSpPr>
          <p:cNvPr id="25606" name="Rectangle 10"/>
          <p:cNvSpPr>
            <a:spLocks noChangeArrowheads="1"/>
          </p:cNvSpPr>
          <p:nvPr/>
        </p:nvSpPr>
        <p:spPr bwMode="auto">
          <a:xfrm>
            <a:off x="4572000" y="1752600"/>
            <a:ext cx="3975100" cy="53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SORCETS</a:t>
            </a:r>
            <a:endParaRPr lang="en-US" sz="1600"/>
          </a:p>
          <a:p>
            <a:pPr eaLnBrk="0" hangingPunct="0"/>
            <a:r>
              <a:rPr lang="en-US" sz="900"/>
              <a:t>Allows user to provide external heat source to solid node</a:t>
            </a:r>
          </a:p>
        </p:txBody>
      </p:sp>
      <p:sp>
        <p:nvSpPr>
          <p:cNvPr id="25607" name="Line 11"/>
          <p:cNvSpPr>
            <a:spLocks noChangeShapeType="1"/>
          </p:cNvSpPr>
          <p:nvPr/>
        </p:nvSpPr>
        <p:spPr bwMode="auto">
          <a:xfrm>
            <a:off x="3962400" y="205740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8" name="Line 12"/>
          <p:cNvSpPr>
            <a:spLocks noChangeShapeType="1"/>
          </p:cNvSpPr>
          <p:nvPr/>
        </p:nvSpPr>
        <p:spPr bwMode="auto">
          <a:xfrm flipV="1">
            <a:off x="3962400" y="16764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09" name="Line 13"/>
          <p:cNvSpPr>
            <a:spLocks noChangeShapeType="1"/>
          </p:cNvSpPr>
          <p:nvPr/>
        </p:nvSpPr>
        <p:spPr bwMode="auto">
          <a:xfrm>
            <a:off x="3962400" y="2057400"/>
            <a:ext cx="0" cy="685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610" name="Line 14"/>
          <p:cNvSpPr>
            <a:spLocks noChangeShapeType="1"/>
          </p:cNvSpPr>
          <p:nvPr/>
        </p:nvSpPr>
        <p:spPr bwMode="auto">
          <a:xfrm flipH="1">
            <a:off x="3352800" y="274320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1" name="Line 15"/>
          <p:cNvSpPr>
            <a:spLocks noChangeShapeType="1"/>
          </p:cNvSpPr>
          <p:nvPr/>
        </p:nvSpPr>
        <p:spPr bwMode="auto">
          <a:xfrm flipH="1">
            <a:off x="3352800" y="167640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2" name="Rectangle 16"/>
          <p:cNvSpPr>
            <a:spLocks noChangeArrowheads="1"/>
          </p:cNvSpPr>
          <p:nvPr/>
        </p:nvSpPr>
        <p:spPr bwMode="auto">
          <a:xfrm>
            <a:off x="4572000" y="3581400"/>
            <a:ext cx="3975100" cy="539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/>
            <a:r>
              <a:rPr lang="en-US" sz="1600" b="1"/>
              <a:t>USRHCF</a:t>
            </a:r>
            <a:endParaRPr lang="en-US" sz="1600"/>
          </a:p>
          <a:p>
            <a:pPr eaLnBrk="0" hangingPunct="0"/>
            <a:r>
              <a:rPr lang="en-US" sz="900"/>
              <a:t>Allows user to provide new heat transfer correlation</a:t>
            </a:r>
          </a:p>
        </p:txBody>
      </p:sp>
      <p:sp>
        <p:nvSpPr>
          <p:cNvPr id="25613" name="Line 17"/>
          <p:cNvSpPr>
            <a:spLocks noChangeShapeType="1"/>
          </p:cNvSpPr>
          <p:nvPr/>
        </p:nvSpPr>
        <p:spPr bwMode="auto">
          <a:xfrm>
            <a:off x="3352800" y="3810000"/>
            <a:ext cx="1219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4" name="Rectangle 18"/>
          <p:cNvSpPr>
            <a:spLocks noChangeArrowheads="1"/>
          </p:cNvSpPr>
          <p:nvPr/>
        </p:nvSpPr>
        <p:spPr bwMode="auto">
          <a:xfrm>
            <a:off x="1109663" y="457200"/>
            <a:ext cx="27066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Solver Module/</a:t>
            </a:r>
            <a:r>
              <a:rPr lang="en-US" sz="900"/>
              <a:t>function</a:t>
            </a:r>
          </a:p>
        </p:txBody>
      </p:sp>
      <p:sp>
        <p:nvSpPr>
          <p:cNvPr id="25615" name="Rectangle 19"/>
          <p:cNvSpPr>
            <a:spLocks noChangeArrowheads="1"/>
          </p:cNvSpPr>
          <p:nvPr/>
        </p:nvSpPr>
        <p:spPr bwMode="auto">
          <a:xfrm>
            <a:off x="4964113" y="457200"/>
            <a:ext cx="2960687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sz="1600" b="1"/>
              <a:t>User Subroutine/</a:t>
            </a:r>
            <a:r>
              <a:rPr lang="en-US" sz="900"/>
              <a:t>function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Indexing Subroutine</a:t>
            </a:r>
          </a:p>
        </p:txBody>
      </p:sp>
      <p:sp>
        <p:nvSpPr>
          <p:cNvPr id="40963" name="Rectangle 5"/>
          <p:cNvSpPr>
            <a:spLocks noChangeArrowheads="1"/>
          </p:cNvSpPr>
          <p:nvPr/>
        </p:nvSpPr>
        <p:spPr bwMode="auto">
          <a:xfrm>
            <a:off x="1438275" y="1600200"/>
            <a:ext cx="6267450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b="1"/>
              <a:t>SUBROUTINE INDEXI (NUMBER, NODE, NNODES, IPN)</a:t>
            </a:r>
            <a:endParaRPr lang="en-US"/>
          </a:p>
          <a:p>
            <a:pPr algn="l"/>
            <a:r>
              <a:rPr lang="en-US" b="1"/>
              <a:t>or</a:t>
            </a:r>
            <a:endParaRPr lang="en-US"/>
          </a:p>
          <a:p>
            <a:pPr algn="l"/>
            <a:r>
              <a:rPr lang="en-US" b="1"/>
              <a:t>SUBROUTINE INDEXI (NUMBER, IBRANCH, NBR, IB)</a:t>
            </a:r>
          </a:p>
          <a:p>
            <a:pPr algn="l"/>
            <a:endParaRPr lang="en-US"/>
          </a:p>
          <a:p>
            <a:pPr algn="l"/>
            <a:r>
              <a:rPr lang="en-US"/>
              <a:t>This subroutine determines the pointer of node or branch</a:t>
            </a:r>
          </a:p>
          <a:p>
            <a:pPr algn="l"/>
            <a:endParaRPr lang="en-US"/>
          </a:p>
          <a:p>
            <a:pPr algn="l"/>
            <a:r>
              <a:rPr lang="en-US" b="1"/>
              <a:t>Input Variables:</a:t>
            </a:r>
            <a:endParaRPr lang="en-US"/>
          </a:p>
          <a:p>
            <a:pPr algn="l"/>
            <a:r>
              <a:rPr lang="en-US" b="1"/>
              <a:t>NUMBER: </a:t>
            </a:r>
            <a:r>
              <a:rPr lang="en-US" i="1"/>
              <a:t>Node</a:t>
            </a:r>
            <a:r>
              <a:rPr lang="en-US"/>
              <a:t> or </a:t>
            </a:r>
            <a:r>
              <a:rPr lang="en-US" i="1"/>
              <a:t>Branch</a:t>
            </a:r>
            <a:r>
              <a:rPr lang="en-US"/>
              <a:t> Number</a:t>
            </a:r>
          </a:p>
          <a:p>
            <a:pPr algn="l"/>
            <a:r>
              <a:rPr lang="en-US" b="1"/>
              <a:t>NODE/IBRANCH: </a:t>
            </a:r>
            <a:r>
              <a:rPr lang="en-US"/>
              <a:t>Array for storing </a:t>
            </a:r>
            <a:r>
              <a:rPr lang="en-US" i="1"/>
              <a:t>Node</a:t>
            </a:r>
            <a:r>
              <a:rPr lang="en-US"/>
              <a:t> or </a:t>
            </a:r>
            <a:r>
              <a:rPr lang="en-US" i="1"/>
              <a:t>Branch</a:t>
            </a:r>
            <a:r>
              <a:rPr lang="en-US"/>
              <a:t> Number</a:t>
            </a:r>
          </a:p>
          <a:p>
            <a:pPr algn="l"/>
            <a:r>
              <a:rPr lang="en-US" b="1"/>
              <a:t>NNODES/NBR:</a:t>
            </a:r>
            <a:r>
              <a:rPr lang="en-US"/>
              <a:t> Number of </a:t>
            </a:r>
            <a:r>
              <a:rPr lang="en-US" i="1"/>
              <a:t>Nodes</a:t>
            </a:r>
            <a:r>
              <a:rPr lang="en-US"/>
              <a:t> or </a:t>
            </a:r>
            <a:r>
              <a:rPr lang="en-US" i="1"/>
              <a:t>Branches</a:t>
            </a:r>
          </a:p>
          <a:p>
            <a:pPr algn="l"/>
            <a:endParaRPr lang="en-US"/>
          </a:p>
          <a:p>
            <a:pPr algn="l"/>
            <a:r>
              <a:rPr lang="en-US" b="1"/>
              <a:t>Output Variable:</a:t>
            </a:r>
            <a:endParaRPr lang="en-US"/>
          </a:p>
          <a:p>
            <a:pPr algn="l"/>
            <a:r>
              <a:rPr lang="en-US" b="1"/>
              <a:t>IPN/IB:</a:t>
            </a:r>
            <a:r>
              <a:rPr lang="en-US"/>
              <a:t> Location of </a:t>
            </a:r>
            <a:r>
              <a:rPr lang="en-US" i="1"/>
              <a:t>Node</a:t>
            </a:r>
            <a:r>
              <a:rPr lang="en-US"/>
              <a:t> or </a:t>
            </a:r>
            <a:r>
              <a:rPr lang="en-US" i="1"/>
              <a:t>Branch</a:t>
            </a:r>
            <a:r>
              <a:rPr lang="en-US"/>
              <a:t> in Array (Pointer)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2994025" y="4576763"/>
            <a:ext cx="2568575" cy="15192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Rectangle 5"/>
          <p:cNvSpPr>
            <a:spLocks noChangeArrowheads="1"/>
          </p:cNvSpPr>
          <p:nvPr/>
        </p:nvSpPr>
        <p:spPr bwMode="auto">
          <a:xfrm>
            <a:off x="1939925" y="3219450"/>
            <a:ext cx="5019675" cy="9763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 eaLnBrk="0" hangingPunct="0"/>
            <a:r>
              <a:rPr lang="en-US" sz="1600" b="1">
                <a:latin typeface="Times New Roman" pitchFamily="18" charset="0"/>
              </a:rPr>
              <a:t>Address location of a node (say node number 400</a:t>
            </a:r>
            <a:r>
              <a:rPr lang="en-US" sz="1600">
                <a:latin typeface="Times New Roman" pitchFamily="18" charset="0"/>
              </a:rPr>
              <a:t>).</a:t>
            </a:r>
          </a:p>
          <a:p>
            <a:pPr algn="l" eaLnBrk="0" hangingPunct="0"/>
            <a:endParaRPr lang="en-US" sz="1600" b="1">
              <a:latin typeface="Times New Roman" pitchFamily="18" charset="0"/>
            </a:endParaRPr>
          </a:p>
          <a:p>
            <a:pPr algn="l" eaLnBrk="0" hangingPunct="0"/>
            <a:r>
              <a:rPr lang="en-US" sz="1400">
                <a:latin typeface="Courier" pitchFamily="49" charset="0"/>
              </a:rPr>
              <a:t>NUMBER = 400</a:t>
            </a:r>
          </a:p>
          <a:p>
            <a:pPr algn="l" eaLnBrk="0" hangingPunct="0"/>
            <a:r>
              <a:rPr lang="en-US" sz="1200">
                <a:latin typeface="Times New Roman" pitchFamily="18" charset="0"/>
              </a:rPr>
              <a:t>CALL INDEXI (NUMBER,NODE,NNODES,IPN)</a:t>
            </a:r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1347788" y="1814513"/>
          <a:ext cx="5640387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Document" r:id="rId3" imgW="5632920" imgH="1457280" progId="Word.Document.8">
                  <p:embed/>
                </p:oleObj>
              </mc:Choice>
              <mc:Fallback>
                <p:oleObj name="Document" r:id="rId3" imgW="5632920" imgH="1457280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7788" y="1814513"/>
                        <a:ext cx="5640387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6502400" y="2122488"/>
            <a:ext cx="1235075" cy="7032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Times New Roman" pitchFamily="18" charset="0"/>
              </a:rPr>
              <a:t>NNODE = 5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Times New Roman" pitchFamily="18" charset="0"/>
              </a:rPr>
              <a:t>NINT = 3</a:t>
            </a:r>
          </a:p>
        </p:txBody>
      </p:sp>
      <p:sp>
        <p:nvSpPr>
          <p:cNvPr id="1030" name="Text Box 8"/>
          <p:cNvSpPr txBox="1">
            <a:spLocks noChangeArrowheads="1"/>
          </p:cNvSpPr>
          <p:nvPr/>
        </p:nvSpPr>
        <p:spPr bwMode="auto">
          <a:xfrm>
            <a:off x="3106738" y="4629150"/>
            <a:ext cx="2414587" cy="11922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dirty="0">
                <a:latin typeface="Times New Roman" pitchFamily="18" charset="0"/>
              </a:rPr>
              <a:t>In this Example IPN = 4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</a:rPr>
              <a:t>P(IPN) </a:t>
            </a:r>
            <a:r>
              <a:rPr lang="en-US" dirty="0">
                <a:latin typeface="Times New Roman" pitchFamily="18" charset="0"/>
              </a:rPr>
              <a:t>= 2557.85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dirty="0" smtClean="0">
                <a:latin typeface="Times New Roman" pitchFamily="18" charset="0"/>
              </a:rPr>
              <a:t>TF(IPN) </a:t>
            </a:r>
            <a:r>
              <a:rPr lang="en-US" dirty="0">
                <a:latin typeface="Times New Roman" pitchFamily="18" charset="0"/>
              </a:rPr>
              <a:t>= 500.25</a:t>
            </a:r>
          </a:p>
        </p:txBody>
      </p:sp>
      <p:sp>
        <p:nvSpPr>
          <p:cNvPr id="1031" name="Text Box 9"/>
          <p:cNvSpPr txBox="1">
            <a:spLocks noChangeArrowheads="1"/>
          </p:cNvSpPr>
          <p:nvPr/>
        </p:nvSpPr>
        <p:spPr bwMode="auto">
          <a:xfrm>
            <a:off x="1673225" y="933450"/>
            <a:ext cx="5943600" cy="5794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/>
              <a:t>USE OF SUBROUTINE INDEXI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685800" y="1066800"/>
            <a:ext cx="8007385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b="1" dirty="0"/>
              <a:t>SUBROUTINE INDEXA (NUMBER, NODEAM, NAMB, IPAN)</a:t>
            </a:r>
            <a:endParaRPr lang="en-US" dirty="0"/>
          </a:p>
          <a:p>
            <a:pPr algn="l"/>
            <a:r>
              <a:rPr lang="en-US" dirty="0"/>
              <a:t>This subroutine determines the pointer of Ambient Node.</a:t>
            </a:r>
          </a:p>
          <a:p>
            <a:pPr algn="l"/>
            <a:endParaRPr lang="en-US" dirty="0"/>
          </a:p>
          <a:p>
            <a:pPr algn="l"/>
            <a:r>
              <a:rPr lang="en-US" b="1" dirty="0"/>
              <a:t>SUBROUTINE INDEXS (NUMBER, NODESL, NSOLIDX, IPSN)</a:t>
            </a:r>
            <a:endParaRPr lang="en-US" dirty="0"/>
          </a:p>
          <a:p>
            <a:pPr algn="l"/>
            <a:r>
              <a:rPr lang="en-US" dirty="0"/>
              <a:t>This subroutine determines the pointer of Solid Node</a:t>
            </a:r>
            <a:r>
              <a:rPr lang="en-US" dirty="0" smtClean="0"/>
              <a:t>.</a:t>
            </a:r>
          </a:p>
          <a:p>
            <a:pPr algn="l"/>
            <a:endParaRPr lang="en-US" dirty="0"/>
          </a:p>
          <a:p>
            <a:pPr algn="l"/>
            <a:r>
              <a:rPr lang="en-US" b="1" dirty="0"/>
              <a:t>SUBROUTINE INDEXSSC (NUMBER, ICONSS, NSSC, ICSS)</a:t>
            </a:r>
            <a:endParaRPr lang="en-US" dirty="0"/>
          </a:p>
          <a:p>
            <a:pPr algn="l"/>
            <a:r>
              <a:rPr lang="en-US" dirty="0"/>
              <a:t>This subroutine determines the pointer of Solid to Solid Conductor</a:t>
            </a:r>
            <a:r>
              <a:rPr lang="en-US" dirty="0" smtClean="0"/>
              <a:t>.</a:t>
            </a:r>
          </a:p>
          <a:p>
            <a:pPr algn="l"/>
            <a:endParaRPr lang="en-US" dirty="0"/>
          </a:p>
          <a:p>
            <a:pPr algn="l"/>
            <a:r>
              <a:rPr lang="en-US" b="1" dirty="0"/>
              <a:t>SUBROUTINE INDEXSFC (NUMBER, ICONSF, NSFC, ICSF)</a:t>
            </a:r>
            <a:endParaRPr lang="en-US" dirty="0"/>
          </a:p>
          <a:p>
            <a:pPr algn="l"/>
            <a:r>
              <a:rPr lang="en-US" dirty="0"/>
              <a:t>This subroutine determines the pointer of Solid to Fluid Conductor</a:t>
            </a:r>
            <a:r>
              <a:rPr lang="en-US" dirty="0" smtClean="0"/>
              <a:t>.</a:t>
            </a:r>
          </a:p>
          <a:p>
            <a:pPr algn="l"/>
            <a:endParaRPr lang="en-US" dirty="0"/>
          </a:p>
          <a:p>
            <a:pPr algn="l"/>
            <a:r>
              <a:rPr lang="en-US" b="1" dirty="0"/>
              <a:t>SUBROUTINE INDEXSAC (NUMBER, ICONSA, NSAC, ICSA)</a:t>
            </a:r>
            <a:endParaRPr lang="en-US" dirty="0"/>
          </a:p>
          <a:p>
            <a:pPr algn="l"/>
            <a:r>
              <a:rPr lang="en-US" dirty="0"/>
              <a:t>This subroutine determines the pointer of Solid to Ambient Conductor</a:t>
            </a:r>
            <a:r>
              <a:rPr lang="en-US" dirty="0" smtClean="0"/>
              <a:t>.</a:t>
            </a:r>
          </a:p>
          <a:p>
            <a:pPr algn="l"/>
            <a:endParaRPr lang="en-US" dirty="0"/>
          </a:p>
          <a:p>
            <a:pPr algn="l"/>
            <a:r>
              <a:rPr lang="en-US" b="1" dirty="0"/>
              <a:t>SUBROUTINE INDEXSSRC (NUMBER, ICONSSR, NSSR, ICSSR)</a:t>
            </a:r>
            <a:endParaRPr lang="en-US" dirty="0"/>
          </a:p>
          <a:p>
            <a:pPr algn="l"/>
            <a:r>
              <a:rPr lang="en-US" dirty="0"/>
              <a:t>This subroutine determines the pointer of Solid to Solid Radiation Conductor.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b="1" dirty="0"/>
          </a:p>
        </p:txBody>
      </p:sp>
      <p:sp>
        <p:nvSpPr>
          <p:cNvPr id="41987" name="Text Box 5"/>
          <p:cNvSpPr txBox="1">
            <a:spLocks noChangeArrowheads="1"/>
          </p:cNvSpPr>
          <p:nvPr/>
        </p:nvSpPr>
        <p:spPr bwMode="auto">
          <a:xfrm>
            <a:off x="1828800" y="228600"/>
            <a:ext cx="525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/>
              <a:t>Indexing Subroutines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ChangeArrowheads="1"/>
          </p:cNvSpPr>
          <p:nvPr/>
        </p:nvSpPr>
        <p:spPr bwMode="auto">
          <a:xfrm>
            <a:off x="762000" y="1459739"/>
            <a:ext cx="8077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/>
            <a:r>
              <a:rPr lang="en-US" b="1" dirty="0"/>
              <a:t>SUBROUTINE </a:t>
            </a:r>
            <a:r>
              <a:rPr lang="en-US" b="1" dirty="0" smtClean="0"/>
              <a:t>INTERPOL (XVALUE, N, XARRAY, YARRAY, YVALUE)</a:t>
            </a:r>
            <a:endParaRPr lang="en-US" dirty="0"/>
          </a:p>
          <a:p>
            <a:pPr algn="l"/>
            <a:r>
              <a:rPr lang="en-US" dirty="0"/>
              <a:t>This subroutine </a:t>
            </a:r>
            <a:r>
              <a:rPr lang="en-US" dirty="0" smtClean="0"/>
              <a:t>linearly interpolates a YVALUE given an XVALUE and XY data.  It does not extrapolate, but returns the first or last y-value, as needed.</a:t>
            </a:r>
          </a:p>
          <a:p>
            <a:pPr algn="l"/>
            <a:r>
              <a:rPr lang="en-US" b="1" dirty="0" smtClean="0"/>
              <a:t>Input Variables:</a:t>
            </a:r>
            <a:endParaRPr lang="en-US" dirty="0" smtClean="0"/>
          </a:p>
          <a:p>
            <a:pPr algn="l"/>
            <a:r>
              <a:rPr lang="en-US" b="1" dirty="0" smtClean="0"/>
              <a:t>XVALUE: </a:t>
            </a:r>
            <a:r>
              <a:rPr lang="en-US" dirty="0" smtClean="0"/>
              <a:t>x value at which to interpolate y</a:t>
            </a:r>
            <a:endParaRPr lang="en-US" dirty="0"/>
          </a:p>
          <a:p>
            <a:pPr algn="l"/>
            <a:r>
              <a:rPr lang="en-US" b="1" dirty="0" smtClean="0"/>
              <a:t>N: </a:t>
            </a:r>
            <a:r>
              <a:rPr lang="en-US" dirty="0" smtClean="0"/>
              <a:t>number of points in arrays XARRAY and YARRAY</a:t>
            </a:r>
          </a:p>
          <a:p>
            <a:pPr algn="l"/>
            <a:r>
              <a:rPr lang="en-US" b="1" dirty="0" smtClean="0"/>
              <a:t>XARRAY: </a:t>
            </a:r>
            <a:r>
              <a:rPr lang="en-US" dirty="0" smtClean="0"/>
              <a:t>array of x values, in </a:t>
            </a:r>
            <a:r>
              <a:rPr lang="en-US" u="sng" dirty="0" smtClean="0"/>
              <a:t>increasing</a:t>
            </a:r>
            <a:r>
              <a:rPr lang="en-US" dirty="0" smtClean="0"/>
              <a:t> order</a:t>
            </a:r>
          </a:p>
          <a:p>
            <a:pPr algn="l"/>
            <a:r>
              <a:rPr lang="en-US" b="1" dirty="0" smtClean="0"/>
              <a:t>YARRAY:</a:t>
            </a:r>
            <a:r>
              <a:rPr lang="en-US" dirty="0" smtClean="0"/>
              <a:t>  array of y values corresponding to XARRAY</a:t>
            </a:r>
          </a:p>
          <a:p>
            <a:pPr algn="l"/>
            <a:r>
              <a:rPr lang="en-US" b="1" dirty="0" smtClean="0"/>
              <a:t>Output </a:t>
            </a:r>
            <a:r>
              <a:rPr lang="en-US" b="1" dirty="0"/>
              <a:t>Variable:</a:t>
            </a:r>
            <a:endParaRPr lang="en-US" dirty="0"/>
          </a:p>
          <a:p>
            <a:pPr algn="l"/>
            <a:r>
              <a:rPr lang="en-US" b="1" dirty="0" smtClean="0"/>
              <a:t>YVALUE:</a:t>
            </a:r>
            <a:r>
              <a:rPr lang="en-US" dirty="0" smtClean="0"/>
              <a:t> interpolated y value</a:t>
            </a:r>
            <a:endParaRPr lang="en-US" dirty="0"/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Functions to convert units are listed in Appendix 5 of the User Manual.  For example:</a:t>
            </a:r>
            <a:endParaRPr lang="en-US" dirty="0"/>
          </a:p>
          <a:p>
            <a:pPr algn="l"/>
            <a:r>
              <a:rPr lang="en-US" b="1" dirty="0" smtClean="0"/>
              <a:t>REAL FUNCTION KW_BTUS (VALUE)</a:t>
            </a:r>
            <a:endParaRPr lang="en-US" dirty="0"/>
          </a:p>
          <a:p>
            <a:pPr algn="l"/>
            <a:r>
              <a:rPr lang="en-US" dirty="0" smtClean="0"/>
              <a:t>Converts VALUE in kW to BTU/s.</a:t>
            </a:r>
            <a:endParaRPr lang="en-US" dirty="0"/>
          </a:p>
        </p:txBody>
      </p:sp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1676400" y="381000"/>
            <a:ext cx="5638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smtClean="0"/>
              <a:t>Utility Subroutines and Functions</a:t>
            </a:r>
            <a:endParaRPr lang="en-US" sz="2400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D0388-9447-461A-9BBD-3D7BA646EBB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Fluid Property Subroutines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83780" y="1447800"/>
            <a:ext cx="8229600" cy="47545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Courier"/>
                <a:ea typeface="Times New Roman"/>
              </a:rPr>
              <a:t>      </a:t>
            </a:r>
            <a:r>
              <a:rPr lang="en-US" sz="20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CALL </a:t>
            </a:r>
            <a:r>
              <a:rPr lang="en-US" sz="20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PROPS_PT(I_NFLUID, Z_P, Z_T, Z_RHO, </a:t>
            </a:r>
            <a:r>
              <a:rPr lang="en-US" sz="20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Z_H,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+               Z_CP</a:t>
            </a:r>
            <a:r>
              <a:rPr lang="en-US" sz="20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, Z_CV</a:t>
            </a:r>
            <a:r>
              <a:rPr lang="en-US" sz="20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, Z_S, Z_GAMMA, Z_MU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+               Z_K, I_KR, Z_XV)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ourier New" panose="02070309020205020404" pitchFamily="49" charset="0"/>
              <a:ea typeface="Times New Roman"/>
              <a:cs typeface="Courier New" panose="02070309020205020404" pitchFamily="49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Input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I_NFLUID:  Fluid ID code (see next slide)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Z_P:  Pressure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Z_T:  Temperature</a:t>
            </a: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Output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Z_RHO:  Density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Z_H:  Enthalpy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Z_CP, Z_CV:  Specific heats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Z_S:  Entropy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Z_GAMMA:  Ratio of specific heats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Z_MU:  Viscosity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Z_K:  Thermal conductivity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I_KR:  Fluid phase code (0 unknown; 1 saturated; 2 liquid; 3 gas)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Z_XV:  Quality (vapor mass fraction)</a:t>
            </a:r>
            <a:endParaRPr lang="en-US" sz="2000" dirty="0">
              <a:latin typeface="+mn-lt"/>
              <a:ea typeface="Times New Roman"/>
              <a:cs typeface="Courier New" panose="02070309020205020404" pitchFamily="49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/>
                <a:ea typeface="Times New Roman"/>
              </a:rPr>
              <a:t> 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4052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D0388-9447-461A-9BBD-3D7BA646EBB4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Fluid Property Subroutines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787211"/>
              </p:ext>
            </p:extLst>
          </p:nvPr>
        </p:nvGraphicFramePr>
        <p:xfrm>
          <a:off x="533400" y="1118930"/>
          <a:ext cx="7696200" cy="5129725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066800"/>
                <a:gridCol w="1654517"/>
                <a:gridCol w="1088683"/>
                <a:gridCol w="1616560"/>
                <a:gridCol w="970159"/>
                <a:gridCol w="1299481"/>
              </a:tblGrid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ID Number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 Number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 Number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He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Xe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CH4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CH4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N2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 CO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R-32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Ar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Ar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CO2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CO2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R-125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F2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59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H2 (para)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R-134A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 H2 (para)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 (normal)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R-152A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WASP H2O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H2O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N2F3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RP-1 Tables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RP-1 (</a:t>
                      </a:r>
                      <a:r>
                        <a:rPr lang="en-US" sz="1200" dirty="0" err="1">
                          <a:effectLst/>
                        </a:rPr>
                        <a:t>liq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NH3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</a:t>
                      </a:r>
                      <a:r>
                        <a:rPr lang="en-US" sz="1200" dirty="0" err="1">
                          <a:effectLst/>
                        </a:rPr>
                        <a:t>Isobutane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84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</a:t>
                      </a:r>
                      <a:r>
                        <a:rPr lang="en-US" sz="1200" dirty="0" smtClean="0">
                          <a:effectLst/>
                        </a:rPr>
                        <a:t>H2O2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Ideal Gas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64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Butane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86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Air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Deuterium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GASPAK Ethane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Ethylene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User Fluid 3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H2S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69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Kr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71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70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GASPAK Propane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833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D0388-9447-461A-9BBD-3D7BA646EBB4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Fluid Property Subroutines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607696"/>
              </p:ext>
            </p:extLst>
          </p:nvPr>
        </p:nvGraphicFramePr>
        <p:xfrm>
          <a:off x="2209800" y="1825631"/>
          <a:ext cx="4800600" cy="289559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400300"/>
                <a:gridCol w="2400300"/>
              </a:tblGrid>
              <a:tr h="2632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Property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English Units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Pressure (P)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Psf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Temperature (T)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°R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Conductivity (k)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BTU/ft-s-R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Density (r)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lb/ft</a:t>
                      </a:r>
                      <a:r>
                        <a:rPr lang="en-US" sz="1200" baseline="30000">
                          <a:effectLst/>
                        </a:rPr>
                        <a:t>3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Viscosity (m)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lb/ft-s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Specific Heat Ratio (g)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Dimensionless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Enthalpy (H)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BTU/lb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Entropy (S)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BTU/lb-R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Specific Heat (Cp)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BTU/lb-R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323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Specific Heat (Cv)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BTU/</a:t>
                      </a:r>
                      <a:r>
                        <a:rPr lang="en-US" sz="1200" dirty="0" err="1">
                          <a:effectLst/>
                        </a:rPr>
                        <a:t>lb</a:t>
                      </a:r>
                      <a:r>
                        <a:rPr lang="en-US" sz="1200" dirty="0">
                          <a:effectLst/>
                        </a:rPr>
                        <a:t>-R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99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Contents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Motivation &amp; Benefit</a:t>
            </a:r>
          </a:p>
          <a:p>
            <a:pPr eaLnBrk="1" hangingPunct="1"/>
            <a:r>
              <a:rPr lang="en-US" sz="2400" dirty="0" smtClean="0"/>
              <a:t>Program Structure</a:t>
            </a:r>
          </a:p>
          <a:p>
            <a:pPr eaLnBrk="1" hangingPunct="1"/>
            <a:r>
              <a:rPr lang="en-US" sz="2400" dirty="0" smtClean="0"/>
              <a:t>Solution Algorithm</a:t>
            </a:r>
          </a:p>
          <a:p>
            <a:pPr eaLnBrk="1" hangingPunct="1"/>
            <a:r>
              <a:rPr lang="en-US" sz="2400" dirty="0" smtClean="0"/>
              <a:t>Solver-User Subroutine Interaction</a:t>
            </a:r>
          </a:p>
          <a:p>
            <a:pPr eaLnBrk="1" hangingPunct="1"/>
            <a:r>
              <a:rPr lang="en-US" sz="2400" dirty="0" smtClean="0"/>
              <a:t>Data Structure</a:t>
            </a:r>
          </a:p>
          <a:p>
            <a:pPr eaLnBrk="1" hangingPunct="1"/>
            <a:r>
              <a:rPr lang="en-US" sz="2400" dirty="0" smtClean="0"/>
              <a:t>Indexing Subroutines</a:t>
            </a:r>
          </a:p>
          <a:p>
            <a:pPr eaLnBrk="1" hangingPunct="1"/>
            <a:r>
              <a:rPr lang="en-US" sz="2400" dirty="0" smtClean="0"/>
              <a:t>Utility Subroutines and Functions</a:t>
            </a:r>
          </a:p>
          <a:p>
            <a:pPr eaLnBrk="1" hangingPunct="1"/>
            <a:r>
              <a:rPr lang="en-US" sz="2400" dirty="0" smtClean="0"/>
              <a:t>Compiling and Linking</a:t>
            </a:r>
          </a:p>
          <a:p>
            <a:pPr eaLnBrk="1" hangingPunct="1"/>
            <a:r>
              <a:rPr lang="en-US" sz="2400" dirty="0" smtClean="0"/>
              <a:t>Examples</a:t>
            </a:r>
          </a:p>
          <a:p>
            <a:pPr eaLnBrk="1" hangingPunct="1"/>
            <a:r>
              <a:rPr lang="en-US" sz="2400" dirty="0" smtClean="0"/>
              <a:t>Demo 3:  Tank Blowdown with Heat Transfer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D0388-9447-461A-9BBD-3D7BA646EBB4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Fluid Property Subroutines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83780" y="1447800"/>
            <a:ext cx="8229600" cy="47545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15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   </a:t>
            </a:r>
            <a:r>
              <a:rPr lang="pl-PL" sz="15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CALL </a:t>
            </a:r>
            <a:r>
              <a:rPr lang="pl-PL" sz="15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PROPS_PH(I_NFLUID, Z_P, Z_T, Z_RHO, Z_H, Z_CP, Z_CV,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pl-PL" sz="15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  +        Z_S, Z_GAMMA, Z_MU, Z_K, I_KR, Z_XV,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pl-PL" sz="15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  +        Z_RHOL, Z_HL, Z_CPL, Z_CVL, Z_SL, Z_GAMMAL, Z_MUL, Z_KL,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pl-PL" sz="1500" dirty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     +        Z_RHOV, Z_HV, Z_CPV, Z_CVV, Z_SV, Z_GAMMAV, Z_MUV, Z_KV</a:t>
            </a:r>
            <a:r>
              <a:rPr lang="pl-PL" sz="1500" dirty="0" smtClean="0">
                <a:latin typeface="Courier New" panose="02070309020205020404" pitchFamily="49" charset="0"/>
                <a:ea typeface="Times New Roman"/>
                <a:cs typeface="Courier New" panose="02070309020205020404" pitchFamily="49" charset="0"/>
              </a:rPr>
              <a:t>)</a:t>
            </a:r>
            <a:endParaRPr lang="en-US" sz="1500" dirty="0" smtClean="0">
              <a:latin typeface="Courier New" panose="02070309020205020404" pitchFamily="49" charset="0"/>
              <a:ea typeface="Times New Roman"/>
              <a:cs typeface="Courier New" panose="02070309020205020404" pitchFamily="49" charset="0"/>
            </a:endParaRPr>
          </a:p>
          <a:p>
            <a:pPr algn="l"/>
            <a:endParaRPr lang="en-US" sz="15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5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CALL </a:t>
            </a:r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PROPS_PS(I_NFLUID, Z_P, Z_T, Z_RHO, Z_H, Z_CP, Z_CV,</a:t>
            </a:r>
          </a:p>
          <a:p>
            <a:pPr algn="l"/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Z_S, Z_GAMMA, Z_MU, Z_K, I_KR, Z_XV,</a:t>
            </a:r>
          </a:p>
          <a:p>
            <a:pPr algn="l"/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Z_RHOL, Z_HL, Z_CPL, Z_CVL, Z_SL, Z_GAMMAL, Z_MUL, Z_KL,</a:t>
            </a:r>
          </a:p>
          <a:p>
            <a:pPr algn="l"/>
            <a:r>
              <a:rPr lang="en-US" sz="15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Z_RHOV, Z_HV, Z_CPV, Z_CVV, Z_SV, Z_GAMMAV, Z_MUV, Z_KV)</a:t>
            </a:r>
            <a:endParaRPr lang="en-US" sz="1500" dirty="0" smtClean="0">
              <a:latin typeface="Courier New" panose="02070309020205020404" pitchFamily="49" charset="0"/>
              <a:ea typeface="Times New Roman"/>
              <a:cs typeface="Courier New" panose="02070309020205020404" pitchFamily="49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Courier New" panose="02070309020205020404" pitchFamily="49" charset="0"/>
              <a:ea typeface="Times New Roman"/>
              <a:cs typeface="Courier New" panose="02070309020205020404" pitchFamily="49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Input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I_NFLUID:  Fluid ID code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Z_P:  Pressure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Z_H or Z_S:  Enthalpy or Entropy</a:t>
            </a: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Output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Similar to PROPS_PT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If the fluid is saturated (I_KR = 1), properties suffixed in “L” or “V” are the properties of the pure liquid or vapor.  The other properties are quality-weighted averages of the two-phase mixture</a:t>
            </a: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.</a:t>
            </a:r>
            <a:endParaRPr lang="en-US" sz="2000" dirty="0">
              <a:latin typeface="+mn-lt"/>
              <a:ea typeface="Times New Roman"/>
              <a:cs typeface="Courier New" panose="02070309020205020404" pitchFamily="49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/>
                <a:ea typeface="Times New Roman"/>
              </a:rPr>
              <a:t> 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470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BD0388-9447-461A-9BBD-3D7BA646EBB4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Fluid Property Subroutines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583780" y="1447800"/>
            <a:ext cx="8229600" cy="47545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CALL PROPS_PSATX(I_NFLUID, Z_P, Z_T, Z_RHO, Z_H, Z_CP, Z_CV,</a:t>
            </a:r>
          </a:p>
          <a:p>
            <a:pPr algn="l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Z_S, Z_GAMMA, Z_MU, Z_K, I_KR, Z_XV,</a:t>
            </a:r>
          </a:p>
          <a:p>
            <a:pPr algn="l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Z_RHOL, Z_HL, Z_CPL, Z_CVL, Z_SL, Z_GAMMAL, Z_MUL, Z_KL,</a:t>
            </a:r>
          </a:p>
          <a:p>
            <a:pPr algn="l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+        Z_RHOV, Z_HV, Z_CPV, Z_CVV, Z_SV, Z_GAMMAV, Z_MUV, Z_KV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sz="1400" dirty="0">
              <a:latin typeface="Courier New" panose="02070309020205020404" pitchFamily="49" charset="0"/>
              <a:ea typeface="Times New Roman"/>
              <a:cs typeface="Courier New" panose="02070309020205020404" pitchFamily="49" charset="0"/>
            </a:endParaRPr>
          </a:p>
          <a:p>
            <a:pPr marL="342900" marR="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Input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I_NFLUID:  Fluid ID code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Z_P:  Saturation pressure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Z_XV:  Quality</a:t>
            </a:r>
          </a:p>
          <a:p>
            <a:pPr marL="342900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Output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Z_T:  Saturation temperature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PROPS_PSATX is for </a:t>
            </a: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GASP/WASP and GASPAK </a:t>
            </a: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fluids only.</a:t>
            </a:r>
          </a:p>
          <a:p>
            <a:pPr marL="800100" lvl="1" indent="-342900" algn="l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If the input saturation pressure is greater than </a:t>
            </a:r>
            <a:r>
              <a:rPr lang="en-US" sz="2000" dirty="0" err="1" smtClean="0">
                <a:latin typeface="+mn-lt"/>
                <a:ea typeface="Times New Roman"/>
                <a:cs typeface="Courier New" panose="02070309020205020404" pitchFamily="49" charset="0"/>
              </a:rPr>
              <a:t>P</a:t>
            </a:r>
            <a:r>
              <a:rPr lang="en-US" sz="2000" baseline="-25000" dirty="0" err="1" smtClean="0">
                <a:latin typeface="+mn-lt"/>
                <a:ea typeface="Times New Roman"/>
                <a:cs typeface="Courier New" panose="02070309020205020404" pitchFamily="49" charset="0"/>
              </a:rPr>
              <a:t>crit</a:t>
            </a:r>
            <a:r>
              <a:rPr lang="en-US" sz="2000" dirty="0" smtClean="0">
                <a:latin typeface="+mn-lt"/>
                <a:ea typeface="Times New Roman"/>
                <a:cs typeface="Courier New" panose="02070309020205020404" pitchFamily="49" charset="0"/>
              </a:rPr>
              <a:t>, an error message is returned.</a:t>
            </a:r>
          </a:p>
          <a:p>
            <a:pPr marL="800100" lvl="1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+mn-lt"/>
              <a:ea typeface="Times New Roman"/>
              <a:cs typeface="Courier New" panose="02070309020205020404" pitchFamily="49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Times New Roman"/>
                <a:ea typeface="Times New Roman"/>
              </a:rPr>
              <a:t> 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E14F00-B03D-4FEA-AD86-E108609C66B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3128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5"/>
          <p:cNvSpPr txBox="1">
            <a:spLocks noChangeArrowheads="1"/>
          </p:cNvSpPr>
          <p:nvPr/>
        </p:nvSpPr>
        <p:spPr bwMode="auto">
          <a:xfrm>
            <a:off x="1752600" y="3048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Compiling &amp; Linking User Subroutine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22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893762"/>
            <a:ext cx="5962650" cy="5219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514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Examples of Typical User Subroutines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1295400" y="381000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/>
              <a:t>User Subroutine Applications</a:t>
            </a:r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457200" y="1752600"/>
            <a:ext cx="82296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400" dirty="0" smtClean="0"/>
              <a:t>Example 18 - Simulation of a Subsonic </a:t>
            </a:r>
            <a:r>
              <a:rPr lang="en-US" sz="2400" dirty="0" err="1" smtClean="0"/>
              <a:t>Fanno</a:t>
            </a:r>
            <a:r>
              <a:rPr lang="en-US" sz="2400" dirty="0" smtClean="0"/>
              <a:t> Flow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400" dirty="0" smtClean="0"/>
              <a:t>User-Prescribed Heat Transfer Coefficient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400" dirty="0" smtClean="0"/>
              <a:t>Thermostatically controlled heater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400" dirty="0" smtClean="0"/>
              <a:t>User-Defined Branch Resistance</a:t>
            </a:r>
            <a:endParaRPr lang="en-US" sz="2400" dirty="0" smtClean="0"/>
          </a:p>
          <a:p>
            <a:pPr marL="0" lvl="1" algn="l">
              <a:spcBef>
                <a:spcPct val="50000"/>
              </a:spcBef>
              <a:buFontTx/>
              <a:buChar char="•"/>
            </a:pPr>
            <a:r>
              <a:rPr lang="en-US" sz="2400" dirty="0" smtClean="0">
                <a:latin typeface="Arial" pitchFamily="34" charset="0"/>
                <a:cs typeface="Times New Roman" pitchFamily="18" charset="0"/>
              </a:rPr>
              <a:t>User-Defined Plot Variables</a:t>
            </a:r>
            <a:endParaRPr kumimoji="0" 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algn="l">
              <a:spcBef>
                <a:spcPct val="50000"/>
              </a:spcBef>
            </a:pPr>
            <a:endParaRPr lang="en-US" sz="3200" dirty="0"/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sz="3200" dirty="0"/>
          </a:p>
          <a:p>
            <a:pPr algn="l">
              <a:spcBef>
                <a:spcPct val="50000"/>
              </a:spcBef>
            </a:pPr>
            <a:endParaRPr lang="en-US" sz="3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514600"/>
            <a:ext cx="78343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u="sng" dirty="0" smtClean="0">
                <a:latin typeface="+mn-lt"/>
              </a:rPr>
              <a:t>Problem</a:t>
            </a:r>
            <a:r>
              <a:rPr lang="en-US" sz="2400" dirty="0" smtClean="0">
                <a:latin typeface="+mn-lt"/>
              </a:rPr>
              <a:t>:  To compare with textbook solution, friction factor must be constant.  However, GFSSP always solves for friction factor based on Reynolds number.</a:t>
            </a:r>
          </a:p>
          <a:p>
            <a:pPr algn="l"/>
            <a:endParaRPr lang="en-US" sz="2400" dirty="0" smtClean="0">
              <a:latin typeface="+mn-lt"/>
            </a:endParaRPr>
          </a:p>
          <a:p>
            <a:pPr algn="l"/>
            <a:r>
              <a:rPr lang="en-US" sz="2400" u="sng" dirty="0" smtClean="0">
                <a:latin typeface="+mn-lt"/>
              </a:rPr>
              <a:t>Solution</a:t>
            </a:r>
            <a:r>
              <a:rPr lang="en-US" sz="2400" dirty="0" smtClean="0">
                <a:latin typeface="+mn-lt"/>
              </a:rPr>
              <a:t>:  Use subroutine KFADJUST to recalculate pipe resistance factor </a:t>
            </a:r>
            <a:r>
              <a:rPr lang="en-US" sz="2400" dirty="0" err="1" smtClean="0">
                <a:latin typeface="+mn-lt"/>
              </a:rPr>
              <a:t>K</a:t>
            </a:r>
            <a:r>
              <a:rPr lang="en-US" sz="2400" baseline="-25000" dirty="0" err="1" smtClean="0">
                <a:latin typeface="+mn-lt"/>
              </a:rPr>
              <a:t>f</a:t>
            </a:r>
            <a:r>
              <a:rPr lang="en-US" sz="2400" dirty="0" smtClean="0">
                <a:latin typeface="+mn-lt"/>
              </a:rPr>
              <a:t> assuming a constant friction factor.</a:t>
            </a:r>
            <a:endParaRPr lang="en-US" sz="2400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24000" y="1219200"/>
            <a:ext cx="5956300" cy="1401763"/>
            <a:chOff x="1593850" y="2727325"/>
            <a:chExt cx="5956300" cy="1401763"/>
          </a:xfrm>
        </p:grpSpPr>
        <p:sp>
          <p:nvSpPr>
            <p:cNvPr id="4" name="Rectangle 3"/>
            <p:cNvSpPr>
              <a:spLocks noChangeArrowheads="1"/>
            </p:cNvSpPr>
            <p:nvPr/>
          </p:nvSpPr>
          <p:spPr bwMode="auto">
            <a:xfrm>
              <a:off x="2098352" y="2898183"/>
              <a:ext cx="1143000" cy="9540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93850" y="2727325"/>
              <a:ext cx="5956300" cy="1401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Rectangle 5"/>
          <p:cNvSpPr/>
          <p:nvPr/>
        </p:nvSpPr>
        <p:spPr>
          <a:xfrm>
            <a:off x="381000" y="228600"/>
            <a:ext cx="8384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+mj-lt"/>
              </a:rPr>
              <a:t>Example 18 - Simulation of a Subsonic Fanno Flow</a:t>
            </a:r>
            <a:endParaRPr lang="en-US" sz="2000" dirty="0">
              <a:latin typeface="+mj-lt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3048000" y="4953000"/>
          <a:ext cx="2514600" cy="116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Equation" r:id="rId4" imgW="1206500" imgH="558800" progId="Equation.3">
                  <p:embed/>
                </p:oleObj>
              </mc:Choice>
              <mc:Fallback>
                <p:oleObj name="Equation" r:id="rId4" imgW="1206500" imgH="5588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953000"/>
                        <a:ext cx="2514600" cy="116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762000"/>
            <a:ext cx="5973763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685800" y="3124200"/>
            <a:ext cx="777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SUBROUTINE KFADJUST(I,RHOU,EMUU,RHOUL,EMUUL,RHOUV,EMUUV,ISATU,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&amp;                    AKNEW)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PURPOSE: ADJUST RESISTANCE IN A BRANCH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INCLUDE 'COMBLK.FOR'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ADD CODE HERE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IF (IOPT(I) .EQ. 1) THEN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PIPEL = BRPR1(I)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PIPED = BRPR2(I)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F = 0.002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AKNEW = 8.0 * F * PIPEL / (RHOU * PI**2 * PIPED**5 * GC) 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 IF     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</a:t>
            </a:r>
            <a:endParaRPr lang="en-US" sz="1200" dirty="0">
              <a:latin typeface="Courier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0" y="3048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VTASC Model &amp; User Subroutine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066800"/>
            <a:ext cx="84582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SUBROUTINE KFADJUST(I,RHOU,EMUU,RHOUL,EMUUL,RHOUV,EMUUV,ISATU,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&amp;                    AKNEW)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     PURPOSE: ADJUST RESISTANCE IN A BRANCH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INCLUDE 'COMBLK.FOR'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ADD CODE HERE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IF (IOPT(I) .EQ. 1) THEN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   PIPEL = BRPR1(I)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PIPED = BRPR2(I)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   F = 0.002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   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AKNEW = 8.0 * F * PIPEL / (RHOU * PI**2 * PIPED**5 * GC) 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END IF     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</a:t>
            </a:r>
            <a:endParaRPr lang="en-US" sz="1200" dirty="0">
              <a:latin typeface="Courier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3048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User Subroutine Explanation</a:t>
            </a:r>
            <a:endParaRPr lang="en-US" sz="28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4114800" y="2241321"/>
            <a:ext cx="3962400" cy="73866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Including the COMMON block gives us access to all the program variables listed in Appendix 4 of the User Manual.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114800" y="3048000"/>
            <a:ext cx="39624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If the current branch option is a pipe (option 1), then…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114800" y="3505200"/>
            <a:ext cx="39624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Pipe length and diameter are stored in branch parameter arrays.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114800" y="4038600"/>
            <a:ext cx="39624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Set constant friction factor of 0.002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114800" y="4495800"/>
            <a:ext cx="39624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Recalculate KF for this branch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114800" y="5105400"/>
            <a:ext cx="39624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Note that PI and GC are already program constants.  Upstream density was passed as argument RHOU.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114800" y="1447800"/>
            <a:ext cx="39624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Argument I is the pointer to the current branch.  Output AKNEW is the new value of </a:t>
            </a:r>
            <a:r>
              <a:rPr lang="en-US" sz="1400" dirty="0" err="1" smtClean="0">
                <a:solidFill>
                  <a:srgbClr val="00B050"/>
                </a:solidFill>
                <a:latin typeface="Times New Roman" pitchFamily="18" charset="0"/>
              </a:rPr>
              <a:t>Kf</a:t>
            </a: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3048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Branch Parameter Arrays</a:t>
            </a:r>
            <a:endParaRPr lang="en-US" sz="28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752600" y="1143000"/>
          <a:ext cx="5573247" cy="4063999"/>
        </p:xfrm>
        <a:graphic>
          <a:graphicData uri="http://schemas.openxmlformats.org/drawingml/2006/table">
            <a:tbl>
              <a:tblPr/>
              <a:tblGrid>
                <a:gridCol w="1058079"/>
                <a:gridCol w="752528"/>
                <a:gridCol w="752528"/>
                <a:gridCol w="752528"/>
                <a:gridCol w="752528"/>
                <a:gridCol w="752528"/>
                <a:gridCol w="752528"/>
              </a:tblGrid>
              <a:tr h="1766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Branch Option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BRPR1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BRPR2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BRPR3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BRPR4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BRPR5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BRPR6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1.  Pipe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Diameter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ε/D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2.  Restriction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3.  Non-Circular Duct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Height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Width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Type (1-4)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08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4.  Pipe with Entrance and Exit Losses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Diameter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ε/D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K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5.  Thin Sharp Orifice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69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6.  Thick Orifice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7.  Square Reduction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8.  Square Expansion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9.  Rotating Annular Duct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o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en-US" sz="1000" baseline="-25000">
                          <a:latin typeface="Calibri"/>
                          <a:ea typeface="Calibri"/>
                          <a:cs typeface="Times New Roman"/>
                        </a:rPr>
                        <a:t>i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RPM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10.  Rotating Radial Duct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Diameter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RPM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11.  Laby Seal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Radius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Clearance, c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Pitch, m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Number of teeth, n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Multiplier, α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39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Times New Roman"/>
                        </a:rPr>
                        <a:t>12.  Parallel Plates (Face Seal)</a:t>
                      </a: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Radius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Clearance, c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latin typeface="Calibri"/>
                          <a:ea typeface="Calibri"/>
                          <a:cs typeface="Times New Roman"/>
                        </a:rPr>
                        <a:t>Length</a:t>
                      </a: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856" marR="628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1447800" y="5486400"/>
            <a:ext cx="60960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latin typeface="Times New Roman" pitchFamily="18" charset="0"/>
              </a:rPr>
              <a:t>Users have access to branch parameters through the BRPR arrays.  Full table is found in Chapter 4 of the User Manual</a:t>
            </a:r>
            <a:endParaRPr lang="en-US" sz="1400" dirty="0"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295400" y="304800"/>
            <a:ext cx="683488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User-Prescribed </a:t>
            </a:r>
            <a:r>
              <a:rPr lang="en-US" sz="2800" dirty="0"/>
              <a:t>Heat Transfer Coefficient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71600" y="1371600"/>
            <a:ext cx="5105400" cy="1417638"/>
            <a:chOff x="1536" y="912"/>
            <a:chExt cx="3216" cy="893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536" y="1104"/>
              <a:ext cx="2784" cy="701"/>
              <a:chOff x="1536" y="1104"/>
              <a:chExt cx="2784" cy="701"/>
            </a:xfrm>
          </p:grpSpPr>
          <p:pic>
            <p:nvPicPr>
              <p:cNvPr id="4111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536" y="1104"/>
                <a:ext cx="2784" cy="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112" name="Rectangle 8"/>
              <p:cNvSpPr>
                <a:spLocks noChangeArrowheads="1"/>
              </p:cNvSpPr>
              <p:nvPr/>
            </p:nvSpPr>
            <p:spPr bwMode="auto">
              <a:xfrm>
                <a:off x="2914" y="1217"/>
                <a:ext cx="90" cy="25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Rectangle 9"/>
              <p:cNvSpPr>
                <a:spLocks noChangeArrowheads="1"/>
              </p:cNvSpPr>
              <p:nvPr/>
            </p:nvSpPr>
            <p:spPr bwMode="auto">
              <a:xfrm>
                <a:off x="2931" y="1190"/>
                <a:ext cx="49" cy="27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Freeform 10"/>
              <p:cNvSpPr>
                <a:spLocks/>
              </p:cNvSpPr>
              <p:nvPr/>
            </p:nvSpPr>
            <p:spPr bwMode="auto">
              <a:xfrm>
                <a:off x="2968" y="1161"/>
                <a:ext cx="64" cy="23"/>
              </a:xfrm>
              <a:custGeom>
                <a:avLst/>
                <a:gdLst>
                  <a:gd name="T0" fmla="*/ 1 w 96"/>
                  <a:gd name="T1" fmla="*/ 19 h 25"/>
                  <a:gd name="T2" fmla="*/ 1 w 96"/>
                  <a:gd name="T3" fmla="*/ 10 h 25"/>
                  <a:gd name="T4" fmla="*/ 9 w 96"/>
                  <a:gd name="T5" fmla="*/ 1 h 25"/>
                  <a:gd name="T6" fmla="*/ 19 w 96"/>
                  <a:gd name="T7" fmla="*/ 6 h 25"/>
                  <a:gd name="T8" fmla="*/ 29 w 96"/>
                  <a:gd name="T9" fmla="*/ 16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6"/>
                  <a:gd name="T16" fmla="*/ 0 h 25"/>
                  <a:gd name="T17" fmla="*/ 96 w 96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6" h="25">
                    <a:moveTo>
                      <a:pt x="2" y="25"/>
                    </a:moveTo>
                    <a:cubicBezTo>
                      <a:pt x="1" y="21"/>
                      <a:pt x="0" y="17"/>
                      <a:pt x="4" y="13"/>
                    </a:cubicBezTo>
                    <a:cubicBezTo>
                      <a:pt x="8" y="9"/>
                      <a:pt x="18" y="2"/>
                      <a:pt x="28" y="1"/>
                    </a:cubicBezTo>
                    <a:cubicBezTo>
                      <a:pt x="38" y="0"/>
                      <a:pt x="53" y="6"/>
                      <a:pt x="64" y="9"/>
                    </a:cubicBezTo>
                    <a:cubicBezTo>
                      <a:pt x="75" y="12"/>
                      <a:pt x="85" y="16"/>
                      <a:pt x="96" y="21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15" name="Freeform 11"/>
              <p:cNvSpPr>
                <a:spLocks/>
              </p:cNvSpPr>
              <p:nvPr/>
            </p:nvSpPr>
            <p:spPr bwMode="auto">
              <a:xfrm>
                <a:off x="2946" y="1133"/>
                <a:ext cx="103" cy="55"/>
              </a:xfrm>
              <a:custGeom>
                <a:avLst/>
                <a:gdLst>
                  <a:gd name="T0" fmla="*/ 0 w 156"/>
                  <a:gd name="T1" fmla="*/ 46 h 60"/>
                  <a:gd name="T2" fmla="*/ 1 w 156"/>
                  <a:gd name="T3" fmla="*/ 28 h 60"/>
                  <a:gd name="T4" fmla="*/ 3 w 156"/>
                  <a:gd name="T5" fmla="*/ 15 h 60"/>
                  <a:gd name="T6" fmla="*/ 9 w 156"/>
                  <a:gd name="T7" fmla="*/ 4 h 60"/>
                  <a:gd name="T8" fmla="*/ 18 w 156"/>
                  <a:gd name="T9" fmla="*/ 0 h 60"/>
                  <a:gd name="T10" fmla="*/ 29 w 156"/>
                  <a:gd name="T11" fmla="*/ 4 h 60"/>
                  <a:gd name="T12" fmla="*/ 40 w 156"/>
                  <a:gd name="T13" fmla="*/ 13 h 60"/>
                  <a:gd name="T14" fmla="*/ 45 w 156"/>
                  <a:gd name="T15" fmla="*/ 18 h 6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56"/>
                  <a:gd name="T25" fmla="*/ 0 h 60"/>
                  <a:gd name="T26" fmla="*/ 156 w 156"/>
                  <a:gd name="T27" fmla="*/ 60 h 6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56" h="60">
                    <a:moveTo>
                      <a:pt x="0" y="60"/>
                    </a:moveTo>
                    <a:cubicBezTo>
                      <a:pt x="0" y="51"/>
                      <a:pt x="0" y="43"/>
                      <a:pt x="2" y="36"/>
                    </a:cubicBezTo>
                    <a:cubicBezTo>
                      <a:pt x="4" y="29"/>
                      <a:pt x="7" y="23"/>
                      <a:pt x="12" y="18"/>
                    </a:cubicBezTo>
                    <a:cubicBezTo>
                      <a:pt x="17" y="13"/>
                      <a:pt x="23" y="7"/>
                      <a:pt x="32" y="4"/>
                    </a:cubicBezTo>
                    <a:cubicBezTo>
                      <a:pt x="41" y="1"/>
                      <a:pt x="53" y="0"/>
                      <a:pt x="64" y="0"/>
                    </a:cubicBezTo>
                    <a:cubicBezTo>
                      <a:pt x="75" y="0"/>
                      <a:pt x="88" y="1"/>
                      <a:pt x="100" y="4"/>
                    </a:cubicBezTo>
                    <a:cubicBezTo>
                      <a:pt x="112" y="7"/>
                      <a:pt x="129" y="13"/>
                      <a:pt x="138" y="16"/>
                    </a:cubicBezTo>
                    <a:cubicBezTo>
                      <a:pt x="147" y="19"/>
                      <a:pt x="151" y="21"/>
                      <a:pt x="156" y="2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103" name="Line 12"/>
            <p:cNvSpPr>
              <a:spLocks noChangeShapeType="1"/>
            </p:cNvSpPr>
            <p:nvPr/>
          </p:nvSpPr>
          <p:spPr bwMode="auto">
            <a:xfrm>
              <a:off x="1776" y="1584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Line 13"/>
            <p:cNvSpPr>
              <a:spLocks noChangeShapeType="1"/>
            </p:cNvSpPr>
            <p:nvPr/>
          </p:nvSpPr>
          <p:spPr bwMode="auto">
            <a:xfrm>
              <a:off x="1632" y="1776"/>
              <a:ext cx="25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5" name="Line 14"/>
            <p:cNvSpPr>
              <a:spLocks noChangeShapeType="1"/>
            </p:cNvSpPr>
            <p:nvPr/>
          </p:nvSpPr>
          <p:spPr bwMode="auto">
            <a:xfrm flipH="1">
              <a:off x="3024" y="1008"/>
              <a:ext cx="62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Text Box 17"/>
            <p:cNvSpPr txBox="1">
              <a:spLocks noChangeArrowheads="1"/>
            </p:cNvSpPr>
            <p:nvPr/>
          </p:nvSpPr>
          <p:spPr bwMode="auto">
            <a:xfrm>
              <a:off x="3600" y="912"/>
              <a:ext cx="115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/>
                <a:t>Diffuser</a:t>
              </a:r>
            </a:p>
          </p:txBody>
        </p:sp>
        <p:sp>
          <p:nvSpPr>
            <p:cNvPr id="4110" name="Text Box 19"/>
            <p:cNvSpPr txBox="1">
              <a:spLocks noChangeArrowheads="1"/>
            </p:cNvSpPr>
            <p:nvPr/>
          </p:nvSpPr>
          <p:spPr bwMode="auto">
            <a:xfrm>
              <a:off x="2112" y="1584"/>
              <a:ext cx="52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 dirty="0" smtClean="0"/>
                <a:t>Liquid</a:t>
              </a:r>
              <a:endParaRPr lang="en-US" sz="1400" dirty="0"/>
            </a:p>
          </p:txBody>
        </p:sp>
      </p:grpSp>
      <p:graphicFrame>
        <p:nvGraphicFramePr>
          <p:cNvPr id="4098" name="Object 20"/>
          <p:cNvGraphicFramePr>
            <a:graphicFrameLocks noChangeAspect="1"/>
          </p:cNvGraphicFramePr>
          <p:nvPr/>
        </p:nvGraphicFramePr>
        <p:xfrm>
          <a:off x="6324600" y="3124200"/>
          <a:ext cx="24177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55" name="Equation" r:id="rId4" imgW="1803240" imgH="2158920" progId="Equation.DSMT4">
                  <p:embed/>
                </p:oleObj>
              </mc:Choice>
              <mc:Fallback>
                <p:oleObj name="Equation" r:id="rId4" imgW="1803240" imgH="215892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124200"/>
                        <a:ext cx="2417763" cy="289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57200" y="3048000"/>
            <a:ext cx="5562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u="sng" dirty="0" smtClean="0">
                <a:latin typeface="+mn-lt"/>
              </a:rPr>
              <a:t>Problem</a:t>
            </a:r>
            <a:r>
              <a:rPr lang="en-US" sz="2400" dirty="0" smtClean="0">
                <a:latin typeface="+mn-lt"/>
              </a:rPr>
              <a:t>:  Heat transfer coefficient between </a:t>
            </a:r>
            <a:r>
              <a:rPr lang="en-US" sz="2400" dirty="0" err="1" smtClean="0">
                <a:latin typeface="+mn-lt"/>
              </a:rPr>
              <a:t>ullage</a:t>
            </a:r>
            <a:r>
              <a:rPr lang="en-US" sz="2400" dirty="0" smtClean="0">
                <a:latin typeface="+mn-lt"/>
              </a:rPr>
              <a:t> gas and tank dome is not a constant value.  It must be evaluated by natural convection correlations based on </a:t>
            </a:r>
            <a:r>
              <a:rPr lang="en-US" sz="2400" dirty="0" err="1" smtClean="0">
                <a:latin typeface="+mn-lt"/>
              </a:rPr>
              <a:t>ullage</a:t>
            </a:r>
            <a:r>
              <a:rPr lang="en-US" sz="2400" dirty="0" smtClean="0">
                <a:latin typeface="+mn-lt"/>
              </a:rPr>
              <a:t> properties.</a:t>
            </a:r>
          </a:p>
          <a:p>
            <a:pPr algn="l"/>
            <a:endParaRPr lang="en-US" sz="2400" dirty="0" smtClean="0">
              <a:latin typeface="+mn-lt"/>
            </a:endParaRPr>
          </a:p>
          <a:p>
            <a:pPr algn="l"/>
            <a:r>
              <a:rPr lang="en-US" sz="2400" u="sng" dirty="0" smtClean="0">
                <a:latin typeface="+mn-lt"/>
              </a:rPr>
              <a:t>Solution</a:t>
            </a:r>
            <a:r>
              <a:rPr lang="en-US" sz="2400" dirty="0" smtClean="0">
                <a:latin typeface="+mn-lt"/>
              </a:rPr>
              <a:t>:  Use subroutine USRHCF to calculate heat transfer coefficient.</a:t>
            </a:r>
            <a:endParaRPr lang="en-US" sz="2400" dirty="0">
              <a:latin typeface="+mn-lt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2286000" y="2057400"/>
            <a:ext cx="838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 err="1" smtClean="0"/>
              <a:t>Ullage</a:t>
            </a:r>
            <a:endParaRPr lang="en-US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74688" y="7747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r>
              <a:rPr lang="en-US" sz="4000" b="1"/>
              <a:t>MOTIVATION AND BENEFIT 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681038" y="2201863"/>
            <a:ext cx="7772400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742950" lvl="1" indent="-285750" algn="l">
              <a:spcBef>
                <a:spcPct val="20000"/>
              </a:spcBef>
              <a:buSzPct val="75000"/>
              <a:buFont typeface="Symbol" pitchFamily="18" charset="2"/>
              <a:buChar char="·"/>
            </a:pPr>
            <a:r>
              <a:rPr lang="en-US" sz="2800" u="sng"/>
              <a:t>Motivation</a:t>
            </a:r>
            <a:r>
              <a:rPr lang="en-US" sz="2800"/>
              <a:t>: To allow users to access GFSSP solver module to develop additional modeling capability</a:t>
            </a:r>
          </a:p>
          <a:p>
            <a:pPr marL="742950" lvl="1" indent="-285750" algn="l">
              <a:spcBef>
                <a:spcPct val="20000"/>
              </a:spcBef>
            </a:pPr>
            <a:endParaRPr lang="en-US" sz="1400"/>
          </a:p>
          <a:p>
            <a:pPr marL="742950" lvl="1" indent="-285750" algn="l">
              <a:spcBef>
                <a:spcPct val="20000"/>
              </a:spcBef>
              <a:buSzPct val="75000"/>
              <a:buFont typeface="Symbol" pitchFamily="18" charset="2"/>
              <a:buChar char="·"/>
            </a:pPr>
            <a:r>
              <a:rPr lang="en-US" sz="2800" u="sng"/>
              <a:t>Benefit</a:t>
            </a:r>
            <a:r>
              <a:rPr lang="en-US" sz="2800"/>
              <a:t>:  GFSSP users can work independently without Developer’s active involvement</a:t>
            </a:r>
          </a:p>
          <a:p>
            <a:pPr marL="742950" lvl="1" indent="-285750" algn="l">
              <a:spcBef>
                <a:spcPct val="20000"/>
              </a:spcBef>
            </a:pPr>
            <a:endParaRPr lang="en-US" sz="2800" b="1"/>
          </a:p>
          <a:p>
            <a:pPr marL="342900" indent="-342900" algn="l">
              <a:spcBef>
                <a:spcPct val="20000"/>
              </a:spcBef>
            </a:pPr>
            <a:endParaRPr lang="en-US" sz="2800" b="1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762000" y="152400"/>
            <a:ext cx="82296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dirty="0">
                <a:solidFill>
                  <a:schemeClr val="tx2"/>
                </a:solidFill>
              </a:rPr>
              <a:t>User Subroutine to Calculate Heat Transfer Coefficient</a:t>
            </a: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533400" y="1066800"/>
            <a:ext cx="6320961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SUBROUTINE USRHCF(NUMBER,HCF</a:t>
            </a:r>
            <a:r>
              <a:rPr lang="en-US" sz="1200" dirty="0" smtClean="0">
                <a:latin typeface="Courier" pitchFamily="49" charset="0"/>
              </a:rPr>
              <a:t>)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C     PURPOSE: PROVIDE HEAT TRANSFER COEFFICIENT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</a:t>
            </a:r>
            <a:r>
              <a:rPr lang="en-US" sz="1200" dirty="0">
                <a:latin typeface="Courier" pitchFamily="49" charset="0"/>
              </a:rPr>
              <a:t>INCLUDE 'COMBLK.FOR'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</a:t>
            </a:r>
            <a:r>
              <a:rPr lang="en-US" sz="1200" dirty="0">
                <a:latin typeface="Courier" pitchFamily="49" charset="0"/>
              </a:rPr>
              <a:t>**********************************************************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DATA HL /15.0/</a:t>
            </a:r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      DATA </a:t>
            </a:r>
            <a:r>
              <a:rPr lang="en-US" sz="1200" dirty="0" smtClean="0">
                <a:latin typeface="Courier" pitchFamily="49" charset="0"/>
              </a:rPr>
              <a:t>C1, C2 /0.15, 0.33/</a:t>
            </a: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NUMF = ICF(NUMBER</a:t>
            </a:r>
            <a:r>
              <a:rPr lang="en-US" sz="1200" dirty="0">
                <a:latin typeface="Courier" pitchFamily="49" charset="0"/>
              </a:rPr>
              <a:t>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CALL INDEXI(NUMF</a:t>
            </a:r>
            <a:r>
              <a:rPr lang="en-US" sz="1200" dirty="0" smtClean="0">
                <a:latin typeface="Courier" pitchFamily="49" charset="0"/>
              </a:rPr>
              <a:t>, NODE, NNODES, IPN</a:t>
            </a:r>
            <a:r>
              <a:rPr lang="en-US" sz="1200" dirty="0">
                <a:latin typeface="Courier" pitchFamily="49" charset="0"/>
              </a:rPr>
              <a:t>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NUMS = ICS(NUMBER</a:t>
            </a:r>
            <a:r>
              <a:rPr lang="en-US" sz="1200" dirty="0">
                <a:latin typeface="Courier" pitchFamily="49" charset="0"/>
              </a:rPr>
              <a:t>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CALL INDEXS(NUMS</a:t>
            </a:r>
            <a:r>
              <a:rPr lang="en-US" sz="1200" dirty="0" smtClean="0">
                <a:latin typeface="Courier" pitchFamily="49" charset="0"/>
              </a:rPr>
              <a:t>, NODESL, NSOLIDX, IPSN)</a:t>
            </a: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BETA = 1.0 / TF(IPN</a:t>
            </a:r>
            <a:r>
              <a:rPr lang="en-US" sz="1200" dirty="0">
                <a:latin typeface="Courier" pitchFamily="49" charset="0"/>
              </a:rPr>
              <a:t>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DELTAT = ABS(TF(IPN) - TS(IPSN</a:t>
            </a:r>
            <a:r>
              <a:rPr lang="en-US" sz="1200" dirty="0">
                <a:latin typeface="Courier" pitchFamily="49" charset="0"/>
              </a:rPr>
              <a:t>))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GR = HL</a:t>
            </a:r>
            <a:r>
              <a:rPr lang="en-US" sz="1200" dirty="0">
                <a:latin typeface="Courier" pitchFamily="49" charset="0"/>
              </a:rPr>
              <a:t>**</a:t>
            </a:r>
            <a:r>
              <a:rPr lang="en-US" sz="1200" dirty="0" smtClean="0">
                <a:latin typeface="Courier" pitchFamily="49" charset="0"/>
              </a:rPr>
              <a:t>3 * RHO(IPN</a:t>
            </a:r>
            <a:r>
              <a:rPr lang="en-US" sz="1200" dirty="0">
                <a:latin typeface="Courier" pitchFamily="49" charset="0"/>
              </a:rPr>
              <a:t>)**</a:t>
            </a:r>
            <a:r>
              <a:rPr lang="en-US" sz="1200" dirty="0" smtClean="0">
                <a:latin typeface="Courier" pitchFamily="49" charset="0"/>
              </a:rPr>
              <a:t>2 * G * BETA * DELTAT / (</a:t>
            </a:r>
            <a:r>
              <a:rPr lang="en-US" sz="1200" dirty="0">
                <a:latin typeface="Courier" pitchFamily="49" charset="0"/>
              </a:rPr>
              <a:t>EMU(IPN)**2)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PRNDTL = CPNODE(IPN) * EMU(IPN) / CONDF(IPN</a:t>
            </a:r>
            <a:r>
              <a:rPr lang="en-US" sz="1200" dirty="0">
                <a:latin typeface="Courier" pitchFamily="49" charset="0"/>
              </a:rPr>
              <a:t>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XNU = C1 * (GR * PRNDTL)**C2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HCF = XNU * CONDF(IPN) / HL</a:t>
            </a:r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END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810000" y="1219200"/>
            <a:ext cx="45720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Argument NUMBER is the pointer to the current solid-to-fluid conductor.  Output HCF is the heat transfer coefficient.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810000" y="2209800"/>
            <a:ext cx="44958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Including the COMMON block gives us access to program variables such as the node properties used below.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810000" y="2895600"/>
            <a:ext cx="48768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Set characteristic length HL and correlation constants C1 and C2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800600" y="3505200"/>
            <a:ext cx="40386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Get fluid and solid node numbers (NUMF, NUMS) and their pointers (IPN, IPSN)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09600" y="6019800"/>
            <a:ext cx="80010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Having the fluid and solid node pointers (IPN, IPSN) allows us to access fluid and solid node properties such as temperature (TF, TS), density (RHO), viscosity (EMU), Cp (CPNODE), and k (CONDF).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572000" y="5289321"/>
            <a:ext cx="40386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Calculate heat transfer coefficient HCF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850524" y="304800"/>
            <a:ext cx="5724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Thermostatically Controlled Heater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" y="1676400"/>
            <a:ext cx="8382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u="sng" dirty="0" smtClean="0">
                <a:latin typeface="+mn-lt"/>
              </a:rPr>
              <a:t>Problem</a:t>
            </a:r>
            <a:r>
              <a:rPr lang="en-US" sz="2400" dirty="0" smtClean="0">
                <a:latin typeface="+mn-lt"/>
              </a:rPr>
              <a:t>:  It is desired to simulate a thermostatically controlled heat source in a fluid node.  GFSSP’s built-in heat source options are constant-value or time-varying, but not temperature-varying.</a:t>
            </a:r>
          </a:p>
          <a:p>
            <a:pPr algn="l"/>
            <a:endParaRPr lang="en-US" sz="2400" dirty="0" smtClean="0">
              <a:latin typeface="+mn-lt"/>
            </a:endParaRPr>
          </a:p>
          <a:p>
            <a:pPr algn="l"/>
            <a:r>
              <a:rPr lang="en-US" sz="2400" u="sng" dirty="0" smtClean="0">
                <a:latin typeface="+mn-lt"/>
              </a:rPr>
              <a:t>Solution</a:t>
            </a:r>
            <a:r>
              <a:rPr lang="en-US" sz="2400" dirty="0" smtClean="0">
                <a:latin typeface="+mn-lt"/>
              </a:rPr>
              <a:t>:  Use subroutine BNDUSER to apply a heat source to a node based on its temperature.</a:t>
            </a:r>
            <a:endParaRPr lang="en-US" sz="2400" dirty="0">
              <a:latin typeface="+mn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762000" y="152400"/>
            <a:ext cx="82296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dirty="0">
                <a:solidFill>
                  <a:schemeClr val="tx2"/>
                </a:solidFill>
              </a:rPr>
              <a:t>User Subroutine to </a:t>
            </a:r>
            <a:r>
              <a:rPr lang="en-US" sz="2400" dirty="0" smtClean="0">
                <a:solidFill>
                  <a:schemeClr val="tx2"/>
                </a:solidFill>
              </a:rPr>
              <a:t>Simulate Heater with Thermostat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609600" y="990600"/>
            <a:ext cx="6878806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sz="1200" dirty="0" smtClean="0">
                <a:latin typeface="Courier" pitchFamily="49" charset="0"/>
              </a:rPr>
              <a:t>      SUBROUTINE BNDUSER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PURPOSE: MODIFY BOUNDARY CONDITIONS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INCLUDE '</a:t>
            </a:r>
            <a:r>
              <a:rPr lang="en-US" sz="1200" dirty="0" err="1" smtClean="0">
                <a:latin typeface="Courier" pitchFamily="49" charset="0"/>
              </a:rPr>
              <a:t>comblk.for</a:t>
            </a:r>
            <a:r>
              <a:rPr lang="en-US" sz="1200" dirty="0" smtClean="0">
                <a:latin typeface="Courier" pitchFamily="49" charset="0"/>
              </a:rPr>
              <a:t>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ADD CODE HERE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  Declarations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DATA HEATPOWER /1.0/, THEATOFF /120.0/, THEATON /110.0/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  In every time step, check the temperature of the heated node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and apply heat if temperature is less than THEATON, or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set heat to zero if temperature is above THEATOFF.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CALL INDEXI(5, NODE, NNODES, IPN)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TFAHRENHEIT = TF(IPN) - 459.67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IF (TFAHRENHEIT .LT. THEATON) THEN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HSORCE(IPN) = HEATPOWER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ELSE IF (TFAHRENHEIT .GT. THEATOFF) THEN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   HSORCE(IPN) = 0.0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 IF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</a:t>
            </a:r>
            <a:endParaRPr lang="en-US" sz="1200" dirty="0">
              <a:latin typeface="Courier" pitchFamily="49" charset="0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495800" y="1066800"/>
            <a:ext cx="4572000" cy="73866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Subroutine BNDUSER is called at the beginning of each time step.  The user can monitor the model and make changes to boundary conditions, heat sources, geometry, etc.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124200" y="2667000"/>
            <a:ext cx="53340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Declare a 1.0 BTU/s heater with temperature limits of 110 and 120 °F.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876800" y="4038600"/>
            <a:ext cx="19812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Get pointer to Node 5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876800" y="4419600"/>
            <a:ext cx="37338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Convert temperature of  Node 5 from °R to °F.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4953000" y="4800600"/>
            <a:ext cx="3352800" cy="9541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If temperature is too low, apply a heat source.  If too high, set heat source to zero.  (At temperatures in between, HSORCE will retain its value from the previous time step.)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505200"/>
            <a:ext cx="78343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u="sng" dirty="0" smtClean="0">
                <a:latin typeface="+mn-lt"/>
              </a:rPr>
              <a:t>Problem</a:t>
            </a:r>
            <a:r>
              <a:rPr lang="en-US" sz="2400" dirty="0" smtClean="0">
                <a:latin typeface="+mn-lt"/>
              </a:rPr>
              <a:t>:  </a:t>
            </a:r>
            <a:r>
              <a:rPr lang="en-US" sz="2400" dirty="0" smtClean="0">
                <a:latin typeface="+mn-lt"/>
              </a:rPr>
              <a:t>The user wishes to model pressure drop in a filter.  Test data relating pressure drop to flow rate are available.</a:t>
            </a:r>
            <a:endParaRPr lang="en-US" sz="2400" dirty="0" smtClean="0">
              <a:latin typeface="+mn-lt"/>
            </a:endParaRPr>
          </a:p>
          <a:p>
            <a:pPr algn="l"/>
            <a:endParaRPr lang="en-US" sz="2400" dirty="0" smtClean="0">
              <a:latin typeface="+mn-lt"/>
            </a:endParaRPr>
          </a:p>
          <a:p>
            <a:pPr algn="l"/>
            <a:r>
              <a:rPr lang="en-US" sz="2400" u="sng" dirty="0" smtClean="0">
                <a:latin typeface="+mn-lt"/>
              </a:rPr>
              <a:t>Solution</a:t>
            </a:r>
            <a:r>
              <a:rPr lang="en-US" sz="2400" dirty="0" smtClean="0">
                <a:latin typeface="+mn-lt"/>
              </a:rPr>
              <a:t>:  </a:t>
            </a:r>
            <a:r>
              <a:rPr lang="en-US" sz="2400" dirty="0" smtClean="0">
                <a:latin typeface="+mn-lt"/>
              </a:rPr>
              <a:t>Use the User-Defined Branch Option in VTASC along with subroutine KFUSER.</a:t>
            </a:r>
            <a:endParaRPr lang="en-US" sz="2400" dirty="0">
              <a:latin typeface="+mn-lt"/>
            </a:endParaRPr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33</a:t>
            </a:fld>
            <a:endParaRPr 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001215" y="304800"/>
            <a:ext cx="54232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User-Defined Branch Resistance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625" y="1495097"/>
            <a:ext cx="591502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322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3048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Test Data and </a:t>
            </a:r>
            <a:r>
              <a:rPr lang="en-US" sz="2800" dirty="0" err="1" smtClean="0"/>
              <a:t>Kf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34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259341"/>
              </p:ext>
            </p:extLst>
          </p:nvPr>
        </p:nvGraphicFramePr>
        <p:xfrm>
          <a:off x="1076325" y="1451517"/>
          <a:ext cx="6991350" cy="241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0450"/>
                <a:gridCol w="2330450"/>
                <a:gridCol w="2330450"/>
              </a:tblGrid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Flow Rate (</a:t>
                      </a:r>
                      <a:r>
                        <a:rPr lang="en-US" dirty="0" err="1" smtClean="0"/>
                        <a:t>lb</a:t>
                      </a:r>
                      <a:r>
                        <a:rPr lang="en-US" dirty="0" smtClean="0"/>
                        <a:t>/s)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dirty="0" smtClean="0"/>
                        <a:t>P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baseline="0" dirty="0" err="1" smtClean="0"/>
                        <a:t>psf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Kf</a:t>
                      </a:r>
                      <a:endParaRPr lang="en-US" dirty="0"/>
                    </a:p>
                  </a:txBody>
                  <a:tcPr/>
                </a:tc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3.33</a:t>
                      </a:r>
                      <a:endParaRPr lang="en-US" dirty="0"/>
                    </a:p>
                  </a:txBody>
                  <a:tcPr/>
                </a:tc>
              </a:tr>
              <a:tr h="4826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3"/>
              <p:cNvSpPr txBox="1">
                <a:spLocks noChangeArrowheads="1"/>
              </p:cNvSpPr>
              <p:nvPr/>
            </p:nvSpPr>
            <p:spPr>
              <a:xfrm>
                <a:off x="838200" y="3929380"/>
                <a:ext cx="7772400" cy="1692348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</a:defRPr>
                </a:lvl9pPr>
              </a:lstStyle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kern="0" dirty="0" smtClean="0">
                  <a:latin typeface="Arial" charset="0"/>
                  <a:ea typeface="Cambria Math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r>
                  <a:rPr lang="en-US" altLang="en-US" sz="1800" b="1" kern="0" dirty="0" smtClean="0">
                    <a:latin typeface="Arial" charset="0"/>
                  </a:rPr>
                  <a:t>GFSSP’s </a:t>
                </a:r>
                <a:r>
                  <a:rPr lang="en-US" altLang="en-US" sz="1800" b="1" kern="0" dirty="0" smtClean="0">
                    <a:latin typeface="Arial" charset="0"/>
                  </a:rPr>
                  <a:t>momentum equation expresses friction losses in terms of flow rate:</a:t>
                </a: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kern="0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1800" b="1" i="1" kern="0" smtClean="0">
                          <a:latin typeface="Cambria Math"/>
                          <a:ea typeface="Cambria Math"/>
                        </a:rPr>
                        <m:t>∆</m:t>
                      </m:r>
                      <m:r>
                        <a:rPr lang="en-US" altLang="en-US" sz="1800" b="1" i="1" kern="0" smtClean="0">
                          <a:latin typeface="Cambria Math"/>
                          <a:ea typeface="Cambria Math"/>
                        </a:rPr>
                        <m:t>𝑷</m:t>
                      </m:r>
                      <m:r>
                        <a:rPr lang="en-US" altLang="en-US" sz="1800" b="1" i="1" kern="0" smtClean="0">
                          <a:latin typeface="Cambria Math"/>
                          <a:ea typeface="Cambria Math"/>
                        </a:rPr>
                        <m:t>= </m:t>
                      </m:r>
                      <m:sSub>
                        <m:sSubPr>
                          <m:ctrlPr>
                            <a:rPr lang="en-US" altLang="en-US" sz="1800" b="1" i="1" kern="0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en-US" sz="1800" b="1" i="1" kern="0" smtClean="0">
                              <a:latin typeface="Cambria Math"/>
                              <a:ea typeface="Cambria Math"/>
                            </a:rPr>
                            <m:t>𝑲</m:t>
                          </m:r>
                        </m:e>
                        <m:sub>
                          <m:r>
                            <a:rPr lang="en-US" altLang="en-US" sz="1800" b="1" i="1" kern="0" smtClean="0">
                              <a:latin typeface="Cambria Math"/>
                              <a:ea typeface="Cambria Math"/>
                            </a:rPr>
                            <m:t>𝒇</m:t>
                          </m:r>
                        </m:sub>
                      </m:sSub>
                      <m:sSup>
                        <m:sSupPr>
                          <m:ctrlPr>
                            <a:rPr lang="en-US" altLang="en-US" sz="1800" b="1" i="1" kern="0" smtClean="0"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acc>
                            <m:accPr>
                              <m:chr m:val="̇"/>
                              <m:ctrlPr>
                                <a:rPr lang="en-US" altLang="en-US" sz="1800" b="1" i="1" kern="0" smtClean="0"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altLang="en-US" sz="1800" b="1" i="1" kern="0" smtClean="0">
                                  <a:latin typeface="Cambria Math"/>
                                  <a:ea typeface="Cambria Math"/>
                                </a:rPr>
                                <m:t>𝒎</m:t>
                              </m:r>
                            </m:e>
                          </m:acc>
                        </m:e>
                        <m:sup>
                          <m:r>
                            <a:rPr lang="en-US" altLang="en-US" sz="1800" b="1" i="1" kern="0" smtClean="0"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altLang="en-US" sz="1800" b="1" kern="0" dirty="0" smtClean="0">
                  <a:latin typeface="Arial" charset="0"/>
                </a:endParaRPr>
              </a:p>
              <a:p>
                <a:pPr>
                  <a:lnSpc>
                    <a:spcPct val="80000"/>
                  </a:lnSpc>
                  <a:buFontTx/>
                  <a:buNone/>
                </a:pPr>
                <a:endParaRPr lang="en-US" altLang="en-US" sz="1800" b="1" kern="0" dirty="0" smtClean="0">
                  <a:latin typeface="Arial" charset="0"/>
                </a:endParaRPr>
              </a:p>
            </p:txBody>
          </p:sp>
        </mc:Choice>
        <mc:Fallback>
          <p:sp>
            <p:nvSpPr>
              <p:cNvPr id="8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3929380"/>
                <a:ext cx="7772400" cy="1692348"/>
              </a:xfrm>
              <a:prstGeom prst="rect">
                <a:avLst/>
              </a:prstGeom>
              <a:blipFill rotWithShape="0">
                <a:blip r:embed="rId2"/>
                <a:stretch>
                  <a:fillRect l="-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03777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341227"/>
            <a:ext cx="8458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SUBROUTINE KFUSER(I,RHOU,EMUU,XVU,RHOUL,EMUUL,AKNEW)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     PURPOSE: ADD A NEW RESISTANCE OPTION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INCLUDE '</a:t>
            </a:r>
            <a:r>
              <a:rPr lang="en-US" sz="1200" dirty="0" err="1">
                <a:latin typeface="Courier" pitchFamily="49" charset="0"/>
              </a:rPr>
              <a:t>comblk.for</a:t>
            </a:r>
            <a:r>
              <a:rPr lang="en-US" sz="1200" dirty="0">
                <a:latin typeface="Courier" pitchFamily="49" charset="0"/>
              </a:rPr>
              <a:t>'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C**********************************************************************</a:t>
            </a:r>
          </a:p>
          <a:p>
            <a:pPr algn="l"/>
            <a:r>
              <a:rPr lang="en-US" sz="1200" dirty="0">
                <a:latin typeface="Courier" pitchFamily="49" charset="0"/>
              </a:rPr>
              <a:t>C     ADD CODE HERE </a:t>
            </a: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C  </a:t>
            </a:r>
            <a:r>
              <a:rPr lang="en-US" sz="1200" dirty="0" smtClean="0">
                <a:latin typeface="Courier" pitchFamily="49" charset="0"/>
              </a:rPr>
              <a:t>Declarations</a:t>
            </a:r>
            <a:endParaRPr lang="en-US" sz="1200" dirty="0">
              <a:latin typeface="Courier" pitchFamily="49" charset="0"/>
            </a:endParaRP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      REAL FILTERMDOT(4), FILTERKF(4)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DATA FILTERMDOT /1.0, 2.0, 3.0, 4.0/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DATA FILTERKF /10.0, 5.0, 3.33, 2.5/</a:t>
            </a: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C  </a:t>
            </a:r>
            <a:r>
              <a:rPr lang="en-US" sz="1200" dirty="0" smtClean="0">
                <a:latin typeface="Courier" pitchFamily="49" charset="0"/>
              </a:rPr>
              <a:t>Executable code.</a:t>
            </a:r>
            <a:endParaRPr lang="en-US" sz="1200" dirty="0">
              <a:latin typeface="Courier" pitchFamily="49" charset="0"/>
            </a:endParaRP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>
                <a:latin typeface="Courier" pitchFamily="49" charset="0"/>
              </a:rPr>
              <a:t>      FILTERFLOW = FLOWR(I)</a:t>
            </a:r>
          </a:p>
          <a:p>
            <a:pPr algn="l"/>
            <a:endParaRPr lang="en-US" sz="1200" dirty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</a:t>
            </a:r>
            <a:r>
              <a:rPr lang="en-US" sz="1200" dirty="0">
                <a:latin typeface="Courier" pitchFamily="49" charset="0"/>
              </a:rPr>
              <a:t>CALL INTERPOL(FILTERFLOW, 4, FILTERMDOT, FILTERKF, AKNEW)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>
                <a:latin typeface="Courier" pitchFamily="49" charset="0"/>
              </a:rPr>
              <a:t>      </a:t>
            </a:r>
            <a:r>
              <a:rPr lang="en-US" sz="1200" dirty="0" smtClean="0">
                <a:latin typeface="Courier" pitchFamily="49" charset="0"/>
              </a:rPr>
              <a:t>END</a:t>
            </a:r>
            <a:endParaRPr lang="en-US" sz="1200" dirty="0">
              <a:latin typeface="Courier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304800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User Subroutine Explanation</a:t>
            </a:r>
            <a:endParaRPr lang="en-US" sz="2800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686300" y="3363966"/>
            <a:ext cx="34671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Filter data (</a:t>
            </a:r>
            <a:r>
              <a:rPr lang="en-US" sz="1400" dirty="0" err="1" smtClean="0">
                <a:solidFill>
                  <a:srgbClr val="00B050"/>
                </a:solidFill>
                <a:latin typeface="Times New Roman" pitchFamily="18" charset="0"/>
              </a:rPr>
              <a:t>Kf</a:t>
            </a: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 vs. flow rate) stored in arrays.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710940" y="4224620"/>
            <a:ext cx="518541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Get the flow rate in this user-defined branch in the current iteration.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457950" y="4580202"/>
            <a:ext cx="2438400" cy="30777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Interpolate </a:t>
            </a: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KF for this branch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7325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2414500" y="304800"/>
            <a:ext cx="45967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/>
              <a:t>User-Defined Plot Variables</a:t>
            </a:r>
            <a:endParaRPr 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" y="1676400"/>
            <a:ext cx="838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u="sng" dirty="0" smtClean="0">
                <a:latin typeface="+mn-lt"/>
              </a:rPr>
              <a:t>Problem</a:t>
            </a:r>
            <a:r>
              <a:rPr lang="en-US" sz="2400" dirty="0" smtClean="0">
                <a:latin typeface="+mn-lt"/>
              </a:rPr>
              <a:t>:  The user wants to plot pressurization option heat transfer rates in </a:t>
            </a:r>
            <a:r>
              <a:rPr lang="en-US" sz="2400" dirty="0" err="1" smtClean="0">
                <a:latin typeface="+mn-lt"/>
              </a:rPr>
              <a:t>Winplot</a:t>
            </a:r>
            <a:r>
              <a:rPr lang="en-US" sz="2400" dirty="0" smtClean="0">
                <a:latin typeface="+mn-lt"/>
              </a:rPr>
              <a:t>.</a:t>
            </a:r>
          </a:p>
          <a:p>
            <a:pPr algn="l"/>
            <a:endParaRPr lang="en-US" sz="2400" dirty="0" smtClean="0">
              <a:latin typeface="+mn-lt"/>
            </a:endParaRPr>
          </a:p>
          <a:p>
            <a:pPr algn="l"/>
            <a:r>
              <a:rPr lang="en-US" sz="2400" u="sng" dirty="0" smtClean="0">
                <a:latin typeface="+mn-lt"/>
              </a:rPr>
              <a:t>Solution</a:t>
            </a:r>
            <a:r>
              <a:rPr lang="en-US" sz="2400" dirty="0" smtClean="0">
                <a:latin typeface="+mn-lt"/>
              </a:rPr>
              <a:t>:  Use User-Defined Plot Variables to send extra variables to the </a:t>
            </a:r>
            <a:r>
              <a:rPr lang="en-US" sz="2400" dirty="0" err="1" smtClean="0">
                <a:latin typeface="+mn-lt"/>
              </a:rPr>
              <a:t>Winplot</a:t>
            </a:r>
            <a:r>
              <a:rPr lang="en-US" sz="2400" dirty="0" smtClean="0">
                <a:latin typeface="+mn-lt"/>
              </a:rPr>
              <a:t> file.</a:t>
            </a:r>
            <a:endParaRPr lang="en-US" sz="2400" dirty="0">
              <a:latin typeface="+mn-lt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36</a:t>
            </a:fld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762000" y="152400"/>
            <a:ext cx="82296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400" dirty="0">
                <a:solidFill>
                  <a:schemeClr val="tx2"/>
                </a:solidFill>
              </a:rPr>
              <a:t>User </a:t>
            </a:r>
            <a:r>
              <a:rPr lang="en-US" sz="2400" dirty="0" smtClean="0">
                <a:solidFill>
                  <a:schemeClr val="tx2"/>
                </a:solidFill>
              </a:rPr>
              <a:t>Defined Plot Variables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609600" y="1143000"/>
            <a:ext cx="687880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SUBROUTINE BNDUSER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PURPOSE: MODIFY BOUNDARY CONDITIONS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INCLUDE '</a:t>
            </a:r>
            <a:r>
              <a:rPr lang="en-US" sz="1200" dirty="0" err="1" smtClean="0">
                <a:latin typeface="Courier" pitchFamily="49" charset="0"/>
              </a:rPr>
              <a:t>comblk.for</a:t>
            </a:r>
            <a:r>
              <a:rPr lang="en-US" sz="1200" dirty="0" smtClean="0">
                <a:latin typeface="Courier" pitchFamily="49" charset="0"/>
              </a:rPr>
              <a:t>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C**********************************************************************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C     ADD CODE HERE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  Turn on user-variables to send to </a:t>
            </a:r>
            <a:r>
              <a:rPr lang="en-US" sz="1200" dirty="0" err="1" smtClean="0">
                <a:latin typeface="Courier" pitchFamily="49" charset="0"/>
              </a:rPr>
              <a:t>Winplot</a:t>
            </a:r>
            <a:endParaRPr lang="en-US" sz="1200" dirty="0" smtClean="0">
              <a:latin typeface="Courier" pitchFamily="49" charset="0"/>
            </a:endParaRP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USRVAR = .TRUE.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USRVARSNUM = 2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USRPVARNAME(1) = 'QULPRP'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USRPVARUNIT(1) = 'BTU/s'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USRPVARNAME(2) = 'QULWAL'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USRPVARUNIT(2) = 'BTU/s'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C  Copy data from pressurization option to user variable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USRPVAR(1) = QULPRP(1)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USRPVAR(2) = QULWAL(1)</a:t>
            </a:r>
          </a:p>
          <a:p>
            <a:pPr algn="l"/>
            <a:endParaRPr lang="en-US" sz="1200" dirty="0" smtClean="0">
              <a:latin typeface="Courier" pitchFamily="49" charset="0"/>
            </a:endParaRPr>
          </a:p>
          <a:p>
            <a:pPr algn="l"/>
            <a:r>
              <a:rPr lang="en-US" sz="1200" dirty="0" smtClean="0">
                <a:latin typeface="Courier" pitchFamily="49" charset="0"/>
              </a:rPr>
              <a:t>      RETURN</a:t>
            </a:r>
          </a:p>
          <a:p>
            <a:pPr algn="l"/>
            <a:r>
              <a:rPr lang="en-US" sz="1200" dirty="0" smtClean="0">
                <a:latin typeface="Courier" pitchFamily="49" charset="0"/>
              </a:rPr>
              <a:t>      END</a:t>
            </a:r>
          </a:p>
          <a:p>
            <a:pPr algn="l"/>
            <a:endParaRPr lang="en-US" sz="1200" dirty="0">
              <a:latin typeface="Courier" pitchFamily="49" charset="0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181600" y="2743200"/>
            <a:ext cx="26670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Declare two user variables and set their </a:t>
            </a:r>
            <a:r>
              <a:rPr lang="en-US" sz="1400" dirty="0" err="1" smtClean="0">
                <a:solidFill>
                  <a:srgbClr val="00B050"/>
                </a:solidFill>
                <a:latin typeface="Times New Roman" pitchFamily="18" charset="0"/>
              </a:rPr>
              <a:t>Winplot</a:t>
            </a: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 names and units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105400" y="4572000"/>
            <a:ext cx="33528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dirty="0" smtClean="0">
                <a:solidFill>
                  <a:srgbClr val="00B050"/>
                </a:solidFill>
                <a:latin typeface="Times New Roman" pitchFamily="18" charset="0"/>
              </a:rPr>
              <a:t>Copy the values of the pressurization option heat transfer rates to the user variables.</a:t>
            </a:r>
            <a:endParaRPr lang="en-US" sz="1400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37</a:t>
            </a:fld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93420" y="533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000" b="1" dirty="0">
                <a:solidFill>
                  <a:schemeClr val="tx2"/>
                </a:solidFill>
              </a:rPr>
              <a:t>SUMMARY</a:t>
            </a: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742950" y="1818005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sz="2000" dirty="0"/>
              <a:t>User Subroutines can be used to add new capabilities that are not available to Users through Logical Options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500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sz="2000" dirty="0"/>
              <a:t>New capabilities may include: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sz="500" dirty="0"/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Incorporating Design Specification; this may require iterative adjustment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User Specified Heat Transfer Coefficient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Incorporating a new physical model such as mass transfer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Customized output, </a:t>
            </a:r>
            <a:r>
              <a:rPr lang="en-US" dirty="0" smtClean="0"/>
              <a:t>variable </a:t>
            </a:r>
            <a:r>
              <a:rPr lang="en-US" dirty="0" err="1"/>
              <a:t>timestep</a:t>
            </a:r>
            <a:r>
              <a:rPr lang="en-US" dirty="0"/>
              <a:t> etc.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500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sz="2000" dirty="0"/>
              <a:t>Checklist for User Subroutines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sz="500" dirty="0"/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Identify subroutines that require modifications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Select GFSSP </a:t>
            </a:r>
            <a:r>
              <a:rPr lang="en-US" dirty="0" smtClean="0"/>
              <a:t>variables </a:t>
            </a:r>
            <a:r>
              <a:rPr lang="en-US" dirty="0"/>
              <a:t>to be modified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dirty="0"/>
              <a:t>Make use of GFSSP provided User </a:t>
            </a:r>
            <a:r>
              <a:rPr lang="en-US" dirty="0" smtClean="0"/>
              <a:t>Variables </a:t>
            </a:r>
            <a:r>
              <a:rPr lang="en-US" dirty="0"/>
              <a:t>in your coding  </a:t>
            </a:r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38</a:t>
            </a:fld>
            <a:endParaRPr 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Tank Blowdown with Heat Transfer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1828800"/>
            <a:ext cx="4038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This problem repeats Demo 2, the tank blowdown, but does not neglect heat transfer from the wall.</a:t>
            </a: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We will write a user subroutine to calculate the natural convection heat transfer coefficient.</a:t>
            </a:r>
            <a:endParaRPr lang="en-US" dirty="0"/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r="44260"/>
          <a:stretch>
            <a:fillRect/>
          </a:stretch>
        </p:blipFill>
        <p:spPr bwMode="auto">
          <a:xfrm>
            <a:off x="4800600" y="1828800"/>
            <a:ext cx="4205288" cy="28390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39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620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endParaRPr lang="en-US" sz="4000" b="1">
              <a:solidFill>
                <a:schemeClr val="tx2"/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62000" y="1219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l">
              <a:spcBef>
                <a:spcPct val="20000"/>
              </a:spcBef>
            </a:pPr>
            <a:r>
              <a:rPr lang="en-US" sz="3200" b="1" dirty="0"/>
              <a:t>How do they work?</a:t>
            </a:r>
            <a:endParaRPr lang="en-US" sz="2800" dirty="0"/>
          </a:p>
          <a:p>
            <a:pPr marL="342900" indent="-342900" algn="l">
              <a:spcBef>
                <a:spcPct val="20000"/>
              </a:spcBef>
            </a:pPr>
            <a:endParaRPr lang="en-US" sz="800" dirty="0"/>
          </a:p>
          <a:p>
            <a:pPr marL="742950" lvl="1" indent="-285750" algn="l">
              <a:spcBef>
                <a:spcPct val="20000"/>
              </a:spcBef>
              <a:buFontTx/>
              <a:buChar char="-"/>
            </a:pPr>
            <a:r>
              <a:rPr lang="en-US" sz="2000" dirty="0"/>
              <a:t>A series of subroutines are called from various locations of solver module</a:t>
            </a:r>
          </a:p>
          <a:p>
            <a:pPr marL="342900" indent="-342900" algn="l">
              <a:spcBef>
                <a:spcPct val="20000"/>
              </a:spcBef>
            </a:pPr>
            <a:endParaRPr lang="en-US" sz="800" dirty="0"/>
          </a:p>
          <a:p>
            <a:pPr marL="742950" lvl="1" indent="-285750" algn="l">
              <a:spcBef>
                <a:spcPct val="20000"/>
              </a:spcBef>
              <a:buFontTx/>
              <a:buChar char="-"/>
            </a:pPr>
            <a:r>
              <a:rPr lang="en-US" sz="2000" dirty="0"/>
              <a:t>The subroutines do not have any code but </a:t>
            </a:r>
            <a:r>
              <a:rPr lang="en-US" sz="2000" dirty="0" smtClean="0"/>
              <a:t>include </a:t>
            </a:r>
            <a:r>
              <a:rPr lang="en-US" sz="2000" dirty="0"/>
              <a:t>the common block</a:t>
            </a:r>
          </a:p>
          <a:p>
            <a:pPr marL="342900" indent="-342900" algn="l">
              <a:spcBef>
                <a:spcPct val="20000"/>
              </a:spcBef>
            </a:pPr>
            <a:endParaRPr lang="en-US" sz="800" dirty="0"/>
          </a:p>
          <a:p>
            <a:pPr marL="742950" lvl="1" indent="-285750" algn="l">
              <a:spcBef>
                <a:spcPct val="20000"/>
              </a:spcBef>
              <a:buFontTx/>
              <a:buChar char="-"/>
            </a:pPr>
            <a:r>
              <a:rPr lang="en-US" sz="2000" dirty="0"/>
              <a:t>The users can write FORTRAN code to develop any new physical model in any particular node or branch</a:t>
            </a:r>
            <a:endParaRPr lang="en-US" sz="2800" dirty="0"/>
          </a:p>
          <a:p>
            <a:pPr marL="342900" indent="-342900" algn="l">
              <a:spcBef>
                <a:spcPct val="20000"/>
              </a:spcBef>
            </a:pPr>
            <a:endParaRPr lang="en-US" sz="800" dirty="0"/>
          </a:p>
          <a:p>
            <a:pPr marL="342900" indent="-342900" algn="l">
              <a:spcBef>
                <a:spcPct val="20000"/>
              </a:spcBef>
            </a:pPr>
            <a:r>
              <a:rPr lang="en-US" sz="3200" b="1" dirty="0"/>
              <a:t>What </a:t>
            </a:r>
            <a:r>
              <a:rPr lang="en-US" sz="3200" b="1" dirty="0" smtClean="0"/>
              <a:t>do users </a:t>
            </a:r>
            <a:r>
              <a:rPr lang="en-US" sz="3200" b="1" dirty="0"/>
              <a:t>need to do?</a:t>
            </a:r>
            <a:endParaRPr lang="en-US" sz="2400" dirty="0"/>
          </a:p>
          <a:p>
            <a:pPr marL="342900" indent="-342900" algn="l">
              <a:spcBef>
                <a:spcPct val="20000"/>
              </a:spcBef>
            </a:pPr>
            <a:endParaRPr lang="en-US" sz="800" dirty="0"/>
          </a:p>
          <a:p>
            <a:pPr marL="742950" lvl="1" indent="-285750" algn="l">
              <a:spcBef>
                <a:spcPct val="20000"/>
              </a:spcBef>
              <a:buFontTx/>
              <a:buChar char="–"/>
            </a:pPr>
            <a:r>
              <a:rPr lang="en-US" sz="2000" dirty="0"/>
              <a:t>Users need to compile a new file containing all user routines and link that with GFSSP to create a new executable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3074670"/>
            <a:ext cx="3863340" cy="3002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074670"/>
            <a:ext cx="3863340" cy="3002280"/>
          </a:xfrm>
          <a:prstGeom prst="rect">
            <a:avLst/>
          </a:prstGeom>
        </p:spPr>
      </p:pic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85800" y="1524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Prepare Files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1524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Find the original “Demo2.vts” file and make a copy called “Demo3.vts”.</a:t>
            </a: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Find the GFSSP installation directory, </a:t>
            </a:r>
            <a:r>
              <a:rPr lang="en-US" dirty="0" smtClean="0"/>
              <a:t>usually</a:t>
            </a:r>
            <a:r>
              <a:rPr lang="en-US" dirty="0"/>
              <a:t> </a:t>
            </a:r>
            <a:r>
              <a:rPr lang="en-US" dirty="0" smtClean="0"/>
              <a:t>C:\GFSSP701</a:t>
            </a:r>
            <a:endParaRPr lang="nn-NO" sz="1200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Find </a:t>
            </a:r>
            <a:r>
              <a:rPr lang="en-US" dirty="0" smtClean="0"/>
              <a:t>the files “</a:t>
            </a:r>
            <a:r>
              <a:rPr lang="en-US" dirty="0" err="1" smtClean="0"/>
              <a:t>comblk.for</a:t>
            </a:r>
            <a:r>
              <a:rPr lang="en-US" dirty="0" smtClean="0"/>
              <a:t>” and “</a:t>
            </a:r>
            <a:r>
              <a:rPr lang="en-US" dirty="0" smtClean="0"/>
              <a:t>userrtn701.for</a:t>
            </a:r>
            <a:r>
              <a:rPr lang="en-US" dirty="0" smtClean="0"/>
              <a:t>” and copy them to the same directory as the “Demo3.vts” file.</a:t>
            </a: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2000" dirty="0"/>
          </a:p>
        </p:txBody>
      </p:sp>
      <p:sp>
        <p:nvSpPr>
          <p:cNvPr id="8" name="Right Arrow 7"/>
          <p:cNvSpPr/>
          <p:nvPr/>
        </p:nvSpPr>
        <p:spPr bwMode="auto">
          <a:xfrm>
            <a:off x="4092321" y="4333494"/>
            <a:ext cx="978408" cy="484632"/>
          </a:xfrm>
          <a:prstGeom prst="rightArrow">
            <a:avLst>
              <a:gd name="adj1" fmla="val 50000"/>
              <a:gd name="adj2" fmla="val 65723"/>
            </a:avLst>
          </a:prstGeom>
          <a:solidFill>
            <a:srgbClr val="00B05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1" dirty="0" smtClean="0"/>
              <a:t>Copy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882" y="1088708"/>
            <a:ext cx="6452235" cy="4251960"/>
          </a:xfrm>
          <a:prstGeom prst="rect">
            <a:avLst/>
          </a:prstGeom>
        </p:spPr>
      </p:pic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Modify VTS File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5483225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Rename the input and output files “Demo3.dat” and “Demo3.out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Modify VTS File (cont.)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4800600"/>
            <a:ext cx="8305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Enable Conjugate Heat Transfer and add Solid Node 3, and Fluid-to-Solid Conductor 31.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The tank is 471 lb of SS304, initially at 80 °F.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The surface area of the tank is 3250 in</a:t>
            </a:r>
            <a:r>
              <a:rPr lang="en-US" baseline="30000" dirty="0" smtClean="0"/>
              <a:t>2</a:t>
            </a:r>
            <a:r>
              <a:rPr lang="en-US" dirty="0" smtClean="0"/>
              <a:t>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143000"/>
            <a:ext cx="4461256" cy="245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859080"/>
            <a:ext cx="3040380" cy="1920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00" y="2514600"/>
            <a:ext cx="2226945" cy="235362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Open User Subroutine File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4953000"/>
            <a:ext cx="8305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Select Module/Build from the VTASC menu to open the Build Window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Navigate to the blank user subroutine file in your working directory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Edit the file by clicking the “e” button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990600"/>
            <a:ext cx="4471988" cy="39147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Write User Subroutine Code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5791200"/>
            <a:ext cx="830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Type the code above in user subroutine USRHCF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Remember that Fortran statements begin in column 7!</a:t>
            </a:r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8035290" cy="427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44</a:t>
            </a:fld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Build New Executable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525780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Save and close the user subroutine </a:t>
            </a:r>
            <a:r>
              <a:rPr lang="en-US" dirty="0" smtClean="0"/>
              <a:t>file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Select your Fortran compiler (Compaq, Intel, or G95)</a:t>
            </a:r>
            <a:endParaRPr lang="en-US" dirty="0" smtClean="0"/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Click the “Build” button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506" y="990600"/>
            <a:ext cx="4471988" cy="39147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Verify New Executable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533400" y="464820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A new executable, “userrtn605.exe”, should now be in your working directory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This executable replaces the standard GFSSP executable on the User Options page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43000"/>
            <a:ext cx="3863340" cy="30022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739" y="954088"/>
            <a:ext cx="5376863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Compare Results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533400" y="464820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Run the model and plot the results in </a:t>
            </a:r>
            <a:r>
              <a:rPr lang="en-US" dirty="0" err="1" smtClean="0"/>
              <a:t>Winplot</a:t>
            </a:r>
            <a:r>
              <a:rPr lang="en-US" dirty="0" smtClean="0"/>
              <a:t>.  The old Demo2.WPL file can also be plotted for comparison.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Note that pressure and temperature decrease more slowly when there is heat transfer from the tank wall.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pic>
        <p:nvPicPr>
          <p:cNvPr id="8" name="Picture 7" descr="P.jpg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6" y="985837"/>
            <a:ext cx="4505325" cy="2443163"/>
          </a:xfrm>
          <a:prstGeom prst="rect">
            <a:avLst/>
          </a:prstGeom>
        </p:spPr>
      </p:pic>
      <p:pic>
        <p:nvPicPr>
          <p:cNvPr id="9" name="Picture 8" descr="TF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2057400"/>
            <a:ext cx="4505325" cy="244316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47</a:t>
            </a:fld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8"/>
          <p:cNvSpPr>
            <a:spLocks noChangeArrowheads="1"/>
          </p:cNvSpPr>
          <p:nvPr/>
        </p:nvSpPr>
        <p:spPr bwMode="auto">
          <a:xfrm>
            <a:off x="83820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b="1" dirty="0" smtClean="0">
                <a:solidFill>
                  <a:schemeClr val="tx2"/>
                </a:solidFill>
              </a:rPr>
              <a:t>Demo 3:  Compare Results</a:t>
            </a:r>
            <a:endParaRPr lang="en-US" sz="3200" b="1" dirty="0">
              <a:solidFill>
                <a:schemeClr val="tx2"/>
              </a:solidFill>
            </a:endParaRPr>
          </a:p>
        </p:txBody>
      </p:sp>
      <p:sp>
        <p:nvSpPr>
          <p:cNvPr id="56323" name="Rectangle 19"/>
          <p:cNvSpPr>
            <a:spLocks noChangeArrowheads="1"/>
          </p:cNvSpPr>
          <p:nvPr/>
        </p:nvSpPr>
        <p:spPr bwMode="auto">
          <a:xfrm>
            <a:off x="609600" y="487680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Plot the temperature of the tank wall and the heat transfer coefficient.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en-US" dirty="0" smtClean="0"/>
              <a:t>Note that the heat transfer coefficient is not constant over time.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dirty="0"/>
          </a:p>
        </p:txBody>
      </p:sp>
      <p:pic>
        <p:nvPicPr>
          <p:cNvPr id="6" name="Picture 5" descr="T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6" y="985837"/>
            <a:ext cx="4505325" cy="2443163"/>
          </a:xfrm>
          <a:prstGeom prst="rect">
            <a:avLst/>
          </a:prstGeom>
        </p:spPr>
      </p:pic>
      <p:pic>
        <p:nvPicPr>
          <p:cNvPr id="7" name="Picture 6" descr="HSF.jpg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2133600"/>
            <a:ext cx="4505325" cy="244316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48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4"/>
          <p:cNvGrpSpPr>
            <a:grpSpLocks/>
          </p:cNvGrpSpPr>
          <p:nvPr/>
        </p:nvGrpSpPr>
        <p:grpSpPr bwMode="auto">
          <a:xfrm>
            <a:off x="0" y="1203325"/>
            <a:ext cx="9086850" cy="4954588"/>
            <a:chOff x="0" y="351"/>
            <a:chExt cx="5724" cy="3121"/>
          </a:xfrm>
        </p:grpSpPr>
        <p:sp>
          <p:nvSpPr>
            <p:cNvPr id="19459" name="Rectangle 5"/>
            <p:cNvSpPr>
              <a:spLocks noChangeArrowheads="1"/>
            </p:cNvSpPr>
            <p:nvPr/>
          </p:nvSpPr>
          <p:spPr bwMode="auto">
            <a:xfrm>
              <a:off x="0" y="351"/>
              <a:ext cx="556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r>
                <a:rPr lang="en-US" sz="3600"/>
                <a:t>GFSSP – Program Structure</a:t>
              </a:r>
            </a:p>
          </p:txBody>
        </p:sp>
        <p:sp>
          <p:nvSpPr>
            <p:cNvPr id="19460" name="Rectangle 6"/>
            <p:cNvSpPr>
              <a:spLocks noChangeArrowheads="1"/>
            </p:cNvSpPr>
            <p:nvPr/>
          </p:nvSpPr>
          <p:spPr bwMode="auto">
            <a:xfrm>
              <a:off x="1892" y="1359"/>
              <a:ext cx="1729" cy="81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1" name="Rectangle 7"/>
            <p:cNvSpPr>
              <a:spLocks noChangeArrowheads="1"/>
            </p:cNvSpPr>
            <p:nvPr/>
          </p:nvSpPr>
          <p:spPr bwMode="auto">
            <a:xfrm>
              <a:off x="2132" y="2655"/>
              <a:ext cx="1201" cy="48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2" name="Rectangle 8"/>
            <p:cNvSpPr>
              <a:spLocks noChangeArrowheads="1"/>
            </p:cNvSpPr>
            <p:nvPr/>
          </p:nvSpPr>
          <p:spPr bwMode="auto">
            <a:xfrm>
              <a:off x="308" y="2367"/>
              <a:ext cx="1585" cy="9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3" name="Rectangle 9"/>
            <p:cNvSpPr>
              <a:spLocks noChangeArrowheads="1"/>
            </p:cNvSpPr>
            <p:nvPr/>
          </p:nvSpPr>
          <p:spPr bwMode="auto">
            <a:xfrm>
              <a:off x="3860" y="1791"/>
              <a:ext cx="1585" cy="168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4" name="Rectangle 10"/>
            <p:cNvSpPr>
              <a:spLocks noChangeArrowheads="1"/>
            </p:cNvSpPr>
            <p:nvPr/>
          </p:nvSpPr>
          <p:spPr bwMode="auto">
            <a:xfrm>
              <a:off x="385" y="1071"/>
              <a:ext cx="1201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5" name="Rectangle 11"/>
            <p:cNvSpPr>
              <a:spLocks noChangeArrowheads="1"/>
            </p:cNvSpPr>
            <p:nvPr/>
          </p:nvSpPr>
          <p:spPr bwMode="auto">
            <a:xfrm>
              <a:off x="473" y="1106"/>
              <a:ext cx="1419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Graphical User </a:t>
              </a:r>
              <a:endParaRPr lang="en-US" sz="3200"/>
            </a:p>
          </p:txBody>
        </p:sp>
        <p:sp>
          <p:nvSpPr>
            <p:cNvPr id="19466" name="Rectangle 12"/>
            <p:cNvSpPr>
              <a:spLocks noChangeArrowheads="1"/>
            </p:cNvSpPr>
            <p:nvPr/>
          </p:nvSpPr>
          <p:spPr bwMode="auto">
            <a:xfrm>
              <a:off x="685" y="1279"/>
              <a:ext cx="85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Interface </a:t>
              </a:r>
              <a:endParaRPr lang="en-US" sz="3200"/>
            </a:p>
          </p:txBody>
        </p:sp>
        <p:sp>
          <p:nvSpPr>
            <p:cNvPr id="19467" name="Rectangle 13"/>
            <p:cNvSpPr>
              <a:spLocks noChangeArrowheads="1"/>
            </p:cNvSpPr>
            <p:nvPr/>
          </p:nvSpPr>
          <p:spPr bwMode="auto">
            <a:xfrm>
              <a:off x="693" y="1452"/>
              <a:ext cx="779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(VTASC)</a:t>
              </a:r>
              <a:endParaRPr lang="en-US" sz="3200"/>
            </a:p>
          </p:txBody>
        </p:sp>
        <p:sp>
          <p:nvSpPr>
            <p:cNvPr id="19468" name="Rectangle 14"/>
            <p:cNvSpPr>
              <a:spLocks noChangeArrowheads="1"/>
            </p:cNvSpPr>
            <p:nvPr/>
          </p:nvSpPr>
          <p:spPr bwMode="auto">
            <a:xfrm>
              <a:off x="2132" y="831"/>
              <a:ext cx="1489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69" name="Rectangle 15"/>
            <p:cNvSpPr>
              <a:spLocks noChangeArrowheads="1"/>
            </p:cNvSpPr>
            <p:nvPr/>
          </p:nvSpPr>
          <p:spPr bwMode="auto">
            <a:xfrm>
              <a:off x="2268" y="866"/>
              <a:ext cx="1675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Solver &amp; Property </a:t>
              </a:r>
              <a:endParaRPr lang="en-US" sz="3200"/>
            </a:p>
          </p:txBody>
        </p:sp>
        <p:sp>
          <p:nvSpPr>
            <p:cNvPr id="19470" name="Rectangle 16"/>
            <p:cNvSpPr>
              <a:spLocks noChangeArrowheads="1"/>
            </p:cNvSpPr>
            <p:nvPr/>
          </p:nvSpPr>
          <p:spPr bwMode="auto">
            <a:xfrm>
              <a:off x="2624" y="1039"/>
              <a:ext cx="672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Module</a:t>
              </a:r>
              <a:endParaRPr lang="en-US" sz="3200"/>
            </a:p>
          </p:txBody>
        </p:sp>
        <p:sp>
          <p:nvSpPr>
            <p:cNvPr id="19471" name="Rectangle 17"/>
            <p:cNvSpPr>
              <a:spLocks noChangeArrowheads="1"/>
            </p:cNvSpPr>
            <p:nvPr/>
          </p:nvSpPr>
          <p:spPr bwMode="auto">
            <a:xfrm>
              <a:off x="4004" y="1071"/>
              <a:ext cx="1441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Rectangle 18"/>
            <p:cNvSpPr>
              <a:spLocks noChangeArrowheads="1"/>
            </p:cNvSpPr>
            <p:nvPr/>
          </p:nvSpPr>
          <p:spPr bwMode="auto">
            <a:xfrm>
              <a:off x="4124" y="1106"/>
              <a:ext cx="160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User Subroutines</a:t>
              </a:r>
              <a:endParaRPr lang="en-US" sz="3200"/>
            </a:p>
          </p:txBody>
        </p:sp>
        <p:sp>
          <p:nvSpPr>
            <p:cNvPr id="19473" name="Rectangle 19"/>
            <p:cNvSpPr>
              <a:spLocks noChangeArrowheads="1"/>
            </p:cNvSpPr>
            <p:nvPr/>
          </p:nvSpPr>
          <p:spPr bwMode="auto">
            <a:xfrm>
              <a:off x="1124" y="1839"/>
              <a:ext cx="100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4" name="Rectangle 20"/>
            <p:cNvSpPr>
              <a:spLocks noChangeArrowheads="1"/>
            </p:cNvSpPr>
            <p:nvPr/>
          </p:nvSpPr>
          <p:spPr bwMode="auto">
            <a:xfrm>
              <a:off x="1183" y="1874"/>
              <a:ext cx="8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Input Data</a:t>
              </a:r>
              <a:endParaRPr lang="en-US" sz="3200"/>
            </a:p>
          </p:txBody>
        </p:sp>
        <p:sp>
          <p:nvSpPr>
            <p:cNvPr id="19475" name="Rectangle 21"/>
            <p:cNvSpPr>
              <a:spLocks noChangeArrowheads="1"/>
            </p:cNvSpPr>
            <p:nvPr/>
          </p:nvSpPr>
          <p:spPr bwMode="auto">
            <a:xfrm>
              <a:off x="1183" y="2105"/>
              <a:ext cx="29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File</a:t>
              </a:r>
              <a:endParaRPr lang="en-US" sz="3200"/>
            </a:p>
          </p:txBody>
        </p:sp>
        <p:sp>
          <p:nvSpPr>
            <p:cNvPr id="19476" name="Rectangle 22"/>
            <p:cNvSpPr>
              <a:spLocks noChangeArrowheads="1"/>
            </p:cNvSpPr>
            <p:nvPr/>
          </p:nvSpPr>
          <p:spPr bwMode="auto">
            <a:xfrm>
              <a:off x="3716" y="1503"/>
              <a:ext cx="105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7" name="Rectangle 23"/>
            <p:cNvSpPr>
              <a:spLocks noChangeArrowheads="1"/>
            </p:cNvSpPr>
            <p:nvPr/>
          </p:nvSpPr>
          <p:spPr bwMode="auto">
            <a:xfrm>
              <a:off x="3775" y="1542"/>
              <a:ext cx="97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/>
                <a:t>New Physics</a:t>
              </a:r>
              <a:endParaRPr lang="en-US" sz="3200"/>
            </a:p>
          </p:txBody>
        </p:sp>
        <p:sp>
          <p:nvSpPr>
            <p:cNvPr id="19478" name="Rectangle 24"/>
            <p:cNvSpPr>
              <a:spLocks noChangeArrowheads="1"/>
            </p:cNvSpPr>
            <p:nvPr/>
          </p:nvSpPr>
          <p:spPr bwMode="auto">
            <a:xfrm>
              <a:off x="3956" y="1791"/>
              <a:ext cx="1393" cy="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9" name="Rectangle 25"/>
            <p:cNvSpPr>
              <a:spLocks noChangeArrowheads="1"/>
            </p:cNvSpPr>
            <p:nvPr/>
          </p:nvSpPr>
          <p:spPr bwMode="auto">
            <a:xfrm>
              <a:off x="4015" y="1828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80" name="Rectangle 26"/>
            <p:cNvSpPr>
              <a:spLocks noChangeArrowheads="1"/>
            </p:cNvSpPr>
            <p:nvPr/>
          </p:nvSpPr>
          <p:spPr bwMode="auto">
            <a:xfrm>
              <a:off x="4084" y="1828"/>
              <a:ext cx="115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Time dependent  </a:t>
              </a:r>
              <a:endParaRPr lang="en-US" sz="3200"/>
            </a:p>
          </p:txBody>
        </p:sp>
        <p:sp>
          <p:nvSpPr>
            <p:cNvPr id="19481" name="Rectangle 27"/>
            <p:cNvSpPr>
              <a:spLocks noChangeArrowheads="1"/>
            </p:cNvSpPr>
            <p:nvPr/>
          </p:nvSpPr>
          <p:spPr bwMode="auto">
            <a:xfrm>
              <a:off x="4107" y="2029"/>
              <a:ext cx="52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process</a:t>
              </a:r>
              <a:endParaRPr lang="en-US" sz="3200"/>
            </a:p>
          </p:txBody>
        </p:sp>
        <p:sp>
          <p:nvSpPr>
            <p:cNvPr id="19482" name="Rectangle 28"/>
            <p:cNvSpPr>
              <a:spLocks noChangeArrowheads="1"/>
            </p:cNvSpPr>
            <p:nvPr/>
          </p:nvSpPr>
          <p:spPr bwMode="auto">
            <a:xfrm>
              <a:off x="4015" y="2230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83" name="Rectangle 29"/>
            <p:cNvSpPr>
              <a:spLocks noChangeArrowheads="1"/>
            </p:cNvSpPr>
            <p:nvPr/>
          </p:nvSpPr>
          <p:spPr bwMode="auto">
            <a:xfrm>
              <a:off x="4084" y="2230"/>
              <a:ext cx="248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non</a:t>
              </a:r>
              <a:endParaRPr lang="en-US" sz="3200"/>
            </a:p>
          </p:txBody>
        </p:sp>
        <p:sp>
          <p:nvSpPr>
            <p:cNvPr id="19484" name="Rectangle 30"/>
            <p:cNvSpPr>
              <a:spLocks noChangeArrowheads="1"/>
            </p:cNvSpPr>
            <p:nvPr/>
          </p:nvSpPr>
          <p:spPr bwMode="auto">
            <a:xfrm>
              <a:off x="4271" y="2230"/>
              <a:ext cx="4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-</a:t>
              </a:r>
              <a:endParaRPr lang="en-US" sz="3200"/>
            </a:p>
          </p:txBody>
        </p:sp>
        <p:sp>
          <p:nvSpPr>
            <p:cNvPr id="19485" name="Rectangle 31"/>
            <p:cNvSpPr>
              <a:spLocks noChangeArrowheads="1"/>
            </p:cNvSpPr>
            <p:nvPr/>
          </p:nvSpPr>
          <p:spPr bwMode="auto">
            <a:xfrm>
              <a:off x="4307" y="2230"/>
              <a:ext cx="102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linear boundary</a:t>
              </a:r>
              <a:endParaRPr lang="en-US" sz="3200"/>
            </a:p>
          </p:txBody>
        </p:sp>
        <p:sp>
          <p:nvSpPr>
            <p:cNvPr id="19486" name="Rectangle 32"/>
            <p:cNvSpPr>
              <a:spLocks noChangeArrowheads="1"/>
            </p:cNvSpPr>
            <p:nvPr/>
          </p:nvSpPr>
          <p:spPr bwMode="auto">
            <a:xfrm>
              <a:off x="4076" y="2431"/>
              <a:ext cx="67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conditions</a:t>
              </a:r>
              <a:endParaRPr lang="en-US" sz="3200"/>
            </a:p>
          </p:txBody>
        </p:sp>
        <p:sp>
          <p:nvSpPr>
            <p:cNvPr id="19487" name="Rectangle 33"/>
            <p:cNvSpPr>
              <a:spLocks noChangeArrowheads="1"/>
            </p:cNvSpPr>
            <p:nvPr/>
          </p:nvSpPr>
          <p:spPr bwMode="auto">
            <a:xfrm>
              <a:off x="4015" y="2632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88" name="Rectangle 34"/>
            <p:cNvSpPr>
              <a:spLocks noChangeArrowheads="1"/>
            </p:cNvSpPr>
            <p:nvPr/>
          </p:nvSpPr>
          <p:spPr bwMode="auto">
            <a:xfrm>
              <a:off x="4084" y="2632"/>
              <a:ext cx="1373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External source term</a:t>
              </a:r>
              <a:endParaRPr lang="en-US" sz="3200"/>
            </a:p>
          </p:txBody>
        </p:sp>
        <p:sp>
          <p:nvSpPr>
            <p:cNvPr id="19489" name="Rectangle 35"/>
            <p:cNvSpPr>
              <a:spLocks noChangeArrowheads="1"/>
            </p:cNvSpPr>
            <p:nvPr/>
          </p:nvSpPr>
          <p:spPr bwMode="auto">
            <a:xfrm>
              <a:off x="4015" y="2833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90" name="Rectangle 36"/>
            <p:cNvSpPr>
              <a:spLocks noChangeArrowheads="1"/>
            </p:cNvSpPr>
            <p:nvPr/>
          </p:nvSpPr>
          <p:spPr bwMode="auto">
            <a:xfrm>
              <a:off x="4084" y="2833"/>
              <a:ext cx="124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Customized output</a:t>
              </a:r>
              <a:endParaRPr lang="en-US" sz="3200"/>
            </a:p>
          </p:txBody>
        </p:sp>
        <p:sp>
          <p:nvSpPr>
            <p:cNvPr id="19491" name="Rectangle 37"/>
            <p:cNvSpPr>
              <a:spLocks noChangeArrowheads="1"/>
            </p:cNvSpPr>
            <p:nvPr/>
          </p:nvSpPr>
          <p:spPr bwMode="auto">
            <a:xfrm>
              <a:off x="4015" y="3034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92" name="Rectangle 38"/>
            <p:cNvSpPr>
              <a:spLocks noChangeArrowheads="1"/>
            </p:cNvSpPr>
            <p:nvPr/>
          </p:nvSpPr>
          <p:spPr bwMode="auto">
            <a:xfrm>
              <a:off x="4084" y="3034"/>
              <a:ext cx="145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New resistance / fluid </a:t>
              </a:r>
              <a:endParaRPr lang="en-US" sz="3200"/>
            </a:p>
          </p:txBody>
        </p:sp>
        <p:sp>
          <p:nvSpPr>
            <p:cNvPr id="19493" name="Rectangle 39"/>
            <p:cNvSpPr>
              <a:spLocks noChangeArrowheads="1"/>
            </p:cNvSpPr>
            <p:nvPr/>
          </p:nvSpPr>
          <p:spPr bwMode="auto">
            <a:xfrm>
              <a:off x="4076" y="3235"/>
              <a:ext cx="40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option</a:t>
              </a:r>
              <a:endParaRPr lang="en-US" sz="3200"/>
            </a:p>
          </p:txBody>
        </p:sp>
        <p:sp>
          <p:nvSpPr>
            <p:cNvPr id="19494" name="Rectangle 40"/>
            <p:cNvSpPr>
              <a:spLocks noChangeArrowheads="1"/>
            </p:cNvSpPr>
            <p:nvPr/>
          </p:nvSpPr>
          <p:spPr bwMode="auto">
            <a:xfrm>
              <a:off x="2180" y="2751"/>
              <a:ext cx="1153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5" name="Rectangle 41"/>
            <p:cNvSpPr>
              <a:spLocks noChangeArrowheads="1"/>
            </p:cNvSpPr>
            <p:nvPr/>
          </p:nvSpPr>
          <p:spPr bwMode="auto">
            <a:xfrm>
              <a:off x="2239" y="2786"/>
              <a:ext cx="132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Output Data File</a:t>
              </a:r>
              <a:endParaRPr lang="en-US" sz="3200"/>
            </a:p>
          </p:txBody>
        </p:sp>
        <p:sp>
          <p:nvSpPr>
            <p:cNvPr id="19496" name="Rectangle 42"/>
            <p:cNvSpPr>
              <a:spLocks noChangeArrowheads="1"/>
            </p:cNvSpPr>
            <p:nvPr/>
          </p:nvSpPr>
          <p:spPr bwMode="auto">
            <a:xfrm>
              <a:off x="1988" y="1455"/>
              <a:ext cx="1537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97" name="Rectangle 43"/>
            <p:cNvSpPr>
              <a:spLocks noChangeArrowheads="1"/>
            </p:cNvSpPr>
            <p:nvPr/>
          </p:nvSpPr>
          <p:spPr bwMode="auto">
            <a:xfrm>
              <a:off x="2047" y="1492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498" name="Rectangle 44"/>
            <p:cNvSpPr>
              <a:spLocks noChangeArrowheads="1"/>
            </p:cNvSpPr>
            <p:nvPr/>
          </p:nvSpPr>
          <p:spPr bwMode="auto">
            <a:xfrm>
              <a:off x="2116" y="1492"/>
              <a:ext cx="129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Equation Generator</a:t>
              </a:r>
              <a:endParaRPr lang="en-US" sz="3200"/>
            </a:p>
          </p:txBody>
        </p:sp>
        <p:sp>
          <p:nvSpPr>
            <p:cNvPr id="19499" name="Rectangle 45"/>
            <p:cNvSpPr>
              <a:spLocks noChangeArrowheads="1"/>
            </p:cNvSpPr>
            <p:nvPr/>
          </p:nvSpPr>
          <p:spPr bwMode="auto">
            <a:xfrm>
              <a:off x="2047" y="1693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00" name="Rectangle 46"/>
            <p:cNvSpPr>
              <a:spLocks noChangeArrowheads="1"/>
            </p:cNvSpPr>
            <p:nvPr/>
          </p:nvSpPr>
          <p:spPr bwMode="auto">
            <a:xfrm>
              <a:off x="2116" y="1693"/>
              <a:ext cx="10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Equation Solver</a:t>
              </a:r>
              <a:endParaRPr lang="en-US" sz="3200"/>
            </a:p>
          </p:txBody>
        </p:sp>
        <p:sp>
          <p:nvSpPr>
            <p:cNvPr id="19501" name="Rectangle 47"/>
            <p:cNvSpPr>
              <a:spLocks noChangeArrowheads="1"/>
            </p:cNvSpPr>
            <p:nvPr/>
          </p:nvSpPr>
          <p:spPr bwMode="auto">
            <a:xfrm>
              <a:off x="2047" y="1894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02" name="Rectangle 48"/>
            <p:cNvSpPr>
              <a:spLocks noChangeArrowheads="1"/>
            </p:cNvSpPr>
            <p:nvPr/>
          </p:nvSpPr>
          <p:spPr bwMode="auto">
            <a:xfrm>
              <a:off x="2116" y="1894"/>
              <a:ext cx="153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Fluid Property Program</a:t>
              </a:r>
              <a:endParaRPr lang="en-US" sz="3200"/>
            </a:p>
          </p:txBody>
        </p:sp>
        <p:grpSp>
          <p:nvGrpSpPr>
            <p:cNvPr id="19503" name="Group 49"/>
            <p:cNvGrpSpPr>
              <a:grpSpLocks/>
            </p:cNvGrpSpPr>
            <p:nvPr/>
          </p:nvGrpSpPr>
          <p:grpSpPr bwMode="auto">
            <a:xfrm>
              <a:off x="1118" y="1803"/>
              <a:ext cx="12" cy="564"/>
              <a:chOff x="1118" y="1803"/>
              <a:chExt cx="12" cy="564"/>
            </a:xfrm>
          </p:grpSpPr>
          <p:sp>
            <p:nvSpPr>
              <p:cNvPr id="19804" name="Rectangle 50"/>
              <p:cNvSpPr>
                <a:spLocks noChangeArrowheads="1"/>
              </p:cNvSpPr>
              <p:nvPr/>
            </p:nvSpPr>
            <p:spPr bwMode="auto">
              <a:xfrm>
                <a:off x="1118" y="235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5" name="Rectangle 51"/>
              <p:cNvSpPr>
                <a:spLocks noChangeArrowheads="1"/>
              </p:cNvSpPr>
              <p:nvPr/>
            </p:nvSpPr>
            <p:spPr bwMode="auto">
              <a:xfrm>
                <a:off x="1118" y="233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6" name="Rectangle 52"/>
              <p:cNvSpPr>
                <a:spLocks noChangeArrowheads="1"/>
              </p:cNvSpPr>
              <p:nvPr/>
            </p:nvSpPr>
            <p:spPr bwMode="auto">
              <a:xfrm>
                <a:off x="1118" y="230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7" name="Rectangle 53"/>
              <p:cNvSpPr>
                <a:spLocks noChangeArrowheads="1"/>
              </p:cNvSpPr>
              <p:nvPr/>
            </p:nvSpPr>
            <p:spPr bwMode="auto">
              <a:xfrm>
                <a:off x="1118" y="228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8" name="Rectangle 54"/>
              <p:cNvSpPr>
                <a:spLocks noChangeArrowheads="1"/>
              </p:cNvSpPr>
              <p:nvPr/>
            </p:nvSpPr>
            <p:spPr bwMode="auto">
              <a:xfrm>
                <a:off x="1118" y="225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9" name="Rectangle 55"/>
              <p:cNvSpPr>
                <a:spLocks noChangeArrowheads="1"/>
              </p:cNvSpPr>
              <p:nvPr/>
            </p:nvSpPr>
            <p:spPr bwMode="auto">
              <a:xfrm>
                <a:off x="1118" y="223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0" name="Rectangle 56"/>
              <p:cNvSpPr>
                <a:spLocks noChangeArrowheads="1"/>
              </p:cNvSpPr>
              <p:nvPr/>
            </p:nvSpPr>
            <p:spPr bwMode="auto">
              <a:xfrm>
                <a:off x="1118" y="221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1" name="Rectangle 57"/>
              <p:cNvSpPr>
                <a:spLocks noChangeArrowheads="1"/>
              </p:cNvSpPr>
              <p:nvPr/>
            </p:nvSpPr>
            <p:spPr bwMode="auto">
              <a:xfrm>
                <a:off x="1118" y="218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2" name="Rectangle 58"/>
              <p:cNvSpPr>
                <a:spLocks noChangeArrowheads="1"/>
              </p:cNvSpPr>
              <p:nvPr/>
            </p:nvSpPr>
            <p:spPr bwMode="auto">
              <a:xfrm>
                <a:off x="1118" y="216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3" name="Rectangle 59"/>
              <p:cNvSpPr>
                <a:spLocks noChangeArrowheads="1"/>
              </p:cNvSpPr>
              <p:nvPr/>
            </p:nvSpPr>
            <p:spPr bwMode="auto">
              <a:xfrm>
                <a:off x="1118" y="213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4" name="Rectangle 60"/>
              <p:cNvSpPr>
                <a:spLocks noChangeArrowheads="1"/>
              </p:cNvSpPr>
              <p:nvPr/>
            </p:nvSpPr>
            <p:spPr bwMode="auto">
              <a:xfrm>
                <a:off x="1118" y="211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5" name="Rectangle 61"/>
              <p:cNvSpPr>
                <a:spLocks noChangeArrowheads="1"/>
              </p:cNvSpPr>
              <p:nvPr/>
            </p:nvSpPr>
            <p:spPr bwMode="auto">
              <a:xfrm>
                <a:off x="1118" y="209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6" name="Rectangle 62"/>
              <p:cNvSpPr>
                <a:spLocks noChangeArrowheads="1"/>
              </p:cNvSpPr>
              <p:nvPr/>
            </p:nvSpPr>
            <p:spPr bwMode="auto">
              <a:xfrm>
                <a:off x="1118" y="206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7" name="Rectangle 63"/>
              <p:cNvSpPr>
                <a:spLocks noChangeArrowheads="1"/>
              </p:cNvSpPr>
              <p:nvPr/>
            </p:nvSpPr>
            <p:spPr bwMode="auto">
              <a:xfrm>
                <a:off x="1118" y="204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8" name="Rectangle 64"/>
              <p:cNvSpPr>
                <a:spLocks noChangeArrowheads="1"/>
              </p:cNvSpPr>
              <p:nvPr/>
            </p:nvSpPr>
            <p:spPr bwMode="auto">
              <a:xfrm>
                <a:off x="1118" y="201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19" name="Rectangle 65"/>
              <p:cNvSpPr>
                <a:spLocks noChangeArrowheads="1"/>
              </p:cNvSpPr>
              <p:nvPr/>
            </p:nvSpPr>
            <p:spPr bwMode="auto">
              <a:xfrm>
                <a:off x="1118" y="19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0" name="Rectangle 66"/>
              <p:cNvSpPr>
                <a:spLocks noChangeArrowheads="1"/>
              </p:cNvSpPr>
              <p:nvPr/>
            </p:nvSpPr>
            <p:spPr bwMode="auto">
              <a:xfrm>
                <a:off x="1118" y="19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1" name="Rectangle 67"/>
              <p:cNvSpPr>
                <a:spLocks noChangeArrowheads="1"/>
              </p:cNvSpPr>
              <p:nvPr/>
            </p:nvSpPr>
            <p:spPr bwMode="auto">
              <a:xfrm>
                <a:off x="1118" y="19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2" name="Rectangle 68"/>
              <p:cNvSpPr>
                <a:spLocks noChangeArrowheads="1"/>
              </p:cNvSpPr>
              <p:nvPr/>
            </p:nvSpPr>
            <p:spPr bwMode="auto">
              <a:xfrm>
                <a:off x="1118" y="19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3" name="Rectangle 69"/>
              <p:cNvSpPr>
                <a:spLocks noChangeArrowheads="1"/>
              </p:cNvSpPr>
              <p:nvPr/>
            </p:nvSpPr>
            <p:spPr bwMode="auto">
              <a:xfrm>
                <a:off x="1118" y="18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4" name="Rectangle 70"/>
              <p:cNvSpPr>
                <a:spLocks noChangeArrowheads="1"/>
              </p:cNvSpPr>
              <p:nvPr/>
            </p:nvSpPr>
            <p:spPr bwMode="auto">
              <a:xfrm>
                <a:off x="1118" y="18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5" name="Rectangle 71"/>
              <p:cNvSpPr>
                <a:spLocks noChangeArrowheads="1"/>
              </p:cNvSpPr>
              <p:nvPr/>
            </p:nvSpPr>
            <p:spPr bwMode="auto">
              <a:xfrm>
                <a:off x="1118" y="185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6" name="Rectangle 72"/>
              <p:cNvSpPr>
                <a:spLocks noChangeArrowheads="1"/>
              </p:cNvSpPr>
              <p:nvPr/>
            </p:nvSpPr>
            <p:spPr bwMode="auto">
              <a:xfrm>
                <a:off x="1118" y="182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27" name="Rectangle 73"/>
              <p:cNvSpPr>
                <a:spLocks noChangeArrowheads="1"/>
              </p:cNvSpPr>
              <p:nvPr/>
            </p:nvSpPr>
            <p:spPr bwMode="auto">
              <a:xfrm>
                <a:off x="1118" y="180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04" name="Group 74"/>
            <p:cNvGrpSpPr>
              <a:grpSpLocks/>
            </p:cNvGrpSpPr>
            <p:nvPr/>
          </p:nvGrpSpPr>
          <p:grpSpPr bwMode="auto">
            <a:xfrm>
              <a:off x="1124" y="1753"/>
              <a:ext cx="769" cy="77"/>
              <a:chOff x="1124" y="1753"/>
              <a:chExt cx="769" cy="77"/>
            </a:xfrm>
          </p:grpSpPr>
          <p:sp>
            <p:nvSpPr>
              <p:cNvPr id="19774" name="Rectangle 75"/>
              <p:cNvSpPr>
                <a:spLocks noChangeArrowheads="1"/>
              </p:cNvSpPr>
              <p:nvPr/>
            </p:nvSpPr>
            <p:spPr bwMode="auto">
              <a:xfrm>
                <a:off x="112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5" name="Rectangle 76"/>
              <p:cNvSpPr>
                <a:spLocks noChangeArrowheads="1"/>
              </p:cNvSpPr>
              <p:nvPr/>
            </p:nvSpPr>
            <p:spPr bwMode="auto">
              <a:xfrm>
                <a:off x="114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6" name="Rectangle 77"/>
              <p:cNvSpPr>
                <a:spLocks noChangeArrowheads="1"/>
              </p:cNvSpPr>
              <p:nvPr/>
            </p:nvSpPr>
            <p:spPr bwMode="auto">
              <a:xfrm>
                <a:off x="117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7" name="Rectangle 78"/>
              <p:cNvSpPr>
                <a:spLocks noChangeArrowheads="1"/>
              </p:cNvSpPr>
              <p:nvPr/>
            </p:nvSpPr>
            <p:spPr bwMode="auto">
              <a:xfrm>
                <a:off x="119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8" name="Rectangle 79"/>
              <p:cNvSpPr>
                <a:spLocks noChangeArrowheads="1"/>
              </p:cNvSpPr>
              <p:nvPr/>
            </p:nvSpPr>
            <p:spPr bwMode="auto">
              <a:xfrm>
                <a:off x="122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9" name="Rectangle 80"/>
              <p:cNvSpPr>
                <a:spLocks noChangeArrowheads="1"/>
              </p:cNvSpPr>
              <p:nvPr/>
            </p:nvSpPr>
            <p:spPr bwMode="auto">
              <a:xfrm>
                <a:off x="124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0" name="Rectangle 81"/>
              <p:cNvSpPr>
                <a:spLocks noChangeArrowheads="1"/>
              </p:cNvSpPr>
              <p:nvPr/>
            </p:nvSpPr>
            <p:spPr bwMode="auto">
              <a:xfrm>
                <a:off x="126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1" name="Rectangle 82"/>
              <p:cNvSpPr>
                <a:spLocks noChangeArrowheads="1"/>
              </p:cNvSpPr>
              <p:nvPr/>
            </p:nvSpPr>
            <p:spPr bwMode="auto">
              <a:xfrm>
                <a:off x="129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2" name="Rectangle 83"/>
              <p:cNvSpPr>
                <a:spLocks noChangeArrowheads="1"/>
              </p:cNvSpPr>
              <p:nvPr/>
            </p:nvSpPr>
            <p:spPr bwMode="auto">
              <a:xfrm>
                <a:off x="131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3" name="Rectangle 84"/>
              <p:cNvSpPr>
                <a:spLocks noChangeArrowheads="1"/>
              </p:cNvSpPr>
              <p:nvPr/>
            </p:nvSpPr>
            <p:spPr bwMode="auto">
              <a:xfrm>
                <a:off x="134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4" name="Rectangle 85"/>
              <p:cNvSpPr>
                <a:spLocks noChangeArrowheads="1"/>
              </p:cNvSpPr>
              <p:nvPr/>
            </p:nvSpPr>
            <p:spPr bwMode="auto">
              <a:xfrm>
                <a:off x="136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5" name="Rectangle 86"/>
              <p:cNvSpPr>
                <a:spLocks noChangeArrowheads="1"/>
              </p:cNvSpPr>
              <p:nvPr/>
            </p:nvSpPr>
            <p:spPr bwMode="auto">
              <a:xfrm>
                <a:off x="138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6" name="Rectangle 87"/>
              <p:cNvSpPr>
                <a:spLocks noChangeArrowheads="1"/>
              </p:cNvSpPr>
              <p:nvPr/>
            </p:nvSpPr>
            <p:spPr bwMode="auto">
              <a:xfrm>
                <a:off x="141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7" name="Rectangle 88"/>
              <p:cNvSpPr>
                <a:spLocks noChangeArrowheads="1"/>
              </p:cNvSpPr>
              <p:nvPr/>
            </p:nvSpPr>
            <p:spPr bwMode="auto">
              <a:xfrm>
                <a:off x="143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8" name="Rectangle 89"/>
              <p:cNvSpPr>
                <a:spLocks noChangeArrowheads="1"/>
              </p:cNvSpPr>
              <p:nvPr/>
            </p:nvSpPr>
            <p:spPr bwMode="auto">
              <a:xfrm>
                <a:off x="146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89" name="Rectangle 90"/>
              <p:cNvSpPr>
                <a:spLocks noChangeArrowheads="1"/>
              </p:cNvSpPr>
              <p:nvPr/>
            </p:nvSpPr>
            <p:spPr bwMode="auto">
              <a:xfrm>
                <a:off x="148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0" name="Rectangle 91"/>
              <p:cNvSpPr>
                <a:spLocks noChangeArrowheads="1"/>
              </p:cNvSpPr>
              <p:nvPr/>
            </p:nvSpPr>
            <p:spPr bwMode="auto">
              <a:xfrm>
                <a:off x="150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1" name="Rectangle 92"/>
              <p:cNvSpPr>
                <a:spLocks noChangeArrowheads="1"/>
              </p:cNvSpPr>
              <p:nvPr/>
            </p:nvSpPr>
            <p:spPr bwMode="auto">
              <a:xfrm>
                <a:off x="153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2" name="Rectangle 93"/>
              <p:cNvSpPr>
                <a:spLocks noChangeArrowheads="1"/>
              </p:cNvSpPr>
              <p:nvPr/>
            </p:nvSpPr>
            <p:spPr bwMode="auto">
              <a:xfrm>
                <a:off x="155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3" name="Rectangle 94"/>
              <p:cNvSpPr>
                <a:spLocks noChangeArrowheads="1"/>
              </p:cNvSpPr>
              <p:nvPr/>
            </p:nvSpPr>
            <p:spPr bwMode="auto">
              <a:xfrm>
                <a:off x="158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4" name="Rectangle 95"/>
              <p:cNvSpPr>
                <a:spLocks noChangeArrowheads="1"/>
              </p:cNvSpPr>
              <p:nvPr/>
            </p:nvSpPr>
            <p:spPr bwMode="auto">
              <a:xfrm>
                <a:off x="160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5" name="Rectangle 96"/>
              <p:cNvSpPr>
                <a:spLocks noChangeArrowheads="1"/>
              </p:cNvSpPr>
              <p:nvPr/>
            </p:nvSpPr>
            <p:spPr bwMode="auto">
              <a:xfrm>
                <a:off x="162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6" name="Rectangle 97"/>
              <p:cNvSpPr>
                <a:spLocks noChangeArrowheads="1"/>
              </p:cNvSpPr>
              <p:nvPr/>
            </p:nvSpPr>
            <p:spPr bwMode="auto">
              <a:xfrm>
                <a:off x="165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7" name="Rectangle 98"/>
              <p:cNvSpPr>
                <a:spLocks noChangeArrowheads="1"/>
              </p:cNvSpPr>
              <p:nvPr/>
            </p:nvSpPr>
            <p:spPr bwMode="auto">
              <a:xfrm>
                <a:off x="167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8" name="Rectangle 99"/>
              <p:cNvSpPr>
                <a:spLocks noChangeArrowheads="1"/>
              </p:cNvSpPr>
              <p:nvPr/>
            </p:nvSpPr>
            <p:spPr bwMode="auto">
              <a:xfrm>
                <a:off x="170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99" name="Rectangle 100"/>
              <p:cNvSpPr>
                <a:spLocks noChangeArrowheads="1"/>
              </p:cNvSpPr>
              <p:nvPr/>
            </p:nvSpPr>
            <p:spPr bwMode="auto">
              <a:xfrm>
                <a:off x="172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0" name="Rectangle 101"/>
              <p:cNvSpPr>
                <a:spLocks noChangeArrowheads="1"/>
              </p:cNvSpPr>
              <p:nvPr/>
            </p:nvSpPr>
            <p:spPr bwMode="auto">
              <a:xfrm>
                <a:off x="174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1" name="Rectangle 102"/>
              <p:cNvSpPr>
                <a:spLocks noChangeArrowheads="1"/>
              </p:cNvSpPr>
              <p:nvPr/>
            </p:nvSpPr>
            <p:spPr bwMode="auto">
              <a:xfrm>
                <a:off x="177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2" name="Rectangle 103"/>
              <p:cNvSpPr>
                <a:spLocks noChangeArrowheads="1"/>
              </p:cNvSpPr>
              <p:nvPr/>
            </p:nvSpPr>
            <p:spPr bwMode="auto">
              <a:xfrm>
                <a:off x="179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03" name="Freeform 104"/>
              <p:cNvSpPr>
                <a:spLocks/>
              </p:cNvSpPr>
              <p:nvPr/>
            </p:nvSpPr>
            <p:spPr bwMode="auto">
              <a:xfrm>
                <a:off x="1815" y="1753"/>
                <a:ext cx="78" cy="77"/>
              </a:xfrm>
              <a:custGeom>
                <a:avLst/>
                <a:gdLst>
                  <a:gd name="T0" fmla="*/ 0 w 78"/>
                  <a:gd name="T1" fmla="*/ 77 h 77"/>
                  <a:gd name="T2" fmla="*/ 78 w 78"/>
                  <a:gd name="T3" fmla="*/ 38 h 77"/>
                  <a:gd name="T4" fmla="*/ 0 w 78"/>
                  <a:gd name="T5" fmla="*/ 0 h 77"/>
                  <a:gd name="T6" fmla="*/ 0 w 78"/>
                  <a:gd name="T7" fmla="*/ 77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77"/>
                  <a:gd name="T14" fmla="*/ 78 w 7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77">
                    <a:moveTo>
                      <a:pt x="0" y="77"/>
                    </a:moveTo>
                    <a:lnTo>
                      <a:pt x="78" y="38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05" name="Group 105"/>
            <p:cNvGrpSpPr>
              <a:grpSpLocks/>
            </p:cNvGrpSpPr>
            <p:nvPr/>
          </p:nvGrpSpPr>
          <p:grpSpPr bwMode="auto">
            <a:xfrm>
              <a:off x="2670" y="2175"/>
              <a:ext cx="77" cy="480"/>
              <a:chOff x="2670" y="2175"/>
              <a:chExt cx="77" cy="480"/>
            </a:xfrm>
          </p:grpSpPr>
          <p:sp>
            <p:nvSpPr>
              <p:cNvPr id="19756" name="Rectangle 106"/>
              <p:cNvSpPr>
                <a:spLocks noChangeArrowheads="1"/>
              </p:cNvSpPr>
              <p:nvPr/>
            </p:nvSpPr>
            <p:spPr bwMode="auto">
              <a:xfrm>
                <a:off x="2702" y="21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7" name="Rectangle 107"/>
              <p:cNvSpPr>
                <a:spLocks noChangeArrowheads="1"/>
              </p:cNvSpPr>
              <p:nvPr/>
            </p:nvSpPr>
            <p:spPr bwMode="auto">
              <a:xfrm>
                <a:off x="2702" y="21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8" name="Rectangle 108"/>
              <p:cNvSpPr>
                <a:spLocks noChangeArrowheads="1"/>
              </p:cNvSpPr>
              <p:nvPr/>
            </p:nvSpPr>
            <p:spPr bwMode="auto">
              <a:xfrm>
                <a:off x="2702" y="22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9" name="Rectangle 109"/>
              <p:cNvSpPr>
                <a:spLocks noChangeArrowheads="1"/>
              </p:cNvSpPr>
              <p:nvPr/>
            </p:nvSpPr>
            <p:spPr bwMode="auto">
              <a:xfrm>
                <a:off x="2702" y="22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0" name="Rectangle 110"/>
              <p:cNvSpPr>
                <a:spLocks noChangeArrowheads="1"/>
              </p:cNvSpPr>
              <p:nvPr/>
            </p:nvSpPr>
            <p:spPr bwMode="auto">
              <a:xfrm>
                <a:off x="2702" y="22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1" name="Rectangle 111"/>
              <p:cNvSpPr>
                <a:spLocks noChangeArrowheads="1"/>
              </p:cNvSpPr>
              <p:nvPr/>
            </p:nvSpPr>
            <p:spPr bwMode="auto">
              <a:xfrm>
                <a:off x="2702" y="22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2" name="Rectangle 112"/>
              <p:cNvSpPr>
                <a:spLocks noChangeArrowheads="1"/>
              </p:cNvSpPr>
              <p:nvPr/>
            </p:nvSpPr>
            <p:spPr bwMode="auto">
              <a:xfrm>
                <a:off x="2702" y="231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3" name="Rectangle 113"/>
              <p:cNvSpPr>
                <a:spLocks noChangeArrowheads="1"/>
              </p:cNvSpPr>
              <p:nvPr/>
            </p:nvSpPr>
            <p:spPr bwMode="auto">
              <a:xfrm>
                <a:off x="2702" y="234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4" name="Rectangle 114"/>
              <p:cNvSpPr>
                <a:spLocks noChangeArrowheads="1"/>
              </p:cNvSpPr>
              <p:nvPr/>
            </p:nvSpPr>
            <p:spPr bwMode="auto">
              <a:xfrm>
                <a:off x="2702" y="236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5" name="Rectangle 115"/>
              <p:cNvSpPr>
                <a:spLocks noChangeArrowheads="1"/>
              </p:cNvSpPr>
              <p:nvPr/>
            </p:nvSpPr>
            <p:spPr bwMode="auto">
              <a:xfrm>
                <a:off x="2702" y="239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6" name="Rectangle 116"/>
              <p:cNvSpPr>
                <a:spLocks noChangeArrowheads="1"/>
              </p:cNvSpPr>
              <p:nvPr/>
            </p:nvSpPr>
            <p:spPr bwMode="auto">
              <a:xfrm>
                <a:off x="2702" y="241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7" name="Rectangle 117"/>
              <p:cNvSpPr>
                <a:spLocks noChangeArrowheads="1"/>
              </p:cNvSpPr>
              <p:nvPr/>
            </p:nvSpPr>
            <p:spPr bwMode="auto">
              <a:xfrm>
                <a:off x="2702" y="243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8" name="Rectangle 118"/>
              <p:cNvSpPr>
                <a:spLocks noChangeArrowheads="1"/>
              </p:cNvSpPr>
              <p:nvPr/>
            </p:nvSpPr>
            <p:spPr bwMode="auto">
              <a:xfrm>
                <a:off x="2702" y="246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69" name="Rectangle 119"/>
              <p:cNvSpPr>
                <a:spLocks noChangeArrowheads="1"/>
              </p:cNvSpPr>
              <p:nvPr/>
            </p:nvSpPr>
            <p:spPr bwMode="auto">
              <a:xfrm>
                <a:off x="2702" y="248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0" name="Rectangle 120"/>
              <p:cNvSpPr>
                <a:spLocks noChangeArrowheads="1"/>
              </p:cNvSpPr>
              <p:nvPr/>
            </p:nvSpPr>
            <p:spPr bwMode="auto">
              <a:xfrm>
                <a:off x="2702" y="251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1" name="Rectangle 121"/>
              <p:cNvSpPr>
                <a:spLocks noChangeArrowheads="1"/>
              </p:cNvSpPr>
              <p:nvPr/>
            </p:nvSpPr>
            <p:spPr bwMode="auto">
              <a:xfrm>
                <a:off x="2702" y="253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2" name="Rectangle 122"/>
              <p:cNvSpPr>
                <a:spLocks noChangeArrowheads="1"/>
              </p:cNvSpPr>
              <p:nvPr/>
            </p:nvSpPr>
            <p:spPr bwMode="auto">
              <a:xfrm>
                <a:off x="2702" y="255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73" name="Freeform 123"/>
              <p:cNvSpPr>
                <a:spLocks/>
              </p:cNvSpPr>
              <p:nvPr/>
            </p:nvSpPr>
            <p:spPr bwMode="auto">
              <a:xfrm>
                <a:off x="2670" y="2578"/>
                <a:ext cx="77" cy="77"/>
              </a:xfrm>
              <a:custGeom>
                <a:avLst/>
                <a:gdLst>
                  <a:gd name="T0" fmla="*/ 0 w 77"/>
                  <a:gd name="T1" fmla="*/ 0 h 77"/>
                  <a:gd name="T2" fmla="*/ 39 w 77"/>
                  <a:gd name="T3" fmla="*/ 77 h 77"/>
                  <a:gd name="T4" fmla="*/ 77 w 77"/>
                  <a:gd name="T5" fmla="*/ 0 h 77"/>
                  <a:gd name="T6" fmla="*/ 0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0" y="0"/>
                    </a:moveTo>
                    <a:lnTo>
                      <a:pt x="39" y="77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06" name="Group 124"/>
            <p:cNvGrpSpPr>
              <a:grpSpLocks/>
            </p:cNvGrpSpPr>
            <p:nvPr/>
          </p:nvGrpSpPr>
          <p:grpSpPr bwMode="auto">
            <a:xfrm>
              <a:off x="3621" y="1417"/>
              <a:ext cx="902" cy="77"/>
              <a:chOff x="3621" y="1417"/>
              <a:chExt cx="902" cy="77"/>
            </a:xfrm>
          </p:grpSpPr>
          <p:sp>
            <p:nvSpPr>
              <p:cNvPr id="19720" name="Rectangle 125"/>
              <p:cNvSpPr>
                <a:spLocks noChangeArrowheads="1"/>
              </p:cNvSpPr>
              <p:nvPr/>
            </p:nvSpPr>
            <p:spPr bwMode="auto">
              <a:xfrm>
                <a:off x="369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1" name="Rectangle 126"/>
              <p:cNvSpPr>
                <a:spLocks noChangeArrowheads="1"/>
              </p:cNvSpPr>
              <p:nvPr/>
            </p:nvSpPr>
            <p:spPr bwMode="auto">
              <a:xfrm>
                <a:off x="371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2" name="Rectangle 127"/>
              <p:cNvSpPr>
                <a:spLocks noChangeArrowheads="1"/>
              </p:cNvSpPr>
              <p:nvPr/>
            </p:nvSpPr>
            <p:spPr bwMode="auto">
              <a:xfrm>
                <a:off x="374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3" name="Rectangle 128"/>
              <p:cNvSpPr>
                <a:spLocks noChangeArrowheads="1"/>
              </p:cNvSpPr>
              <p:nvPr/>
            </p:nvSpPr>
            <p:spPr bwMode="auto">
              <a:xfrm>
                <a:off x="376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4" name="Rectangle 129"/>
              <p:cNvSpPr>
                <a:spLocks noChangeArrowheads="1"/>
              </p:cNvSpPr>
              <p:nvPr/>
            </p:nvSpPr>
            <p:spPr bwMode="auto">
              <a:xfrm>
                <a:off x="379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5" name="Rectangle 130"/>
              <p:cNvSpPr>
                <a:spLocks noChangeArrowheads="1"/>
              </p:cNvSpPr>
              <p:nvPr/>
            </p:nvSpPr>
            <p:spPr bwMode="auto">
              <a:xfrm>
                <a:off x="381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6" name="Rectangle 131"/>
              <p:cNvSpPr>
                <a:spLocks noChangeArrowheads="1"/>
              </p:cNvSpPr>
              <p:nvPr/>
            </p:nvSpPr>
            <p:spPr bwMode="auto">
              <a:xfrm>
                <a:off x="383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7" name="Rectangle 132"/>
              <p:cNvSpPr>
                <a:spLocks noChangeArrowheads="1"/>
              </p:cNvSpPr>
              <p:nvPr/>
            </p:nvSpPr>
            <p:spPr bwMode="auto">
              <a:xfrm>
                <a:off x="386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8" name="Rectangle 133"/>
              <p:cNvSpPr>
                <a:spLocks noChangeArrowheads="1"/>
              </p:cNvSpPr>
              <p:nvPr/>
            </p:nvSpPr>
            <p:spPr bwMode="auto">
              <a:xfrm>
                <a:off x="388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29" name="Rectangle 134"/>
              <p:cNvSpPr>
                <a:spLocks noChangeArrowheads="1"/>
              </p:cNvSpPr>
              <p:nvPr/>
            </p:nvSpPr>
            <p:spPr bwMode="auto">
              <a:xfrm>
                <a:off x="391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0" name="Rectangle 135"/>
              <p:cNvSpPr>
                <a:spLocks noChangeArrowheads="1"/>
              </p:cNvSpPr>
              <p:nvPr/>
            </p:nvSpPr>
            <p:spPr bwMode="auto">
              <a:xfrm>
                <a:off x="393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1" name="Rectangle 136"/>
              <p:cNvSpPr>
                <a:spLocks noChangeArrowheads="1"/>
              </p:cNvSpPr>
              <p:nvPr/>
            </p:nvSpPr>
            <p:spPr bwMode="auto">
              <a:xfrm>
                <a:off x="395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2" name="Rectangle 137"/>
              <p:cNvSpPr>
                <a:spLocks noChangeArrowheads="1"/>
              </p:cNvSpPr>
              <p:nvPr/>
            </p:nvSpPr>
            <p:spPr bwMode="auto">
              <a:xfrm>
                <a:off x="398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3" name="Rectangle 138"/>
              <p:cNvSpPr>
                <a:spLocks noChangeArrowheads="1"/>
              </p:cNvSpPr>
              <p:nvPr/>
            </p:nvSpPr>
            <p:spPr bwMode="auto">
              <a:xfrm>
                <a:off x="400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4" name="Rectangle 139"/>
              <p:cNvSpPr>
                <a:spLocks noChangeArrowheads="1"/>
              </p:cNvSpPr>
              <p:nvPr/>
            </p:nvSpPr>
            <p:spPr bwMode="auto">
              <a:xfrm>
                <a:off x="403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5" name="Rectangle 140"/>
              <p:cNvSpPr>
                <a:spLocks noChangeArrowheads="1"/>
              </p:cNvSpPr>
              <p:nvPr/>
            </p:nvSpPr>
            <p:spPr bwMode="auto">
              <a:xfrm>
                <a:off x="405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6" name="Rectangle 141"/>
              <p:cNvSpPr>
                <a:spLocks noChangeArrowheads="1"/>
              </p:cNvSpPr>
              <p:nvPr/>
            </p:nvSpPr>
            <p:spPr bwMode="auto">
              <a:xfrm>
                <a:off x="407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7" name="Rectangle 142"/>
              <p:cNvSpPr>
                <a:spLocks noChangeArrowheads="1"/>
              </p:cNvSpPr>
              <p:nvPr/>
            </p:nvSpPr>
            <p:spPr bwMode="auto">
              <a:xfrm>
                <a:off x="410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8" name="Rectangle 143"/>
              <p:cNvSpPr>
                <a:spLocks noChangeArrowheads="1"/>
              </p:cNvSpPr>
              <p:nvPr/>
            </p:nvSpPr>
            <p:spPr bwMode="auto">
              <a:xfrm>
                <a:off x="412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39" name="Rectangle 144"/>
              <p:cNvSpPr>
                <a:spLocks noChangeArrowheads="1"/>
              </p:cNvSpPr>
              <p:nvPr/>
            </p:nvSpPr>
            <p:spPr bwMode="auto">
              <a:xfrm>
                <a:off x="415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0" name="Rectangle 145"/>
              <p:cNvSpPr>
                <a:spLocks noChangeArrowheads="1"/>
              </p:cNvSpPr>
              <p:nvPr/>
            </p:nvSpPr>
            <p:spPr bwMode="auto">
              <a:xfrm>
                <a:off x="417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1" name="Rectangle 146"/>
              <p:cNvSpPr>
                <a:spLocks noChangeArrowheads="1"/>
              </p:cNvSpPr>
              <p:nvPr/>
            </p:nvSpPr>
            <p:spPr bwMode="auto">
              <a:xfrm>
                <a:off x="419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2" name="Rectangle 147"/>
              <p:cNvSpPr>
                <a:spLocks noChangeArrowheads="1"/>
              </p:cNvSpPr>
              <p:nvPr/>
            </p:nvSpPr>
            <p:spPr bwMode="auto">
              <a:xfrm>
                <a:off x="422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3" name="Rectangle 148"/>
              <p:cNvSpPr>
                <a:spLocks noChangeArrowheads="1"/>
              </p:cNvSpPr>
              <p:nvPr/>
            </p:nvSpPr>
            <p:spPr bwMode="auto">
              <a:xfrm>
                <a:off x="424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4" name="Rectangle 149"/>
              <p:cNvSpPr>
                <a:spLocks noChangeArrowheads="1"/>
              </p:cNvSpPr>
              <p:nvPr/>
            </p:nvSpPr>
            <p:spPr bwMode="auto">
              <a:xfrm>
                <a:off x="427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5" name="Rectangle 150"/>
              <p:cNvSpPr>
                <a:spLocks noChangeArrowheads="1"/>
              </p:cNvSpPr>
              <p:nvPr/>
            </p:nvSpPr>
            <p:spPr bwMode="auto">
              <a:xfrm>
                <a:off x="429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6" name="Rectangle 151"/>
              <p:cNvSpPr>
                <a:spLocks noChangeArrowheads="1"/>
              </p:cNvSpPr>
              <p:nvPr/>
            </p:nvSpPr>
            <p:spPr bwMode="auto">
              <a:xfrm>
                <a:off x="431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7" name="Rectangle 152"/>
              <p:cNvSpPr>
                <a:spLocks noChangeArrowheads="1"/>
              </p:cNvSpPr>
              <p:nvPr/>
            </p:nvSpPr>
            <p:spPr bwMode="auto">
              <a:xfrm>
                <a:off x="434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8" name="Rectangle 153"/>
              <p:cNvSpPr>
                <a:spLocks noChangeArrowheads="1"/>
              </p:cNvSpPr>
              <p:nvPr/>
            </p:nvSpPr>
            <p:spPr bwMode="auto">
              <a:xfrm>
                <a:off x="436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49" name="Rectangle 154"/>
              <p:cNvSpPr>
                <a:spLocks noChangeArrowheads="1"/>
              </p:cNvSpPr>
              <p:nvPr/>
            </p:nvSpPr>
            <p:spPr bwMode="auto">
              <a:xfrm>
                <a:off x="439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0" name="Rectangle 155"/>
              <p:cNvSpPr>
                <a:spLocks noChangeArrowheads="1"/>
              </p:cNvSpPr>
              <p:nvPr/>
            </p:nvSpPr>
            <p:spPr bwMode="auto">
              <a:xfrm>
                <a:off x="441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1" name="Rectangle 156"/>
              <p:cNvSpPr>
                <a:spLocks noChangeArrowheads="1"/>
              </p:cNvSpPr>
              <p:nvPr/>
            </p:nvSpPr>
            <p:spPr bwMode="auto">
              <a:xfrm>
                <a:off x="443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2" name="Rectangle 157"/>
              <p:cNvSpPr>
                <a:spLocks noChangeArrowheads="1"/>
              </p:cNvSpPr>
              <p:nvPr/>
            </p:nvSpPr>
            <p:spPr bwMode="auto">
              <a:xfrm>
                <a:off x="446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3" name="Rectangle 158"/>
              <p:cNvSpPr>
                <a:spLocks noChangeArrowheads="1"/>
              </p:cNvSpPr>
              <p:nvPr/>
            </p:nvSpPr>
            <p:spPr bwMode="auto">
              <a:xfrm>
                <a:off x="448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4" name="Rectangle 159"/>
              <p:cNvSpPr>
                <a:spLocks noChangeArrowheads="1"/>
              </p:cNvSpPr>
              <p:nvPr/>
            </p:nvSpPr>
            <p:spPr bwMode="auto">
              <a:xfrm>
                <a:off x="451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55" name="Freeform 160"/>
              <p:cNvSpPr>
                <a:spLocks/>
              </p:cNvSpPr>
              <p:nvPr/>
            </p:nvSpPr>
            <p:spPr bwMode="auto">
              <a:xfrm>
                <a:off x="3621" y="1417"/>
                <a:ext cx="77" cy="77"/>
              </a:xfrm>
              <a:custGeom>
                <a:avLst/>
                <a:gdLst>
                  <a:gd name="T0" fmla="*/ 77 w 77"/>
                  <a:gd name="T1" fmla="*/ 0 h 77"/>
                  <a:gd name="T2" fmla="*/ 0 w 77"/>
                  <a:gd name="T3" fmla="*/ 38 h 77"/>
                  <a:gd name="T4" fmla="*/ 77 w 77"/>
                  <a:gd name="T5" fmla="*/ 77 h 77"/>
                  <a:gd name="T6" fmla="*/ 77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77" y="0"/>
                    </a:moveTo>
                    <a:lnTo>
                      <a:pt x="0" y="38"/>
                    </a:lnTo>
                    <a:lnTo>
                      <a:pt x="77" y="7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07" name="Group 161"/>
            <p:cNvGrpSpPr>
              <a:grpSpLocks/>
            </p:cNvGrpSpPr>
            <p:nvPr/>
          </p:nvGrpSpPr>
          <p:grpSpPr bwMode="auto">
            <a:xfrm>
              <a:off x="4494" y="1455"/>
              <a:ext cx="77" cy="336"/>
              <a:chOff x="4494" y="1455"/>
              <a:chExt cx="77" cy="336"/>
            </a:xfrm>
          </p:grpSpPr>
          <p:sp>
            <p:nvSpPr>
              <p:cNvPr id="19708" name="Rectangle 162"/>
              <p:cNvSpPr>
                <a:spLocks noChangeArrowheads="1"/>
              </p:cNvSpPr>
              <p:nvPr/>
            </p:nvSpPr>
            <p:spPr bwMode="auto">
              <a:xfrm>
                <a:off x="4526" y="145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9" name="Rectangle 163"/>
              <p:cNvSpPr>
                <a:spLocks noChangeArrowheads="1"/>
              </p:cNvSpPr>
              <p:nvPr/>
            </p:nvSpPr>
            <p:spPr bwMode="auto">
              <a:xfrm>
                <a:off x="4526" y="147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0" name="Rectangle 164"/>
              <p:cNvSpPr>
                <a:spLocks noChangeArrowheads="1"/>
              </p:cNvSpPr>
              <p:nvPr/>
            </p:nvSpPr>
            <p:spPr bwMode="auto">
              <a:xfrm>
                <a:off x="4526" y="150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1" name="Rectangle 165"/>
              <p:cNvSpPr>
                <a:spLocks noChangeArrowheads="1"/>
              </p:cNvSpPr>
              <p:nvPr/>
            </p:nvSpPr>
            <p:spPr bwMode="auto">
              <a:xfrm>
                <a:off x="4526" y="152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2" name="Rectangle 166"/>
              <p:cNvSpPr>
                <a:spLocks noChangeArrowheads="1"/>
              </p:cNvSpPr>
              <p:nvPr/>
            </p:nvSpPr>
            <p:spPr bwMode="auto">
              <a:xfrm>
                <a:off x="4526" y="155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3" name="Rectangle 167"/>
              <p:cNvSpPr>
                <a:spLocks noChangeArrowheads="1"/>
              </p:cNvSpPr>
              <p:nvPr/>
            </p:nvSpPr>
            <p:spPr bwMode="auto">
              <a:xfrm>
                <a:off x="4526" y="15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4" name="Rectangle 168"/>
              <p:cNvSpPr>
                <a:spLocks noChangeArrowheads="1"/>
              </p:cNvSpPr>
              <p:nvPr/>
            </p:nvSpPr>
            <p:spPr bwMode="auto">
              <a:xfrm>
                <a:off x="4526" y="15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5" name="Rectangle 169"/>
              <p:cNvSpPr>
                <a:spLocks noChangeArrowheads="1"/>
              </p:cNvSpPr>
              <p:nvPr/>
            </p:nvSpPr>
            <p:spPr bwMode="auto">
              <a:xfrm>
                <a:off x="4526" y="16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6" name="Rectangle 170"/>
              <p:cNvSpPr>
                <a:spLocks noChangeArrowheads="1"/>
              </p:cNvSpPr>
              <p:nvPr/>
            </p:nvSpPr>
            <p:spPr bwMode="auto">
              <a:xfrm>
                <a:off x="4526" y="16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7" name="Rectangle 171"/>
              <p:cNvSpPr>
                <a:spLocks noChangeArrowheads="1"/>
              </p:cNvSpPr>
              <p:nvPr/>
            </p:nvSpPr>
            <p:spPr bwMode="auto">
              <a:xfrm>
                <a:off x="4526" y="16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8" name="Rectangle 172"/>
              <p:cNvSpPr>
                <a:spLocks noChangeArrowheads="1"/>
              </p:cNvSpPr>
              <p:nvPr/>
            </p:nvSpPr>
            <p:spPr bwMode="auto">
              <a:xfrm>
                <a:off x="4526" y="16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19" name="Freeform 173"/>
              <p:cNvSpPr>
                <a:spLocks/>
              </p:cNvSpPr>
              <p:nvPr/>
            </p:nvSpPr>
            <p:spPr bwMode="auto">
              <a:xfrm>
                <a:off x="4494" y="1714"/>
                <a:ext cx="77" cy="77"/>
              </a:xfrm>
              <a:custGeom>
                <a:avLst/>
                <a:gdLst>
                  <a:gd name="T0" fmla="*/ 0 w 77"/>
                  <a:gd name="T1" fmla="*/ 0 h 77"/>
                  <a:gd name="T2" fmla="*/ 39 w 77"/>
                  <a:gd name="T3" fmla="*/ 77 h 77"/>
                  <a:gd name="T4" fmla="*/ 77 w 77"/>
                  <a:gd name="T5" fmla="*/ 0 h 77"/>
                  <a:gd name="T6" fmla="*/ 0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0" y="0"/>
                    </a:moveTo>
                    <a:lnTo>
                      <a:pt x="39" y="77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508" name="Rectangle 174"/>
            <p:cNvSpPr>
              <a:spLocks noChangeArrowheads="1"/>
            </p:cNvSpPr>
            <p:nvPr/>
          </p:nvSpPr>
          <p:spPr bwMode="auto">
            <a:xfrm>
              <a:off x="326" y="2417"/>
              <a:ext cx="1631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09" name="Rectangle 175"/>
            <p:cNvSpPr>
              <a:spLocks noChangeArrowheads="1"/>
            </p:cNvSpPr>
            <p:nvPr/>
          </p:nvSpPr>
          <p:spPr bwMode="auto">
            <a:xfrm>
              <a:off x="384" y="2454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10" name="Rectangle 176"/>
            <p:cNvSpPr>
              <a:spLocks noChangeArrowheads="1"/>
            </p:cNvSpPr>
            <p:nvPr/>
          </p:nvSpPr>
          <p:spPr bwMode="auto">
            <a:xfrm>
              <a:off x="455" y="2454"/>
              <a:ext cx="138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Creates Flow Circuit </a:t>
              </a:r>
              <a:endParaRPr lang="en-US" sz="3200"/>
            </a:p>
          </p:txBody>
        </p:sp>
        <p:sp>
          <p:nvSpPr>
            <p:cNvPr id="19511" name="Rectangle 177"/>
            <p:cNvSpPr>
              <a:spLocks noChangeArrowheads="1"/>
            </p:cNvSpPr>
            <p:nvPr/>
          </p:nvSpPr>
          <p:spPr bwMode="auto">
            <a:xfrm>
              <a:off x="384" y="2655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12" name="Rectangle 178"/>
            <p:cNvSpPr>
              <a:spLocks noChangeArrowheads="1"/>
            </p:cNvSpPr>
            <p:nvPr/>
          </p:nvSpPr>
          <p:spPr bwMode="auto">
            <a:xfrm>
              <a:off x="455" y="2655"/>
              <a:ext cx="896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Runs GFSSP</a:t>
              </a:r>
              <a:endParaRPr lang="en-US" sz="3200"/>
            </a:p>
          </p:txBody>
        </p:sp>
        <p:sp>
          <p:nvSpPr>
            <p:cNvPr id="19513" name="Rectangle 179"/>
            <p:cNvSpPr>
              <a:spLocks noChangeArrowheads="1"/>
            </p:cNvSpPr>
            <p:nvPr/>
          </p:nvSpPr>
          <p:spPr bwMode="auto">
            <a:xfrm>
              <a:off x="384" y="2856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14" name="Rectangle 180"/>
            <p:cNvSpPr>
              <a:spLocks noChangeArrowheads="1"/>
            </p:cNvSpPr>
            <p:nvPr/>
          </p:nvSpPr>
          <p:spPr bwMode="auto">
            <a:xfrm>
              <a:off x="455" y="2856"/>
              <a:ext cx="1797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Displays results graphically</a:t>
              </a:r>
              <a:endParaRPr lang="en-US" sz="3200"/>
            </a:p>
          </p:txBody>
        </p:sp>
        <p:grpSp>
          <p:nvGrpSpPr>
            <p:cNvPr id="19515" name="Group 181"/>
            <p:cNvGrpSpPr>
              <a:grpSpLocks/>
            </p:cNvGrpSpPr>
            <p:nvPr/>
          </p:nvGrpSpPr>
          <p:grpSpPr bwMode="auto">
            <a:xfrm>
              <a:off x="1891" y="2858"/>
              <a:ext cx="249" cy="77"/>
              <a:chOff x="1891" y="2858"/>
              <a:chExt cx="249" cy="77"/>
            </a:xfrm>
          </p:grpSpPr>
          <p:sp>
            <p:nvSpPr>
              <p:cNvPr id="19700" name="Freeform 182"/>
              <p:cNvSpPr>
                <a:spLocks/>
              </p:cNvSpPr>
              <p:nvPr/>
            </p:nvSpPr>
            <p:spPr bwMode="auto">
              <a:xfrm>
                <a:off x="2128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1" name="Freeform 183"/>
              <p:cNvSpPr>
                <a:spLocks/>
              </p:cNvSpPr>
              <p:nvPr/>
            </p:nvSpPr>
            <p:spPr bwMode="auto">
              <a:xfrm>
                <a:off x="2104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2" name="Freeform 184"/>
              <p:cNvSpPr>
                <a:spLocks/>
              </p:cNvSpPr>
              <p:nvPr/>
            </p:nvSpPr>
            <p:spPr bwMode="auto">
              <a:xfrm>
                <a:off x="2080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3" name="Freeform 185"/>
              <p:cNvSpPr>
                <a:spLocks/>
              </p:cNvSpPr>
              <p:nvPr/>
            </p:nvSpPr>
            <p:spPr bwMode="auto">
              <a:xfrm>
                <a:off x="2056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4" name="Freeform 186"/>
              <p:cNvSpPr>
                <a:spLocks/>
              </p:cNvSpPr>
              <p:nvPr/>
            </p:nvSpPr>
            <p:spPr bwMode="auto">
              <a:xfrm>
                <a:off x="2032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5" name="Freeform 187"/>
              <p:cNvSpPr>
                <a:spLocks/>
              </p:cNvSpPr>
              <p:nvPr/>
            </p:nvSpPr>
            <p:spPr bwMode="auto">
              <a:xfrm>
                <a:off x="2008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6" name="Freeform 188"/>
              <p:cNvSpPr>
                <a:spLocks/>
              </p:cNvSpPr>
              <p:nvPr/>
            </p:nvSpPr>
            <p:spPr bwMode="auto">
              <a:xfrm>
                <a:off x="1984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07" name="Freeform 189"/>
              <p:cNvSpPr>
                <a:spLocks/>
              </p:cNvSpPr>
              <p:nvPr/>
            </p:nvSpPr>
            <p:spPr bwMode="auto">
              <a:xfrm>
                <a:off x="1891" y="2858"/>
                <a:ext cx="78" cy="77"/>
              </a:xfrm>
              <a:custGeom>
                <a:avLst/>
                <a:gdLst>
                  <a:gd name="T0" fmla="*/ 78 w 78"/>
                  <a:gd name="T1" fmla="*/ 0 h 77"/>
                  <a:gd name="T2" fmla="*/ 0 w 78"/>
                  <a:gd name="T3" fmla="*/ 39 h 77"/>
                  <a:gd name="T4" fmla="*/ 78 w 78"/>
                  <a:gd name="T5" fmla="*/ 77 h 77"/>
                  <a:gd name="T6" fmla="*/ 78 w 78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77"/>
                  <a:gd name="T14" fmla="*/ 78 w 7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77">
                    <a:moveTo>
                      <a:pt x="78" y="0"/>
                    </a:moveTo>
                    <a:lnTo>
                      <a:pt x="0" y="39"/>
                    </a:lnTo>
                    <a:lnTo>
                      <a:pt x="78" y="77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516" name="Rectangle 190"/>
            <p:cNvSpPr>
              <a:spLocks noChangeArrowheads="1"/>
            </p:cNvSpPr>
            <p:nvPr/>
          </p:nvSpPr>
          <p:spPr bwMode="auto">
            <a:xfrm>
              <a:off x="1892" y="1359"/>
              <a:ext cx="1729" cy="81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7" name="Rectangle 191"/>
            <p:cNvSpPr>
              <a:spLocks noChangeArrowheads="1"/>
            </p:cNvSpPr>
            <p:nvPr/>
          </p:nvSpPr>
          <p:spPr bwMode="auto">
            <a:xfrm>
              <a:off x="2132" y="2655"/>
              <a:ext cx="1201" cy="48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8" name="Rectangle 192"/>
            <p:cNvSpPr>
              <a:spLocks noChangeArrowheads="1"/>
            </p:cNvSpPr>
            <p:nvPr/>
          </p:nvSpPr>
          <p:spPr bwMode="auto">
            <a:xfrm>
              <a:off x="308" y="2367"/>
              <a:ext cx="1585" cy="95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19" name="Rectangle 193"/>
            <p:cNvSpPr>
              <a:spLocks noChangeArrowheads="1"/>
            </p:cNvSpPr>
            <p:nvPr/>
          </p:nvSpPr>
          <p:spPr bwMode="auto">
            <a:xfrm>
              <a:off x="3860" y="1791"/>
              <a:ext cx="1585" cy="1681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0" name="Rectangle 194"/>
            <p:cNvSpPr>
              <a:spLocks noChangeArrowheads="1"/>
            </p:cNvSpPr>
            <p:nvPr/>
          </p:nvSpPr>
          <p:spPr bwMode="auto">
            <a:xfrm>
              <a:off x="385" y="1071"/>
              <a:ext cx="1201" cy="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1" name="Rectangle 195"/>
            <p:cNvSpPr>
              <a:spLocks noChangeArrowheads="1"/>
            </p:cNvSpPr>
            <p:nvPr/>
          </p:nvSpPr>
          <p:spPr bwMode="auto">
            <a:xfrm>
              <a:off x="473" y="1106"/>
              <a:ext cx="1419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Graphical User </a:t>
              </a:r>
              <a:endParaRPr lang="en-US" sz="3200"/>
            </a:p>
          </p:txBody>
        </p:sp>
        <p:sp>
          <p:nvSpPr>
            <p:cNvPr id="19522" name="Rectangle 196"/>
            <p:cNvSpPr>
              <a:spLocks noChangeArrowheads="1"/>
            </p:cNvSpPr>
            <p:nvPr/>
          </p:nvSpPr>
          <p:spPr bwMode="auto">
            <a:xfrm>
              <a:off x="685" y="1279"/>
              <a:ext cx="854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Interface </a:t>
              </a:r>
              <a:endParaRPr lang="en-US" sz="3200"/>
            </a:p>
          </p:txBody>
        </p:sp>
        <p:sp>
          <p:nvSpPr>
            <p:cNvPr id="19523" name="Rectangle 197"/>
            <p:cNvSpPr>
              <a:spLocks noChangeArrowheads="1"/>
            </p:cNvSpPr>
            <p:nvPr/>
          </p:nvSpPr>
          <p:spPr bwMode="auto">
            <a:xfrm>
              <a:off x="693" y="1452"/>
              <a:ext cx="779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(VTASC)</a:t>
              </a:r>
              <a:endParaRPr lang="en-US" sz="3200"/>
            </a:p>
          </p:txBody>
        </p:sp>
        <p:sp>
          <p:nvSpPr>
            <p:cNvPr id="19524" name="Rectangle 198"/>
            <p:cNvSpPr>
              <a:spLocks noChangeArrowheads="1"/>
            </p:cNvSpPr>
            <p:nvPr/>
          </p:nvSpPr>
          <p:spPr bwMode="auto">
            <a:xfrm>
              <a:off x="2132" y="831"/>
              <a:ext cx="1489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5" name="Rectangle 199"/>
            <p:cNvSpPr>
              <a:spLocks noChangeArrowheads="1"/>
            </p:cNvSpPr>
            <p:nvPr/>
          </p:nvSpPr>
          <p:spPr bwMode="auto">
            <a:xfrm>
              <a:off x="2268" y="866"/>
              <a:ext cx="1675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Solver &amp; Property </a:t>
              </a:r>
              <a:endParaRPr lang="en-US" sz="3200"/>
            </a:p>
          </p:txBody>
        </p:sp>
        <p:sp>
          <p:nvSpPr>
            <p:cNvPr id="19526" name="Rectangle 200"/>
            <p:cNvSpPr>
              <a:spLocks noChangeArrowheads="1"/>
            </p:cNvSpPr>
            <p:nvPr/>
          </p:nvSpPr>
          <p:spPr bwMode="auto">
            <a:xfrm>
              <a:off x="2624" y="1039"/>
              <a:ext cx="672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Module</a:t>
              </a:r>
              <a:endParaRPr lang="en-US" sz="3200"/>
            </a:p>
          </p:txBody>
        </p:sp>
        <p:sp>
          <p:nvSpPr>
            <p:cNvPr id="19527" name="Rectangle 201"/>
            <p:cNvSpPr>
              <a:spLocks noChangeArrowheads="1"/>
            </p:cNvSpPr>
            <p:nvPr/>
          </p:nvSpPr>
          <p:spPr bwMode="auto">
            <a:xfrm>
              <a:off x="4004" y="1071"/>
              <a:ext cx="1441" cy="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28" name="Rectangle 202"/>
            <p:cNvSpPr>
              <a:spLocks noChangeArrowheads="1"/>
            </p:cNvSpPr>
            <p:nvPr/>
          </p:nvSpPr>
          <p:spPr bwMode="auto">
            <a:xfrm>
              <a:off x="4124" y="1106"/>
              <a:ext cx="1600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b="1"/>
                <a:t>User Subroutines</a:t>
              </a:r>
              <a:endParaRPr lang="en-US" sz="3200"/>
            </a:p>
          </p:txBody>
        </p:sp>
        <p:sp>
          <p:nvSpPr>
            <p:cNvPr id="19529" name="Rectangle 203"/>
            <p:cNvSpPr>
              <a:spLocks noChangeArrowheads="1"/>
            </p:cNvSpPr>
            <p:nvPr/>
          </p:nvSpPr>
          <p:spPr bwMode="auto">
            <a:xfrm>
              <a:off x="1124" y="1839"/>
              <a:ext cx="1009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0" name="Rectangle 204"/>
            <p:cNvSpPr>
              <a:spLocks noChangeArrowheads="1"/>
            </p:cNvSpPr>
            <p:nvPr/>
          </p:nvSpPr>
          <p:spPr bwMode="auto">
            <a:xfrm>
              <a:off x="1183" y="1874"/>
              <a:ext cx="83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Input Data</a:t>
              </a:r>
              <a:endParaRPr lang="en-US" sz="3200"/>
            </a:p>
          </p:txBody>
        </p:sp>
        <p:sp>
          <p:nvSpPr>
            <p:cNvPr id="19531" name="Rectangle 205"/>
            <p:cNvSpPr>
              <a:spLocks noChangeArrowheads="1"/>
            </p:cNvSpPr>
            <p:nvPr/>
          </p:nvSpPr>
          <p:spPr bwMode="auto">
            <a:xfrm>
              <a:off x="1183" y="2105"/>
              <a:ext cx="29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File</a:t>
              </a:r>
              <a:endParaRPr lang="en-US" sz="3200"/>
            </a:p>
          </p:txBody>
        </p:sp>
        <p:sp>
          <p:nvSpPr>
            <p:cNvPr id="19532" name="Rectangle 206"/>
            <p:cNvSpPr>
              <a:spLocks noChangeArrowheads="1"/>
            </p:cNvSpPr>
            <p:nvPr/>
          </p:nvSpPr>
          <p:spPr bwMode="auto">
            <a:xfrm>
              <a:off x="3716" y="1503"/>
              <a:ext cx="105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3" name="Rectangle 207"/>
            <p:cNvSpPr>
              <a:spLocks noChangeArrowheads="1"/>
            </p:cNvSpPr>
            <p:nvPr/>
          </p:nvSpPr>
          <p:spPr bwMode="auto">
            <a:xfrm>
              <a:off x="3775" y="1542"/>
              <a:ext cx="974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/>
                <a:t>New Physics</a:t>
              </a:r>
              <a:endParaRPr lang="en-US" sz="3200"/>
            </a:p>
          </p:txBody>
        </p:sp>
        <p:sp>
          <p:nvSpPr>
            <p:cNvPr id="19534" name="Rectangle 208"/>
            <p:cNvSpPr>
              <a:spLocks noChangeArrowheads="1"/>
            </p:cNvSpPr>
            <p:nvPr/>
          </p:nvSpPr>
          <p:spPr bwMode="auto">
            <a:xfrm>
              <a:off x="3956" y="1791"/>
              <a:ext cx="1393" cy="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35" name="Rectangle 209"/>
            <p:cNvSpPr>
              <a:spLocks noChangeArrowheads="1"/>
            </p:cNvSpPr>
            <p:nvPr/>
          </p:nvSpPr>
          <p:spPr bwMode="auto">
            <a:xfrm>
              <a:off x="4015" y="1828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36" name="Rectangle 210"/>
            <p:cNvSpPr>
              <a:spLocks noChangeArrowheads="1"/>
            </p:cNvSpPr>
            <p:nvPr/>
          </p:nvSpPr>
          <p:spPr bwMode="auto">
            <a:xfrm>
              <a:off x="4084" y="1828"/>
              <a:ext cx="115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Time dependent  </a:t>
              </a:r>
              <a:endParaRPr lang="en-US" sz="3200"/>
            </a:p>
          </p:txBody>
        </p:sp>
        <p:sp>
          <p:nvSpPr>
            <p:cNvPr id="19537" name="Rectangle 211"/>
            <p:cNvSpPr>
              <a:spLocks noChangeArrowheads="1"/>
            </p:cNvSpPr>
            <p:nvPr/>
          </p:nvSpPr>
          <p:spPr bwMode="auto">
            <a:xfrm>
              <a:off x="4107" y="2029"/>
              <a:ext cx="52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process</a:t>
              </a:r>
              <a:endParaRPr lang="en-US" sz="3200"/>
            </a:p>
          </p:txBody>
        </p:sp>
        <p:sp>
          <p:nvSpPr>
            <p:cNvPr id="19538" name="Rectangle 212"/>
            <p:cNvSpPr>
              <a:spLocks noChangeArrowheads="1"/>
            </p:cNvSpPr>
            <p:nvPr/>
          </p:nvSpPr>
          <p:spPr bwMode="auto">
            <a:xfrm>
              <a:off x="4015" y="2230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39" name="Rectangle 213"/>
            <p:cNvSpPr>
              <a:spLocks noChangeArrowheads="1"/>
            </p:cNvSpPr>
            <p:nvPr/>
          </p:nvSpPr>
          <p:spPr bwMode="auto">
            <a:xfrm>
              <a:off x="4084" y="2230"/>
              <a:ext cx="248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non</a:t>
              </a:r>
              <a:endParaRPr lang="en-US" sz="3200"/>
            </a:p>
          </p:txBody>
        </p:sp>
        <p:sp>
          <p:nvSpPr>
            <p:cNvPr id="19540" name="Rectangle 214"/>
            <p:cNvSpPr>
              <a:spLocks noChangeArrowheads="1"/>
            </p:cNvSpPr>
            <p:nvPr/>
          </p:nvSpPr>
          <p:spPr bwMode="auto">
            <a:xfrm>
              <a:off x="4271" y="2230"/>
              <a:ext cx="4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-</a:t>
              </a:r>
              <a:endParaRPr lang="en-US" sz="3200"/>
            </a:p>
          </p:txBody>
        </p:sp>
        <p:sp>
          <p:nvSpPr>
            <p:cNvPr id="19541" name="Rectangle 215"/>
            <p:cNvSpPr>
              <a:spLocks noChangeArrowheads="1"/>
            </p:cNvSpPr>
            <p:nvPr/>
          </p:nvSpPr>
          <p:spPr bwMode="auto">
            <a:xfrm>
              <a:off x="4307" y="2230"/>
              <a:ext cx="102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linear boundary</a:t>
              </a:r>
              <a:endParaRPr lang="en-US" sz="3200"/>
            </a:p>
          </p:txBody>
        </p:sp>
        <p:sp>
          <p:nvSpPr>
            <p:cNvPr id="19542" name="Rectangle 216"/>
            <p:cNvSpPr>
              <a:spLocks noChangeArrowheads="1"/>
            </p:cNvSpPr>
            <p:nvPr/>
          </p:nvSpPr>
          <p:spPr bwMode="auto">
            <a:xfrm>
              <a:off x="4076" y="2431"/>
              <a:ext cx="67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conditions</a:t>
              </a:r>
              <a:endParaRPr lang="en-US" sz="3200"/>
            </a:p>
          </p:txBody>
        </p:sp>
        <p:sp>
          <p:nvSpPr>
            <p:cNvPr id="19543" name="Rectangle 217"/>
            <p:cNvSpPr>
              <a:spLocks noChangeArrowheads="1"/>
            </p:cNvSpPr>
            <p:nvPr/>
          </p:nvSpPr>
          <p:spPr bwMode="auto">
            <a:xfrm>
              <a:off x="4015" y="2632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44" name="Rectangle 218"/>
            <p:cNvSpPr>
              <a:spLocks noChangeArrowheads="1"/>
            </p:cNvSpPr>
            <p:nvPr/>
          </p:nvSpPr>
          <p:spPr bwMode="auto">
            <a:xfrm>
              <a:off x="4084" y="2632"/>
              <a:ext cx="1373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External source term</a:t>
              </a:r>
              <a:endParaRPr lang="en-US" sz="3200"/>
            </a:p>
          </p:txBody>
        </p:sp>
        <p:sp>
          <p:nvSpPr>
            <p:cNvPr id="19545" name="Rectangle 219"/>
            <p:cNvSpPr>
              <a:spLocks noChangeArrowheads="1"/>
            </p:cNvSpPr>
            <p:nvPr/>
          </p:nvSpPr>
          <p:spPr bwMode="auto">
            <a:xfrm>
              <a:off x="4015" y="2833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46" name="Rectangle 220"/>
            <p:cNvSpPr>
              <a:spLocks noChangeArrowheads="1"/>
            </p:cNvSpPr>
            <p:nvPr/>
          </p:nvSpPr>
          <p:spPr bwMode="auto">
            <a:xfrm>
              <a:off x="4084" y="2833"/>
              <a:ext cx="1241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Customized output</a:t>
              </a:r>
              <a:endParaRPr lang="en-US" sz="3200"/>
            </a:p>
          </p:txBody>
        </p:sp>
        <p:sp>
          <p:nvSpPr>
            <p:cNvPr id="19547" name="Rectangle 221"/>
            <p:cNvSpPr>
              <a:spLocks noChangeArrowheads="1"/>
            </p:cNvSpPr>
            <p:nvPr/>
          </p:nvSpPr>
          <p:spPr bwMode="auto">
            <a:xfrm>
              <a:off x="4015" y="3034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48" name="Rectangle 222"/>
            <p:cNvSpPr>
              <a:spLocks noChangeArrowheads="1"/>
            </p:cNvSpPr>
            <p:nvPr/>
          </p:nvSpPr>
          <p:spPr bwMode="auto">
            <a:xfrm>
              <a:off x="4084" y="3034"/>
              <a:ext cx="1457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New resistance / fluid </a:t>
              </a:r>
              <a:endParaRPr lang="en-US" sz="3200"/>
            </a:p>
          </p:txBody>
        </p:sp>
        <p:sp>
          <p:nvSpPr>
            <p:cNvPr id="19549" name="Rectangle 223"/>
            <p:cNvSpPr>
              <a:spLocks noChangeArrowheads="1"/>
            </p:cNvSpPr>
            <p:nvPr/>
          </p:nvSpPr>
          <p:spPr bwMode="auto">
            <a:xfrm>
              <a:off x="4076" y="3235"/>
              <a:ext cx="405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option</a:t>
              </a:r>
              <a:endParaRPr lang="en-US" sz="3200"/>
            </a:p>
          </p:txBody>
        </p:sp>
        <p:sp>
          <p:nvSpPr>
            <p:cNvPr id="19550" name="Rectangle 224"/>
            <p:cNvSpPr>
              <a:spLocks noChangeArrowheads="1"/>
            </p:cNvSpPr>
            <p:nvPr/>
          </p:nvSpPr>
          <p:spPr bwMode="auto">
            <a:xfrm>
              <a:off x="2180" y="2751"/>
              <a:ext cx="1153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1" name="Rectangle 225"/>
            <p:cNvSpPr>
              <a:spLocks noChangeArrowheads="1"/>
            </p:cNvSpPr>
            <p:nvPr/>
          </p:nvSpPr>
          <p:spPr bwMode="auto">
            <a:xfrm>
              <a:off x="2239" y="2786"/>
              <a:ext cx="132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600" b="1"/>
                <a:t>Output Data File</a:t>
              </a:r>
              <a:endParaRPr lang="en-US" sz="3200"/>
            </a:p>
          </p:txBody>
        </p:sp>
        <p:sp>
          <p:nvSpPr>
            <p:cNvPr id="19552" name="Rectangle 226"/>
            <p:cNvSpPr>
              <a:spLocks noChangeArrowheads="1"/>
            </p:cNvSpPr>
            <p:nvPr/>
          </p:nvSpPr>
          <p:spPr bwMode="auto">
            <a:xfrm>
              <a:off x="1988" y="1455"/>
              <a:ext cx="1537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53" name="Rectangle 227"/>
            <p:cNvSpPr>
              <a:spLocks noChangeArrowheads="1"/>
            </p:cNvSpPr>
            <p:nvPr/>
          </p:nvSpPr>
          <p:spPr bwMode="auto">
            <a:xfrm>
              <a:off x="2047" y="1492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54" name="Rectangle 228"/>
            <p:cNvSpPr>
              <a:spLocks noChangeArrowheads="1"/>
            </p:cNvSpPr>
            <p:nvPr/>
          </p:nvSpPr>
          <p:spPr bwMode="auto">
            <a:xfrm>
              <a:off x="2116" y="1492"/>
              <a:ext cx="129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Equation Generator</a:t>
              </a:r>
              <a:endParaRPr lang="en-US" sz="3200"/>
            </a:p>
          </p:txBody>
        </p:sp>
        <p:sp>
          <p:nvSpPr>
            <p:cNvPr id="19555" name="Rectangle 229"/>
            <p:cNvSpPr>
              <a:spLocks noChangeArrowheads="1"/>
            </p:cNvSpPr>
            <p:nvPr/>
          </p:nvSpPr>
          <p:spPr bwMode="auto">
            <a:xfrm>
              <a:off x="2047" y="1693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56" name="Rectangle 230"/>
            <p:cNvSpPr>
              <a:spLocks noChangeArrowheads="1"/>
            </p:cNvSpPr>
            <p:nvPr/>
          </p:nvSpPr>
          <p:spPr bwMode="auto">
            <a:xfrm>
              <a:off x="2116" y="1693"/>
              <a:ext cx="10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Equation Solver</a:t>
              </a:r>
              <a:endParaRPr lang="en-US" sz="3200"/>
            </a:p>
          </p:txBody>
        </p:sp>
        <p:sp>
          <p:nvSpPr>
            <p:cNvPr id="19557" name="Rectangle 231"/>
            <p:cNvSpPr>
              <a:spLocks noChangeArrowheads="1"/>
            </p:cNvSpPr>
            <p:nvPr/>
          </p:nvSpPr>
          <p:spPr bwMode="auto">
            <a:xfrm>
              <a:off x="2047" y="1894"/>
              <a:ext cx="52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58" name="Rectangle 232"/>
            <p:cNvSpPr>
              <a:spLocks noChangeArrowheads="1"/>
            </p:cNvSpPr>
            <p:nvPr/>
          </p:nvSpPr>
          <p:spPr bwMode="auto">
            <a:xfrm>
              <a:off x="2116" y="1894"/>
              <a:ext cx="1539" cy="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Fluid Property Program</a:t>
              </a:r>
              <a:endParaRPr lang="en-US" sz="3200"/>
            </a:p>
          </p:txBody>
        </p:sp>
        <p:grpSp>
          <p:nvGrpSpPr>
            <p:cNvPr id="19559" name="Group 233"/>
            <p:cNvGrpSpPr>
              <a:grpSpLocks/>
            </p:cNvGrpSpPr>
            <p:nvPr/>
          </p:nvGrpSpPr>
          <p:grpSpPr bwMode="auto">
            <a:xfrm>
              <a:off x="1118" y="1803"/>
              <a:ext cx="12" cy="564"/>
              <a:chOff x="1118" y="1803"/>
              <a:chExt cx="12" cy="564"/>
            </a:xfrm>
          </p:grpSpPr>
          <p:sp>
            <p:nvSpPr>
              <p:cNvPr id="19676" name="Rectangle 234"/>
              <p:cNvSpPr>
                <a:spLocks noChangeArrowheads="1"/>
              </p:cNvSpPr>
              <p:nvPr/>
            </p:nvSpPr>
            <p:spPr bwMode="auto">
              <a:xfrm>
                <a:off x="1118" y="235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7" name="Rectangle 235"/>
              <p:cNvSpPr>
                <a:spLocks noChangeArrowheads="1"/>
              </p:cNvSpPr>
              <p:nvPr/>
            </p:nvSpPr>
            <p:spPr bwMode="auto">
              <a:xfrm>
                <a:off x="1118" y="233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8" name="Rectangle 236"/>
              <p:cNvSpPr>
                <a:spLocks noChangeArrowheads="1"/>
              </p:cNvSpPr>
              <p:nvPr/>
            </p:nvSpPr>
            <p:spPr bwMode="auto">
              <a:xfrm>
                <a:off x="1118" y="230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9" name="Rectangle 237"/>
              <p:cNvSpPr>
                <a:spLocks noChangeArrowheads="1"/>
              </p:cNvSpPr>
              <p:nvPr/>
            </p:nvSpPr>
            <p:spPr bwMode="auto">
              <a:xfrm>
                <a:off x="1118" y="228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0" name="Rectangle 238"/>
              <p:cNvSpPr>
                <a:spLocks noChangeArrowheads="1"/>
              </p:cNvSpPr>
              <p:nvPr/>
            </p:nvSpPr>
            <p:spPr bwMode="auto">
              <a:xfrm>
                <a:off x="1118" y="225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1" name="Rectangle 239"/>
              <p:cNvSpPr>
                <a:spLocks noChangeArrowheads="1"/>
              </p:cNvSpPr>
              <p:nvPr/>
            </p:nvSpPr>
            <p:spPr bwMode="auto">
              <a:xfrm>
                <a:off x="1118" y="223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2" name="Rectangle 240"/>
              <p:cNvSpPr>
                <a:spLocks noChangeArrowheads="1"/>
              </p:cNvSpPr>
              <p:nvPr/>
            </p:nvSpPr>
            <p:spPr bwMode="auto">
              <a:xfrm>
                <a:off x="1118" y="221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3" name="Rectangle 241"/>
              <p:cNvSpPr>
                <a:spLocks noChangeArrowheads="1"/>
              </p:cNvSpPr>
              <p:nvPr/>
            </p:nvSpPr>
            <p:spPr bwMode="auto">
              <a:xfrm>
                <a:off x="1118" y="218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4" name="Rectangle 242"/>
              <p:cNvSpPr>
                <a:spLocks noChangeArrowheads="1"/>
              </p:cNvSpPr>
              <p:nvPr/>
            </p:nvSpPr>
            <p:spPr bwMode="auto">
              <a:xfrm>
                <a:off x="1118" y="216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5" name="Rectangle 243"/>
              <p:cNvSpPr>
                <a:spLocks noChangeArrowheads="1"/>
              </p:cNvSpPr>
              <p:nvPr/>
            </p:nvSpPr>
            <p:spPr bwMode="auto">
              <a:xfrm>
                <a:off x="1118" y="213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6" name="Rectangle 244"/>
              <p:cNvSpPr>
                <a:spLocks noChangeArrowheads="1"/>
              </p:cNvSpPr>
              <p:nvPr/>
            </p:nvSpPr>
            <p:spPr bwMode="auto">
              <a:xfrm>
                <a:off x="1118" y="211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7" name="Rectangle 245"/>
              <p:cNvSpPr>
                <a:spLocks noChangeArrowheads="1"/>
              </p:cNvSpPr>
              <p:nvPr/>
            </p:nvSpPr>
            <p:spPr bwMode="auto">
              <a:xfrm>
                <a:off x="1118" y="209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8" name="Rectangle 246"/>
              <p:cNvSpPr>
                <a:spLocks noChangeArrowheads="1"/>
              </p:cNvSpPr>
              <p:nvPr/>
            </p:nvSpPr>
            <p:spPr bwMode="auto">
              <a:xfrm>
                <a:off x="1118" y="206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89" name="Rectangle 247"/>
              <p:cNvSpPr>
                <a:spLocks noChangeArrowheads="1"/>
              </p:cNvSpPr>
              <p:nvPr/>
            </p:nvSpPr>
            <p:spPr bwMode="auto">
              <a:xfrm>
                <a:off x="1118" y="204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0" name="Rectangle 248"/>
              <p:cNvSpPr>
                <a:spLocks noChangeArrowheads="1"/>
              </p:cNvSpPr>
              <p:nvPr/>
            </p:nvSpPr>
            <p:spPr bwMode="auto">
              <a:xfrm>
                <a:off x="1118" y="201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1" name="Rectangle 249"/>
              <p:cNvSpPr>
                <a:spLocks noChangeArrowheads="1"/>
              </p:cNvSpPr>
              <p:nvPr/>
            </p:nvSpPr>
            <p:spPr bwMode="auto">
              <a:xfrm>
                <a:off x="1118" y="19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2" name="Rectangle 250"/>
              <p:cNvSpPr>
                <a:spLocks noChangeArrowheads="1"/>
              </p:cNvSpPr>
              <p:nvPr/>
            </p:nvSpPr>
            <p:spPr bwMode="auto">
              <a:xfrm>
                <a:off x="1118" y="19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3" name="Rectangle 251"/>
              <p:cNvSpPr>
                <a:spLocks noChangeArrowheads="1"/>
              </p:cNvSpPr>
              <p:nvPr/>
            </p:nvSpPr>
            <p:spPr bwMode="auto">
              <a:xfrm>
                <a:off x="1118" y="19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4" name="Rectangle 252"/>
              <p:cNvSpPr>
                <a:spLocks noChangeArrowheads="1"/>
              </p:cNvSpPr>
              <p:nvPr/>
            </p:nvSpPr>
            <p:spPr bwMode="auto">
              <a:xfrm>
                <a:off x="1118" y="19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5" name="Rectangle 253"/>
              <p:cNvSpPr>
                <a:spLocks noChangeArrowheads="1"/>
              </p:cNvSpPr>
              <p:nvPr/>
            </p:nvSpPr>
            <p:spPr bwMode="auto">
              <a:xfrm>
                <a:off x="1118" y="18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6" name="Rectangle 254"/>
              <p:cNvSpPr>
                <a:spLocks noChangeArrowheads="1"/>
              </p:cNvSpPr>
              <p:nvPr/>
            </p:nvSpPr>
            <p:spPr bwMode="auto">
              <a:xfrm>
                <a:off x="1118" y="18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7" name="Rectangle 255"/>
              <p:cNvSpPr>
                <a:spLocks noChangeArrowheads="1"/>
              </p:cNvSpPr>
              <p:nvPr/>
            </p:nvSpPr>
            <p:spPr bwMode="auto">
              <a:xfrm>
                <a:off x="1118" y="185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8" name="Rectangle 256"/>
              <p:cNvSpPr>
                <a:spLocks noChangeArrowheads="1"/>
              </p:cNvSpPr>
              <p:nvPr/>
            </p:nvSpPr>
            <p:spPr bwMode="auto">
              <a:xfrm>
                <a:off x="1118" y="182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99" name="Rectangle 257"/>
              <p:cNvSpPr>
                <a:spLocks noChangeArrowheads="1"/>
              </p:cNvSpPr>
              <p:nvPr/>
            </p:nvSpPr>
            <p:spPr bwMode="auto">
              <a:xfrm>
                <a:off x="1118" y="180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60" name="Group 258"/>
            <p:cNvGrpSpPr>
              <a:grpSpLocks/>
            </p:cNvGrpSpPr>
            <p:nvPr/>
          </p:nvGrpSpPr>
          <p:grpSpPr bwMode="auto">
            <a:xfrm>
              <a:off x="1124" y="1753"/>
              <a:ext cx="769" cy="77"/>
              <a:chOff x="1124" y="1753"/>
              <a:chExt cx="769" cy="77"/>
            </a:xfrm>
          </p:grpSpPr>
          <p:sp>
            <p:nvSpPr>
              <p:cNvPr id="19646" name="Rectangle 259"/>
              <p:cNvSpPr>
                <a:spLocks noChangeArrowheads="1"/>
              </p:cNvSpPr>
              <p:nvPr/>
            </p:nvSpPr>
            <p:spPr bwMode="auto">
              <a:xfrm>
                <a:off x="112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7" name="Rectangle 260"/>
              <p:cNvSpPr>
                <a:spLocks noChangeArrowheads="1"/>
              </p:cNvSpPr>
              <p:nvPr/>
            </p:nvSpPr>
            <p:spPr bwMode="auto">
              <a:xfrm>
                <a:off x="114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8" name="Rectangle 261"/>
              <p:cNvSpPr>
                <a:spLocks noChangeArrowheads="1"/>
              </p:cNvSpPr>
              <p:nvPr/>
            </p:nvSpPr>
            <p:spPr bwMode="auto">
              <a:xfrm>
                <a:off x="117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9" name="Rectangle 262"/>
              <p:cNvSpPr>
                <a:spLocks noChangeArrowheads="1"/>
              </p:cNvSpPr>
              <p:nvPr/>
            </p:nvSpPr>
            <p:spPr bwMode="auto">
              <a:xfrm>
                <a:off x="119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0" name="Rectangle 263"/>
              <p:cNvSpPr>
                <a:spLocks noChangeArrowheads="1"/>
              </p:cNvSpPr>
              <p:nvPr/>
            </p:nvSpPr>
            <p:spPr bwMode="auto">
              <a:xfrm>
                <a:off x="122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1" name="Rectangle 264"/>
              <p:cNvSpPr>
                <a:spLocks noChangeArrowheads="1"/>
              </p:cNvSpPr>
              <p:nvPr/>
            </p:nvSpPr>
            <p:spPr bwMode="auto">
              <a:xfrm>
                <a:off x="124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2" name="Rectangle 265"/>
              <p:cNvSpPr>
                <a:spLocks noChangeArrowheads="1"/>
              </p:cNvSpPr>
              <p:nvPr/>
            </p:nvSpPr>
            <p:spPr bwMode="auto">
              <a:xfrm>
                <a:off x="126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3" name="Rectangle 266"/>
              <p:cNvSpPr>
                <a:spLocks noChangeArrowheads="1"/>
              </p:cNvSpPr>
              <p:nvPr/>
            </p:nvSpPr>
            <p:spPr bwMode="auto">
              <a:xfrm>
                <a:off x="129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4" name="Rectangle 267"/>
              <p:cNvSpPr>
                <a:spLocks noChangeArrowheads="1"/>
              </p:cNvSpPr>
              <p:nvPr/>
            </p:nvSpPr>
            <p:spPr bwMode="auto">
              <a:xfrm>
                <a:off x="131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5" name="Rectangle 268"/>
              <p:cNvSpPr>
                <a:spLocks noChangeArrowheads="1"/>
              </p:cNvSpPr>
              <p:nvPr/>
            </p:nvSpPr>
            <p:spPr bwMode="auto">
              <a:xfrm>
                <a:off x="134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6" name="Rectangle 269"/>
              <p:cNvSpPr>
                <a:spLocks noChangeArrowheads="1"/>
              </p:cNvSpPr>
              <p:nvPr/>
            </p:nvSpPr>
            <p:spPr bwMode="auto">
              <a:xfrm>
                <a:off x="136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7" name="Rectangle 270"/>
              <p:cNvSpPr>
                <a:spLocks noChangeArrowheads="1"/>
              </p:cNvSpPr>
              <p:nvPr/>
            </p:nvSpPr>
            <p:spPr bwMode="auto">
              <a:xfrm>
                <a:off x="138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8" name="Rectangle 271"/>
              <p:cNvSpPr>
                <a:spLocks noChangeArrowheads="1"/>
              </p:cNvSpPr>
              <p:nvPr/>
            </p:nvSpPr>
            <p:spPr bwMode="auto">
              <a:xfrm>
                <a:off x="141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59" name="Rectangle 272"/>
              <p:cNvSpPr>
                <a:spLocks noChangeArrowheads="1"/>
              </p:cNvSpPr>
              <p:nvPr/>
            </p:nvSpPr>
            <p:spPr bwMode="auto">
              <a:xfrm>
                <a:off x="143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0" name="Rectangle 273"/>
              <p:cNvSpPr>
                <a:spLocks noChangeArrowheads="1"/>
              </p:cNvSpPr>
              <p:nvPr/>
            </p:nvSpPr>
            <p:spPr bwMode="auto">
              <a:xfrm>
                <a:off x="146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1" name="Rectangle 274"/>
              <p:cNvSpPr>
                <a:spLocks noChangeArrowheads="1"/>
              </p:cNvSpPr>
              <p:nvPr/>
            </p:nvSpPr>
            <p:spPr bwMode="auto">
              <a:xfrm>
                <a:off x="148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2" name="Rectangle 275"/>
              <p:cNvSpPr>
                <a:spLocks noChangeArrowheads="1"/>
              </p:cNvSpPr>
              <p:nvPr/>
            </p:nvSpPr>
            <p:spPr bwMode="auto">
              <a:xfrm>
                <a:off x="150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3" name="Rectangle 276"/>
              <p:cNvSpPr>
                <a:spLocks noChangeArrowheads="1"/>
              </p:cNvSpPr>
              <p:nvPr/>
            </p:nvSpPr>
            <p:spPr bwMode="auto">
              <a:xfrm>
                <a:off x="153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4" name="Rectangle 277"/>
              <p:cNvSpPr>
                <a:spLocks noChangeArrowheads="1"/>
              </p:cNvSpPr>
              <p:nvPr/>
            </p:nvSpPr>
            <p:spPr bwMode="auto">
              <a:xfrm>
                <a:off x="155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5" name="Rectangle 278"/>
              <p:cNvSpPr>
                <a:spLocks noChangeArrowheads="1"/>
              </p:cNvSpPr>
              <p:nvPr/>
            </p:nvSpPr>
            <p:spPr bwMode="auto">
              <a:xfrm>
                <a:off x="158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6" name="Rectangle 279"/>
              <p:cNvSpPr>
                <a:spLocks noChangeArrowheads="1"/>
              </p:cNvSpPr>
              <p:nvPr/>
            </p:nvSpPr>
            <p:spPr bwMode="auto">
              <a:xfrm>
                <a:off x="160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7" name="Rectangle 280"/>
              <p:cNvSpPr>
                <a:spLocks noChangeArrowheads="1"/>
              </p:cNvSpPr>
              <p:nvPr/>
            </p:nvSpPr>
            <p:spPr bwMode="auto">
              <a:xfrm>
                <a:off x="162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8" name="Rectangle 281"/>
              <p:cNvSpPr>
                <a:spLocks noChangeArrowheads="1"/>
              </p:cNvSpPr>
              <p:nvPr/>
            </p:nvSpPr>
            <p:spPr bwMode="auto">
              <a:xfrm>
                <a:off x="165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69" name="Rectangle 282"/>
              <p:cNvSpPr>
                <a:spLocks noChangeArrowheads="1"/>
              </p:cNvSpPr>
              <p:nvPr/>
            </p:nvSpPr>
            <p:spPr bwMode="auto">
              <a:xfrm>
                <a:off x="167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0" name="Rectangle 283"/>
              <p:cNvSpPr>
                <a:spLocks noChangeArrowheads="1"/>
              </p:cNvSpPr>
              <p:nvPr/>
            </p:nvSpPr>
            <p:spPr bwMode="auto">
              <a:xfrm>
                <a:off x="1700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1" name="Rectangle 284"/>
              <p:cNvSpPr>
                <a:spLocks noChangeArrowheads="1"/>
              </p:cNvSpPr>
              <p:nvPr/>
            </p:nvSpPr>
            <p:spPr bwMode="auto">
              <a:xfrm>
                <a:off x="1724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2" name="Rectangle 285"/>
              <p:cNvSpPr>
                <a:spLocks noChangeArrowheads="1"/>
              </p:cNvSpPr>
              <p:nvPr/>
            </p:nvSpPr>
            <p:spPr bwMode="auto">
              <a:xfrm>
                <a:off x="1748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3" name="Rectangle 286"/>
              <p:cNvSpPr>
                <a:spLocks noChangeArrowheads="1"/>
              </p:cNvSpPr>
              <p:nvPr/>
            </p:nvSpPr>
            <p:spPr bwMode="auto">
              <a:xfrm>
                <a:off x="1772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4" name="Rectangle 287"/>
              <p:cNvSpPr>
                <a:spLocks noChangeArrowheads="1"/>
              </p:cNvSpPr>
              <p:nvPr/>
            </p:nvSpPr>
            <p:spPr bwMode="auto">
              <a:xfrm>
                <a:off x="1796" y="178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75" name="Freeform 288"/>
              <p:cNvSpPr>
                <a:spLocks/>
              </p:cNvSpPr>
              <p:nvPr/>
            </p:nvSpPr>
            <p:spPr bwMode="auto">
              <a:xfrm>
                <a:off x="1815" y="1753"/>
                <a:ext cx="78" cy="77"/>
              </a:xfrm>
              <a:custGeom>
                <a:avLst/>
                <a:gdLst>
                  <a:gd name="T0" fmla="*/ 0 w 78"/>
                  <a:gd name="T1" fmla="*/ 77 h 77"/>
                  <a:gd name="T2" fmla="*/ 78 w 78"/>
                  <a:gd name="T3" fmla="*/ 38 h 77"/>
                  <a:gd name="T4" fmla="*/ 0 w 78"/>
                  <a:gd name="T5" fmla="*/ 0 h 77"/>
                  <a:gd name="T6" fmla="*/ 0 w 78"/>
                  <a:gd name="T7" fmla="*/ 77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77"/>
                  <a:gd name="T14" fmla="*/ 78 w 7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77">
                    <a:moveTo>
                      <a:pt x="0" y="77"/>
                    </a:moveTo>
                    <a:lnTo>
                      <a:pt x="78" y="38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61" name="Group 289"/>
            <p:cNvGrpSpPr>
              <a:grpSpLocks/>
            </p:cNvGrpSpPr>
            <p:nvPr/>
          </p:nvGrpSpPr>
          <p:grpSpPr bwMode="auto">
            <a:xfrm>
              <a:off x="2670" y="2175"/>
              <a:ext cx="77" cy="480"/>
              <a:chOff x="2670" y="2175"/>
              <a:chExt cx="77" cy="480"/>
            </a:xfrm>
          </p:grpSpPr>
          <p:sp>
            <p:nvSpPr>
              <p:cNvPr id="19628" name="Rectangle 290"/>
              <p:cNvSpPr>
                <a:spLocks noChangeArrowheads="1"/>
              </p:cNvSpPr>
              <p:nvPr/>
            </p:nvSpPr>
            <p:spPr bwMode="auto">
              <a:xfrm>
                <a:off x="2702" y="21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9" name="Rectangle 291"/>
              <p:cNvSpPr>
                <a:spLocks noChangeArrowheads="1"/>
              </p:cNvSpPr>
              <p:nvPr/>
            </p:nvSpPr>
            <p:spPr bwMode="auto">
              <a:xfrm>
                <a:off x="2702" y="21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0" name="Rectangle 292"/>
              <p:cNvSpPr>
                <a:spLocks noChangeArrowheads="1"/>
              </p:cNvSpPr>
              <p:nvPr/>
            </p:nvSpPr>
            <p:spPr bwMode="auto">
              <a:xfrm>
                <a:off x="2702" y="22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1" name="Rectangle 293"/>
              <p:cNvSpPr>
                <a:spLocks noChangeArrowheads="1"/>
              </p:cNvSpPr>
              <p:nvPr/>
            </p:nvSpPr>
            <p:spPr bwMode="auto">
              <a:xfrm>
                <a:off x="2702" y="22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2" name="Rectangle 294"/>
              <p:cNvSpPr>
                <a:spLocks noChangeArrowheads="1"/>
              </p:cNvSpPr>
              <p:nvPr/>
            </p:nvSpPr>
            <p:spPr bwMode="auto">
              <a:xfrm>
                <a:off x="2702" y="22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3" name="Rectangle 295"/>
              <p:cNvSpPr>
                <a:spLocks noChangeArrowheads="1"/>
              </p:cNvSpPr>
              <p:nvPr/>
            </p:nvSpPr>
            <p:spPr bwMode="auto">
              <a:xfrm>
                <a:off x="2702" y="22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4" name="Rectangle 296"/>
              <p:cNvSpPr>
                <a:spLocks noChangeArrowheads="1"/>
              </p:cNvSpPr>
              <p:nvPr/>
            </p:nvSpPr>
            <p:spPr bwMode="auto">
              <a:xfrm>
                <a:off x="2702" y="231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5" name="Rectangle 297"/>
              <p:cNvSpPr>
                <a:spLocks noChangeArrowheads="1"/>
              </p:cNvSpPr>
              <p:nvPr/>
            </p:nvSpPr>
            <p:spPr bwMode="auto">
              <a:xfrm>
                <a:off x="2702" y="234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6" name="Rectangle 298"/>
              <p:cNvSpPr>
                <a:spLocks noChangeArrowheads="1"/>
              </p:cNvSpPr>
              <p:nvPr/>
            </p:nvSpPr>
            <p:spPr bwMode="auto">
              <a:xfrm>
                <a:off x="2702" y="236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7" name="Rectangle 299"/>
              <p:cNvSpPr>
                <a:spLocks noChangeArrowheads="1"/>
              </p:cNvSpPr>
              <p:nvPr/>
            </p:nvSpPr>
            <p:spPr bwMode="auto">
              <a:xfrm>
                <a:off x="2702" y="239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8" name="Rectangle 300"/>
              <p:cNvSpPr>
                <a:spLocks noChangeArrowheads="1"/>
              </p:cNvSpPr>
              <p:nvPr/>
            </p:nvSpPr>
            <p:spPr bwMode="auto">
              <a:xfrm>
                <a:off x="2702" y="241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39" name="Rectangle 301"/>
              <p:cNvSpPr>
                <a:spLocks noChangeArrowheads="1"/>
              </p:cNvSpPr>
              <p:nvPr/>
            </p:nvSpPr>
            <p:spPr bwMode="auto">
              <a:xfrm>
                <a:off x="2702" y="243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0" name="Rectangle 302"/>
              <p:cNvSpPr>
                <a:spLocks noChangeArrowheads="1"/>
              </p:cNvSpPr>
              <p:nvPr/>
            </p:nvSpPr>
            <p:spPr bwMode="auto">
              <a:xfrm>
                <a:off x="2702" y="246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1" name="Rectangle 303"/>
              <p:cNvSpPr>
                <a:spLocks noChangeArrowheads="1"/>
              </p:cNvSpPr>
              <p:nvPr/>
            </p:nvSpPr>
            <p:spPr bwMode="auto">
              <a:xfrm>
                <a:off x="2702" y="248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2" name="Rectangle 304"/>
              <p:cNvSpPr>
                <a:spLocks noChangeArrowheads="1"/>
              </p:cNvSpPr>
              <p:nvPr/>
            </p:nvSpPr>
            <p:spPr bwMode="auto">
              <a:xfrm>
                <a:off x="2702" y="251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3" name="Rectangle 305"/>
              <p:cNvSpPr>
                <a:spLocks noChangeArrowheads="1"/>
              </p:cNvSpPr>
              <p:nvPr/>
            </p:nvSpPr>
            <p:spPr bwMode="auto">
              <a:xfrm>
                <a:off x="2702" y="253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4" name="Rectangle 306"/>
              <p:cNvSpPr>
                <a:spLocks noChangeArrowheads="1"/>
              </p:cNvSpPr>
              <p:nvPr/>
            </p:nvSpPr>
            <p:spPr bwMode="auto">
              <a:xfrm>
                <a:off x="2702" y="255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45" name="Freeform 307"/>
              <p:cNvSpPr>
                <a:spLocks/>
              </p:cNvSpPr>
              <p:nvPr/>
            </p:nvSpPr>
            <p:spPr bwMode="auto">
              <a:xfrm>
                <a:off x="2670" y="2578"/>
                <a:ext cx="77" cy="77"/>
              </a:xfrm>
              <a:custGeom>
                <a:avLst/>
                <a:gdLst>
                  <a:gd name="T0" fmla="*/ 0 w 77"/>
                  <a:gd name="T1" fmla="*/ 0 h 77"/>
                  <a:gd name="T2" fmla="*/ 39 w 77"/>
                  <a:gd name="T3" fmla="*/ 77 h 77"/>
                  <a:gd name="T4" fmla="*/ 77 w 77"/>
                  <a:gd name="T5" fmla="*/ 0 h 77"/>
                  <a:gd name="T6" fmla="*/ 0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0" y="0"/>
                    </a:moveTo>
                    <a:lnTo>
                      <a:pt x="39" y="77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62" name="Group 308"/>
            <p:cNvGrpSpPr>
              <a:grpSpLocks/>
            </p:cNvGrpSpPr>
            <p:nvPr/>
          </p:nvGrpSpPr>
          <p:grpSpPr bwMode="auto">
            <a:xfrm>
              <a:off x="3621" y="1417"/>
              <a:ext cx="902" cy="77"/>
              <a:chOff x="3621" y="1417"/>
              <a:chExt cx="902" cy="77"/>
            </a:xfrm>
          </p:grpSpPr>
          <p:sp>
            <p:nvSpPr>
              <p:cNvPr id="19592" name="Rectangle 309"/>
              <p:cNvSpPr>
                <a:spLocks noChangeArrowheads="1"/>
              </p:cNvSpPr>
              <p:nvPr/>
            </p:nvSpPr>
            <p:spPr bwMode="auto">
              <a:xfrm>
                <a:off x="369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3" name="Rectangle 310"/>
              <p:cNvSpPr>
                <a:spLocks noChangeArrowheads="1"/>
              </p:cNvSpPr>
              <p:nvPr/>
            </p:nvSpPr>
            <p:spPr bwMode="auto">
              <a:xfrm>
                <a:off x="371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4" name="Rectangle 311"/>
              <p:cNvSpPr>
                <a:spLocks noChangeArrowheads="1"/>
              </p:cNvSpPr>
              <p:nvPr/>
            </p:nvSpPr>
            <p:spPr bwMode="auto">
              <a:xfrm>
                <a:off x="374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5" name="Rectangle 312"/>
              <p:cNvSpPr>
                <a:spLocks noChangeArrowheads="1"/>
              </p:cNvSpPr>
              <p:nvPr/>
            </p:nvSpPr>
            <p:spPr bwMode="auto">
              <a:xfrm>
                <a:off x="376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6" name="Rectangle 313"/>
              <p:cNvSpPr>
                <a:spLocks noChangeArrowheads="1"/>
              </p:cNvSpPr>
              <p:nvPr/>
            </p:nvSpPr>
            <p:spPr bwMode="auto">
              <a:xfrm>
                <a:off x="379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7" name="Rectangle 314"/>
              <p:cNvSpPr>
                <a:spLocks noChangeArrowheads="1"/>
              </p:cNvSpPr>
              <p:nvPr/>
            </p:nvSpPr>
            <p:spPr bwMode="auto">
              <a:xfrm>
                <a:off x="381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8" name="Rectangle 315"/>
              <p:cNvSpPr>
                <a:spLocks noChangeArrowheads="1"/>
              </p:cNvSpPr>
              <p:nvPr/>
            </p:nvSpPr>
            <p:spPr bwMode="auto">
              <a:xfrm>
                <a:off x="383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9" name="Rectangle 316"/>
              <p:cNvSpPr>
                <a:spLocks noChangeArrowheads="1"/>
              </p:cNvSpPr>
              <p:nvPr/>
            </p:nvSpPr>
            <p:spPr bwMode="auto">
              <a:xfrm>
                <a:off x="386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0" name="Rectangle 317"/>
              <p:cNvSpPr>
                <a:spLocks noChangeArrowheads="1"/>
              </p:cNvSpPr>
              <p:nvPr/>
            </p:nvSpPr>
            <p:spPr bwMode="auto">
              <a:xfrm>
                <a:off x="388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1" name="Rectangle 318"/>
              <p:cNvSpPr>
                <a:spLocks noChangeArrowheads="1"/>
              </p:cNvSpPr>
              <p:nvPr/>
            </p:nvSpPr>
            <p:spPr bwMode="auto">
              <a:xfrm>
                <a:off x="391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2" name="Rectangle 319"/>
              <p:cNvSpPr>
                <a:spLocks noChangeArrowheads="1"/>
              </p:cNvSpPr>
              <p:nvPr/>
            </p:nvSpPr>
            <p:spPr bwMode="auto">
              <a:xfrm>
                <a:off x="393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3" name="Rectangle 320"/>
              <p:cNvSpPr>
                <a:spLocks noChangeArrowheads="1"/>
              </p:cNvSpPr>
              <p:nvPr/>
            </p:nvSpPr>
            <p:spPr bwMode="auto">
              <a:xfrm>
                <a:off x="395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4" name="Rectangle 321"/>
              <p:cNvSpPr>
                <a:spLocks noChangeArrowheads="1"/>
              </p:cNvSpPr>
              <p:nvPr/>
            </p:nvSpPr>
            <p:spPr bwMode="auto">
              <a:xfrm>
                <a:off x="398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5" name="Rectangle 322"/>
              <p:cNvSpPr>
                <a:spLocks noChangeArrowheads="1"/>
              </p:cNvSpPr>
              <p:nvPr/>
            </p:nvSpPr>
            <p:spPr bwMode="auto">
              <a:xfrm>
                <a:off x="400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6" name="Rectangle 323"/>
              <p:cNvSpPr>
                <a:spLocks noChangeArrowheads="1"/>
              </p:cNvSpPr>
              <p:nvPr/>
            </p:nvSpPr>
            <p:spPr bwMode="auto">
              <a:xfrm>
                <a:off x="403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7" name="Rectangle 324"/>
              <p:cNvSpPr>
                <a:spLocks noChangeArrowheads="1"/>
              </p:cNvSpPr>
              <p:nvPr/>
            </p:nvSpPr>
            <p:spPr bwMode="auto">
              <a:xfrm>
                <a:off x="405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8" name="Rectangle 325"/>
              <p:cNvSpPr>
                <a:spLocks noChangeArrowheads="1"/>
              </p:cNvSpPr>
              <p:nvPr/>
            </p:nvSpPr>
            <p:spPr bwMode="auto">
              <a:xfrm>
                <a:off x="407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09" name="Rectangle 326"/>
              <p:cNvSpPr>
                <a:spLocks noChangeArrowheads="1"/>
              </p:cNvSpPr>
              <p:nvPr/>
            </p:nvSpPr>
            <p:spPr bwMode="auto">
              <a:xfrm>
                <a:off x="410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0" name="Rectangle 327"/>
              <p:cNvSpPr>
                <a:spLocks noChangeArrowheads="1"/>
              </p:cNvSpPr>
              <p:nvPr/>
            </p:nvSpPr>
            <p:spPr bwMode="auto">
              <a:xfrm>
                <a:off x="412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1" name="Rectangle 328"/>
              <p:cNvSpPr>
                <a:spLocks noChangeArrowheads="1"/>
              </p:cNvSpPr>
              <p:nvPr/>
            </p:nvSpPr>
            <p:spPr bwMode="auto">
              <a:xfrm>
                <a:off x="415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2" name="Rectangle 329"/>
              <p:cNvSpPr>
                <a:spLocks noChangeArrowheads="1"/>
              </p:cNvSpPr>
              <p:nvPr/>
            </p:nvSpPr>
            <p:spPr bwMode="auto">
              <a:xfrm>
                <a:off x="417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3" name="Rectangle 330"/>
              <p:cNvSpPr>
                <a:spLocks noChangeArrowheads="1"/>
              </p:cNvSpPr>
              <p:nvPr/>
            </p:nvSpPr>
            <p:spPr bwMode="auto">
              <a:xfrm>
                <a:off x="419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4" name="Rectangle 331"/>
              <p:cNvSpPr>
                <a:spLocks noChangeArrowheads="1"/>
              </p:cNvSpPr>
              <p:nvPr/>
            </p:nvSpPr>
            <p:spPr bwMode="auto">
              <a:xfrm>
                <a:off x="422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5" name="Rectangle 332"/>
              <p:cNvSpPr>
                <a:spLocks noChangeArrowheads="1"/>
              </p:cNvSpPr>
              <p:nvPr/>
            </p:nvSpPr>
            <p:spPr bwMode="auto">
              <a:xfrm>
                <a:off x="424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6" name="Rectangle 333"/>
              <p:cNvSpPr>
                <a:spLocks noChangeArrowheads="1"/>
              </p:cNvSpPr>
              <p:nvPr/>
            </p:nvSpPr>
            <p:spPr bwMode="auto">
              <a:xfrm>
                <a:off x="427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7" name="Rectangle 334"/>
              <p:cNvSpPr>
                <a:spLocks noChangeArrowheads="1"/>
              </p:cNvSpPr>
              <p:nvPr/>
            </p:nvSpPr>
            <p:spPr bwMode="auto">
              <a:xfrm>
                <a:off x="429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8" name="Rectangle 335"/>
              <p:cNvSpPr>
                <a:spLocks noChangeArrowheads="1"/>
              </p:cNvSpPr>
              <p:nvPr/>
            </p:nvSpPr>
            <p:spPr bwMode="auto">
              <a:xfrm>
                <a:off x="431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19" name="Rectangle 336"/>
              <p:cNvSpPr>
                <a:spLocks noChangeArrowheads="1"/>
              </p:cNvSpPr>
              <p:nvPr/>
            </p:nvSpPr>
            <p:spPr bwMode="auto">
              <a:xfrm>
                <a:off x="434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0" name="Rectangle 337"/>
              <p:cNvSpPr>
                <a:spLocks noChangeArrowheads="1"/>
              </p:cNvSpPr>
              <p:nvPr/>
            </p:nvSpPr>
            <p:spPr bwMode="auto">
              <a:xfrm>
                <a:off x="436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1" name="Rectangle 338"/>
              <p:cNvSpPr>
                <a:spLocks noChangeArrowheads="1"/>
              </p:cNvSpPr>
              <p:nvPr/>
            </p:nvSpPr>
            <p:spPr bwMode="auto">
              <a:xfrm>
                <a:off x="439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2" name="Rectangle 339"/>
              <p:cNvSpPr>
                <a:spLocks noChangeArrowheads="1"/>
              </p:cNvSpPr>
              <p:nvPr/>
            </p:nvSpPr>
            <p:spPr bwMode="auto">
              <a:xfrm>
                <a:off x="4415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3" name="Rectangle 340"/>
              <p:cNvSpPr>
                <a:spLocks noChangeArrowheads="1"/>
              </p:cNvSpPr>
              <p:nvPr/>
            </p:nvSpPr>
            <p:spPr bwMode="auto">
              <a:xfrm>
                <a:off x="4439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4" name="Rectangle 341"/>
              <p:cNvSpPr>
                <a:spLocks noChangeArrowheads="1"/>
              </p:cNvSpPr>
              <p:nvPr/>
            </p:nvSpPr>
            <p:spPr bwMode="auto">
              <a:xfrm>
                <a:off x="4463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5" name="Rectangle 342"/>
              <p:cNvSpPr>
                <a:spLocks noChangeArrowheads="1"/>
              </p:cNvSpPr>
              <p:nvPr/>
            </p:nvSpPr>
            <p:spPr bwMode="auto">
              <a:xfrm>
                <a:off x="4487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6" name="Rectangle 343"/>
              <p:cNvSpPr>
                <a:spLocks noChangeArrowheads="1"/>
              </p:cNvSpPr>
              <p:nvPr/>
            </p:nvSpPr>
            <p:spPr bwMode="auto">
              <a:xfrm>
                <a:off x="4511" y="144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27" name="Freeform 344"/>
              <p:cNvSpPr>
                <a:spLocks/>
              </p:cNvSpPr>
              <p:nvPr/>
            </p:nvSpPr>
            <p:spPr bwMode="auto">
              <a:xfrm>
                <a:off x="3621" y="1417"/>
                <a:ext cx="77" cy="77"/>
              </a:xfrm>
              <a:custGeom>
                <a:avLst/>
                <a:gdLst>
                  <a:gd name="T0" fmla="*/ 77 w 77"/>
                  <a:gd name="T1" fmla="*/ 0 h 77"/>
                  <a:gd name="T2" fmla="*/ 0 w 77"/>
                  <a:gd name="T3" fmla="*/ 38 h 77"/>
                  <a:gd name="T4" fmla="*/ 77 w 77"/>
                  <a:gd name="T5" fmla="*/ 77 h 77"/>
                  <a:gd name="T6" fmla="*/ 77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77" y="0"/>
                    </a:moveTo>
                    <a:lnTo>
                      <a:pt x="0" y="38"/>
                    </a:lnTo>
                    <a:lnTo>
                      <a:pt x="77" y="7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9563" name="Group 345"/>
            <p:cNvGrpSpPr>
              <a:grpSpLocks/>
            </p:cNvGrpSpPr>
            <p:nvPr/>
          </p:nvGrpSpPr>
          <p:grpSpPr bwMode="auto">
            <a:xfrm>
              <a:off x="4494" y="1455"/>
              <a:ext cx="77" cy="336"/>
              <a:chOff x="4494" y="1455"/>
              <a:chExt cx="77" cy="336"/>
            </a:xfrm>
          </p:grpSpPr>
          <p:sp>
            <p:nvSpPr>
              <p:cNvPr id="19580" name="Rectangle 346"/>
              <p:cNvSpPr>
                <a:spLocks noChangeArrowheads="1"/>
              </p:cNvSpPr>
              <p:nvPr/>
            </p:nvSpPr>
            <p:spPr bwMode="auto">
              <a:xfrm>
                <a:off x="4526" y="145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1" name="Rectangle 347"/>
              <p:cNvSpPr>
                <a:spLocks noChangeArrowheads="1"/>
              </p:cNvSpPr>
              <p:nvPr/>
            </p:nvSpPr>
            <p:spPr bwMode="auto">
              <a:xfrm>
                <a:off x="4526" y="147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2" name="Rectangle 348"/>
              <p:cNvSpPr>
                <a:spLocks noChangeArrowheads="1"/>
              </p:cNvSpPr>
              <p:nvPr/>
            </p:nvSpPr>
            <p:spPr bwMode="auto">
              <a:xfrm>
                <a:off x="4526" y="150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3" name="Rectangle 349"/>
              <p:cNvSpPr>
                <a:spLocks noChangeArrowheads="1"/>
              </p:cNvSpPr>
              <p:nvPr/>
            </p:nvSpPr>
            <p:spPr bwMode="auto">
              <a:xfrm>
                <a:off x="4526" y="152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4" name="Rectangle 350"/>
              <p:cNvSpPr>
                <a:spLocks noChangeArrowheads="1"/>
              </p:cNvSpPr>
              <p:nvPr/>
            </p:nvSpPr>
            <p:spPr bwMode="auto">
              <a:xfrm>
                <a:off x="4526" y="155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5" name="Rectangle 351"/>
              <p:cNvSpPr>
                <a:spLocks noChangeArrowheads="1"/>
              </p:cNvSpPr>
              <p:nvPr/>
            </p:nvSpPr>
            <p:spPr bwMode="auto">
              <a:xfrm>
                <a:off x="4526" y="157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6" name="Rectangle 352"/>
              <p:cNvSpPr>
                <a:spLocks noChangeArrowheads="1"/>
              </p:cNvSpPr>
              <p:nvPr/>
            </p:nvSpPr>
            <p:spPr bwMode="auto">
              <a:xfrm>
                <a:off x="4526" y="1599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7" name="Rectangle 353"/>
              <p:cNvSpPr>
                <a:spLocks noChangeArrowheads="1"/>
              </p:cNvSpPr>
              <p:nvPr/>
            </p:nvSpPr>
            <p:spPr bwMode="auto">
              <a:xfrm>
                <a:off x="4526" y="1623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8" name="Rectangle 354"/>
              <p:cNvSpPr>
                <a:spLocks noChangeArrowheads="1"/>
              </p:cNvSpPr>
              <p:nvPr/>
            </p:nvSpPr>
            <p:spPr bwMode="auto">
              <a:xfrm>
                <a:off x="4526" y="164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89" name="Rectangle 355"/>
              <p:cNvSpPr>
                <a:spLocks noChangeArrowheads="1"/>
              </p:cNvSpPr>
              <p:nvPr/>
            </p:nvSpPr>
            <p:spPr bwMode="auto">
              <a:xfrm>
                <a:off x="4526" y="1671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0" name="Rectangle 356"/>
              <p:cNvSpPr>
                <a:spLocks noChangeArrowheads="1"/>
              </p:cNvSpPr>
              <p:nvPr/>
            </p:nvSpPr>
            <p:spPr bwMode="auto">
              <a:xfrm>
                <a:off x="4526" y="1695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91" name="Freeform 357"/>
              <p:cNvSpPr>
                <a:spLocks/>
              </p:cNvSpPr>
              <p:nvPr/>
            </p:nvSpPr>
            <p:spPr bwMode="auto">
              <a:xfrm>
                <a:off x="4494" y="1714"/>
                <a:ext cx="77" cy="77"/>
              </a:xfrm>
              <a:custGeom>
                <a:avLst/>
                <a:gdLst>
                  <a:gd name="T0" fmla="*/ 0 w 77"/>
                  <a:gd name="T1" fmla="*/ 0 h 77"/>
                  <a:gd name="T2" fmla="*/ 39 w 77"/>
                  <a:gd name="T3" fmla="*/ 77 h 77"/>
                  <a:gd name="T4" fmla="*/ 77 w 77"/>
                  <a:gd name="T5" fmla="*/ 0 h 77"/>
                  <a:gd name="T6" fmla="*/ 0 w 77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77"/>
                  <a:gd name="T14" fmla="*/ 77 w 77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77">
                    <a:moveTo>
                      <a:pt x="0" y="0"/>
                    </a:moveTo>
                    <a:lnTo>
                      <a:pt x="39" y="77"/>
                    </a:lnTo>
                    <a:lnTo>
                      <a:pt x="7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9564" name="Rectangle 358"/>
            <p:cNvSpPr>
              <a:spLocks noChangeArrowheads="1"/>
            </p:cNvSpPr>
            <p:nvPr/>
          </p:nvSpPr>
          <p:spPr bwMode="auto">
            <a:xfrm>
              <a:off x="326" y="2417"/>
              <a:ext cx="1631" cy="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565" name="Rectangle 359"/>
            <p:cNvSpPr>
              <a:spLocks noChangeArrowheads="1"/>
            </p:cNvSpPr>
            <p:nvPr/>
          </p:nvSpPr>
          <p:spPr bwMode="auto">
            <a:xfrm>
              <a:off x="384" y="2454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66" name="Rectangle 360"/>
            <p:cNvSpPr>
              <a:spLocks noChangeArrowheads="1"/>
            </p:cNvSpPr>
            <p:nvPr/>
          </p:nvSpPr>
          <p:spPr bwMode="auto">
            <a:xfrm>
              <a:off x="455" y="2454"/>
              <a:ext cx="138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Creates Flow Circuit </a:t>
              </a:r>
              <a:endParaRPr lang="en-US" sz="3200"/>
            </a:p>
          </p:txBody>
        </p:sp>
        <p:sp>
          <p:nvSpPr>
            <p:cNvPr id="19567" name="Rectangle 361"/>
            <p:cNvSpPr>
              <a:spLocks noChangeArrowheads="1"/>
            </p:cNvSpPr>
            <p:nvPr/>
          </p:nvSpPr>
          <p:spPr bwMode="auto">
            <a:xfrm>
              <a:off x="384" y="2655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68" name="Rectangle 362"/>
            <p:cNvSpPr>
              <a:spLocks noChangeArrowheads="1"/>
            </p:cNvSpPr>
            <p:nvPr/>
          </p:nvSpPr>
          <p:spPr bwMode="auto">
            <a:xfrm>
              <a:off x="455" y="2655"/>
              <a:ext cx="896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Runs GFSSP</a:t>
              </a:r>
              <a:endParaRPr lang="en-US" sz="3200"/>
            </a:p>
          </p:txBody>
        </p:sp>
        <p:sp>
          <p:nvSpPr>
            <p:cNvPr id="19569" name="Rectangle 363"/>
            <p:cNvSpPr>
              <a:spLocks noChangeArrowheads="1"/>
            </p:cNvSpPr>
            <p:nvPr/>
          </p:nvSpPr>
          <p:spPr bwMode="auto">
            <a:xfrm>
              <a:off x="384" y="2856"/>
              <a:ext cx="52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•</a:t>
              </a:r>
              <a:endParaRPr lang="en-US" sz="3200"/>
            </a:p>
          </p:txBody>
        </p:sp>
        <p:sp>
          <p:nvSpPr>
            <p:cNvPr id="19570" name="Rectangle 364"/>
            <p:cNvSpPr>
              <a:spLocks noChangeArrowheads="1"/>
            </p:cNvSpPr>
            <p:nvPr/>
          </p:nvSpPr>
          <p:spPr bwMode="auto">
            <a:xfrm>
              <a:off x="455" y="2856"/>
              <a:ext cx="1797" cy="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l"/>
              <a:r>
                <a:rPr lang="en-US" sz="1400"/>
                <a:t>Displays results graphically</a:t>
              </a:r>
              <a:endParaRPr lang="en-US" sz="3200"/>
            </a:p>
          </p:txBody>
        </p:sp>
        <p:grpSp>
          <p:nvGrpSpPr>
            <p:cNvPr id="19571" name="Group 365"/>
            <p:cNvGrpSpPr>
              <a:grpSpLocks/>
            </p:cNvGrpSpPr>
            <p:nvPr/>
          </p:nvGrpSpPr>
          <p:grpSpPr bwMode="auto">
            <a:xfrm>
              <a:off x="1891" y="2858"/>
              <a:ext cx="249" cy="77"/>
              <a:chOff x="1891" y="2858"/>
              <a:chExt cx="249" cy="77"/>
            </a:xfrm>
          </p:grpSpPr>
          <p:sp>
            <p:nvSpPr>
              <p:cNvPr id="19572" name="Freeform 366"/>
              <p:cNvSpPr>
                <a:spLocks/>
              </p:cNvSpPr>
              <p:nvPr/>
            </p:nvSpPr>
            <p:spPr bwMode="auto">
              <a:xfrm>
                <a:off x="2128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3" name="Freeform 367"/>
              <p:cNvSpPr>
                <a:spLocks/>
              </p:cNvSpPr>
              <p:nvPr/>
            </p:nvSpPr>
            <p:spPr bwMode="auto">
              <a:xfrm>
                <a:off x="2104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4" name="Freeform 368"/>
              <p:cNvSpPr>
                <a:spLocks/>
              </p:cNvSpPr>
              <p:nvPr/>
            </p:nvSpPr>
            <p:spPr bwMode="auto">
              <a:xfrm>
                <a:off x="2080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5" name="Freeform 369"/>
              <p:cNvSpPr>
                <a:spLocks/>
              </p:cNvSpPr>
              <p:nvPr/>
            </p:nvSpPr>
            <p:spPr bwMode="auto">
              <a:xfrm>
                <a:off x="2056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6" name="Freeform 370"/>
              <p:cNvSpPr>
                <a:spLocks/>
              </p:cNvSpPr>
              <p:nvPr/>
            </p:nvSpPr>
            <p:spPr bwMode="auto">
              <a:xfrm>
                <a:off x="2032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7" name="Freeform 371"/>
              <p:cNvSpPr>
                <a:spLocks/>
              </p:cNvSpPr>
              <p:nvPr/>
            </p:nvSpPr>
            <p:spPr bwMode="auto">
              <a:xfrm>
                <a:off x="2008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8" name="Freeform 372"/>
              <p:cNvSpPr>
                <a:spLocks/>
              </p:cNvSpPr>
              <p:nvPr/>
            </p:nvSpPr>
            <p:spPr bwMode="auto">
              <a:xfrm>
                <a:off x="1984" y="2890"/>
                <a:ext cx="12" cy="12"/>
              </a:xfrm>
              <a:custGeom>
                <a:avLst/>
                <a:gdLst>
                  <a:gd name="T0" fmla="*/ 6 w 12"/>
                  <a:gd name="T1" fmla="*/ 12 h 12"/>
                  <a:gd name="T2" fmla="*/ 8 w 12"/>
                  <a:gd name="T3" fmla="*/ 11 h 12"/>
                  <a:gd name="T4" fmla="*/ 10 w 12"/>
                  <a:gd name="T5" fmla="*/ 10 h 12"/>
                  <a:gd name="T6" fmla="*/ 12 w 12"/>
                  <a:gd name="T7" fmla="*/ 6 h 12"/>
                  <a:gd name="T8" fmla="*/ 10 w 12"/>
                  <a:gd name="T9" fmla="*/ 2 h 12"/>
                  <a:gd name="T10" fmla="*/ 8 w 12"/>
                  <a:gd name="T11" fmla="*/ 1 h 12"/>
                  <a:gd name="T12" fmla="*/ 6 w 12"/>
                  <a:gd name="T13" fmla="*/ 0 h 12"/>
                  <a:gd name="T14" fmla="*/ 6 w 12"/>
                  <a:gd name="T15" fmla="*/ 0 h 12"/>
                  <a:gd name="T16" fmla="*/ 4 w 12"/>
                  <a:gd name="T17" fmla="*/ 1 h 12"/>
                  <a:gd name="T18" fmla="*/ 2 w 12"/>
                  <a:gd name="T19" fmla="*/ 2 h 12"/>
                  <a:gd name="T20" fmla="*/ 0 w 12"/>
                  <a:gd name="T21" fmla="*/ 6 h 12"/>
                  <a:gd name="T22" fmla="*/ 2 w 12"/>
                  <a:gd name="T23" fmla="*/ 10 h 12"/>
                  <a:gd name="T24" fmla="*/ 4 w 12"/>
                  <a:gd name="T25" fmla="*/ 12 h 12"/>
                  <a:gd name="T26" fmla="*/ 6 w 12"/>
                  <a:gd name="T27" fmla="*/ 12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12"/>
                  <a:gd name="T44" fmla="*/ 12 w 12"/>
                  <a:gd name="T45" fmla="*/ 12 h 1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12">
                    <a:moveTo>
                      <a:pt x="6" y="12"/>
                    </a:moveTo>
                    <a:lnTo>
                      <a:pt x="8" y="11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10" y="2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1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4" y="12"/>
                    </a:ln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79" name="Freeform 373"/>
              <p:cNvSpPr>
                <a:spLocks/>
              </p:cNvSpPr>
              <p:nvPr/>
            </p:nvSpPr>
            <p:spPr bwMode="auto">
              <a:xfrm>
                <a:off x="1891" y="2858"/>
                <a:ext cx="78" cy="77"/>
              </a:xfrm>
              <a:custGeom>
                <a:avLst/>
                <a:gdLst>
                  <a:gd name="T0" fmla="*/ 78 w 78"/>
                  <a:gd name="T1" fmla="*/ 0 h 77"/>
                  <a:gd name="T2" fmla="*/ 0 w 78"/>
                  <a:gd name="T3" fmla="*/ 39 h 77"/>
                  <a:gd name="T4" fmla="*/ 78 w 78"/>
                  <a:gd name="T5" fmla="*/ 77 h 77"/>
                  <a:gd name="T6" fmla="*/ 78 w 78"/>
                  <a:gd name="T7" fmla="*/ 0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8"/>
                  <a:gd name="T13" fmla="*/ 0 h 77"/>
                  <a:gd name="T14" fmla="*/ 78 w 7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8" h="77">
                    <a:moveTo>
                      <a:pt x="78" y="0"/>
                    </a:moveTo>
                    <a:lnTo>
                      <a:pt x="0" y="39"/>
                    </a:lnTo>
                    <a:lnTo>
                      <a:pt x="78" y="77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4"/>
          <p:cNvGrpSpPr>
            <a:grpSpLocks/>
          </p:cNvGrpSpPr>
          <p:nvPr/>
        </p:nvGrpSpPr>
        <p:grpSpPr bwMode="auto">
          <a:xfrm>
            <a:off x="1219200" y="304800"/>
            <a:ext cx="457200" cy="457200"/>
            <a:chOff x="576" y="144"/>
            <a:chExt cx="288" cy="288"/>
          </a:xfrm>
        </p:grpSpPr>
        <p:sp>
          <p:nvSpPr>
            <p:cNvPr id="20560" name="Oval 5"/>
            <p:cNvSpPr>
              <a:spLocks noChangeArrowheads="1"/>
            </p:cNvSpPr>
            <p:nvPr/>
          </p:nvSpPr>
          <p:spPr bwMode="auto">
            <a:xfrm>
              <a:off x="576" y="144"/>
              <a:ext cx="288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61" name="Text Box 6"/>
            <p:cNvSpPr txBox="1">
              <a:spLocks noChangeArrowheads="1"/>
            </p:cNvSpPr>
            <p:nvPr/>
          </p:nvSpPr>
          <p:spPr bwMode="auto">
            <a:xfrm>
              <a:off x="576" y="192"/>
              <a:ext cx="288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/>
                <a:t>Start</a:t>
              </a:r>
            </a:p>
          </p:txBody>
        </p:sp>
      </p:grp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2133600" y="609600"/>
            <a:ext cx="15240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READIN - Reads input data from data file generated by VTASC</a:t>
            </a:r>
          </a:p>
        </p:txBody>
      </p:sp>
      <p:sp>
        <p:nvSpPr>
          <p:cNvPr id="20484" name="Text Box 8"/>
          <p:cNvSpPr txBox="1">
            <a:spLocks noChangeArrowheads="1"/>
          </p:cNvSpPr>
          <p:nvPr/>
        </p:nvSpPr>
        <p:spPr bwMode="auto">
          <a:xfrm>
            <a:off x="2362200" y="1295400"/>
            <a:ext cx="15240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INIT – Generate Trial Solution  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4343400" y="1447800"/>
            <a:ext cx="1828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GASP &amp; Wasp or GASPAK – A routine for thermodynamic properties</a:t>
            </a:r>
          </a:p>
        </p:txBody>
      </p:sp>
      <p:sp>
        <p:nvSpPr>
          <p:cNvPr id="20486" name="Text Box 10"/>
          <p:cNvSpPr txBox="1">
            <a:spLocks noChangeArrowheads="1"/>
          </p:cNvSpPr>
          <p:nvPr/>
        </p:nvSpPr>
        <p:spPr bwMode="auto">
          <a:xfrm>
            <a:off x="906463" y="1219200"/>
            <a:ext cx="9906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/>
              <a:t>Obtain a trial solution</a:t>
            </a:r>
          </a:p>
        </p:txBody>
      </p:sp>
      <p:sp>
        <p:nvSpPr>
          <p:cNvPr id="20487" name="Text Box 11"/>
          <p:cNvSpPr txBox="1">
            <a:spLocks noChangeArrowheads="1"/>
          </p:cNvSpPr>
          <p:nvPr/>
        </p:nvSpPr>
        <p:spPr bwMode="auto">
          <a:xfrm>
            <a:off x="838200" y="2514600"/>
            <a:ext cx="99060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Simultaneous (S) solution of pressure, flowrate, and resident maas</a:t>
            </a:r>
          </a:p>
        </p:txBody>
      </p:sp>
      <p:sp>
        <p:nvSpPr>
          <p:cNvPr id="20488" name="Text Box 12"/>
          <p:cNvSpPr txBox="1">
            <a:spLocks noChangeArrowheads="1"/>
          </p:cNvSpPr>
          <p:nvPr/>
        </p:nvSpPr>
        <p:spPr bwMode="auto">
          <a:xfrm>
            <a:off x="2438400" y="2438400"/>
            <a:ext cx="1219200" cy="8763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NEWTON – Controls the iteration loop of Newton-Raphson scheme</a:t>
            </a:r>
          </a:p>
        </p:txBody>
      </p:sp>
      <p:sp>
        <p:nvSpPr>
          <p:cNvPr id="20489" name="Text Box 13"/>
          <p:cNvSpPr txBox="1">
            <a:spLocks noChangeArrowheads="1"/>
          </p:cNvSpPr>
          <p:nvPr/>
        </p:nvSpPr>
        <p:spPr bwMode="auto">
          <a:xfrm>
            <a:off x="4191000" y="2133600"/>
            <a:ext cx="1371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COEF – Constructs the coefficient matrix of the correction equation</a:t>
            </a:r>
          </a:p>
        </p:txBody>
      </p:sp>
      <p:sp>
        <p:nvSpPr>
          <p:cNvPr id="20490" name="Text Box 14"/>
          <p:cNvSpPr txBox="1">
            <a:spLocks noChangeArrowheads="1"/>
          </p:cNvSpPr>
          <p:nvPr/>
        </p:nvSpPr>
        <p:spPr bwMode="auto">
          <a:xfrm>
            <a:off x="4191000" y="2946400"/>
            <a:ext cx="1371600" cy="71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SOLVE – Solve correction equation by Gaussian elimination method</a:t>
            </a:r>
          </a:p>
        </p:txBody>
      </p:sp>
      <p:sp>
        <p:nvSpPr>
          <p:cNvPr id="20491" name="Text Box 15"/>
          <p:cNvSpPr txBox="1">
            <a:spLocks noChangeArrowheads="1"/>
          </p:cNvSpPr>
          <p:nvPr/>
        </p:nvSpPr>
        <p:spPr bwMode="auto">
          <a:xfrm>
            <a:off x="4191000" y="3733800"/>
            <a:ext cx="1752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UPDATE – After applying corrections update each variable (11)</a:t>
            </a:r>
          </a:p>
        </p:txBody>
      </p:sp>
      <p:sp>
        <p:nvSpPr>
          <p:cNvPr id="20492" name="Text Box 16"/>
          <p:cNvSpPr txBox="1">
            <a:spLocks noChangeArrowheads="1"/>
          </p:cNvSpPr>
          <p:nvPr/>
        </p:nvSpPr>
        <p:spPr bwMode="auto">
          <a:xfrm>
            <a:off x="838200" y="3586163"/>
            <a:ext cx="1066800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Successive Substitution (SS) solution of enthalpy &amp; concentration</a:t>
            </a:r>
          </a:p>
        </p:txBody>
      </p:sp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2514600" y="3429000"/>
            <a:ext cx="10668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ENTHALPY – Solves enthalpy by SS method</a:t>
            </a:r>
          </a:p>
        </p:txBody>
      </p:sp>
      <p:sp>
        <p:nvSpPr>
          <p:cNvPr id="20494" name="Text Box 18"/>
          <p:cNvSpPr txBox="1">
            <a:spLocks noChangeArrowheads="1"/>
          </p:cNvSpPr>
          <p:nvPr/>
        </p:nvSpPr>
        <p:spPr bwMode="auto">
          <a:xfrm>
            <a:off x="2514600" y="4191000"/>
            <a:ext cx="12954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MASSC – Solves concentration by SS method</a:t>
            </a:r>
          </a:p>
        </p:txBody>
      </p:sp>
      <p:sp>
        <p:nvSpPr>
          <p:cNvPr id="20495" name="Text Box 19"/>
          <p:cNvSpPr txBox="1">
            <a:spLocks noChangeArrowheads="1"/>
          </p:cNvSpPr>
          <p:nvPr/>
        </p:nvSpPr>
        <p:spPr bwMode="auto">
          <a:xfrm>
            <a:off x="838200" y="5613400"/>
            <a:ext cx="1143000" cy="419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Calculate flow resistances</a:t>
            </a:r>
          </a:p>
        </p:txBody>
      </p:sp>
      <p:sp>
        <p:nvSpPr>
          <p:cNvPr id="20496" name="Text Box 20"/>
          <p:cNvSpPr txBox="1">
            <a:spLocks noChangeArrowheads="1"/>
          </p:cNvSpPr>
          <p:nvPr/>
        </p:nvSpPr>
        <p:spPr bwMode="auto">
          <a:xfrm>
            <a:off x="2514600" y="5638800"/>
            <a:ext cx="18288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RESIST – Calculates resistances for all branches</a:t>
            </a:r>
          </a:p>
        </p:txBody>
      </p:sp>
      <p:sp>
        <p:nvSpPr>
          <p:cNvPr id="20497" name="Text Box 21"/>
          <p:cNvSpPr txBox="1">
            <a:spLocks noChangeArrowheads="1"/>
          </p:cNvSpPr>
          <p:nvPr/>
        </p:nvSpPr>
        <p:spPr bwMode="auto">
          <a:xfrm>
            <a:off x="4800600" y="5689600"/>
            <a:ext cx="1524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DENSITY – Calculates density and other properties</a:t>
            </a:r>
          </a:p>
        </p:txBody>
      </p:sp>
      <p:sp>
        <p:nvSpPr>
          <p:cNvPr id="20498" name="Text Box 22"/>
          <p:cNvSpPr txBox="1">
            <a:spLocks noChangeArrowheads="1"/>
          </p:cNvSpPr>
          <p:nvPr/>
        </p:nvSpPr>
        <p:spPr bwMode="auto">
          <a:xfrm>
            <a:off x="6705600" y="5681663"/>
            <a:ext cx="1828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GASP &amp; Wasp or GASPAK – A routine for thermodynamic properties</a:t>
            </a:r>
          </a:p>
        </p:txBody>
      </p:sp>
      <p:sp>
        <p:nvSpPr>
          <p:cNvPr id="20499" name="Text Box 23"/>
          <p:cNvSpPr txBox="1">
            <a:spLocks noChangeArrowheads="1"/>
          </p:cNvSpPr>
          <p:nvPr/>
        </p:nvSpPr>
        <p:spPr bwMode="auto">
          <a:xfrm>
            <a:off x="2514600" y="6172200"/>
            <a:ext cx="1752600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KFACT1 – KFACT21 Calculates branch resistances</a:t>
            </a:r>
          </a:p>
        </p:txBody>
      </p:sp>
      <p:sp>
        <p:nvSpPr>
          <p:cNvPr id="20500" name="Text Box 24"/>
          <p:cNvSpPr txBox="1">
            <a:spLocks noChangeArrowheads="1"/>
          </p:cNvSpPr>
          <p:nvPr/>
        </p:nvSpPr>
        <p:spPr bwMode="auto">
          <a:xfrm>
            <a:off x="914400" y="6350000"/>
            <a:ext cx="1066800" cy="406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Convergence check</a:t>
            </a:r>
          </a:p>
        </p:txBody>
      </p:sp>
      <p:sp>
        <p:nvSpPr>
          <p:cNvPr id="20501" name="Line 25"/>
          <p:cNvSpPr>
            <a:spLocks noChangeShapeType="1"/>
          </p:cNvSpPr>
          <p:nvPr/>
        </p:nvSpPr>
        <p:spPr bwMode="auto">
          <a:xfrm flipH="1">
            <a:off x="457200" y="664845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2" name="Line 26"/>
          <p:cNvSpPr>
            <a:spLocks noChangeShapeType="1"/>
          </p:cNvSpPr>
          <p:nvPr/>
        </p:nvSpPr>
        <p:spPr bwMode="auto">
          <a:xfrm flipV="1">
            <a:off x="457200" y="1905000"/>
            <a:ext cx="0" cy="474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3" name="Line 27"/>
          <p:cNvSpPr>
            <a:spLocks noChangeShapeType="1"/>
          </p:cNvSpPr>
          <p:nvPr/>
        </p:nvSpPr>
        <p:spPr bwMode="auto">
          <a:xfrm>
            <a:off x="1447800" y="762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4" name="Line 28"/>
          <p:cNvSpPr>
            <a:spLocks noChangeShapeType="1"/>
          </p:cNvSpPr>
          <p:nvPr/>
        </p:nvSpPr>
        <p:spPr bwMode="auto">
          <a:xfrm flipH="1">
            <a:off x="1447800" y="9906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5" name="Line 29"/>
          <p:cNvSpPr>
            <a:spLocks noChangeShapeType="1"/>
          </p:cNvSpPr>
          <p:nvPr/>
        </p:nvSpPr>
        <p:spPr bwMode="auto">
          <a:xfrm>
            <a:off x="1447800" y="1625600"/>
            <a:ext cx="0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6" name="Line 30"/>
          <p:cNvSpPr>
            <a:spLocks noChangeShapeType="1"/>
          </p:cNvSpPr>
          <p:nvPr/>
        </p:nvSpPr>
        <p:spPr bwMode="auto">
          <a:xfrm>
            <a:off x="1905000" y="1524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7" name="Line 31"/>
          <p:cNvSpPr>
            <a:spLocks noChangeShapeType="1"/>
          </p:cNvSpPr>
          <p:nvPr/>
        </p:nvSpPr>
        <p:spPr bwMode="auto">
          <a:xfrm>
            <a:off x="3886200" y="1600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8" name="Line 32"/>
          <p:cNvSpPr>
            <a:spLocks noChangeShapeType="1"/>
          </p:cNvSpPr>
          <p:nvPr/>
        </p:nvSpPr>
        <p:spPr bwMode="auto">
          <a:xfrm>
            <a:off x="1828800" y="3048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9" name="Line 33"/>
          <p:cNvSpPr>
            <a:spLocks noChangeShapeType="1"/>
          </p:cNvSpPr>
          <p:nvPr/>
        </p:nvSpPr>
        <p:spPr bwMode="auto">
          <a:xfrm>
            <a:off x="3657600" y="2895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0" name="Line 34"/>
          <p:cNvSpPr>
            <a:spLocks noChangeShapeType="1"/>
          </p:cNvSpPr>
          <p:nvPr/>
        </p:nvSpPr>
        <p:spPr bwMode="auto">
          <a:xfrm flipV="1">
            <a:off x="3886200" y="2209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1" name="Line 35"/>
          <p:cNvSpPr>
            <a:spLocks noChangeShapeType="1"/>
          </p:cNvSpPr>
          <p:nvPr/>
        </p:nvSpPr>
        <p:spPr bwMode="auto">
          <a:xfrm>
            <a:off x="3886200" y="2209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2" name="Line 36"/>
          <p:cNvSpPr>
            <a:spLocks noChangeShapeType="1"/>
          </p:cNvSpPr>
          <p:nvPr/>
        </p:nvSpPr>
        <p:spPr bwMode="auto">
          <a:xfrm>
            <a:off x="3657600" y="30480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3" name="Line 37"/>
          <p:cNvSpPr>
            <a:spLocks noChangeShapeType="1"/>
          </p:cNvSpPr>
          <p:nvPr/>
        </p:nvSpPr>
        <p:spPr bwMode="auto">
          <a:xfrm>
            <a:off x="3657600" y="3200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4" name="Line 38"/>
          <p:cNvSpPr>
            <a:spLocks noChangeShapeType="1"/>
          </p:cNvSpPr>
          <p:nvPr/>
        </p:nvSpPr>
        <p:spPr bwMode="auto">
          <a:xfrm>
            <a:off x="3886200" y="3200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5" name="Line 39"/>
          <p:cNvSpPr>
            <a:spLocks noChangeShapeType="1"/>
          </p:cNvSpPr>
          <p:nvPr/>
        </p:nvSpPr>
        <p:spPr bwMode="auto">
          <a:xfrm>
            <a:off x="3886200" y="3886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6" name="Text Box 40"/>
          <p:cNvSpPr txBox="1">
            <a:spLocks noChangeArrowheads="1"/>
          </p:cNvSpPr>
          <p:nvPr/>
        </p:nvSpPr>
        <p:spPr bwMode="auto">
          <a:xfrm>
            <a:off x="457200" y="1660525"/>
            <a:ext cx="11430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/>
              <a:t>Iteration loop</a:t>
            </a:r>
          </a:p>
        </p:txBody>
      </p:sp>
      <p:sp>
        <p:nvSpPr>
          <p:cNvPr id="20517" name="Line 41"/>
          <p:cNvSpPr>
            <a:spLocks noChangeShapeType="1"/>
          </p:cNvSpPr>
          <p:nvPr/>
        </p:nvSpPr>
        <p:spPr bwMode="auto">
          <a:xfrm>
            <a:off x="1401763" y="3378200"/>
            <a:ext cx="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8" name="Line 42"/>
          <p:cNvSpPr>
            <a:spLocks noChangeShapeType="1"/>
          </p:cNvSpPr>
          <p:nvPr/>
        </p:nvSpPr>
        <p:spPr bwMode="auto">
          <a:xfrm>
            <a:off x="1905000" y="3962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9" name="Line 44"/>
          <p:cNvSpPr>
            <a:spLocks noChangeShapeType="1"/>
          </p:cNvSpPr>
          <p:nvPr/>
        </p:nvSpPr>
        <p:spPr bwMode="auto">
          <a:xfrm>
            <a:off x="1401763" y="4470400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0" name="Line 45"/>
          <p:cNvSpPr>
            <a:spLocks noChangeShapeType="1"/>
          </p:cNvSpPr>
          <p:nvPr/>
        </p:nvSpPr>
        <p:spPr bwMode="auto">
          <a:xfrm>
            <a:off x="1981200" y="5867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1" name="Line 46"/>
          <p:cNvSpPr>
            <a:spLocks noChangeShapeType="1"/>
          </p:cNvSpPr>
          <p:nvPr/>
        </p:nvSpPr>
        <p:spPr bwMode="auto">
          <a:xfrm>
            <a:off x="4343400" y="5969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2" name="Line 47"/>
          <p:cNvSpPr>
            <a:spLocks noChangeShapeType="1"/>
          </p:cNvSpPr>
          <p:nvPr/>
        </p:nvSpPr>
        <p:spPr bwMode="auto">
          <a:xfrm>
            <a:off x="6324600" y="5961063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3" name="Line 48"/>
          <p:cNvSpPr>
            <a:spLocks noChangeShapeType="1"/>
          </p:cNvSpPr>
          <p:nvPr/>
        </p:nvSpPr>
        <p:spPr bwMode="auto">
          <a:xfrm>
            <a:off x="3429000" y="6019800"/>
            <a:ext cx="0" cy="17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4" name="Line 49"/>
          <p:cNvSpPr>
            <a:spLocks noChangeShapeType="1"/>
          </p:cNvSpPr>
          <p:nvPr/>
        </p:nvSpPr>
        <p:spPr bwMode="auto">
          <a:xfrm>
            <a:off x="1411288" y="6045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25" name="Text Box 50"/>
          <p:cNvSpPr txBox="1">
            <a:spLocks noChangeArrowheads="1"/>
          </p:cNvSpPr>
          <p:nvPr/>
        </p:nvSpPr>
        <p:spPr bwMode="auto">
          <a:xfrm>
            <a:off x="5791200" y="2133600"/>
            <a:ext cx="12954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EQNS – Calculates residuals of three governing equations</a:t>
            </a:r>
          </a:p>
        </p:txBody>
      </p:sp>
      <p:sp>
        <p:nvSpPr>
          <p:cNvPr id="20526" name="Oval 51"/>
          <p:cNvSpPr>
            <a:spLocks noChangeArrowheads="1"/>
          </p:cNvSpPr>
          <p:nvPr/>
        </p:nvSpPr>
        <p:spPr bwMode="auto">
          <a:xfrm>
            <a:off x="7391400" y="1524000"/>
            <a:ext cx="12954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27" name="Text Box 52"/>
          <p:cNvSpPr txBox="1">
            <a:spLocks noChangeArrowheads="1"/>
          </p:cNvSpPr>
          <p:nvPr/>
        </p:nvSpPr>
        <p:spPr bwMode="auto">
          <a:xfrm>
            <a:off x="7391400" y="1600200"/>
            <a:ext cx="16002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 i="1"/>
              <a:t>Mass conservation</a:t>
            </a:r>
          </a:p>
        </p:txBody>
      </p:sp>
      <p:sp>
        <p:nvSpPr>
          <p:cNvPr id="20528" name="Oval 53"/>
          <p:cNvSpPr>
            <a:spLocks noChangeArrowheads="1"/>
          </p:cNvSpPr>
          <p:nvPr/>
        </p:nvSpPr>
        <p:spPr bwMode="auto">
          <a:xfrm>
            <a:off x="7467600" y="2209800"/>
            <a:ext cx="1219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29" name="Text Box 54"/>
          <p:cNvSpPr txBox="1">
            <a:spLocks noChangeArrowheads="1"/>
          </p:cNvSpPr>
          <p:nvPr/>
        </p:nvSpPr>
        <p:spPr bwMode="auto">
          <a:xfrm>
            <a:off x="7696200" y="2209800"/>
            <a:ext cx="1447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 i="1"/>
              <a:t>Momentum Conservation</a:t>
            </a:r>
          </a:p>
        </p:txBody>
      </p:sp>
      <p:sp>
        <p:nvSpPr>
          <p:cNvPr id="20530" name="Oval 55"/>
          <p:cNvSpPr>
            <a:spLocks noChangeArrowheads="1"/>
          </p:cNvSpPr>
          <p:nvPr/>
        </p:nvSpPr>
        <p:spPr bwMode="auto">
          <a:xfrm>
            <a:off x="7467600" y="2971800"/>
            <a:ext cx="12954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31" name="Text Box 56"/>
          <p:cNvSpPr txBox="1">
            <a:spLocks noChangeArrowheads="1"/>
          </p:cNvSpPr>
          <p:nvPr/>
        </p:nvSpPr>
        <p:spPr bwMode="auto">
          <a:xfrm>
            <a:off x="7543800" y="3048000"/>
            <a:ext cx="14478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 i="1"/>
              <a:t>Equation of State</a:t>
            </a:r>
          </a:p>
        </p:txBody>
      </p:sp>
      <p:sp>
        <p:nvSpPr>
          <p:cNvPr id="20532" name="Line 57"/>
          <p:cNvSpPr>
            <a:spLocks noChangeShapeType="1"/>
          </p:cNvSpPr>
          <p:nvPr/>
        </p:nvSpPr>
        <p:spPr bwMode="auto">
          <a:xfrm>
            <a:off x="7086600" y="2438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3" name="Line 58"/>
          <p:cNvSpPr>
            <a:spLocks noChangeShapeType="1"/>
          </p:cNvSpPr>
          <p:nvPr/>
        </p:nvSpPr>
        <p:spPr bwMode="auto">
          <a:xfrm flipV="1">
            <a:off x="7086600" y="19050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4" name="Line 59"/>
          <p:cNvSpPr>
            <a:spLocks noChangeShapeType="1"/>
          </p:cNvSpPr>
          <p:nvPr/>
        </p:nvSpPr>
        <p:spPr bwMode="auto">
          <a:xfrm>
            <a:off x="7086600" y="24384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5" name="Line 60"/>
          <p:cNvSpPr>
            <a:spLocks noChangeShapeType="1"/>
          </p:cNvSpPr>
          <p:nvPr/>
        </p:nvSpPr>
        <p:spPr bwMode="auto">
          <a:xfrm>
            <a:off x="5562600" y="2514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6" name="Line 61"/>
          <p:cNvSpPr>
            <a:spLocks noChangeShapeType="1"/>
          </p:cNvSpPr>
          <p:nvPr/>
        </p:nvSpPr>
        <p:spPr bwMode="auto">
          <a:xfrm>
            <a:off x="3581400" y="4038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7" name="Line 62"/>
          <p:cNvSpPr>
            <a:spLocks noChangeShapeType="1"/>
          </p:cNvSpPr>
          <p:nvPr/>
        </p:nvSpPr>
        <p:spPr bwMode="auto">
          <a:xfrm>
            <a:off x="3962400" y="4038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8" name="Line 63"/>
          <p:cNvSpPr>
            <a:spLocks noChangeShapeType="1"/>
          </p:cNvSpPr>
          <p:nvPr/>
        </p:nvSpPr>
        <p:spPr bwMode="auto">
          <a:xfrm>
            <a:off x="3962400" y="4495800"/>
            <a:ext cx="251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9" name="Oval 64"/>
          <p:cNvSpPr>
            <a:spLocks noChangeArrowheads="1"/>
          </p:cNvSpPr>
          <p:nvPr/>
        </p:nvSpPr>
        <p:spPr bwMode="auto">
          <a:xfrm>
            <a:off x="6477000" y="4267200"/>
            <a:ext cx="1219200" cy="4270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40" name="Oval 65"/>
          <p:cNvSpPr>
            <a:spLocks noChangeArrowheads="1"/>
          </p:cNvSpPr>
          <p:nvPr/>
        </p:nvSpPr>
        <p:spPr bwMode="auto">
          <a:xfrm>
            <a:off x="4495800" y="4572000"/>
            <a:ext cx="1219200" cy="457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541" name="Line 66"/>
          <p:cNvSpPr>
            <a:spLocks noChangeShapeType="1"/>
          </p:cNvSpPr>
          <p:nvPr/>
        </p:nvSpPr>
        <p:spPr bwMode="auto">
          <a:xfrm>
            <a:off x="3810000" y="4572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2" name="Text Box 67"/>
          <p:cNvSpPr txBox="1">
            <a:spLocks noChangeArrowheads="1"/>
          </p:cNvSpPr>
          <p:nvPr/>
        </p:nvSpPr>
        <p:spPr bwMode="auto">
          <a:xfrm>
            <a:off x="6477000" y="4267200"/>
            <a:ext cx="12954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i="1"/>
              <a:t>Energy Conservation</a:t>
            </a:r>
          </a:p>
        </p:txBody>
      </p:sp>
      <p:sp>
        <p:nvSpPr>
          <p:cNvPr id="20543" name="Text Box 68"/>
          <p:cNvSpPr txBox="1">
            <a:spLocks noChangeArrowheads="1"/>
          </p:cNvSpPr>
          <p:nvPr/>
        </p:nvSpPr>
        <p:spPr bwMode="auto">
          <a:xfrm>
            <a:off x="4572000" y="4572000"/>
            <a:ext cx="1066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i="1" dirty="0" smtClean="0"/>
              <a:t>Species </a:t>
            </a:r>
            <a:r>
              <a:rPr lang="en-US" sz="1000" b="1" i="1" dirty="0"/>
              <a:t>Conservation</a:t>
            </a:r>
          </a:p>
        </p:txBody>
      </p:sp>
      <p:sp>
        <p:nvSpPr>
          <p:cNvPr id="20544" name="Line 69"/>
          <p:cNvSpPr>
            <a:spLocks noChangeShapeType="1"/>
          </p:cNvSpPr>
          <p:nvPr/>
        </p:nvSpPr>
        <p:spPr bwMode="auto">
          <a:xfrm>
            <a:off x="457200" y="1916113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5" name="Text Box 70"/>
          <p:cNvSpPr txBox="1">
            <a:spLocks noChangeArrowheads="1"/>
          </p:cNvSpPr>
          <p:nvPr/>
        </p:nvSpPr>
        <p:spPr bwMode="auto">
          <a:xfrm>
            <a:off x="2362200" y="1752600"/>
            <a:ext cx="14478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BOUND – Supply Time-dependant boundary conditions</a:t>
            </a:r>
          </a:p>
        </p:txBody>
      </p:sp>
      <p:sp>
        <p:nvSpPr>
          <p:cNvPr id="20546" name="Line 71"/>
          <p:cNvSpPr>
            <a:spLocks noChangeShapeType="1"/>
          </p:cNvSpPr>
          <p:nvPr/>
        </p:nvSpPr>
        <p:spPr bwMode="auto">
          <a:xfrm>
            <a:off x="1447800" y="18288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7" name="Line 73"/>
          <p:cNvSpPr>
            <a:spLocks noChangeShapeType="1"/>
          </p:cNvSpPr>
          <p:nvPr/>
        </p:nvSpPr>
        <p:spPr bwMode="auto">
          <a:xfrm flipH="1">
            <a:off x="1905000" y="4267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8" name="Line 74"/>
          <p:cNvSpPr>
            <a:spLocks noChangeShapeType="1"/>
          </p:cNvSpPr>
          <p:nvPr/>
        </p:nvSpPr>
        <p:spPr bwMode="auto">
          <a:xfrm>
            <a:off x="4114800" y="4572000"/>
            <a:ext cx="0" cy="231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9" name="Line 75"/>
          <p:cNvSpPr>
            <a:spLocks noChangeShapeType="1"/>
          </p:cNvSpPr>
          <p:nvPr/>
        </p:nvSpPr>
        <p:spPr bwMode="auto">
          <a:xfrm>
            <a:off x="4114800" y="4800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50" name="Text Box 76"/>
          <p:cNvSpPr txBox="1">
            <a:spLocks noChangeArrowheads="1"/>
          </p:cNvSpPr>
          <p:nvPr/>
        </p:nvSpPr>
        <p:spPr bwMode="auto">
          <a:xfrm>
            <a:off x="914400" y="4800600"/>
            <a:ext cx="1066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Solution of Temperature of Solid</a:t>
            </a:r>
          </a:p>
        </p:txBody>
      </p:sp>
      <p:sp>
        <p:nvSpPr>
          <p:cNvPr id="20551" name="Text Box 77"/>
          <p:cNvSpPr txBox="1">
            <a:spLocks noChangeArrowheads="1"/>
          </p:cNvSpPr>
          <p:nvPr/>
        </p:nvSpPr>
        <p:spPr bwMode="auto">
          <a:xfrm>
            <a:off x="2514600" y="4876800"/>
            <a:ext cx="15240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TSOLID or TSOLIDNR – Solves temperature by SS or S method</a:t>
            </a:r>
          </a:p>
        </p:txBody>
      </p:sp>
      <p:grpSp>
        <p:nvGrpSpPr>
          <p:cNvPr id="20552" name="Group 79"/>
          <p:cNvGrpSpPr>
            <a:grpSpLocks/>
          </p:cNvGrpSpPr>
          <p:nvPr/>
        </p:nvGrpSpPr>
        <p:grpSpPr bwMode="auto">
          <a:xfrm>
            <a:off x="5829300" y="5127625"/>
            <a:ext cx="1295400" cy="457200"/>
            <a:chOff x="4128" y="2208"/>
            <a:chExt cx="816" cy="288"/>
          </a:xfrm>
        </p:grpSpPr>
        <p:sp>
          <p:nvSpPr>
            <p:cNvPr id="20558" name="Text Box 80"/>
            <p:cNvSpPr txBox="1">
              <a:spLocks noChangeArrowheads="1"/>
            </p:cNvSpPr>
            <p:nvPr/>
          </p:nvSpPr>
          <p:spPr bwMode="auto">
            <a:xfrm>
              <a:off x="4224" y="2211"/>
              <a:ext cx="67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000" b="1" i="1"/>
                <a:t>Solid Temperature</a:t>
              </a:r>
            </a:p>
          </p:txBody>
        </p:sp>
        <p:sp>
          <p:nvSpPr>
            <p:cNvPr id="20559" name="Oval 81"/>
            <p:cNvSpPr>
              <a:spLocks noChangeArrowheads="1"/>
            </p:cNvSpPr>
            <p:nvPr/>
          </p:nvSpPr>
          <p:spPr bwMode="auto">
            <a:xfrm>
              <a:off x="4128" y="2208"/>
              <a:ext cx="816" cy="288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0553" name="Line 82"/>
          <p:cNvSpPr>
            <a:spLocks noChangeShapeType="1"/>
          </p:cNvSpPr>
          <p:nvPr/>
        </p:nvSpPr>
        <p:spPr bwMode="auto">
          <a:xfrm>
            <a:off x="4038600" y="5356225"/>
            <a:ext cx="1790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54" name="Text Box 83"/>
          <p:cNvSpPr txBox="1">
            <a:spLocks noChangeArrowheads="1"/>
          </p:cNvSpPr>
          <p:nvPr/>
        </p:nvSpPr>
        <p:spPr bwMode="auto">
          <a:xfrm>
            <a:off x="457200" y="1858963"/>
            <a:ext cx="9906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/>
              <a:t>repeated for each time step</a:t>
            </a:r>
          </a:p>
        </p:txBody>
      </p:sp>
      <p:sp>
        <p:nvSpPr>
          <p:cNvPr id="20555" name="Text Box 84"/>
          <p:cNvSpPr txBox="1">
            <a:spLocks noChangeArrowheads="1"/>
          </p:cNvSpPr>
          <p:nvPr/>
        </p:nvSpPr>
        <p:spPr bwMode="auto">
          <a:xfrm>
            <a:off x="2438400" y="152400"/>
            <a:ext cx="4724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/>
              <a:t>Flow </a:t>
            </a:r>
            <a:r>
              <a:rPr lang="en-US" sz="2000" b="1" dirty="0" smtClean="0"/>
              <a:t>Chart </a:t>
            </a:r>
            <a:r>
              <a:rPr lang="en-US" sz="2000" b="1" dirty="0"/>
              <a:t>of Solution Algorithm</a:t>
            </a:r>
          </a:p>
        </p:txBody>
      </p:sp>
      <p:sp>
        <p:nvSpPr>
          <p:cNvPr id="20556" name="Line 85"/>
          <p:cNvSpPr>
            <a:spLocks noChangeShapeType="1"/>
          </p:cNvSpPr>
          <p:nvPr/>
        </p:nvSpPr>
        <p:spPr bwMode="auto">
          <a:xfrm>
            <a:off x="1981200" y="5105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557" name="Line 87"/>
          <p:cNvSpPr>
            <a:spLocks noChangeShapeType="1"/>
          </p:cNvSpPr>
          <p:nvPr/>
        </p:nvSpPr>
        <p:spPr bwMode="auto">
          <a:xfrm>
            <a:off x="1371600" y="5334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Description of User Subroutines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Twenty-three User Subroutines are provided.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The most commonly used are:  </a:t>
            </a:r>
            <a:endParaRPr lang="en-US" sz="2000" dirty="0" smtClean="0"/>
          </a:p>
          <a:p>
            <a:pPr marL="990600" lvl="1" indent="-533400" eaLnBrk="1" hangingPunct="1">
              <a:lnSpc>
                <a:spcPct val="90000"/>
              </a:lnSpc>
              <a:buFontTx/>
              <a:buNone/>
            </a:pPr>
            <a:endParaRPr lang="en-US" sz="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BNDUSER:	Variable boundary condition during </a:t>
            </a:r>
            <a:r>
              <a:rPr lang="en-US" sz="2000" dirty="0" smtClean="0"/>
              <a:t>transient 			run</a:t>
            </a:r>
            <a:endParaRPr lang="en-US" sz="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KFUSER:	New resistance option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SORCEQ:	External Heat </a:t>
            </a:r>
            <a:r>
              <a:rPr lang="en-US" sz="2000" dirty="0" smtClean="0"/>
              <a:t>source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SORCETS:	External Heat Source in Solid Node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USRHCF:</a:t>
            </a:r>
            <a:r>
              <a:rPr lang="en-US" sz="2000" dirty="0"/>
              <a:t>	</a:t>
            </a:r>
            <a:r>
              <a:rPr lang="en-US" sz="2000" dirty="0" smtClean="0"/>
              <a:t>New </a:t>
            </a:r>
            <a:r>
              <a:rPr lang="en-US" sz="2000" dirty="0"/>
              <a:t>Heat Transfer Correlation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USRADJUST:	Solution adjustment to satisfy design 				</a:t>
            </a:r>
            <a:r>
              <a:rPr lang="en-US" sz="2000" dirty="0" smtClean="0"/>
              <a:t>requirement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KFADJUST:	Adjust </a:t>
            </a:r>
            <a:r>
              <a:rPr lang="en-US" sz="2000" dirty="0"/>
              <a:t>resistance factor </a:t>
            </a:r>
            <a:r>
              <a:rPr lang="en-US" sz="2000" dirty="0" err="1"/>
              <a:t>K</a:t>
            </a:r>
            <a:r>
              <a:rPr lang="en-US" sz="2000" baseline="-25000" dirty="0" err="1"/>
              <a:t>f</a:t>
            </a:r>
            <a:r>
              <a:rPr lang="en-US" sz="2000" dirty="0"/>
              <a:t>, if </a:t>
            </a:r>
            <a:r>
              <a:rPr lang="en-US" sz="2000" dirty="0" smtClean="0"/>
              <a:t>necessary</a:t>
            </a:r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94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Description of User Subroutines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400" dirty="0" smtClean="0"/>
              <a:t>Less Commonly Used:  </a:t>
            </a:r>
            <a:endParaRPr lang="en-US" sz="2000" dirty="0" smtClean="0"/>
          </a:p>
          <a:p>
            <a:pPr marL="990600" lvl="1" indent="-533400" eaLnBrk="1" hangingPunct="1">
              <a:lnSpc>
                <a:spcPct val="90000"/>
              </a:lnSpc>
              <a:buFontTx/>
              <a:buNone/>
            </a:pPr>
            <a:endParaRPr lang="en-US" sz="800" dirty="0" smtClean="0"/>
          </a:p>
          <a:p>
            <a:pPr lvl="1" eaLnBrk="1" hangingPunct="1">
              <a:spcBef>
                <a:spcPts val="0"/>
              </a:spcBef>
            </a:pPr>
            <a:r>
              <a:rPr lang="en-US" sz="2000" dirty="0" smtClean="0"/>
              <a:t>SORCEM:	External Mass Source</a:t>
            </a:r>
          </a:p>
          <a:p>
            <a:pPr lvl="1" eaLnBrk="1" hangingPunct="1">
              <a:spcBef>
                <a:spcPts val="0"/>
              </a:spcBef>
            </a:pPr>
            <a:endParaRPr lang="en-US" sz="800" dirty="0" smtClean="0"/>
          </a:p>
          <a:p>
            <a:pPr lvl="1" eaLnBrk="1" hangingPunct="1">
              <a:spcBef>
                <a:spcPts val="0"/>
              </a:spcBef>
            </a:pPr>
            <a:r>
              <a:rPr lang="en-US" sz="2000" dirty="0" smtClean="0"/>
              <a:t>SORCEF:	External Force</a:t>
            </a:r>
          </a:p>
          <a:p>
            <a:pPr lvl="1" eaLnBrk="1" hangingPunct="1">
              <a:spcBef>
                <a:spcPts val="0"/>
              </a:spcBef>
            </a:pPr>
            <a:endParaRPr lang="en-US" sz="800" dirty="0" smtClean="0"/>
          </a:p>
          <a:p>
            <a:pPr lvl="1" eaLnBrk="1" hangingPunct="1">
              <a:spcBef>
                <a:spcPts val="0"/>
              </a:spcBef>
            </a:pPr>
            <a:r>
              <a:rPr lang="en-US" sz="2000" dirty="0" smtClean="0"/>
              <a:t>SORCEC:	External Concentration source</a:t>
            </a:r>
          </a:p>
          <a:p>
            <a:pPr lvl="1" eaLnBrk="1" hangingPunct="1">
              <a:spcBef>
                <a:spcPts val="0"/>
              </a:spcBef>
            </a:pPr>
            <a:endParaRPr lang="en-US" sz="800" dirty="0" smtClean="0"/>
          </a:p>
          <a:p>
            <a:pPr lvl="1" eaLnBrk="1" hangingPunct="1">
              <a:spcBef>
                <a:spcPts val="0"/>
              </a:spcBef>
            </a:pPr>
            <a:r>
              <a:rPr lang="en-US" sz="2000" dirty="0" smtClean="0"/>
              <a:t>PRPUSER:	</a:t>
            </a:r>
            <a:r>
              <a:rPr lang="en-US" sz="2000" dirty="0" smtClean="0"/>
              <a:t>Overwrite fluid properties; call other fluid 			packages such as REFPROP</a:t>
            </a:r>
            <a:r>
              <a:rPr lang="en-US" sz="2000" dirty="0" smtClean="0"/>
              <a:t> </a:t>
            </a:r>
            <a:endParaRPr lang="en-US" sz="2000" dirty="0" smtClean="0"/>
          </a:p>
          <a:p>
            <a:pPr lvl="1" eaLnBrk="1" hangingPunct="1">
              <a:spcBef>
                <a:spcPts val="0"/>
              </a:spcBef>
            </a:pPr>
            <a:endParaRPr lang="en-US" sz="800" dirty="0" smtClean="0"/>
          </a:p>
          <a:p>
            <a:pPr lvl="1" eaLnBrk="1" hangingPunct="1">
              <a:spcBef>
                <a:spcPts val="0"/>
              </a:spcBef>
            </a:pPr>
            <a:r>
              <a:rPr lang="en-US" sz="2000" dirty="0" smtClean="0"/>
              <a:t>TSTEP:		Variable time step during a transient run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2000" dirty="0"/>
              <a:t>USRINT:	</a:t>
            </a:r>
            <a:r>
              <a:rPr lang="en-US" sz="2000" dirty="0" smtClean="0"/>
              <a:t>	Provide </a:t>
            </a:r>
            <a:r>
              <a:rPr lang="en-US" sz="2000" dirty="0"/>
              <a:t>initial values and steady state 				boundary </a:t>
            </a:r>
            <a:r>
              <a:rPr lang="en-US" sz="2000" dirty="0" smtClean="0"/>
              <a:t>conditions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2000" dirty="0"/>
              <a:t>PRNUSER:	Additional print out or creation of 				additional file for post </a:t>
            </a:r>
            <a:r>
              <a:rPr lang="en-US" sz="2000" dirty="0" smtClean="0"/>
              <a:t>processing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2000" dirty="0"/>
              <a:t>FILNUM: 	Assign file numbers; users can define 				new file numbers</a:t>
            </a:r>
          </a:p>
          <a:p>
            <a:pPr lvl="1" eaLnBrk="1" hangingPunct="1">
              <a:spcBef>
                <a:spcPts val="0"/>
              </a:spcBef>
            </a:pPr>
            <a:endParaRPr lang="en-US" sz="2000" dirty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000" dirty="0"/>
          </a:p>
          <a:p>
            <a:pPr marL="990600" lvl="1" indent="-533400" eaLnBrk="1" hangingPunct="1">
              <a:lnSpc>
                <a:spcPct val="90000"/>
              </a:lnSpc>
            </a:pPr>
            <a:endParaRPr lang="en-US" sz="2000" dirty="0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Description of User Subrout</a:t>
            </a:r>
            <a:r>
              <a:rPr lang="en-US" dirty="0" smtClean="0"/>
              <a:t>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sz="2000" dirty="0"/>
              <a:t>USRSET:	User can supply all the necessary 				information by writing their own </a:t>
            </a:r>
            <a:r>
              <a:rPr lang="en-US" sz="2000" dirty="0" smtClean="0"/>
              <a:t>code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PRPADJUST:	Adjust Thermodynamic or </a:t>
            </a:r>
            <a:r>
              <a:rPr lang="en-US" sz="2000" dirty="0" err="1" smtClean="0"/>
              <a:t>Thermophysical</a:t>
            </a:r>
            <a:r>
              <a:rPr lang="en-US" sz="2000" dirty="0" smtClean="0"/>
              <a:t> 			Property</a:t>
            </a:r>
            <a:endParaRPr lang="en-US" sz="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TADJUST:	</a:t>
            </a:r>
            <a:r>
              <a:rPr lang="en-US" sz="2000" dirty="0" smtClean="0"/>
              <a:t>Adjust </a:t>
            </a:r>
            <a:r>
              <a:rPr lang="en-US" sz="2000" dirty="0" smtClean="0"/>
              <a:t>Temperature, if necessary</a:t>
            </a:r>
            <a:endParaRPr lang="en-US" sz="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PADJUST: 	</a:t>
            </a:r>
            <a:r>
              <a:rPr lang="en-US" sz="2000" dirty="0" smtClean="0"/>
              <a:t>Adjust </a:t>
            </a:r>
            <a:r>
              <a:rPr lang="en-US" sz="2000" dirty="0" smtClean="0"/>
              <a:t>Pressure, if necessary</a:t>
            </a:r>
            <a:endParaRPr lang="en-US" sz="8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FLADJUST:	</a:t>
            </a:r>
            <a:r>
              <a:rPr lang="en-US" sz="2000" dirty="0" smtClean="0"/>
              <a:t>Adjust </a:t>
            </a:r>
            <a:r>
              <a:rPr lang="en-US" sz="2000" dirty="0" smtClean="0"/>
              <a:t>Flowrate, if necessary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HADJUST:	</a:t>
            </a:r>
            <a:r>
              <a:rPr lang="en-US" sz="2000" dirty="0" smtClean="0"/>
              <a:t>Adjust </a:t>
            </a:r>
            <a:r>
              <a:rPr lang="en-US" sz="2000" dirty="0" smtClean="0"/>
              <a:t>Enthalpy, if necessary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SORCEHXQ 	Add heat sources to component Enthalpy 			Equation in Mixture (Enthalpy Option -2)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USRMDG:	Adjust Input Parameters for Multi-D Flow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GFSSP v7.01 - User Subroutine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63A99-9D52-4B7A-803F-E05D369C9A36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3959</Words>
  <Application>Microsoft Office PowerPoint</Application>
  <PresentationFormat>On-screen Show (4:3)</PresentationFormat>
  <Paragraphs>946</Paragraphs>
  <Slides>48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Cambria Math</vt:lpstr>
      <vt:lpstr>Courier</vt:lpstr>
      <vt:lpstr>Courier New</vt:lpstr>
      <vt:lpstr>Symbol</vt:lpstr>
      <vt:lpstr>Times New Roman</vt:lpstr>
      <vt:lpstr>Default Design</vt:lpstr>
      <vt:lpstr>Document</vt:lpstr>
      <vt:lpstr>Equation</vt:lpstr>
      <vt:lpstr>USER SUBROUTINE </vt:lpstr>
      <vt:lpstr>Contents</vt:lpstr>
      <vt:lpstr>PowerPoint Presentation</vt:lpstr>
      <vt:lpstr>PowerPoint Presentation</vt:lpstr>
      <vt:lpstr>PowerPoint Presentation</vt:lpstr>
      <vt:lpstr>PowerPoint Presentation</vt:lpstr>
      <vt:lpstr>Description of User Subroutines</vt:lpstr>
      <vt:lpstr>Description of User Subroutines</vt:lpstr>
      <vt:lpstr>Description of User Subroutines</vt:lpstr>
      <vt:lpstr>PowerPoint Presentation</vt:lpstr>
      <vt:lpstr>PowerPoint Presentation</vt:lpstr>
      <vt:lpstr>PowerPoint Presentation</vt:lpstr>
      <vt:lpstr>Indexing Subroutine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Examples of Typical User Subroutines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LMIT-ODIN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UPDATES ON USER SUBROUTINE</dc:title>
  <dc:creator>majumak</dc:creator>
  <cp:lastModifiedBy>Leclair, Andre C. (MSFC-ER43)</cp:lastModifiedBy>
  <cp:revision>195</cp:revision>
  <dcterms:created xsi:type="dcterms:W3CDTF">2006-03-29T19:09:49Z</dcterms:created>
  <dcterms:modified xsi:type="dcterms:W3CDTF">2015-11-06T20:50:55Z</dcterms:modified>
</cp:coreProperties>
</file>