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271" r:id="rId3"/>
    <p:sldId id="291" r:id="rId4"/>
    <p:sldId id="295" r:id="rId5"/>
    <p:sldId id="296" r:id="rId6"/>
    <p:sldId id="345" r:id="rId7"/>
    <p:sldId id="344" r:id="rId8"/>
    <p:sldId id="306" r:id="rId9"/>
    <p:sldId id="307" r:id="rId10"/>
    <p:sldId id="308" r:id="rId11"/>
    <p:sldId id="346" r:id="rId12"/>
    <p:sldId id="309" r:id="rId13"/>
    <p:sldId id="310" r:id="rId14"/>
    <p:sldId id="347" r:id="rId15"/>
    <p:sldId id="348" r:id="rId16"/>
    <p:sldId id="315" r:id="rId17"/>
    <p:sldId id="323" r:id="rId18"/>
    <p:sldId id="324" r:id="rId19"/>
    <p:sldId id="325" r:id="rId20"/>
    <p:sldId id="326" r:id="rId21"/>
    <p:sldId id="327" r:id="rId22"/>
    <p:sldId id="335" r:id="rId23"/>
    <p:sldId id="336" r:id="rId24"/>
    <p:sldId id="337" r:id="rId25"/>
    <p:sldId id="338" r:id="rId26"/>
    <p:sldId id="339" r:id="rId27"/>
    <p:sldId id="340" r:id="rId28"/>
    <p:sldId id="341" r:id="rId29"/>
    <p:sldId id="342" r:id="rId30"/>
    <p:sldId id="318" r:id="rId31"/>
    <p:sldId id="319" r:id="rId32"/>
    <p:sldId id="320" r:id="rId33"/>
    <p:sldId id="322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9F2E96D-E42D-4F20-BC78-B8F1F84306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8974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2E96D-E42D-4F20-BC78-B8F1F84306C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15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2E96D-E42D-4F20-BC78-B8F1F84306C1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729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40E4CF-5CD1-483F-92B5-AFF1CAB448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156ADA-51A0-470E-A50E-BF00154546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3C1015-69B6-436C-96A0-8D1224CDC2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D45BEC-E49B-43BA-9F40-4479D6B7A7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19DE49-42F7-4C93-88C5-CACBA818C2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A7047-D1D1-427A-95F3-24317FF254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7F00E2-40A2-4081-BB44-A984205282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C30D2B-0B77-4884-A82A-114DBB958D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562EE9-EF04-4CD6-AF7E-B43D31EAF0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557E9D-030B-4E90-8580-A0B7D48E52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64F11-0621-438E-B958-07999639E3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r>
              <a:rPr lang="en-US" smtClean="0"/>
              <a:t>GFSSP 7.01 -- Conjugate Heat Transfer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FF08F6C-4CEC-41B2-9C2B-46C1F3E92F6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1" name="Picture 7"/>
          <p:cNvPicPr>
            <a:picLocks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2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1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7.emf"/><Relationship Id="rId3" Type="http://schemas.openxmlformats.org/officeDocument/2006/relationships/image" Target="../media/image8.wmf"/><Relationship Id="rId7" Type="http://schemas.openxmlformats.org/officeDocument/2006/relationships/image" Target="../media/image4.e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emf"/><Relationship Id="rId5" Type="http://schemas.openxmlformats.org/officeDocument/2006/relationships/image" Target="../media/image3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143000"/>
            <a:ext cx="7772400" cy="1470025"/>
          </a:xfrm>
        </p:spPr>
        <p:txBody>
          <a:bodyPr/>
          <a:lstStyle/>
          <a:p>
            <a:r>
              <a:rPr lang="en-US" sz="3200" b="1"/>
              <a:t>Conjugate Heat Transfer-</a:t>
            </a:r>
            <a:br>
              <a:rPr lang="en-US" sz="3200" b="1"/>
            </a:br>
            <a:r>
              <a:rPr lang="en-US" sz="3200" b="1"/>
              <a:t>Modeling Heat Transfer Between Solid and Fluid</a:t>
            </a:r>
            <a:r>
              <a:rPr lang="en-US" sz="3200"/>
              <a:t/>
            </a:r>
            <a:br>
              <a:rPr lang="en-US" sz="3200"/>
            </a:br>
            <a:endParaRPr lang="en-US" sz="240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6575" y="2795588"/>
            <a:ext cx="4738688" cy="25638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C0EC0-FB70-427F-9674-D2374F8AC086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617538" y="1111250"/>
            <a:ext cx="8074025" cy="6413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600"/>
              <a:t>Solid to Solid Conduction Conductor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562100" y="1782763"/>
            <a:ext cx="16002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/>
              <a:t>Input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5867400" y="1782763"/>
            <a:ext cx="16002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/>
              <a:t>Output</a:t>
            </a:r>
          </a:p>
        </p:txBody>
      </p:sp>
      <p:graphicFrame>
        <p:nvGraphicFramePr>
          <p:cNvPr id="69640" name="Object 8"/>
          <p:cNvGraphicFramePr>
            <a:graphicFrameLocks noChangeAspect="1"/>
          </p:cNvGraphicFramePr>
          <p:nvPr/>
        </p:nvGraphicFramePr>
        <p:xfrm>
          <a:off x="4953000" y="2514600"/>
          <a:ext cx="3090863" cy="197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6" name="Photo Editor Photo" r:id="rId3" imgW="2314286" imgH="1476190" progId="">
                  <p:embed/>
                </p:oleObj>
              </mc:Choice>
              <mc:Fallback>
                <p:oleObj name="Photo Editor Photo" r:id="rId3" imgW="2314286" imgH="147619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2514600"/>
                        <a:ext cx="3090863" cy="197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64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2438400"/>
            <a:ext cx="28289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C0EC0-FB70-427F-9674-D2374F8AC086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533400" y="685800"/>
            <a:ext cx="8074025" cy="6413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600" dirty="0" smtClean="0"/>
              <a:t>Mixing Materials</a:t>
            </a:r>
            <a:endParaRPr 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1477863"/>
            <a:ext cx="4038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When a solid-to-solid conductor connects two different materials, the effective conductivity is the harmonic mean of the two conductivities.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This relationship holds true only if the length of the solid-to-solid conductor is ½ material A and ½ material B.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Example:  A tank wall is 0.25 inches thick and covered with 1.0 inch of insulating foam.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905000" y="2936937"/>
                <a:ext cx="1526700" cy="57124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𝐴𝐵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2936937"/>
                <a:ext cx="1526700" cy="57124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736055"/>
            <a:ext cx="4521994" cy="7000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12732" y="2514044"/>
            <a:ext cx="1240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Wall (0.2”)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934200" y="2514044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Foam (0.95”)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995481" y="3320008"/>
            <a:ext cx="1697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Interface (0.1”)</a:t>
            </a:r>
          </a:p>
          <a:p>
            <a:r>
              <a:rPr lang="en-US" dirty="0" smtClean="0"/>
              <a:t>(0.05” + 0.05”)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128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E1D70-CABC-4BA8-917F-9E76C6842C0A}" type="slidenum">
              <a:rPr lang="en-US"/>
              <a:pPr/>
              <a:t>12</a:t>
            </a:fld>
            <a:endParaRPr lang="en-US"/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990600" y="742801"/>
            <a:ext cx="7162800" cy="6413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600" dirty="0"/>
              <a:t>Solid to Solid Radiation Conductor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905000"/>
            <a:ext cx="2943225" cy="31146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95300" y="1828800"/>
            <a:ext cx="4038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Assumes two diffuse, gray surfaces </a:t>
            </a:r>
            <a:r>
              <a:rPr lang="en-US" u="sng" dirty="0" smtClean="0"/>
              <a:t>that form an enclosure</a:t>
            </a:r>
            <a:r>
              <a:rPr lang="en-US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Example:  a pipe surrounded by a vacuum jacket (</a:t>
            </a:r>
            <a:r>
              <a:rPr lang="en-US" dirty="0" err="1" smtClean="0"/>
              <a:t>F</a:t>
            </a:r>
            <a:r>
              <a:rPr lang="en-US" baseline="-25000" dirty="0" err="1" smtClean="0"/>
              <a:t>ij</a:t>
            </a:r>
            <a:r>
              <a:rPr lang="en-US" dirty="0" smtClean="0"/>
              <a:t> = 1.0)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371600" y="3314480"/>
                <a:ext cx="2850845" cy="9158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𝜖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𝜀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𝑖𝑗</m:t>
                                  </m:r>
                                </m:sub>
                              </m:sSub>
                            </m:den>
                          </m:f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𝜖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𝜀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den>
                          </m:f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3314480"/>
                <a:ext cx="2850845" cy="91589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36380-D0A5-42B9-9125-846EFD45A9AC}" type="slidenum">
              <a:rPr lang="en-US"/>
              <a:pPr/>
              <a:t>13</a:t>
            </a:fld>
            <a:endParaRPr lang="en-US"/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1577975" y="1046163"/>
            <a:ext cx="6248400" cy="6413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600"/>
              <a:t>Solid to Fluid Conductor</a:t>
            </a: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1562100" y="1782763"/>
            <a:ext cx="16002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/>
              <a:t>Input</a:t>
            </a: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5867400" y="1782763"/>
            <a:ext cx="16002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/>
              <a:t>Output</a:t>
            </a:r>
          </a:p>
        </p:txBody>
      </p:sp>
      <p:graphicFrame>
        <p:nvGraphicFramePr>
          <p:cNvPr id="71688" name="Object 8"/>
          <p:cNvGraphicFramePr>
            <a:graphicFrameLocks noChangeAspect="1"/>
          </p:cNvGraphicFramePr>
          <p:nvPr/>
        </p:nvGraphicFramePr>
        <p:xfrm>
          <a:off x="4800600" y="2362200"/>
          <a:ext cx="3619500" cy="2335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4" name="Photo Editor Photo" r:id="rId3" imgW="2523810" imgH="1628571" progId="">
                  <p:embed/>
                </p:oleObj>
              </mc:Choice>
              <mc:Fallback>
                <p:oleObj name="Photo Editor Photo" r:id="rId3" imgW="2523810" imgH="1628571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362200"/>
                        <a:ext cx="3619500" cy="2335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68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2286000"/>
            <a:ext cx="28289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Times New Roman" pitchFamily="18" charset="0"/>
              </a:rPr>
              <a:t>Heat Transfer Coefficient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  <p:graphicFrame>
        <p:nvGraphicFramePr>
          <p:cNvPr id="18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564490"/>
              </p:ext>
            </p:extLst>
          </p:nvPr>
        </p:nvGraphicFramePr>
        <p:xfrm>
          <a:off x="2438400" y="2915603"/>
          <a:ext cx="2743200" cy="786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98" name="Equation" r:id="rId3" imgW="1371600" imgH="393480" progId="Equation.3">
                  <p:embed/>
                </p:oleObj>
              </mc:Choice>
              <mc:Fallback>
                <p:oleObj name="Equation" r:id="rId3" imgW="13716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915603"/>
                        <a:ext cx="2743200" cy="786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654237"/>
              </p:ext>
            </p:extLst>
          </p:nvPr>
        </p:nvGraphicFramePr>
        <p:xfrm>
          <a:off x="2438400" y="3951778"/>
          <a:ext cx="274320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99" name="Equation" r:id="rId5" imgW="1371600" imgH="203040" progId="Equation.3">
                  <p:embed/>
                </p:oleObj>
              </mc:Choice>
              <mc:Fallback>
                <p:oleObj name="Equation" r:id="rId5" imgW="13716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951778"/>
                        <a:ext cx="2743200" cy="406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698438"/>
              </p:ext>
            </p:extLst>
          </p:nvPr>
        </p:nvGraphicFramePr>
        <p:xfrm>
          <a:off x="2080780" y="4859001"/>
          <a:ext cx="134568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00" name="Equation" r:id="rId7" imgW="672840" imgH="419040" progId="Equation.3">
                  <p:embed/>
                </p:oleObj>
              </mc:Choice>
              <mc:Fallback>
                <p:oleObj name="Equation" r:id="rId7" imgW="67284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0780" y="4859001"/>
                        <a:ext cx="1345680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816553"/>
              </p:ext>
            </p:extLst>
          </p:nvPr>
        </p:nvGraphicFramePr>
        <p:xfrm>
          <a:off x="4546920" y="4893646"/>
          <a:ext cx="1269360" cy="786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01" name="Equation" r:id="rId9" imgW="634680" imgH="393480" progId="Equation.3">
                  <p:embed/>
                </p:oleObj>
              </mc:Choice>
              <mc:Fallback>
                <p:oleObj name="Equation" r:id="rId9" imgW="6346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920" y="4893646"/>
                        <a:ext cx="1269360" cy="7869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95300" y="1828800"/>
            <a:ext cx="7505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May be user-specified to a constant value set in VTASC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May be calculated by a correlation defined in a user subroutine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May be calculated by the built-in </a:t>
            </a:r>
            <a:r>
              <a:rPr lang="en-US" dirty="0" err="1" smtClean="0"/>
              <a:t>Dittus-Boelter</a:t>
            </a:r>
            <a:r>
              <a:rPr lang="en-US" dirty="0"/>
              <a:t> </a:t>
            </a:r>
            <a:r>
              <a:rPr lang="en-US" dirty="0" smtClean="0"/>
              <a:t>correlation: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8844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dirty="0">
                <a:solidFill>
                  <a:schemeClr val="tx2"/>
                </a:solidFill>
                <a:latin typeface="Times New Roman" pitchFamily="18" charset="0"/>
              </a:rPr>
              <a:t>Heat Transfer Coefficient</a:t>
            </a:r>
          </a:p>
        </p:txBody>
      </p:sp>
      <p:graphicFrame>
        <p:nvGraphicFramePr>
          <p:cNvPr id="1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96673"/>
              </p:ext>
            </p:extLst>
          </p:nvPr>
        </p:nvGraphicFramePr>
        <p:xfrm>
          <a:off x="2590800" y="3581970"/>
          <a:ext cx="3555360" cy="53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38" name="Equation" r:id="rId3" imgW="1777680" imgH="266400" progId="Equation.DSMT4">
                  <p:embed/>
                </p:oleObj>
              </mc:Choice>
              <mc:Fallback>
                <p:oleObj name="Equation" r:id="rId3" imgW="177768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581970"/>
                        <a:ext cx="3555360" cy="53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709682"/>
              </p:ext>
            </p:extLst>
          </p:nvPr>
        </p:nvGraphicFramePr>
        <p:xfrm>
          <a:off x="391320" y="4624470"/>
          <a:ext cx="299052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39" name="Equation" r:id="rId5" imgW="1993680" imgH="482400" progId="Equation.DSMT4">
                  <p:embed/>
                </p:oleObj>
              </mc:Choice>
              <mc:Fallback>
                <p:oleObj name="Equation" r:id="rId5" imgW="199368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320" y="4624470"/>
                        <a:ext cx="2990520" cy="72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450883"/>
              </p:ext>
            </p:extLst>
          </p:nvPr>
        </p:nvGraphicFramePr>
        <p:xfrm>
          <a:off x="3996060" y="4656348"/>
          <a:ext cx="125712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40" name="Equation" r:id="rId7" imgW="838080" imgH="482400" progId="Equation.DSMT4">
                  <p:embed/>
                </p:oleObj>
              </mc:Choice>
              <mc:Fallback>
                <p:oleObj name="Equation" r:id="rId7" imgW="83808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6060" y="4656348"/>
                        <a:ext cx="1257120" cy="72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GFSSP 7.01 -- Conjugate Heat Transfer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95300" y="1828800"/>
            <a:ext cx="7505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May be calculated by the built-in Modified </a:t>
            </a:r>
            <a:r>
              <a:rPr lang="en-US" dirty="0" err="1" smtClean="0"/>
              <a:t>Miropolski</a:t>
            </a:r>
            <a:r>
              <a:rPr lang="en-US" dirty="0" smtClean="0"/>
              <a:t> Correlation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Film-boiling correlation for two-phase flow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Switches to </a:t>
            </a:r>
            <a:r>
              <a:rPr lang="en-US" dirty="0" err="1" smtClean="0"/>
              <a:t>Dittu</a:t>
            </a:r>
            <a:r>
              <a:rPr lang="en-US" dirty="0" err="1" smtClean="0"/>
              <a:t>s-Boelter</a:t>
            </a:r>
            <a:r>
              <a:rPr lang="en-US" dirty="0" smtClean="0"/>
              <a:t> correlation for single-phase flow</a:t>
            </a:r>
            <a:endParaRPr lang="en-US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Suitable for chilldown problems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Not accurate for nucleat</a:t>
            </a:r>
            <a:r>
              <a:rPr lang="en-US" dirty="0" smtClean="0"/>
              <a:t>e boiling regime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20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683738"/>
              </p:ext>
            </p:extLst>
          </p:nvPr>
        </p:nvGraphicFramePr>
        <p:xfrm>
          <a:off x="5867400" y="4572000"/>
          <a:ext cx="2647620" cy="761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41" name="Equation" r:id="rId9" imgW="1765080" imgH="507960" progId="Equation.3">
                  <p:embed/>
                </p:oleObj>
              </mc:Choice>
              <mc:Fallback>
                <p:oleObj name="Equation" r:id="rId9" imgW="176508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4572000"/>
                        <a:ext cx="2647620" cy="7619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3333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A37FE-79E1-4367-99FF-3D9878FB600D}" type="slidenum">
              <a:rPr lang="en-US"/>
              <a:pPr/>
              <a:t>16</a:t>
            </a:fld>
            <a:endParaRPr lang="en-US" dirty="0"/>
          </a:p>
        </p:txBody>
      </p:sp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176713"/>
            <a:ext cx="6858000" cy="211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720850"/>
            <a:ext cx="35734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1143000" y="930275"/>
            <a:ext cx="7337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Verification of Conjugate Heat Transfer Results</a:t>
            </a:r>
          </a:p>
        </p:txBody>
      </p:sp>
      <p:grpSp>
        <p:nvGrpSpPr>
          <p:cNvPr id="76807" name="Group 7"/>
          <p:cNvGrpSpPr>
            <a:grpSpLocks/>
          </p:cNvGrpSpPr>
          <p:nvPr/>
        </p:nvGrpSpPr>
        <p:grpSpPr bwMode="auto">
          <a:xfrm>
            <a:off x="1600200" y="1327150"/>
            <a:ext cx="7234238" cy="4962525"/>
            <a:chOff x="768" y="697"/>
            <a:chExt cx="4797" cy="3342"/>
          </a:xfrm>
        </p:grpSpPr>
        <p:pic>
          <p:nvPicPr>
            <p:cNvPr id="76808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36" y="697"/>
              <a:ext cx="2781" cy="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6809" name="Text Box 9"/>
            <p:cNvSpPr txBox="1">
              <a:spLocks noChangeArrowheads="1"/>
            </p:cNvSpPr>
            <p:nvPr/>
          </p:nvSpPr>
          <p:spPr bwMode="auto">
            <a:xfrm>
              <a:off x="768" y="2044"/>
              <a:ext cx="1536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A50021"/>
                  </a:solidFill>
                </a:rPr>
                <a:t>Problem Considered</a:t>
              </a:r>
            </a:p>
          </p:txBody>
        </p:sp>
        <p:sp>
          <p:nvSpPr>
            <p:cNvPr id="76810" name="Text Box 10"/>
            <p:cNvSpPr txBox="1">
              <a:spLocks noChangeArrowheads="1"/>
            </p:cNvSpPr>
            <p:nvPr/>
          </p:nvSpPr>
          <p:spPr bwMode="auto">
            <a:xfrm>
              <a:off x="1776" y="3792"/>
              <a:ext cx="2208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>
                  <a:solidFill>
                    <a:srgbClr val="A50021"/>
                  </a:solidFill>
                </a:rPr>
                <a:t>GFSSP Model</a:t>
              </a:r>
            </a:p>
          </p:txBody>
        </p:sp>
        <p:sp>
          <p:nvSpPr>
            <p:cNvPr id="76811" name="Text Box 11"/>
            <p:cNvSpPr txBox="1">
              <a:spLocks noChangeArrowheads="1"/>
            </p:cNvSpPr>
            <p:nvPr/>
          </p:nvSpPr>
          <p:spPr bwMode="auto">
            <a:xfrm>
              <a:off x="2736" y="2514"/>
              <a:ext cx="2829" cy="2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A50021"/>
                  </a:solidFill>
                </a:rPr>
                <a:t>Comparison with Analytical Solution</a:t>
              </a: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+mn-lt"/>
              </a:rPr>
              <a:t>Advanced Applications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Modeling Cryogenic Transfer Line</a:t>
            </a:r>
          </a:p>
          <a:p>
            <a:pPr lvl="1"/>
            <a:r>
              <a:rPr lang="en-US" sz="2400" dirty="0" smtClean="0"/>
              <a:t>Validation of CHT Capability</a:t>
            </a:r>
          </a:p>
          <a:p>
            <a:r>
              <a:rPr lang="en-US" dirty="0" smtClean="0"/>
              <a:t>Modeling of Propellant Loading</a:t>
            </a:r>
          </a:p>
          <a:p>
            <a:pPr lvl="1"/>
            <a:r>
              <a:rPr lang="en-US" dirty="0" smtClean="0"/>
              <a:t>Model Verification by comparing with Space Shuttle Data</a:t>
            </a:r>
          </a:p>
          <a:p>
            <a:r>
              <a:rPr lang="en-US" dirty="0" smtClean="0"/>
              <a:t>Pressurization of Space Shuttle’s LH2 Tank</a:t>
            </a:r>
          </a:p>
          <a:p>
            <a:pPr lvl="1"/>
            <a:r>
              <a:rPr lang="en-US" dirty="0" smtClean="0"/>
              <a:t>Model Verification by comparing with Space Shuttle Data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45BEC-E49B-43BA-9F40-4479D6B7A7C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2"/>
          <p:cNvSpPr>
            <a:spLocks noChangeArrowheads="1"/>
          </p:cNvSpPr>
          <p:nvPr/>
        </p:nvSpPr>
        <p:spPr bwMode="auto">
          <a:xfrm>
            <a:off x="685800" y="-228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dirty="0">
                <a:solidFill>
                  <a:schemeClr val="accent2"/>
                </a:solidFill>
                <a:latin typeface="Arial" charset="0"/>
              </a:rPr>
              <a:t>NBS Test Set-up of Cryogenic Transfer Line</a:t>
            </a:r>
          </a:p>
        </p:txBody>
      </p:sp>
      <p:sp>
        <p:nvSpPr>
          <p:cNvPr id="61445" name="Rectangle 3"/>
          <p:cNvSpPr>
            <a:spLocks noChangeArrowheads="1"/>
          </p:cNvSpPr>
          <p:nvPr/>
        </p:nvSpPr>
        <p:spPr bwMode="auto">
          <a:xfrm>
            <a:off x="3963988" y="5559425"/>
            <a:ext cx="412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1" hangingPunct="1"/>
            <a:r>
              <a:rPr lang="en-US" sz="1300">
                <a:solidFill>
                  <a:schemeClr val="accent2"/>
                </a:solidFill>
              </a:rPr>
              <a:t> </a:t>
            </a:r>
            <a:endParaRPr lang="en-US" sz="2400">
              <a:solidFill>
                <a:schemeClr val="accent2"/>
              </a:solidFill>
            </a:endParaRPr>
          </a:p>
        </p:txBody>
      </p:sp>
      <p:sp>
        <p:nvSpPr>
          <p:cNvPr id="61446" name="Rectangle 4"/>
          <p:cNvSpPr>
            <a:spLocks noChangeArrowheads="1"/>
          </p:cNvSpPr>
          <p:nvPr/>
        </p:nvSpPr>
        <p:spPr bwMode="auto">
          <a:xfrm>
            <a:off x="3967163" y="3816350"/>
            <a:ext cx="41275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l" eaLnBrk="1" hangingPunct="1"/>
            <a:r>
              <a:rPr lang="en-US" sz="1300">
                <a:solidFill>
                  <a:schemeClr val="accent2"/>
                </a:solidFill>
              </a:rPr>
              <a:t> </a:t>
            </a:r>
            <a:endParaRPr lang="en-US" sz="2400">
              <a:solidFill>
                <a:schemeClr val="accent2"/>
              </a:solidFill>
            </a:endParaRPr>
          </a:p>
        </p:txBody>
      </p:sp>
      <p:pic>
        <p:nvPicPr>
          <p:cNvPr id="6144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66813"/>
            <a:ext cx="5943600" cy="529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24000"/>
            <a:ext cx="7391400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Text Box 3"/>
          <p:cNvSpPr txBox="1">
            <a:spLocks noChangeArrowheads="1"/>
          </p:cNvSpPr>
          <p:nvPr/>
        </p:nvSpPr>
        <p:spPr bwMode="auto">
          <a:xfrm>
            <a:off x="1295400" y="0"/>
            <a:ext cx="662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Arial" charset="0"/>
              </a:rPr>
              <a:t>GFSSP Model of Cryogenic Transfer Line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B4CF0-65DD-485A-82DA-DCFC45E513B6}" type="slidenum">
              <a:rPr lang="en-US"/>
              <a:pPr/>
              <a:t>2</a:t>
            </a:fld>
            <a:endParaRPr lang="en-US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 b="1" dirty="0">
                <a:solidFill>
                  <a:schemeClr val="tx2"/>
                </a:solidFill>
              </a:rPr>
              <a:t>Contents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/>
              <a:t>Why we need to analyze Conjugate Heat Transfer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/>
              <a:t>Typical Example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/>
              <a:t>Mathematical Formulation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/>
              <a:t>Solution Algorithm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err="1" smtClean="0"/>
              <a:t>Input/Output</a:t>
            </a:r>
            <a:endParaRPr lang="en-US" sz="32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/>
              <a:t>Examples</a:t>
            </a:r>
            <a:endParaRPr lang="en-US" sz="32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2"/>
          <p:cNvSpPr>
            <a:spLocks noChangeArrowheads="1"/>
          </p:cNvSpPr>
          <p:nvPr/>
        </p:nvSpPr>
        <p:spPr bwMode="auto">
          <a:xfrm>
            <a:off x="304800" y="-152400"/>
            <a:ext cx="883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en-US" sz="2400" dirty="0">
                <a:solidFill>
                  <a:schemeClr val="accent2"/>
                </a:solidFill>
                <a:latin typeface="Arial" charset="0"/>
              </a:rPr>
              <a:t>Comparison with Test Data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66220"/>
            <a:ext cx="3865418" cy="154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9144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/>
              <a:t>Saturated LH</a:t>
            </a:r>
            <a:r>
              <a:rPr lang="en-US" sz="1400" b="1" baseline="-25000" dirty="0"/>
              <a:t>2</a:t>
            </a:r>
            <a:r>
              <a:rPr lang="en-US" sz="1400" b="1" dirty="0"/>
              <a:t> chilldown time for various driving pressures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392382"/>
            <a:ext cx="3241964" cy="203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4343400" y="9144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err="1"/>
              <a:t>Subcooled</a:t>
            </a:r>
            <a:r>
              <a:rPr lang="en-US" sz="1400" b="1" dirty="0"/>
              <a:t> LH</a:t>
            </a:r>
            <a:r>
              <a:rPr lang="en-US" sz="1400" b="1" baseline="-25000" dirty="0"/>
              <a:t>2</a:t>
            </a:r>
            <a:r>
              <a:rPr lang="en-US" sz="1400" b="1" dirty="0"/>
              <a:t> chilldown time for various driving pressures. LH</a:t>
            </a:r>
            <a:r>
              <a:rPr lang="en-US" sz="1400" b="1" baseline="-25000" dirty="0"/>
              <a:t>2</a:t>
            </a:r>
            <a:r>
              <a:rPr lang="en-US" sz="1400" b="1" dirty="0"/>
              <a:t> is </a:t>
            </a:r>
            <a:r>
              <a:rPr lang="en-US" sz="1400" b="1" dirty="0" err="1"/>
              <a:t>subcooled</a:t>
            </a:r>
            <a:r>
              <a:rPr lang="en-US" sz="1400" b="1" dirty="0"/>
              <a:t> at –424.57 ºF</a:t>
            </a:r>
          </a:p>
        </p:txBody>
      </p:sp>
      <p:pic>
        <p:nvPicPr>
          <p:cNvPr id="10" name="Picture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2400" y="4419600"/>
            <a:ext cx="4128654" cy="1420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4087091"/>
            <a:ext cx="305492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34290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/>
              <a:t>Saturated LN</a:t>
            </a:r>
            <a:r>
              <a:rPr lang="en-US" sz="1400" b="1" baseline="-25000" dirty="0"/>
              <a:t>2</a:t>
            </a:r>
            <a:r>
              <a:rPr lang="en-US" sz="1400" b="1" dirty="0"/>
              <a:t> chilldown time for various driving pressures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343400" y="34290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err="1"/>
              <a:t>Subcooled</a:t>
            </a:r>
            <a:r>
              <a:rPr lang="en-US" sz="1400" b="1" dirty="0"/>
              <a:t> LN</a:t>
            </a:r>
            <a:r>
              <a:rPr lang="en-US" sz="1400" b="1" baseline="-25000" dirty="0"/>
              <a:t>2</a:t>
            </a:r>
            <a:r>
              <a:rPr lang="en-US" sz="1400" b="1" dirty="0"/>
              <a:t> chilldown time for various driving pressures. LN</a:t>
            </a:r>
            <a:r>
              <a:rPr lang="en-US" sz="1400" b="1" baseline="-25000" dirty="0"/>
              <a:t>2</a:t>
            </a:r>
            <a:r>
              <a:rPr lang="en-US" sz="1400" b="1" dirty="0"/>
              <a:t> is </a:t>
            </a:r>
            <a:r>
              <a:rPr lang="en-US" sz="1400" b="1" dirty="0" err="1"/>
              <a:t>subcooled</a:t>
            </a:r>
            <a:r>
              <a:rPr lang="en-US" sz="1400" b="1" dirty="0"/>
              <a:t> at –322.87 ºF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3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28800" y="990600"/>
            <a:ext cx="5943600" cy="488823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0" y="646331"/>
            <a:ext cx="12474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/>
              <a:t>p</a:t>
            </a:r>
            <a:r>
              <a:rPr lang="en-US" sz="1600" dirty="0"/>
              <a:t>=36.74 </a:t>
            </a:r>
            <a:r>
              <a:rPr lang="en-US" sz="1600" dirty="0" err="1"/>
              <a:t>psia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5715000" y="646331"/>
            <a:ext cx="12474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/>
              <a:t>p</a:t>
            </a:r>
            <a:r>
              <a:rPr lang="en-US" sz="1600" dirty="0"/>
              <a:t>=61.72 </a:t>
            </a:r>
            <a:r>
              <a:rPr lang="en-US" sz="1600" dirty="0" err="1"/>
              <a:t>psia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2388592" y="5873115"/>
            <a:ext cx="11448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/>
              <a:t>p</a:t>
            </a:r>
            <a:r>
              <a:rPr lang="en-US" sz="1600" dirty="0"/>
              <a:t>=86.7 </a:t>
            </a:r>
            <a:r>
              <a:rPr lang="en-US" sz="1600" dirty="0" err="1"/>
              <a:t>psia</a:t>
            </a:r>
            <a:endParaRPr lang="en-US" sz="1600" dirty="0"/>
          </a:p>
        </p:txBody>
      </p:sp>
      <p:sp>
        <p:nvSpPr>
          <p:cNvPr id="8" name="Rectangle 7"/>
          <p:cNvSpPr/>
          <p:nvPr/>
        </p:nvSpPr>
        <p:spPr>
          <a:xfrm>
            <a:off x="5817592" y="5873115"/>
            <a:ext cx="11448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/>
              <a:t>p</a:t>
            </a:r>
            <a:r>
              <a:rPr lang="en-US" sz="1600" dirty="0"/>
              <a:t>=161 </a:t>
            </a:r>
            <a:r>
              <a:rPr lang="en-US" sz="1600" dirty="0" err="1"/>
              <a:t>psia</a:t>
            </a:r>
            <a:r>
              <a:rPr lang="en-US" sz="1600" dirty="0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1828800" y="0"/>
            <a:ext cx="5715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Comparison of temperature histories for </a:t>
            </a:r>
            <a:r>
              <a:rPr lang="en-US" sz="1800" dirty="0" err="1"/>
              <a:t>subcooled</a:t>
            </a:r>
            <a:r>
              <a:rPr lang="en-US" sz="1800" dirty="0"/>
              <a:t> LH</a:t>
            </a:r>
            <a:r>
              <a:rPr lang="en-US" sz="1800" baseline="-25000" dirty="0"/>
              <a:t>2</a:t>
            </a:r>
            <a:r>
              <a:rPr lang="en-US" sz="1800" dirty="0"/>
              <a:t> for various driving pressures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200" y="1905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Station #1 (violet</a:t>
            </a:r>
            <a:r>
              <a:rPr lang="en-US" sz="1200" dirty="0" smtClean="0"/>
              <a:t>)</a:t>
            </a:r>
          </a:p>
          <a:p>
            <a:r>
              <a:rPr lang="en-US" sz="1200" dirty="0" smtClean="0"/>
              <a:t>—</a:t>
            </a:r>
            <a:r>
              <a:rPr lang="en-US" sz="1200" dirty="0"/>
              <a:t>20 ft from tank inlet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6200" y="261041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Station </a:t>
            </a:r>
            <a:r>
              <a:rPr lang="en-US" sz="1200" dirty="0"/>
              <a:t>#2 (red</a:t>
            </a:r>
            <a:r>
              <a:rPr lang="en-US" sz="1200" dirty="0" smtClean="0"/>
              <a:t>)</a:t>
            </a:r>
          </a:p>
          <a:p>
            <a:r>
              <a:rPr lang="en-US" sz="1200" dirty="0" smtClean="0"/>
              <a:t>—</a:t>
            </a:r>
            <a:r>
              <a:rPr lang="en-US" sz="1200" dirty="0"/>
              <a:t>80 ft from tank inlet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200" y="335851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Station </a:t>
            </a:r>
            <a:r>
              <a:rPr lang="en-US" sz="1200" dirty="0"/>
              <a:t>#3 (green</a:t>
            </a:r>
            <a:r>
              <a:rPr lang="en-US" sz="1200" dirty="0" smtClean="0"/>
              <a:t>)</a:t>
            </a:r>
          </a:p>
          <a:p>
            <a:r>
              <a:rPr lang="en-US" sz="1200" dirty="0" smtClean="0"/>
              <a:t>—</a:t>
            </a:r>
            <a:r>
              <a:rPr lang="en-US" sz="1200" dirty="0"/>
              <a:t>141 ft from tank inlet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6200" y="387206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Station </a:t>
            </a:r>
            <a:r>
              <a:rPr lang="en-US" sz="1200" dirty="0"/>
              <a:t>#4 (blue</a:t>
            </a:r>
            <a:r>
              <a:rPr lang="en-US" sz="1200" dirty="0" smtClean="0"/>
              <a:t>)</a:t>
            </a:r>
          </a:p>
          <a:p>
            <a:r>
              <a:rPr lang="en-US" sz="1200" dirty="0" smtClean="0"/>
              <a:t>—</a:t>
            </a:r>
            <a:r>
              <a:rPr lang="en-US" sz="1200" dirty="0"/>
              <a:t>198 ft from tank inlet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3" y="0"/>
            <a:ext cx="8791575" cy="6324600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000125"/>
            <a:ext cx="8686800" cy="5248275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686800" cy="5791200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00125"/>
            <a:ext cx="8686800" cy="5705475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17625" y="57150"/>
            <a:ext cx="6508750" cy="609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ET LH</a:t>
            </a:r>
            <a:r>
              <a:rPr kumimoji="0" lang="en-US" b="0" i="0" u="none" strike="noStrike" kern="0" cap="none" spc="0" normalizeH="0" baseline="-2500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Tank Properties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72575" cy="6605588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1" y="152400"/>
            <a:ext cx="8662988" cy="6143625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388"/>
            <a:ext cx="9163050" cy="6753225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2EE9-EF04-4CD6-AF7E-B43D31EAF079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97EF9CB-2E92-4B24-A7F0-D0176E3FB6EF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6" name="Picture 4" descr="Externaltan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8238" y="1600200"/>
            <a:ext cx="3057525" cy="2032000"/>
          </a:xfrm>
          <a:prstGeom prst="rect">
            <a:avLst/>
          </a:prstGeom>
          <a:noFill/>
        </p:spPr>
      </p:pic>
      <p:pic>
        <p:nvPicPr>
          <p:cNvPr id="7" name="Picture 5" descr="Shuttleexternaltan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7738" y="1600200"/>
            <a:ext cx="3743325" cy="2224088"/>
          </a:xfrm>
          <a:prstGeom prst="rect">
            <a:avLst/>
          </a:prstGeom>
          <a:noFill/>
        </p:spPr>
      </p:pic>
      <p:pic>
        <p:nvPicPr>
          <p:cNvPr id="8" name="Picture 6" descr="Lh2_tan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760788"/>
            <a:ext cx="2590800" cy="1854200"/>
          </a:xfrm>
          <a:prstGeom prst="rect">
            <a:avLst/>
          </a:prstGeom>
          <a:noFill/>
        </p:spPr>
      </p:pic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2514600" y="4572000"/>
            <a:ext cx="6400800" cy="1660525"/>
            <a:chOff x="1536" y="816"/>
            <a:chExt cx="4032" cy="1046"/>
          </a:xfrm>
        </p:grpSpPr>
        <p:grpSp>
          <p:nvGrpSpPr>
            <p:cNvPr id="10" name="Group 8"/>
            <p:cNvGrpSpPr>
              <a:grpSpLocks/>
            </p:cNvGrpSpPr>
            <p:nvPr/>
          </p:nvGrpSpPr>
          <p:grpSpPr bwMode="auto">
            <a:xfrm>
              <a:off x="1536" y="1104"/>
              <a:ext cx="2784" cy="701"/>
              <a:chOff x="1536" y="1104"/>
              <a:chExt cx="2784" cy="701"/>
            </a:xfrm>
          </p:grpSpPr>
          <p:pic>
            <p:nvPicPr>
              <p:cNvPr id="19" name="Picture 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536" y="1104"/>
                <a:ext cx="2784" cy="7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" name="Rectangle 10"/>
              <p:cNvSpPr>
                <a:spLocks noChangeArrowheads="1"/>
              </p:cNvSpPr>
              <p:nvPr/>
            </p:nvSpPr>
            <p:spPr bwMode="auto">
              <a:xfrm>
                <a:off x="2914" y="1217"/>
                <a:ext cx="90" cy="25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Rectangle 11"/>
              <p:cNvSpPr>
                <a:spLocks noChangeArrowheads="1"/>
              </p:cNvSpPr>
              <p:nvPr/>
            </p:nvSpPr>
            <p:spPr bwMode="auto">
              <a:xfrm>
                <a:off x="2931" y="1190"/>
                <a:ext cx="49" cy="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2968" y="1161"/>
                <a:ext cx="64" cy="23"/>
              </a:xfrm>
              <a:custGeom>
                <a:avLst/>
                <a:gdLst/>
                <a:ahLst/>
                <a:cxnLst>
                  <a:cxn ang="0">
                    <a:pos x="2" y="25"/>
                  </a:cxn>
                  <a:cxn ang="0">
                    <a:pos x="4" y="13"/>
                  </a:cxn>
                  <a:cxn ang="0">
                    <a:pos x="28" y="1"/>
                  </a:cxn>
                  <a:cxn ang="0">
                    <a:pos x="64" y="9"/>
                  </a:cxn>
                  <a:cxn ang="0">
                    <a:pos x="96" y="21"/>
                  </a:cxn>
                </a:cxnLst>
                <a:rect l="0" t="0" r="r" b="b"/>
                <a:pathLst>
                  <a:path w="96" h="25">
                    <a:moveTo>
                      <a:pt x="2" y="25"/>
                    </a:moveTo>
                    <a:cubicBezTo>
                      <a:pt x="1" y="21"/>
                      <a:pt x="0" y="17"/>
                      <a:pt x="4" y="13"/>
                    </a:cubicBezTo>
                    <a:cubicBezTo>
                      <a:pt x="8" y="9"/>
                      <a:pt x="18" y="2"/>
                      <a:pt x="28" y="1"/>
                    </a:cubicBezTo>
                    <a:cubicBezTo>
                      <a:pt x="38" y="0"/>
                      <a:pt x="53" y="6"/>
                      <a:pt x="64" y="9"/>
                    </a:cubicBezTo>
                    <a:cubicBezTo>
                      <a:pt x="75" y="12"/>
                      <a:pt x="85" y="16"/>
                      <a:pt x="96" y="2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Freeform 13"/>
              <p:cNvSpPr>
                <a:spLocks/>
              </p:cNvSpPr>
              <p:nvPr/>
            </p:nvSpPr>
            <p:spPr bwMode="auto">
              <a:xfrm>
                <a:off x="2946" y="1133"/>
                <a:ext cx="103" cy="55"/>
              </a:xfrm>
              <a:custGeom>
                <a:avLst/>
                <a:gdLst/>
                <a:ahLst/>
                <a:cxnLst>
                  <a:cxn ang="0">
                    <a:pos x="0" y="60"/>
                  </a:cxn>
                  <a:cxn ang="0">
                    <a:pos x="2" y="36"/>
                  </a:cxn>
                  <a:cxn ang="0">
                    <a:pos x="12" y="18"/>
                  </a:cxn>
                  <a:cxn ang="0">
                    <a:pos x="32" y="4"/>
                  </a:cxn>
                  <a:cxn ang="0">
                    <a:pos x="64" y="0"/>
                  </a:cxn>
                  <a:cxn ang="0">
                    <a:pos x="100" y="4"/>
                  </a:cxn>
                  <a:cxn ang="0">
                    <a:pos x="138" y="16"/>
                  </a:cxn>
                  <a:cxn ang="0">
                    <a:pos x="156" y="24"/>
                  </a:cxn>
                </a:cxnLst>
                <a:rect l="0" t="0" r="r" b="b"/>
                <a:pathLst>
                  <a:path w="156" h="60">
                    <a:moveTo>
                      <a:pt x="0" y="60"/>
                    </a:moveTo>
                    <a:cubicBezTo>
                      <a:pt x="0" y="51"/>
                      <a:pt x="0" y="43"/>
                      <a:pt x="2" y="36"/>
                    </a:cubicBezTo>
                    <a:cubicBezTo>
                      <a:pt x="4" y="29"/>
                      <a:pt x="7" y="23"/>
                      <a:pt x="12" y="18"/>
                    </a:cubicBezTo>
                    <a:cubicBezTo>
                      <a:pt x="17" y="13"/>
                      <a:pt x="23" y="7"/>
                      <a:pt x="32" y="4"/>
                    </a:cubicBezTo>
                    <a:cubicBezTo>
                      <a:pt x="41" y="1"/>
                      <a:pt x="53" y="0"/>
                      <a:pt x="64" y="0"/>
                    </a:cubicBezTo>
                    <a:cubicBezTo>
                      <a:pt x="75" y="0"/>
                      <a:pt x="88" y="1"/>
                      <a:pt x="100" y="4"/>
                    </a:cubicBezTo>
                    <a:cubicBezTo>
                      <a:pt x="112" y="7"/>
                      <a:pt x="129" y="13"/>
                      <a:pt x="138" y="16"/>
                    </a:cubicBezTo>
                    <a:cubicBezTo>
                      <a:pt x="147" y="19"/>
                      <a:pt x="151" y="21"/>
                      <a:pt x="156" y="2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1776" y="1584"/>
              <a:ext cx="22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15"/>
            <p:cNvSpPr>
              <a:spLocks noChangeShapeType="1"/>
            </p:cNvSpPr>
            <p:nvPr/>
          </p:nvSpPr>
          <p:spPr bwMode="auto">
            <a:xfrm>
              <a:off x="1632" y="1776"/>
              <a:ext cx="25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16"/>
            <p:cNvSpPr>
              <a:spLocks noChangeShapeType="1"/>
            </p:cNvSpPr>
            <p:nvPr/>
          </p:nvSpPr>
          <p:spPr bwMode="auto">
            <a:xfrm flipH="1">
              <a:off x="3024" y="1008"/>
              <a:ext cx="62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Line 17"/>
            <p:cNvSpPr>
              <a:spLocks noChangeShapeType="1"/>
            </p:cNvSpPr>
            <p:nvPr/>
          </p:nvSpPr>
          <p:spPr bwMode="auto">
            <a:xfrm flipH="1">
              <a:off x="3552" y="1296"/>
              <a:ext cx="576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18"/>
            <p:cNvSpPr>
              <a:spLocks noChangeShapeType="1"/>
            </p:cNvSpPr>
            <p:nvPr/>
          </p:nvSpPr>
          <p:spPr bwMode="auto">
            <a:xfrm flipH="1">
              <a:off x="3840" y="1536"/>
              <a:ext cx="576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 Box 19"/>
            <p:cNvSpPr txBox="1">
              <a:spLocks noChangeArrowheads="1"/>
            </p:cNvSpPr>
            <p:nvPr/>
          </p:nvSpPr>
          <p:spPr bwMode="auto">
            <a:xfrm>
              <a:off x="3792" y="816"/>
              <a:ext cx="115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Diffuser</a:t>
              </a:r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4176" y="1104"/>
              <a:ext cx="1248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Liquid level at start of prepress</a:t>
              </a:r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auto">
            <a:xfrm>
              <a:off x="4512" y="1536"/>
              <a:ext cx="1056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/>
                <a:t>Liquid level at end of prepress</a:t>
              </a:r>
            </a:p>
          </p:txBody>
        </p:sp>
      </p:grp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1676400" y="22860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1062038" y="914400"/>
            <a:ext cx="739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Pressurization of Space Shuttle’s LH2 Tank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BC2498-11E3-4652-B6BA-1B1EDF3297E4}" type="slidenum">
              <a:rPr lang="en-US"/>
              <a:pPr/>
              <a:t>3</a:t>
            </a:fld>
            <a:endParaRPr lang="en-US"/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685800" y="838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Conjugate Heat Transfer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90000"/>
              </a:lnSpc>
              <a:spcBef>
                <a:spcPct val="20000"/>
              </a:spcBef>
            </a:pPr>
            <a:r>
              <a:rPr lang="en-US" sz="2800" dirty="0"/>
              <a:t>Why do we need it?</a:t>
            </a:r>
          </a:p>
          <a:p>
            <a:pPr marL="1143000" lvl="2" indent="-2286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/>
              <a:t>In many applications fluid flow and heat transfer are strongly coupled</a:t>
            </a:r>
          </a:p>
          <a:p>
            <a:pPr marL="1143000" lvl="2" indent="-2286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/>
              <a:t>Typical examples in Propulsion Systems are: </a:t>
            </a:r>
          </a:p>
          <a:p>
            <a:pPr marL="1600200" lvl="3" indent="-2286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dirty="0"/>
              <a:t>Pressurization of cryogenic propellant tank</a:t>
            </a:r>
          </a:p>
          <a:p>
            <a:pPr marL="1600200" lvl="3" indent="-2286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dirty="0" err="1"/>
              <a:t>Chilldown</a:t>
            </a:r>
            <a:r>
              <a:rPr lang="en-US" dirty="0"/>
              <a:t> of cryogenic transfer line</a:t>
            </a:r>
          </a:p>
          <a:p>
            <a:pPr marL="1600200" lvl="3" indent="-22860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dirty="0"/>
              <a:t>Regenerative cooling of engine nozzle</a:t>
            </a:r>
          </a:p>
          <a:p>
            <a:pPr marL="1143000" lvl="2" indent="-2286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/>
              <a:t>Integration of separate models of fluid flow and heat transfer </a:t>
            </a:r>
            <a:r>
              <a:rPr lang="en-US" sz="2000" dirty="0" smtClean="0"/>
              <a:t>is </a:t>
            </a:r>
            <a:r>
              <a:rPr lang="en-US" sz="2000" dirty="0"/>
              <a:t>difficult to construct and converge to a correct solution</a:t>
            </a:r>
          </a:p>
          <a:p>
            <a:pPr marL="1143000" lvl="2" indent="-2286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/>
              <a:t>A better approach is to build a conjugate model using one solver module to solve for fluid and solid properties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B0708-7125-4882-A5F6-D8ACA0AC9821}" type="slidenum">
              <a:rPr lang="en-US"/>
              <a:pPr/>
              <a:t>30</a:t>
            </a:fld>
            <a:endParaRPr lang="en-US"/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1143000" y="993775"/>
            <a:ext cx="6858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GFSSP Model of ET Hydrogen Tank Pressurization</a:t>
            </a:r>
          </a:p>
        </p:txBody>
      </p:sp>
      <p:graphicFrame>
        <p:nvGraphicFramePr>
          <p:cNvPr id="79877" name="Object 5"/>
          <p:cNvGraphicFramePr>
            <a:graphicFrameLocks noChangeAspect="1"/>
          </p:cNvGraphicFramePr>
          <p:nvPr/>
        </p:nvGraphicFramePr>
        <p:xfrm>
          <a:off x="2057400" y="2333625"/>
          <a:ext cx="5638800" cy="375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13" name="Photo Editor Photo" r:id="rId3" imgW="4657143" imgH="3104762" progId="">
                  <p:embed/>
                </p:oleObj>
              </mc:Choice>
              <mc:Fallback>
                <p:oleObj name="Photo Editor Photo" r:id="rId3" imgW="4657143" imgH="3104762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333625"/>
                        <a:ext cx="5638800" cy="375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9878" name="Group 6"/>
          <p:cNvGrpSpPr>
            <a:grpSpLocks/>
          </p:cNvGrpSpPr>
          <p:nvPr/>
        </p:nvGrpSpPr>
        <p:grpSpPr bwMode="auto">
          <a:xfrm>
            <a:off x="1409700" y="1824038"/>
            <a:ext cx="7391400" cy="3917950"/>
            <a:chOff x="720" y="991"/>
            <a:chExt cx="4656" cy="2468"/>
          </a:xfrm>
        </p:grpSpPr>
        <p:sp>
          <p:nvSpPr>
            <p:cNvPr id="79879" name="Text Box 7"/>
            <p:cNvSpPr txBox="1">
              <a:spLocks noChangeArrowheads="1"/>
            </p:cNvSpPr>
            <p:nvPr/>
          </p:nvSpPr>
          <p:spPr bwMode="auto">
            <a:xfrm>
              <a:off x="2688" y="2335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Ullage</a:t>
              </a:r>
            </a:p>
          </p:txBody>
        </p:sp>
        <p:sp>
          <p:nvSpPr>
            <p:cNvPr id="79880" name="Line 8"/>
            <p:cNvSpPr>
              <a:spLocks noChangeShapeType="1"/>
            </p:cNvSpPr>
            <p:nvPr/>
          </p:nvSpPr>
          <p:spPr bwMode="auto">
            <a:xfrm>
              <a:off x="3216" y="2479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881" name="Text Box 9"/>
            <p:cNvSpPr txBox="1">
              <a:spLocks noChangeArrowheads="1"/>
            </p:cNvSpPr>
            <p:nvPr/>
          </p:nvSpPr>
          <p:spPr bwMode="auto">
            <a:xfrm>
              <a:off x="3984" y="1663"/>
              <a:ext cx="10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Diffuser</a:t>
              </a:r>
            </a:p>
          </p:txBody>
        </p:sp>
        <p:sp>
          <p:nvSpPr>
            <p:cNvPr id="79882" name="Line 10"/>
            <p:cNvSpPr>
              <a:spLocks noChangeShapeType="1"/>
            </p:cNvSpPr>
            <p:nvPr/>
          </p:nvSpPr>
          <p:spPr bwMode="auto">
            <a:xfrm flipH="1">
              <a:off x="3744" y="1807"/>
              <a:ext cx="24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883" name="Text Box 11"/>
            <p:cNvSpPr txBox="1">
              <a:spLocks noChangeArrowheads="1"/>
            </p:cNvSpPr>
            <p:nvPr/>
          </p:nvSpPr>
          <p:spPr bwMode="auto">
            <a:xfrm>
              <a:off x="4656" y="2239"/>
              <a:ext cx="7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Dome</a:t>
              </a:r>
            </a:p>
          </p:txBody>
        </p:sp>
        <p:sp>
          <p:nvSpPr>
            <p:cNvPr id="79884" name="Line 12"/>
            <p:cNvSpPr>
              <a:spLocks noChangeShapeType="1"/>
            </p:cNvSpPr>
            <p:nvPr/>
          </p:nvSpPr>
          <p:spPr bwMode="auto">
            <a:xfrm flipH="1">
              <a:off x="4464" y="2383"/>
              <a:ext cx="192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885" name="Text Box 13"/>
            <p:cNvSpPr txBox="1">
              <a:spLocks noChangeArrowheads="1"/>
            </p:cNvSpPr>
            <p:nvPr/>
          </p:nvSpPr>
          <p:spPr bwMode="auto">
            <a:xfrm>
              <a:off x="3936" y="3055"/>
              <a:ext cx="9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LH2 Surface</a:t>
              </a:r>
            </a:p>
          </p:txBody>
        </p:sp>
        <p:sp>
          <p:nvSpPr>
            <p:cNvPr id="79886" name="Line 14"/>
            <p:cNvSpPr>
              <a:spLocks noChangeShapeType="1"/>
            </p:cNvSpPr>
            <p:nvPr/>
          </p:nvSpPr>
          <p:spPr bwMode="auto">
            <a:xfrm flipH="1" flipV="1">
              <a:off x="3744" y="3103"/>
              <a:ext cx="192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887" name="Text Box 15"/>
            <p:cNvSpPr txBox="1">
              <a:spLocks noChangeArrowheads="1"/>
            </p:cNvSpPr>
            <p:nvPr/>
          </p:nvSpPr>
          <p:spPr bwMode="auto">
            <a:xfrm>
              <a:off x="2064" y="991"/>
              <a:ext cx="10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Control Valve</a:t>
              </a:r>
            </a:p>
          </p:txBody>
        </p:sp>
        <p:sp>
          <p:nvSpPr>
            <p:cNvPr id="79888" name="Line 16"/>
            <p:cNvSpPr>
              <a:spLocks noChangeShapeType="1"/>
            </p:cNvSpPr>
            <p:nvPr/>
          </p:nvSpPr>
          <p:spPr bwMode="auto">
            <a:xfrm flipH="1">
              <a:off x="2496" y="1183"/>
              <a:ext cx="4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9889" name="Text Box 17"/>
            <p:cNvSpPr txBox="1">
              <a:spLocks noChangeArrowheads="1"/>
            </p:cNvSpPr>
            <p:nvPr/>
          </p:nvSpPr>
          <p:spPr bwMode="auto">
            <a:xfrm>
              <a:off x="720" y="1087"/>
              <a:ext cx="9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He Supply</a:t>
              </a: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3B8E9-19E9-4CB7-B908-4F67390B80CC}" type="slidenum">
              <a:rPr lang="en-US"/>
              <a:pPr/>
              <a:t>31</a:t>
            </a:fld>
            <a:endParaRPr lang="en-US"/>
          </a:p>
        </p:txBody>
      </p:sp>
      <p:grpSp>
        <p:nvGrpSpPr>
          <p:cNvPr id="80900" name="Group 4"/>
          <p:cNvGrpSpPr>
            <a:grpSpLocks noChangeAspect="1"/>
          </p:cNvGrpSpPr>
          <p:nvPr/>
        </p:nvGrpSpPr>
        <p:grpSpPr bwMode="auto">
          <a:xfrm>
            <a:off x="533400" y="457200"/>
            <a:ext cx="8342313" cy="5703888"/>
            <a:chOff x="148" y="294"/>
            <a:chExt cx="5464" cy="3736"/>
          </a:xfrm>
        </p:grpSpPr>
        <p:sp>
          <p:nvSpPr>
            <p:cNvPr id="80901" name="AutoShape 5"/>
            <p:cNvSpPr>
              <a:spLocks noChangeAspect="1" noChangeArrowheads="1" noTextEdit="1"/>
            </p:cNvSpPr>
            <p:nvPr/>
          </p:nvSpPr>
          <p:spPr bwMode="auto">
            <a:xfrm>
              <a:off x="148" y="294"/>
              <a:ext cx="5464" cy="3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02" name="Rectangle 6"/>
            <p:cNvSpPr>
              <a:spLocks noChangeArrowheads="1"/>
            </p:cNvSpPr>
            <p:nvPr/>
          </p:nvSpPr>
          <p:spPr bwMode="auto">
            <a:xfrm>
              <a:off x="796" y="782"/>
              <a:ext cx="3590" cy="282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03" name="Line 7"/>
            <p:cNvSpPr>
              <a:spLocks noChangeShapeType="1"/>
            </p:cNvSpPr>
            <p:nvPr/>
          </p:nvSpPr>
          <p:spPr bwMode="auto">
            <a:xfrm>
              <a:off x="796" y="3327"/>
              <a:ext cx="35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04" name="Line 8"/>
            <p:cNvSpPr>
              <a:spLocks noChangeShapeType="1"/>
            </p:cNvSpPr>
            <p:nvPr/>
          </p:nvSpPr>
          <p:spPr bwMode="auto">
            <a:xfrm>
              <a:off x="796" y="3044"/>
              <a:ext cx="35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05" name="Line 9"/>
            <p:cNvSpPr>
              <a:spLocks noChangeShapeType="1"/>
            </p:cNvSpPr>
            <p:nvPr/>
          </p:nvSpPr>
          <p:spPr bwMode="auto">
            <a:xfrm>
              <a:off x="796" y="2761"/>
              <a:ext cx="35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06" name="Line 10"/>
            <p:cNvSpPr>
              <a:spLocks noChangeShapeType="1"/>
            </p:cNvSpPr>
            <p:nvPr/>
          </p:nvSpPr>
          <p:spPr bwMode="auto">
            <a:xfrm>
              <a:off x="796" y="2479"/>
              <a:ext cx="35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07" name="Line 11"/>
            <p:cNvSpPr>
              <a:spLocks noChangeShapeType="1"/>
            </p:cNvSpPr>
            <p:nvPr/>
          </p:nvSpPr>
          <p:spPr bwMode="auto">
            <a:xfrm>
              <a:off x="796" y="2196"/>
              <a:ext cx="35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08" name="Line 12"/>
            <p:cNvSpPr>
              <a:spLocks noChangeShapeType="1"/>
            </p:cNvSpPr>
            <p:nvPr/>
          </p:nvSpPr>
          <p:spPr bwMode="auto">
            <a:xfrm>
              <a:off x="796" y="1913"/>
              <a:ext cx="35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09" name="Line 13"/>
            <p:cNvSpPr>
              <a:spLocks noChangeShapeType="1"/>
            </p:cNvSpPr>
            <p:nvPr/>
          </p:nvSpPr>
          <p:spPr bwMode="auto">
            <a:xfrm>
              <a:off x="796" y="1631"/>
              <a:ext cx="35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10" name="Line 14"/>
            <p:cNvSpPr>
              <a:spLocks noChangeShapeType="1"/>
            </p:cNvSpPr>
            <p:nvPr/>
          </p:nvSpPr>
          <p:spPr bwMode="auto">
            <a:xfrm>
              <a:off x="796" y="1348"/>
              <a:ext cx="35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11" name="Line 15"/>
            <p:cNvSpPr>
              <a:spLocks noChangeShapeType="1"/>
            </p:cNvSpPr>
            <p:nvPr/>
          </p:nvSpPr>
          <p:spPr bwMode="auto">
            <a:xfrm>
              <a:off x="796" y="1066"/>
              <a:ext cx="35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12" name="Line 16"/>
            <p:cNvSpPr>
              <a:spLocks noChangeShapeType="1"/>
            </p:cNvSpPr>
            <p:nvPr/>
          </p:nvSpPr>
          <p:spPr bwMode="auto">
            <a:xfrm>
              <a:off x="796" y="782"/>
              <a:ext cx="359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13" name="Rectangle 17"/>
            <p:cNvSpPr>
              <a:spLocks noChangeArrowheads="1"/>
            </p:cNvSpPr>
            <p:nvPr/>
          </p:nvSpPr>
          <p:spPr bwMode="auto">
            <a:xfrm>
              <a:off x="796" y="782"/>
              <a:ext cx="3590" cy="2828"/>
            </a:xfrm>
            <a:prstGeom prst="rect">
              <a:avLst/>
            </a:prstGeom>
            <a:noFill/>
            <a:ln w="12700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14" name="Line 18"/>
            <p:cNvSpPr>
              <a:spLocks noChangeShapeType="1"/>
            </p:cNvSpPr>
            <p:nvPr/>
          </p:nvSpPr>
          <p:spPr bwMode="auto">
            <a:xfrm>
              <a:off x="796" y="782"/>
              <a:ext cx="1" cy="2828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15" name="Line 19"/>
            <p:cNvSpPr>
              <a:spLocks noChangeShapeType="1"/>
            </p:cNvSpPr>
            <p:nvPr/>
          </p:nvSpPr>
          <p:spPr bwMode="auto">
            <a:xfrm>
              <a:off x="772" y="3610"/>
              <a:ext cx="24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16" name="Line 20"/>
            <p:cNvSpPr>
              <a:spLocks noChangeShapeType="1"/>
            </p:cNvSpPr>
            <p:nvPr/>
          </p:nvSpPr>
          <p:spPr bwMode="auto">
            <a:xfrm>
              <a:off x="772" y="3327"/>
              <a:ext cx="24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17" name="Line 21"/>
            <p:cNvSpPr>
              <a:spLocks noChangeShapeType="1"/>
            </p:cNvSpPr>
            <p:nvPr/>
          </p:nvSpPr>
          <p:spPr bwMode="auto">
            <a:xfrm>
              <a:off x="772" y="3044"/>
              <a:ext cx="24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18" name="Line 22"/>
            <p:cNvSpPr>
              <a:spLocks noChangeShapeType="1"/>
            </p:cNvSpPr>
            <p:nvPr/>
          </p:nvSpPr>
          <p:spPr bwMode="auto">
            <a:xfrm>
              <a:off x="772" y="2761"/>
              <a:ext cx="24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19" name="Line 23"/>
            <p:cNvSpPr>
              <a:spLocks noChangeShapeType="1"/>
            </p:cNvSpPr>
            <p:nvPr/>
          </p:nvSpPr>
          <p:spPr bwMode="auto">
            <a:xfrm>
              <a:off x="772" y="2479"/>
              <a:ext cx="24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0" name="Line 24"/>
            <p:cNvSpPr>
              <a:spLocks noChangeShapeType="1"/>
            </p:cNvSpPr>
            <p:nvPr/>
          </p:nvSpPr>
          <p:spPr bwMode="auto">
            <a:xfrm>
              <a:off x="772" y="2196"/>
              <a:ext cx="24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1" name="Line 25"/>
            <p:cNvSpPr>
              <a:spLocks noChangeShapeType="1"/>
            </p:cNvSpPr>
            <p:nvPr/>
          </p:nvSpPr>
          <p:spPr bwMode="auto">
            <a:xfrm>
              <a:off x="772" y="1913"/>
              <a:ext cx="24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2" name="Line 26"/>
            <p:cNvSpPr>
              <a:spLocks noChangeShapeType="1"/>
            </p:cNvSpPr>
            <p:nvPr/>
          </p:nvSpPr>
          <p:spPr bwMode="auto">
            <a:xfrm>
              <a:off x="772" y="1631"/>
              <a:ext cx="24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3" name="Line 27"/>
            <p:cNvSpPr>
              <a:spLocks noChangeShapeType="1"/>
            </p:cNvSpPr>
            <p:nvPr/>
          </p:nvSpPr>
          <p:spPr bwMode="auto">
            <a:xfrm>
              <a:off x="772" y="1348"/>
              <a:ext cx="24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4" name="Line 28"/>
            <p:cNvSpPr>
              <a:spLocks noChangeShapeType="1"/>
            </p:cNvSpPr>
            <p:nvPr/>
          </p:nvSpPr>
          <p:spPr bwMode="auto">
            <a:xfrm>
              <a:off x="772" y="1066"/>
              <a:ext cx="24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5" name="Line 29"/>
            <p:cNvSpPr>
              <a:spLocks noChangeShapeType="1"/>
            </p:cNvSpPr>
            <p:nvPr/>
          </p:nvSpPr>
          <p:spPr bwMode="auto">
            <a:xfrm>
              <a:off x="772" y="782"/>
              <a:ext cx="24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6" name="Line 30"/>
            <p:cNvSpPr>
              <a:spLocks noChangeShapeType="1"/>
            </p:cNvSpPr>
            <p:nvPr/>
          </p:nvSpPr>
          <p:spPr bwMode="auto">
            <a:xfrm>
              <a:off x="796" y="3610"/>
              <a:ext cx="3590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7" name="Line 31"/>
            <p:cNvSpPr>
              <a:spLocks noChangeShapeType="1"/>
            </p:cNvSpPr>
            <p:nvPr/>
          </p:nvSpPr>
          <p:spPr bwMode="auto">
            <a:xfrm flipV="1">
              <a:off x="796" y="3610"/>
              <a:ext cx="1" cy="24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8" name="Line 32"/>
            <p:cNvSpPr>
              <a:spLocks noChangeShapeType="1"/>
            </p:cNvSpPr>
            <p:nvPr/>
          </p:nvSpPr>
          <p:spPr bwMode="auto">
            <a:xfrm flipV="1">
              <a:off x="1245" y="3610"/>
              <a:ext cx="1" cy="24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29" name="Line 33"/>
            <p:cNvSpPr>
              <a:spLocks noChangeShapeType="1"/>
            </p:cNvSpPr>
            <p:nvPr/>
          </p:nvSpPr>
          <p:spPr bwMode="auto">
            <a:xfrm flipV="1">
              <a:off x="1693" y="3610"/>
              <a:ext cx="1" cy="24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0" name="Line 34"/>
            <p:cNvSpPr>
              <a:spLocks noChangeShapeType="1"/>
            </p:cNvSpPr>
            <p:nvPr/>
          </p:nvSpPr>
          <p:spPr bwMode="auto">
            <a:xfrm flipV="1">
              <a:off x="2142" y="3610"/>
              <a:ext cx="1" cy="24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1" name="Line 35"/>
            <p:cNvSpPr>
              <a:spLocks noChangeShapeType="1"/>
            </p:cNvSpPr>
            <p:nvPr/>
          </p:nvSpPr>
          <p:spPr bwMode="auto">
            <a:xfrm flipV="1">
              <a:off x="2592" y="3610"/>
              <a:ext cx="1" cy="24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2" name="Line 36"/>
            <p:cNvSpPr>
              <a:spLocks noChangeShapeType="1"/>
            </p:cNvSpPr>
            <p:nvPr/>
          </p:nvSpPr>
          <p:spPr bwMode="auto">
            <a:xfrm flipV="1">
              <a:off x="3040" y="3610"/>
              <a:ext cx="1" cy="24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3" name="Line 37"/>
            <p:cNvSpPr>
              <a:spLocks noChangeShapeType="1"/>
            </p:cNvSpPr>
            <p:nvPr/>
          </p:nvSpPr>
          <p:spPr bwMode="auto">
            <a:xfrm flipV="1">
              <a:off x="3489" y="3610"/>
              <a:ext cx="1" cy="24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4" name="Line 38"/>
            <p:cNvSpPr>
              <a:spLocks noChangeShapeType="1"/>
            </p:cNvSpPr>
            <p:nvPr/>
          </p:nvSpPr>
          <p:spPr bwMode="auto">
            <a:xfrm flipV="1">
              <a:off x="3937" y="3610"/>
              <a:ext cx="1" cy="24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5" name="Line 39"/>
            <p:cNvSpPr>
              <a:spLocks noChangeShapeType="1"/>
            </p:cNvSpPr>
            <p:nvPr/>
          </p:nvSpPr>
          <p:spPr bwMode="auto">
            <a:xfrm flipV="1">
              <a:off x="4386" y="3610"/>
              <a:ext cx="1" cy="24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6" name="Freeform 40"/>
            <p:cNvSpPr>
              <a:spLocks/>
            </p:cNvSpPr>
            <p:nvPr/>
          </p:nvSpPr>
          <p:spPr bwMode="auto">
            <a:xfrm>
              <a:off x="798" y="1165"/>
              <a:ext cx="3142" cy="1605"/>
            </a:xfrm>
            <a:custGeom>
              <a:avLst/>
              <a:gdLst/>
              <a:ahLst/>
              <a:cxnLst>
                <a:cxn ang="0">
                  <a:pos x="49" y="1284"/>
                </a:cxn>
                <a:cxn ang="0">
                  <a:pos x="101" y="1028"/>
                </a:cxn>
                <a:cxn ang="0">
                  <a:pos x="152" y="864"/>
                </a:cxn>
                <a:cxn ang="0">
                  <a:pos x="204" y="738"/>
                </a:cxn>
                <a:cxn ang="0">
                  <a:pos x="255" y="633"/>
                </a:cxn>
                <a:cxn ang="0">
                  <a:pos x="307" y="539"/>
                </a:cxn>
                <a:cxn ang="0">
                  <a:pos x="358" y="454"/>
                </a:cxn>
                <a:cxn ang="0">
                  <a:pos x="410" y="375"/>
                </a:cxn>
                <a:cxn ang="0">
                  <a:pos x="461" y="301"/>
                </a:cxn>
                <a:cxn ang="0">
                  <a:pos x="512" y="230"/>
                </a:cxn>
                <a:cxn ang="0">
                  <a:pos x="564" y="162"/>
                </a:cxn>
                <a:cxn ang="0">
                  <a:pos x="615" y="97"/>
                </a:cxn>
                <a:cxn ang="0">
                  <a:pos x="667" y="34"/>
                </a:cxn>
                <a:cxn ang="0">
                  <a:pos x="718" y="3"/>
                </a:cxn>
                <a:cxn ang="0">
                  <a:pos x="770" y="16"/>
                </a:cxn>
                <a:cxn ang="0">
                  <a:pos x="821" y="29"/>
                </a:cxn>
                <a:cxn ang="0">
                  <a:pos x="872" y="41"/>
                </a:cxn>
                <a:cxn ang="0">
                  <a:pos x="924" y="54"/>
                </a:cxn>
                <a:cxn ang="0">
                  <a:pos x="975" y="67"/>
                </a:cxn>
                <a:cxn ang="0">
                  <a:pos x="1027" y="23"/>
                </a:cxn>
                <a:cxn ang="0">
                  <a:pos x="1078" y="36"/>
                </a:cxn>
                <a:cxn ang="0">
                  <a:pos x="1130" y="49"/>
                </a:cxn>
                <a:cxn ang="0">
                  <a:pos x="1181" y="62"/>
                </a:cxn>
                <a:cxn ang="0">
                  <a:pos x="1233" y="27"/>
                </a:cxn>
                <a:cxn ang="0">
                  <a:pos x="1284" y="37"/>
                </a:cxn>
                <a:cxn ang="0">
                  <a:pos x="1335" y="49"/>
                </a:cxn>
                <a:cxn ang="0">
                  <a:pos x="1387" y="62"/>
                </a:cxn>
                <a:cxn ang="0">
                  <a:pos x="1438" y="26"/>
                </a:cxn>
                <a:cxn ang="0">
                  <a:pos x="1490" y="37"/>
                </a:cxn>
                <a:cxn ang="0">
                  <a:pos x="1541" y="49"/>
                </a:cxn>
                <a:cxn ang="0">
                  <a:pos x="1593" y="62"/>
                </a:cxn>
                <a:cxn ang="0">
                  <a:pos x="1644" y="26"/>
                </a:cxn>
                <a:cxn ang="0">
                  <a:pos x="1695" y="37"/>
                </a:cxn>
                <a:cxn ang="0">
                  <a:pos x="1747" y="49"/>
                </a:cxn>
                <a:cxn ang="0">
                  <a:pos x="1798" y="62"/>
                </a:cxn>
                <a:cxn ang="0">
                  <a:pos x="1850" y="26"/>
                </a:cxn>
                <a:cxn ang="0">
                  <a:pos x="1901" y="37"/>
                </a:cxn>
                <a:cxn ang="0">
                  <a:pos x="1953" y="49"/>
                </a:cxn>
                <a:cxn ang="0">
                  <a:pos x="2004" y="62"/>
                </a:cxn>
                <a:cxn ang="0">
                  <a:pos x="2056" y="27"/>
                </a:cxn>
                <a:cxn ang="0">
                  <a:pos x="2107" y="36"/>
                </a:cxn>
                <a:cxn ang="0">
                  <a:pos x="2158" y="49"/>
                </a:cxn>
                <a:cxn ang="0">
                  <a:pos x="2210" y="61"/>
                </a:cxn>
                <a:cxn ang="0">
                  <a:pos x="2261" y="27"/>
                </a:cxn>
                <a:cxn ang="0">
                  <a:pos x="2313" y="36"/>
                </a:cxn>
                <a:cxn ang="0">
                  <a:pos x="2364" y="48"/>
                </a:cxn>
                <a:cxn ang="0">
                  <a:pos x="2416" y="61"/>
                </a:cxn>
                <a:cxn ang="0">
                  <a:pos x="2467" y="28"/>
                </a:cxn>
                <a:cxn ang="0">
                  <a:pos x="2518" y="35"/>
                </a:cxn>
                <a:cxn ang="0">
                  <a:pos x="2570" y="48"/>
                </a:cxn>
                <a:cxn ang="0">
                  <a:pos x="2621" y="61"/>
                </a:cxn>
                <a:cxn ang="0">
                  <a:pos x="2673" y="30"/>
                </a:cxn>
                <a:cxn ang="0">
                  <a:pos x="2724" y="35"/>
                </a:cxn>
                <a:cxn ang="0">
                  <a:pos x="2776" y="47"/>
                </a:cxn>
                <a:cxn ang="0">
                  <a:pos x="2827" y="60"/>
                </a:cxn>
                <a:cxn ang="0">
                  <a:pos x="2879" y="33"/>
                </a:cxn>
                <a:cxn ang="0">
                  <a:pos x="2930" y="34"/>
                </a:cxn>
                <a:cxn ang="0">
                  <a:pos x="2981" y="47"/>
                </a:cxn>
                <a:cxn ang="0">
                  <a:pos x="3033" y="60"/>
                </a:cxn>
                <a:cxn ang="0">
                  <a:pos x="3084" y="32"/>
                </a:cxn>
                <a:cxn ang="0">
                  <a:pos x="3136" y="34"/>
                </a:cxn>
                <a:cxn ang="0">
                  <a:pos x="3187" y="47"/>
                </a:cxn>
                <a:cxn ang="0">
                  <a:pos x="3239" y="59"/>
                </a:cxn>
              </a:cxnLst>
              <a:rect l="0" t="0" r="r" b="b"/>
              <a:pathLst>
                <a:path w="3274" h="1672">
                  <a:moveTo>
                    <a:pt x="0" y="1672"/>
                  </a:moveTo>
                  <a:lnTo>
                    <a:pt x="3" y="1644"/>
                  </a:lnTo>
                  <a:lnTo>
                    <a:pt x="5" y="1625"/>
                  </a:lnTo>
                  <a:lnTo>
                    <a:pt x="7" y="1600"/>
                  </a:lnTo>
                  <a:lnTo>
                    <a:pt x="10" y="1580"/>
                  </a:lnTo>
                  <a:lnTo>
                    <a:pt x="12" y="1558"/>
                  </a:lnTo>
                  <a:lnTo>
                    <a:pt x="14" y="1538"/>
                  </a:lnTo>
                  <a:lnTo>
                    <a:pt x="17" y="1517"/>
                  </a:lnTo>
                  <a:lnTo>
                    <a:pt x="19" y="1498"/>
                  </a:lnTo>
                  <a:lnTo>
                    <a:pt x="21" y="1479"/>
                  </a:lnTo>
                  <a:lnTo>
                    <a:pt x="24" y="1460"/>
                  </a:lnTo>
                  <a:lnTo>
                    <a:pt x="26" y="1442"/>
                  </a:lnTo>
                  <a:lnTo>
                    <a:pt x="28" y="1425"/>
                  </a:lnTo>
                  <a:lnTo>
                    <a:pt x="31" y="1408"/>
                  </a:lnTo>
                  <a:lnTo>
                    <a:pt x="33" y="1391"/>
                  </a:lnTo>
                  <a:lnTo>
                    <a:pt x="35" y="1374"/>
                  </a:lnTo>
                  <a:lnTo>
                    <a:pt x="38" y="1359"/>
                  </a:lnTo>
                  <a:lnTo>
                    <a:pt x="40" y="1343"/>
                  </a:lnTo>
                  <a:lnTo>
                    <a:pt x="42" y="1328"/>
                  </a:lnTo>
                  <a:lnTo>
                    <a:pt x="45" y="1313"/>
                  </a:lnTo>
                  <a:lnTo>
                    <a:pt x="47" y="1299"/>
                  </a:lnTo>
                  <a:lnTo>
                    <a:pt x="49" y="1284"/>
                  </a:lnTo>
                  <a:lnTo>
                    <a:pt x="52" y="1270"/>
                  </a:lnTo>
                  <a:lnTo>
                    <a:pt x="54" y="1257"/>
                  </a:lnTo>
                  <a:lnTo>
                    <a:pt x="56" y="1249"/>
                  </a:lnTo>
                  <a:lnTo>
                    <a:pt x="59" y="1229"/>
                  </a:lnTo>
                  <a:lnTo>
                    <a:pt x="61" y="1219"/>
                  </a:lnTo>
                  <a:lnTo>
                    <a:pt x="63" y="1202"/>
                  </a:lnTo>
                  <a:lnTo>
                    <a:pt x="66" y="1191"/>
                  </a:lnTo>
                  <a:lnTo>
                    <a:pt x="68" y="1176"/>
                  </a:lnTo>
                  <a:lnTo>
                    <a:pt x="70" y="1165"/>
                  </a:lnTo>
                  <a:lnTo>
                    <a:pt x="73" y="1152"/>
                  </a:lnTo>
                  <a:lnTo>
                    <a:pt x="75" y="1141"/>
                  </a:lnTo>
                  <a:lnTo>
                    <a:pt x="77" y="1129"/>
                  </a:lnTo>
                  <a:lnTo>
                    <a:pt x="80" y="1118"/>
                  </a:lnTo>
                  <a:lnTo>
                    <a:pt x="82" y="1107"/>
                  </a:lnTo>
                  <a:lnTo>
                    <a:pt x="85" y="1097"/>
                  </a:lnTo>
                  <a:lnTo>
                    <a:pt x="87" y="1086"/>
                  </a:lnTo>
                  <a:lnTo>
                    <a:pt x="89" y="1076"/>
                  </a:lnTo>
                  <a:lnTo>
                    <a:pt x="92" y="1066"/>
                  </a:lnTo>
                  <a:lnTo>
                    <a:pt x="94" y="1056"/>
                  </a:lnTo>
                  <a:lnTo>
                    <a:pt x="96" y="1047"/>
                  </a:lnTo>
                  <a:lnTo>
                    <a:pt x="99" y="1038"/>
                  </a:lnTo>
                  <a:lnTo>
                    <a:pt x="101" y="1028"/>
                  </a:lnTo>
                  <a:lnTo>
                    <a:pt x="103" y="1020"/>
                  </a:lnTo>
                  <a:lnTo>
                    <a:pt x="106" y="1011"/>
                  </a:lnTo>
                  <a:lnTo>
                    <a:pt x="108" y="1002"/>
                  </a:lnTo>
                  <a:lnTo>
                    <a:pt x="110" y="994"/>
                  </a:lnTo>
                  <a:lnTo>
                    <a:pt x="113" y="986"/>
                  </a:lnTo>
                  <a:lnTo>
                    <a:pt x="115" y="978"/>
                  </a:lnTo>
                  <a:lnTo>
                    <a:pt x="117" y="970"/>
                  </a:lnTo>
                  <a:lnTo>
                    <a:pt x="120" y="962"/>
                  </a:lnTo>
                  <a:lnTo>
                    <a:pt x="122" y="954"/>
                  </a:lnTo>
                  <a:lnTo>
                    <a:pt x="124" y="947"/>
                  </a:lnTo>
                  <a:lnTo>
                    <a:pt x="127" y="939"/>
                  </a:lnTo>
                  <a:lnTo>
                    <a:pt x="129" y="932"/>
                  </a:lnTo>
                  <a:lnTo>
                    <a:pt x="131" y="925"/>
                  </a:lnTo>
                  <a:lnTo>
                    <a:pt x="134" y="918"/>
                  </a:lnTo>
                  <a:lnTo>
                    <a:pt x="136" y="910"/>
                  </a:lnTo>
                  <a:lnTo>
                    <a:pt x="138" y="904"/>
                  </a:lnTo>
                  <a:lnTo>
                    <a:pt x="141" y="897"/>
                  </a:lnTo>
                  <a:lnTo>
                    <a:pt x="143" y="890"/>
                  </a:lnTo>
                  <a:lnTo>
                    <a:pt x="145" y="883"/>
                  </a:lnTo>
                  <a:lnTo>
                    <a:pt x="148" y="877"/>
                  </a:lnTo>
                  <a:lnTo>
                    <a:pt x="150" y="870"/>
                  </a:lnTo>
                  <a:lnTo>
                    <a:pt x="152" y="864"/>
                  </a:lnTo>
                  <a:lnTo>
                    <a:pt x="155" y="858"/>
                  </a:lnTo>
                  <a:lnTo>
                    <a:pt x="157" y="851"/>
                  </a:lnTo>
                  <a:lnTo>
                    <a:pt x="159" y="845"/>
                  </a:lnTo>
                  <a:lnTo>
                    <a:pt x="162" y="839"/>
                  </a:lnTo>
                  <a:lnTo>
                    <a:pt x="164" y="833"/>
                  </a:lnTo>
                  <a:lnTo>
                    <a:pt x="166" y="827"/>
                  </a:lnTo>
                  <a:lnTo>
                    <a:pt x="169" y="821"/>
                  </a:lnTo>
                  <a:lnTo>
                    <a:pt x="171" y="815"/>
                  </a:lnTo>
                  <a:lnTo>
                    <a:pt x="173" y="809"/>
                  </a:lnTo>
                  <a:lnTo>
                    <a:pt x="176" y="803"/>
                  </a:lnTo>
                  <a:lnTo>
                    <a:pt x="178" y="798"/>
                  </a:lnTo>
                  <a:lnTo>
                    <a:pt x="180" y="792"/>
                  </a:lnTo>
                  <a:lnTo>
                    <a:pt x="183" y="787"/>
                  </a:lnTo>
                  <a:lnTo>
                    <a:pt x="185" y="781"/>
                  </a:lnTo>
                  <a:lnTo>
                    <a:pt x="187" y="775"/>
                  </a:lnTo>
                  <a:lnTo>
                    <a:pt x="190" y="770"/>
                  </a:lnTo>
                  <a:lnTo>
                    <a:pt x="192" y="765"/>
                  </a:lnTo>
                  <a:lnTo>
                    <a:pt x="194" y="759"/>
                  </a:lnTo>
                  <a:lnTo>
                    <a:pt x="197" y="754"/>
                  </a:lnTo>
                  <a:lnTo>
                    <a:pt x="199" y="749"/>
                  </a:lnTo>
                  <a:lnTo>
                    <a:pt x="201" y="743"/>
                  </a:lnTo>
                  <a:lnTo>
                    <a:pt x="204" y="738"/>
                  </a:lnTo>
                  <a:lnTo>
                    <a:pt x="206" y="733"/>
                  </a:lnTo>
                  <a:lnTo>
                    <a:pt x="208" y="728"/>
                  </a:lnTo>
                  <a:lnTo>
                    <a:pt x="211" y="723"/>
                  </a:lnTo>
                  <a:lnTo>
                    <a:pt x="213" y="718"/>
                  </a:lnTo>
                  <a:lnTo>
                    <a:pt x="215" y="713"/>
                  </a:lnTo>
                  <a:lnTo>
                    <a:pt x="218" y="708"/>
                  </a:lnTo>
                  <a:lnTo>
                    <a:pt x="220" y="703"/>
                  </a:lnTo>
                  <a:lnTo>
                    <a:pt x="222" y="698"/>
                  </a:lnTo>
                  <a:lnTo>
                    <a:pt x="225" y="693"/>
                  </a:lnTo>
                  <a:lnTo>
                    <a:pt x="227" y="688"/>
                  </a:lnTo>
                  <a:lnTo>
                    <a:pt x="229" y="683"/>
                  </a:lnTo>
                  <a:lnTo>
                    <a:pt x="232" y="679"/>
                  </a:lnTo>
                  <a:lnTo>
                    <a:pt x="234" y="674"/>
                  </a:lnTo>
                  <a:lnTo>
                    <a:pt x="236" y="669"/>
                  </a:lnTo>
                  <a:lnTo>
                    <a:pt x="239" y="665"/>
                  </a:lnTo>
                  <a:lnTo>
                    <a:pt x="241" y="660"/>
                  </a:lnTo>
                  <a:lnTo>
                    <a:pt x="244" y="655"/>
                  </a:lnTo>
                  <a:lnTo>
                    <a:pt x="246" y="651"/>
                  </a:lnTo>
                  <a:lnTo>
                    <a:pt x="248" y="646"/>
                  </a:lnTo>
                  <a:lnTo>
                    <a:pt x="251" y="642"/>
                  </a:lnTo>
                  <a:lnTo>
                    <a:pt x="253" y="637"/>
                  </a:lnTo>
                  <a:lnTo>
                    <a:pt x="255" y="633"/>
                  </a:lnTo>
                  <a:lnTo>
                    <a:pt x="258" y="628"/>
                  </a:lnTo>
                  <a:lnTo>
                    <a:pt x="260" y="624"/>
                  </a:lnTo>
                  <a:lnTo>
                    <a:pt x="262" y="619"/>
                  </a:lnTo>
                  <a:lnTo>
                    <a:pt x="265" y="615"/>
                  </a:lnTo>
                  <a:lnTo>
                    <a:pt x="267" y="610"/>
                  </a:lnTo>
                  <a:lnTo>
                    <a:pt x="269" y="606"/>
                  </a:lnTo>
                  <a:lnTo>
                    <a:pt x="272" y="602"/>
                  </a:lnTo>
                  <a:lnTo>
                    <a:pt x="274" y="597"/>
                  </a:lnTo>
                  <a:lnTo>
                    <a:pt x="276" y="593"/>
                  </a:lnTo>
                  <a:lnTo>
                    <a:pt x="279" y="589"/>
                  </a:lnTo>
                  <a:lnTo>
                    <a:pt x="281" y="584"/>
                  </a:lnTo>
                  <a:lnTo>
                    <a:pt x="283" y="580"/>
                  </a:lnTo>
                  <a:lnTo>
                    <a:pt x="286" y="576"/>
                  </a:lnTo>
                  <a:lnTo>
                    <a:pt x="288" y="572"/>
                  </a:lnTo>
                  <a:lnTo>
                    <a:pt x="290" y="568"/>
                  </a:lnTo>
                  <a:lnTo>
                    <a:pt x="293" y="563"/>
                  </a:lnTo>
                  <a:lnTo>
                    <a:pt x="295" y="559"/>
                  </a:lnTo>
                  <a:lnTo>
                    <a:pt x="297" y="555"/>
                  </a:lnTo>
                  <a:lnTo>
                    <a:pt x="300" y="551"/>
                  </a:lnTo>
                  <a:lnTo>
                    <a:pt x="302" y="547"/>
                  </a:lnTo>
                  <a:lnTo>
                    <a:pt x="304" y="543"/>
                  </a:lnTo>
                  <a:lnTo>
                    <a:pt x="307" y="539"/>
                  </a:lnTo>
                  <a:lnTo>
                    <a:pt x="309" y="535"/>
                  </a:lnTo>
                  <a:lnTo>
                    <a:pt x="311" y="531"/>
                  </a:lnTo>
                  <a:lnTo>
                    <a:pt x="314" y="527"/>
                  </a:lnTo>
                  <a:lnTo>
                    <a:pt x="316" y="523"/>
                  </a:lnTo>
                  <a:lnTo>
                    <a:pt x="318" y="519"/>
                  </a:lnTo>
                  <a:lnTo>
                    <a:pt x="321" y="515"/>
                  </a:lnTo>
                  <a:lnTo>
                    <a:pt x="323" y="511"/>
                  </a:lnTo>
                  <a:lnTo>
                    <a:pt x="325" y="507"/>
                  </a:lnTo>
                  <a:lnTo>
                    <a:pt x="328" y="503"/>
                  </a:lnTo>
                  <a:lnTo>
                    <a:pt x="330" y="499"/>
                  </a:lnTo>
                  <a:lnTo>
                    <a:pt x="332" y="495"/>
                  </a:lnTo>
                  <a:lnTo>
                    <a:pt x="335" y="492"/>
                  </a:lnTo>
                  <a:lnTo>
                    <a:pt x="337" y="488"/>
                  </a:lnTo>
                  <a:lnTo>
                    <a:pt x="339" y="484"/>
                  </a:lnTo>
                  <a:lnTo>
                    <a:pt x="342" y="480"/>
                  </a:lnTo>
                  <a:lnTo>
                    <a:pt x="344" y="476"/>
                  </a:lnTo>
                  <a:lnTo>
                    <a:pt x="346" y="472"/>
                  </a:lnTo>
                  <a:lnTo>
                    <a:pt x="349" y="469"/>
                  </a:lnTo>
                  <a:lnTo>
                    <a:pt x="351" y="465"/>
                  </a:lnTo>
                  <a:lnTo>
                    <a:pt x="353" y="461"/>
                  </a:lnTo>
                  <a:lnTo>
                    <a:pt x="356" y="457"/>
                  </a:lnTo>
                  <a:lnTo>
                    <a:pt x="358" y="454"/>
                  </a:lnTo>
                  <a:lnTo>
                    <a:pt x="360" y="450"/>
                  </a:lnTo>
                  <a:lnTo>
                    <a:pt x="363" y="446"/>
                  </a:lnTo>
                  <a:lnTo>
                    <a:pt x="365" y="443"/>
                  </a:lnTo>
                  <a:lnTo>
                    <a:pt x="367" y="439"/>
                  </a:lnTo>
                  <a:lnTo>
                    <a:pt x="370" y="435"/>
                  </a:lnTo>
                  <a:lnTo>
                    <a:pt x="372" y="432"/>
                  </a:lnTo>
                  <a:lnTo>
                    <a:pt x="374" y="428"/>
                  </a:lnTo>
                  <a:lnTo>
                    <a:pt x="377" y="424"/>
                  </a:lnTo>
                  <a:lnTo>
                    <a:pt x="379" y="421"/>
                  </a:lnTo>
                  <a:lnTo>
                    <a:pt x="381" y="417"/>
                  </a:lnTo>
                  <a:lnTo>
                    <a:pt x="384" y="414"/>
                  </a:lnTo>
                  <a:lnTo>
                    <a:pt x="386" y="410"/>
                  </a:lnTo>
                  <a:lnTo>
                    <a:pt x="388" y="406"/>
                  </a:lnTo>
                  <a:lnTo>
                    <a:pt x="391" y="403"/>
                  </a:lnTo>
                  <a:lnTo>
                    <a:pt x="393" y="399"/>
                  </a:lnTo>
                  <a:lnTo>
                    <a:pt x="395" y="396"/>
                  </a:lnTo>
                  <a:lnTo>
                    <a:pt x="398" y="392"/>
                  </a:lnTo>
                  <a:lnTo>
                    <a:pt x="400" y="389"/>
                  </a:lnTo>
                  <a:lnTo>
                    <a:pt x="402" y="385"/>
                  </a:lnTo>
                  <a:lnTo>
                    <a:pt x="405" y="382"/>
                  </a:lnTo>
                  <a:lnTo>
                    <a:pt x="407" y="378"/>
                  </a:lnTo>
                  <a:lnTo>
                    <a:pt x="410" y="375"/>
                  </a:lnTo>
                  <a:lnTo>
                    <a:pt x="412" y="371"/>
                  </a:lnTo>
                  <a:lnTo>
                    <a:pt x="414" y="368"/>
                  </a:lnTo>
                  <a:lnTo>
                    <a:pt x="417" y="364"/>
                  </a:lnTo>
                  <a:lnTo>
                    <a:pt x="419" y="361"/>
                  </a:lnTo>
                  <a:lnTo>
                    <a:pt x="421" y="358"/>
                  </a:lnTo>
                  <a:lnTo>
                    <a:pt x="424" y="354"/>
                  </a:lnTo>
                  <a:lnTo>
                    <a:pt x="426" y="351"/>
                  </a:lnTo>
                  <a:lnTo>
                    <a:pt x="428" y="347"/>
                  </a:lnTo>
                  <a:lnTo>
                    <a:pt x="431" y="344"/>
                  </a:lnTo>
                  <a:lnTo>
                    <a:pt x="433" y="341"/>
                  </a:lnTo>
                  <a:lnTo>
                    <a:pt x="435" y="337"/>
                  </a:lnTo>
                  <a:lnTo>
                    <a:pt x="438" y="334"/>
                  </a:lnTo>
                  <a:lnTo>
                    <a:pt x="440" y="330"/>
                  </a:lnTo>
                  <a:lnTo>
                    <a:pt x="442" y="327"/>
                  </a:lnTo>
                  <a:lnTo>
                    <a:pt x="445" y="324"/>
                  </a:lnTo>
                  <a:lnTo>
                    <a:pt x="447" y="320"/>
                  </a:lnTo>
                  <a:lnTo>
                    <a:pt x="449" y="317"/>
                  </a:lnTo>
                  <a:lnTo>
                    <a:pt x="452" y="314"/>
                  </a:lnTo>
                  <a:lnTo>
                    <a:pt x="454" y="311"/>
                  </a:lnTo>
                  <a:lnTo>
                    <a:pt x="456" y="307"/>
                  </a:lnTo>
                  <a:lnTo>
                    <a:pt x="459" y="304"/>
                  </a:lnTo>
                  <a:lnTo>
                    <a:pt x="461" y="301"/>
                  </a:lnTo>
                  <a:lnTo>
                    <a:pt x="463" y="297"/>
                  </a:lnTo>
                  <a:lnTo>
                    <a:pt x="466" y="294"/>
                  </a:lnTo>
                  <a:lnTo>
                    <a:pt x="468" y="291"/>
                  </a:lnTo>
                  <a:lnTo>
                    <a:pt x="470" y="288"/>
                  </a:lnTo>
                  <a:lnTo>
                    <a:pt x="473" y="284"/>
                  </a:lnTo>
                  <a:lnTo>
                    <a:pt x="475" y="281"/>
                  </a:lnTo>
                  <a:lnTo>
                    <a:pt x="477" y="278"/>
                  </a:lnTo>
                  <a:lnTo>
                    <a:pt x="480" y="275"/>
                  </a:lnTo>
                  <a:lnTo>
                    <a:pt x="482" y="271"/>
                  </a:lnTo>
                  <a:lnTo>
                    <a:pt x="484" y="268"/>
                  </a:lnTo>
                  <a:lnTo>
                    <a:pt x="487" y="265"/>
                  </a:lnTo>
                  <a:lnTo>
                    <a:pt x="489" y="262"/>
                  </a:lnTo>
                  <a:lnTo>
                    <a:pt x="491" y="258"/>
                  </a:lnTo>
                  <a:lnTo>
                    <a:pt x="494" y="255"/>
                  </a:lnTo>
                  <a:lnTo>
                    <a:pt x="496" y="252"/>
                  </a:lnTo>
                  <a:lnTo>
                    <a:pt x="498" y="249"/>
                  </a:lnTo>
                  <a:lnTo>
                    <a:pt x="501" y="246"/>
                  </a:lnTo>
                  <a:lnTo>
                    <a:pt x="503" y="243"/>
                  </a:lnTo>
                  <a:lnTo>
                    <a:pt x="505" y="239"/>
                  </a:lnTo>
                  <a:lnTo>
                    <a:pt x="508" y="236"/>
                  </a:lnTo>
                  <a:lnTo>
                    <a:pt x="510" y="233"/>
                  </a:lnTo>
                  <a:lnTo>
                    <a:pt x="512" y="230"/>
                  </a:lnTo>
                  <a:lnTo>
                    <a:pt x="515" y="227"/>
                  </a:lnTo>
                  <a:lnTo>
                    <a:pt x="517" y="224"/>
                  </a:lnTo>
                  <a:lnTo>
                    <a:pt x="519" y="221"/>
                  </a:lnTo>
                  <a:lnTo>
                    <a:pt x="522" y="217"/>
                  </a:lnTo>
                  <a:lnTo>
                    <a:pt x="524" y="214"/>
                  </a:lnTo>
                  <a:lnTo>
                    <a:pt x="526" y="211"/>
                  </a:lnTo>
                  <a:lnTo>
                    <a:pt x="529" y="208"/>
                  </a:lnTo>
                  <a:lnTo>
                    <a:pt x="531" y="205"/>
                  </a:lnTo>
                  <a:lnTo>
                    <a:pt x="533" y="202"/>
                  </a:lnTo>
                  <a:lnTo>
                    <a:pt x="536" y="199"/>
                  </a:lnTo>
                  <a:lnTo>
                    <a:pt x="538" y="196"/>
                  </a:lnTo>
                  <a:lnTo>
                    <a:pt x="540" y="193"/>
                  </a:lnTo>
                  <a:lnTo>
                    <a:pt x="543" y="190"/>
                  </a:lnTo>
                  <a:lnTo>
                    <a:pt x="545" y="187"/>
                  </a:lnTo>
                  <a:lnTo>
                    <a:pt x="547" y="183"/>
                  </a:lnTo>
                  <a:lnTo>
                    <a:pt x="550" y="180"/>
                  </a:lnTo>
                  <a:lnTo>
                    <a:pt x="552" y="177"/>
                  </a:lnTo>
                  <a:lnTo>
                    <a:pt x="554" y="174"/>
                  </a:lnTo>
                  <a:lnTo>
                    <a:pt x="557" y="171"/>
                  </a:lnTo>
                  <a:lnTo>
                    <a:pt x="559" y="168"/>
                  </a:lnTo>
                  <a:lnTo>
                    <a:pt x="561" y="165"/>
                  </a:lnTo>
                  <a:lnTo>
                    <a:pt x="564" y="162"/>
                  </a:lnTo>
                  <a:lnTo>
                    <a:pt x="566" y="159"/>
                  </a:lnTo>
                  <a:lnTo>
                    <a:pt x="569" y="156"/>
                  </a:lnTo>
                  <a:lnTo>
                    <a:pt x="571" y="153"/>
                  </a:lnTo>
                  <a:lnTo>
                    <a:pt x="573" y="150"/>
                  </a:lnTo>
                  <a:lnTo>
                    <a:pt x="576" y="147"/>
                  </a:lnTo>
                  <a:lnTo>
                    <a:pt x="578" y="144"/>
                  </a:lnTo>
                  <a:lnTo>
                    <a:pt x="580" y="141"/>
                  </a:lnTo>
                  <a:lnTo>
                    <a:pt x="583" y="138"/>
                  </a:lnTo>
                  <a:lnTo>
                    <a:pt x="585" y="135"/>
                  </a:lnTo>
                  <a:lnTo>
                    <a:pt x="587" y="132"/>
                  </a:lnTo>
                  <a:lnTo>
                    <a:pt x="590" y="129"/>
                  </a:lnTo>
                  <a:lnTo>
                    <a:pt x="592" y="126"/>
                  </a:lnTo>
                  <a:lnTo>
                    <a:pt x="594" y="123"/>
                  </a:lnTo>
                  <a:lnTo>
                    <a:pt x="597" y="120"/>
                  </a:lnTo>
                  <a:lnTo>
                    <a:pt x="599" y="117"/>
                  </a:lnTo>
                  <a:lnTo>
                    <a:pt x="601" y="114"/>
                  </a:lnTo>
                  <a:lnTo>
                    <a:pt x="604" y="111"/>
                  </a:lnTo>
                  <a:lnTo>
                    <a:pt x="606" y="109"/>
                  </a:lnTo>
                  <a:lnTo>
                    <a:pt x="608" y="106"/>
                  </a:lnTo>
                  <a:lnTo>
                    <a:pt x="611" y="103"/>
                  </a:lnTo>
                  <a:lnTo>
                    <a:pt x="613" y="100"/>
                  </a:lnTo>
                  <a:lnTo>
                    <a:pt x="615" y="97"/>
                  </a:lnTo>
                  <a:lnTo>
                    <a:pt x="618" y="94"/>
                  </a:lnTo>
                  <a:lnTo>
                    <a:pt x="620" y="91"/>
                  </a:lnTo>
                  <a:lnTo>
                    <a:pt x="622" y="88"/>
                  </a:lnTo>
                  <a:lnTo>
                    <a:pt x="625" y="85"/>
                  </a:lnTo>
                  <a:lnTo>
                    <a:pt x="627" y="82"/>
                  </a:lnTo>
                  <a:lnTo>
                    <a:pt x="629" y="79"/>
                  </a:lnTo>
                  <a:lnTo>
                    <a:pt x="632" y="76"/>
                  </a:lnTo>
                  <a:lnTo>
                    <a:pt x="634" y="74"/>
                  </a:lnTo>
                  <a:lnTo>
                    <a:pt x="636" y="71"/>
                  </a:lnTo>
                  <a:lnTo>
                    <a:pt x="639" y="68"/>
                  </a:lnTo>
                  <a:lnTo>
                    <a:pt x="641" y="65"/>
                  </a:lnTo>
                  <a:lnTo>
                    <a:pt x="643" y="62"/>
                  </a:lnTo>
                  <a:lnTo>
                    <a:pt x="646" y="59"/>
                  </a:lnTo>
                  <a:lnTo>
                    <a:pt x="648" y="56"/>
                  </a:lnTo>
                  <a:lnTo>
                    <a:pt x="650" y="53"/>
                  </a:lnTo>
                  <a:lnTo>
                    <a:pt x="653" y="51"/>
                  </a:lnTo>
                  <a:lnTo>
                    <a:pt x="655" y="48"/>
                  </a:lnTo>
                  <a:lnTo>
                    <a:pt x="657" y="45"/>
                  </a:lnTo>
                  <a:lnTo>
                    <a:pt x="660" y="42"/>
                  </a:lnTo>
                  <a:lnTo>
                    <a:pt x="662" y="39"/>
                  </a:lnTo>
                  <a:lnTo>
                    <a:pt x="664" y="36"/>
                  </a:lnTo>
                  <a:lnTo>
                    <a:pt x="667" y="34"/>
                  </a:lnTo>
                  <a:lnTo>
                    <a:pt x="669" y="31"/>
                  </a:lnTo>
                  <a:lnTo>
                    <a:pt x="671" y="28"/>
                  </a:lnTo>
                  <a:lnTo>
                    <a:pt x="674" y="25"/>
                  </a:lnTo>
                  <a:lnTo>
                    <a:pt x="676" y="22"/>
                  </a:lnTo>
                  <a:lnTo>
                    <a:pt x="678" y="19"/>
                  </a:lnTo>
                  <a:lnTo>
                    <a:pt x="681" y="17"/>
                  </a:lnTo>
                  <a:lnTo>
                    <a:pt x="683" y="14"/>
                  </a:lnTo>
                  <a:lnTo>
                    <a:pt x="685" y="11"/>
                  </a:lnTo>
                  <a:lnTo>
                    <a:pt x="688" y="8"/>
                  </a:lnTo>
                  <a:lnTo>
                    <a:pt x="690" y="5"/>
                  </a:lnTo>
                  <a:lnTo>
                    <a:pt x="692" y="3"/>
                  </a:lnTo>
                  <a:lnTo>
                    <a:pt x="695" y="1"/>
                  </a:lnTo>
                  <a:lnTo>
                    <a:pt x="697" y="0"/>
                  </a:lnTo>
                  <a:lnTo>
                    <a:pt x="699" y="0"/>
                  </a:lnTo>
                  <a:lnTo>
                    <a:pt x="702" y="0"/>
                  </a:lnTo>
                  <a:lnTo>
                    <a:pt x="704" y="0"/>
                  </a:lnTo>
                  <a:lnTo>
                    <a:pt x="706" y="0"/>
                  </a:lnTo>
                  <a:lnTo>
                    <a:pt x="709" y="0"/>
                  </a:lnTo>
                  <a:lnTo>
                    <a:pt x="711" y="1"/>
                  </a:lnTo>
                  <a:lnTo>
                    <a:pt x="713" y="2"/>
                  </a:lnTo>
                  <a:lnTo>
                    <a:pt x="716" y="2"/>
                  </a:lnTo>
                  <a:lnTo>
                    <a:pt x="718" y="3"/>
                  </a:lnTo>
                  <a:lnTo>
                    <a:pt x="720" y="3"/>
                  </a:lnTo>
                  <a:lnTo>
                    <a:pt x="723" y="4"/>
                  </a:lnTo>
                  <a:lnTo>
                    <a:pt x="725" y="4"/>
                  </a:lnTo>
                  <a:lnTo>
                    <a:pt x="727" y="5"/>
                  </a:lnTo>
                  <a:lnTo>
                    <a:pt x="730" y="6"/>
                  </a:lnTo>
                  <a:lnTo>
                    <a:pt x="732" y="6"/>
                  </a:lnTo>
                  <a:lnTo>
                    <a:pt x="735" y="7"/>
                  </a:lnTo>
                  <a:lnTo>
                    <a:pt x="737" y="7"/>
                  </a:lnTo>
                  <a:lnTo>
                    <a:pt x="739" y="8"/>
                  </a:lnTo>
                  <a:lnTo>
                    <a:pt x="742" y="9"/>
                  </a:lnTo>
                  <a:lnTo>
                    <a:pt x="744" y="9"/>
                  </a:lnTo>
                  <a:lnTo>
                    <a:pt x="746" y="10"/>
                  </a:lnTo>
                  <a:lnTo>
                    <a:pt x="749" y="10"/>
                  </a:lnTo>
                  <a:lnTo>
                    <a:pt x="751" y="11"/>
                  </a:lnTo>
                  <a:lnTo>
                    <a:pt x="753" y="12"/>
                  </a:lnTo>
                  <a:lnTo>
                    <a:pt x="756" y="12"/>
                  </a:lnTo>
                  <a:lnTo>
                    <a:pt x="758" y="13"/>
                  </a:lnTo>
                  <a:lnTo>
                    <a:pt x="760" y="13"/>
                  </a:lnTo>
                  <a:lnTo>
                    <a:pt x="763" y="14"/>
                  </a:lnTo>
                  <a:lnTo>
                    <a:pt x="765" y="14"/>
                  </a:lnTo>
                  <a:lnTo>
                    <a:pt x="767" y="15"/>
                  </a:lnTo>
                  <a:lnTo>
                    <a:pt x="770" y="16"/>
                  </a:lnTo>
                  <a:lnTo>
                    <a:pt x="772" y="16"/>
                  </a:lnTo>
                  <a:lnTo>
                    <a:pt x="774" y="17"/>
                  </a:lnTo>
                  <a:lnTo>
                    <a:pt x="777" y="17"/>
                  </a:lnTo>
                  <a:lnTo>
                    <a:pt x="779" y="18"/>
                  </a:lnTo>
                  <a:lnTo>
                    <a:pt x="781" y="19"/>
                  </a:lnTo>
                  <a:lnTo>
                    <a:pt x="784" y="19"/>
                  </a:lnTo>
                  <a:lnTo>
                    <a:pt x="786" y="20"/>
                  </a:lnTo>
                  <a:lnTo>
                    <a:pt x="788" y="20"/>
                  </a:lnTo>
                  <a:lnTo>
                    <a:pt x="791" y="21"/>
                  </a:lnTo>
                  <a:lnTo>
                    <a:pt x="793" y="22"/>
                  </a:lnTo>
                  <a:lnTo>
                    <a:pt x="795" y="22"/>
                  </a:lnTo>
                  <a:lnTo>
                    <a:pt x="798" y="23"/>
                  </a:lnTo>
                  <a:lnTo>
                    <a:pt x="800" y="23"/>
                  </a:lnTo>
                  <a:lnTo>
                    <a:pt x="802" y="24"/>
                  </a:lnTo>
                  <a:lnTo>
                    <a:pt x="805" y="24"/>
                  </a:lnTo>
                  <a:lnTo>
                    <a:pt x="807" y="25"/>
                  </a:lnTo>
                  <a:lnTo>
                    <a:pt x="809" y="26"/>
                  </a:lnTo>
                  <a:lnTo>
                    <a:pt x="812" y="26"/>
                  </a:lnTo>
                  <a:lnTo>
                    <a:pt x="814" y="27"/>
                  </a:lnTo>
                  <a:lnTo>
                    <a:pt x="816" y="27"/>
                  </a:lnTo>
                  <a:lnTo>
                    <a:pt x="819" y="28"/>
                  </a:lnTo>
                  <a:lnTo>
                    <a:pt x="821" y="29"/>
                  </a:lnTo>
                  <a:lnTo>
                    <a:pt x="823" y="29"/>
                  </a:lnTo>
                  <a:lnTo>
                    <a:pt x="826" y="30"/>
                  </a:lnTo>
                  <a:lnTo>
                    <a:pt x="828" y="30"/>
                  </a:lnTo>
                  <a:lnTo>
                    <a:pt x="830" y="31"/>
                  </a:lnTo>
                  <a:lnTo>
                    <a:pt x="833" y="31"/>
                  </a:lnTo>
                  <a:lnTo>
                    <a:pt x="835" y="32"/>
                  </a:lnTo>
                  <a:lnTo>
                    <a:pt x="837" y="33"/>
                  </a:lnTo>
                  <a:lnTo>
                    <a:pt x="840" y="33"/>
                  </a:lnTo>
                  <a:lnTo>
                    <a:pt x="842" y="34"/>
                  </a:lnTo>
                  <a:lnTo>
                    <a:pt x="844" y="34"/>
                  </a:lnTo>
                  <a:lnTo>
                    <a:pt x="847" y="35"/>
                  </a:lnTo>
                  <a:lnTo>
                    <a:pt x="849" y="36"/>
                  </a:lnTo>
                  <a:lnTo>
                    <a:pt x="851" y="36"/>
                  </a:lnTo>
                  <a:lnTo>
                    <a:pt x="854" y="37"/>
                  </a:lnTo>
                  <a:lnTo>
                    <a:pt x="856" y="37"/>
                  </a:lnTo>
                  <a:lnTo>
                    <a:pt x="858" y="38"/>
                  </a:lnTo>
                  <a:lnTo>
                    <a:pt x="861" y="38"/>
                  </a:lnTo>
                  <a:lnTo>
                    <a:pt x="863" y="39"/>
                  </a:lnTo>
                  <a:lnTo>
                    <a:pt x="865" y="40"/>
                  </a:lnTo>
                  <a:lnTo>
                    <a:pt x="868" y="40"/>
                  </a:lnTo>
                  <a:lnTo>
                    <a:pt x="870" y="41"/>
                  </a:lnTo>
                  <a:lnTo>
                    <a:pt x="872" y="41"/>
                  </a:lnTo>
                  <a:lnTo>
                    <a:pt x="875" y="42"/>
                  </a:lnTo>
                  <a:lnTo>
                    <a:pt x="877" y="43"/>
                  </a:lnTo>
                  <a:lnTo>
                    <a:pt x="879" y="43"/>
                  </a:lnTo>
                  <a:lnTo>
                    <a:pt x="882" y="44"/>
                  </a:lnTo>
                  <a:lnTo>
                    <a:pt x="884" y="44"/>
                  </a:lnTo>
                  <a:lnTo>
                    <a:pt x="886" y="45"/>
                  </a:lnTo>
                  <a:lnTo>
                    <a:pt x="889" y="45"/>
                  </a:lnTo>
                  <a:lnTo>
                    <a:pt x="891" y="46"/>
                  </a:lnTo>
                  <a:lnTo>
                    <a:pt x="894" y="47"/>
                  </a:lnTo>
                  <a:lnTo>
                    <a:pt x="896" y="47"/>
                  </a:lnTo>
                  <a:lnTo>
                    <a:pt x="898" y="48"/>
                  </a:lnTo>
                  <a:lnTo>
                    <a:pt x="901" y="48"/>
                  </a:lnTo>
                  <a:lnTo>
                    <a:pt x="903" y="49"/>
                  </a:lnTo>
                  <a:lnTo>
                    <a:pt x="905" y="49"/>
                  </a:lnTo>
                  <a:lnTo>
                    <a:pt x="908" y="50"/>
                  </a:lnTo>
                  <a:lnTo>
                    <a:pt x="910" y="51"/>
                  </a:lnTo>
                  <a:lnTo>
                    <a:pt x="912" y="51"/>
                  </a:lnTo>
                  <a:lnTo>
                    <a:pt x="915" y="52"/>
                  </a:lnTo>
                  <a:lnTo>
                    <a:pt x="917" y="52"/>
                  </a:lnTo>
                  <a:lnTo>
                    <a:pt x="919" y="53"/>
                  </a:lnTo>
                  <a:lnTo>
                    <a:pt x="922" y="54"/>
                  </a:lnTo>
                  <a:lnTo>
                    <a:pt x="924" y="54"/>
                  </a:lnTo>
                  <a:lnTo>
                    <a:pt x="926" y="55"/>
                  </a:lnTo>
                  <a:lnTo>
                    <a:pt x="929" y="55"/>
                  </a:lnTo>
                  <a:lnTo>
                    <a:pt x="931" y="56"/>
                  </a:lnTo>
                  <a:lnTo>
                    <a:pt x="933" y="56"/>
                  </a:lnTo>
                  <a:lnTo>
                    <a:pt x="936" y="57"/>
                  </a:lnTo>
                  <a:lnTo>
                    <a:pt x="938" y="58"/>
                  </a:lnTo>
                  <a:lnTo>
                    <a:pt x="940" y="58"/>
                  </a:lnTo>
                  <a:lnTo>
                    <a:pt x="943" y="59"/>
                  </a:lnTo>
                  <a:lnTo>
                    <a:pt x="945" y="59"/>
                  </a:lnTo>
                  <a:lnTo>
                    <a:pt x="947" y="60"/>
                  </a:lnTo>
                  <a:lnTo>
                    <a:pt x="950" y="61"/>
                  </a:lnTo>
                  <a:lnTo>
                    <a:pt x="952" y="61"/>
                  </a:lnTo>
                  <a:lnTo>
                    <a:pt x="954" y="62"/>
                  </a:lnTo>
                  <a:lnTo>
                    <a:pt x="957" y="62"/>
                  </a:lnTo>
                  <a:lnTo>
                    <a:pt x="959" y="63"/>
                  </a:lnTo>
                  <a:lnTo>
                    <a:pt x="961" y="63"/>
                  </a:lnTo>
                  <a:lnTo>
                    <a:pt x="964" y="64"/>
                  </a:lnTo>
                  <a:lnTo>
                    <a:pt x="966" y="65"/>
                  </a:lnTo>
                  <a:lnTo>
                    <a:pt x="968" y="65"/>
                  </a:lnTo>
                  <a:lnTo>
                    <a:pt x="971" y="66"/>
                  </a:lnTo>
                  <a:lnTo>
                    <a:pt x="973" y="66"/>
                  </a:lnTo>
                  <a:lnTo>
                    <a:pt x="975" y="67"/>
                  </a:lnTo>
                  <a:lnTo>
                    <a:pt x="978" y="70"/>
                  </a:lnTo>
                  <a:lnTo>
                    <a:pt x="980" y="64"/>
                  </a:lnTo>
                  <a:lnTo>
                    <a:pt x="982" y="60"/>
                  </a:lnTo>
                  <a:lnTo>
                    <a:pt x="985" y="56"/>
                  </a:lnTo>
                  <a:lnTo>
                    <a:pt x="987" y="52"/>
                  </a:lnTo>
                  <a:lnTo>
                    <a:pt x="989" y="48"/>
                  </a:lnTo>
                  <a:lnTo>
                    <a:pt x="992" y="43"/>
                  </a:lnTo>
                  <a:lnTo>
                    <a:pt x="994" y="38"/>
                  </a:lnTo>
                  <a:lnTo>
                    <a:pt x="996" y="33"/>
                  </a:lnTo>
                  <a:lnTo>
                    <a:pt x="999" y="29"/>
                  </a:lnTo>
                  <a:lnTo>
                    <a:pt x="1001" y="26"/>
                  </a:lnTo>
                  <a:lnTo>
                    <a:pt x="1003" y="24"/>
                  </a:lnTo>
                  <a:lnTo>
                    <a:pt x="1006" y="23"/>
                  </a:lnTo>
                  <a:lnTo>
                    <a:pt x="1008" y="22"/>
                  </a:lnTo>
                  <a:lnTo>
                    <a:pt x="1010" y="21"/>
                  </a:lnTo>
                  <a:lnTo>
                    <a:pt x="1013" y="21"/>
                  </a:lnTo>
                  <a:lnTo>
                    <a:pt x="1015" y="21"/>
                  </a:lnTo>
                  <a:lnTo>
                    <a:pt x="1017" y="21"/>
                  </a:lnTo>
                  <a:lnTo>
                    <a:pt x="1020" y="22"/>
                  </a:lnTo>
                  <a:lnTo>
                    <a:pt x="1022" y="22"/>
                  </a:lnTo>
                  <a:lnTo>
                    <a:pt x="1024" y="23"/>
                  </a:lnTo>
                  <a:lnTo>
                    <a:pt x="1027" y="23"/>
                  </a:lnTo>
                  <a:lnTo>
                    <a:pt x="1029" y="24"/>
                  </a:lnTo>
                  <a:lnTo>
                    <a:pt x="1031" y="24"/>
                  </a:lnTo>
                  <a:lnTo>
                    <a:pt x="1034" y="25"/>
                  </a:lnTo>
                  <a:lnTo>
                    <a:pt x="1036" y="26"/>
                  </a:lnTo>
                  <a:lnTo>
                    <a:pt x="1038" y="26"/>
                  </a:lnTo>
                  <a:lnTo>
                    <a:pt x="1041" y="27"/>
                  </a:lnTo>
                  <a:lnTo>
                    <a:pt x="1043" y="27"/>
                  </a:lnTo>
                  <a:lnTo>
                    <a:pt x="1045" y="28"/>
                  </a:lnTo>
                  <a:lnTo>
                    <a:pt x="1048" y="29"/>
                  </a:lnTo>
                  <a:lnTo>
                    <a:pt x="1050" y="29"/>
                  </a:lnTo>
                  <a:lnTo>
                    <a:pt x="1052" y="30"/>
                  </a:lnTo>
                  <a:lnTo>
                    <a:pt x="1055" y="30"/>
                  </a:lnTo>
                  <a:lnTo>
                    <a:pt x="1057" y="31"/>
                  </a:lnTo>
                  <a:lnTo>
                    <a:pt x="1060" y="31"/>
                  </a:lnTo>
                  <a:lnTo>
                    <a:pt x="1062" y="32"/>
                  </a:lnTo>
                  <a:lnTo>
                    <a:pt x="1064" y="33"/>
                  </a:lnTo>
                  <a:lnTo>
                    <a:pt x="1067" y="33"/>
                  </a:lnTo>
                  <a:lnTo>
                    <a:pt x="1069" y="34"/>
                  </a:lnTo>
                  <a:lnTo>
                    <a:pt x="1071" y="34"/>
                  </a:lnTo>
                  <a:lnTo>
                    <a:pt x="1074" y="35"/>
                  </a:lnTo>
                  <a:lnTo>
                    <a:pt x="1076" y="36"/>
                  </a:lnTo>
                  <a:lnTo>
                    <a:pt x="1078" y="36"/>
                  </a:lnTo>
                  <a:lnTo>
                    <a:pt x="1081" y="37"/>
                  </a:lnTo>
                  <a:lnTo>
                    <a:pt x="1083" y="37"/>
                  </a:lnTo>
                  <a:lnTo>
                    <a:pt x="1085" y="38"/>
                  </a:lnTo>
                  <a:lnTo>
                    <a:pt x="1088" y="38"/>
                  </a:lnTo>
                  <a:lnTo>
                    <a:pt x="1090" y="39"/>
                  </a:lnTo>
                  <a:lnTo>
                    <a:pt x="1092" y="40"/>
                  </a:lnTo>
                  <a:lnTo>
                    <a:pt x="1095" y="40"/>
                  </a:lnTo>
                  <a:lnTo>
                    <a:pt x="1097" y="41"/>
                  </a:lnTo>
                  <a:lnTo>
                    <a:pt x="1099" y="41"/>
                  </a:lnTo>
                  <a:lnTo>
                    <a:pt x="1102" y="42"/>
                  </a:lnTo>
                  <a:lnTo>
                    <a:pt x="1104" y="42"/>
                  </a:lnTo>
                  <a:lnTo>
                    <a:pt x="1106" y="43"/>
                  </a:lnTo>
                  <a:lnTo>
                    <a:pt x="1109" y="44"/>
                  </a:lnTo>
                  <a:lnTo>
                    <a:pt x="1111" y="44"/>
                  </a:lnTo>
                  <a:lnTo>
                    <a:pt x="1113" y="45"/>
                  </a:lnTo>
                  <a:lnTo>
                    <a:pt x="1116" y="45"/>
                  </a:lnTo>
                  <a:lnTo>
                    <a:pt x="1118" y="46"/>
                  </a:lnTo>
                  <a:lnTo>
                    <a:pt x="1120" y="47"/>
                  </a:lnTo>
                  <a:lnTo>
                    <a:pt x="1123" y="47"/>
                  </a:lnTo>
                  <a:lnTo>
                    <a:pt x="1125" y="48"/>
                  </a:lnTo>
                  <a:lnTo>
                    <a:pt x="1127" y="48"/>
                  </a:lnTo>
                  <a:lnTo>
                    <a:pt x="1130" y="49"/>
                  </a:lnTo>
                  <a:lnTo>
                    <a:pt x="1132" y="49"/>
                  </a:lnTo>
                  <a:lnTo>
                    <a:pt x="1134" y="50"/>
                  </a:lnTo>
                  <a:lnTo>
                    <a:pt x="1137" y="51"/>
                  </a:lnTo>
                  <a:lnTo>
                    <a:pt x="1139" y="51"/>
                  </a:lnTo>
                  <a:lnTo>
                    <a:pt x="1141" y="52"/>
                  </a:lnTo>
                  <a:lnTo>
                    <a:pt x="1144" y="52"/>
                  </a:lnTo>
                  <a:lnTo>
                    <a:pt x="1146" y="53"/>
                  </a:lnTo>
                  <a:lnTo>
                    <a:pt x="1148" y="54"/>
                  </a:lnTo>
                  <a:lnTo>
                    <a:pt x="1151" y="54"/>
                  </a:lnTo>
                  <a:lnTo>
                    <a:pt x="1153" y="55"/>
                  </a:lnTo>
                  <a:lnTo>
                    <a:pt x="1155" y="55"/>
                  </a:lnTo>
                  <a:lnTo>
                    <a:pt x="1158" y="56"/>
                  </a:lnTo>
                  <a:lnTo>
                    <a:pt x="1160" y="56"/>
                  </a:lnTo>
                  <a:lnTo>
                    <a:pt x="1162" y="57"/>
                  </a:lnTo>
                  <a:lnTo>
                    <a:pt x="1165" y="58"/>
                  </a:lnTo>
                  <a:lnTo>
                    <a:pt x="1167" y="58"/>
                  </a:lnTo>
                  <a:lnTo>
                    <a:pt x="1169" y="59"/>
                  </a:lnTo>
                  <a:lnTo>
                    <a:pt x="1172" y="59"/>
                  </a:lnTo>
                  <a:lnTo>
                    <a:pt x="1174" y="60"/>
                  </a:lnTo>
                  <a:lnTo>
                    <a:pt x="1176" y="60"/>
                  </a:lnTo>
                  <a:lnTo>
                    <a:pt x="1179" y="61"/>
                  </a:lnTo>
                  <a:lnTo>
                    <a:pt x="1181" y="62"/>
                  </a:lnTo>
                  <a:lnTo>
                    <a:pt x="1183" y="62"/>
                  </a:lnTo>
                  <a:lnTo>
                    <a:pt x="1186" y="63"/>
                  </a:lnTo>
                  <a:lnTo>
                    <a:pt x="1188" y="63"/>
                  </a:lnTo>
                  <a:lnTo>
                    <a:pt x="1190" y="64"/>
                  </a:lnTo>
                  <a:lnTo>
                    <a:pt x="1193" y="65"/>
                  </a:lnTo>
                  <a:lnTo>
                    <a:pt x="1195" y="65"/>
                  </a:lnTo>
                  <a:lnTo>
                    <a:pt x="1197" y="66"/>
                  </a:lnTo>
                  <a:lnTo>
                    <a:pt x="1200" y="66"/>
                  </a:lnTo>
                  <a:lnTo>
                    <a:pt x="1202" y="67"/>
                  </a:lnTo>
                  <a:lnTo>
                    <a:pt x="1204" y="70"/>
                  </a:lnTo>
                  <a:lnTo>
                    <a:pt x="1207" y="65"/>
                  </a:lnTo>
                  <a:lnTo>
                    <a:pt x="1209" y="62"/>
                  </a:lnTo>
                  <a:lnTo>
                    <a:pt x="1211" y="58"/>
                  </a:lnTo>
                  <a:lnTo>
                    <a:pt x="1214" y="54"/>
                  </a:lnTo>
                  <a:lnTo>
                    <a:pt x="1216" y="50"/>
                  </a:lnTo>
                  <a:lnTo>
                    <a:pt x="1219" y="46"/>
                  </a:lnTo>
                  <a:lnTo>
                    <a:pt x="1221" y="41"/>
                  </a:lnTo>
                  <a:lnTo>
                    <a:pt x="1223" y="36"/>
                  </a:lnTo>
                  <a:lnTo>
                    <a:pt x="1226" y="33"/>
                  </a:lnTo>
                  <a:lnTo>
                    <a:pt x="1228" y="30"/>
                  </a:lnTo>
                  <a:lnTo>
                    <a:pt x="1230" y="29"/>
                  </a:lnTo>
                  <a:lnTo>
                    <a:pt x="1233" y="27"/>
                  </a:lnTo>
                  <a:lnTo>
                    <a:pt x="1235" y="27"/>
                  </a:lnTo>
                  <a:lnTo>
                    <a:pt x="1237" y="26"/>
                  </a:lnTo>
                  <a:lnTo>
                    <a:pt x="1240" y="26"/>
                  </a:lnTo>
                  <a:lnTo>
                    <a:pt x="1242" y="26"/>
                  </a:lnTo>
                  <a:lnTo>
                    <a:pt x="1244" y="27"/>
                  </a:lnTo>
                  <a:lnTo>
                    <a:pt x="1247" y="27"/>
                  </a:lnTo>
                  <a:lnTo>
                    <a:pt x="1249" y="28"/>
                  </a:lnTo>
                  <a:lnTo>
                    <a:pt x="1251" y="29"/>
                  </a:lnTo>
                  <a:lnTo>
                    <a:pt x="1254" y="29"/>
                  </a:lnTo>
                  <a:lnTo>
                    <a:pt x="1256" y="30"/>
                  </a:lnTo>
                  <a:lnTo>
                    <a:pt x="1258" y="30"/>
                  </a:lnTo>
                  <a:lnTo>
                    <a:pt x="1261" y="31"/>
                  </a:lnTo>
                  <a:lnTo>
                    <a:pt x="1263" y="31"/>
                  </a:lnTo>
                  <a:lnTo>
                    <a:pt x="1265" y="32"/>
                  </a:lnTo>
                  <a:lnTo>
                    <a:pt x="1268" y="33"/>
                  </a:lnTo>
                  <a:lnTo>
                    <a:pt x="1270" y="33"/>
                  </a:lnTo>
                  <a:lnTo>
                    <a:pt x="1272" y="34"/>
                  </a:lnTo>
                  <a:lnTo>
                    <a:pt x="1275" y="34"/>
                  </a:lnTo>
                  <a:lnTo>
                    <a:pt x="1277" y="35"/>
                  </a:lnTo>
                  <a:lnTo>
                    <a:pt x="1279" y="36"/>
                  </a:lnTo>
                  <a:lnTo>
                    <a:pt x="1282" y="36"/>
                  </a:lnTo>
                  <a:lnTo>
                    <a:pt x="1284" y="37"/>
                  </a:lnTo>
                  <a:lnTo>
                    <a:pt x="1286" y="37"/>
                  </a:lnTo>
                  <a:lnTo>
                    <a:pt x="1289" y="38"/>
                  </a:lnTo>
                  <a:lnTo>
                    <a:pt x="1291" y="38"/>
                  </a:lnTo>
                  <a:lnTo>
                    <a:pt x="1293" y="39"/>
                  </a:lnTo>
                  <a:lnTo>
                    <a:pt x="1296" y="40"/>
                  </a:lnTo>
                  <a:lnTo>
                    <a:pt x="1298" y="40"/>
                  </a:lnTo>
                  <a:lnTo>
                    <a:pt x="1300" y="41"/>
                  </a:lnTo>
                  <a:lnTo>
                    <a:pt x="1303" y="41"/>
                  </a:lnTo>
                  <a:lnTo>
                    <a:pt x="1305" y="42"/>
                  </a:lnTo>
                  <a:lnTo>
                    <a:pt x="1307" y="42"/>
                  </a:lnTo>
                  <a:lnTo>
                    <a:pt x="1310" y="43"/>
                  </a:lnTo>
                  <a:lnTo>
                    <a:pt x="1312" y="44"/>
                  </a:lnTo>
                  <a:lnTo>
                    <a:pt x="1314" y="44"/>
                  </a:lnTo>
                  <a:lnTo>
                    <a:pt x="1317" y="45"/>
                  </a:lnTo>
                  <a:lnTo>
                    <a:pt x="1319" y="45"/>
                  </a:lnTo>
                  <a:lnTo>
                    <a:pt x="1321" y="46"/>
                  </a:lnTo>
                  <a:lnTo>
                    <a:pt x="1324" y="46"/>
                  </a:lnTo>
                  <a:lnTo>
                    <a:pt x="1326" y="47"/>
                  </a:lnTo>
                  <a:lnTo>
                    <a:pt x="1328" y="48"/>
                  </a:lnTo>
                  <a:lnTo>
                    <a:pt x="1331" y="48"/>
                  </a:lnTo>
                  <a:lnTo>
                    <a:pt x="1333" y="49"/>
                  </a:lnTo>
                  <a:lnTo>
                    <a:pt x="1335" y="49"/>
                  </a:lnTo>
                  <a:lnTo>
                    <a:pt x="1338" y="50"/>
                  </a:lnTo>
                  <a:lnTo>
                    <a:pt x="1340" y="51"/>
                  </a:lnTo>
                  <a:lnTo>
                    <a:pt x="1342" y="51"/>
                  </a:lnTo>
                  <a:lnTo>
                    <a:pt x="1345" y="52"/>
                  </a:lnTo>
                  <a:lnTo>
                    <a:pt x="1347" y="52"/>
                  </a:lnTo>
                  <a:lnTo>
                    <a:pt x="1349" y="53"/>
                  </a:lnTo>
                  <a:lnTo>
                    <a:pt x="1352" y="53"/>
                  </a:lnTo>
                  <a:lnTo>
                    <a:pt x="1354" y="54"/>
                  </a:lnTo>
                  <a:lnTo>
                    <a:pt x="1356" y="55"/>
                  </a:lnTo>
                  <a:lnTo>
                    <a:pt x="1359" y="55"/>
                  </a:lnTo>
                  <a:lnTo>
                    <a:pt x="1361" y="56"/>
                  </a:lnTo>
                  <a:lnTo>
                    <a:pt x="1363" y="56"/>
                  </a:lnTo>
                  <a:lnTo>
                    <a:pt x="1366" y="57"/>
                  </a:lnTo>
                  <a:lnTo>
                    <a:pt x="1368" y="57"/>
                  </a:lnTo>
                  <a:lnTo>
                    <a:pt x="1370" y="58"/>
                  </a:lnTo>
                  <a:lnTo>
                    <a:pt x="1373" y="59"/>
                  </a:lnTo>
                  <a:lnTo>
                    <a:pt x="1375" y="59"/>
                  </a:lnTo>
                  <a:lnTo>
                    <a:pt x="1377" y="60"/>
                  </a:lnTo>
                  <a:lnTo>
                    <a:pt x="1380" y="60"/>
                  </a:lnTo>
                  <a:lnTo>
                    <a:pt x="1382" y="61"/>
                  </a:lnTo>
                  <a:lnTo>
                    <a:pt x="1385" y="62"/>
                  </a:lnTo>
                  <a:lnTo>
                    <a:pt x="1387" y="62"/>
                  </a:lnTo>
                  <a:lnTo>
                    <a:pt x="1389" y="63"/>
                  </a:lnTo>
                  <a:lnTo>
                    <a:pt x="1392" y="63"/>
                  </a:lnTo>
                  <a:lnTo>
                    <a:pt x="1394" y="64"/>
                  </a:lnTo>
                  <a:lnTo>
                    <a:pt x="1396" y="64"/>
                  </a:lnTo>
                  <a:lnTo>
                    <a:pt x="1399" y="65"/>
                  </a:lnTo>
                  <a:lnTo>
                    <a:pt x="1401" y="66"/>
                  </a:lnTo>
                  <a:lnTo>
                    <a:pt x="1403" y="66"/>
                  </a:lnTo>
                  <a:lnTo>
                    <a:pt x="1406" y="67"/>
                  </a:lnTo>
                  <a:lnTo>
                    <a:pt x="1408" y="69"/>
                  </a:lnTo>
                  <a:lnTo>
                    <a:pt x="1410" y="64"/>
                  </a:lnTo>
                  <a:lnTo>
                    <a:pt x="1413" y="62"/>
                  </a:lnTo>
                  <a:lnTo>
                    <a:pt x="1415" y="58"/>
                  </a:lnTo>
                  <a:lnTo>
                    <a:pt x="1417" y="54"/>
                  </a:lnTo>
                  <a:lnTo>
                    <a:pt x="1420" y="50"/>
                  </a:lnTo>
                  <a:lnTo>
                    <a:pt x="1422" y="45"/>
                  </a:lnTo>
                  <a:lnTo>
                    <a:pt x="1424" y="41"/>
                  </a:lnTo>
                  <a:lnTo>
                    <a:pt x="1427" y="36"/>
                  </a:lnTo>
                  <a:lnTo>
                    <a:pt x="1429" y="33"/>
                  </a:lnTo>
                  <a:lnTo>
                    <a:pt x="1431" y="30"/>
                  </a:lnTo>
                  <a:lnTo>
                    <a:pt x="1434" y="28"/>
                  </a:lnTo>
                  <a:lnTo>
                    <a:pt x="1436" y="27"/>
                  </a:lnTo>
                  <a:lnTo>
                    <a:pt x="1438" y="26"/>
                  </a:lnTo>
                  <a:lnTo>
                    <a:pt x="1441" y="26"/>
                  </a:lnTo>
                  <a:lnTo>
                    <a:pt x="1443" y="26"/>
                  </a:lnTo>
                  <a:lnTo>
                    <a:pt x="1445" y="26"/>
                  </a:lnTo>
                  <a:lnTo>
                    <a:pt x="1448" y="26"/>
                  </a:lnTo>
                  <a:lnTo>
                    <a:pt x="1450" y="27"/>
                  </a:lnTo>
                  <a:lnTo>
                    <a:pt x="1452" y="28"/>
                  </a:lnTo>
                  <a:lnTo>
                    <a:pt x="1455" y="28"/>
                  </a:lnTo>
                  <a:lnTo>
                    <a:pt x="1457" y="29"/>
                  </a:lnTo>
                  <a:lnTo>
                    <a:pt x="1459" y="29"/>
                  </a:lnTo>
                  <a:lnTo>
                    <a:pt x="1462" y="30"/>
                  </a:lnTo>
                  <a:lnTo>
                    <a:pt x="1464" y="30"/>
                  </a:lnTo>
                  <a:lnTo>
                    <a:pt x="1466" y="31"/>
                  </a:lnTo>
                  <a:lnTo>
                    <a:pt x="1469" y="32"/>
                  </a:lnTo>
                  <a:lnTo>
                    <a:pt x="1471" y="32"/>
                  </a:lnTo>
                  <a:lnTo>
                    <a:pt x="1473" y="33"/>
                  </a:lnTo>
                  <a:lnTo>
                    <a:pt x="1476" y="33"/>
                  </a:lnTo>
                  <a:lnTo>
                    <a:pt x="1478" y="34"/>
                  </a:lnTo>
                  <a:lnTo>
                    <a:pt x="1480" y="34"/>
                  </a:lnTo>
                  <a:lnTo>
                    <a:pt x="1483" y="35"/>
                  </a:lnTo>
                  <a:lnTo>
                    <a:pt x="1485" y="36"/>
                  </a:lnTo>
                  <a:lnTo>
                    <a:pt x="1487" y="36"/>
                  </a:lnTo>
                  <a:lnTo>
                    <a:pt x="1490" y="37"/>
                  </a:lnTo>
                  <a:lnTo>
                    <a:pt x="1492" y="37"/>
                  </a:lnTo>
                  <a:lnTo>
                    <a:pt x="1494" y="38"/>
                  </a:lnTo>
                  <a:lnTo>
                    <a:pt x="1497" y="39"/>
                  </a:lnTo>
                  <a:lnTo>
                    <a:pt x="1499" y="39"/>
                  </a:lnTo>
                  <a:lnTo>
                    <a:pt x="1501" y="40"/>
                  </a:lnTo>
                  <a:lnTo>
                    <a:pt x="1504" y="40"/>
                  </a:lnTo>
                  <a:lnTo>
                    <a:pt x="1506" y="41"/>
                  </a:lnTo>
                  <a:lnTo>
                    <a:pt x="1508" y="41"/>
                  </a:lnTo>
                  <a:lnTo>
                    <a:pt x="1511" y="42"/>
                  </a:lnTo>
                  <a:lnTo>
                    <a:pt x="1513" y="43"/>
                  </a:lnTo>
                  <a:lnTo>
                    <a:pt x="1515" y="43"/>
                  </a:lnTo>
                  <a:lnTo>
                    <a:pt x="1518" y="44"/>
                  </a:lnTo>
                  <a:lnTo>
                    <a:pt x="1520" y="44"/>
                  </a:lnTo>
                  <a:lnTo>
                    <a:pt x="1522" y="45"/>
                  </a:lnTo>
                  <a:lnTo>
                    <a:pt x="1525" y="45"/>
                  </a:lnTo>
                  <a:lnTo>
                    <a:pt x="1527" y="46"/>
                  </a:lnTo>
                  <a:lnTo>
                    <a:pt x="1529" y="47"/>
                  </a:lnTo>
                  <a:lnTo>
                    <a:pt x="1532" y="47"/>
                  </a:lnTo>
                  <a:lnTo>
                    <a:pt x="1534" y="48"/>
                  </a:lnTo>
                  <a:lnTo>
                    <a:pt x="1536" y="48"/>
                  </a:lnTo>
                  <a:lnTo>
                    <a:pt x="1539" y="49"/>
                  </a:lnTo>
                  <a:lnTo>
                    <a:pt x="1541" y="49"/>
                  </a:lnTo>
                  <a:lnTo>
                    <a:pt x="1544" y="50"/>
                  </a:lnTo>
                  <a:lnTo>
                    <a:pt x="1546" y="51"/>
                  </a:lnTo>
                  <a:lnTo>
                    <a:pt x="1548" y="51"/>
                  </a:lnTo>
                  <a:lnTo>
                    <a:pt x="1551" y="52"/>
                  </a:lnTo>
                  <a:lnTo>
                    <a:pt x="1553" y="52"/>
                  </a:lnTo>
                  <a:lnTo>
                    <a:pt x="1555" y="53"/>
                  </a:lnTo>
                  <a:lnTo>
                    <a:pt x="1558" y="54"/>
                  </a:lnTo>
                  <a:lnTo>
                    <a:pt x="1560" y="54"/>
                  </a:lnTo>
                  <a:lnTo>
                    <a:pt x="1562" y="55"/>
                  </a:lnTo>
                  <a:lnTo>
                    <a:pt x="1565" y="55"/>
                  </a:lnTo>
                  <a:lnTo>
                    <a:pt x="1567" y="56"/>
                  </a:lnTo>
                  <a:lnTo>
                    <a:pt x="1569" y="56"/>
                  </a:lnTo>
                  <a:lnTo>
                    <a:pt x="1572" y="57"/>
                  </a:lnTo>
                  <a:lnTo>
                    <a:pt x="1574" y="58"/>
                  </a:lnTo>
                  <a:lnTo>
                    <a:pt x="1576" y="58"/>
                  </a:lnTo>
                  <a:lnTo>
                    <a:pt x="1579" y="59"/>
                  </a:lnTo>
                  <a:lnTo>
                    <a:pt x="1581" y="59"/>
                  </a:lnTo>
                  <a:lnTo>
                    <a:pt x="1583" y="60"/>
                  </a:lnTo>
                  <a:lnTo>
                    <a:pt x="1586" y="60"/>
                  </a:lnTo>
                  <a:lnTo>
                    <a:pt x="1588" y="61"/>
                  </a:lnTo>
                  <a:lnTo>
                    <a:pt x="1590" y="62"/>
                  </a:lnTo>
                  <a:lnTo>
                    <a:pt x="1593" y="62"/>
                  </a:lnTo>
                  <a:lnTo>
                    <a:pt x="1595" y="63"/>
                  </a:lnTo>
                  <a:lnTo>
                    <a:pt x="1597" y="63"/>
                  </a:lnTo>
                  <a:lnTo>
                    <a:pt x="1600" y="64"/>
                  </a:lnTo>
                  <a:lnTo>
                    <a:pt x="1602" y="64"/>
                  </a:lnTo>
                  <a:lnTo>
                    <a:pt x="1604" y="65"/>
                  </a:lnTo>
                  <a:lnTo>
                    <a:pt x="1607" y="66"/>
                  </a:lnTo>
                  <a:lnTo>
                    <a:pt x="1609" y="66"/>
                  </a:lnTo>
                  <a:lnTo>
                    <a:pt x="1611" y="67"/>
                  </a:lnTo>
                  <a:lnTo>
                    <a:pt x="1614" y="69"/>
                  </a:lnTo>
                  <a:lnTo>
                    <a:pt x="1616" y="65"/>
                  </a:lnTo>
                  <a:lnTo>
                    <a:pt x="1618" y="62"/>
                  </a:lnTo>
                  <a:lnTo>
                    <a:pt x="1621" y="58"/>
                  </a:lnTo>
                  <a:lnTo>
                    <a:pt x="1623" y="54"/>
                  </a:lnTo>
                  <a:lnTo>
                    <a:pt x="1625" y="50"/>
                  </a:lnTo>
                  <a:lnTo>
                    <a:pt x="1628" y="46"/>
                  </a:lnTo>
                  <a:lnTo>
                    <a:pt x="1630" y="41"/>
                  </a:lnTo>
                  <a:lnTo>
                    <a:pt x="1632" y="36"/>
                  </a:lnTo>
                  <a:lnTo>
                    <a:pt x="1635" y="33"/>
                  </a:lnTo>
                  <a:lnTo>
                    <a:pt x="1637" y="30"/>
                  </a:lnTo>
                  <a:lnTo>
                    <a:pt x="1639" y="28"/>
                  </a:lnTo>
                  <a:lnTo>
                    <a:pt x="1642" y="27"/>
                  </a:lnTo>
                  <a:lnTo>
                    <a:pt x="1644" y="26"/>
                  </a:lnTo>
                  <a:lnTo>
                    <a:pt x="1646" y="26"/>
                  </a:lnTo>
                  <a:lnTo>
                    <a:pt x="1649" y="26"/>
                  </a:lnTo>
                  <a:lnTo>
                    <a:pt x="1651" y="26"/>
                  </a:lnTo>
                  <a:lnTo>
                    <a:pt x="1653" y="26"/>
                  </a:lnTo>
                  <a:lnTo>
                    <a:pt x="1656" y="27"/>
                  </a:lnTo>
                  <a:lnTo>
                    <a:pt x="1658" y="28"/>
                  </a:lnTo>
                  <a:lnTo>
                    <a:pt x="1660" y="28"/>
                  </a:lnTo>
                  <a:lnTo>
                    <a:pt x="1663" y="29"/>
                  </a:lnTo>
                  <a:lnTo>
                    <a:pt x="1665" y="29"/>
                  </a:lnTo>
                  <a:lnTo>
                    <a:pt x="1667" y="30"/>
                  </a:lnTo>
                  <a:lnTo>
                    <a:pt x="1670" y="30"/>
                  </a:lnTo>
                  <a:lnTo>
                    <a:pt x="1672" y="31"/>
                  </a:lnTo>
                  <a:lnTo>
                    <a:pt x="1674" y="32"/>
                  </a:lnTo>
                  <a:lnTo>
                    <a:pt x="1677" y="32"/>
                  </a:lnTo>
                  <a:lnTo>
                    <a:pt x="1679" y="33"/>
                  </a:lnTo>
                  <a:lnTo>
                    <a:pt x="1681" y="33"/>
                  </a:lnTo>
                  <a:lnTo>
                    <a:pt x="1684" y="34"/>
                  </a:lnTo>
                  <a:lnTo>
                    <a:pt x="1686" y="34"/>
                  </a:lnTo>
                  <a:lnTo>
                    <a:pt x="1688" y="35"/>
                  </a:lnTo>
                  <a:lnTo>
                    <a:pt x="1691" y="36"/>
                  </a:lnTo>
                  <a:lnTo>
                    <a:pt x="1693" y="36"/>
                  </a:lnTo>
                  <a:lnTo>
                    <a:pt x="1695" y="37"/>
                  </a:lnTo>
                  <a:lnTo>
                    <a:pt x="1698" y="37"/>
                  </a:lnTo>
                  <a:lnTo>
                    <a:pt x="1700" y="38"/>
                  </a:lnTo>
                  <a:lnTo>
                    <a:pt x="1702" y="38"/>
                  </a:lnTo>
                  <a:lnTo>
                    <a:pt x="1705" y="39"/>
                  </a:lnTo>
                  <a:lnTo>
                    <a:pt x="1707" y="40"/>
                  </a:lnTo>
                  <a:lnTo>
                    <a:pt x="1710" y="40"/>
                  </a:lnTo>
                  <a:lnTo>
                    <a:pt x="1712" y="41"/>
                  </a:lnTo>
                  <a:lnTo>
                    <a:pt x="1714" y="41"/>
                  </a:lnTo>
                  <a:lnTo>
                    <a:pt x="1717" y="42"/>
                  </a:lnTo>
                  <a:lnTo>
                    <a:pt x="1719" y="42"/>
                  </a:lnTo>
                  <a:lnTo>
                    <a:pt x="1721" y="43"/>
                  </a:lnTo>
                  <a:lnTo>
                    <a:pt x="1724" y="44"/>
                  </a:lnTo>
                  <a:lnTo>
                    <a:pt x="1726" y="44"/>
                  </a:lnTo>
                  <a:lnTo>
                    <a:pt x="1728" y="45"/>
                  </a:lnTo>
                  <a:lnTo>
                    <a:pt x="1731" y="45"/>
                  </a:lnTo>
                  <a:lnTo>
                    <a:pt x="1733" y="46"/>
                  </a:lnTo>
                  <a:lnTo>
                    <a:pt x="1735" y="47"/>
                  </a:lnTo>
                  <a:lnTo>
                    <a:pt x="1738" y="47"/>
                  </a:lnTo>
                  <a:lnTo>
                    <a:pt x="1740" y="48"/>
                  </a:lnTo>
                  <a:lnTo>
                    <a:pt x="1742" y="48"/>
                  </a:lnTo>
                  <a:lnTo>
                    <a:pt x="1745" y="49"/>
                  </a:lnTo>
                  <a:lnTo>
                    <a:pt x="1747" y="49"/>
                  </a:lnTo>
                  <a:lnTo>
                    <a:pt x="1749" y="50"/>
                  </a:lnTo>
                  <a:lnTo>
                    <a:pt x="1752" y="51"/>
                  </a:lnTo>
                  <a:lnTo>
                    <a:pt x="1754" y="51"/>
                  </a:lnTo>
                  <a:lnTo>
                    <a:pt x="1756" y="52"/>
                  </a:lnTo>
                  <a:lnTo>
                    <a:pt x="1759" y="52"/>
                  </a:lnTo>
                  <a:lnTo>
                    <a:pt x="1761" y="53"/>
                  </a:lnTo>
                  <a:lnTo>
                    <a:pt x="1763" y="53"/>
                  </a:lnTo>
                  <a:lnTo>
                    <a:pt x="1766" y="54"/>
                  </a:lnTo>
                  <a:lnTo>
                    <a:pt x="1768" y="55"/>
                  </a:lnTo>
                  <a:lnTo>
                    <a:pt x="1770" y="55"/>
                  </a:lnTo>
                  <a:lnTo>
                    <a:pt x="1773" y="56"/>
                  </a:lnTo>
                  <a:lnTo>
                    <a:pt x="1775" y="56"/>
                  </a:lnTo>
                  <a:lnTo>
                    <a:pt x="1777" y="57"/>
                  </a:lnTo>
                  <a:lnTo>
                    <a:pt x="1780" y="57"/>
                  </a:lnTo>
                  <a:lnTo>
                    <a:pt x="1782" y="58"/>
                  </a:lnTo>
                  <a:lnTo>
                    <a:pt x="1784" y="59"/>
                  </a:lnTo>
                  <a:lnTo>
                    <a:pt x="1787" y="59"/>
                  </a:lnTo>
                  <a:lnTo>
                    <a:pt x="1789" y="60"/>
                  </a:lnTo>
                  <a:lnTo>
                    <a:pt x="1791" y="60"/>
                  </a:lnTo>
                  <a:lnTo>
                    <a:pt x="1794" y="61"/>
                  </a:lnTo>
                  <a:lnTo>
                    <a:pt x="1796" y="61"/>
                  </a:lnTo>
                  <a:lnTo>
                    <a:pt x="1798" y="62"/>
                  </a:lnTo>
                  <a:lnTo>
                    <a:pt x="1801" y="63"/>
                  </a:lnTo>
                  <a:lnTo>
                    <a:pt x="1803" y="63"/>
                  </a:lnTo>
                  <a:lnTo>
                    <a:pt x="1805" y="64"/>
                  </a:lnTo>
                  <a:lnTo>
                    <a:pt x="1808" y="64"/>
                  </a:lnTo>
                  <a:lnTo>
                    <a:pt x="1810" y="65"/>
                  </a:lnTo>
                  <a:lnTo>
                    <a:pt x="1812" y="65"/>
                  </a:lnTo>
                  <a:lnTo>
                    <a:pt x="1815" y="66"/>
                  </a:lnTo>
                  <a:lnTo>
                    <a:pt x="1817" y="67"/>
                  </a:lnTo>
                  <a:lnTo>
                    <a:pt x="1819" y="69"/>
                  </a:lnTo>
                  <a:lnTo>
                    <a:pt x="1822" y="65"/>
                  </a:lnTo>
                  <a:lnTo>
                    <a:pt x="1824" y="62"/>
                  </a:lnTo>
                  <a:lnTo>
                    <a:pt x="1826" y="58"/>
                  </a:lnTo>
                  <a:lnTo>
                    <a:pt x="1829" y="54"/>
                  </a:lnTo>
                  <a:lnTo>
                    <a:pt x="1831" y="50"/>
                  </a:lnTo>
                  <a:lnTo>
                    <a:pt x="1833" y="45"/>
                  </a:lnTo>
                  <a:lnTo>
                    <a:pt x="1836" y="41"/>
                  </a:lnTo>
                  <a:lnTo>
                    <a:pt x="1838" y="36"/>
                  </a:lnTo>
                  <a:lnTo>
                    <a:pt x="1840" y="32"/>
                  </a:lnTo>
                  <a:lnTo>
                    <a:pt x="1843" y="30"/>
                  </a:lnTo>
                  <a:lnTo>
                    <a:pt x="1845" y="28"/>
                  </a:lnTo>
                  <a:lnTo>
                    <a:pt x="1847" y="27"/>
                  </a:lnTo>
                  <a:lnTo>
                    <a:pt x="1850" y="26"/>
                  </a:lnTo>
                  <a:lnTo>
                    <a:pt x="1852" y="26"/>
                  </a:lnTo>
                  <a:lnTo>
                    <a:pt x="1854" y="26"/>
                  </a:lnTo>
                  <a:lnTo>
                    <a:pt x="1857" y="26"/>
                  </a:lnTo>
                  <a:lnTo>
                    <a:pt x="1859" y="26"/>
                  </a:lnTo>
                  <a:lnTo>
                    <a:pt x="1861" y="27"/>
                  </a:lnTo>
                  <a:lnTo>
                    <a:pt x="1864" y="27"/>
                  </a:lnTo>
                  <a:lnTo>
                    <a:pt x="1866" y="28"/>
                  </a:lnTo>
                  <a:lnTo>
                    <a:pt x="1869" y="28"/>
                  </a:lnTo>
                  <a:lnTo>
                    <a:pt x="1871" y="29"/>
                  </a:lnTo>
                  <a:lnTo>
                    <a:pt x="1873" y="30"/>
                  </a:lnTo>
                  <a:lnTo>
                    <a:pt x="1876" y="30"/>
                  </a:lnTo>
                  <a:lnTo>
                    <a:pt x="1878" y="31"/>
                  </a:lnTo>
                  <a:lnTo>
                    <a:pt x="1880" y="31"/>
                  </a:lnTo>
                  <a:lnTo>
                    <a:pt x="1883" y="32"/>
                  </a:lnTo>
                  <a:lnTo>
                    <a:pt x="1885" y="33"/>
                  </a:lnTo>
                  <a:lnTo>
                    <a:pt x="1887" y="33"/>
                  </a:lnTo>
                  <a:lnTo>
                    <a:pt x="1890" y="34"/>
                  </a:lnTo>
                  <a:lnTo>
                    <a:pt x="1892" y="34"/>
                  </a:lnTo>
                  <a:lnTo>
                    <a:pt x="1894" y="35"/>
                  </a:lnTo>
                  <a:lnTo>
                    <a:pt x="1897" y="35"/>
                  </a:lnTo>
                  <a:lnTo>
                    <a:pt x="1899" y="36"/>
                  </a:lnTo>
                  <a:lnTo>
                    <a:pt x="1901" y="37"/>
                  </a:lnTo>
                  <a:lnTo>
                    <a:pt x="1904" y="37"/>
                  </a:lnTo>
                  <a:lnTo>
                    <a:pt x="1906" y="38"/>
                  </a:lnTo>
                  <a:lnTo>
                    <a:pt x="1908" y="38"/>
                  </a:lnTo>
                  <a:lnTo>
                    <a:pt x="1911" y="39"/>
                  </a:lnTo>
                  <a:lnTo>
                    <a:pt x="1913" y="39"/>
                  </a:lnTo>
                  <a:lnTo>
                    <a:pt x="1915" y="40"/>
                  </a:lnTo>
                  <a:lnTo>
                    <a:pt x="1918" y="41"/>
                  </a:lnTo>
                  <a:lnTo>
                    <a:pt x="1920" y="41"/>
                  </a:lnTo>
                  <a:lnTo>
                    <a:pt x="1922" y="42"/>
                  </a:lnTo>
                  <a:lnTo>
                    <a:pt x="1925" y="42"/>
                  </a:lnTo>
                  <a:lnTo>
                    <a:pt x="1927" y="43"/>
                  </a:lnTo>
                  <a:lnTo>
                    <a:pt x="1929" y="43"/>
                  </a:lnTo>
                  <a:lnTo>
                    <a:pt x="1932" y="44"/>
                  </a:lnTo>
                  <a:lnTo>
                    <a:pt x="1934" y="45"/>
                  </a:lnTo>
                  <a:lnTo>
                    <a:pt x="1936" y="45"/>
                  </a:lnTo>
                  <a:lnTo>
                    <a:pt x="1939" y="46"/>
                  </a:lnTo>
                  <a:lnTo>
                    <a:pt x="1941" y="46"/>
                  </a:lnTo>
                  <a:lnTo>
                    <a:pt x="1943" y="47"/>
                  </a:lnTo>
                  <a:lnTo>
                    <a:pt x="1946" y="47"/>
                  </a:lnTo>
                  <a:lnTo>
                    <a:pt x="1948" y="48"/>
                  </a:lnTo>
                  <a:lnTo>
                    <a:pt x="1950" y="49"/>
                  </a:lnTo>
                  <a:lnTo>
                    <a:pt x="1953" y="49"/>
                  </a:lnTo>
                  <a:lnTo>
                    <a:pt x="1955" y="50"/>
                  </a:lnTo>
                  <a:lnTo>
                    <a:pt x="1957" y="50"/>
                  </a:lnTo>
                  <a:lnTo>
                    <a:pt x="1960" y="51"/>
                  </a:lnTo>
                  <a:lnTo>
                    <a:pt x="1962" y="52"/>
                  </a:lnTo>
                  <a:lnTo>
                    <a:pt x="1964" y="52"/>
                  </a:lnTo>
                  <a:lnTo>
                    <a:pt x="1967" y="53"/>
                  </a:lnTo>
                  <a:lnTo>
                    <a:pt x="1969" y="53"/>
                  </a:lnTo>
                  <a:lnTo>
                    <a:pt x="1971" y="54"/>
                  </a:lnTo>
                  <a:lnTo>
                    <a:pt x="1974" y="54"/>
                  </a:lnTo>
                  <a:lnTo>
                    <a:pt x="1976" y="55"/>
                  </a:lnTo>
                  <a:lnTo>
                    <a:pt x="1978" y="56"/>
                  </a:lnTo>
                  <a:lnTo>
                    <a:pt x="1981" y="56"/>
                  </a:lnTo>
                  <a:lnTo>
                    <a:pt x="1983" y="57"/>
                  </a:lnTo>
                  <a:lnTo>
                    <a:pt x="1985" y="57"/>
                  </a:lnTo>
                  <a:lnTo>
                    <a:pt x="1988" y="58"/>
                  </a:lnTo>
                  <a:lnTo>
                    <a:pt x="1990" y="58"/>
                  </a:lnTo>
                  <a:lnTo>
                    <a:pt x="1992" y="59"/>
                  </a:lnTo>
                  <a:lnTo>
                    <a:pt x="1995" y="60"/>
                  </a:lnTo>
                  <a:lnTo>
                    <a:pt x="1997" y="60"/>
                  </a:lnTo>
                  <a:lnTo>
                    <a:pt x="1999" y="61"/>
                  </a:lnTo>
                  <a:lnTo>
                    <a:pt x="2002" y="61"/>
                  </a:lnTo>
                  <a:lnTo>
                    <a:pt x="2004" y="62"/>
                  </a:lnTo>
                  <a:lnTo>
                    <a:pt x="2006" y="62"/>
                  </a:lnTo>
                  <a:lnTo>
                    <a:pt x="2009" y="63"/>
                  </a:lnTo>
                  <a:lnTo>
                    <a:pt x="2011" y="64"/>
                  </a:lnTo>
                  <a:lnTo>
                    <a:pt x="2013" y="64"/>
                  </a:lnTo>
                  <a:lnTo>
                    <a:pt x="2016" y="65"/>
                  </a:lnTo>
                  <a:lnTo>
                    <a:pt x="2018" y="65"/>
                  </a:lnTo>
                  <a:lnTo>
                    <a:pt x="2020" y="66"/>
                  </a:lnTo>
                  <a:lnTo>
                    <a:pt x="2023" y="66"/>
                  </a:lnTo>
                  <a:lnTo>
                    <a:pt x="2025" y="67"/>
                  </a:lnTo>
                  <a:lnTo>
                    <a:pt x="2027" y="70"/>
                  </a:lnTo>
                  <a:lnTo>
                    <a:pt x="2030" y="65"/>
                  </a:lnTo>
                  <a:lnTo>
                    <a:pt x="2032" y="62"/>
                  </a:lnTo>
                  <a:lnTo>
                    <a:pt x="2035" y="58"/>
                  </a:lnTo>
                  <a:lnTo>
                    <a:pt x="2037" y="55"/>
                  </a:lnTo>
                  <a:lnTo>
                    <a:pt x="2039" y="50"/>
                  </a:lnTo>
                  <a:lnTo>
                    <a:pt x="2042" y="46"/>
                  </a:lnTo>
                  <a:lnTo>
                    <a:pt x="2044" y="41"/>
                  </a:lnTo>
                  <a:lnTo>
                    <a:pt x="2046" y="36"/>
                  </a:lnTo>
                  <a:lnTo>
                    <a:pt x="2049" y="33"/>
                  </a:lnTo>
                  <a:lnTo>
                    <a:pt x="2051" y="30"/>
                  </a:lnTo>
                  <a:lnTo>
                    <a:pt x="2053" y="28"/>
                  </a:lnTo>
                  <a:lnTo>
                    <a:pt x="2056" y="27"/>
                  </a:lnTo>
                  <a:lnTo>
                    <a:pt x="2058" y="26"/>
                  </a:lnTo>
                  <a:lnTo>
                    <a:pt x="2060" y="26"/>
                  </a:lnTo>
                  <a:lnTo>
                    <a:pt x="2063" y="26"/>
                  </a:lnTo>
                  <a:lnTo>
                    <a:pt x="2065" y="26"/>
                  </a:lnTo>
                  <a:lnTo>
                    <a:pt x="2067" y="26"/>
                  </a:lnTo>
                  <a:lnTo>
                    <a:pt x="2070" y="27"/>
                  </a:lnTo>
                  <a:lnTo>
                    <a:pt x="2072" y="28"/>
                  </a:lnTo>
                  <a:lnTo>
                    <a:pt x="2074" y="28"/>
                  </a:lnTo>
                  <a:lnTo>
                    <a:pt x="2077" y="29"/>
                  </a:lnTo>
                  <a:lnTo>
                    <a:pt x="2079" y="29"/>
                  </a:lnTo>
                  <a:lnTo>
                    <a:pt x="2081" y="30"/>
                  </a:lnTo>
                  <a:lnTo>
                    <a:pt x="2084" y="30"/>
                  </a:lnTo>
                  <a:lnTo>
                    <a:pt x="2086" y="31"/>
                  </a:lnTo>
                  <a:lnTo>
                    <a:pt x="2088" y="32"/>
                  </a:lnTo>
                  <a:lnTo>
                    <a:pt x="2091" y="32"/>
                  </a:lnTo>
                  <a:lnTo>
                    <a:pt x="2093" y="33"/>
                  </a:lnTo>
                  <a:lnTo>
                    <a:pt x="2095" y="33"/>
                  </a:lnTo>
                  <a:lnTo>
                    <a:pt x="2098" y="34"/>
                  </a:lnTo>
                  <a:lnTo>
                    <a:pt x="2100" y="34"/>
                  </a:lnTo>
                  <a:lnTo>
                    <a:pt x="2102" y="35"/>
                  </a:lnTo>
                  <a:lnTo>
                    <a:pt x="2105" y="36"/>
                  </a:lnTo>
                  <a:lnTo>
                    <a:pt x="2107" y="36"/>
                  </a:lnTo>
                  <a:lnTo>
                    <a:pt x="2109" y="37"/>
                  </a:lnTo>
                  <a:lnTo>
                    <a:pt x="2112" y="37"/>
                  </a:lnTo>
                  <a:lnTo>
                    <a:pt x="2114" y="38"/>
                  </a:lnTo>
                  <a:lnTo>
                    <a:pt x="2116" y="39"/>
                  </a:lnTo>
                  <a:lnTo>
                    <a:pt x="2119" y="39"/>
                  </a:lnTo>
                  <a:lnTo>
                    <a:pt x="2121" y="40"/>
                  </a:lnTo>
                  <a:lnTo>
                    <a:pt x="2123" y="40"/>
                  </a:lnTo>
                  <a:lnTo>
                    <a:pt x="2126" y="41"/>
                  </a:lnTo>
                  <a:lnTo>
                    <a:pt x="2128" y="41"/>
                  </a:lnTo>
                  <a:lnTo>
                    <a:pt x="2130" y="42"/>
                  </a:lnTo>
                  <a:lnTo>
                    <a:pt x="2133" y="43"/>
                  </a:lnTo>
                  <a:lnTo>
                    <a:pt x="2135" y="43"/>
                  </a:lnTo>
                  <a:lnTo>
                    <a:pt x="2137" y="44"/>
                  </a:lnTo>
                  <a:lnTo>
                    <a:pt x="2140" y="44"/>
                  </a:lnTo>
                  <a:lnTo>
                    <a:pt x="2142" y="45"/>
                  </a:lnTo>
                  <a:lnTo>
                    <a:pt x="2144" y="45"/>
                  </a:lnTo>
                  <a:lnTo>
                    <a:pt x="2147" y="46"/>
                  </a:lnTo>
                  <a:lnTo>
                    <a:pt x="2149" y="47"/>
                  </a:lnTo>
                  <a:lnTo>
                    <a:pt x="2151" y="47"/>
                  </a:lnTo>
                  <a:lnTo>
                    <a:pt x="2154" y="48"/>
                  </a:lnTo>
                  <a:lnTo>
                    <a:pt x="2156" y="48"/>
                  </a:lnTo>
                  <a:lnTo>
                    <a:pt x="2158" y="49"/>
                  </a:lnTo>
                  <a:lnTo>
                    <a:pt x="2161" y="49"/>
                  </a:lnTo>
                  <a:lnTo>
                    <a:pt x="2163" y="50"/>
                  </a:lnTo>
                  <a:lnTo>
                    <a:pt x="2165" y="51"/>
                  </a:lnTo>
                  <a:lnTo>
                    <a:pt x="2168" y="51"/>
                  </a:lnTo>
                  <a:lnTo>
                    <a:pt x="2170" y="52"/>
                  </a:lnTo>
                  <a:lnTo>
                    <a:pt x="2172" y="52"/>
                  </a:lnTo>
                  <a:lnTo>
                    <a:pt x="2175" y="53"/>
                  </a:lnTo>
                  <a:lnTo>
                    <a:pt x="2177" y="53"/>
                  </a:lnTo>
                  <a:lnTo>
                    <a:pt x="2179" y="54"/>
                  </a:lnTo>
                  <a:lnTo>
                    <a:pt x="2182" y="55"/>
                  </a:lnTo>
                  <a:lnTo>
                    <a:pt x="2184" y="55"/>
                  </a:lnTo>
                  <a:lnTo>
                    <a:pt x="2186" y="56"/>
                  </a:lnTo>
                  <a:lnTo>
                    <a:pt x="2189" y="56"/>
                  </a:lnTo>
                  <a:lnTo>
                    <a:pt x="2191" y="57"/>
                  </a:lnTo>
                  <a:lnTo>
                    <a:pt x="2193" y="57"/>
                  </a:lnTo>
                  <a:lnTo>
                    <a:pt x="2196" y="58"/>
                  </a:lnTo>
                  <a:lnTo>
                    <a:pt x="2198" y="59"/>
                  </a:lnTo>
                  <a:lnTo>
                    <a:pt x="2201" y="59"/>
                  </a:lnTo>
                  <a:lnTo>
                    <a:pt x="2203" y="60"/>
                  </a:lnTo>
                  <a:lnTo>
                    <a:pt x="2205" y="60"/>
                  </a:lnTo>
                  <a:lnTo>
                    <a:pt x="2208" y="61"/>
                  </a:lnTo>
                  <a:lnTo>
                    <a:pt x="2210" y="61"/>
                  </a:lnTo>
                  <a:lnTo>
                    <a:pt x="2212" y="62"/>
                  </a:lnTo>
                  <a:lnTo>
                    <a:pt x="2215" y="63"/>
                  </a:lnTo>
                  <a:lnTo>
                    <a:pt x="2217" y="63"/>
                  </a:lnTo>
                  <a:lnTo>
                    <a:pt x="2219" y="64"/>
                  </a:lnTo>
                  <a:lnTo>
                    <a:pt x="2222" y="64"/>
                  </a:lnTo>
                  <a:lnTo>
                    <a:pt x="2224" y="65"/>
                  </a:lnTo>
                  <a:lnTo>
                    <a:pt x="2226" y="65"/>
                  </a:lnTo>
                  <a:lnTo>
                    <a:pt x="2229" y="66"/>
                  </a:lnTo>
                  <a:lnTo>
                    <a:pt x="2231" y="67"/>
                  </a:lnTo>
                  <a:lnTo>
                    <a:pt x="2233" y="69"/>
                  </a:lnTo>
                  <a:lnTo>
                    <a:pt x="2236" y="65"/>
                  </a:lnTo>
                  <a:lnTo>
                    <a:pt x="2238" y="62"/>
                  </a:lnTo>
                  <a:lnTo>
                    <a:pt x="2240" y="58"/>
                  </a:lnTo>
                  <a:lnTo>
                    <a:pt x="2243" y="54"/>
                  </a:lnTo>
                  <a:lnTo>
                    <a:pt x="2245" y="50"/>
                  </a:lnTo>
                  <a:lnTo>
                    <a:pt x="2247" y="45"/>
                  </a:lnTo>
                  <a:lnTo>
                    <a:pt x="2250" y="41"/>
                  </a:lnTo>
                  <a:lnTo>
                    <a:pt x="2252" y="36"/>
                  </a:lnTo>
                  <a:lnTo>
                    <a:pt x="2254" y="32"/>
                  </a:lnTo>
                  <a:lnTo>
                    <a:pt x="2257" y="30"/>
                  </a:lnTo>
                  <a:lnTo>
                    <a:pt x="2259" y="28"/>
                  </a:lnTo>
                  <a:lnTo>
                    <a:pt x="2261" y="27"/>
                  </a:lnTo>
                  <a:lnTo>
                    <a:pt x="2264" y="26"/>
                  </a:lnTo>
                  <a:lnTo>
                    <a:pt x="2266" y="26"/>
                  </a:lnTo>
                  <a:lnTo>
                    <a:pt x="2268" y="26"/>
                  </a:lnTo>
                  <a:lnTo>
                    <a:pt x="2271" y="26"/>
                  </a:lnTo>
                  <a:lnTo>
                    <a:pt x="2273" y="26"/>
                  </a:lnTo>
                  <a:lnTo>
                    <a:pt x="2275" y="27"/>
                  </a:lnTo>
                  <a:lnTo>
                    <a:pt x="2278" y="27"/>
                  </a:lnTo>
                  <a:lnTo>
                    <a:pt x="2280" y="28"/>
                  </a:lnTo>
                  <a:lnTo>
                    <a:pt x="2282" y="28"/>
                  </a:lnTo>
                  <a:lnTo>
                    <a:pt x="2285" y="29"/>
                  </a:lnTo>
                  <a:lnTo>
                    <a:pt x="2287" y="30"/>
                  </a:lnTo>
                  <a:lnTo>
                    <a:pt x="2289" y="30"/>
                  </a:lnTo>
                  <a:lnTo>
                    <a:pt x="2292" y="31"/>
                  </a:lnTo>
                  <a:lnTo>
                    <a:pt x="2294" y="31"/>
                  </a:lnTo>
                  <a:lnTo>
                    <a:pt x="2296" y="32"/>
                  </a:lnTo>
                  <a:lnTo>
                    <a:pt x="2299" y="32"/>
                  </a:lnTo>
                  <a:lnTo>
                    <a:pt x="2301" y="33"/>
                  </a:lnTo>
                  <a:lnTo>
                    <a:pt x="2303" y="34"/>
                  </a:lnTo>
                  <a:lnTo>
                    <a:pt x="2306" y="34"/>
                  </a:lnTo>
                  <a:lnTo>
                    <a:pt x="2308" y="35"/>
                  </a:lnTo>
                  <a:lnTo>
                    <a:pt x="2310" y="35"/>
                  </a:lnTo>
                  <a:lnTo>
                    <a:pt x="2313" y="36"/>
                  </a:lnTo>
                  <a:lnTo>
                    <a:pt x="2315" y="36"/>
                  </a:lnTo>
                  <a:lnTo>
                    <a:pt x="2317" y="37"/>
                  </a:lnTo>
                  <a:lnTo>
                    <a:pt x="2320" y="38"/>
                  </a:lnTo>
                  <a:lnTo>
                    <a:pt x="2322" y="38"/>
                  </a:lnTo>
                  <a:lnTo>
                    <a:pt x="2324" y="39"/>
                  </a:lnTo>
                  <a:lnTo>
                    <a:pt x="2327" y="39"/>
                  </a:lnTo>
                  <a:lnTo>
                    <a:pt x="2329" y="40"/>
                  </a:lnTo>
                  <a:lnTo>
                    <a:pt x="2331" y="40"/>
                  </a:lnTo>
                  <a:lnTo>
                    <a:pt x="2334" y="41"/>
                  </a:lnTo>
                  <a:lnTo>
                    <a:pt x="2336" y="42"/>
                  </a:lnTo>
                  <a:lnTo>
                    <a:pt x="2338" y="42"/>
                  </a:lnTo>
                  <a:lnTo>
                    <a:pt x="2341" y="43"/>
                  </a:lnTo>
                  <a:lnTo>
                    <a:pt x="2343" y="43"/>
                  </a:lnTo>
                  <a:lnTo>
                    <a:pt x="2345" y="44"/>
                  </a:lnTo>
                  <a:lnTo>
                    <a:pt x="2348" y="44"/>
                  </a:lnTo>
                  <a:lnTo>
                    <a:pt x="2350" y="45"/>
                  </a:lnTo>
                  <a:lnTo>
                    <a:pt x="2352" y="46"/>
                  </a:lnTo>
                  <a:lnTo>
                    <a:pt x="2355" y="46"/>
                  </a:lnTo>
                  <a:lnTo>
                    <a:pt x="2357" y="47"/>
                  </a:lnTo>
                  <a:lnTo>
                    <a:pt x="2360" y="47"/>
                  </a:lnTo>
                  <a:lnTo>
                    <a:pt x="2362" y="48"/>
                  </a:lnTo>
                  <a:lnTo>
                    <a:pt x="2364" y="48"/>
                  </a:lnTo>
                  <a:lnTo>
                    <a:pt x="2367" y="49"/>
                  </a:lnTo>
                  <a:lnTo>
                    <a:pt x="2369" y="50"/>
                  </a:lnTo>
                  <a:lnTo>
                    <a:pt x="2371" y="50"/>
                  </a:lnTo>
                  <a:lnTo>
                    <a:pt x="2374" y="51"/>
                  </a:lnTo>
                  <a:lnTo>
                    <a:pt x="2376" y="51"/>
                  </a:lnTo>
                  <a:lnTo>
                    <a:pt x="2378" y="52"/>
                  </a:lnTo>
                  <a:lnTo>
                    <a:pt x="2381" y="52"/>
                  </a:lnTo>
                  <a:lnTo>
                    <a:pt x="2383" y="53"/>
                  </a:lnTo>
                  <a:lnTo>
                    <a:pt x="2385" y="54"/>
                  </a:lnTo>
                  <a:lnTo>
                    <a:pt x="2388" y="54"/>
                  </a:lnTo>
                  <a:lnTo>
                    <a:pt x="2390" y="55"/>
                  </a:lnTo>
                  <a:lnTo>
                    <a:pt x="2392" y="55"/>
                  </a:lnTo>
                  <a:lnTo>
                    <a:pt x="2395" y="56"/>
                  </a:lnTo>
                  <a:lnTo>
                    <a:pt x="2397" y="56"/>
                  </a:lnTo>
                  <a:lnTo>
                    <a:pt x="2399" y="57"/>
                  </a:lnTo>
                  <a:lnTo>
                    <a:pt x="2402" y="58"/>
                  </a:lnTo>
                  <a:lnTo>
                    <a:pt x="2404" y="58"/>
                  </a:lnTo>
                  <a:lnTo>
                    <a:pt x="2406" y="59"/>
                  </a:lnTo>
                  <a:lnTo>
                    <a:pt x="2409" y="59"/>
                  </a:lnTo>
                  <a:lnTo>
                    <a:pt x="2411" y="60"/>
                  </a:lnTo>
                  <a:lnTo>
                    <a:pt x="2413" y="60"/>
                  </a:lnTo>
                  <a:lnTo>
                    <a:pt x="2416" y="61"/>
                  </a:lnTo>
                  <a:lnTo>
                    <a:pt x="2418" y="62"/>
                  </a:lnTo>
                  <a:lnTo>
                    <a:pt x="2420" y="62"/>
                  </a:lnTo>
                  <a:lnTo>
                    <a:pt x="2423" y="63"/>
                  </a:lnTo>
                  <a:lnTo>
                    <a:pt x="2425" y="63"/>
                  </a:lnTo>
                  <a:lnTo>
                    <a:pt x="2427" y="64"/>
                  </a:lnTo>
                  <a:lnTo>
                    <a:pt x="2430" y="64"/>
                  </a:lnTo>
                  <a:lnTo>
                    <a:pt x="2432" y="65"/>
                  </a:lnTo>
                  <a:lnTo>
                    <a:pt x="2434" y="66"/>
                  </a:lnTo>
                  <a:lnTo>
                    <a:pt x="2437" y="66"/>
                  </a:lnTo>
                  <a:lnTo>
                    <a:pt x="2439" y="67"/>
                  </a:lnTo>
                  <a:lnTo>
                    <a:pt x="2441" y="70"/>
                  </a:lnTo>
                  <a:lnTo>
                    <a:pt x="2444" y="65"/>
                  </a:lnTo>
                  <a:lnTo>
                    <a:pt x="2446" y="62"/>
                  </a:lnTo>
                  <a:lnTo>
                    <a:pt x="2448" y="58"/>
                  </a:lnTo>
                  <a:lnTo>
                    <a:pt x="2451" y="55"/>
                  </a:lnTo>
                  <a:lnTo>
                    <a:pt x="2453" y="50"/>
                  </a:lnTo>
                  <a:lnTo>
                    <a:pt x="2455" y="46"/>
                  </a:lnTo>
                  <a:lnTo>
                    <a:pt x="2458" y="41"/>
                  </a:lnTo>
                  <a:lnTo>
                    <a:pt x="2460" y="36"/>
                  </a:lnTo>
                  <a:lnTo>
                    <a:pt x="2462" y="33"/>
                  </a:lnTo>
                  <a:lnTo>
                    <a:pt x="2465" y="30"/>
                  </a:lnTo>
                  <a:lnTo>
                    <a:pt x="2467" y="28"/>
                  </a:lnTo>
                  <a:lnTo>
                    <a:pt x="2469" y="27"/>
                  </a:lnTo>
                  <a:lnTo>
                    <a:pt x="2472" y="26"/>
                  </a:lnTo>
                  <a:lnTo>
                    <a:pt x="2474" y="26"/>
                  </a:lnTo>
                  <a:lnTo>
                    <a:pt x="2476" y="26"/>
                  </a:lnTo>
                  <a:lnTo>
                    <a:pt x="2479" y="26"/>
                  </a:lnTo>
                  <a:lnTo>
                    <a:pt x="2481" y="26"/>
                  </a:lnTo>
                  <a:lnTo>
                    <a:pt x="2483" y="27"/>
                  </a:lnTo>
                  <a:lnTo>
                    <a:pt x="2486" y="27"/>
                  </a:lnTo>
                  <a:lnTo>
                    <a:pt x="2488" y="28"/>
                  </a:lnTo>
                  <a:lnTo>
                    <a:pt x="2490" y="29"/>
                  </a:lnTo>
                  <a:lnTo>
                    <a:pt x="2493" y="29"/>
                  </a:lnTo>
                  <a:lnTo>
                    <a:pt x="2495" y="30"/>
                  </a:lnTo>
                  <a:lnTo>
                    <a:pt x="2497" y="30"/>
                  </a:lnTo>
                  <a:lnTo>
                    <a:pt x="2500" y="31"/>
                  </a:lnTo>
                  <a:lnTo>
                    <a:pt x="2502" y="31"/>
                  </a:lnTo>
                  <a:lnTo>
                    <a:pt x="2504" y="32"/>
                  </a:lnTo>
                  <a:lnTo>
                    <a:pt x="2507" y="33"/>
                  </a:lnTo>
                  <a:lnTo>
                    <a:pt x="2509" y="33"/>
                  </a:lnTo>
                  <a:lnTo>
                    <a:pt x="2511" y="34"/>
                  </a:lnTo>
                  <a:lnTo>
                    <a:pt x="2514" y="34"/>
                  </a:lnTo>
                  <a:lnTo>
                    <a:pt x="2516" y="35"/>
                  </a:lnTo>
                  <a:lnTo>
                    <a:pt x="2518" y="35"/>
                  </a:lnTo>
                  <a:lnTo>
                    <a:pt x="2521" y="36"/>
                  </a:lnTo>
                  <a:lnTo>
                    <a:pt x="2523" y="37"/>
                  </a:lnTo>
                  <a:lnTo>
                    <a:pt x="2525" y="37"/>
                  </a:lnTo>
                  <a:lnTo>
                    <a:pt x="2528" y="38"/>
                  </a:lnTo>
                  <a:lnTo>
                    <a:pt x="2530" y="38"/>
                  </a:lnTo>
                  <a:lnTo>
                    <a:pt x="2532" y="39"/>
                  </a:lnTo>
                  <a:lnTo>
                    <a:pt x="2535" y="39"/>
                  </a:lnTo>
                  <a:lnTo>
                    <a:pt x="2537" y="40"/>
                  </a:lnTo>
                  <a:lnTo>
                    <a:pt x="2539" y="41"/>
                  </a:lnTo>
                  <a:lnTo>
                    <a:pt x="2542" y="41"/>
                  </a:lnTo>
                  <a:lnTo>
                    <a:pt x="2544" y="42"/>
                  </a:lnTo>
                  <a:lnTo>
                    <a:pt x="2547" y="42"/>
                  </a:lnTo>
                  <a:lnTo>
                    <a:pt x="2549" y="43"/>
                  </a:lnTo>
                  <a:lnTo>
                    <a:pt x="2551" y="43"/>
                  </a:lnTo>
                  <a:lnTo>
                    <a:pt x="2554" y="44"/>
                  </a:lnTo>
                  <a:lnTo>
                    <a:pt x="2556" y="45"/>
                  </a:lnTo>
                  <a:lnTo>
                    <a:pt x="2558" y="45"/>
                  </a:lnTo>
                  <a:lnTo>
                    <a:pt x="2561" y="46"/>
                  </a:lnTo>
                  <a:lnTo>
                    <a:pt x="2563" y="46"/>
                  </a:lnTo>
                  <a:lnTo>
                    <a:pt x="2565" y="47"/>
                  </a:lnTo>
                  <a:lnTo>
                    <a:pt x="2568" y="47"/>
                  </a:lnTo>
                  <a:lnTo>
                    <a:pt x="2570" y="48"/>
                  </a:lnTo>
                  <a:lnTo>
                    <a:pt x="2572" y="49"/>
                  </a:lnTo>
                  <a:lnTo>
                    <a:pt x="2575" y="49"/>
                  </a:lnTo>
                  <a:lnTo>
                    <a:pt x="2577" y="50"/>
                  </a:lnTo>
                  <a:lnTo>
                    <a:pt x="2579" y="50"/>
                  </a:lnTo>
                  <a:lnTo>
                    <a:pt x="2582" y="51"/>
                  </a:lnTo>
                  <a:lnTo>
                    <a:pt x="2584" y="51"/>
                  </a:lnTo>
                  <a:lnTo>
                    <a:pt x="2586" y="52"/>
                  </a:lnTo>
                  <a:lnTo>
                    <a:pt x="2589" y="53"/>
                  </a:lnTo>
                  <a:lnTo>
                    <a:pt x="2591" y="53"/>
                  </a:lnTo>
                  <a:lnTo>
                    <a:pt x="2593" y="54"/>
                  </a:lnTo>
                  <a:lnTo>
                    <a:pt x="2596" y="54"/>
                  </a:lnTo>
                  <a:lnTo>
                    <a:pt x="2598" y="55"/>
                  </a:lnTo>
                  <a:lnTo>
                    <a:pt x="2600" y="55"/>
                  </a:lnTo>
                  <a:lnTo>
                    <a:pt x="2603" y="56"/>
                  </a:lnTo>
                  <a:lnTo>
                    <a:pt x="2605" y="57"/>
                  </a:lnTo>
                  <a:lnTo>
                    <a:pt x="2607" y="57"/>
                  </a:lnTo>
                  <a:lnTo>
                    <a:pt x="2610" y="58"/>
                  </a:lnTo>
                  <a:lnTo>
                    <a:pt x="2612" y="58"/>
                  </a:lnTo>
                  <a:lnTo>
                    <a:pt x="2614" y="59"/>
                  </a:lnTo>
                  <a:lnTo>
                    <a:pt x="2617" y="59"/>
                  </a:lnTo>
                  <a:lnTo>
                    <a:pt x="2619" y="60"/>
                  </a:lnTo>
                  <a:lnTo>
                    <a:pt x="2621" y="61"/>
                  </a:lnTo>
                  <a:lnTo>
                    <a:pt x="2624" y="61"/>
                  </a:lnTo>
                  <a:lnTo>
                    <a:pt x="2626" y="62"/>
                  </a:lnTo>
                  <a:lnTo>
                    <a:pt x="2628" y="62"/>
                  </a:lnTo>
                  <a:lnTo>
                    <a:pt x="2631" y="63"/>
                  </a:lnTo>
                  <a:lnTo>
                    <a:pt x="2633" y="63"/>
                  </a:lnTo>
                  <a:lnTo>
                    <a:pt x="2635" y="64"/>
                  </a:lnTo>
                  <a:lnTo>
                    <a:pt x="2638" y="65"/>
                  </a:lnTo>
                  <a:lnTo>
                    <a:pt x="2640" y="65"/>
                  </a:lnTo>
                  <a:lnTo>
                    <a:pt x="2642" y="66"/>
                  </a:lnTo>
                  <a:lnTo>
                    <a:pt x="2645" y="66"/>
                  </a:lnTo>
                  <a:lnTo>
                    <a:pt x="2647" y="67"/>
                  </a:lnTo>
                  <a:lnTo>
                    <a:pt x="2649" y="70"/>
                  </a:lnTo>
                  <a:lnTo>
                    <a:pt x="2652" y="65"/>
                  </a:lnTo>
                  <a:lnTo>
                    <a:pt x="2654" y="62"/>
                  </a:lnTo>
                  <a:lnTo>
                    <a:pt x="2656" y="59"/>
                  </a:lnTo>
                  <a:lnTo>
                    <a:pt x="2659" y="55"/>
                  </a:lnTo>
                  <a:lnTo>
                    <a:pt x="2661" y="50"/>
                  </a:lnTo>
                  <a:lnTo>
                    <a:pt x="2663" y="46"/>
                  </a:lnTo>
                  <a:lnTo>
                    <a:pt x="2666" y="41"/>
                  </a:lnTo>
                  <a:lnTo>
                    <a:pt x="2668" y="36"/>
                  </a:lnTo>
                  <a:lnTo>
                    <a:pt x="2670" y="33"/>
                  </a:lnTo>
                  <a:lnTo>
                    <a:pt x="2673" y="30"/>
                  </a:lnTo>
                  <a:lnTo>
                    <a:pt x="2675" y="28"/>
                  </a:lnTo>
                  <a:lnTo>
                    <a:pt x="2677" y="27"/>
                  </a:lnTo>
                  <a:lnTo>
                    <a:pt x="2680" y="26"/>
                  </a:lnTo>
                  <a:lnTo>
                    <a:pt x="2682" y="26"/>
                  </a:lnTo>
                  <a:lnTo>
                    <a:pt x="2684" y="26"/>
                  </a:lnTo>
                  <a:lnTo>
                    <a:pt x="2687" y="26"/>
                  </a:lnTo>
                  <a:lnTo>
                    <a:pt x="2689" y="26"/>
                  </a:lnTo>
                  <a:lnTo>
                    <a:pt x="2691" y="27"/>
                  </a:lnTo>
                  <a:lnTo>
                    <a:pt x="2694" y="27"/>
                  </a:lnTo>
                  <a:lnTo>
                    <a:pt x="2696" y="28"/>
                  </a:lnTo>
                  <a:lnTo>
                    <a:pt x="2698" y="29"/>
                  </a:lnTo>
                  <a:lnTo>
                    <a:pt x="2701" y="29"/>
                  </a:lnTo>
                  <a:lnTo>
                    <a:pt x="2703" y="30"/>
                  </a:lnTo>
                  <a:lnTo>
                    <a:pt x="2706" y="30"/>
                  </a:lnTo>
                  <a:lnTo>
                    <a:pt x="2708" y="31"/>
                  </a:lnTo>
                  <a:lnTo>
                    <a:pt x="2710" y="31"/>
                  </a:lnTo>
                  <a:lnTo>
                    <a:pt x="2713" y="32"/>
                  </a:lnTo>
                  <a:lnTo>
                    <a:pt x="2715" y="33"/>
                  </a:lnTo>
                  <a:lnTo>
                    <a:pt x="2717" y="33"/>
                  </a:lnTo>
                  <a:lnTo>
                    <a:pt x="2720" y="34"/>
                  </a:lnTo>
                  <a:lnTo>
                    <a:pt x="2722" y="34"/>
                  </a:lnTo>
                  <a:lnTo>
                    <a:pt x="2724" y="35"/>
                  </a:lnTo>
                  <a:lnTo>
                    <a:pt x="2727" y="35"/>
                  </a:lnTo>
                  <a:lnTo>
                    <a:pt x="2729" y="36"/>
                  </a:lnTo>
                  <a:lnTo>
                    <a:pt x="2731" y="37"/>
                  </a:lnTo>
                  <a:lnTo>
                    <a:pt x="2734" y="37"/>
                  </a:lnTo>
                  <a:lnTo>
                    <a:pt x="2736" y="38"/>
                  </a:lnTo>
                  <a:lnTo>
                    <a:pt x="2738" y="38"/>
                  </a:lnTo>
                  <a:lnTo>
                    <a:pt x="2741" y="39"/>
                  </a:lnTo>
                  <a:lnTo>
                    <a:pt x="2743" y="39"/>
                  </a:lnTo>
                  <a:lnTo>
                    <a:pt x="2745" y="40"/>
                  </a:lnTo>
                  <a:lnTo>
                    <a:pt x="2748" y="41"/>
                  </a:lnTo>
                  <a:lnTo>
                    <a:pt x="2750" y="41"/>
                  </a:lnTo>
                  <a:lnTo>
                    <a:pt x="2752" y="42"/>
                  </a:lnTo>
                  <a:lnTo>
                    <a:pt x="2755" y="42"/>
                  </a:lnTo>
                  <a:lnTo>
                    <a:pt x="2757" y="43"/>
                  </a:lnTo>
                  <a:lnTo>
                    <a:pt x="2759" y="43"/>
                  </a:lnTo>
                  <a:lnTo>
                    <a:pt x="2762" y="44"/>
                  </a:lnTo>
                  <a:lnTo>
                    <a:pt x="2764" y="45"/>
                  </a:lnTo>
                  <a:lnTo>
                    <a:pt x="2766" y="45"/>
                  </a:lnTo>
                  <a:lnTo>
                    <a:pt x="2769" y="46"/>
                  </a:lnTo>
                  <a:lnTo>
                    <a:pt x="2771" y="46"/>
                  </a:lnTo>
                  <a:lnTo>
                    <a:pt x="2773" y="47"/>
                  </a:lnTo>
                  <a:lnTo>
                    <a:pt x="2776" y="47"/>
                  </a:lnTo>
                  <a:lnTo>
                    <a:pt x="2778" y="48"/>
                  </a:lnTo>
                  <a:lnTo>
                    <a:pt x="2780" y="49"/>
                  </a:lnTo>
                  <a:lnTo>
                    <a:pt x="2783" y="49"/>
                  </a:lnTo>
                  <a:lnTo>
                    <a:pt x="2785" y="50"/>
                  </a:lnTo>
                  <a:lnTo>
                    <a:pt x="2787" y="50"/>
                  </a:lnTo>
                  <a:lnTo>
                    <a:pt x="2790" y="51"/>
                  </a:lnTo>
                  <a:lnTo>
                    <a:pt x="2792" y="52"/>
                  </a:lnTo>
                  <a:lnTo>
                    <a:pt x="2794" y="52"/>
                  </a:lnTo>
                  <a:lnTo>
                    <a:pt x="2797" y="53"/>
                  </a:lnTo>
                  <a:lnTo>
                    <a:pt x="2799" y="53"/>
                  </a:lnTo>
                  <a:lnTo>
                    <a:pt x="2801" y="54"/>
                  </a:lnTo>
                  <a:lnTo>
                    <a:pt x="2804" y="54"/>
                  </a:lnTo>
                  <a:lnTo>
                    <a:pt x="2806" y="55"/>
                  </a:lnTo>
                  <a:lnTo>
                    <a:pt x="2808" y="56"/>
                  </a:lnTo>
                  <a:lnTo>
                    <a:pt x="2811" y="56"/>
                  </a:lnTo>
                  <a:lnTo>
                    <a:pt x="2813" y="57"/>
                  </a:lnTo>
                  <a:lnTo>
                    <a:pt x="2815" y="57"/>
                  </a:lnTo>
                  <a:lnTo>
                    <a:pt x="2818" y="58"/>
                  </a:lnTo>
                  <a:lnTo>
                    <a:pt x="2820" y="58"/>
                  </a:lnTo>
                  <a:lnTo>
                    <a:pt x="2822" y="59"/>
                  </a:lnTo>
                  <a:lnTo>
                    <a:pt x="2825" y="60"/>
                  </a:lnTo>
                  <a:lnTo>
                    <a:pt x="2827" y="60"/>
                  </a:lnTo>
                  <a:lnTo>
                    <a:pt x="2829" y="61"/>
                  </a:lnTo>
                  <a:lnTo>
                    <a:pt x="2832" y="61"/>
                  </a:lnTo>
                  <a:lnTo>
                    <a:pt x="2834" y="62"/>
                  </a:lnTo>
                  <a:lnTo>
                    <a:pt x="2836" y="62"/>
                  </a:lnTo>
                  <a:lnTo>
                    <a:pt x="2839" y="63"/>
                  </a:lnTo>
                  <a:lnTo>
                    <a:pt x="2841" y="64"/>
                  </a:lnTo>
                  <a:lnTo>
                    <a:pt x="2843" y="64"/>
                  </a:lnTo>
                  <a:lnTo>
                    <a:pt x="2846" y="65"/>
                  </a:lnTo>
                  <a:lnTo>
                    <a:pt x="2848" y="65"/>
                  </a:lnTo>
                  <a:lnTo>
                    <a:pt x="2850" y="66"/>
                  </a:lnTo>
                  <a:lnTo>
                    <a:pt x="2853" y="66"/>
                  </a:lnTo>
                  <a:lnTo>
                    <a:pt x="2855" y="67"/>
                  </a:lnTo>
                  <a:lnTo>
                    <a:pt x="2857" y="70"/>
                  </a:lnTo>
                  <a:lnTo>
                    <a:pt x="2860" y="65"/>
                  </a:lnTo>
                  <a:lnTo>
                    <a:pt x="2862" y="62"/>
                  </a:lnTo>
                  <a:lnTo>
                    <a:pt x="2864" y="59"/>
                  </a:lnTo>
                  <a:lnTo>
                    <a:pt x="2867" y="55"/>
                  </a:lnTo>
                  <a:lnTo>
                    <a:pt x="2869" y="51"/>
                  </a:lnTo>
                  <a:lnTo>
                    <a:pt x="2872" y="46"/>
                  </a:lnTo>
                  <a:lnTo>
                    <a:pt x="2874" y="41"/>
                  </a:lnTo>
                  <a:lnTo>
                    <a:pt x="2876" y="36"/>
                  </a:lnTo>
                  <a:lnTo>
                    <a:pt x="2879" y="33"/>
                  </a:lnTo>
                  <a:lnTo>
                    <a:pt x="2881" y="30"/>
                  </a:lnTo>
                  <a:lnTo>
                    <a:pt x="2883" y="28"/>
                  </a:lnTo>
                  <a:lnTo>
                    <a:pt x="2886" y="27"/>
                  </a:lnTo>
                  <a:lnTo>
                    <a:pt x="2888" y="26"/>
                  </a:lnTo>
                  <a:lnTo>
                    <a:pt x="2890" y="26"/>
                  </a:lnTo>
                  <a:lnTo>
                    <a:pt x="2893" y="26"/>
                  </a:lnTo>
                  <a:lnTo>
                    <a:pt x="2895" y="26"/>
                  </a:lnTo>
                  <a:lnTo>
                    <a:pt x="2897" y="26"/>
                  </a:lnTo>
                  <a:lnTo>
                    <a:pt x="2900" y="27"/>
                  </a:lnTo>
                  <a:lnTo>
                    <a:pt x="2902" y="28"/>
                  </a:lnTo>
                  <a:lnTo>
                    <a:pt x="2904" y="28"/>
                  </a:lnTo>
                  <a:lnTo>
                    <a:pt x="2907" y="29"/>
                  </a:lnTo>
                  <a:lnTo>
                    <a:pt x="2909" y="29"/>
                  </a:lnTo>
                  <a:lnTo>
                    <a:pt x="2911" y="30"/>
                  </a:lnTo>
                  <a:lnTo>
                    <a:pt x="2914" y="30"/>
                  </a:lnTo>
                  <a:lnTo>
                    <a:pt x="2916" y="31"/>
                  </a:lnTo>
                  <a:lnTo>
                    <a:pt x="2918" y="32"/>
                  </a:lnTo>
                  <a:lnTo>
                    <a:pt x="2921" y="32"/>
                  </a:lnTo>
                  <a:lnTo>
                    <a:pt x="2923" y="33"/>
                  </a:lnTo>
                  <a:lnTo>
                    <a:pt x="2925" y="33"/>
                  </a:lnTo>
                  <a:lnTo>
                    <a:pt x="2928" y="34"/>
                  </a:lnTo>
                  <a:lnTo>
                    <a:pt x="2930" y="34"/>
                  </a:lnTo>
                  <a:lnTo>
                    <a:pt x="2932" y="35"/>
                  </a:lnTo>
                  <a:lnTo>
                    <a:pt x="2935" y="36"/>
                  </a:lnTo>
                  <a:lnTo>
                    <a:pt x="2937" y="36"/>
                  </a:lnTo>
                  <a:lnTo>
                    <a:pt x="2939" y="37"/>
                  </a:lnTo>
                  <a:lnTo>
                    <a:pt x="2942" y="37"/>
                  </a:lnTo>
                  <a:lnTo>
                    <a:pt x="2944" y="38"/>
                  </a:lnTo>
                  <a:lnTo>
                    <a:pt x="2946" y="38"/>
                  </a:lnTo>
                  <a:lnTo>
                    <a:pt x="2949" y="39"/>
                  </a:lnTo>
                  <a:lnTo>
                    <a:pt x="2951" y="40"/>
                  </a:lnTo>
                  <a:lnTo>
                    <a:pt x="2953" y="40"/>
                  </a:lnTo>
                  <a:lnTo>
                    <a:pt x="2956" y="41"/>
                  </a:lnTo>
                  <a:lnTo>
                    <a:pt x="2958" y="41"/>
                  </a:lnTo>
                  <a:lnTo>
                    <a:pt x="2960" y="42"/>
                  </a:lnTo>
                  <a:lnTo>
                    <a:pt x="2963" y="42"/>
                  </a:lnTo>
                  <a:lnTo>
                    <a:pt x="2965" y="43"/>
                  </a:lnTo>
                  <a:lnTo>
                    <a:pt x="2967" y="44"/>
                  </a:lnTo>
                  <a:lnTo>
                    <a:pt x="2970" y="44"/>
                  </a:lnTo>
                  <a:lnTo>
                    <a:pt x="2972" y="45"/>
                  </a:lnTo>
                  <a:lnTo>
                    <a:pt x="2974" y="45"/>
                  </a:lnTo>
                  <a:lnTo>
                    <a:pt x="2977" y="46"/>
                  </a:lnTo>
                  <a:lnTo>
                    <a:pt x="2979" y="46"/>
                  </a:lnTo>
                  <a:lnTo>
                    <a:pt x="2981" y="47"/>
                  </a:lnTo>
                  <a:lnTo>
                    <a:pt x="2984" y="48"/>
                  </a:lnTo>
                  <a:lnTo>
                    <a:pt x="2986" y="48"/>
                  </a:lnTo>
                  <a:lnTo>
                    <a:pt x="2988" y="49"/>
                  </a:lnTo>
                  <a:lnTo>
                    <a:pt x="2991" y="49"/>
                  </a:lnTo>
                  <a:lnTo>
                    <a:pt x="2993" y="50"/>
                  </a:lnTo>
                  <a:lnTo>
                    <a:pt x="2995" y="51"/>
                  </a:lnTo>
                  <a:lnTo>
                    <a:pt x="2998" y="51"/>
                  </a:lnTo>
                  <a:lnTo>
                    <a:pt x="3000" y="52"/>
                  </a:lnTo>
                  <a:lnTo>
                    <a:pt x="3002" y="52"/>
                  </a:lnTo>
                  <a:lnTo>
                    <a:pt x="3005" y="53"/>
                  </a:lnTo>
                  <a:lnTo>
                    <a:pt x="3007" y="53"/>
                  </a:lnTo>
                  <a:lnTo>
                    <a:pt x="3009" y="54"/>
                  </a:lnTo>
                  <a:lnTo>
                    <a:pt x="3012" y="55"/>
                  </a:lnTo>
                  <a:lnTo>
                    <a:pt x="3014" y="55"/>
                  </a:lnTo>
                  <a:lnTo>
                    <a:pt x="3016" y="56"/>
                  </a:lnTo>
                  <a:lnTo>
                    <a:pt x="3019" y="56"/>
                  </a:lnTo>
                  <a:lnTo>
                    <a:pt x="3021" y="57"/>
                  </a:lnTo>
                  <a:lnTo>
                    <a:pt x="3023" y="57"/>
                  </a:lnTo>
                  <a:lnTo>
                    <a:pt x="3026" y="58"/>
                  </a:lnTo>
                  <a:lnTo>
                    <a:pt x="3028" y="59"/>
                  </a:lnTo>
                  <a:lnTo>
                    <a:pt x="3031" y="59"/>
                  </a:lnTo>
                  <a:lnTo>
                    <a:pt x="3033" y="60"/>
                  </a:lnTo>
                  <a:lnTo>
                    <a:pt x="3035" y="60"/>
                  </a:lnTo>
                  <a:lnTo>
                    <a:pt x="3038" y="61"/>
                  </a:lnTo>
                  <a:lnTo>
                    <a:pt x="3040" y="61"/>
                  </a:lnTo>
                  <a:lnTo>
                    <a:pt x="3042" y="62"/>
                  </a:lnTo>
                  <a:lnTo>
                    <a:pt x="3045" y="63"/>
                  </a:lnTo>
                  <a:lnTo>
                    <a:pt x="3047" y="63"/>
                  </a:lnTo>
                  <a:lnTo>
                    <a:pt x="3049" y="64"/>
                  </a:lnTo>
                  <a:lnTo>
                    <a:pt x="3052" y="64"/>
                  </a:lnTo>
                  <a:lnTo>
                    <a:pt x="3054" y="65"/>
                  </a:lnTo>
                  <a:lnTo>
                    <a:pt x="3056" y="65"/>
                  </a:lnTo>
                  <a:lnTo>
                    <a:pt x="3059" y="66"/>
                  </a:lnTo>
                  <a:lnTo>
                    <a:pt x="3061" y="67"/>
                  </a:lnTo>
                  <a:lnTo>
                    <a:pt x="3063" y="70"/>
                  </a:lnTo>
                  <a:lnTo>
                    <a:pt x="3066" y="65"/>
                  </a:lnTo>
                  <a:lnTo>
                    <a:pt x="3068" y="62"/>
                  </a:lnTo>
                  <a:lnTo>
                    <a:pt x="3070" y="58"/>
                  </a:lnTo>
                  <a:lnTo>
                    <a:pt x="3073" y="54"/>
                  </a:lnTo>
                  <a:lnTo>
                    <a:pt x="3075" y="50"/>
                  </a:lnTo>
                  <a:lnTo>
                    <a:pt x="3077" y="46"/>
                  </a:lnTo>
                  <a:lnTo>
                    <a:pt x="3080" y="41"/>
                  </a:lnTo>
                  <a:lnTo>
                    <a:pt x="3082" y="36"/>
                  </a:lnTo>
                  <a:lnTo>
                    <a:pt x="3084" y="32"/>
                  </a:lnTo>
                  <a:lnTo>
                    <a:pt x="3087" y="30"/>
                  </a:lnTo>
                  <a:lnTo>
                    <a:pt x="3089" y="28"/>
                  </a:lnTo>
                  <a:lnTo>
                    <a:pt x="3091" y="26"/>
                  </a:lnTo>
                  <a:lnTo>
                    <a:pt x="3094" y="26"/>
                  </a:lnTo>
                  <a:lnTo>
                    <a:pt x="3096" y="25"/>
                  </a:lnTo>
                  <a:lnTo>
                    <a:pt x="3098" y="25"/>
                  </a:lnTo>
                  <a:lnTo>
                    <a:pt x="3101" y="25"/>
                  </a:lnTo>
                  <a:lnTo>
                    <a:pt x="3103" y="26"/>
                  </a:lnTo>
                  <a:lnTo>
                    <a:pt x="3105" y="26"/>
                  </a:lnTo>
                  <a:lnTo>
                    <a:pt x="3108" y="27"/>
                  </a:lnTo>
                  <a:lnTo>
                    <a:pt x="3110" y="28"/>
                  </a:lnTo>
                  <a:lnTo>
                    <a:pt x="3112" y="28"/>
                  </a:lnTo>
                  <a:lnTo>
                    <a:pt x="3115" y="29"/>
                  </a:lnTo>
                  <a:lnTo>
                    <a:pt x="3117" y="29"/>
                  </a:lnTo>
                  <a:lnTo>
                    <a:pt x="3119" y="30"/>
                  </a:lnTo>
                  <a:lnTo>
                    <a:pt x="3122" y="30"/>
                  </a:lnTo>
                  <a:lnTo>
                    <a:pt x="3124" y="31"/>
                  </a:lnTo>
                  <a:lnTo>
                    <a:pt x="3126" y="32"/>
                  </a:lnTo>
                  <a:lnTo>
                    <a:pt x="3129" y="32"/>
                  </a:lnTo>
                  <a:lnTo>
                    <a:pt x="3131" y="33"/>
                  </a:lnTo>
                  <a:lnTo>
                    <a:pt x="3133" y="33"/>
                  </a:lnTo>
                  <a:lnTo>
                    <a:pt x="3136" y="34"/>
                  </a:lnTo>
                  <a:lnTo>
                    <a:pt x="3138" y="34"/>
                  </a:lnTo>
                  <a:lnTo>
                    <a:pt x="3140" y="35"/>
                  </a:lnTo>
                  <a:lnTo>
                    <a:pt x="3143" y="36"/>
                  </a:lnTo>
                  <a:lnTo>
                    <a:pt x="3145" y="36"/>
                  </a:lnTo>
                  <a:lnTo>
                    <a:pt x="3147" y="37"/>
                  </a:lnTo>
                  <a:lnTo>
                    <a:pt x="3150" y="37"/>
                  </a:lnTo>
                  <a:lnTo>
                    <a:pt x="3152" y="38"/>
                  </a:lnTo>
                  <a:lnTo>
                    <a:pt x="3154" y="38"/>
                  </a:lnTo>
                  <a:lnTo>
                    <a:pt x="3157" y="39"/>
                  </a:lnTo>
                  <a:lnTo>
                    <a:pt x="3159" y="40"/>
                  </a:lnTo>
                  <a:lnTo>
                    <a:pt x="3161" y="40"/>
                  </a:lnTo>
                  <a:lnTo>
                    <a:pt x="3164" y="41"/>
                  </a:lnTo>
                  <a:lnTo>
                    <a:pt x="3166" y="41"/>
                  </a:lnTo>
                  <a:lnTo>
                    <a:pt x="3168" y="42"/>
                  </a:lnTo>
                  <a:lnTo>
                    <a:pt x="3171" y="42"/>
                  </a:lnTo>
                  <a:lnTo>
                    <a:pt x="3173" y="43"/>
                  </a:lnTo>
                  <a:lnTo>
                    <a:pt x="3176" y="44"/>
                  </a:lnTo>
                  <a:lnTo>
                    <a:pt x="3178" y="44"/>
                  </a:lnTo>
                  <a:lnTo>
                    <a:pt x="3180" y="45"/>
                  </a:lnTo>
                  <a:lnTo>
                    <a:pt x="3183" y="45"/>
                  </a:lnTo>
                  <a:lnTo>
                    <a:pt x="3185" y="46"/>
                  </a:lnTo>
                  <a:lnTo>
                    <a:pt x="3187" y="47"/>
                  </a:lnTo>
                  <a:lnTo>
                    <a:pt x="3190" y="47"/>
                  </a:lnTo>
                  <a:lnTo>
                    <a:pt x="3192" y="48"/>
                  </a:lnTo>
                  <a:lnTo>
                    <a:pt x="3194" y="48"/>
                  </a:lnTo>
                  <a:lnTo>
                    <a:pt x="3197" y="49"/>
                  </a:lnTo>
                  <a:lnTo>
                    <a:pt x="3199" y="49"/>
                  </a:lnTo>
                  <a:lnTo>
                    <a:pt x="3201" y="50"/>
                  </a:lnTo>
                  <a:lnTo>
                    <a:pt x="3204" y="51"/>
                  </a:lnTo>
                  <a:lnTo>
                    <a:pt x="3206" y="51"/>
                  </a:lnTo>
                  <a:lnTo>
                    <a:pt x="3208" y="52"/>
                  </a:lnTo>
                  <a:lnTo>
                    <a:pt x="3211" y="52"/>
                  </a:lnTo>
                  <a:lnTo>
                    <a:pt x="3213" y="53"/>
                  </a:lnTo>
                  <a:lnTo>
                    <a:pt x="3215" y="53"/>
                  </a:lnTo>
                  <a:lnTo>
                    <a:pt x="3218" y="54"/>
                  </a:lnTo>
                  <a:lnTo>
                    <a:pt x="3220" y="55"/>
                  </a:lnTo>
                  <a:lnTo>
                    <a:pt x="3222" y="55"/>
                  </a:lnTo>
                  <a:lnTo>
                    <a:pt x="3225" y="56"/>
                  </a:lnTo>
                  <a:lnTo>
                    <a:pt x="3227" y="56"/>
                  </a:lnTo>
                  <a:lnTo>
                    <a:pt x="3229" y="57"/>
                  </a:lnTo>
                  <a:lnTo>
                    <a:pt x="3232" y="57"/>
                  </a:lnTo>
                  <a:lnTo>
                    <a:pt x="3234" y="58"/>
                  </a:lnTo>
                  <a:lnTo>
                    <a:pt x="3236" y="59"/>
                  </a:lnTo>
                  <a:lnTo>
                    <a:pt x="3239" y="59"/>
                  </a:lnTo>
                  <a:lnTo>
                    <a:pt x="3241" y="60"/>
                  </a:lnTo>
                  <a:lnTo>
                    <a:pt x="3243" y="60"/>
                  </a:lnTo>
                  <a:lnTo>
                    <a:pt x="3246" y="61"/>
                  </a:lnTo>
                  <a:lnTo>
                    <a:pt x="3248" y="61"/>
                  </a:lnTo>
                  <a:lnTo>
                    <a:pt x="3250" y="62"/>
                  </a:lnTo>
                  <a:lnTo>
                    <a:pt x="3253" y="63"/>
                  </a:lnTo>
                  <a:lnTo>
                    <a:pt x="3255" y="63"/>
                  </a:lnTo>
                  <a:lnTo>
                    <a:pt x="3257" y="64"/>
                  </a:lnTo>
                  <a:lnTo>
                    <a:pt x="3260" y="64"/>
                  </a:lnTo>
                  <a:lnTo>
                    <a:pt x="3262" y="65"/>
                  </a:lnTo>
                  <a:lnTo>
                    <a:pt x="3264" y="65"/>
                  </a:lnTo>
                  <a:lnTo>
                    <a:pt x="3267" y="66"/>
                  </a:lnTo>
                  <a:lnTo>
                    <a:pt x="3269" y="67"/>
                  </a:lnTo>
                  <a:lnTo>
                    <a:pt x="3271" y="70"/>
                  </a:lnTo>
                  <a:lnTo>
                    <a:pt x="3274" y="65"/>
                  </a:lnTo>
                </a:path>
              </a:pathLst>
            </a:custGeom>
            <a:noFill/>
            <a:ln w="23813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7" name="Freeform 41"/>
            <p:cNvSpPr>
              <a:spLocks/>
            </p:cNvSpPr>
            <p:nvPr/>
          </p:nvSpPr>
          <p:spPr bwMode="auto">
            <a:xfrm>
              <a:off x="802" y="1221"/>
              <a:ext cx="3132" cy="1525"/>
            </a:xfrm>
            <a:custGeom>
              <a:avLst/>
              <a:gdLst/>
              <a:ahLst/>
              <a:cxnLst>
                <a:cxn ang="0">
                  <a:pos x="28" y="1565"/>
                </a:cxn>
                <a:cxn ang="0">
                  <a:pos x="66" y="1438"/>
                </a:cxn>
                <a:cxn ang="0">
                  <a:pos x="103" y="1301"/>
                </a:cxn>
                <a:cxn ang="0">
                  <a:pos x="141" y="1174"/>
                </a:cxn>
                <a:cxn ang="0">
                  <a:pos x="178" y="1061"/>
                </a:cxn>
                <a:cxn ang="0">
                  <a:pos x="216" y="952"/>
                </a:cxn>
                <a:cxn ang="0">
                  <a:pos x="253" y="858"/>
                </a:cxn>
                <a:cxn ang="0">
                  <a:pos x="290" y="764"/>
                </a:cxn>
                <a:cxn ang="0">
                  <a:pos x="328" y="679"/>
                </a:cxn>
                <a:cxn ang="0">
                  <a:pos x="365" y="599"/>
                </a:cxn>
                <a:cxn ang="0">
                  <a:pos x="403" y="519"/>
                </a:cxn>
                <a:cxn ang="0">
                  <a:pos x="440" y="448"/>
                </a:cxn>
                <a:cxn ang="0">
                  <a:pos x="477" y="382"/>
                </a:cxn>
                <a:cxn ang="0">
                  <a:pos x="515" y="316"/>
                </a:cxn>
                <a:cxn ang="0">
                  <a:pos x="552" y="250"/>
                </a:cxn>
                <a:cxn ang="0">
                  <a:pos x="590" y="193"/>
                </a:cxn>
                <a:cxn ang="0">
                  <a:pos x="627" y="132"/>
                </a:cxn>
                <a:cxn ang="0">
                  <a:pos x="664" y="76"/>
                </a:cxn>
                <a:cxn ang="0">
                  <a:pos x="702" y="14"/>
                </a:cxn>
                <a:cxn ang="0">
                  <a:pos x="777" y="0"/>
                </a:cxn>
                <a:cxn ang="0">
                  <a:pos x="814" y="10"/>
                </a:cxn>
                <a:cxn ang="0">
                  <a:pos x="870" y="19"/>
                </a:cxn>
                <a:cxn ang="0">
                  <a:pos x="926" y="29"/>
                </a:cxn>
                <a:cxn ang="0">
                  <a:pos x="992" y="33"/>
                </a:cxn>
                <a:cxn ang="0">
                  <a:pos x="1085" y="29"/>
                </a:cxn>
                <a:cxn ang="0">
                  <a:pos x="1151" y="29"/>
                </a:cxn>
                <a:cxn ang="0">
                  <a:pos x="1216" y="19"/>
                </a:cxn>
                <a:cxn ang="0">
                  <a:pos x="1272" y="29"/>
                </a:cxn>
                <a:cxn ang="0">
                  <a:pos x="1310" y="19"/>
                </a:cxn>
                <a:cxn ang="0">
                  <a:pos x="1450" y="29"/>
                </a:cxn>
                <a:cxn ang="0">
                  <a:pos x="1497" y="38"/>
                </a:cxn>
                <a:cxn ang="0">
                  <a:pos x="1553" y="38"/>
                </a:cxn>
                <a:cxn ang="0">
                  <a:pos x="1646" y="14"/>
                </a:cxn>
                <a:cxn ang="0">
                  <a:pos x="1740" y="5"/>
                </a:cxn>
                <a:cxn ang="0">
                  <a:pos x="1815" y="14"/>
                </a:cxn>
                <a:cxn ang="0">
                  <a:pos x="1871" y="24"/>
                </a:cxn>
                <a:cxn ang="0">
                  <a:pos x="1936" y="33"/>
                </a:cxn>
                <a:cxn ang="0">
                  <a:pos x="2002" y="24"/>
                </a:cxn>
                <a:cxn ang="0">
                  <a:pos x="2077" y="24"/>
                </a:cxn>
                <a:cxn ang="0">
                  <a:pos x="2123" y="24"/>
                </a:cxn>
                <a:cxn ang="0">
                  <a:pos x="2208" y="38"/>
                </a:cxn>
                <a:cxn ang="0">
                  <a:pos x="2264" y="24"/>
                </a:cxn>
                <a:cxn ang="0">
                  <a:pos x="2404" y="24"/>
                </a:cxn>
                <a:cxn ang="0">
                  <a:pos x="2488" y="33"/>
                </a:cxn>
                <a:cxn ang="0">
                  <a:pos x="2544" y="19"/>
                </a:cxn>
                <a:cxn ang="0">
                  <a:pos x="2703" y="29"/>
                </a:cxn>
                <a:cxn ang="0">
                  <a:pos x="2787" y="38"/>
                </a:cxn>
                <a:cxn ang="0">
                  <a:pos x="2844" y="19"/>
                </a:cxn>
                <a:cxn ang="0">
                  <a:pos x="2993" y="29"/>
                </a:cxn>
                <a:cxn ang="0">
                  <a:pos x="3077" y="38"/>
                </a:cxn>
                <a:cxn ang="0">
                  <a:pos x="3143" y="19"/>
                </a:cxn>
                <a:cxn ang="0">
                  <a:pos x="3236" y="19"/>
                </a:cxn>
              </a:cxnLst>
              <a:rect l="0" t="0" r="r" b="b"/>
              <a:pathLst>
                <a:path w="3264" h="1589">
                  <a:moveTo>
                    <a:pt x="0" y="1589"/>
                  </a:moveTo>
                  <a:lnTo>
                    <a:pt x="10" y="1584"/>
                  </a:lnTo>
                  <a:lnTo>
                    <a:pt x="19" y="1579"/>
                  </a:lnTo>
                  <a:lnTo>
                    <a:pt x="28" y="1565"/>
                  </a:lnTo>
                  <a:lnTo>
                    <a:pt x="38" y="1518"/>
                  </a:lnTo>
                  <a:lnTo>
                    <a:pt x="47" y="1494"/>
                  </a:lnTo>
                  <a:lnTo>
                    <a:pt x="57" y="1466"/>
                  </a:lnTo>
                  <a:lnTo>
                    <a:pt x="66" y="1438"/>
                  </a:lnTo>
                  <a:lnTo>
                    <a:pt x="75" y="1381"/>
                  </a:lnTo>
                  <a:lnTo>
                    <a:pt x="85" y="1358"/>
                  </a:lnTo>
                  <a:lnTo>
                    <a:pt x="94" y="1329"/>
                  </a:lnTo>
                  <a:lnTo>
                    <a:pt x="103" y="1301"/>
                  </a:lnTo>
                  <a:lnTo>
                    <a:pt x="113" y="1249"/>
                  </a:lnTo>
                  <a:lnTo>
                    <a:pt x="122" y="1230"/>
                  </a:lnTo>
                  <a:lnTo>
                    <a:pt x="131" y="1202"/>
                  </a:lnTo>
                  <a:lnTo>
                    <a:pt x="141" y="1174"/>
                  </a:lnTo>
                  <a:lnTo>
                    <a:pt x="150" y="1131"/>
                  </a:lnTo>
                  <a:lnTo>
                    <a:pt x="159" y="1103"/>
                  </a:lnTo>
                  <a:lnTo>
                    <a:pt x="169" y="1080"/>
                  </a:lnTo>
                  <a:lnTo>
                    <a:pt x="178" y="1061"/>
                  </a:lnTo>
                  <a:lnTo>
                    <a:pt x="187" y="1018"/>
                  </a:lnTo>
                  <a:lnTo>
                    <a:pt x="197" y="995"/>
                  </a:lnTo>
                  <a:lnTo>
                    <a:pt x="206" y="976"/>
                  </a:lnTo>
                  <a:lnTo>
                    <a:pt x="216" y="952"/>
                  </a:lnTo>
                  <a:lnTo>
                    <a:pt x="225" y="915"/>
                  </a:lnTo>
                  <a:lnTo>
                    <a:pt x="234" y="891"/>
                  </a:lnTo>
                  <a:lnTo>
                    <a:pt x="244" y="872"/>
                  </a:lnTo>
                  <a:lnTo>
                    <a:pt x="253" y="858"/>
                  </a:lnTo>
                  <a:lnTo>
                    <a:pt x="262" y="820"/>
                  </a:lnTo>
                  <a:lnTo>
                    <a:pt x="272" y="802"/>
                  </a:lnTo>
                  <a:lnTo>
                    <a:pt x="281" y="783"/>
                  </a:lnTo>
                  <a:lnTo>
                    <a:pt x="290" y="764"/>
                  </a:lnTo>
                  <a:lnTo>
                    <a:pt x="300" y="731"/>
                  </a:lnTo>
                  <a:lnTo>
                    <a:pt x="309" y="712"/>
                  </a:lnTo>
                  <a:lnTo>
                    <a:pt x="318" y="693"/>
                  </a:lnTo>
                  <a:lnTo>
                    <a:pt x="328" y="679"/>
                  </a:lnTo>
                  <a:lnTo>
                    <a:pt x="337" y="646"/>
                  </a:lnTo>
                  <a:lnTo>
                    <a:pt x="346" y="627"/>
                  </a:lnTo>
                  <a:lnTo>
                    <a:pt x="356" y="613"/>
                  </a:lnTo>
                  <a:lnTo>
                    <a:pt x="365" y="599"/>
                  </a:lnTo>
                  <a:lnTo>
                    <a:pt x="375" y="566"/>
                  </a:lnTo>
                  <a:lnTo>
                    <a:pt x="384" y="552"/>
                  </a:lnTo>
                  <a:lnTo>
                    <a:pt x="393" y="538"/>
                  </a:lnTo>
                  <a:lnTo>
                    <a:pt x="403" y="519"/>
                  </a:lnTo>
                  <a:lnTo>
                    <a:pt x="412" y="490"/>
                  </a:lnTo>
                  <a:lnTo>
                    <a:pt x="421" y="476"/>
                  </a:lnTo>
                  <a:lnTo>
                    <a:pt x="431" y="462"/>
                  </a:lnTo>
                  <a:lnTo>
                    <a:pt x="440" y="448"/>
                  </a:lnTo>
                  <a:lnTo>
                    <a:pt x="449" y="420"/>
                  </a:lnTo>
                  <a:lnTo>
                    <a:pt x="459" y="406"/>
                  </a:lnTo>
                  <a:lnTo>
                    <a:pt x="468" y="391"/>
                  </a:lnTo>
                  <a:lnTo>
                    <a:pt x="477" y="382"/>
                  </a:lnTo>
                  <a:lnTo>
                    <a:pt x="487" y="349"/>
                  </a:lnTo>
                  <a:lnTo>
                    <a:pt x="496" y="340"/>
                  </a:lnTo>
                  <a:lnTo>
                    <a:pt x="505" y="325"/>
                  </a:lnTo>
                  <a:lnTo>
                    <a:pt x="515" y="316"/>
                  </a:lnTo>
                  <a:lnTo>
                    <a:pt x="524" y="288"/>
                  </a:lnTo>
                  <a:lnTo>
                    <a:pt x="533" y="278"/>
                  </a:lnTo>
                  <a:lnTo>
                    <a:pt x="543" y="264"/>
                  </a:lnTo>
                  <a:lnTo>
                    <a:pt x="552" y="250"/>
                  </a:lnTo>
                  <a:lnTo>
                    <a:pt x="562" y="226"/>
                  </a:lnTo>
                  <a:lnTo>
                    <a:pt x="571" y="212"/>
                  </a:lnTo>
                  <a:lnTo>
                    <a:pt x="580" y="203"/>
                  </a:lnTo>
                  <a:lnTo>
                    <a:pt x="590" y="193"/>
                  </a:lnTo>
                  <a:lnTo>
                    <a:pt x="599" y="165"/>
                  </a:lnTo>
                  <a:lnTo>
                    <a:pt x="608" y="151"/>
                  </a:lnTo>
                  <a:lnTo>
                    <a:pt x="618" y="142"/>
                  </a:lnTo>
                  <a:lnTo>
                    <a:pt x="627" y="132"/>
                  </a:lnTo>
                  <a:lnTo>
                    <a:pt x="636" y="109"/>
                  </a:lnTo>
                  <a:lnTo>
                    <a:pt x="646" y="94"/>
                  </a:lnTo>
                  <a:lnTo>
                    <a:pt x="655" y="85"/>
                  </a:lnTo>
                  <a:lnTo>
                    <a:pt x="664" y="76"/>
                  </a:lnTo>
                  <a:lnTo>
                    <a:pt x="674" y="52"/>
                  </a:lnTo>
                  <a:lnTo>
                    <a:pt x="683" y="38"/>
                  </a:lnTo>
                  <a:lnTo>
                    <a:pt x="692" y="29"/>
                  </a:lnTo>
                  <a:lnTo>
                    <a:pt x="702" y="14"/>
                  </a:lnTo>
                  <a:lnTo>
                    <a:pt x="711" y="5"/>
                  </a:lnTo>
                  <a:lnTo>
                    <a:pt x="721" y="5"/>
                  </a:lnTo>
                  <a:lnTo>
                    <a:pt x="730" y="0"/>
                  </a:lnTo>
                  <a:lnTo>
                    <a:pt x="777" y="0"/>
                  </a:lnTo>
                  <a:lnTo>
                    <a:pt x="786" y="5"/>
                  </a:lnTo>
                  <a:lnTo>
                    <a:pt x="795" y="5"/>
                  </a:lnTo>
                  <a:lnTo>
                    <a:pt x="805" y="10"/>
                  </a:lnTo>
                  <a:lnTo>
                    <a:pt x="814" y="10"/>
                  </a:lnTo>
                  <a:lnTo>
                    <a:pt x="823" y="14"/>
                  </a:lnTo>
                  <a:lnTo>
                    <a:pt x="851" y="14"/>
                  </a:lnTo>
                  <a:lnTo>
                    <a:pt x="861" y="19"/>
                  </a:lnTo>
                  <a:lnTo>
                    <a:pt x="870" y="19"/>
                  </a:lnTo>
                  <a:lnTo>
                    <a:pt x="880" y="24"/>
                  </a:lnTo>
                  <a:lnTo>
                    <a:pt x="889" y="24"/>
                  </a:lnTo>
                  <a:lnTo>
                    <a:pt x="898" y="29"/>
                  </a:lnTo>
                  <a:lnTo>
                    <a:pt x="926" y="29"/>
                  </a:lnTo>
                  <a:lnTo>
                    <a:pt x="936" y="33"/>
                  </a:lnTo>
                  <a:lnTo>
                    <a:pt x="945" y="38"/>
                  </a:lnTo>
                  <a:lnTo>
                    <a:pt x="982" y="38"/>
                  </a:lnTo>
                  <a:lnTo>
                    <a:pt x="992" y="33"/>
                  </a:lnTo>
                  <a:lnTo>
                    <a:pt x="1001" y="29"/>
                  </a:lnTo>
                  <a:lnTo>
                    <a:pt x="1010" y="24"/>
                  </a:lnTo>
                  <a:lnTo>
                    <a:pt x="1076" y="24"/>
                  </a:lnTo>
                  <a:lnTo>
                    <a:pt x="1085" y="29"/>
                  </a:lnTo>
                  <a:lnTo>
                    <a:pt x="1104" y="29"/>
                  </a:lnTo>
                  <a:lnTo>
                    <a:pt x="1113" y="33"/>
                  </a:lnTo>
                  <a:lnTo>
                    <a:pt x="1141" y="33"/>
                  </a:lnTo>
                  <a:lnTo>
                    <a:pt x="1151" y="29"/>
                  </a:lnTo>
                  <a:lnTo>
                    <a:pt x="1160" y="24"/>
                  </a:lnTo>
                  <a:lnTo>
                    <a:pt x="1169" y="24"/>
                  </a:lnTo>
                  <a:lnTo>
                    <a:pt x="1179" y="19"/>
                  </a:lnTo>
                  <a:lnTo>
                    <a:pt x="1216" y="19"/>
                  </a:lnTo>
                  <a:lnTo>
                    <a:pt x="1226" y="24"/>
                  </a:lnTo>
                  <a:lnTo>
                    <a:pt x="1235" y="24"/>
                  </a:lnTo>
                  <a:lnTo>
                    <a:pt x="1244" y="29"/>
                  </a:lnTo>
                  <a:lnTo>
                    <a:pt x="1272" y="29"/>
                  </a:lnTo>
                  <a:lnTo>
                    <a:pt x="1282" y="33"/>
                  </a:lnTo>
                  <a:lnTo>
                    <a:pt x="1291" y="33"/>
                  </a:lnTo>
                  <a:lnTo>
                    <a:pt x="1300" y="29"/>
                  </a:lnTo>
                  <a:lnTo>
                    <a:pt x="1310" y="19"/>
                  </a:lnTo>
                  <a:lnTo>
                    <a:pt x="1413" y="19"/>
                  </a:lnTo>
                  <a:lnTo>
                    <a:pt x="1422" y="24"/>
                  </a:lnTo>
                  <a:lnTo>
                    <a:pt x="1441" y="24"/>
                  </a:lnTo>
                  <a:lnTo>
                    <a:pt x="1450" y="29"/>
                  </a:lnTo>
                  <a:lnTo>
                    <a:pt x="1469" y="29"/>
                  </a:lnTo>
                  <a:lnTo>
                    <a:pt x="1478" y="33"/>
                  </a:lnTo>
                  <a:lnTo>
                    <a:pt x="1487" y="33"/>
                  </a:lnTo>
                  <a:lnTo>
                    <a:pt x="1497" y="38"/>
                  </a:lnTo>
                  <a:lnTo>
                    <a:pt x="1525" y="38"/>
                  </a:lnTo>
                  <a:lnTo>
                    <a:pt x="1534" y="43"/>
                  </a:lnTo>
                  <a:lnTo>
                    <a:pt x="1544" y="43"/>
                  </a:lnTo>
                  <a:lnTo>
                    <a:pt x="1553" y="38"/>
                  </a:lnTo>
                  <a:lnTo>
                    <a:pt x="1562" y="33"/>
                  </a:lnTo>
                  <a:lnTo>
                    <a:pt x="1572" y="29"/>
                  </a:lnTo>
                  <a:lnTo>
                    <a:pt x="1637" y="29"/>
                  </a:lnTo>
                  <a:lnTo>
                    <a:pt x="1646" y="14"/>
                  </a:lnTo>
                  <a:lnTo>
                    <a:pt x="1656" y="10"/>
                  </a:lnTo>
                  <a:lnTo>
                    <a:pt x="1665" y="10"/>
                  </a:lnTo>
                  <a:lnTo>
                    <a:pt x="1675" y="5"/>
                  </a:lnTo>
                  <a:lnTo>
                    <a:pt x="1740" y="5"/>
                  </a:lnTo>
                  <a:lnTo>
                    <a:pt x="1749" y="10"/>
                  </a:lnTo>
                  <a:lnTo>
                    <a:pt x="1777" y="10"/>
                  </a:lnTo>
                  <a:lnTo>
                    <a:pt x="1787" y="14"/>
                  </a:lnTo>
                  <a:lnTo>
                    <a:pt x="1815" y="14"/>
                  </a:lnTo>
                  <a:lnTo>
                    <a:pt x="1824" y="19"/>
                  </a:lnTo>
                  <a:lnTo>
                    <a:pt x="1843" y="19"/>
                  </a:lnTo>
                  <a:lnTo>
                    <a:pt x="1852" y="24"/>
                  </a:lnTo>
                  <a:lnTo>
                    <a:pt x="1871" y="24"/>
                  </a:lnTo>
                  <a:lnTo>
                    <a:pt x="1880" y="29"/>
                  </a:lnTo>
                  <a:lnTo>
                    <a:pt x="1908" y="29"/>
                  </a:lnTo>
                  <a:lnTo>
                    <a:pt x="1918" y="33"/>
                  </a:lnTo>
                  <a:lnTo>
                    <a:pt x="1936" y="33"/>
                  </a:lnTo>
                  <a:lnTo>
                    <a:pt x="1946" y="38"/>
                  </a:lnTo>
                  <a:lnTo>
                    <a:pt x="1983" y="38"/>
                  </a:lnTo>
                  <a:lnTo>
                    <a:pt x="1992" y="29"/>
                  </a:lnTo>
                  <a:lnTo>
                    <a:pt x="2002" y="24"/>
                  </a:lnTo>
                  <a:lnTo>
                    <a:pt x="2011" y="24"/>
                  </a:lnTo>
                  <a:lnTo>
                    <a:pt x="2021" y="19"/>
                  </a:lnTo>
                  <a:lnTo>
                    <a:pt x="2067" y="19"/>
                  </a:lnTo>
                  <a:lnTo>
                    <a:pt x="2077" y="24"/>
                  </a:lnTo>
                  <a:lnTo>
                    <a:pt x="2086" y="19"/>
                  </a:lnTo>
                  <a:lnTo>
                    <a:pt x="2095" y="19"/>
                  </a:lnTo>
                  <a:lnTo>
                    <a:pt x="2105" y="24"/>
                  </a:lnTo>
                  <a:lnTo>
                    <a:pt x="2123" y="24"/>
                  </a:lnTo>
                  <a:lnTo>
                    <a:pt x="2133" y="29"/>
                  </a:lnTo>
                  <a:lnTo>
                    <a:pt x="2189" y="29"/>
                  </a:lnTo>
                  <a:lnTo>
                    <a:pt x="2198" y="33"/>
                  </a:lnTo>
                  <a:lnTo>
                    <a:pt x="2208" y="38"/>
                  </a:lnTo>
                  <a:lnTo>
                    <a:pt x="2236" y="38"/>
                  </a:lnTo>
                  <a:lnTo>
                    <a:pt x="2245" y="33"/>
                  </a:lnTo>
                  <a:lnTo>
                    <a:pt x="2254" y="29"/>
                  </a:lnTo>
                  <a:lnTo>
                    <a:pt x="2264" y="24"/>
                  </a:lnTo>
                  <a:lnTo>
                    <a:pt x="2273" y="19"/>
                  </a:lnTo>
                  <a:lnTo>
                    <a:pt x="2367" y="19"/>
                  </a:lnTo>
                  <a:lnTo>
                    <a:pt x="2376" y="24"/>
                  </a:lnTo>
                  <a:lnTo>
                    <a:pt x="2404" y="24"/>
                  </a:lnTo>
                  <a:lnTo>
                    <a:pt x="2413" y="29"/>
                  </a:lnTo>
                  <a:lnTo>
                    <a:pt x="2451" y="29"/>
                  </a:lnTo>
                  <a:lnTo>
                    <a:pt x="2460" y="33"/>
                  </a:lnTo>
                  <a:lnTo>
                    <a:pt x="2488" y="33"/>
                  </a:lnTo>
                  <a:lnTo>
                    <a:pt x="2498" y="38"/>
                  </a:lnTo>
                  <a:lnTo>
                    <a:pt x="2526" y="38"/>
                  </a:lnTo>
                  <a:lnTo>
                    <a:pt x="2535" y="29"/>
                  </a:lnTo>
                  <a:lnTo>
                    <a:pt x="2544" y="19"/>
                  </a:lnTo>
                  <a:lnTo>
                    <a:pt x="2657" y="19"/>
                  </a:lnTo>
                  <a:lnTo>
                    <a:pt x="2666" y="24"/>
                  </a:lnTo>
                  <a:lnTo>
                    <a:pt x="2694" y="24"/>
                  </a:lnTo>
                  <a:lnTo>
                    <a:pt x="2703" y="29"/>
                  </a:lnTo>
                  <a:lnTo>
                    <a:pt x="2750" y="29"/>
                  </a:lnTo>
                  <a:lnTo>
                    <a:pt x="2759" y="33"/>
                  </a:lnTo>
                  <a:lnTo>
                    <a:pt x="2778" y="33"/>
                  </a:lnTo>
                  <a:lnTo>
                    <a:pt x="2787" y="38"/>
                  </a:lnTo>
                  <a:lnTo>
                    <a:pt x="2816" y="38"/>
                  </a:lnTo>
                  <a:lnTo>
                    <a:pt x="2825" y="29"/>
                  </a:lnTo>
                  <a:lnTo>
                    <a:pt x="2834" y="24"/>
                  </a:lnTo>
                  <a:lnTo>
                    <a:pt x="2844" y="19"/>
                  </a:lnTo>
                  <a:lnTo>
                    <a:pt x="2946" y="19"/>
                  </a:lnTo>
                  <a:lnTo>
                    <a:pt x="2956" y="24"/>
                  </a:lnTo>
                  <a:lnTo>
                    <a:pt x="2984" y="24"/>
                  </a:lnTo>
                  <a:lnTo>
                    <a:pt x="2993" y="29"/>
                  </a:lnTo>
                  <a:lnTo>
                    <a:pt x="3040" y="29"/>
                  </a:lnTo>
                  <a:lnTo>
                    <a:pt x="3049" y="33"/>
                  </a:lnTo>
                  <a:lnTo>
                    <a:pt x="3068" y="33"/>
                  </a:lnTo>
                  <a:lnTo>
                    <a:pt x="3077" y="38"/>
                  </a:lnTo>
                  <a:lnTo>
                    <a:pt x="3115" y="38"/>
                  </a:lnTo>
                  <a:lnTo>
                    <a:pt x="3124" y="33"/>
                  </a:lnTo>
                  <a:lnTo>
                    <a:pt x="3133" y="29"/>
                  </a:lnTo>
                  <a:lnTo>
                    <a:pt x="3143" y="19"/>
                  </a:lnTo>
                  <a:lnTo>
                    <a:pt x="3162" y="19"/>
                  </a:lnTo>
                  <a:lnTo>
                    <a:pt x="3171" y="24"/>
                  </a:lnTo>
                  <a:lnTo>
                    <a:pt x="3180" y="19"/>
                  </a:lnTo>
                  <a:lnTo>
                    <a:pt x="3236" y="19"/>
                  </a:lnTo>
                  <a:lnTo>
                    <a:pt x="3246" y="24"/>
                  </a:lnTo>
                  <a:lnTo>
                    <a:pt x="3255" y="19"/>
                  </a:lnTo>
                  <a:lnTo>
                    <a:pt x="3264" y="24"/>
                  </a:lnTo>
                </a:path>
              </a:pathLst>
            </a:custGeom>
            <a:noFill/>
            <a:ln w="23813">
              <a:solidFill>
                <a:srgbClr val="FF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38" name="Rectangle 42"/>
            <p:cNvSpPr>
              <a:spLocks noChangeArrowheads="1"/>
            </p:cNvSpPr>
            <p:nvPr/>
          </p:nvSpPr>
          <p:spPr bwMode="auto">
            <a:xfrm>
              <a:off x="1619" y="424"/>
              <a:ext cx="2569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</a:rPr>
                <a:t>Ullage Pressure History in LH2 Tank (STS-109)</a:t>
              </a:r>
              <a:endParaRPr lang="en-US" sz="1400"/>
            </a:p>
          </p:txBody>
        </p:sp>
        <p:sp>
          <p:nvSpPr>
            <p:cNvPr id="80939" name="Rectangle 43"/>
            <p:cNvSpPr>
              <a:spLocks noChangeArrowheads="1"/>
            </p:cNvSpPr>
            <p:nvPr/>
          </p:nvSpPr>
          <p:spPr bwMode="auto">
            <a:xfrm>
              <a:off x="406" y="3564"/>
              <a:ext cx="35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0.00E+00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40" name="Rectangle 44"/>
            <p:cNvSpPr>
              <a:spLocks noChangeArrowheads="1"/>
            </p:cNvSpPr>
            <p:nvPr/>
          </p:nvSpPr>
          <p:spPr bwMode="auto">
            <a:xfrm>
              <a:off x="406" y="3280"/>
              <a:ext cx="35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5.00E+00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41" name="Rectangle 45"/>
            <p:cNvSpPr>
              <a:spLocks noChangeArrowheads="1"/>
            </p:cNvSpPr>
            <p:nvPr/>
          </p:nvSpPr>
          <p:spPr bwMode="auto">
            <a:xfrm>
              <a:off x="406" y="2999"/>
              <a:ext cx="35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1.00E+01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42" name="Rectangle 46"/>
            <p:cNvSpPr>
              <a:spLocks noChangeArrowheads="1"/>
            </p:cNvSpPr>
            <p:nvPr/>
          </p:nvSpPr>
          <p:spPr bwMode="auto">
            <a:xfrm>
              <a:off x="406" y="2715"/>
              <a:ext cx="35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1.50E+01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43" name="Rectangle 47"/>
            <p:cNvSpPr>
              <a:spLocks noChangeArrowheads="1"/>
            </p:cNvSpPr>
            <p:nvPr/>
          </p:nvSpPr>
          <p:spPr bwMode="auto">
            <a:xfrm>
              <a:off x="406" y="2433"/>
              <a:ext cx="35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2.00E+01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44" name="Rectangle 48"/>
            <p:cNvSpPr>
              <a:spLocks noChangeArrowheads="1"/>
            </p:cNvSpPr>
            <p:nvPr/>
          </p:nvSpPr>
          <p:spPr bwMode="auto">
            <a:xfrm>
              <a:off x="406" y="2150"/>
              <a:ext cx="35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2.50E+01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45" name="Rectangle 49"/>
            <p:cNvSpPr>
              <a:spLocks noChangeArrowheads="1"/>
            </p:cNvSpPr>
            <p:nvPr/>
          </p:nvSpPr>
          <p:spPr bwMode="auto">
            <a:xfrm>
              <a:off x="406" y="1867"/>
              <a:ext cx="35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3.00E+01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46" name="Rectangle 50"/>
            <p:cNvSpPr>
              <a:spLocks noChangeArrowheads="1"/>
            </p:cNvSpPr>
            <p:nvPr/>
          </p:nvSpPr>
          <p:spPr bwMode="auto">
            <a:xfrm>
              <a:off x="406" y="1585"/>
              <a:ext cx="35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3.50E+01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47" name="Rectangle 51"/>
            <p:cNvSpPr>
              <a:spLocks noChangeArrowheads="1"/>
            </p:cNvSpPr>
            <p:nvPr/>
          </p:nvSpPr>
          <p:spPr bwMode="auto">
            <a:xfrm>
              <a:off x="406" y="1302"/>
              <a:ext cx="35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4.00E+01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48" name="Rectangle 52"/>
            <p:cNvSpPr>
              <a:spLocks noChangeArrowheads="1"/>
            </p:cNvSpPr>
            <p:nvPr/>
          </p:nvSpPr>
          <p:spPr bwMode="auto">
            <a:xfrm>
              <a:off x="406" y="1020"/>
              <a:ext cx="35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4.50E+01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49" name="Rectangle 53"/>
            <p:cNvSpPr>
              <a:spLocks noChangeArrowheads="1"/>
            </p:cNvSpPr>
            <p:nvPr/>
          </p:nvSpPr>
          <p:spPr bwMode="auto">
            <a:xfrm>
              <a:off x="406" y="736"/>
              <a:ext cx="35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5.00E+01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50" name="Rectangle 54"/>
            <p:cNvSpPr>
              <a:spLocks noChangeArrowheads="1"/>
            </p:cNvSpPr>
            <p:nvPr/>
          </p:nvSpPr>
          <p:spPr bwMode="auto">
            <a:xfrm>
              <a:off x="636" y="3678"/>
              <a:ext cx="35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0.00E+00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51" name="Rectangle 55"/>
            <p:cNvSpPr>
              <a:spLocks noChangeArrowheads="1"/>
            </p:cNvSpPr>
            <p:nvPr/>
          </p:nvSpPr>
          <p:spPr bwMode="auto">
            <a:xfrm>
              <a:off x="1085" y="3678"/>
              <a:ext cx="35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1.00E+01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52" name="Rectangle 56"/>
            <p:cNvSpPr>
              <a:spLocks noChangeArrowheads="1"/>
            </p:cNvSpPr>
            <p:nvPr/>
          </p:nvSpPr>
          <p:spPr bwMode="auto">
            <a:xfrm>
              <a:off x="1533" y="3678"/>
              <a:ext cx="356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2.00E+01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53" name="Rectangle 57"/>
            <p:cNvSpPr>
              <a:spLocks noChangeArrowheads="1"/>
            </p:cNvSpPr>
            <p:nvPr/>
          </p:nvSpPr>
          <p:spPr bwMode="auto">
            <a:xfrm>
              <a:off x="1982" y="3678"/>
              <a:ext cx="356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3.00E+01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54" name="Rectangle 58"/>
            <p:cNvSpPr>
              <a:spLocks noChangeArrowheads="1"/>
            </p:cNvSpPr>
            <p:nvPr/>
          </p:nvSpPr>
          <p:spPr bwMode="auto">
            <a:xfrm>
              <a:off x="2431" y="3678"/>
              <a:ext cx="356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4.00E+01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55" name="Rectangle 59"/>
            <p:cNvSpPr>
              <a:spLocks noChangeArrowheads="1"/>
            </p:cNvSpPr>
            <p:nvPr/>
          </p:nvSpPr>
          <p:spPr bwMode="auto">
            <a:xfrm>
              <a:off x="2879" y="3678"/>
              <a:ext cx="356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5.00E+01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56" name="Rectangle 60"/>
            <p:cNvSpPr>
              <a:spLocks noChangeArrowheads="1"/>
            </p:cNvSpPr>
            <p:nvPr/>
          </p:nvSpPr>
          <p:spPr bwMode="auto">
            <a:xfrm>
              <a:off x="3329" y="3678"/>
              <a:ext cx="35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6.00E+01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57" name="Rectangle 61"/>
            <p:cNvSpPr>
              <a:spLocks noChangeArrowheads="1"/>
            </p:cNvSpPr>
            <p:nvPr/>
          </p:nvSpPr>
          <p:spPr bwMode="auto">
            <a:xfrm>
              <a:off x="3777" y="3678"/>
              <a:ext cx="355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7.00E+01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58" name="Rectangle 62"/>
            <p:cNvSpPr>
              <a:spLocks noChangeArrowheads="1"/>
            </p:cNvSpPr>
            <p:nvPr/>
          </p:nvSpPr>
          <p:spPr bwMode="auto">
            <a:xfrm>
              <a:off x="4227" y="3678"/>
              <a:ext cx="356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8.00E+01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59" name="Rectangle 63"/>
            <p:cNvSpPr>
              <a:spLocks noChangeArrowheads="1"/>
            </p:cNvSpPr>
            <p:nvPr/>
          </p:nvSpPr>
          <p:spPr bwMode="auto">
            <a:xfrm>
              <a:off x="2405" y="3812"/>
              <a:ext cx="410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 b="1">
                  <a:solidFill>
                    <a:srgbClr val="000000"/>
                  </a:solidFill>
                </a:rPr>
                <a:t>Time (sec)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60" name="Rectangle 64"/>
            <p:cNvSpPr>
              <a:spLocks noChangeArrowheads="1"/>
            </p:cNvSpPr>
            <p:nvPr/>
          </p:nvSpPr>
          <p:spPr bwMode="auto">
            <a:xfrm rot="16200000">
              <a:off x="11" y="2127"/>
              <a:ext cx="597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 b="1">
                  <a:solidFill>
                    <a:srgbClr val="000000"/>
                  </a:solidFill>
                </a:rPr>
                <a:t>Pressure (psia)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61" name="Rectangle 65"/>
            <p:cNvSpPr>
              <a:spLocks noChangeArrowheads="1"/>
            </p:cNvSpPr>
            <p:nvPr/>
          </p:nvSpPr>
          <p:spPr bwMode="auto">
            <a:xfrm>
              <a:off x="3212" y="1957"/>
              <a:ext cx="1127" cy="257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2" name="Line 66"/>
            <p:cNvSpPr>
              <a:spLocks noChangeShapeType="1"/>
            </p:cNvSpPr>
            <p:nvPr/>
          </p:nvSpPr>
          <p:spPr bwMode="auto">
            <a:xfrm>
              <a:off x="3332" y="2018"/>
              <a:ext cx="144" cy="1"/>
            </a:xfrm>
            <a:prstGeom prst="line">
              <a:avLst/>
            </a:prstGeom>
            <a:noFill/>
            <a:ln w="23813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3" name="Rectangle 67"/>
            <p:cNvSpPr>
              <a:spLocks noChangeArrowheads="1"/>
            </p:cNvSpPr>
            <p:nvPr/>
          </p:nvSpPr>
          <p:spPr bwMode="auto">
            <a:xfrm>
              <a:off x="3505" y="1978"/>
              <a:ext cx="281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GFSSP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64" name="Line 68"/>
            <p:cNvSpPr>
              <a:spLocks noChangeShapeType="1"/>
            </p:cNvSpPr>
            <p:nvPr/>
          </p:nvSpPr>
          <p:spPr bwMode="auto">
            <a:xfrm>
              <a:off x="3332" y="2145"/>
              <a:ext cx="144" cy="1"/>
            </a:xfrm>
            <a:prstGeom prst="line">
              <a:avLst/>
            </a:prstGeom>
            <a:noFill/>
            <a:ln w="23813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965" name="Rectangle 69"/>
            <p:cNvSpPr>
              <a:spLocks noChangeArrowheads="1"/>
            </p:cNvSpPr>
            <p:nvPr/>
          </p:nvSpPr>
          <p:spPr bwMode="auto">
            <a:xfrm>
              <a:off x="3498" y="2106"/>
              <a:ext cx="764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Test Data (STS-109)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66" name="Rectangle 70"/>
            <p:cNvSpPr>
              <a:spLocks noChangeArrowheads="1"/>
            </p:cNvSpPr>
            <p:nvPr/>
          </p:nvSpPr>
          <p:spPr bwMode="auto">
            <a:xfrm>
              <a:off x="2270" y="2556"/>
              <a:ext cx="2062" cy="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Heat Transfer Coeff (Ullage -&gt; Wall) = 2.38 Btu/hr-ft^2-F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67" name="Rectangle 71"/>
            <p:cNvSpPr>
              <a:spLocks noChangeArrowheads="1"/>
            </p:cNvSpPr>
            <p:nvPr/>
          </p:nvSpPr>
          <p:spPr bwMode="auto">
            <a:xfrm>
              <a:off x="2273" y="2823"/>
              <a:ext cx="20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Heat Transfer Coeff (Ullage -&gt; LH2) = 2.38 Btu/hr-ft^2-F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0968" name="Rectangle 72"/>
            <p:cNvSpPr>
              <a:spLocks noChangeArrowheads="1"/>
            </p:cNvSpPr>
            <p:nvPr/>
          </p:nvSpPr>
          <p:spPr bwMode="auto">
            <a:xfrm>
              <a:off x="2257" y="3097"/>
              <a:ext cx="1917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000">
                  <a:solidFill>
                    <a:srgbClr val="000000"/>
                  </a:solidFill>
                </a:rPr>
                <a:t>Condensation Heat Transfer Coeff =14 btu/hr-ft^2-F </a:t>
              </a:r>
              <a:endParaRPr lang="en-US" sz="2800">
                <a:latin typeface="Times New Roman" pitchFamily="18" charset="0"/>
              </a:endParaRP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67A6-2F8F-4702-AE46-82B0B348A36E}" type="slidenum">
              <a:rPr lang="en-US"/>
              <a:pPr/>
              <a:t>32</a:t>
            </a:fld>
            <a:endParaRPr lang="en-US" dirty="0"/>
          </a:p>
        </p:txBody>
      </p:sp>
      <p:grpSp>
        <p:nvGrpSpPr>
          <p:cNvPr id="81924" name="Group 4"/>
          <p:cNvGrpSpPr>
            <a:grpSpLocks noChangeAspect="1"/>
          </p:cNvGrpSpPr>
          <p:nvPr/>
        </p:nvGrpSpPr>
        <p:grpSpPr bwMode="auto">
          <a:xfrm>
            <a:off x="685800" y="762000"/>
            <a:ext cx="7613650" cy="5205412"/>
            <a:chOff x="624" y="751"/>
            <a:chExt cx="4796" cy="3279"/>
          </a:xfrm>
        </p:grpSpPr>
        <p:sp>
          <p:nvSpPr>
            <p:cNvPr id="81925" name="AutoShape 5"/>
            <p:cNvSpPr>
              <a:spLocks noChangeAspect="1" noChangeArrowheads="1" noTextEdit="1"/>
            </p:cNvSpPr>
            <p:nvPr/>
          </p:nvSpPr>
          <p:spPr bwMode="auto">
            <a:xfrm>
              <a:off x="624" y="751"/>
              <a:ext cx="4796" cy="3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26" name="Rectangle 6"/>
            <p:cNvSpPr>
              <a:spLocks noChangeArrowheads="1"/>
            </p:cNvSpPr>
            <p:nvPr/>
          </p:nvSpPr>
          <p:spPr bwMode="auto">
            <a:xfrm>
              <a:off x="1193" y="1165"/>
              <a:ext cx="3983" cy="249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27" name="Line 7"/>
            <p:cNvSpPr>
              <a:spLocks noChangeShapeType="1"/>
            </p:cNvSpPr>
            <p:nvPr/>
          </p:nvSpPr>
          <p:spPr bwMode="auto">
            <a:xfrm>
              <a:off x="1193" y="3307"/>
              <a:ext cx="398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28" name="Line 8"/>
            <p:cNvSpPr>
              <a:spLocks noChangeShapeType="1"/>
            </p:cNvSpPr>
            <p:nvPr/>
          </p:nvSpPr>
          <p:spPr bwMode="auto">
            <a:xfrm>
              <a:off x="1193" y="2950"/>
              <a:ext cx="398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29" name="Line 9"/>
            <p:cNvSpPr>
              <a:spLocks noChangeShapeType="1"/>
            </p:cNvSpPr>
            <p:nvPr/>
          </p:nvSpPr>
          <p:spPr bwMode="auto">
            <a:xfrm>
              <a:off x="1193" y="2593"/>
              <a:ext cx="398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0" name="Line 10"/>
            <p:cNvSpPr>
              <a:spLocks noChangeShapeType="1"/>
            </p:cNvSpPr>
            <p:nvPr/>
          </p:nvSpPr>
          <p:spPr bwMode="auto">
            <a:xfrm>
              <a:off x="1193" y="2236"/>
              <a:ext cx="398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1" name="Line 11"/>
            <p:cNvSpPr>
              <a:spLocks noChangeShapeType="1"/>
            </p:cNvSpPr>
            <p:nvPr/>
          </p:nvSpPr>
          <p:spPr bwMode="auto">
            <a:xfrm>
              <a:off x="1193" y="1879"/>
              <a:ext cx="398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2" name="Line 12"/>
            <p:cNvSpPr>
              <a:spLocks noChangeShapeType="1"/>
            </p:cNvSpPr>
            <p:nvPr/>
          </p:nvSpPr>
          <p:spPr bwMode="auto">
            <a:xfrm>
              <a:off x="1193" y="1522"/>
              <a:ext cx="398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3" name="Line 13"/>
            <p:cNvSpPr>
              <a:spLocks noChangeShapeType="1"/>
            </p:cNvSpPr>
            <p:nvPr/>
          </p:nvSpPr>
          <p:spPr bwMode="auto">
            <a:xfrm>
              <a:off x="1193" y="1165"/>
              <a:ext cx="398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4" name="Rectangle 14"/>
            <p:cNvSpPr>
              <a:spLocks noChangeArrowheads="1"/>
            </p:cNvSpPr>
            <p:nvPr/>
          </p:nvSpPr>
          <p:spPr bwMode="auto">
            <a:xfrm>
              <a:off x="1193" y="1165"/>
              <a:ext cx="3983" cy="2499"/>
            </a:xfrm>
            <a:prstGeom prst="rect">
              <a:avLst/>
            </a:prstGeom>
            <a:noFill/>
            <a:ln w="11113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5" name="Line 15"/>
            <p:cNvSpPr>
              <a:spLocks noChangeShapeType="1"/>
            </p:cNvSpPr>
            <p:nvPr/>
          </p:nvSpPr>
          <p:spPr bwMode="auto">
            <a:xfrm>
              <a:off x="1193" y="1165"/>
              <a:ext cx="1" cy="249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6" name="Line 16"/>
            <p:cNvSpPr>
              <a:spLocks noChangeShapeType="1"/>
            </p:cNvSpPr>
            <p:nvPr/>
          </p:nvSpPr>
          <p:spPr bwMode="auto">
            <a:xfrm>
              <a:off x="1172" y="3664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7" name="Line 17"/>
            <p:cNvSpPr>
              <a:spLocks noChangeShapeType="1"/>
            </p:cNvSpPr>
            <p:nvPr/>
          </p:nvSpPr>
          <p:spPr bwMode="auto">
            <a:xfrm>
              <a:off x="1172" y="3307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8" name="Line 18"/>
            <p:cNvSpPr>
              <a:spLocks noChangeShapeType="1"/>
            </p:cNvSpPr>
            <p:nvPr/>
          </p:nvSpPr>
          <p:spPr bwMode="auto">
            <a:xfrm>
              <a:off x="1172" y="2950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9" name="Line 19"/>
            <p:cNvSpPr>
              <a:spLocks noChangeShapeType="1"/>
            </p:cNvSpPr>
            <p:nvPr/>
          </p:nvSpPr>
          <p:spPr bwMode="auto">
            <a:xfrm>
              <a:off x="1172" y="2593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0" name="Line 20"/>
            <p:cNvSpPr>
              <a:spLocks noChangeShapeType="1"/>
            </p:cNvSpPr>
            <p:nvPr/>
          </p:nvSpPr>
          <p:spPr bwMode="auto">
            <a:xfrm>
              <a:off x="1172" y="2236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1" name="Line 21"/>
            <p:cNvSpPr>
              <a:spLocks noChangeShapeType="1"/>
            </p:cNvSpPr>
            <p:nvPr/>
          </p:nvSpPr>
          <p:spPr bwMode="auto">
            <a:xfrm>
              <a:off x="1172" y="1879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2" name="Line 22"/>
            <p:cNvSpPr>
              <a:spLocks noChangeShapeType="1"/>
            </p:cNvSpPr>
            <p:nvPr/>
          </p:nvSpPr>
          <p:spPr bwMode="auto">
            <a:xfrm>
              <a:off x="1172" y="1522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3" name="Line 23"/>
            <p:cNvSpPr>
              <a:spLocks noChangeShapeType="1"/>
            </p:cNvSpPr>
            <p:nvPr/>
          </p:nvSpPr>
          <p:spPr bwMode="auto">
            <a:xfrm>
              <a:off x="1172" y="1165"/>
              <a:ext cx="2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4" name="Line 24"/>
            <p:cNvSpPr>
              <a:spLocks noChangeShapeType="1"/>
            </p:cNvSpPr>
            <p:nvPr/>
          </p:nvSpPr>
          <p:spPr bwMode="auto">
            <a:xfrm>
              <a:off x="1193" y="3664"/>
              <a:ext cx="398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5" name="Line 25"/>
            <p:cNvSpPr>
              <a:spLocks noChangeShapeType="1"/>
            </p:cNvSpPr>
            <p:nvPr/>
          </p:nvSpPr>
          <p:spPr bwMode="auto">
            <a:xfrm flipV="1">
              <a:off x="1193" y="3664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6" name="Line 26"/>
            <p:cNvSpPr>
              <a:spLocks noChangeShapeType="1"/>
            </p:cNvSpPr>
            <p:nvPr/>
          </p:nvSpPr>
          <p:spPr bwMode="auto">
            <a:xfrm flipV="1">
              <a:off x="1691" y="3664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7" name="Line 27"/>
            <p:cNvSpPr>
              <a:spLocks noChangeShapeType="1"/>
            </p:cNvSpPr>
            <p:nvPr/>
          </p:nvSpPr>
          <p:spPr bwMode="auto">
            <a:xfrm flipV="1">
              <a:off x="2188" y="3664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8" name="Line 28"/>
            <p:cNvSpPr>
              <a:spLocks noChangeShapeType="1"/>
            </p:cNvSpPr>
            <p:nvPr/>
          </p:nvSpPr>
          <p:spPr bwMode="auto">
            <a:xfrm flipV="1">
              <a:off x="2686" y="3664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9" name="Line 29"/>
            <p:cNvSpPr>
              <a:spLocks noChangeShapeType="1"/>
            </p:cNvSpPr>
            <p:nvPr/>
          </p:nvSpPr>
          <p:spPr bwMode="auto">
            <a:xfrm flipV="1">
              <a:off x="3184" y="3664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0" name="Line 30"/>
            <p:cNvSpPr>
              <a:spLocks noChangeShapeType="1"/>
            </p:cNvSpPr>
            <p:nvPr/>
          </p:nvSpPr>
          <p:spPr bwMode="auto">
            <a:xfrm flipV="1">
              <a:off x="3682" y="3664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1" name="Line 31"/>
            <p:cNvSpPr>
              <a:spLocks noChangeShapeType="1"/>
            </p:cNvSpPr>
            <p:nvPr/>
          </p:nvSpPr>
          <p:spPr bwMode="auto">
            <a:xfrm flipV="1">
              <a:off x="4180" y="3664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2" name="Line 32"/>
            <p:cNvSpPr>
              <a:spLocks noChangeShapeType="1"/>
            </p:cNvSpPr>
            <p:nvPr/>
          </p:nvSpPr>
          <p:spPr bwMode="auto">
            <a:xfrm flipV="1">
              <a:off x="4678" y="3664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3" name="Line 33"/>
            <p:cNvSpPr>
              <a:spLocks noChangeShapeType="1"/>
            </p:cNvSpPr>
            <p:nvPr/>
          </p:nvSpPr>
          <p:spPr bwMode="auto">
            <a:xfrm flipV="1">
              <a:off x="5176" y="3664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4" name="Freeform 34"/>
            <p:cNvSpPr>
              <a:spLocks/>
            </p:cNvSpPr>
            <p:nvPr/>
          </p:nvSpPr>
          <p:spPr bwMode="auto">
            <a:xfrm>
              <a:off x="1195" y="1547"/>
              <a:ext cx="3485" cy="2117"/>
            </a:xfrm>
            <a:custGeom>
              <a:avLst/>
              <a:gdLst/>
              <a:ahLst/>
              <a:cxnLst>
                <a:cxn ang="0">
                  <a:pos x="62" y="93"/>
                </a:cxn>
                <a:cxn ang="0">
                  <a:pos x="127" y="81"/>
                </a:cxn>
                <a:cxn ang="0">
                  <a:pos x="192" y="77"/>
                </a:cxn>
                <a:cxn ang="0">
                  <a:pos x="257" y="75"/>
                </a:cxn>
                <a:cxn ang="0">
                  <a:pos x="322" y="74"/>
                </a:cxn>
                <a:cxn ang="0">
                  <a:pos x="387" y="74"/>
                </a:cxn>
                <a:cxn ang="0">
                  <a:pos x="452" y="74"/>
                </a:cxn>
                <a:cxn ang="0">
                  <a:pos x="517" y="74"/>
                </a:cxn>
                <a:cxn ang="0">
                  <a:pos x="582" y="74"/>
                </a:cxn>
                <a:cxn ang="0">
                  <a:pos x="647" y="74"/>
                </a:cxn>
                <a:cxn ang="0">
                  <a:pos x="712" y="74"/>
                </a:cxn>
                <a:cxn ang="0">
                  <a:pos x="777" y="75"/>
                </a:cxn>
                <a:cxn ang="0">
                  <a:pos x="842" y="75"/>
                </a:cxn>
                <a:cxn ang="0">
                  <a:pos x="907" y="75"/>
                </a:cxn>
                <a:cxn ang="0">
                  <a:pos x="972" y="75"/>
                </a:cxn>
                <a:cxn ang="0">
                  <a:pos x="1037" y="2514"/>
                </a:cxn>
                <a:cxn ang="0">
                  <a:pos x="1102" y="2514"/>
                </a:cxn>
                <a:cxn ang="0">
                  <a:pos x="1167" y="61"/>
                </a:cxn>
                <a:cxn ang="0">
                  <a:pos x="1232" y="2514"/>
                </a:cxn>
                <a:cxn ang="0">
                  <a:pos x="1297" y="2514"/>
                </a:cxn>
                <a:cxn ang="0">
                  <a:pos x="1362" y="2514"/>
                </a:cxn>
                <a:cxn ang="0">
                  <a:pos x="1427" y="2514"/>
                </a:cxn>
                <a:cxn ang="0">
                  <a:pos x="1492" y="2514"/>
                </a:cxn>
                <a:cxn ang="0">
                  <a:pos x="1557" y="2514"/>
                </a:cxn>
                <a:cxn ang="0">
                  <a:pos x="1622" y="2514"/>
                </a:cxn>
                <a:cxn ang="0">
                  <a:pos x="1687" y="2514"/>
                </a:cxn>
                <a:cxn ang="0">
                  <a:pos x="1752" y="2514"/>
                </a:cxn>
                <a:cxn ang="0">
                  <a:pos x="1817" y="2514"/>
                </a:cxn>
                <a:cxn ang="0">
                  <a:pos x="1882" y="2514"/>
                </a:cxn>
                <a:cxn ang="0">
                  <a:pos x="1947" y="2514"/>
                </a:cxn>
                <a:cxn ang="0">
                  <a:pos x="2012" y="2514"/>
                </a:cxn>
                <a:cxn ang="0">
                  <a:pos x="2077" y="2514"/>
                </a:cxn>
                <a:cxn ang="0">
                  <a:pos x="2142" y="2514"/>
                </a:cxn>
                <a:cxn ang="0">
                  <a:pos x="2207" y="2514"/>
                </a:cxn>
                <a:cxn ang="0">
                  <a:pos x="2272" y="2514"/>
                </a:cxn>
                <a:cxn ang="0">
                  <a:pos x="2337" y="2514"/>
                </a:cxn>
                <a:cxn ang="0">
                  <a:pos x="2402" y="66"/>
                </a:cxn>
                <a:cxn ang="0">
                  <a:pos x="2467" y="2514"/>
                </a:cxn>
                <a:cxn ang="0">
                  <a:pos x="2532" y="2514"/>
                </a:cxn>
                <a:cxn ang="0">
                  <a:pos x="2597" y="2514"/>
                </a:cxn>
                <a:cxn ang="0">
                  <a:pos x="2662" y="2514"/>
                </a:cxn>
                <a:cxn ang="0">
                  <a:pos x="2727" y="66"/>
                </a:cxn>
                <a:cxn ang="0">
                  <a:pos x="2792" y="2514"/>
                </a:cxn>
                <a:cxn ang="0">
                  <a:pos x="2857" y="2514"/>
                </a:cxn>
                <a:cxn ang="0">
                  <a:pos x="2922" y="2514"/>
                </a:cxn>
                <a:cxn ang="0">
                  <a:pos x="2987" y="2514"/>
                </a:cxn>
                <a:cxn ang="0">
                  <a:pos x="3052" y="58"/>
                </a:cxn>
                <a:cxn ang="0">
                  <a:pos x="3117" y="2514"/>
                </a:cxn>
                <a:cxn ang="0">
                  <a:pos x="3182" y="2514"/>
                </a:cxn>
                <a:cxn ang="0">
                  <a:pos x="3247" y="2514"/>
                </a:cxn>
                <a:cxn ang="0">
                  <a:pos x="3312" y="2514"/>
                </a:cxn>
                <a:cxn ang="0">
                  <a:pos x="3377" y="2514"/>
                </a:cxn>
                <a:cxn ang="0">
                  <a:pos x="3442" y="2514"/>
                </a:cxn>
                <a:cxn ang="0">
                  <a:pos x="3507" y="2514"/>
                </a:cxn>
                <a:cxn ang="0">
                  <a:pos x="3572" y="2514"/>
                </a:cxn>
                <a:cxn ang="0">
                  <a:pos x="3638" y="2514"/>
                </a:cxn>
                <a:cxn ang="0">
                  <a:pos x="3703" y="2514"/>
                </a:cxn>
                <a:cxn ang="0">
                  <a:pos x="3768" y="2514"/>
                </a:cxn>
                <a:cxn ang="0">
                  <a:pos x="3833" y="2514"/>
                </a:cxn>
                <a:cxn ang="0">
                  <a:pos x="3898" y="2514"/>
                </a:cxn>
                <a:cxn ang="0">
                  <a:pos x="3963" y="2514"/>
                </a:cxn>
                <a:cxn ang="0">
                  <a:pos x="4028" y="2514"/>
                </a:cxn>
                <a:cxn ang="0">
                  <a:pos x="4093" y="2514"/>
                </a:cxn>
              </a:cxnLst>
              <a:rect l="0" t="0" r="r" b="b"/>
              <a:pathLst>
                <a:path w="4137" h="2514">
                  <a:moveTo>
                    <a:pt x="0" y="2493"/>
                  </a:moveTo>
                  <a:lnTo>
                    <a:pt x="3" y="107"/>
                  </a:lnTo>
                  <a:lnTo>
                    <a:pt x="6" y="109"/>
                  </a:lnTo>
                  <a:lnTo>
                    <a:pt x="9" y="110"/>
                  </a:lnTo>
                  <a:lnTo>
                    <a:pt x="12" y="110"/>
                  </a:lnTo>
                  <a:lnTo>
                    <a:pt x="15" y="110"/>
                  </a:lnTo>
                  <a:lnTo>
                    <a:pt x="18" y="109"/>
                  </a:lnTo>
                  <a:lnTo>
                    <a:pt x="21" y="109"/>
                  </a:lnTo>
                  <a:lnTo>
                    <a:pt x="24" y="108"/>
                  </a:lnTo>
                  <a:lnTo>
                    <a:pt x="27" y="107"/>
                  </a:lnTo>
                  <a:lnTo>
                    <a:pt x="30" y="105"/>
                  </a:lnTo>
                  <a:lnTo>
                    <a:pt x="32" y="104"/>
                  </a:lnTo>
                  <a:lnTo>
                    <a:pt x="35" y="103"/>
                  </a:lnTo>
                  <a:lnTo>
                    <a:pt x="38" y="102"/>
                  </a:lnTo>
                  <a:lnTo>
                    <a:pt x="41" y="101"/>
                  </a:lnTo>
                  <a:lnTo>
                    <a:pt x="44" y="99"/>
                  </a:lnTo>
                  <a:lnTo>
                    <a:pt x="47" y="98"/>
                  </a:lnTo>
                  <a:lnTo>
                    <a:pt x="50" y="97"/>
                  </a:lnTo>
                  <a:lnTo>
                    <a:pt x="53" y="96"/>
                  </a:lnTo>
                  <a:lnTo>
                    <a:pt x="56" y="95"/>
                  </a:lnTo>
                  <a:lnTo>
                    <a:pt x="59" y="94"/>
                  </a:lnTo>
                  <a:lnTo>
                    <a:pt x="62" y="93"/>
                  </a:lnTo>
                  <a:lnTo>
                    <a:pt x="65" y="92"/>
                  </a:lnTo>
                  <a:lnTo>
                    <a:pt x="68" y="92"/>
                  </a:lnTo>
                  <a:lnTo>
                    <a:pt x="71" y="91"/>
                  </a:lnTo>
                  <a:lnTo>
                    <a:pt x="74" y="90"/>
                  </a:lnTo>
                  <a:lnTo>
                    <a:pt x="77" y="89"/>
                  </a:lnTo>
                  <a:lnTo>
                    <a:pt x="80" y="89"/>
                  </a:lnTo>
                  <a:lnTo>
                    <a:pt x="83" y="88"/>
                  </a:lnTo>
                  <a:lnTo>
                    <a:pt x="86" y="87"/>
                  </a:lnTo>
                  <a:lnTo>
                    <a:pt x="89" y="87"/>
                  </a:lnTo>
                  <a:lnTo>
                    <a:pt x="92" y="86"/>
                  </a:lnTo>
                  <a:lnTo>
                    <a:pt x="95" y="86"/>
                  </a:lnTo>
                  <a:lnTo>
                    <a:pt x="97" y="85"/>
                  </a:lnTo>
                  <a:lnTo>
                    <a:pt x="100" y="85"/>
                  </a:lnTo>
                  <a:lnTo>
                    <a:pt x="103" y="84"/>
                  </a:lnTo>
                  <a:lnTo>
                    <a:pt x="106" y="84"/>
                  </a:lnTo>
                  <a:lnTo>
                    <a:pt x="109" y="83"/>
                  </a:lnTo>
                  <a:lnTo>
                    <a:pt x="112" y="83"/>
                  </a:lnTo>
                  <a:lnTo>
                    <a:pt x="115" y="83"/>
                  </a:lnTo>
                  <a:lnTo>
                    <a:pt x="118" y="82"/>
                  </a:lnTo>
                  <a:lnTo>
                    <a:pt x="121" y="82"/>
                  </a:lnTo>
                  <a:lnTo>
                    <a:pt x="124" y="82"/>
                  </a:lnTo>
                  <a:lnTo>
                    <a:pt x="127" y="81"/>
                  </a:lnTo>
                  <a:lnTo>
                    <a:pt x="130" y="81"/>
                  </a:lnTo>
                  <a:lnTo>
                    <a:pt x="133" y="81"/>
                  </a:lnTo>
                  <a:lnTo>
                    <a:pt x="136" y="80"/>
                  </a:lnTo>
                  <a:lnTo>
                    <a:pt x="139" y="80"/>
                  </a:lnTo>
                  <a:lnTo>
                    <a:pt x="142" y="80"/>
                  </a:lnTo>
                  <a:lnTo>
                    <a:pt x="145" y="80"/>
                  </a:lnTo>
                  <a:lnTo>
                    <a:pt x="148" y="79"/>
                  </a:lnTo>
                  <a:lnTo>
                    <a:pt x="151" y="79"/>
                  </a:lnTo>
                  <a:lnTo>
                    <a:pt x="154" y="79"/>
                  </a:lnTo>
                  <a:lnTo>
                    <a:pt x="157" y="79"/>
                  </a:lnTo>
                  <a:lnTo>
                    <a:pt x="160" y="78"/>
                  </a:lnTo>
                  <a:lnTo>
                    <a:pt x="162" y="78"/>
                  </a:lnTo>
                  <a:lnTo>
                    <a:pt x="165" y="78"/>
                  </a:lnTo>
                  <a:lnTo>
                    <a:pt x="168" y="78"/>
                  </a:lnTo>
                  <a:lnTo>
                    <a:pt x="171" y="78"/>
                  </a:lnTo>
                  <a:lnTo>
                    <a:pt x="174" y="77"/>
                  </a:lnTo>
                  <a:lnTo>
                    <a:pt x="177" y="77"/>
                  </a:lnTo>
                  <a:lnTo>
                    <a:pt x="180" y="77"/>
                  </a:lnTo>
                  <a:lnTo>
                    <a:pt x="183" y="77"/>
                  </a:lnTo>
                  <a:lnTo>
                    <a:pt x="186" y="77"/>
                  </a:lnTo>
                  <a:lnTo>
                    <a:pt x="189" y="77"/>
                  </a:lnTo>
                  <a:lnTo>
                    <a:pt x="192" y="77"/>
                  </a:lnTo>
                  <a:lnTo>
                    <a:pt x="195" y="76"/>
                  </a:lnTo>
                  <a:lnTo>
                    <a:pt x="198" y="76"/>
                  </a:lnTo>
                  <a:lnTo>
                    <a:pt x="201" y="76"/>
                  </a:lnTo>
                  <a:lnTo>
                    <a:pt x="204" y="76"/>
                  </a:lnTo>
                  <a:lnTo>
                    <a:pt x="207" y="76"/>
                  </a:lnTo>
                  <a:lnTo>
                    <a:pt x="210" y="76"/>
                  </a:lnTo>
                  <a:lnTo>
                    <a:pt x="213" y="76"/>
                  </a:lnTo>
                  <a:lnTo>
                    <a:pt x="216" y="76"/>
                  </a:lnTo>
                  <a:lnTo>
                    <a:pt x="219" y="76"/>
                  </a:lnTo>
                  <a:lnTo>
                    <a:pt x="222" y="76"/>
                  </a:lnTo>
                  <a:lnTo>
                    <a:pt x="225" y="76"/>
                  </a:lnTo>
                  <a:lnTo>
                    <a:pt x="227" y="75"/>
                  </a:lnTo>
                  <a:lnTo>
                    <a:pt x="230" y="75"/>
                  </a:lnTo>
                  <a:lnTo>
                    <a:pt x="233" y="75"/>
                  </a:lnTo>
                  <a:lnTo>
                    <a:pt x="236" y="75"/>
                  </a:lnTo>
                  <a:lnTo>
                    <a:pt x="239" y="75"/>
                  </a:lnTo>
                  <a:lnTo>
                    <a:pt x="242" y="75"/>
                  </a:lnTo>
                  <a:lnTo>
                    <a:pt x="245" y="75"/>
                  </a:lnTo>
                  <a:lnTo>
                    <a:pt x="248" y="75"/>
                  </a:lnTo>
                  <a:lnTo>
                    <a:pt x="251" y="75"/>
                  </a:lnTo>
                  <a:lnTo>
                    <a:pt x="254" y="75"/>
                  </a:lnTo>
                  <a:lnTo>
                    <a:pt x="257" y="75"/>
                  </a:lnTo>
                  <a:lnTo>
                    <a:pt x="260" y="75"/>
                  </a:lnTo>
                  <a:lnTo>
                    <a:pt x="263" y="75"/>
                  </a:lnTo>
                  <a:lnTo>
                    <a:pt x="266" y="75"/>
                  </a:lnTo>
                  <a:lnTo>
                    <a:pt x="269" y="75"/>
                  </a:lnTo>
                  <a:lnTo>
                    <a:pt x="272" y="75"/>
                  </a:lnTo>
                  <a:lnTo>
                    <a:pt x="275" y="75"/>
                  </a:lnTo>
                  <a:lnTo>
                    <a:pt x="278" y="75"/>
                  </a:lnTo>
                  <a:lnTo>
                    <a:pt x="281" y="75"/>
                  </a:lnTo>
                  <a:lnTo>
                    <a:pt x="284" y="74"/>
                  </a:lnTo>
                  <a:lnTo>
                    <a:pt x="287" y="74"/>
                  </a:lnTo>
                  <a:lnTo>
                    <a:pt x="290" y="74"/>
                  </a:lnTo>
                  <a:lnTo>
                    <a:pt x="293" y="74"/>
                  </a:lnTo>
                  <a:lnTo>
                    <a:pt x="295" y="74"/>
                  </a:lnTo>
                  <a:lnTo>
                    <a:pt x="298" y="74"/>
                  </a:lnTo>
                  <a:lnTo>
                    <a:pt x="301" y="74"/>
                  </a:lnTo>
                  <a:lnTo>
                    <a:pt x="304" y="74"/>
                  </a:lnTo>
                  <a:lnTo>
                    <a:pt x="307" y="74"/>
                  </a:lnTo>
                  <a:lnTo>
                    <a:pt x="310" y="74"/>
                  </a:lnTo>
                  <a:lnTo>
                    <a:pt x="313" y="74"/>
                  </a:lnTo>
                  <a:lnTo>
                    <a:pt x="316" y="74"/>
                  </a:lnTo>
                  <a:lnTo>
                    <a:pt x="319" y="74"/>
                  </a:lnTo>
                  <a:lnTo>
                    <a:pt x="322" y="74"/>
                  </a:lnTo>
                  <a:lnTo>
                    <a:pt x="325" y="74"/>
                  </a:lnTo>
                  <a:lnTo>
                    <a:pt x="328" y="74"/>
                  </a:lnTo>
                  <a:lnTo>
                    <a:pt x="331" y="74"/>
                  </a:lnTo>
                  <a:lnTo>
                    <a:pt x="334" y="74"/>
                  </a:lnTo>
                  <a:lnTo>
                    <a:pt x="337" y="74"/>
                  </a:lnTo>
                  <a:lnTo>
                    <a:pt x="340" y="74"/>
                  </a:lnTo>
                  <a:lnTo>
                    <a:pt x="343" y="74"/>
                  </a:lnTo>
                  <a:lnTo>
                    <a:pt x="346" y="74"/>
                  </a:lnTo>
                  <a:lnTo>
                    <a:pt x="349" y="74"/>
                  </a:lnTo>
                  <a:lnTo>
                    <a:pt x="352" y="74"/>
                  </a:lnTo>
                  <a:lnTo>
                    <a:pt x="355" y="74"/>
                  </a:lnTo>
                  <a:lnTo>
                    <a:pt x="358" y="74"/>
                  </a:lnTo>
                  <a:lnTo>
                    <a:pt x="360" y="74"/>
                  </a:lnTo>
                  <a:lnTo>
                    <a:pt x="363" y="74"/>
                  </a:lnTo>
                  <a:lnTo>
                    <a:pt x="366" y="74"/>
                  </a:lnTo>
                  <a:lnTo>
                    <a:pt x="369" y="74"/>
                  </a:lnTo>
                  <a:lnTo>
                    <a:pt x="372" y="74"/>
                  </a:lnTo>
                  <a:lnTo>
                    <a:pt x="375" y="74"/>
                  </a:lnTo>
                  <a:lnTo>
                    <a:pt x="378" y="74"/>
                  </a:lnTo>
                  <a:lnTo>
                    <a:pt x="381" y="74"/>
                  </a:lnTo>
                  <a:lnTo>
                    <a:pt x="384" y="74"/>
                  </a:lnTo>
                  <a:lnTo>
                    <a:pt x="387" y="74"/>
                  </a:lnTo>
                  <a:lnTo>
                    <a:pt x="390" y="74"/>
                  </a:lnTo>
                  <a:lnTo>
                    <a:pt x="393" y="74"/>
                  </a:lnTo>
                  <a:lnTo>
                    <a:pt x="396" y="74"/>
                  </a:lnTo>
                  <a:lnTo>
                    <a:pt x="399" y="74"/>
                  </a:lnTo>
                  <a:lnTo>
                    <a:pt x="402" y="74"/>
                  </a:lnTo>
                  <a:lnTo>
                    <a:pt x="405" y="74"/>
                  </a:lnTo>
                  <a:lnTo>
                    <a:pt x="408" y="74"/>
                  </a:lnTo>
                  <a:lnTo>
                    <a:pt x="411" y="74"/>
                  </a:lnTo>
                  <a:lnTo>
                    <a:pt x="414" y="74"/>
                  </a:lnTo>
                  <a:lnTo>
                    <a:pt x="417" y="74"/>
                  </a:lnTo>
                  <a:lnTo>
                    <a:pt x="420" y="74"/>
                  </a:lnTo>
                  <a:lnTo>
                    <a:pt x="423" y="74"/>
                  </a:lnTo>
                  <a:lnTo>
                    <a:pt x="425" y="74"/>
                  </a:lnTo>
                  <a:lnTo>
                    <a:pt x="428" y="74"/>
                  </a:lnTo>
                  <a:lnTo>
                    <a:pt x="431" y="74"/>
                  </a:lnTo>
                  <a:lnTo>
                    <a:pt x="434" y="74"/>
                  </a:lnTo>
                  <a:lnTo>
                    <a:pt x="437" y="74"/>
                  </a:lnTo>
                  <a:lnTo>
                    <a:pt x="440" y="74"/>
                  </a:lnTo>
                  <a:lnTo>
                    <a:pt x="443" y="74"/>
                  </a:lnTo>
                  <a:lnTo>
                    <a:pt x="446" y="74"/>
                  </a:lnTo>
                  <a:lnTo>
                    <a:pt x="449" y="74"/>
                  </a:lnTo>
                  <a:lnTo>
                    <a:pt x="452" y="74"/>
                  </a:lnTo>
                  <a:lnTo>
                    <a:pt x="455" y="73"/>
                  </a:lnTo>
                  <a:lnTo>
                    <a:pt x="458" y="73"/>
                  </a:lnTo>
                  <a:lnTo>
                    <a:pt x="461" y="73"/>
                  </a:lnTo>
                  <a:lnTo>
                    <a:pt x="464" y="73"/>
                  </a:lnTo>
                  <a:lnTo>
                    <a:pt x="467" y="73"/>
                  </a:lnTo>
                  <a:lnTo>
                    <a:pt x="470" y="73"/>
                  </a:lnTo>
                  <a:lnTo>
                    <a:pt x="473" y="73"/>
                  </a:lnTo>
                  <a:lnTo>
                    <a:pt x="476" y="73"/>
                  </a:lnTo>
                  <a:lnTo>
                    <a:pt x="479" y="73"/>
                  </a:lnTo>
                  <a:lnTo>
                    <a:pt x="482" y="73"/>
                  </a:lnTo>
                  <a:lnTo>
                    <a:pt x="485" y="73"/>
                  </a:lnTo>
                  <a:lnTo>
                    <a:pt x="488" y="73"/>
                  </a:lnTo>
                  <a:lnTo>
                    <a:pt x="490" y="74"/>
                  </a:lnTo>
                  <a:lnTo>
                    <a:pt x="493" y="73"/>
                  </a:lnTo>
                  <a:lnTo>
                    <a:pt x="496" y="73"/>
                  </a:lnTo>
                  <a:lnTo>
                    <a:pt x="499" y="73"/>
                  </a:lnTo>
                  <a:lnTo>
                    <a:pt x="502" y="73"/>
                  </a:lnTo>
                  <a:lnTo>
                    <a:pt x="505" y="73"/>
                  </a:lnTo>
                  <a:lnTo>
                    <a:pt x="508" y="74"/>
                  </a:lnTo>
                  <a:lnTo>
                    <a:pt x="511" y="74"/>
                  </a:lnTo>
                  <a:lnTo>
                    <a:pt x="514" y="74"/>
                  </a:lnTo>
                  <a:lnTo>
                    <a:pt x="517" y="74"/>
                  </a:lnTo>
                  <a:lnTo>
                    <a:pt x="520" y="74"/>
                  </a:lnTo>
                  <a:lnTo>
                    <a:pt x="523" y="74"/>
                  </a:lnTo>
                  <a:lnTo>
                    <a:pt x="526" y="74"/>
                  </a:lnTo>
                  <a:lnTo>
                    <a:pt x="529" y="74"/>
                  </a:lnTo>
                  <a:lnTo>
                    <a:pt x="532" y="74"/>
                  </a:lnTo>
                  <a:lnTo>
                    <a:pt x="535" y="74"/>
                  </a:lnTo>
                  <a:lnTo>
                    <a:pt x="538" y="74"/>
                  </a:lnTo>
                  <a:lnTo>
                    <a:pt x="541" y="74"/>
                  </a:lnTo>
                  <a:lnTo>
                    <a:pt x="544" y="74"/>
                  </a:lnTo>
                  <a:lnTo>
                    <a:pt x="547" y="74"/>
                  </a:lnTo>
                  <a:lnTo>
                    <a:pt x="550" y="74"/>
                  </a:lnTo>
                  <a:lnTo>
                    <a:pt x="553" y="74"/>
                  </a:lnTo>
                  <a:lnTo>
                    <a:pt x="555" y="74"/>
                  </a:lnTo>
                  <a:lnTo>
                    <a:pt x="558" y="74"/>
                  </a:lnTo>
                  <a:lnTo>
                    <a:pt x="561" y="74"/>
                  </a:lnTo>
                  <a:lnTo>
                    <a:pt x="564" y="74"/>
                  </a:lnTo>
                  <a:lnTo>
                    <a:pt x="567" y="74"/>
                  </a:lnTo>
                  <a:lnTo>
                    <a:pt x="570" y="74"/>
                  </a:lnTo>
                  <a:lnTo>
                    <a:pt x="573" y="74"/>
                  </a:lnTo>
                  <a:lnTo>
                    <a:pt x="576" y="74"/>
                  </a:lnTo>
                  <a:lnTo>
                    <a:pt x="579" y="74"/>
                  </a:lnTo>
                  <a:lnTo>
                    <a:pt x="582" y="74"/>
                  </a:lnTo>
                  <a:lnTo>
                    <a:pt x="585" y="74"/>
                  </a:lnTo>
                  <a:lnTo>
                    <a:pt x="588" y="74"/>
                  </a:lnTo>
                  <a:lnTo>
                    <a:pt x="591" y="74"/>
                  </a:lnTo>
                  <a:lnTo>
                    <a:pt x="594" y="74"/>
                  </a:lnTo>
                  <a:lnTo>
                    <a:pt x="597" y="74"/>
                  </a:lnTo>
                  <a:lnTo>
                    <a:pt x="600" y="74"/>
                  </a:lnTo>
                  <a:lnTo>
                    <a:pt x="603" y="74"/>
                  </a:lnTo>
                  <a:lnTo>
                    <a:pt x="606" y="74"/>
                  </a:lnTo>
                  <a:lnTo>
                    <a:pt x="609" y="74"/>
                  </a:lnTo>
                  <a:lnTo>
                    <a:pt x="612" y="74"/>
                  </a:lnTo>
                  <a:lnTo>
                    <a:pt x="615" y="74"/>
                  </a:lnTo>
                  <a:lnTo>
                    <a:pt x="618" y="74"/>
                  </a:lnTo>
                  <a:lnTo>
                    <a:pt x="621" y="74"/>
                  </a:lnTo>
                  <a:lnTo>
                    <a:pt x="623" y="74"/>
                  </a:lnTo>
                  <a:lnTo>
                    <a:pt x="626" y="74"/>
                  </a:lnTo>
                  <a:lnTo>
                    <a:pt x="629" y="74"/>
                  </a:lnTo>
                  <a:lnTo>
                    <a:pt x="632" y="74"/>
                  </a:lnTo>
                  <a:lnTo>
                    <a:pt x="635" y="74"/>
                  </a:lnTo>
                  <a:lnTo>
                    <a:pt x="638" y="74"/>
                  </a:lnTo>
                  <a:lnTo>
                    <a:pt x="641" y="74"/>
                  </a:lnTo>
                  <a:lnTo>
                    <a:pt x="644" y="74"/>
                  </a:lnTo>
                  <a:lnTo>
                    <a:pt x="647" y="74"/>
                  </a:lnTo>
                  <a:lnTo>
                    <a:pt x="650" y="74"/>
                  </a:lnTo>
                  <a:lnTo>
                    <a:pt x="653" y="74"/>
                  </a:lnTo>
                  <a:lnTo>
                    <a:pt x="656" y="74"/>
                  </a:lnTo>
                  <a:lnTo>
                    <a:pt x="659" y="74"/>
                  </a:lnTo>
                  <a:lnTo>
                    <a:pt x="662" y="74"/>
                  </a:lnTo>
                  <a:lnTo>
                    <a:pt x="665" y="74"/>
                  </a:lnTo>
                  <a:lnTo>
                    <a:pt x="668" y="74"/>
                  </a:lnTo>
                  <a:lnTo>
                    <a:pt x="671" y="74"/>
                  </a:lnTo>
                  <a:lnTo>
                    <a:pt x="674" y="74"/>
                  </a:lnTo>
                  <a:lnTo>
                    <a:pt x="677" y="74"/>
                  </a:lnTo>
                  <a:lnTo>
                    <a:pt x="680" y="74"/>
                  </a:lnTo>
                  <a:lnTo>
                    <a:pt x="683" y="74"/>
                  </a:lnTo>
                  <a:lnTo>
                    <a:pt x="686" y="74"/>
                  </a:lnTo>
                  <a:lnTo>
                    <a:pt x="688" y="74"/>
                  </a:lnTo>
                  <a:lnTo>
                    <a:pt x="691" y="74"/>
                  </a:lnTo>
                  <a:lnTo>
                    <a:pt x="694" y="74"/>
                  </a:lnTo>
                  <a:lnTo>
                    <a:pt x="697" y="74"/>
                  </a:lnTo>
                  <a:lnTo>
                    <a:pt x="700" y="74"/>
                  </a:lnTo>
                  <a:lnTo>
                    <a:pt x="703" y="74"/>
                  </a:lnTo>
                  <a:lnTo>
                    <a:pt x="706" y="74"/>
                  </a:lnTo>
                  <a:lnTo>
                    <a:pt x="709" y="74"/>
                  </a:lnTo>
                  <a:lnTo>
                    <a:pt x="712" y="74"/>
                  </a:lnTo>
                  <a:lnTo>
                    <a:pt x="715" y="74"/>
                  </a:lnTo>
                  <a:lnTo>
                    <a:pt x="718" y="74"/>
                  </a:lnTo>
                  <a:lnTo>
                    <a:pt x="721" y="74"/>
                  </a:lnTo>
                  <a:lnTo>
                    <a:pt x="724" y="74"/>
                  </a:lnTo>
                  <a:lnTo>
                    <a:pt x="727" y="74"/>
                  </a:lnTo>
                  <a:lnTo>
                    <a:pt x="730" y="74"/>
                  </a:lnTo>
                  <a:lnTo>
                    <a:pt x="733" y="74"/>
                  </a:lnTo>
                  <a:lnTo>
                    <a:pt x="736" y="74"/>
                  </a:lnTo>
                  <a:lnTo>
                    <a:pt x="739" y="74"/>
                  </a:lnTo>
                  <a:lnTo>
                    <a:pt x="742" y="74"/>
                  </a:lnTo>
                  <a:lnTo>
                    <a:pt x="745" y="74"/>
                  </a:lnTo>
                  <a:lnTo>
                    <a:pt x="748" y="74"/>
                  </a:lnTo>
                  <a:lnTo>
                    <a:pt x="751" y="74"/>
                  </a:lnTo>
                  <a:lnTo>
                    <a:pt x="753" y="75"/>
                  </a:lnTo>
                  <a:lnTo>
                    <a:pt x="756" y="75"/>
                  </a:lnTo>
                  <a:lnTo>
                    <a:pt x="759" y="75"/>
                  </a:lnTo>
                  <a:lnTo>
                    <a:pt x="762" y="75"/>
                  </a:lnTo>
                  <a:lnTo>
                    <a:pt x="765" y="75"/>
                  </a:lnTo>
                  <a:lnTo>
                    <a:pt x="768" y="75"/>
                  </a:lnTo>
                  <a:lnTo>
                    <a:pt x="771" y="75"/>
                  </a:lnTo>
                  <a:lnTo>
                    <a:pt x="774" y="75"/>
                  </a:lnTo>
                  <a:lnTo>
                    <a:pt x="777" y="75"/>
                  </a:lnTo>
                  <a:lnTo>
                    <a:pt x="780" y="75"/>
                  </a:lnTo>
                  <a:lnTo>
                    <a:pt x="783" y="75"/>
                  </a:lnTo>
                  <a:lnTo>
                    <a:pt x="786" y="75"/>
                  </a:lnTo>
                  <a:lnTo>
                    <a:pt x="789" y="75"/>
                  </a:lnTo>
                  <a:lnTo>
                    <a:pt x="792" y="75"/>
                  </a:lnTo>
                  <a:lnTo>
                    <a:pt x="795" y="75"/>
                  </a:lnTo>
                  <a:lnTo>
                    <a:pt x="798" y="75"/>
                  </a:lnTo>
                  <a:lnTo>
                    <a:pt x="801" y="75"/>
                  </a:lnTo>
                  <a:lnTo>
                    <a:pt x="804" y="75"/>
                  </a:lnTo>
                  <a:lnTo>
                    <a:pt x="807" y="75"/>
                  </a:lnTo>
                  <a:lnTo>
                    <a:pt x="810" y="75"/>
                  </a:lnTo>
                  <a:lnTo>
                    <a:pt x="813" y="75"/>
                  </a:lnTo>
                  <a:lnTo>
                    <a:pt x="816" y="75"/>
                  </a:lnTo>
                  <a:lnTo>
                    <a:pt x="818" y="75"/>
                  </a:lnTo>
                  <a:lnTo>
                    <a:pt x="821" y="75"/>
                  </a:lnTo>
                  <a:lnTo>
                    <a:pt x="824" y="75"/>
                  </a:lnTo>
                  <a:lnTo>
                    <a:pt x="827" y="75"/>
                  </a:lnTo>
                  <a:lnTo>
                    <a:pt x="830" y="75"/>
                  </a:lnTo>
                  <a:lnTo>
                    <a:pt x="833" y="75"/>
                  </a:lnTo>
                  <a:lnTo>
                    <a:pt x="836" y="75"/>
                  </a:lnTo>
                  <a:lnTo>
                    <a:pt x="839" y="75"/>
                  </a:lnTo>
                  <a:lnTo>
                    <a:pt x="842" y="75"/>
                  </a:lnTo>
                  <a:lnTo>
                    <a:pt x="845" y="75"/>
                  </a:lnTo>
                  <a:lnTo>
                    <a:pt x="848" y="75"/>
                  </a:lnTo>
                  <a:lnTo>
                    <a:pt x="851" y="75"/>
                  </a:lnTo>
                  <a:lnTo>
                    <a:pt x="854" y="75"/>
                  </a:lnTo>
                  <a:lnTo>
                    <a:pt x="857" y="75"/>
                  </a:lnTo>
                  <a:lnTo>
                    <a:pt x="860" y="75"/>
                  </a:lnTo>
                  <a:lnTo>
                    <a:pt x="863" y="75"/>
                  </a:lnTo>
                  <a:lnTo>
                    <a:pt x="866" y="75"/>
                  </a:lnTo>
                  <a:lnTo>
                    <a:pt x="869" y="75"/>
                  </a:lnTo>
                  <a:lnTo>
                    <a:pt x="872" y="75"/>
                  </a:lnTo>
                  <a:lnTo>
                    <a:pt x="875" y="75"/>
                  </a:lnTo>
                  <a:lnTo>
                    <a:pt x="878" y="75"/>
                  </a:lnTo>
                  <a:lnTo>
                    <a:pt x="881" y="75"/>
                  </a:lnTo>
                  <a:lnTo>
                    <a:pt x="884" y="75"/>
                  </a:lnTo>
                  <a:lnTo>
                    <a:pt x="886" y="75"/>
                  </a:lnTo>
                  <a:lnTo>
                    <a:pt x="889" y="75"/>
                  </a:lnTo>
                  <a:lnTo>
                    <a:pt x="892" y="75"/>
                  </a:lnTo>
                  <a:lnTo>
                    <a:pt x="895" y="75"/>
                  </a:lnTo>
                  <a:lnTo>
                    <a:pt x="898" y="75"/>
                  </a:lnTo>
                  <a:lnTo>
                    <a:pt x="901" y="75"/>
                  </a:lnTo>
                  <a:lnTo>
                    <a:pt x="904" y="75"/>
                  </a:lnTo>
                  <a:lnTo>
                    <a:pt x="907" y="75"/>
                  </a:lnTo>
                  <a:lnTo>
                    <a:pt x="910" y="75"/>
                  </a:lnTo>
                  <a:lnTo>
                    <a:pt x="913" y="75"/>
                  </a:lnTo>
                  <a:lnTo>
                    <a:pt x="916" y="75"/>
                  </a:lnTo>
                  <a:lnTo>
                    <a:pt x="919" y="75"/>
                  </a:lnTo>
                  <a:lnTo>
                    <a:pt x="922" y="75"/>
                  </a:lnTo>
                  <a:lnTo>
                    <a:pt x="925" y="75"/>
                  </a:lnTo>
                  <a:lnTo>
                    <a:pt x="928" y="75"/>
                  </a:lnTo>
                  <a:lnTo>
                    <a:pt x="931" y="75"/>
                  </a:lnTo>
                  <a:lnTo>
                    <a:pt x="934" y="75"/>
                  </a:lnTo>
                  <a:lnTo>
                    <a:pt x="937" y="75"/>
                  </a:lnTo>
                  <a:lnTo>
                    <a:pt x="940" y="75"/>
                  </a:lnTo>
                  <a:lnTo>
                    <a:pt x="943" y="75"/>
                  </a:lnTo>
                  <a:lnTo>
                    <a:pt x="946" y="75"/>
                  </a:lnTo>
                  <a:lnTo>
                    <a:pt x="949" y="75"/>
                  </a:lnTo>
                  <a:lnTo>
                    <a:pt x="951" y="75"/>
                  </a:lnTo>
                  <a:lnTo>
                    <a:pt x="954" y="75"/>
                  </a:lnTo>
                  <a:lnTo>
                    <a:pt x="957" y="75"/>
                  </a:lnTo>
                  <a:lnTo>
                    <a:pt x="960" y="75"/>
                  </a:lnTo>
                  <a:lnTo>
                    <a:pt x="963" y="75"/>
                  </a:lnTo>
                  <a:lnTo>
                    <a:pt x="966" y="75"/>
                  </a:lnTo>
                  <a:lnTo>
                    <a:pt x="969" y="75"/>
                  </a:lnTo>
                  <a:lnTo>
                    <a:pt x="972" y="75"/>
                  </a:lnTo>
                  <a:lnTo>
                    <a:pt x="975" y="76"/>
                  </a:lnTo>
                  <a:lnTo>
                    <a:pt x="978" y="76"/>
                  </a:lnTo>
                  <a:lnTo>
                    <a:pt x="981" y="76"/>
                  </a:lnTo>
                  <a:lnTo>
                    <a:pt x="984" y="76"/>
                  </a:lnTo>
                  <a:lnTo>
                    <a:pt x="987" y="76"/>
                  </a:lnTo>
                  <a:lnTo>
                    <a:pt x="990" y="76"/>
                  </a:lnTo>
                  <a:lnTo>
                    <a:pt x="993" y="76"/>
                  </a:lnTo>
                  <a:lnTo>
                    <a:pt x="996" y="76"/>
                  </a:lnTo>
                  <a:lnTo>
                    <a:pt x="999" y="76"/>
                  </a:lnTo>
                  <a:lnTo>
                    <a:pt x="1002" y="2514"/>
                  </a:lnTo>
                  <a:lnTo>
                    <a:pt x="1005" y="2514"/>
                  </a:lnTo>
                  <a:lnTo>
                    <a:pt x="1008" y="2514"/>
                  </a:lnTo>
                  <a:lnTo>
                    <a:pt x="1011" y="2514"/>
                  </a:lnTo>
                  <a:lnTo>
                    <a:pt x="1014" y="2514"/>
                  </a:lnTo>
                  <a:lnTo>
                    <a:pt x="1016" y="2514"/>
                  </a:lnTo>
                  <a:lnTo>
                    <a:pt x="1019" y="2514"/>
                  </a:lnTo>
                  <a:lnTo>
                    <a:pt x="1022" y="2514"/>
                  </a:lnTo>
                  <a:lnTo>
                    <a:pt x="1025" y="2514"/>
                  </a:lnTo>
                  <a:lnTo>
                    <a:pt x="1028" y="2514"/>
                  </a:lnTo>
                  <a:lnTo>
                    <a:pt x="1031" y="2514"/>
                  </a:lnTo>
                  <a:lnTo>
                    <a:pt x="1034" y="2514"/>
                  </a:lnTo>
                  <a:lnTo>
                    <a:pt x="1037" y="2514"/>
                  </a:lnTo>
                  <a:lnTo>
                    <a:pt x="1040" y="2514"/>
                  </a:lnTo>
                  <a:lnTo>
                    <a:pt x="1043" y="2514"/>
                  </a:lnTo>
                  <a:lnTo>
                    <a:pt x="1046" y="2514"/>
                  </a:lnTo>
                  <a:lnTo>
                    <a:pt x="1049" y="2514"/>
                  </a:lnTo>
                  <a:lnTo>
                    <a:pt x="1052" y="2514"/>
                  </a:lnTo>
                  <a:lnTo>
                    <a:pt x="1055" y="2514"/>
                  </a:lnTo>
                  <a:lnTo>
                    <a:pt x="1058" y="2514"/>
                  </a:lnTo>
                  <a:lnTo>
                    <a:pt x="1061" y="0"/>
                  </a:lnTo>
                  <a:lnTo>
                    <a:pt x="1064" y="15"/>
                  </a:lnTo>
                  <a:lnTo>
                    <a:pt x="1067" y="26"/>
                  </a:lnTo>
                  <a:lnTo>
                    <a:pt x="1070" y="33"/>
                  </a:lnTo>
                  <a:lnTo>
                    <a:pt x="1073" y="39"/>
                  </a:lnTo>
                  <a:lnTo>
                    <a:pt x="1076" y="43"/>
                  </a:lnTo>
                  <a:lnTo>
                    <a:pt x="1079" y="47"/>
                  </a:lnTo>
                  <a:lnTo>
                    <a:pt x="1081" y="49"/>
                  </a:lnTo>
                  <a:lnTo>
                    <a:pt x="1084" y="51"/>
                  </a:lnTo>
                  <a:lnTo>
                    <a:pt x="1087" y="2514"/>
                  </a:lnTo>
                  <a:lnTo>
                    <a:pt x="1090" y="2514"/>
                  </a:lnTo>
                  <a:lnTo>
                    <a:pt x="1093" y="2514"/>
                  </a:lnTo>
                  <a:lnTo>
                    <a:pt x="1096" y="2514"/>
                  </a:lnTo>
                  <a:lnTo>
                    <a:pt x="1099" y="2514"/>
                  </a:lnTo>
                  <a:lnTo>
                    <a:pt x="1102" y="2514"/>
                  </a:lnTo>
                  <a:lnTo>
                    <a:pt x="1105" y="2514"/>
                  </a:lnTo>
                  <a:lnTo>
                    <a:pt x="1108" y="2514"/>
                  </a:lnTo>
                  <a:lnTo>
                    <a:pt x="1111" y="2514"/>
                  </a:lnTo>
                  <a:lnTo>
                    <a:pt x="1114" y="2514"/>
                  </a:lnTo>
                  <a:lnTo>
                    <a:pt x="1117" y="2514"/>
                  </a:lnTo>
                  <a:lnTo>
                    <a:pt x="1120" y="2514"/>
                  </a:lnTo>
                  <a:lnTo>
                    <a:pt x="1123" y="2514"/>
                  </a:lnTo>
                  <a:lnTo>
                    <a:pt x="1126" y="2514"/>
                  </a:lnTo>
                  <a:lnTo>
                    <a:pt x="1129" y="2514"/>
                  </a:lnTo>
                  <a:lnTo>
                    <a:pt x="1132" y="2514"/>
                  </a:lnTo>
                  <a:lnTo>
                    <a:pt x="1135" y="2514"/>
                  </a:lnTo>
                  <a:lnTo>
                    <a:pt x="1138" y="2514"/>
                  </a:lnTo>
                  <a:lnTo>
                    <a:pt x="1141" y="2514"/>
                  </a:lnTo>
                  <a:lnTo>
                    <a:pt x="1144" y="2514"/>
                  </a:lnTo>
                  <a:lnTo>
                    <a:pt x="1146" y="31"/>
                  </a:lnTo>
                  <a:lnTo>
                    <a:pt x="1149" y="35"/>
                  </a:lnTo>
                  <a:lnTo>
                    <a:pt x="1152" y="39"/>
                  </a:lnTo>
                  <a:lnTo>
                    <a:pt x="1155" y="45"/>
                  </a:lnTo>
                  <a:lnTo>
                    <a:pt x="1158" y="50"/>
                  </a:lnTo>
                  <a:lnTo>
                    <a:pt x="1161" y="54"/>
                  </a:lnTo>
                  <a:lnTo>
                    <a:pt x="1164" y="58"/>
                  </a:lnTo>
                  <a:lnTo>
                    <a:pt x="1167" y="61"/>
                  </a:lnTo>
                  <a:lnTo>
                    <a:pt x="1170" y="63"/>
                  </a:lnTo>
                  <a:lnTo>
                    <a:pt x="1173" y="2514"/>
                  </a:lnTo>
                  <a:lnTo>
                    <a:pt x="1176" y="2514"/>
                  </a:lnTo>
                  <a:lnTo>
                    <a:pt x="1179" y="2514"/>
                  </a:lnTo>
                  <a:lnTo>
                    <a:pt x="1182" y="2514"/>
                  </a:lnTo>
                  <a:lnTo>
                    <a:pt x="1185" y="2514"/>
                  </a:lnTo>
                  <a:lnTo>
                    <a:pt x="1188" y="2514"/>
                  </a:lnTo>
                  <a:lnTo>
                    <a:pt x="1191" y="2514"/>
                  </a:lnTo>
                  <a:lnTo>
                    <a:pt x="1194" y="2514"/>
                  </a:lnTo>
                  <a:lnTo>
                    <a:pt x="1197" y="2514"/>
                  </a:lnTo>
                  <a:lnTo>
                    <a:pt x="1200" y="2514"/>
                  </a:lnTo>
                  <a:lnTo>
                    <a:pt x="1203" y="2514"/>
                  </a:lnTo>
                  <a:lnTo>
                    <a:pt x="1206" y="2514"/>
                  </a:lnTo>
                  <a:lnTo>
                    <a:pt x="1209" y="2514"/>
                  </a:lnTo>
                  <a:lnTo>
                    <a:pt x="1212" y="2514"/>
                  </a:lnTo>
                  <a:lnTo>
                    <a:pt x="1214" y="2514"/>
                  </a:lnTo>
                  <a:lnTo>
                    <a:pt x="1217" y="2514"/>
                  </a:lnTo>
                  <a:lnTo>
                    <a:pt x="1220" y="2514"/>
                  </a:lnTo>
                  <a:lnTo>
                    <a:pt x="1223" y="2514"/>
                  </a:lnTo>
                  <a:lnTo>
                    <a:pt x="1226" y="2514"/>
                  </a:lnTo>
                  <a:lnTo>
                    <a:pt x="1229" y="2514"/>
                  </a:lnTo>
                  <a:lnTo>
                    <a:pt x="1232" y="2514"/>
                  </a:lnTo>
                  <a:lnTo>
                    <a:pt x="1235" y="2514"/>
                  </a:lnTo>
                  <a:lnTo>
                    <a:pt x="1238" y="2514"/>
                  </a:lnTo>
                  <a:lnTo>
                    <a:pt x="1241" y="2514"/>
                  </a:lnTo>
                  <a:lnTo>
                    <a:pt x="1244" y="2514"/>
                  </a:lnTo>
                  <a:lnTo>
                    <a:pt x="1247" y="2514"/>
                  </a:lnTo>
                  <a:lnTo>
                    <a:pt x="1250" y="2514"/>
                  </a:lnTo>
                  <a:lnTo>
                    <a:pt x="1253" y="2514"/>
                  </a:lnTo>
                  <a:lnTo>
                    <a:pt x="1256" y="2514"/>
                  </a:lnTo>
                  <a:lnTo>
                    <a:pt x="1259" y="2514"/>
                  </a:lnTo>
                  <a:lnTo>
                    <a:pt x="1262" y="2514"/>
                  </a:lnTo>
                  <a:lnTo>
                    <a:pt x="1265" y="2514"/>
                  </a:lnTo>
                  <a:lnTo>
                    <a:pt x="1268" y="2514"/>
                  </a:lnTo>
                  <a:lnTo>
                    <a:pt x="1271" y="2514"/>
                  </a:lnTo>
                  <a:lnTo>
                    <a:pt x="1274" y="2514"/>
                  </a:lnTo>
                  <a:lnTo>
                    <a:pt x="1277" y="2514"/>
                  </a:lnTo>
                  <a:lnTo>
                    <a:pt x="1279" y="2514"/>
                  </a:lnTo>
                  <a:lnTo>
                    <a:pt x="1282" y="2514"/>
                  </a:lnTo>
                  <a:lnTo>
                    <a:pt x="1285" y="2514"/>
                  </a:lnTo>
                  <a:lnTo>
                    <a:pt x="1288" y="2514"/>
                  </a:lnTo>
                  <a:lnTo>
                    <a:pt x="1291" y="2514"/>
                  </a:lnTo>
                  <a:lnTo>
                    <a:pt x="1294" y="2514"/>
                  </a:lnTo>
                  <a:lnTo>
                    <a:pt x="1297" y="2514"/>
                  </a:lnTo>
                  <a:lnTo>
                    <a:pt x="1300" y="2514"/>
                  </a:lnTo>
                  <a:lnTo>
                    <a:pt x="1303" y="2514"/>
                  </a:lnTo>
                  <a:lnTo>
                    <a:pt x="1306" y="2514"/>
                  </a:lnTo>
                  <a:lnTo>
                    <a:pt x="1309" y="2514"/>
                  </a:lnTo>
                  <a:lnTo>
                    <a:pt x="1312" y="2514"/>
                  </a:lnTo>
                  <a:lnTo>
                    <a:pt x="1315" y="2514"/>
                  </a:lnTo>
                  <a:lnTo>
                    <a:pt x="1318" y="2514"/>
                  </a:lnTo>
                  <a:lnTo>
                    <a:pt x="1321" y="2514"/>
                  </a:lnTo>
                  <a:lnTo>
                    <a:pt x="1324" y="2514"/>
                  </a:lnTo>
                  <a:lnTo>
                    <a:pt x="1327" y="2514"/>
                  </a:lnTo>
                  <a:lnTo>
                    <a:pt x="1330" y="2514"/>
                  </a:lnTo>
                  <a:lnTo>
                    <a:pt x="1333" y="2514"/>
                  </a:lnTo>
                  <a:lnTo>
                    <a:pt x="1336" y="2514"/>
                  </a:lnTo>
                  <a:lnTo>
                    <a:pt x="1339" y="2514"/>
                  </a:lnTo>
                  <a:lnTo>
                    <a:pt x="1342" y="2514"/>
                  </a:lnTo>
                  <a:lnTo>
                    <a:pt x="1344" y="2514"/>
                  </a:lnTo>
                  <a:lnTo>
                    <a:pt x="1347" y="2514"/>
                  </a:lnTo>
                  <a:lnTo>
                    <a:pt x="1350" y="2514"/>
                  </a:lnTo>
                  <a:lnTo>
                    <a:pt x="1353" y="2514"/>
                  </a:lnTo>
                  <a:lnTo>
                    <a:pt x="1356" y="2514"/>
                  </a:lnTo>
                  <a:lnTo>
                    <a:pt x="1359" y="2514"/>
                  </a:lnTo>
                  <a:lnTo>
                    <a:pt x="1362" y="2514"/>
                  </a:lnTo>
                  <a:lnTo>
                    <a:pt x="1365" y="2514"/>
                  </a:lnTo>
                  <a:lnTo>
                    <a:pt x="1368" y="2514"/>
                  </a:lnTo>
                  <a:lnTo>
                    <a:pt x="1371" y="2514"/>
                  </a:lnTo>
                  <a:lnTo>
                    <a:pt x="1374" y="2514"/>
                  </a:lnTo>
                  <a:lnTo>
                    <a:pt x="1377" y="2514"/>
                  </a:lnTo>
                  <a:lnTo>
                    <a:pt x="1380" y="2514"/>
                  </a:lnTo>
                  <a:lnTo>
                    <a:pt x="1383" y="2514"/>
                  </a:lnTo>
                  <a:lnTo>
                    <a:pt x="1386" y="2514"/>
                  </a:lnTo>
                  <a:lnTo>
                    <a:pt x="1389" y="2514"/>
                  </a:lnTo>
                  <a:lnTo>
                    <a:pt x="1392" y="2514"/>
                  </a:lnTo>
                  <a:lnTo>
                    <a:pt x="1395" y="2514"/>
                  </a:lnTo>
                  <a:lnTo>
                    <a:pt x="1398" y="2514"/>
                  </a:lnTo>
                  <a:lnTo>
                    <a:pt x="1401" y="16"/>
                  </a:lnTo>
                  <a:lnTo>
                    <a:pt x="1404" y="30"/>
                  </a:lnTo>
                  <a:lnTo>
                    <a:pt x="1407" y="40"/>
                  </a:lnTo>
                  <a:lnTo>
                    <a:pt x="1409" y="48"/>
                  </a:lnTo>
                  <a:lnTo>
                    <a:pt x="1412" y="54"/>
                  </a:lnTo>
                  <a:lnTo>
                    <a:pt x="1415" y="58"/>
                  </a:lnTo>
                  <a:lnTo>
                    <a:pt x="1418" y="62"/>
                  </a:lnTo>
                  <a:lnTo>
                    <a:pt x="1421" y="64"/>
                  </a:lnTo>
                  <a:lnTo>
                    <a:pt x="1424" y="66"/>
                  </a:lnTo>
                  <a:lnTo>
                    <a:pt x="1427" y="2514"/>
                  </a:lnTo>
                  <a:lnTo>
                    <a:pt x="1430" y="2514"/>
                  </a:lnTo>
                  <a:lnTo>
                    <a:pt x="1433" y="2514"/>
                  </a:lnTo>
                  <a:lnTo>
                    <a:pt x="1436" y="2514"/>
                  </a:lnTo>
                  <a:lnTo>
                    <a:pt x="1439" y="2514"/>
                  </a:lnTo>
                  <a:lnTo>
                    <a:pt x="1442" y="2514"/>
                  </a:lnTo>
                  <a:lnTo>
                    <a:pt x="1445" y="2514"/>
                  </a:lnTo>
                  <a:lnTo>
                    <a:pt x="1448" y="2514"/>
                  </a:lnTo>
                  <a:lnTo>
                    <a:pt x="1451" y="2514"/>
                  </a:lnTo>
                  <a:lnTo>
                    <a:pt x="1454" y="2514"/>
                  </a:lnTo>
                  <a:lnTo>
                    <a:pt x="1457" y="2514"/>
                  </a:lnTo>
                  <a:lnTo>
                    <a:pt x="1460" y="2514"/>
                  </a:lnTo>
                  <a:lnTo>
                    <a:pt x="1463" y="2514"/>
                  </a:lnTo>
                  <a:lnTo>
                    <a:pt x="1466" y="2514"/>
                  </a:lnTo>
                  <a:lnTo>
                    <a:pt x="1469" y="2514"/>
                  </a:lnTo>
                  <a:lnTo>
                    <a:pt x="1472" y="2514"/>
                  </a:lnTo>
                  <a:lnTo>
                    <a:pt x="1475" y="2514"/>
                  </a:lnTo>
                  <a:lnTo>
                    <a:pt x="1477" y="2514"/>
                  </a:lnTo>
                  <a:lnTo>
                    <a:pt x="1480" y="2514"/>
                  </a:lnTo>
                  <a:lnTo>
                    <a:pt x="1483" y="2514"/>
                  </a:lnTo>
                  <a:lnTo>
                    <a:pt x="1486" y="2514"/>
                  </a:lnTo>
                  <a:lnTo>
                    <a:pt x="1489" y="2514"/>
                  </a:lnTo>
                  <a:lnTo>
                    <a:pt x="1492" y="2514"/>
                  </a:lnTo>
                  <a:lnTo>
                    <a:pt x="1495" y="2514"/>
                  </a:lnTo>
                  <a:lnTo>
                    <a:pt x="1498" y="2514"/>
                  </a:lnTo>
                  <a:lnTo>
                    <a:pt x="1501" y="2514"/>
                  </a:lnTo>
                  <a:lnTo>
                    <a:pt x="1504" y="2514"/>
                  </a:lnTo>
                  <a:lnTo>
                    <a:pt x="1507" y="2514"/>
                  </a:lnTo>
                  <a:lnTo>
                    <a:pt x="1510" y="2514"/>
                  </a:lnTo>
                  <a:lnTo>
                    <a:pt x="1513" y="2514"/>
                  </a:lnTo>
                  <a:lnTo>
                    <a:pt x="1516" y="2514"/>
                  </a:lnTo>
                  <a:lnTo>
                    <a:pt x="1519" y="2514"/>
                  </a:lnTo>
                  <a:lnTo>
                    <a:pt x="1522" y="2514"/>
                  </a:lnTo>
                  <a:lnTo>
                    <a:pt x="1525" y="2514"/>
                  </a:lnTo>
                  <a:lnTo>
                    <a:pt x="1528" y="2514"/>
                  </a:lnTo>
                  <a:lnTo>
                    <a:pt x="1531" y="2514"/>
                  </a:lnTo>
                  <a:lnTo>
                    <a:pt x="1534" y="2514"/>
                  </a:lnTo>
                  <a:lnTo>
                    <a:pt x="1537" y="2514"/>
                  </a:lnTo>
                  <a:lnTo>
                    <a:pt x="1540" y="2514"/>
                  </a:lnTo>
                  <a:lnTo>
                    <a:pt x="1542" y="2514"/>
                  </a:lnTo>
                  <a:lnTo>
                    <a:pt x="1545" y="2514"/>
                  </a:lnTo>
                  <a:lnTo>
                    <a:pt x="1548" y="2514"/>
                  </a:lnTo>
                  <a:lnTo>
                    <a:pt x="1551" y="2514"/>
                  </a:lnTo>
                  <a:lnTo>
                    <a:pt x="1554" y="2514"/>
                  </a:lnTo>
                  <a:lnTo>
                    <a:pt x="1557" y="2514"/>
                  </a:lnTo>
                  <a:lnTo>
                    <a:pt x="1560" y="2514"/>
                  </a:lnTo>
                  <a:lnTo>
                    <a:pt x="1563" y="2514"/>
                  </a:lnTo>
                  <a:lnTo>
                    <a:pt x="1566" y="2514"/>
                  </a:lnTo>
                  <a:lnTo>
                    <a:pt x="1569" y="2514"/>
                  </a:lnTo>
                  <a:lnTo>
                    <a:pt x="1572" y="2514"/>
                  </a:lnTo>
                  <a:lnTo>
                    <a:pt x="1575" y="2514"/>
                  </a:lnTo>
                  <a:lnTo>
                    <a:pt x="1578" y="2514"/>
                  </a:lnTo>
                  <a:lnTo>
                    <a:pt x="1581" y="2514"/>
                  </a:lnTo>
                  <a:lnTo>
                    <a:pt x="1584" y="2514"/>
                  </a:lnTo>
                  <a:lnTo>
                    <a:pt x="1587" y="2514"/>
                  </a:lnTo>
                  <a:lnTo>
                    <a:pt x="1590" y="2514"/>
                  </a:lnTo>
                  <a:lnTo>
                    <a:pt x="1593" y="2514"/>
                  </a:lnTo>
                  <a:lnTo>
                    <a:pt x="1596" y="2514"/>
                  </a:lnTo>
                  <a:lnTo>
                    <a:pt x="1599" y="2514"/>
                  </a:lnTo>
                  <a:lnTo>
                    <a:pt x="1602" y="2514"/>
                  </a:lnTo>
                  <a:lnTo>
                    <a:pt x="1605" y="2514"/>
                  </a:lnTo>
                  <a:lnTo>
                    <a:pt x="1607" y="2514"/>
                  </a:lnTo>
                  <a:lnTo>
                    <a:pt x="1610" y="2514"/>
                  </a:lnTo>
                  <a:lnTo>
                    <a:pt x="1613" y="2514"/>
                  </a:lnTo>
                  <a:lnTo>
                    <a:pt x="1616" y="2514"/>
                  </a:lnTo>
                  <a:lnTo>
                    <a:pt x="1619" y="2514"/>
                  </a:lnTo>
                  <a:lnTo>
                    <a:pt x="1622" y="2514"/>
                  </a:lnTo>
                  <a:lnTo>
                    <a:pt x="1625" y="2514"/>
                  </a:lnTo>
                  <a:lnTo>
                    <a:pt x="1628" y="2514"/>
                  </a:lnTo>
                  <a:lnTo>
                    <a:pt x="1631" y="2514"/>
                  </a:lnTo>
                  <a:lnTo>
                    <a:pt x="1634" y="2514"/>
                  </a:lnTo>
                  <a:lnTo>
                    <a:pt x="1637" y="2514"/>
                  </a:lnTo>
                  <a:lnTo>
                    <a:pt x="1640" y="2514"/>
                  </a:lnTo>
                  <a:lnTo>
                    <a:pt x="1643" y="2514"/>
                  </a:lnTo>
                  <a:lnTo>
                    <a:pt x="1646" y="2514"/>
                  </a:lnTo>
                  <a:lnTo>
                    <a:pt x="1649" y="2514"/>
                  </a:lnTo>
                  <a:lnTo>
                    <a:pt x="1652" y="2514"/>
                  </a:lnTo>
                  <a:lnTo>
                    <a:pt x="1655" y="2514"/>
                  </a:lnTo>
                  <a:lnTo>
                    <a:pt x="1658" y="2514"/>
                  </a:lnTo>
                  <a:lnTo>
                    <a:pt x="1661" y="2514"/>
                  </a:lnTo>
                  <a:lnTo>
                    <a:pt x="1664" y="2514"/>
                  </a:lnTo>
                  <a:lnTo>
                    <a:pt x="1667" y="2514"/>
                  </a:lnTo>
                  <a:lnTo>
                    <a:pt x="1670" y="2514"/>
                  </a:lnTo>
                  <a:lnTo>
                    <a:pt x="1672" y="2514"/>
                  </a:lnTo>
                  <a:lnTo>
                    <a:pt x="1675" y="2514"/>
                  </a:lnTo>
                  <a:lnTo>
                    <a:pt x="1678" y="2514"/>
                  </a:lnTo>
                  <a:lnTo>
                    <a:pt x="1681" y="2514"/>
                  </a:lnTo>
                  <a:lnTo>
                    <a:pt x="1684" y="2514"/>
                  </a:lnTo>
                  <a:lnTo>
                    <a:pt x="1687" y="2514"/>
                  </a:lnTo>
                  <a:lnTo>
                    <a:pt x="1690" y="2514"/>
                  </a:lnTo>
                  <a:lnTo>
                    <a:pt x="1693" y="2514"/>
                  </a:lnTo>
                  <a:lnTo>
                    <a:pt x="1696" y="2514"/>
                  </a:lnTo>
                  <a:lnTo>
                    <a:pt x="1699" y="2514"/>
                  </a:lnTo>
                  <a:lnTo>
                    <a:pt x="1702" y="2514"/>
                  </a:lnTo>
                  <a:lnTo>
                    <a:pt x="1705" y="2514"/>
                  </a:lnTo>
                  <a:lnTo>
                    <a:pt x="1708" y="2514"/>
                  </a:lnTo>
                  <a:lnTo>
                    <a:pt x="1711" y="2514"/>
                  </a:lnTo>
                  <a:lnTo>
                    <a:pt x="1714" y="2514"/>
                  </a:lnTo>
                  <a:lnTo>
                    <a:pt x="1717" y="2514"/>
                  </a:lnTo>
                  <a:lnTo>
                    <a:pt x="1720" y="2514"/>
                  </a:lnTo>
                  <a:lnTo>
                    <a:pt x="1723" y="2514"/>
                  </a:lnTo>
                  <a:lnTo>
                    <a:pt x="1726" y="16"/>
                  </a:lnTo>
                  <a:lnTo>
                    <a:pt x="1729" y="30"/>
                  </a:lnTo>
                  <a:lnTo>
                    <a:pt x="1732" y="41"/>
                  </a:lnTo>
                  <a:lnTo>
                    <a:pt x="1735" y="48"/>
                  </a:lnTo>
                  <a:lnTo>
                    <a:pt x="1737" y="54"/>
                  </a:lnTo>
                  <a:lnTo>
                    <a:pt x="1740" y="58"/>
                  </a:lnTo>
                  <a:lnTo>
                    <a:pt x="1743" y="62"/>
                  </a:lnTo>
                  <a:lnTo>
                    <a:pt x="1746" y="64"/>
                  </a:lnTo>
                  <a:lnTo>
                    <a:pt x="1749" y="66"/>
                  </a:lnTo>
                  <a:lnTo>
                    <a:pt x="1752" y="2514"/>
                  </a:lnTo>
                  <a:lnTo>
                    <a:pt x="1755" y="2514"/>
                  </a:lnTo>
                  <a:lnTo>
                    <a:pt x="1758" y="2514"/>
                  </a:lnTo>
                  <a:lnTo>
                    <a:pt x="1761" y="2514"/>
                  </a:lnTo>
                  <a:lnTo>
                    <a:pt x="1764" y="2514"/>
                  </a:lnTo>
                  <a:lnTo>
                    <a:pt x="1767" y="2514"/>
                  </a:lnTo>
                  <a:lnTo>
                    <a:pt x="1770" y="2514"/>
                  </a:lnTo>
                  <a:lnTo>
                    <a:pt x="1773" y="2514"/>
                  </a:lnTo>
                  <a:lnTo>
                    <a:pt x="1776" y="2514"/>
                  </a:lnTo>
                  <a:lnTo>
                    <a:pt x="1779" y="2514"/>
                  </a:lnTo>
                  <a:lnTo>
                    <a:pt x="1782" y="2514"/>
                  </a:lnTo>
                  <a:lnTo>
                    <a:pt x="1785" y="2514"/>
                  </a:lnTo>
                  <a:lnTo>
                    <a:pt x="1788" y="2514"/>
                  </a:lnTo>
                  <a:lnTo>
                    <a:pt x="1791" y="2514"/>
                  </a:lnTo>
                  <a:lnTo>
                    <a:pt x="1794" y="2514"/>
                  </a:lnTo>
                  <a:lnTo>
                    <a:pt x="1797" y="2514"/>
                  </a:lnTo>
                  <a:lnTo>
                    <a:pt x="1800" y="2514"/>
                  </a:lnTo>
                  <a:lnTo>
                    <a:pt x="1803" y="2514"/>
                  </a:lnTo>
                  <a:lnTo>
                    <a:pt x="1805" y="2514"/>
                  </a:lnTo>
                  <a:lnTo>
                    <a:pt x="1808" y="2514"/>
                  </a:lnTo>
                  <a:lnTo>
                    <a:pt x="1811" y="2514"/>
                  </a:lnTo>
                  <a:lnTo>
                    <a:pt x="1814" y="2514"/>
                  </a:lnTo>
                  <a:lnTo>
                    <a:pt x="1817" y="2514"/>
                  </a:lnTo>
                  <a:lnTo>
                    <a:pt x="1820" y="2514"/>
                  </a:lnTo>
                  <a:lnTo>
                    <a:pt x="1823" y="2514"/>
                  </a:lnTo>
                  <a:lnTo>
                    <a:pt x="1826" y="2514"/>
                  </a:lnTo>
                  <a:lnTo>
                    <a:pt x="1829" y="2514"/>
                  </a:lnTo>
                  <a:lnTo>
                    <a:pt x="1832" y="2514"/>
                  </a:lnTo>
                  <a:lnTo>
                    <a:pt x="1835" y="2514"/>
                  </a:lnTo>
                  <a:lnTo>
                    <a:pt x="1838" y="2514"/>
                  </a:lnTo>
                  <a:lnTo>
                    <a:pt x="1841" y="2514"/>
                  </a:lnTo>
                  <a:lnTo>
                    <a:pt x="1844" y="2514"/>
                  </a:lnTo>
                  <a:lnTo>
                    <a:pt x="1847" y="2514"/>
                  </a:lnTo>
                  <a:lnTo>
                    <a:pt x="1850" y="2514"/>
                  </a:lnTo>
                  <a:lnTo>
                    <a:pt x="1853" y="2514"/>
                  </a:lnTo>
                  <a:lnTo>
                    <a:pt x="1856" y="2514"/>
                  </a:lnTo>
                  <a:lnTo>
                    <a:pt x="1859" y="2514"/>
                  </a:lnTo>
                  <a:lnTo>
                    <a:pt x="1862" y="2514"/>
                  </a:lnTo>
                  <a:lnTo>
                    <a:pt x="1865" y="2514"/>
                  </a:lnTo>
                  <a:lnTo>
                    <a:pt x="1868" y="2514"/>
                  </a:lnTo>
                  <a:lnTo>
                    <a:pt x="1870" y="2514"/>
                  </a:lnTo>
                  <a:lnTo>
                    <a:pt x="1873" y="2514"/>
                  </a:lnTo>
                  <a:lnTo>
                    <a:pt x="1876" y="2514"/>
                  </a:lnTo>
                  <a:lnTo>
                    <a:pt x="1879" y="2514"/>
                  </a:lnTo>
                  <a:lnTo>
                    <a:pt x="1882" y="2514"/>
                  </a:lnTo>
                  <a:lnTo>
                    <a:pt x="1885" y="2514"/>
                  </a:lnTo>
                  <a:lnTo>
                    <a:pt x="1888" y="2514"/>
                  </a:lnTo>
                  <a:lnTo>
                    <a:pt x="1891" y="2514"/>
                  </a:lnTo>
                  <a:lnTo>
                    <a:pt x="1894" y="2514"/>
                  </a:lnTo>
                  <a:lnTo>
                    <a:pt x="1897" y="2514"/>
                  </a:lnTo>
                  <a:lnTo>
                    <a:pt x="1900" y="2514"/>
                  </a:lnTo>
                  <a:lnTo>
                    <a:pt x="1903" y="2514"/>
                  </a:lnTo>
                  <a:lnTo>
                    <a:pt x="1906" y="2514"/>
                  </a:lnTo>
                  <a:lnTo>
                    <a:pt x="1909" y="2514"/>
                  </a:lnTo>
                  <a:lnTo>
                    <a:pt x="1912" y="2514"/>
                  </a:lnTo>
                  <a:lnTo>
                    <a:pt x="1915" y="2514"/>
                  </a:lnTo>
                  <a:lnTo>
                    <a:pt x="1918" y="2514"/>
                  </a:lnTo>
                  <a:lnTo>
                    <a:pt x="1921" y="2514"/>
                  </a:lnTo>
                  <a:lnTo>
                    <a:pt x="1924" y="2514"/>
                  </a:lnTo>
                  <a:lnTo>
                    <a:pt x="1927" y="2514"/>
                  </a:lnTo>
                  <a:lnTo>
                    <a:pt x="1930" y="2514"/>
                  </a:lnTo>
                  <a:lnTo>
                    <a:pt x="1933" y="2514"/>
                  </a:lnTo>
                  <a:lnTo>
                    <a:pt x="1935" y="2514"/>
                  </a:lnTo>
                  <a:lnTo>
                    <a:pt x="1938" y="2514"/>
                  </a:lnTo>
                  <a:lnTo>
                    <a:pt x="1941" y="2514"/>
                  </a:lnTo>
                  <a:lnTo>
                    <a:pt x="1944" y="2514"/>
                  </a:lnTo>
                  <a:lnTo>
                    <a:pt x="1947" y="2514"/>
                  </a:lnTo>
                  <a:lnTo>
                    <a:pt x="1950" y="2514"/>
                  </a:lnTo>
                  <a:lnTo>
                    <a:pt x="1953" y="2514"/>
                  </a:lnTo>
                  <a:lnTo>
                    <a:pt x="1956" y="2514"/>
                  </a:lnTo>
                  <a:lnTo>
                    <a:pt x="1959" y="2514"/>
                  </a:lnTo>
                  <a:lnTo>
                    <a:pt x="1962" y="2514"/>
                  </a:lnTo>
                  <a:lnTo>
                    <a:pt x="1965" y="2514"/>
                  </a:lnTo>
                  <a:lnTo>
                    <a:pt x="1968" y="2514"/>
                  </a:lnTo>
                  <a:lnTo>
                    <a:pt x="1971" y="2514"/>
                  </a:lnTo>
                  <a:lnTo>
                    <a:pt x="1974" y="2514"/>
                  </a:lnTo>
                  <a:lnTo>
                    <a:pt x="1977" y="2514"/>
                  </a:lnTo>
                  <a:lnTo>
                    <a:pt x="1980" y="2514"/>
                  </a:lnTo>
                  <a:lnTo>
                    <a:pt x="1983" y="2514"/>
                  </a:lnTo>
                  <a:lnTo>
                    <a:pt x="1986" y="2514"/>
                  </a:lnTo>
                  <a:lnTo>
                    <a:pt x="1989" y="2514"/>
                  </a:lnTo>
                  <a:lnTo>
                    <a:pt x="1992" y="2514"/>
                  </a:lnTo>
                  <a:lnTo>
                    <a:pt x="1995" y="2514"/>
                  </a:lnTo>
                  <a:lnTo>
                    <a:pt x="1998" y="2514"/>
                  </a:lnTo>
                  <a:lnTo>
                    <a:pt x="2000" y="2514"/>
                  </a:lnTo>
                  <a:lnTo>
                    <a:pt x="2003" y="2514"/>
                  </a:lnTo>
                  <a:lnTo>
                    <a:pt x="2006" y="2514"/>
                  </a:lnTo>
                  <a:lnTo>
                    <a:pt x="2009" y="2514"/>
                  </a:lnTo>
                  <a:lnTo>
                    <a:pt x="2012" y="2514"/>
                  </a:lnTo>
                  <a:lnTo>
                    <a:pt x="2015" y="2514"/>
                  </a:lnTo>
                  <a:lnTo>
                    <a:pt x="2018" y="2514"/>
                  </a:lnTo>
                  <a:lnTo>
                    <a:pt x="2021" y="2514"/>
                  </a:lnTo>
                  <a:lnTo>
                    <a:pt x="2024" y="2514"/>
                  </a:lnTo>
                  <a:lnTo>
                    <a:pt x="2027" y="2514"/>
                  </a:lnTo>
                  <a:lnTo>
                    <a:pt x="2030" y="2514"/>
                  </a:lnTo>
                  <a:lnTo>
                    <a:pt x="2033" y="2514"/>
                  </a:lnTo>
                  <a:lnTo>
                    <a:pt x="2036" y="2514"/>
                  </a:lnTo>
                  <a:lnTo>
                    <a:pt x="2039" y="2514"/>
                  </a:lnTo>
                  <a:lnTo>
                    <a:pt x="2042" y="2514"/>
                  </a:lnTo>
                  <a:lnTo>
                    <a:pt x="2045" y="2514"/>
                  </a:lnTo>
                  <a:lnTo>
                    <a:pt x="2048" y="2514"/>
                  </a:lnTo>
                  <a:lnTo>
                    <a:pt x="2051" y="16"/>
                  </a:lnTo>
                  <a:lnTo>
                    <a:pt x="2054" y="30"/>
                  </a:lnTo>
                  <a:lnTo>
                    <a:pt x="2057" y="40"/>
                  </a:lnTo>
                  <a:lnTo>
                    <a:pt x="2060" y="48"/>
                  </a:lnTo>
                  <a:lnTo>
                    <a:pt x="2063" y="54"/>
                  </a:lnTo>
                  <a:lnTo>
                    <a:pt x="2066" y="58"/>
                  </a:lnTo>
                  <a:lnTo>
                    <a:pt x="2068" y="61"/>
                  </a:lnTo>
                  <a:lnTo>
                    <a:pt x="2071" y="64"/>
                  </a:lnTo>
                  <a:lnTo>
                    <a:pt x="2074" y="66"/>
                  </a:lnTo>
                  <a:lnTo>
                    <a:pt x="2077" y="2514"/>
                  </a:lnTo>
                  <a:lnTo>
                    <a:pt x="2080" y="2514"/>
                  </a:lnTo>
                  <a:lnTo>
                    <a:pt x="2083" y="2514"/>
                  </a:lnTo>
                  <a:lnTo>
                    <a:pt x="2086" y="2514"/>
                  </a:lnTo>
                  <a:lnTo>
                    <a:pt x="2089" y="2514"/>
                  </a:lnTo>
                  <a:lnTo>
                    <a:pt x="2092" y="2514"/>
                  </a:lnTo>
                  <a:lnTo>
                    <a:pt x="2095" y="2514"/>
                  </a:lnTo>
                  <a:lnTo>
                    <a:pt x="2098" y="2514"/>
                  </a:lnTo>
                  <a:lnTo>
                    <a:pt x="2101" y="2514"/>
                  </a:lnTo>
                  <a:lnTo>
                    <a:pt x="2104" y="2514"/>
                  </a:lnTo>
                  <a:lnTo>
                    <a:pt x="2107" y="2514"/>
                  </a:lnTo>
                  <a:lnTo>
                    <a:pt x="2110" y="2514"/>
                  </a:lnTo>
                  <a:lnTo>
                    <a:pt x="2113" y="2514"/>
                  </a:lnTo>
                  <a:lnTo>
                    <a:pt x="2116" y="2514"/>
                  </a:lnTo>
                  <a:lnTo>
                    <a:pt x="2119" y="2514"/>
                  </a:lnTo>
                  <a:lnTo>
                    <a:pt x="2122" y="2514"/>
                  </a:lnTo>
                  <a:lnTo>
                    <a:pt x="2125" y="2514"/>
                  </a:lnTo>
                  <a:lnTo>
                    <a:pt x="2128" y="2514"/>
                  </a:lnTo>
                  <a:lnTo>
                    <a:pt x="2131" y="2514"/>
                  </a:lnTo>
                  <a:lnTo>
                    <a:pt x="2133" y="2514"/>
                  </a:lnTo>
                  <a:lnTo>
                    <a:pt x="2136" y="2514"/>
                  </a:lnTo>
                  <a:lnTo>
                    <a:pt x="2139" y="2514"/>
                  </a:lnTo>
                  <a:lnTo>
                    <a:pt x="2142" y="2514"/>
                  </a:lnTo>
                  <a:lnTo>
                    <a:pt x="2145" y="2514"/>
                  </a:lnTo>
                  <a:lnTo>
                    <a:pt x="2148" y="2514"/>
                  </a:lnTo>
                  <a:lnTo>
                    <a:pt x="2151" y="2514"/>
                  </a:lnTo>
                  <a:lnTo>
                    <a:pt x="2154" y="2514"/>
                  </a:lnTo>
                  <a:lnTo>
                    <a:pt x="2157" y="2514"/>
                  </a:lnTo>
                  <a:lnTo>
                    <a:pt x="2160" y="2514"/>
                  </a:lnTo>
                  <a:lnTo>
                    <a:pt x="2163" y="2514"/>
                  </a:lnTo>
                  <a:lnTo>
                    <a:pt x="2166" y="2514"/>
                  </a:lnTo>
                  <a:lnTo>
                    <a:pt x="2169" y="2514"/>
                  </a:lnTo>
                  <a:lnTo>
                    <a:pt x="2172" y="2514"/>
                  </a:lnTo>
                  <a:lnTo>
                    <a:pt x="2175" y="2514"/>
                  </a:lnTo>
                  <a:lnTo>
                    <a:pt x="2178" y="2514"/>
                  </a:lnTo>
                  <a:lnTo>
                    <a:pt x="2181" y="2514"/>
                  </a:lnTo>
                  <a:lnTo>
                    <a:pt x="2184" y="2514"/>
                  </a:lnTo>
                  <a:lnTo>
                    <a:pt x="2187" y="2514"/>
                  </a:lnTo>
                  <a:lnTo>
                    <a:pt x="2190" y="2514"/>
                  </a:lnTo>
                  <a:lnTo>
                    <a:pt x="2193" y="2514"/>
                  </a:lnTo>
                  <a:lnTo>
                    <a:pt x="2196" y="2514"/>
                  </a:lnTo>
                  <a:lnTo>
                    <a:pt x="2198" y="2514"/>
                  </a:lnTo>
                  <a:lnTo>
                    <a:pt x="2201" y="2514"/>
                  </a:lnTo>
                  <a:lnTo>
                    <a:pt x="2204" y="2514"/>
                  </a:lnTo>
                  <a:lnTo>
                    <a:pt x="2207" y="2514"/>
                  </a:lnTo>
                  <a:lnTo>
                    <a:pt x="2210" y="2514"/>
                  </a:lnTo>
                  <a:lnTo>
                    <a:pt x="2213" y="2514"/>
                  </a:lnTo>
                  <a:lnTo>
                    <a:pt x="2216" y="2514"/>
                  </a:lnTo>
                  <a:lnTo>
                    <a:pt x="2219" y="2514"/>
                  </a:lnTo>
                  <a:lnTo>
                    <a:pt x="2222" y="2514"/>
                  </a:lnTo>
                  <a:lnTo>
                    <a:pt x="2225" y="2514"/>
                  </a:lnTo>
                  <a:lnTo>
                    <a:pt x="2228" y="2514"/>
                  </a:lnTo>
                  <a:lnTo>
                    <a:pt x="2231" y="2514"/>
                  </a:lnTo>
                  <a:lnTo>
                    <a:pt x="2234" y="2514"/>
                  </a:lnTo>
                  <a:lnTo>
                    <a:pt x="2237" y="2514"/>
                  </a:lnTo>
                  <a:lnTo>
                    <a:pt x="2240" y="2514"/>
                  </a:lnTo>
                  <a:lnTo>
                    <a:pt x="2243" y="2514"/>
                  </a:lnTo>
                  <a:lnTo>
                    <a:pt x="2246" y="2514"/>
                  </a:lnTo>
                  <a:lnTo>
                    <a:pt x="2249" y="2514"/>
                  </a:lnTo>
                  <a:lnTo>
                    <a:pt x="2252" y="2514"/>
                  </a:lnTo>
                  <a:lnTo>
                    <a:pt x="2255" y="2514"/>
                  </a:lnTo>
                  <a:lnTo>
                    <a:pt x="2258" y="2514"/>
                  </a:lnTo>
                  <a:lnTo>
                    <a:pt x="2261" y="2514"/>
                  </a:lnTo>
                  <a:lnTo>
                    <a:pt x="2263" y="2514"/>
                  </a:lnTo>
                  <a:lnTo>
                    <a:pt x="2266" y="2514"/>
                  </a:lnTo>
                  <a:lnTo>
                    <a:pt x="2269" y="2514"/>
                  </a:lnTo>
                  <a:lnTo>
                    <a:pt x="2272" y="2514"/>
                  </a:lnTo>
                  <a:lnTo>
                    <a:pt x="2275" y="2514"/>
                  </a:lnTo>
                  <a:lnTo>
                    <a:pt x="2278" y="2514"/>
                  </a:lnTo>
                  <a:lnTo>
                    <a:pt x="2281" y="2514"/>
                  </a:lnTo>
                  <a:lnTo>
                    <a:pt x="2284" y="2514"/>
                  </a:lnTo>
                  <a:lnTo>
                    <a:pt x="2287" y="2514"/>
                  </a:lnTo>
                  <a:lnTo>
                    <a:pt x="2290" y="2514"/>
                  </a:lnTo>
                  <a:lnTo>
                    <a:pt x="2293" y="2514"/>
                  </a:lnTo>
                  <a:lnTo>
                    <a:pt x="2296" y="2514"/>
                  </a:lnTo>
                  <a:lnTo>
                    <a:pt x="2299" y="2514"/>
                  </a:lnTo>
                  <a:lnTo>
                    <a:pt x="2302" y="2514"/>
                  </a:lnTo>
                  <a:lnTo>
                    <a:pt x="2305" y="2514"/>
                  </a:lnTo>
                  <a:lnTo>
                    <a:pt x="2308" y="2514"/>
                  </a:lnTo>
                  <a:lnTo>
                    <a:pt x="2311" y="2514"/>
                  </a:lnTo>
                  <a:lnTo>
                    <a:pt x="2314" y="2514"/>
                  </a:lnTo>
                  <a:lnTo>
                    <a:pt x="2317" y="2514"/>
                  </a:lnTo>
                  <a:lnTo>
                    <a:pt x="2320" y="2514"/>
                  </a:lnTo>
                  <a:lnTo>
                    <a:pt x="2323" y="2514"/>
                  </a:lnTo>
                  <a:lnTo>
                    <a:pt x="2326" y="2514"/>
                  </a:lnTo>
                  <a:lnTo>
                    <a:pt x="2328" y="2514"/>
                  </a:lnTo>
                  <a:lnTo>
                    <a:pt x="2331" y="2514"/>
                  </a:lnTo>
                  <a:lnTo>
                    <a:pt x="2334" y="2514"/>
                  </a:lnTo>
                  <a:lnTo>
                    <a:pt x="2337" y="2514"/>
                  </a:lnTo>
                  <a:lnTo>
                    <a:pt x="2340" y="2514"/>
                  </a:lnTo>
                  <a:lnTo>
                    <a:pt x="2343" y="2514"/>
                  </a:lnTo>
                  <a:lnTo>
                    <a:pt x="2346" y="2514"/>
                  </a:lnTo>
                  <a:lnTo>
                    <a:pt x="2349" y="2514"/>
                  </a:lnTo>
                  <a:lnTo>
                    <a:pt x="2352" y="2514"/>
                  </a:lnTo>
                  <a:lnTo>
                    <a:pt x="2355" y="2514"/>
                  </a:lnTo>
                  <a:lnTo>
                    <a:pt x="2358" y="2514"/>
                  </a:lnTo>
                  <a:lnTo>
                    <a:pt x="2361" y="2514"/>
                  </a:lnTo>
                  <a:lnTo>
                    <a:pt x="2364" y="2514"/>
                  </a:lnTo>
                  <a:lnTo>
                    <a:pt x="2367" y="2514"/>
                  </a:lnTo>
                  <a:lnTo>
                    <a:pt x="2370" y="2514"/>
                  </a:lnTo>
                  <a:lnTo>
                    <a:pt x="2373" y="2514"/>
                  </a:lnTo>
                  <a:lnTo>
                    <a:pt x="2376" y="2514"/>
                  </a:lnTo>
                  <a:lnTo>
                    <a:pt x="2379" y="16"/>
                  </a:lnTo>
                  <a:lnTo>
                    <a:pt x="2382" y="30"/>
                  </a:lnTo>
                  <a:lnTo>
                    <a:pt x="2385" y="41"/>
                  </a:lnTo>
                  <a:lnTo>
                    <a:pt x="2388" y="48"/>
                  </a:lnTo>
                  <a:lnTo>
                    <a:pt x="2391" y="54"/>
                  </a:lnTo>
                  <a:lnTo>
                    <a:pt x="2394" y="58"/>
                  </a:lnTo>
                  <a:lnTo>
                    <a:pt x="2396" y="62"/>
                  </a:lnTo>
                  <a:lnTo>
                    <a:pt x="2399" y="64"/>
                  </a:lnTo>
                  <a:lnTo>
                    <a:pt x="2402" y="66"/>
                  </a:lnTo>
                  <a:lnTo>
                    <a:pt x="2405" y="2514"/>
                  </a:lnTo>
                  <a:lnTo>
                    <a:pt x="2408" y="2514"/>
                  </a:lnTo>
                  <a:lnTo>
                    <a:pt x="2411" y="2514"/>
                  </a:lnTo>
                  <a:lnTo>
                    <a:pt x="2414" y="2514"/>
                  </a:lnTo>
                  <a:lnTo>
                    <a:pt x="2417" y="2514"/>
                  </a:lnTo>
                  <a:lnTo>
                    <a:pt x="2420" y="2514"/>
                  </a:lnTo>
                  <a:lnTo>
                    <a:pt x="2423" y="2514"/>
                  </a:lnTo>
                  <a:lnTo>
                    <a:pt x="2426" y="2514"/>
                  </a:lnTo>
                  <a:lnTo>
                    <a:pt x="2429" y="2514"/>
                  </a:lnTo>
                  <a:lnTo>
                    <a:pt x="2432" y="2514"/>
                  </a:lnTo>
                  <a:lnTo>
                    <a:pt x="2435" y="2514"/>
                  </a:lnTo>
                  <a:lnTo>
                    <a:pt x="2438" y="2514"/>
                  </a:lnTo>
                  <a:lnTo>
                    <a:pt x="2441" y="2514"/>
                  </a:lnTo>
                  <a:lnTo>
                    <a:pt x="2444" y="2514"/>
                  </a:lnTo>
                  <a:lnTo>
                    <a:pt x="2447" y="2514"/>
                  </a:lnTo>
                  <a:lnTo>
                    <a:pt x="2450" y="2514"/>
                  </a:lnTo>
                  <a:lnTo>
                    <a:pt x="2453" y="2514"/>
                  </a:lnTo>
                  <a:lnTo>
                    <a:pt x="2456" y="2514"/>
                  </a:lnTo>
                  <a:lnTo>
                    <a:pt x="2459" y="2514"/>
                  </a:lnTo>
                  <a:lnTo>
                    <a:pt x="2461" y="2514"/>
                  </a:lnTo>
                  <a:lnTo>
                    <a:pt x="2464" y="2514"/>
                  </a:lnTo>
                  <a:lnTo>
                    <a:pt x="2467" y="2514"/>
                  </a:lnTo>
                  <a:lnTo>
                    <a:pt x="2470" y="2514"/>
                  </a:lnTo>
                  <a:lnTo>
                    <a:pt x="2473" y="2514"/>
                  </a:lnTo>
                  <a:lnTo>
                    <a:pt x="2476" y="2514"/>
                  </a:lnTo>
                  <a:lnTo>
                    <a:pt x="2479" y="2514"/>
                  </a:lnTo>
                  <a:lnTo>
                    <a:pt x="2482" y="2514"/>
                  </a:lnTo>
                  <a:lnTo>
                    <a:pt x="2485" y="2514"/>
                  </a:lnTo>
                  <a:lnTo>
                    <a:pt x="2488" y="2514"/>
                  </a:lnTo>
                  <a:lnTo>
                    <a:pt x="2491" y="2514"/>
                  </a:lnTo>
                  <a:lnTo>
                    <a:pt x="2494" y="2514"/>
                  </a:lnTo>
                  <a:lnTo>
                    <a:pt x="2497" y="2514"/>
                  </a:lnTo>
                  <a:lnTo>
                    <a:pt x="2500" y="2514"/>
                  </a:lnTo>
                  <a:lnTo>
                    <a:pt x="2503" y="2514"/>
                  </a:lnTo>
                  <a:lnTo>
                    <a:pt x="2506" y="2514"/>
                  </a:lnTo>
                  <a:lnTo>
                    <a:pt x="2509" y="2514"/>
                  </a:lnTo>
                  <a:lnTo>
                    <a:pt x="2512" y="2514"/>
                  </a:lnTo>
                  <a:lnTo>
                    <a:pt x="2515" y="2514"/>
                  </a:lnTo>
                  <a:lnTo>
                    <a:pt x="2518" y="2514"/>
                  </a:lnTo>
                  <a:lnTo>
                    <a:pt x="2521" y="2514"/>
                  </a:lnTo>
                  <a:lnTo>
                    <a:pt x="2524" y="2514"/>
                  </a:lnTo>
                  <a:lnTo>
                    <a:pt x="2526" y="2514"/>
                  </a:lnTo>
                  <a:lnTo>
                    <a:pt x="2529" y="2514"/>
                  </a:lnTo>
                  <a:lnTo>
                    <a:pt x="2532" y="2514"/>
                  </a:lnTo>
                  <a:lnTo>
                    <a:pt x="2535" y="2514"/>
                  </a:lnTo>
                  <a:lnTo>
                    <a:pt x="2538" y="2514"/>
                  </a:lnTo>
                  <a:lnTo>
                    <a:pt x="2541" y="2514"/>
                  </a:lnTo>
                  <a:lnTo>
                    <a:pt x="2544" y="2514"/>
                  </a:lnTo>
                  <a:lnTo>
                    <a:pt x="2547" y="2514"/>
                  </a:lnTo>
                  <a:lnTo>
                    <a:pt x="2550" y="2514"/>
                  </a:lnTo>
                  <a:lnTo>
                    <a:pt x="2553" y="2514"/>
                  </a:lnTo>
                  <a:lnTo>
                    <a:pt x="2556" y="2514"/>
                  </a:lnTo>
                  <a:lnTo>
                    <a:pt x="2559" y="2514"/>
                  </a:lnTo>
                  <a:lnTo>
                    <a:pt x="2562" y="2514"/>
                  </a:lnTo>
                  <a:lnTo>
                    <a:pt x="2565" y="2514"/>
                  </a:lnTo>
                  <a:lnTo>
                    <a:pt x="2568" y="2514"/>
                  </a:lnTo>
                  <a:lnTo>
                    <a:pt x="2571" y="2514"/>
                  </a:lnTo>
                  <a:lnTo>
                    <a:pt x="2574" y="2514"/>
                  </a:lnTo>
                  <a:lnTo>
                    <a:pt x="2577" y="2514"/>
                  </a:lnTo>
                  <a:lnTo>
                    <a:pt x="2580" y="2514"/>
                  </a:lnTo>
                  <a:lnTo>
                    <a:pt x="2583" y="2514"/>
                  </a:lnTo>
                  <a:lnTo>
                    <a:pt x="2586" y="2514"/>
                  </a:lnTo>
                  <a:lnTo>
                    <a:pt x="2589" y="2514"/>
                  </a:lnTo>
                  <a:lnTo>
                    <a:pt x="2591" y="2514"/>
                  </a:lnTo>
                  <a:lnTo>
                    <a:pt x="2594" y="2514"/>
                  </a:lnTo>
                  <a:lnTo>
                    <a:pt x="2597" y="2514"/>
                  </a:lnTo>
                  <a:lnTo>
                    <a:pt x="2600" y="2514"/>
                  </a:lnTo>
                  <a:lnTo>
                    <a:pt x="2603" y="2514"/>
                  </a:lnTo>
                  <a:lnTo>
                    <a:pt x="2606" y="2514"/>
                  </a:lnTo>
                  <a:lnTo>
                    <a:pt x="2609" y="2514"/>
                  </a:lnTo>
                  <a:lnTo>
                    <a:pt x="2612" y="2514"/>
                  </a:lnTo>
                  <a:lnTo>
                    <a:pt x="2615" y="2514"/>
                  </a:lnTo>
                  <a:lnTo>
                    <a:pt x="2618" y="2514"/>
                  </a:lnTo>
                  <a:lnTo>
                    <a:pt x="2621" y="2514"/>
                  </a:lnTo>
                  <a:lnTo>
                    <a:pt x="2624" y="2514"/>
                  </a:lnTo>
                  <a:lnTo>
                    <a:pt x="2627" y="2514"/>
                  </a:lnTo>
                  <a:lnTo>
                    <a:pt x="2630" y="2514"/>
                  </a:lnTo>
                  <a:lnTo>
                    <a:pt x="2633" y="2514"/>
                  </a:lnTo>
                  <a:lnTo>
                    <a:pt x="2636" y="2514"/>
                  </a:lnTo>
                  <a:lnTo>
                    <a:pt x="2639" y="2514"/>
                  </a:lnTo>
                  <a:lnTo>
                    <a:pt x="2642" y="2514"/>
                  </a:lnTo>
                  <a:lnTo>
                    <a:pt x="2645" y="2514"/>
                  </a:lnTo>
                  <a:lnTo>
                    <a:pt x="2648" y="2514"/>
                  </a:lnTo>
                  <a:lnTo>
                    <a:pt x="2651" y="2514"/>
                  </a:lnTo>
                  <a:lnTo>
                    <a:pt x="2654" y="2514"/>
                  </a:lnTo>
                  <a:lnTo>
                    <a:pt x="2657" y="2514"/>
                  </a:lnTo>
                  <a:lnTo>
                    <a:pt x="2659" y="2514"/>
                  </a:lnTo>
                  <a:lnTo>
                    <a:pt x="2662" y="2514"/>
                  </a:lnTo>
                  <a:lnTo>
                    <a:pt x="2665" y="2514"/>
                  </a:lnTo>
                  <a:lnTo>
                    <a:pt x="2668" y="2514"/>
                  </a:lnTo>
                  <a:lnTo>
                    <a:pt x="2671" y="2514"/>
                  </a:lnTo>
                  <a:lnTo>
                    <a:pt x="2674" y="2514"/>
                  </a:lnTo>
                  <a:lnTo>
                    <a:pt x="2677" y="2514"/>
                  </a:lnTo>
                  <a:lnTo>
                    <a:pt x="2680" y="2514"/>
                  </a:lnTo>
                  <a:lnTo>
                    <a:pt x="2683" y="2514"/>
                  </a:lnTo>
                  <a:lnTo>
                    <a:pt x="2686" y="2514"/>
                  </a:lnTo>
                  <a:lnTo>
                    <a:pt x="2689" y="2514"/>
                  </a:lnTo>
                  <a:lnTo>
                    <a:pt x="2692" y="2514"/>
                  </a:lnTo>
                  <a:lnTo>
                    <a:pt x="2695" y="2514"/>
                  </a:lnTo>
                  <a:lnTo>
                    <a:pt x="2698" y="2514"/>
                  </a:lnTo>
                  <a:lnTo>
                    <a:pt x="2701" y="2514"/>
                  </a:lnTo>
                  <a:lnTo>
                    <a:pt x="2704" y="17"/>
                  </a:lnTo>
                  <a:lnTo>
                    <a:pt x="2707" y="31"/>
                  </a:lnTo>
                  <a:lnTo>
                    <a:pt x="2710" y="41"/>
                  </a:lnTo>
                  <a:lnTo>
                    <a:pt x="2713" y="48"/>
                  </a:lnTo>
                  <a:lnTo>
                    <a:pt x="2716" y="54"/>
                  </a:lnTo>
                  <a:lnTo>
                    <a:pt x="2719" y="59"/>
                  </a:lnTo>
                  <a:lnTo>
                    <a:pt x="2722" y="62"/>
                  </a:lnTo>
                  <a:lnTo>
                    <a:pt x="2724" y="65"/>
                  </a:lnTo>
                  <a:lnTo>
                    <a:pt x="2727" y="66"/>
                  </a:lnTo>
                  <a:lnTo>
                    <a:pt x="2730" y="2514"/>
                  </a:lnTo>
                  <a:lnTo>
                    <a:pt x="2733" y="2514"/>
                  </a:lnTo>
                  <a:lnTo>
                    <a:pt x="2736" y="2514"/>
                  </a:lnTo>
                  <a:lnTo>
                    <a:pt x="2739" y="2514"/>
                  </a:lnTo>
                  <a:lnTo>
                    <a:pt x="2742" y="2514"/>
                  </a:lnTo>
                  <a:lnTo>
                    <a:pt x="2745" y="2514"/>
                  </a:lnTo>
                  <a:lnTo>
                    <a:pt x="2748" y="2514"/>
                  </a:lnTo>
                  <a:lnTo>
                    <a:pt x="2751" y="2514"/>
                  </a:lnTo>
                  <a:lnTo>
                    <a:pt x="2754" y="2514"/>
                  </a:lnTo>
                  <a:lnTo>
                    <a:pt x="2757" y="2514"/>
                  </a:lnTo>
                  <a:lnTo>
                    <a:pt x="2760" y="2514"/>
                  </a:lnTo>
                  <a:lnTo>
                    <a:pt x="2763" y="2514"/>
                  </a:lnTo>
                  <a:lnTo>
                    <a:pt x="2766" y="2514"/>
                  </a:lnTo>
                  <a:lnTo>
                    <a:pt x="2769" y="2514"/>
                  </a:lnTo>
                  <a:lnTo>
                    <a:pt x="2772" y="2514"/>
                  </a:lnTo>
                  <a:lnTo>
                    <a:pt x="2775" y="2514"/>
                  </a:lnTo>
                  <a:lnTo>
                    <a:pt x="2778" y="2514"/>
                  </a:lnTo>
                  <a:lnTo>
                    <a:pt x="2781" y="2514"/>
                  </a:lnTo>
                  <a:lnTo>
                    <a:pt x="2784" y="2514"/>
                  </a:lnTo>
                  <a:lnTo>
                    <a:pt x="2787" y="2514"/>
                  </a:lnTo>
                  <a:lnTo>
                    <a:pt x="2789" y="2514"/>
                  </a:lnTo>
                  <a:lnTo>
                    <a:pt x="2792" y="2514"/>
                  </a:lnTo>
                  <a:lnTo>
                    <a:pt x="2795" y="2514"/>
                  </a:lnTo>
                  <a:lnTo>
                    <a:pt x="2798" y="2514"/>
                  </a:lnTo>
                  <a:lnTo>
                    <a:pt x="2801" y="2514"/>
                  </a:lnTo>
                  <a:lnTo>
                    <a:pt x="2804" y="2514"/>
                  </a:lnTo>
                  <a:lnTo>
                    <a:pt x="2807" y="2514"/>
                  </a:lnTo>
                  <a:lnTo>
                    <a:pt x="2810" y="2514"/>
                  </a:lnTo>
                  <a:lnTo>
                    <a:pt x="2813" y="2514"/>
                  </a:lnTo>
                  <a:lnTo>
                    <a:pt x="2816" y="2514"/>
                  </a:lnTo>
                  <a:lnTo>
                    <a:pt x="2819" y="2514"/>
                  </a:lnTo>
                  <a:lnTo>
                    <a:pt x="2822" y="2514"/>
                  </a:lnTo>
                  <a:lnTo>
                    <a:pt x="2825" y="2514"/>
                  </a:lnTo>
                  <a:lnTo>
                    <a:pt x="2828" y="2514"/>
                  </a:lnTo>
                  <a:lnTo>
                    <a:pt x="2831" y="2514"/>
                  </a:lnTo>
                  <a:lnTo>
                    <a:pt x="2834" y="2514"/>
                  </a:lnTo>
                  <a:lnTo>
                    <a:pt x="2837" y="2514"/>
                  </a:lnTo>
                  <a:lnTo>
                    <a:pt x="2840" y="2514"/>
                  </a:lnTo>
                  <a:lnTo>
                    <a:pt x="2843" y="2514"/>
                  </a:lnTo>
                  <a:lnTo>
                    <a:pt x="2846" y="2514"/>
                  </a:lnTo>
                  <a:lnTo>
                    <a:pt x="2849" y="2514"/>
                  </a:lnTo>
                  <a:lnTo>
                    <a:pt x="2852" y="2514"/>
                  </a:lnTo>
                  <a:lnTo>
                    <a:pt x="2854" y="2514"/>
                  </a:lnTo>
                  <a:lnTo>
                    <a:pt x="2857" y="2514"/>
                  </a:lnTo>
                  <a:lnTo>
                    <a:pt x="2860" y="2514"/>
                  </a:lnTo>
                  <a:lnTo>
                    <a:pt x="2863" y="2514"/>
                  </a:lnTo>
                  <a:lnTo>
                    <a:pt x="2866" y="2514"/>
                  </a:lnTo>
                  <a:lnTo>
                    <a:pt x="2869" y="2514"/>
                  </a:lnTo>
                  <a:lnTo>
                    <a:pt x="2872" y="2514"/>
                  </a:lnTo>
                  <a:lnTo>
                    <a:pt x="2875" y="2514"/>
                  </a:lnTo>
                  <a:lnTo>
                    <a:pt x="2878" y="2514"/>
                  </a:lnTo>
                  <a:lnTo>
                    <a:pt x="2881" y="2514"/>
                  </a:lnTo>
                  <a:lnTo>
                    <a:pt x="2884" y="2514"/>
                  </a:lnTo>
                  <a:lnTo>
                    <a:pt x="2887" y="2514"/>
                  </a:lnTo>
                  <a:lnTo>
                    <a:pt x="2890" y="2514"/>
                  </a:lnTo>
                  <a:lnTo>
                    <a:pt x="2893" y="2514"/>
                  </a:lnTo>
                  <a:lnTo>
                    <a:pt x="2896" y="2514"/>
                  </a:lnTo>
                  <a:lnTo>
                    <a:pt x="2899" y="2514"/>
                  </a:lnTo>
                  <a:lnTo>
                    <a:pt x="2902" y="2514"/>
                  </a:lnTo>
                  <a:lnTo>
                    <a:pt x="2905" y="2514"/>
                  </a:lnTo>
                  <a:lnTo>
                    <a:pt x="2908" y="2514"/>
                  </a:lnTo>
                  <a:lnTo>
                    <a:pt x="2911" y="2514"/>
                  </a:lnTo>
                  <a:lnTo>
                    <a:pt x="2914" y="2514"/>
                  </a:lnTo>
                  <a:lnTo>
                    <a:pt x="2917" y="2514"/>
                  </a:lnTo>
                  <a:lnTo>
                    <a:pt x="2919" y="2514"/>
                  </a:lnTo>
                  <a:lnTo>
                    <a:pt x="2922" y="2514"/>
                  </a:lnTo>
                  <a:lnTo>
                    <a:pt x="2925" y="2514"/>
                  </a:lnTo>
                  <a:lnTo>
                    <a:pt x="2928" y="2514"/>
                  </a:lnTo>
                  <a:lnTo>
                    <a:pt x="2931" y="2514"/>
                  </a:lnTo>
                  <a:lnTo>
                    <a:pt x="2934" y="2514"/>
                  </a:lnTo>
                  <a:lnTo>
                    <a:pt x="2937" y="2514"/>
                  </a:lnTo>
                  <a:lnTo>
                    <a:pt x="2940" y="2514"/>
                  </a:lnTo>
                  <a:lnTo>
                    <a:pt x="2943" y="2514"/>
                  </a:lnTo>
                  <a:lnTo>
                    <a:pt x="2946" y="2514"/>
                  </a:lnTo>
                  <a:lnTo>
                    <a:pt x="2949" y="2514"/>
                  </a:lnTo>
                  <a:lnTo>
                    <a:pt x="2952" y="2514"/>
                  </a:lnTo>
                  <a:lnTo>
                    <a:pt x="2955" y="2514"/>
                  </a:lnTo>
                  <a:lnTo>
                    <a:pt x="2958" y="2514"/>
                  </a:lnTo>
                  <a:lnTo>
                    <a:pt x="2961" y="2514"/>
                  </a:lnTo>
                  <a:lnTo>
                    <a:pt x="2964" y="2514"/>
                  </a:lnTo>
                  <a:lnTo>
                    <a:pt x="2967" y="2514"/>
                  </a:lnTo>
                  <a:lnTo>
                    <a:pt x="2970" y="2514"/>
                  </a:lnTo>
                  <a:lnTo>
                    <a:pt x="2973" y="2514"/>
                  </a:lnTo>
                  <a:lnTo>
                    <a:pt x="2976" y="2514"/>
                  </a:lnTo>
                  <a:lnTo>
                    <a:pt x="2979" y="2514"/>
                  </a:lnTo>
                  <a:lnTo>
                    <a:pt x="2982" y="2514"/>
                  </a:lnTo>
                  <a:lnTo>
                    <a:pt x="2985" y="2514"/>
                  </a:lnTo>
                  <a:lnTo>
                    <a:pt x="2987" y="2514"/>
                  </a:lnTo>
                  <a:lnTo>
                    <a:pt x="2990" y="2514"/>
                  </a:lnTo>
                  <a:lnTo>
                    <a:pt x="2993" y="2514"/>
                  </a:lnTo>
                  <a:lnTo>
                    <a:pt x="2996" y="2514"/>
                  </a:lnTo>
                  <a:lnTo>
                    <a:pt x="2999" y="2514"/>
                  </a:lnTo>
                  <a:lnTo>
                    <a:pt x="3002" y="2514"/>
                  </a:lnTo>
                  <a:lnTo>
                    <a:pt x="3005" y="2514"/>
                  </a:lnTo>
                  <a:lnTo>
                    <a:pt x="3008" y="2514"/>
                  </a:lnTo>
                  <a:lnTo>
                    <a:pt x="3011" y="2514"/>
                  </a:lnTo>
                  <a:lnTo>
                    <a:pt x="3014" y="2514"/>
                  </a:lnTo>
                  <a:lnTo>
                    <a:pt x="3017" y="2514"/>
                  </a:lnTo>
                  <a:lnTo>
                    <a:pt x="3020" y="2514"/>
                  </a:lnTo>
                  <a:lnTo>
                    <a:pt x="3023" y="2514"/>
                  </a:lnTo>
                  <a:lnTo>
                    <a:pt x="3026" y="2514"/>
                  </a:lnTo>
                  <a:lnTo>
                    <a:pt x="3029" y="2514"/>
                  </a:lnTo>
                  <a:lnTo>
                    <a:pt x="3032" y="5"/>
                  </a:lnTo>
                  <a:lnTo>
                    <a:pt x="3035" y="21"/>
                  </a:lnTo>
                  <a:lnTo>
                    <a:pt x="3038" y="32"/>
                  </a:lnTo>
                  <a:lnTo>
                    <a:pt x="3041" y="40"/>
                  </a:lnTo>
                  <a:lnTo>
                    <a:pt x="3044" y="46"/>
                  </a:lnTo>
                  <a:lnTo>
                    <a:pt x="3047" y="51"/>
                  </a:lnTo>
                  <a:lnTo>
                    <a:pt x="3049" y="55"/>
                  </a:lnTo>
                  <a:lnTo>
                    <a:pt x="3052" y="58"/>
                  </a:lnTo>
                  <a:lnTo>
                    <a:pt x="3055" y="60"/>
                  </a:lnTo>
                  <a:lnTo>
                    <a:pt x="3058" y="2514"/>
                  </a:lnTo>
                  <a:lnTo>
                    <a:pt x="3061" y="2514"/>
                  </a:lnTo>
                  <a:lnTo>
                    <a:pt x="3064" y="2514"/>
                  </a:lnTo>
                  <a:lnTo>
                    <a:pt x="3067" y="2514"/>
                  </a:lnTo>
                  <a:lnTo>
                    <a:pt x="3070" y="2514"/>
                  </a:lnTo>
                  <a:lnTo>
                    <a:pt x="3073" y="2514"/>
                  </a:lnTo>
                  <a:lnTo>
                    <a:pt x="3076" y="2514"/>
                  </a:lnTo>
                  <a:lnTo>
                    <a:pt x="3079" y="2514"/>
                  </a:lnTo>
                  <a:lnTo>
                    <a:pt x="3082" y="2514"/>
                  </a:lnTo>
                  <a:lnTo>
                    <a:pt x="3085" y="2514"/>
                  </a:lnTo>
                  <a:lnTo>
                    <a:pt x="3088" y="2514"/>
                  </a:lnTo>
                  <a:lnTo>
                    <a:pt x="3091" y="2514"/>
                  </a:lnTo>
                  <a:lnTo>
                    <a:pt x="3094" y="2514"/>
                  </a:lnTo>
                  <a:lnTo>
                    <a:pt x="3097" y="2514"/>
                  </a:lnTo>
                  <a:lnTo>
                    <a:pt x="3100" y="2514"/>
                  </a:lnTo>
                  <a:lnTo>
                    <a:pt x="3103" y="2514"/>
                  </a:lnTo>
                  <a:lnTo>
                    <a:pt x="3106" y="2514"/>
                  </a:lnTo>
                  <a:lnTo>
                    <a:pt x="3109" y="2514"/>
                  </a:lnTo>
                  <a:lnTo>
                    <a:pt x="3112" y="2514"/>
                  </a:lnTo>
                  <a:lnTo>
                    <a:pt x="3114" y="2514"/>
                  </a:lnTo>
                  <a:lnTo>
                    <a:pt x="3117" y="2514"/>
                  </a:lnTo>
                  <a:lnTo>
                    <a:pt x="3120" y="2514"/>
                  </a:lnTo>
                  <a:lnTo>
                    <a:pt x="3123" y="2514"/>
                  </a:lnTo>
                  <a:lnTo>
                    <a:pt x="3126" y="2514"/>
                  </a:lnTo>
                  <a:lnTo>
                    <a:pt x="3129" y="2514"/>
                  </a:lnTo>
                  <a:lnTo>
                    <a:pt x="3132" y="2514"/>
                  </a:lnTo>
                  <a:lnTo>
                    <a:pt x="3135" y="2514"/>
                  </a:lnTo>
                  <a:lnTo>
                    <a:pt x="3138" y="2514"/>
                  </a:lnTo>
                  <a:lnTo>
                    <a:pt x="3141" y="2514"/>
                  </a:lnTo>
                  <a:lnTo>
                    <a:pt x="3144" y="2514"/>
                  </a:lnTo>
                  <a:lnTo>
                    <a:pt x="3147" y="2514"/>
                  </a:lnTo>
                  <a:lnTo>
                    <a:pt x="3150" y="2514"/>
                  </a:lnTo>
                  <a:lnTo>
                    <a:pt x="3153" y="2514"/>
                  </a:lnTo>
                  <a:lnTo>
                    <a:pt x="3156" y="2514"/>
                  </a:lnTo>
                  <a:lnTo>
                    <a:pt x="3159" y="2514"/>
                  </a:lnTo>
                  <a:lnTo>
                    <a:pt x="3162" y="2514"/>
                  </a:lnTo>
                  <a:lnTo>
                    <a:pt x="3165" y="2514"/>
                  </a:lnTo>
                  <a:lnTo>
                    <a:pt x="3168" y="2514"/>
                  </a:lnTo>
                  <a:lnTo>
                    <a:pt x="3171" y="2514"/>
                  </a:lnTo>
                  <a:lnTo>
                    <a:pt x="3174" y="2514"/>
                  </a:lnTo>
                  <a:lnTo>
                    <a:pt x="3177" y="2514"/>
                  </a:lnTo>
                  <a:lnTo>
                    <a:pt x="3179" y="2514"/>
                  </a:lnTo>
                  <a:lnTo>
                    <a:pt x="3182" y="2514"/>
                  </a:lnTo>
                  <a:lnTo>
                    <a:pt x="3185" y="2514"/>
                  </a:lnTo>
                  <a:lnTo>
                    <a:pt x="3188" y="2514"/>
                  </a:lnTo>
                  <a:lnTo>
                    <a:pt x="3191" y="2514"/>
                  </a:lnTo>
                  <a:lnTo>
                    <a:pt x="3194" y="2514"/>
                  </a:lnTo>
                  <a:lnTo>
                    <a:pt x="3197" y="2514"/>
                  </a:lnTo>
                  <a:lnTo>
                    <a:pt x="3200" y="2514"/>
                  </a:lnTo>
                  <a:lnTo>
                    <a:pt x="3203" y="2514"/>
                  </a:lnTo>
                  <a:lnTo>
                    <a:pt x="3206" y="2514"/>
                  </a:lnTo>
                  <a:lnTo>
                    <a:pt x="3209" y="2514"/>
                  </a:lnTo>
                  <a:lnTo>
                    <a:pt x="3212" y="2514"/>
                  </a:lnTo>
                  <a:lnTo>
                    <a:pt x="3215" y="2514"/>
                  </a:lnTo>
                  <a:lnTo>
                    <a:pt x="3218" y="2514"/>
                  </a:lnTo>
                  <a:lnTo>
                    <a:pt x="3221" y="2514"/>
                  </a:lnTo>
                  <a:lnTo>
                    <a:pt x="3224" y="2514"/>
                  </a:lnTo>
                  <a:lnTo>
                    <a:pt x="3227" y="2514"/>
                  </a:lnTo>
                  <a:lnTo>
                    <a:pt x="3230" y="2514"/>
                  </a:lnTo>
                  <a:lnTo>
                    <a:pt x="3233" y="2514"/>
                  </a:lnTo>
                  <a:lnTo>
                    <a:pt x="3236" y="2514"/>
                  </a:lnTo>
                  <a:lnTo>
                    <a:pt x="3239" y="2514"/>
                  </a:lnTo>
                  <a:lnTo>
                    <a:pt x="3242" y="2514"/>
                  </a:lnTo>
                  <a:lnTo>
                    <a:pt x="3244" y="2514"/>
                  </a:lnTo>
                  <a:lnTo>
                    <a:pt x="3247" y="2514"/>
                  </a:lnTo>
                  <a:lnTo>
                    <a:pt x="3250" y="2514"/>
                  </a:lnTo>
                  <a:lnTo>
                    <a:pt x="3253" y="2514"/>
                  </a:lnTo>
                  <a:lnTo>
                    <a:pt x="3256" y="2514"/>
                  </a:lnTo>
                  <a:lnTo>
                    <a:pt x="3259" y="2514"/>
                  </a:lnTo>
                  <a:lnTo>
                    <a:pt x="3262" y="2514"/>
                  </a:lnTo>
                  <a:lnTo>
                    <a:pt x="3265" y="2514"/>
                  </a:lnTo>
                  <a:lnTo>
                    <a:pt x="3268" y="2514"/>
                  </a:lnTo>
                  <a:lnTo>
                    <a:pt x="3271" y="2514"/>
                  </a:lnTo>
                  <a:lnTo>
                    <a:pt x="3274" y="2514"/>
                  </a:lnTo>
                  <a:lnTo>
                    <a:pt x="3277" y="2514"/>
                  </a:lnTo>
                  <a:lnTo>
                    <a:pt x="3280" y="2514"/>
                  </a:lnTo>
                  <a:lnTo>
                    <a:pt x="3283" y="2514"/>
                  </a:lnTo>
                  <a:lnTo>
                    <a:pt x="3286" y="2514"/>
                  </a:lnTo>
                  <a:lnTo>
                    <a:pt x="3289" y="2514"/>
                  </a:lnTo>
                  <a:lnTo>
                    <a:pt x="3292" y="2514"/>
                  </a:lnTo>
                  <a:lnTo>
                    <a:pt x="3295" y="2514"/>
                  </a:lnTo>
                  <a:lnTo>
                    <a:pt x="3298" y="2514"/>
                  </a:lnTo>
                  <a:lnTo>
                    <a:pt x="3301" y="2514"/>
                  </a:lnTo>
                  <a:lnTo>
                    <a:pt x="3304" y="2514"/>
                  </a:lnTo>
                  <a:lnTo>
                    <a:pt x="3307" y="2514"/>
                  </a:lnTo>
                  <a:lnTo>
                    <a:pt x="3309" y="2514"/>
                  </a:lnTo>
                  <a:lnTo>
                    <a:pt x="3312" y="2514"/>
                  </a:lnTo>
                  <a:lnTo>
                    <a:pt x="3315" y="2514"/>
                  </a:lnTo>
                  <a:lnTo>
                    <a:pt x="3318" y="2514"/>
                  </a:lnTo>
                  <a:lnTo>
                    <a:pt x="3321" y="2514"/>
                  </a:lnTo>
                  <a:lnTo>
                    <a:pt x="3324" y="2514"/>
                  </a:lnTo>
                  <a:lnTo>
                    <a:pt x="3327" y="2514"/>
                  </a:lnTo>
                  <a:lnTo>
                    <a:pt x="3330" y="2514"/>
                  </a:lnTo>
                  <a:lnTo>
                    <a:pt x="3333" y="2514"/>
                  </a:lnTo>
                  <a:lnTo>
                    <a:pt x="3336" y="2514"/>
                  </a:lnTo>
                  <a:lnTo>
                    <a:pt x="3339" y="2514"/>
                  </a:lnTo>
                  <a:lnTo>
                    <a:pt x="3342" y="2514"/>
                  </a:lnTo>
                  <a:lnTo>
                    <a:pt x="3345" y="2514"/>
                  </a:lnTo>
                  <a:lnTo>
                    <a:pt x="3348" y="2514"/>
                  </a:lnTo>
                  <a:lnTo>
                    <a:pt x="3351" y="2514"/>
                  </a:lnTo>
                  <a:lnTo>
                    <a:pt x="3354" y="2514"/>
                  </a:lnTo>
                  <a:lnTo>
                    <a:pt x="3357" y="2514"/>
                  </a:lnTo>
                  <a:lnTo>
                    <a:pt x="3360" y="2514"/>
                  </a:lnTo>
                  <a:lnTo>
                    <a:pt x="3363" y="2514"/>
                  </a:lnTo>
                  <a:lnTo>
                    <a:pt x="3366" y="2514"/>
                  </a:lnTo>
                  <a:lnTo>
                    <a:pt x="3369" y="2514"/>
                  </a:lnTo>
                  <a:lnTo>
                    <a:pt x="3372" y="2514"/>
                  </a:lnTo>
                  <a:lnTo>
                    <a:pt x="3375" y="2514"/>
                  </a:lnTo>
                  <a:lnTo>
                    <a:pt x="3377" y="2514"/>
                  </a:lnTo>
                  <a:lnTo>
                    <a:pt x="3380" y="2514"/>
                  </a:lnTo>
                  <a:lnTo>
                    <a:pt x="3383" y="2514"/>
                  </a:lnTo>
                  <a:lnTo>
                    <a:pt x="3386" y="2514"/>
                  </a:lnTo>
                  <a:lnTo>
                    <a:pt x="3389" y="2514"/>
                  </a:lnTo>
                  <a:lnTo>
                    <a:pt x="3392" y="2514"/>
                  </a:lnTo>
                  <a:lnTo>
                    <a:pt x="3395" y="2514"/>
                  </a:lnTo>
                  <a:lnTo>
                    <a:pt x="3398" y="17"/>
                  </a:lnTo>
                  <a:lnTo>
                    <a:pt x="3401" y="30"/>
                  </a:lnTo>
                  <a:lnTo>
                    <a:pt x="3404" y="41"/>
                  </a:lnTo>
                  <a:lnTo>
                    <a:pt x="3407" y="48"/>
                  </a:lnTo>
                  <a:lnTo>
                    <a:pt x="3410" y="54"/>
                  </a:lnTo>
                  <a:lnTo>
                    <a:pt x="3413" y="58"/>
                  </a:lnTo>
                  <a:lnTo>
                    <a:pt x="3416" y="62"/>
                  </a:lnTo>
                  <a:lnTo>
                    <a:pt x="3419" y="64"/>
                  </a:lnTo>
                  <a:lnTo>
                    <a:pt x="3422" y="66"/>
                  </a:lnTo>
                  <a:lnTo>
                    <a:pt x="3425" y="2514"/>
                  </a:lnTo>
                  <a:lnTo>
                    <a:pt x="3428" y="2514"/>
                  </a:lnTo>
                  <a:lnTo>
                    <a:pt x="3431" y="2514"/>
                  </a:lnTo>
                  <a:lnTo>
                    <a:pt x="3434" y="2514"/>
                  </a:lnTo>
                  <a:lnTo>
                    <a:pt x="3437" y="2514"/>
                  </a:lnTo>
                  <a:lnTo>
                    <a:pt x="3440" y="2514"/>
                  </a:lnTo>
                  <a:lnTo>
                    <a:pt x="3442" y="2514"/>
                  </a:lnTo>
                  <a:lnTo>
                    <a:pt x="3445" y="2514"/>
                  </a:lnTo>
                  <a:lnTo>
                    <a:pt x="3448" y="2514"/>
                  </a:lnTo>
                  <a:lnTo>
                    <a:pt x="3451" y="2514"/>
                  </a:lnTo>
                  <a:lnTo>
                    <a:pt x="3454" y="2514"/>
                  </a:lnTo>
                  <a:lnTo>
                    <a:pt x="3457" y="2514"/>
                  </a:lnTo>
                  <a:lnTo>
                    <a:pt x="3460" y="2514"/>
                  </a:lnTo>
                  <a:lnTo>
                    <a:pt x="3463" y="2514"/>
                  </a:lnTo>
                  <a:lnTo>
                    <a:pt x="3466" y="2514"/>
                  </a:lnTo>
                  <a:lnTo>
                    <a:pt x="3469" y="2514"/>
                  </a:lnTo>
                  <a:lnTo>
                    <a:pt x="3472" y="2514"/>
                  </a:lnTo>
                  <a:lnTo>
                    <a:pt x="3475" y="2514"/>
                  </a:lnTo>
                  <a:lnTo>
                    <a:pt x="3478" y="2514"/>
                  </a:lnTo>
                  <a:lnTo>
                    <a:pt x="3481" y="2514"/>
                  </a:lnTo>
                  <a:lnTo>
                    <a:pt x="3484" y="2514"/>
                  </a:lnTo>
                  <a:lnTo>
                    <a:pt x="3487" y="2514"/>
                  </a:lnTo>
                  <a:lnTo>
                    <a:pt x="3490" y="2514"/>
                  </a:lnTo>
                  <a:lnTo>
                    <a:pt x="3493" y="2514"/>
                  </a:lnTo>
                  <a:lnTo>
                    <a:pt x="3496" y="2514"/>
                  </a:lnTo>
                  <a:lnTo>
                    <a:pt x="3499" y="2514"/>
                  </a:lnTo>
                  <a:lnTo>
                    <a:pt x="3502" y="2514"/>
                  </a:lnTo>
                  <a:lnTo>
                    <a:pt x="3505" y="2514"/>
                  </a:lnTo>
                  <a:lnTo>
                    <a:pt x="3507" y="2514"/>
                  </a:lnTo>
                  <a:lnTo>
                    <a:pt x="3510" y="2514"/>
                  </a:lnTo>
                  <a:lnTo>
                    <a:pt x="3513" y="2514"/>
                  </a:lnTo>
                  <a:lnTo>
                    <a:pt x="3516" y="2514"/>
                  </a:lnTo>
                  <a:lnTo>
                    <a:pt x="3519" y="2514"/>
                  </a:lnTo>
                  <a:lnTo>
                    <a:pt x="3522" y="2514"/>
                  </a:lnTo>
                  <a:lnTo>
                    <a:pt x="3525" y="2514"/>
                  </a:lnTo>
                  <a:lnTo>
                    <a:pt x="3528" y="2514"/>
                  </a:lnTo>
                  <a:lnTo>
                    <a:pt x="3531" y="2514"/>
                  </a:lnTo>
                  <a:lnTo>
                    <a:pt x="3534" y="2514"/>
                  </a:lnTo>
                  <a:lnTo>
                    <a:pt x="3537" y="2514"/>
                  </a:lnTo>
                  <a:lnTo>
                    <a:pt x="3540" y="2514"/>
                  </a:lnTo>
                  <a:lnTo>
                    <a:pt x="3543" y="2514"/>
                  </a:lnTo>
                  <a:lnTo>
                    <a:pt x="3546" y="2514"/>
                  </a:lnTo>
                  <a:lnTo>
                    <a:pt x="3549" y="2514"/>
                  </a:lnTo>
                  <a:lnTo>
                    <a:pt x="3552" y="2514"/>
                  </a:lnTo>
                  <a:lnTo>
                    <a:pt x="3555" y="2514"/>
                  </a:lnTo>
                  <a:lnTo>
                    <a:pt x="3558" y="2514"/>
                  </a:lnTo>
                  <a:lnTo>
                    <a:pt x="3561" y="2514"/>
                  </a:lnTo>
                  <a:lnTo>
                    <a:pt x="3564" y="2514"/>
                  </a:lnTo>
                  <a:lnTo>
                    <a:pt x="3567" y="2514"/>
                  </a:lnTo>
                  <a:lnTo>
                    <a:pt x="3570" y="2514"/>
                  </a:lnTo>
                  <a:lnTo>
                    <a:pt x="3572" y="2514"/>
                  </a:lnTo>
                  <a:lnTo>
                    <a:pt x="3575" y="2514"/>
                  </a:lnTo>
                  <a:lnTo>
                    <a:pt x="3578" y="2514"/>
                  </a:lnTo>
                  <a:lnTo>
                    <a:pt x="3581" y="2514"/>
                  </a:lnTo>
                  <a:lnTo>
                    <a:pt x="3584" y="2514"/>
                  </a:lnTo>
                  <a:lnTo>
                    <a:pt x="3587" y="2514"/>
                  </a:lnTo>
                  <a:lnTo>
                    <a:pt x="3590" y="2514"/>
                  </a:lnTo>
                  <a:lnTo>
                    <a:pt x="3593" y="2514"/>
                  </a:lnTo>
                  <a:lnTo>
                    <a:pt x="3596" y="2514"/>
                  </a:lnTo>
                  <a:lnTo>
                    <a:pt x="3599" y="2514"/>
                  </a:lnTo>
                  <a:lnTo>
                    <a:pt x="3602" y="2514"/>
                  </a:lnTo>
                  <a:lnTo>
                    <a:pt x="3605" y="2514"/>
                  </a:lnTo>
                  <a:lnTo>
                    <a:pt x="3608" y="2514"/>
                  </a:lnTo>
                  <a:lnTo>
                    <a:pt x="3611" y="2514"/>
                  </a:lnTo>
                  <a:lnTo>
                    <a:pt x="3614" y="2514"/>
                  </a:lnTo>
                  <a:lnTo>
                    <a:pt x="3617" y="2514"/>
                  </a:lnTo>
                  <a:lnTo>
                    <a:pt x="3620" y="2514"/>
                  </a:lnTo>
                  <a:lnTo>
                    <a:pt x="3623" y="2514"/>
                  </a:lnTo>
                  <a:lnTo>
                    <a:pt x="3626" y="2514"/>
                  </a:lnTo>
                  <a:lnTo>
                    <a:pt x="3629" y="2514"/>
                  </a:lnTo>
                  <a:lnTo>
                    <a:pt x="3632" y="2514"/>
                  </a:lnTo>
                  <a:lnTo>
                    <a:pt x="3635" y="2514"/>
                  </a:lnTo>
                  <a:lnTo>
                    <a:pt x="3638" y="2514"/>
                  </a:lnTo>
                  <a:lnTo>
                    <a:pt x="3640" y="2514"/>
                  </a:lnTo>
                  <a:lnTo>
                    <a:pt x="3643" y="2514"/>
                  </a:lnTo>
                  <a:lnTo>
                    <a:pt x="3646" y="2514"/>
                  </a:lnTo>
                  <a:lnTo>
                    <a:pt x="3649" y="2514"/>
                  </a:lnTo>
                  <a:lnTo>
                    <a:pt x="3652" y="2514"/>
                  </a:lnTo>
                  <a:lnTo>
                    <a:pt x="3655" y="2514"/>
                  </a:lnTo>
                  <a:lnTo>
                    <a:pt x="3658" y="2514"/>
                  </a:lnTo>
                  <a:lnTo>
                    <a:pt x="3661" y="2514"/>
                  </a:lnTo>
                  <a:lnTo>
                    <a:pt x="3664" y="2514"/>
                  </a:lnTo>
                  <a:lnTo>
                    <a:pt x="3667" y="2514"/>
                  </a:lnTo>
                  <a:lnTo>
                    <a:pt x="3670" y="2514"/>
                  </a:lnTo>
                  <a:lnTo>
                    <a:pt x="3673" y="2514"/>
                  </a:lnTo>
                  <a:lnTo>
                    <a:pt x="3676" y="2514"/>
                  </a:lnTo>
                  <a:lnTo>
                    <a:pt x="3679" y="2514"/>
                  </a:lnTo>
                  <a:lnTo>
                    <a:pt x="3682" y="2514"/>
                  </a:lnTo>
                  <a:lnTo>
                    <a:pt x="3685" y="2514"/>
                  </a:lnTo>
                  <a:lnTo>
                    <a:pt x="3688" y="2514"/>
                  </a:lnTo>
                  <a:lnTo>
                    <a:pt x="3691" y="2514"/>
                  </a:lnTo>
                  <a:lnTo>
                    <a:pt x="3694" y="2514"/>
                  </a:lnTo>
                  <a:lnTo>
                    <a:pt x="3697" y="2514"/>
                  </a:lnTo>
                  <a:lnTo>
                    <a:pt x="3700" y="2514"/>
                  </a:lnTo>
                  <a:lnTo>
                    <a:pt x="3703" y="2514"/>
                  </a:lnTo>
                  <a:lnTo>
                    <a:pt x="3705" y="2514"/>
                  </a:lnTo>
                  <a:lnTo>
                    <a:pt x="3708" y="2514"/>
                  </a:lnTo>
                  <a:lnTo>
                    <a:pt x="3711" y="2514"/>
                  </a:lnTo>
                  <a:lnTo>
                    <a:pt x="3714" y="2514"/>
                  </a:lnTo>
                  <a:lnTo>
                    <a:pt x="3717" y="2514"/>
                  </a:lnTo>
                  <a:lnTo>
                    <a:pt x="3720" y="2514"/>
                  </a:lnTo>
                  <a:lnTo>
                    <a:pt x="3723" y="2514"/>
                  </a:lnTo>
                  <a:lnTo>
                    <a:pt x="3726" y="16"/>
                  </a:lnTo>
                  <a:lnTo>
                    <a:pt x="3729" y="30"/>
                  </a:lnTo>
                  <a:lnTo>
                    <a:pt x="3732" y="41"/>
                  </a:lnTo>
                  <a:lnTo>
                    <a:pt x="3735" y="48"/>
                  </a:lnTo>
                  <a:lnTo>
                    <a:pt x="3738" y="54"/>
                  </a:lnTo>
                  <a:lnTo>
                    <a:pt x="3741" y="58"/>
                  </a:lnTo>
                  <a:lnTo>
                    <a:pt x="3744" y="62"/>
                  </a:lnTo>
                  <a:lnTo>
                    <a:pt x="3747" y="64"/>
                  </a:lnTo>
                  <a:lnTo>
                    <a:pt x="3750" y="66"/>
                  </a:lnTo>
                  <a:lnTo>
                    <a:pt x="3753" y="2514"/>
                  </a:lnTo>
                  <a:lnTo>
                    <a:pt x="3756" y="2514"/>
                  </a:lnTo>
                  <a:lnTo>
                    <a:pt x="3759" y="2514"/>
                  </a:lnTo>
                  <a:lnTo>
                    <a:pt x="3762" y="2514"/>
                  </a:lnTo>
                  <a:lnTo>
                    <a:pt x="3765" y="2514"/>
                  </a:lnTo>
                  <a:lnTo>
                    <a:pt x="3768" y="2514"/>
                  </a:lnTo>
                  <a:lnTo>
                    <a:pt x="3770" y="2514"/>
                  </a:lnTo>
                  <a:lnTo>
                    <a:pt x="3773" y="2514"/>
                  </a:lnTo>
                  <a:lnTo>
                    <a:pt x="3776" y="2514"/>
                  </a:lnTo>
                  <a:lnTo>
                    <a:pt x="3779" y="2514"/>
                  </a:lnTo>
                  <a:lnTo>
                    <a:pt x="3782" y="2514"/>
                  </a:lnTo>
                  <a:lnTo>
                    <a:pt x="3785" y="2514"/>
                  </a:lnTo>
                  <a:lnTo>
                    <a:pt x="3788" y="2514"/>
                  </a:lnTo>
                  <a:lnTo>
                    <a:pt x="3791" y="2514"/>
                  </a:lnTo>
                  <a:lnTo>
                    <a:pt x="3794" y="2514"/>
                  </a:lnTo>
                  <a:lnTo>
                    <a:pt x="3797" y="2514"/>
                  </a:lnTo>
                  <a:lnTo>
                    <a:pt x="3800" y="2514"/>
                  </a:lnTo>
                  <a:lnTo>
                    <a:pt x="3803" y="2514"/>
                  </a:lnTo>
                  <a:lnTo>
                    <a:pt x="3806" y="2514"/>
                  </a:lnTo>
                  <a:lnTo>
                    <a:pt x="3809" y="2514"/>
                  </a:lnTo>
                  <a:lnTo>
                    <a:pt x="3812" y="2514"/>
                  </a:lnTo>
                  <a:lnTo>
                    <a:pt x="3815" y="2514"/>
                  </a:lnTo>
                  <a:lnTo>
                    <a:pt x="3818" y="2514"/>
                  </a:lnTo>
                  <a:lnTo>
                    <a:pt x="3821" y="2514"/>
                  </a:lnTo>
                  <a:lnTo>
                    <a:pt x="3824" y="2514"/>
                  </a:lnTo>
                  <a:lnTo>
                    <a:pt x="3827" y="2514"/>
                  </a:lnTo>
                  <a:lnTo>
                    <a:pt x="3830" y="2514"/>
                  </a:lnTo>
                  <a:lnTo>
                    <a:pt x="3833" y="2514"/>
                  </a:lnTo>
                  <a:lnTo>
                    <a:pt x="3835" y="2514"/>
                  </a:lnTo>
                  <a:lnTo>
                    <a:pt x="3838" y="2514"/>
                  </a:lnTo>
                  <a:lnTo>
                    <a:pt x="3841" y="2514"/>
                  </a:lnTo>
                  <a:lnTo>
                    <a:pt x="3844" y="2514"/>
                  </a:lnTo>
                  <a:lnTo>
                    <a:pt x="3847" y="2514"/>
                  </a:lnTo>
                  <a:lnTo>
                    <a:pt x="3850" y="2514"/>
                  </a:lnTo>
                  <a:lnTo>
                    <a:pt x="3853" y="2514"/>
                  </a:lnTo>
                  <a:lnTo>
                    <a:pt x="3856" y="2514"/>
                  </a:lnTo>
                  <a:lnTo>
                    <a:pt x="3859" y="2514"/>
                  </a:lnTo>
                  <a:lnTo>
                    <a:pt x="3862" y="2514"/>
                  </a:lnTo>
                  <a:lnTo>
                    <a:pt x="3865" y="2514"/>
                  </a:lnTo>
                  <a:lnTo>
                    <a:pt x="3868" y="2514"/>
                  </a:lnTo>
                  <a:lnTo>
                    <a:pt x="3871" y="2514"/>
                  </a:lnTo>
                  <a:lnTo>
                    <a:pt x="3874" y="2514"/>
                  </a:lnTo>
                  <a:lnTo>
                    <a:pt x="3877" y="2514"/>
                  </a:lnTo>
                  <a:lnTo>
                    <a:pt x="3880" y="2514"/>
                  </a:lnTo>
                  <a:lnTo>
                    <a:pt x="3883" y="2514"/>
                  </a:lnTo>
                  <a:lnTo>
                    <a:pt x="3886" y="2514"/>
                  </a:lnTo>
                  <a:lnTo>
                    <a:pt x="3889" y="2514"/>
                  </a:lnTo>
                  <a:lnTo>
                    <a:pt x="3892" y="2514"/>
                  </a:lnTo>
                  <a:lnTo>
                    <a:pt x="3895" y="2514"/>
                  </a:lnTo>
                  <a:lnTo>
                    <a:pt x="3898" y="2514"/>
                  </a:lnTo>
                  <a:lnTo>
                    <a:pt x="3900" y="2514"/>
                  </a:lnTo>
                  <a:lnTo>
                    <a:pt x="3903" y="2514"/>
                  </a:lnTo>
                  <a:lnTo>
                    <a:pt x="3906" y="2514"/>
                  </a:lnTo>
                  <a:lnTo>
                    <a:pt x="3909" y="2514"/>
                  </a:lnTo>
                  <a:lnTo>
                    <a:pt x="3912" y="2514"/>
                  </a:lnTo>
                  <a:lnTo>
                    <a:pt x="3915" y="2514"/>
                  </a:lnTo>
                  <a:lnTo>
                    <a:pt x="3918" y="2514"/>
                  </a:lnTo>
                  <a:lnTo>
                    <a:pt x="3921" y="2514"/>
                  </a:lnTo>
                  <a:lnTo>
                    <a:pt x="3924" y="2514"/>
                  </a:lnTo>
                  <a:lnTo>
                    <a:pt x="3927" y="2514"/>
                  </a:lnTo>
                  <a:lnTo>
                    <a:pt x="3930" y="2514"/>
                  </a:lnTo>
                  <a:lnTo>
                    <a:pt x="3933" y="2514"/>
                  </a:lnTo>
                  <a:lnTo>
                    <a:pt x="3936" y="2514"/>
                  </a:lnTo>
                  <a:lnTo>
                    <a:pt x="3939" y="2514"/>
                  </a:lnTo>
                  <a:lnTo>
                    <a:pt x="3942" y="2514"/>
                  </a:lnTo>
                  <a:lnTo>
                    <a:pt x="3945" y="2514"/>
                  </a:lnTo>
                  <a:lnTo>
                    <a:pt x="3948" y="2514"/>
                  </a:lnTo>
                  <a:lnTo>
                    <a:pt x="3951" y="2514"/>
                  </a:lnTo>
                  <a:lnTo>
                    <a:pt x="3954" y="2514"/>
                  </a:lnTo>
                  <a:lnTo>
                    <a:pt x="3957" y="2514"/>
                  </a:lnTo>
                  <a:lnTo>
                    <a:pt x="3960" y="2514"/>
                  </a:lnTo>
                  <a:lnTo>
                    <a:pt x="3963" y="2514"/>
                  </a:lnTo>
                  <a:lnTo>
                    <a:pt x="3966" y="2514"/>
                  </a:lnTo>
                  <a:lnTo>
                    <a:pt x="3969" y="2514"/>
                  </a:lnTo>
                  <a:lnTo>
                    <a:pt x="3971" y="2514"/>
                  </a:lnTo>
                  <a:lnTo>
                    <a:pt x="3974" y="2514"/>
                  </a:lnTo>
                  <a:lnTo>
                    <a:pt x="3977" y="2514"/>
                  </a:lnTo>
                  <a:lnTo>
                    <a:pt x="3980" y="2514"/>
                  </a:lnTo>
                  <a:lnTo>
                    <a:pt x="3983" y="2514"/>
                  </a:lnTo>
                  <a:lnTo>
                    <a:pt x="3986" y="2514"/>
                  </a:lnTo>
                  <a:lnTo>
                    <a:pt x="3989" y="2514"/>
                  </a:lnTo>
                  <a:lnTo>
                    <a:pt x="3992" y="2514"/>
                  </a:lnTo>
                  <a:lnTo>
                    <a:pt x="3995" y="2514"/>
                  </a:lnTo>
                  <a:lnTo>
                    <a:pt x="3998" y="2514"/>
                  </a:lnTo>
                  <a:lnTo>
                    <a:pt x="4001" y="2514"/>
                  </a:lnTo>
                  <a:lnTo>
                    <a:pt x="4004" y="2514"/>
                  </a:lnTo>
                  <a:lnTo>
                    <a:pt x="4007" y="2514"/>
                  </a:lnTo>
                  <a:lnTo>
                    <a:pt x="4010" y="2514"/>
                  </a:lnTo>
                  <a:lnTo>
                    <a:pt x="4013" y="2514"/>
                  </a:lnTo>
                  <a:lnTo>
                    <a:pt x="4016" y="2514"/>
                  </a:lnTo>
                  <a:lnTo>
                    <a:pt x="4019" y="2514"/>
                  </a:lnTo>
                  <a:lnTo>
                    <a:pt x="4022" y="2514"/>
                  </a:lnTo>
                  <a:lnTo>
                    <a:pt x="4025" y="2514"/>
                  </a:lnTo>
                  <a:lnTo>
                    <a:pt x="4028" y="2514"/>
                  </a:lnTo>
                  <a:lnTo>
                    <a:pt x="4031" y="2514"/>
                  </a:lnTo>
                  <a:lnTo>
                    <a:pt x="4034" y="2514"/>
                  </a:lnTo>
                  <a:lnTo>
                    <a:pt x="4036" y="2514"/>
                  </a:lnTo>
                  <a:lnTo>
                    <a:pt x="4039" y="2514"/>
                  </a:lnTo>
                  <a:lnTo>
                    <a:pt x="4042" y="2514"/>
                  </a:lnTo>
                  <a:lnTo>
                    <a:pt x="4045" y="2514"/>
                  </a:lnTo>
                  <a:lnTo>
                    <a:pt x="4048" y="2514"/>
                  </a:lnTo>
                  <a:lnTo>
                    <a:pt x="4051" y="2514"/>
                  </a:lnTo>
                  <a:lnTo>
                    <a:pt x="4054" y="17"/>
                  </a:lnTo>
                  <a:lnTo>
                    <a:pt x="4057" y="31"/>
                  </a:lnTo>
                  <a:lnTo>
                    <a:pt x="4060" y="41"/>
                  </a:lnTo>
                  <a:lnTo>
                    <a:pt x="4063" y="49"/>
                  </a:lnTo>
                  <a:lnTo>
                    <a:pt x="4066" y="54"/>
                  </a:lnTo>
                  <a:lnTo>
                    <a:pt x="4069" y="59"/>
                  </a:lnTo>
                  <a:lnTo>
                    <a:pt x="4072" y="62"/>
                  </a:lnTo>
                  <a:lnTo>
                    <a:pt x="4075" y="65"/>
                  </a:lnTo>
                  <a:lnTo>
                    <a:pt x="4078" y="66"/>
                  </a:lnTo>
                  <a:lnTo>
                    <a:pt x="4081" y="2514"/>
                  </a:lnTo>
                  <a:lnTo>
                    <a:pt x="4084" y="2514"/>
                  </a:lnTo>
                  <a:lnTo>
                    <a:pt x="4087" y="2514"/>
                  </a:lnTo>
                  <a:lnTo>
                    <a:pt x="4090" y="2514"/>
                  </a:lnTo>
                  <a:lnTo>
                    <a:pt x="4093" y="2514"/>
                  </a:lnTo>
                  <a:lnTo>
                    <a:pt x="4096" y="2514"/>
                  </a:lnTo>
                  <a:lnTo>
                    <a:pt x="4099" y="2514"/>
                  </a:lnTo>
                  <a:lnTo>
                    <a:pt x="4101" y="2514"/>
                  </a:lnTo>
                  <a:lnTo>
                    <a:pt x="4104" y="2514"/>
                  </a:lnTo>
                  <a:lnTo>
                    <a:pt x="4107" y="2514"/>
                  </a:lnTo>
                  <a:lnTo>
                    <a:pt x="4110" y="2514"/>
                  </a:lnTo>
                  <a:lnTo>
                    <a:pt x="4113" y="2514"/>
                  </a:lnTo>
                  <a:lnTo>
                    <a:pt x="4116" y="2514"/>
                  </a:lnTo>
                  <a:lnTo>
                    <a:pt x="4119" y="2514"/>
                  </a:lnTo>
                  <a:lnTo>
                    <a:pt x="4122" y="2514"/>
                  </a:lnTo>
                  <a:lnTo>
                    <a:pt x="4125" y="2514"/>
                  </a:lnTo>
                  <a:lnTo>
                    <a:pt x="4128" y="2514"/>
                  </a:lnTo>
                  <a:lnTo>
                    <a:pt x="4131" y="2514"/>
                  </a:lnTo>
                  <a:lnTo>
                    <a:pt x="4134" y="2514"/>
                  </a:lnTo>
                  <a:lnTo>
                    <a:pt x="4137" y="2514"/>
                  </a:lnTo>
                </a:path>
              </a:pathLst>
            </a:custGeom>
            <a:noFill/>
            <a:ln w="20638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5" name="Rectangle 35"/>
            <p:cNvSpPr>
              <a:spLocks noChangeArrowheads="1"/>
            </p:cNvSpPr>
            <p:nvPr/>
          </p:nvSpPr>
          <p:spPr bwMode="auto">
            <a:xfrm>
              <a:off x="1784" y="865"/>
              <a:ext cx="259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</a:rPr>
                <a:t>Helium flowrate history in to ullage for base case</a:t>
              </a:r>
              <a:endParaRPr lang="en-US" sz="1400"/>
            </a:p>
          </p:txBody>
        </p:sp>
        <p:sp>
          <p:nvSpPr>
            <p:cNvPr id="81956" name="Rectangle 36"/>
            <p:cNvSpPr>
              <a:spLocks noChangeArrowheads="1"/>
            </p:cNvSpPr>
            <p:nvPr/>
          </p:nvSpPr>
          <p:spPr bwMode="auto">
            <a:xfrm>
              <a:off x="841" y="3624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0.00E+00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57" name="Rectangle 37"/>
            <p:cNvSpPr>
              <a:spLocks noChangeArrowheads="1"/>
            </p:cNvSpPr>
            <p:nvPr/>
          </p:nvSpPr>
          <p:spPr bwMode="auto">
            <a:xfrm>
              <a:off x="857" y="3267"/>
              <a:ext cx="322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2.00E-01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58" name="Rectangle 38"/>
            <p:cNvSpPr>
              <a:spLocks noChangeArrowheads="1"/>
            </p:cNvSpPr>
            <p:nvPr/>
          </p:nvSpPr>
          <p:spPr bwMode="auto">
            <a:xfrm>
              <a:off x="857" y="2910"/>
              <a:ext cx="322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4.00E-01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59" name="Rectangle 39"/>
            <p:cNvSpPr>
              <a:spLocks noChangeArrowheads="1"/>
            </p:cNvSpPr>
            <p:nvPr/>
          </p:nvSpPr>
          <p:spPr bwMode="auto">
            <a:xfrm>
              <a:off x="857" y="2553"/>
              <a:ext cx="322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6.00E-01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60" name="Rectangle 40"/>
            <p:cNvSpPr>
              <a:spLocks noChangeArrowheads="1"/>
            </p:cNvSpPr>
            <p:nvPr/>
          </p:nvSpPr>
          <p:spPr bwMode="auto">
            <a:xfrm>
              <a:off x="857" y="2196"/>
              <a:ext cx="322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8.00E-01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61" name="Rectangle 41"/>
            <p:cNvSpPr>
              <a:spLocks noChangeArrowheads="1"/>
            </p:cNvSpPr>
            <p:nvPr/>
          </p:nvSpPr>
          <p:spPr bwMode="auto">
            <a:xfrm>
              <a:off x="841" y="1838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1.00E+00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62" name="Rectangle 42"/>
            <p:cNvSpPr>
              <a:spLocks noChangeArrowheads="1"/>
            </p:cNvSpPr>
            <p:nvPr/>
          </p:nvSpPr>
          <p:spPr bwMode="auto">
            <a:xfrm>
              <a:off x="841" y="1481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1.20E+00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63" name="Rectangle 43"/>
            <p:cNvSpPr>
              <a:spLocks noChangeArrowheads="1"/>
            </p:cNvSpPr>
            <p:nvPr/>
          </p:nvSpPr>
          <p:spPr bwMode="auto">
            <a:xfrm>
              <a:off x="841" y="1124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1.40E+00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64" name="Rectangle 44"/>
            <p:cNvSpPr>
              <a:spLocks noChangeArrowheads="1"/>
            </p:cNvSpPr>
            <p:nvPr/>
          </p:nvSpPr>
          <p:spPr bwMode="auto">
            <a:xfrm>
              <a:off x="1043" y="3724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0.00E+00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65" name="Rectangle 45"/>
            <p:cNvSpPr>
              <a:spLocks noChangeArrowheads="1"/>
            </p:cNvSpPr>
            <p:nvPr/>
          </p:nvSpPr>
          <p:spPr bwMode="auto">
            <a:xfrm>
              <a:off x="1541" y="3724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1.00E+01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66" name="Rectangle 46"/>
            <p:cNvSpPr>
              <a:spLocks noChangeArrowheads="1"/>
            </p:cNvSpPr>
            <p:nvPr/>
          </p:nvSpPr>
          <p:spPr bwMode="auto">
            <a:xfrm>
              <a:off x="2038" y="3724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2.00E+01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67" name="Rectangle 47"/>
            <p:cNvSpPr>
              <a:spLocks noChangeArrowheads="1"/>
            </p:cNvSpPr>
            <p:nvPr/>
          </p:nvSpPr>
          <p:spPr bwMode="auto">
            <a:xfrm>
              <a:off x="2536" y="3724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3.00E+01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68" name="Rectangle 48"/>
            <p:cNvSpPr>
              <a:spLocks noChangeArrowheads="1"/>
            </p:cNvSpPr>
            <p:nvPr/>
          </p:nvSpPr>
          <p:spPr bwMode="auto">
            <a:xfrm>
              <a:off x="3034" y="3724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4.00E+01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69" name="Rectangle 49"/>
            <p:cNvSpPr>
              <a:spLocks noChangeArrowheads="1"/>
            </p:cNvSpPr>
            <p:nvPr/>
          </p:nvSpPr>
          <p:spPr bwMode="auto">
            <a:xfrm>
              <a:off x="3532" y="3724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5.00E+01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70" name="Rectangle 50"/>
            <p:cNvSpPr>
              <a:spLocks noChangeArrowheads="1"/>
            </p:cNvSpPr>
            <p:nvPr/>
          </p:nvSpPr>
          <p:spPr bwMode="auto">
            <a:xfrm>
              <a:off x="4030" y="3724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6.00E+01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71" name="Rectangle 51"/>
            <p:cNvSpPr>
              <a:spLocks noChangeArrowheads="1"/>
            </p:cNvSpPr>
            <p:nvPr/>
          </p:nvSpPr>
          <p:spPr bwMode="auto">
            <a:xfrm>
              <a:off x="4528" y="3724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7.00E+01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72" name="Rectangle 52"/>
            <p:cNvSpPr>
              <a:spLocks noChangeArrowheads="1"/>
            </p:cNvSpPr>
            <p:nvPr/>
          </p:nvSpPr>
          <p:spPr bwMode="auto">
            <a:xfrm>
              <a:off x="5026" y="3724"/>
              <a:ext cx="340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>
                  <a:solidFill>
                    <a:srgbClr val="000000"/>
                  </a:solidFill>
                </a:rPr>
                <a:t>8.00E+01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73" name="Rectangle 53"/>
            <p:cNvSpPr>
              <a:spLocks noChangeArrowheads="1"/>
            </p:cNvSpPr>
            <p:nvPr/>
          </p:nvSpPr>
          <p:spPr bwMode="auto">
            <a:xfrm>
              <a:off x="3011" y="3842"/>
              <a:ext cx="38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 b="1">
                  <a:solidFill>
                    <a:srgbClr val="000000"/>
                  </a:solidFill>
                </a:rPr>
                <a:t>Time (sec)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74" name="Rectangle 54"/>
            <p:cNvSpPr>
              <a:spLocks noChangeArrowheads="1"/>
            </p:cNvSpPr>
            <p:nvPr/>
          </p:nvSpPr>
          <p:spPr bwMode="auto">
            <a:xfrm rot="16200000">
              <a:off x="471" y="2342"/>
              <a:ext cx="601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900" b="1">
                  <a:solidFill>
                    <a:srgbClr val="000000"/>
                  </a:solidFill>
                </a:rPr>
                <a:t>Flowrate (lb/sec)</a:t>
              </a:r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81975" name="Rectangle 55"/>
            <p:cNvSpPr>
              <a:spLocks noChangeArrowheads="1"/>
            </p:cNvSpPr>
            <p:nvPr/>
          </p:nvSpPr>
          <p:spPr bwMode="auto">
            <a:xfrm>
              <a:off x="2063" y="1010"/>
              <a:ext cx="1978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</a:rPr>
                <a:t>9 cycles in 45 seconds after prepress</a:t>
              </a:r>
              <a:endParaRPr lang="en-US" sz="1400">
                <a:latin typeface="Times New Roman" pitchFamily="18" charset="0"/>
              </a:endParaRP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CBC28B-74E6-4DF8-94B4-9E96738C3708}" type="slidenum">
              <a:rPr lang="en-US"/>
              <a:pPr/>
              <a:t>33</a:t>
            </a:fld>
            <a:endParaRPr lang="en-US" dirty="0"/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Summary</a:t>
            </a:r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304800" y="1981200"/>
            <a:ext cx="8534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 smtClean="0"/>
              <a:t>GFSSP </a:t>
            </a:r>
            <a:r>
              <a:rPr lang="en-US" sz="2000" dirty="0"/>
              <a:t>allows Users to model Conjugate Heat </a:t>
            </a:r>
            <a:r>
              <a:rPr lang="en-US" sz="2000" dirty="0" smtClean="0"/>
              <a:t>Transfer (CHT)</a:t>
            </a:r>
            <a:endParaRPr lang="en-US" sz="20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/>
              <a:t>Solid to Solid and Solid to Fluid Heat Transfer capability was added in the GFSSP framework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/>
              <a:t>GFSSP’s Graphical User Interface VTASC </a:t>
            </a:r>
            <a:r>
              <a:rPr lang="en-US" sz="2000" dirty="0" smtClean="0"/>
              <a:t>allows user to </a:t>
            </a:r>
            <a:r>
              <a:rPr lang="en-US" sz="2000" dirty="0"/>
              <a:t>construct, run and view results for network consisting of fluid and solid nodes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/>
              <a:t>For Heat Transfer </a:t>
            </a:r>
            <a:r>
              <a:rPr lang="en-US" sz="2000" dirty="0" smtClean="0"/>
              <a:t>Coefficients, </a:t>
            </a:r>
            <a:r>
              <a:rPr lang="en-US" sz="2000" dirty="0" err="1"/>
              <a:t>Dittus-Boelter</a:t>
            </a:r>
            <a:r>
              <a:rPr lang="en-US" sz="2000" dirty="0"/>
              <a:t> and </a:t>
            </a:r>
            <a:r>
              <a:rPr lang="en-US" sz="2000" dirty="0" err="1" smtClean="0"/>
              <a:t>Miropoloski</a:t>
            </a:r>
            <a:r>
              <a:rPr lang="en-US" sz="2000" dirty="0" smtClean="0"/>
              <a:t> Correlations </a:t>
            </a:r>
            <a:r>
              <a:rPr lang="en-US" sz="2000" dirty="0"/>
              <a:t>(For Two Phase Flow) have been included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/>
              <a:t>Other correlations can be implemented through User </a:t>
            </a:r>
            <a:r>
              <a:rPr lang="en-US" sz="2000" dirty="0" smtClean="0"/>
              <a:t>Subroutine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 smtClean="0"/>
              <a:t>GFSSP’s CHT capability has been validated by comparing with test data</a:t>
            </a:r>
            <a:endParaRPr lang="en-US" sz="20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000" dirty="0" smtClean="0"/>
              <a:t>Examples </a:t>
            </a:r>
            <a:r>
              <a:rPr lang="en-US" sz="2000" dirty="0"/>
              <a:t>13 and 14 illustrate the use of Conjugate Heat Transfer applications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5D47E-5353-43BF-8D27-7A1B404BADED}" type="slidenum">
              <a:rPr lang="en-US"/>
              <a:pPr/>
              <a:t>4</a:t>
            </a:fld>
            <a:endParaRPr lang="en-US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4500" y="1192213"/>
            <a:ext cx="3173413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990600" y="4189413"/>
          <a:ext cx="2554288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05" name="Equation" r:id="rId4" imgW="2554288" imgH="494260" progId="Equation.3">
                  <p:embed/>
                </p:oleObj>
              </mc:Choice>
              <mc:Fallback>
                <p:oleObj name="Equation" r:id="rId4" imgW="2554288" imgH="49426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189413"/>
                        <a:ext cx="2554288" cy="49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5029200" y="4419600"/>
          <a:ext cx="3573463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06" name="Equation" r:id="rId6" imgW="3573914" imgH="963357" progId="Equation.3">
                  <p:embed/>
                </p:oleObj>
              </mc:Choice>
              <mc:Fallback>
                <p:oleObj name="Equation" r:id="rId6" imgW="3573914" imgH="963357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419600"/>
                        <a:ext cx="3573463" cy="96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1295400" y="4737100"/>
          <a:ext cx="1582738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07" name="Equation" r:id="rId8" imgW="1582203" imgH="329267" progId="Equation.3">
                  <p:embed/>
                </p:oleObj>
              </mc:Choice>
              <mc:Fallback>
                <p:oleObj name="Equation" r:id="rId8" imgW="1582203" imgH="329267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737100"/>
                        <a:ext cx="1582738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8" name="Object 8"/>
          <p:cNvGraphicFramePr>
            <a:graphicFrameLocks noChangeAspect="1"/>
          </p:cNvGraphicFramePr>
          <p:nvPr/>
        </p:nvGraphicFramePr>
        <p:xfrm>
          <a:off x="1295400" y="5230813"/>
          <a:ext cx="13620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08" name="Equation" r:id="rId10" imgW="1362863" imgH="342207" progId="Equation.3">
                  <p:embed/>
                </p:oleObj>
              </mc:Choice>
              <mc:Fallback>
                <p:oleObj name="Equation" r:id="rId10" imgW="1362863" imgH="342207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230813"/>
                        <a:ext cx="1362075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9" name="Object 9"/>
          <p:cNvGraphicFramePr>
            <a:graphicFrameLocks noChangeAspect="1"/>
          </p:cNvGraphicFramePr>
          <p:nvPr/>
        </p:nvGraphicFramePr>
        <p:xfrm>
          <a:off x="1295400" y="5778500"/>
          <a:ext cx="1335088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09" name="Equation" r:id="rId12" imgW="1334410" imgH="329267" progId="Equation.3">
                  <p:embed/>
                </p:oleObj>
              </mc:Choice>
              <mc:Fallback>
                <p:oleObj name="Equation" r:id="rId12" imgW="1334410" imgH="329267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5778500"/>
                        <a:ext cx="1335088" cy="32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1981200" y="38100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chemeClr val="accent2"/>
                </a:solidFill>
              </a:rPr>
              <a:t>Heat Conduction Equation</a:t>
            </a: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838200" y="4038600"/>
            <a:ext cx="3124200" cy="2209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4876800" y="4189413"/>
            <a:ext cx="4038600" cy="1193800"/>
          </a:xfrm>
          <a:prstGeom prst="rect">
            <a:avLst/>
          </a:prstGeom>
          <a:solidFill>
            <a:schemeClr val="accent1">
              <a:alpha val="10001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33" name="Line 13"/>
          <p:cNvSpPr>
            <a:spLocks noChangeShapeType="1"/>
          </p:cNvSpPr>
          <p:nvPr/>
        </p:nvSpPr>
        <p:spPr bwMode="auto">
          <a:xfrm>
            <a:off x="3962400" y="4876800"/>
            <a:ext cx="914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34" name="Text Box 14"/>
          <p:cNvSpPr txBox="1">
            <a:spLocks noChangeArrowheads="1"/>
          </p:cNvSpPr>
          <p:nvPr/>
        </p:nvSpPr>
        <p:spPr bwMode="auto">
          <a:xfrm>
            <a:off x="838200" y="3352800"/>
            <a:ext cx="2039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A50021"/>
                </a:solidFill>
              </a:rPr>
              <a:t>Conservation Equation</a:t>
            </a:r>
          </a:p>
        </p:txBody>
      </p:sp>
      <p:sp>
        <p:nvSpPr>
          <p:cNvPr id="56335" name="Text Box 15"/>
          <p:cNvSpPr txBox="1">
            <a:spLocks noChangeArrowheads="1"/>
          </p:cNvSpPr>
          <p:nvPr/>
        </p:nvSpPr>
        <p:spPr bwMode="auto">
          <a:xfrm>
            <a:off x="5867400" y="3397250"/>
            <a:ext cx="259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rgbClr val="A50021"/>
                </a:solidFill>
              </a:rPr>
              <a:t>Successive Substitution Form</a:t>
            </a:r>
          </a:p>
        </p:txBody>
      </p:sp>
      <p:sp>
        <p:nvSpPr>
          <p:cNvPr id="56336" name="Line 16"/>
          <p:cNvSpPr>
            <a:spLocks noChangeShapeType="1"/>
          </p:cNvSpPr>
          <p:nvPr/>
        </p:nvSpPr>
        <p:spPr bwMode="auto">
          <a:xfrm>
            <a:off x="5638800" y="2057400"/>
            <a:ext cx="762000" cy="0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37" name="Text Box 17"/>
          <p:cNvSpPr txBox="1">
            <a:spLocks noChangeArrowheads="1"/>
          </p:cNvSpPr>
          <p:nvPr/>
        </p:nvSpPr>
        <p:spPr bwMode="auto">
          <a:xfrm>
            <a:off x="6477000" y="1889125"/>
            <a:ext cx="1219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>
                <a:solidFill>
                  <a:schemeClr val="accent2"/>
                </a:solidFill>
              </a:rPr>
              <a:t>Solid Node</a:t>
            </a:r>
          </a:p>
        </p:txBody>
      </p:sp>
      <p:sp>
        <p:nvSpPr>
          <p:cNvPr id="56338" name="Line 18"/>
          <p:cNvSpPr>
            <a:spLocks noChangeShapeType="1"/>
          </p:cNvSpPr>
          <p:nvPr/>
        </p:nvSpPr>
        <p:spPr bwMode="auto">
          <a:xfrm>
            <a:off x="5105400" y="1447800"/>
            <a:ext cx="914400" cy="0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6157913" y="1295400"/>
            <a:ext cx="15382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>
                <a:solidFill>
                  <a:schemeClr val="accent2"/>
                </a:solidFill>
              </a:rPr>
              <a:t>Ambient Node</a:t>
            </a:r>
          </a:p>
        </p:txBody>
      </p:sp>
      <p:sp>
        <p:nvSpPr>
          <p:cNvPr id="56340" name="Line 20"/>
          <p:cNvSpPr>
            <a:spLocks noChangeShapeType="1"/>
          </p:cNvSpPr>
          <p:nvPr/>
        </p:nvSpPr>
        <p:spPr bwMode="auto">
          <a:xfrm flipV="1">
            <a:off x="5486400" y="3124200"/>
            <a:ext cx="381000" cy="273050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41" name="Line 21"/>
          <p:cNvSpPr>
            <a:spLocks noChangeShapeType="1"/>
          </p:cNvSpPr>
          <p:nvPr/>
        </p:nvSpPr>
        <p:spPr bwMode="auto">
          <a:xfrm>
            <a:off x="5867400" y="3124200"/>
            <a:ext cx="533400" cy="0"/>
          </a:xfrm>
          <a:prstGeom prst="line">
            <a:avLst/>
          </a:prstGeom>
          <a:noFill/>
          <a:ln w="9525">
            <a:solidFill>
              <a:srgbClr val="99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6342" name="Text Box 22"/>
          <p:cNvSpPr txBox="1">
            <a:spLocks noChangeArrowheads="1"/>
          </p:cNvSpPr>
          <p:nvPr/>
        </p:nvSpPr>
        <p:spPr bwMode="auto">
          <a:xfrm>
            <a:off x="6629400" y="2895600"/>
            <a:ext cx="1447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>
                <a:solidFill>
                  <a:schemeClr val="accent2"/>
                </a:solidFill>
              </a:rPr>
              <a:t>Fluid Node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8CA72-0209-465F-AC16-0ADF46BC0679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57395" name="Text Box 51"/>
          <p:cNvSpPr txBox="1">
            <a:spLocks noChangeArrowheads="1"/>
          </p:cNvSpPr>
          <p:nvPr/>
        </p:nvSpPr>
        <p:spPr bwMode="auto">
          <a:xfrm>
            <a:off x="7391400" y="1600200"/>
            <a:ext cx="1600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 i="1"/>
              <a:t>Mass conservation</a:t>
            </a:r>
          </a:p>
        </p:txBody>
      </p:sp>
      <p:sp>
        <p:nvSpPr>
          <p:cNvPr id="57397" name="Text Box 53"/>
          <p:cNvSpPr txBox="1">
            <a:spLocks noChangeArrowheads="1"/>
          </p:cNvSpPr>
          <p:nvPr/>
        </p:nvSpPr>
        <p:spPr bwMode="auto">
          <a:xfrm>
            <a:off x="7696200" y="2286000"/>
            <a:ext cx="1447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 i="1"/>
              <a:t>Momentum Conservation</a:t>
            </a:r>
          </a:p>
        </p:txBody>
      </p:sp>
      <p:sp>
        <p:nvSpPr>
          <p:cNvPr id="57399" name="Text Box 55"/>
          <p:cNvSpPr txBox="1">
            <a:spLocks noChangeArrowheads="1"/>
          </p:cNvSpPr>
          <p:nvPr/>
        </p:nvSpPr>
        <p:spPr bwMode="auto">
          <a:xfrm>
            <a:off x="7467600" y="3048000"/>
            <a:ext cx="1447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 i="1"/>
              <a:t>Equation of State</a:t>
            </a:r>
          </a:p>
        </p:txBody>
      </p:sp>
      <p:sp>
        <p:nvSpPr>
          <p:cNvPr id="57425" name="Text Box 81"/>
          <p:cNvSpPr txBox="1">
            <a:spLocks noChangeArrowheads="1"/>
          </p:cNvSpPr>
          <p:nvPr/>
        </p:nvSpPr>
        <p:spPr bwMode="auto">
          <a:xfrm>
            <a:off x="2590800" y="152400"/>
            <a:ext cx="472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Flow chart of Solution Algorithm</a:t>
            </a:r>
          </a:p>
        </p:txBody>
      </p:sp>
      <p:grpSp>
        <p:nvGrpSpPr>
          <p:cNvPr id="57428" name="Group 84"/>
          <p:cNvGrpSpPr>
            <a:grpSpLocks/>
          </p:cNvGrpSpPr>
          <p:nvPr/>
        </p:nvGrpSpPr>
        <p:grpSpPr bwMode="auto">
          <a:xfrm>
            <a:off x="457200" y="304800"/>
            <a:ext cx="8305800" cy="6451600"/>
            <a:chOff x="384" y="288"/>
            <a:chExt cx="5232" cy="4064"/>
          </a:xfrm>
        </p:grpSpPr>
        <p:grpSp>
          <p:nvGrpSpPr>
            <p:cNvPr id="57348" name="Group 4"/>
            <p:cNvGrpSpPr>
              <a:grpSpLocks/>
            </p:cNvGrpSpPr>
            <p:nvPr/>
          </p:nvGrpSpPr>
          <p:grpSpPr bwMode="auto">
            <a:xfrm>
              <a:off x="864" y="288"/>
              <a:ext cx="288" cy="288"/>
              <a:chOff x="576" y="144"/>
              <a:chExt cx="288" cy="288"/>
            </a:xfrm>
          </p:grpSpPr>
          <p:sp>
            <p:nvSpPr>
              <p:cNvPr id="57349" name="Oval 5"/>
              <p:cNvSpPr>
                <a:spLocks noChangeArrowheads="1"/>
              </p:cNvSpPr>
              <p:nvPr/>
            </p:nvSpPr>
            <p:spPr bwMode="auto">
              <a:xfrm>
                <a:off x="576" y="144"/>
                <a:ext cx="288" cy="28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350" name="Text Box 6"/>
              <p:cNvSpPr txBox="1">
                <a:spLocks noChangeArrowheads="1"/>
              </p:cNvSpPr>
              <p:nvPr/>
            </p:nvSpPr>
            <p:spPr bwMode="auto">
              <a:xfrm>
                <a:off x="576" y="192"/>
                <a:ext cx="288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/>
                  <a:t>Start</a:t>
                </a:r>
              </a:p>
            </p:txBody>
          </p:sp>
        </p:grpSp>
        <p:sp>
          <p:nvSpPr>
            <p:cNvPr id="57351" name="Text Box 7"/>
            <p:cNvSpPr txBox="1">
              <a:spLocks noChangeArrowheads="1"/>
            </p:cNvSpPr>
            <p:nvPr/>
          </p:nvSpPr>
          <p:spPr bwMode="auto">
            <a:xfrm>
              <a:off x="1440" y="480"/>
              <a:ext cx="960" cy="3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READIN - Reads input data from data file generated by VTASC</a:t>
              </a:r>
            </a:p>
          </p:txBody>
        </p:sp>
        <p:sp>
          <p:nvSpPr>
            <p:cNvPr id="57352" name="Text Box 8"/>
            <p:cNvSpPr txBox="1">
              <a:spLocks noChangeArrowheads="1"/>
            </p:cNvSpPr>
            <p:nvPr/>
          </p:nvSpPr>
          <p:spPr bwMode="auto">
            <a:xfrm>
              <a:off x="1584" y="912"/>
              <a:ext cx="960" cy="2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INIT – Generate Trial Solution  </a:t>
              </a:r>
            </a:p>
          </p:txBody>
        </p:sp>
        <p:sp>
          <p:nvSpPr>
            <p:cNvPr id="57353" name="Text Box 9"/>
            <p:cNvSpPr txBox="1">
              <a:spLocks noChangeArrowheads="1"/>
            </p:cNvSpPr>
            <p:nvPr/>
          </p:nvSpPr>
          <p:spPr bwMode="auto">
            <a:xfrm>
              <a:off x="2832" y="1008"/>
              <a:ext cx="1152" cy="3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GASP &amp; Wasp or GASPAK – A routine for thermodynamic properties</a:t>
              </a:r>
            </a:p>
          </p:txBody>
        </p:sp>
        <p:sp>
          <p:nvSpPr>
            <p:cNvPr id="57354" name="Text Box 10"/>
            <p:cNvSpPr txBox="1">
              <a:spLocks noChangeArrowheads="1"/>
            </p:cNvSpPr>
            <p:nvPr/>
          </p:nvSpPr>
          <p:spPr bwMode="auto">
            <a:xfrm>
              <a:off x="667" y="864"/>
              <a:ext cx="624" cy="2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Obtain a trial solution</a:t>
              </a:r>
            </a:p>
          </p:txBody>
        </p:sp>
        <p:sp>
          <p:nvSpPr>
            <p:cNvPr id="57355" name="Text Box 11"/>
            <p:cNvSpPr txBox="1">
              <a:spLocks noChangeArrowheads="1"/>
            </p:cNvSpPr>
            <p:nvPr/>
          </p:nvSpPr>
          <p:spPr bwMode="auto">
            <a:xfrm>
              <a:off x="624" y="1680"/>
              <a:ext cx="624" cy="5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Simultaneous (S) solution of pressure, flowrate, and resident maas</a:t>
              </a:r>
            </a:p>
          </p:txBody>
        </p:sp>
        <p:sp>
          <p:nvSpPr>
            <p:cNvPr id="57356" name="Text Box 12"/>
            <p:cNvSpPr txBox="1">
              <a:spLocks noChangeArrowheads="1"/>
            </p:cNvSpPr>
            <p:nvPr/>
          </p:nvSpPr>
          <p:spPr bwMode="auto">
            <a:xfrm>
              <a:off x="1632" y="1632"/>
              <a:ext cx="768" cy="5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NEWTON – Controls the iteration loop of Newton-Raphson scheme</a:t>
              </a:r>
            </a:p>
          </p:txBody>
        </p:sp>
        <p:sp>
          <p:nvSpPr>
            <p:cNvPr id="57357" name="Text Box 13"/>
            <p:cNvSpPr txBox="1">
              <a:spLocks noChangeArrowheads="1"/>
            </p:cNvSpPr>
            <p:nvPr/>
          </p:nvSpPr>
          <p:spPr bwMode="auto">
            <a:xfrm>
              <a:off x="2736" y="1440"/>
              <a:ext cx="864" cy="44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COEF – Constructs the coefficient matrix of the correction equation</a:t>
              </a:r>
            </a:p>
          </p:txBody>
        </p:sp>
        <p:sp>
          <p:nvSpPr>
            <p:cNvPr id="57358" name="Text Box 14"/>
            <p:cNvSpPr txBox="1">
              <a:spLocks noChangeArrowheads="1"/>
            </p:cNvSpPr>
            <p:nvPr/>
          </p:nvSpPr>
          <p:spPr bwMode="auto">
            <a:xfrm>
              <a:off x="2736" y="1952"/>
              <a:ext cx="864" cy="44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SOLVE – Solve correction equation by Gaussian elimination method</a:t>
              </a:r>
            </a:p>
          </p:txBody>
        </p:sp>
        <p:sp>
          <p:nvSpPr>
            <p:cNvPr id="57359" name="Text Box 15"/>
            <p:cNvSpPr txBox="1">
              <a:spLocks noChangeArrowheads="1"/>
            </p:cNvSpPr>
            <p:nvPr/>
          </p:nvSpPr>
          <p:spPr bwMode="auto">
            <a:xfrm>
              <a:off x="2736" y="2448"/>
              <a:ext cx="1104" cy="3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UPDATE – After applying corrections update each variable (11)</a:t>
              </a:r>
            </a:p>
          </p:txBody>
        </p:sp>
        <p:sp>
          <p:nvSpPr>
            <p:cNvPr id="57360" name="Text Box 16"/>
            <p:cNvSpPr txBox="1">
              <a:spLocks noChangeArrowheads="1"/>
            </p:cNvSpPr>
            <p:nvPr/>
          </p:nvSpPr>
          <p:spPr bwMode="auto">
            <a:xfrm>
              <a:off x="624" y="2355"/>
              <a:ext cx="672" cy="5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Successive Substitution (SS) solution of enthalpy &amp; concentration</a:t>
              </a:r>
            </a:p>
          </p:txBody>
        </p:sp>
        <p:sp>
          <p:nvSpPr>
            <p:cNvPr id="57361" name="Text Box 17"/>
            <p:cNvSpPr txBox="1">
              <a:spLocks noChangeArrowheads="1"/>
            </p:cNvSpPr>
            <p:nvPr/>
          </p:nvSpPr>
          <p:spPr bwMode="auto">
            <a:xfrm>
              <a:off x="1680" y="2256"/>
              <a:ext cx="672" cy="44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ENTHALPY – Solves enthalpy by SS method</a:t>
              </a:r>
            </a:p>
          </p:txBody>
        </p:sp>
        <p:sp>
          <p:nvSpPr>
            <p:cNvPr id="57362" name="Text Box 18"/>
            <p:cNvSpPr txBox="1">
              <a:spLocks noChangeArrowheads="1"/>
            </p:cNvSpPr>
            <p:nvPr/>
          </p:nvSpPr>
          <p:spPr bwMode="auto">
            <a:xfrm>
              <a:off x="1680" y="2736"/>
              <a:ext cx="816" cy="3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MASSC – Solves concentration by SS method</a:t>
              </a:r>
            </a:p>
          </p:txBody>
        </p:sp>
        <p:sp>
          <p:nvSpPr>
            <p:cNvPr id="57363" name="Text Box 19"/>
            <p:cNvSpPr txBox="1">
              <a:spLocks noChangeArrowheads="1"/>
            </p:cNvSpPr>
            <p:nvPr/>
          </p:nvSpPr>
          <p:spPr bwMode="auto">
            <a:xfrm>
              <a:off x="624" y="3632"/>
              <a:ext cx="720" cy="2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Calculate flow resistances</a:t>
              </a:r>
            </a:p>
          </p:txBody>
        </p:sp>
        <p:sp>
          <p:nvSpPr>
            <p:cNvPr id="57364" name="Text Box 20"/>
            <p:cNvSpPr txBox="1">
              <a:spLocks noChangeArrowheads="1"/>
            </p:cNvSpPr>
            <p:nvPr/>
          </p:nvSpPr>
          <p:spPr bwMode="auto">
            <a:xfrm>
              <a:off x="1680" y="3648"/>
              <a:ext cx="1152" cy="2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RESIST – Calculates resistances for all branches</a:t>
              </a:r>
            </a:p>
          </p:txBody>
        </p:sp>
        <p:sp>
          <p:nvSpPr>
            <p:cNvPr id="57365" name="Text Box 21"/>
            <p:cNvSpPr txBox="1">
              <a:spLocks noChangeArrowheads="1"/>
            </p:cNvSpPr>
            <p:nvPr/>
          </p:nvSpPr>
          <p:spPr bwMode="auto">
            <a:xfrm>
              <a:off x="3120" y="3680"/>
              <a:ext cx="960" cy="3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DENSITY – Calculates density and other properties</a:t>
              </a:r>
            </a:p>
          </p:txBody>
        </p:sp>
        <p:sp>
          <p:nvSpPr>
            <p:cNvPr id="57366" name="Text Box 22"/>
            <p:cNvSpPr txBox="1">
              <a:spLocks noChangeArrowheads="1"/>
            </p:cNvSpPr>
            <p:nvPr/>
          </p:nvSpPr>
          <p:spPr bwMode="auto">
            <a:xfrm>
              <a:off x="4320" y="3675"/>
              <a:ext cx="1152" cy="3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GASP &amp; Wasp or GASPAK – A routine for thermodynamic properties</a:t>
              </a:r>
            </a:p>
          </p:txBody>
        </p:sp>
        <p:sp>
          <p:nvSpPr>
            <p:cNvPr id="57367" name="Text Box 23"/>
            <p:cNvSpPr txBox="1">
              <a:spLocks noChangeArrowheads="1"/>
            </p:cNvSpPr>
            <p:nvPr/>
          </p:nvSpPr>
          <p:spPr bwMode="auto">
            <a:xfrm>
              <a:off x="1680" y="3984"/>
              <a:ext cx="1104" cy="3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KFACT1 – KFACT21 Calculates branch resistances</a:t>
              </a:r>
            </a:p>
          </p:txBody>
        </p:sp>
        <p:sp>
          <p:nvSpPr>
            <p:cNvPr id="57368" name="Text Box 24"/>
            <p:cNvSpPr txBox="1">
              <a:spLocks noChangeArrowheads="1"/>
            </p:cNvSpPr>
            <p:nvPr/>
          </p:nvSpPr>
          <p:spPr bwMode="auto">
            <a:xfrm>
              <a:off x="672" y="4096"/>
              <a:ext cx="672" cy="2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Convergence check</a:t>
              </a:r>
            </a:p>
          </p:txBody>
        </p:sp>
        <p:sp>
          <p:nvSpPr>
            <p:cNvPr id="57369" name="Line 25"/>
            <p:cNvSpPr>
              <a:spLocks noChangeShapeType="1"/>
            </p:cNvSpPr>
            <p:nvPr/>
          </p:nvSpPr>
          <p:spPr bwMode="auto">
            <a:xfrm flipH="1">
              <a:off x="384" y="428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70" name="Line 26"/>
            <p:cNvSpPr>
              <a:spLocks noChangeShapeType="1"/>
            </p:cNvSpPr>
            <p:nvPr/>
          </p:nvSpPr>
          <p:spPr bwMode="auto">
            <a:xfrm flipV="1">
              <a:off x="384" y="1296"/>
              <a:ext cx="0" cy="29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71" name="Line 27"/>
            <p:cNvSpPr>
              <a:spLocks noChangeShapeType="1"/>
            </p:cNvSpPr>
            <p:nvPr/>
          </p:nvSpPr>
          <p:spPr bwMode="auto">
            <a:xfrm>
              <a:off x="1008" y="576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72" name="Line 28"/>
            <p:cNvSpPr>
              <a:spLocks noChangeShapeType="1"/>
            </p:cNvSpPr>
            <p:nvPr/>
          </p:nvSpPr>
          <p:spPr bwMode="auto">
            <a:xfrm flipH="1">
              <a:off x="1008" y="720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73" name="Line 29"/>
            <p:cNvSpPr>
              <a:spLocks noChangeShapeType="1"/>
            </p:cNvSpPr>
            <p:nvPr/>
          </p:nvSpPr>
          <p:spPr bwMode="auto">
            <a:xfrm>
              <a:off x="1008" y="1120"/>
              <a:ext cx="0" cy="5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74" name="Line 30"/>
            <p:cNvSpPr>
              <a:spLocks noChangeShapeType="1"/>
            </p:cNvSpPr>
            <p:nvPr/>
          </p:nvSpPr>
          <p:spPr bwMode="auto">
            <a:xfrm>
              <a:off x="1296" y="105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75" name="Line 31"/>
            <p:cNvSpPr>
              <a:spLocks noChangeShapeType="1"/>
            </p:cNvSpPr>
            <p:nvPr/>
          </p:nvSpPr>
          <p:spPr bwMode="auto">
            <a:xfrm>
              <a:off x="2544" y="110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76" name="Line 32"/>
            <p:cNvSpPr>
              <a:spLocks noChangeShapeType="1"/>
            </p:cNvSpPr>
            <p:nvPr/>
          </p:nvSpPr>
          <p:spPr bwMode="auto">
            <a:xfrm>
              <a:off x="1248" y="20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77" name="Line 33"/>
            <p:cNvSpPr>
              <a:spLocks noChangeShapeType="1"/>
            </p:cNvSpPr>
            <p:nvPr/>
          </p:nvSpPr>
          <p:spPr bwMode="auto">
            <a:xfrm>
              <a:off x="2400" y="1920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78" name="Line 34"/>
            <p:cNvSpPr>
              <a:spLocks noChangeShapeType="1"/>
            </p:cNvSpPr>
            <p:nvPr/>
          </p:nvSpPr>
          <p:spPr bwMode="auto">
            <a:xfrm flipV="1">
              <a:off x="2544" y="148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79" name="Line 35"/>
            <p:cNvSpPr>
              <a:spLocks noChangeShapeType="1"/>
            </p:cNvSpPr>
            <p:nvPr/>
          </p:nvSpPr>
          <p:spPr bwMode="auto">
            <a:xfrm>
              <a:off x="2544" y="1488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80" name="Line 36"/>
            <p:cNvSpPr>
              <a:spLocks noChangeShapeType="1"/>
            </p:cNvSpPr>
            <p:nvPr/>
          </p:nvSpPr>
          <p:spPr bwMode="auto">
            <a:xfrm>
              <a:off x="2400" y="201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81" name="Line 37"/>
            <p:cNvSpPr>
              <a:spLocks noChangeShapeType="1"/>
            </p:cNvSpPr>
            <p:nvPr/>
          </p:nvSpPr>
          <p:spPr bwMode="auto">
            <a:xfrm>
              <a:off x="2400" y="211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82" name="Line 38"/>
            <p:cNvSpPr>
              <a:spLocks noChangeShapeType="1"/>
            </p:cNvSpPr>
            <p:nvPr/>
          </p:nvSpPr>
          <p:spPr bwMode="auto">
            <a:xfrm>
              <a:off x="2544" y="2112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83" name="Line 39"/>
            <p:cNvSpPr>
              <a:spLocks noChangeShapeType="1"/>
            </p:cNvSpPr>
            <p:nvPr/>
          </p:nvSpPr>
          <p:spPr bwMode="auto">
            <a:xfrm>
              <a:off x="2544" y="2544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84" name="Text Box 40"/>
            <p:cNvSpPr txBox="1">
              <a:spLocks noChangeArrowheads="1"/>
            </p:cNvSpPr>
            <p:nvPr/>
          </p:nvSpPr>
          <p:spPr bwMode="auto">
            <a:xfrm>
              <a:off x="384" y="1142"/>
              <a:ext cx="72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Iteration loop</a:t>
              </a:r>
            </a:p>
          </p:txBody>
        </p:sp>
        <p:sp>
          <p:nvSpPr>
            <p:cNvPr id="57385" name="Line 41"/>
            <p:cNvSpPr>
              <a:spLocks noChangeShapeType="1"/>
            </p:cNvSpPr>
            <p:nvPr/>
          </p:nvSpPr>
          <p:spPr bwMode="auto">
            <a:xfrm>
              <a:off x="979" y="2224"/>
              <a:ext cx="0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86" name="Line 42"/>
            <p:cNvSpPr>
              <a:spLocks noChangeShapeType="1"/>
            </p:cNvSpPr>
            <p:nvPr/>
          </p:nvSpPr>
          <p:spPr bwMode="auto">
            <a:xfrm>
              <a:off x="1296" y="259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87" name="Line 43"/>
            <p:cNvSpPr>
              <a:spLocks noChangeShapeType="1"/>
            </p:cNvSpPr>
            <p:nvPr/>
          </p:nvSpPr>
          <p:spPr bwMode="auto">
            <a:xfrm>
              <a:off x="979" y="2912"/>
              <a:ext cx="0" cy="2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88" name="Line 44"/>
            <p:cNvSpPr>
              <a:spLocks noChangeShapeType="1"/>
            </p:cNvSpPr>
            <p:nvPr/>
          </p:nvSpPr>
          <p:spPr bwMode="auto">
            <a:xfrm>
              <a:off x="1344" y="3792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89" name="Line 45"/>
            <p:cNvSpPr>
              <a:spLocks noChangeShapeType="1"/>
            </p:cNvSpPr>
            <p:nvPr/>
          </p:nvSpPr>
          <p:spPr bwMode="auto">
            <a:xfrm>
              <a:off x="2832" y="385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90" name="Line 46"/>
            <p:cNvSpPr>
              <a:spLocks noChangeShapeType="1"/>
            </p:cNvSpPr>
            <p:nvPr/>
          </p:nvSpPr>
          <p:spPr bwMode="auto">
            <a:xfrm>
              <a:off x="4080" y="3851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91" name="Line 47"/>
            <p:cNvSpPr>
              <a:spLocks noChangeShapeType="1"/>
            </p:cNvSpPr>
            <p:nvPr/>
          </p:nvSpPr>
          <p:spPr bwMode="auto">
            <a:xfrm>
              <a:off x="2256" y="3888"/>
              <a:ext cx="0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92" name="Line 48"/>
            <p:cNvSpPr>
              <a:spLocks noChangeShapeType="1"/>
            </p:cNvSpPr>
            <p:nvPr/>
          </p:nvSpPr>
          <p:spPr bwMode="auto">
            <a:xfrm>
              <a:off x="985" y="390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393" name="Text Box 49"/>
            <p:cNvSpPr txBox="1">
              <a:spLocks noChangeArrowheads="1"/>
            </p:cNvSpPr>
            <p:nvPr/>
          </p:nvSpPr>
          <p:spPr bwMode="auto">
            <a:xfrm>
              <a:off x="3744" y="1440"/>
              <a:ext cx="816" cy="44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EQNS – Calculates residuals of three governing equations</a:t>
              </a:r>
            </a:p>
          </p:txBody>
        </p:sp>
        <p:sp>
          <p:nvSpPr>
            <p:cNvPr id="57394" name="Oval 50"/>
            <p:cNvSpPr>
              <a:spLocks noChangeArrowheads="1"/>
            </p:cNvSpPr>
            <p:nvPr/>
          </p:nvSpPr>
          <p:spPr bwMode="auto">
            <a:xfrm>
              <a:off x="4752" y="1056"/>
              <a:ext cx="816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7396" name="Oval 52"/>
            <p:cNvSpPr>
              <a:spLocks noChangeArrowheads="1"/>
            </p:cNvSpPr>
            <p:nvPr/>
          </p:nvSpPr>
          <p:spPr bwMode="auto">
            <a:xfrm>
              <a:off x="4800" y="1488"/>
              <a:ext cx="76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7398" name="Oval 54"/>
            <p:cNvSpPr>
              <a:spLocks noChangeArrowheads="1"/>
            </p:cNvSpPr>
            <p:nvPr/>
          </p:nvSpPr>
          <p:spPr bwMode="auto">
            <a:xfrm>
              <a:off x="4800" y="1968"/>
              <a:ext cx="816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7400" name="Line 56"/>
            <p:cNvSpPr>
              <a:spLocks noChangeShapeType="1"/>
            </p:cNvSpPr>
            <p:nvPr/>
          </p:nvSpPr>
          <p:spPr bwMode="auto">
            <a:xfrm>
              <a:off x="4560" y="1632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01" name="Line 57"/>
            <p:cNvSpPr>
              <a:spLocks noChangeShapeType="1"/>
            </p:cNvSpPr>
            <p:nvPr/>
          </p:nvSpPr>
          <p:spPr bwMode="auto">
            <a:xfrm flipV="1">
              <a:off x="4560" y="1296"/>
              <a:ext cx="288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02" name="Line 58"/>
            <p:cNvSpPr>
              <a:spLocks noChangeShapeType="1"/>
            </p:cNvSpPr>
            <p:nvPr/>
          </p:nvSpPr>
          <p:spPr bwMode="auto">
            <a:xfrm>
              <a:off x="4560" y="1632"/>
              <a:ext cx="336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03" name="Line 59"/>
            <p:cNvSpPr>
              <a:spLocks noChangeShapeType="1"/>
            </p:cNvSpPr>
            <p:nvPr/>
          </p:nvSpPr>
          <p:spPr bwMode="auto">
            <a:xfrm>
              <a:off x="3600" y="1680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04" name="Line 60"/>
            <p:cNvSpPr>
              <a:spLocks noChangeShapeType="1"/>
            </p:cNvSpPr>
            <p:nvPr/>
          </p:nvSpPr>
          <p:spPr bwMode="auto">
            <a:xfrm>
              <a:off x="2352" y="2640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05" name="Line 61"/>
            <p:cNvSpPr>
              <a:spLocks noChangeShapeType="1"/>
            </p:cNvSpPr>
            <p:nvPr/>
          </p:nvSpPr>
          <p:spPr bwMode="auto">
            <a:xfrm>
              <a:off x="2592" y="264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06" name="Line 62"/>
            <p:cNvSpPr>
              <a:spLocks noChangeShapeType="1"/>
            </p:cNvSpPr>
            <p:nvPr/>
          </p:nvSpPr>
          <p:spPr bwMode="auto">
            <a:xfrm>
              <a:off x="2592" y="2928"/>
              <a:ext cx="15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07" name="Oval 63"/>
            <p:cNvSpPr>
              <a:spLocks noChangeArrowheads="1"/>
            </p:cNvSpPr>
            <p:nvPr/>
          </p:nvSpPr>
          <p:spPr bwMode="auto">
            <a:xfrm>
              <a:off x="4176" y="2784"/>
              <a:ext cx="768" cy="26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7408" name="Oval 64"/>
            <p:cNvSpPr>
              <a:spLocks noChangeArrowheads="1"/>
            </p:cNvSpPr>
            <p:nvPr/>
          </p:nvSpPr>
          <p:spPr bwMode="auto">
            <a:xfrm>
              <a:off x="2928" y="2976"/>
              <a:ext cx="76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57409" name="Line 65"/>
            <p:cNvSpPr>
              <a:spLocks noChangeShapeType="1"/>
            </p:cNvSpPr>
            <p:nvPr/>
          </p:nvSpPr>
          <p:spPr bwMode="auto">
            <a:xfrm>
              <a:off x="2496" y="297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10" name="Text Box 66"/>
            <p:cNvSpPr txBox="1">
              <a:spLocks noChangeArrowheads="1"/>
            </p:cNvSpPr>
            <p:nvPr/>
          </p:nvSpPr>
          <p:spPr bwMode="auto">
            <a:xfrm>
              <a:off x="4176" y="2784"/>
              <a:ext cx="8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i="1"/>
                <a:t>Energy Conservation</a:t>
              </a:r>
            </a:p>
          </p:txBody>
        </p:sp>
        <p:sp>
          <p:nvSpPr>
            <p:cNvPr id="57411" name="Text Box 67"/>
            <p:cNvSpPr txBox="1">
              <a:spLocks noChangeArrowheads="1"/>
            </p:cNvSpPr>
            <p:nvPr/>
          </p:nvSpPr>
          <p:spPr bwMode="auto">
            <a:xfrm>
              <a:off x="2976" y="2976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 b="1" i="1" dirty="0"/>
                <a:t>Specie Conservation</a:t>
              </a:r>
            </a:p>
          </p:txBody>
        </p:sp>
        <p:sp>
          <p:nvSpPr>
            <p:cNvPr id="57412" name="Line 68"/>
            <p:cNvSpPr>
              <a:spLocks noChangeShapeType="1"/>
            </p:cNvSpPr>
            <p:nvPr/>
          </p:nvSpPr>
          <p:spPr bwMode="auto">
            <a:xfrm>
              <a:off x="384" y="1303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13" name="Text Box 69"/>
            <p:cNvSpPr txBox="1">
              <a:spLocks noChangeArrowheads="1"/>
            </p:cNvSpPr>
            <p:nvPr/>
          </p:nvSpPr>
          <p:spPr bwMode="auto">
            <a:xfrm>
              <a:off x="1584" y="1200"/>
              <a:ext cx="912" cy="3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BOUND – Supply Time-dependant boundary conditions</a:t>
              </a:r>
            </a:p>
          </p:txBody>
        </p:sp>
        <p:sp>
          <p:nvSpPr>
            <p:cNvPr id="57414" name="Line 70"/>
            <p:cNvSpPr>
              <a:spLocks noChangeShapeType="1"/>
            </p:cNvSpPr>
            <p:nvPr/>
          </p:nvSpPr>
          <p:spPr bwMode="auto">
            <a:xfrm>
              <a:off x="1008" y="1248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15" name="Line 71"/>
            <p:cNvSpPr>
              <a:spLocks noChangeShapeType="1"/>
            </p:cNvSpPr>
            <p:nvPr/>
          </p:nvSpPr>
          <p:spPr bwMode="auto">
            <a:xfrm flipH="1">
              <a:off x="1296" y="2784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16" name="Line 72"/>
            <p:cNvSpPr>
              <a:spLocks noChangeShapeType="1"/>
            </p:cNvSpPr>
            <p:nvPr/>
          </p:nvSpPr>
          <p:spPr bwMode="auto">
            <a:xfrm>
              <a:off x="2688" y="2976"/>
              <a:ext cx="0" cy="1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17" name="Line 73"/>
            <p:cNvSpPr>
              <a:spLocks noChangeShapeType="1"/>
            </p:cNvSpPr>
            <p:nvPr/>
          </p:nvSpPr>
          <p:spPr bwMode="auto">
            <a:xfrm>
              <a:off x="2688" y="3120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18" name="Text Box 74"/>
            <p:cNvSpPr txBox="1">
              <a:spLocks noChangeArrowheads="1"/>
            </p:cNvSpPr>
            <p:nvPr/>
          </p:nvSpPr>
          <p:spPr bwMode="auto">
            <a:xfrm>
              <a:off x="672" y="3120"/>
              <a:ext cx="672" cy="358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Solution of Temperature of Solid</a:t>
              </a:r>
            </a:p>
          </p:txBody>
        </p:sp>
        <p:sp>
          <p:nvSpPr>
            <p:cNvPr id="57419" name="Text Box 75"/>
            <p:cNvSpPr txBox="1">
              <a:spLocks noChangeArrowheads="1"/>
            </p:cNvSpPr>
            <p:nvPr/>
          </p:nvSpPr>
          <p:spPr bwMode="auto">
            <a:xfrm>
              <a:off x="1680" y="3168"/>
              <a:ext cx="960" cy="358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000"/>
                <a:t>TSOLID or TSOLIDNR – Solves temperature by SS or S method</a:t>
              </a:r>
            </a:p>
          </p:txBody>
        </p:sp>
        <p:grpSp>
          <p:nvGrpSpPr>
            <p:cNvPr id="57420" name="Group 76"/>
            <p:cNvGrpSpPr>
              <a:grpSpLocks/>
            </p:cNvGrpSpPr>
            <p:nvPr/>
          </p:nvGrpSpPr>
          <p:grpSpPr bwMode="auto">
            <a:xfrm>
              <a:off x="3768" y="3326"/>
              <a:ext cx="816" cy="288"/>
              <a:chOff x="4128" y="2208"/>
              <a:chExt cx="816" cy="288"/>
            </a:xfrm>
          </p:grpSpPr>
          <p:sp>
            <p:nvSpPr>
              <p:cNvPr id="57421" name="Text Box 77"/>
              <p:cNvSpPr txBox="1">
                <a:spLocks noChangeArrowheads="1"/>
              </p:cNvSpPr>
              <p:nvPr/>
            </p:nvSpPr>
            <p:spPr bwMode="auto">
              <a:xfrm>
                <a:off x="4224" y="2211"/>
                <a:ext cx="67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sz="1000" b="1" i="1"/>
                  <a:t>Solid Temperature</a:t>
                </a:r>
              </a:p>
            </p:txBody>
          </p:sp>
          <p:sp>
            <p:nvSpPr>
              <p:cNvPr id="57422" name="Oval 78"/>
              <p:cNvSpPr>
                <a:spLocks noChangeArrowheads="1"/>
              </p:cNvSpPr>
              <p:nvPr/>
            </p:nvSpPr>
            <p:spPr bwMode="auto">
              <a:xfrm>
                <a:off x="4128" y="2208"/>
                <a:ext cx="816" cy="288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57423" name="Line 79"/>
            <p:cNvSpPr>
              <a:spLocks noChangeShapeType="1"/>
            </p:cNvSpPr>
            <p:nvPr/>
          </p:nvSpPr>
          <p:spPr bwMode="auto">
            <a:xfrm>
              <a:off x="2640" y="3470"/>
              <a:ext cx="1128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57424" name="Text Box 80"/>
            <p:cNvSpPr txBox="1">
              <a:spLocks noChangeArrowheads="1"/>
            </p:cNvSpPr>
            <p:nvPr/>
          </p:nvSpPr>
          <p:spPr bwMode="auto">
            <a:xfrm>
              <a:off x="384" y="1267"/>
              <a:ext cx="624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/>
                <a:t>repeated for each time step</a:t>
              </a:r>
            </a:p>
          </p:txBody>
        </p:sp>
        <p:sp>
          <p:nvSpPr>
            <p:cNvPr id="57426" name="Line 82"/>
            <p:cNvSpPr>
              <a:spLocks noChangeShapeType="1"/>
            </p:cNvSpPr>
            <p:nvPr/>
          </p:nvSpPr>
          <p:spPr bwMode="auto">
            <a:xfrm>
              <a:off x="1344" y="3312"/>
              <a:ext cx="33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7427" name="Line 83"/>
            <p:cNvSpPr>
              <a:spLocks noChangeShapeType="1"/>
            </p:cNvSpPr>
            <p:nvPr/>
          </p:nvSpPr>
          <p:spPr bwMode="auto">
            <a:xfrm>
              <a:off x="960" y="3456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8CCF-8AE7-4EF9-9280-F7D87AE3E496}" type="slidenum">
              <a:rPr lang="en-US"/>
              <a:pPr/>
              <a:t>6</a:t>
            </a:fld>
            <a:endParaRPr lang="en-US"/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1447800" y="763587"/>
            <a:ext cx="7010400" cy="6413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600" dirty="0" smtClean="0"/>
              <a:t>Solid Node Input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057400"/>
            <a:ext cx="4343400" cy="27432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307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B8CCF-8AE7-4EF9-9280-F7D87AE3E496}" type="slidenum">
              <a:rPr lang="en-US"/>
              <a:pPr/>
              <a:t>7</a:t>
            </a:fld>
            <a:endParaRPr lang="en-US"/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1447800" y="763587"/>
            <a:ext cx="7010400" cy="6413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600" dirty="0" smtClean="0"/>
              <a:t>Material Properties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1828800"/>
            <a:ext cx="5181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GFSSP installation directory contains temperature-dependent properties (k and </a:t>
            </a:r>
            <a:r>
              <a:rPr lang="en-US" dirty="0" err="1" smtClean="0"/>
              <a:t>Cp</a:t>
            </a:r>
            <a:r>
              <a:rPr lang="en-US" dirty="0" smtClean="0"/>
              <a:t>) for 40 common materials.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CAUTION:  Not all library materials contain properties at cryogenic temperatures.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Up to 5 user-defined material properties may be defined in short text files: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User1k.prp and user1cp.prp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User2k.prp and user2cp.prp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Units are: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T:  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K:  BTU/s-</a:t>
            </a:r>
            <a:r>
              <a:rPr lang="en-US" dirty="0" err="1" smtClean="0"/>
              <a:t>ft</a:t>
            </a:r>
            <a:r>
              <a:rPr lang="en-US" dirty="0" smtClean="0"/>
              <a:t>-R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Cp</a:t>
            </a:r>
            <a:r>
              <a:rPr lang="en-US" dirty="0" smtClean="0"/>
              <a:t>:  BTU/</a:t>
            </a:r>
            <a:r>
              <a:rPr lang="en-US" dirty="0" err="1" smtClean="0"/>
              <a:t>lbm</a:t>
            </a:r>
            <a:r>
              <a:rPr lang="en-US" dirty="0" smtClean="0"/>
              <a:t>-R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63395"/>
            <a:ext cx="2179320" cy="23545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717975"/>
            <a:ext cx="2179320" cy="2354580"/>
          </a:xfrm>
          <a:prstGeom prst="rect">
            <a:avLst/>
          </a:prstGeom>
        </p:spPr>
      </p:pic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054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617C0-FD37-40AF-BD05-F14BE84314BB}" type="slidenum">
              <a:rPr lang="en-US"/>
              <a:pPr/>
              <a:t>8</a:t>
            </a:fld>
            <a:endParaRPr lang="en-US"/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2133600" y="720725"/>
            <a:ext cx="5334000" cy="12827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600" dirty="0"/>
              <a:t>Ambient </a:t>
            </a:r>
            <a:r>
              <a:rPr lang="en-US" sz="3600" dirty="0" smtClean="0"/>
              <a:t>Node Input</a:t>
            </a:r>
            <a:endParaRPr lang="en-US" sz="3600" dirty="0"/>
          </a:p>
          <a:p>
            <a:pPr algn="ctr" eaLnBrk="0" hangingPunct="0">
              <a:spcBef>
                <a:spcPct val="50000"/>
              </a:spcBef>
            </a:pPr>
            <a:endParaRPr lang="en-US" sz="2800" dirty="0">
              <a:latin typeface="Times New Roman" pitchFamily="18" charset="0"/>
            </a:endParaRPr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286000"/>
            <a:ext cx="42672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3898F-AC46-4FB6-AF81-948DEEA64738}" type="slidenum">
              <a:rPr lang="en-US"/>
              <a:pPr/>
              <a:t>9</a:t>
            </a:fld>
            <a:endParaRPr lang="en-US"/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447800" y="1066800"/>
            <a:ext cx="6959600" cy="6413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600"/>
              <a:t>Ambient to Solid Conductor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752600" y="1752600"/>
            <a:ext cx="1676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/>
              <a:t>Input</a:t>
            </a: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5105400" y="1752600"/>
            <a:ext cx="2057400" cy="39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/>
              <a:t>Output</a:t>
            </a:r>
          </a:p>
        </p:txBody>
      </p:sp>
      <p:graphicFrame>
        <p:nvGraphicFramePr>
          <p:cNvPr id="68616" name="Object 8"/>
          <p:cNvGraphicFramePr>
            <a:graphicFrameLocks noChangeAspect="1"/>
          </p:cNvGraphicFramePr>
          <p:nvPr/>
        </p:nvGraphicFramePr>
        <p:xfrm>
          <a:off x="4572000" y="2362200"/>
          <a:ext cx="3105150" cy="197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52" name="Photo Editor Photo" r:id="rId3" imgW="2572109" imgH="1638529" progId="">
                  <p:embed/>
                </p:oleObj>
              </mc:Choice>
              <mc:Fallback>
                <p:oleObj name="Photo Editor Photo" r:id="rId3" imgW="2572109" imgH="1638529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362200"/>
                        <a:ext cx="3105150" cy="197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6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2286000"/>
            <a:ext cx="28289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Conjugate Heat Transfer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3081</TotalTime>
  <Words>1238</Words>
  <Application>Microsoft Office PowerPoint</Application>
  <PresentationFormat>On-screen Show (4:3)</PresentationFormat>
  <Paragraphs>272</Paragraphs>
  <Slides>33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Cambria Math</vt:lpstr>
      <vt:lpstr>Times New Roman</vt:lpstr>
      <vt:lpstr>Default Design</vt:lpstr>
      <vt:lpstr>Equation</vt:lpstr>
      <vt:lpstr>Photo Editor Photo</vt:lpstr>
      <vt:lpstr>Microsoft Equation 3.0</vt:lpstr>
      <vt:lpstr>Conjugate Heat Transfer- Modeling Heat Transfer Between Solid and Fluid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Advanced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LMIT-ODIN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Modeling Resistances in Fluid Component</dc:title>
  <dc:creator>majumak</dc:creator>
  <cp:lastModifiedBy>Leclair, Andre C. (MSFC-ER43)</cp:lastModifiedBy>
  <cp:revision>50</cp:revision>
  <dcterms:created xsi:type="dcterms:W3CDTF">2006-07-10T13:25:38Z</dcterms:created>
  <dcterms:modified xsi:type="dcterms:W3CDTF">2015-11-06T16:15:06Z</dcterms:modified>
</cp:coreProperties>
</file>