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88" r:id="rId3"/>
    <p:sldId id="404" r:id="rId4"/>
    <p:sldId id="419" r:id="rId5"/>
    <p:sldId id="406" r:id="rId6"/>
    <p:sldId id="405" r:id="rId7"/>
    <p:sldId id="407" r:id="rId8"/>
    <p:sldId id="408" r:id="rId9"/>
    <p:sldId id="410" r:id="rId10"/>
    <p:sldId id="411" r:id="rId11"/>
    <p:sldId id="409" r:id="rId12"/>
    <p:sldId id="412" r:id="rId13"/>
    <p:sldId id="413" r:id="rId14"/>
    <p:sldId id="414" r:id="rId15"/>
    <p:sldId id="415" r:id="rId16"/>
    <p:sldId id="416" r:id="rId17"/>
    <p:sldId id="417" r:id="rId18"/>
    <p:sldId id="418" r:id="rId19"/>
    <p:sldId id="386" r:id="rId20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16C47DD-5E3F-4441-9C3B-1FF26909AA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908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916688D1-2AA2-4146-9C12-61AA41914B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552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34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343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 w="9525"/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844C5B68-D40F-49B9-A689-394D303C058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4348" name="Picture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r>
              <a:rPr lang="en-US" smtClean="0"/>
              <a:t>GFSSP 7.01 Compressible Flow</a:t>
            </a:r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  <p:pic>
        <p:nvPicPr>
          <p:cNvPr id="1058" name="Picture 3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0" name="Line 36"/>
          <p:cNvSpPr>
            <a:spLocks noChangeShapeType="1"/>
          </p:cNvSpPr>
          <p:nvPr userDrawn="1"/>
        </p:nvSpPr>
        <p:spPr bwMode="auto">
          <a:xfrm>
            <a:off x="7067550" y="847725"/>
            <a:ext cx="569913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4D853-A41D-41C4-9FC8-09C61AB967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2.emf"/><Relationship Id="rId4" Type="http://schemas.openxmlformats.org/officeDocument/2006/relationships/package" Target="../embeddings/Microsoft_Word_Document6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8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3.jpeg"/><Relationship Id="rId7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Document2.docx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package" Target="../embeddings/Microsoft_Word_Document4.docx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Document5.docx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23900" y="338138"/>
            <a:ext cx="7772400" cy="1143000"/>
          </a:xfrm>
        </p:spPr>
        <p:txBody>
          <a:bodyPr/>
          <a:lstStyle/>
          <a:p>
            <a:r>
              <a:rPr lang="en-US" sz="3600" b="1" dirty="0" smtClean="0"/>
              <a:t>Compressible Flow</a:t>
            </a:r>
            <a:endParaRPr lang="en-US" sz="3600" b="1" dirty="0"/>
          </a:p>
        </p:txBody>
      </p:sp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1590496" y="2045238"/>
          <a:ext cx="6057941" cy="193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1496" r:id="rId4" imgW="7574280" imgH="2407920" progId="">
                  <p:embed/>
                </p:oleObj>
              </mc:Choice>
              <mc:Fallback>
                <p:oleObj r:id="rId4" imgW="7574280" imgH="240792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0496" y="2045238"/>
                        <a:ext cx="6057941" cy="1930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848" y="1573931"/>
            <a:ext cx="8534400" cy="454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Fanno Curve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62045" y="1264285"/>
            <a:ext cx="5956300" cy="1401763"/>
            <a:chOff x="1593850" y="2727325"/>
            <a:chExt cx="5956300" cy="1401763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2098352" y="2898183"/>
              <a:ext cx="1143000" cy="9540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93850" y="2727325"/>
              <a:ext cx="5956300" cy="1401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Rectangle 6"/>
          <p:cNvSpPr/>
          <p:nvPr/>
        </p:nvSpPr>
        <p:spPr>
          <a:xfrm>
            <a:off x="569732" y="104369"/>
            <a:ext cx="8384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+mj-lt"/>
              </a:rPr>
              <a:t>Example 18 - Simulation of a Subsonic Fanno Flow</a:t>
            </a:r>
            <a:endParaRPr lang="en-US" sz="2000" dirty="0">
              <a:latin typeface="+mj-lt"/>
            </a:endParaRPr>
          </a:p>
        </p:txBody>
      </p:sp>
      <p:pic>
        <p:nvPicPr>
          <p:cNvPr id="2252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2507" y="2839679"/>
            <a:ext cx="595947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666" y="1182522"/>
            <a:ext cx="5973763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8357" name="Object 5"/>
          <p:cNvGraphicFramePr>
            <a:graphicFrameLocks noChangeAspect="1"/>
          </p:cNvGraphicFramePr>
          <p:nvPr/>
        </p:nvGraphicFramePr>
        <p:xfrm>
          <a:off x="1554217" y="3605020"/>
          <a:ext cx="6100762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64" name="Document" r:id="rId4" imgW="6099983" imgH="1251772" progId="Word.Document.12">
                  <p:embed/>
                </p:oleObj>
              </mc:Choice>
              <mc:Fallback>
                <p:oleObj name="Document" r:id="rId4" imgW="6099983" imgH="1251772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217" y="3605020"/>
                        <a:ext cx="6100762" cy="1252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/>
        </p:nvSpPr>
        <p:spPr>
          <a:xfrm>
            <a:off x="569732" y="104369"/>
            <a:ext cx="8384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Fanno Flow Model</a:t>
            </a:r>
            <a:endParaRPr lang="en-US" sz="20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15806" y="1051316"/>
            <a:ext cx="18487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VTASC Model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335819" y="5041127"/>
            <a:ext cx="6949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the User Subroutine Friction Factor was set to 0.002, which was used for analytical solution</a:t>
            </a:r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445" y="1047491"/>
            <a:ext cx="3946209" cy="270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944" y="1208599"/>
            <a:ext cx="5003056" cy="244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8337" y="3663785"/>
            <a:ext cx="5448300" cy="300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12898" y="190832"/>
            <a:ext cx="559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Comparison with Analytical Solution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993968"/>
            <a:ext cx="6515100" cy="50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57200" y="190831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Flow with Heat Transfer (Rayleigh Flow)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7" name="Object 3"/>
          <p:cNvGraphicFramePr>
            <a:graphicFrameLocks noChangeAspect="1"/>
          </p:cNvGraphicFramePr>
          <p:nvPr/>
        </p:nvGraphicFramePr>
        <p:xfrm>
          <a:off x="223838" y="1470025"/>
          <a:ext cx="4779962" cy="481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1" name="Image Document" r:id="rId3" imgW="4591080" imgH="4619520" progId="Imaging.Document">
                  <p:embed/>
                </p:oleObj>
              </mc:Choice>
              <mc:Fallback>
                <p:oleObj name="Image Document" r:id="rId3" imgW="4591080" imgH="4619520" progId="Imaging.Document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1470025"/>
                        <a:ext cx="4779962" cy="481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428" name="Object 4"/>
          <p:cNvGraphicFramePr>
            <a:graphicFrameLocks noChangeAspect="1"/>
          </p:cNvGraphicFramePr>
          <p:nvPr/>
        </p:nvGraphicFramePr>
        <p:xfrm>
          <a:off x="4999038" y="1489075"/>
          <a:ext cx="3978275" cy="428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1442" name="Image Document" r:id="rId5" imgW="4276800" imgH="4610160" progId="Imaging.Document">
                  <p:embed/>
                </p:oleObj>
              </mc:Choice>
              <mc:Fallback>
                <p:oleObj name="Image Document" r:id="rId5" imgW="4276800" imgH="4610160" progId="Imaging.Document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9038" y="1489075"/>
                        <a:ext cx="3978275" cy="428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449249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Flow with Heat Transfer</a:t>
            </a:r>
            <a:b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Concept of </a:t>
            </a:r>
            <a:r>
              <a:rPr kumimoji="0" lang="en-US" sz="20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*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(star) quantities &amp; Rayleigh Curve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74987" y="191514"/>
            <a:ext cx="80329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Example 19 - Simulation of a Rayleigh Flow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156529" y="1471019"/>
            <a:ext cx="5956300" cy="1401763"/>
            <a:chOff x="1593850" y="2727325"/>
            <a:chExt cx="5956300" cy="1401763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2098352" y="2898183"/>
              <a:ext cx="1143000" cy="9540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93850" y="2727325"/>
              <a:ext cx="5956300" cy="1401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324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940" y="2711395"/>
            <a:ext cx="7563511" cy="326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689" y="1106115"/>
            <a:ext cx="5973763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18559" y="3861103"/>
          <a:ext cx="5627370" cy="582930"/>
        </p:xfrm>
        <a:graphic>
          <a:graphicData uri="http://schemas.openxmlformats.org/drawingml/2006/table">
            <a:tbl>
              <a:tblPr/>
              <a:tblGrid>
                <a:gridCol w="1875790"/>
                <a:gridCol w="1875790"/>
                <a:gridCol w="1875790"/>
              </a:tblGrid>
              <a:tr h="1911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Boundary Node Number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Pressure (psia)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latin typeface="Times New Roman"/>
                          <a:ea typeface="Calibri"/>
                          <a:cs typeface="Times New Roman"/>
                        </a:rPr>
                        <a:t>Temperature (ºF)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1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80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6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en-US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en-US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3139556" y="3341292"/>
            <a:ext cx="2864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Boundary Conditions 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405612" y="979754"/>
            <a:ext cx="1919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+mj-lt"/>
                <a:ea typeface="Times New Roman"/>
              </a:rPr>
              <a:t>VTASC Model </a:t>
            </a:r>
            <a:endParaRPr lang="en-US" sz="20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5819" y="5041127"/>
            <a:ext cx="6949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the User Subroutine Friction Factor was set to zero to eliminate frictional effect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569732" y="104369"/>
            <a:ext cx="8384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ea typeface="Times New Roman"/>
              </a:rPr>
              <a:t>Rayleigh Flow </a:t>
            </a:r>
            <a:r>
              <a:rPr lang="en-US" sz="2000" dirty="0" smtClean="0"/>
              <a:t>Model</a:t>
            </a:r>
            <a:endParaRPr lang="en-US" sz="2000" dirty="0"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17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273" y="2176937"/>
            <a:ext cx="4422292" cy="287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5870" y="2571471"/>
            <a:ext cx="3746224" cy="232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12898" y="190832"/>
            <a:ext cx="5597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Comparison with Analytical Solution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/>
              <a:t>CONCLUSIONS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7849" y="1718807"/>
            <a:ext cx="7772400" cy="4114800"/>
          </a:xfrm>
        </p:spPr>
        <p:txBody>
          <a:bodyPr/>
          <a:lstStyle/>
          <a:p>
            <a:r>
              <a:rPr lang="en-US" sz="2000" dirty="0"/>
              <a:t>GFSSP </a:t>
            </a:r>
            <a:r>
              <a:rPr lang="en-US" sz="2000" dirty="0" smtClean="0"/>
              <a:t>can model subsonic compressible flows for ideal and real gas</a:t>
            </a:r>
            <a:endParaRPr lang="en-US" sz="2000" dirty="0"/>
          </a:p>
          <a:p>
            <a:r>
              <a:rPr lang="en-US" sz="2000" dirty="0" smtClean="0"/>
              <a:t>For compressible flows, inertia term in the momentum conservation equation needs to be activated to account for fluid acceleration due to large density and area change</a:t>
            </a:r>
            <a:endParaRPr lang="en-US" sz="2000" dirty="0"/>
          </a:p>
          <a:p>
            <a:r>
              <a:rPr lang="en-US" sz="2000" dirty="0" smtClean="0"/>
              <a:t>GFSSP predictions for compressible flows have been validated by comparing with analytical solutions of three classical compressible flow problems:</a:t>
            </a:r>
            <a:endParaRPr lang="en-US" sz="2000" dirty="0"/>
          </a:p>
          <a:p>
            <a:pPr lvl="1"/>
            <a:r>
              <a:rPr lang="en-US" sz="2000" smtClean="0"/>
              <a:t>Converging-Diverging Nozzle</a:t>
            </a:r>
            <a:endParaRPr lang="en-US" sz="2000" dirty="0"/>
          </a:p>
          <a:p>
            <a:pPr lvl="1"/>
            <a:r>
              <a:rPr lang="en-US" sz="2000" dirty="0" smtClean="0"/>
              <a:t>Subsonic Flow with Friction (Fanno Flow)</a:t>
            </a:r>
            <a:endParaRPr lang="en-US" sz="2000" dirty="0"/>
          </a:p>
          <a:p>
            <a:pPr lvl="1"/>
            <a:r>
              <a:rPr lang="en-US" sz="2000" dirty="0" smtClean="0"/>
              <a:t>Subsonic Flow with Heat Transfer (Rayleigh Flow)</a:t>
            </a:r>
          </a:p>
          <a:p>
            <a:pPr>
              <a:buNone/>
            </a:pP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3200" b="1"/>
              <a:t>CONTENT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799" y="1981200"/>
            <a:ext cx="8108343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One-dimensional Compressible Flow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Compressible Flow Modeling in GFSSP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Converging- Diverging Nozzle (Example 3 &amp; Tutorial 1)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Fanno Flow (Example 18)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Rayleigh Flow (Example 19)</a:t>
            </a:r>
            <a:endParaRPr lang="en-US" sz="2400" dirty="0"/>
          </a:p>
          <a:p>
            <a:pPr algn="ctr">
              <a:lnSpc>
                <a:spcPct val="90000"/>
              </a:lnSpc>
            </a:pPr>
            <a:endParaRPr lang="en-US" sz="5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81055" y="103367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One-Dimensional Compressible Flow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Object 11"/>
          <p:cNvGraphicFramePr>
            <a:graphicFrameLocks noChangeAspect="1"/>
          </p:cNvGraphicFramePr>
          <p:nvPr/>
        </p:nvGraphicFramePr>
        <p:xfrm>
          <a:off x="2782956" y="1924271"/>
          <a:ext cx="53911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81" name="Equation" r:id="rId3" imgW="2933640" imgH="203040" progId="Equation.3">
                  <p:embed/>
                </p:oleObj>
              </mc:Choice>
              <mc:Fallback>
                <p:oleObj name="Equation" r:id="rId3" imgW="29336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956" y="1924271"/>
                        <a:ext cx="5391150" cy="373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762000" y="1600200"/>
            <a:ext cx="1565275" cy="762000"/>
            <a:chOff x="1344" y="1008"/>
            <a:chExt cx="986" cy="480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344" y="1008"/>
              <a:ext cx="192" cy="4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2184" y="1008"/>
              <a:ext cx="144" cy="33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440" y="100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 flipV="1">
              <a:off x="1440" y="1344"/>
              <a:ext cx="81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40" y="1248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 Box 10"/>
            <p:cNvSpPr txBox="1">
              <a:spLocks noChangeArrowheads="1"/>
            </p:cNvSpPr>
            <p:nvPr/>
          </p:nvSpPr>
          <p:spPr bwMode="auto">
            <a:xfrm>
              <a:off x="1898" y="1132"/>
              <a:ext cx="432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/>
                <a:t>X</a:t>
              </a:r>
            </a:p>
          </p:txBody>
        </p:sp>
      </p:grp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667000" y="978728"/>
            <a:ext cx="647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properties are function of x only</a:t>
            </a: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57200" y="1050925"/>
            <a:ext cx="24450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u="sng" dirty="0"/>
              <a:t>Assumptions</a:t>
            </a:r>
          </a:p>
        </p:txBody>
      </p:sp>
      <p:graphicFrame>
        <p:nvGraphicFramePr>
          <p:cNvPr id="206861" name="Object 13"/>
          <p:cNvGraphicFramePr>
            <a:graphicFrameLocks noChangeAspect="1"/>
          </p:cNvGraphicFramePr>
          <p:nvPr/>
        </p:nvGraphicFramePr>
        <p:xfrm>
          <a:off x="409382" y="3072821"/>
          <a:ext cx="6814764" cy="21432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82" name="Document" r:id="rId5" imgW="5956042" imgH="1873699" progId="Word.Document.12">
                  <p:embed/>
                </p:oleObj>
              </mc:Choice>
              <mc:Fallback>
                <p:oleObj name="Document" r:id="rId5" imgW="5956042" imgH="1873699" progId="Word.Document.12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382" y="3072821"/>
                        <a:ext cx="6814764" cy="21432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6862" name="Object 14"/>
          <p:cNvGraphicFramePr>
            <a:graphicFrameLocks noChangeAspect="1"/>
          </p:cNvGraphicFramePr>
          <p:nvPr/>
        </p:nvGraphicFramePr>
        <p:xfrm>
          <a:off x="3356780" y="3315694"/>
          <a:ext cx="5123866" cy="890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83" name="Equation" r:id="rId7" imgW="3784600" imgH="660400" progId="Equation.DSMT4">
                  <p:embed/>
                </p:oleObj>
              </mc:Choice>
              <mc:Fallback>
                <p:oleObj name="Equation" r:id="rId7" imgW="3784600" imgH="6604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780" y="3315694"/>
                        <a:ext cx="5123866" cy="8905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3275937" y="2592125"/>
            <a:ext cx="46674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Analytical Solution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214685" y="2552369"/>
            <a:ext cx="3124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Governing Equations</a:t>
            </a:r>
            <a:endParaRPr lang="en-US" sz="2000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3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067" y="2774340"/>
            <a:ext cx="2943225" cy="33813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" y="2874061"/>
            <a:ext cx="4839176" cy="31889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48355" y="135172"/>
            <a:ext cx="729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Compressible Flow Modeling in GFSSP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91266" y="984916"/>
            <a:ext cx="782408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1800" dirty="0" smtClean="0"/>
              <a:t>GFSSP considers all fluids to be compressible at all speeds, however, inertia term in Momentum Conservation Equation needs to be activated for high speed flows</a:t>
            </a:r>
          </a:p>
          <a:p>
            <a:pPr algn="l">
              <a:buFont typeface="Arial" pitchFamily="34" charset="0"/>
              <a:buChar char="•"/>
            </a:pPr>
            <a:r>
              <a:rPr lang="en-US" sz="1800" dirty="0"/>
              <a:t> </a:t>
            </a:r>
            <a:r>
              <a:rPr lang="en-US" sz="1800" dirty="0" smtClean="0"/>
              <a:t>When inertia term is activated in a branch, the upstream pressure becomes static pressure. However, pressure in the upstream boundary node is always a </a:t>
            </a:r>
            <a:r>
              <a:rPr lang="en-US" sz="1800" smtClean="0"/>
              <a:t>stagnation pressure</a:t>
            </a:r>
            <a:endParaRPr lang="en-US" sz="1800" dirty="0" smtClean="0"/>
          </a:p>
          <a:p>
            <a:pPr algn="l"/>
            <a:endParaRPr lang="en-US" sz="2000" dirty="0" smtClean="0"/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550461" y="4306001"/>
            <a:ext cx="540689" cy="159026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7345679" y="5344933"/>
            <a:ext cx="540689" cy="159026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/>
        </p:nvSpPr>
        <p:spPr bwMode="auto">
          <a:xfrm>
            <a:off x="582627" y="0"/>
            <a:ext cx="8229600" cy="78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2400" dirty="0"/>
              <a:t>Converging-Diverging Nozzle</a:t>
            </a:r>
          </a:p>
        </p:txBody>
      </p:sp>
      <p:pic>
        <p:nvPicPr>
          <p:cNvPr id="6" name="Object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9838"/>
            <a:ext cx="640397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326188" y="1912144"/>
            <a:ext cx="2700337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a &amp; b : Subsonic Flow</a:t>
            </a:r>
          </a:p>
          <a:p>
            <a:pPr>
              <a:spcBef>
                <a:spcPct val="50000"/>
              </a:spcBef>
            </a:pPr>
            <a:r>
              <a:rPr lang="en-US" sz="1800" dirty="0"/>
              <a:t>c: Sonic flow at throat; rest subsonic flow</a:t>
            </a:r>
          </a:p>
          <a:p>
            <a:pPr>
              <a:spcBef>
                <a:spcPct val="50000"/>
              </a:spcBef>
            </a:pPr>
            <a:r>
              <a:rPr lang="en-US" sz="1800" dirty="0"/>
              <a:t>d: Shock wave in diverging section</a:t>
            </a:r>
          </a:p>
          <a:p>
            <a:pPr>
              <a:spcBef>
                <a:spcPct val="50000"/>
              </a:spcBef>
            </a:pPr>
            <a:r>
              <a:rPr lang="en-US" sz="1800" dirty="0"/>
              <a:t>e: Shock wave at exit plane</a:t>
            </a:r>
          </a:p>
          <a:p>
            <a:pPr>
              <a:spcBef>
                <a:spcPct val="50000"/>
              </a:spcBef>
            </a:pPr>
            <a:r>
              <a:rPr lang="en-US" sz="1800" dirty="0"/>
              <a:t>f: Supersonic flow in diverging section</a:t>
            </a:r>
          </a:p>
          <a:p>
            <a:pPr>
              <a:spcBef>
                <a:spcPct val="50000"/>
              </a:spcBef>
            </a:pPr>
            <a:r>
              <a:rPr lang="en-US" sz="1800" dirty="0"/>
              <a:t>g: Same as f, further expansion occurs at outside nozzle   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5022850" y="1029356"/>
            <a:ext cx="3989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 dirty="0"/>
              <a:t>Effect of varying back pressure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84743" y="0"/>
            <a:ext cx="77286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Example 3 - Simulation of Compressible Flow in a Converging-Diverging Nozzle</a:t>
            </a:r>
            <a:endParaRPr lang="en-US" sz="2000" dirty="0"/>
          </a:p>
        </p:txBody>
      </p:sp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11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721" y="1017712"/>
            <a:ext cx="5965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11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4707" y="4632561"/>
            <a:ext cx="61341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214951" y="868437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70C0"/>
                </a:solidFill>
              </a:rPr>
              <a:t>Detailed Schematic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95220" y="4207983"/>
            <a:ext cx="1680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70C0"/>
                </a:solidFill>
              </a:rPr>
              <a:t>VTASC Model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053" y="3011989"/>
            <a:ext cx="4274972" cy="293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22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3768" y="3029446"/>
            <a:ext cx="4101693" cy="281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423284" y="159026"/>
            <a:ext cx="6798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3 – Converging-Diverging Nozzle</a:t>
            </a:r>
            <a:endParaRPr lang="en-US" dirty="0"/>
          </a:p>
        </p:txBody>
      </p:sp>
      <p:graphicFrame>
        <p:nvGraphicFramePr>
          <p:cNvPr id="222214" name="Object 6"/>
          <p:cNvGraphicFramePr>
            <a:graphicFrameLocks noChangeAspect="1"/>
          </p:cNvGraphicFramePr>
          <p:nvPr/>
        </p:nvGraphicFramePr>
        <p:xfrm>
          <a:off x="3782184" y="1342417"/>
          <a:ext cx="6111875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28" name="Document" r:id="rId5" imgW="6112609" imgH="1642996" progId="Word.Document.12">
                  <p:embed/>
                </p:oleObj>
              </mc:Choice>
              <mc:Fallback>
                <p:oleObj name="Document" r:id="rId5" imgW="6112609" imgH="1642996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2184" y="1342417"/>
                        <a:ext cx="6111875" cy="164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2215" name="Object 7"/>
          <p:cNvGraphicFramePr>
            <a:graphicFrameLocks noChangeAspect="1"/>
          </p:cNvGraphicFramePr>
          <p:nvPr/>
        </p:nvGraphicFramePr>
        <p:xfrm>
          <a:off x="-270344" y="1345454"/>
          <a:ext cx="6102350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29" name="Document" r:id="rId7" imgW="6102869" imgH="1479596" progId="Word.Document.12">
                  <p:embed/>
                </p:oleObj>
              </mc:Choice>
              <mc:Fallback>
                <p:oleObj name="Document" r:id="rId7" imgW="6102869" imgH="1479596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70344" y="1345454"/>
                        <a:ext cx="6102350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1533128" y="1051316"/>
            <a:ext cx="2531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Boundary Conditions</a:t>
            </a:r>
            <a:endParaRPr lang="en-US" sz="1800" dirty="0"/>
          </a:p>
        </p:txBody>
      </p:sp>
      <p:sp>
        <p:nvSpPr>
          <p:cNvPr id="12" name="Rectangle 11"/>
          <p:cNvSpPr/>
          <p:nvPr/>
        </p:nvSpPr>
        <p:spPr>
          <a:xfrm>
            <a:off x="5041127" y="977968"/>
            <a:ext cx="3343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Predicted Mass Flow Rate with Varying Exit Pressure</a:t>
            </a:r>
            <a:endParaRPr lang="en-US" sz="1400" dirty="0"/>
          </a:p>
        </p:txBody>
      </p:sp>
      <p:sp>
        <p:nvSpPr>
          <p:cNvPr id="13" name="Rectangle 12"/>
          <p:cNvSpPr/>
          <p:nvPr/>
        </p:nvSpPr>
        <p:spPr>
          <a:xfrm>
            <a:off x="0" y="597138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Predicted Pressures for the Isentropic Steam Nozzle 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4456706" y="5955485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Predicted Temperatures for the Isentropic Steam Nozzle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3284" y="159026"/>
            <a:ext cx="6798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3 – Converging-Diverging Nozzle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85961" y="1129085"/>
            <a:ext cx="7267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Comparison with Isentropic Solution</a:t>
            </a:r>
            <a:endParaRPr lang="en-US" sz="1800" dirty="0"/>
          </a:p>
        </p:txBody>
      </p:sp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1466629" y="1489061"/>
          <a:ext cx="5956300" cy="203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55" name="Document" r:id="rId3" imgW="5956042" imgH="2035659" progId="Word.Document.12">
                  <p:embed/>
                </p:oleObj>
              </mc:Choice>
              <mc:Fallback>
                <p:oleObj name="Document" r:id="rId3" imgW="5956042" imgH="203565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629" y="1489061"/>
                        <a:ext cx="5956300" cy="203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3235" name="Object 3"/>
          <p:cNvGraphicFramePr>
            <a:graphicFrameLocks noChangeAspect="1"/>
          </p:cNvGraphicFramePr>
          <p:nvPr/>
        </p:nvGraphicFramePr>
        <p:xfrm>
          <a:off x="1657460" y="3380326"/>
          <a:ext cx="59563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56" name="Document" r:id="rId5" imgW="5956042" imgH="717663" progId="Word.Document.12">
                  <p:embed/>
                </p:oleObj>
              </mc:Choice>
              <mc:Fallback>
                <p:oleObj name="Document" r:id="rId5" imgW="5956042" imgH="71766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460" y="3380326"/>
                        <a:ext cx="5956300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32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3236" name="Object 4"/>
          <p:cNvGraphicFramePr>
            <a:graphicFrameLocks noChangeAspect="1"/>
          </p:cNvGraphicFramePr>
          <p:nvPr/>
        </p:nvGraphicFramePr>
        <p:xfrm>
          <a:off x="1486894" y="4524292"/>
          <a:ext cx="53435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57" name="Equation" r:id="rId7" imgW="5346700" imgH="812800" progId="Equation.DSMT4">
                  <p:embed/>
                </p:oleObj>
              </mc:Choice>
              <mc:Fallback>
                <p:oleObj name="Equation" r:id="rId7" imgW="5346700" imgH="8128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6894" y="4524292"/>
                        <a:ext cx="5343525" cy="80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95131" y="5701085"/>
            <a:ext cx="7537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GFSSP Predicted Mass Flowrate is 0.337 lbm/sec (within 3 %) </a:t>
            </a:r>
            <a:endParaRPr 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280" y="1107281"/>
            <a:ext cx="7456170" cy="498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4"/>
          <p:cNvSpPr txBox="1">
            <a:spLocks noChangeArrowheads="1"/>
          </p:cNvSpPr>
          <p:nvPr/>
        </p:nvSpPr>
        <p:spPr>
          <a:xfrm>
            <a:off x="457200" y="190831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Flow with Friction (Fanno Flow)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4D853-A41D-41C4-9FC8-09C61AB967F2}" type="slidenum">
              <a:rPr lang="en-US" smtClean="0"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Compressible Flow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10539</TotalTime>
  <Words>509</Words>
  <Application>Microsoft Office PowerPoint</Application>
  <PresentationFormat>On-screen Show (4:3)</PresentationFormat>
  <Paragraphs>104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Times New Roman</vt:lpstr>
      <vt:lpstr>Default Design</vt:lpstr>
      <vt:lpstr>Equation</vt:lpstr>
      <vt:lpstr>Document</vt:lpstr>
      <vt:lpstr>Image Document</vt:lpstr>
      <vt:lpstr>Compressible Flow</vt:lpstr>
      <vt:lpstr>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94</cp:revision>
  <cp:lastPrinted>2000-03-02T18:47:58Z</cp:lastPrinted>
  <dcterms:created xsi:type="dcterms:W3CDTF">2000-02-22T21:14:35Z</dcterms:created>
  <dcterms:modified xsi:type="dcterms:W3CDTF">2015-11-04T20:36:03Z</dcterms:modified>
</cp:coreProperties>
</file>