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770" r:id="rId2"/>
  </p:sldMasterIdLst>
  <p:notesMasterIdLst>
    <p:notesMasterId r:id="rId60"/>
  </p:notesMasterIdLst>
  <p:sldIdLst>
    <p:sldId id="256" r:id="rId3"/>
    <p:sldId id="288" r:id="rId4"/>
    <p:sldId id="335" r:id="rId5"/>
    <p:sldId id="336" r:id="rId6"/>
    <p:sldId id="290" r:id="rId7"/>
    <p:sldId id="291" r:id="rId8"/>
    <p:sldId id="325" r:id="rId9"/>
    <p:sldId id="292" r:id="rId10"/>
    <p:sldId id="293" r:id="rId11"/>
    <p:sldId id="312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29" r:id="rId20"/>
    <p:sldId id="328" r:id="rId21"/>
    <p:sldId id="330" r:id="rId22"/>
    <p:sldId id="301" r:id="rId23"/>
    <p:sldId id="322" r:id="rId24"/>
    <p:sldId id="340" r:id="rId25"/>
    <p:sldId id="331" r:id="rId26"/>
    <p:sldId id="332" r:id="rId27"/>
    <p:sldId id="333" r:id="rId28"/>
    <p:sldId id="303" r:id="rId29"/>
    <p:sldId id="304" r:id="rId30"/>
    <p:sldId id="321" r:id="rId31"/>
    <p:sldId id="314" r:id="rId32"/>
    <p:sldId id="308" r:id="rId33"/>
    <p:sldId id="309" r:id="rId34"/>
    <p:sldId id="310" r:id="rId35"/>
    <p:sldId id="311" r:id="rId36"/>
    <p:sldId id="324" r:id="rId37"/>
    <p:sldId id="339" r:id="rId38"/>
    <p:sldId id="334" r:id="rId39"/>
    <p:sldId id="337" r:id="rId40"/>
    <p:sldId id="338" r:id="rId41"/>
    <p:sldId id="315" r:id="rId42"/>
    <p:sldId id="316" r:id="rId43"/>
    <p:sldId id="318" r:id="rId44"/>
    <p:sldId id="319" r:id="rId45"/>
    <p:sldId id="320" r:id="rId46"/>
    <p:sldId id="345" r:id="rId47"/>
    <p:sldId id="342" r:id="rId48"/>
    <p:sldId id="343" r:id="rId49"/>
    <p:sldId id="344" r:id="rId50"/>
    <p:sldId id="346" r:id="rId51"/>
    <p:sldId id="347" r:id="rId52"/>
    <p:sldId id="353" r:id="rId53"/>
    <p:sldId id="348" r:id="rId54"/>
    <p:sldId id="349" r:id="rId55"/>
    <p:sldId id="350" r:id="rId56"/>
    <p:sldId id="351" r:id="rId57"/>
    <p:sldId id="352" r:id="rId58"/>
    <p:sldId id="317" r:id="rId59"/>
  </p:sldIdLst>
  <p:sldSz cx="9144000" cy="6858000" type="screen4x3"/>
  <p:notesSz cx="6992938" cy="92789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60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Relationship Id="rId4" Type="http://schemas.openxmlformats.org/officeDocument/2006/relationships/image" Target="../media/image63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e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3.wmf"/><Relationship Id="rId7" Type="http://schemas.openxmlformats.org/officeDocument/2006/relationships/image" Target="../media/image31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30.wmf"/><Relationship Id="rId11" Type="http://schemas.openxmlformats.org/officeDocument/2006/relationships/image" Target="../media/image35.wmf"/><Relationship Id="rId5" Type="http://schemas.openxmlformats.org/officeDocument/2006/relationships/image" Target="../media/image29.wmf"/><Relationship Id="rId10" Type="http://schemas.openxmlformats.org/officeDocument/2006/relationships/image" Target="../media/image34.wmf"/><Relationship Id="rId4" Type="http://schemas.openxmlformats.org/officeDocument/2006/relationships/image" Target="../media/image20.wmf"/><Relationship Id="rId9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05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0813" y="0"/>
            <a:ext cx="3030537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B457F6D-066A-4466-A94B-C055C8E38D2A}" type="datetimeFigureOut">
              <a:rPr lang="en-US"/>
              <a:pPr>
                <a:defRPr/>
              </a:pPr>
              <a:t>3/15/2016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6338" y="695325"/>
            <a:ext cx="4640262" cy="3479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06900"/>
            <a:ext cx="5594350" cy="417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3800"/>
            <a:ext cx="30305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0813" y="8813800"/>
            <a:ext cx="3030537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9084311-2AEB-494D-B9E9-72C23DA4C7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0903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084311-2AEB-494D-B9E9-72C23DA4C77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538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084311-2AEB-494D-B9E9-72C23DA4C77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5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084311-2AEB-494D-B9E9-72C23DA4C77B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598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3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338" y="65088"/>
            <a:ext cx="839787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4338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8476C88E-4138-45C5-82C1-1356C06DA7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w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2531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pic>
        <p:nvPicPr>
          <p:cNvPr id="22535" name="Picture 26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0338" y="65088"/>
            <a:ext cx="839787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051" name="Line 27"/>
          <p:cNvSpPr>
            <a:spLocks noChangeShapeType="1"/>
          </p:cNvSpPr>
          <p:nvPr/>
        </p:nvSpPr>
        <p:spPr bwMode="auto">
          <a:xfrm>
            <a:off x="990600" y="838200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052" name="Line 28"/>
          <p:cNvSpPr>
            <a:spLocks noChangeShapeType="1"/>
          </p:cNvSpPr>
          <p:nvPr/>
        </p:nvSpPr>
        <p:spPr bwMode="auto">
          <a:xfrm flipV="1">
            <a:off x="7086600" y="838200"/>
            <a:ext cx="1379538" cy="7938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053" name="Text Box 29"/>
          <p:cNvSpPr txBox="1">
            <a:spLocks noChangeArrowheads="1"/>
          </p:cNvSpPr>
          <p:nvPr/>
        </p:nvSpPr>
        <p:spPr bwMode="auto">
          <a:xfrm>
            <a:off x="5257800" y="60960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000" i="1">
                <a:latin typeface="Arial" pitchFamily="34" charset="0"/>
              </a:rPr>
              <a:t>Marshall Space Flight Center</a:t>
            </a:r>
          </a:p>
          <a:p>
            <a:pPr algn="l">
              <a:defRPr/>
            </a:pPr>
            <a:r>
              <a:rPr lang="en-US" sz="1000" i="1">
                <a:latin typeface="Arial" pitchFamily="34" charset="0"/>
              </a:rPr>
              <a:t>GFSSP Training Course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743BEE-B2F6-432C-8DE3-B471F2535FE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</a:rPr>
              <a:t>GFSSP 7.01 Training Course  Mathematical Formulation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defRPr/>
            </a:pPr>
            <a:endParaRPr lang="en-US" sz="4400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defRPr/>
            </a:pPr>
            <a:endParaRPr lang="en-US" sz="320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en-US" sz="1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6781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endParaRPr lang="en-US" sz="1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14346" name="Picture 12"/>
          <p:cNvPicPr>
            <a:picLocks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5100" y="173038"/>
            <a:ext cx="10207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Text Box 15"/>
          <p:cNvSpPr txBox="1">
            <a:spLocks noChangeArrowheads="1"/>
          </p:cNvSpPr>
          <p:nvPr userDrawn="1"/>
        </p:nvSpPr>
        <p:spPr bwMode="auto">
          <a:xfrm>
            <a:off x="5097463" y="6176963"/>
            <a:ext cx="18288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endParaRPr lang="en-US" sz="1000" i="1">
              <a:solidFill>
                <a:srgbClr val="000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0680C-9188-4290-8719-895528ADA61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4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1.wmf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0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32.wmf"/><Relationship Id="rId3" Type="http://schemas.openxmlformats.org/officeDocument/2006/relationships/oleObject" Target="../embeddings/oleObject21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25.bin"/><Relationship Id="rId24" Type="http://schemas.openxmlformats.org/officeDocument/2006/relationships/image" Target="../media/image35.wmf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23" Type="http://schemas.openxmlformats.org/officeDocument/2006/relationships/oleObject" Target="../embeddings/oleObject31.bin"/><Relationship Id="rId10" Type="http://schemas.openxmlformats.org/officeDocument/2006/relationships/image" Target="../media/image20.wmf"/><Relationship Id="rId19" Type="http://schemas.openxmlformats.org/officeDocument/2006/relationships/oleObject" Target="../embeddings/oleObject29.bin"/><Relationship Id="rId4" Type="http://schemas.openxmlformats.org/officeDocument/2006/relationships/image" Target="../media/image21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30.wmf"/><Relationship Id="rId22" Type="http://schemas.openxmlformats.org/officeDocument/2006/relationships/image" Target="../media/image3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8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44.emf"/><Relationship Id="rId3" Type="http://schemas.openxmlformats.org/officeDocument/2006/relationships/image" Target="../media/image45.wmf"/><Relationship Id="rId7" Type="http://schemas.openxmlformats.org/officeDocument/2006/relationships/image" Target="../media/image41.emf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43.emf"/><Relationship Id="rId5" Type="http://schemas.openxmlformats.org/officeDocument/2006/relationships/image" Target="../media/image40.e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4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oleObject" Target="../embeddings/oleObject46.bin"/><Relationship Id="rId18" Type="http://schemas.openxmlformats.org/officeDocument/2006/relationships/image" Target="../media/image53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50.wmf"/><Relationship Id="rId17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2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7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10" Type="http://schemas.openxmlformats.org/officeDocument/2006/relationships/image" Target="../media/image49.wmf"/><Relationship Id="rId4" Type="http://schemas.openxmlformats.org/officeDocument/2006/relationships/image" Target="../media/image46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5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4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56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58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59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55.bin"/><Relationship Id="rId10" Type="http://schemas.openxmlformats.org/officeDocument/2006/relationships/image" Target="../media/image63.wmf"/><Relationship Id="rId4" Type="http://schemas.openxmlformats.org/officeDocument/2006/relationships/image" Target="../media/image60.wmf"/><Relationship Id="rId9" Type="http://schemas.openxmlformats.org/officeDocument/2006/relationships/oleObject" Target="../embeddings/oleObject57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64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65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67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66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image" Target="../media/image75.wmf"/><Relationship Id="rId3" Type="http://schemas.openxmlformats.org/officeDocument/2006/relationships/oleObject" Target="../embeddings/oleObject61.bin"/><Relationship Id="rId7" Type="http://schemas.openxmlformats.org/officeDocument/2006/relationships/oleObject" Target="../embeddings/oleObject63.bin"/><Relationship Id="rId12" Type="http://schemas.openxmlformats.org/officeDocument/2006/relationships/image" Target="../media/image7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69.wmf"/><Relationship Id="rId11" Type="http://schemas.openxmlformats.org/officeDocument/2006/relationships/image" Target="../media/image73.wmf"/><Relationship Id="rId5" Type="http://schemas.openxmlformats.org/officeDocument/2006/relationships/oleObject" Target="../embeddings/oleObject62.bin"/><Relationship Id="rId10" Type="http://schemas.openxmlformats.org/officeDocument/2006/relationships/image" Target="../media/image72.wmf"/><Relationship Id="rId4" Type="http://schemas.openxmlformats.org/officeDocument/2006/relationships/image" Target="../media/image68.wmf"/><Relationship Id="rId9" Type="http://schemas.openxmlformats.org/officeDocument/2006/relationships/image" Target="../media/image71.wmf"/><Relationship Id="rId14" Type="http://schemas.openxmlformats.org/officeDocument/2006/relationships/image" Target="../media/image76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78.wmf"/><Relationship Id="rId5" Type="http://schemas.openxmlformats.org/officeDocument/2006/relationships/oleObject" Target="../embeddings/Microsoft_Word_97_-_2003_Document2.doc"/><Relationship Id="rId4" Type="http://schemas.openxmlformats.org/officeDocument/2006/relationships/image" Target="../media/image77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80.wmf"/><Relationship Id="rId5" Type="http://schemas.openxmlformats.org/officeDocument/2006/relationships/oleObject" Target="../embeddings/oleObject66.bin"/><Relationship Id="rId4" Type="http://schemas.openxmlformats.org/officeDocument/2006/relationships/image" Target="../media/image79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82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83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9.wmf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oleObject" Target="../embeddings/oleObject6.bin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5813" y="866775"/>
            <a:ext cx="7772400" cy="1143000"/>
          </a:xfrm>
        </p:spPr>
        <p:txBody>
          <a:bodyPr/>
          <a:lstStyle/>
          <a:p>
            <a:r>
              <a:rPr lang="en-US" sz="3600" smtClean="0">
                <a:latin typeface="Arial" charset="0"/>
              </a:rPr>
              <a:t>MATHEMATICAL FORMULATION</a:t>
            </a:r>
          </a:p>
        </p:txBody>
      </p:sp>
      <p:grpSp>
        <p:nvGrpSpPr>
          <p:cNvPr id="1029" name="Group 6"/>
          <p:cNvGrpSpPr>
            <a:grpSpLocks/>
          </p:cNvGrpSpPr>
          <p:nvPr/>
        </p:nvGrpSpPr>
        <p:grpSpPr bwMode="auto">
          <a:xfrm>
            <a:off x="4502150" y="2051050"/>
            <a:ext cx="3770313" cy="3452813"/>
            <a:chOff x="1736" y="981"/>
            <a:chExt cx="2249" cy="2245"/>
          </a:xfrm>
        </p:grpSpPr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2718" y="1961"/>
              <a:ext cx="266" cy="26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1736" y="1961"/>
              <a:ext cx="267" cy="26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2239" y="2014"/>
              <a:ext cx="241" cy="16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" name="Line 10"/>
            <p:cNvSpPr>
              <a:spLocks noChangeShapeType="1"/>
            </p:cNvSpPr>
            <p:nvPr/>
          </p:nvSpPr>
          <p:spPr bwMode="auto">
            <a:xfrm>
              <a:off x="2002" y="2093"/>
              <a:ext cx="2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" name="Line 11"/>
            <p:cNvSpPr>
              <a:spLocks noChangeShapeType="1"/>
            </p:cNvSpPr>
            <p:nvPr/>
          </p:nvSpPr>
          <p:spPr bwMode="auto">
            <a:xfrm>
              <a:off x="2479" y="2093"/>
              <a:ext cx="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2664" y="2067"/>
              <a:ext cx="54" cy="53"/>
            </a:xfrm>
            <a:custGeom>
              <a:avLst/>
              <a:gdLst>
                <a:gd name="T0" fmla="*/ 0 w 54"/>
                <a:gd name="T1" fmla="*/ 0 h 53"/>
                <a:gd name="T2" fmla="*/ 54 w 54"/>
                <a:gd name="T3" fmla="*/ 26 h 53"/>
                <a:gd name="T4" fmla="*/ 0 w 54"/>
                <a:gd name="T5" fmla="*/ 53 h 53"/>
                <a:gd name="T6" fmla="*/ 27 w 54"/>
                <a:gd name="T7" fmla="*/ 26 h 53"/>
                <a:gd name="T8" fmla="*/ 0 w 54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53"/>
                <a:gd name="T17" fmla="*/ 54 w 54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53">
                  <a:moveTo>
                    <a:pt x="0" y="0"/>
                  </a:moveTo>
                  <a:lnTo>
                    <a:pt x="54" y="26"/>
                  </a:lnTo>
                  <a:lnTo>
                    <a:pt x="0" y="53"/>
                  </a:lnTo>
                  <a:lnTo>
                    <a:pt x="27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1794" y="2000"/>
              <a:ext cx="180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1810" y="2099"/>
              <a:ext cx="14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j = 1</a:t>
              </a:r>
              <a:endParaRPr lang="en-US" sz="2000"/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2343" y="2046"/>
              <a:ext cx="63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>
              <a:off x="2402" y="2084"/>
              <a:ext cx="26" cy="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/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2360" y="1977"/>
              <a:ext cx="23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3700" y="1961"/>
              <a:ext cx="265" cy="26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3222" y="2014"/>
              <a:ext cx="239" cy="160"/>
            </a:xfrm>
            <a:custGeom>
              <a:avLst/>
              <a:gdLst>
                <a:gd name="T0" fmla="*/ 239 w 239"/>
                <a:gd name="T1" fmla="*/ 79 h 160"/>
                <a:gd name="T2" fmla="*/ 236 w 239"/>
                <a:gd name="T3" fmla="*/ 63 h 160"/>
                <a:gd name="T4" fmla="*/ 229 w 239"/>
                <a:gd name="T5" fmla="*/ 48 h 160"/>
                <a:gd name="T6" fmla="*/ 218 w 239"/>
                <a:gd name="T7" fmla="*/ 35 h 160"/>
                <a:gd name="T8" fmla="*/ 203 w 239"/>
                <a:gd name="T9" fmla="*/ 22 h 160"/>
                <a:gd name="T10" fmla="*/ 186 w 239"/>
                <a:gd name="T11" fmla="*/ 14 h 160"/>
                <a:gd name="T12" fmla="*/ 165 w 239"/>
                <a:gd name="T13" fmla="*/ 5 h 160"/>
                <a:gd name="T14" fmla="*/ 143 w 239"/>
                <a:gd name="T15" fmla="*/ 1 h 160"/>
                <a:gd name="T16" fmla="*/ 119 w 239"/>
                <a:gd name="T17" fmla="*/ 0 h 160"/>
                <a:gd name="T18" fmla="*/ 94 w 239"/>
                <a:gd name="T19" fmla="*/ 1 h 160"/>
                <a:gd name="T20" fmla="*/ 72 w 239"/>
                <a:gd name="T21" fmla="*/ 5 h 160"/>
                <a:gd name="T22" fmla="*/ 52 w 239"/>
                <a:gd name="T23" fmla="*/ 14 h 160"/>
                <a:gd name="T24" fmla="*/ 35 w 239"/>
                <a:gd name="T25" fmla="*/ 22 h 160"/>
                <a:gd name="T26" fmla="*/ 19 w 239"/>
                <a:gd name="T27" fmla="*/ 35 h 160"/>
                <a:gd name="T28" fmla="*/ 10 w 239"/>
                <a:gd name="T29" fmla="*/ 48 h 160"/>
                <a:gd name="T30" fmla="*/ 2 w 239"/>
                <a:gd name="T31" fmla="*/ 63 h 160"/>
                <a:gd name="T32" fmla="*/ 0 w 239"/>
                <a:gd name="T33" fmla="*/ 79 h 160"/>
                <a:gd name="T34" fmla="*/ 2 w 239"/>
                <a:gd name="T35" fmla="*/ 94 h 160"/>
                <a:gd name="T36" fmla="*/ 10 w 239"/>
                <a:gd name="T37" fmla="*/ 110 h 160"/>
                <a:gd name="T38" fmla="*/ 19 w 239"/>
                <a:gd name="T39" fmla="*/ 124 h 160"/>
                <a:gd name="T40" fmla="*/ 35 w 239"/>
                <a:gd name="T41" fmla="*/ 136 h 160"/>
                <a:gd name="T42" fmla="*/ 52 w 239"/>
                <a:gd name="T43" fmla="*/ 145 h 160"/>
                <a:gd name="T44" fmla="*/ 72 w 239"/>
                <a:gd name="T45" fmla="*/ 153 h 160"/>
                <a:gd name="T46" fmla="*/ 94 w 239"/>
                <a:gd name="T47" fmla="*/ 158 h 160"/>
                <a:gd name="T48" fmla="*/ 119 w 239"/>
                <a:gd name="T49" fmla="*/ 160 h 160"/>
                <a:gd name="T50" fmla="*/ 143 w 239"/>
                <a:gd name="T51" fmla="*/ 158 h 160"/>
                <a:gd name="T52" fmla="*/ 165 w 239"/>
                <a:gd name="T53" fmla="*/ 153 h 160"/>
                <a:gd name="T54" fmla="*/ 186 w 239"/>
                <a:gd name="T55" fmla="*/ 145 h 160"/>
                <a:gd name="T56" fmla="*/ 203 w 239"/>
                <a:gd name="T57" fmla="*/ 136 h 160"/>
                <a:gd name="T58" fmla="*/ 218 w 239"/>
                <a:gd name="T59" fmla="*/ 124 h 160"/>
                <a:gd name="T60" fmla="*/ 229 w 239"/>
                <a:gd name="T61" fmla="*/ 110 h 160"/>
                <a:gd name="T62" fmla="*/ 236 w 239"/>
                <a:gd name="T63" fmla="*/ 94 h 160"/>
                <a:gd name="T64" fmla="*/ 239 w 239"/>
                <a:gd name="T65" fmla="*/ 79 h 1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9"/>
                <a:gd name="T100" fmla="*/ 0 h 160"/>
                <a:gd name="T101" fmla="*/ 239 w 239"/>
                <a:gd name="T102" fmla="*/ 160 h 1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9" h="160">
                  <a:moveTo>
                    <a:pt x="239" y="79"/>
                  </a:moveTo>
                  <a:lnTo>
                    <a:pt x="236" y="63"/>
                  </a:lnTo>
                  <a:lnTo>
                    <a:pt x="229" y="48"/>
                  </a:lnTo>
                  <a:lnTo>
                    <a:pt x="218" y="35"/>
                  </a:lnTo>
                  <a:lnTo>
                    <a:pt x="203" y="22"/>
                  </a:lnTo>
                  <a:lnTo>
                    <a:pt x="186" y="14"/>
                  </a:lnTo>
                  <a:lnTo>
                    <a:pt x="165" y="5"/>
                  </a:lnTo>
                  <a:lnTo>
                    <a:pt x="143" y="1"/>
                  </a:lnTo>
                  <a:lnTo>
                    <a:pt x="119" y="0"/>
                  </a:lnTo>
                  <a:lnTo>
                    <a:pt x="94" y="1"/>
                  </a:lnTo>
                  <a:lnTo>
                    <a:pt x="72" y="5"/>
                  </a:lnTo>
                  <a:lnTo>
                    <a:pt x="52" y="14"/>
                  </a:lnTo>
                  <a:lnTo>
                    <a:pt x="35" y="22"/>
                  </a:lnTo>
                  <a:lnTo>
                    <a:pt x="19" y="35"/>
                  </a:lnTo>
                  <a:lnTo>
                    <a:pt x="10" y="48"/>
                  </a:lnTo>
                  <a:lnTo>
                    <a:pt x="2" y="63"/>
                  </a:lnTo>
                  <a:lnTo>
                    <a:pt x="0" y="79"/>
                  </a:lnTo>
                  <a:lnTo>
                    <a:pt x="2" y="94"/>
                  </a:lnTo>
                  <a:lnTo>
                    <a:pt x="10" y="110"/>
                  </a:lnTo>
                  <a:lnTo>
                    <a:pt x="19" y="124"/>
                  </a:lnTo>
                  <a:lnTo>
                    <a:pt x="35" y="136"/>
                  </a:lnTo>
                  <a:lnTo>
                    <a:pt x="52" y="145"/>
                  </a:lnTo>
                  <a:lnTo>
                    <a:pt x="72" y="153"/>
                  </a:lnTo>
                  <a:lnTo>
                    <a:pt x="94" y="158"/>
                  </a:lnTo>
                  <a:lnTo>
                    <a:pt x="119" y="160"/>
                  </a:lnTo>
                  <a:lnTo>
                    <a:pt x="143" y="158"/>
                  </a:lnTo>
                  <a:lnTo>
                    <a:pt x="165" y="153"/>
                  </a:lnTo>
                  <a:lnTo>
                    <a:pt x="186" y="145"/>
                  </a:lnTo>
                  <a:lnTo>
                    <a:pt x="203" y="136"/>
                  </a:lnTo>
                  <a:lnTo>
                    <a:pt x="218" y="124"/>
                  </a:lnTo>
                  <a:lnTo>
                    <a:pt x="229" y="110"/>
                  </a:lnTo>
                  <a:lnTo>
                    <a:pt x="236" y="94"/>
                  </a:lnTo>
                  <a:lnTo>
                    <a:pt x="239" y="7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" name="Line 20"/>
            <p:cNvSpPr>
              <a:spLocks noChangeShapeType="1"/>
            </p:cNvSpPr>
            <p:nvPr/>
          </p:nvSpPr>
          <p:spPr bwMode="auto">
            <a:xfrm flipH="1">
              <a:off x="3461" y="2093"/>
              <a:ext cx="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646" y="2067"/>
              <a:ext cx="54" cy="53"/>
            </a:xfrm>
            <a:custGeom>
              <a:avLst/>
              <a:gdLst>
                <a:gd name="T0" fmla="*/ 0 w 54"/>
                <a:gd name="T1" fmla="*/ 53 h 53"/>
                <a:gd name="T2" fmla="*/ 54 w 54"/>
                <a:gd name="T3" fmla="*/ 26 h 53"/>
                <a:gd name="T4" fmla="*/ 0 w 54"/>
                <a:gd name="T5" fmla="*/ 0 h 53"/>
                <a:gd name="T6" fmla="*/ 27 w 54"/>
                <a:gd name="T7" fmla="*/ 26 h 53"/>
                <a:gd name="T8" fmla="*/ 0 w 54"/>
                <a:gd name="T9" fmla="*/ 53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53"/>
                <a:gd name="T17" fmla="*/ 54 w 54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53">
                  <a:moveTo>
                    <a:pt x="0" y="53"/>
                  </a:moveTo>
                  <a:lnTo>
                    <a:pt x="54" y="26"/>
                  </a:lnTo>
                  <a:lnTo>
                    <a:pt x="0" y="0"/>
                  </a:lnTo>
                  <a:lnTo>
                    <a:pt x="27" y="26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auto">
            <a:xfrm flipH="1">
              <a:off x="2982" y="2093"/>
              <a:ext cx="2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Rectangle 23"/>
            <p:cNvSpPr>
              <a:spLocks noChangeArrowheads="1"/>
            </p:cNvSpPr>
            <p:nvPr/>
          </p:nvSpPr>
          <p:spPr bwMode="auto">
            <a:xfrm>
              <a:off x="3763" y="2000"/>
              <a:ext cx="180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1048" name="Rectangle 24"/>
            <p:cNvSpPr>
              <a:spLocks noChangeArrowheads="1"/>
            </p:cNvSpPr>
            <p:nvPr/>
          </p:nvSpPr>
          <p:spPr bwMode="auto">
            <a:xfrm>
              <a:off x="3780" y="2099"/>
              <a:ext cx="144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j = 3</a:t>
              </a:r>
              <a:endParaRPr lang="en-US" sz="2000"/>
            </a:p>
          </p:txBody>
        </p:sp>
        <p:sp>
          <p:nvSpPr>
            <p:cNvPr id="1049" name="Rectangle 25"/>
            <p:cNvSpPr>
              <a:spLocks noChangeArrowheads="1"/>
            </p:cNvSpPr>
            <p:nvPr/>
          </p:nvSpPr>
          <p:spPr bwMode="auto">
            <a:xfrm>
              <a:off x="3320" y="2039"/>
              <a:ext cx="64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1050" name="Rectangle 26"/>
            <p:cNvSpPr>
              <a:spLocks noChangeArrowheads="1"/>
            </p:cNvSpPr>
            <p:nvPr/>
          </p:nvSpPr>
          <p:spPr bwMode="auto">
            <a:xfrm>
              <a:off x="3381" y="2078"/>
              <a:ext cx="26" cy="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1051" name="Rectangle 27"/>
            <p:cNvSpPr>
              <a:spLocks noChangeArrowheads="1"/>
            </p:cNvSpPr>
            <p:nvPr/>
          </p:nvSpPr>
          <p:spPr bwMode="auto">
            <a:xfrm>
              <a:off x="3339" y="1970"/>
              <a:ext cx="23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1052" name="Rectangle 28"/>
            <p:cNvSpPr>
              <a:spLocks noChangeArrowheads="1"/>
            </p:cNvSpPr>
            <p:nvPr/>
          </p:nvSpPr>
          <p:spPr bwMode="auto">
            <a:xfrm>
              <a:off x="2716" y="981"/>
              <a:ext cx="265" cy="26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2769" y="1484"/>
              <a:ext cx="160" cy="240"/>
            </a:xfrm>
            <a:custGeom>
              <a:avLst/>
              <a:gdLst>
                <a:gd name="T0" fmla="*/ 80 w 160"/>
                <a:gd name="T1" fmla="*/ 0 h 240"/>
                <a:gd name="T2" fmla="*/ 65 w 160"/>
                <a:gd name="T3" fmla="*/ 3 h 240"/>
                <a:gd name="T4" fmla="*/ 49 w 160"/>
                <a:gd name="T5" fmla="*/ 10 h 240"/>
                <a:gd name="T6" fmla="*/ 35 w 160"/>
                <a:gd name="T7" fmla="*/ 22 h 240"/>
                <a:gd name="T8" fmla="*/ 24 w 160"/>
                <a:gd name="T9" fmla="*/ 36 h 240"/>
                <a:gd name="T10" fmla="*/ 14 w 160"/>
                <a:gd name="T11" fmla="*/ 53 h 240"/>
                <a:gd name="T12" fmla="*/ 7 w 160"/>
                <a:gd name="T13" fmla="*/ 74 h 240"/>
                <a:gd name="T14" fmla="*/ 1 w 160"/>
                <a:gd name="T15" fmla="*/ 97 h 240"/>
                <a:gd name="T16" fmla="*/ 0 w 160"/>
                <a:gd name="T17" fmla="*/ 121 h 240"/>
                <a:gd name="T18" fmla="*/ 1 w 160"/>
                <a:gd name="T19" fmla="*/ 145 h 240"/>
                <a:gd name="T20" fmla="*/ 7 w 160"/>
                <a:gd name="T21" fmla="*/ 167 h 240"/>
                <a:gd name="T22" fmla="*/ 14 w 160"/>
                <a:gd name="T23" fmla="*/ 187 h 240"/>
                <a:gd name="T24" fmla="*/ 24 w 160"/>
                <a:gd name="T25" fmla="*/ 204 h 240"/>
                <a:gd name="T26" fmla="*/ 35 w 160"/>
                <a:gd name="T27" fmla="*/ 220 h 240"/>
                <a:gd name="T28" fmla="*/ 49 w 160"/>
                <a:gd name="T29" fmla="*/ 230 h 240"/>
                <a:gd name="T30" fmla="*/ 65 w 160"/>
                <a:gd name="T31" fmla="*/ 237 h 240"/>
                <a:gd name="T32" fmla="*/ 80 w 160"/>
                <a:gd name="T33" fmla="*/ 240 h 240"/>
                <a:gd name="T34" fmla="*/ 96 w 160"/>
                <a:gd name="T35" fmla="*/ 237 h 240"/>
                <a:gd name="T36" fmla="*/ 112 w 160"/>
                <a:gd name="T37" fmla="*/ 230 h 240"/>
                <a:gd name="T38" fmla="*/ 124 w 160"/>
                <a:gd name="T39" fmla="*/ 220 h 240"/>
                <a:gd name="T40" fmla="*/ 137 w 160"/>
                <a:gd name="T41" fmla="*/ 204 h 240"/>
                <a:gd name="T42" fmla="*/ 146 w 160"/>
                <a:gd name="T43" fmla="*/ 187 h 240"/>
                <a:gd name="T44" fmla="*/ 154 w 160"/>
                <a:gd name="T45" fmla="*/ 167 h 240"/>
                <a:gd name="T46" fmla="*/ 158 w 160"/>
                <a:gd name="T47" fmla="*/ 145 h 240"/>
                <a:gd name="T48" fmla="*/ 160 w 160"/>
                <a:gd name="T49" fmla="*/ 121 h 240"/>
                <a:gd name="T50" fmla="*/ 158 w 160"/>
                <a:gd name="T51" fmla="*/ 97 h 240"/>
                <a:gd name="T52" fmla="*/ 154 w 160"/>
                <a:gd name="T53" fmla="*/ 74 h 240"/>
                <a:gd name="T54" fmla="*/ 146 w 160"/>
                <a:gd name="T55" fmla="*/ 53 h 240"/>
                <a:gd name="T56" fmla="*/ 137 w 160"/>
                <a:gd name="T57" fmla="*/ 36 h 240"/>
                <a:gd name="T58" fmla="*/ 124 w 160"/>
                <a:gd name="T59" fmla="*/ 22 h 240"/>
                <a:gd name="T60" fmla="*/ 112 w 160"/>
                <a:gd name="T61" fmla="*/ 10 h 240"/>
                <a:gd name="T62" fmla="*/ 96 w 160"/>
                <a:gd name="T63" fmla="*/ 3 h 240"/>
                <a:gd name="T64" fmla="*/ 80 w 160"/>
                <a:gd name="T65" fmla="*/ 0 h 2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0"/>
                <a:gd name="T100" fmla="*/ 0 h 240"/>
                <a:gd name="T101" fmla="*/ 160 w 160"/>
                <a:gd name="T102" fmla="*/ 240 h 2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0" h="240">
                  <a:moveTo>
                    <a:pt x="80" y="0"/>
                  </a:moveTo>
                  <a:lnTo>
                    <a:pt x="65" y="3"/>
                  </a:lnTo>
                  <a:lnTo>
                    <a:pt x="49" y="10"/>
                  </a:lnTo>
                  <a:lnTo>
                    <a:pt x="35" y="22"/>
                  </a:lnTo>
                  <a:lnTo>
                    <a:pt x="24" y="36"/>
                  </a:lnTo>
                  <a:lnTo>
                    <a:pt x="14" y="53"/>
                  </a:lnTo>
                  <a:lnTo>
                    <a:pt x="7" y="74"/>
                  </a:lnTo>
                  <a:lnTo>
                    <a:pt x="1" y="97"/>
                  </a:lnTo>
                  <a:lnTo>
                    <a:pt x="0" y="121"/>
                  </a:lnTo>
                  <a:lnTo>
                    <a:pt x="1" y="145"/>
                  </a:lnTo>
                  <a:lnTo>
                    <a:pt x="7" y="167"/>
                  </a:lnTo>
                  <a:lnTo>
                    <a:pt x="14" y="187"/>
                  </a:lnTo>
                  <a:lnTo>
                    <a:pt x="24" y="204"/>
                  </a:lnTo>
                  <a:lnTo>
                    <a:pt x="35" y="220"/>
                  </a:lnTo>
                  <a:lnTo>
                    <a:pt x="49" y="230"/>
                  </a:lnTo>
                  <a:lnTo>
                    <a:pt x="65" y="237"/>
                  </a:lnTo>
                  <a:lnTo>
                    <a:pt x="80" y="240"/>
                  </a:lnTo>
                  <a:lnTo>
                    <a:pt x="96" y="237"/>
                  </a:lnTo>
                  <a:lnTo>
                    <a:pt x="112" y="230"/>
                  </a:lnTo>
                  <a:lnTo>
                    <a:pt x="124" y="220"/>
                  </a:lnTo>
                  <a:lnTo>
                    <a:pt x="137" y="204"/>
                  </a:lnTo>
                  <a:lnTo>
                    <a:pt x="146" y="187"/>
                  </a:lnTo>
                  <a:lnTo>
                    <a:pt x="154" y="167"/>
                  </a:lnTo>
                  <a:lnTo>
                    <a:pt x="158" y="145"/>
                  </a:lnTo>
                  <a:lnTo>
                    <a:pt x="160" y="121"/>
                  </a:lnTo>
                  <a:lnTo>
                    <a:pt x="158" y="97"/>
                  </a:lnTo>
                  <a:lnTo>
                    <a:pt x="154" y="74"/>
                  </a:lnTo>
                  <a:lnTo>
                    <a:pt x="146" y="53"/>
                  </a:lnTo>
                  <a:lnTo>
                    <a:pt x="137" y="36"/>
                  </a:lnTo>
                  <a:lnTo>
                    <a:pt x="124" y="22"/>
                  </a:lnTo>
                  <a:lnTo>
                    <a:pt x="112" y="10"/>
                  </a:lnTo>
                  <a:lnTo>
                    <a:pt x="96" y="3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" name="Line 30"/>
            <p:cNvSpPr>
              <a:spLocks noChangeShapeType="1"/>
            </p:cNvSpPr>
            <p:nvPr/>
          </p:nvSpPr>
          <p:spPr bwMode="auto">
            <a:xfrm>
              <a:off x="2849" y="1247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2823" y="1247"/>
              <a:ext cx="52" cy="52"/>
            </a:xfrm>
            <a:custGeom>
              <a:avLst/>
              <a:gdLst>
                <a:gd name="T0" fmla="*/ 52 w 52"/>
                <a:gd name="T1" fmla="*/ 52 h 52"/>
                <a:gd name="T2" fmla="*/ 26 w 52"/>
                <a:gd name="T3" fmla="*/ 0 h 52"/>
                <a:gd name="T4" fmla="*/ 0 w 52"/>
                <a:gd name="T5" fmla="*/ 52 h 52"/>
                <a:gd name="T6" fmla="*/ 26 w 52"/>
                <a:gd name="T7" fmla="*/ 25 h 52"/>
                <a:gd name="T8" fmla="*/ 52 w 52"/>
                <a:gd name="T9" fmla="*/ 52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52"/>
                <a:gd name="T17" fmla="*/ 52 w 52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52">
                  <a:moveTo>
                    <a:pt x="52" y="52"/>
                  </a:moveTo>
                  <a:lnTo>
                    <a:pt x="26" y="0"/>
                  </a:lnTo>
                  <a:lnTo>
                    <a:pt x="0" y="52"/>
                  </a:lnTo>
                  <a:lnTo>
                    <a:pt x="26" y="25"/>
                  </a:lnTo>
                  <a:lnTo>
                    <a:pt x="52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6" name="Line 32"/>
            <p:cNvSpPr>
              <a:spLocks noChangeShapeType="1"/>
            </p:cNvSpPr>
            <p:nvPr/>
          </p:nvSpPr>
          <p:spPr bwMode="auto">
            <a:xfrm>
              <a:off x="2849" y="1724"/>
              <a:ext cx="1" cy="2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7" name="Rectangle 33"/>
            <p:cNvSpPr>
              <a:spLocks noChangeArrowheads="1"/>
            </p:cNvSpPr>
            <p:nvPr/>
          </p:nvSpPr>
          <p:spPr bwMode="auto">
            <a:xfrm>
              <a:off x="2781" y="1015"/>
              <a:ext cx="180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1058" name="Rectangle 34"/>
            <p:cNvSpPr>
              <a:spLocks noChangeArrowheads="1"/>
            </p:cNvSpPr>
            <p:nvPr/>
          </p:nvSpPr>
          <p:spPr bwMode="auto">
            <a:xfrm>
              <a:off x="2797" y="1114"/>
              <a:ext cx="144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j = 2</a:t>
              </a:r>
              <a:endParaRPr lang="en-US" sz="2000"/>
            </a:p>
          </p:txBody>
        </p:sp>
        <p:sp>
          <p:nvSpPr>
            <p:cNvPr id="1059" name="Rectangle 35"/>
            <p:cNvSpPr>
              <a:spLocks noChangeArrowheads="1"/>
            </p:cNvSpPr>
            <p:nvPr/>
          </p:nvSpPr>
          <p:spPr bwMode="auto">
            <a:xfrm>
              <a:off x="2822" y="1552"/>
              <a:ext cx="64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1060" name="Rectangle 36"/>
            <p:cNvSpPr>
              <a:spLocks noChangeArrowheads="1"/>
            </p:cNvSpPr>
            <p:nvPr/>
          </p:nvSpPr>
          <p:spPr bwMode="auto">
            <a:xfrm>
              <a:off x="2881" y="1593"/>
              <a:ext cx="26" cy="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1061" name="Rectangle 37"/>
            <p:cNvSpPr>
              <a:spLocks noChangeArrowheads="1"/>
            </p:cNvSpPr>
            <p:nvPr/>
          </p:nvSpPr>
          <p:spPr bwMode="auto">
            <a:xfrm>
              <a:off x="2839" y="1485"/>
              <a:ext cx="23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auto">
            <a:xfrm>
              <a:off x="2716" y="2945"/>
              <a:ext cx="266" cy="26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2770" y="2468"/>
              <a:ext cx="159" cy="238"/>
            </a:xfrm>
            <a:custGeom>
              <a:avLst/>
              <a:gdLst>
                <a:gd name="T0" fmla="*/ 79 w 159"/>
                <a:gd name="T1" fmla="*/ 238 h 238"/>
                <a:gd name="T2" fmla="*/ 95 w 159"/>
                <a:gd name="T3" fmla="*/ 235 h 238"/>
                <a:gd name="T4" fmla="*/ 111 w 159"/>
                <a:gd name="T5" fmla="*/ 228 h 238"/>
                <a:gd name="T6" fmla="*/ 123 w 159"/>
                <a:gd name="T7" fmla="*/ 218 h 238"/>
                <a:gd name="T8" fmla="*/ 136 w 159"/>
                <a:gd name="T9" fmla="*/ 204 h 238"/>
                <a:gd name="T10" fmla="*/ 145 w 159"/>
                <a:gd name="T11" fmla="*/ 185 h 238"/>
                <a:gd name="T12" fmla="*/ 153 w 159"/>
                <a:gd name="T13" fmla="*/ 165 h 238"/>
                <a:gd name="T14" fmla="*/ 157 w 159"/>
                <a:gd name="T15" fmla="*/ 143 h 238"/>
                <a:gd name="T16" fmla="*/ 159 w 159"/>
                <a:gd name="T17" fmla="*/ 119 h 238"/>
                <a:gd name="T18" fmla="*/ 157 w 159"/>
                <a:gd name="T19" fmla="*/ 95 h 238"/>
                <a:gd name="T20" fmla="*/ 153 w 159"/>
                <a:gd name="T21" fmla="*/ 72 h 238"/>
                <a:gd name="T22" fmla="*/ 145 w 159"/>
                <a:gd name="T23" fmla="*/ 52 h 238"/>
                <a:gd name="T24" fmla="*/ 136 w 159"/>
                <a:gd name="T25" fmla="*/ 34 h 238"/>
                <a:gd name="T26" fmla="*/ 123 w 159"/>
                <a:gd name="T27" fmla="*/ 20 h 238"/>
                <a:gd name="T28" fmla="*/ 111 w 159"/>
                <a:gd name="T29" fmla="*/ 10 h 238"/>
                <a:gd name="T30" fmla="*/ 95 w 159"/>
                <a:gd name="T31" fmla="*/ 3 h 238"/>
                <a:gd name="T32" fmla="*/ 79 w 159"/>
                <a:gd name="T33" fmla="*/ 0 h 238"/>
                <a:gd name="T34" fmla="*/ 64 w 159"/>
                <a:gd name="T35" fmla="*/ 3 h 238"/>
                <a:gd name="T36" fmla="*/ 48 w 159"/>
                <a:gd name="T37" fmla="*/ 10 h 238"/>
                <a:gd name="T38" fmla="*/ 36 w 159"/>
                <a:gd name="T39" fmla="*/ 20 h 238"/>
                <a:gd name="T40" fmla="*/ 23 w 159"/>
                <a:gd name="T41" fmla="*/ 34 h 238"/>
                <a:gd name="T42" fmla="*/ 14 w 159"/>
                <a:gd name="T43" fmla="*/ 52 h 238"/>
                <a:gd name="T44" fmla="*/ 6 w 159"/>
                <a:gd name="T45" fmla="*/ 72 h 238"/>
                <a:gd name="T46" fmla="*/ 2 w 159"/>
                <a:gd name="T47" fmla="*/ 95 h 238"/>
                <a:gd name="T48" fmla="*/ 0 w 159"/>
                <a:gd name="T49" fmla="*/ 119 h 238"/>
                <a:gd name="T50" fmla="*/ 2 w 159"/>
                <a:gd name="T51" fmla="*/ 143 h 238"/>
                <a:gd name="T52" fmla="*/ 6 w 159"/>
                <a:gd name="T53" fmla="*/ 165 h 238"/>
                <a:gd name="T54" fmla="*/ 14 w 159"/>
                <a:gd name="T55" fmla="*/ 185 h 238"/>
                <a:gd name="T56" fmla="*/ 23 w 159"/>
                <a:gd name="T57" fmla="*/ 204 h 238"/>
                <a:gd name="T58" fmla="*/ 36 w 159"/>
                <a:gd name="T59" fmla="*/ 218 h 238"/>
                <a:gd name="T60" fmla="*/ 48 w 159"/>
                <a:gd name="T61" fmla="*/ 228 h 238"/>
                <a:gd name="T62" fmla="*/ 64 w 159"/>
                <a:gd name="T63" fmla="*/ 235 h 238"/>
                <a:gd name="T64" fmla="*/ 79 w 159"/>
                <a:gd name="T65" fmla="*/ 238 h 2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9"/>
                <a:gd name="T100" fmla="*/ 0 h 238"/>
                <a:gd name="T101" fmla="*/ 159 w 159"/>
                <a:gd name="T102" fmla="*/ 238 h 2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9" h="238">
                  <a:moveTo>
                    <a:pt x="79" y="238"/>
                  </a:moveTo>
                  <a:lnTo>
                    <a:pt x="95" y="235"/>
                  </a:lnTo>
                  <a:lnTo>
                    <a:pt x="111" y="228"/>
                  </a:lnTo>
                  <a:lnTo>
                    <a:pt x="123" y="218"/>
                  </a:lnTo>
                  <a:lnTo>
                    <a:pt x="136" y="204"/>
                  </a:lnTo>
                  <a:lnTo>
                    <a:pt x="145" y="185"/>
                  </a:lnTo>
                  <a:lnTo>
                    <a:pt x="153" y="165"/>
                  </a:lnTo>
                  <a:lnTo>
                    <a:pt x="157" y="143"/>
                  </a:lnTo>
                  <a:lnTo>
                    <a:pt x="159" y="119"/>
                  </a:lnTo>
                  <a:lnTo>
                    <a:pt x="157" y="95"/>
                  </a:lnTo>
                  <a:lnTo>
                    <a:pt x="153" y="72"/>
                  </a:lnTo>
                  <a:lnTo>
                    <a:pt x="145" y="52"/>
                  </a:lnTo>
                  <a:lnTo>
                    <a:pt x="136" y="34"/>
                  </a:lnTo>
                  <a:lnTo>
                    <a:pt x="123" y="20"/>
                  </a:lnTo>
                  <a:lnTo>
                    <a:pt x="111" y="10"/>
                  </a:lnTo>
                  <a:lnTo>
                    <a:pt x="95" y="3"/>
                  </a:lnTo>
                  <a:lnTo>
                    <a:pt x="79" y="0"/>
                  </a:lnTo>
                  <a:lnTo>
                    <a:pt x="64" y="3"/>
                  </a:lnTo>
                  <a:lnTo>
                    <a:pt x="48" y="10"/>
                  </a:lnTo>
                  <a:lnTo>
                    <a:pt x="36" y="20"/>
                  </a:lnTo>
                  <a:lnTo>
                    <a:pt x="23" y="34"/>
                  </a:lnTo>
                  <a:lnTo>
                    <a:pt x="14" y="52"/>
                  </a:lnTo>
                  <a:lnTo>
                    <a:pt x="6" y="72"/>
                  </a:lnTo>
                  <a:lnTo>
                    <a:pt x="2" y="95"/>
                  </a:lnTo>
                  <a:lnTo>
                    <a:pt x="0" y="119"/>
                  </a:lnTo>
                  <a:lnTo>
                    <a:pt x="2" y="143"/>
                  </a:lnTo>
                  <a:lnTo>
                    <a:pt x="6" y="165"/>
                  </a:lnTo>
                  <a:lnTo>
                    <a:pt x="14" y="185"/>
                  </a:lnTo>
                  <a:lnTo>
                    <a:pt x="23" y="204"/>
                  </a:lnTo>
                  <a:lnTo>
                    <a:pt x="36" y="218"/>
                  </a:lnTo>
                  <a:lnTo>
                    <a:pt x="48" y="228"/>
                  </a:lnTo>
                  <a:lnTo>
                    <a:pt x="64" y="235"/>
                  </a:lnTo>
                  <a:lnTo>
                    <a:pt x="79" y="23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4" name="Line 40"/>
            <p:cNvSpPr>
              <a:spLocks noChangeShapeType="1"/>
            </p:cNvSpPr>
            <p:nvPr/>
          </p:nvSpPr>
          <p:spPr bwMode="auto">
            <a:xfrm flipV="1">
              <a:off x="2849" y="2706"/>
              <a:ext cx="1" cy="2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5" name="Line 41"/>
            <p:cNvSpPr>
              <a:spLocks noChangeShapeType="1"/>
            </p:cNvSpPr>
            <p:nvPr/>
          </p:nvSpPr>
          <p:spPr bwMode="auto">
            <a:xfrm flipV="1">
              <a:off x="2849" y="2229"/>
              <a:ext cx="1" cy="2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2823" y="2229"/>
              <a:ext cx="53" cy="52"/>
            </a:xfrm>
            <a:custGeom>
              <a:avLst/>
              <a:gdLst>
                <a:gd name="T0" fmla="*/ 0 w 53"/>
                <a:gd name="T1" fmla="*/ 52 h 52"/>
                <a:gd name="T2" fmla="*/ 26 w 53"/>
                <a:gd name="T3" fmla="*/ 0 h 52"/>
                <a:gd name="T4" fmla="*/ 53 w 53"/>
                <a:gd name="T5" fmla="*/ 52 h 52"/>
                <a:gd name="T6" fmla="*/ 26 w 53"/>
                <a:gd name="T7" fmla="*/ 27 h 52"/>
                <a:gd name="T8" fmla="*/ 0 w 53"/>
                <a:gd name="T9" fmla="*/ 52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52"/>
                <a:gd name="T17" fmla="*/ 53 w 5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52">
                  <a:moveTo>
                    <a:pt x="0" y="52"/>
                  </a:moveTo>
                  <a:lnTo>
                    <a:pt x="26" y="0"/>
                  </a:lnTo>
                  <a:lnTo>
                    <a:pt x="53" y="52"/>
                  </a:lnTo>
                  <a:lnTo>
                    <a:pt x="26" y="27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7" name="Rectangle 43"/>
            <p:cNvSpPr>
              <a:spLocks noChangeArrowheads="1"/>
            </p:cNvSpPr>
            <p:nvPr/>
          </p:nvSpPr>
          <p:spPr bwMode="auto">
            <a:xfrm>
              <a:off x="2781" y="2991"/>
              <a:ext cx="180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2797" y="3091"/>
              <a:ext cx="144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j = 4</a:t>
              </a:r>
              <a:endParaRPr lang="en-US" sz="2000"/>
            </a:p>
          </p:txBody>
        </p:sp>
        <p:sp>
          <p:nvSpPr>
            <p:cNvPr id="1069" name="Rectangle 45"/>
            <p:cNvSpPr>
              <a:spLocks noChangeArrowheads="1"/>
            </p:cNvSpPr>
            <p:nvPr/>
          </p:nvSpPr>
          <p:spPr bwMode="auto">
            <a:xfrm>
              <a:off x="2829" y="2541"/>
              <a:ext cx="63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1070" name="Rectangle 46"/>
            <p:cNvSpPr>
              <a:spLocks noChangeArrowheads="1"/>
            </p:cNvSpPr>
            <p:nvPr/>
          </p:nvSpPr>
          <p:spPr bwMode="auto">
            <a:xfrm>
              <a:off x="2886" y="2581"/>
              <a:ext cx="26" cy="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/>
            </a:p>
          </p:txBody>
        </p:sp>
        <p:sp>
          <p:nvSpPr>
            <p:cNvPr id="1071" name="Rectangle 47"/>
            <p:cNvSpPr>
              <a:spLocks noChangeArrowheads="1"/>
            </p:cNvSpPr>
            <p:nvPr/>
          </p:nvSpPr>
          <p:spPr bwMode="auto">
            <a:xfrm>
              <a:off x="2848" y="2474"/>
              <a:ext cx="22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1072" name="Rectangle 48"/>
            <p:cNvSpPr>
              <a:spLocks noChangeArrowheads="1"/>
            </p:cNvSpPr>
            <p:nvPr/>
          </p:nvSpPr>
          <p:spPr bwMode="auto">
            <a:xfrm>
              <a:off x="3550" y="2535"/>
              <a:ext cx="64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1073" name="Rectangle 49"/>
            <p:cNvSpPr>
              <a:spLocks noChangeArrowheads="1"/>
            </p:cNvSpPr>
            <p:nvPr/>
          </p:nvSpPr>
          <p:spPr bwMode="auto">
            <a:xfrm>
              <a:off x="3608" y="2575"/>
              <a:ext cx="27" cy="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/>
            </a:p>
          </p:txBody>
        </p:sp>
        <p:sp>
          <p:nvSpPr>
            <p:cNvPr id="1074" name="Rectangle 50"/>
            <p:cNvSpPr>
              <a:spLocks noChangeArrowheads="1"/>
            </p:cNvSpPr>
            <p:nvPr/>
          </p:nvSpPr>
          <p:spPr bwMode="auto">
            <a:xfrm>
              <a:off x="3566" y="2468"/>
              <a:ext cx="23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1075" name="Rectangle 51"/>
            <p:cNvSpPr>
              <a:spLocks noChangeArrowheads="1"/>
            </p:cNvSpPr>
            <p:nvPr/>
          </p:nvSpPr>
          <p:spPr bwMode="auto">
            <a:xfrm>
              <a:off x="3298" y="2540"/>
              <a:ext cx="63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1076" name="Rectangle 52"/>
            <p:cNvSpPr>
              <a:spLocks noChangeArrowheads="1"/>
            </p:cNvSpPr>
            <p:nvPr/>
          </p:nvSpPr>
          <p:spPr bwMode="auto">
            <a:xfrm>
              <a:off x="3356" y="2578"/>
              <a:ext cx="27" cy="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1077" name="Rectangle 53"/>
            <p:cNvSpPr>
              <a:spLocks noChangeArrowheads="1"/>
            </p:cNvSpPr>
            <p:nvPr/>
          </p:nvSpPr>
          <p:spPr bwMode="auto">
            <a:xfrm>
              <a:off x="3316" y="2471"/>
              <a:ext cx="22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1078" name="Rectangle 54"/>
            <p:cNvSpPr>
              <a:spLocks noChangeArrowheads="1"/>
            </p:cNvSpPr>
            <p:nvPr/>
          </p:nvSpPr>
          <p:spPr bwMode="auto">
            <a:xfrm>
              <a:off x="3426" y="2549"/>
              <a:ext cx="4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=</a:t>
              </a:r>
              <a:endParaRPr lang="en-US" sz="2000"/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3506" y="2537"/>
              <a:ext cx="2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-</a:t>
              </a:r>
              <a:endParaRPr lang="en-US" sz="2000"/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1789" y="2266"/>
              <a:ext cx="209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Single</a:t>
              </a:r>
              <a:endParaRPr lang="en-US" sz="2000"/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1812" y="2364"/>
              <a:ext cx="164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Fluid</a:t>
              </a:r>
              <a:endParaRPr lang="en-US" sz="2000"/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1811" y="2464"/>
              <a:ext cx="166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k = 1</a:t>
              </a:r>
              <a:endParaRPr lang="en-US" sz="2000"/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451" y="2928"/>
              <a:ext cx="209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Single</a:t>
              </a:r>
              <a:endParaRPr lang="en-US" sz="2000"/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2474" y="3027"/>
              <a:ext cx="163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Fluid</a:t>
              </a:r>
              <a:endParaRPr lang="en-US" sz="2000"/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2473" y="3127"/>
              <a:ext cx="16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k = 2</a:t>
              </a:r>
              <a:endParaRPr lang="en-US" sz="2000"/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3734" y="1709"/>
              <a:ext cx="18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Fluid </a:t>
              </a:r>
              <a:endParaRPr lang="en-US" sz="2000"/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3737" y="1808"/>
              <a:ext cx="248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Mixture</a:t>
              </a:r>
              <a:endParaRPr lang="en-US" sz="2000"/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3073" y="989"/>
              <a:ext cx="18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Fluid </a:t>
              </a:r>
              <a:endParaRPr lang="en-US" sz="2000"/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3075" y="1088"/>
              <a:ext cx="248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Mixture</a:t>
              </a:r>
              <a:endParaRPr lang="en-US" sz="2000"/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2782" y="1998"/>
              <a:ext cx="180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859" y="2098"/>
              <a:ext cx="17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i</a:t>
              </a:r>
              <a:endParaRPr lang="en-US" sz="2000"/>
            </a:p>
          </p:txBody>
        </p:sp>
      </p:grpSp>
      <p:graphicFrame>
        <p:nvGraphicFramePr>
          <p:cNvPr id="1027" name="Object 1025"/>
          <p:cNvGraphicFramePr>
            <a:graphicFrameLocks noChangeAspect="1"/>
          </p:cNvGraphicFramePr>
          <p:nvPr/>
        </p:nvGraphicFramePr>
        <p:xfrm>
          <a:off x="773113" y="2540000"/>
          <a:ext cx="1981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Equation" r:id="rId4" imgW="1981080" imgH="850680" progId="Equation.DSMT4">
                  <p:embed/>
                </p:oleObj>
              </mc:Choice>
              <mc:Fallback>
                <p:oleObj name="Equation" r:id="rId4" imgW="1981080" imgH="850680" progId="Equation.DSMT4">
                  <p:embed/>
                  <p:pic>
                    <p:nvPicPr>
                      <p:cNvPr id="0" name="Object 10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113" y="2540000"/>
                        <a:ext cx="19812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0" name="Picture 7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8338" y="4419600"/>
            <a:ext cx="45910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14966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smtClean="0">
                <a:latin typeface="Arial" charset="0"/>
              </a:rPr>
              <a:t>GOVERNING</a:t>
            </a:r>
            <a:r>
              <a:rPr lang="en-US" sz="2400" b="1" smtClean="0"/>
              <a:t> </a:t>
            </a:r>
            <a:r>
              <a:rPr lang="en-US" sz="2400" b="1" smtClean="0">
                <a:latin typeface="Arial" charset="0"/>
              </a:rPr>
              <a:t>EQUATIONS</a:t>
            </a:r>
            <a:endParaRPr lang="en-US" b="1" smtClean="0">
              <a:latin typeface="Arial" charset="0"/>
            </a:endParaRPr>
          </a:p>
        </p:txBody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smtClean="0">
                <a:latin typeface="Arial" charset="0"/>
              </a:rPr>
              <a:t>Mass Conservation</a:t>
            </a:r>
          </a:p>
          <a:p>
            <a:r>
              <a:rPr lang="en-US" sz="2400" smtClean="0">
                <a:latin typeface="Arial" charset="0"/>
              </a:rPr>
              <a:t>Momentum Conservation</a:t>
            </a:r>
          </a:p>
          <a:p>
            <a:r>
              <a:rPr lang="en-US" sz="2400" smtClean="0">
                <a:latin typeface="Arial" charset="0"/>
              </a:rPr>
              <a:t>Energy Conservation of fluid</a:t>
            </a:r>
          </a:p>
          <a:p>
            <a:r>
              <a:rPr lang="en-US" sz="2400" smtClean="0">
                <a:latin typeface="Arial" charset="0"/>
              </a:rPr>
              <a:t>Energy Conservation of solid</a:t>
            </a:r>
          </a:p>
          <a:p>
            <a:r>
              <a:rPr lang="en-US" sz="2400" smtClean="0">
                <a:latin typeface="Arial" charset="0"/>
              </a:rPr>
              <a:t>Fluid Species Conservation</a:t>
            </a:r>
          </a:p>
          <a:p>
            <a:r>
              <a:rPr lang="en-US" sz="2400" smtClean="0">
                <a:latin typeface="Arial" charset="0"/>
              </a:rPr>
              <a:t>Equation of State</a:t>
            </a:r>
          </a:p>
          <a:p>
            <a:r>
              <a:rPr lang="en-US" sz="2400" smtClean="0">
                <a:latin typeface="Arial" charset="0"/>
              </a:rPr>
              <a:t>Mixture Property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354451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762000" y="1524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endParaRPr lang="en-US" sz="2800" b="1"/>
          </a:p>
        </p:txBody>
      </p:sp>
      <p:sp>
        <p:nvSpPr>
          <p:cNvPr id="5126" name="Rectangle 4"/>
          <p:cNvSpPr>
            <a:spLocks noChangeArrowheads="1"/>
          </p:cNvSpPr>
          <p:nvPr/>
        </p:nvSpPr>
        <p:spPr bwMode="auto">
          <a:xfrm>
            <a:off x="471488" y="1828800"/>
            <a:ext cx="42656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MASS CONSERVATION EQUATION</a:t>
            </a:r>
            <a:endParaRPr lang="en-US" sz="2000"/>
          </a:p>
        </p:txBody>
      </p:sp>
      <p:grpSp>
        <p:nvGrpSpPr>
          <p:cNvPr id="5127" name="Group 87"/>
          <p:cNvGrpSpPr>
            <a:grpSpLocks/>
          </p:cNvGrpSpPr>
          <p:nvPr/>
        </p:nvGrpSpPr>
        <p:grpSpPr bwMode="auto">
          <a:xfrm>
            <a:off x="4800600" y="1676400"/>
            <a:ext cx="3582988" cy="3557588"/>
            <a:chOff x="1736" y="981"/>
            <a:chExt cx="2257" cy="2241"/>
          </a:xfrm>
        </p:grpSpPr>
        <p:sp>
          <p:nvSpPr>
            <p:cNvPr id="5130" name="Rectangle 5"/>
            <p:cNvSpPr>
              <a:spLocks noChangeArrowheads="1"/>
            </p:cNvSpPr>
            <p:nvPr/>
          </p:nvSpPr>
          <p:spPr bwMode="auto">
            <a:xfrm>
              <a:off x="2718" y="1961"/>
              <a:ext cx="266" cy="26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" name="Rectangle 6"/>
            <p:cNvSpPr>
              <a:spLocks noChangeArrowheads="1"/>
            </p:cNvSpPr>
            <p:nvPr/>
          </p:nvSpPr>
          <p:spPr bwMode="auto">
            <a:xfrm>
              <a:off x="1736" y="1961"/>
              <a:ext cx="267" cy="26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2" name="Oval 7"/>
            <p:cNvSpPr>
              <a:spLocks noChangeArrowheads="1"/>
            </p:cNvSpPr>
            <p:nvPr/>
          </p:nvSpPr>
          <p:spPr bwMode="auto">
            <a:xfrm>
              <a:off x="2239" y="2014"/>
              <a:ext cx="241" cy="16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3" name="Line 8"/>
            <p:cNvSpPr>
              <a:spLocks noChangeShapeType="1"/>
            </p:cNvSpPr>
            <p:nvPr/>
          </p:nvSpPr>
          <p:spPr bwMode="auto">
            <a:xfrm>
              <a:off x="2002" y="2093"/>
              <a:ext cx="2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4" name="Line 9"/>
            <p:cNvSpPr>
              <a:spLocks noChangeShapeType="1"/>
            </p:cNvSpPr>
            <p:nvPr/>
          </p:nvSpPr>
          <p:spPr bwMode="auto">
            <a:xfrm>
              <a:off x="2479" y="2093"/>
              <a:ext cx="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5" name="Freeform 10"/>
            <p:cNvSpPr>
              <a:spLocks/>
            </p:cNvSpPr>
            <p:nvPr/>
          </p:nvSpPr>
          <p:spPr bwMode="auto">
            <a:xfrm>
              <a:off x="2664" y="2067"/>
              <a:ext cx="54" cy="53"/>
            </a:xfrm>
            <a:custGeom>
              <a:avLst/>
              <a:gdLst>
                <a:gd name="T0" fmla="*/ 0 w 54"/>
                <a:gd name="T1" fmla="*/ 0 h 53"/>
                <a:gd name="T2" fmla="*/ 54 w 54"/>
                <a:gd name="T3" fmla="*/ 26 h 53"/>
                <a:gd name="T4" fmla="*/ 0 w 54"/>
                <a:gd name="T5" fmla="*/ 53 h 53"/>
                <a:gd name="T6" fmla="*/ 27 w 54"/>
                <a:gd name="T7" fmla="*/ 26 h 53"/>
                <a:gd name="T8" fmla="*/ 0 w 54"/>
                <a:gd name="T9" fmla="*/ 0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53"/>
                <a:gd name="T17" fmla="*/ 54 w 54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53">
                  <a:moveTo>
                    <a:pt x="0" y="0"/>
                  </a:moveTo>
                  <a:lnTo>
                    <a:pt x="54" y="26"/>
                  </a:lnTo>
                  <a:lnTo>
                    <a:pt x="0" y="53"/>
                  </a:lnTo>
                  <a:lnTo>
                    <a:pt x="27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6" name="Rectangle 11"/>
            <p:cNvSpPr>
              <a:spLocks noChangeArrowheads="1"/>
            </p:cNvSpPr>
            <p:nvPr/>
          </p:nvSpPr>
          <p:spPr bwMode="auto">
            <a:xfrm>
              <a:off x="1788" y="2000"/>
              <a:ext cx="19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5137" name="Rectangle 12"/>
            <p:cNvSpPr>
              <a:spLocks noChangeArrowheads="1"/>
            </p:cNvSpPr>
            <p:nvPr/>
          </p:nvSpPr>
          <p:spPr bwMode="auto">
            <a:xfrm>
              <a:off x="1806" y="2099"/>
              <a:ext cx="15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j = 1</a:t>
              </a:r>
              <a:endParaRPr lang="en-US" sz="2000"/>
            </a:p>
          </p:txBody>
        </p:sp>
        <p:sp>
          <p:nvSpPr>
            <p:cNvPr id="5138" name="Rectangle 13"/>
            <p:cNvSpPr>
              <a:spLocks noChangeArrowheads="1"/>
            </p:cNvSpPr>
            <p:nvPr/>
          </p:nvSpPr>
          <p:spPr bwMode="auto">
            <a:xfrm>
              <a:off x="2341" y="2045"/>
              <a:ext cx="6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5139" name="Rectangle 14"/>
            <p:cNvSpPr>
              <a:spLocks noChangeArrowheads="1"/>
            </p:cNvSpPr>
            <p:nvPr/>
          </p:nvSpPr>
          <p:spPr bwMode="auto">
            <a:xfrm>
              <a:off x="2401" y="2084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/>
            </a:p>
          </p:txBody>
        </p:sp>
        <p:sp>
          <p:nvSpPr>
            <p:cNvPr id="5140" name="Rectangle 15"/>
            <p:cNvSpPr>
              <a:spLocks noChangeArrowheads="1"/>
            </p:cNvSpPr>
            <p:nvPr/>
          </p:nvSpPr>
          <p:spPr bwMode="auto">
            <a:xfrm>
              <a:off x="2359" y="1977"/>
              <a:ext cx="2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5141" name="Rectangle 16"/>
            <p:cNvSpPr>
              <a:spLocks noChangeArrowheads="1"/>
            </p:cNvSpPr>
            <p:nvPr/>
          </p:nvSpPr>
          <p:spPr bwMode="auto">
            <a:xfrm>
              <a:off x="3700" y="1961"/>
              <a:ext cx="265" cy="26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2" name="Freeform 17"/>
            <p:cNvSpPr>
              <a:spLocks/>
            </p:cNvSpPr>
            <p:nvPr/>
          </p:nvSpPr>
          <p:spPr bwMode="auto">
            <a:xfrm>
              <a:off x="3222" y="2014"/>
              <a:ext cx="239" cy="160"/>
            </a:xfrm>
            <a:custGeom>
              <a:avLst/>
              <a:gdLst>
                <a:gd name="T0" fmla="*/ 239 w 239"/>
                <a:gd name="T1" fmla="*/ 79 h 160"/>
                <a:gd name="T2" fmla="*/ 236 w 239"/>
                <a:gd name="T3" fmla="*/ 63 h 160"/>
                <a:gd name="T4" fmla="*/ 229 w 239"/>
                <a:gd name="T5" fmla="*/ 48 h 160"/>
                <a:gd name="T6" fmla="*/ 218 w 239"/>
                <a:gd name="T7" fmla="*/ 35 h 160"/>
                <a:gd name="T8" fmla="*/ 203 w 239"/>
                <a:gd name="T9" fmla="*/ 22 h 160"/>
                <a:gd name="T10" fmla="*/ 186 w 239"/>
                <a:gd name="T11" fmla="*/ 14 h 160"/>
                <a:gd name="T12" fmla="*/ 165 w 239"/>
                <a:gd name="T13" fmla="*/ 5 h 160"/>
                <a:gd name="T14" fmla="*/ 143 w 239"/>
                <a:gd name="T15" fmla="*/ 1 h 160"/>
                <a:gd name="T16" fmla="*/ 119 w 239"/>
                <a:gd name="T17" fmla="*/ 0 h 160"/>
                <a:gd name="T18" fmla="*/ 94 w 239"/>
                <a:gd name="T19" fmla="*/ 1 h 160"/>
                <a:gd name="T20" fmla="*/ 72 w 239"/>
                <a:gd name="T21" fmla="*/ 5 h 160"/>
                <a:gd name="T22" fmla="*/ 52 w 239"/>
                <a:gd name="T23" fmla="*/ 14 h 160"/>
                <a:gd name="T24" fmla="*/ 35 w 239"/>
                <a:gd name="T25" fmla="*/ 22 h 160"/>
                <a:gd name="T26" fmla="*/ 19 w 239"/>
                <a:gd name="T27" fmla="*/ 35 h 160"/>
                <a:gd name="T28" fmla="*/ 10 w 239"/>
                <a:gd name="T29" fmla="*/ 48 h 160"/>
                <a:gd name="T30" fmla="*/ 2 w 239"/>
                <a:gd name="T31" fmla="*/ 63 h 160"/>
                <a:gd name="T32" fmla="*/ 0 w 239"/>
                <a:gd name="T33" fmla="*/ 79 h 160"/>
                <a:gd name="T34" fmla="*/ 2 w 239"/>
                <a:gd name="T35" fmla="*/ 94 h 160"/>
                <a:gd name="T36" fmla="*/ 10 w 239"/>
                <a:gd name="T37" fmla="*/ 110 h 160"/>
                <a:gd name="T38" fmla="*/ 19 w 239"/>
                <a:gd name="T39" fmla="*/ 124 h 160"/>
                <a:gd name="T40" fmla="*/ 35 w 239"/>
                <a:gd name="T41" fmla="*/ 136 h 160"/>
                <a:gd name="T42" fmla="*/ 52 w 239"/>
                <a:gd name="T43" fmla="*/ 145 h 160"/>
                <a:gd name="T44" fmla="*/ 72 w 239"/>
                <a:gd name="T45" fmla="*/ 153 h 160"/>
                <a:gd name="T46" fmla="*/ 94 w 239"/>
                <a:gd name="T47" fmla="*/ 158 h 160"/>
                <a:gd name="T48" fmla="*/ 119 w 239"/>
                <a:gd name="T49" fmla="*/ 160 h 160"/>
                <a:gd name="T50" fmla="*/ 143 w 239"/>
                <a:gd name="T51" fmla="*/ 158 h 160"/>
                <a:gd name="T52" fmla="*/ 165 w 239"/>
                <a:gd name="T53" fmla="*/ 153 h 160"/>
                <a:gd name="T54" fmla="*/ 186 w 239"/>
                <a:gd name="T55" fmla="*/ 145 h 160"/>
                <a:gd name="T56" fmla="*/ 203 w 239"/>
                <a:gd name="T57" fmla="*/ 136 h 160"/>
                <a:gd name="T58" fmla="*/ 218 w 239"/>
                <a:gd name="T59" fmla="*/ 124 h 160"/>
                <a:gd name="T60" fmla="*/ 229 w 239"/>
                <a:gd name="T61" fmla="*/ 110 h 160"/>
                <a:gd name="T62" fmla="*/ 236 w 239"/>
                <a:gd name="T63" fmla="*/ 94 h 160"/>
                <a:gd name="T64" fmla="*/ 239 w 239"/>
                <a:gd name="T65" fmla="*/ 79 h 16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9"/>
                <a:gd name="T100" fmla="*/ 0 h 160"/>
                <a:gd name="T101" fmla="*/ 239 w 239"/>
                <a:gd name="T102" fmla="*/ 160 h 16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9" h="160">
                  <a:moveTo>
                    <a:pt x="239" y="79"/>
                  </a:moveTo>
                  <a:lnTo>
                    <a:pt x="236" y="63"/>
                  </a:lnTo>
                  <a:lnTo>
                    <a:pt x="229" y="48"/>
                  </a:lnTo>
                  <a:lnTo>
                    <a:pt x="218" y="35"/>
                  </a:lnTo>
                  <a:lnTo>
                    <a:pt x="203" y="22"/>
                  </a:lnTo>
                  <a:lnTo>
                    <a:pt x="186" y="14"/>
                  </a:lnTo>
                  <a:lnTo>
                    <a:pt x="165" y="5"/>
                  </a:lnTo>
                  <a:lnTo>
                    <a:pt x="143" y="1"/>
                  </a:lnTo>
                  <a:lnTo>
                    <a:pt x="119" y="0"/>
                  </a:lnTo>
                  <a:lnTo>
                    <a:pt x="94" y="1"/>
                  </a:lnTo>
                  <a:lnTo>
                    <a:pt x="72" y="5"/>
                  </a:lnTo>
                  <a:lnTo>
                    <a:pt x="52" y="14"/>
                  </a:lnTo>
                  <a:lnTo>
                    <a:pt x="35" y="22"/>
                  </a:lnTo>
                  <a:lnTo>
                    <a:pt x="19" y="35"/>
                  </a:lnTo>
                  <a:lnTo>
                    <a:pt x="10" y="48"/>
                  </a:lnTo>
                  <a:lnTo>
                    <a:pt x="2" y="63"/>
                  </a:lnTo>
                  <a:lnTo>
                    <a:pt x="0" y="79"/>
                  </a:lnTo>
                  <a:lnTo>
                    <a:pt x="2" y="94"/>
                  </a:lnTo>
                  <a:lnTo>
                    <a:pt x="10" y="110"/>
                  </a:lnTo>
                  <a:lnTo>
                    <a:pt x="19" y="124"/>
                  </a:lnTo>
                  <a:lnTo>
                    <a:pt x="35" y="136"/>
                  </a:lnTo>
                  <a:lnTo>
                    <a:pt x="52" y="145"/>
                  </a:lnTo>
                  <a:lnTo>
                    <a:pt x="72" y="153"/>
                  </a:lnTo>
                  <a:lnTo>
                    <a:pt x="94" y="158"/>
                  </a:lnTo>
                  <a:lnTo>
                    <a:pt x="119" y="160"/>
                  </a:lnTo>
                  <a:lnTo>
                    <a:pt x="143" y="158"/>
                  </a:lnTo>
                  <a:lnTo>
                    <a:pt x="165" y="153"/>
                  </a:lnTo>
                  <a:lnTo>
                    <a:pt x="186" y="145"/>
                  </a:lnTo>
                  <a:lnTo>
                    <a:pt x="203" y="136"/>
                  </a:lnTo>
                  <a:lnTo>
                    <a:pt x="218" y="124"/>
                  </a:lnTo>
                  <a:lnTo>
                    <a:pt x="229" y="110"/>
                  </a:lnTo>
                  <a:lnTo>
                    <a:pt x="236" y="94"/>
                  </a:lnTo>
                  <a:lnTo>
                    <a:pt x="239" y="79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3" name="Line 18"/>
            <p:cNvSpPr>
              <a:spLocks noChangeShapeType="1"/>
            </p:cNvSpPr>
            <p:nvPr/>
          </p:nvSpPr>
          <p:spPr bwMode="auto">
            <a:xfrm flipH="1">
              <a:off x="3461" y="2093"/>
              <a:ext cx="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4" name="Freeform 19"/>
            <p:cNvSpPr>
              <a:spLocks/>
            </p:cNvSpPr>
            <p:nvPr/>
          </p:nvSpPr>
          <p:spPr bwMode="auto">
            <a:xfrm>
              <a:off x="3646" y="2067"/>
              <a:ext cx="54" cy="53"/>
            </a:xfrm>
            <a:custGeom>
              <a:avLst/>
              <a:gdLst>
                <a:gd name="T0" fmla="*/ 0 w 54"/>
                <a:gd name="T1" fmla="*/ 53 h 53"/>
                <a:gd name="T2" fmla="*/ 54 w 54"/>
                <a:gd name="T3" fmla="*/ 26 h 53"/>
                <a:gd name="T4" fmla="*/ 0 w 54"/>
                <a:gd name="T5" fmla="*/ 0 h 53"/>
                <a:gd name="T6" fmla="*/ 27 w 54"/>
                <a:gd name="T7" fmla="*/ 26 h 53"/>
                <a:gd name="T8" fmla="*/ 0 w 54"/>
                <a:gd name="T9" fmla="*/ 53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53"/>
                <a:gd name="T17" fmla="*/ 54 w 54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53">
                  <a:moveTo>
                    <a:pt x="0" y="53"/>
                  </a:moveTo>
                  <a:lnTo>
                    <a:pt x="54" y="26"/>
                  </a:lnTo>
                  <a:lnTo>
                    <a:pt x="0" y="0"/>
                  </a:lnTo>
                  <a:lnTo>
                    <a:pt x="27" y="26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5" name="Line 20"/>
            <p:cNvSpPr>
              <a:spLocks noChangeShapeType="1"/>
            </p:cNvSpPr>
            <p:nvPr/>
          </p:nvSpPr>
          <p:spPr bwMode="auto">
            <a:xfrm flipH="1">
              <a:off x="2982" y="2093"/>
              <a:ext cx="24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6" name="Rectangle 21"/>
            <p:cNvSpPr>
              <a:spLocks noChangeArrowheads="1"/>
            </p:cNvSpPr>
            <p:nvPr/>
          </p:nvSpPr>
          <p:spPr bwMode="auto">
            <a:xfrm>
              <a:off x="3759" y="2000"/>
              <a:ext cx="19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5147" name="Rectangle 22"/>
            <p:cNvSpPr>
              <a:spLocks noChangeArrowheads="1"/>
            </p:cNvSpPr>
            <p:nvPr/>
          </p:nvSpPr>
          <p:spPr bwMode="auto">
            <a:xfrm>
              <a:off x="3775" y="2099"/>
              <a:ext cx="15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j = 3</a:t>
              </a:r>
              <a:endParaRPr lang="en-US" sz="2000"/>
            </a:p>
          </p:txBody>
        </p:sp>
        <p:sp>
          <p:nvSpPr>
            <p:cNvPr id="5148" name="Rectangle 23"/>
            <p:cNvSpPr>
              <a:spLocks noChangeArrowheads="1"/>
            </p:cNvSpPr>
            <p:nvPr/>
          </p:nvSpPr>
          <p:spPr bwMode="auto">
            <a:xfrm>
              <a:off x="3319" y="2039"/>
              <a:ext cx="6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5149" name="Rectangle 24"/>
            <p:cNvSpPr>
              <a:spLocks noChangeArrowheads="1"/>
            </p:cNvSpPr>
            <p:nvPr/>
          </p:nvSpPr>
          <p:spPr bwMode="auto">
            <a:xfrm>
              <a:off x="3380" y="2079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5150" name="Rectangle 25"/>
            <p:cNvSpPr>
              <a:spLocks noChangeArrowheads="1"/>
            </p:cNvSpPr>
            <p:nvPr/>
          </p:nvSpPr>
          <p:spPr bwMode="auto">
            <a:xfrm>
              <a:off x="3338" y="1971"/>
              <a:ext cx="2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5151" name="Rectangle 26"/>
            <p:cNvSpPr>
              <a:spLocks noChangeArrowheads="1"/>
            </p:cNvSpPr>
            <p:nvPr/>
          </p:nvSpPr>
          <p:spPr bwMode="auto">
            <a:xfrm>
              <a:off x="2716" y="981"/>
              <a:ext cx="265" cy="26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2" name="Freeform 27"/>
            <p:cNvSpPr>
              <a:spLocks/>
            </p:cNvSpPr>
            <p:nvPr/>
          </p:nvSpPr>
          <p:spPr bwMode="auto">
            <a:xfrm>
              <a:off x="2769" y="1484"/>
              <a:ext cx="160" cy="240"/>
            </a:xfrm>
            <a:custGeom>
              <a:avLst/>
              <a:gdLst>
                <a:gd name="T0" fmla="*/ 80 w 160"/>
                <a:gd name="T1" fmla="*/ 0 h 240"/>
                <a:gd name="T2" fmla="*/ 65 w 160"/>
                <a:gd name="T3" fmla="*/ 3 h 240"/>
                <a:gd name="T4" fmla="*/ 49 w 160"/>
                <a:gd name="T5" fmla="*/ 10 h 240"/>
                <a:gd name="T6" fmla="*/ 35 w 160"/>
                <a:gd name="T7" fmla="*/ 22 h 240"/>
                <a:gd name="T8" fmla="*/ 24 w 160"/>
                <a:gd name="T9" fmla="*/ 36 h 240"/>
                <a:gd name="T10" fmla="*/ 14 w 160"/>
                <a:gd name="T11" fmla="*/ 53 h 240"/>
                <a:gd name="T12" fmla="*/ 7 w 160"/>
                <a:gd name="T13" fmla="*/ 74 h 240"/>
                <a:gd name="T14" fmla="*/ 1 w 160"/>
                <a:gd name="T15" fmla="*/ 97 h 240"/>
                <a:gd name="T16" fmla="*/ 0 w 160"/>
                <a:gd name="T17" fmla="*/ 121 h 240"/>
                <a:gd name="T18" fmla="*/ 1 w 160"/>
                <a:gd name="T19" fmla="*/ 145 h 240"/>
                <a:gd name="T20" fmla="*/ 7 w 160"/>
                <a:gd name="T21" fmla="*/ 167 h 240"/>
                <a:gd name="T22" fmla="*/ 14 w 160"/>
                <a:gd name="T23" fmla="*/ 187 h 240"/>
                <a:gd name="T24" fmla="*/ 24 w 160"/>
                <a:gd name="T25" fmla="*/ 204 h 240"/>
                <a:gd name="T26" fmla="*/ 35 w 160"/>
                <a:gd name="T27" fmla="*/ 220 h 240"/>
                <a:gd name="T28" fmla="*/ 49 w 160"/>
                <a:gd name="T29" fmla="*/ 230 h 240"/>
                <a:gd name="T30" fmla="*/ 65 w 160"/>
                <a:gd name="T31" fmla="*/ 237 h 240"/>
                <a:gd name="T32" fmla="*/ 80 w 160"/>
                <a:gd name="T33" fmla="*/ 240 h 240"/>
                <a:gd name="T34" fmla="*/ 96 w 160"/>
                <a:gd name="T35" fmla="*/ 237 h 240"/>
                <a:gd name="T36" fmla="*/ 112 w 160"/>
                <a:gd name="T37" fmla="*/ 230 h 240"/>
                <a:gd name="T38" fmla="*/ 124 w 160"/>
                <a:gd name="T39" fmla="*/ 220 h 240"/>
                <a:gd name="T40" fmla="*/ 137 w 160"/>
                <a:gd name="T41" fmla="*/ 204 h 240"/>
                <a:gd name="T42" fmla="*/ 146 w 160"/>
                <a:gd name="T43" fmla="*/ 187 h 240"/>
                <a:gd name="T44" fmla="*/ 154 w 160"/>
                <a:gd name="T45" fmla="*/ 167 h 240"/>
                <a:gd name="T46" fmla="*/ 158 w 160"/>
                <a:gd name="T47" fmla="*/ 145 h 240"/>
                <a:gd name="T48" fmla="*/ 160 w 160"/>
                <a:gd name="T49" fmla="*/ 121 h 240"/>
                <a:gd name="T50" fmla="*/ 158 w 160"/>
                <a:gd name="T51" fmla="*/ 97 h 240"/>
                <a:gd name="T52" fmla="*/ 154 w 160"/>
                <a:gd name="T53" fmla="*/ 74 h 240"/>
                <a:gd name="T54" fmla="*/ 146 w 160"/>
                <a:gd name="T55" fmla="*/ 53 h 240"/>
                <a:gd name="T56" fmla="*/ 137 w 160"/>
                <a:gd name="T57" fmla="*/ 36 h 240"/>
                <a:gd name="T58" fmla="*/ 124 w 160"/>
                <a:gd name="T59" fmla="*/ 22 h 240"/>
                <a:gd name="T60" fmla="*/ 112 w 160"/>
                <a:gd name="T61" fmla="*/ 10 h 240"/>
                <a:gd name="T62" fmla="*/ 96 w 160"/>
                <a:gd name="T63" fmla="*/ 3 h 240"/>
                <a:gd name="T64" fmla="*/ 80 w 160"/>
                <a:gd name="T65" fmla="*/ 0 h 2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0"/>
                <a:gd name="T100" fmla="*/ 0 h 240"/>
                <a:gd name="T101" fmla="*/ 160 w 160"/>
                <a:gd name="T102" fmla="*/ 240 h 2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0" h="240">
                  <a:moveTo>
                    <a:pt x="80" y="0"/>
                  </a:moveTo>
                  <a:lnTo>
                    <a:pt x="65" y="3"/>
                  </a:lnTo>
                  <a:lnTo>
                    <a:pt x="49" y="10"/>
                  </a:lnTo>
                  <a:lnTo>
                    <a:pt x="35" y="22"/>
                  </a:lnTo>
                  <a:lnTo>
                    <a:pt x="24" y="36"/>
                  </a:lnTo>
                  <a:lnTo>
                    <a:pt x="14" y="53"/>
                  </a:lnTo>
                  <a:lnTo>
                    <a:pt x="7" y="74"/>
                  </a:lnTo>
                  <a:lnTo>
                    <a:pt x="1" y="97"/>
                  </a:lnTo>
                  <a:lnTo>
                    <a:pt x="0" y="121"/>
                  </a:lnTo>
                  <a:lnTo>
                    <a:pt x="1" y="145"/>
                  </a:lnTo>
                  <a:lnTo>
                    <a:pt x="7" y="167"/>
                  </a:lnTo>
                  <a:lnTo>
                    <a:pt x="14" y="187"/>
                  </a:lnTo>
                  <a:lnTo>
                    <a:pt x="24" y="204"/>
                  </a:lnTo>
                  <a:lnTo>
                    <a:pt x="35" y="220"/>
                  </a:lnTo>
                  <a:lnTo>
                    <a:pt x="49" y="230"/>
                  </a:lnTo>
                  <a:lnTo>
                    <a:pt x="65" y="237"/>
                  </a:lnTo>
                  <a:lnTo>
                    <a:pt x="80" y="240"/>
                  </a:lnTo>
                  <a:lnTo>
                    <a:pt x="96" y="237"/>
                  </a:lnTo>
                  <a:lnTo>
                    <a:pt x="112" y="230"/>
                  </a:lnTo>
                  <a:lnTo>
                    <a:pt x="124" y="220"/>
                  </a:lnTo>
                  <a:lnTo>
                    <a:pt x="137" y="204"/>
                  </a:lnTo>
                  <a:lnTo>
                    <a:pt x="146" y="187"/>
                  </a:lnTo>
                  <a:lnTo>
                    <a:pt x="154" y="167"/>
                  </a:lnTo>
                  <a:lnTo>
                    <a:pt x="158" y="145"/>
                  </a:lnTo>
                  <a:lnTo>
                    <a:pt x="160" y="121"/>
                  </a:lnTo>
                  <a:lnTo>
                    <a:pt x="158" y="97"/>
                  </a:lnTo>
                  <a:lnTo>
                    <a:pt x="154" y="74"/>
                  </a:lnTo>
                  <a:lnTo>
                    <a:pt x="146" y="53"/>
                  </a:lnTo>
                  <a:lnTo>
                    <a:pt x="137" y="36"/>
                  </a:lnTo>
                  <a:lnTo>
                    <a:pt x="124" y="22"/>
                  </a:lnTo>
                  <a:lnTo>
                    <a:pt x="112" y="10"/>
                  </a:lnTo>
                  <a:lnTo>
                    <a:pt x="96" y="3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3" name="Line 28"/>
            <p:cNvSpPr>
              <a:spLocks noChangeShapeType="1"/>
            </p:cNvSpPr>
            <p:nvPr/>
          </p:nvSpPr>
          <p:spPr bwMode="auto">
            <a:xfrm>
              <a:off x="2849" y="1247"/>
              <a:ext cx="1" cy="2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4" name="Freeform 29"/>
            <p:cNvSpPr>
              <a:spLocks/>
            </p:cNvSpPr>
            <p:nvPr/>
          </p:nvSpPr>
          <p:spPr bwMode="auto">
            <a:xfrm>
              <a:off x="2823" y="1247"/>
              <a:ext cx="52" cy="52"/>
            </a:xfrm>
            <a:custGeom>
              <a:avLst/>
              <a:gdLst>
                <a:gd name="T0" fmla="*/ 52 w 52"/>
                <a:gd name="T1" fmla="*/ 52 h 52"/>
                <a:gd name="T2" fmla="*/ 26 w 52"/>
                <a:gd name="T3" fmla="*/ 0 h 52"/>
                <a:gd name="T4" fmla="*/ 0 w 52"/>
                <a:gd name="T5" fmla="*/ 52 h 52"/>
                <a:gd name="T6" fmla="*/ 26 w 52"/>
                <a:gd name="T7" fmla="*/ 25 h 52"/>
                <a:gd name="T8" fmla="*/ 52 w 52"/>
                <a:gd name="T9" fmla="*/ 52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52"/>
                <a:gd name="T17" fmla="*/ 52 w 52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52">
                  <a:moveTo>
                    <a:pt x="52" y="52"/>
                  </a:moveTo>
                  <a:lnTo>
                    <a:pt x="26" y="0"/>
                  </a:lnTo>
                  <a:lnTo>
                    <a:pt x="0" y="52"/>
                  </a:lnTo>
                  <a:lnTo>
                    <a:pt x="26" y="25"/>
                  </a:lnTo>
                  <a:lnTo>
                    <a:pt x="52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5" name="Line 30"/>
            <p:cNvSpPr>
              <a:spLocks noChangeShapeType="1"/>
            </p:cNvSpPr>
            <p:nvPr/>
          </p:nvSpPr>
          <p:spPr bwMode="auto">
            <a:xfrm>
              <a:off x="2849" y="1724"/>
              <a:ext cx="1" cy="2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56" name="Rectangle 31"/>
            <p:cNvSpPr>
              <a:spLocks noChangeArrowheads="1"/>
            </p:cNvSpPr>
            <p:nvPr/>
          </p:nvSpPr>
          <p:spPr bwMode="auto">
            <a:xfrm>
              <a:off x="2776" y="1015"/>
              <a:ext cx="19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5157" name="Rectangle 32"/>
            <p:cNvSpPr>
              <a:spLocks noChangeArrowheads="1"/>
            </p:cNvSpPr>
            <p:nvPr/>
          </p:nvSpPr>
          <p:spPr bwMode="auto">
            <a:xfrm>
              <a:off x="2792" y="1114"/>
              <a:ext cx="15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j = 2</a:t>
              </a:r>
              <a:endParaRPr lang="en-US" sz="2000"/>
            </a:p>
          </p:txBody>
        </p:sp>
        <p:sp>
          <p:nvSpPr>
            <p:cNvPr id="5158" name="Rectangle 33"/>
            <p:cNvSpPr>
              <a:spLocks noChangeArrowheads="1"/>
            </p:cNvSpPr>
            <p:nvPr/>
          </p:nvSpPr>
          <p:spPr bwMode="auto">
            <a:xfrm>
              <a:off x="2820" y="1552"/>
              <a:ext cx="6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5159" name="Rectangle 34"/>
            <p:cNvSpPr>
              <a:spLocks noChangeArrowheads="1"/>
            </p:cNvSpPr>
            <p:nvPr/>
          </p:nvSpPr>
          <p:spPr bwMode="auto">
            <a:xfrm>
              <a:off x="2880" y="1592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5160" name="Rectangle 35"/>
            <p:cNvSpPr>
              <a:spLocks noChangeArrowheads="1"/>
            </p:cNvSpPr>
            <p:nvPr/>
          </p:nvSpPr>
          <p:spPr bwMode="auto">
            <a:xfrm>
              <a:off x="2839" y="1484"/>
              <a:ext cx="2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5161" name="Rectangle 36"/>
            <p:cNvSpPr>
              <a:spLocks noChangeArrowheads="1"/>
            </p:cNvSpPr>
            <p:nvPr/>
          </p:nvSpPr>
          <p:spPr bwMode="auto">
            <a:xfrm>
              <a:off x="2716" y="2945"/>
              <a:ext cx="266" cy="26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2" name="Freeform 37"/>
            <p:cNvSpPr>
              <a:spLocks/>
            </p:cNvSpPr>
            <p:nvPr/>
          </p:nvSpPr>
          <p:spPr bwMode="auto">
            <a:xfrm>
              <a:off x="2770" y="2468"/>
              <a:ext cx="159" cy="238"/>
            </a:xfrm>
            <a:custGeom>
              <a:avLst/>
              <a:gdLst>
                <a:gd name="T0" fmla="*/ 79 w 159"/>
                <a:gd name="T1" fmla="*/ 238 h 238"/>
                <a:gd name="T2" fmla="*/ 95 w 159"/>
                <a:gd name="T3" fmla="*/ 235 h 238"/>
                <a:gd name="T4" fmla="*/ 111 w 159"/>
                <a:gd name="T5" fmla="*/ 228 h 238"/>
                <a:gd name="T6" fmla="*/ 123 w 159"/>
                <a:gd name="T7" fmla="*/ 218 h 238"/>
                <a:gd name="T8" fmla="*/ 136 w 159"/>
                <a:gd name="T9" fmla="*/ 204 h 238"/>
                <a:gd name="T10" fmla="*/ 145 w 159"/>
                <a:gd name="T11" fmla="*/ 185 h 238"/>
                <a:gd name="T12" fmla="*/ 153 w 159"/>
                <a:gd name="T13" fmla="*/ 165 h 238"/>
                <a:gd name="T14" fmla="*/ 157 w 159"/>
                <a:gd name="T15" fmla="*/ 143 h 238"/>
                <a:gd name="T16" fmla="*/ 159 w 159"/>
                <a:gd name="T17" fmla="*/ 119 h 238"/>
                <a:gd name="T18" fmla="*/ 157 w 159"/>
                <a:gd name="T19" fmla="*/ 95 h 238"/>
                <a:gd name="T20" fmla="*/ 153 w 159"/>
                <a:gd name="T21" fmla="*/ 72 h 238"/>
                <a:gd name="T22" fmla="*/ 145 w 159"/>
                <a:gd name="T23" fmla="*/ 52 h 238"/>
                <a:gd name="T24" fmla="*/ 136 w 159"/>
                <a:gd name="T25" fmla="*/ 34 h 238"/>
                <a:gd name="T26" fmla="*/ 123 w 159"/>
                <a:gd name="T27" fmla="*/ 20 h 238"/>
                <a:gd name="T28" fmla="*/ 111 w 159"/>
                <a:gd name="T29" fmla="*/ 10 h 238"/>
                <a:gd name="T30" fmla="*/ 95 w 159"/>
                <a:gd name="T31" fmla="*/ 3 h 238"/>
                <a:gd name="T32" fmla="*/ 79 w 159"/>
                <a:gd name="T33" fmla="*/ 0 h 238"/>
                <a:gd name="T34" fmla="*/ 64 w 159"/>
                <a:gd name="T35" fmla="*/ 3 h 238"/>
                <a:gd name="T36" fmla="*/ 48 w 159"/>
                <a:gd name="T37" fmla="*/ 10 h 238"/>
                <a:gd name="T38" fmla="*/ 36 w 159"/>
                <a:gd name="T39" fmla="*/ 20 h 238"/>
                <a:gd name="T40" fmla="*/ 23 w 159"/>
                <a:gd name="T41" fmla="*/ 34 h 238"/>
                <a:gd name="T42" fmla="*/ 14 w 159"/>
                <a:gd name="T43" fmla="*/ 52 h 238"/>
                <a:gd name="T44" fmla="*/ 6 w 159"/>
                <a:gd name="T45" fmla="*/ 72 h 238"/>
                <a:gd name="T46" fmla="*/ 2 w 159"/>
                <a:gd name="T47" fmla="*/ 95 h 238"/>
                <a:gd name="T48" fmla="*/ 0 w 159"/>
                <a:gd name="T49" fmla="*/ 119 h 238"/>
                <a:gd name="T50" fmla="*/ 2 w 159"/>
                <a:gd name="T51" fmla="*/ 143 h 238"/>
                <a:gd name="T52" fmla="*/ 6 w 159"/>
                <a:gd name="T53" fmla="*/ 165 h 238"/>
                <a:gd name="T54" fmla="*/ 14 w 159"/>
                <a:gd name="T55" fmla="*/ 185 h 238"/>
                <a:gd name="T56" fmla="*/ 23 w 159"/>
                <a:gd name="T57" fmla="*/ 204 h 238"/>
                <a:gd name="T58" fmla="*/ 36 w 159"/>
                <a:gd name="T59" fmla="*/ 218 h 238"/>
                <a:gd name="T60" fmla="*/ 48 w 159"/>
                <a:gd name="T61" fmla="*/ 228 h 238"/>
                <a:gd name="T62" fmla="*/ 64 w 159"/>
                <a:gd name="T63" fmla="*/ 235 h 238"/>
                <a:gd name="T64" fmla="*/ 79 w 159"/>
                <a:gd name="T65" fmla="*/ 238 h 2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59"/>
                <a:gd name="T100" fmla="*/ 0 h 238"/>
                <a:gd name="T101" fmla="*/ 159 w 159"/>
                <a:gd name="T102" fmla="*/ 238 h 2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59" h="238">
                  <a:moveTo>
                    <a:pt x="79" y="238"/>
                  </a:moveTo>
                  <a:lnTo>
                    <a:pt x="95" y="235"/>
                  </a:lnTo>
                  <a:lnTo>
                    <a:pt x="111" y="228"/>
                  </a:lnTo>
                  <a:lnTo>
                    <a:pt x="123" y="218"/>
                  </a:lnTo>
                  <a:lnTo>
                    <a:pt x="136" y="204"/>
                  </a:lnTo>
                  <a:lnTo>
                    <a:pt x="145" y="185"/>
                  </a:lnTo>
                  <a:lnTo>
                    <a:pt x="153" y="165"/>
                  </a:lnTo>
                  <a:lnTo>
                    <a:pt x="157" y="143"/>
                  </a:lnTo>
                  <a:lnTo>
                    <a:pt x="159" y="119"/>
                  </a:lnTo>
                  <a:lnTo>
                    <a:pt x="157" y="95"/>
                  </a:lnTo>
                  <a:lnTo>
                    <a:pt x="153" y="72"/>
                  </a:lnTo>
                  <a:lnTo>
                    <a:pt x="145" y="52"/>
                  </a:lnTo>
                  <a:lnTo>
                    <a:pt x="136" y="34"/>
                  </a:lnTo>
                  <a:lnTo>
                    <a:pt x="123" y="20"/>
                  </a:lnTo>
                  <a:lnTo>
                    <a:pt x="111" y="10"/>
                  </a:lnTo>
                  <a:lnTo>
                    <a:pt x="95" y="3"/>
                  </a:lnTo>
                  <a:lnTo>
                    <a:pt x="79" y="0"/>
                  </a:lnTo>
                  <a:lnTo>
                    <a:pt x="64" y="3"/>
                  </a:lnTo>
                  <a:lnTo>
                    <a:pt x="48" y="10"/>
                  </a:lnTo>
                  <a:lnTo>
                    <a:pt x="36" y="20"/>
                  </a:lnTo>
                  <a:lnTo>
                    <a:pt x="23" y="34"/>
                  </a:lnTo>
                  <a:lnTo>
                    <a:pt x="14" y="52"/>
                  </a:lnTo>
                  <a:lnTo>
                    <a:pt x="6" y="72"/>
                  </a:lnTo>
                  <a:lnTo>
                    <a:pt x="2" y="95"/>
                  </a:lnTo>
                  <a:lnTo>
                    <a:pt x="0" y="119"/>
                  </a:lnTo>
                  <a:lnTo>
                    <a:pt x="2" y="143"/>
                  </a:lnTo>
                  <a:lnTo>
                    <a:pt x="6" y="165"/>
                  </a:lnTo>
                  <a:lnTo>
                    <a:pt x="14" y="185"/>
                  </a:lnTo>
                  <a:lnTo>
                    <a:pt x="23" y="204"/>
                  </a:lnTo>
                  <a:lnTo>
                    <a:pt x="36" y="218"/>
                  </a:lnTo>
                  <a:lnTo>
                    <a:pt x="48" y="228"/>
                  </a:lnTo>
                  <a:lnTo>
                    <a:pt x="64" y="235"/>
                  </a:lnTo>
                  <a:lnTo>
                    <a:pt x="79" y="23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3" name="Line 38"/>
            <p:cNvSpPr>
              <a:spLocks noChangeShapeType="1"/>
            </p:cNvSpPr>
            <p:nvPr/>
          </p:nvSpPr>
          <p:spPr bwMode="auto">
            <a:xfrm flipV="1">
              <a:off x="2849" y="2706"/>
              <a:ext cx="1" cy="2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4" name="Line 39"/>
            <p:cNvSpPr>
              <a:spLocks noChangeShapeType="1"/>
            </p:cNvSpPr>
            <p:nvPr/>
          </p:nvSpPr>
          <p:spPr bwMode="auto">
            <a:xfrm flipV="1">
              <a:off x="2849" y="2229"/>
              <a:ext cx="1" cy="2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5" name="Freeform 40"/>
            <p:cNvSpPr>
              <a:spLocks/>
            </p:cNvSpPr>
            <p:nvPr/>
          </p:nvSpPr>
          <p:spPr bwMode="auto">
            <a:xfrm>
              <a:off x="2823" y="2229"/>
              <a:ext cx="53" cy="52"/>
            </a:xfrm>
            <a:custGeom>
              <a:avLst/>
              <a:gdLst>
                <a:gd name="T0" fmla="*/ 0 w 53"/>
                <a:gd name="T1" fmla="*/ 52 h 52"/>
                <a:gd name="T2" fmla="*/ 26 w 53"/>
                <a:gd name="T3" fmla="*/ 0 h 52"/>
                <a:gd name="T4" fmla="*/ 53 w 53"/>
                <a:gd name="T5" fmla="*/ 52 h 52"/>
                <a:gd name="T6" fmla="*/ 26 w 53"/>
                <a:gd name="T7" fmla="*/ 27 h 52"/>
                <a:gd name="T8" fmla="*/ 0 w 53"/>
                <a:gd name="T9" fmla="*/ 52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52"/>
                <a:gd name="T17" fmla="*/ 53 w 53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52">
                  <a:moveTo>
                    <a:pt x="0" y="52"/>
                  </a:moveTo>
                  <a:lnTo>
                    <a:pt x="26" y="0"/>
                  </a:lnTo>
                  <a:lnTo>
                    <a:pt x="53" y="52"/>
                  </a:lnTo>
                  <a:lnTo>
                    <a:pt x="26" y="27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6" name="Rectangle 41"/>
            <p:cNvSpPr>
              <a:spLocks noChangeArrowheads="1"/>
            </p:cNvSpPr>
            <p:nvPr/>
          </p:nvSpPr>
          <p:spPr bwMode="auto">
            <a:xfrm>
              <a:off x="2776" y="2991"/>
              <a:ext cx="19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5167" name="Rectangle 42"/>
            <p:cNvSpPr>
              <a:spLocks noChangeArrowheads="1"/>
            </p:cNvSpPr>
            <p:nvPr/>
          </p:nvSpPr>
          <p:spPr bwMode="auto">
            <a:xfrm>
              <a:off x="2793" y="3091"/>
              <a:ext cx="15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j = 4</a:t>
              </a:r>
              <a:endParaRPr lang="en-US" sz="2000"/>
            </a:p>
          </p:txBody>
        </p:sp>
        <p:sp>
          <p:nvSpPr>
            <p:cNvPr id="5168" name="Rectangle 43"/>
            <p:cNvSpPr>
              <a:spLocks noChangeArrowheads="1"/>
            </p:cNvSpPr>
            <p:nvPr/>
          </p:nvSpPr>
          <p:spPr bwMode="auto">
            <a:xfrm>
              <a:off x="2826" y="2541"/>
              <a:ext cx="6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5169" name="Rectangle 44"/>
            <p:cNvSpPr>
              <a:spLocks noChangeArrowheads="1"/>
            </p:cNvSpPr>
            <p:nvPr/>
          </p:nvSpPr>
          <p:spPr bwMode="auto">
            <a:xfrm>
              <a:off x="2886" y="2581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/>
            </a:p>
          </p:txBody>
        </p:sp>
        <p:sp>
          <p:nvSpPr>
            <p:cNvPr id="5170" name="Rectangle 45"/>
            <p:cNvSpPr>
              <a:spLocks noChangeArrowheads="1"/>
            </p:cNvSpPr>
            <p:nvPr/>
          </p:nvSpPr>
          <p:spPr bwMode="auto">
            <a:xfrm>
              <a:off x="2846" y="2474"/>
              <a:ext cx="2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5171" name="Rectangle 46"/>
            <p:cNvSpPr>
              <a:spLocks noChangeArrowheads="1"/>
            </p:cNvSpPr>
            <p:nvPr/>
          </p:nvSpPr>
          <p:spPr bwMode="auto">
            <a:xfrm>
              <a:off x="3548" y="2536"/>
              <a:ext cx="6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5172" name="Rectangle 47"/>
            <p:cNvSpPr>
              <a:spLocks noChangeArrowheads="1"/>
            </p:cNvSpPr>
            <p:nvPr/>
          </p:nvSpPr>
          <p:spPr bwMode="auto">
            <a:xfrm>
              <a:off x="3608" y="2575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/>
            </a:p>
          </p:txBody>
        </p:sp>
        <p:sp>
          <p:nvSpPr>
            <p:cNvPr id="5173" name="Rectangle 48"/>
            <p:cNvSpPr>
              <a:spLocks noChangeArrowheads="1"/>
            </p:cNvSpPr>
            <p:nvPr/>
          </p:nvSpPr>
          <p:spPr bwMode="auto">
            <a:xfrm>
              <a:off x="3566" y="2468"/>
              <a:ext cx="2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5174" name="Rectangle 49"/>
            <p:cNvSpPr>
              <a:spLocks noChangeArrowheads="1"/>
            </p:cNvSpPr>
            <p:nvPr/>
          </p:nvSpPr>
          <p:spPr bwMode="auto">
            <a:xfrm>
              <a:off x="3295" y="2539"/>
              <a:ext cx="6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5175" name="Rectangle 50"/>
            <p:cNvSpPr>
              <a:spLocks noChangeArrowheads="1"/>
            </p:cNvSpPr>
            <p:nvPr/>
          </p:nvSpPr>
          <p:spPr bwMode="auto">
            <a:xfrm>
              <a:off x="3355" y="2578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5176" name="Rectangle 51"/>
            <p:cNvSpPr>
              <a:spLocks noChangeArrowheads="1"/>
            </p:cNvSpPr>
            <p:nvPr/>
          </p:nvSpPr>
          <p:spPr bwMode="auto">
            <a:xfrm>
              <a:off x="3314" y="2471"/>
              <a:ext cx="2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5177" name="Rectangle 52"/>
            <p:cNvSpPr>
              <a:spLocks noChangeArrowheads="1"/>
            </p:cNvSpPr>
            <p:nvPr/>
          </p:nvSpPr>
          <p:spPr bwMode="auto">
            <a:xfrm>
              <a:off x="3425" y="2549"/>
              <a:ext cx="4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=</a:t>
              </a:r>
              <a:endParaRPr lang="en-US" sz="2000"/>
            </a:p>
          </p:txBody>
        </p:sp>
        <p:sp>
          <p:nvSpPr>
            <p:cNvPr id="5178" name="Rectangle 53"/>
            <p:cNvSpPr>
              <a:spLocks noChangeArrowheads="1"/>
            </p:cNvSpPr>
            <p:nvPr/>
          </p:nvSpPr>
          <p:spPr bwMode="auto">
            <a:xfrm>
              <a:off x="3505" y="2537"/>
              <a:ext cx="2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-</a:t>
              </a:r>
              <a:endParaRPr lang="en-US" sz="2000"/>
            </a:p>
          </p:txBody>
        </p:sp>
        <p:sp>
          <p:nvSpPr>
            <p:cNvPr id="5179" name="Rectangle 54"/>
            <p:cNvSpPr>
              <a:spLocks noChangeArrowheads="1"/>
            </p:cNvSpPr>
            <p:nvPr/>
          </p:nvSpPr>
          <p:spPr bwMode="auto">
            <a:xfrm>
              <a:off x="1783" y="2266"/>
              <a:ext cx="221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Single</a:t>
              </a:r>
              <a:endParaRPr lang="en-US" sz="2000"/>
            </a:p>
          </p:txBody>
        </p:sp>
        <p:sp>
          <p:nvSpPr>
            <p:cNvPr id="5180" name="Rectangle 55"/>
            <p:cNvSpPr>
              <a:spLocks noChangeArrowheads="1"/>
            </p:cNvSpPr>
            <p:nvPr/>
          </p:nvSpPr>
          <p:spPr bwMode="auto">
            <a:xfrm>
              <a:off x="1807" y="2365"/>
              <a:ext cx="17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Fluid</a:t>
              </a:r>
              <a:endParaRPr lang="en-US" sz="2000"/>
            </a:p>
          </p:txBody>
        </p:sp>
        <p:sp>
          <p:nvSpPr>
            <p:cNvPr id="5181" name="Rectangle 56"/>
            <p:cNvSpPr>
              <a:spLocks noChangeArrowheads="1"/>
            </p:cNvSpPr>
            <p:nvPr/>
          </p:nvSpPr>
          <p:spPr bwMode="auto">
            <a:xfrm>
              <a:off x="1806" y="2464"/>
              <a:ext cx="175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k = 1</a:t>
              </a:r>
              <a:endParaRPr lang="en-US" sz="2000"/>
            </a:p>
          </p:txBody>
        </p:sp>
        <p:sp>
          <p:nvSpPr>
            <p:cNvPr id="5182" name="Rectangle 57"/>
            <p:cNvSpPr>
              <a:spLocks noChangeArrowheads="1"/>
            </p:cNvSpPr>
            <p:nvPr/>
          </p:nvSpPr>
          <p:spPr bwMode="auto">
            <a:xfrm>
              <a:off x="2445" y="2928"/>
              <a:ext cx="221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Single</a:t>
              </a:r>
              <a:endParaRPr lang="en-US" sz="2000"/>
            </a:p>
          </p:txBody>
        </p:sp>
        <p:sp>
          <p:nvSpPr>
            <p:cNvPr id="5183" name="Rectangle 58"/>
            <p:cNvSpPr>
              <a:spLocks noChangeArrowheads="1"/>
            </p:cNvSpPr>
            <p:nvPr/>
          </p:nvSpPr>
          <p:spPr bwMode="auto">
            <a:xfrm>
              <a:off x="2469" y="3027"/>
              <a:ext cx="173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Fluid</a:t>
              </a:r>
              <a:endParaRPr lang="en-US" sz="2000"/>
            </a:p>
          </p:txBody>
        </p:sp>
        <p:sp>
          <p:nvSpPr>
            <p:cNvPr id="5184" name="Rectangle 59"/>
            <p:cNvSpPr>
              <a:spLocks noChangeArrowheads="1"/>
            </p:cNvSpPr>
            <p:nvPr/>
          </p:nvSpPr>
          <p:spPr bwMode="auto">
            <a:xfrm>
              <a:off x="2468" y="3126"/>
              <a:ext cx="175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k = 2</a:t>
              </a:r>
              <a:endParaRPr lang="en-US" sz="2000"/>
            </a:p>
          </p:txBody>
        </p:sp>
        <p:sp>
          <p:nvSpPr>
            <p:cNvPr id="5185" name="Rectangle 60"/>
            <p:cNvSpPr>
              <a:spLocks noChangeArrowheads="1"/>
            </p:cNvSpPr>
            <p:nvPr/>
          </p:nvSpPr>
          <p:spPr bwMode="auto">
            <a:xfrm>
              <a:off x="3729" y="1709"/>
              <a:ext cx="195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Fluid </a:t>
              </a:r>
              <a:endParaRPr lang="en-US" sz="2000"/>
            </a:p>
          </p:txBody>
        </p:sp>
        <p:sp>
          <p:nvSpPr>
            <p:cNvPr id="5186" name="Rectangle 61"/>
            <p:cNvSpPr>
              <a:spLocks noChangeArrowheads="1"/>
            </p:cNvSpPr>
            <p:nvPr/>
          </p:nvSpPr>
          <p:spPr bwMode="auto">
            <a:xfrm>
              <a:off x="3731" y="1808"/>
              <a:ext cx="26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Mixture</a:t>
              </a:r>
              <a:endParaRPr lang="en-US" sz="2000"/>
            </a:p>
          </p:txBody>
        </p:sp>
        <p:sp>
          <p:nvSpPr>
            <p:cNvPr id="5187" name="Rectangle 62"/>
            <p:cNvSpPr>
              <a:spLocks noChangeArrowheads="1"/>
            </p:cNvSpPr>
            <p:nvPr/>
          </p:nvSpPr>
          <p:spPr bwMode="auto">
            <a:xfrm>
              <a:off x="3067" y="989"/>
              <a:ext cx="195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Fluid </a:t>
              </a:r>
              <a:endParaRPr lang="en-US" sz="2000"/>
            </a:p>
          </p:txBody>
        </p:sp>
        <p:sp>
          <p:nvSpPr>
            <p:cNvPr id="5188" name="Rectangle 63"/>
            <p:cNvSpPr>
              <a:spLocks noChangeArrowheads="1"/>
            </p:cNvSpPr>
            <p:nvPr/>
          </p:nvSpPr>
          <p:spPr bwMode="auto">
            <a:xfrm>
              <a:off x="3069" y="1088"/>
              <a:ext cx="26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Mixture</a:t>
              </a:r>
              <a:endParaRPr lang="en-US" sz="2000"/>
            </a:p>
          </p:txBody>
        </p:sp>
        <p:sp>
          <p:nvSpPr>
            <p:cNvPr id="5189" name="Rectangle 64"/>
            <p:cNvSpPr>
              <a:spLocks noChangeArrowheads="1"/>
            </p:cNvSpPr>
            <p:nvPr/>
          </p:nvSpPr>
          <p:spPr bwMode="auto">
            <a:xfrm>
              <a:off x="2777" y="1998"/>
              <a:ext cx="19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5190" name="Rectangle 65"/>
            <p:cNvSpPr>
              <a:spLocks noChangeArrowheads="1"/>
            </p:cNvSpPr>
            <p:nvPr/>
          </p:nvSpPr>
          <p:spPr bwMode="auto">
            <a:xfrm>
              <a:off x="2858" y="2097"/>
              <a:ext cx="18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i</a:t>
              </a:r>
              <a:endParaRPr lang="en-US" sz="2000"/>
            </a:p>
          </p:txBody>
        </p:sp>
      </p:grpSp>
      <p:sp>
        <p:nvSpPr>
          <p:cNvPr id="5128" name="Text Box 88"/>
          <p:cNvSpPr txBox="1">
            <a:spLocks noChangeArrowheads="1"/>
          </p:cNvSpPr>
          <p:nvPr/>
        </p:nvSpPr>
        <p:spPr bwMode="auto">
          <a:xfrm>
            <a:off x="2041525" y="1104900"/>
            <a:ext cx="39417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GOVERNING EQUATIONS</a:t>
            </a:r>
          </a:p>
        </p:txBody>
      </p:sp>
      <p:graphicFrame>
        <p:nvGraphicFramePr>
          <p:cNvPr id="5122" name="Object 90"/>
          <p:cNvGraphicFramePr>
            <a:graphicFrameLocks noChangeAspect="1"/>
          </p:cNvGraphicFramePr>
          <p:nvPr/>
        </p:nvGraphicFramePr>
        <p:xfrm>
          <a:off x="838200" y="2362200"/>
          <a:ext cx="1981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" name="Equation" r:id="rId3" imgW="1981080" imgH="850680" progId="Equation.3">
                  <p:embed/>
                </p:oleObj>
              </mc:Choice>
              <mc:Fallback>
                <p:oleObj name="Equation" r:id="rId3" imgW="1981080" imgH="850680" progId="Equation.3">
                  <p:embed/>
                  <p:pic>
                    <p:nvPicPr>
                      <p:cNvPr id="0" name="Object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362200"/>
                        <a:ext cx="19812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9" name="Text Box 91"/>
          <p:cNvSpPr txBox="1">
            <a:spLocks noChangeArrowheads="1"/>
          </p:cNvSpPr>
          <p:nvPr/>
        </p:nvSpPr>
        <p:spPr bwMode="auto">
          <a:xfrm>
            <a:off x="457200" y="4267200"/>
            <a:ext cx="5105400" cy="1006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/>
              <a:t>Note :  Pressure does not appear explicitly in Mass Conservation Equation although  it is earmarked for calculating pressures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68471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38916" name="Rectangle 2"/>
          <p:cNvSpPr>
            <a:spLocks noChangeArrowheads="1"/>
          </p:cNvSpPr>
          <p:nvPr/>
        </p:nvSpPr>
        <p:spPr bwMode="auto">
          <a:xfrm>
            <a:off x="762000" y="1524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endParaRPr lang="en-US" sz="2800" b="1"/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384175" y="1524000"/>
            <a:ext cx="5054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MOMENTUM CONSERVATION EQUATION</a:t>
            </a:r>
            <a:endParaRPr lang="en-US" sz="2000"/>
          </a:p>
        </p:txBody>
      </p:sp>
      <p:grpSp>
        <p:nvGrpSpPr>
          <p:cNvPr id="38918" name="Group 39"/>
          <p:cNvGrpSpPr>
            <a:grpSpLocks/>
          </p:cNvGrpSpPr>
          <p:nvPr/>
        </p:nvGrpSpPr>
        <p:grpSpPr bwMode="auto">
          <a:xfrm>
            <a:off x="5486400" y="1524000"/>
            <a:ext cx="3362325" cy="3930650"/>
            <a:chOff x="1971" y="908"/>
            <a:chExt cx="2118" cy="2476"/>
          </a:xfrm>
        </p:grpSpPr>
        <p:sp>
          <p:nvSpPr>
            <p:cNvPr id="38924" name="Freeform 6"/>
            <p:cNvSpPr>
              <a:spLocks/>
            </p:cNvSpPr>
            <p:nvPr/>
          </p:nvSpPr>
          <p:spPr bwMode="auto">
            <a:xfrm>
              <a:off x="2262" y="910"/>
              <a:ext cx="1709" cy="1405"/>
            </a:xfrm>
            <a:custGeom>
              <a:avLst/>
              <a:gdLst>
                <a:gd name="T0" fmla="*/ 0 w 1709"/>
                <a:gd name="T1" fmla="*/ 1077 h 1405"/>
                <a:gd name="T2" fmla="*/ 241 w 1709"/>
                <a:gd name="T3" fmla="*/ 1405 h 1405"/>
                <a:gd name="T4" fmla="*/ 1709 w 1709"/>
                <a:gd name="T5" fmla="*/ 327 h 1405"/>
                <a:gd name="T6" fmla="*/ 1468 w 1709"/>
                <a:gd name="T7" fmla="*/ 0 h 1405"/>
                <a:gd name="T8" fmla="*/ 0 w 1709"/>
                <a:gd name="T9" fmla="*/ 1077 h 14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09"/>
                <a:gd name="T16" fmla="*/ 0 h 1405"/>
                <a:gd name="T17" fmla="*/ 1709 w 1709"/>
                <a:gd name="T18" fmla="*/ 1405 h 14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09" h="1405">
                  <a:moveTo>
                    <a:pt x="0" y="1077"/>
                  </a:moveTo>
                  <a:lnTo>
                    <a:pt x="241" y="1405"/>
                  </a:lnTo>
                  <a:lnTo>
                    <a:pt x="1709" y="327"/>
                  </a:lnTo>
                  <a:lnTo>
                    <a:pt x="1468" y="0"/>
                  </a:lnTo>
                  <a:lnTo>
                    <a:pt x="0" y="1077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5" name="Oval 7"/>
            <p:cNvSpPr>
              <a:spLocks noChangeArrowheads="1"/>
            </p:cNvSpPr>
            <p:nvPr/>
          </p:nvSpPr>
          <p:spPr bwMode="auto">
            <a:xfrm>
              <a:off x="2333" y="2092"/>
              <a:ext cx="111" cy="11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6" name="Oval 8"/>
            <p:cNvSpPr>
              <a:spLocks noChangeArrowheads="1"/>
            </p:cNvSpPr>
            <p:nvPr/>
          </p:nvSpPr>
          <p:spPr bwMode="auto">
            <a:xfrm>
              <a:off x="3801" y="1012"/>
              <a:ext cx="111" cy="11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7" name="Line 9"/>
            <p:cNvSpPr>
              <a:spLocks noChangeShapeType="1"/>
            </p:cNvSpPr>
            <p:nvPr/>
          </p:nvSpPr>
          <p:spPr bwMode="auto">
            <a:xfrm flipH="1">
              <a:off x="2878" y="1462"/>
              <a:ext cx="434" cy="3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8" name="Freeform 10"/>
            <p:cNvSpPr>
              <a:spLocks/>
            </p:cNvSpPr>
            <p:nvPr/>
          </p:nvSpPr>
          <p:spPr bwMode="auto">
            <a:xfrm>
              <a:off x="3255" y="1462"/>
              <a:ext cx="57" cy="54"/>
            </a:xfrm>
            <a:custGeom>
              <a:avLst/>
              <a:gdLst>
                <a:gd name="T0" fmla="*/ 32 w 57"/>
                <a:gd name="T1" fmla="*/ 54 h 54"/>
                <a:gd name="T2" fmla="*/ 57 w 57"/>
                <a:gd name="T3" fmla="*/ 0 h 54"/>
                <a:gd name="T4" fmla="*/ 0 w 57"/>
                <a:gd name="T5" fmla="*/ 12 h 54"/>
                <a:gd name="T6" fmla="*/ 36 w 57"/>
                <a:gd name="T7" fmla="*/ 16 h 54"/>
                <a:gd name="T8" fmla="*/ 32 w 57"/>
                <a:gd name="T9" fmla="*/ 54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54"/>
                <a:gd name="T17" fmla="*/ 57 w 57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54">
                  <a:moveTo>
                    <a:pt x="32" y="54"/>
                  </a:moveTo>
                  <a:lnTo>
                    <a:pt x="57" y="0"/>
                  </a:lnTo>
                  <a:lnTo>
                    <a:pt x="0" y="12"/>
                  </a:lnTo>
                  <a:lnTo>
                    <a:pt x="36" y="16"/>
                  </a:lnTo>
                  <a:lnTo>
                    <a:pt x="32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9" name="Line 11"/>
            <p:cNvSpPr>
              <a:spLocks noChangeShapeType="1"/>
            </p:cNvSpPr>
            <p:nvPr/>
          </p:nvSpPr>
          <p:spPr bwMode="auto">
            <a:xfrm>
              <a:off x="1971" y="3293"/>
              <a:ext cx="205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0" name="Rectangle 12"/>
            <p:cNvSpPr>
              <a:spLocks noChangeArrowheads="1"/>
            </p:cNvSpPr>
            <p:nvPr/>
          </p:nvSpPr>
          <p:spPr bwMode="auto">
            <a:xfrm>
              <a:off x="2402" y="2104"/>
              <a:ext cx="2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i</a:t>
              </a:r>
              <a:endParaRPr lang="en-US" sz="2000"/>
            </a:p>
          </p:txBody>
        </p:sp>
        <p:sp>
          <p:nvSpPr>
            <p:cNvPr id="38931" name="Rectangle 13"/>
            <p:cNvSpPr>
              <a:spLocks noChangeArrowheads="1"/>
            </p:cNvSpPr>
            <p:nvPr/>
          </p:nvSpPr>
          <p:spPr bwMode="auto">
            <a:xfrm>
              <a:off x="3870" y="1009"/>
              <a:ext cx="2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j</a:t>
              </a:r>
              <a:endParaRPr lang="en-US" sz="2000"/>
            </a:p>
          </p:txBody>
        </p:sp>
        <p:sp>
          <p:nvSpPr>
            <p:cNvPr id="38932" name="Line 14"/>
            <p:cNvSpPr>
              <a:spLocks noChangeShapeType="1"/>
            </p:cNvSpPr>
            <p:nvPr/>
          </p:nvSpPr>
          <p:spPr bwMode="auto">
            <a:xfrm>
              <a:off x="2378" y="2202"/>
              <a:ext cx="1" cy="10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3" name="Freeform 15"/>
            <p:cNvSpPr>
              <a:spLocks/>
            </p:cNvSpPr>
            <p:nvPr/>
          </p:nvSpPr>
          <p:spPr bwMode="auto">
            <a:xfrm>
              <a:off x="2352" y="2202"/>
              <a:ext cx="51" cy="51"/>
            </a:xfrm>
            <a:custGeom>
              <a:avLst/>
              <a:gdLst>
                <a:gd name="T0" fmla="*/ 51 w 51"/>
                <a:gd name="T1" fmla="*/ 51 h 51"/>
                <a:gd name="T2" fmla="*/ 26 w 51"/>
                <a:gd name="T3" fmla="*/ 0 h 51"/>
                <a:gd name="T4" fmla="*/ 0 w 51"/>
                <a:gd name="T5" fmla="*/ 51 h 51"/>
                <a:gd name="T6" fmla="*/ 51 w 51"/>
                <a:gd name="T7" fmla="*/ 51 h 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"/>
                <a:gd name="T13" fmla="*/ 0 h 51"/>
                <a:gd name="T14" fmla="*/ 51 w 51"/>
                <a:gd name="T15" fmla="*/ 51 h 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" h="51">
                  <a:moveTo>
                    <a:pt x="51" y="51"/>
                  </a:moveTo>
                  <a:lnTo>
                    <a:pt x="26" y="0"/>
                  </a:lnTo>
                  <a:lnTo>
                    <a:pt x="0" y="51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4" name="Freeform 16"/>
            <p:cNvSpPr>
              <a:spLocks/>
            </p:cNvSpPr>
            <p:nvPr/>
          </p:nvSpPr>
          <p:spPr bwMode="auto">
            <a:xfrm>
              <a:off x="2352" y="3240"/>
              <a:ext cx="51" cy="53"/>
            </a:xfrm>
            <a:custGeom>
              <a:avLst/>
              <a:gdLst>
                <a:gd name="T0" fmla="*/ 51 w 51"/>
                <a:gd name="T1" fmla="*/ 0 h 53"/>
                <a:gd name="T2" fmla="*/ 26 w 51"/>
                <a:gd name="T3" fmla="*/ 53 h 53"/>
                <a:gd name="T4" fmla="*/ 0 w 51"/>
                <a:gd name="T5" fmla="*/ 0 h 53"/>
                <a:gd name="T6" fmla="*/ 51 w 51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"/>
                <a:gd name="T13" fmla="*/ 0 h 53"/>
                <a:gd name="T14" fmla="*/ 51 w 51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" h="53">
                  <a:moveTo>
                    <a:pt x="51" y="0"/>
                  </a:moveTo>
                  <a:lnTo>
                    <a:pt x="26" y="53"/>
                  </a:lnTo>
                  <a:lnTo>
                    <a:pt x="0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5" name="Line 17"/>
            <p:cNvSpPr>
              <a:spLocks noChangeShapeType="1"/>
            </p:cNvSpPr>
            <p:nvPr/>
          </p:nvSpPr>
          <p:spPr bwMode="auto">
            <a:xfrm>
              <a:off x="3856" y="1131"/>
              <a:ext cx="1" cy="21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6" name="Freeform 18"/>
            <p:cNvSpPr>
              <a:spLocks/>
            </p:cNvSpPr>
            <p:nvPr/>
          </p:nvSpPr>
          <p:spPr bwMode="auto">
            <a:xfrm>
              <a:off x="3829" y="1131"/>
              <a:ext cx="53" cy="52"/>
            </a:xfrm>
            <a:custGeom>
              <a:avLst/>
              <a:gdLst>
                <a:gd name="T0" fmla="*/ 53 w 53"/>
                <a:gd name="T1" fmla="*/ 52 h 52"/>
                <a:gd name="T2" fmla="*/ 27 w 53"/>
                <a:gd name="T3" fmla="*/ 0 h 52"/>
                <a:gd name="T4" fmla="*/ 0 w 53"/>
                <a:gd name="T5" fmla="*/ 52 h 52"/>
                <a:gd name="T6" fmla="*/ 53 w 53"/>
                <a:gd name="T7" fmla="*/ 52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3"/>
                <a:gd name="T13" fmla="*/ 0 h 52"/>
                <a:gd name="T14" fmla="*/ 53 w 53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3" h="52">
                  <a:moveTo>
                    <a:pt x="53" y="52"/>
                  </a:moveTo>
                  <a:lnTo>
                    <a:pt x="27" y="0"/>
                  </a:lnTo>
                  <a:lnTo>
                    <a:pt x="0" y="52"/>
                  </a:lnTo>
                  <a:lnTo>
                    <a:pt x="53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7" name="Freeform 19"/>
            <p:cNvSpPr>
              <a:spLocks/>
            </p:cNvSpPr>
            <p:nvPr/>
          </p:nvSpPr>
          <p:spPr bwMode="auto">
            <a:xfrm>
              <a:off x="3829" y="3240"/>
              <a:ext cx="53" cy="53"/>
            </a:xfrm>
            <a:custGeom>
              <a:avLst/>
              <a:gdLst>
                <a:gd name="T0" fmla="*/ 53 w 53"/>
                <a:gd name="T1" fmla="*/ 0 h 53"/>
                <a:gd name="T2" fmla="*/ 27 w 53"/>
                <a:gd name="T3" fmla="*/ 53 h 53"/>
                <a:gd name="T4" fmla="*/ 0 w 53"/>
                <a:gd name="T5" fmla="*/ 0 h 53"/>
                <a:gd name="T6" fmla="*/ 53 w 53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3"/>
                <a:gd name="T13" fmla="*/ 0 h 53"/>
                <a:gd name="T14" fmla="*/ 53 w 53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3" h="53">
                  <a:moveTo>
                    <a:pt x="53" y="0"/>
                  </a:moveTo>
                  <a:lnTo>
                    <a:pt x="27" y="53"/>
                  </a:lnTo>
                  <a:lnTo>
                    <a:pt x="0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8" name="Arc 20"/>
            <p:cNvSpPr>
              <a:spLocks/>
            </p:cNvSpPr>
            <p:nvPr/>
          </p:nvSpPr>
          <p:spPr bwMode="auto">
            <a:xfrm>
              <a:off x="2054" y="3208"/>
              <a:ext cx="90" cy="173"/>
            </a:xfrm>
            <a:custGeom>
              <a:avLst/>
              <a:gdLst>
                <a:gd name="T0" fmla="*/ 0 w 21600"/>
                <a:gd name="T1" fmla="*/ 0 h 41717"/>
                <a:gd name="T2" fmla="*/ 0 w 21600"/>
                <a:gd name="T3" fmla="*/ 0 h 41717"/>
                <a:gd name="T4" fmla="*/ 0 w 21600"/>
                <a:gd name="T5" fmla="*/ 0 h 41717"/>
                <a:gd name="T6" fmla="*/ 0 60000 65536"/>
                <a:gd name="T7" fmla="*/ 0 60000 65536"/>
                <a:gd name="T8" fmla="*/ 0 60000 65536"/>
                <a:gd name="T9" fmla="*/ 0 w 21600"/>
                <a:gd name="T10" fmla="*/ 0 h 41717"/>
                <a:gd name="T11" fmla="*/ 21600 w 21600"/>
                <a:gd name="T12" fmla="*/ 41717 h 417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1717" fill="none" extrusionOk="0">
                  <a:moveTo>
                    <a:pt x="5580" y="0"/>
                  </a:moveTo>
                  <a:cubicBezTo>
                    <a:pt x="15028" y="2527"/>
                    <a:pt x="21600" y="11087"/>
                    <a:pt x="21600" y="20867"/>
                  </a:cubicBezTo>
                  <a:cubicBezTo>
                    <a:pt x="21600" y="30623"/>
                    <a:pt x="15059" y="39168"/>
                    <a:pt x="5642" y="41717"/>
                  </a:cubicBezTo>
                </a:path>
                <a:path w="21600" h="41717" stroke="0" extrusionOk="0">
                  <a:moveTo>
                    <a:pt x="5580" y="0"/>
                  </a:moveTo>
                  <a:cubicBezTo>
                    <a:pt x="15028" y="2527"/>
                    <a:pt x="21600" y="11087"/>
                    <a:pt x="21600" y="20867"/>
                  </a:cubicBezTo>
                  <a:cubicBezTo>
                    <a:pt x="21600" y="30623"/>
                    <a:pt x="15059" y="39168"/>
                    <a:pt x="5642" y="41717"/>
                  </a:cubicBezTo>
                  <a:lnTo>
                    <a:pt x="0" y="2086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39" name="Freeform 21"/>
            <p:cNvSpPr>
              <a:spLocks/>
            </p:cNvSpPr>
            <p:nvPr/>
          </p:nvSpPr>
          <p:spPr bwMode="auto">
            <a:xfrm>
              <a:off x="2079" y="3335"/>
              <a:ext cx="57" cy="49"/>
            </a:xfrm>
            <a:custGeom>
              <a:avLst/>
              <a:gdLst>
                <a:gd name="T0" fmla="*/ 57 w 57"/>
                <a:gd name="T1" fmla="*/ 49 h 49"/>
                <a:gd name="T2" fmla="*/ 0 w 57"/>
                <a:gd name="T3" fmla="*/ 44 h 49"/>
                <a:gd name="T4" fmla="*/ 39 w 57"/>
                <a:gd name="T5" fmla="*/ 0 h 49"/>
                <a:gd name="T6" fmla="*/ 23 w 57"/>
                <a:gd name="T7" fmla="*/ 34 h 49"/>
                <a:gd name="T8" fmla="*/ 57 w 57"/>
                <a:gd name="T9" fmla="*/ 49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49"/>
                <a:gd name="T17" fmla="*/ 57 w 57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49">
                  <a:moveTo>
                    <a:pt x="57" y="49"/>
                  </a:moveTo>
                  <a:lnTo>
                    <a:pt x="0" y="44"/>
                  </a:lnTo>
                  <a:lnTo>
                    <a:pt x="39" y="0"/>
                  </a:lnTo>
                  <a:lnTo>
                    <a:pt x="23" y="34"/>
                  </a:lnTo>
                  <a:lnTo>
                    <a:pt x="57" y="4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0" name="Line 22"/>
            <p:cNvSpPr>
              <a:spLocks noChangeShapeType="1"/>
            </p:cNvSpPr>
            <p:nvPr/>
          </p:nvSpPr>
          <p:spPr bwMode="auto">
            <a:xfrm>
              <a:off x="2882" y="1800"/>
              <a:ext cx="1" cy="5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1" name="Freeform 23"/>
            <p:cNvSpPr>
              <a:spLocks/>
            </p:cNvSpPr>
            <p:nvPr/>
          </p:nvSpPr>
          <p:spPr bwMode="auto">
            <a:xfrm>
              <a:off x="2857" y="2326"/>
              <a:ext cx="52" cy="52"/>
            </a:xfrm>
            <a:custGeom>
              <a:avLst/>
              <a:gdLst>
                <a:gd name="T0" fmla="*/ 52 w 52"/>
                <a:gd name="T1" fmla="*/ 0 h 52"/>
                <a:gd name="T2" fmla="*/ 25 w 52"/>
                <a:gd name="T3" fmla="*/ 52 h 52"/>
                <a:gd name="T4" fmla="*/ 0 w 52"/>
                <a:gd name="T5" fmla="*/ 0 h 52"/>
                <a:gd name="T6" fmla="*/ 25 w 52"/>
                <a:gd name="T7" fmla="*/ 25 h 52"/>
                <a:gd name="T8" fmla="*/ 52 w 52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52"/>
                <a:gd name="T17" fmla="*/ 52 w 52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52">
                  <a:moveTo>
                    <a:pt x="52" y="0"/>
                  </a:moveTo>
                  <a:lnTo>
                    <a:pt x="25" y="52"/>
                  </a:lnTo>
                  <a:lnTo>
                    <a:pt x="0" y="0"/>
                  </a:lnTo>
                  <a:lnTo>
                    <a:pt x="25" y="25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42" name="Rectangle 24"/>
            <p:cNvSpPr>
              <a:spLocks noChangeArrowheads="1"/>
            </p:cNvSpPr>
            <p:nvPr/>
          </p:nvSpPr>
          <p:spPr bwMode="auto">
            <a:xfrm>
              <a:off x="2945" y="2168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g</a:t>
              </a:r>
              <a:endParaRPr lang="en-US" sz="2000"/>
            </a:p>
          </p:txBody>
        </p:sp>
        <p:sp>
          <p:nvSpPr>
            <p:cNvPr id="38943" name="Rectangle 25"/>
            <p:cNvSpPr>
              <a:spLocks noChangeArrowheads="1"/>
            </p:cNvSpPr>
            <p:nvPr/>
          </p:nvSpPr>
          <p:spPr bwMode="auto">
            <a:xfrm>
              <a:off x="2945" y="1789"/>
              <a:ext cx="5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q</a:t>
              </a:r>
              <a:endParaRPr lang="en-US" sz="2000"/>
            </a:p>
          </p:txBody>
        </p:sp>
        <p:sp>
          <p:nvSpPr>
            <p:cNvPr id="38944" name="Rectangle 26"/>
            <p:cNvSpPr>
              <a:spLocks noChangeArrowheads="1"/>
            </p:cNvSpPr>
            <p:nvPr/>
          </p:nvSpPr>
          <p:spPr bwMode="auto">
            <a:xfrm>
              <a:off x="2091" y="3051"/>
              <a:ext cx="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w</a:t>
              </a:r>
              <a:endParaRPr lang="en-US" sz="2000"/>
            </a:p>
          </p:txBody>
        </p:sp>
        <p:sp>
          <p:nvSpPr>
            <p:cNvPr id="38945" name="Rectangle 27"/>
            <p:cNvSpPr>
              <a:spLocks noChangeArrowheads="1"/>
            </p:cNvSpPr>
            <p:nvPr/>
          </p:nvSpPr>
          <p:spPr bwMode="auto">
            <a:xfrm>
              <a:off x="2439" y="3053"/>
              <a:ext cx="3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r</a:t>
              </a:r>
              <a:endParaRPr lang="en-US" sz="2000"/>
            </a:p>
          </p:txBody>
        </p:sp>
        <p:sp>
          <p:nvSpPr>
            <p:cNvPr id="38946" name="Rectangle 28"/>
            <p:cNvSpPr>
              <a:spLocks noChangeArrowheads="1"/>
            </p:cNvSpPr>
            <p:nvPr/>
          </p:nvSpPr>
          <p:spPr bwMode="auto">
            <a:xfrm>
              <a:off x="2465" y="3102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 b="1">
                  <a:solidFill>
                    <a:srgbClr val="000000"/>
                  </a:solidFill>
                </a:rPr>
                <a:t>i</a:t>
              </a:r>
              <a:endParaRPr lang="en-US" sz="2000"/>
            </a:p>
          </p:txBody>
        </p:sp>
        <p:sp>
          <p:nvSpPr>
            <p:cNvPr id="38947" name="Rectangle 29"/>
            <p:cNvSpPr>
              <a:spLocks noChangeArrowheads="1"/>
            </p:cNvSpPr>
            <p:nvPr/>
          </p:nvSpPr>
          <p:spPr bwMode="auto">
            <a:xfrm>
              <a:off x="3928" y="3076"/>
              <a:ext cx="3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r</a:t>
              </a:r>
              <a:endParaRPr lang="en-US" sz="2000"/>
            </a:p>
          </p:txBody>
        </p:sp>
        <p:sp>
          <p:nvSpPr>
            <p:cNvPr id="38948" name="Rectangle 30"/>
            <p:cNvSpPr>
              <a:spLocks noChangeArrowheads="1"/>
            </p:cNvSpPr>
            <p:nvPr/>
          </p:nvSpPr>
          <p:spPr bwMode="auto">
            <a:xfrm>
              <a:off x="3954" y="3125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 b="1">
                  <a:solidFill>
                    <a:srgbClr val="000000"/>
                  </a:solidFill>
                </a:rPr>
                <a:t>j</a:t>
              </a:r>
              <a:endParaRPr lang="en-US" sz="2000"/>
            </a:p>
          </p:txBody>
        </p:sp>
        <p:sp>
          <p:nvSpPr>
            <p:cNvPr id="38949" name="Rectangle 31"/>
            <p:cNvSpPr>
              <a:spLocks noChangeArrowheads="1"/>
            </p:cNvSpPr>
            <p:nvPr/>
          </p:nvSpPr>
          <p:spPr bwMode="auto">
            <a:xfrm>
              <a:off x="2973" y="1482"/>
              <a:ext cx="3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 b="1">
                  <a:solidFill>
                    <a:srgbClr val="000000"/>
                  </a:solidFill>
                </a:rPr>
                <a:t> .</a:t>
              </a:r>
              <a:endParaRPr lang="en-US" sz="2000"/>
            </a:p>
          </p:txBody>
        </p:sp>
        <p:sp>
          <p:nvSpPr>
            <p:cNvPr id="38950" name="Rectangle 32"/>
            <p:cNvSpPr>
              <a:spLocks noChangeArrowheads="1"/>
            </p:cNvSpPr>
            <p:nvPr/>
          </p:nvSpPr>
          <p:spPr bwMode="auto">
            <a:xfrm>
              <a:off x="2984" y="1521"/>
              <a:ext cx="8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38951" name="Rectangle 33"/>
            <p:cNvSpPr>
              <a:spLocks noChangeArrowheads="1"/>
            </p:cNvSpPr>
            <p:nvPr/>
          </p:nvSpPr>
          <p:spPr bwMode="auto">
            <a:xfrm>
              <a:off x="3055" y="1570"/>
              <a:ext cx="3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 b="1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38952" name="Rectangle 34"/>
            <p:cNvSpPr>
              <a:spLocks noChangeArrowheads="1"/>
            </p:cNvSpPr>
            <p:nvPr/>
          </p:nvSpPr>
          <p:spPr bwMode="auto">
            <a:xfrm>
              <a:off x="2926" y="3139"/>
              <a:ext cx="55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Axis of Rotation</a:t>
              </a:r>
              <a:endParaRPr lang="en-US" sz="2000"/>
            </a:p>
          </p:txBody>
        </p:sp>
        <p:sp>
          <p:nvSpPr>
            <p:cNvPr id="38953" name="Rectangle 35"/>
            <p:cNvSpPr>
              <a:spLocks noChangeArrowheads="1"/>
            </p:cNvSpPr>
            <p:nvPr/>
          </p:nvSpPr>
          <p:spPr bwMode="auto">
            <a:xfrm>
              <a:off x="2827" y="1268"/>
              <a:ext cx="25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Branch</a:t>
              </a:r>
              <a:endParaRPr lang="en-US" sz="2000"/>
            </a:p>
          </p:txBody>
        </p:sp>
        <p:sp>
          <p:nvSpPr>
            <p:cNvPr id="38954" name="Rectangle 36"/>
            <p:cNvSpPr>
              <a:spLocks noChangeArrowheads="1"/>
            </p:cNvSpPr>
            <p:nvPr/>
          </p:nvSpPr>
          <p:spPr bwMode="auto">
            <a:xfrm>
              <a:off x="2096" y="2155"/>
              <a:ext cx="19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38955" name="Rectangle 37"/>
            <p:cNvSpPr>
              <a:spLocks noChangeArrowheads="1"/>
            </p:cNvSpPr>
            <p:nvPr/>
          </p:nvSpPr>
          <p:spPr bwMode="auto">
            <a:xfrm>
              <a:off x="3899" y="908"/>
              <a:ext cx="19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</p:grpSp>
      <p:sp>
        <p:nvSpPr>
          <p:cNvPr id="38919" name="Rectangle 38"/>
          <p:cNvSpPr>
            <a:spLocks noChangeArrowheads="1"/>
          </p:cNvSpPr>
          <p:nvPr/>
        </p:nvSpPr>
        <p:spPr bwMode="auto">
          <a:xfrm>
            <a:off x="2546350" y="1066800"/>
            <a:ext cx="39417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GOVERNING EQUATIONS</a:t>
            </a:r>
          </a:p>
        </p:txBody>
      </p:sp>
      <p:sp>
        <p:nvSpPr>
          <p:cNvPr id="38920" name="Text Box 40"/>
          <p:cNvSpPr txBox="1">
            <a:spLocks noChangeArrowheads="1"/>
          </p:cNvSpPr>
          <p:nvPr/>
        </p:nvSpPr>
        <p:spPr bwMode="auto">
          <a:xfrm>
            <a:off x="92075" y="1905000"/>
            <a:ext cx="5338763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000"/>
              <a:t> Represents Newton’s Second Law of Motion</a:t>
            </a:r>
          </a:p>
        </p:txBody>
      </p:sp>
      <p:sp>
        <p:nvSpPr>
          <p:cNvPr id="38921" name="Text Box 41"/>
          <p:cNvSpPr txBox="1">
            <a:spLocks noChangeArrowheads="1"/>
          </p:cNvSpPr>
          <p:nvPr/>
        </p:nvSpPr>
        <p:spPr bwMode="auto">
          <a:xfrm>
            <a:off x="215900" y="2286000"/>
            <a:ext cx="4314825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/>
              <a:t>Mass </a:t>
            </a:r>
            <a:r>
              <a:rPr lang="en-US" sz="1000" i="1"/>
              <a:t>X</a:t>
            </a:r>
            <a:r>
              <a:rPr lang="en-US" sz="2000" i="1"/>
              <a:t> Acceleration     =      Forces</a:t>
            </a:r>
            <a:r>
              <a:rPr lang="en-US" sz="2000"/>
              <a:t>   </a:t>
            </a:r>
          </a:p>
        </p:txBody>
      </p:sp>
      <p:sp>
        <p:nvSpPr>
          <p:cNvPr id="38922" name="Text Box 42"/>
          <p:cNvSpPr txBox="1">
            <a:spLocks noChangeArrowheads="1"/>
          </p:cNvSpPr>
          <p:nvPr/>
        </p:nvSpPr>
        <p:spPr bwMode="auto">
          <a:xfrm>
            <a:off x="457200" y="2743200"/>
            <a:ext cx="2257425" cy="11922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Unsteady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Longitudinal Inertia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Transverse Inertia</a:t>
            </a:r>
          </a:p>
        </p:txBody>
      </p:sp>
      <p:sp>
        <p:nvSpPr>
          <p:cNvPr id="38923" name="Text Box 43"/>
          <p:cNvSpPr txBox="1">
            <a:spLocks noChangeArrowheads="1"/>
          </p:cNvSpPr>
          <p:nvPr/>
        </p:nvSpPr>
        <p:spPr bwMode="auto">
          <a:xfrm>
            <a:off x="3124200" y="2746375"/>
            <a:ext cx="2105025" cy="32861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000"/>
              <a:t> </a:t>
            </a:r>
            <a:r>
              <a:rPr lang="en-US" sz="1800"/>
              <a:t>Pressure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Gravity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Friction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Centrifugal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Shear Stress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Moving Boundary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Normal Stress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External Force</a:t>
            </a:r>
            <a:endParaRPr lang="en-US" sz="20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91719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6156" name="Rectangle 35"/>
          <p:cNvSpPr>
            <a:spLocks noChangeArrowheads="1"/>
          </p:cNvSpPr>
          <p:nvPr/>
        </p:nvSpPr>
        <p:spPr bwMode="auto">
          <a:xfrm>
            <a:off x="1908175" y="1066800"/>
            <a:ext cx="523875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MOMENTUM CONSERVATION EQUATION</a:t>
            </a:r>
          </a:p>
        </p:txBody>
      </p:sp>
      <p:graphicFrame>
        <p:nvGraphicFramePr>
          <p:cNvPr id="6146" name="Object 37"/>
          <p:cNvGraphicFramePr>
            <a:graphicFrameLocks noChangeAspect="1"/>
          </p:cNvGraphicFramePr>
          <p:nvPr/>
        </p:nvGraphicFramePr>
        <p:xfrm>
          <a:off x="850900" y="2654300"/>
          <a:ext cx="17145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2" name="Equation" r:id="rId3" imgW="1714320" imgH="698400" progId="Equation.3">
                  <p:embed/>
                </p:oleObj>
              </mc:Choice>
              <mc:Fallback>
                <p:oleObj name="Equation" r:id="rId3" imgW="1714320" imgH="69840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900" y="2654300"/>
                        <a:ext cx="17145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38"/>
          <p:cNvGraphicFramePr>
            <a:graphicFrameLocks noChangeAspect="1"/>
          </p:cNvGraphicFramePr>
          <p:nvPr/>
        </p:nvGraphicFramePr>
        <p:xfrm>
          <a:off x="914400" y="3886200"/>
          <a:ext cx="425450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3" name="Equation" r:id="rId5" imgW="4254480" imgH="533160" progId="Equation.3">
                  <p:embed/>
                </p:oleObj>
              </mc:Choice>
              <mc:Fallback>
                <p:oleObj name="Equation" r:id="rId5" imgW="4254480" imgH="53316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886200"/>
                        <a:ext cx="4254500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39"/>
          <p:cNvGraphicFramePr>
            <a:graphicFrameLocks noChangeAspect="1"/>
          </p:cNvGraphicFramePr>
          <p:nvPr/>
        </p:nvGraphicFramePr>
        <p:xfrm>
          <a:off x="749300" y="4953000"/>
          <a:ext cx="4737100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4" name="Equation" r:id="rId7" imgW="4736880" imgH="533160" progId="Equation.3">
                  <p:embed/>
                </p:oleObj>
              </mc:Choice>
              <mc:Fallback>
                <p:oleObj name="Equation" r:id="rId7" imgW="4736880" imgH="533160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300" y="4953000"/>
                        <a:ext cx="4737100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7" name="Text Box 40"/>
          <p:cNvSpPr txBox="1">
            <a:spLocks noChangeArrowheads="1"/>
          </p:cNvSpPr>
          <p:nvPr/>
        </p:nvSpPr>
        <p:spPr bwMode="auto">
          <a:xfrm>
            <a:off x="2498725" y="1820863"/>
            <a:ext cx="18415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6158" name="Text Box 41"/>
          <p:cNvSpPr txBox="1">
            <a:spLocks noChangeArrowheads="1"/>
          </p:cNvSpPr>
          <p:nvPr/>
        </p:nvSpPr>
        <p:spPr bwMode="auto">
          <a:xfrm>
            <a:off x="96838" y="1752600"/>
            <a:ext cx="4471987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/>
              <a:t>Mass </a:t>
            </a:r>
            <a:r>
              <a:rPr lang="en-US" sz="1000" i="1"/>
              <a:t>X</a:t>
            </a:r>
            <a:r>
              <a:rPr lang="en-US" sz="2000" i="1"/>
              <a:t> Acceleration Terms in GFSSP </a:t>
            </a:r>
          </a:p>
        </p:txBody>
      </p:sp>
      <p:sp>
        <p:nvSpPr>
          <p:cNvPr id="6159" name="Text Box 42"/>
          <p:cNvSpPr txBox="1">
            <a:spLocks noChangeArrowheads="1"/>
          </p:cNvSpPr>
          <p:nvPr/>
        </p:nvSpPr>
        <p:spPr bwMode="auto">
          <a:xfrm>
            <a:off x="403225" y="2209800"/>
            <a:ext cx="12128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 </a:t>
            </a:r>
            <a:r>
              <a:rPr lang="en-US" sz="1800" u="sng"/>
              <a:t>Unsteady</a:t>
            </a:r>
            <a:endParaRPr lang="en-US" sz="1800"/>
          </a:p>
        </p:txBody>
      </p:sp>
      <p:sp>
        <p:nvSpPr>
          <p:cNvPr id="6160" name="Text Box 43"/>
          <p:cNvSpPr txBox="1">
            <a:spLocks noChangeArrowheads="1"/>
          </p:cNvSpPr>
          <p:nvPr/>
        </p:nvSpPr>
        <p:spPr bwMode="auto">
          <a:xfrm>
            <a:off x="409575" y="3429000"/>
            <a:ext cx="21145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/>
              <a:t>Longitudinal Inertia</a:t>
            </a:r>
            <a:endParaRPr lang="en-US" sz="1800"/>
          </a:p>
        </p:txBody>
      </p:sp>
      <p:sp>
        <p:nvSpPr>
          <p:cNvPr id="6161" name="Text Box 44"/>
          <p:cNvSpPr txBox="1">
            <a:spLocks noChangeArrowheads="1"/>
          </p:cNvSpPr>
          <p:nvPr/>
        </p:nvSpPr>
        <p:spPr bwMode="auto">
          <a:xfrm>
            <a:off x="365125" y="4419600"/>
            <a:ext cx="20256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/>
              <a:t>Transverse Inertia</a:t>
            </a:r>
            <a:endParaRPr lang="en-US" sz="1800"/>
          </a:p>
        </p:txBody>
      </p:sp>
      <p:graphicFrame>
        <p:nvGraphicFramePr>
          <p:cNvPr id="6149" name="Object 83"/>
          <p:cNvGraphicFramePr>
            <a:graphicFrameLocks noChangeAspect="1"/>
          </p:cNvGraphicFramePr>
          <p:nvPr/>
        </p:nvGraphicFramePr>
        <p:xfrm>
          <a:off x="6553200" y="1438275"/>
          <a:ext cx="2905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25" name="Equation" r:id="rId9" imgW="291960" imgH="368280" progId="Equation.3">
                  <p:embed/>
                </p:oleObj>
              </mc:Choice>
              <mc:Fallback>
                <p:oleObj name="Equation" r:id="rId9" imgW="291960" imgH="368280" progId="Equation.3">
                  <p:embed/>
                  <p:pic>
                    <p:nvPicPr>
                      <p:cNvPr id="0" name="Object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1438275"/>
                        <a:ext cx="290513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62" name="Group 89"/>
          <p:cNvGrpSpPr>
            <a:grpSpLocks/>
          </p:cNvGrpSpPr>
          <p:nvPr/>
        </p:nvGrpSpPr>
        <p:grpSpPr bwMode="auto">
          <a:xfrm>
            <a:off x="5245100" y="1865313"/>
            <a:ext cx="2982913" cy="1795462"/>
            <a:chOff x="3304" y="1175"/>
            <a:chExt cx="1879" cy="1131"/>
          </a:xfrm>
        </p:grpSpPr>
        <p:sp>
          <p:nvSpPr>
            <p:cNvPr id="6163" name="Oval 46"/>
            <p:cNvSpPr>
              <a:spLocks noChangeArrowheads="1"/>
            </p:cNvSpPr>
            <p:nvPr/>
          </p:nvSpPr>
          <p:spPr bwMode="auto">
            <a:xfrm>
              <a:off x="3888" y="1344"/>
              <a:ext cx="144" cy="14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164" name="Group 63"/>
            <p:cNvGrpSpPr>
              <a:grpSpLocks/>
            </p:cNvGrpSpPr>
            <p:nvPr/>
          </p:nvGrpSpPr>
          <p:grpSpPr bwMode="auto">
            <a:xfrm>
              <a:off x="3304" y="1353"/>
              <a:ext cx="591" cy="144"/>
              <a:chOff x="3156" y="1695"/>
              <a:chExt cx="591" cy="144"/>
            </a:xfrm>
          </p:grpSpPr>
          <p:sp>
            <p:nvSpPr>
              <p:cNvPr id="6182" name="Oval 45"/>
              <p:cNvSpPr>
                <a:spLocks noChangeArrowheads="1"/>
              </p:cNvSpPr>
              <p:nvPr/>
            </p:nvSpPr>
            <p:spPr bwMode="auto">
              <a:xfrm>
                <a:off x="3156" y="1695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83" name="Line 51"/>
              <p:cNvSpPr>
                <a:spLocks noChangeShapeType="1"/>
              </p:cNvSpPr>
              <p:nvPr/>
            </p:nvSpPr>
            <p:spPr bwMode="auto">
              <a:xfrm>
                <a:off x="3315" y="1761"/>
                <a:ext cx="43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165" name="Group 53"/>
            <p:cNvGrpSpPr>
              <a:grpSpLocks/>
            </p:cNvGrpSpPr>
            <p:nvPr/>
          </p:nvGrpSpPr>
          <p:grpSpPr bwMode="auto">
            <a:xfrm>
              <a:off x="3888" y="1497"/>
              <a:ext cx="144" cy="616"/>
              <a:chOff x="3904" y="1559"/>
              <a:chExt cx="144" cy="616"/>
            </a:xfrm>
          </p:grpSpPr>
          <p:sp>
            <p:nvSpPr>
              <p:cNvPr id="6180" name="Oval 49"/>
              <p:cNvSpPr>
                <a:spLocks noChangeArrowheads="1"/>
              </p:cNvSpPr>
              <p:nvPr/>
            </p:nvSpPr>
            <p:spPr bwMode="auto">
              <a:xfrm>
                <a:off x="3904" y="2031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81" name="Line 52"/>
              <p:cNvSpPr>
                <a:spLocks noChangeShapeType="1"/>
              </p:cNvSpPr>
              <p:nvPr/>
            </p:nvSpPr>
            <p:spPr bwMode="auto">
              <a:xfrm>
                <a:off x="3984" y="1559"/>
                <a:ext cx="0" cy="4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166" name="Group 72"/>
            <p:cNvGrpSpPr>
              <a:grpSpLocks/>
            </p:cNvGrpSpPr>
            <p:nvPr/>
          </p:nvGrpSpPr>
          <p:grpSpPr bwMode="auto">
            <a:xfrm>
              <a:off x="4035" y="1968"/>
              <a:ext cx="574" cy="144"/>
              <a:chOff x="4550" y="2374"/>
              <a:chExt cx="574" cy="144"/>
            </a:xfrm>
          </p:grpSpPr>
          <p:sp>
            <p:nvSpPr>
              <p:cNvPr id="6178" name="Oval 47"/>
              <p:cNvSpPr>
                <a:spLocks noChangeArrowheads="1"/>
              </p:cNvSpPr>
              <p:nvPr/>
            </p:nvSpPr>
            <p:spPr bwMode="auto">
              <a:xfrm>
                <a:off x="4980" y="2374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79" name="Line 69"/>
              <p:cNvSpPr>
                <a:spLocks noChangeShapeType="1"/>
              </p:cNvSpPr>
              <p:nvPr/>
            </p:nvSpPr>
            <p:spPr bwMode="auto">
              <a:xfrm>
                <a:off x="4550" y="2444"/>
                <a:ext cx="43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167" name="Group 73"/>
            <p:cNvGrpSpPr>
              <a:grpSpLocks/>
            </p:cNvGrpSpPr>
            <p:nvPr/>
          </p:nvGrpSpPr>
          <p:grpSpPr bwMode="auto">
            <a:xfrm>
              <a:off x="4038" y="1347"/>
              <a:ext cx="574" cy="144"/>
              <a:chOff x="4550" y="2374"/>
              <a:chExt cx="574" cy="144"/>
            </a:xfrm>
          </p:grpSpPr>
          <p:sp>
            <p:nvSpPr>
              <p:cNvPr id="6176" name="Oval 74"/>
              <p:cNvSpPr>
                <a:spLocks noChangeArrowheads="1"/>
              </p:cNvSpPr>
              <p:nvPr/>
            </p:nvSpPr>
            <p:spPr bwMode="auto">
              <a:xfrm>
                <a:off x="4980" y="2374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77" name="Line 75"/>
              <p:cNvSpPr>
                <a:spLocks noChangeShapeType="1"/>
              </p:cNvSpPr>
              <p:nvPr/>
            </p:nvSpPr>
            <p:spPr bwMode="auto">
              <a:xfrm>
                <a:off x="4550" y="2444"/>
                <a:ext cx="43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168" name="Group 76"/>
            <p:cNvGrpSpPr>
              <a:grpSpLocks/>
            </p:cNvGrpSpPr>
            <p:nvPr/>
          </p:nvGrpSpPr>
          <p:grpSpPr bwMode="auto">
            <a:xfrm>
              <a:off x="4609" y="1351"/>
              <a:ext cx="574" cy="144"/>
              <a:chOff x="4550" y="2374"/>
              <a:chExt cx="574" cy="144"/>
            </a:xfrm>
          </p:grpSpPr>
          <p:sp>
            <p:nvSpPr>
              <p:cNvPr id="6174" name="Oval 77"/>
              <p:cNvSpPr>
                <a:spLocks noChangeArrowheads="1"/>
              </p:cNvSpPr>
              <p:nvPr/>
            </p:nvSpPr>
            <p:spPr bwMode="auto">
              <a:xfrm>
                <a:off x="4980" y="2374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75" name="Line 78"/>
              <p:cNvSpPr>
                <a:spLocks noChangeShapeType="1"/>
              </p:cNvSpPr>
              <p:nvPr/>
            </p:nvSpPr>
            <p:spPr bwMode="auto">
              <a:xfrm>
                <a:off x="4550" y="2444"/>
                <a:ext cx="43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169" name="Line 79"/>
            <p:cNvSpPr>
              <a:spLocks noChangeShapeType="1"/>
            </p:cNvSpPr>
            <p:nvPr/>
          </p:nvSpPr>
          <p:spPr bwMode="auto">
            <a:xfrm>
              <a:off x="4543" y="1488"/>
              <a:ext cx="0" cy="4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0" name="Line 80"/>
            <p:cNvSpPr>
              <a:spLocks noChangeShapeType="1"/>
            </p:cNvSpPr>
            <p:nvPr/>
          </p:nvSpPr>
          <p:spPr bwMode="auto">
            <a:xfrm>
              <a:off x="4044" y="1185"/>
              <a:ext cx="40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1" name="Text Box 81"/>
            <p:cNvSpPr txBox="1">
              <a:spLocks noChangeArrowheads="1"/>
            </p:cNvSpPr>
            <p:nvPr/>
          </p:nvSpPr>
          <p:spPr bwMode="auto">
            <a:xfrm>
              <a:off x="3892" y="1318"/>
              <a:ext cx="141" cy="19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i</a:t>
              </a:r>
              <a:endParaRPr lang="en-US" sz="2000"/>
            </a:p>
          </p:txBody>
        </p:sp>
        <p:sp>
          <p:nvSpPr>
            <p:cNvPr id="6172" name="Text Box 82"/>
            <p:cNvSpPr txBox="1">
              <a:spLocks noChangeArrowheads="1"/>
            </p:cNvSpPr>
            <p:nvPr/>
          </p:nvSpPr>
          <p:spPr bwMode="auto">
            <a:xfrm>
              <a:off x="4470" y="1322"/>
              <a:ext cx="141" cy="19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j</a:t>
              </a:r>
            </a:p>
          </p:txBody>
        </p:sp>
        <p:graphicFrame>
          <p:nvGraphicFramePr>
            <p:cNvPr id="6150" name="Object 84"/>
            <p:cNvGraphicFramePr>
              <a:graphicFrameLocks noChangeAspect="1"/>
            </p:cNvGraphicFramePr>
            <p:nvPr/>
          </p:nvGraphicFramePr>
          <p:xfrm>
            <a:off x="4149" y="1202"/>
            <a:ext cx="144" cy="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26" name="Equation" r:id="rId11" imgW="228600" imgH="342720" progId="Equation.3">
                    <p:embed/>
                  </p:oleObj>
                </mc:Choice>
                <mc:Fallback>
                  <p:oleObj name="Equation" r:id="rId11" imgW="228600" imgH="342720" progId="Equation.3">
                    <p:embed/>
                    <p:pic>
                      <p:nvPicPr>
                        <p:cNvPr id="0" name="Object 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49" y="1202"/>
                          <a:ext cx="144" cy="21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1" name="Object 85"/>
            <p:cNvGraphicFramePr>
              <a:graphicFrameLocks noChangeAspect="1"/>
            </p:cNvGraphicFramePr>
            <p:nvPr/>
          </p:nvGraphicFramePr>
          <p:xfrm>
            <a:off x="3607" y="1175"/>
            <a:ext cx="135" cy="2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27" name="Equation" r:id="rId13" imgW="215640" imgH="330120" progId="Equation.3">
                    <p:embed/>
                  </p:oleObj>
                </mc:Choice>
                <mc:Fallback>
                  <p:oleObj name="Equation" r:id="rId13" imgW="215640" imgH="330120" progId="Equation.3">
                    <p:embed/>
                    <p:pic>
                      <p:nvPicPr>
                        <p:cNvPr id="0" name="Object 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7" y="1175"/>
                          <a:ext cx="135" cy="20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2" name="Object 86"/>
            <p:cNvGraphicFramePr>
              <a:graphicFrameLocks noChangeAspect="1"/>
            </p:cNvGraphicFramePr>
            <p:nvPr/>
          </p:nvGraphicFramePr>
          <p:xfrm>
            <a:off x="4164" y="2091"/>
            <a:ext cx="144" cy="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28" name="Equation" r:id="rId15" imgW="228600" imgH="342720" progId="Equation.3">
                    <p:embed/>
                  </p:oleObj>
                </mc:Choice>
                <mc:Fallback>
                  <p:oleObj name="Equation" r:id="rId15" imgW="228600" imgH="342720" progId="Equation.3">
                    <p:embed/>
                    <p:pic>
                      <p:nvPicPr>
                        <p:cNvPr id="0" name="Object 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64" y="2091"/>
                          <a:ext cx="144" cy="21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73" name="Line 87"/>
            <p:cNvSpPr>
              <a:spLocks noChangeShapeType="1"/>
            </p:cNvSpPr>
            <p:nvPr/>
          </p:nvSpPr>
          <p:spPr bwMode="auto">
            <a:xfrm flipV="1">
              <a:off x="4239" y="1434"/>
              <a:ext cx="0" cy="36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6153" name="Object 88"/>
            <p:cNvGraphicFramePr>
              <a:graphicFrameLocks noChangeAspect="1"/>
            </p:cNvGraphicFramePr>
            <p:nvPr/>
          </p:nvGraphicFramePr>
          <p:xfrm>
            <a:off x="4276" y="1553"/>
            <a:ext cx="279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29" name="Equation" r:id="rId17" imgW="444240" imgH="419040" progId="Equation.3">
                    <p:embed/>
                  </p:oleObj>
                </mc:Choice>
                <mc:Fallback>
                  <p:oleObj name="Equation" r:id="rId17" imgW="444240" imgH="419040" progId="Equation.3">
                    <p:embed/>
                    <p:pic>
                      <p:nvPicPr>
                        <p:cNvPr id="0" name="Object 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76" y="1553"/>
                          <a:ext cx="279" cy="26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92458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7176" name="Rectangle 2"/>
          <p:cNvSpPr>
            <a:spLocks noChangeArrowheads="1"/>
          </p:cNvSpPr>
          <p:nvPr/>
        </p:nvSpPr>
        <p:spPr bwMode="auto">
          <a:xfrm>
            <a:off x="1963738" y="1054100"/>
            <a:ext cx="523875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MOMENTUM CONSERVATION EQUATION</a:t>
            </a:r>
          </a:p>
        </p:txBody>
      </p:sp>
      <p:sp>
        <p:nvSpPr>
          <p:cNvPr id="7177" name="Rectangle 3"/>
          <p:cNvSpPr>
            <a:spLocks noChangeArrowheads="1"/>
          </p:cNvSpPr>
          <p:nvPr/>
        </p:nvSpPr>
        <p:spPr bwMode="auto">
          <a:xfrm>
            <a:off x="874713" y="1524000"/>
            <a:ext cx="2822575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000" i="1"/>
              <a:t>Force Terms in GFSSP</a:t>
            </a:r>
          </a:p>
        </p:txBody>
      </p:sp>
      <p:sp>
        <p:nvSpPr>
          <p:cNvPr id="7178" name="Rectangle 4"/>
          <p:cNvSpPr>
            <a:spLocks noChangeArrowheads="1"/>
          </p:cNvSpPr>
          <p:nvPr/>
        </p:nvSpPr>
        <p:spPr bwMode="auto">
          <a:xfrm>
            <a:off x="990600" y="1920875"/>
            <a:ext cx="10985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800" u="sng"/>
              <a:t>Pressure</a:t>
            </a:r>
          </a:p>
        </p:txBody>
      </p:sp>
      <p:sp>
        <p:nvSpPr>
          <p:cNvPr id="7179" name="Rectangle 5"/>
          <p:cNvSpPr>
            <a:spLocks noChangeArrowheads="1"/>
          </p:cNvSpPr>
          <p:nvPr/>
        </p:nvSpPr>
        <p:spPr bwMode="auto">
          <a:xfrm>
            <a:off x="1085850" y="2800350"/>
            <a:ext cx="9080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800" u="sng" dirty="0"/>
              <a:t>Gravity</a:t>
            </a:r>
            <a:endParaRPr lang="en-US" sz="1800" dirty="0"/>
          </a:p>
        </p:txBody>
      </p:sp>
      <p:sp>
        <p:nvSpPr>
          <p:cNvPr id="7180" name="Rectangle 6"/>
          <p:cNvSpPr>
            <a:spLocks noChangeArrowheads="1"/>
          </p:cNvSpPr>
          <p:nvPr/>
        </p:nvSpPr>
        <p:spPr bwMode="auto">
          <a:xfrm>
            <a:off x="1123950" y="3816350"/>
            <a:ext cx="9334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800" u="sng"/>
              <a:t>Friction</a:t>
            </a:r>
            <a:endParaRPr lang="en-US" sz="1800"/>
          </a:p>
        </p:txBody>
      </p:sp>
      <p:sp>
        <p:nvSpPr>
          <p:cNvPr id="7181" name="Rectangle 7"/>
          <p:cNvSpPr>
            <a:spLocks noChangeArrowheads="1"/>
          </p:cNvSpPr>
          <p:nvPr/>
        </p:nvSpPr>
        <p:spPr bwMode="auto">
          <a:xfrm>
            <a:off x="1157288" y="4743450"/>
            <a:ext cx="12890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800" u="sng"/>
              <a:t>Centrifugal</a:t>
            </a:r>
            <a:endParaRPr lang="en-US" sz="1800"/>
          </a:p>
        </p:txBody>
      </p:sp>
      <p:grpSp>
        <p:nvGrpSpPr>
          <p:cNvPr id="7182" name="Group 8"/>
          <p:cNvGrpSpPr>
            <a:grpSpLocks/>
          </p:cNvGrpSpPr>
          <p:nvPr/>
        </p:nvGrpSpPr>
        <p:grpSpPr bwMode="auto">
          <a:xfrm>
            <a:off x="5486400" y="1524000"/>
            <a:ext cx="3362325" cy="3930650"/>
            <a:chOff x="1971" y="908"/>
            <a:chExt cx="2118" cy="2476"/>
          </a:xfrm>
        </p:grpSpPr>
        <p:sp>
          <p:nvSpPr>
            <p:cNvPr id="7183" name="Freeform 9"/>
            <p:cNvSpPr>
              <a:spLocks/>
            </p:cNvSpPr>
            <p:nvPr/>
          </p:nvSpPr>
          <p:spPr bwMode="auto">
            <a:xfrm>
              <a:off x="2262" y="910"/>
              <a:ext cx="1709" cy="1405"/>
            </a:xfrm>
            <a:custGeom>
              <a:avLst/>
              <a:gdLst>
                <a:gd name="T0" fmla="*/ 0 w 1709"/>
                <a:gd name="T1" fmla="*/ 1077 h 1405"/>
                <a:gd name="T2" fmla="*/ 241 w 1709"/>
                <a:gd name="T3" fmla="*/ 1405 h 1405"/>
                <a:gd name="T4" fmla="*/ 1709 w 1709"/>
                <a:gd name="T5" fmla="*/ 327 h 1405"/>
                <a:gd name="T6" fmla="*/ 1468 w 1709"/>
                <a:gd name="T7" fmla="*/ 0 h 1405"/>
                <a:gd name="T8" fmla="*/ 0 w 1709"/>
                <a:gd name="T9" fmla="*/ 1077 h 14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09"/>
                <a:gd name="T16" fmla="*/ 0 h 1405"/>
                <a:gd name="T17" fmla="*/ 1709 w 1709"/>
                <a:gd name="T18" fmla="*/ 1405 h 14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09" h="1405">
                  <a:moveTo>
                    <a:pt x="0" y="1077"/>
                  </a:moveTo>
                  <a:lnTo>
                    <a:pt x="241" y="1405"/>
                  </a:lnTo>
                  <a:lnTo>
                    <a:pt x="1709" y="327"/>
                  </a:lnTo>
                  <a:lnTo>
                    <a:pt x="1468" y="0"/>
                  </a:lnTo>
                  <a:lnTo>
                    <a:pt x="0" y="1077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4" name="Oval 10"/>
            <p:cNvSpPr>
              <a:spLocks noChangeArrowheads="1"/>
            </p:cNvSpPr>
            <p:nvPr/>
          </p:nvSpPr>
          <p:spPr bwMode="auto">
            <a:xfrm>
              <a:off x="2333" y="2092"/>
              <a:ext cx="111" cy="111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5" name="Oval 11"/>
            <p:cNvSpPr>
              <a:spLocks noChangeArrowheads="1"/>
            </p:cNvSpPr>
            <p:nvPr/>
          </p:nvSpPr>
          <p:spPr bwMode="auto">
            <a:xfrm>
              <a:off x="3801" y="1012"/>
              <a:ext cx="111" cy="110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6" name="Line 12"/>
            <p:cNvSpPr>
              <a:spLocks noChangeShapeType="1"/>
            </p:cNvSpPr>
            <p:nvPr/>
          </p:nvSpPr>
          <p:spPr bwMode="auto">
            <a:xfrm flipH="1">
              <a:off x="2878" y="1462"/>
              <a:ext cx="434" cy="3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7" name="Freeform 13"/>
            <p:cNvSpPr>
              <a:spLocks/>
            </p:cNvSpPr>
            <p:nvPr/>
          </p:nvSpPr>
          <p:spPr bwMode="auto">
            <a:xfrm>
              <a:off x="3255" y="1462"/>
              <a:ext cx="57" cy="54"/>
            </a:xfrm>
            <a:custGeom>
              <a:avLst/>
              <a:gdLst>
                <a:gd name="T0" fmla="*/ 32 w 57"/>
                <a:gd name="T1" fmla="*/ 54 h 54"/>
                <a:gd name="T2" fmla="*/ 57 w 57"/>
                <a:gd name="T3" fmla="*/ 0 h 54"/>
                <a:gd name="T4" fmla="*/ 0 w 57"/>
                <a:gd name="T5" fmla="*/ 12 h 54"/>
                <a:gd name="T6" fmla="*/ 36 w 57"/>
                <a:gd name="T7" fmla="*/ 16 h 54"/>
                <a:gd name="T8" fmla="*/ 32 w 57"/>
                <a:gd name="T9" fmla="*/ 54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54"/>
                <a:gd name="T17" fmla="*/ 57 w 57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54">
                  <a:moveTo>
                    <a:pt x="32" y="54"/>
                  </a:moveTo>
                  <a:lnTo>
                    <a:pt x="57" y="0"/>
                  </a:lnTo>
                  <a:lnTo>
                    <a:pt x="0" y="12"/>
                  </a:lnTo>
                  <a:lnTo>
                    <a:pt x="36" y="16"/>
                  </a:lnTo>
                  <a:lnTo>
                    <a:pt x="32" y="5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" name="Line 14"/>
            <p:cNvSpPr>
              <a:spLocks noChangeShapeType="1"/>
            </p:cNvSpPr>
            <p:nvPr/>
          </p:nvSpPr>
          <p:spPr bwMode="auto">
            <a:xfrm>
              <a:off x="1971" y="3293"/>
              <a:ext cx="205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9" name="Rectangle 15"/>
            <p:cNvSpPr>
              <a:spLocks noChangeArrowheads="1"/>
            </p:cNvSpPr>
            <p:nvPr/>
          </p:nvSpPr>
          <p:spPr bwMode="auto">
            <a:xfrm>
              <a:off x="2402" y="2104"/>
              <a:ext cx="2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i</a:t>
              </a:r>
              <a:endParaRPr lang="en-US" sz="2000"/>
            </a:p>
          </p:txBody>
        </p:sp>
        <p:sp>
          <p:nvSpPr>
            <p:cNvPr id="7190" name="Rectangle 16"/>
            <p:cNvSpPr>
              <a:spLocks noChangeArrowheads="1"/>
            </p:cNvSpPr>
            <p:nvPr/>
          </p:nvSpPr>
          <p:spPr bwMode="auto">
            <a:xfrm>
              <a:off x="3870" y="1009"/>
              <a:ext cx="2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j</a:t>
              </a:r>
              <a:endParaRPr lang="en-US" sz="2000"/>
            </a:p>
          </p:txBody>
        </p:sp>
        <p:sp>
          <p:nvSpPr>
            <p:cNvPr id="7191" name="Line 17"/>
            <p:cNvSpPr>
              <a:spLocks noChangeShapeType="1"/>
            </p:cNvSpPr>
            <p:nvPr/>
          </p:nvSpPr>
          <p:spPr bwMode="auto">
            <a:xfrm>
              <a:off x="2378" y="2202"/>
              <a:ext cx="1" cy="10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2" name="Freeform 18"/>
            <p:cNvSpPr>
              <a:spLocks/>
            </p:cNvSpPr>
            <p:nvPr/>
          </p:nvSpPr>
          <p:spPr bwMode="auto">
            <a:xfrm>
              <a:off x="2352" y="2202"/>
              <a:ext cx="51" cy="51"/>
            </a:xfrm>
            <a:custGeom>
              <a:avLst/>
              <a:gdLst>
                <a:gd name="T0" fmla="*/ 51 w 51"/>
                <a:gd name="T1" fmla="*/ 51 h 51"/>
                <a:gd name="T2" fmla="*/ 26 w 51"/>
                <a:gd name="T3" fmla="*/ 0 h 51"/>
                <a:gd name="T4" fmla="*/ 0 w 51"/>
                <a:gd name="T5" fmla="*/ 51 h 51"/>
                <a:gd name="T6" fmla="*/ 51 w 51"/>
                <a:gd name="T7" fmla="*/ 51 h 5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"/>
                <a:gd name="T13" fmla="*/ 0 h 51"/>
                <a:gd name="T14" fmla="*/ 51 w 51"/>
                <a:gd name="T15" fmla="*/ 51 h 5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" h="51">
                  <a:moveTo>
                    <a:pt x="51" y="51"/>
                  </a:moveTo>
                  <a:lnTo>
                    <a:pt x="26" y="0"/>
                  </a:lnTo>
                  <a:lnTo>
                    <a:pt x="0" y="51"/>
                  </a:lnTo>
                  <a:lnTo>
                    <a:pt x="5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3" name="Freeform 19"/>
            <p:cNvSpPr>
              <a:spLocks/>
            </p:cNvSpPr>
            <p:nvPr/>
          </p:nvSpPr>
          <p:spPr bwMode="auto">
            <a:xfrm>
              <a:off x="2352" y="3240"/>
              <a:ext cx="51" cy="53"/>
            </a:xfrm>
            <a:custGeom>
              <a:avLst/>
              <a:gdLst>
                <a:gd name="T0" fmla="*/ 51 w 51"/>
                <a:gd name="T1" fmla="*/ 0 h 53"/>
                <a:gd name="T2" fmla="*/ 26 w 51"/>
                <a:gd name="T3" fmla="*/ 53 h 53"/>
                <a:gd name="T4" fmla="*/ 0 w 51"/>
                <a:gd name="T5" fmla="*/ 0 h 53"/>
                <a:gd name="T6" fmla="*/ 51 w 51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"/>
                <a:gd name="T13" fmla="*/ 0 h 53"/>
                <a:gd name="T14" fmla="*/ 51 w 51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" h="53">
                  <a:moveTo>
                    <a:pt x="51" y="0"/>
                  </a:moveTo>
                  <a:lnTo>
                    <a:pt x="26" y="53"/>
                  </a:lnTo>
                  <a:lnTo>
                    <a:pt x="0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4" name="Line 20"/>
            <p:cNvSpPr>
              <a:spLocks noChangeShapeType="1"/>
            </p:cNvSpPr>
            <p:nvPr/>
          </p:nvSpPr>
          <p:spPr bwMode="auto">
            <a:xfrm>
              <a:off x="3856" y="1131"/>
              <a:ext cx="1" cy="21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5" name="Freeform 21"/>
            <p:cNvSpPr>
              <a:spLocks/>
            </p:cNvSpPr>
            <p:nvPr/>
          </p:nvSpPr>
          <p:spPr bwMode="auto">
            <a:xfrm>
              <a:off x="3829" y="1131"/>
              <a:ext cx="53" cy="52"/>
            </a:xfrm>
            <a:custGeom>
              <a:avLst/>
              <a:gdLst>
                <a:gd name="T0" fmla="*/ 53 w 53"/>
                <a:gd name="T1" fmla="*/ 52 h 52"/>
                <a:gd name="T2" fmla="*/ 27 w 53"/>
                <a:gd name="T3" fmla="*/ 0 h 52"/>
                <a:gd name="T4" fmla="*/ 0 w 53"/>
                <a:gd name="T5" fmla="*/ 52 h 52"/>
                <a:gd name="T6" fmla="*/ 53 w 53"/>
                <a:gd name="T7" fmla="*/ 52 h 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3"/>
                <a:gd name="T13" fmla="*/ 0 h 52"/>
                <a:gd name="T14" fmla="*/ 53 w 53"/>
                <a:gd name="T15" fmla="*/ 52 h 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3" h="52">
                  <a:moveTo>
                    <a:pt x="53" y="52"/>
                  </a:moveTo>
                  <a:lnTo>
                    <a:pt x="27" y="0"/>
                  </a:lnTo>
                  <a:lnTo>
                    <a:pt x="0" y="52"/>
                  </a:lnTo>
                  <a:lnTo>
                    <a:pt x="53" y="5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6" name="Freeform 22"/>
            <p:cNvSpPr>
              <a:spLocks/>
            </p:cNvSpPr>
            <p:nvPr/>
          </p:nvSpPr>
          <p:spPr bwMode="auto">
            <a:xfrm>
              <a:off x="3829" y="3240"/>
              <a:ext cx="53" cy="53"/>
            </a:xfrm>
            <a:custGeom>
              <a:avLst/>
              <a:gdLst>
                <a:gd name="T0" fmla="*/ 53 w 53"/>
                <a:gd name="T1" fmla="*/ 0 h 53"/>
                <a:gd name="T2" fmla="*/ 27 w 53"/>
                <a:gd name="T3" fmla="*/ 53 h 53"/>
                <a:gd name="T4" fmla="*/ 0 w 53"/>
                <a:gd name="T5" fmla="*/ 0 h 53"/>
                <a:gd name="T6" fmla="*/ 53 w 53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3"/>
                <a:gd name="T13" fmla="*/ 0 h 53"/>
                <a:gd name="T14" fmla="*/ 53 w 53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3" h="53">
                  <a:moveTo>
                    <a:pt x="53" y="0"/>
                  </a:moveTo>
                  <a:lnTo>
                    <a:pt x="27" y="53"/>
                  </a:lnTo>
                  <a:lnTo>
                    <a:pt x="0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7" name="Arc 23"/>
            <p:cNvSpPr>
              <a:spLocks/>
            </p:cNvSpPr>
            <p:nvPr/>
          </p:nvSpPr>
          <p:spPr bwMode="auto">
            <a:xfrm>
              <a:off x="2054" y="3208"/>
              <a:ext cx="90" cy="173"/>
            </a:xfrm>
            <a:custGeom>
              <a:avLst/>
              <a:gdLst>
                <a:gd name="T0" fmla="*/ 0 w 21600"/>
                <a:gd name="T1" fmla="*/ 0 h 41717"/>
                <a:gd name="T2" fmla="*/ 0 w 21600"/>
                <a:gd name="T3" fmla="*/ 0 h 41717"/>
                <a:gd name="T4" fmla="*/ 0 w 21600"/>
                <a:gd name="T5" fmla="*/ 0 h 41717"/>
                <a:gd name="T6" fmla="*/ 0 60000 65536"/>
                <a:gd name="T7" fmla="*/ 0 60000 65536"/>
                <a:gd name="T8" fmla="*/ 0 60000 65536"/>
                <a:gd name="T9" fmla="*/ 0 w 21600"/>
                <a:gd name="T10" fmla="*/ 0 h 41717"/>
                <a:gd name="T11" fmla="*/ 21600 w 21600"/>
                <a:gd name="T12" fmla="*/ 41717 h 417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41717" fill="none" extrusionOk="0">
                  <a:moveTo>
                    <a:pt x="5580" y="0"/>
                  </a:moveTo>
                  <a:cubicBezTo>
                    <a:pt x="15028" y="2527"/>
                    <a:pt x="21600" y="11087"/>
                    <a:pt x="21600" y="20867"/>
                  </a:cubicBezTo>
                  <a:cubicBezTo>
                    <a:pt x="21600" y="30623"/>
                    <a:pt x="15059" y="39168"/>
                    <a:pt x="5642" y="41717"/>
                  </a:cubicBezTo>
                </a:path>
                <a:path w="21600" h="41717" stroke="0" extrusionOk="0">
                  <a:moveTo>
                    <a:pt x="5580" y="0"/>
                  </a:moveTo>
                  <a:cubicBezTo>
                    <a:pt x="15028" y="2527"/>
                    <a:pt x="21600" y="11087"/>
                    <a:pt x="21600" y="20867"/>
                  </a:cubicBezTo>
                  <a:cubicBezTo>
                    <a:pt x="21600" y="30623"/>
                    <a:pt x="15059" y="39168"/>
                    <a:pt x="5642" y="41717"/>
                  </a:cubicBezTo>
                  <a:lnTo>
                    <a:pt x="0" y="2086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8" name="Freeform 24"/>
            <p:cNvSpPr>
              <a:spLocks/>
            </p:cNvSpPr>
            <p:nvPr/>
          </p:nvSpPr>
          <p:spPr bwMode="auto">
            <a:xfrm>
              <a:off x="2079" y="3335"/>
              <a:ext cx="57" cy="49"/>
            </a:xfrm>
            <a:custGeom>
              <a:avLst/>
              <a:gdLst>
                <a:gd name="T0" fmla="*/ 57 w 57"/>
                <a:gd name="T1" fmla="*/ 49 h 49"/>
                <a:gd name="T2" fmla="*/ 0 w 57"/>
                <a:gd name="T3" fmla="*/ 44 h 49"/>
                <a:gd name="T4" fmla="*/ 39 w 57"/>
                <a:gd name="T5" fmla="*/ 0 h 49"/>
                <a:gd name="T6" fmla="*/ 23 w 57"/>
                <a:gd name="T7" fmla="*/ 34 h 49"/>
                <a:gd name="T8" fmla="*/ 57 w 57"/>
                <a:gd name="T9" fmla="*/ 49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49"/>
                <a:gd name="T17" fmla="*/ 57 w 57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49">
                  <a:moveTo>
                    <a:pt x="57" y="49"/>
                  </a:moveTo>
                  <a:lnTo>
                    <a:pt x="0" y="44"/>
                  </a:lnTo>
                  <a:lnTo>
                    <a:pt x="39" y="0"/>
                  </a:lnTo>
                  <a:lnTo>
                    <a:pt x="23" y="34"/>
                  </a:lnTo>
                  <a:lnTo>
                    <a:pt x="57" y="4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9" name="Line 25"/>
            <p:cNvSpPr>
              <a:spLocks noChangeShapeType="1"/>
            </p:cNvSpPr>
            <p:nvPr/>
          </p:nvSpPr>
          <p:spPr bwMode="auto">
            <a:xfrm>
              <a:off x="2882" y="1800"/>
              <a:ext cx="1" cy="5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0" name="Freeform 26"/>
            <p:cNvSpPr>
              <a:spLocks/>
            </p:cNvSpPr>
            <p:nvPr/>
          </p:nvSpPr>
          <p:spPr bwMode="auto">
            <a:xfrm>
              <a:off x="2857" y="2326"/>
              <a:ext cx="52" cy="52"/>
            </a:xfrm>
            <a:custGeom>
              <a:avLst/>
              <a:gdLst>
                <a:gd name="T0" fmla="*/ 52 w 52"/>
                <a:gd name="T1" fmla="*/ 0 h 52"/>
                <a:gd name="T2" fmla="*/ 25 w 52"/>
                <a:gd name="T3" fmla="*/ 52 h 52"/>
                <a:gd name="T4" fmla="*/ 0 w 52"/>
                <a:gd name="T5" fmla="*/ 0 h 52"/>
                <a:gd name="T6" fmla="*/ 25 w 52"/>
                <a:gd name="T7" fmla="*/ 25 h 52"/>
                <a:gd name="T8" fmla="*/ 52 w 52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52"/>
                <a:gd name="T17" fmla="*/ 52 w 52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52">
                  <a:moveTo>
                    <a:pt x="52" y="0"/>
                  </a:moveTo>
                  <a:lnTo>
                    <a:pt x="25" y="52"/>
                  </a:lnTo>
                  <a:lnTo>
                    <a:pt x="0" y="0"/>
                  </a:lnTo>
                  <a:lnTo>
                    <a:pt x="25" y="25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1" name="Rectangle 27"/>
            <p:cNvSpPr>
              <a:spLocks noChangeArrowheads="1"/>
            </p:cNvSpPr>
            <p:nvPr/>
          </p:nvSpPr>
          <p:spPr bwMode="auto">
            <a:xfrm>
              <a:off x="2945" y="2168"/>
              <a:ext cx="53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g</a:t>
              </a:r>
              <a:endParaRPr lang="en-US" sz="2000"/>
            </a:p>
          </p:txBody>
        </p:sp>
        <p:sp>
          <p:nvSpPr>
            <p:cNvPr id="7202" name="Rectangle 28"/>
            <p:cNvSpPr>
              <a:spLocks noChangeArrowheads="1"/>
            </p:cNvSpPr>
            <p:nvPr/>
          </p:nvSpPr>
          <p:spPr bwMode="auto">
            <a:xfrm>
              <a:off x="2945" y="1789"/>
              <a:ext cx="5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q</a:t>
              </a:r>
              <a:endParaRPr lang="en-US" sz="2000"/>
            </a:p>
          </p:txBody>
        </p:sp>
        <p:sp>
          <p:nvSpPr>
            <p:cNvPr id="7203" name="Rectangle 29"/>
            <p:cNvSpPr>
              <a:spLocks noChangeArrowheads="1"/>
            </p:cNvSpPr>
            <p:nvPr/>
          </p:nvSpPr>
          <p:spPr bwMode="auto">
            <a:xfrm>
              <a:off x="2091" y="3051"/>
              <a:ext cx="7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w</a:t>
              </a:r>
              <a:endParaRPr lang="en-US" sz="2000"/>
            </a:p>
          </p:txBody>
        </p:sp>
        <p:sp>
          <p:nvSpPr>
            <p:cNvPr id="7204" name="Rectangle 30"/>
            <p:cNvSpPr>
              <a:spLocks noChangeArrowheads="1"/>
            </p:cNvSpPr>
            <p:nvPr/>
          </p:nvSpPr>
          <p:spPr bwMode="auto">
            <a:xfrm>
              <a:off x="2439" y="3053"/>
              <a:ext cx="3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r</a:t>
              </a:r>
              <a:endParaRPr lang="en-US" sz="2000"/>
            </a:p>
          </p:txBody>
        </p:sp>
        <p:sp>
          <p:nvSpPr>
            <p:cNvPr id="7205" name="Rectangle 31"/>
            <p:cNvSpPr>
              <a:spLocks noChangeArrowheads="1"/>
            </p:cNvSpPr>
            <p:nvPr/>
          </p:nvSpPr>
          <p:spPr bwMode="auto">
            <a:xfrm>
              <a:off x="2465" y="3102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 b="1">
                  <a:solidFill>
                    <a:srgbClr val="000000"/>
                  </a:solidFill>
                </a:rPr>
                <a:t>i</a:t>
              </a:r>
              <a:endParaRPr lang="en-US" sz="2000"/>
            </a:p>
          </p:txBody>
        </p:sp>
        <p:sp>
          <p:nvSpPr>
            <p:cNvPr id="7206" name="Rectangle 32"/>
            <p:cNvSpPr>
              <a:spLocks noChangeArrowheads="1"/>
            </p:cNvSpPr>
            <p:nvPr/>
          </p:nvSpPr>
          <p:spPr bwMode="auto">
            <a:xfrm>
              <a:off x="3928" y="3076"/>
              <a:ext cx="3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r</a:t>
              </a:r>
              <a:endParaRPr lang="en-US" sz="2000"/>
            </a:p>
          </p:txBody>
        </p:sp>
        <p:sp>
          <p:nvSpPr>
            <p:cNvPr id="7207" name="Rectangle 33"/>
            <p:cNvSpPr>
              <a:spLocks noChangeArrowheads="1"/>
            </p:cNvSpPr>
            <p:nvPr/>
          </p:nvSpPr>
          <p:spPr bwMode="auto">
            <a:xfrm>
              <a:off x="3954" y="3125"/>
              <a:ext cx="16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 b="1">
                  <a:solidFill>
                    <a:srgbClr val="000000"/>
                  </a:solidFill>
                </a:rPr>
                <a:t>j</a:t>
              </a:r>
              <a:endParaRPr lang="en-US" sz="2000"/>
            </a:p>
          </p:txBody>
        </p:sp>
        <p:sp>
          <p:nvSpPr>
            <p:cNvPr id="7208" name="Rectangle 34"/>
            <p:cNvSpPr>
              <a:spLocks noChangeArrowheads="1"/>
            </p:cNvSpPr>
            <p:nvPr/>
          </p:nvSpPr>
          <p:spPr bwMode="auto">
            <a:xfrm>
              <a:off x="2973" y="1482"/>
              <a:ext cx="3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 b="1">
                  <a:solidFill>
                    <a:srgbClr val="000000"/>
                  </a:solidFill>
                </a:rPr>
                <a:t> .</a:t>
              </a:r>
              <a:endParaRPr lang="en-US" sz="2000"/>
            </a:p>
          </p:txBody>
        </p:sp>
        <p:sp>
          <p:nvSpPr>
            <p:cNvPr id="7209" name="Rectangle 35"/>
            <p:cNvSpPr>
              <a:spLocks noChangeArrowheads="1"/>
            </p:cNvSpPr>
            <p:nvPr/>
          </p:nvSpPr>
          <p:spPr bwMode="auto">
            <a:xfrm>
              <a:off x="2984" y="1521"/>
              <a:ext cx="8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7210" name="Rectangle 36"/>
            <p:cNvSpPr>
              <a:spLocks noChangeArrowheads="1"/>
            </p:cNvSpPr>
            <p:nvPr/>
          </p:nvSpPr>
          <p:spPr bwMode="auto">
            <a:xfrm>
              <a:off x="3055" y="1570"/>
              <a:ext cx="32" cy="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700" b="1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7211" name="Rectangle 37"/>
            <p:cNvSpPr>
              <a:spLocks noChangeArrowheads="1"/>
            </p:cNvSpPr>
            <p:nvPr/>
          </p:nvSpPr>
          <p:spPr bwMode="auto">
            <a:xfrm>
              <a:off x="2926" y="3139"/>
              <a:ext cx="557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Axis of Rotation</a:t>
              </a:r>
              <a:endParaRPr lang="en-US" sz="2000"/>
            </a:p>
          </p:txBody>
        </p:sp>
        <p:sp>
          <p:nvSpPr>
            <p:cNvPr id="7212" name="Rectangle 38"/>
            <p:cNvSpPr>
              <a:spLocks noChangeArrowheads="1"/>
            </p:cNvSpPr>
            <p:nvPr/>
          </p:nvSpPr>
          <p:spPr bwMode="auto">
            <a:xfrm>
              <a:off x="2827" y="1268"/>
              <a:ext cx="252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Branch</a:t>
              </a:r>
              <a:endParaRPr lang="en-US" sz="2000"/>
            </a:p>
          </p:txBody>
        </p:sp>
        <p:sp>
          <p:nvSpPr>
            <p:cNvPr id="7213" name="Rectangle 39"/>
            <p:cNvSpPr>
              <a:spLocks noChangeArrowheads="1"/>
            </p:cNvSpPr>
            <p:nvPr/>
          </p:nvSpPr>
          <p:spPr bwMode="auto">
            <a:xfrm>
              <a:off x="2096" y="2155"/>
              <a:ext cx="19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7214" name="Rectangle 40"/>
            <p:cNvSpPr>
              <a:spLocks noChangeArrowheads="1"/>
            </p:cNvSpPr>
            <p:nvPr/>
          </p:nvSpPr>
          <p:spPr bwMode="auto">
            <a:xfrm>
              <a:off x="3899" y="908"/>
              <a:ext cx="19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</p:grpSp>
      <p:graphicFrame>
        <p:nvGraphicFramePr>
          <p:cNvPr id="7170" name="Object 42"/>
          <p:cNvGraphicFramePr>
            <a:graphicFrameLocks noChangeAspect="1"/>
          </p:cNvGraphicFramePr>
          <p:nvPr/>
        </p:nvGraphicFramePr>
        <p:xfrm>
          <a:off x="1484313" y="2379663"/>
          <a:ext cx="105410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8" name="Equation" r:id="rId3" imgW="1054080" imgH="342720" progId="Equation.3">
                  <p:embed/>
                </p:oleObj>
              </mc:Choice>
              <mc:Fallback>
                <p:oleObj name="Equation" r:id="rId3" imgW="1054080" imgH="34272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4313" y="2379663"/>
                        <a:ext cx="1054100" cy="341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43"/>
          <p:cNvGraphicFramePr>
            <a:graphicFrameLocks noChangeAspect="1"/>
          </p:cNvGraphicFramePr>
          <p:nvPr/>
        </p:nvGraphicFramePr>
        <p:xfrm>
          <a:off x="1501775" y="3216275"/>
          <a:ext cx="1066800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9" name="Equation" r:id="rId5" imgW="1066680" imgH="672840" progId="Equation.3">
                  <p:embed/>
                </p:oleObj>
              </mc:Choice>
              <mc:Fallback>
                <p:oleObj name="Equation" r:id="rId5" imgW="1066680" imgH="67284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1775" y="3216275"/>
                        <a:ext cx="1066800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44"/>
          <p:cNvGraphicFramePr>
            <a:graphicFrameLocks noChangeAspect="1"/>
          </p:cNvGraphicFramePr>
          <p:nvPr/>
        </p:nvGraphicFramePr>
        <p:xfrm>
          <a:off x="1577975" y="4202113"/>
          <a:ext cx="138430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0" name="Equation" r:id="rId7" imgW="1384200" imgH="533160" progId="Equation.3">
                  <p:embed/>
                </p:oleObj>
              </mc:Choice>
              <mc:Fallback>
                <p:oleObj name="Equation" r:id="rId7" imgW="1384200" imgH="53316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7975" y="4202113"/>
                        <a:ext cx="1384300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45"/>
          <p:cNvGraphicFramePr>
            <a:graphicFrameLocks noChangeAspect="1"/>
          </p:cNvGraphicFramePr>
          <p:nvPr/>
        </p:nvGraphicFramePr>
        <p:xfrm>
          <a:off x="1725613" y="5157788"/>
          <a:ext cx="1041400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1" name="Equation" r:id="rId9" imgW="1041120" imgH="672840" progId="Equation.3">
                  <p:embed/>
                </p:oleObj>
              </mc:Choice>
              <mc:Fallback>
                <p:oleObj name="Equation" r:id="rId9" imgW="1041120" imgH="67284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613" y="5157788"/>
                        <a:ext cx="1041400" cy="671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331203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8207" name="Rectangle 2"/>
          <p:cNvSpPr>
            <a:spLocks noChangeArrowheads="1"/>
          </p:cNvSpPr>
          <p:nvPr/>
        </p:nvSpPr>
        <p:spPr bwMode="auto">
          <a:xfrm>
            <a:off x="2027238" y="1066800"/>
            <a:ext cx="523875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000" b="1">
                <a:solidFill>
                  <a:srgbClr val="000000"/>
                </a:solidFill>
              </a:rPr>
              <a:t>MOMENTUM CONSERVATION EQUATION</a:t>
            </a:r>
          </a:p>
        </p:txBody>
      </p:sp>
      <p:sp>
        <p:nvSpPr>
          <p:cNvPr id="8208" name="Rectangle 3"/>
          <p:cNvSpPr>
            <a:spLocks noChangeArrowheads="1"/>
          </p:cNvSpPr>
          <p:nvPr/>
        </p:nvSpPr>
        <p:spPr bwMode="auto">
          <a:xfrm>
            <a:off x="860425" y="1585913"/>
            <a:ext cx="2822575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000" i="1"/>
              <a:t>Force Terms in GFSSP</a:t>
            </a:r>
          </a:p>
        </p:txBody>
      </p:sp>
      <p:sp>
        <p:nvSpPr>
          <p:cNvPr id="8209" name="Rectangle 4"/>
          <p:cNvSpPr>
            <a:spLocks noChangeArrowheads="1"/>
          </p:cNvSpPr>
          <p:nvPr/>
        </p:nvSpPr>
        <p:spPr bwMode="auto">
          <a:xfrm>
            <a:off x="1011238" y="2132013"/>
            <a:ext cx="1504950" cy="3667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800" u="sng"/>
              <a:t>Shear Stress</a:t>
            </a:r>
            <a:endParaRPr lang="en-US" sz="1800"/>
          </a:p>
        </p:txBody>
      </p:sp>
      <p:sp>
        <p:nvSpPr>
          <p:cNvPr id="8210" name="Oval 6"/>
          <p:cNvSpPr>
            <a:spLocks noChangeArrowheads="1"/>
          </p:cNvSpPr>
          <p:nvPr/>
        </p:nvSpPr>
        <p:spPr bwMode="auto">
          <a:xfrm>
            <a:off x="6172200" y="2133600"/>
            <a:ext cx="228600" cy="2286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211" name="Group 7"/>
          <p:cNvGrpSpPr>
            <a:grpSpLocks/>
          </p:cNvGrpSpPr>
          <p:nvPr/>
        </p:nvGrpSpPr>
        <p:grpSpPr bwMode="auto">
          <a:xfrm>
            <a:off x="5245100" y="2147888"/>
            <a:ext cx="938213" cy="228600"/>
            <a:chOff x="3156" y="1695"/>
            <a:chExt cx="591" cy="144"/>
          </a:xfrm>
        </p:grpSpPr>
        <p:sp>
          <p:nvSpPr>
            <p:cNvPr id="8240" name="Oval 8"/>
            <p:cNvSpPr>
              <a:spLocks noChangeArrowheads="1"/>
            </p:cNvSpPr>
            <p:nvPr/>
          </p:nvSpPr>
          <p:spPr bwMode="auto">
            <a:xfrm>
              <a:off x="3156" y="1695"/>
              <a:ext cx="144" cy="14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41" name="Line 9"/>
            <p:cNvSpPr>
              <a:spLocks noChangeShapeType="1"/>
            </p:cNvSpPr>
            <p:nvPr/>
          </p:nvSpPr>
          <p:spPr bwMode="auto">
            <a:xfrm>
              <a:off x="3315" y="1761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212" name="Group 10"/>
          <p:cNvGrpSpPr>
            <a:grpSpLocks/>
          </p:cNvGrpSpPr>
          <p:nvPr/>
        </p:nvGrpSpPr>
        <p:grpSpPr bwMode="auto">
          <a:xfrm>
            <a:off x="6172200" y="2376488"/>
            <a:ext cx="228600" cy="977900"/>
            <a:chOff x="3904" y="1559"/>
            <a:chExt cx="144" cy="616"/>
          </a:xfrm>
        </p:grpSpPr>
        <p:sp>
          <p:nvSpPr>
            <p:cNvPr id="8238" name="Oval 11"/>
            <p:cNvSpPr>
              <a:spLocks noChangeArrowheads="1"/>
            </p:cNvSpPr>
            <p:nvPr/>
          </p:nvSpPr>
          <p:spPr bwMode="auto">
            <a:xfrm>
              <a:off x="3904" y="2031"/>
              <a:ext cx="144" cy="14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9" name="Line 12"/>
            <p:cNvSpPr>
              <a:spLocks noChangeShapeType="1"/>
            </p:cNvSpPr>
            <p:nvPr/>
          </p:nvSpPr>
          <p:spPr bwMode="auto">
            <a:xfrm>
              <a:off x="3984" y="1559"/>
              <a:ext cx="0" cy="4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213" name="Group 13"/>
          <p:cNvGrpSpPr>
            <a:grpSpLocks/>
          </p:cNvGrpSpPr>
          <p:nvPr/>
        </p:nvGrpSpPr>
        <p:grpSpPr bwMode="auto">
          <a:xfrm>
            <a:off x="6405563" y="3124200"/>
            <a:ext cx="911225" cy="228600"/>
            <a:chOff x="4550" y="2374"/>
            <a:chExt cx="574" cy="144"/>
          </a:xfrm>
        </p:grpSpPr>
        <p:sp>
          <p:nvSpPr>
            <p:cNvPr id="8236" name="Oval 14"/>
            <p:cNvSpPr>
              <a:spLocks noChangeArrowheads="1"/>
            </p:cNvSpPr>
            <p:nvPr/>
          </p:nvSpPr>
          <p:spPr bwMode="auto">
            <a:xfrm>
              <a:off x="4980" y="2374"/>
              <a:ext cx="144" cy="14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7" name="Line 15"/>
            <p:cNvSpPr>
              <a:spLocks noChangeShapeType="1"/>
            </p:cNvSpPr>
            <p:nvPr/>
          </p:nvSpPr>
          <p:spPr bwMode="auto">
            <a:xfrm>
              <a:off x="4550" y="2444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214" name="Group 16"/>
          <p:cNvGrpSpPr>
            <a:grpSpLocks/>
          </p:cNvGrpSpPr>
          <p:nvPr/>
        </p:nvGrpSpPr>
        <p:grpSpPr bwMode="auto">
          <a:xfrm>
            <a:off x="6410325" y="2138363"/>
            <a:ext cx="911225" cy="228600"/>
            <a:chOff x="4550" y="2374"/>
            <a:chExt cx="574" cy="144"/>
          </a:xfrm>
        </p:grpSpPr>
        <p:sp>
          <p:nvSpPr>
            <p:cNvPr id="8234" name="Oval 17"/>
            <p:cNvSpPr>
              <a:spLocks noChangeArrowheads="1"/>
            </p:cNvSpPr>
            <p:nvPr/>
          </p:nvSpPr>
          <p:spPr bwMode="auto">
            <a:xfrm>
              <a:off x="4980" y="2374"/>
              <a:ext cx="144" cy="14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5" name="Line 18"/>
            <p:cNvSpPr>
              <a:spLocks noChangeShapeType="1"/>
            </p:cNvSpPr>
            <p:nvPr/>
          </p:nvSpPr>
          <p:spPr bwMode="auto">
            <a:xfrm>
              <a:off x="4550" y="2444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8215" name="Group 19"/>
          <p:cNvGrpSpPr>
            <a:grpSpLocks/>
          </p:cNvGrpSpPr>
          <p:nvPr/>
        </p:nvGrpSpPr>
        <p:grpSpPr bwMode="auto">
          <a:xfrm>
            <a:off x="7316788" y="2144713"/>
            <a:ext cx="911225" cy="228600"/>
            <a:chOff x="4550" y="2374"/>
            <a:chExt cx="574" cy="144"/>
          </a:xfrm>
        </p:grpSpPr>
        <p:sp>
          <p:nvSpPr>
            <p:cNvPr id="8232" name="Oval 20"/>
            <p:cNvSpPr>
              <a:spLocks noChangeArrowheads="1"/>
            </p:cNvSpPr>
            <p:nvPr/>
          </p:nvSpPr>
          <p:spPr bwMode="auto">
            <a:xfrm>
              <a:off x="4980" y="2374"/>
              <a:ext cx="144" cy="144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33" name="Line 21"/>
            <p:cNvSpPr>
              <a:spLocks noChangeShapeType="1"/>
            </p:cNvSpPr>
            <p:nvPr/>
          </p:nvSpPr>
          <p:spPr bwMode="auto">
            <a:xfrm>
              <a:off x="4550" y="2444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216" name="Line 22"/>
          <p:cNvSpPr>
            <a:spLocks noChangeShapeType="1"/>
          </p:cNvSpPr>
          <p:nvPr/>
        </p:nvSpPr>
        <p:spPr bwMode="auto">
          <a:xfrm>
            <a:off x="7212013" y="2362200"/>
            <a:ext cx="0" cy="7683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7" name="Line 23"/>
          <p:cNvSpPr>
            <a:spLocks noChangeShapeType="1"/>
          </p:cNvSpPr>
          <p:nvPr/>
        </p:nvSpPr>
        <p:spPr bwMode="auto">
          <a:xfrm>
            <a:off x="6419850" y="1881188"/>
            <a:ext cx="6445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8" name="Text Box 24"/>
          <p:cNvSpPr txBox="1">
            <a:spLocks noChangeArrowheads="1"/>
          </p:cNvSpPr>
          <p:nvPr/>
        </p:nvSpPr>
        <p:spPr bwMode="auto">
          <a:xfrm>
            <a:off x="6178550" y="2092325"/>
            <a:ext cx="223838" cy="304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i</a:t>
            </a:r>
            <a:endParaRPr lang="en-US" sz="2000"/>
          </a:p>
        </p:txBody>
      </p:sp>
      <p:sp>
        <p:nvSpPr>
          <p:cNvPr id="8219" name="Text Box 25"/>
          <p:cNvSpPr txBox="1">
            <a:spLocks noChangeArrowheads="1"/>
          </p:cNvSpPr>
          <p:nvPr/>
        </p:nvSpPr>
        <p:spPr bwMode="auto">
          <a:xfrm>
            <a:off x="7096125" y="2098675"/>
            <a:ext cx="223838" cy="304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j</a:t>
            </a:r>
          </a:p>
        </p:txBody>
      </p:sp>
      <p:graphicFrame>
        <p:nvGraphicFramePr>
          <p:cNvPr id="8194" name="Object 26"/>
          <p:cNvGraphicFramePr>
            <a:graphicFrameLocks noChangeAspect="1"/>
          </p:cNvGraphicFramePr>
          <p:nvPr/>
        </p:nvGraphicFramePr>
        <p:xfrm>
          <a:off x="6586538" y="1908175"/>
          <a:ext cx="2286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" name="Equation" r:id="rId3" imgW="228600" imgH="342720" progId="Equation.3">
                  <p:embed/>
                </p:oleObj>
              </mc:Choice>
              <mc:Fallback>
                <p:oleObj name="Equation" r:id="rId3" imgW="228600" imgH="34272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6538" y="1908175"/>
                        <a:ext cx="228600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27"/>
          <p:cNvGraphicFramePr>
            <a:graphicFrameLocks noChangeAspect="1"/>
          </p:cNvGraphicFramePr>
          <p:nvPr/>
        </p:nvGraphicFramePr>
        <p:xfrm>
          <a:off x="5726113" y="1865313"/>
          <a:ext cx="21431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2" name="Equation" r:id="rId5" imgW="215640" imgH="330120" progId="Equation.3">
                  <p:embed/>
                </p:oleObj>
              </mc:Choice>
              <mc:Fallback>
                <p:oleObj name="Equation" r:id="rId5" imgW="215640" imgH="33012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6113" y="1865313"/>
                        <a:ext cx="214312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28"/>
          <p:cNvGraphicFramePr>
            <a:graphicFrameLocks noChangeAspect="1"/>
          </p:cNvGraphicFramePr>
          <p:nvPr/>
        </p:nvGraphicFramePr>
        <p:xfrm>
          <a:off x="6610350" y="3319463"/>
          <a:ext cx="22860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3" name="Equation" r:id="rId7" imgW="228600" imgH="342720" progId="Equation.3">
                  <p:embed/>
                </p:oleObj>
              </mc:Choice>
              <mc:Fallback>
                <p:oleObj name="Equation" r:id="rId7" imgW="228600" imgH="34272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0350" y="3319463"/>
                        <a:ext cx="228600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Object 31"/>
          <p:cNvGraphicFramePr>
            <a:graphicFrameLocks noChangeAspect="1"/>
          </p:cNvGraphicFramePr>
          <p:nvPr/>
        </p:nvGraphicFramePr>
        <p:xfrm>
          <a:off x="6553200" y="1438275"/>
          <a:ext cx="2905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4" name="Equation" r:id="rId9" imgW="291960" imgH="368280" progId="Equation.3">
                  <p:embed/>
                </p:oleObj>
              </mc:Choice>
              <mc:Fallback>
                <p:oleObj name="Equation" r:id="rId9" imgW="291960" imgH="36828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1438275"/>
                        <a:ext cx="290513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32"/>
          <p:cNvGraphicFramePr>
            <a:graphicFrameLocks noChangeAspect="1"/>
          </p:cNvGraphicFramePr>
          <p:nvPr/>
        </p:nvGraphicFramePr>
        <p:xfrm>
          <a:off x="7562850" y="1854200"/>
          <a:ext cx="228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5" name="Equation" r:id="rId11" imgW="228600" imgH="330120" progId="Equation.3">
                  <p:embed/>
                </p:oleObj>
              </mc:Choice>
              <mc:Fallback>
                <p:oleObj name="Equation" r:id="rId11" imgW="228600" imgH="33012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850" y="1854200"/>
                        <a:ext cx="2286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20" name="Text Box 33"/>
          <p:cNvSpPr txBox="1">
            <a:spLocks noChangeArrowheads="1"/>
          </p:cNvSpPr>
          <p:nvPr/>
        </p:nvSpPr>
        <p:spPr bwMode="auto">
          <a:xfrm>
            <a:off x="5216525" y="2109788"/>
            <a:ext cx="282575" cy="304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u</a:t>
            </a:r>
            <a:endParaRPr lang="en-US" sz="2000"/>
          </a:p>
        </p:txBody>
      </p:sp>
      <p:sp>
        <p:nvSpPr>
          <p:cNvPr id="8221" name="Text Box 34"/>
          <p:cNvSpPr txBox="1">
            <a:spLocks noChangeArrowheads="1"/>
          </p:cNvSpPr>
          <p:nvPr/>
        </p:nvSpPr>
        <p:spPr bwMode="auto">
          <a:xfrm>
            <a:off x="7974013" y="2111375"/>
            <a:ext cx="282575" cy="304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d</a:t>
            </a:r>
            <a:endParaRPr lang="en-US" sz="2000"/>
          </a:p>
        </p:txBody>
      </p:sp>
      <p:sp>
        <p:nvSpPr>
          <p:cNvPr id="8222" name="Line 35"/>
          <p:cNvSpPr>
            <a:spLocks noChangeShapeType="1"/>
          </p:cNvSpPr>
          <p:nvPr/>
        </p:nvSpPr>
        <p:spPr bwMode="auto">
          <a:xfrm>
            <a:off x="6716713" y="2251075"/>
            <a:ext cx="12700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sm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3" name="Line 37"/>
          <p:cNvSpPr>
            <a:spLocks noChangeShapeType="1"/>
          </p:cNvSpPr>
          <p:nvPr/>
        </p:nvSpPr>
        <p:spPr bwMode="auto">
          <a:xfrm>
            <a:off x="6742113" y="2906713"/>
            <a:ext cx="0" cy="3222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4" name="Line 38"/>
          <p:cNvSpPr>
            <a:spLocks noChangeShapeType="1"/>
          </p:cNvSpPr>
          <p:nvPr/>
        </p:nvSpPr>
        <p:spPr bwMode="auto">
          <a:xfrm>
            <a:off x="5826125" y="2251075"/>
            <a:ext cx="12700" cy="3476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5" name="Line 39"/>
          <p:cNvSpPr>
            <a:spLocks noChangeShapeType="1"/>
          </p:cNvSpPr>
          <p:nvPr/>
        </p:nvSpPr>
        <p:spPr bwMode="auto">
          <a:xfrm>
            <a:off x="5838825" y="2498725"/>
            <a:ext cx="185738" cy="12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sm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6" name="Line 40"/>
          <p:cNvSpPr>
            <a:spLocks noChangeShapeType="1"/>
          </p:cNvSpPr>
          <p:nvPr/>
        </p:nvSpPr>
        <p:spPr bwMode="auto">
          <a:xfrm>
            <a:off x="6605588" y="2498725"/>
            <a:ext cx="1111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none" w="med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7" name="Line 42"/>
          <p:cNvSpPr>
            <a:spLocks noChangeShapeType="1"/>
          </p:cNvSpPr>
          <p:nvPr/>
        </p:nvSpPr>
        <p:spPr bwMode="auto">
          <a:xfrm flipH="1">
            <a:off x="7645400" y="2251075"/>
            <a:ext cx="12700" cy="3095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8" name="Line 43"/>
          <p:cNvSpPr>
            <a:spLocks noChangeShapeType="1"/>
          </p:cNvSpPr>
          <p:nvPr/>
        </p:nvSpPr>
        <p:spPr bwMode="auto">
          <a:xfrm>
            <a:off x="6729413" y="2486025"/>
            <a:ext cx="173037" cy="12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none" w="med" len="sm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9" name="Line 44"/>
          <p:cNvSpPr>
            <a:spLocks noChangeShapeType="1"/>
          </p:cNvSpPr>
          <p:nvPr/>
        </p:nvSpPr>
        <p:spPr bwMode="auto">
          <a:xfrm>
            <a:off x="7521575" y="2462213"/>
            <a:ext cx="123825" cy="127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none" w="med" len="sm"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8199" name="Object 45"/>
          <p:cNvGraphicFramePr>
            <a:graphicFrameLocks noChangeAspect="1"/>
          </p:cNvGraphicFramePr>
          <p:nvPr/>
        </p:nvGraphicFramePr>
        <p:xfrm>
          <a:off x="6318250" y="2354263"/>
          <a:ext cx="315913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6" name="Equation" r:id="rId13" imgW="317160" imgH="342720" progId="Equation.3">
                  <p:embed/>
                </p:oleObj>
              </mc:Choice>
              <mc:Fallback>
                <p:oleObj name="Equation" r:id="rId13" imgW="317160" imgH="34272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0" y="2354263"/>
                        <a:ext cx="315913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Object 46"/>
          <p:cNvGraphicFramePr>
            <a:graphicFrameLocks noChangeAspect="1"/>
          </p:cNvGraphicFramePr>
          <p:nvPr/>
        </p:nvGraphicFramePr>
        <p:xfrm>
          <a:off x="7265988" y="2343150"/>
          <a:ext cx="33020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7" name="Equation" r:id="rId15" imgW="330120" imgH="342720" progId="Equation.3">
                  <p:embed/>
                </p:oleObj>
              </mc:Choice>
              <mc:Fallback>
                <p:oleObj name="Equation" r:id="rId15" imgW="330120" imgH="34272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5988" y="2343150"/>
                        <a:ext cx="330200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1" name="Object 47"/>
          <p:cNvGraphicFramePr>
            <a:graphicFrameLocks noChangeAspect="1"/>
          </p:cNvGraphicFramePr>
          <p:nvPr/>
        </p:nvGraphicFramePr>
        <p:xfrm>
          <a:off x="6681788" y="2576513"/>
          <a:ext cx="330200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8" name="Equation" r:id="rId17" imgW="330120" imgH="342720" progId="Equation.3">
                  <p:embed/>
                </p:oleObj>
              </mc:Choice>
              <mc:Fallback>
                <p:oleObj name="Equation" r:id="rId17" imgW="330120" imgH="342720" progId="Equation.3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1788" y="2576513"/>
                        <a:ext cx="330200" cy="341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2" name="Object 49"/>
          <p:cNvGraphicFramePr>
            <a:graphicFrameLocks noChangeAspect="1"/>
          </p:cNvGraphicFramePr>
          <p:nvPr/>
        </p:nvGraphicFramePr>
        <p:xfrm>
          <a:off x="1447800" y="2578100"/>
          <a:ext cx="11049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9" name="Equation" r:id="rId19" imgW="1104840" imgH="685800" progId="Equation.3">
                  <p:embed/>
                </p:oleObj>
              </mc:Choice>
              <mc:Fallback>
                <p:oleObj name="Equation" r:id="rId19" imgW="1104840" imgH="685800" progId="Equation.3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578100"/>
                        <a:ext cx="11049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3" name="Object 51"/>
          <p:cNvGraphicFramePr>
            <a:graphicFrameLocks noChangeAspect="1"/>
          </p:cNvGraphicFramePr>
          <p:nvPr/>
        </p:nvGraphicFramePr>
        <p:xfrm>
          <a:off x="1476375" y="3840163"/>
          <a:ext cx="26797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0" name="Equation" r:id="rId21" imgW="2679480" imgH="761760" progId="Equation.3">
                  <p:embed/>
                </p:oleObj>
              </mc:Choice>
              <mc:Fallback>
                <p:oleObj name="Equation" r:id="rId21" imgW="2679480" imgH="761760" progId="Equation.3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840163"/>
                        <a:ext cx="26797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0" name="Rectangle 52"/>
          <p:cNvSpPr>
            <a:spLocks noChangeArrowheads="1"/>
          </p:cNvSpPr>
          <p:nvPr/>
        </p:nvSpPr>
        <p:spPr bwMode="auto">
          <a:xfrm>
            <a:off x="1095375" y="3344863"/>
            <a:ext cx="1631950" cy="3667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800" u="sng"/>
              <a:t>Normal Stress</a:t>
            </a:r>
            <a:endParaRPr lang="en-US" sz="1800"/>
          </a:p>
        </p:txBody>
      </p:sp>
      <p:sp>
        <p:nvSpPr>
          <p:cNvPr id="8231" name="Rectangle 53"/>
          <p:cNvSpPr>
            <a:spLocks noChangeArrowheads="1"/>
          </p:cNvSpPr>
          <p:nvPr/>
        </p:nvSpPr>
        <p:spPr bwMode="auto">
          <a:xfrm>
            <a:off x="1141413" y="4718050"/>
            <a:ext cx="19621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800" u="sng"/>
              <a:t>Moving Boundary</a:t>
            </a:r>
            <a:endParaRPr lang="en-US" sz="1800"/>
          </a:p>
        </p:txBody>
      </p:sp>
      <p:graphicFrame>
        <p:nvGraphicFramePr>
          <p:cNvPr id="8204" name="Object 54"/>
          <p:cNvGraphicFramePr>
            <a:graphicFrameLocks noChangeAspect="1"/>
          </p:cNvGraphicFramePr>
          <p:nvPr/>
        </p:nvGraphicFramePr>
        <p:xfrm>
          <a:off x="1422400" y="5210175"/>
          <a:ext cx="16002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21" name="Equation" r:id="rId23" imgW="1600200" imgH="342720" progId="Equation.3">
                  <p:embed/>
                </p:oleObj>
              </mc:Choice>
              <mc:Fallback>
                <p:oleObj name="Equation" r:id="rId23" imgW="1600200" imgH="34272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2400" y="5210175"/>
                        <a:ext cx="160020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22715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9222" name="Rectangle 2"/>
          <p:cNvSpPr>
            <a:spLocks noChangeArrowheads="1"/>
          </p:cNvSpPr>
          <p:nvPr/>
        </p:nvSpPr>
        <p:spPr bwMode="auto">
          <a:xfrm>
            <a:off x="762000" y="1524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endParaRPr lang="en-US" sz="2800" b="1"/>
          </a:p>
        </p:txBody>
      </p:sp>
      <p:sp>
        <p:nvSpPr>
          <p:cNvPr id="9223" name="Rectangle 5"/>
          <p:cNvSpPr>
            <a:spLocks noChangeArrowheads="1"/>
          </p:cNvSpPr>
          <p:nvPr/>
        </p:nvSpPr>
        <p:spPr bwMode="auto">
          <a:xfrm>
            <a:off x="636588" y="1627188"/>
            <a:ext cx="4140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>
                <a:solidFill>
                  <a:srgbClr val="000000"/>
                </a:solidFill>
              </a:rPr>
              <a:t>ENERGY CONSERVATION EQUATION</a:t>
            </a:r>
            <a:endParaRPr lang="en-US" sz="2000"/>
          </a:p>
        </p:txBody>
      </p:sp>
      <p:sp>
        <p:nvSpPr>
          <p:cNvPr id="9224" name="Rectangle 60"/>
          <p:cNvSpPr>
            <a:spLocks noChangeArrowheads="1"/>
          </p:cNvSpPr>
          <p:nvPr/>
        </p:nvSpPr>
        <p:spPr bwMode="auto">
          <a:xfrm>
            <a:off x="6103938" y="4835525"/>
            <a:ext cx="304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>
                <a:solidFill>
                  <a:srgbClr val="000000"/>
                </a:solidFill>
              </a:rPr>
              <a:t>k = 2</a:t>
            </a:r>
            <a:endParaRPr lang="en-US" sz="2000"/>
          </a:p>
        </p:txBody>
      </p:sp>
      <p:grpSp>
        <p:nvGrpSpPr>
          <p:cNvPr id="9225" name="Group 67"/>
          <p:cNvGrpSpPr>
            <a:grpSpLocks/>
          </p:cNvGrpSpPr>
          <p:nvPr/>
        </p:nvGrpSpPr>
        <p:grpSpPr bwMode="auto">
          <a:xfrm>
            <a:off x="4886325" y="1217613"/>
            <a:ext cx="3768725" cy="3721100"/>
            <a:chOff x="1722" y="923"/>
            <a:chExt cx="2374" cy="2344"/>
          </a:xfrm>
        </p:grpSpPr>
        <p:sp>
          <p:nvSpPr>
            <p:cNvPr id="9232" name="Rectangle 6"/>
            <p:cNvSpPr>
              <a:spLocks noChangeArrowheads="1"/>
            </p:cNvSpPr>
            <p:nvPr/>
          </p:nvSpPr>
          <p:spPr bwMode="auto">
            <a:xfrm>
              <a:off x="2755" y="1954"/>
              <a:ext cx="280" cy="2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3" name="Rectangle 7"/>
            <p:cNvSpPr>
              <a:spLocks noChangeArrowheads="1"/>
            </p:cNvSpPr>
            <p:nvPr/>
          </p:nvSpPr>
          <p:spPr bwMode="auto">
            <a:xfrm>
              <a:off x="1722" y="1954"/>
              <a:ext cx="282" cy="2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4" name="Oval 8"/>
            <p:cNvSpPr>
              <a:spLocks noChangeArrowheads="1"/>
            </p:cNvSpPr>
            <p:nvPr/>
          </p:nvSpPr>
          <p:spPr bwMode="auto">
            <a:xfrm>
              <a:off x="2252" y="2009"/>
              <a:ext cx="253" cy="169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5" name="Line 9"/>
            <p:cNvSpPr>
              <a:spLocks noChangeShapeType="1"/>
            </p:cNvSpPr>
            <p:nvPr/>
          </p:nvSpPr>
          <p:spPr bwMode="auto">
            <a:xfrm>
              <a:off x="2002" y="2092"/>
              <a:ext cx="2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6" name="Line 10"/>
            <p:cNvSpPr>
              <a:spLocks noChangeShapeType="1"/>
            </p:cNvSpPr>
            <p:nvPr/>
          </p:nvSpPr>
          <p:spPr bwMode="auto">
            <a:xfrm>
              <a:off x="2504" y="2092"/>
              <a:ext cx="2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7" name="Freeform 11"/>
            <p:cNvSpPr>
              <a:spLocks/>
            </p:cNvSpPr>
            <p:nvPr/>
          </p:nvSpPr>
          <p:spPr bwMode="auto">
            <a:xfrm>
              <a:off x="2699" y="2065"/>
              <a:ext cx="56" cy="55"/>
            </a:xfrm>
            <a:custGeom>
              <a:avLst/>
              <a:gdLst>
                <a:gd name="T0" fmla="*/ 0 w 56"/>
                <a:gd name="T1" fmla="*/ 0 h 55"/>
                <a:gd name="T2" fmla="*/ 56 w 56"/>
                <a:gd name="T3" fmla="*/ 27 h 55"/>
                <a:gd name="T4" fmla="*/ 0 w 56"/>
                <a:gd name="T5" fmla="*/ 55 h 55"/>
                <a:gd name="T6" fmla="*/ 28 w 56"/>
                <a:gd name="T7" fmla="*/ 27 h 55"/>
                <a:gd name="T8" fmla="*/ 0 w 56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5"/>
                <a:gd name="T17" fmla="*/ 56 w 56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5">
                  <a:moveTo>
                    <a:pt x="0" y="0"/>
                  </a:moveTo>
                  <a:lnTo>
                    <a:pt x="56" y="27"/>
                  </a:lnTo>
                  <a:lnTo>
                    <a:pt x="0" y="55"/>
                  </a:lnTo>
                  <a:lnTo>
                    <a:pt x="28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38" name="Rectangle 12"/>
            <p:cNvSpPr>
              <a:spLocks noChangeArrowheads="1"/>
            </p:cNvSpPr>
            <p:nvPr/>
          </p:nvSpPr>
          <p:spPr bwMode="auto">
            <a:xfrm>
              <a:off x="1767" y="1994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9239" name="Rectangle 13"/>
            <p:cNvSpPr>
              <a:spLocks noChangeArrowheads="1"/>
            </p:cNvSpPr>
            <p:nvPr/>
          </p:nvSpPr>
          <p:spPr bwMode="auto">
            <a:xfrm>
              <a:off x="1787" y="2098"/>
              <a:ext cx="16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j = 1</a:t>
              </a:r>
              <a:endParaRPr lang="en-US" sz="2000"/>
            </a:p>
          </p:txBody>
        </p:sp>
        <p:sp>
          <p:nvSpPr>
            <p:cNvPr id="9240" name="Rectangle 14"/>
            <p:cNvSpPr>
              <a:spLocks noChangeArrowheads="1"/>
            </p:cNvSpPr>
            <p:nvPr/>
          </p:nvSpPr>
          <p:spPr bwMode="auto">
            <a:xfrm>
              <a:off x="2355" y="2041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9241" name="Rectangle 15"/>
            <p:cNvSpPr>
              <a:spLocks noChangeArrowheads="1"/>
            </p:cNvSpPr>
            <p:nvPr/>
          </p:nvSpPr>
          <p:spPr bwMode="auto">
            <a:xfrm>
              <a:off x="2423" y="2083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/>
            </a:p>
          </p:txBody>
        </p:sp>
        <p:sp>
          <p:nvSpPr>
            <p:cNvPr id="9242" name="Rectangle 16"/>
            <p:cNvSpPr>
              <a:spLocks noChangeArrowheads="1"/>
            </p:cNvSpPr>
            <p:nvPr/>
          </p:nvSpPr>
          <p:spPr bwMode="auto">
            <a:xfrm>
              <a:off x="2379" y="1970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9243" name="Rectangle 17"/>
            <p:cNvSpPr>
              <a:spLocks noChangeArrowheads="1"/>
            </p:cNvSpPr>
            <p:nvPr/>
          </p:nvSpPr>
          <p:spPr bwMode="auto">
            <a:xfrm>
              <a:off x="3788" y="1954"/>
              <a:ext cx="278" cy="27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4" name="Freeform 18"/>
            <p:cNvSpPr>
              <a:spLocks/>
            </p:cNvSpPr>
            <p:nvPr/>
          </p:nvSpPr>
          <p:spPr bwMode="auto">
            <a:xfrm>
              <a:off x="3285" y="2009"/>
              <a:ext cx="251" cy="168"/>
            </a:xfrm>
            <a:custGeom>
              <a:avLst/>
              <a:gdLst>
                <a:gd name="T0" fmla="*/ 251 w 251"/>
                <a:gd name="T1" fmla="*/ 83 h 168"/>
                <a:gd name="T2" fmla="*/ 248 w 251"/>
                <a:gd name="T3" fmla="*/ 67 h 168"/>
                <a:gd name="T4" fmla="*/ 241 w 251"/>
                <a:gd name="T5" fmla="*/ 50 h 168"/>
                <a:gd name="T6" fmla="*/ 229 w 251"/>
                <a:gd name="T7" fmla="*/ 37 h 168"/>
                <a:gd name="T8" fmla="*/ 214 w 251"/>
                <a:gd name="T9" fmla="*/ 23 h 168"/>
                <a:gd name="T10" fmla="*/ 196 w 251"/>
                <a:gd name="T11" fmla="*/ 15 h 168"/>
                <a:gd name="T12" fmla="*/ 174 w 251"/>
                <a:gd name="T13" fmla="*/ 6 h 168"/>
                <a:gd name="T14" fmla="*/ 150 w 251"/>
                <a:gd name="T15" fmla="*/ 1 h 168"/>
                <a:gd name="T16" fmla="*/ 125 w 251"/>
                <a:gd name="T17" fmla="*/ 0 h 168"/>
                <a:gd name="T18" fmla="*/ 100 w 251"/>
                <a:gd name="T19" fmla="*/ 1 h 168"/>
                <a:gd name="T20" fmla="*/ 76 w 251"/>
                <a:gd name="T21" fmla="*/ 6 h 168"/>
                <a:gd name="T22" fmla="*/ 55 w 251"/>
                <a:gd name="T23" fmla="*/ 15 h 168"/>
                <a:gd name="T24" fmla="*/ 37 w 251"/>
                <a:gd name="T25" fmla="*/ 23 h 168"/>
                <a:gd name="T26" fmla="*/ 21 w 251"/>
                <a:gd name="T27" fmla="*/ 37 h 168"/>
                <a:gd name="T28" fmla="*/ 10 w 251"/>
                <a:gd name="T29" fmla="*/ 50 h 168"/>
                <a:gd name="T30" fmla="*/ 3 w 251"/>
                <a:gd name="T31" fmla="*/ 67 h 168"/>
                <a:gd name="T32" fmla="*/ 0 w 251"/>
                <a:gd name="T33" fmla="*/ 83 h 168"/>
                <a:gd name="T34" fmla="*/ 3 w 251"/>
                <a:gd name="T35" fmla="*/ 99 h 168"/>
                <a:gd name="T36" fmla="*/ 10 w 251"/>
                <a:gd name="T37" fmla="*/ 116 h 168"/>
                <a:gd name="T38" fmla="*/ 21 w 251"/>
                <a:gd name="T39" fmla="*/ 131 h 168"/>
                <a:gd name="T40" fmla="*/ 37 w 251"/>
                <a:gd name="T41" fmla="*/ 142 h 168"/>
                <a:gd name="T42" fmla="*/ 55 w 251"/>
                <a:gd name="T43" fmla="*/ 153 h 168"/>
                <a:gd name="T44" fmla="*/ 76 w 251"/>
                <a:gd name="T45" fmla="*/ 160 h 168"/>
                <a:gd name="T46" fmla="*/ 100 w 251"/>
                <a:gd name="T47" fmla="*/ 166 h 168"/>
                <a:gd name="T48" fmla="*/ 125 w 251"/>
                <a:gd name="T49" fmla="*/ 168 h 168"/>
                <a:gd name="T50" fmla="*/ 150 w 251"/>
                <a:gd name="T51" fmla="*/ 166 h 168"/>
                <a:gd name="T52" fmla="*/ 174 w 251"/>
                <a:gd name="T53" fmla="*/ 160 h 168"/>
                <a:gd name="T54" fmla="*/ 196 w 251"/>
                <a:gd name="T55" fmla="*/ 153 h 168"/>
                <a:gd name="T56" fmla="*/ 214 w 251"/>
                <a:gd name="T57" fmla="*/ 142 h 168"/>
                <a:gd name="T58" fmla="*/ 229 w 251"/>
                <a:gd name="T59" fmla="*/ 131 h 168"/>
                <a:gd name="T60" fmla="*/ 241 w 251"/>
                <a:gd name="T61" fmla="*/ 116 h 168"/>
                <a:gd name="T62" fmla="*/ 248 w 251"/>
                <a:gd name="T63" fmla="*/ 99 h 168"/>
                <a:gd name="T64" fmla="*/ 251 w 251"/>
                <a:gd name="T65" fmla="*/ 83 h 1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1"/>
                <a:gd name="T100" fmla="*/ 0 h 168"/>
                <a:gd name="T101" fmla="*/ 251 w 251"/>
                <a:gd name="T102" fmla="*/ 168 h 16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1" h="168">
                  <a:moveTo>
                    <a:pt x="251" y="83"/>
                  </a:moveTo>
                  <a:lnTo>
                    <a:pt x="248" y="67"/>
                  </a:lnTo>
                  <a:lnTo>
                    <a:pt x="241" y="50"/>
                  </a:lnTo>
                  <a:lnTo>
                    <a:pt x="229" y="37"/>
                  </a:lnTo>
                  <a:lnTo>
                    <a:pt x="214" y="23"/>
                  </a:lnTo>
                  <a:lnTo>
                    <a:pt x="196" y="15"/>
                  </a:lnTo>
                  <a:lnTo>
                    <a:pt x="174" y="6"/>
                  </a:lnTo>
                  <a:lnTo>
                    <a:pt x="150" y="1"/>
                  </a:lnTo>
                  <a:lnTo>
                    <a:pt x="125" y="0"/>
                  </a:lnTo>
                  <a:lnTo>
                    <a:pt x="100" y="1"/>
                  </a:lnTo>
                  <a:lnTo>
                    <a:pt x="76" y="6"/>
                  </a:lnTo>
                  <a:lnTo>
                    <a:pt x="55" y="15"/>
                  </a:lnTo>
                  <a:lnTo>
                    <a:pt x="37" y="23"/>
                  </a:lnTo>
                  <a:lnTo>
                    <a:pt x="21" y="37"/>
                  </a:lnTo>
                  <a:lnTo>
                    <a:pt x="10" y="50"/>
                  </a:lnTo>
                  <a:lnTo>
                    <a:pt x="3" y="67"/>
                  </a:lnTo>
                  <a:lnTo>
                    <a:pt x="0" y="83"/>
                  </a:lnTo>
                  <a:lnTo>
                    <a:pt x="3" y="99"/>
                  </a:lnTo>
                  <a:lnTo>
                    <a:pt x="10" y="116"/>
                  </a:lnTo>
                  <a:lnTo>
                    <a:pt x="21" y="131"/>
                  </a:lnTo>
                  <a:lnTo>
                    <a:pt x="37" y="142"/>
                  </a:lnTo>
                  <a:lnTo>
                    <a:pt x="55" y="153"/>
                  </a:lnTo>
                  <a:lnTo>
                    <a:pt x="76" y="160"/>
                  </a:lnTo>
                  <a:lnTo>
                    <a:pt x="100" y="166"/>
                  </a:lnTo>
                  <a:lnTo>
                    <a:pt x="125" y="168"/>
                  </a:lnTo>
                  <a:lnTo>
                    <a:pt x="150" y="166"/>
                  </a:lnTo>
                  <a:lnTo>
                    <a:pt x="174" y="160"/>
                  </a:lnTo>
                  <a:lnTo>
                    <a:pt x="196" y="153"/>
                  </a:lnTo>
                  <a:lnTo>
                    <a:pt x="214" y="142"/>
                  </a:lnTo>
                  <a:lnTo>
                    <a:pt x="229" y="131"/>
                  </a:lnTo>
                  <a:lnTo>
                    <a:pt x="241" y="116"/>
                  </a:lnTo>
                  <a:lnTo>
                    <a:pt x="248" y="99"/>
                  </a:lnTo>
                  <a:lnTo>
                    <a:pt x="251" y="8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5" name="Line 19"/>
            <p:cNvSpPr>
              <a:spLocks noChangeShapeType="1"/>
            </p:cNvSpPr>
            <p:nvPr/>
          </p:nvSpPr>
          <p:spPr bwMode="auto">
            <a:xfrm flipH="1">
              <a:off x="3536" y="2092"/>
              <a:ext cx="25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6" name="Freeform 20"/>
            <p:cNvSpPr>
              <a:spLocks/>
            </p:cNvSpPr>
            <p:nvPr/>
          </p:nvSpPr>
          <p:spPr bwMode="auto">
            <a:xfrm>
              <a:off x="3731" y="2065"/>
              <a:ext cx="57" cy="55"/>
            </a:xfrm>
            <a:custGeom>
              <a:avLst/>
              <a:gdLst>
                <a:gd name="T0" fmla="*/ 0 w 57"/>
                <a:gd name="T1" fmla="*/ 55 h 55"/>
                <a:gd name="T2" fmla="*/ 57 w 57"/>
                <a:gd name="T3" fmla="*/ 27 h 55"/>
                <a:gd name="T4" fmla="*/ 0 w 57"/>
                <a:gd name="T5" fmla="*/ 0 h 55"/>
                <a:gd name="T6" fmla="*/ 28 w 57"/>
                <a:gd name="T7" fmla="*/ 27 h 55"/>
                <a:gd name="T8" fmla="*/ 0 w 57"/>
                <a:gd name="T9" fmla="*/ 55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55"/>
                <a:gd name="T17" fmla="*/ 57 w 57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55">
                  <a:moveTo>
                    <a:pt x="0" y="55"/>
                  </a:moveTo>
                  <a:lnTo>
                    <a:pt x="57" y="27"/>
                  </a:lnTo>
                  <a:lnTo>
                    <a:pt x="0" y="0"/>
                  </a:lnTo>
                  <a:lnTo>
                    <a:pt x="28" y="27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7" name="Line 21"/>
            <p:cNvSpPr>
              <a:spLocks noChangeShapeType="1"/>
            </p:cNvSpPr>
            <p:nvPr/>
          </p:nvSpPr>
          <p:spPr bwMode="auto">
            <a:xfrm flipH="1">
              <a:off x="3033" y="2092"/>
              <a:ext cx="25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48" name="Rectangle 22"/>
            <p:cNvSpPr>
              <a:spLocks noChangeArrowheads="1"/>
            </p:cNvSpPr>
            <p:nvPr/>
          </p:nvSpPr>
          <p:spPr bwMode="auto">
            <a:xfrm>
              <a:off x="3840" y="1994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9249" name="Rectangle 23"/>
            <p:cNvSpPr>
              <a:spLocks noChangeArrowheads="1"/>
            </p:cNvSpPr>
            <p:nvPr/>
          </p:nvSpPr>
          <p:spPr bwMode="auto">
            <a:xfrm>
              <a:off x="3858" y="2098"/>
              <a:ext cx="16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j = 3</a:t>
              </a:r>
              <a:endParaRPr lang="en-US" sz="2000"/>
            </a:p>
          </p:txBody>
        </p:sp>
        <p:sp>
          <p:nvSpPr>
            <p:cNvPr id="9250" name="Rectangle 24"/>
            <p:cNvSpPr>
              <a:spLocks noChangeArrowheads="1"/>
            </p:cNvSpPr>
            <p:nvPr/>
          </p:nvSpPr>
          <p:spPr bwMode="auto">
            <a:xfrm>
              <a:off x="3383" y="2035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9251" name="Rectangle 25"/>
            <p:cNvSpPr>
              <a:spLocks noChangeArrowheads="1"/>
            </p:cNvSpPr>
            <p:nvPr/>
          </p:nvSpPr>
          <p:spPr bwMode="auto">
            <a:xfrm>
              <a:off x="3453" y="2077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9252" name="Rectangle 26"/>
            <p:cNvSpPr>
              <a:spLocks noChangeArrowheads="1"/>
            </p:cNvSpPr>
            <p:nvPr/>
          </p:nvSpPr>
          <p:spPr bwMode="auto">
            <a:xfrm>
              <a:off x="3409" y="1964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9253" name="Rectangle 27"/>
            <p:cNvSpPr>
              <a:spLocks noChangeArrowheads="1"/>
            </p:cNvSpPr>
            <p:nvPr/>
          </p:nvSpPr>
          <p:spPr bwMode="auto">
            <a:xfrm>
              <a:off x="2754" y="923"/>
              <a:ext cx="278" cy="2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54" name="Freeform 28"/>
            <p:cNvSpPr>
              <a:spLocks/>
            </p:cNvSpPr>
            <p:nvPr/>
          </p:nvSpPr>
          <p:spPr bwMode="auto">
            <a:xfrm>
              <a:off x="2809" y="1452"/>
              <a:ext cx="168" cy="252"/>
            </a:xfrm>
            <a:custGeom>
              <a:avLst/>
              <a:gdLst>
                <a:gd name="T0" fmla="*/ 84 w 168"/>
                <a:gd name="T1" fmla="*/ 0 h 252"/>
                <a:gd name="T2" fmla="*/ 68 w 168"/>
                <a:gd name="T3" fmla="*/ 3 h 252"/>
                <a:gd name="T4" fmla="*/ 52 w 168"/>
                <a:gd name="T5" fmla="*/ 11 h 252"/>
                <a:gd name="T6" fmla="*/ 37 w 168"/>
                <a:gd name="T7" fmla="*/ 23 h 252"/>
                <a:gd name="T8" fmla="*/ 25 w 168"/>
                <a:gd name="T9" fmla="*/ 37 h 252"/>
                <a:gd name="T10" fmla="*/ 15 w 168"/>
                <a:gd name="T11" fmla="*/ 55 h 252"/>
                <a:gd name="T12" fmla="*/ 7 w 168"/>
                <a:gd name="T13" fmla="*/ 78 h 252"/>
                <a:gd name="T14" fmla="*/ 1 w 168"/>
                <a:gd name="T15" fmla="*/ 101 h 252"/>
                <a:gd name="T16" fmla="*/ 0 w 168"/>
                <a:gd name="T17" fmla="*/ 127 h 252"/>
                <a:gd name="T18" fmla="*/ 1 w 168"/>
                <a:gd name="T19" fmla="*/ 152 h 252"/>
                <a:gd name="T20" fmla="*/ 7 w 168"/>
                <a:gd name="T21" fmla="*/ 176 h 252"/>
                <a:gd name="T22" fmla="*/ 15 w 168"/>
                <a:gd name="T23" fmla="*/ 197 h 252"/>
                <a:gd name="T24" fmla="*/ 25 w 168"/>
                <a:gd name="T25" fmla="*/ 214 h 252"/>
                <a:gd name="T26" fmla="*/ 37 w 168"/>
                <a:gd name="T27" fmla="*/ 231 h 252"/>
                <a:gd name="T28" fmla="*/ 52 w 168"/>
                <a:gd name="T29" fmla="*/ 241 h 252"/>
                <a:gd name="T30" fmla="*/ 68 w 168"/>
                <a:gd name="T31" fmla="*/ 249 h 252"/>
                <a:gd name="T32" fmla="*/ 84 w 168"/>
                <a:gd name="T33" fmla="*/ 252 h 252"/>
                <a:gd name="T34" fmla="*/ 101 w 168"/>
                <a:gd name="T35" fmla="*/ 249 h 252"/>
                <a:gd name="T36" fmla="*/ 117 w 168"/>
                <a:gd name="T37" fmla="*/ 241 h 252"/>
                <a:gd name="T38" fmla="*/ 131 w 168"/>
                <a:gd name="T39" fmla="*/ 231 h 252"/>
                <a:gd name="T40" fmla="*/ 144 w 168"/>
                <a:gd name="T41" fmla="*/ 214 h 252"/>
                <a:gd name="T42" fmla="*/ 153 w 168"/>
                <a:gd name="T43" fmla="*/ 197 h 252"/>
                <a:gd name="T44" fmla="*/ 162 w 168"/>
                <a:gd name="T45" fmla="*/ 176 h 252"/>
                <a:gd name="T46" fmla="*/ 166 w 168"/>
                <a:gd name="T47" fmla="*/ 152 h 252"/>
                <a:gd name="T48" fmla="*/ 168 w 168"/>
                <a:gd name="T49" fmla="*/ 127 h 252"/>
                <a:gd name="T50" fmla="*/ 166 w 168"/>
                <a:gd name="T51" fmla="*/ 101 h 252"/>
                <a:gd name="T52" fmla="*/ 162 w 168"/>
                <a:gd name="T53" fmla="*/ 78 h 252"/>
                <a:gd name="T54" fmla="*/ 153 w 168"/>
                <a:gd name="T55" fmla="*/ 55 h 252"/>
                <a:gd name="T56" fmla="*/ 144 w 168"/>
                <a:gd name="T57" fmla="*/ 37 h 252"/>
                <a:gd name="T58" fmla="*/ 131 w 168"/>
                <a:gd name="T59" fmla="*/ 23 h 252"/>
                <a:gd name="T60" fmla="*/ 117 w 168"/>
                <a:gd name="T61" fmla="*/ 11 h 252"/>
                <a:gd name="T62" fmla="*/ 101 w 168"/>
                <a:gd name="T63" fmla="*/ 3 h 252"/>
                <a:gd name="T64" fmla="*/ 84 w 168"/>
                <a:gd name="T65" fmla="*/ 0 h 2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8"/>
                <a:gd name="T100" fmla="*/ 0 h 252"/>
                <a:gd name="T101" fmla="*/ 168 w 168"/>
                <a:gd name="T102" fmla="*/ 252 h 2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8" h="252">
                  <a:moveTo>
                    <a:pt x="84" y="0"/>
                  </a:moveTo>
                  <a:lnTo>
                    <a:pt x="68" y="3"/>
                  </a:lnTo>
                  <a:lnTo>
                    <a:pt x="52" y="11"/>
                  </a:lnTo>
                  <a:lnTo>
                    <a:pt x="37" y="23"/>
                  </a:lnTo>
                  <a:lnTo>
                    <a:pt x="25" y="37"/>
                  </a:lnTo>
                  <a:lnTo>
                    <a:pt x="15" y="55"/>
                  </a:lnTo>
                  <a:lnTo>
                    <a:pt x="7" y="78"/>
                  </a:lnTo>
                  <a:lnTo>
                    <a:pt x="1" y="101"/>
                  </a:lnTo>
                  <a:lnTo>
                    <a:pt x="0" y="127"/>
                  </a:lnTo>
                  <a:lnTo>
                    <a:pt x="1" y="152"/>
                  </a:lnTo>
                  <a:lnTo>
                    <a:pt x="7" y="176"/>
                  </a:lnTo>
                  <a:lnTo>
                    <a:pt x="15" y="197"/>
                  </a:lnTo>
                  <a:lnTo>
                    <a:pt x="25" y="214"/>
                  </a:lnTo>
                  <a:lnTo>
                    <a:pt x="37" y="231"/>
                  </a:lnTo>
                  <a:lnTo>
                    <a:pt x="52" y="241"/>
                  </a:lnTo>
                  <a:lnTo>
                    <a:pt x="68" y="249"/>
                  </a:lnTo>
                  <a:lnTo>
                    <a:pt x="84" y="252"/>
                  </a:lnTo>
                  <a:lnTo>
                    <a:pt x="101" y="249"/>
                  </a:lnTo>
                  <a:lnTo>
                    <a:pt x="117" y="241"/>
                  </a:lnTo>
                  <a:lnTo>
                    <a:pt x="131" y="231"/>
                  </a:lnTo>
                  <a:lnTo>
                    <a:pt x="144" y="214"/>
                  </a:lnTo>
                  <a:lnTo>
                    <a:pt x="153" y="197"/>
                  </a:lnTo>
                  <a:lnTo>
                    <a:pt x="162" y="176"/>
                  </a:lnTo>
                  <a:lnTo>
                    <a:pt x="166" y="152"/>
                  </a:lnTo>
                  <a:lnTo>
                    <a:pt x="168" y="127"/>
                  </a:lnTo>
                  <a:lnTo>
                    <a:pt x="166" y="101"/>
                  </a:lnTo>
                  <a:lnTo>
                    <a:pt x="162" y="78"/>
                  </a:lnTo>
                  <a:lnTo>
                    <a:pt x="153" y="55"/>
                  </a:lnTo>
                  <a:lnTo>
                    <a:pt x="144" y="37"/>
                  </a:lnTo>
                  <a:lnTo>
                    <a:pt x="131" y="23"/>
                  </a:lnTo>
                  <a:lnTo>
                    <a:pt x="117" y="11"/>
                  </a:lnTo>
                  <a:lnTo>
                    <a:pt x="101" y="3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55" name="Line 29"/>
            <p:cNvSpPr>
              <a:spLocks noChangeShapeType="1"/>
            </p:cNvSpPr>
            <p:nvPr/>
          </p:nvSpPr>
          <p:spPr bwMode="auto">
            <a:xfrm>
              <a:off x="2893" y="1202"/>
              <a:ext cx="1" cy="2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56" name="Freeform 30"/>
            <p:cNvSpPr>
              <a:spLocks/>
            </p:cNvSpPr>
            <p:nvPr/>
          </p:nvSpPr>
          <p:spPr bwMode="auto">
            <a:xfrm>
              <a:off x="2865" y="1202"/>
              <a:ext cx="55" cy="55"/>
            </a:xfrm>
            <a:custGeom>
              <a:avLst/>
              <a:gdLst>
                <a:gd name="T0" fmla="*/ 55 w 55"/>
                <a:gd name="T1" fmla="*/ 55 h 55"/>
                <a:gd name="T2" fmla="*/ 28 w 55"/>
                <a:gd name="T3" fmla="*/ 0 h 55"/>
                <a:gd name="T4" fmla="*/ 0 w 55"/>
                <a:gd name="T5" fmla="*/ 55 h 55"/>
                <a:gd name="T6" fmla="*/ 28 w 55"/>
                <a:gd name="T7" fmla="*/ 27 h 55"/>
                <a:gd name="T8" fmla="*/ 55 w 55"/>
                <a:gd name="T9" fmla="*/ 55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55"/>
                <a:gd name="T17" fmla="*/ 55 w 55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55">
                  <a:moveTo>
                    <a:pt x="55" y="55"/>
                  </a:moveTo>
                  <a:lnTo>
                    <a:pt x="28" y="0"/>
                  </a:lnTo>
                  <a:lnTo>
                    <a:pt x="0" y="55"/>
                  </a:lnTo>
                  <a:lnTo>
                    <a:pt x="28" y="27"/>
                  </a:lnTo>
                  <a:lnTo>
                    <a:pt x="55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57" name="Line 31"/>
            <p:cNvSpPr>
              <a:spLocks noChangeShapeType="1"/>
            </p:cNvSpPr>
            <p:nvPr/>
          </p:nvSpPr>
          <p:spPr bwMode="auto">
            <a:xfrm>
              <a:off x="2893" y="1704"/>
              <a:ext cx="1" cy="2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58" name="Rectangle 32"/>
            <p:cNvSpPr>
              <a:spLocks noChangeArrowheads="1"/>
            </p:cNvSpPr>
            <p:nvPr/>
          </p:nvSpPr>
          <p:spPr bwMode="auto">
            <a:xfrm>
              <a:off x="2805" y="958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9259" name="Rectangle 33"/>
            <p:cNvSpPr>
              <a:spLocks noChangeArrowheads="1"/>
            </p:cNvSpPr>
            <p:nvPr/>
          </p:nvSpPr>
          <p:spPr bwMode="auto">
            <a:xfrm>
              <a:off x="2824" y="1062"/>
              <a:ext cx="16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j = 2</a:t>
              </a:r>
              <a:endParaRPr lang="en-US" sz="2000"/>
            </a:p>
          </p:txBody>
        </p:sp>
        <p:sp>
          <p:nvSpPr>
            <p:cNvPr id="9260" name="Rectangle 34"/>
            <p:cNvSpPr>
              <a:spLocks noChangeArrowheads="1"/>
            </p:cNvSpPr>
            <p:nvPr/>
          </p:nvSpPr>
          <p:spPr bwMode="auto">
            <a:xfrm>
              <a:off x="2859" y="1524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9261" name="Rectangle 35"/>
            <p:cNvSpPr>
              <a:spLocks noChangeArrowheads="1"/>
            </p:cNvSpPr>
            <p:nvPr/>
          </p:nvSpPr>
          <p:spPr bwMode="auto">
            <a:xfrm>
              <a:off x="2927" y="1565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9262" name="Rectangle 36"/>
            <p:cNvSpPr>
              <a:spLocks noChangeArrowheads="1"/>
            </p:cNvSpPr>
            <p:nvPr/>
          </p:nvSpPr>
          <p:spPr bwMode="auto">
            <a:xfrm>
              <a:off x="2883" y="1452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9263" name="Rectangle 37"/>
            <p:cNvSpPr>
              <a:spLocks noChangeArrowheads="1"/>
            </p:cNvSpPr>
            <p:nvPr/>
          </p:nvSpPr>
          <p:spPr bwMode="auto">
            <a:xfrm>
              <a:off x="2754" y="2988"/>
              <a:ext cx="279" cy="2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64" name="Freeform 38"/>
            <p:cNvSpPr>
              <a:spLocks/>
            </p:cNvSpPr>
            <p:nvPr/>
          </p:nvSpPr>
          <p:spPr bwMode="auto">
            <a:xfrm>
              <a:off x="2810" y="2486"/>
              <a:ext cx="167" cy="250"/>
            </a:xfrm>
            <a:custGeom>
              <a:avLst/>
              <a:gdLst>
                <a:gd name="T0" fmla="*/ 83 w 167"/>
                <a:gd name="T1" fmla="*/ 250 h 250"/>
                <a:gd name="T2" fmla="*/ 100 w 167"/>
                <a:gd name="T3" fmla="*/ 247 h 250"/>
                <a:gd name="T4" fmla="*/ 116 w 167"/>
                <a:gd name="T5" fmla="*/ 240 h 250"/>
                <a:gd name="T6" fmla="*/ 130 w 167"/>
                <a:gd name="T7" fmla="*/ 229 h 250"/>
                <a:gd name="T8" fmla="*/ 143 w 167"/>
                <a:gd name="T9" fmla="*/ 214 h 250"/>
                <a:gd name="T10" fmla="*/ 152 w 167"/>
                <a:gd name="T11" fmla="*/ 195 h 250"/>
                <a:gd name="T12" fmla="*/ 161 w 167"/>
                <a:gd name="T13" fmla="*/ 174 h 250"/>
                <a:gd name="T14" fmla="*/ 165 w 167"/>
                <a:gd name="T15" fmla="*/ 150 h 250"/>
                <a:gd name="T16" fmla="*/ 167 w 167"/>
                <a:gd name="T17" fmla="*/ 125 h 250"/>
                <a:gd name="T18" fmla="*/ 165 w 167"/>
                <a:gd name="T19" fmla="*/ 100 h 250"/>
                <a:gd name="T20" fmla="*/ 161 w 167"/>
                <a:gd name="T21" fmla="*/ 76 h 250"/>
                <a:gd name="T22" fmla="*/ 152 w 167"/>
                <a:gd name="T23" fmla="*/ 55 h 250"/>
                <a:gd name="T24" fmla="*/ 143 w 167"/>
                <a:gd name="T25" fmla="*/ 36 h 250"/>
                <a:gd name="T26" fmla="*/ 130 w 167"/>
                <a:gd name="T27" fmla="*/ 21 h 250"/>
                <a:gd name="T28" fmla="*/ 116 w 167"/>
                <a:gd name="T29" fmla="*/ 11 h 250"/>
                <a:gd name="T30" fmla="*/ 100 w 167"/>
                <a:gd name="T31" fmla="*/ 3 h 250"/>
                <a:gd name="T32" fmla="*/ 83 w 167"/>
                <a:gd name="T33" fmla="*/ 0 h 250"/>
                <a:gd name="T34" fmla="*/ 67 w 167"/>
                <a:gd name="T35" fmla="*/ 3 h 250"/>
                <a:gd name="T36" fmla="*/ 51 w 167"/>
                <a:gd name="T37" fmla="*/ 11 h 250"/>
                <a:gd name="T38" fmla="*/ 37 w 167"/>
                <a:gd name="T39" fmla="*/ 21 h 250"/>
                <a:gd name="T40" fmla="*/ 24 w 167"/>
                <a:gd name="T41" fmla="*/ 36 h 250"/>
                <a:gd name="T42" fmla="*/ 15 w 167"/>
                <a:gd name="T43" fmla="*/ 55 h 250"/>
                <a:gd name="T44" fmla="*/ 6 w 167"/>
                <a:gd name="T45" fmla="*/ 76 h 250"/>
                <a:gd name="T46" fmla="*/ 2 w 167"/>
                <a:gd name="T47" fmla="*/ 100 h 250"/>
                <a:gd name="T48" fmla="*/ 0 w 167"/>
                <a:gd name="T49" fmla="*/ 125 h 250"/>
                <a:gd name="T50" fmla="*/ 2 w 167"/>
                <a:gd name="T51" fmla="*/ 150 h 250"/>
                <a:gd name="T52" fmla="*/ 6 w 167"/>
                <a:gd name="T53" fmla="*/ 174 h 250"/>
                <a:gd name="T54" fmla="*/ 15 w 167"/>
                <a:gd name="T55" fmla="*/ 195 h 250"/>
                <a:gd name="T56" fmla="*/ 24 w 167"/>
                <a:gd name="T57" fmla="*/ 214 h 250"/>
                <a:gd name="T58" fmla="*/ 37 w 167"/>
                <a:gd name="T59" fmla="*/ 229 h 250"/>
                <a:gd name="T60" fmla="*/ 51 w 167"/>
                <a:gd name="T61" fmla="*/ 240 h 250"/>
                <a:gd name="T62" fmla="*/ 67 w 167"/>
                <a:gd name="T63" fmla="*/ 247 h 250"/>
                <a:gd name="T64" fmla="*/ 83 w 167"/>
                <a:gd name="T65" fmla="*/ 250 h 2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7"/>
                <a:gd name="T100" fmla="*/ 0 h 250"/>
                <a:gd name="T101" fmla="*/ 167 w 167"/>
                <a:gd name="T102" fmla="*/ 250 h 25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7" h="250">
                  <a:moveTo>
                    <a:pt x="83" y="250"/>
                  </a:moveTo>
                  <a:lnTo>
                    <a:pt x="100" y="247"/>
                  </a:lnTo>
                  <a:lnTo>
                    <a:pt x="116" y="240"/>
                  </a:lnTo>
                  <a:lnTo>
                    <a:pt x="130" y="229"/>
                  </a:lnTo>
                  <a:lnTo>
                    <a:pt x="143" y="214"/>
                  </a:lnTo>
                  <a:lnTo>
                    <a:pt x="152" y="195"/>
                  </a:lnTo>
                  <a:lnTo>
                    <a:pt x="161" y="174"/>
                  </a:lnTo>
                  <a:lnTo>
                    <a:pt x="165" y="150"/>
                  </a:lnTo>
                  <a:lnTo>
                    <a:pt x="167" y="125"/>
                  </a:lnTo>
                  <a:lnTo>
                    <a:pt x="165" y="100"/>
                  </a:lnTo>
                  <a:lnTo>
                    <a:pt x="161" y="76"/>
                  </a:lnTo>
                  <a:lnTo>
                    <a:pt x="152" y="55"/>
                  </a:lnTo>
                  <a:lnTo>
                    <a:pt x="143" y="36"/>
                  </a:lnTo>
                  <a:lnTo>
                    <a:pt x="130" y="21"/>
                  </a:lnTo>
                  <a:lnTo>
                    <a:pt x="116" y="11"/>
                  </a:lnTo>
                  <a:lnTo>
                    <a:pt x="100" y="3"/>
                  </a:lnTo>
                  <a:lnTo>
                    <a:pt x="83" y="0"/>
                  </a:lnTo>
                  <a:lnTo>
                    <a:pt x="67" y="3"/>
                  </a:lnTo>
                  <a:lnTo>
                    <a:pt x="51" y="11"/>
                  </a:lnTo>
                  <a:lnTo>
                    <a:pt x="37" y="21"/>
                  </a:lnTo>
                  <a:lnTo>
                    <a:pt x="24" y="36"/>
                  </a:lnTo>
                  <a:lnTo>
                    <a:pt x="15" y="55"/>
                  </a:lnTo>
                  <a:lnTo>
                    <a:pt x="6" y="76"/>
                  </a:lnTo>
                  <a:lnTo>
                    <a:pt x="2" y="100"/>
                  </a:lnTo>
                  <a:lnTo>
                    <a:pt x="0" y="125"/>
                  </a:lnTo>
                  <a:lnTo>
                    <a:pt x="2" y="150"/>
                  </a:lnTo>
                  <a:lnTo>
                    <a:pt x="6" y="174"/>
                  </a:lnTo>
                  <a:lnTo>
                    <a:pt x="15" y="195"/>
                  </a:lnTo>
                  <a:lnTo>
                    <a:pt x="24" y="214"/>
                  </a:lnTo>
                  <a:lnTo>
                    <a:pt x="37" y="229"/>
                  </a:lnTo>
                  <a:lnTo>
                    <a:pt x="51" y="240"/>
                  </a:lnTo>
                  <a:lnTo>
                    <a:pt x="67" y="247"/>
                  </a:lnTo>
                  <a:lnTo>
                    <a:pt x="83" y="25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65" name="Line 39"/>
            <p:cNvSpPr>
              <a:spLocks noChangeShapeType="1"/>
            </p:cNvSpPr>
            <p:nvPr/>
          </p:nvSpPr>
          <p:spPr bwMode="auto">
            <a:xfrm flipV="1">
              <a:off x="2893" y="2736"/>
              <a:ext cx="1" cy="2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66" name="Line 40"/>
            <p:cNvSpPr>
              <a:spLocks noChangeShapeType="1"/>
            </p:cNvSpPr>
            <p:nvPr/>
          </p:nvSpPr>
          <p:spPr bwMode="auto">
            <a:xfrm flipV="1">
              <a:off x="2893" y="2235"/>
              <a:ext cx="1" cy="2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67" name="Freeform 41"/>
            <p:cNvSpPr>
              <a:spLocks/>
            </p:cNvSpPr>
            <p:nvPr/>
          </p:nvSpPr>
          <p:spPr bwMode="auto">
            <a:xfrm>
              <a:off x="2865" y="2235"/>
              <a:ext cx="57" cy="55"/>
            </a:xfrm>
            <a:custGeom>
              <a:avLst/>
              <a:gdLst>
                <a:gd name="T0" fmla="*/ 0 w 57"/>
                <a:gd name="T1" fmla="*/ 55 h 55"/>
                <a:gd name="T2" fmla="*/ 28 w 57"/>
                <a:gd name="T3" fmla="*/ 0 h 55"/>
                <a:gd name="T4" fmla="*/ 57 w 57"/>
                <a:gd name="T5" fmla="*/ 55 h 55"/>
                <a:gd name="T6" fmla="*/ 28 w 57"/>
                <a:gd name="T7" fmla="*/ 28 h 55"/>
                <a:gd name="T8" fmla="*/ 0 w 57"/>
                <a:gd name="T9" fmla="*/ 55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55"/>
                <a:gd name="T17" fmla="*/ 57 w 57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55">
                  <a:moveTo>
                    <a:pt x="0" y="55"/>
                  </a:moveTo>
                  <a:lnTo>
                    <a:pt x="28" y="0"/>
                  </a:lnTo>
                  <a:lnTo>
                    <a:pt x="57" y="55"/>
                  </a:lnTo>
                  <a:lnTo>
                    <a:pt x="28" y="28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68" name="Rectangle 42"/>
            <p:cNvSpPr>
              <a:spLocks noChangeArrowheads="1"/>
            </p:cNvSpPr>
            <p:nvPr/>
          </p:nvSpPr>
          <p:spPr bwMode="auto">
            <a:xfrm>
              <a:off x="2805" y="3037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9269" name="Rectangle 43"/>
            <p:cNvSpPr>
              <a:spLocks noChangeArrowheads="1"/>
            </p:cNvSpPr>
            <p:nvPr/>
          </p:nvSpPr>
          <p:spPr bwMode="auto">
            <a:xfrm>
              <a:off x="2825" y="3141"/>
              <a:ext cx="16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j = 4</a:t>
              </a:r>
              <a:endParaRPr lang="en-US" sz="2000"/>
            </a:p>
          </p:txBody>
        </p:sp>
        <p:sp>
          <p:nvSpPr>
            <p:cNvPr id="9270" name="Rectangle 44"/>
            <p:cNvSpPr>
              <a:spLocks noChangeArrowheads="1"/>
            </p:cNvSpPr>
            <p:nvPr/>
          </p:nvSpPr>
          <p:spPr bwMode="auto">
            <a:xfrm>
              <a:off x="2865" y="2564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9271" name="Rectangle 45"/>
            <p:cNvSpPr>
              <a:spLocks noChangeArrowheads="1"/>
            </p:cNvSpPr>
            <p:nvPr/>
          </p:nvSpPr>
          <p:spPr bwMode="auto">
            <a:xfrm>
              <a:off x="2933" y="2605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/>
            </a:p>
          </p:txBody>
        </p:sp>
        <p:sp>
          <p:nvSpPr>
            <p:cNvPr id="9272" name="Rectangle 46"/>
            <p:cNvSpPr>
              <a:spLocks noChangeArrowheads="1"/>
            </p:cNvSpPr>
            <p:nvPr/>
          </p:nvSpPr>
          <p:spPr bwMode="auto">
            <a:xfrm>
              <a:off x="2891" y="2492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9273" name="Rectangle 47"/>
            <p:cNvSpPr>
              <a:spLocks noChangeArrowheads="1"/>
            </p:cNvSpPr>
            <p:nvPr/>
          </p:nvSpPr>
          <p:spPr bwMode="auto">
            <a:xfrm>
              <a:off x="3624" y="2558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9274" name="Rectangle 48"/>
            <p:cNvSpPr>
              <a:spLocks noChangeArrowheads="1"/>
            </p:cNvSpPr>
            <p:nvPr/>
          </p:nvSpPr>
          <p:spPr bwMode="auto">
            <a:xfrm>
              <a:off x="3692" y="2599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/>
            </a:p>
          </p:txBody>
        </p:sp>
        <p:sp>
          <p:nvSpPr>
            <p:cNvPr id="9275" name="Rectangle 49"/>
            <p:cNvSpPr>
              <a:spLocks noChangeArrowheads="1"/>
            </p:cNvSpPr>
            <p:nvPr/>
          </p:nvSpPr>
          <p:spPr bwMode="auto">
            <a:xfrm>
              <a:off x="3648" y="2486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9276" name="Rectangle 50"/>
            <p:cNvSpPr>
              <a:spLocks noChangeArrowheads="1"/>
            </p:cNvSpPr>
            <p:nvPr/>
          </p:nvSpPr>
          <p:spPr bwMode="auto">
            <a:xfrm>
              <a:off x="3357" y="2561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9277" name="Rectangle 51"/>
            <p:cNvSpPr>
              <a:spLocks noChangeArrowheads="1"/>
            </p:cNvSpPr>
            <p:nvPr/>
          </p:nvSpPr>
          <p:spPr bwMode="auto">
            <a:xfrm>
              <a:off x="3426" y="2602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9278" name="Rectangle 52"/>
            <p:cNvSpPr>
              <a:spLocks noChangeArrowheads="1"/>
            </p:cNvSpPr>
            <p:nvPr/>
          </p:nvSpPr>
          <p:spPr bwMode="auto">
            <a:xfrm>
              <a:off x="3383" y="2489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9279" name="Rectangle 53"/>
            <p:cNvSpPr>
              <a:spLocks noChangeArrowheads="1"/>
            </p:cNvSpPr>
            <p:nvPr/>
          </p:nvSpPr>
          <p:spPr bwMode="auto">
            <a:xfrm>
              <a:off x="3496" y="2571"/>
              <a:ext cx="5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=</a:t>
              </a:r>
              <a:endParaRPr lang="en-US" sz="2000"/>
            </a:p>
          </p:txBody>
        </p:sp>
        <p:sp>
          <p:nvSpPr>
            <p:cNvPr id="9280" name="Rectangle 54"/>
            <p:cNvSpPr>
              <a:spLocks noChangeArrowheads="1"/>
            </p:cNvSpPr>
            <p:nvPr/>
          </p:nvSpPr>
          <p:spPr bwMode="auto">
            <a:xfrm>
              <a:off x="3581" y="2559"/>
              <a:ext cx="2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-</a:t>
              </a:r>
              <a:endParaRPr lang="en-US" sz="2000"/>
            </a:p>
          </p:txBody>
        </p:sp>
        <p:sp>
          <p:nvSpPr>
            <p:cNvPr id="9281" name="Rectangle 55"/>
            <p:cNvSpPr>
              <a:spLocks noChangeArrowheads="1"/>
            </p:cNvSpPr>
            <p:nvPr/>
          </p:nvSpPr>
          <p:spPr bwMode="auto">
            <a:xfrm>
              <a:off x="1760" y="2273"/>
              <a:ext cx="24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Single</a:t>
              </a:r>
              <a:endParaRPr lang="en-US" sz="2000"/>
            </a:p>
          </p:txBody>
        </p:sp>
        <p:sp>
          <p:nvSpPr>
            <p:cNvPr id="9282" name="Rectangle 56"/>
            <p:cNvSpPr>
              <a:spLocks noChangeArrowheads="1"/>
            </p:cNvSpPr>
            <p:nvPr/>
          </p:nvSpPr>
          <p:spPr bwMode="auto">
            <a:xfrm>
              <a:off x="1787" y="2378"/>
              <a:ext cx="19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Fluid</a:t>
              </a:r>
              <a:endParaRPr lang="en-US" sz="2000"/>
            </a:p>
          </p:txBody>
        </p:sp>
        <p:sp>
          <p:nvSpPr>
            <p:cNvPr id="9283" name="Rectangle 57"/>
            <p:cNvSpPr>
              <a:spLocks noChangeArrowheads="1"/>
            </p:cNvSpPr>
            <p:nvPr/>
          </p:nvSpPr>
          <p:spPr bwMode="auto">
            <a:xfrm>
              <a:off x="1786" y="2482"/>
              <a:ext cx="19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k = 1</a:t>
              </a:r>
              <a:endParaRPr lang="en-US" sz="2000"/>
            </a:p>
          </p:txBody>
        </p:sp>
        <p:sp>
          <p:nvSpPr>
            <p:cNvPr id="9284" name="Rectangle 58"/>
            <p:cNvSpPr>
              <a:spLocks noChangeArrowheads="1"/>
            </p:cNvSpPr>
            <p:nvPr/>
          </p:nvSpPr>
          <p:spPr bwMode="auto">
            <a:xfrm>
              <a:off x="2456" y="2970"/>
              <a:ext cx="24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Single</a:t>
              </a:r>
              <a:endParaRPr lang="en-US" sz="2000"/>
            </a:p>
          </p:txBody>
        </p:sp>
        <p:sp>
          <p:nvSpPr>
            <p:cNvPr id="9285" name="Rectangle 59"/>
            <p:cNvSpPr>
              <a:spLocks noChangeArrowheads="1"/>
            </p:cNvSpPr>
            <p:nvPr/>
          </p:nvSpPr>
          <p:spPr bwMode="auto">
            <a:xfrm>
              <a:off x="2483" y="3074"/>
              <a:ext cx="19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Fluid</a:t>
              </a:r>
              <a:endParaRPr lang="en-US" sz="2000"/>
            </a:p>
          </p:txBody>
        </p:sp>
        <p:sp>
          <p:nvSpPr>
            <p:cNvPr id="9286" name="Rectangle 61"/>
            <p:cNvSpPr>
              <a:spLocks noChangeArrowheads="1"/>
            </p:cNvSpPr>
            <p:nvPr/>
          </p:nvSpPr>
          <p:spPr bwMode="auto">
            <a:xfrm>
              <a:off x="3807" y="1689"/>
              <a:ext cx="21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Fluid </a:t>
              </a:r>
              <a:endParaRPr lang="en-US" sz="2000"/>
            </a:p>
          </p:txBody>
        </p:sp>
        <p:sp>
          <p:nvSpPr>
            <p:cNvPr id="9287" name="Rectangle 62"/>
            <p:cNvSpPr>
              <a:spLocks noChangeArrowheads="1"/>
            </p:cNvSpPr>
            <p:nvPr/>
          </p:nvSpPr>
          <p:spPr bwMode="auto">
            <a:xfrm>
              <a:off x="3808" y="1793"/>
              <a:ext cx="2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Mixture</a:t>
              </a:r>
              <a:endParaRPr lang="en-US" sz="2000"/>
            </a:p>
          </p:txBody>
        </p:sp>
        <p:sp>
          <p:nvSpPr>
            <p:cNvPr id="9288" name="Rectangle 63"/>
            <p:cNvSpPr>
              <a:spLocks noChangeArrowheads="1"/>
            </p:cNvSpPr>
            <p:nvPr/>
          </p:nvSpPr>
          <p:spPr bwMode="auto">
            <a:xfrm>
              <a:off x="3111" y="932"/>
              <a:ext cx="21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Fluid </a:t>
              </a:r>
              <a:endParaRPr lang="en-US" sz="2000"/>
            </a:p>
          </p:txBody>
        </p:sp>
        <p:sp>
          <p:nvSpPr>
            <p:cNvPr id="9289" name="Rectangle 64"/>
            <p:cNvSpPr>
              <a:spLocks noChangeArrowheads="1"/>
            </p:cNvSpPr>
            <p:nvPr/>
          </p:nvSpPr>
          <p:spPr bwMode="auto">
            <a:xfrm>
              <a:off x="3112" y="1036"/>
              <a:ext cx="2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Mixture</a:t>
              </a:r>
              <a:endParaRPr lang="en-US" sz="2000"/>
            </a:p>
          </p:txBody>
        </p:sp>
        <p:sp>
          <p:nvSpPr>
            <p:cNvPr id="9290" name="Rectangle 65"/>
            <p:cNvSpPr>
              <a:spLocks noChangeArrowheads="1"/>
            </p:cNvSpPr>
            <p:nvPr/>
          </p:nvSpPr>
          <p:spPr bwMode="auto">
            <a:xfrm>
              <a:off x="2807" y="1992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9291" name="Rectangle 66"/>
            <p:cNvSpPr>
              <a:spLocks noChangeArrowheads="1"/>
            </p:cNvSpPr>
            <p:nvPr/>
          </p:nvSpPr>
          <p:spPr bwMode="auto">
            <a:xfrm>
              <a:off x="2901" y="2096"/>
              <a:ext cx="20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i</a:t>
              </a:r>
              <a:endParaRPr lang="en-US" sz="2000"/>
            </a:p>
          </p:txBody>
        </p:sp>
      </p:grpSp>
      <p:graphicFrame>
        <p:nvGraphicFramePr>
          <p:cNvPr id="9218" name="Object 4"/>
          <p:cNvGraphicFramePr>
            <a:graphicFrameLocks/>
          </p:cNvGraphicFramePr>
          <p:nvPr/>
        </p:nvGraphicFramePr>
        <p:xfrm>
          <a:off x="955675" y="4970463"/>
          <a:ext cx="7421563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2" name="Equation" r:id="rId3" imgW="7454880" imgH="1155600" progId="Equation.3">
                  <p:embed/>
                </p:oleObj>
              </mc:Choice>
              <mc:Fallback>
                <p:oleObj name="Equation" r:id="rId3" imgW="7454880" imgH="1155600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5675" y="4970463"/>
                        <a:ext cx="7421563" cy="1128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6" name="Rectangle 68"/>
          <p:cNvSpPr>
            <a:spLocks noChangeArrowheads="1"/>
          </p:cNvSpPr>
          <p:nvPr/>
        </p:nvSpPr>
        <p:spPr bwMode="auto">
          <a:xfrm>
            <a:off x="1984375" y="984250"/>
            <a:ext cx="39417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GOVERNING EQUATIONS</a:t>
            </a:r>
          </a:p>
        </p:txBody>
      </p:sp>
      <p:sp>
        <p:nvSpPr>
          <p:cNvPr id="9227" name="Text Box 69"/>
          <p:cNvSpPr txBox="1">
            <a:spLocks noChangeArrowheads="1"/>
          </p:cNvSpPr>
          <p:nvPr/>
        </p:nvSpPr>
        <p:spPr bwMode="auto">
          <a:xfrm>
            <a:off x="0" y="2036763"/>
            <a:ext cx="5237163" cy="7016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>
              <a:spcBef>
                <a:spcPct val="50000"/>
              </a:spcBef>
              <a:buFontTx/>
              <a:buChar char="•"/>
            </a:pPr>
            <a:r>
              <a:rPr lang="en-US" sz="2000"/>
              <a:t> Energy Conservation Equation can be written in Enthalpy or Entropy</a:t>
            </a:r>
          </a:p>
        </p:txBody>
      </p:sp>
      <p:graphicFrame>
        <p:nvGraphicFramePr>
          <p:cNvPr id="9219" name="Object 70"/>
          <p:cNvGraphicFramePr>
            <a:graphicFrameLocks noChangeAspect="1"/>
          </p:cNvGraphicFramePr>
          <p:nvPr/>
        </p:nvGraphicFramePr>
        <p:xfrm>
          <a:off x="5811838" y="3597275"/>
          <a:ext cx="23971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3" name="Equation" r:id="rId5" imgW="241200" imgH="330120" progId="Equation.3">
                  <p:embed/>
                </p:oleObj>
              </mc:Choice>
              <mc:Fallback>
                <p:oleObj name="Equation" r:id="rId5" imgW="241200" imgH="330120" progId="Equation.3">
                  <p:embed/>
                  <p:pic>
                    <p:nvPicPr>
                      <p:cNvPr id="0" name="Object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1838" y="3597275"/>
                        <a:ext cx="239712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8" name="Line 72"/>
          <p:cNvSpPr>
            <a:spLocks noChangeShapeType="1"/>
          </p:cNvSpPr>
          <p:nvPr/>
        </p:nvSpPr>
        <p:spPr bwMode="auto">
          <a:xfrm flipV="1">
            <a:off x="6011863" y="3143250"/>
            <a:ext cx="519112" cy="51911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9" name="Text Box 73"/>
          <p:cNvSpPr txBox="1">
            <a:spLocks noChangeArrowheads="1"/>
          </p:cNvSpPr>
          <p:nvPr/>
        </p:nvSpPr>
        <p:spPr bwMode="auto">
          <a:xfrm>
            <a:off x="474663" y="3155950"/>
            <a:ext cx="21907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u="sng"/>
              <a:t>Enthalpy Equation</a:t>
            </a:r>
            <a:endParaRPr lang="en-US" sz="2000"/>
          </a:p>
        </p:txBody>
      </p:sp>
      <p:sp>
        <p:nvSpPr>
          <p:cNvPr id="9230" name="Text Box 74"/>
          <p:cNvSpPr txBox="1">
            <a:spLocks noChangeArrowheads="1"/>
          </p:cNvSpPr>
          <p:nvPr/>
        </p:nvSpPr>
        <p:spPr bwMode="auto">
          <a:xfrm>
            <a:off x="452438" y="3611563"/>
            <a:ext cx="5194300" cy="7794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i="1"/>
              <a:t>Rate of Increase of Internal Energy = </a:t>
            </a:r>
          </a:p>
          <a:p>
            <a:pPr algn="l">
              <a:spcBef>
                <a:spcPct val="50000"/>
              </a:spcBef>
            </a:pPr>
            <a:r>
              <a:rPr lang="en-US" sz="1800" i="1"/>
              <a:t>Enthalpy Inflow - Enthalpy Outflow + Heat Source</a:t>
            </a:r>
          </a:p>
        </p:txBody>
      </p:sp>
      <p:sp>
        <p:nvSpPr>
          <p:cNvPr id="9231" name="Text Box 75"/>
          <p:cNvSpPr txBox="1">
            <a:spLocks noChangeArrowheads="1"/>
          </p:cNvSpPr>
          <p:nvPr/>
        </p:nvSpPr>
        <p:spPr bwMode="auto">
          <a:xfrm>
            <a:off x="781050" y="2803525"/>
            <a:ext cx="3019425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1800"/>
              <a:t> Based on Upwind Scheme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16</a:t>
            </a:fld>
            <a:endParaRPr lang="en-US"/>
          </a:p>
        </p:txBody>
      </p:sp>
      <p:sp>
        <p:nvSpPr>
          <p:cNvPr id="76" name="Text Box 75"/>
          <p:cNvSpPr txBox="1">
            <a:spLocks noChangeArrowheads="1"/>
          </p:cNvSpPr>
          <p:nvPr/>
        </p:nvSpPr>
        <p:spPr bwMode="auto">
          <a:xfrm>
            <a:off x="745173" y="6243637"/>
            <a:ext cx="2358338" cy="3077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 smtClean="0"/>
              <a:t>Note:  J = 778.17 </a:t>
            </a:r>
            <a:r>
              <a:rPr lang="en-US" sz="1400" dirty="0" err="1" smtClean="0"/>
              <a:t>ft-lb</a:t>
            </a:r>
            <a:r>
              <a:rPr lang="en-US" sz="1400" baseline="-25000" dirty="0" err="1" smtClean="0"/>
              <a:t>f</a:t>
            </a:r>
            <a:r>
              <a:rPr lang="en-US" sz="1400" dirty="0" smtClean="0"/>
              <a:t>/BTU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37475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10246" name="Rectangle 2"/>
          <p:cNvSpPr>
            <a:spLocks noChangeArrowheads="1"/>
          </p:cNvSpPr>
          <p:nvPr/>
        </p:nvSpPr>
        <p:spPr bwMode="auto">
          <a:xfrm>
            <a:off x="762000" y="1524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endParaRPr lang="en-US" sz="2800" b="1">
              <a:latin typeface="Times New Roman" pitchFamily="18" charset="0"/>
            </a:endParaRPr>
          </a:p>
        </p:txBody>
      </p:sp>
      <p:sp>
        <p:nvSpPr>
          <p:cNvPr id="10247" name="Rectangle 3"/>
          <p:cNvSpPr>
            <a:spLocks noChangeArrowheads="1"/>
          </p:cNvSpPr>
          <p:nvPr/>
        </p:nvSpPr>
        <p:spPr bwMode="auto">
          <a:xfrm>
            <a:off x="604838" y="1627188"/>
            <a:ext cx="42037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>
                <a:solidFill>
                  <a:srgbClr val="000000"/>
                </a:solidFill>
                <a:latin typeface="Times New Roman" pitchFamily="18" charset="0"/>
              </a:rPr>
              <a:t>ENERGY CONSERVATION EQUATION</a:t>
            </a:r>
            <a:endParaRPr lang="en-US" sz="2000">
              <a:latin typeface="Times New Roman" pitchFamily="18" charset="0"/>
            </a:endParaRPr>
          </a:p>
        </p:txBody>
      </p:sp>
      <p:sp>
        <p:nvSpPr>
          <p:cNvPr id="10248" name="Rectangle 4"/>
          <p:cNvSpPr>
            <a:spLocks noChangeArrowheads="1"/>
          </p:cNvSpPr>
          <p:nvPr/>
        </p:nvSpPr>
        <p:spPr bwMode="auto">
          <a:xfrm>
            <a:off x="6103938" y="4835525"/>
            <a:ext cx="304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>
                <a:solidFill>
                  <a:srgbClr val="000000"/>
                </a:solidFill>
              </a:rPr>
              <a:t>k = 2</a:t>
            </a:r>
            <a:endParaRPr lang="en-US" sz="2000">
              <a:latin typeface="Times New Roman" pitchFamily="18" charset="0"/>
            </a:endParaRPr>
          </a:p>
        </p:txBody>
      </p:sp>
      <p:grpSp>
        <p:nvGrpSpPr>
          <p:cNvPr id="10249" name="Group 5"/>
          <p:cNvGrpSpPr>
            <a:grpSpLocks/>
          </p:cNvGrpSpPr>
          <p:nvPr/>
        </p:nvGrpSpPr>
        <p:grpSpPr bwMode="auto">
          <a:xfrm>
            <a:off x="4886325" y="1217613"/>
            <a:ext cx="3768725" cy="3721100"/>
            <a:chOff x="1722" y="923"/>
            <a:chExt cx="2374" cy="2344"/>
          </a:xfrm>
        </p:grpSpPr>
        <p:sp>
          <p:nvSpPr>
            <p:cNvPr id="10255" name="Rectangle 6"/>
            <p:cNvSpPr>
              <a:spLocks noChangeArrowheads="1"/>
            </p:cNvSpPr>
            <p:nvPr/>
          </p:nvSpPr>
          <p:spPr bwMode="auto">
            <a:xfrm>
              <a:off x="2755" y="1954"/>
              <a:ext cx="280" cy="2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6" name="Rectangle 7"/>
            <p:cNvSpPr>
              <a:spLocks noChangeArrowheads="1"/>
            </p:cNvSpPr>
            <p:nvPr/>
          </p:nvSpPr>
          <p:spPr bwMode="auto">
            <a:xfrm>
              <a:off x="1722" y="1954"/>
              <a:ext cx="282" cy="2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7" name="Oval 8"/>
            <p:cNvSpPr>
              <a:spLocks noChangeArrowheads="1"/>
            </p:cNvSpPr>
            <p:nvPr/>
          </p:nvSpPr>
          <p:spPr bwMode="auto">
            <a:xfrm>
              <a:off x="2252" y="2009"/>
              <a:ext cx="253" cy="169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8" name="Line 9"/>
            <p:cNvSpPr>
              <a:spLocks noChangeShapeType="1"/>
            </p:cNvSpPr>
            <p:nvPr/>
          </p:nvSpPr>
          <p:spPr bwMode="auto">
            <a:xfrm>
              <a:off x="2002" y="2092"/>
              <a:ext cx="2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9" name="Line 10"/>
            <p:cNvSpPr>
              <a:spLocks noChangeShapeType="1"/>
            </p:cNvSpPr>
            <p:nvPr/>
          </p:nvSpPr>
          <p:spPr bwMode="auto">
            <a:xfrm>
              <a:off x="2504" y="2092"/>
              <a:ext cx="2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0" name="Freeform 11"/>
            <p:cNvSpPr>
              <a:spLocks/>
            </p:cNvSpPr>
            <p:nvPr/>
          </p:nvSpPr>
          <p:spPr bwMode="auto">
            <a:xfrm>
              <a:off x="2699" y="2065"/>
              <a:ext cx="56" cy="55"/>
            </a:xfrm>
            <a:custGeom>
              <a:avLst/>
              <a:gdLst>
                <a:gd name="T0" fmla="*/ 0 w 56"/>
                <a:gd name="T1" fmla="*/ 0 h 55"/>
                <a:gd name="T2" fmla="*/ 56 w 56"/>
                <a:gd name="T3" fmla="*/ 27 h 55"/>
                <a:gd name="T4" fmla="*/ 0 w 56"/>
                <a:gd name="T5" fmla="*/ 55 h 55"/>
                <a:gd name="T6" fmla="*/ 28 w 56"/>
                <a:gd name="T7" fmla="*/ 27 h 55"/>
                <a:gd name="T8" fmla="*/ 0 w 56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5"/>
                <a:gd name="T17" fmla="*/ 56 w 56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5">
                  <a:moveTo>
                    <a:pt x="0" y="0"/>
                  </a:moveTo>
                  <a:lnTo>
                    <a:pt x="56" y="27"/>
                  </a:lnTo>
                  <a:lnTo>
                    <a:pt x="0" y="55"/>
                  </a:lnTo>
                  <a:lnTo>
                    <a:pt x="28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1" name="Rectangle 12"/>
            <p:cNvSpPr>
              <a:spLocks noChangeArrowheads="1"/>
            </p:cNvSpPr>
            <p:nvPr/>
          </p:nvSpPr>
          <p:spPr bwMode="auto">
            <a:xfrm>
              <a:off x="1767" y="1994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62" name="Rectangle 13"/>
            <p:cNvSpPr>
              <a:spLocks noChangeArrowheads="1"/>
            </p:cNvSpPr>
            <p:nvPr/>
          </p:nvSpPr>
          <p:spPr bwMode="auto">
            <a:xfrm>
              <a:off x="1787" y="2098"/>
              <a:ext cx="16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j = 1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63" name="Rectangle 14"/>
            <p:cNvSpPr>
              <a:spLocks noChangeArrowheads="1"/>
            </p:cNvSpPr>
            <p:nvPr/>
          </p:nvSpPr>
          <p:spPr bwMode="auto">
            <a:xfrm>
              <a:off x="2355" y="2041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64" name="Rectangle 15"/>
            <p:cNvSpPr>
              <a:spLocks noChangeArrowheads="1"/>
            </p:cNvSpPr>
            <p:nvPr/>
          </p:nvSpPr>
          <p:spPr bwMode="auto">
            <a:xfrm>
              <a:off x="2423" y="2083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65" name="Rectangle 16"/>
            <p:cNvSpPr>
              <a:spLocks noChangeArrowheads="1"/>
            </p:cNvSpPr>
            <p:nvPr/>
          </p:nvSpPr>
          <p:spPr bwMode="auto">
            <a:xfrm>
              <a:off x="2379" y="1970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66" name="Rectangle 17"/>
            <p:cNvSpPr>
              <a:spLocks noChangeArrowheads="1"/>
            </p:cNvSpPr>
            <p:nvPr/>
          </p:nvSpPr>
          <p:spPr bwMode="auto">
            <a:xfrm>
              <a:off x="3788" y="1954"/>
              <a:ext cx="278" cy="27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7" name="Freeform 18"/>
            <p:cNvSpPr>
              <a:spLocks/>
            </p:cNvSpPr>
            <p:nvPr/>
          </p:nvSpPr>
          <p:spPr bwMode="auto">
            <a:xfrm>
              <a:off x="3285" y="2009"/>
              <a:ext cx="251" cy="168"/>
            </a:xfrm>
            <a:custGeom>
              <a:avLst/>
              <a:gdLst>
                <a:gd name="T0" fmla="*/ 251 w 251"/>
                <a:gd name="T1" fmla="*/ 83 h 168"/>
                <a:gd name="T2" fmla="*/ 248 w 251"/>
                <a:gd name="T3" fmla="*/ 67 h 168"/>
                <a:gd name="T4" fmla="*/ 241 w 251"/>
                <a:gd name="T5" fmla="*/ 50 h 168"/>
                <a:gd name="T6" fmla="*/ 229 w 251"/>
                <a:gd name="T7" fmla="*/ 37 h 168"/>
                <a:gd name="T8" fmla="*/ 214 w 251"/>
                <a:gd name="T9" fmla="*/ 23 h 168"/>
                <a:gd name="T10" fmla="*/ 196 w 251"/>
                <a:gd name="T11" fmla="*/ 15 h 168"/>
                <a:gd name="T12" fmla="*/ 174 w 251"/>
                <a:gd name="T13" fmla="*/ 6 h 168"/>
                <a:gd name="T14" fmla="*/ 150 w 251"/>
                <a:gd name="T15" fmla="*/ 1 h 168"/>
                <a:gd name="T16" fmla="*/ 125 w 251"/>
                <a:gd name="T17" fmla="*/ 0 h 168"/>
                <a:gd name="T18" fmla="*/ 100 w 251"/>
                <a:gd name="T19" fmla="*/ 1 h 168"/>
                <a:gd name="T20" fmla="*/ 76 w 251"/>
                <a:gd name="T21" fmla="*/ 6 h 168"/>
                <a:gd name="T22" fmla="*/ 55 w 251"/>
                <a:gd name="T23" fmla="*/ 15 h 168"/>
                <a:gd name="T24" fmla="*/ 37 w 251"/>
                <a:gd name="T25" fmla="*/ 23 h 168"/>
                <a:gd name="T26" fmla="*/ 21 w 251"/>
                <a:gd name="T27" fmla="*/ 37 h 168"/>
                <a:gd name="T28" fmla="*/ 10 w 251"/>
                <a:gd name="T29" fmla="*/ 50 h 168"/>
                <a:gd name="T30" fmla="*/ 3 w 251"/>
                <a:gd name="T31" fmla="*/ 67 h 168"/>
                <a:gd name="T32" fmla="*/ 0 w 251"/>
                <a:gd name="T33" fmla="*/ 83 h 168"/>
                <a:gd name="T34" fmla="*/ 3 w 251"/>
                <a:gd name="T35" fmla="*/ 99 h 168"/>
                <a:gd name="T36" fmla="*/ 10 w 251"/>
                <a:gd name="T37" fmla="*/ 116 h 168"/>
                <a:gd name="T38" fmla="*/ 21 w 251"/>
                <a:gd name="T39" fmla="*/ 131 h 168"/>
                <a:gd name="T40" fmla="*/ 37 w 251"/>
                <a:gd name="T41" fmla="*/ 142 h 168"/>
                <a:gd name="T42" fmla="*/ 55 w 251"/>
                <a:gd name="T43" fmla="*/ 153 h 168"/>
                <a:gd name="T44" fmla="*/ 76 w 251"/>
                <a:gd name="T45" fmla="*/ 160 h 168"/>
                <a:gd name="T46" fmla="*/ 100 w 251"/>
                <a:gd name="T47" fmla="*/ 166 h 168"/>
                <a:gd name="T48" fmla="*/ 125 w 251"/>
                <a:gd name="T49" fmla="*/ 168 h 168"/>
                <a:gd name="T50" fmla="*/ 150 w 251"/>
                <a:gd name="T51" fmla="*/ 166 h 168"/>
                <a:gd name="T52" fmla="*/ 174 w 251"/>
                <a:gd name="T53" fmla="*/ 160 h 168"/>
                <a:gd name="T54" fmla="*/ 196 w 251"/>
                <a:gd name="T55" fmla="*/ 153 h 168"/>
                <a:gd name="T56" fmla="*/ 214 w 251"/>
                <a:gd name="T57" fmla="*/ 142 h 168"/>
                <a:gd name="T58" fmla="*/ 229 w 251"/>
                <a:gd name="T59" fmla="*/ 131 h 168"/>
                <a:gd name="T60" fmla="*/ 241 w 251"/>
                <a:gd name="T61" fmla="*/ 116 h 168"/>
                <a:gd name="T62" fmla="*/ 248 w 251"/>
                <a:gd name="T63" fmla="*/ 99 h 168"/>
                <a:gd name="T64" fmla="*/ 251 w 251"/>
                <a:gd name="T65" fmla="*/ 83 h 1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1"/>
                <a:gd name="T100" fmla="*/ 0 h 168"/>
                <a:gd name="T101" fmla="*/ 251 w 251"/>
                <a:gd name="T102" fmla="*/ 168 h 16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1" h="168">
                  <a:moveTo>
                    <a:pt x="251" y="83"/>
                  </a:moveTo>
                  <a:lnTo>
                    <a:pt x="248" y="67"/>
                  </a:lnTo>
                  <a:lnTo>
                    <a:pt x="241" y="50"/>
                  </a:lnTo>
                  <a:lnTo>
                    <a:pt x="229" y="37"/>
                  </a:lnTo>
                  <a:lnTo>
                    <a:pt x="214" y="23"/>
                  </a:lnTo>
                  <a:lnTo>
                    <a:pt x="196" y="15"/>
                  </a:lnTo>
                  <a:lnTo>
                    <a:pt x="174" y="6"/>
                  </a:lnTo>
                  <a:lnTo>
                    <a:pt x="150" y="1"/>
                  </a:lnTo>
                  <a:lnTo>
                    <a:pt x="125" y="0"/>
                  </a:lnTo>
                  <a:lnTo>
                    <a:pt x="100" y="1"/>
                  </a:lnTo>
                  <a:lnTo>
                    <a:pt x="76" y="6"/>
                  </a:lnTo>
                  <a:lnTo>
                    <a:pt x="55" y="15"/>
                  </a:lnTo>
                  <a:lnTo>
                    <a:pt x="37" y="23"/>
                  </a:lnTo>
                  <a:lnTo>
                    <a:pt x="21" y="37"/>
                  </a:lnTo>
                  <a:lnTo>
                    <a:pt x="10" y="50"/>
                  </a:lnTo>
                  <a:lnTo>
                    <a:pt x="3" y="67"/>
                  </a:lnTo>
                  <a:lnTo>
                    <a:pt x="0" y="83"/>
                  </a:lnTo>
                  <a:lnTo>
                    <a:pt x="3" y="99"/>
                  </a:lnTo>
                  <a:lnTo>
                    <a:pt x="10" y="116"/>
                  </a:lnTo>
                  <a:lnTo>
                    <a:pt x="21" y="131"/>
                  </a:lnTo>
                  <a:lnTo>
                    <a:pt x="37" y="142"/>
                  </a:lnTo>
                  <a:lnTo>
                    <a:pt x="55" y="153"/>
                  </a:lnTo>
                  <a:lnTo>
                    <a:pt x="76" y="160"/>
                  </a:lnTo>
                  <a:lnTo>
                    <a:pt x="100" y="166"/>
                  </a:lnTo>
                  <a:lnTo>
                    <a:pt x="125" y="168"/>
                  </a:lnTo>
                  <a:lnTo>
                    <a:pt x="150" y="166"/>
                  </a:lnTo>
                  <a:lnTo>
                    <a:pt x="174" y="160"/>
                  </a:lnTo>
                  <a:lnTo>
                    <a:pt x="196" y="153"/>
                  </a:lnTo>
                  <a:lnTo>
                    <a:pt x="214" y="142"/>
                  </a:lnTo>
                  <a:lnTo>
                    <a:pt x="229" y="131"/>
                  </a:lnTo>
                  <a:lnTo>
                    <a:pt x="241" y="116"/>
                  </a:lnTo>
                  <a:lnTo>
                    <a:pt x="248" y="99"/>
                  </a:lnTo>
                  <a:lnTo>
                    <a:pt x="251" y="8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8" name="Line 19"/>
            <p:cNvSpPr>
              <a:spLocks noChangeShapeType="1"/>
            </p:cNvSpPr>
            <p:nvPr/>
          </p:nvSpPr>
          <p:spPr bwMode="auto">
            <a:xfrm flipH="1">
              <a:off x="3536" y="2092"/>
              <a:ext cx="25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9" name="Freeform 20"/>
            <p:cNvSpPr>
              <a:spLocks/>
            </p:cNvSpPr>
            <p:nvPr/>
          </p:nvSpPr>
          <p:spPr bwMode="auto">
            <a:xfrm>
              <a:off x="3731" y="2065"/>
              <a:ext cx="57" cy="55"/>
            </a:xfrm>
            <a:custGeom>
              <a:avLst/>
              <a:gdLst>
                <a:gd name="T0" fmla="*/ 0 w 57"/>
                <a:gd name="T1" fmla="*/ 55 h 55"/>
                <a:gd name="T2" fmla="*/ 57 w 57"/>
                <a:gd name="T3" fmla="*/ 27 h 55"/>
                <a:gd name="T4" fmla="*/ 0 w 57"/>
                <a:gd name="T5" fmla="*/ 0 h 55"/>
                <a:gd name="T6" fmla="*/ 28 w 57"/>
                <a:gd name="T7" fmla="*/ 27 h 55"/>
                <a:gd name="T8" fmla="*/ 0 w 57"/>
                <a:gd name="T9" fmla="*/ 55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55"/>
                <a:gd name="T17" fmla="*/ 57 w 57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55">
                  <a:moveTo>
                    <a:pt x="0" y="55"/>
                  </a:moveTo>
                  <a:lnTo>
                    <a:pt x="57" y="27"/>
                  </a:lnTo>
                  <a:lnTo>
                    <a:pt x="0" y="0"/>
                  </a:lnTo>
                  <a:lnTo>
                    <a:pt x="28" y="27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0" name="Line 21"/>
            <p:cNvSpPr>
              <a:spLocks noChangeShapeType="1"/>
            </p:cNvSpPr>
            <p:nvPr/>
          </p:nvSpPr>
          <p:spPr bwMode="auto">
            <a:xfrm flipH="1">
              <a:off x="3033" y="2092"/>
              <a:ext cx="25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1" name="Rectangle 22"/>
            <p:cNvSpPr>
              <a:spLocks noChangeArrowheads="1"/>
            </p:cNvSpPr>
            <p:nvPr/>
          </p:nvSpPr>
          <p:spPr bwMode="auto">
            <a:xfrm>
              <a:off x="3840" y="1994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72" name="Rectangle 23"/>
            <p:cNvSpPr>
              <a:spLocks noChangeArrowheads="1"/>
            </p:cNvSpPr>
            <p:nvPr/>
          </p:nvSpPr>
          <p:spPr bwMode="auto">
            <a:xfrm>
              <a:off x="3858" y="2098"/>
              <a:ext cx="16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j = 3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73" name="Rectangle 24"/>
            <p:cNvSpPr>
              <a:spLocks noChangeArrowheads="1"/>
            </p:cNvSpPr>
            <p:nvPr/>
          </p:nvSpPr>
          <p:spPr bwMode="auto">
            <a:xfrm>
              <a:off x="3383" y="2035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74" name="Rectangle 25"/>
            <p:cNvSpPr>
              <a:spLocks noChangeArrowheads="1"/>
            </p:cNvSpPr>
            <p:nvPr/>
          </p:nvSpPr>
          <p:spPr bwMode="auto">
            <a:xfrm>
              <a:off x="3453" y="2077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75" name="Rectangle 26"/>
            <p:cNvSpPr>
              <a:spLocks noChangeArrowheads="1"/>
            </p:cNvSpPr>
            <p:nvPr/>
          </p:nvSpPr>
          <p:spPr bwMode="auto">
            <a:xfrm>
              <a:off x="3409" y="1964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76" name="Rectangle 27"/>
            <p:cNvSpPr>
              <a:spLocks noChangeArrowheads="1"/>
            </p:cNvSpPr>
            <p:nvPr/>
          </p:nvSpPr>
          <p:spPr bwMode="auto">
            <a:xfrm>
              <a:off x="2754" y="923"/>
              <a:ext cx="278" cy="2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7" name="Freeform 28"/>
            <p:cNvSpPr>
              <a:spLocks/>
            </p:cNvSpPr>
            <p:nvPr/>
          </p:nvSpPr>
          <p:spPr bwMode="auto">
            <a:xfrm>
              <a:off x="2809" y="1452"/>
              <a:ext cx="168" cy="252"/>
            </a:xfrm>
            <a:custGeom>
              <a:avLst/>
              <a:gdLst>
                <a:gd name="T0" fmla="*/ 84 w 168"/>
                <a:gd name="T1" fmla="*/ 0 h 252"/>
                <a:gd name="T2" fmla="*/ 68 w 168"/>
                <a:gd name="T3" fmla="*/ 3 h 252"/>
                <a:gd name="T4" fmla="*/ 52 w 168"/>
                <a:gd name="T5" fmla="*/ 11 h 252"/>
                <a:gd name="T6" fmla="*/ 37 w 168"/>
                <a:gd name="T7" fmla="*/ 23 h 252"/>
                <a:gd name="T8" fmla="*/ 25 w 168"/>
                <a:gd name="T9" fmla="*/ 37 h 252"/>
                <a:gd name="T10" fmla="*/ 15 w 168"/>
                <a:gd name="T11" fmla="*/ 55 h 252"/>
                <a:gd name="T12" fmla="*/ 7 w 168"/>
                <a:gd name="T13" fmla="*/ 78 h 252"/>
                <a:gd name="T14" fmla="*/ 1 w 168"/>
                <a:gd name="T15" fmla="*/ 101 h 252"/>
                <a:gd name="T16" fmla="*/ 0 w 168"/>
                <a:gd name="T17" fmla="*/ 127 h 252"/>
                <a:gd name="T18" fmla="*/ 1 w 168"/>
                <a:gd name="T19" fmla="*/ 152 h 252"/>
                <a:gd name="T20" fmla="*/ 7 w 168"/>
                <a:gd name="T21" fmla="*/ 176 h 252"/>
                <a:gd name="T22" fmla="*/ 15 w 168"/>
                <a:gd name="T23" fmla="*/ 197 h 252"/>
                <a:gd name="T24" fmla="*/ 25 w 168"/>
                <a:gd name="T25" fmla="*/ 214 h 252"/>
                <a:gd name="T26" fmla="*/ 37 w 168"/>
                <a:gd name="T27" fmla="*/ 231 h 252"/>
                <a:gd name="T28" fmla="*/ 52 w 168"/>
                <a:gd name="T29" fmla="*/ 241 h 252"/>
                <a:gd name="T30" fmla="*/ 68 w 168"/>
                <a:gd name="T31" fmla="*/ 249 h 252"/>
                <a:gd name="T32" fmla="*/ 84 w 168"/>
                <a:gd name="T33" fmla="*/ 252 h 252"/>
                <a:gd name="T34" fmla="*/ 101 w 168"/>
                <a:gd name="T35" fmla="*/ 249 h 252"/>
                <a:gd name="T36" fmla="*/ 117 w 168"/>
                <a:gd name="T37" fmla="*/ 241 h 252"/>
                <a:gd name="T38" fmla="*/ 131 w 168"/>
                <a:gd name="T39" fmla="*/ 231 h 252"/>
                <a:gd name="T40" fmla="*/ 144 w 168"/>
                <a:gd name="T41" fmla="*/ 214 h 252"/>
                <a:gd name="T42" fmla="*/ 153 w 168"/>
                <a:gd name="T43" fmla="*/ 197 h 252"/>
                <a:gd name="T44" fmla="*/ 162 w 168"/>
                <a:gd name="T45" fmla="*/ 176 h 252"/>
                <a:gd name="T46" fmla="*/ 166 w 168"/>
                <a:gd name="T47" fmla="*/ 152 h 252"/>
                <a:gd name="T48" fmla="*/ 168 w 168"/>
                <a:gd name="T49" fmla="*/ 127 h 252"/>
                <a:gd name="T50" fmla="*/ 166 w 168"/>
                <a:gd name="T51" fmla="*/ 101 h 252"/>
                <a:gd name="T52" fmla="*/ 162 w 168"/>
                <a:gd name="T53" fmla="*/ 78 h 252"/>
                <a:gd name="T54" fmla="*/ 153 w 168"/>
                <a:gd name="T55" fmla="*/ 55 h 252"/>
                <a:gd name="T56" fmla="*/ 144 w 168"/>
                <a:gd name="T57" fmla="*/ 37 h 252"/>
                <a:gd name="T58" fmla="*/ 131 w 168"/>
                <a:gd name="T59" fmla="*/ 23 h 252"/>
                <a:gd name="T60" fmla="*/ 117 w 168"/>
                <a:gd name="T61" fmla="*/ 11 h 252"/>
                <a:gd name="T62" fmla="*/ 101 w 168"/>
                <a:gd name="T63" fmla="*/ 3 h 252"/>
                <a:gd name="T64" fmla="*/ 84 w 168"/>
                <a:gd name="T65" fmla="*/ 0 h 2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8"/>
                <a:gd name="T100" fmla="*/ 0 h 252"/>
                <a:gd name="T101" fmla="*/ 168 w 168"/>
                <a:gd name="T102" fmla="*/ 252 h 2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8" h="252">
                  <a:moveTo>
                    <a:pt x="84" y="0"/>
                  </a:moveTo>
                  <a:lnTo>
                    <a:pt x="68" y="3"/>
                  </a:lnTo>
                  <a:lnTo>
                    <a:pt x="52" y="11"/>
                  </a:lnTo>
                  <a:lnTo>
                    <a:pt x="37" y="23"/>
                  </a:lnTo>
                  <a:lnTo>
                    <a:pt x="25" y="37"/>
                  </a:lnTo>
                  <a:lnTo>
                    <a:pt x="15" y="55"/>
                  </a:lnTo>
                  <a:lnTo>
                    <a:pt x="7" y="78"/>
                  </a:lnTo>
                  <a:lnTo>
                    <a:pt x="1" y="101"/>
                  </a:lnTo>
                  <a:lnTo>
                    <a:pt x="0" y="127"/>
                  </a:lnTo>
                  <a:lnTo>
                    <a:pt x="1" y="152"/>
                  </a:lnTo>
                  <a:lnTo>
                    <a:pt x="7" y="176"/>
                  </a:lnTo>
                  <a:lnTo>
                    <a:pt x="15" y="197"/>
                  </a:lnTo>
                  <a:lnTo>
                    <a:pt x="25" y="214"/>
                  </a:lnTo>
                  <a:lnTo>
                    <a:pt x="37" y="231"/>
                  </a:lnTo>
                  <a:lnTo>
                    <a:pt x="52" y="241"/>
                  </a:lnTo>
                  <a:lnTo>
                    <a:pt x="68" y="249"/>
                  </a:lnTo>
                  <a:lnTo>
                    <a:pt x="84" y="252"/>
                  </a:lnTo>
                  <a:lnTo>
                    <a:pt x="101" y="249"/>
                  </a:lnTo>
                  <a:lnTo>
                    <a:pt x="117" y="241"/>
                  </a:lnTo>
                  <a:lnTo>
                    <a:pt x="131" y="231"/>
                  </a:lnTo>
                  <a:lnTo>
                    <a:pt x="144" y="214"/>
                  </a:lnTo>
                  <a:lnTo>
                    <a:pt x="153" y="197"/>
                  </a:lnTo>
                  <a:lnTo>
                    <a:pt x="162" y="176"/>
                  </a:lnTo>
                  <a:lnTo>
                    <a:pt x="166" y="152"/>
                  </a:lnTo>
                  <a:lnTo>
                    <a:pt x="168" y="127"/>
                  </a:lnTo>
                  <a:lnTo>
                    <a:pt x="166" y="101"/>
                  </a:lnTo>
                  <a:lnTo>
                    <a:pt x="162" y="78"/>
                  </a:lnTo>
                  <a:lnTo>
                    <a:pt x="153" y="55"/>
                  </a:lnTo>
                  <a:lnTo>
                    <a:pt x="144" y="37"/>
                  </a:lnTo>
                  <a:lnTo>
                    <a:pt x="131" y="23"/>
                  </a:lnTo>
                  <a:lnTo>
                    <a:pt x="117" y="11"/>
                  </a:lnTo>
                  <a:lnTo>
                    <a:pt x="101" y="3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8" name="Line 29"/>
            <p:cNvSpPr>
              <a:spLocks noChangeShapeType="1"/>
            </p:cNvSpPr>
            <p:nvPr/>
          </p:nvSpPr>
          <p:spPr bwMode="auto">
            <a:xfrm>
              <a:off x="2893" y="1202"/>
              <a:ext cx="1" cy="2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9" name="Freeform 30"/>
            <p:cNvSpPr>
              <a:spLocks/>
            </p:cNvSpPr>
            <p:nvPr/>
          </p:nvSpPr>
          <p:spPr bwMode="auto">
            <a:xfrm>
              <a:off x="2865" y="1202"/>
              <a:ext cx="55" cy="55"/>
            </a:xfrm>
            <a:custGeom>
              <a:avLst/>
              <a:gdLst>
                <a:gd name="T0" fmla="*/ 55 w 55"/>
                <a:gd name="T1" fmla="*/ 55 h 55"/>
                <a:gd name="T2" fmla="*/ 28 w 55"/>
                <a:gd name="T3" fmla="*/ 0 h 55"/>
                <a:gd name="T4" fmla="*/ 0 w 55"/>
                <a:gd name="T5" fmla="*/ 55 h 55"/>
                <a:gd name="T6" fmla="*/ 28 w 55"/>
                <a:gd name="T7" fmla="*/ 27 h 55"/>
                <a:gd name="T8" fmla="*/ 55 w 55"/>
                <a:gd name="T9" fmla="*/ 55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55"/>
                <a:gd name="T17" fmla="*/ 55 w 55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55">
                  <a:moveTo>
                    <a:pt x="55" y="55"/>
                  </a:moveTo>
                  <a:lnTo>
                    <a:pt x="28" y="0"/>
                  </a:lnTo>
                  <a:lnTo>
                    <a:pt x="0" y="55"/>
                  </a:lnTo>
                  <a:lnTo>
                    <a:pt x="28" y="27"/>
                  </a:lnTo>
                  <a:lnTo>
                    <a:pt x="55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0" name="Line 31"/>
            <p:cNvSpPr>
              <a:spLocks noChangeShapeType="1"/>
            </p:cNvSpPr>
            <p:nvPr/>
          </p:nvSpPr>
          <p:spPr bwMode="auto">
            <a:xfrm>
              <a:off x="2893" y="1704"/>
              <a:ext cx="1" cy="2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1" name="Rectangle 32"/>
            <p:cNvSpPr>
              <a:spLocks noChangeArrowheads="1"/>
            </p:cNvSpPr>
            <p:nvPr/>
          </p:nvSpPr>
          <p:spPr bwMode="auto">
            <a:xfrm>
              <a:off x="2805" y="958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82" name="Rectangle 33"/>
            <p:cNvSpPr>
              <a:spLocks noChangeArrowheads="1"/>
            </p:cNvSpPr>
            <p:nvPr/>
          </p:nvSpPr>
          <p:spPr bwMode="auto">
            <a:xfrm>
              <a:off x="2824" y="1062"/>
              <a:ext cx="16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j = 2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83" name="Rectangle 34"/>
            <p:cNvSpPr>
              <a:spLocks noChangeArrowheads="1"/>
            </p:cNvSpPr>
            <p:nvPr/>
          </p:nvSpPr>
          <p:spPr bwMode="auto">
            <a:xfrm>
              <a:off x="2859" y="1524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84" name="Rectangle 35"/>
            <p:cNvSpPr>
              <a:spLocks noChangeArrowheads="1"/>
            </p:cNvSpPr>
            <p:nvPr/>
          </p:nvSpPr>
          <p:spPr bwMode="auto">
            <a:xfrm>
              <a:off x="2927" y="1565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85" name="Rectangle 36"/>
            <p:cNvSpPr>
              <a:spLocks noChangeArrowheads="1"/>
            </p:cNvSpPr>
            <p:nvPr/>
          </p:nvSpPr>
          <p:spPr bwMode="auto">
            <a:xfrm>
              <a:off x="2883" y="1452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86" name="Rectangle 37"/>
            <p:cNvSpPr>
              <a:spLocks noChangeArrowheads="1"/>
            </p:cNvSpPr>
            <p:nvPr/>
          </p:nvSpPr>
          <p:spPr bwMode="auto">
            <a:xfrm>
              <a:off x="2754" y="2988"/>
              <a:ext cx="279" cy="2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7" name="Freeform 38"/>
            <p:cNvSpPr>
              <a:spLocks/>
            </p:cNvSpPr>
            <p:nvPr/>
          </p:nvSpPr>
          <p:spPr bwMode="auto">
            <a:xfrm>
              <a:off x="2810" y="2486"/>
              <a:ext cx="167" cy="250"/>
            </a:xfrm>
            <a:custGeom>
              <a:avLst/>
              <a:gdLst>
                <a:gd name="T0" fmla="*/ 83 w 167"/>
                <a:gd name="T1" fmla="*/ 250 h 250"/>
                <a:gd name="T2" fmla="*/ 100 w 167"/>
                <a:gd name="T3" fmla="*/ 247 h 250"/>
                <a:gd name="T4" fmla="*/ 116 w 167"/>
                <a:gd name="T5" fmla="*/ 240 h 250"/>
                <a:gd name="T6" fmla="*/ 130 w 167"/>
                <a:gd name="T7" fmla="*/ 229 h 250"/>
                <a:gd name="T8" fmla="*/ 143 w 167"/>
                <a:gd name="T9" fmla="*/ 214 h 250"/>
                <a:gd name="T10" fmla="*/ 152 w 167"/>
                <a:gd name="T11" fmla="*/ 195 h 250"/>
                <a:gd name="T12" fmla="*/ 161 w 167"/>
                <a:gd name="T13" fmla="*/ 174 h 250"/>
                <a:gd name="T14" fmla="*/ 165 w 167"/>
                <a:gd name="T15" fmla="*/ 150 h 250"/>
                <a:gd name="T16" fmla="*/ 167 w 167"/>
                <a:gd name="T17" fmla="*/ 125 h 250"/>
                <a:gd name="T18" fmla="*/ 165 w 167"/>
                <a:gd name="T19" fmla="*/ 100 h 250"/>
                <a:gd name="T20" fmla="*/ 161 w 167"/>
                <a:gd name="T21" fmla="*/ 76 h 250"/>
                <a:gd name="T22" fmla="*/ 152 w 167"/>
                <a:gd name="T23" fmla="*/ 55 h 250"/>
                <a:gd name="T24" fmla="*/ 143 w 167"/>
                <a:gd name="T25" fmla="*/ 36 h 250"/>
                <a:gd name="T26" fmla="*/ 130 w 167"/>
                <a:gd name="T27" fmla="*/ 21 h 250"/>
                <a:gd name="T28" fmla="*/ 116 w 167"/>
                <a:gd name="T29" fmla="*/ 11 h 250"/>
                <a:gd name="T30" fmla="*/ 100 w 167"/>
                <a:gd name="T31" fmla="*/ 3 h 250"/>
                <a:gd name="T32" fmla="*/ 83 w 167"/>
                <a:gd name="T33" fmla="*/ 0 h 250"/>
                <a:gd name="T34" fmla="*/ 67 w 167"/>
                <a:gd name="T35" fmla="*/ 3 h 250"/>
                <a:gd name="T36" fmla="*/ 51 w 167"/>
                <a:gd name="T37" fmla="*/ 11 h 250"/>
                <a:gd name="T38" fmla="*/ 37 w 167"/>
                <a:gd name="T39" fmla="*/ 21 h 250"/>
                <a:gd name="T40" fmla="*/ 24 w 167"/>
                <a:gd name="T41" fmla="*/ 36 h 250"/>
                <a:gd name="T42" fmla="*/ 15 w 167"/>
                <a:gd name="T43" fmla="*/ 55 h 250"/>
                <a:gd name="T44" fmla="*/ 6 w 167"/>
                <a:gd name="T45" fmla="*/ 76 h 250"/>
                <a:gd name="T46" fmla="*/ 2 w 167"/>
                <a:gd name="T47" fmla="*/ 100 h 250"/>
                <a:gd name="T48" fmla="*/ 0 w 167"/>
                <a:gd name="T49" fmla="*/ 125 h 250"/>
                <a:gd name="T50" fmla="*/ 2 w 167"/>
                <a:gd name="T51" fmla="*/ 150 h 250"/>
                <a:gd name="T52" fmla="*/ 6 w 167"/>
                <a:gd name="T53" fmla="*/ 174 h 250"/>
                <a:gd name="T54" fmla="*/ 15 w 167"/>
                <a:gd name="T55" fmla="*/ 195 h 250"/>
                <a:gd name="T56" fmla="*/ 24 w 167"/>
                <a:gd name="T57" fmla="*/ 214 h 250"/>
                <a:gd name="T58" fmla="*/ 37 w 167"/>
                <a:gd name="T59" fmla="*/ 229 h 250"/>
                <a:gd name="T60" fmla="*/ 51 w 167"/>
                <a:gd name="T61" fmla="*/ 240 h 250"/>
                <a:gd name="T62" fmla="*/ 67 w 167"/>
                <a:gd name="T63" fmla="*/ 247 h 250"/>
                <a:gd name="T64" fmla="*/ 83 w 167"/>
                <a:gd name="T65" fmla="*/ 250 h 2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7"/>
                <a:gd name="T100" fmla="*/ 0 h 250"/>
                <a:gd name="T101" fmla="*/ 167 w 167"/>
                <a:gd name="T102" fmla="*/ 250 h 25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7" h="250">
                  <a:moveTo>
                    <a:pt x="83" y="250"/>
                  </a:moveTo>
                  <a:lnTo>
                    <a:pt x="100" y="247"/>
                  </a:lnTo>
                  <a:lnTo>
                    <a:pt x="116" y="240"/>
                  </a:lnTo>
                  <a:lnTo>
                    <a:pt x="130" y="229"/>
                  </a:lnTo>
                  <a:lnTo>
                    <a:pt x="143" y="214"/>
                  </a:lnTo>
                  <a:lnTo>
                    <a:pt x="152" y="195"/>
                  </a:lnTo>
                  <a:lnTo>
                    <a:pt x="161" y="174"/>
                  </a:lnTo>
                  <a:lnTo>
                    <a:pt x="165" y="150"/>
                  </a:lnTo>
                  <a:lnTo>
                    <a:pt x="167" y="125"/>
                  </a:lnTo>
                  <a:lnTo>
                    <a:pt x="165" y="100"/>
                  </a:lnTo>
                  <a:lnTo>
                    <a:pt x="161" y="76"/>
                  </a:lnTo>
                  <a:lnTo>
                    <a:pt x="152" y="55"/>
                  </a:lnTo>
                  <a:lnTo>
                    <a:pt x="143" y="36"/>
                  </a:lnTo>
                  <a:lnTo>
                    <a:pt x="130" y="21"/>
                  </a:lnTo>
                  <a:lnTo>
                    <a:pt x="116" y="11"/>
                  </a:lnTo>
                  <a:lnTo>
                    <a:pt x="100" y="3"/>
                  </a:lnTo>
                  <a:lnTo>
                    <a:pt x="83" y="0"/>
                  </a:lnTo>
                  <a:lnTo>
                    <a:pt x="67" y="3"/>
                  </a:lnTo>
                  <a:lnTo>
                    <a:pt x="51" y="11"/>
                  </a:lnTo>
                  <a:lnTo>
                    <a:pt x="37" y="21"/>
                  </a:lnTo>
                  <a:lnTo>
                    <a:pt x="24" y="36"/>
                  </a:lnTo>
                  <a:lnTo>
                    <a:pt x="15" y="55"/>
                  </a:lnTo>
                  <a:lnTo>
                    <a:pt x="6" y="76"/>
                  </a:lnTo>
                  <a:lnTo>
                    <a:pt x="2" y="100"/>
                  </a:lnTo>
                  <a:lnTo>
                    <a:pt x="0" y="125"/>
                  </a:lnTo>
                  <a:lnTo>
                    <a:pt x="2" y="150"/>
                  </a:lnTo>
                  <a:lnTo>
                    <a:pt x="6" y="174"/>
                  </a:lnTo>
                  <a:lnTo>
                    <a:pt x="15" y="195"/>
                  </a:lnTo>
                  <a:lnTo>
                    <a:pt x="24" y="214"/>
                  </a:lnTo>
                  <a:lnTo>
                    <a:pt x="37" y="229"/>
                  </a:lnTo>
                  <a:lnTo>
                    <a:pt x="51" y="240"/>
                  </a:lnTo>
                  <a:lnTo>
                    <a:pt x="67" y="247"/>
                  </a:lnTo>
                  <a:lnTo>
                    <a:pt x="83" y="25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8" name="Line 39"/>
            <p:cNvSpPr>
              <a:spLocks noChangeShapeType="1"/>
            </p:cNvSpPr>
            <p:nvPr/>
          </p:nvSpPr>
          <p:spPr bwMode="auto">
            <a:xfrm flipV="1">
              <a:off x="2893" y="2736"/>
              <a:ext cx="1" cy="2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9" name="Line 40"/>
            <p:cNvSpPr>
              <a:spLocks noChangeShapeType="1"/>
            </p:cNvSpPr>
            <p:nvPr/>
          </p:nvSpPr>
          <p:spPr bwMode="auto">
            <a:xfrm flipV="1">
              <a:off x="2893" y="2235"/>
              <a:ext cx="1" cy="2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0" name="Freeform 41"/>
            <p:cNvSpPr>
              <a:spLocks/>
            </p:cNvSpPr>
            <p:nvPr/>
          </p:nvSpPr>
          <p:spPr bwMode="auto">
            <a:xfrm>
              <a:off x="2865" y="2235"/>
              <a:ext cx="57" cy="55"/>
            </a:xfrm>
            <a:custGeom>
              <a:avLst/>
              <a:gdLst>
                <a:gd name="T0" fmla="*/ 0 w 57"/>
                <a:gd name="T1" fmla="*/ 55 h 55"/>
                <a:gd name="T2" fmla="*/ 28 w 57"/>
                <a:gd name="T3" fmla="*/ 0 h 55"/>
                <a:gd name="T4" fmla="*/ 57 w 57"/>
                <a:gd name="T5" fmla="*/ 55 h 55"/>
                <a:gd name="T6" fmla="*/ 28 w 57"/>
                <a:gd name="T7" fmla="*/ 28 h 55"/>
                <a:gd name="T8" fmla="*/ 0 w 57"/>
                <a:gd name="T9" fmla="*/ 55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55"/>
                <a:gd name="T17" fmla="*/ 57 w 57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55">
                  <a:moveTo>
                    <a:pt x="0" y="55"/>
                  </a:moveTo>
                  <a:lnTo>
                    <a:pt x="28" y="0"/>
                  </a:lnTo>
                  <a:lnTo>
                    <a:pt x="57" y="55"/>
                  </a:lnTo>
                  <a:lnTo>
                    <a:pt x="28" y="28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1" name="Rectangle 42"/>
            <p:cNvSpPr>
              <a:spLocks noChangeArrowheads="1"/>
            </p:cNvSpPr>
            <p:nvPr/>
          </p:nvSpPr>
          <p:spPr bwMode="auto">
            <a:xfrm>
              <a:off x="2805" y="3037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92" name="Rectangle 43"/>
            <p:cNvSpPr>
              <a:spLocks noChangeArrowheads="1"/>
            </p:cNvSpPr>
            <p:nvPr/>
          </p:nvSpPr>
          <p:spPr bwMode="auto">
            <a:xfrm>
              <a:off x="2825" y="3141"/>
              <a:ext cx="16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j = 4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93" name="Rectangle 44"/>
            <p:cNvSpPr>
              <a:spLocks noChangeArrowheads="1"/>
            </p:cNvSpPr>
            <p:nvPr/>
          </p:nvSpPr>
          <p:spPr bwMode="auto">
            <a:xfrm>
              <a:off x="2865" y="2564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94" name="Rectangle 45"/>
            <p:cNvSpPr>
              <a:spLocks noChangeArrowheads="1"/>
            </p:cNvSpPr>
            <p:nvPr/>
          </p:nvSpPr>
          <p:spPr bwMode="auto">
            <a:xfrm>
              <a:off x="2933" y="2605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95" name="Rectangle 46"/>
            <p:cNvSpPr>
              <a:spLocks noChangeArrowheads="1"/>
            </p:cNvSpPr>
            <p:nvPr/>
          </p:nvSpPr>
          <p:spPr bwMode="auto">
            <a:xfrm>
              <a:off x="2891" y="2492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96" name="Rectangle 47"/>
            <p:cNvSpPr>
              <a:spLocks noChangeArrowheads="1"/>
            </p:cNvSpPr>
            <p:nvPr/>
          </p:nvSpPr>
          <p:spPr bwMode="auto">
            <a:xfrm>
              <a:off x="3624" y="2558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97" name="Rectangle 48"/>
            <p:cNvSpPr>
              <a:spLocks noChangeArrowheads="1"/>
            </p:cNvSpPr>
            <p:nvPr/>
          </p:nvSpPr>
          <p:spPr bwMode="auto">
            <a:xfrm>
              <a:off x="3692" y="2599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98" name="Rectangle 49"/>
            <p:cNvSpPr>
              <a:spLocks noChangeArrowheads="1"/>
            </p:cNvSpPr>
            <p:nvPr/>
          </p:nvSpPr>
          <p:spPr bwMode="auto">
            <a:xfrm>
              <a:off x="3648" y="2486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299" name="Rectangle 50"/>
            <p:cNvSpPr>
              <a:spLocks noChangeArrowheads="1"/>
            </p:cNvSpPr>
            <p:nvPr/>
          </p:nvSpPr>
          <p:spPr bwMode="auto">
            <a:xfrm>
              <a:off x="3357" y="2561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00" name="Rectangle 51"/>
            <p:cNvSpPr>
              <a:spLocks noChangeArrowheads="1"/>
            </p:cNvSpPr>
            <p:nvPr/>
          </p:nvSpPr>
          <p:spPr bwMode="auto">
            <a:xfrm>
              <a:off x="3426" y="2602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01" name="Rectangle 52"/>
            <p:cNvSpPr>
              <a:spLocks noChangeArrowheads="1"/>
            </p:cNvSpPr>
            <p:nvPr/>
          </p:nvSpPr>
          <p:spPr bwMode="auto">
            <a:xfrm>
              <a:off x="3383" y="2489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02" name="Rectangle 53"/>
            <p:cNvSpPr>
              <a:spLocks noChangeArrowheads="1"/>
            </p:cNvSpPr>
            <p:nvPr/>
          </p:nvSpPr>
          <p:spPr bwMode="auto">
            <a:xfrm>
              <a:off x="3496" y="2571"/>
              <a:ext cx="5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=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03" name="Rectangle 54"/>
            <p:cNvSpPr>
              <a:spLocks noChangeArrowheads="1"/>
            </p:cNvSpPr>
            <p:nvPr/>
          </p:nvSpPr>
          <p:spPr bwMode="auto">
            <a:xfrm>
              <a:off x="3581" y="2559"/>
              <a:ext cx="2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-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04" name="Rectangle 55"/>
            <p:cNvSpPr>
              <a:spLocks noChangeArrowheads="1"/>
            </p:cNvSpPr>
            <p:nvPr/>
          </p:nvSpPr>
          <p:spPr bwMode="auto">
            <a:xfrm>
              <a:off x="1760" y="2273"/>
              <a:ext cx="24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Single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05" name="Rectangle 56"/>
            <p:cNvSpPr>
              <a:spLocks noChangeArrowheads="1"/>
            </p:cNvSpPr>
            <p:nvPr/>
          </p:nvSpPr>
          <p:spPr bwMode="auto">
            <a:xfrm>
              <a:off x="1787" y="2378"/>
              <a:ext cx="19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Fluid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06" name="Rectangle 57"/>
            <p:cNvSpPr>
              <a:spLocks noChangeArrowheads="1"/>
            </p:cNvSpPr>
            <p:nvPr/>
          </p:nvSpPr>
          <p:spPr bwMode="auto">
            <a:xfrm>
              <a:off x="1786" y="2482"/>
              <a:ext cx="19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k = 1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07" name="Rectangle 58"/>
            <p:cNvSpPr>
              <a:spLocks noChangeArrowheads="1"/>
            </p:cNvSpPr>
            <p:nvPr/>
          </p:nvSpPr>
          <p:spPr bwMode="auto">
            <a:xfrm>
              <a:off x="2456" y="2970"/>
              <a:ext cx="24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Single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08" name="Rectangle 59"/>
            <p:cNvSpPr>
              <a:spLocks noChangeArrowheads="1"/>
            </p:cNvSpPr>
            <p:nvPr/>
          </p:nvSpPr>
          <p:spPr bwMode="auto">
            <a:xfrm>
              <a:off x="2483" y="3074"/>
              <a:ext cx="19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Fluid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09" name="Rectangle 60"/>
            <p:cNvSpPr>
              <a:spLocks noChangeArrowheads="1"/>
            </p:cNvSpPr>
            <p:nvPr/>
          </p:nvSpPr>
          <p:spPr bwMode="auto">
            <a:xfrm>
              <a:off x="3807" y="1689"/>
              <a:ext cx="21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Fluid 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10" name="Rectangle 61"/>
            <p:cNvSpPr>
              <a:spLocks noChangeArrowheads="1"/>
            </p:cNvSpPr>
            <p:nvPr/>
          </p:nvSpPr>
          <p:spPr bwMode="auto">
            <a:xfrm>
              <a:off x="3808" y="1793"/>
              <a:ext cx="2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Mixture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11" name="Rectangle 62"/>
            <p:cNvSpPr>
              <a:spLocks noChangeArrowheads="1"/>
            </p:cNvSpPr>
            <p:nvPr/>
          </p:nvSpPr>
          <p:spPr bwMode="auto">
            <a:xfrm>
              <a:off x="3111" y="932"/>
              <a:ext cx="21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Fluid 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12" name="Rectangle 63"/>
            <p:cNvSpPr>
              <a:spLocks noChangeArrowheads="1"/>
            </p:cNvSpPr>
            <p:nvPr/>
          </p:nvSpPr>
          <p:spPr bwMode="auto">
            <a:xfrm>
              <a:off x="3112" y="1036"/>
              <a:ext cx="2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Mixture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13" name="Rectangle 64"/>
            <p:cNvSpPr>
              <a:spLocks noChangeArrowheads="1"/>
            </p:cNvSpPr>
            <p:nvPr/>
          </p:nvSpPr>
          <p:spPr bwMode="auto">
            <a:xfrm>
              <a:off x="2807" y="1992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>
                <a:latin typeface="Times New Roman" pitchFamily="18" charset="0"/>
              </a:endParaRPr>
            </a:p>
          </p:txBody>
        </p:sp>
        <p:sp>
          <p:nvSpPr>
            <p:cNvPr id="10314" name="Rectangle 65"/>
            <p:cNvSpPr>
              <a:spLocks noChangeArrowheads="1"/>
            </p:cNvSpPr>
            <p:nvPr/>
          </p:nvSpPr>
          <p:spPr bwMode="auto">
            <a:xfrm>
              <a:off x="2901" y="2096"/>
              <a:ext cx="20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i</a:t>
              </a:r>
              <a:endParaRPr lang="en-US" sz="2000">
                <a:latin typeface="Times New Roman" pitchFamily="18" charset="0"/>
              </a:endParaRPr>
            </a:p>
          </p:txBody>
        </p:sp>
      </p:grpSp>
      <p:sp>
        <p:nvSpPr>
          <p:cNvPr id="10250" name="Rectangle 67"/>
          <p:cNvSpPr>
            <a:spLocks noChangeArrowheads="1"/>
          </p:cNvSpPr>
          <p:nvPr/>
        </p:nvSpPr>
        <p:spPr bwMode="auto">
          <a:xfrm>
            <a:off x="1952625" y="1011238"/>
            <a:ext cx="40052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>
                <a:latin typeface="Times New Roman" pitchFamily="18" charset="0"/>
              </a:rPr>
              <a:t>GOVERNING EQUATIONS</a:t>
            </a:r>
          </a:p>
        </p:txBody>
      </p:sp>
      <p:sp>
        <p:nvSpPr>
          <p:cNvPr id="10251" name="Text Box 68"/>
          <p:cNvSpPr txBox="1">
            <a:spLocks noChangeArrowheads="1"/>
          </p:cNvSpPr>
          <p:nvPr/>
        </p:nvSpPr>
        <p:spPr bwMode="auto">
          <a:xfrm>
            <a:off x="0" y="2095500"/>
            <a:ext cx="457835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>
              <a:spcBef>
                <a:spcPct val="50000"/>
              </a:spcBef>
            </a:pPr>
            <a:r>
              <a:rPr lang="en-US" sz="2000">
                <a:latin typeface="Times New Roman" pitchFamily="18" charset="0"/>
              </a:rPr>
              <a:t> </a:t>
            </a:r>
          </a:p>
        </p:txBody>
      </p:sp>
      <p:sp>
        <p:nvSpPr>
          <p:cNvPr id="10252" name="Line 70"/>
          <p:cNvSpPr>
            <a:spLocks noChangeShapeType="1"/>
          </p:cNvSpPr>
          <p:nvPr/>
        </p:nvSpPr>
        <p:spPr bwMode="auto">
          <a:xfrm flipV="1">
            <a:off x="6011863" y="3143250"/>
            <a:ext cx="519112" cy="51911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3" name="Text Box 71"/>
          <p:cNvSpPr txBox="1">
            <a:spLocks noChangeArrowheads="1"/>
          </p:cNvSpPr>
          <p:nvPr/>
        </p:nvSpPr>
        <p:spPr bwMode="auto">
          <a:xfrm>
            <a:off x="617538" y="2068513"/>
            <a:ext cx="1955800" cy="3667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u="sng">
                <a:latin typeface="Times New Roman" pitchFamily="18" charset="0"/>
              </a:rPr>
              <a:t>Entropy Equation</a:t>
            </a:r>
            <a:endParaRPr lang="en-US" sz="2000">
              <a:latin typeface="Times New Roman" pitchFamily="18" charset="0"/>
            </a:endParaRPr>
          </a:p>
        </p:txBody>
      </p:sp>
      <p:sp>
        <p:nvSpPr>
          <p:cNvPr id="10254" name="Text Box 72"/>
          <p:cNvSpPr txBox="1">
            <a:spLocks noChangeArrowheads="1"/>
          </p:cNvSpPr>
          <p:nvPr/>
        </p:nvSpPr>
        <p:spPr bwMode="auto">
          <a:xfrm>
            <a:off x="501650" y="2674938"/>
            <a:ext cx="3716338" cy="11922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i="1">
                <a:latin typeface="Times New Roman" pitchFamily="18" charset="0"/>
              </a:rPr>
              <a:t>Rate of Increase of Entropy = </a:t>
            </a:r>
          </a:p>
          <a:p>
            <a:pPr algn="l">
              <a:spcBef>
                <a:spcPct val="50000"/>
              </a:spcBef>
            </a:pPr>
            <a:r>
              <a:rPr lang="en-US" sz="1800" i="1">
                <a:latin typeface="Times New Roman" pitchFamily="18" charset="0"/>
              </a:rPr>
              <a:t>Entropy Inflow - Entropy Outflow + </a:t>
            </a:r>
          </a:p>
          <a:p>
            <a:pPr algn="l">
              <a:spcBef>
                <a:spcPct val="50000"/>
              </a:spcBef>
            </a:pPr>
            <a:r>
              <a:rPr lang="en-US" sz="1800" i="1">
                <a:latin typeface="Times New Roman" pitchFamily="18" charset="0"/>
              </a:rPr>
              <a:t>Entropy Generation + Entropy Source</a:t>
            </a:r>
          </a:p>
        </p:txBody>
      </p:sp>
      <p:graphicFrame>
        <p:nvGraphicFramePr>
          <p:cNvPr id="10242" name="Object 73"/>
          <p:cNvGraphicFramePr>
            <a:graphicFrameLocks noChangeAspect="1"/>
          </p:cNvGraphicFramePr>
          <p:nvPr/>
        </p:nvGraphicFramePr>
        <p:xfrm>
          <a:off x="5708650" y="3697288"/>
          <a:ext cx="571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6" name="Equation" r:id="rId3" imgW="571320" imgH="330120" progId="Equation.3">
                  <p:embed/>
                </p:oleObj>
              </mc:Choice>
              <mc:Fallback>
                <p:oleObj name="Equation" r:id="rId3" imgW="571320" imgH="330120" progId="Equation.3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8650" y="3697288"/>
                        <a:ext cx="5715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74"/>
          <p:cNvGraphicFramePr>
            <a:graphicFrameLocks noChangeAspect="1"/>
          </p:cNvGraphicFramePr>
          <p:nvPr/>
        </p:nvGraphicFramePr>
        <p:xfrm>
          <a:off x="819150" y="5124450"/>
          <a:ext cx="609600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7" name="Equation" r:id="rId5" imgW="9956520" imgH="927000" progId="Equation.3">
                  <p:embed/>
                </p:oleObj>
              </mc:Choice>
              <mc:Fallback>
                <p:oleObj name="Equation" r:id="rId5" imgW="9956520" imgH="927000" progId="Equation.3">
                  <p:embed/>
                  <p:pic>
                    <p:nvPicPr>
                      <p:cNvPr id="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5124450"/>
                        <a:ext cx="6096000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323454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1549830" y="1774558"/>
            <a:ext cx="6061802" cy="4249172"/>
            <a:chOff x="2550" y="2552"/>
            <a:chExt cx="8610" cy="5788"/>
          </a:xfrm>
        </p:grpSpPr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4050" y="4230"/>
              <a:ext cx="307" cy="302"/>
              <a:chOff x="2050" y="7387"/>
              <a:chExt cx="307" cy="302"/>
            </a:xfrm>
          </p:grpSpPr>
          <p:sp>
            <p:nvSpPr>
              <p:cNvPr id="70" name="Rectangle 7"/>
              <p:cNvSpPr>
                <a:spLocks noChangeArrowheads="1"/>
              </p:cNvSpPr>
              <p:nvPr/>
            </p:nvSpPr>
            <p:spPr bwMode="auto">
              <a:xfrm>
                <a:off x="2050" y="7387"/>
                <a:ext cx="307" cy="302"/>
              </a:xfrm>
              <a:prstGeom prst="rect">
                <a:avLst/>
              </a:prstGeom>
              <a:solidFill>
                <a:srgbClr val="FFFFFF"/>
              </a:solidFill>
              <a:ln w="889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Rectangle 8"/>
              <p:cNvSpPr>
                <a:spLocks noChangeArrowheads="1"/>
              </p:cNvSpPr>
              <p:nvPr/>
            </p:nvSpPr>
            <p:spPr bwMode="auto">
              <a:xfrm>
                <a:off x="2141" y="7454"/>
                <a:ext cx="156" cy="151"/>
              </a:xfrm>
              <a:prstGeom prst="rect">
                <a:avLst/>
              </a:prstGeom>
              <a:solidFill>
                <a:srgbClr val="FFFFFF"/>
              </a:solidFill>
              <a:ln w="889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5130" y="4230"/>
              <a:ext cx="307" cy="302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6181" y="4230"/>
              <a:ext cx="307" cy="302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" name="Group 11"/>
            <p:cNvGrpSpPr>
              <a:grpSpLocks/>
            </p:cNvGrpSpPr>
            <p:nvPr/>
          </p:nvGrpSpPr>
          <p:grpSpPr bwMode="auto">
            <a:xfrm>
              <a:off x="7388" y="4230"/>
              <a:ext cx="307" cy="302"/>
              <a:chOff x="2050" y="7387"/>
              <a:chExt cx="307" cy="302"/>
            </a:xfrm>
          </p:grpSpPr>
          <p:sp>
            <p:nvSpPr>
              <p:cNvPr id="68" name="Rectangle 12"/>
              <p:cNvSpPr>
                <a:spLocks noChangeArrowheads="1"/>
              </p:cNvSpPr>
              <p:nvPr/>
            </p:nvSpPr>
            <p:spPr bwMode="auto">
              <a:xfrm>
                <a:off x="2050" y="7387"/>
                <a:ext cx="307" cy="302"/>
              </a:xfrm>
              <a:prstGeom prst="rect">
                <a:avLst/>
              </a:prstGeom>
              <a:solidFill>
                <a:srgbClr val="FFFFFF"/>
              </a:solidFill>
              <a:ln w="889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Rectangle 13"/>
              <p:cNvSpPr>
                <a:spLocks noChangeArrowheads="1"/>
              </p:cNvSpPr>
              <p:nvPr/>
            </p:nvSpPr>
            <p:spPr bwMode="auto">
              <a:xfrm>
                <a:off x="2141" y="7454"/>
                <a:ext cx="156" cy="151"/>
              </a:xfrm>
              <a:prstGeom prst="rect">
                <a:avLst/>
              </a:prstGeom>
              <a:solidFill>
                <a:srgbClr val="FFFFFF"/>
              </a:solidFill>
              <a:ln w="889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" name="Group 14"/>
            <p:cNvGrpSpPr>
              <a:grpSpLocks/>
            </p:cNvGrpSpPr>
            <p:nvPr/>
          </p:nvGrpSpPr>
          <p:grpSpPr bwMode="auto">
            <a:xfrm>
              <a:off x="4386" y="4297"/>
              <a:ext cx="744" cy="186"/>
              <a:chOff x="1810" y="8301"/>
              <a:chExt cx="902" cy="156"/>
            </a:xfrm>
          </p:grpSpPr>
          <p:sp>
            <p:nvSpPr>
              <p:cNvPr id="63" name="Oval 15"/>
              <p:cNvSpPr>
                <a:spLocks noChangeArrowheads="1"/>
              </p:cNvSpPr>
              <p:nvPr/>
            </p:nvSpPr>
            <p:spPr bwMode="auto">
              <a:xfrm>
                <a:off x="2110" y="8311"/>
                <a:ext cx="302" cy="134"/>
              </a:xfrm>
              <a:prstGeom prst="ellipse">
                <a:avLst/>
              </a:prstGeom>
              <a:solidFill>
                <a:srgbClr val="FFFFFF"/>
              </a:solidFill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64" name="Group 16"/>
              <p:cNvGrpSpPr>
                <a:grpSpLocks/>
              </p:cNvGrpSpPr>
              <p:nvPr/>
            </p:nvGrpSpPr>
            <p:grpSpPr bwMode="auto">
              <a:xfrm>
                <a:off x="2410" y="8301"/>
                <a:ext cx="302" cy="156"/>
                <a:chOff x="2410" y="8301"/>
                <a:chExt cx="302" cy="156"/>
              </a:xfrm>
            </p:grpSpPr>
            <p:sp>
              <p:nvSpPr>
                <p:cNvPr id="66" name="Line 17"/>
                <p:cNvSpPr>
                  <a:spLocks noChangeShapeType="1"/>
                </p:cNvSpPr>
                <p:nvPr/>
              </p:nvSpPr>
              <p:spPr bwMode="auto">
                <a:xfrm>
                  <a:off x="2410" y="8378"/>
                  <a:ext cx="148" cy="1"/>
                </a:xfrm>
                <a:prstGeom prst="line">
                  <a:avLst/>
                </a:prstGeom>
                <a:noFill/>
                <a:ln w="889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7" name="Freeform 18"/>
                <p:cNvSpPr>
                  <a:spLocks/>
                </p:cNvSpPr>
                <p:nvPr/>
              </p:nvSpPr>
              <p:spPr bwMode="auto">
                <a:xfrm>
                  <a:off x="2554" y="8301"/>
                  <a:ext cx="158" cy="156"/>
                </a:xfrm>
                <a:custGeom>
                  <a:avLst/>
                  <a:gdLst>
                    <a:gd name="T0" fmla="*/ 0 w 158"/>
                    <a:gd name="T1" fmla="*/ 156 h 156"/>
                    <a:gd name="T2" fmla="*/ 158 w 158"/>
                    <a:gd name="T3" fmla="*/ 80 h 156"/>
                    <a:gd name="T4" fmla="*/ 0 w 158"/>
                    <a:gd name="T5" fmla="*/ 0 h 156"/>
                    <a:gd name="T6" fmla="*/ 0 w 158"/>
                    <a:gd name="T7" fmla="*/ 156 h 15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8"/>
                    <a:gd name="T13" fmla="*/ 0 h 156"/>
                    <a:gd name="T14" fmla="*/ 158 w 158"/>
                    <a:gd name="T15" fmla="*/ 156 h 15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8" h="156">
                      <a:moveTo>
                        <a:pt x="0" y="156"/>
                      </a:moveTo>
                      <a:lnTo>
                        <a:pt x="158" y="80"/>
                      </a:lnTo>
                      <a:lnTo>
                        <a:pt x="0" y="0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65" name="Line 19"/>
              <p:cNvSpPr>
                <a:spLocks noChangeShapeType="1"/>
              </p:cNvSpPr>
              <p:nvPr/>
            </p:nvSpPr>
            <p:spPr bwMode="auto">
              <a:xfrm>
                <a:off x="1810" y="8378"/>
                <a:ext cx="300" cy="1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" name="Group 20"/>
            <p:cNvGrpSpPr>
              <a:grpSpLocks/>
            </p:cNvGrpSpPr>
            <p:nvPr/>
          </p:nvGrpSpPr>
          <p:grpSpPr bwMode="auto">
            <a:xfrm>
              <a:off x="5437" y="4309"/>
              <a:ext cx="744" cy="179"/>
              <a:chOff x="1810" y="8301"/>
              <a:chExt cx="902" cy="156"/>
            </a:xfrm>
          </p:grpSpPr>
          <p:sp>
            <p:nvSpPr>
              <p:cNvPr id="58" name="Oval 21"/>
              <p:cNvSpPr>
                <a:spLocks noChangeArrowheads="1"/>
              </p:cNvSpPr>
              <p:nvPr/>
            </p:nvSpPr>
            <p:spPr bwMode="auto">
              <a:xfrm>
                <a:off x="2110" y="8311"/>
                <a:ext cx="302" cy="134"/>
              </a:xfrm>
              <a:prstGeom prst="ellipse">
                <a:avLst/>
              </a:prstGeom>
              <a:solidFill>
                <a:srgbClr val="FFFFFF"/>
              </a:solidFill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59" name="Group 22"/>
              <p:cNvGrpSpPr>
                <a:grpSpLocks/>
              </p:cNvGrpSpPr>
              <p:nvPr/>
            </p:nvGrpSpPr>
            <p:grpSpPr bwMode="auto">
              <a:xfrm>
                <a:off x="2410" y="8301"/>
                <a:ext cx="302" cy="156"/>
                <a:chOff x="2410" y="8301"/>
                <a:chExt cx="302" cy="156"/>
              </a:xfrm>
            </p:grpSpPr>
            <p:sp>
              <p:nvSpPr>
                <p:cNvPr id="61" name="Line 23"/>
                <p:cNvSpPr>
                  <a:spLocks noChangeShapeType="1"/>
                </p:cNvSpPr>
                <p:nvPr/>
              </p:nvSpPr>
              <p:spPr bwMode="auto">
                <a:xfrm>
                  <a:off x="2410" y="8378"/>
                  <a:ext cx="148" cy="1"/>
                </a:xfrm>
                <a:prstGeom prst="line">
                  <a:avLst/>
                </a:prstGeom>
                <a:noFill/>
                <a:ln w="889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" name="Freeform 24"/>
                <p:cNvSpPr>
                  <a:spLocks/>
                </p:cNvSpPr>
                <p:nvPr/>
              </p:nvSpPr>
              <p:spPr bwMode="auto">
                <a:xfrm>
                  <a:off x="2554" y="8301"/>
                  <a:ext cx="158" cy="156"/>
                </a:xfrm>
                <a:custGeom>
                  <a:avLst/>
                  <a:gdLst>
                    <a:gd name="T0" fmla="*/ 0 w 158"/>
                    <a:gd name="T1" fmla="*/ 156 h 156"/>
                    <a:gd name="T2" fmla="*/ 158 w 158"/>
                    <a:gd name="T3" fmla="*/ 80 h 156"/>
                    <a:gd name="T4" fmla="*/ 0 w 158"/>
                    <a:gd name="T5" fmla="*/ 0 h 156"/>
                    <a:gd name="T6" fmla="*/ 0 w 158"/>
                    <a:gd name="T7" fmla="*/ 156 h 15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8"/>
                    <a:gd name="T13" fmla="*/ 0 h 156"/>
                    <a:gd name="T14" fmla="*/ 158 w 158"/>
                    <a:gd name="T15" fmla="*/ 156 h 15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8" h="156">
                      <a:moveTo>
                        <a:pt x="0" y="156"/>
                      </a:moveTo>
                      <a:lnTo>
                        <a:pt x="158" y="80"/>
                      </a:lnTo>
                      <a:lnTo>
                        <a:pt x="0" y="0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60" name="Line 25"/>
              <p:cNvSpPr>
                <a:spLocks noChangeShapeType="1"/>
              </p:cNvSpPr>
              <p:nvPr/>
            </p:nvSpPr>
            <p:spPr bwMode="auto">
              <a:xfrm>
                <a:off x="1810" y="8378"/>
                <a:ext cx="300" cy="1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" name="Group 26"/>
            <p:cNvGrpSpPr>
              <a:grpSpLocks/>
            </p:cNvGrpSpPr>
            <p:nvPr/>
          </p:nvGrpSpPr>
          <p:grpSpPr bwMode="auto">
            <a:xfrm>
              <a:off x="6488" y="4304"/>
              <a:ext cx="900" cy="179"/>
              <a:chOff x="1810" y="8301"/>
              <a:chExt cx="902" cy="156"/>
            </a:xfrm>
          </p:grpSpPr>
          <p:sp>
            <p:nvSpPr>
              <p:cNvPr id="53" name="Oval 27"/>
              <p:cNvSpPr>
                <a:spLocks noChangeArrowheads="1"/>
              </p:cNvSpPr>
              <p:nvPr/>
            </p:nvSpPr>
            <p:spPr bwMode="auto">
              <a:xfrm>
                <a:off x="2110" y="8311"/>
                <a:ext cx="302" cy="134"/>
              </a:xfrm>
              <a:prstGeom prst="ellipse">
                <a:avLst/>
              </a:prstGeom>
              <a:solidFill>
                <a:srgbClr val="FFFFFF"/>
              </a:solidFill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54" name="Group 28"/>
              <p:cNvGrpSpPr>
                <a:grpSpLocks/>
              </p:cNvGrpSpPr>
              <p:nvPr/>
            </p:nvGrpSpPr>
            <p:grpSpPr bwMode="auto">
              <a:xfrm>
                <a:off x="2410" y="8301"/>
                <a:ext cx="302" cy="156"/>
                <a:chOff x="2410" y="8301"/>
                <a:chExt cx="302" cy="156"/>
              </a:xfrm>
            </p:grpSpPr>
            <p:sp>
              <p:nvSpPr>
                <p:cNvPr id="56" name="Line 29"/>
                <p:cNvSpPr>
                  <a:spLocks noChangeShapeType="1"/>
                </p:cNvSpPr>
                <p:nvPr/>
              </p:nvSpPr>
              <p:spPr bwMode="auto">
                <a:xfrm>
                  <a:off x="2410" y="8378"/>
                  <a:ext cx="148" cy="1"/>
                </a:xfrm>
                <a:prstGeom prst="line">
                  <a:avLst/>
                </a:prstGeom>
                <a:noFill/>
                <a:ln w="889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7" name="Freeform 30"/>
                <p:cNvSpPr>
                  <a:spLocks/>
                </p:cNvSpPr>
                <p:nvPr/>
              </p:nvSpPr>
              <p:spPr bwMode="auto">
                <a:xfrm>
                  <a:off x="2554" y="8301"/>
                  <a:ext cx="158" cy="156"/>
                </a:xfrm>
                <a:custGeom>
                  <a:avLst/>
                  <a:gdLst>
                    <a:gd name="T0" fmla="*/ 0 w 158"/>
                    <a:gd name="T1" fmla="*/ 156 h 156"/>
                    <a:gd name="T2" fmla="*/ 158 w 158"/>
                    <a:gd name="T3" fmla="*/ 80 h 156"/>
                    <a:gd name="T4" fmla="*/ 0 w 158"/>
                    <a:gd name="T5" fmla="*/ 0 h 156"/>
                    <a:gd name="T6" fmla="*/ 0 w 158"/>
                    <a:gd name="T7" fmla="*/ 156 h 15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8"/>
                    <a:gd name="T13" fmla="*/ 0 h 156"/>
                    <a:gd name="T14" fmla="*/ 158 w 158"/>
                    <a:gd name="T15" fmla="*/ 156 h 15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8" h="156">
                      <a:moveTo>
                        <a:pt x="0" y="156"/>
                      </a:moveTo>
                      <a:lnTo>
                        <a:pt x="158" y="80"/>
                      </a:lnTo>
                      <a:lnTo>
                        <a:pt x="0" y="0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5" name="Line 31"/>
              <p:cNvSpPr>
                <a:spLocks noChangeShapeType="1"/>
              </p:cNvSpPr>
              <p:nvPr/>
            </p:nvSpPr>
            <p:spPr bwMode="auto">
              <a:xfrm>
                <a:off x="1810" y="8378"/>
                <a:ext cx="300" cy="1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5" name="Rectangle 32"/>
            <p:cNvSpPr>
              <a:spLocks noChangeArrowheads="1"/>
            </p:cNvSpPr>
            <p:nvPr/>
          </p:nvSpPr>
          <p:spPr bwMode="auto">
            <a:xfrm>
              <a:off x="5130" y="3510"/>
              <a:ext cx="307" cy="302"/>
            </a:xfrm>
            <a:prstGeom prst="rect">
              <a:avLst/>
            </a:prstGeom>
            <a:solidFill>
              <a:srgbClr val="969696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Rectangle 33"/>
            <p:cNvSpPr>
              <a:spLocks noChangeArrowheads="1"/>
            </p:cNvSpPr>
            <p:nvPr/>
          </p:nvSpPr>
          <p:spPr bwMode="auto">
            <a:xfrm>
              <a:off x="6181" y="3510"/>
              <a:ext cx="307" cy="302"/>
            </a:xfrm>
            <a:prstGeom prst="rect">
              <a:avLst/>
            </a:prstGeom>
            <a:solidFill>
              <a:srgbClr val="969696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Line 34"/>
            <p:cNvSpPr>
              <a:spLocks noChangeShapeType="1"/>
            </p:cNvSpPr>
            <p:nvPr/>
          </p:nvSpPr>
          <p:spPr bwMode="auto">
            <a:xfrm>
              <a:off x="5256" y="3812"/>
              <a:ext cx="0" cy="41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35"/>
            <p:cNvSpPr>
              <a:spLocks noChangeShapeType="1"/>
            </p:cNvSpPr>
            <p:nvPr/>
          </p:nvSpPr>
          <p:spPr bwMode="auto">
            <a:xfrm>
              <a:off x="6378" y="3812"/>
              <a:ext cx="0" cy="41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Oval 36"/>
            <p:cNvSpPr>
              <a:spLocks noChangeArrowheads="1"/>
            </p:cNvSpPr>
            <p:nvPr/>
          </p:nvSpPr>
          <p:spPr bwMode="auto">
            <a:xfrm>
              <a:off x="5145" y="2552"/>
              <a:ext cx="374" cy="374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37"/>
            <p:cNvSpPr>
              <a:spLocks noChangeShapeType="1"/>
            </p:cNvSpPr>
            <p:nvPr/>
          </p:nvSpPr>
          <p:spPr bwMode="auto">
            <a:xfrm>
              <a:off x="5317" y="2956"/>
              <a:ext cx="0" cy="554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Oval 38"/>
            <p:cNvSpPr>
              <a:spLocks noChangeArrowheads="1"/>
            </p:cNvSpPr>
            <p:nvPr/>
          </p:nvSpPr>
          <p:spPr bwMode="auto">
            <a:xfrm>
              <a:off x="6191" y="2552"/>
              <a:ext cx="374" cy="374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39"/>
            <p:cNvSpPr>
              <a:spLocks noChangeShapeType="1"/>
            </p:cNvSpPr>
            <p:nvPr/>
          </p:nvSpPr>
          <p:spPr bwMode="auto">
            <a:xfrm>
              <a:off x="6378" y="2956"/>
              <a:ext cx="0" cy="5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" name="Group 40"/>
            <p:cNvGrpSpPr>
              <a:grpSpLocks/>
            </p:cNvGrpSpPr>
            <p:nvPr/>
          </p:nvGrpSpPr>
          <p:grpSpPr bwMode="auto">
            <a:xfrm>
              <a:off x="2550" y="6968"/>
              <a:ext cx="902" cy="156"/>
              <a:chOff x="1810" y="8301"/>
              <a:chExt cx="902" cy="156"/>
            </a:xfrm>
          </p:grpSpPr>
          <p:sp>
            <p:nvSpPr>
              <p:cNvPr id="48" name="Oval 41"/>
              <p:cNvSpPr>
                <a:spLocks noChangeArrowheads="1"/>
              </p:cNvSpPr>
              <p:nvPr/>
            </p:nvSpPr>
            <p:spPr bwMode="auto">
              <a:xfrm>
                <a:off x="2110" y="8311"/>
                <a:ext cx="302" cy="134"/>
              </a:xfrm>
              <a:prstGeom prst="ellipse">
                <a:avLst/>
              </a:prstGeom>
              <a:solidFill>
                <a:srgbClr val="FFFFFF"/>
              </a:solidFill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49" name="Group 42"/>
              <p:cNvGrpSpPr>
                <a:grpSpLocks/>
              </p:cNvGrpSpPr>
              <p:nvPr/>
            </p:nvGrpSpPr>
            <p:grpSpPr bwMode="auto">
              <a:xfrm>
                <a:off x="2410" y="8301"/>
                <a:ext cx="302" cy="156"/>
                <a:chOff x="2410" y="8301"/>
                <a:chExt cx="302" cy="156"/>
              </a:xfrm>
            </p:grpSpPr>
            <p:sp>
              <p:nvSpPr>
                <p:cNvPr id="51" name="Line 43"/>
                <p:cNvSpPr>
                  <a:spLocks noChangeShapeType="1"/>
                </p:cNvSpPr>
                <p:nvPr/>
              </p:nvSpPr>
              <p:spPr bwMode="auto">
                <a:xfrm>
                  <a:off x="2410" y="8378"/>
                  <a:ext cx="148" cy="1"/>
                </a:xfrm>
                <a:prstGeom prst="line">
                  <a:avLst/>
                </a:prstGeom>
                <a:noFill/>
                <a:ln w="889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" name="Freeform 44"/>
                <p:cNvSpPr>
                  <a:spLocks/>
                </p:cNvSpPr>
                <p:nvPr/>
              </p:nvSpPr>
              <p:spPr bwMode="auto">
                <a:xfrm>
                  <a:off x="2554" y="8301"/>
                  <a:ext cx="158" cy="156"/>
                </a:xfrm>
                <a:custGeom>
                  <a:avLst/>
                  <a:gdLst>
                    <a:gd name="T0" fmla="*/ 0 w 158"/>
                    <a:gd name="T1" fmla="*/ 156 h 156"/>
                    <a:gd name="T2" fmla="*/ 158 w 158"/>
                    <a:gd name="T3" fmla="*/ 80 h 156"/>
                    <a:gd name="T4" fmla="*/ 0 w 158"/>
                    <a:gd name="T5" fmla="*/ 0 h 156"/>
                    <a:gd name="T6" fmla="*/ 0 w 158"/>
                    <a:gd name="T7" fmla="*/ 156 h 15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58"/>
                    <a:gd name="T13" fmla="*/ 0 h 156"/>
                    <a:gd name="T14" fmla="*/ 158 w 158"/>
                    <a:gd name="T15" fmla="*/ 156 h 15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58" h="156">
                      <a:moveTo>
                        <a:pt x="0" y="156"/>
                      </a:moveTo>
                      <a:lnTo>
                        <a:pt x="158" y="80"/>
                      </a:lnTo>
                      <a:lnTo>
                        <a:pt x="0" y="0"/>
                      </a:ln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0" name="Line 45"/>
              <p:cNvSpPr>
                <a:spLocks noChangeShapeType="1"/>
              </p:cNvSpPr>
              <p:nvPr/>
            </p:nvSpPr>
            <p:spPr bwMode="auto">
              <a:xfrm>
                <a:off x="1810" y="8378"/>
                <a:ext cx="300" cy="1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4" name="Group 46"/>
            <p:cNvGrpSpPr>
              <a:grpSpLocks/>
            </p:cNvGrpSpPr>
            <p:nvPr/>
          </p:nvGrpSpPr>
          <p:grpSpPr bwMode="auto">
            <a:xfrm>
              <a:off x="2550" y="5888"/>
              <a:ext cx="307" cy="302"/>
              <a:chOff x="2050" y="7387"/>
              <a:chExt cx="307" cy="302"/>
            </a:xfrm>
          </p:grpSpPr>
          <p:sp>
            <p:nvSpPr>
              <p:cNvPr id="46" name="Rectangle 47"/>
              <p:cNvSpPr>
                <a:spLocks noChangeArrowheads="1"/>
              </p:cNvSpPr>
              <p:nvPr/>
            </p:nvSpPr>
            <p:spPr bwMode="auto">
              <a:xfrm>
                <a:off x="2050" y="7387"/>
                <a:ext cx="307" cy="302"/>
              </a:xfrm>
              <a:prstGeom prst="rect">
                <a:avLst/>
              </a:prstGeom>
              <a:solidFill>
                <a:srgbClr val="FFFFFF"/>
              </a:solidFill>
              <a:ln w="889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Rectangle 48"/>
              <p:cNvSpPr>
                <a:spLocks noChangeArrowheads="1"/>
              </p:cNvSpPr>
              <p:nvPr/>
            </p:nvSpPr>
            <p:spPr bwMode="auto">
              <a:xfrm>
                <a:off x="2141" y="7454"/>
                <a:ext cx="156" cy="151"/>
              </a:xfrm>
              <a:prstGeom prst="rect">
                <a:avLst/>
              </a:prstGeom>
              <a:solidFill>
                <a:srgbClr val="FFFFFF"/>
              </a:solidFill>
              <a:ln w="889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" name="Rectangle 49"/>
            <p:cNvSpPr>
              <a:spLocks noChangeArrowheads="1"/>
            </p:cNvSpPr>
            <p:nvPr/>
          </p:nvSpPr>
          <p:spPr bwMode="auto">
            <a:xfrm>
              <a:off x="3270" y="5887"/>
              <a:ext cx="1120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>
                  <a:solidFill>
                    <a:srgbClr val="000000"/>
                  </a:solidFill>
                </a:rPr>
                <a:t>Boundary Node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2550" y="6428"/>
              <a:ext cx="307" cy="302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Rectangle 51"/>
            <p:cNvSpPr>
              <a:spLocks noChangeArrowheads="1"/>
            </p:cNvSpPr>
            <p:nvPr/>
          </p:nvSpPr>
          <p:spPr bwMode="auto">
            <a:xfrm>
              <a:off x="3270" y="6427"/>
              <a:ext cx="968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>
                  <a:solidFill>
                    <a:srgbClr val="000000"/>
                  </a:solidFill>
                </a:rPr>
                <a:t>Internal Node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4390" y="5730"/>
              <a:ext cx="60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29" name="Rectangle 53"/>
            <p:cNvSpPr>
              <a:spLocks noChangeArrowheads="1"/>
            </p:cNvSpPr>
            <p:nvPr/>
          </p:nvSpPr>
          <p:spPr bwMode="auto">
            <a:xfrm>
              <a:off x="3630" y="6967"/>
              <a:ext cx="680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800">
                  <a:solidFill>
                    <a:srgbClr val="000000"/>
                  </a:solidFill>
                </a:rPr>
                <a:t>Branches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30" name="Rectangle 54"/>
            <p:cNvSpPr>
              <a:spLocks noChangeArrowheads="1"/>
            </p:cNvSpPr>
            <p:nvPr/>
          </p:nvSpPr>
          <p:spPr bwMode="auto">
            <a:xfrm>
              <a:off x="4173" y="6230"/>
              <a:ext cx="60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31" name="Rectangle 55"/>
            <p:cNvSpPr>
              <a:spLocks noChangeArrowheads="1"/>
            </p:cNvSpPr>
            <p:nvPr/>
          </p:nvSpPr>
          <p:spPr bwMode="auto">
            <a:xfrm>
              <a:off x="7576" y="5715"/>
              <a:ext cx="307" cy="302"/>
            </a:xfrm>
            <a:prstGeom prst="rect">
              <a:avLst/>
            </a:prstGeom>
            <a:solidFill>
              <a:srgbClr val="969696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Oval 56"/>
            <p:cNvSpPr>
              <a:spLocks noChangeArrowheads="1"/>
            </p:cNvSpPr>
            <p:nvPr/>
          </p:nvSpPr>
          <p:spPr bwMode="auto">
            <a:xfrm>
              <a:off x="7545" y="6227"/>
              <a:ext cx="374" cy="374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Text Box 57"/>
            <p:cNvSpPr txBox="1">
              <a:spLocks noChangeArrowheads="1"/>
            </p:cNvSpPr>
            <p:nvPr/>
          </p:nvSpPr>
          <p:spPr bwMode="auto">
            <a:xfrm>
              <a:off x="8295" y="5685"/>
              <a:ext cx="1620" cy="40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r>
                <a:rPr lang="en-US" sz="800"/>
                <a:t>Solid Node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34" name="Text Box 58"/>
            <p:cNvSpPr txBox="1">
              <a:spLocks noChangeArrowheads="1"/>
            </p:cNvSpPr>
            <p:nvPr/>
          </p:nvSpPr>
          <p:spPr bwMode="auto">
            <a:xfrm>
              <a:off x="8250" y="6210"/>
              <a:ext cx="1440" cy="4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r>
                <a:rPr lang="en-US" sz="800"/>
                <a:t>Ambient Node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35" name="Text Box 59"/>
            <p:cNvSpPr txBox="1">
              <a:spLocks noChangeArrowheads="1"/>
            </p:cNvSpPr>
            <p:nvPr/>
          </p:nvSpPr>
          <p:spPr bwMode="auto">
            <a:xfrm>
              <a:off x="8310" y="6690"/>
              <a:ext cx="2370" cy="4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r>
                <a:rPr lang="en-US" sz="800"/>
                <a:t>Conductor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36" name="Text Box 60"/>
            <p:cNvSpPr txBox="1">
              <a:spLocks noChangeArrowheads="1"/>
            </p:cNvSpPr>
            <p:nvPr/>
          </p:nvSpPr>
          <p:spPr bwMode="auto">
            <a:xfrm>
              <a:off x="8325" y="7110"/>
              <a:ext cx="2220" cy="5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37" name="Text Box 61"/>
            <p:cNvSpPr txBox="1">
              <a:spLocks noChangeArrowheads="1"/>
            </p:cNvSpPr>
            <p:nvPr/>
          </p:nvSpPr>
          <p:spPr bwMode="auto">
            <a:xfrm>
              <a:off x="8295" y="7575"/>
              <a:ext cx="2865" cy="3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38" name="Line 62"/>
            <p:cNvSpPr>
              <a:spLocks noChangeShapeType="1"/>
            </p:cNvSpPr>
            <p:nvPr/>
          </p:nvSpPr>
          <p:spPr bwMode="auto">
            <a:xfrm rot="5400000">
              <a:off x="5796" y="3242"/>
              <a:ext cx="1" cy="80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Line 63"/>
            <p:cNvSpPr>
              <a:spLocks noChangeShapeType="1"/>
            </p:cNvSpPr>
            <p:nvPr/>
          </p:nvSpPr>
          <p:spPr bwMode="auto">
            <a:xfrm>
              <a:off x="7515" y="6900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64"/>
            <p:cNvSpPr>
              <a:spLocks noChangeShapeType="1"/>
            </p:cNvSpPr>
            <p:nvPr/>
          </p:nvSpPr>
          <p:spPr bwMode="auto">
            <a:xfrm>
              <a:off x="8355" y="7260"/>
              <a:ext cx="51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Text Box 65"/>
            <p:cNvSpPr txBox="1">
              <a:spLocks noChangeArrowheads="1"/>
            </p:cNvSpPr>
            <p:nvPr/>
          </p:nvSpPr>
          <p:spPr bwMode="auto">
            <a:xfrm>
              <a:off x="9225" y="7095"/>
              <a:ext cx="1350" cy="30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r>
                <a:rPr lang="en-US" sz="800"/>
                <a:t>Solid to Solid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42" name="Line 66"/>
            <p:cNvSpPr>
              <a:spLocks noChangeShapeType="1"/>
            </p:cNvSpPr>
            <p:nvPr/>
          </p:nvSpPr>
          <p:spPr bwMode="auto">
            <a:xfrm>
              <a:off x="8400" y="7635"/>
              <a:ext cx="510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Text Box 67"/>
            <p:cNvSpPr txBox="1">
              <a:spLocks noChangeArrowheads="1"/>
            </p:cNvSpPr>
            <p:nvPr/>
          </p:nvSpPr>
          <p:spPr bwMode="auto">
            <a:xfrm>
              <a:off x="9240" y="7500"/>
              <a:ext cx="1380" cy="39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r>
                <a:rPr lang="en-US" sz="800"/>
                <a:t>Solid to Fluid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44" name="Line 68"/>
            <p:cNvSpPr>
              <a:spLocks noChangeShapeType="1"/>
            </p:cNvSpPr>
            <p:nvPr/>
          </p:nvSpPr>
          <p:spPr bwMode="auto">
            <a:xfrm>
              <a:off x="8385" y="8025"/>
              <a:ext cx="4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 type="arrow" w="med" len="med"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 Box 69"/>
            <p:cNvSpPr txBox="1">
              <a:spLocks noChangeArrowheads="1"/>
            </p:cNvSpPr>
            <p:nvPr/>
          </p:nvSpPr>
          <p:spPr bwMode="auto">
            <a:xfrm>
              <a:off x="9255" y="7845"/>
              <a:ext cx="1890" cy="49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r>
                <a:rPr lang="en-US" sz="800"/>
                <a:t>Solid to Ambient</a:t>
              </a:r>
              <a:endParaRPr lang="en-US" sz="2800">
                <a:latin typeface="Times New Roman" pitchFamily="18" charset="0"/>
              </a:endParaRPr>
            </a:p>
          </p:txBody>
        </p:sp>
      </p:grpSp>
      <p:sp>
        <p:nvSpPr>
          <p:cNvPr id="72" name="Text Box 70"/>
          <p:cNvSpPr txBox="1">
            <a:spLocks noChangeArrowheads="1"/>
          </p:cNvSpPr>
          <p:nvPr/>
        </p:nvSpPr>
        <p:spPr bwMode="auto">
          <a:xfrm>
            <a:off x="815787" y="1058136"/>
            <a:ext cx="7467600" cy="822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 Solid – Fluid Network for Conjugate Heat Transfer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68471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4500" y="1192213"/>
            <a:ext cx="3173413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990600" y="4189413"/>
          <a:ext cx="2554288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7" name="Equation" r:id="rId4" imgW="2554288" imgH="494260" progId="Equation.3">
                  <p:embed/>
                </p:oleObj>
              </mc:Choice>
              <mc:Fallback>
                <p:oleObj name="Equation" r:id="rId4" imgW="2554288" imgH="4942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189413"/>
                        <a:ext cx="2554288" cy="49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6"/>
          <p:cNvGraphicFramePr>
            <a:graphicFrameLocks noChangeAspect="1"/>
          </p:cNvGraphicFramePr>
          <p:nvPr/>
        </p:nvGraphicFramePr>
        <p:xfrm>
          <a:off x="5029200" y="4419600"/>
          <a:ext cx="3573463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8" name="Equation" r:id="rId6" imgW="3573914" imgH="963357" progId="Equation.3">
                  <p:embed/>
                </p:oleObj>
              </mc:Choice>
              <mc:Fallback>
                <p:oleObj name="Equation" r:id="rId6" imgW="3573914" imgH="963357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419600"/>
                        <a:ext cx="3573463" cy="96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1295400" y="4737100"/>
          <a:ext cx="1582738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9" name="Equation" r:id="rId8" imgW="1582203" imgH="329267" progId="Equation.3">
                  <p:embed/>
                </p:oleObj>
              </mc:Choice>
              <mc:Fallback>
                <p:oleObj name="Equation" r:id="rId8" imgW="1582203" imgH="329267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737100"/>
                        <a:ext cx="1582738" cy="32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8"/>
          <p:cNvGraphicFramePr>
            <a:graphicFrameLocks noChangeAspect="1"/>
          </p:cNvGraphicFramePr>
          <p:nvPr/>
        </p:nvGraphicFramePr>
        <p:xfrm>
          <a:off x="1295400" y="5230813"/>
          <a:ext cx="136207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0" name="Equation" r:id="rId10" imgW="1362863" imgH="342207" progId="Equation.3">
                  <p:embed/>
                </p:oleObj>
              </mc:Choice>
              <mc:Fallback>
                <p:oleObj name="Equation" r:id="rId10" imgW="1362863" imgH="342207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230813"/>
                        <a:ext cx="1362075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9"/>
          <p:cNvGraphicFramePr>
            <a:graphicFrameLocks noChangeAspect="1"/>
          </p:cNvGraphicFramePr>
          <p:nvPr/>
        </p:nvGraphicFramePr>
        <p:xfrm>
          <a:off x="1295400" y="5778500"/>
          <a:ext cx="1335088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1" name="Equation" r:id="rId12" imgW="1334410" imgH="329267" progId="Equation.3">
                  <p:embed/>
                </p:oleObj>
              </mc:Choice>
              <mc:Fallback>
                <p:oleObj name="Equation" r:id="rId12" imgW="1334410" imgH="329267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778500"/>
                        <a:ext cx="1335088" cy="32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655735" y="117529"/>
            <a:ext cx="6302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solidFill>
                  <a:schemeClr val="accent2"/>
                </a:solidFill>
              </a:rPr>
              <a:t>Energy Conservation for Solid Node</a:t>
            </a:r>
            <a:endParaRPr lang="en-US" sz="2800" dirty="0">
              <a:solidFill>
                <a:schemeClr val="accent2"/>
              </a:solidFill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845949" y="4054098"/>
            <a:ext cx="3124200" cy="22098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4884549" y="4266904"/>
            <a:ext cx="4038600" cy="11938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3962400" y="4876800"/>
            <a:ext cx="914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845949" y="3174569"/>
            <a:ext cx="2039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A50021"/>
                </a:solidFill>
              </a:rPr>
              <a:t>Conservation Equation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115373" y="3312009"/>
            <a:ext cx="259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A50021"/>
                </a:solidFill>
              </a:rPr>
              <a:t>Successive Substitution Form</a:t>
            </a:r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5638800" y="2057400"/>
            <a:ext cx="762000" cy="0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6477000" y="1889125"/>
            <a:ext cx="1219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>
                <a:solidFill>
                  <a:schemeClr val="accent2"/>
                </a:solidFill>
              </a:rPr>
              <a:t>Solid Node</a:t>
            </a: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5105400" y="1447800"/>
            <a:ext cx="914400" cy="0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6157913" y="1295400"/>
            <a:ext cx="15382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>
                <a:solidFill>
                  <a:schemeClr val="accent2"/>
                </a:solidFill>
              </a:rPr>
              <a:t>Ambient Node</a:t>
            </a:r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flipV="1">
            <a:off x="5486400" y="3124200"/>
            <a:ext cx="381000" cy="273050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5867400" y="3124200"/>
            <a:ext cx="533400" cy="0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6629400" y="2895600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>
                <a:solidFill>
                  <a:schemeClr val="accent2"/>
                </a:solidFill>
              </a:rPr>
              <a:t>Fluid Node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8220" y="6271648"/>
            <a:ext cx="1874004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</a:p>
        </p:txBody>
      </p:sp>
      <p:sp>
        <p:nvSpPr>
          <p:cNvPr id="3482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Finite Volume Procedure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Mathematical Closure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Governing Equations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Solution Procedure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30464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5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Times New Roman" pitchFamily="18" charset="0"/>
              </a:rPr>
              <a:t>Heat Transfer Coefficient</a:t>
            </a:r>
          </a:p>
        </p:txBody>
      </p:sp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1752600" y="1981200"/>
          <a:ext cx="660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2" name="Equation" r:id="rId3" imgW="660240" imgH="431640" progId="Equation.DSMT4">
                  <p:embed/>
                </p:oleObj>
              </mc:Choice>
              <mc:Fallback>
                <p:oleObj name="Equation" r:id="rId3" imgW="66024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981200"/>
                        <a:ext cx="6604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6"/>
          <p:cNvGraphicFramePr>
            <a:graphicFrameLocks noChangeAspect="1"/>
          </p:cNvGraphicFramePr>
          <p:nvPr/>
        </p:nvGraphicFramePr>
        <p:xfrm>
          <a:off x="1803400" y="2413000"/>
          <a:ext cx="17526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3" name="Equation" r:id="rId5" imgW="1752480" imgH="291960" progId="Equation.DSMT4">
                  <p:embed/>
                </p:oleObj>
              </mc:Choice>
              <mc:Fallback>
                <p:oleObj name="Equation" r:id="rId5" imgW="1752480" imgH="29196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2413000"/>
                        <a:ext cx="1752600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1803400" y="2705100"/>
          <a:ext cx="749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4" name="Equation" r:id="rId7" imgW="749160" imgH="431640" progId="Equation.DSMT4">
                  <p:embed/>
                </p:oleObj>
              </mc:Choice>
              <mc:Fallback>
                <p:oleObj name="Equation" r:id="rId7" imgW="749160" imgH="43164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2705100"/>
                        <a:ext cx="7493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0" y="1524000"/>
            <a:ext cx="6934200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err="1"/>
              <a:t>Dittus-Boelter</a:t>
            </a:r>
            <a:r>
              <a:rPr lang="en-US" dirty="0"/>
              <a:t> Equation for Single Phase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04800" y="3581400"/>
            <a:ext cx="7543800" cy="46166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Modified </a:t>
            </a:r>
            <a:r>
              <a:rPr lang="en-US" dirty="0" err="1" smtClean="0"/>
              <a:t>Miropolski</a:t>
            </a:r>
            <a:r>
              <a:rPr lang="en-US" dirty="0" smtClean="0"/>
              <a:t> </a:t>
            </a:r>
            <a:r>
              <a:rPr lang="en-US" dirty="0"/>
              <a:t>Correlation for </a:t>
            </a:r>
            <a:r>
              <a:rPr lang="en-US" dirty="0" smtClean="0"/>
              <a:t>Two-Phase Flow</a:t>
            </a:r>
            <a:endParaRPr lang="en-US" dirty="0"/>
          </a:p>
        </p:txBody>
      </p:sp>
      <p:graphicFrame>
        <p:nvGraphicFramePr>
          <p:cNvPr id="13" name="Object 10"/>
          <p:cNvGraphicFramePr>
            <a:graphicFrameLocks noChangeAspect="1"/>
          </p:cNvGraphicFramePr>
          <p:nvPr/>
        </p:nvGraphicFramePr>
        <p:xfrm>
          <a:off x="1803400" y="3136900"/>
          <a:ext cx="838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5" name="Equation" r:id="rId9" imgW="838080" imgH="482400" progId="Equation.DSMT4">
                  <p:embed/>
                </p:oleObj>
              </mc:Choice>
              <mc:Fallback>
                <p:oleObj name="Equation" r:id="rId9" imgW="838080" imgH="4824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3136900"/>
                        <a:ext cx="8382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1"/>
          <p:cNvGraphicFramePr>
            <a:graphicFrameLocks noChangeAspect="1"/>
          </p:cNvGraphicFramePr>
          <p:nvPr/>
        </p:nvGraphicFramePr>
        <p:xfrm>
          <a:off x="1752600" y="3962400"/>
          <a:ext cx="2540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6" name="Equation" r:id="rId11" imgW="1777680" imgH="266400" progId="Equation.DSMT4">
                  <p:embed/>
                </p:oleObj>
              </mc:Choice>
              <mc:Fallback>
                <p:oleObj name="Equation" r:id="rId11" imgW="1777680" imgH="2664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962400"/>
                        <a:ext cx="25400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1752600" y="4495800"/>
          <a:ext cx="1993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7" name="Equation" r:id="rId13" imgW="1993680" imgH="482400" progId="Equation.DSMT4">
                  <p:embed/>
                </p:oleObj>
              </mc:Choice>
              <mc:Fallback>
                <p:oleObj name="Equation" r:id="rId13" imgW="1993680" imgH="4824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4495800"/>
                        <a:ext cx="19939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3"/>
          <p:cNvGraphicFramePr>
            <a:graphicFrameLocks noChangeAspect="1"/>
          </p:cNvGraphicFramePr>
          <p:nvPr/>
        </p:nvGraphicFramePr>
        <p:xfrm>
          <a:off x="1752600" y="5003800"/>
          <a:ext cx="838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8" name="Equation" r:id="rId15" imgW="838080" imgH="482400" progId="Equation.DSMT4">
                  <p:embed/>
                </p:oleObj>
              </mc:Choice>
              <mc:Fallback>
                <p:oleObj name="Equation" r:id="rId15" imgW="838080" imgH="4824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5003800"/>
                        <a:ext cx="8382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4"/>
          <p:cNvGraphicFramePr>
            <a:graphicFrameLocks noChangeAspect="1"/>
          </p:cNvGraphicFramePr>
          <p:nvPr/>
        </p:nvGraphicFramePr>
        <p:xfrm>
          <a:off x="1803400" y="5505450"/>
          <a:ext cx="1752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9" name="Equation" r:id="rId17" imgW="1752480" imgH="520560" progId="Equation.DSMT4">
                  <p:embed/>
                </p:oleObj>
              </mc:Choice>
              <mc:Fallback>
                <p:oleObj name="Equation" r:id="rId17" imgW="1752480" imgH="52056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5505450"/>
                        <a:ext cx="1752600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37475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11270" name="Rectangle 2"/>
          <p:cNvSpPr>
            <a:spLocks noChangeArrowheads="1"/>
          </p:cNvSpPr>
          <p:nvPr/>
        </p:nvSpPr>
        <p:spPr bwMode="auto">
          <a:xfrm>
            <a:off x="762000" y="1524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endParaRPr lang="en-US" sz="2800" b="1"/>
          </a:p>
        </p:txBody>
      </p:sp>
      <p:sp>
        <p:nvSpPr>
          <p:cNvPr id="11271" name="Rectangle 3"/>
          <p:cNvSpPr>
            <a:spLocks noChangeArrowheads="1"/>
          </p:cNvSpPr>
          <p:nvPr/>
        </p:nvSpPr>
        <p:spPr bwMode="auto">
          <a:xfrm>
            <a:off x="271463" y="1627188"/>
            <a:ext cx="48704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>
                <a:solidFill>
                  <a:srgbClr val="000000"/>
                </a:solidFill>
              </a:rPr>
              <a:t>FLUID SPECIES CONSERVATION EQUATION</a:t>
            </a:r>
            <a:endParaRPr lang="en-US" sz="2000"/>
          </a:p>
        </p:txBody>
      </p:sp>
      <p:sp>
        <p:nvSpPr>
          <p:cNvPr id="11272" name="Rectangle 4"/>
          <p:cNvSpPr>
            <a:spLocks noChangeArrowheads="1"/>
          </p:cNvSpPr>
          <p:nvPr/>
        </p:nvSpPr>
        <p:spPr bwMode="auto">
          <a:xfrm>
            <a:off x="6103938" y="4835525"/>
            <a:ext cx="304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100">
                <a:solidFill>
                  <a:srgbClr val="000000"/>
                </a:solidFill>
              </a:rPr>
              <a:t>k = 2</a:t>
            </a:r>
            <a:endParaRPr lang="en-US" sz="2000"/>
          </a:p>
        </p:txBody>
      </p:sp>
      <p:grpSp>
        <p:nvGrpSpPr>
          <p:cNvPr id="11273" name="Group 5"/>
          <p:cNvGrpSpPr>
            <a:grpSpLocks/>
          </p:cNvGrpSpPr>
          <p:nvPr/>
        </p:nvGrpSpPr>
        <p:grpSpPr bwMode="auto">
          <a:xfrm>
            <a:off x="4976266" y="1217613"/>
            <a:ext cx="3768725" cy="3721100"/>
            <a:chOff x="1722" y="923"/>
            <a:chExt cx="2374" cy="2344"/>
          </a:xfrm>
        </p:grpSpPr>
        <p:sp>
          <p:nvSpPr>
            <p:cNvPr id="11278" name="Rectangle 6"/>
            <p:cNvSpPr>
              <a:spLocks noChangeArrowheads="1"/>
            </p:cNvSpPr>
            <p:nvPr/>
          </p:nvSpPr>
          <p:spPr bwMode="auto">
            <a:xfrm>
              <a:off x="2755" y="1954"/>
              <a:ext cx="280" cy="2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79" name="Rectangle 7"/>
            <p:cNvSpPr>
              <a:spLocks noChangeArrowheads="1"/>
            </p:cNvSpPr>
            <p:nvPr/>
          </p:nvSpPr>
          <p:spPr bwMode="auto">
            <a:xfrm>
              <a:off x="1722" y="1954"/>
              <a:ext cx="282" cy="2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0" name="Oval 8"/>
            <p:cNvSpPr>
              <a:spLocks noChangeArrowheads="1"/>
            </p:cNvSpPr>
            <p:nvPr/>
          </p:nvSpPr>
          <p:spPr bwMode="auto">
            <a:xfrm>
              <a:off x="2252" y="2009"/>
              <a:ext cx="253" cy="169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1" name="Line 9"/>
            <p:cNvSpPr>
              <a:spLocks noChangeShapeType="1"/>
            </p:cNvSpPr>
            <p:nvPr/>
          </p:nvSpPr>
          <p:spPr bwMode="auto">
            <a:xfrm>
              <a:off x="2002" y="2092"/>
              <a:ext cx="2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2" name="Line 10"/>
            <p:cNvSpPr>
              <a:spLocks noChangeShapeType="1"/>
            </p:cNvSpPr>
            <p:nvPr/>
          </p:nvSpPr>
          <p:spPr bwMode="auto">
            <a:xfrm>
              <a:off x="2504" y="2092"/>
              <a:ext cx="2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3" name="Freeform 11"/>
            <p:cNvSpPr>
              <a:spLocks/>
            </p:cNvSpPr>
            <p:nvPr/>
          </p:nvSpPr>
          <p:spPr bwMode="auto">
            <a:xfrm>
              <a:off x="2699" y="2065"/>
              <a:ext cx="56" cy="55"/>
            </a:xfrm>
            <a:custGeom>
              <a:avLst/>
              <a:gdLst>
                <a:gd name="T0" fmla="*/ 0 w 56"/>
                <a:gd name="T1" fmla="*/ 0 h 55"/>
                <a:gd name="T2" fmla="*/ 56 w 56"/>
                <a:gd name="T3" fmla="*/ 27 h 55"/>
                <a:gd name="T4" fmla="*/ 0 w 56"/>
                <a:gd name="T5" fmla="*/ 55 h 55"/>
                <a:gd name="T6" fmla="*/ 28 w 56"/>
                <a:gd name="T7" fmla="*/ 27 h 55"/>
                <a:gd name="T8" fmla="*/ 0 w 56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5"/>
                <a:gd name="T17" fmla="*/ 56 w 56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5">
                  <a:moveTo>
                    <a:pt x="0" y="0"/>
                  </a:moveTo>
                  <a:lnTo>
                    <a:pt x="56" y="27"/>
                  </a:lnTo>
                  <a:lnTo>
                    <a:pt x="0" y="55"/>
                  </a:lnTo>
                  <a:lnTo>
                    <a:pt x="28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84" name="Rectangle 12"/>
            <p:cNvSpPr>
              <a:spLocks noChangeArrowheads="1"/>
            </p:cNvSpPr>
            <p:nvPr/>
          </p:nvSpPr>
          <p:spPr bwMode="auto">
            <a:xfrm>
              <a:off x="1767" y="1994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11285" name="Rectangle 13"/>
            <p:cNvSpPr>
              <a:spLocks noChangeArrowheads="1"/>
            </p:cNvSpPr>
            <p:nvPr/>
          </p:nvSpPr>
          <p:spPr bwMode="auto">
            <a:xfrm>
              <a:off x="1787" y="2098"/>
              <a:ext cx="16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j = 1</a:t>
              </a:r>
              <a:endParaRPr lang="en-US" sz="2000"/>
            </a:p>
          </p:txBody>
        </p:sp>
        <p:sp>
          <p:nvSpPr>
            <p:cNvPr id="11286" name="Rectangle 14"/>
            <p:cNvSpPr>
              <a:spLocks noChangeArrowheads="1"/>
            </p:cNvSpPr>
            <p:nvPr/>
          </p:nvSpPr>
          <p:spPr bwMode="auto">
            <a:xfrm>
              <a:off x="2355" y="2041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11287" name="Rectangle 15"/>
            <p:cNvSpPr>
              <a:spLocks noChangeArrowheads="1"/>
            </p:cNvSpPr>
            <p:nvPr/>
          </p:nvSpPr>
          <p:spPr bwMode="auto">
            <a:xfrm>
              <a:off x="2423" y="2083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/>
            </a:p>
          </p:txBody>
        </p:sp>
        <p:sp>
          <p:nvSpPr>
            <p:cNvPr id="11288" name="Rectangle 16"/>
            <p:cNvSpPr>
              <a:spLocks noChangeArrowheads="1"/>
            </p:cNvSpPr>
            <p:nvPr/>
          </p:nvSpPr>
          <p:spPr bwMode="auto">
            <a:xfrm>
              <a:off x="2379" y="1970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11289" name="Rectangle 17"/>
            <p:cNvSpPr>
              <a:spLocks noChangeArrowheads="1"/>
            </p:cNvSpPr>
            <p:nvPr/>
          </p:nvSpPr>
          <p:spPr bwMode="auto">
            <a:xfrm>
              <a:off x="3788" y="1954"/>
              <a:ext cx="278" cy="278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0" name="Freeform 18"/>
            <p:cNvSpPr>
              <a:spLocks/>
            </p:cNvSpPr>
            <p:nvPr/>
          </p:nvSpPr>
          <p:spPr bwMode="auto">
            <a:xfrm>
              <a:off x="3285" y="2009"/>
              <a:ext cx="251" cy="168"/>
            </a:xfrm>
            <a:custGeom>
              <a:avLst/>
              <a:gdLst>
                <a:gd name="T0" fmla="*/ 251 w 251"/>
                <a:gd name="T1" fmla="*/ 83 h 168"/>
                <a:gd name="T2" fmla="*/ 248 w 251"/>
                <a:gd name="T3" fmla="*/ 67 h 168"/>
                <a:gd name="T4" fmla="*/ 241 w 251"/>
                <a:gd name="T5" fmla="*/ 50 h 168"/>
                <a:gd name="T6" fmla="*/ 229 w 251"/>
                <a:gd name="T7" fmla="*/ 37 h 168"/>
                <a:gd name="T8" fmla="*/ 214 w 251"/>
                <a:gd name="T9" fmla="*/ 23 h 168"/>
                <a:gd name="T10" fmla="*/ 196 w 251"/>
                <a:gd name="T11" fmla="*/ 15 h 168"/>
                <a:gd name="T12" fmla="*/ 174 w 251"/>
                <a:gd name="T13" fmla="*/ 6 h 168"/>
                <a:gd name="T14" fmla="*/ 150 w 251"/>
                <a:gd name="T15" fmla="*/ 1 h 168"/>
                <a:gd name="T16" fmla="*/ 125 w 251"/>
                <a:gd name="T17" fmla="*/ 0 h 168"/>
                <a:gd name="T18" fmla="*/ 100 w 251"/>
                <a:gd name="T19" fmla="*/ 1 h 168"/>
                <a:gd name="T20" fmla="*/ 76 w 251"/>
                <a:gd name="T21" fmla="*/ 6 h 168"/>
                <a:gd name="T22" fmla="*/ 55 w 251"/>
                <a:gd name="T23" fmla="*/ 15 h 168"/>
                <a:gd name="T24" fmla="*/ 37 w 251"/>
                <a:gd name="T25" fmla="*/ 23 h 168"/>
                <a:gd name="T26" fmla="*/ 21 w 251"/>
                <a:gd name="T27" fmla="*/ 37 h 168"/>
                <a:gd name="T28" fmla="*/ 10 w 251"/>
                <a:gd name="T29" fmla="*/ 50 h 168"/>
                <a:gd name="T30" fmla="*/ 3 w 251"/>
                <a:gd name="T31" fmla="*/ 67 h 168"/>
                <a:gd name="T32" fmla="*/ 0 w 251"/>
                <a:gd name="T33" fmla="*/ 83 h 168"/>
                <a:gd name="T34" fmla="*/ 3 w 251"/>
                <a:gd name="T35" fmla="*/ 99 h 168"/>
                <a:gd name="T36" fmla="*/ 10 w 251"/>
                <a:gd name="T37" fmla="*/ 116 h 168"/>
                <a:gd name="T38" fmla="*/ 21 w 251"/>
                <a:gd name="T39" fmla="*/ 131 h 168"/>
                <a:gd name="T40" fmla="*/ 37 w 251"/>
                <a:gd name="T41" fmla="*/ 142 h 168"/>
                <a:gd name="T42" fmla="*/ 55 w 251"/>
                <a:gd name="T43" fmla="*/ 153 h 168"/>
                <a:gd name="T44" fmla="*/ 76 w 251"/>
                <a:gd name="T45" fmla="*/ 160 h 168"/>
                <a:gd name="T46" fmla="*/ 100 w 251"/>
                <a:gd name="T47" fmla="*/ 166 h 168"/>
                <a:gd name="T48" fmla="*/ 125 w 251"/>
                <a:gd name="T49" fmla="*/ 168 h 168"/>
                <a:gd name="T50" fmla="*/ 150 w 251"/>
                <a:gd name="T51" fmla="*/ 166 h 168"/>
                <a:gd name="T52" fmla="*/ 174 w 251"/>
                <a:gd name="T53" fmla="*/ 160 h 168"/>
                <a:gd name="T54" fmla="*/ 196 w 251"/>
                <a:gd name="T55" fmla="*/ 153 h 168"/>
                <a:gd name="T56" fmla="*/ 214 w 251"/>
                <a:gd name="T57" fmla="*/ 142 h 168"/>
                <a:gd name="T58" fmla="*/ 229 w 251"/>
                <a:gd name="T59" fmla="*/ 131 h 168"/>
                <a:gd name="T60" fmla="*/ 241 w 251"/>
                <a:gd name="T61" fmla="*/ 116 h 168"/>
                <a:gd name="T62" fmla="*/ 248 w 251"/>
                <a:gd name="T63" fmla="*/ 99 h 168"/>
                <a:gd name="T64" fmla="*/ 251 w 251"/>
                <a:gd name="T65" fmla="*/ 83 h 1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1"/>
                <a:gd name="T100" fmla="*/ 0 h 168"/>
                <a:gd name="T101" fmla="*/ 251 w 251"/>
                <a:gd name="T102" fmla="*/ 168 h 16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1" h="168">
                  <a:moveTo>
                    <a:pt x="251" y="83"/>
                  </a:moveTo>
                  <a:lnTo>
                    <a:pt x="248" y="67"/>
                  </a:lnTo>
                  <a:lnTo>
                    <a:pt x="241" y="50"/>
                  </a:lnTo>
                  <a:lnTo>
                    <a:pt x="229" y="37"/>
                  </a:lnTo>
                  <a:lnTo>
                    <a:pt x="214" y="23"/>
                  </a:lnTo>
                  <a:lnTo>
                    <a:pt x="196" y="15"/>
                  </a:lnTo>
                  <a:lnTo>
                    <a:pt x="174" y="6"/>
                  </a:lnTo>
                  <a:lnTo>
                    <a:pt x="150" y="1"/>
                  </a:lnTo>
                  <a:lnTo>
                    <a:pt x="125" y="0"/>
                  </a:lnTo>
                  <a:lnTo>
                    <a:pt x="100" y="1"/>
                  </a:lnTo>
                  <a:lnTo>
                    <a:pt x="76" y="6"/>
                  </a:lnTo>
                  <a:lnTo>
                    <a:pt x="55" y="15"/>
                  </a:lnTo>
                  <a:lnTo>
                    <a:pt x="37" y="23"/>
                  </a:lnTo>
                  <a:lnTo>
                    <a:pt x="21" y="37"/>
                  </a:lnTo>
                  <a:lnTo>
                    <a:pt x="10" y="50"/>
                  </a:lnTo>
                  <a:lnTo>
                    <a:pt x="3" y="67"/>
                  </a:lnTo>
                  <a:lnTo>
                    <a:pt x="0" y="83"/>
                  </a:lnTo>
                  <a:lnTo>
                    <a:pt x="3" y="99"/>
                  </a:lnTo>
                  <a:lnTo>
                    <a:pt x="10" y="116"/>
                  </a:lnTo>
                  <a:lnTo>
                    <a:pt x="21" y="131"/>
                  </a:lnTo>
                  <a:lnTo>
                    <a:pt x="37" y="142"/>
                  </a:lnTo>
                  <a:lnTo>
                    <a:pt x="55" y="153"/>
                  </a:lnTo>
                  <a:lnTo>
                    <a:pt x="76" y="160"/>
                  </a:lnTo>
                  <a:lnTo>
                    <a:pt x="100" y="166"/>
                  </a:lnTo>
                  <a:lnTo>
                    <a:pt x="125" y="168"/>
                  </a:lnTo>
                  <a:lnTo>
                    <a:pt x="150" y="166"/>
                  </a:lnTo>
                  <a:lnTo>
                    <a:pt x="174" y="160"/>
                  </a:lnTo>
                  <a:lnTo>
                    <a:pt x="196" y="153"/>
                  </a:lnTo>
                  <a:lnTo>
                    <a:pt x="214" y="142"/>
                  </a:lnTo>
                  <a:lnTo>
                    <a:pt x="229" y="131"/>
                  </a:lnTo>
                  <a:lnTo>
                    <a:pt x="241" y="116"/>
                  </a:lnTo>
                  <a:lnTo>
                    <a:pt x="248" y="99"/>
                  </a:lnTo>
                  <a:lnTo>
                    <a:pt x="251" y="8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1" name="Line 19"/>
            <p:cNvSpPr>
              <a:spLocks noChangeShapeType="1"/>
            </p:cNvSpPr>
            <p:nvPr/>
          </p:nvSpPr>
          <p:spPr bwMode="auto">
            <a:xfrm flipH="1">
              <a:off x="3536" y="2092"/>
              <a:ext cx="25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2" name="Freeform 20"/>
            <p:cNvSpPr>
              <a:spLocks/>
            </p:cNvSpPr>
            <p:nvPr/>
          </p:nvSpPr>
          <p:spPr bwMode="auto">
            <a:xfrm>
              <a:off x="3731" y="2065"/>
              <a:ext cx="57" cy="55"/>
            </a:xfrm>
            <a:custGeom>
              <a:avLst/>
              <a:gdLst>
                <a:gd name="T0" fmla="*/ 0 w 57"/>
                <a:gd name="T1" fmla="*/ 55 h 55"/>
                <a:gd name="T2" fmla="*/ 57 w 57"/>
                <a:gd name="T3" fmla="*/ 27 h 55"/>
                <a:gd name="T4" fmla="*/ 0 w 57"/>
                <a:gd name="T5" fmla="*/ 0 h 55"/>
                <a:gd name="T6" fmla="*/ 28 w 57"/>
                <a:gd name="T7" fmla="*/ 27 h 55"/>
                <a:gd name="T8" fmla="*/ 0 w 57"/>
                <a:gd name="T9" fmla="*/ 55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55"/>
                <a:gd name="T17" fmla="*/ 57 w 57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55">
                  <a:moveTo>
                    <a:pt x="0" y="55"/>
                  </a:moveTo>
                  <a:lnTo>
                    <a:pt x="57" y="27"/>
                  </a:lnTo>
                  <a:lnTo>
                    <a:pt x="0" y="0"/>
                  </a:lnTo>
                  <a:lnTo>
                    <a:pt x="28" y="27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3" name="Line 21"/>
            <p:cNvSpPr>
              <a:spLocks noChangeShapeType="1"/>
            </p:cNvSpPr>
            <p:nvPr/>
          </p:nvSpPr>
          <p:spPr bwMode="auto">
            <a:xfrm flipH="1">
              <a:off x="3033" y="2092"/>
              <a:ext cx="25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94" name="Rectangle 22"/>
            <p:cNvSpPr>
              <a:spLocks noChangeArrowheads="1"/>
            </p:cNvSpPr>
            <p:nvPr/>
          </p:nvSpPr>
          <p:spPr bwMode="auto">
            <a:xfrm>
              <a:off x="3840" y="1994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11295" name="Rectangle 23"/>
            <p:cNvSpPr>
              <a:spLocks noChangeArrowheads="1"/>
            </p:cNvSpPr>
            <p:nvPr/>
          </p:nvSpPr>
          <p:spPr bwMode="auto">
            <a:xfrm>
              <a:off x="3858" y="2098"/>
              <a:ext cx="16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j = 3</a:t>
              </a:r>
              <a:endParaRPr lang="en-US" sz="2000"/>
            </a:p>
          </p:txBody>
        </p:sp>
        <p:sp>
          <p:nvSpPr>
            <p:cNvPr id="11296" name="Rectangle 24"/>
            <p:cNvSpPr>
              <a:spLocks noChangeArrowheads="1"/>
            </p:cNvSpPr>
            <p:nvPr/>
          </p:nvSpPr>
          <p:spPr bwMode="auto">
            <a:xfrm>
              <a:off x="3383" y="2035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11297" name="Rectangle 25"/>
            <p:cNvSpPr>
              <a:spLocks noChangeArrowheads="1"/>
            </p:cNvSpPr>
            <p:nvPr/>
          </p:nvSpPr>
          <p:spPr bwMode="auto">
            <a:xfrm>
              <a:off x="3453" y="2077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11298" name="Rectangle 26"/>
            <p:cNvSpPr>
              <a:spLocks noChangeArrowheads="1"/>
            </p:cNvSpPr>
            <p:nvPr/>
          </p:nvSpPr>
          <p:spPr bwMode="auto">
            <a:xfrm>
              <a:off x="3409" y="1964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11299" name="Rectangle 27"/>
            <p:cNvSpPr>
              <a:spLocks noChangeArrowheads="1"/>
            </p:cNvSpPr>
            <p:nvPr/>
          </p:nvSpPr>
          <p:spPr bwMode="auto">
            <a:xfrm>
              <a:off x="2754" y="923"/>
              <a:ext cx="278" cy="2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0" name="Freeform 28"/>
            <p:cNvSpPr>
              <a:spLocks/>
            </p:cNvSpPr>
            <p:nvPr/>
          </p:nvSpPr>
          <p:spPr bwMode="auto">
            <a:xfrm>
              <a:off x="2809" y="1452"/>
              <a:ext cx="168" cy="252"/>
            </a:xfrm>
            <a:custGeom>
              <a:avLst/>
              <a:gdLst>
                <a:gd name="T0" fmla="*/ 84 w 168"/>
                <a:gd name="T1" fmla="*/ 0 h 252"/>
                <a:gd name="T2" fmla="*/ 68 w 168"/>
                <a:gd name="T3" fmla="*/ 3 h 252"/>
                <a:gd name="T4" fmla="*/ 52 w 168"/>
                <a:gd name="T5" fmla="*/ 11 h 252"/>
                <a:gd name="T6" fmla="*/ 37 w 168"/>
                <a:gd name="T7" fmla="*/ 23 h 252"/>
                <a:gd name="T8" fmla="*/ 25 w 168"/>
                <a:gd name="T9" fmla="*/ 37 h 252"/>
                <a:gd name="T10" fmla="*/ 15 w 168"/>
                <a:gd name="T11" fmla="*/ 55 h 252"/>
                <a:gd name="T12" fmla="*/ 7 w 168"/>
                <a:gd name="T13" fmla="*/ 78 h 252"/>
                <a:gd name="T14" fmla="*/ 1 w 168"/>
                <a:gd name="T15" fmla="*/ 101 h 252"/>
                <a:gd name="T16" fmla="*/ 0 w 168"/>
                <a:gd name="T17" fmla="*/ 127 h 252"/>
                <a:gd name="T18" fmla="*/ 1 w 168"/>
                <a:gd name="T19" fmla="*/ 152 h 252"/>
                <a:gd name="T20" fmla="*/ 7 w 168"/>
                <a:gd name="T21" fmla="*/ 176 h 252"/>
                <a:gd name="T22" fmla="*/ 15 w 168"/>
                <a:gd name="T23" fmla="*/ 197 h 252"/>
                <a:gd name="T24" fmla="*/ 25 w 168"/>
                <a:gd name="T25" fmla="*/ 214 h 252"/>
                <a:gd name="T26" fmla="*/ 37 w 168"/>
                <a:gd name="T27" fmla="*/ 231 h 252"/>
                <a:gd name="T28" fmla="*/ 52 w 168"/>
                <a:gd name="T29" fmla="*/ 241 h 252"/>
                <a:gd name="T30" fmla="*/ 68 w 168"/>
                <a:gd name="T31" fmla="*/ 249 h 252"/>
                <a:gd name="T32" fmla="*/ 84 w 168"/>
                <a:gd name="T33" fmla="*/ 252 h 252"/>
                <a:gd name="T34" fmla="*/ 101 w 168"/>
                <a:gd name="T35" fmla="*/ 249 h 252"/>
                <a:gd name="T36" fmla="*/ 117 w 168"/>
                <a:gd name="T37" fmla="*/ 241 h 252"/>
                <a:gd name="T38" fmla="*/ 131 w 168"/>
                <a:gd name="T39" fmla="*/ 231 h 252"/>
                <a:gd name="T40" fmla="*/ 144 w 168"/>
                <a:gd name="T41" fmla="*/ 214 h 252"/>
                <a:gd name="T42" fmla="*/ 153 w 168"/>
                <a:gd name="T43" fmla="*/ 197 h 252"/>
                <a:gd name="T44" fmla="*/ 162 w 168"/>
                <a:gd name="T45" fmla="*/ 176 h 252"/>
                <a:gd name="T46" fmla="*/ 166 w 168"/>
                <a:gd name="T47" fmla="*/ 152 h 252"/>
                <a:gd name="T48" fmla="*/ 168 w 168"/>
                <a:gd name="T49" fmla="*/ 127 h 252"/>
                <a:gd name="T50" fmla="*/ 166 w 168"/>
                <a:gd name="T51" fmla="*/ 101 h 252"/>
                <a:gd name="T52" fmla="*/ 162 w 168"/>
                <a:gd name="T53" fmla="*/ 78 h 252"/>
                <a:gd name="T54" fmla="*/ 153 w 168"/>
                <a:gd name="T55" fmla="*/ 55 h 252"/>
                <a:gd name="T56" fmla="*/ 144 w 168"/>
                <a:gd name="T57" fmla="*/ 37 h 252"/>
                <a:gd name="T58" fmla="*/ 131 w 168"/>
                <a:gd name="T59" fmla="*/ 23 h 252"/>
                <a:gd name="T60" fmla="*/ 117 w 168"/>
                <a:gd name="T61" fmla="*/ 11 h 252"/>
                <a:gd name="T62" fmla="*/ 101 w 168"/>
                <a:gd name="T63" fmla="*/ 3 h 252"/>
                <a:gd name="T64" fmla="*/ 84 w 168"/>
                <a:gd name="T65" fmla="*/ 0 h 2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8"/>
                <a:gd name="T100" fmla="*/ 0 h 252"/>
                <a:gd name="T101" fmla="*/ 168 w 168"/>
                <a:gd name="T102" fmla="*/ 252 h 2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8" h="252">
                  <a:moveTo>
                    <a:pt x="84" y="0"/>
                  </a:moveTo>
                  <a:lnTo>
                    <a:pt x="68" y="3"/>
                  </a:lnTo>
                  <a:lnTo>
                    <a:pt x="52" y="11"/>
                  </a:lnTo>
                  <a:lnTo>
                    <a:pt x="37" y="23"/>
                  </a:lnTo>
                  <a:lnTo>
                    <a:pt x="25" y="37"/>
                  </a:lnTo>
                  <a:lnTo>
                    <a:pt x="15" y="55"/>
                  </a:lnTo>
                  <a:lnTo>
                    <a:pt x="7" y="78"/>
                  </a:lnTo>
                  <a:lnTo>
                    <a:pt x="1" y="101"/>
                  </a:lnTo>
                  <a:lnTo>
                    <a:pt x="0" y="127"/>
                  </a:lnTo>
                  <a:lnTo>
                    <a:pt x="1" y="152"/>
                  </a:lnTo>
                  <a:lnTo>
                    <a:pt x="7" y="176"/>
                  </a:lnTo>
                  <a:lnTo>
                    <a:pt x="15" y="197"/>
                  </a:lnTo>
                  <a:lnTo>
                    <a:pt x="25" y="214"/>
                  </a:lnTo>
                  <a:lnTo>
                    <a:pt x="37" y="231"/>
                  </a:lnTo>
                  <a:lnTo>
                    <a:pt x="52" y="241"/>
                  </a:lnTo>
                  <a:lnTo>
                    <a:pt x="68" y="249"/>
                  </a:lnTo>
                  <a:lnTo>
                    <a:pt x="84" y="252"/>
                  </a:lnTo>
                  <a:lnTo>
                    <a:pt x="101" y="249"/>
                  </a:lnTo>
                  <a:lnTo>
                    <a:pt x="117" y="241"/>
                  </a:lnTo>
                  <a:lnTo>
                    <a:pt x="131" y="231"/>
                  </a:lnTo>
                  <a:lnTo>
                    <a:pt x="144" y="214"/>
                  </a:lnTo>
                  <a:lnTo>
                    <a:pt x="153" y="197"/>
                  </a:lnTo>
                  <a:lnTo>
                    <a:pt x="162" y="176"/>
                  </a:lnTo>
                  <a:lnTo>
                    <a:pt x="166" y="152"/>
                  </a:lnTo>
                  <a:lnTo>
                    <a:pt x="168" y="127"/>
                  </a:lnTo>
                  <a:lnTo>
                    <a:pt x="166" y="101"/>
                  </a:lnTo>
                  <a:lnTo>
                    <a:pt x="162" y="78"/>
                  </a:lnTo>
                  <a:lnTo>
                    <a:pt x="153" y="55"/>
                  </a:lnTo>
                  <a:lnTo>
                    <a:pt x="144" y="37"/>
                  </a:lnTo>
                  <a:lnTo>
                    <a:pt x="131" y="23"/>
                  </a:lnTo>
                  <a:lnTo>
                    <a:pt x="117" y="11"/>
                  </a:lnTo>
                  <a:lnTo>
                    <a:pt x="101" y="3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1" name="Line 29"/>
            <p:cNvSpPr>
              <a:spLocks noChangeShapeType="1"/>
            </p:cNvSpPr>
            <p:nvPr/>
          </p:nvSpPr>
          <p:spPr bwMode="auto">
            <a:xfrm>
              <a:off x="2893" y="1202"/>
              <a:ext cx="1" cy="2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2" name="Freeform 30"/>
            <p:cNvSpPr>
              <a:spLocks/>
            </p:cNvSpPr>
            <p:nvPr/>
          </p:nvSpPr>
          <p:spPr bwMode="auto">
            <a:xfrm>
              <a:off x="2865" y="1202"/>
              <a:ext cx="55" cy="55"/>
            </a:xfrm>
            <a:custGeom>
              <a:avLst/>
              <a:gdLst>
                <a:gd name="T0" fmla="*/ 55 w 55"/>
                <a:gd name="T1" fmla="*/ 55 h 55"/>
                <a:gd name="T2" fmla="*/ 28 w 55"/>
                <a:gd name="T3" fmla="*/ 0 h 55"/>
                <a:gd name="T4" fmla="*/ 0 w 55"/>
                <a:gd name="T5" fmla="*/ 55 h 55"/>
                <a:gd name="T6" fmla="*/ 28 w 55"/>
                <a:gd name="T7" fmla="*/ 27 h 55"/>
                <a:gd name="T8" fmla="*/ 55 w 55"/>
                <a:gd name="T9" fmla="*/ 55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55"/>
                <a:gd name="T17" fmla="*/ 55 w 55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55">
                  <a:moveTo>
                    <a:pt x="55" y="55"/>
                  </a:moveTo>
                  <a:lnTo>
                    <a:pt x="28" y="0"/>
                  </a:lnTo>
                  <a:lnTo>
                    <a:pt x="0" y="55"/>
                  </a:lnTo>
                  <a:lnTo>
                    <a:pt x="28" y="27"/>
                  </a:lnTo>
                  <a:lnTo>
                    <a:pt x="55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3" name="Line 31"/>
            <p:cNvSpPr>
              <a:spLocks noChangeShapeType="1"/>
            </p:cNvSpPr>
            <p:nvPr/>
          </p:nvSpPr>
          <p:spPr bwMode="auto">
            <a:xfrm>
              <a:off x="2893" y="1704"/>
              <a:ext cx="1" cy="2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04" name="Rectangle 32"/>
            <p:cNvSpPr>
              <a:spLocks noChangeArrowheads="1"/>
            </p:cNvSpPr>
            <p:nvPr/>
          </p:nvSpPr>
          <p:spPr bwMode="auto">
            <a:xfrm>
              <a:off x="2805" y="958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11305" name="Rectangle 33"/>
            <p:cNvSpPr>
              <a:spLocks noChangeArrowheads="1"/>
            </p:cNvSpPr>
            <p:nvPr/>
          </p:nvSpPr>
          <p:spPr bwMode="auto">
            <a:xfrm>
              <a:off x="2824" y="1062"/>
              <a:ext cx="16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j = 2</a:t>
              </a:r>
              <a:endParaRPr lang="en-US" sz="2000"/>
            </a:p>
          </p:txBody>
        </p:sp>
        <p:sp>
          <p:nvSpPr>
            <p:cNvPr id="11306" name="Rectangle 34"/>
            <p:cNvSpPr>
              <a:spLocks noChangeArrowheads="1"/>
            </p:cNvSpPr>
            <p:nvPr/>
          </p:nvSpPr>
          <p:spPr bwMode="auto">
            <a:xfrm>
              <a:off x="2859" y="1524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11307" name="Rectangle 35"/>
            <p:cNvSpPr>
              <a:spLocks noChangeArrowheads="1"/>
            </p:cNvSpPr>
            <p:nvPr/>
          </p:nvSpPr>
          <p:spPr bwMode="auto">
            <a:xfrm>
              <a:off x="2927" y="1565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11308" name="Rectangle 36"/>
            <p:cNvSpPr>
              <a:spLocks noChangeArrowheads="1"/>
            </p:cNvSpPr>
            <p:nvPr/>
          </p:nvSpPr>
          <p:spPr bwMode="auto">
            <a:xfrm>
              <a:off x="2883" y="1452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11309" name="Rectangle 37"/>
            <p:cNvSpPr>
              <a:spLocks noChangeArrowheads="1"/>
            </p:cNvSpPr>
            <p:nvPr/>
          </p:nvSpPr>
          <p:spPr bwMode="auto">
            <a:xfrm>
              <a:off x="2754" y="2988"/>
              <a:ext cx="279" cy="2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0" name="Freeform 38"/>
            <p:cNvSpPr>
              <a:spLocks/>
            </p:cNvSpPr>
            <p:nvPr/>
          </p:nvSpPr>
          <p:spPr bwMode="auto">
            <a:xfrm>
              <a:off x="2810" y="2486"/>
              <a:ext cx="167" cy="250"/>
            </a:xfrm>
            <a:custGeom>
              <a:avLst/>
              <a:gdLst>
                <a:gd name="T0" fmla="*/ 83 w 167"/>
                <a:gd name="T1" fmla="*/ 250 h 250"/>
                <a:gd name="T2" fmla="*/ 100 w 167"/>
                <a:gd name="T3" fmla="*/ 247 h 250"/>
                <a:gd name="T4" fmla="*/ 116 w 167"/>
                <a:gd name="T5" fmla="*/ 240 h 250"/>
                <a:gd name="T6" fmla="*/ 130 w 167"/>
                <a:gd name="T7" fmla="*/ 229 h 250"/>
                <a:gd name="T8" fmla="*/ 143 w 167"/>
                <a:gd name="T9" fmla="*/ 214 h 250"/>
                <a:gd name="T10" fmla="*/ 152 w 167"/>
                <a:gd name="T11" fmla="*/ 195 h 250"/>
                <a:gd name="T12" fmla="*/ 161 w 167"/>
                <a:gd name="T13" fmla="*/ 174 h 250"/>
                <a:gd name="T14" fmla="*/ 165 w 167"/>
                <a:gd name="T15" fmla="*/ 150 h 250"/>
                <a:gd name="T16" fmla="*/ 167 w 167"/>
                <a:gd name="T17" fmla="*/ 125 h 250"/>
                <a:gd name="T18" fmla="*/ 165 w 167"/>
                <a:gd name="T19" fmla="*/ 100 h 250"/>
                <a:gd name="T20" fmla="*/ 161 w 167"/>
                <a:gd name="T21" fmla="*/ 76 h 250"/>
                <a:gd name="T22" fmla="*/ 152 w 167"/>
                <a:gd name="T23" fmla="*/ 55 h 250"/>
                <a:gd name="T24" fmla="*/ 143 w 167"/>
                <a:gd name="T25" fmla="*/ 36 h 250"/>
                <a:gd name="T26" fmla="*/ 130 w 167"/>
                <a:gd name="T27" fmla="*/ 21 h 250"/>
                <a:gd name="T28" fmla="*/ 116 w 167"/>
                <a:gd name="T29" fmla="*/ 11 h 250"/>
                <a:gd name="T30" fmla="*/ 100 w 167"/>
                <a:gd name="T31" fmla="*/ 3 h 250"/>
                <a:gd name="T32" fmla="*/ 83 w 167"/>
                <a:gd name="T33" fmla="*/ 0 h 250"/>
                <a:gd name="T34" fmla="*/ 67 w 167"/>
                <a:gd name="T35" fmla="*/ 3 h 250"/>
                <a:gd name="T36" fmla="*/ 51 w 167"/>
                <a:gd name="T37" fmla="*/ 11 h 250"/>
                <a:gd name="T38" fmla="*/ 37 w 167"/>
                <a:gd name="T39" fmla="*/ 21 h 250"/>
                <a:gd name="T40" fmla="*/ 24 w 167"/>
                <a:gd name="T41" fmla="*/ 36 h 250"/>
                <a:gd name="T42" fmla="*/ 15 w 167"/>
                <a:gd name="T43" fmla="*/ 55 h 250"/>
                <a:gd name="T44" fmla="*/ 6 w 167"/>
                <a:gd name="T45" fmla="*/ 76 h 250"/>
                <a:gd name="T46" fmla="*/ 2 w 167"/>
                <a:gd name="T47" fmla="*/ 100 h 250"/>
                <a:gd name="T48" fmla="*/ 0 w 167"/>
                <a:gd name="T49" fmla="*/ 125 h 250"/>
                <a:gd name="T50" fmla="*/ 2 w 167"/>
                <a:gd name="T51" fmla="*/ 150 h 250"/>
                <a:gd name="T52" fmla="*/ 6 w 167"/>
                <a:gd name="T53" fmla="*/ 174 h 250"/>
                <a:gd name="T54" fmla="*/ 15 w 167"/>
                <a:gd name="T55" fmla="*/ 195 h 250"/>
                <a:gd name="T56" fmla="*/ 24 w 167"/>
                <a:gd name="T57" fmla="*/ 214 h 250"/>
                <a:gd name="T58" fmla="*/ 37 w 167"/>
                <a:gd name="T59" fmla="*/ 229 h 250"/>
                <a:gd name="T60" fmla="*/ 51 w 167"/>
                <a:gd name="T61" fmla="*/ 240 h 250"/>
                <a:gd name="T62" fmla="*/ 67 w 167"/>
                <a:gd name="T63" fmla="*/ 247 h 250"/>
                <a:gd name="T64" fmla="*/ 83 w 167"/>
                <a:gd name="T65" fmla="*/ 250 h 2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7"/>
                <a:gd name="T100" fmla="*/ 0 h 250"/>
                <a:gd name="T101" fmla="*/ 167 w 167"/>
                <a:gd name="T102" fmla="*/ 250 h 25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7" h="250">
                  <a:moveTo>
                    <a:pt x="83" y="250"/>
                  </a:moveTo>
                  <a:lnTo>
                    <a:pt x="100" y="247"/>
                  </a:lnTo>
                  <a:lnTo>
                    <a:pt x="116" y="240"/>
                  </a:lnTo>
                  <a:lnTo>
                    <a:pt x="130" y="229"/>
                  </a:lnTo>
                  <a:lnTo>
                    <a:pt x="143" y="214"/>
                  </a:lnTo>
                  <a:lnTo>
                    <a:pt x="152" y="195"/>
                  </a:lnTo>
                  <a:lnTo>
                    <a:pt x="161" y="174"/>
                  </a:lnTo>
                  <a:lnTo>
                    <a:pt x="165" y="150"/>
                  </a:lnTo>
                  <a:lnTo>
                    <a:pt x="167" y="125"/>
                  </a:lnTo>
                  <a:lnTo>
                    <a:pt x="165" y="100"/>
                  </a:lnTo>
                  <a:lnTo>
                    <a:pt x="161" y="76"/>
                  </a:lnTo>
                  <a:lnTo>
                    <a:pt x="152" y="55"/>
                  </a:lnTo>
                  <a:lnTo>
                    <a:pt x="143" y="36"/>
                  </a:lnTo>
                  <a:lnTo>
                    <a:pt x="130" y="21"/>
                  </a:lnTo>
                  <a:lnTo>
                    <a:pt x="116" y="11"/>
                  </a:lnTo>
                  <a:lnTo>
                    <a:pt x="100" y="3"/>
                  </a:lnTo>
                  <a:lnTo>
                    <a:pt x="83" y="0"/>
                  </a:lnTo>
                  <a:lnTo>
                    <a:pt x="67" y="3"/>
                  </a:lnTo>
                  <a:lnTo>
                    <a:pt x="51" y="11"/>
                  </a:lnTo>
                  <a:lnTo>
                    <a:pt x="37" y="21"/>
                  </a:lnTo>
                  <a:lnTo>
                    <a:pt x="24" y="36"/>
                  </a:lnTo>
                  <a:lnTo>
                    <a:pt x="15" y="55"/>
                  </a:lnTo>
                  <a:lnTo>
                    <a:pt x="6" y="76"/>
                  </a:lnTo>
                  <a:lnTo>
                    <a:pt x="2" y="100"/>
                  </a:lnTo>
                  <a:lnTo>
                    <a:pt x="0" y="125"/>
                  </a:lnTo>
                  <a:lnTo>
                    <a:pt x="2" y="150"/>
                  </a:lnTo>
                  <a:lnTo>
                    <a:pt x="6" y="174"/>
                  </a:lnTo>
                  <a:lnTo>
                    <a:pt x="15" y="195"/>
                  </a:lnTo>
                  <a:lnTo>
                    <a:pt x="24" y="214"/>
                  </a:lnTo>
                  <a:lnTo>
                    <a:pt x="37" y="229"/>
                  </a:lnTo>
                  <a:lnTo>
                    <a:pt x="51" y="240"/>
                  </a:lnTo>
                  <a:lnTo>
                    <a:pt x="67" y="247"/>
                  </a:lnTo>
                  <a:lnTo>
                    <a:pt x="83" y="25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1" name="Line 39"/>
            <p:cNvSpPr>
              <a:spLocks noChangeShapeType="1"/>
            </p:cNvSpPr>
            <p:nvPr/>
          </p:nvSpPr>
          <p:spPr bwMode="auto">
            <a:xfrm flipV="1">
              <a:off x="2893" y="2736"/>
              <a:ext cx="1" cy="2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2" name="Line 40"/>
            <p:cNvSpPr>
              <a:spLocks noChangeShapeType="1"/>
            </p:cNvSpPr>
            <p:nvPr/>
          </p:nvSpPr>
          <p:spPr bwMode="auto">
            <a:xfrm flipV="1">
              <a:off x="2893" y="2235"/>
              <a:ext cx="1" cy="25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3" name="Freeform 41"/>
            <p:cNvSpPr>
              <a:spLocks/>
            </p:cNvSpPr>
            <p:nvPr/>
          </p:nvSpPr>
          <p:spPr bwMode="auto">
            <a:xfrm>
              <a:off x="2865" y="2235"/>
              <a:ext cx="57" cy="55"/>
            </a:xfrm>
            <a:custGeom>
              <a:avLst/>
              <a:gdLst>
                <a:gd name="T0" fmla="*/ 0 w 57"/>
                <a:gd name="T1" fmla="*/ 55 h 55"/>
                <a:gd name="T2" fmla="*/ 28 w 57"/>
                <a:gd name="T3" fmla="*/ 0 h 55"/>
                <a:gd name="T4" fmla="*/ 57 w 57"/>
                <a:gd name="T5" fmla="*/ 55 h 55"/>
                <a:gd name="T6" fmla="*/ 28 w 57"/>
                <a:gd name="T7" fmla="*/ 28 h 55"/>
                <a:gd name="T8" fmla="*/ 0 w 57"/>
                <a:gd name="T9" fmla="*/ 55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55"/>
                <a:gd name="T17" fmla="*/ 57 w 57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55">
                  <a:moveTo>
                    <a:pt x="0" y="55"/>
                  </a:moveTo>
                  <a:lnTo>
                    <a:pt x="28" y="0"/>
                  </a:lnTo>
                  <a:lnTo>
                    <a:pt x="57" y="55"/>
                  </a:lnTo>
                  <a:lnTo>
                    <a:pt x="28" y="28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14" name="Rectangle 42"/>
            <p:cNvSpPr>
              <a:spLocks noChangeArrowheads="1"/>
            </p:cNvSpPr>
            <p:nvPr/>
          </p:nvSpPr>
          <p:spPr bwMode="auto">
            <a:xfrm>
              <a:off x="2805" y="3037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11315" name="Rectangle 43"/>
            <p:cNvSpPr>
              <a:spLocks noChangeArrowheads="1"/>
            </p:cNvSpPr>
            <p:nvPr/>
          </p:nvSpPr>
          <p:spPr bwMode="auto">
            <a:xfrm>
              <a:off x="2825" y="3141"/>
              <a:ext cx="16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j = 4</a:t>
              </a:r>
              <a:endParaRPr lang="en-US" sz="2000"/>
            </a:p>
          </p:txBody>
        </p:sp>
        <p:sp>
          <p:nvSpPr>
            <p:cNvPr id="11316" name="Rectangle 44"/>
            <p:cNvSpPr>
              <a:spLocks noChangeArrowheads="1"/>
            </p:cNvSpPr>
            <p:nvPr/>
          </p:nvSpPr>
          <p:spPr bwMode="auto">
            <a:xfrm>
              <a:off x="2865" y="2564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11317" name="Rectangle 45"/>
            <p:cNvSpPr>
              <a:spLocks noChangeArrowheads="1"/>
            </p:cNvSpPr>
            <p:nvPr/>
          </p:nvSpPr>
          <p:spPr bwMode="auto">
            <a:xfrm>
              <a:off x="2933" y="2605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/>
            </a:p>
          </p:txBody>
        </p:sp>
        <p:sp>
          <p:nvSpPr>
            <p:cNvPr id="11318" name="Rectangle 46"/>
            <p:cNvSpPr>
              <a:spLocks noChangeArrowheads="1"/>
            </p:cNvSpPr>
            <p:nvPr/>
          </p:nvSpPr>
          <p:spPr bwMode="auto">
            <a:xfrm>
              <a:off x="2891" y="2492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11319" name="Rectangle 47"/>
            <p:cNvSpPr>
              <a:spLocks noChangeArrowheads="1"/>
            </p:cNvSpPr>
            <p:nvPr/>
          </p:nvSpPr>
          <p:spPr bwMode="auto">
            <a:xfrm>
              <a:off x="3624" y="2558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11320" name="Rectangle 48"/>
            <p:cNvSpPr>
              <a:spLocks noChangeArrowheads="1"/>
            </p:cNvSpPr>
            <p:nvPr/>
          </p:nvSpPr>
          <p:spPr bwMode="auto">
            <a:xfrm>
              <a:off x="3692" y="2599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ji</a:t>
              </a:r>
              <a:endParaRPr lang="en-US" sz="2000"/>
            </a:p>
          </p:txBody>
        </p:sp>
        <p:sp>
          <p:nvSpPr>
            <p:cNvPr id="11321" name="Rectangle 49"/>
            <p:cNvSpPr>
              <a:spLocks noChangeArrowheads="1"/>
            </p:cNvSpPr>
            <p:nvPr/>
          </p:nvSpPr>
          <p:spPr bwMode="auto">
            <a:xfrm>
              <a:off x="3648" y="2486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11322" name="Rectangle 50"/>
            <p:cNvSpPr>
              <a:spLocks noChangeArrowheads="1"/>
            </p:cNvSpPr>
            <p:nvPr/>
          </p:nvSpPr>
          <p:spPr bwMode="auto">
            <a:xfrm>
              <a:off x="3357" y="2561"/>
              <a:ext cx="7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</a:t>
              </a:r>
              <a:endParaRPr lang="en-US" sz="2000"/>
            </a:p>
          </p:txBody>
        </p:sp>
        <p:sp>
          <p:nvSpPr>
            <p:cNvPr id="11323" name="Rectangle 51"/>
            <p:cNvSpPr>
              <a:spLocks noChangeArrowheads="1"/>
            </p:cNvSpPr>
            <p:nvPr/>
          </p:nvSpPr>
          <p:spPr bwMode="auto">
            <a:xfrm>
              <a:off x="3426" y="2602"/>
              <a:ext cx="28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</a:rPr>
                <a:t>ij</a:t>
              </a:r>
              <a:endParaRPr lang="en-US" sz="2000"/>
            </a:p>
          </p:txBody>
        </p:sp>
        <p:sp>
          <p:nvSpPr>
            <p:cNvPr id="11324" name="Rectangle 52"/>
            <p:cNvSpPr>
              <a:spLocks noChangeArrowheads="1"/>
            </p:cNvSpPr>
            <p:nvPr/>
          </p:nvSpPr>
          <p:spPr bwMode="auto">
            <a:xfrm>
              <a:off x="3383" y="2489"/>
              <a:ext cx="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.</a:t>
              </a:r>
              <a:endParaRPr lang="en-US" sz="2000"/>
            </a:p>
          </p:txBody>
        </p:sp>
        <p:sp>
          <p:nvSpPr>
            <p:cNvPr id="11325" name="Rectangle 53"/>
            <p:cNvSpPr>
              <a:spLocks noChangeArrowheads="1"/>
            </p:cNvSpPr>
            <p:nvPr/>
          </p:nvSpPr>
          <p:spPr bwMode="auto">
            <a:xfrm>
              <a:off x="3496" y="2571"/>
              <a:ext cx="5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=</a:t>
              </a:r>
              <a:endParaRPr lang="en-US" sz="2000"/>
            </a:p>
          </p:txBody>
        </p:sp>
        <p:sp>
          <p:nvSpPr>
            <p:cNvPr id="11326" name="Rectangle 54"/>
            <p:cNvSpPr>
              <a:spLocks noChangeArrowheads="1"/>
            </p:cNvSpPr>
            <p:nvPr/>
          </p:nvSpPr>
          <p:spPr bwMode="auto">
            <a:xfrm>
              <a:off x="3581" y="2559"/>
              <a:ext cx="29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-</a:t>
              </a:r>
              <a:endParaRPr lang="en-US" sz="2000"/>
            </a:p>
          </p:txBody>
        </p:sp>
        <p:sp>
          <p:nvSpPr>
            <p:cNvPr id="11327" name="Rectangle 55"/>
            <p:cNvSpPr>
              <a:spLocks noChangeArrowheads="1"/>
            </p:cNvSpPr>
            <p:nvPr/>
          </p:nvSpPr>
          <p:spPr bwMode="auto">
            <a:xfrm>
              <a:off x="1760" y="2273"/>
              <a:ext cx="24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Single</a:t>
              </a:r>
              <a:endParaRPr lang="en-US" sz="2000"/>
            </a:p>
          </p:txBody>
        </p:sp>
        <p:sp>
          <p:nvSpPr>
            <p:cNvPr id="11328" name="Rectangle 56"/>
            <p:cNvSpPr>
              <a:spLocks noChangeArrowheads="1"/>
            </p:cNvSpPr>
            <p:nvPr/>
          </p:nvSpPr>
          <p:spPr bwMode="auto">
            <a:xfrm>
              <a:off x="1787" y="2378"/>
              <a:ext cx="19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Fluid</a:t>
              </a:r>
              <a:endParaRPr lang="en-US" sz="2000"/>
            </a:p>
          </p:txBody>
        </p:sp>
        <p:sp>
          <p:nvSpPr>
            <p:cNvPr id="11329" name="Rectangle 57"/>
            <p:cNvSpPr>
              <a:spLocks noChangeArrowheads="1"/>
            </p:cNvSpPr>
            <p:nvPr/>
          </p:nvSpPr>
          <p:spPr bwMode="auto">
            <a:xfrm>
              <a:off x="1786" y="2482"/>
              <a:ext cx="19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k = 1</a:t>
              </a:r>
              <a:endParaRPr lang="en-US" sz="2000"/>
            </a:p>
          </p:txBody>
        </p:sp>
        <p:sp>
          <p:nvSpPr>
            <p:cNvPr id="11330" name="Rectangle 58"/>
            <p:cNvSpPr>
              <a:spLocks noChangeArrowheads="1"/>
            </p:cNvSpPr>
            <p:nvPr/>
          </p:nvSpPr>
          <p:spPr bwMode="auto">
            <a:xfrm>
              <a:off x="2456" y="2970"/>
              <a:ext cx="24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Single</a:t>
              </a:r>
              <a:endParaRPr lang="en-US" sz="2000"/>
            </a:p>
          </p:txBody>
        </p:sp>
        <p:sp>
          <p:nvSpPr>
            <p:cNvPr id="11331" name="Rectangle 59"/>
            <p:cNvSpPr>
              <a:spLocks noChangeArrowheads="1"/>
            </p:cNvSpPr>
            <p:nvPr/>
          </p:nvSpPr>
          <p:spPr bwMode="auto">
            <a:xfrm>
              <a:off x="2483" y="3074"/>
              <a:ext cx="19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Fluid</a:t>
              </a:r>
              <a:endParaRPr lang="en-US" sz="2000"/>
            </a:p>
          </p:txBody>
        </p:sp>
        <p:sp>
          <p:nvSpPr>
            <p:cNvPr id="11332" name="Rectangle 60"/>
            <p:cNvSpPr>
              <a:spLocks noChangeArrowheads="1"/>
            </p:cNvSpPr>
            <p:nvPr/>
          </p:nvSpPr>
          <p:spPr bwMode="auto">
            <a:xfrm>
              <a:off x="3807" y="1689"/>
              <a:ext cx="21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Fluid </a:t>
              </a:r>
              <a:endParaRPr lang="en-US" sz="2000"/>
            </a:p>
          </p:txBody>
        </p:sp>
        <p:sp>
          <p:nvSpPr>
            <p:cNvPr id="11333" name="Rectangle 61"/>
            <p:cNvSpPr>
              <a:spLocks noChangeArrowheads="1"/>
            </p:cNvSpPr>
            <p:nvPr/>
          </p:nvSpPr>
          <p:spPr bwMode="auto">
            <a:xfrm>
              <a:off x="3808" y="1793"/>
              <a:ext cx="2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Mixture</a:t>
              </a:r>
              <a:endParaRPr lang="en-US" sz="2000"/>
            </a:p>
          </p:txBody>
        </p:sp>
        <p:sp>
          <p:nvSpPr>
            <p:cNvPr id="11334" name="Rectangle 62"/>
            <p:cNvSpPr>
              <a:spLocks noChangeArrowheads="1"/>
            </p:cNvSpPr>
            <p:nvPr/>
          </p:nvSpPr>
          <p:spPr bwMode="auto">
            <a:xfrm>
              <a:off x="3111" y="932"/>
              <a:ext cx="216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Fluid </a:t>
              </a:r>
              <a:endParaRPr lang="en-US" sz="2000"/>
            </a:p>
          </p:txBody>
        </p:sp>
        <p:sp>
          <p:nvSpPr>
            <p:cNvPr id="11335" name="Rectangle 63"/>
            <p:cNvSpPr>
              <a:spLocks noChangeArrowheads="1"/>
            </p:cNvSpPr>
            <p:nvPr/>
          </p:nvSpPr>
          <p:spPr bwMode="auto">
            <a:xfrm>
              <a:off x="3112" y="1036"/>
              <a:ext cx="288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Mixture</a:t>
              </a:r>
              <a:endParaRPr lang="en-US" sz="2000"/>
            </a:p>
          </p:txBody>
        </p:sp>
        <p:sp>
          <p:nvSpPr>
            <p:cNvPr id="11336" name="Rectangle 64"/>
            <p:cNvSpPr>
              <a:spLocks noChangeArrowheads="1"/>
            </p:cNvSpPr>
            <p:nvPr/>
          </p:nvSpPr>
          <p:spPr bwMode="auto">
            <a:xfrm>
              <a:off x="2807" y="1992"/>
              <a:ext cx="211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Node</a:t>
              </a:r>
              <a:endParaRPr lang="en-US" sz="2000"/>
            </a:p>
          </p:txBody>
        </p:sp>
        <p:sp>
          <p:nvSpPr>
            <p:cNvPr id="11337" name="Rectangle 65"/>
            <p:cNvSpPr>
              <a:spLocks noChangeArrowheads="1"/>
            </p:cNvSpPr>
            <p:nvPr/>
          </p:nvSpPr>
          <p:spPr bwMode="auto">
            <a:xfrm>
              <a:off x="2901" y="2096"/>
              <a:ext cx="20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>
                  <a:solidFill>
                    <a:srgbClr val="000000"/>
                  </a:solidFill>
                </a:rPr>
                <a:t>i</a:t>
              </a:r>
              <a:endParaRPr lang="en-US" sz="2000"/>
            </a:p>
          </p:txBody>
        </p:sp>
      </p:grpSp>
      <p:sp>
        <p:nvSpPr>
          <p:cNvPr id="11274" name="Rectangle 66"/>
          <p:cNvSpPr>
            <a:spLocks noChangeArrowheads="1"/>
          </p:cNvSpPr>
          <p:nvPr/>
        </p:nvSpPr>
        <p:spPr bwMode="auto">
          <a:xfrm>
            <a:off x="1984375" y="1011238"/>
            <a:ext cx="39417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GOVERNING EQUATIONS</a:t>
            </a:r>
          </a:p>
        </p:txBody>
      </p:sp>
      <p:sp>
        <p:nvSpPr>
          <p:cNvPr id="11275" name="Text Box 67"/>
          <p:cNvSpPr txBox="1">
            <a:spLocks noChangeArrowheads="1"/>
          </p:cNvSpPr>
          <p:nvPr/>
        </p:nvSpPr>
        <p:spPr bwMode="auto">
          <a:xfrm>
            <a:off x="0" y="2095500"/>
            <a:ext cx="457835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>
              <a:spcBef>
                <a:spcPct val="50000"/>
              </a:spcBef>
            </a:pPr>
            <a:r>
              <a:rPr lang="en-US" sz="2000"/>
              <a:t> </a:t>
            </a:r>
          </a:p>
        </p:txBody>
      </p:sp>
      <p:sp>
        <p:nvSpPr>
          <p:cNvPr id="11276" name="Line 68"/>
          <p:cNvSpPr>
            <a:spLocks noChangeShapeType="1"/>
          </p:cNvSpPr>
          <p:nvPr/>
        </p:nvSpPr>
        <p:spPr bwMode="auto">
          <a:xfrm flipV="1">
            <a:off x="6011863" y="3143250"/>
            <a:ext cx="519112" cy="51911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7" name="Text Box 70"/>
          <p:cNvSpPr txBox="1">
            <a:spLocks noChangeArrowheads="1"/>
          </p:cNvSpPr>
          <p:nvPr/>
        </p:nvSpPr>
        <p:spPr bwMode="auto">
          <a:xfrm>
            <a:off x="194987" y="2670879"/>
            <a:ext cx="4935967" cy="120032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i="1" dirty="0"/>
              <a:t>Rate of Increase of Fluid </a:t>
            </a:r>
            <a:r>
              <a:rPr lang="en-US" sz="1800" i="1" dirty="0" smtClean="0"/>
              <a:t>Species </a:t>
            </a:r>
            <a:r>
              <a:rPr lang="en-US" sz="1800" i="1" dirty="0"/>
              <a:t>= </a:t>
            </a:r>
          </a:p>
          <a:p>
            <a:pPr algn="l">
              <a:spcBef>
                <a:spcPct val="50000"/>
              </a:spcBef>
            </a:pPr>
            <a:r>
              <a:rPr lang="en-US" sz="1800" i="1" dirty="0"/>
              <a:t>Fluid </a:t>
            </a:r>
            <a:r>
              <a:rPr lang="en-US" sz="1800" i="1" dirty="0" smtClean="0"/>
              <a:t>Species </a:t>
            </a:r>
            <a:r>
              <a:rPr lang="en-US" sz="1800" i="1" dirty="0"/>
              <a:t>Inflow - Fluid </a:t>
            </a:r>
            <a:r>
              <a:rPr lang="en-US" sz="1800" i="1" dirty="0" smtClean="0"/>
              <a:t>Species </a:t>
            </a:r>
            <a:r>
              <a:rPr lang="en-US" sz="1800" i="1" dirty="0"/>
              <a:t>Outflow + </a:t>
            </a:r>
          </a:p>
          <a:p>
            <a:pPr algn="l">
              <a:spcBef>
                <a:spcPct val="50000"/>
              </a:spcBef>
            </a:pPr>
            <a:r>
              <a:rPr lang="en-US" sz="1800" i="1" dirty="0"/>
              <a:t>Fluid </a:t>
            </a:r>
            <a:r>
              <a:rPr lang="en-US" sz="1800" i="1" dirty="0" smtClean="0"/>
              <a:t>Species </a:t>
            </a:r>
            <a:r>
              <a:rPr lang="en-US" sz="1800" i="1" dirty="0"/>
              <a:t>Source</a:t>
            </a:r>
          </a:p>
        </p:txBody>
      </p:sp>
      <p:graphicFrame>
        <p:nvGraphicFramePr>
          <p:cNvPr id="11266" name="Object 73"/>
          <p:cNvGraphicFramePr>
            <a:graphicFrameLocks noChangeAspect="1"/>
          </p:cNvGraphicFramePr>
          <p:nvPr/>
        </p:nvGraphicFramePr>
        <p:xfrm>
          <a:off x="881063" y="5124450"/>
          <a:ext cx="7062787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0" name="Equation" r:id="rId3" imgW="7061040" imgH="888840" progId="Equation.3">
                  <p:embed/>
                </p:oleObj>
              </mc:Choice>
              <mc:Fallback>
                <p:oleObj name="Equation" r:id="rId3" imgW="7061040" imgH="888840" progId="Equation.3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1063" y="5124450"/>
                        <a:ext cx="7062787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Object 74"/>
          <p:cNvGraphicFramePr>
            <a:graphicFrameLocks noChangeAspect="1"/>
          </p:cNvGraphicFramePr>
          <p:nvPr/>
        </p:nvGraphicFramePr>
        <p:xfrm>
          <a:off x="5780088" y="3752850"/>
          <a:ext cx="303212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1" name="Equation" r:id="rId5" imgW="304560" imgH="342720" progId="Equation.3">
                  <p:embed/>
                </p:oleObj>
              </mc:Choice>
              <mc:Fallback>
                <p:oleObj name="Equation" r:id="rId5" imgW="304560" imgH="342720" progId="Equation.3">
                  <p:embed/>
                  <p:pic>
                    <p:nvPicPr>
                      <p:cNvPr id="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0088" y="3752850"/>
                        <a:ext cx="303212" cy="34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07217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12293" name="Rectangle 2"/>
          <p:cNvSpPr>
            <a:spLocks noChangeArrowheads="1"/>
          </p:cNvSpPr>
          <p:nvPr/>
        </p:nvSpPr>
        <p:spPr bwMode="auto">
          <a:xfrm>
            <a:off x="2416175" y="1109663"/>
            <a:ext cx="39417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GOVERNING EQUATIONS</a:t>
            </a:r>
          </a:p>
        </p:txBody>
      </p:sp>
      <p:sp>
        <p:nvSpPr>
          <p:cNvPr id="12294" name="Rectangle 3"/>
          <p:cNvSpPr>
            <a:spLocks noChangeArrowheads="1"/>
          </p:cNvSpPr>
          <p:nvPr/>
        </p:nvSpPr>
        <p:spPr bwMode="auto">
          <a:xfrm>
            <a:off x="1028700" y="1660525"/>
            <a:ext cx="25844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800" b="1">
                <a:solidFill>
                  <a:srgbClr val="000000"/>
                </a:solidFill>
              </a:rPr>
              <a:t>EQUATION OF STATE</a:t>
            </a:r>
          </a:p>
        </p:txBody>
      </p:sp>
      <p:sp>
        <p:nvSpPr>
          <p:cNvPr id="12295" name="Text Box 4"/>
          <p:cNvSpPr txBox="1">
            <a:spLocks noChangeArrowheads="1"/>
          </p:cNvSpPr>
          <p:nvPr/>
        </p:nvSpPr>
        <p:spPr bwMode="auto">
          <a:xfrm>
            <a:off x="1112838" y="2251075"/>
            <a:ext cx="7645400" cy="8540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/>
              <a:t>For unsteady flow, resident mass in a control volume is calculated </a:t>
            </a:r>
          </a:p>
          <a:p>
            <a:pPr algn="l">
              <a:spcBef>
                <a:spcPct val="50000"/>
              </a:spcBef>
            </a:pPr>
            <a:r>
              <a:rPr lang="en-US" sz="2000"/>
              <a:t>from the equation of state for a real fluid</a:t>
            </a:r>
          </a:p>
        </p:txBody>
      </p:sp>
      <p:graphicFrame>
        <p:nvGraphicFramePr>
          <p:cNvPr id="12290" name="Object 5"/>
          <p:cNvGraphicFramePr>
            <a:graphicFrameLocks noChangeAspect="1"/>
          </p:cNvGraphicFramePr>
          <p:nvPr/>
        </p:nvGraphicFramePr>
        <p:xfrm>
          <a:off x="1330325" y="3395663"/>
          <a:ext cx="10160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7" name="Equation" r:id="rId3" imgW="1015920" imgH="711000" progId="Equation.3">
                  <p:embed/>
                </p:oleObj>
              </mc:Choice>
              <mc:Fallback>
                <p:oleObj name="Equation" r:id="rId3" imgW="1015920" imgH="711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0325" y="3395663"/>
                        <a:ext cx="1016000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6" name="Text Box 6"/>
          <p:cNvSpPr txBox="1">
            <a:spLocks noChangeArrowheads="1"/>
          </p:cNvSpPr>
          <p:nvPr/>
        </p:nvSpPr>
        <p:spPr bwMode="auto">
          <a:xfrm>
            <a:off x="1152525" y="4348163"/>
            <a:ext cx="5372100" cy="8540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/>
              <a:t>Z is the compressibility factor determined from</a:t>
            </a:r>
          </a:p>
          <a:p>
            <a:pPr algn="l">
              <a:spcBef>
                <a:spcPct val="50000"/>
              </a:spcBef>
            </a:pPr>
            <a:r>
              <a:rPr lang="en-US" sz="2000"/>
              <a:t>higher order equation of state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84708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40964" name="Rectangle 2"/>
          <p:cNvSpPr>
            <a:spLocks noChangeArrowheads="1"/>
          </p:cNvSpPr>
          <p:nvPr/>
        </p:nvSpPr>
        <p:spPr bwMode="auto">
          <a:xfrm>
            <a:off x="762000" y="1524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endParaRPr lang="en-US" sz="2800" b="1"/>
          </a:p>
        </p:txBody>
      </p:sp>
      <p:sp>
        <p:nvSpPr>
          <p:cNvPr id="40965" name="Rectangle 3"/>
          <p:cNvSpPr>
            <a:spLocks noChangeArrowheads="1"/>
          </p:cNvSpPr>
          <p:nvPr/>
        </p:nvSpPr>
        <p:spPr bwMode="auto">
          <a:xfrm>
            <a:off x="794390" y="1590675"/>
            <a:ext cx="2487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</a:rPr>
              <a:t> </a:t>
            </a:r>
            <a:r>
              <a:rPr lang="en-US" sz="1800" b="1" dirty="0" smtClean="0">
                <a:solidFill>
                  <a:srgbClr val="000000"/>
                </a:solidFill>
              </a:rPr>
              <a:t>Liquid-Vapor Mixtures</a:t>
            </a:r>
            <a:endParaRPr lang="en-US" sz="2000" dirty="0"/>
          </a:p>
        </p:txBody>
      </p:sp>
      <p:sp>
        <p:nvSpPr>
          <p:cNvPr id="40966" name="Rectangle 66"/>
          <p:cNvSpPr>
            <a:spLocks noChangeArrowheads="1"/>
          </p:cNvSpPr>
          <p:nvPr/>
        </p:nvSpPr>
        <p:spPr bwMode="auto">
          <a:xfrm>
            <a:off x="1984375" y="1011238"/>
            <a:ext cx="39417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GOVERNING EQUATIONS</a:t>
            </a:r>
          </a:p>
        </p:txBody>
      </p:sp>
      <p:sp>
        <p:nvSpPr>
          <p:cNvPr id="40967" name="Text Box 67"/>
          <p:cNvSpPr txBox="1">
            <a:spLocks noChangeArrowheads="1"/>
          </p:cNvSpPr>
          <p:nvPr/>
        </p:nvSpPr>
        <p:spPr bwMode="auto">
          <a:xfrm>
            <a:off x="0" y="2095500"/>
            <a:ext cx="457835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lvl="1">
              <a:spcBef>
                <a:spcPct val="50000"/>
              </a:spcBef>
            </a:pPr>
            <a:r>
              <a:rPr lang="en-US" sz="2000"/>
              <a:t> </a:t>
            </a:r>
          </a:p>
        </p:txBody>
      </p:sp>
      <p:sp>
        <p:nvSpPr>
          <p:cNvPr id="40968" name="Text Box 72"/>
          <p:cNvSpPr txBox="1">
            <a:spLocks noChangeArrowheads="1"/>
          </p:cNvSpPr>
          <p:nvPr/>
        </p:nvSpPr>
        <p:spPr bwMode="auto">
          <a:xfrm>
            <a:off x="762001" y="2151332"/>
            <a:ext cx="3886199" cy="30162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000" dirty="0" smtClean="0"/>
              <a:t>If the enthalpy at a given pressure is under the saturation dome, the fluid is considered to be a homogeneous liquid-vapor mixture with a quality (vapor mass fraction).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000" dirty="0" smtClean="0"/>
              <a:t>Saturated fluid properties will be quality-weighted averages of the liquid and vapor properties.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57989"/>
            <a:ext cx="4419600" cy="273367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30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6921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13320" name="Rectangle 2"/>
          <p:cNvSpPr>
            <a:spLocks noChangeArrowheads="1"/>
          </p:cNvSpPr>
          <p:nvPr/>
        </p:nvSpPr>
        <p:spPr bwMode="auto">
          <a:xfrm>
            <a:off x="2527300" y="1073150"/>
            <a:ext cx="39417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GOVERNING EQUATIONS</a:t>
            </a:r>
          </a:p>
        </p:txBody>
      </p:sp>
      <p:sp>
        <p:nvSpPr>
          <p:cNvPr id="13321" name="Text Box 3"/>
          <p:cNvSpPr txBox="1">
            <a:spLocks noChangeArrowheads="1"/>
          </p:cNvSpPr>
          <p:nvPr/>
        </p:nvSpPr>
        <p:spPr bwMode="auto">
          <a:xfrm>
            <a:off x="721370" y="1569514"/>
            <a:ext cx="3445174" cy="4001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/>
              <a:t>Mixture Property </a:t>
            </a:r>
            <a:r>
              <a:rPr lang="en-US" sz="2000" b="1" dirty="0" smtClean="0"/>
              <a:t>Relations</a:t>
            </a:r>
            <a:endParaRPr lang="en-US" sz="2000" b="1" dirty="0"/>
          </a:p>
        </p:txBody>
      </p:sp>
      <p:sp>
        <p:nvSpPr>
          <p:cNvPr id="13322" name="Text Box 4"/>
          <p:cNvSpPr txBox="1">
            <a:spLocks noChangeArrowheads="1"/>
          </p:cNvSpPr>
          <p:nvPr/>
        </p:nvSpPr>
        <p:spPr bwMode="auto">
          <a:xfrm>
            <a:off x="838841" y="2041596"/>
            <a:ext cx="1774846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 dirty="0" smtClean="0"/>
              <a:t>Mixture Density</a:t>
            </a:r>
            <a:endParaRPr lang="en-US" sz="1800" dirty="0"/>
          </a:p>
        </p:txBody>
      </p:sp>
      <p:sp>
        <p:nvSpPr>
          <p:cNvPr id="13323" name="Text Box 5"/>
          <p:cNvSpPr txBox="1">
            <a:spLocks noChangeArrowheads="1"/>
          </p:cNvSpPr>
          <p:nvPr/>
        </p:nvSpPr>
        <p:spPr bwMode="auto">
          <a:xfrm>
            <a:off x="970461" y="2573288"/>
            <a:ext cx="4996881" cy="120032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 dirty="0"/>
              <a:t> </a:t>
            </a:r>
            <a:r>
              <a:rPr lang="en-US" sz="1800" dirty="0" err="1" smtClean="0"/>
              <a:t>Amagat’s</a:t>
            </a:r>
            <a:r>
              <a:rPr lang="en-US" sz="1800" dirty="0" smtClean="0"/>
              <a:t> Law of Partial Volumes</a:t>
            </a:r>
            <a:endParaRPr lang="en-US" sz="1800" dirty="0"/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sz="1800" dirty="0" smtClean="0"/>
              <a:t>GFSSP’s default</a:t>
            </a: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sz="1800" dirty="0" smtClean="0"/>
              <a:t>Suitable for liquids and most gas mixtures</a:t>
            </a:r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295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2954" name="Object 10"/>
          <p:cNvGraphicFramePr>
            <a:graphicFrameLocks noChangeAspect="1"/>
          </p:cNvGraphicFramePr>
          <p:nvPr/>
        </p:nvGraphicFramePr>
        <p:xfrm>
          <a:off x="3203575" y="4114800"/>
          <a:ext cx="2165350" cy="1125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01" name="Equation" r:id="rId3" imgW="825480" imgH="431640" progId="Equation.DSMT4">
                  <p:embed/>
                </p:oleObj>
              </mc:Choice>
              <mc:Fallback>
                <p:oleObj name="Equation" r:id="rId3" imgW="825480" imgH="4316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575" y="4114800"/>
                        <a:ext cx="2165350" cy="1125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6921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13320" name="Rectangle 2"/>
          <p:cNvSpPr>
            <a:spLocks noChangeArrowheads="1"/>
          </p:cNvSpPr>
          <p:nvPr/>
        </p:nvSpPr>
        <p:spPr bwMode="auto">
          <a:xfrm>
            <a:off x="2527300" y="1073150"/>
            <a:ext cx="39417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 dirty="0"/>
              <a:t>GOVERNING EQUATIONS</a:t>
            </a:r>
          </a:p>
        </p:txBody>
      </p:sp>
      <p:sp>
        <p:nvSpPr>
          <p:cNvPr id="13321" name="Text Box 3"/>
          <p:cNvSpPr txBox="1">
            <a:spLocks noChangeArrowheads="1"/>
          </p:cNvSpPr>
          <p:nvPr/>
        </p:nvSpPr>
        <p:spPr bwMode="auto">
          <a:xfrm>
            <a:off x="721370" y="1569514"/>
            <a:ext cx="3445174" cy="4001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/>
              <a:t>Mixture Property </a:t>
            </a:r>
            <a:r>
              <a:rPr lang="en-US" sz="2000" b="1" dirty="0" smtClean="0"/>
              <a:t>Relations</a:t>
            </a:r>
            <a:endParaRPr lang="en-US" sz="2000" b="1" dirty="0"/>
          </a:p>
        </p:txBody>
      </p:sp>
      <p:sp>
        <p:nvSpPr>
          <p:cNvPr id="13322" name="Text Box 4"/>
          <p:cNvSpPr txBox="1">
            <a:spLocks noChangeArrowheads="1"/>
          </p:cNvSpPr>
          <p:nvPr/>
        </p:nvSpPr>
        <p:spPr bwMode="auto">
          <a:xfrm>
            <a:off x="838841" y="2041596"/>
            <a:ext cx="1774846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 dirty="0" smtClean="0"/>
              <a:t>Mixture Density</a:t>
            </a:r>
            <a:endParaRPr lang="en-US" sz="1800" dirty="0"/>
          </a:p>
        </p:txBody>
      </p:sp>
      <p:sp>
        <p:nvSpPr>
          <p:cNvPr id="13323" name="Text Box 5"/>
          <p:cNvSpPr txBox="1">
            <a:spLocks noChangeArrowheads="1"/>
          </p:cNvSpPr>
          <p:nvPr/>
        </p:nvSpPr>
        <p:spPr bwMode="auto">
          <a:xfrm>
            <a:off x="962966" y="2504358"/>
            <a:ext cx="7813775" cy="18928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 dirty="0"/>
              <a:t> </a:t>
            </a:r>
            <a:r>
              <a:rPr lang="en-US" sz="1800" dirty="0" smtClean="0"/>
              <a:t>Dalton’s Law of Partial Pressures</a:t>
            </a:r>
            <a:endParaRPr lang="en-US" sz="1800" dirty="0"/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sz="1800" dirty="0" smtClean="0"/>
              <a:t>Activated on Circuit Options page</a:t>
            </a: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sz="1800" dirty="0" smtClean="0"/>
              <a:t>Properties are evaluated at the partial pressure of the gas</a:t>
            </a: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sz="1800" dirty="0" smtClean="0"/>
              <a:t>Appropriate for gas mixtures at temperatures where at least one gas would be a liquid at the total pressure</a:t>
            </a:r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295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4995" name="Object 3"/>
          <p:cNvGraphicFramePr>
            <a:graphicFrameLocks noChangeAspect="1"/>
          </p:cNvGraphicFramePr>
          <p:nvPr/>
        </p:nvGraphicFramePr>
        <p:xfrm>
          <a:off x="3171825" y="4616450"/>
          <a:ext cx="2644775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42" name="Equation" r:id="rId3" imgW="774360" imgH="253800" progId="Equation.DSMT4">
                  <p:embed/>
                </p:oleObj>
              </mc:Choice>
              <mc:Fallback>
                <p:oleObj name="Equation" r:id="rId3" imgW="774360" imgH="2538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1825" y="4616450"/>
                        <a:ext cx="2644775" cy="877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6921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13320" name="Rectangle 2"/>
          <p:cNvSpPr>
            <a:spLocks noChangeArrowheads="1"/>
          </p:cNvSpPr>
          <p:nvPr/>
        </p:nvSpPr>
        <p:spPr bwMode="auto">
          <a:xfrm>
            <a:off x="2527300" y="1073150"/>
            <a:ext cx="39417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 dirty="0"/>
              <a:t>GOVERNING EQUATIONS</a:t>
            </a:r>
          </a:p>
        </p:txBody>
      </p:sp>
      <p:sp>
        <p:nvSpPr>
          <p:cNvPr id="13321" name="Text Box 3"/>
          <p:cNvSpPr txBox="1">
            <a:spLocks noChangeArrowheads="1"/>
          </p:cNvSpPr>
          <p:nvPr/>
        </p:nvSpPr>
        <p:spPr bwMode="auto">
          <a:xfrm>
            <a:off x="721370" y="1569514"/>
            <a:ext cx="3445174" cy="4001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/>
              <a:t>Mixture Property </a:t>
            </a:r>
            <a:r>
              <a:rPr lang="en-US" sz="2000" b="1" dirty="0" smtClean="0"/>
              <a:t>Relations</a:t>
            </a:r>
            <a:endParaRPr lang="en-US" sz="2000" b="1" dirty="0"/>
          </a:p>
        </p:txBody>
      </p:sp>
      <p:sp>
        <p:nvSpPr>
          <p:cNvPr id="13322" name="Text Box 4"/>
          <p:cNvSpPr txBox="1">
            <a:spLocks noChangeArrowheads="1"/>
          </p:cNvSpPr>
          <p:nvPr/>
        </p:nvSpPr>
        <p:spPr bwMode="auto">
          <a:xfrm>
            <a:off x="838841" y="2041596"/>
            <a:ext cx="1774846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 dirty="0" smtClean="0"/>
              <a:t>Mixture Density</a:t>
            </a:r>
            <a:endParaRPr lang="en-US" sz="1800" dirty="0"/>
          </a:p>
        </p:txBody>
      </p:sp>
      <p:sp>
        <p:nvSpPr>
          <p:cNvPr id="13323" name="Text Box 5"/>
          <p:cNvSpPr txBox="1">
            <a:spLocks noChangeArrowheads="1"/>
          </p:cNvSpPr>
          <p:nvPr/>
        </p:nvSpPr>
        <p:spPr bwMode="auto">
          <a:xfrm>
            <a:off x="985452" y="2403015"/>
            <a:ext cx="7813775" cy="161582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 dirty="0"/>
              <a:t> </a:t>
            </a:r>
            <a:r>
              <a:rPr lang="en-US" sz="1800" dirty="0" smtClean="0"/>
              <a:t>Example of when Dalton’s Law of Partial Pressures would be appropriate</a:t>
            </a:r>
            <a:endParaRPr lang="en-US" sz="1800" dirty="0"/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sz="1800" dirty="0" smtClean="0"/>
              <a:t>Mixture of 76 mol% O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 and 24 mol% He at 45 </a:t>
            </a:r>
            <a:r>
              <a:rPr lang="en-US" sz="1800" dirty="0" err="1" smtClean="0"/>
              <a:t>psia</a:t>
            </a:r>
            <a:r>
              <a:rPr lang="en-US" sz="1800" dirty="0" smtClean="0"/>
              <a:t>, -277.7 °F</a:t>
            </a: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sz="1800" dirty="0" smtClean="0"/>
              <a:t>At total pressure of 45 </a:t>
            </a:r>
            <a:r>
              <a:rPr lang="en-US" sz="1800" dirty="0" err="1" smtClean="0"/>
              <a:t>psia</a:t>
            </a:r>
            <a:r>
              <a:rPr lang="en-US" sz="1800" dirty="0" smtClean="0"/>
              <a:t>, O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 is a liquid</a:t>
            </a: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sz="1800" dirty="0" smtClean="0"/>
              <a:t>At partial pressure of 34.2 </a:t>
            </a:r>
            <a:r>
              <a:rPr lang="en-US" sz="1800" dirty="0" err="1" smtClean="0"/>
              <a:t>psia</a:t>
            </a:r>
            <a:r>
              <a:rPr lang="en-US" sz="1800" dirty="0" smtClean="0"/>
              <a:t>, O</a:t>
            </a:r>
            <a:r>
              <a:rPr lang="en-US" sz="1800" baseline="-25000" dirty="0" smtClean="0"/>
              <a:t>2</a:t>
            </a:r>
            <a:r>
              <a:rPr lang="en-US" sz="1800" dirty="0" smtClean="0"/>
              <a:t> is a gas</a:t>
            </a:r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295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1434059" y="4222646"/>
          <a:ext cx="6096000" cy="1483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Amagat’s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Law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Dalton’s Law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l-GR" dirty="0" smtClean="0"/>
                        <a:t>ρ</a:t>
                      </a:r>
                      <a:r>
                        <a:rPr lang="en-US" baseline="-25000" dirty="0" smtClean="0"/>
                        <a:t>O2</a:t>
                      </a:r>
                      <a:r>
                        <a:rPr lang="en-US" dirty="0" smtClean="0"/>
                        <a:t> (lb/ft</a:t>
                      </a:r>
                      <a:r>
                        <a:rPr lang="en-US" baseline="30000" dirty="0" smtClean="0"/>
                        <a:t>3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57.73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0.5946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dirty="0" smtClean="0"/>
                        <a:t>ρ</a:t>
                      </a:r>
                      <a:r>
                        <a:rPr lang="en-US" baseline="-25000" dirty="0" smtClean="0"/>
                        <a:t>He</a:t>
                      </a:r>
                      <a:r>
                        <a:rPr lang="en-US" dirty="0" smtClean="0"/>
                        <a:t> (lb/ft</a:t>
                      </a:r>
                      <a:r>
                        <a:rPr lang="en-US" baseline="30000" dirty="0" smtClean="0"/>
                        <a:t>3</a:t>
                      </a:r>
                      <a:r>
                        <a:rPr lang="en-US" dirty="0" smtClean="0"/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0.0918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0.0221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dirty="0" smtClean="0"/>
                        <a:t>ρ</a:t>
                      </a:r>
                      <a:r>
                        <a:rPr lang="en-US" baseline="-25000" dirty="0" smtClean="0"/>
                        <a:t>mix</a:t>
                      </a:r>
                      <a:r>
                        <a:rPr lang="en-US" dirty="0" smtClean="0"/>
                        <a:t> (lb/ft</a:t>
                      </a:r>
                      <a:r>
                        <a:rPr lang="en-US" baseline="30000" dirty="0" smtClean="0"/>
                        <a:t>3</a:t>
                      </a:r>
                      <a:r>
                        <a:rPr lang="en-US" dirty="0" smtClean="0"/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2.336  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(Incorrect!)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0.6167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14966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14343" name="Rectangle 2"/>
          <p:cNvSpPr>
            <a:spLocks noChangeArrowheads="1"/>
          </p:cNvSpPr>
          <p:nvPr/>
        </p:nvSpPr>
        <p:spPr bwMode="auto">
          <a:xfrm>
            <a:off x="2527300" y="1073150"/>
            <a:ext cx="39417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GOVERNING EQUATIONS</a:t>
            </a:r>
          </a:p>
        </p:txBody>
      </p:sp>
      <p:sp>
        <p:nvSpPr>
          <p:cNvPr id="14344" name="Text Box 3"/>
          <p:cNvSpPr txBox="1">
            <a:spLocks noChangeArrowheads="1"/>
          </p:cNvSpPr>
          <p:nvPr/>
        </p:nvSpPr>
        <p:spPr bwMode="auto">
          <a:xfrm>
            <a:off x="706379" y="1554524"/>
            <a:ext cx="3445174" cy="4001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/>
              <a:t>Mixture Property </a:t>
            </a:r>
            <a:r>
              <a:rPr lang="en-US" sz="2000" b="1" dirty="0" smtClean="0"/>
              <a:t>Relations</a:t>
            </a:r>
            <a:endParaRPr lang="en-US" sz="2000" b="1" dirty="0"/>
          </a:p>
        </p:txBody>
      </p:sp>
      <p:sp>
        <p:nvSpPr>
          <p:cNvPr id="14345" name="Text Box 4"/>
          <p:cNvSpPr txBox="1">
            <a:spLocks noChangeArrowheads="1"/>
          </p:cNvSpPr>
          <p:nvPr/>
        </p:nvSpPr>
        <p:spPr bwMode="auto">
          <a:xfrm>
            <a:off x="659126" y="3398187"/>
            <a:ext cx="29019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 dirty="0" err="1"/>
              <a:t>Thermophysical</a:t>
            </a:r>
            <a:r>
              <a:rPr lang="en-US" sz="1800" u="sng" dirty="0"/>
              <a:t> Properties</a:t>
            </a:r>
            <a:endParaRPr lang="en-US" sz="1800" dirty="0"/>
          </a:p>
        </p:txBody>
      </p:sp>
      <p:sp>
        <p:nvSpPr>
          <p:cNvPr id="14346" name="Text Box 5"/>
          <p:cNvSpPr txBox="1">
            <a:spLocks noChangeArrowheads="1"/>
          </p:cNvSpPr>
          <p:nvPr/>
        </p:nvSpPr>
        <p:spPr bwMode="auto">
          <a:xfrm>
            <a:off x="788337" y="3707799"/>
            <a:ext cx="6860724" cy="78483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 dirty="0"/>
              <a:t> Viscosity, Specific </a:t>
            </a:r>
            <a:r>
              <a:rPr lang="en-US" sz="1800" dirty="0" smtClean="0"/>
              <a:t>Heat, </a:t>
            </a:r>
            <a:r>
              <a:rPr lang="en-US" sz="1800" dirty="0"/>
              <a:t>and Specific Heat </a:t>
            </a:r>
            <a:r>
              <a:rPr lang="en-US" sz="1800" dirty="0" smtClean="0"/>
              <a:t>Ratio </a:t>
            </a:r>
            <a:r>
              <a:rPr lang="en-US" sz="1800" dirty="0"/>
              <a:t>are calculated</a:t>
            </a:r>
          </a:p>
          <a:p>
            <a:pPr algn="l">
              <a:spcBef>
                <a:spcPct val="50000"/>
              </a:spcBef>
            </a:pPr>
            <a:r>
              <a:rPr lang="en-US" sz="1800" dirty="0"/>
              <a:t> by taking Molar Average</a:t>
            </a:r>
          </a:p>
        </p:txBody>
      </p:sp>
      <p:sp>
        <p:nvSpPr>
          <p:cNvPr id="14347" name="Text Box 7"/>
          <p:cNvSpPr txBox="1">
            <a:spLocks noChangeArrowheads="1"/>
          </p:cNvSpPr>
          <p:nvPr/>
        </p:nvSpPr>
        <p:spPr bwMode="auto">
          <a:xfrm>
            <a:off x="4672013" y="3990975"/>
            <a:ext cx="2476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 </a:t>
            </a:r>
          </a:p>
        </p:txBody>
      </p:sp>
      <p:graphicFrame>
        <p:nvGraphicFramePr>
          <p:cNvPr id="14338" name="Object 11"/>
          <p:cNvGraphicFramePr>
            <a:graphicFrameLocks noChangeAspect="1"/>
          </p:cNvGraphicFramePr>
          <p:nvPr/>
        </p:nvGraphicFramePr>
        <p:xfrm>
          <a:off x="850740" y="4840235"/>
          <a:ext cx="1661233" cy="714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26" name="Equation" r:id="rId3" imgW="1180800" imgH="507960" progId="Equation.DSMT4">
                  <p:embed/>
                </p:oleObj>
              </mc:Choice>
              <mc:Fallback>
                <p:oleObj name="Equation" r:id="rId3" imgW="1180800" imgH="50796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740" y="4840235"/>
                        <a:ext cx="1661233" cy="7145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39" name="Object 12"/>
          <p:cNvGraphicFramePr>
            <a:graphicFrameLocks noChangeAspect="1"/>
          </p:cNvGraphicFramePr>
          <p:nvPr/>
        </p:nvGraphicFramePr>
        <p:xfrm>
          <a:off x="3133725" y="4570413"/>
          <a:ext cx="2132013" cy="139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27" name="Equation" r:id="rId5" imgW="1282680" imgH="838080" progId="Equation.DSMT4">
                  <p:embed/>
                </p:oleObj>
              </mc:Choice>
              <mc:Fallback>
                <p:oleObj name="Equation" r:id="rId5" imgW="1282680" imgH="83808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3725" y="4570413"/>
                        <a:ext cx="2132013" cy="1393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Object 13"/>
          <p:cNvGraphicFramePr>
            <a:graphicFrameLocks noChangeAspect="1"/>
          </p:cNvGraphicFramePr>
          <p:nvPr/>
        </p:nvGraphicFramePr>
        <p:xfrm>
          <a:off x="6049462" y="4786333"/>
          <a:ext cx="1616303" cy="718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28" name="Equation" r:id="rId7" imgW="1143000" imgH="507960" progId="Equation.DSMT4">
                  <p:embed/>
                </p:oleObj>
              </mc:Choice>
              <mc:Fallback>
                <p:oleObj name="Equation" r:id="rId7" imgW="1143000" imgH="50796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9462" y="4786333"/>
                        <a:ext cx="1616303" cy="7183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72480" y="1936663"/>
            <a:ext cx="2467343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 dirty="0" smtClean="0"/>
              <a:t>Compressibility Factor</a:t>
            </a:r>
            <a:endParaRPr lang="en-US" sz="1800" dirty="0"/>
          </a:p>
        </p:txBody>
      </p:sp>
      <p:graphicFrame>
        <p:nvGraphicFramePr>
          <p:cNvPr id="14341" name="Object 5"/>
          <p:cNvGraphicFramePr>
            <a:graphicFrameLocks noChangeAspect="1"/>
          </p:cNvGraphicFramePr>
          <p:nvPr/>
        </p:nvGraphicFramePr>
        <p:xfrm>
          <a:off x="3216118" y="2294641"/>
          <a:ext cx="1820577" cy="882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29" name="Equation" r:id="rId9" imgW="901440" imgH="431640" progId="Equation.DSMT4">
                  <p:embed/>
                </p:oleObj>
              </mc:Choice>
              <mc:Fallback>
                <p:oleObj name="Equation" r:id="rId9" imgW="901440" imgH="43164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6118" y="2294641"/>
                        <a:ext cx="1820577" cy="8821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07217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15365" name="Rectangle 2"/>
          <p:cNvSpPr>
            <a:spLocks noChangeArrowheads="1"/>
          </p:cNvSpPr>
          <p:nvPr/>
        </p:nvSpPr>
        <p:spPr bwMode="auto">
          <a:xfrm>
            <a:off x="2527300" y="1073150"/>
            <a:ext cx="39417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/>
              <a:t>GOVERNING EQUATIONS</a:t>
            </a:r>
          </a:p>
        </p:txBody>
      </p:sp>
      <p:sp>
        <p:nvSpPr>
          <p:cNvPr id="15366" name="Text Box 3"/>
          <p:cNvSpPr txBox="1">
            <a:spLocks noChangeArrowheads="1"/>
          </p:cNvSpPr>
          <p:nvPr/>
        </p:nvSpPr>
        <p:spPr bwMode="auto">
          <a:xfrm>
            <a:off x="713875" y="1569514"/>
            <a:ext cx="3445174" cy="4001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/>
              <a:t>Mixture Property </a:t>
            </a:r>
            <a:r>
              <a:rPr lang="en-US" sz="2000" b="1" dirty="0" smtClean="0"/>
              <a:t>Relations</a:t>
            </a:r>
            <a:endParaRPr lang="en-US" sz="2000" b="1" dirty="0"/>
          </a:p>
        </p:txBody>
      </p:sp>
      <p:sp>
        <p:nvSpPr>
          <p:cNvPr id="15367" name="Text Box 6"/>
          <p:cNvSpPr txBox="1">
            <a:spLocks noChangeArrowheads="1"/>
          </p:cNvSpPr>
          <p:nvPr/>
        </p:nvSpPr>
        <p:spPr bwMode="auto">
          <a:xfrm>
            <a:off x="4672013" y="3990975"/>
            <a:ext cx="247650" cy="366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 </a:t>
            </a:r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979670" y="2057635"/>
            <a:ext cx="1492250" cy="3667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 dirty="0"/>
              <a:t>Temperature</a:t>
            </a:r>
            <a:endParaRPr lang="en-US" sz="1800" dirty="0"/>
          </a:p>
        </p:txBody>
      </p:sp>
      <p:graphicFrame>
        <p:nvGraphicFramePr>
          <p:cNvPr id="1536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157680"/>
              </p:ext>
            </p:extLst>
          </p:nvPr>
        </p:nvGraphicFramePr>
        <p:xfrm>
          <a:off x="2259605" y="3132471"/>
          <a:ext cx="3798887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9" name="Equation" r:id="rId3" imgW="3797280" imgH="939600" progId="Equation.3">
                  <p:embed/>
                </p:oleObj>
              </mc:Choice>
              <mc:Fallback>
                <p:oleObj name="Equation" r:id="rId3" imgW="3797280" imgH="9396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9605" y="3132471"/>
                        <a:ext cx="3798887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0" name="Text Box 13"/>
          <p:cNvSpPr txBox="1">
            <a:spLocks noChangeArrowheads="1"/>
          </p:cNvSpPr>
          <p:nvPr/>
        </p:nvSpPr>
        <p:spPr bwMode="auto">
          <a:xfrm>
            <a:off x="1083798" y="4354764"/>
            <a:ext cx="1287532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 dirty="0" smtClean="0"/>
              <a:t>Limitations</a:t>
            </a:r>
            <a:endParaRPr lang="en-US" sz="1800" dirty="0"/>
          </a:p>
        </p:txBody>
      </p:sp>
      <p:sp>
        <p:nvSpPr>
          <p:cNvPr id="15371" name="Text Box 14"/>
          <p:cNvSpPr txBox="1">
            <a:spLocks noChangeArrowheads="1"/>
          </p:cNvSpPr>
          <p:nvPr/>
        </p:nvSpPr>
        <p:spPr bwMode="auto">
          <a:xfrm>
            <a:off x="981237" y="4711177"/>
            <a:ext cx="4984057" cy="78483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 dirty="0" smtClean="0"/>
              <a:t>Cannot </a:t>
            </a:r>
            <a:r>
              <a:rPr lang="en-US" sz="1800" dirty="0"/>
              <a:t>handle phase change of </a:t>
            </a:r>
            <a:r>
              <a:rPr lang="en-US" sz="1800" dirty="0" smtClean="0"/>
              <a:t>mixture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 dirty="0" smtClean="0"/>
              <a:t>Assumes specific heats are relatively constant</a:t>
            </a:r>
            <a:endParaRPr lang="en-US" sz="1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28</a:t>
            </a:fld>
            <a:endParaRPr lang="en-US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824447" y="2381010"/>
            <a:ext cx="7246455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 dirty="0" smtClean="0"/>
              <a:t>GFSSP’s default is to calculate </a:t>
            </a:r>
            <a:r>
              <a:rPr lang="en-US" sz="1800" dirty="0"/>
              <a:t>m</a:t>
            </a:r>
            <a:r>
              <a:rPr lang="en-US" sz="1800" dirty="0" smtClean="0"/>
              <a:t>ixture </a:t>
            </a:r>
            <a:r>
              <a:rPr lang="en-US" sz="1800" dirty="0"/>
              <a:t>t</a:t>
            </a:r>
            <a:r>
              <a:rPr lang="en-US" sz="1800" dirty="0" smtClean="0"/>
              <a:t>emperature from a modified Energy </a:t>
            </a:r>
            <a:r>
              <a:rPr lang="en-US" sz="1800" dirty="0"/>
              <a:t>Conservation </a:t>
            </a:r>
            <a:r>
              <a:rPr lang="en-US" sz="1800" dirty="0" smtClean="0"/>
              <a:t>Equation using specific heat instead of enthalpy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075481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>
          <a:xfrm>
            <a:off x="673100" y="831850"/>
            <a:ext cx="7772400" cy="1143000"/>
          </a:xfrm>
        </p:spPr>
        <p:txBody>
          <a:bodyPr/>
          <a:lstStyle/>
          <a:p>
            <a:r>
              <a:rPr lang="en-US" sz="2400" b="1" smtClean="0">
                <a:latin typeface="Arial" charset="0"/>
              </a:rPr>
              <a:t>GOVERNING EQUATIONS</a:t>
            </a:r>
            <a:br>
              <a:rPr lang="en-US" sz="2400" b="1" smtClean="0">
                <a:latin typeface="Arial" charset="0"/>
              </a:rPr>
            </a:br>
            <a:r>
              <a:rPr lang="en-US" sz="2400" smtClean="0">
                <a:latin typeface="Arial" charset="0"/>
              </a:rPr>
              <a:t>Summary</a:t>
            </a:r>
            <a:endParaRPr lang="en-US" sz="2400" b="1" smtClean="0">
              <a:latin typeface="Arial" charset="0"/>
            </a:endParaRPr>
          </a:p>
        </p:txBody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smtClean="0">
                <a:latin typeface="Arial" charset="0"/>
              </a:rPr>
              <a:t>Familiarity with GFSSP’s Governing Equations is not absolutely necessary to use the code</a:t>
            </a:r>
          </a:p>
          <a:p>
            <a:r>
              <a:rPr lang="en-US" sz="2000" smtClean="0">
                <a:latin typeface="Arial" charset="0"/>
              </a:rPr>
              <a:t>However, working knowledge about Governing Equations is helpful to implement various options in a complex flow network</a:t>
            </a:r>
          </a:p>
          <a:p>
            <a:r>
              <a:rPr lang="en-US" sz="2000" smtClean="0">
                <a:latin typeface="Arial" charset="0"/>
              </a:rPr>
              <a:t>A good understanding of Governing Equations is necessary to introduce new physics in the code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GFSSP 7.01 Training Course  Mathematical Formulation</a:t>
            </a:r>
            <a:endParaRPr lang="en-US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2800" b="1" kern="0" smtClean="0">
                <a:cs typeface="Times New Roman" panose="02020603050405020304" pitchFamily="18" charset="0"/>
              </a:rPr>
              <a:t>Finite Volume Procedure </a:t>
            </a:r>
            <a:br>
              <a:rPr lang="en-US" sz="2800" b="1" kern="0" smtClean="0">
                <a:cs typeface="Times New Roman" panose="02020603050405020304" pitchFamily="18" charset="0"/>
              </a:rPr>
            </a:br>
            <a:r>
              <a:rPr lang="en-US" sz="2800" b="1" kern="0" smtClean="0">
                <a:cs typeface="Times New Roman" panose="02020603050405020304" pitchFamily="18" charset="0"/>
              </a:rPr>
              <a:t>Basics</a:t>
            </a:r>
            <a:endParaRPr lang="en-US" sz="2800" kern="0" dirty="0"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42914" y="1166568"/>
            <a:ext cx="8229600" cy="179070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3100" kern="0" dirty="0" smtClean="0">
                <a:latin typeface="+mj-lt"/>
                <a:cs typeface="Times New Roman" panose="02020603050405020304" pitchFamily="18" charset="0"/>
              </a:rPr>
              <a:t>The Finite Volume Procedure for a fluid network is an extension of single control volume analysis of mass and energy conservation in classical thermodynamics.</a:t>
            </a:r>
          </a:p>
          <a:p>
            <a:pPr marL="0" indent="0">
              <a:buFontTx/>
              <a:buNone/>
            </a:pPr>
            <a:endParaRPr lang="en-US" sz="3300" kern="0" dirty="0" smtClean="0">
              <a:latin typeface="+mj-lt"/>
              <a:cs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r>
              <a:rPr lang="en-US" sz="2800" kern="0" dirty="0" smtClean="0"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275" y="2233861"/>
            <a:ext cx="4324349" cy="2781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81" y="2342054"/>
            <a:ext cx="2576512" cy="170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42899" y="4603948"/>
            <a:ext cx="3038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Control Volume Analysis</a:t>
            </a:r>
          </a:p>
          <a:p>
            <a:pPr algn="ctr"/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in Classical Thermodynamics</a:t>
            </a:r>
            <a:endParaRPr lang="en-US" sz="2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00611" y="5111780"/>
            <a:ext cx="2733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+mj-lt"/>
                <a:cs typeface="Times New Roman" panose="02020603050405020304" pitchFamily="18" charset="0"/>
              </a:rPr>
              <a:t>Finite Volume Analysis in Fluid Network</a:t>
            </a:r>
            <a:endParaRPr lang="en-US" sz="2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3841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99468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smtClean="0">
                <a:latin typeface="Arial" panose="020B0604020202020204" pitchFamily="34" charset="0"/>
                <a:cs typeface="Arial" panose="020B0604020202020204" pitchFamily="34" charset="0"/>
              </a:rPr>
              <a:t>SOLUTION PROCEDURE</a:t>
            </a:r>
            <a:endParaRPr lang="en-US" sz="24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0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Successive Substitution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Newton-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Raphson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Simultaneous Adjustment with Successive Substitution (SASS)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Program sequence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Sparse Matrix Solver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Time Step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Relaxation Parameters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Troubleshooting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09098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36" name="Rectangle 2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 PROCEDURE</a:t>
            </a:r>
          </a:p>
        </p:txBody>
      </p:sp>
      <p:sp>
        <p:nvSpPr>
          <p:cNvPr id="44037" name="Rectangle 3"/>
          <p:cNvSpPr>
            <a:spLocks noChangeArrowheads="1"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Non linear Algebraic Equations are solved by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Successive Substitution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Newton-Raphson</a:t>
            </a:r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GFSSP uses a Hybrid Method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SASS ( Simultaneous Adjustment with Successive Substitution)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This method is a combination of Successive Substitution and Newton-Raphson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31</a:t>
            </a:fld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036736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0" name="Rectangle 2"/>
          <p:cNvSpPr>
            <a:spLocks noChangeArrowheads="1"/>
          </p:cNvSpPr>
          <p:nvPr/>
        </p:nvSpPr>
        <p:spPr bwMode="auto">
          <a:xfrm>
            <a:off x="373063" y="152400"/>
            <a:ext cx="857091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endParaRPr lang="en-US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1" name="Rectangle 3"/>
          <p:cNvSpPr>
            <a:spLocks noChangeArrowheads="1"/>
          </p:cNvSpPr>
          <p:nvPr/>
        </p:nvSpPr>
        <p:spPr bwMode="auto">
          <a:xfrm>
            <a:off x="541338" y="1199357"/>
            <a:ext cx="4489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SUCCESSIVE SUBSTITUTION METHOD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2" name="Rectangle 4"/>
          <p:cNvSpPr>
            <a:spLocks noChangeArrowheads="1"/>
          </p:cNvSpPr>
          <p:nvPr/>
        </p:nvSpPr>
        <p:spPr bwMode="auto">
          <a:xfrm>
            <a:off x="519112" y="1566069"/>
            <a:ext cx="8169275" cy="4401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l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STEPS: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1. Guess a solution for each variable in the system of equations</a:t>
            </a: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2. Express each equation such that each variable is expressed in terms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of other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variables: e. g. X = f (Y,Z) and Y = f (X,Z)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3. Solve for each variable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4. Under-relax the variable, if necessary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5. Repeat steps 1 through 4 until convergence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ADVANTAGES: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Simple to program; takes less computer memory</a:t>
            </a:r>
          </a:p>
          <a:p>
            <a:pPr algn="l"/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DISADVANTAGES: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It is difficult to make a decision in which order the equations must be solved to ensure convergence</a:t>
            </a:r>
          </a:p>
        </p:txBody>
      </p:sp>
      <p:sp>
        <p:nvSpPr>
          <p:cNvPr id="45063" name="Rectangle 6"/>
          <p:cNvSpPr>
            <a:spLocks noChangeArrowheads="1"/>
          </p:cNvSpPr>
          <p:nvPr/>
        </p:nvSpPr>
        <p:spPr bwMode="auto">
          <a:xfrm>
            <a:off x="2584450" y="873125"/>
            <a:ext cx="38020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SOLUTION PROCEDURE</a:t>
            </a:r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021237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84" name="Rectangle 2"/>
          <p:cNvSpPr>
            <a:spLocks noChangeArrowheads="1"/>
          </p:cNvSpPr>
          <p:nvPr/>
        </p:nvSpPr>
        <p:spPr bwMode="auto">
          <a:xfrm>
            <a:off x="373063" y="152400"/>
            <a:ext cx="857091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endParaRPr lang="en-US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85" name="Rectangle 3"/>
          <p:cNvSpPr>
            <a:spLocks noChangeArrowheads="1"/>
          </p:cNvSpPr>
          <p:nvPr/>
        </p:nvSpPr>
        <p:spPr bwMode="auto">
          <a:xfrm>
            <a:off x="212013" y="1281113"/>
            <a:ext cx="3517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NEWTON-RAPHSON METHOD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86" name="Rectangle 4"/>
          <p:cNvSpPr>
            <a:spLocks noChangeArrowheads="1"/>
          </p:cNvSpPr>
          <p:nvPr/>
        </p:nvSpPr>
        <p:spPr bwMode="auto">
          <a:xfrm>
            <a:off x="212013" y="1647826"/>
            <a:ext cx="8550111" cy="470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l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STEPS: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1. Guess a solution for each variable in the system of equations</a:t>
            </a: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2. Calculate the residuals of each equation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3. Develop a set of correction equations for all variables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4. Solve for the correction equations by Gaussian Elimination 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5. Apply correction to each variable</a:t>
            </a: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6. Iterate until the corrections become very small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ADVANTAGES: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No decision making process is involved to determine the order in which equations must be solved</a:t>
            </a:r>
          </a:p>
          <a:p>
            <a:pPr algn="l"/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DISADVANTAGES: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Requires more computer memory; difficult to program.</a:t>
            </a:r>
          </a:p>
        </p:txBody>
      </p:sp>
      <p:sp>
        <p:nvSpPr>
          <p:cNvPr id="46087" name="Rectangle 5"/>
          <p:cNvSpPr>
            <a:spLocks noChangeArrowheads="1"/>
          </p:cNvSpPr>
          <p:nvPr/>
        </p:nvSpPr>
        <p:spPr bwMode="auto">
          <a:xfrm>
            <a:off x="2586038" y="935038"/>
            <a:ext cx="3802062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SOLUTION PROCEDURE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33</a:t>
            </a:fld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307956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89" name="Rectangle 2"/>
          <p:cNvSpPr>
            <a:spLocks noChangeArrowheads="1"/>
          </p:cNvSpPr>
          <p:nvPr/>
        </p:nvSpPr>
        <p:spPr bwMode="auto">
          <a:xfrm>
            <a:off x="373063" y="152400"/>
            <a:ext cx="8570912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endParaRPr lang="en-US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90" name="Rectangle 3"/>
          <p:cNvSpPr>
            <a:spLocks noChangeArrowheads="1"/>
          </p:cNvSpPr>
          <p:nvPr/>
        </p:nvSpPr>
        <p:spPr bwMode="auto">
          <a:xfrm>
            <a:off x="-73511" y="1395413"/>
            <a:ext cx="8951297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SASS (</a:t>
            </a:r>
            <a:r>
              <a:rPr lang="en-US" sz="2000" b="1" u="sng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imultaneous </a:t>
            </a:r>
            <a:r>
              <a:rPr lang="en-US" sz="2000" b="1" u="sng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djustment with </a:t>
            </a:r>
            <a:r>
              <a:rPr lang="en-US" sz="2000" b="1" u="sng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uccessive </a:t>
            </a:r>
            <a:r>
              <a:rPr lang="en-US" sz="2000" b="1" u="sng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ubstitution) Scheme</a:t>
            </a:r>
          </a:p>
        </p:txBody>
      </p:sp>
      <p:graphicFrame>
        <p:nvGraphicFramePr>
          <p:cNvPr id="16386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2892461"/>
              </p:ext>
            </p:extLst>
          </p:nvPr>
        </p:nvGraphicFramePr>
        <p:xfrm>
          <a:off x="433388" y="1917700"/>
          <a:ext cx="8288337" cy="406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3" name="Document" r:id="rId3" imgW="8285766" imgH="4120176" progId="Word.Document.8">
                  <p:embed/>
                </p:oleObj>
              </mc:Choice>
              <mc:Fallback>
                <p:oleObj name="Document" r:id="rId3" imgW="8285766" imgH="4120176" progId="Word.Document.8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388" y="1917700"/>
                        <a:ext cx="8288337" cy="4068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1" name="Rectangle 5"/>
          <p:cNvSpPr>
            <a:spLocks noChangeArrowheads="1"/>
          </p:cNvSpPr>
          <p:nvPr/>
        </p:nvSpPr>
        <p:spPr bwMode="auto">
          <a:xfrm>
            <a:off x="2449513" y="935038"/>
            <a:ext cx="3802062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SOLUTION PROCEDURE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34</a:t>
            </a:fld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83969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4" name="Text Box 2"/>
          <p:cNvSpPr txBox="1">
            <a:spLocks noChangeArrowheads="1"/>
          </p:cNvSpPr>
          <p:nvPr/>
        </p:nvSpPr>
        <p:spPr bwMode="auto">
          <a:xfrm>
            <a:off x="368300" y="3402013"/>
            <a:ext cx="1550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5" name="Text Box 3"/>
          <p:cNvSpPr txBox="1">
            <a:spLocks noChangeArrowheads="1"/>
          </p:cNvSpPr>
          <p:nvPr/>
        </p:nvSpPr>
        <p:spPr bwMode="auto">
          <a:xfrm>
            <a:off x="576263" y="2338388"/>
            <a:ext cx="984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6" name="Text Box 4"/>
          <p:cNvSpPr txBox="1">
            <a:spLocks noChangeArrowheads="1"/>
          </p:cNvSpPr>
          <p:nvPr/>
        </p:nvSpPr>
        <p:spPr bwMode="auto">
          <a:xfrm>
            <a:off x="0" y="30480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8" name="Text Box 16"/>
          <p:cNvSpPr txBox="1">
            <a:spLocks noChangeArrowheads="1"/>
          </p:cNvSpPr>
          <p:nvPr/>
        </p:nvSpPr>
        <p:spPr bwMode="auto">
          <a:xfrm>
            <a:off x="1708150" y="1157288"/>
            <a:ext cx="4919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GFSSP Solution Scheme</a:t>
            </a:r>
          </a:p>
        </p:txBody>
      </p:sp>
      <p:sp>
        <p:nvSpPr>
          <p:cNvPr id="17419" name="Text Box 17"/>
          <p:cNvSpPr txBox="1">
            <a:spLocks noChangeArrowheads="1"/>
          </p:cNvSpPr>
          <p:nvPr/>
        </p:nvSpPr>
        <p:spPr bwMode="auto">
          <a:xfrm>
            <a:off x="87313" y="2130425"/>
            <a:ext cx="48164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SASS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imultaneous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djustment 	with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uccessive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ubstitution</a:t>
            </a:r>
          </a:p>
        </p:txBody>
      </p:sp>
      <p:sp>
        <p:nvSpPr>
          <p:cNvPr id="17420" name="Text Box 18"/>
          <p:cNvSpPr txBox="1">
            <a:spLocks noChangeArrowheads="1"/>
          </p:cNvSpPr>
          <p:nvPr/>
        </p:nvSpPr>
        <p:spPr bwMode="auto">
          <a:xfrm>
            <a:off x="133350" y="3379788"/>
            <a:ext cx="46418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Solve simultaneously when equations are strongly coupled and non-linear</a:t>
            </a:r>
          </a:p>
        </p:txBody>
      </p:sp>
      <p:sp>
        <p:nvSpPr>
          <p:cNvPr id="17421" name="Text Box 19"/>
          <p:cNvSpPr txBox="1">
            <a:spLocks noChangeArrowheads="1"/>
          </p:cNvSpPr>
          <p:nvPr/>
        </p:nvSpPr>
        <p:spPr bwMode="auto">
          <a:xfrm>
            <a:off x="203200" y="4884738"/>
            <a:ext cx="44323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Advantage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Superior convergence characteristics with affordable computer memory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3618598" y="2236788"/>
            <a:ext cx="7159625" cy="3811588"/>
            <a:chOff x="2935288" y="1927225"/>
            <a:chExt cx="7348537" cy="3941763"/>
          </a:xfrm>
        </p:grpSpPr>
        <p:graphicFrame>
          <p:nvGraphicFramePr>
            <p:cNvPr id="23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21890526"/>
                </p:ext>
              </p:extLst>
            </p:nvPr>
          </p:nvGraphicFramePr>
          <p:xfrm>
            <a:off x="2935288" y="1927225"/>
            <a:ext cx="7348537" cy="3941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504" name="Chart" r:id="rId3" imgW="3553920" imgH="1906200" progId="">
                    <p:embed/>
                  </p:oleObj>
                </mc:Choice>
                <mc:Fallback>
                  <p:oleObj name="Chart" r:id="rId3" imgW="3553920" imgH="190620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35288" y="1927225"/>
                          <a:ext cx="7348537" cy="39417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4" name="Group 7"/>
            <p:cNvGrpSpPr>
              <a:grpSpLocks/>
            </p:cNvGrpSpPr>
            <p:nvPr/>
          </p:nvGrpSpPr>
          <p:grpSpPr bwMode="auto">
            <a:xfrm>
              <a:off x="5208588" y="2851150"/>
              <a:ext cx="2911475" cy="2384425"/>
              <a:chOff x="2563" y="1766"/>
              <a:chExt cx="1834" cy="1502"/>
            </a:xfrm>
          </p:grpSpPr>
          <p:sp>
            <p:nvSpPr>
              <p:cNvPr id="25" name="Text Box 8"/>
              <p:cNvSpPr txBox="1">
                <a:spLocks noChangeArrowheads="1"/>
              </p:cNvSpPr>
              <p:nvPr/>
            </p:nvSpPr>
            <p:spPr bwMode="auto">
              <a:xfrm>
                <a:off x="2887" y="1783"/>
                <a:ext cx="494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1" hangingPunct="1">
                  <a:spcBef>
                    <a:spcPct val="50000"/>
                  </a:spcBef>
                </a:pPr>
                <a:r>
                  <a: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Mass</a:t>
                </a:r>
              </a:p>
            </p:txBody>
          </p:sp>
          <p:sp>
            <p:nvSpPr>
              <p:cNvPr id="26" name="Text Box 9"/>
              <p:cNvSpPr txBox="1">
                <a:spLocks noChangeArrowheads="1"/>
              </p:cNvSpPr>
              <p:nvPr/>
            </p:nvSpPr>
            <p:spPr bwMode="auto">
              <a:xfrm>
                <a:off x="3441" y="1766"/>
                <a:ext cx="956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1" hangingPunct="1">
                  <a:spcBef>
                    <a:spcPct val="50000"/>
                  </a:spcBef>
                </a:pPr>
                <a:r>
                  <a:rPr lang="en-US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Momentum</a:t>
                </a:r>
              </a:p>
            </p:txBody>
          </p:sp>
          <p:sp>
            <p:nvSpPr>
              <p:cNvPr id="27" name="Text Box 10"/>
              <p:cNvSpPr txBox="1">
                <a:spLocks noChangeArrowheads="1"/>
              </p:cNvSpPr>
              <p:nvPr/>
            </p:nvSpPr>
            <p:spPr bwMode="auto">
              <a:xfrm>
                <a:off x="3732" y="2341"/>
                <a:ext cx="568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1" hangingPunct="1">
                  <a:spcBef>
                    <a:spcPct val="50000"/>
                  </a:spcBef>
                </a:pPr>
                <a:r>
                  <a:rPr lang="en-U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Energy</a:t>
                </a:r>
              </a:p>
            </p:txBody>
          </p:sp>
          <p:sp>
            <p:nvSpPr>
              <p:cNvPr id="28" name="Text Box 11"/>
              <p:cNvSpPr txBox="1">
                <a:spLocks noChangeArrowheads="1"/>
              </p:cNvSpPr>
              <p:nvPr/>
            </p:nvSpPr>
            <p:spPr bwMode="auto">
              <a:xfrm>
                <a:off x="3198" y="3047"/>
                <a:ext cx="613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1" hangingPunct="1">
                  <a:spcBef>
                    <a:spcPct val="50000"/>
                  </a:spcBef>
                </a:pPr>
                <a:r>
                  <a:rPr lang="en-U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Specie</a:t>
                </a:r>
              </a:p>
            </p:txBody>
          </p:sp>
          <p:sp>
            <p:nvSpPr>
              <p:cNvPr id="29" name="Text Box 12"/>
              <p:cNvSpPr txBox="1">
                <a:spLocks noChangeArrowheads="1"/>
              </p:cNvSpPr>
              <p:nvPr/>
            </p:nvSpPr>
            <p:spPr bwMode="auto">
              <a:xfrm>
                <a:off x="2674" y="2378"/>
                <a:ext cx="524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1" hangingPunct="1">
                  <a:spcBef>
                    <a:spcPct val="50000"/>
                  </a:spcBef>
                </a:pPr>
                <a:r>
                  <a:rPr lang="en-US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State</a:t>
                </a:r>
              </a:p>
            </p:txBody>
          </p:sp>
          <p:graphicFrame>
            <p:nvGraphicFramePr>
              <p:cNvPr id="30" name="Object 13"/>
              <p:cNvGraphicFramePr>
                <a:graphicFrameLocks noChangeAspect="1"/>
              </p:cNvGraphicFramePr>
              <p:nvPr/>
            </p:nvGraphicFramePr>
            <p:xfrm>
              <a:off x="2563" y="2044"/>
              <a:ext cx="112" cy="23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7505" name="Equation" r:id="rId5" imgW="177480" imgH="368280" progId="Equation.3">
                      <p:embed/>
                    </p:oleObj>
                  </mc:Choice>
                  <mc:Fallback>
                    <p:oleObj name="Equation" r:id="rId5" imgW="177480" imgH="3682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63" y="2044"/>
                            <a:ext cx="112" cy="23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" name="Text Box 14"/>
              <p:cNvSpPr txBox="1">
                <a:spLocks noChangeArrowheads="1"/>
              </p:cNvSpPr>
              <p:nvPr/>
            </p:nvSpPr>
            <p:spPr bwMode="auto">
              <a:xfrm>
                <a:off x="2564" y="2113"/>
                <a:ext cx="1634" cy="2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1" hangingPunct="1">
                  <a:spcBef>
                    <a:spcPct val="50000"/>
                  </a:spcBef>
                </a:pPr>
                <a:r>
                  <a:rPr lang="en-US" sz="2000" b="1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Simultaneous</a:t>
                </a:r>
              </a:p>
            </p:txBody>
          </p:sp>
          <p:sp>
            <p:nvSpPr>
              <p:cNvPr id="32" name="Text Box 15"/>
              <p:cNvSpPr txBox="1">
                <a:spLocks noChangeArrowheads="1"/>
              </p:cNvSpPr>
              <p:nvPr/>
            </p:nvSpPr>
            <p:spPr bwMode="auto">
              <a:xfrm>
                <a:off x="3081" y="2567"/>
                <a:ext cx="1316" cy="4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r>
                  <a:rPr lang="en-US" sz="2000" b="1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Successive Substitution</a:t>
                </a:r>
              </a:p>
            </p:txBody>
          </p:sp>
        </p:grp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35</a:t>
            </a:fld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fld id="{6D12A7E3-FD50-4FEC-BF90-4D40D615D493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596900" y="190500"/>
            <a:ext cx="8229600" cy="5334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Solution Procedure</a:t>
            </a:r>
          </a:p>
          <a:p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 Box 37"/>
          <p:cNvSpPr txBox="1">
            <a:spLocks noChangeArrowheads="1"/>
          </p:cNvSpPr>
          <p:nvPr/>
        </p:nvSpPr>
        <p:spPr bwMode="auto">
          <a:xfrm>
            <a:off x="1808163" y="5568950"/>
            <a:ext cx="339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50" name="Text Box 43"/>
          <p:cNvSpPr txBox="1">
            <a:spLocks noChangeArrowheads="1"/>
          </p:cNvSpPr>
          <p:nvPr/>
        </p:nvSpPr>
        <p:spPr bwMode="auto">
          <a:xfrm>
            <a:off x="2528888" y="5653088"/>
            <a:ext cx="5254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992188" y="1536701"/>
            <a:ext cx="7454900" cy="1538287"/>
            <a:chOff x="992188" y="1674813"/>
            <a:chExt cx="7454900" cy="1538287"/>
          </a:xfrm>
        </p:grpSpPr>
        <p:graphicFrame>
          <p:nvGraphicFramePr>
            <p:cNvPr id="16" name="Object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76216188"/>
                </p:ext>
              </p:extLst>
            </p:nvPr>
          </p:nvGraphicFramePr>
          <p:xfrm>
            <a:off x="2387600" y="2051050"/>
            <a:ext cx="177800" cy="381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150" name="Equation" r:id="rId3" imgW="177480" imgH="380880" progId="Equation.DSMT4">
                    <p:embed/>
                  </p:oleObj>
                </mc:Choice>
                <mc:Fallback>
                  <p:oleObj name="Equation" r:id="rId3" imgW="177480" imgH="3808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87600" y="2051050"/>
                          <a:ext cx="177800" cy="381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01918932"/>
                </p:ext>
              </p:extLst>
            </p:nvPr>
          </p:nvGraphicFramePr>
          <p:xfrm>
            <a:off x="6578600" y="2146300"/>
            <a:ext cx="177800" cy="1889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151" name="Equation" r:id="rId5" imgW="190440" imgH="203040" progId="Equation.DSMT4">
                    <p:embed/>
                  </p:oleObj>
                </mc:Choice>
                <mc:Fallback>
                  <p:oleObj name="Equation" r:id="rId5" imgW="19044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78600" y="2146300"/>
                          <a:ext cx="177800" cy="1889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01736764"/>
                </p:ext>
              </p:extLst>
            </p:nvPr>
          </p:nvGraphicFramePr>
          <p:xfrm>
            <a:off x="1687513" y="2713038"/>
            <a:ext cx="190500" cy="203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152" name="Equation" r:id="rId7" imgW="190440" imgH="203040" progId="Equation.DSMT4">
                    <p:embed/>
                  </p:oleObj>
                </mc:Choice>
                <mc:Fallback>
                  <p:oleObj name="Equation" r:id="rId7" imgW="19044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7513" y="2713038"/>
                          <a:ext cx="190500" cy="203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992188" y="1674813"/>
              <a:ext cx="7454900" cy="1538287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1565275" y="2263775"/>
              <a:ext cx="866775" cy="4095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2674938" y="2263775"/>
              <a:ext cx="879475" cy="4095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6054725" y="2257425"/>
              <a:ext cx="885825" cy="4095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3811588" y="2284413"/>
              <a:ext cx="900112" cy="4095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4967288" y="2265363"/>
              <a:ext cx="866775" cy="4095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7172325" y="2257425"/>
              <a:ext cx="1004888" cy="40957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Line 15"/>
            <p:cNvSpPr>
              <a:spLocks noChangeShapeType="1"/>
            </p:cNvSpPr>
            <p:nvPr/>
          </p:nvSpPr>
          <p:spPr bwMode="auto">
            <a:xfrm flipV="1">
              <a:off x="2008188" y="1931988"/>
              <a:ext cx="7937" cy="3190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16"/>
            <p:cNvSpPr>
              <a:spLocks noChangeShapeType="1"/>
            </p:cNvSpPr>
            <p:nvPr/>
          </p:nvSpPr>
          <p:spPr bwMode="auto">
            <a:xfrm flipV="1">
              <a:off x="6491288" y="1773238"/>
              <a:ext cx="0" cy="4778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Line 17"/>
            <p:cNvSpPr>
              <a:spLocks noChangeShapeType="1"/>
            </p:cNvSpPr>
            <p:nvPr/>
          </p:nvSpPr>
          <p:spPr bwMode="auto">
            <a:xfrm flipV="1">
              <a:off x="5429250" y="1695450"/>
              <a:ext cx="14288" cy="5619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Line 18"/>
            <p:cNvSpPr>
              <a:spLocks noChangeShapeType="1"/>
            </p:cNvSpPr>
            <p:nvPr/>
          </p:nvSpPr>
          <p:spPr bwMode="auto">
            <a:xfrm flipV="1">
              <a:off x="4308475" y="1674813"/>
              <a:ext cx="20638" cy="6175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Line 19"/>
            <p:cNvSpPr>
              <a:spLocks noChangeShapeType="1"/>
            </p:cNvSpPr>
            <p:nvPr/>
          </p:nvSpPr>
          <p:spPr bwMode="auto">
            <a:xfrm flipV="1">
              <a:off x="3117850" y="1765300"/>
              <a:ext cx="7938" cy="492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20"/>
            <p:cNvSpPr>
              <a:spLocks noChangeShapeType="1"/>
            </p:cNvSpPr>
            <p:nvPr/>
          </p:nvSpPr>
          <p:spPr bwMode="auto">
            <a:xfrm flipV="1">
              <a:off x="7696200" y="1992313"/>
              <a:ext cx="7938" cy="2508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Line 21"/>
            <p:cNvSpPr>
              <a:spLocks noChangeShapeType="1"/>
            </p:cNvSpPr>
            <p:nvPr/>
          </p:nvSpPr>
          <p:spPr bwMode="auto">
            <a:xfrm flipV="1">
              <a:off x="1960563" y="2679700"/>
              <a:ext cx="0" cy="292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22"/>
            <p:cNvSpPr>
              <a:spLocks noChangeShapeType="1"/>
            </p:cNvSpPr>
            <p:nvPr/>
          </p:nvSpPr>
          <p:spPr bwMode="auto">
            <a:xfrm flipV="1">
              <a:off x="3082925" y="2679700"/>
              <a:ext cx="0" cy="4651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Line 23"/>
            <p:cNvSpPr>
              <a:spLocks noChangeShapeType="1"/>
            </p:cNvSpPr>
            <p:nvPr/>
          </p:nvSpPr>
          <p:spPr bwMode="auto">
            <a:xfrm flipV="1">
              <a:off x="4240213" y="2693988"/>
              <a:ext cx="0" cy="519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Line 24"/>
            <p:cNvSpPr>
              <a:spLocks noChangeShapeType="1"/>
            </p:cNvSpPr>
            <p:nvPr/>
          </p:nvSpPr>
          <p:spPr bwMode="auto">
            <a:xfrm flipH="1" flipV="1">
              <a:off x="5403850" y="2679700"/>
              <a:ext cx="635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Line 25"/>
            <p:cNvSpPr>
              <a:spLocks noChangeShapeType="1"/>
            </p:cNvSpPr>
            <p:nvPr/>
          </p:nvSpPr>
          <p:spPr bwMode="auto">
            <a:xfrm flipH="1" flipV="1">
              <a:off x="6470650" y="2673350"/>
              <a:ext cx="635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26"/>
            <p:cNvSpPr>
              <a:spLocks noChangeShapeType="1"/>
            </p:cNvSpPr>
            <p:nvPr/>
          </p:nvSpPr>
          <p:spPr bwMode="auto">
            <a:xfrm flipV="1">
              <a:off x="7669213" y="2667000"/>
              <a:ext cx="0" cy="2492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Text Box 27"/>
            <p:cNvSpPr txBox="1">
              <a:spLocks noChangeArrowheads="1"/>
            </p:cNvSpPr>
            <p:nvPr/>
          </p:nvSpPr>
          <p:spPr bwMode="auto">
            <a:xfrm>
              <a:off x="1468438" y="2257425"/>
              <a:ext cx="104775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solidFill>
                    <a:srgbClr val="FFFF00"/>
                  </a:solidFill>
                </a:rPr>
                <a:t>Mass Conservation</a:t>
              </a:r>
            </a:p>
          </p:txBody>
        </p:sp>
        <p:sp>
          <p:nvSpPr>
            <p:cNvPr id="39" name="Text Box 28"/>
            <p:cNvSpPr txBox="1">
              <a:spLocks noChangeArrowheads="1"/>
            </p:cNvSpPr>
            <p:nvPr/>
          </p:nvSpPr>
          <p:spPr bwMode="auto">
            <a:xfrm>
              <a:off x="2374900" y="2244725"/>
              <a:ext cx="1544638" cy="477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solidFill>
                    <a:srgbClr val="FFFF00"/>
                  </a:solidFill>
                </a:rPr>
                <a:t>Momentum </a:t>
              </a:r>
              <a:endParaRPr lang="en-US" sz="1000" b="1" dirty="0" smtClean="0">
                <a:solidFill>
                  <a:srgbClr val="FFFF00"/>
                </a:solidFill>
              </a:endParaRPr>
            </a:p>
            <a:p>
              <a:pPr algn="ctr">
                <a:spcBef>
                  <a:spcPct val="50000"/>
                </a:spcBef>
              </a:pPr>
              <a:r>
                <a:rPr lang="en-US" sz="1000" b="1" dirty="0" smtClean="0">
                  <a:solidFill>
                    <a:srgbClr val="FFFF00"/>
                  </a:solidFill>
                </a:rPr>
                <a:t>Conservation</a:t>
              </a:r>
              <a:endParaRPr lang="en-US" sz="1000" b="1" dirty="0">
                <a:solidFill>
                  <a:srgbClr val="FFFF00"/>
                </a:solidFill>
              </a:endParaRPr>
            </a:p>
          </p:txBody>
        </p:sp>
        <p:sp>
          <p:nvSpPr>
            <p:cNvPr id="40" name="Text Box 29"/>
            <p:cNvSpPr txBox="1">
              <a:spLocks noChangeArrowheads="1"/>
            </p:cNvSpPr>
            <p:nvPr/>
          </p:nvSpPr>
          <p:spPr bwMode="auto">
            <a:xfrm>
              <a:off x="3713163" y="2271713"/>
              <a:ext cx="1100137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solidFill>
                    <a:srgbClr val="FFFF00"/>
                  </a:solidFill>
                </a:rPr>
                <a:t>Energy Conservation</a:t>
              </a:r>
            </a:p>
          </p:txBody>
        </p:sp>
        <p:sp>
          <p:nvSpPr>
            <p:cNvPr id="41" name="Text Box 30"/>
            <p:cNvSpPr txBox="1">
              <a:spLocks noChangeArrowheads="1"/>
            </p:cNvSpPr>
            <p:nvPr/>
          </p:nvSpPr>
          <p:spPr bwMode="auto">
            <a:xfrm>
              <a:off x="4987925" y="2278063"/>
              <a:ext cx="844550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solidFill>
                    <a:srgbClr val="FFFF00"/>
                  </a:solidFill>
                </a:rPr>
                <a:t>Equation of State</a:t>
              </a:r>
            </a:p>
          </p:txBody>
        </p:sp>
        <p:sp>
          <p:nvSpPr>
            <p:cNvPr id="42" name="Text Box 31"/>
            <p:cNvSpPr txBox="1">
              <a:spLocks noChangeArrowheads="1"/>
            </p:cNvSpPr>
            <p:nvPr/>
          </p:nvSpPr>
          <p:spPr bwMode="auto">
            <a:xfrm>
              <a:off x="6019800" y="2257425"/>
              <a:ext cx="947738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solidFill>
                    <a:srgbClr val="FFFF00"/>
                  </a:solidFill>
                </a:rPr>
                <a:t>Heat Conduction</a:t>
              </a:r>
            </a:p>
          </p:txBody>
        </p:sp>
        <p:sp>
          <p:nvSpPr>
            <p:cNvPr id="43" name="Text Box 32"/>
            <p:cNvSpPr txBox="1">
              <a:spLocks noChangeArrowheads="1"/>
            </p:cNvSpPr>
            <p:nvPr/>
          </p:nvSpPr>
          <p:spPr bwMode="auto">
            <a:xfrm>
              <a:off x="6981825" y="2257425"/>
              <a:ext cx="1392238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dirty="0">
                  <a:solidFill>
                    <a:srgbClr val="FFFF00"/>
                  </a:solidFill>
                </a:rPr>
                <a:t>Thermodynamic Property</a:t>
              </a:r>
            </a:p>
          </p:txBody>
        </p:sp>
        <p:pic>
          <p:nvPicPr>
            <p:cNvPr id="51" name="Picture 4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813050" y="2786063"/>
              <a:ext cx="177800" cy="20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2" name="Picture 46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020888" y="2686050"/>
              <a:ext cx="266700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3" name="Picture 4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122613" y="2747963"/>
              <a:ext cx="266700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4" name="Picture 48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712913" y="2695575"/>
              <a:ext cx="190500" cy="20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5" name="Picture 49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160713" y="1927225"/>
              <a:ext cx="190500" cy="20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6" name="Picture 50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606675" y="2779713"/>
              <a:ext cx="190500" cy="20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7" name="Picture 5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957638" y="2827338"/>
              <a:ext cx="190500" cy="20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8" name="Picture 5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357688" y="1893888"/>
              <a:ext cx="152400" cy="21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9" name="Picture 5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154613" y="2841625"/>
              <a:ext cx="177800" cy="20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0" name="Picture 54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456238" y="2795588"/>
              <a:ext cx="228600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" name="Picture 55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470525" y="1847850"/>
              <a:ext cx="266700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2" name="Picture 5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073275" y="1970088"/>
              <a:ext cx="177800" cy="20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3" name="Picture 57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6521450" y="1889125"/>
              <a:ext cx="215900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4" name="Picture 58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515100" y="2762250"/>
              <a:ext cx="228600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5" name="Picture 5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407275" y="2698750"/>
              <a:ext cx="177800" cy="203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6" name="Picture 60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729538" y="2668588"/>
              <a:ext cx="152400" cy="21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7" name="Picture 61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734300" y="1992313"/>
              <a:ext cx="228600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8" name="Picture 6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335463" y="2805113"/>
              <a:ext cx="266700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9" name="Text Box 63"/>
          <p:cNvSpPr txBox="1">
            <a:spLocks noChangeArrowheads="1"/>
          </p:cNvSpPr>
          <p:nvPr/>
        </p:nvSpPr>
        <p:spPr bwMode="auto">
          <a:xfrm>
            <a:off x="444623" y="3686201"/>
            <a:ext cx="831508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000" dirty="0" smtClean="0"/>
              <a:t>Mass &amp; Momentum conservation equations and equation of state are solved simultaneously by Newton-Raphson method</a:t>
            </a:r>
          </a:p>
          <a:p>
            <a:pPr marL="342900" indent="-342900"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000" dirty="0" smtClean="0"/>
              <a:t>Energy &amp; Species conservation equations are solved by successive substitution method</a:t>
            </a:r>
          </a:p>
          <a:p>
            <a:pPr marL="342900" indent="-342900" algn="l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000" dirty="0" smtClean="0"/>
              <a:t>This hybrid practice reduces code overhead while maintains superior convergence characteristics</a:t>
            </a:r>
            <a:endParaRPr lang="en-US" sz="2000" dirty="0"/>
          </a:p>
        </p:txBody>
      </p:sp>
      <p:sp>
        <p:nvSpPr>
          <p:cNvPr id="7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362200" cy="457200"/>
          </a:xfrm>
        </p:spPr>
        <p:txBody>
          <a:bodyPr/>
          <a:lstStyle/>
          <a:p>
            <a:pPr>
              <a:defRPr/>
            </a:pPr>
            <a:r>
              <a:rPr lang="en-US" sz="1000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8866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19200" y="304800"/>
            <a:ext cx="457200" cy="457200"/>
            <a:chOff x="576" y="144"/>
            <a:chExt cx="288" cy="288"/>
          </a:xfrm>
        </p:grpSpPr>
        <p:sp>
          <p:nvSpPr>
            <p:cNvPr id="20560" name="Oval 5"/>
            <p:cNvSpPr>
              <a:spLocks noChangeArrowheads="1"/>
            </p:cNvSpPr>
            <p:nvPr/>
          </p:nvSpPr>
          <p:spPr bwMode="auto">
            <a:xfrm>
              <a:off x="576" y="144"/>
              <a:ext cx="288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20561" name="Text Box 6"/>
            <p:cNvSpPr txBox="1">
              <a:spLocks noChangeArrowheads="1"/>
            </p:cNvSpPr>
            <p:nvPr/>
          </p:nvSpPr>
          <p:spPr bwMode="auto">
            <a:xfrm>
              <a:off x="576" y="192"/>
              <a:ext cx="28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1" hangingPunct="1">
                <a:spcBef>
                  <a:spcPct val="50000"/>
                </a:spcBef>
              </a:pPr>
              <a:r>
                <a:rPr lang="en-US" sz="1000">
                  <a:solidFill>
                    <a:srgbClr val="000000"/>
                  </a:solidFill>
                </a:rPr>
                <a:t>Start</a:t>
              </a:r>
            </a:p>
          </p:txBody>
        </p:sp>
      </p:grpSp>
      <p:sp>
        <p:nvSpPr>
          <p:cNvPr id="20483" name="Text Box 7"/>
          <p:cNvSpPr txBox="1">
            <a:spLocks noChangeArrowheads="1"/>
          </p:cNvSpPr>
          <p:nvPr/>
        </p:nvSpPr>
        <p:spPr bwMode="auto">
          <a:xfrm>
            <a:off x="2133600" y="609600"/>
            <a:ext cx="15240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READIN - Reads input data from data file generated by VTASC</a:t>
            </a:r>
          </a:p>
        </p:txBody>
      </p:sp>
      <p:sp>
        <p:nvSpPr>
          <p:cNvPr id="20484" name="Text Box 8"/>
          <p:cNvSpPr txBox="1">
            <a:spLocks noChangeArrowheads="1"/>
          </p:cNvSpPr>
          <p:nvPr/>
        </p:nvSpPr>
        <p:spPr bwMode="auto">
          <a:xfrm>
            <a:off x="2362200" y="1295400"/>
            <a:ext cx="15240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INIT – Generate Trial Solution  </a:t>
            </a: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4343400" y="1447800"/>
            <a:ext cx="1828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GASP &amp; Wasp or GASPAK – A routine for thermodynamic properties</a:t>
            </a:r>
          </a:p>
        </p:txBody>
      </p:sp>
      <p:sp>
        <p:nvSpPr>
          <p:cNvPr id="20486" name="Text Box 10"/>
          <p:cNvSpPr txBox="1">
            <a:spLocks noChangeArrowheads="1"/>
          </p:cNvSpPr>
          <p:nvPr/>
        </p:nvSpPr>
        <p:spPr bwMode="auto">
          <a:xfrm>
            <a:off x="906463" y="1219200"/>
            <a:ext cx="990600" cy="419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Obtain a trial solution</a:t>
            </a:r>
          </a:p>
        </p:txBody>
      </p:sp>
      <p:sp>
        <p:nvSpPr>
          <p:cNvPr id="20487" name="Text Box 11"/>
          <p:cNvSpPr txBox="1">
            <a:spLocks noChangeArrowheads="1"/>
          </p:cNvSpPr>
          <p:nvPr/>
        </p:nvSpPr>
        <p:spPr bwMode="auto">
          <a:xfrm>
            <a:off x="838200" y="2514600"/>
            <a:ext cx="990600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Simultaneous (S) solution of pressure, flowrate, and resident maas</a:t>
            </a:r>
          </a:p>
        </p:txBody>
      </p:sp>
      <p:sp>
        <p:nvSpPr>
          <p:cNvPr id="20488" name="Text Box 12"/>
          <p:cNvSpPr txBox="1">
            <a:spLocks noChangeArrowheads="1"/>
          </p:cNvSpPr>
          <p:nvPr/>
        </p:nvSpPr>
        <p:spPr bwMode="auto">
          <a:xfrm>
            <a:off x="2438400" y="2438400"/>
            <a:ext cx="1219200" cy="876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NEWTON – Controls the iteration loop of Newton-Raphson scheme</a:t>
            </a:r>
          </a:p>
        </p:txBody>
      </p:sp>
      <p:sp>
        <p:nvSpPr>
          <p:cNvPr id="20489" name="Text Box 13"/>
          <p:cNvSpPr txBox="1">
            <a:spLocks noChangeArrowheads="1"/>
          </p:cNvSpPr>
          <p:nvPr/>
        </p:nvSpPr>
        <p:spPr bwMode="auto">
          <a:xfrm>
            <a:off x="4191000" y="2133600"/>
            <a:ext cx="1371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COEF – Constructs the coefficient matrix of the correction equation</a:t>
            </a:r>
          </a:p>
        </p:txBody>
      </p:sp>
      <p:sp>
        <p:nvSpPr>
          <p:cNvPr id="20490" name="Text Box 14"/>
          <p:cNvSpPr txBox="1">
            <a:spLocks noChangeArrowheads="1"/>
          </p:cNvSpPr>
          <p:nvPr/>
        </p:nvSpPr>
        <p:spPr bwMode="auto">
          <a:xfrm>
            <a:off x="4191000" y="2946400"/>
            <a:ext cx="1371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SOLVE – Solve correction equation by Gaussian elimination method</a:t>
            </a:r>
          </a:p>
        </p:txBody>
      </p:sp>
      <p:sp>
        <p:nvSpPr>
          <p:cNvPr id="20491" name="Text Box 15"/>
          <p:cNvSpPr txBox="1">
            <a:spLocks noChangeArrowheads="1"/>
          </p:cNvSpPr>
          <p:nvPr/>
        </p:nvSpPr>
        <p:spPr bwMode="auto">
          <a:xfrm>
            <a:off x="4191000" y="3733800"/>
            <a:ext cx="17526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UPDATE – After applying corrections update each variable (11)</a:t>
            </a:r>
          </a:p>
        </p:txBody>
      </p:sp>
      <p:sp>
        <p:nvSpPr>
          <p:cNvPr id="20492" name="Text Box 16"/>
          <p:cNvSpPr txBox="1">
            <a:spLocks noChangeArrowheads="1"/>
          </p:cNvSpPr>
          <p:nvPr/>
        </p:nvSpPr>
        <p:spPr bwMode="auto">
          <a:xfrm>
            <a:off x="838200" y="3586163"/>
            <a:ext cx="1066800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Successive Substitution (SS) solution of enthalpy &amp; concentration</a:t>
            </a:r>
          </a:p>
        </p:txBody>
      </p:sp>
      <p:sp>
        <p:nvSpPr>
          <p:cNvPr id="20493" name="Text Box 17"/>
          <p:cNvSpPr txBox="1">
            <a:spLocks noChangeArrowheads="1"/>
          </p:cNvSpPr>
          <p:nvPr/>
        </p:nvSpPr>
        <p:spPr bwMode="auto">
          <a:xfrm>
            <a:off x="2514600" y="3429000"/>
            <a:ext cx="10668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ENTHALPY – Solves enthalpy by SS method</a:t>
            </a:r>
          </a:p>
        </p:txBody>
      </p:sp>
      <p:sp>
        <p:nvSpPr>
          <p:cNvPr id="20494" name="Text Box 18"/>
          <p:cNvSpPr txBox="1">
            <a:spLocks noChangeArrowheads="1"/>
          </p:cNvSpPr>
          <p:nvPr/>
        </p:nvSpPr>
        <p:spPr bwMode="auto">
          <a:xfrm>
            <a:off x="2514600" y="4191000"/>
            <a:ext cx="12954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MASSC – Solves concentration by SS method</a:t>
            </a:r>
          </a:p>
        </p:txBody>
      </p:sp>
      <p:sp>
        <p:nvSpPr>
          <p:cNvPr id="20495" name="Text Box 19"/>
          <p:cNvSpPr txBox="1">
            <a:spLocks noChangeArrowheads="1"/>
          </p:cNvSpPr>
          <p:nvPr/>
        </p:nvSpPr>
        <p:spPr bwMode="auto">
          <a:xfrm>
            <a:off x="838200" y="5613400"/>
            <a:ext cx="1143000" cy="419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Calculate flow resistances</a:t>
            </a:r>
          </a:p>
        </p:txBody>
      </p:sp>
      <p:sp>
        <p:nvSpPr>
          <p:cNvPr id="20496" name="Text Box 20"/>
          <p:cNvSpPr txBox="1">
            <a:spLocks noChangeArrowheads="1"/>
          </p:cNvSpPr>
          <p:nvPr/>
        </p:nvSpPr>
        <p:spPr bwMode="auto">
          <a:xfrm>
            <a:off x="2514600" y="5638800"/>
            <a:ext cx="18288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RESIST – Calculates resistances for all branches</a:t>
            </a:r>
          </a:p>
        </p:txBody>
      </p:sp>
      <p:sp>
        <p:nvSpPr>
          <p:cNvPr id="20497" name="Text Box 21"/>
          <p:cNvSpPr txBox="1">
            <a:spLocks noChangeArrowheads="1"/>
          </p:cNvSpPr>
          <p:nvPr/>
        </p:nvSpPr>
        <p:spPr bwMode="auto">
          <a:xfrm>
            <a:off x="4800600" y="5689600"/>
            <a:ext cx="15240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DENSITY – Calculates density and other properties</a:t>
            </a:r>
          </a:p>
        </p:txBody>
      </p:sp>
      <p:sp>
        <p:nvSpPr>
          <p:cNvPr id="20498" name="Text Box 22"/>
          <p:cNvSpPr txBox="1">
            <a:spLocks noChangeArrowheads="1"/>
          </p:cNvSpPr>
          <p:nvPr/>
        </p:nvSpPr>
        <p:spPr bwMode="auto">
          <a:xfrm>
            <a:off x="6705600" y="5681663"/>
            <a:ext cx="1828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GASP &amp; Wasp or GASPAK – A routine for thermodynamic properties</a:t>
            </a:r>
          </a:p>
        </p:txBody>
      </p:sp>
      <p:sp>
        <p:nvSpPr>
          <p:cNvPr id="20499" name="Text Box 23"/>
          <p:cNvSpPr txBox="1">
            <a:spLocks noChangeArrowheads="1"/>
          </p:cNvSpPr>
          <p:nvPr/>
        </p:nvSpPr>
        <p:spPr bwMode="auto">
          <a:xfrm>
            <a:off x="2514600" y="6172200"/>
            <a:ext cx="17526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 dirty="0">
                <a:solidFill>
                  <a:srgbClr val="000000"/>
                </a:solidFill>
              </a:rPr>
              <a:t>KFACT1 – KFACT21 Calculates branch resistances</a:t>
            </a:r>
          </a:p>
        </p:txBody>
      </p:sp>
      <p:sp>
        <p:nvSpPr>
          <p:cNvPr id="20500" name="Text Box 24"/>
          <p:cNvSpPr txBox="1">
            <a:spLocks noChangeArrowheads="1"/>
          </p:cNvSpPr>
          <p:nvPr/>
        </p:nvSpPr>
        <p:spPr bwMode="auto">
          <a:xfrm>
            <a:off x="914400" y="6350000"/>
            <a:ext cx="10668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Convergence check</a:t>
            </a:r>
          </a:p>
        </p:txBody>
      </p:sp>
      <p:sp>
        <p:nvSpPr>
          <p:cNvPr id="20501" name="Line 25"/>
          <p:cNvSpPr>
            <a:spLocks noChangeShapeType="1"/>
          </p:cNvSpPr>
          <p:nvPr/>
        </p:nvSpPr>
        <p:spPr bwMode="auto">
          <a:xfrm flipH="1">
            <a:off x="457200" y="664845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02" name="Line 26"/>
          <p:cNvSpPr>
            <a:spLocks noChangeShapeType="1"/>
          </p:cNvSpPr>
          <p:nvPr/>
        </p:nvSpPr>
        <p:spPr bwMode="auto">
          <a:xfrm flipV="1">
            <a:off x="457200" y="1905000"/>
            <a:ext cx="0" cy="474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03" name="Line 27"/>
          <p:cNvSpPr>
            <a:spLocks noChangeShapeType="1"/>
          </p:cNvSpPr>
          <p:nvPr/>
        </p:nvSpPr>
        <p:spPr bwMode="auto">
          <a:xfrm>
            <a:off x="1447800" y="762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04" name="Line 28"/>
          <p:cNvSpPr>
            <a:spLocks noChangeShapeType="1"/>
          </p:cNvSpPr>
          <p:nvPr/>
        </p:nvSpPr>
        <p:spPr bwMode="auto">
          <a:xfrm flipH="1">
            <a:off x="1447800" y="9906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05" name="Line 29"/>
          <p:cNvSpPr>
            <a:spLocks noChangeShapeType="1"/>
          </p:cNvSpPr>
          <p:nvPr/>
        </p:nvSpPr>
        <p:spPr bwMode="auto">
          <a:xfrm>
            <a:off x="1447800" y="1625600"/>
            <a:ext cx="0" cy="88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06" name="Line 30"/>
          <p:cNvSpPr>
            <a:spLocks noChangeShapeType="1"/>
          </p:cNvSpPr>
          <p:nvPr/>
        </p:nvSpPr>
        <p:spPr bwMode="auto">
          <a:xfrm>
            <a:off x="1905000" y="1524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07" name="Line 31"/>
          <p:cNvSpPr>
            <a:spLocks noChangeShapeType="1"/>
          </p:cNvSpPr>
          <p:nvPr/>
        </p:nvSpPr>
        <p:spPr bwMode="auto">
          <a:xfrm>
            <a:off x="3886200" y="1600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08" name="Line 32"/>
          <p:cNvSpPr>
            <a:spLocks noChangeShapeType="1"/>
          </p:cNvSpPr>
          <p:nvPr/>
        </p:nvSpPr>
        <p:spPr bwMode="auto">
          <a:xfrm>
            <a:off x="1828800" y="30480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09" name="Line 33"/>
          <p:cNvSpPr>
            <a:spLocks noChangeShapeType="1"/>
          </p:cNvSpPr>
          <p:nvPr/>
        </p:nvSpPr>
        <p:spPr bwMode="auto">
          <a:xfrm>
            <a:off x="3657600" y="2895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10" name="Line 34"/>
          <p:cNvSpPr>
            <a:spLocks noChangeShapeType="1"/>
          </p:cNvSpPr>
          <p:nvPr/>
        </p:nvSpPr>
        <p:spPr bwMode="auto">
          <a:xfrm flipV="1">
            <a:off x="3886200" y="22098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11" name="Line 35"/>
          <p:cNvSpPr>
            <a:spLocks noChangeShapeType="1"/>
          </p:cNvSpPr>
          <p:nvPr/>
        </p:nvSpPr>
        <p:spPr bwMode="auto">
          <a:xfrm>
            <a:off x="3886200" y="2209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12" name="Line 36"/>
          <p:cNvSpPr>
            <a:spLocks noChangeShapeType="1"/>
          </p:cNvSpPr>
          <p:nvPr/>
        </p:nvSpPr>
        <p:spPr bwMode="auto">
          <a:xfrm>
            <a:off x="3657600" y="3048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13" name="Line 37"/>
          <p:cNvSpPr>
            <a:spLocks noChangeShapeType="1"/>
          </p:cNvSpPr>
          <p:nvPr/>
        </p:nvSpPr>
        <p:spPr bwMode="auto">
          <a:xfrm>
            <a:off x="3657600" y="3200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14" name="Line 38"/>
          <p:cNvSpPr>
            <a:spLocks noChangeShapeType="1"/>
          </p:cNvSpPr>
          <p:nvPr/>
        </p:nvSpPr>
        <p:spPr bwMode="auto">
          <a:xfrm>
            <a:off x="3886200" y="3200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15" name="Line 39"/>
          <p:cNvSpPr>
            <a:spLocks noChangeShapeType="1"/>
          </p:cNvSpPr>
          <p:nvPr/>
        </p:nvSpPr>
        <p:spPr bwMode="auto">
          <a:xfrm>
            <a:off x="3886200" y="3886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16" name="Text Box 40"/>
          <p:cNvSpPr txBox="1">
            <a:spLocks noChangeArrowheads="1"/>
          </p:cNvSpPr>
          <p:nvPr/>
        </p:nvSpPr>
        <p:spPr bwMode="auto">
          <a:xfrm>
            <a:off x="457200" y="1660525"/>
            <a:ext cx="11430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Iteration loop</a:t>
            </a:r>
          </a:p>
        </p:txBody>
      </p:sp>
      <p:sp>
        <p:nvSpPr>
          <p:cNvPr id="20517" name="Line 41"/>
          <p:cNvSpPr>
            <a:spLocks noChangeShapeType="1"/>
          </p:cNvSpPr>
          <p:nvPr/>
        </p:nvSpPr>
        <p:spPr bwMode="auto">
          <a:xfrm>
            <a:off x="1401763" y="3378200"/>
            <a:ext cx="0" cy="20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18" name="Line 42"/>
          <p:cNvSpPr>
            <a:spLocks noChangeShapeType="1"/>
          </p:cNvSpPr>
          <p:nvPr/>
        </p:nvSpPr>
        <p:spPr bwMode="auto">
          <a:xfrm>
            <a:off x="1905000" y="39624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19" name="Line 44"/>
          <p:cNvSpPr>
            <a:spLocks noChangeShapeType="1"/>
          </p:cNvSpPr>
          <p:nvPr/>
        </p:nvSpPr>
        <p:spPr bwMode="auto">
          <a:xfrm>
            <a:off x="1401763" y="4470400"/>
            <a:ext cx="0" cy="327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20" name="Line 45"/>
          <p:cNvSpPr>
            <a:spLocks noChangeShapeType="1"/>
          </p:cNvSpPr>
          <p:nvPr/>
        </p:nvSpPr>
        <p:spPr bwMode="auto">
          <a:xfrm>
            <a:off x="1981200" y="5867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21" name="Line 46"/>
          <p:cNvSpPr>
            <a:spLocks noChangeShapeType="1"/>
          </p:cNvSpPr>
          <p:nvPr/>
        </p:nvSpPr>
        <p:spPr bwMode="auto">
          <a:xfrm>
            <a:off x="4343400" y="5969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22" name="Line 47"/>
          <p:cNvSpPr>
            <a:spLocks noChangeShapeType="1"/>
          </p:cNvSpPr>
          <p:nvPr/>
        </p:nvSpPr>
        <p:spPr bwMode="auto">
          <a:xfrm>
            <a:off x="6324600" y="5961063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23" name="Line 48"/>
          <p:cNvSpPr>
            <a:spLocks noChangeShapeType="1"/>
          </p:cNvSpPr>
          <p:nvPr/>
        </p:nvSpPr>
        <p:spPr bwMode="auto">
          <a:xfrm>
            <a:off x="3429000" y="60198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24" name="Line 49"/>
          <p:cNvSpPr>
            <a:spLocks noChangeShapeType="1"/>
          </p:cNvSpPr>
          <p:nvPr/>
        </p:nvSpPr>
        <p:spPr bwMode="auto">
          <a:xfrm>
            <a:off x="1411288" y="6045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25" name="Text Box 50"/>
          <p:cNvSpPr txBox="1">
            <a:spLocks noChangeArrowheads="1"/>
          </p:cNvSpPr>
          <p:nvPr/>
        </p:nvSpPr>
        <p:spPr bwMode="auto">
          <a:xfrm>
            <a:off x="5791200" y="2133600"/>
            <a:ext cx="12954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EQNS – Calculates residuals of three governing equations</a:t>
            </a:r>
          </a:p>
        </p:txBody>
      </p:sp>
      <p:sp>
        <p:nvSpPr>
          <p:cNvPr id="20526" name="Oval 51"/>
          <p:cNvSpPr>
            <a:spLocks noChangeArrowheads="1"/>
          </p:cNvSpPr>
          <p:nvPr/>
        </p:nvSpPr>
        <p:spPr bwMode="auto">
          <a:xfrm>
            <a:off x="7391400" y="1524000"/>
            <a:ext cx="12954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27" name="Text Box 52"/>
          <p:cNvSpPr txBox="1">
            <a:spLocks noChangeArrowheads="1"/>
          </p:cNvSpPr>
          <p:nvPr/>
        </p:nvSpPr>
        <p:spPr bwMode="auto">
          <a:xfrm>
            <a:off x="7391400" y="1600200"/>
            <a:ext cx="16002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000" b="1" i="1">
                <a:solidFill>
                  <a:srgbClr val="000000"/>
                </a:solidFill>
              </a:rPr>
              <a:t>Mass conservation</a:t>
            </a:r>
          </a:p>
        </p:txBody>
      </p:sp>
      <p:sp>
        <p:nvSpPr>
          <p:cNvPr id="20528" name="Oval 53"/>
          <p:cNvSpPr>
            <a:spLocks noChangeArrowheads="1"/>
          </p:cNvSpPr>
          <p:nvPr/>
        </p:nvSpPr>
        <p:spPr bwMode="auto">
          <a:xfrm>
            <a:off x="7467600" y="2209800"/>
            <a:ext cx="12192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29" name="Text Box 54"/>
          <p:cNvSpPr txBox="1">
            <a:spLocks noChangeArrowheads="1"/>
          </p:cNvSpPr>
          <p:nvPr/>
        </p:nvSpPr>
        <p:spPr bwMode="auto">
          <a:xfrm>
            <a:off x="7696200" y="2209800"/>
            <a:ext cx="1447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900" b="1" i="1">
                <a:solidFill>
                  <a:srgbClr val="000000"/>
                </a:solidFill>
              </a:rPr>
              <a:t>Momentum Conservation</a:t>
            </a:r>
          </a:p>
        </p:txBody>
      </p:sp>
      <p:sp>
        <p:nvSpPr>
          <p:cNvPr id="20530" name="Oval 55"/>
          <p:cNvSpPr>
            <a:spLocks noChangeArrowheads="1"/>
          </p:cNvSpPr>
          <p:nvPr/>
        </p:nvSpPr>
        <p:spPr bwMode="auto">
          <a:xfrm>
            <a:off x="7467600" y="2971800"/>
            <a:ext cx="12954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31" name="Text Box 56"/>
          <p:cNvSpPr txBox="1">
            <a:spLocks noChangeArrowheads="1"/>
          </p:cNvSpPr>
          <p:nvPr/>
        </p:nvSpPr>
        <p:spPr bwMode="auto">
          <a:xfrm>
            <a:off x="7543800" y="3048000"/>
            <a:ext cx="14478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000" b="1" i="1">
                <a:solidFill>
                  <a:srgbClr val="000000"/>
                </a:solidFill>
              </a:rPr>
              <a:t>Equation of State</a:t>
            </a:r>
          </a:p>
        </p:txBody>
      </p:sp>
      <p:sp>
        <p:nvSpPr>
          <p:cNvPr id="20532" name="Line 57"/>
          <p:cNvSpPr>
            <a:spLocks noChangeShapeType="1"/>
          </p:cNvSpPr>
          <p:nvPr/>
        </p:nvSpPr>
        <p:spPr bwMode="auto">
          <a:xfrm>
            <a:off x="7086600" y="2438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33" name="Line 58"/>
          <p:cNvSpPr>
            <a:spLocks noChangeShapeType="1"/>
          </p:cNvSpPr>
          <p:nvPr/>
        </p:nvSpPr>
        <p:spPr bwMode="auto">
          <a:xfrm flipV="1">
            <a:off x="7086600" y="19050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34" name="Line 59"/>
          <p:cNvSpPr>
            <a:spLocks noChangeShapeType="1"/>
          </p:cNvSpPr>
          <p:nvPr/>
        </p:nvSpPr>
        <p:spPr bwMode="auto">
          <a:xfrm>
            <a:off x="7086600" y="2438400"/>
            <a:ext cx="533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35" name="Line 60"/>
          <p:cNvSpPr>
            <a:spLocks noChangeShapeType="1"/>
          </p:cNvSpPr>
          <p:nvPr/>
        </p:nvSpPr>
        <p:spPr bwMode="auto">
          <a:xfrm>
            <a:off x="55626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36" name="Line 61"/>
          <p:cNvSpPr>
            <a:spLocks noChangeShapeType="1"/>
          </p:cNvSpPr>
          <p:nvPr/>
        </p:nvSpPr>
        <p:spPr bwMode="auto">
          <a:xfrm>
            <a:off x="3581400" y="4038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37" name="Line 62"/>
          <p:cNvSpPr>
            <a:spLocks noChangeShapeType="1"/>
          </p:cNvSpPr>
          <p:nvPr/>
        </p:nvSpPr>
        <p:spPr bwMode="auto">
          <a:xfrm>
            <a:off x="3962400" y="40386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38" name="Line 63"/>
          <p:cNvSpPr>
            <a:spLocks noChangeShapeType="1"/>
          </p:cNvSpPr>
          <p:nvPr/>
        </p:nvSpPr>
        <p:spPr bwMode="auto">
          <a:xfrm>
            <a:off x="3962400" y="4495800"/>
            <a:ext cx="2514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39" name="Oval 64"/>
          <p:cNvSpPr>
            <a:spLocks noChangeArrowheads="1"/>
          </p:cNvSpPr>
          <p:nvPr/>
        </p:nvSpPr>
        <p:spPr bwMode="auto">
          <a:xfrm>
            <a:off x="6477000" y="4267200"/>
            <a:ext cx="1219200" cy="42703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40" name="Oval 65"/>
          <p:cNvSpPr>
            <a:spLocks noChangeArrowheads="1"/>
          </p:cNvSpPr>
          <p:nvPr/>
        </p:nvSpPr>
        <p:spPr bwMode="auto">
          <a:xfrm>
            <a:off x="4495800" y="4572000"/>
            <a:ext cx="12192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41" name="Line 66"/>
          <p:cNvSpPr>
            <a:spLocks noChangeShapeType="1"/>
          </p:cNvSpPr>
          <p:nvPr/>
        </p:nvSpPr>
        <p:spPr bwMode="auto">
          <a:xfrm>
            <a:off x="3810000" y="4572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42" name="Text Box 67"/>
          <p:cNvSpPr txBox="1">
            <a:spLocks noChangeArrowheads="1"/>
          </p:cNvSpPr>
          <p:nvPr/>
        </p:nvSpPr>
        <p:spPr bwMode="auto">
          <a:xfrm>
            <a:off x="6477000" y="4267200"/>
            <a:ext cx="12954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 b="1" i="1">
                <a:solidFill>
                  <a:srgbClr val="000000"/>
                </a:solidFill>
              </a:rPr>
              <a:t>Energy Conservation</a:t>
            </a:r>
          </a:p>
        </p:txBody>
      </p:sp>
      <p:sp>
        <p:nvSpPr>
          <p:cNvPr id="20543" name="Text Box 68"/>
          <p:cNvSpPr txBox="1">
            <a:spLocks noChangeArrowheads="1"/>
          </p:cNvSpPr>
          <p:nvPr/>
        </p:nvSpPr>
        <p:spPr bwMode="auto">
          <a:xfrm>
            <a:off x="4572000" y="4572000"/>
            <a:ext cx="10668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 b="1" i="1" dirty="0" smtClean="0">
                <a:solidFill>
                  <a:srgbClr val="000000"/>
                </a:solidFill>
              </a:rPr>
              <a:t>Species </a:t>
            </a:r>
            <a:r>
              <a:rPr lang="en-US" sz="1000" b="1" i="1" dirty="0">
                <a:solidFill>
                  <a:srgbClr val="000000"/>
                </a:solidFill>
              </a:rPr>
              <a:t>Conservation</a:t>
            </a:r>
          </a:p>
        </p:txBody>
      </p:sp>
      <p:sp>
        <p:nvSpPr>
          <p:cNvPr id="20544" name="Line 69"/>
          <p:cNvSpPr>
            <a:spLocks noChangeShapeType="1"/>
          </p:cNvSpPr>
          <p:nvPr/>
        </p:nvSpPr>
        <p:spPr bwMode="auto">
          <a:xfrm>
            <a:off x="457200" y="1916113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45" name="Text Box 70"/>
          <p:cNvSpPr txBox="1">
            <a:spLocks noChangeArrowheads="1"/>
          </p:cNvSpPr>
          <p:nvPr/>
        </p:nvSpPr>
        <p:spPr bwMode="auto">
          <a:xfrm>
            <a:off x="2362200" y="1752600"/>
            <a:ext cx="14478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BOUND – Supply Time-dependant boundary conditions</a:t>
            </a:r>
          </a:p>
        </p:txBody>
      </p:sp>
      <p:sp>
        <p:nvSpPr>
          <p:cNvPr id="20546" name="Line 71"/>
          <p:cNvSpPr>
            <a:spLocks noChangeShapeType="1"/>
          </p:cNvSpPr>
          <p:nvPr/>
        </p:nvSpPr>
        <p:spPr bwMode="auto">
          <a:xfrm>
            <a:off x="1447800" y="18288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47" name="Line 73"/>
          <p:cNvSpPr>
            <a:spLocks noChangeShapeType="1"/>
          </p:cNvSpPr>
          <p:nvPr/>
        </p:nvSpPr>
        <p:spPr bwMode="auto">
          <a:xfrm flipH="1">
            <a:off x="1905000" y="4267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48" name="Line 74"/>
          <p:cNvSpPr>
            <a:spLocks noChangeShapeType="1"/>
          </p:cNvSpPr>
          <p:nvPr/>
        </p:nvSpPr>
        <p:spPr bwMode="auto">
          <a:xfrm>
            <a:off x="4114800" y="4572000"/>
            <a:ext cx="0" cy="231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49" name="Line 75"/>
          <p:cNvSpPr>
            <a:spLocks noChangeShapeType="1"/>
          </p:cNvSpPr>
          <p:nvPr/>
        </p:nvSpPr>
        <p:spPr bwMode="auto">
          <a:xfrm>
            <a:off x="4114800" y="4800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50" name="Text Box 76"/>
          <p:cNvSpPr txBox="1">
            <a:spLocks noChangeArrowheads="1"/>
          </p:cNvSpPr>
          <p:nvPr/>
        </p:nvSpPr>
        <p:spPr bwMode="auto">
          <a:xfrm>
            <a:off x="914400" y="4800600"/>
            <a:ext cx="1066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Solution of Temperature of Solid</a:t>
            </a:r>
          </a:p>
        </p:txBody>
      </p:sp>
      <p:sp>
        <p:nvSpPr>
          <p:cNvPr id="20551" name="Text Box 77"/>
          <p:cNvSpPr txBox="1">
            <a:spLocks noChangeArrowheads="1"/>
          </p:cNvSpPr>
          <p:nvPr/>
        </p:nvSpPr>
        <p:spPr bwMode="auto">
          <a:xfrm>
            <a:off x="2514600" y="4876800"/>
            <a:ext cx="15240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TSOLID or TSOLIDNR – Solves temperature by SS or S method</a:t>
            </a:r>
          </a:p>
        </p:txBody>
      </p:sp>
      <p:grpSp>
        <p:nvGrpSpPr>
          <p:cNvPr id="3" name="Group 79"/>
          <p:cNvGrpSpPr>
            <a:grpSpLocks/>
          </p:cNvGrpSpPr>
          <p:nvPr/>
        </p:nvGrpSpPr>
        <p:grpSpPr bwMode="auto">
          <a:xfrm>
            <a:off x="5829300" y="5127625"/>
            <a:ext cx="1295400" cy="457200"/>
            <a:chOff x="4128" y="2208"/>
            <a:chExt cx="816" cy="288"/>
          </a:xfrm>
        </p:grpSpPr>
        <p:sp>
          <p:nvSpPr>
            <p:cNvPr id="20558" name="Text Box 80"/>
            <p:cNvSpPr txBox="1">
              <a:spLocks noChangeArrowheads="1"/>
            </p:cNvSpPr>
            <p:nvPr/>
          </p:nvSpPr>
          <p:spPr bwMode="auto">
            <a:xfrm>
              <a:off x="4224" y="2211"/>
              <a:ext cx="67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000" b="1" i="1">
                  <a:solidFill>
                    <a:srgbClr val="000000"/>
                  </a:solidFill>
                </a:rPr>
                <a:t>Solid Temperature</a:t>
              </a:r>
            </a:p>
          </p:txBody>
        </p:sp>
        <p:sp>
          <p:nvSpPr>
            <p:cNvPr id="20559" name="Oval 81"/>
            <p:cNvSpPr>
              <a:spLocks noChangeArrowheads="1"/>
            </p:cNvSpPr>
            <p:nvPr/>
          </p:nvSpPr>
          <p:spPr bwMode="auto">
            <a:xfrm>
              <a:off x="4128" y="2208"/>
              <a:ext cx="816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1" hangingPunct="1"/>
              <a:endParaRPr lang="en-US" sz="1800">
                <a:solidFill>
                  <a:srgbClr val="000000"/>
                </a:solidFill>
              </a:endParaRPr>
            </a:p>
          </p:txBody>
        </p:sp>
      </p:grpSp>
      <p:sp>
        <p:nvSpPr>
          <p:cNvPr id="20553" name="Line 82"/>
          <p:cNvSpPr>
            <a:spLocks noChangeShapeType="1"/>
          </p:cNvSpPr>
          <p:nvPr/>
        </p:nvSpPr>
        <p:spPr bwMode="auto">
          <a:xfrm>
            <a:off x="4038600" y="5356225"/>
            <a:ext cx="1790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54" name="Text Box 83"/>
          <p:cNvSpPr txBox="1">
            <a:spLocks noChangeArrowheads="1"/>
          </p:cNvSpPr>
          <p:nvPr/>
        </p:nvSpPr>
        <p:spPr bwMode="auto">
          <a:xfrm>
            <a:off x="457200" y="1858963"/>
            <a:ext cx="9906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000">
                <a:solidFill>
                  <a:srgbClr val="000000"/>
                </a:solidFill>
              </a:rPr>
              <a:t>repeated for each time step</a:t>
            </a:r>
          </a:p>
        </p:txBody>
      </p:sp>
      <p:sp>
        <p:nvSpPr>
          <p:cNvPr id="20555" name="Text Box 84"/>
          <p:cNvSpPr txBox="1">
            <a:spLocks noChangeArrowheads="1"/>
          </p:cNvSpPr>
          <p:nvPr/>
        </p:nvSpPr>
        <p:spPr bwMode="auto">
          <a:xfrm>
            <a:off x="2438400" y="152400"/>
            <a:ext cx="472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000000"/>
                </a:solidFill>
              </a:rPr>
              <a:t>Flow </a:t>
            </a:r>
            <a:r>
              <a:rPr lang="en-US" sz="2000" b="1" dirty="0" smtClean="0">
                <a:solidFill>
                  <a:srgbClr val="000000"/>
                </a:solidFill>
              </a:rPr>
              <a:t>Chart </a:t>
            </a:r>
            <a:r>
              <a:rPr lang="en-US" sz="2000" b="1" dirty="0">
                <a:solidFill>
                  <a:srgbClr val="000000"/>
                </a:solidFill>
              </a:rPr>
              <a:t>of Solution Algorithm</a:t>
            </a:r>
          </a:p>
        </p:txBody>
      </p:sp>
      <p:sp>
        <p:nvSpPr>
          <p:cNvPr id="20556" name="Line 85"/>
          <p:cNvSpPr>
            <a:spLocks noChangeShapeType="1"/>
          </p:cNvSpPr>
          <p:nvPr/>
        </p:nvSpPr>
        <p:spPr bwMode="auto">
          <a:xfrm>
            <a:off x="1981200" y="5105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20557" name="Line 87"/>
          <p:cNvSpPr>
            <a:spLocks noChangeShapeType="1"/>
          </p:cNvSpPr>
          <p:nvPr/>
        </p:nvSpPr>
        <p:spPr bwMode="auto">
          <a:xfrm>
            <a:off x="1371600" y="533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en-US" sz="18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37</a:t>
            </a:fld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30" y="1000125"/>
            <a:ext cx="870585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dirty="0" smtClean="0"/>
              <a:t>Solution of the governing equations involves following </a:t>
            </a:r>
            <a:r>
              <a:rPr lang="en-US" sz="2600" b="1" i="1" dirty="0" smtClean="0"/>
              <a:t>steps</a:t>
            </a:r>
            <a:r>
              <a:rPr lang="en-US" sz="2600" dirty="0" smtClean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smtClean="0"/>
              <a:t>Subdivide the flow domain into fluid nodes and branches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smtClean="0"/>
              <a:t>Subdivide the solid domain into solid nodes and conductors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smtClean="0"/>
              <a:t>Connect the solid and fluid nodes with solid to fluid conductors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600" dirty="0" smtClean="0"/>
              <a:t>At each fluid node solve mass and energy conservation equation to calculate pressure (p) and enthalpy (h) </a:t>
            </a:r>
            <a:r>
              <a:rPr lang="en-US" sz="2600" dirty="0"/>
              <a:t>of </a:t>
            </a:r>
            <a:r>
              <a:rPr lang="en-US" sz="2600" dirty="0" smtClean="0"/>
              <a:t>fluid and equation of state to compute resident mass (</a:t>
            </a:r>
            <a:r>
              <a:rPr lang="en-US" sz="2600" dirty="0" err="1" smtClean="0"/>
              <a:t>m</a:t>
            </a:r>
            <a:r>
              <a:rPr lang="en-US" sz="2600" baseline="-25000" dirty="0" err="1" smtClean="0"/>
              <a:t>R</a:t>
            </a:r>
            <a:r>
              <a:rPr lang="en-US" sz="2600" dirty="0" smtClean="0"/>
              <a:t>) of fluid</a:t>
            </a:r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D12A7E3-FD50-4FEC-BF90-4D40D615D493}" type="slidenum">
              <a:rPr lang="en-US" sz="1200" smtClean="0"/>
              <a:pPr/>
              <a:t>38</a:t>
            </a:fld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1066800" y="295275"/>
            <a:ext cx="6968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Solution Procedure</a:t>
            </a:r>
            <a:endParaRPr lang="en-US" sz="28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362200" cy="457200"/>
          </a:xfrm>
        </p:spPr>
        <p:txBody>
          <a:bodyPr/>
          <a:lstStyle/>
          <a:p>
            <a:pPr>
              <a:defRPr/>
            </a:pPr>
            <a:r>
              <a:rPr lang="en-US" sz="1000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3662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712788"/>
            <a:ext cx="8229600" cy="896937"/>
          </a:xfrm>
        </p:spPr>
        <p:txBody>
          <a:bodyPr>
            <a:normAutofit fontScale="90000"/>
          </a:bodyPr>
          <a:lstStyle/>
          <a:p>
            <a:r>
              <a:rPr lang="en-US" sz="3200" b="1" dirty="0"/>
              <a:t>Solution Procedure</a:t>
            </a:r>
            <a:br>
              <a:rPr lang="en-US" sz="3200" b="1" dirty="0"/>
            </a:b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2" y="1104900"/>
            <a:ext cx="8229600" cy="38766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dirty="0" smtClean="0"/>
              <a:t>5. </a:t>
            </a:r>
            <a:r>
              <a:rPr lang="en-US" sz="2600" dirty="0"/>
              <a:t>At each fluid branch, solve momentum conservation equations to calculate flow </a:t>
            </a:r>
            <a:r>
              <a:rPr lang="en-US" sz="2600" dirty="0" smtClean="0"/>
              <a:t>rate (  )</a:t>
            </a:r>
          </a:p>
          <a:p>
            <a:pPr marL="0" indent="0">
              <a:buNone/>
            </a:pPr>
            <a:r>
              <a:rPr lang="en-US" sz="2600" dirty="0" smtClean="0"/>
              <a:t>6. </a:t>
            </a:r>
            <a:r>
              <a:rPr lang="en-US" sz="2600" dirty="0"/>
              <a:t>From pressure and enthalpy, calculate </a:t>
            </a:r>
            <a:r>
              <a:rPr lang="en-US" sz="2600" dirty="0" smtClean="0"/>
              <a:t>fluid temperature (T</a:t>
            </a:r>
            <a:r>
              <a:rPr lang="en-US" sz="2600" baseline="-25000" dirty="0" smtClean="0"/>
              <a:t>F</a:t>
            </a:r>
            <a:r>
              <a:rPr lang="en-US" sz="2600" dirty="0" smtClean="0"/>
              <a:t>) and all </a:t>
            </a:r>
            <a:r>
              <a:rPr lang="en-US" sz="2600" dirty="0"/>
              <a:t>other thermo-dynamic and thermo-physical properties required in governing </a:t>
            </a:r>
            <a:r>
              <a:rPr lang="en-US" sz="2600" dirty="0" smtClean="0"/>
              <a:t>equations</a:t>
            </a:r>
          </a:p>
          <a:p>
            <a:pPr marL="0" indent="0">
              <a:buNone/>
            </a:pPr>
            <a:r>
              <a:rPr lang="en-US" sz="2600" dirty="0" smtClean="0"/>
              <a:t>7. At each solid node, solve energy conservation equation to calculate temperature of the solid node (T</a:t>
            </a:r>
            <a:r>
              <a:rPr lang="en-US" sz="2600" baseline="-25000" dirty="0" smtClean="0"/>
              <a:t>S</a:t>
            </a:r>
            <a:r>
              <a:rPr lang="en-US" sz="2600" dirty="0" smtClean="0"/>
              <a:t>)</a:t>
            </a:r>
          </a:p>
          <a:p>
            <a:pPr marL="0" indent="0">
              <a:buNone/>
            </a:pPr>
            <a:r>
              <a:rPr lang="en-US" sz="2600" dirty="0" smtClean="0"/>
              <a:t>8. Steps 4 through 7 are repeated until convergence</a:t>
            </a:r>
          </a:p>
          <a:p>
            <a:pPr marL="0" indent="0">
              <a:buNone/>
            </a:pPr>
            <a:r>
              <a:rPr lang="en-US" sz="2600" dirty="0" smtClean="0"/>
              <a:t>9. Steps 4 through 8 are repeated for each time step</a:t>
            </a:r>
            <a:endParaRPr lang="en-US" sz="2600" dirty="0"/>
          </a:p>
          <a:p>
            <a:pPr marL="0" indent="0">
              <a:buNone/>
            </a:pPr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D12A7E3-FD50-4FEC-BF90-4D40D615D493}" type="slidenum">
              <a:rPr lang="en-US" sz="1200" smtClean="0"/>
              <a:pPr/>
              <a:t>39</a:t>
            </a:fld>
            <a:endParaRPr lang="en-US" sz="1200" dirty="0"/>
          </a:p>
        </p:txBody>
      </p:sp>
      <p:pic>
        <p:nvPicPr>
          <p:cNvPr id="144" name="Picture 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3836" y="1609725"/>
            <a:ext cx="252412" cy="26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362200" cy="457200"/>
          </a:xfrm>
        </p:spPr>
        <p:txBody>
          <a:bodyPr/>
          <a:lstStyle/>
          <a:p>
            <a:pPr>
              <a:defRPr/>
            </a:pPr>
            <a:r>
              <a:rPr lang="en-US" sz="1000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163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latin typeface="+mj-lt"/>
                <a:cs typeface="Times New Roman" panose="02020603050405020304" pitchFamily="18" charset="0"/>
              </a:rPr>
              <a:t>GFSSP 7.01 Training Course  Mathematical Formulation</a:t>
            </a:r>
            <a:endParaRPr lang="en-US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2800" b="1" kern="0" smtClean="0">
                <a:cs typeface="Times New Roman" panose="02020603050405020304" pitchFamily="18" charset="0"/>
              </a:rPr>
              <a:t>Finite Volume Procedure </a:t>
            </a:r>
            <a:br>
              <a:rPr lang="en-US" sz="2800" b="1" kern="0" smtClean="0">
                <a:cs typeface="Times New Roman" panose="02020603050405020304" pitchFamily="18" charset="0"/>
              </a:rPr>
            </a:br>
            <a:r>
              <a:rPr lang="en-US" sz="2800" b="1" kern="0" smtClean="0">
                <a:cs typeface="Times New Roman" panose="02020603050405020304" pitchFamily="18" charset="0"/>
              </a:rPr>
              <a:t>Basic Components</a:t>
            </a:r>
            <a:endParaRPr lang="en-US" sz="2800" b="1" kern="0" dirty="0"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276350"/>
            <a:ext cx="8229600" cy="452596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 smtClean="0">
                <a:latin typeface="+mj-lt"/>
                <a:cs typeface="Times New Roman" panose="02020603050405020304" pitchFamily="18" charset="0"/>
              </a:rPr>
              <a:t>Development of governing equations describing the conservation of mass, momentum and energy of fluid and conservation of thermal energy of solid in contact fluid </a:t>
            </a:r>
          </a:p>
          <a:p>
            <a:pPr marL="0" indent="0">
              <a:buFontTx/>
              <a:buNone/>
            </a:pPr>
            <a:endParaRPr lang="en-US" sz="2800" kern="0" dirty="0" smtClean="0">
              <a:latin typeface="+mj-lt"/>
              <a:cs typeface="Times New Roman" panose="02020603050405020304" pitchFamily="18" charset="0"/>
            </a:endParaRPr>
          </a:p>
          <a:p>
            <a:r>
              <a:rPr lang="en-US" sz="2800" kern="0" dirty="0" smtClean="0">
                <a:latin typeface="+mj-lt"/>
                <a:cs typeface="Times New Roman" panose="02020603050405020304" pitchFamily="18" charset="0"/>
              </a:rPr>
              <a:t>Use of accurate thermodynamic and thermo-physical properties of fluid and material properties in development of the governing equations</a:t>
            </a:r>
          </a:p>
          <a:p>
            <a:pPr marL="0" indent="0">
              <a:buFontTx/>
              <a:buNone/>
            </a:pPr>
            <a:endParaRPr lang="en-US" sz="2800" kern="0" dirty="0" smtClean="0">
              <a:latin typeface="+mj-lt"/>
              <a:cs typeface="Times New Roman" panose="02020603050405020304" pitchFamily="18" charset="0"/>
            </a:endParaRPr>
          </a:p>
          <a:p>
            <a:r>
              <a:rPr lang="en-US" sz="2800" kern="0" dirty="0" smtClean="0">
                <a:latin typeface="+mj-lt"/>
                <a:cs typeface="Times New Roman" panose="02020603050405020304" pitchFamily="18" charset="0"/>
              </a:rPr>
              <a:t>Numerical Solution of the governing equations by an iterative method </a:t>
            </a:r>
          </a:p>
          <a:p>
            <a:pPr marL="0" indent="0">
              <a:buFontTx/>
              <a:buNone/>
            </a:pPr>
            <a:endParaRPr lang="en-US" sz="2800" kern="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0680C-9188-4290-8719-895528ADA61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0074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3622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smtClean="0"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</a:p>
        </p:txBody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Numerical solution can only be trusted when fully converged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GFSSP’s convergence criterion is based on difference in variable values between successive iterations.  Normalized Residual Error is also monitored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GFSSP’s solution scheme has two options to control the iteration process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Simultaneous (SIMUL = TRUE)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Non-Simultaneous (SIMUL = FALSE)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40</a:t>
            </a:fld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3622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smtClean="0"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</a:p>
        </p:txBody>
      </p:sp>
      <p:sp>
        <p:nvSpPr>
          <p:cNvPr id="184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3888" y="1684338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Simultaneous Option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Single Iteration Loop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First solve mass, momentum and equation of state by the Newton-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Raphson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(NR) scheme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solve energy and species conservation equations by Successive Substitution (SS) scheme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Solution is converged when the normalized maximum correction,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</a:t>
            </a:r>
            <a:r>
              <a:rPr lang="en-US" sz="2000" baseline="-25000" dirty="0" smtClean="0"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max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 is less than the convergence criterion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8434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898872"/>
              </p:ext>
            </p:extLst>
          </p:nvPr>
        </p:nvGraphicFramePr>
        <p:xfrm>
          <a:off x="1638300" y="4738688"/>
          <a:ext cx="1384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8" name="Equation" r:id="rId3" imgW="1384200" imgH="596880" progId="Equation.3">
                  <p:embed/>
                </p:oleObj>
              </mc:Choice>
              <mc:Fallback>
                <p:oleObj name="Equation" r:id="rId3" imgW="1384200" imgH="59688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8300" y="4738688"/>
                        <a:ext cx="1384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0560069"/>
              </p:ext>
            </p:extLst>
          </p:nvPr>
        </p:nvGraphicFramePr>
        <p:xfrm>
          <a:off x="3316288" y="4910138"/>
          <a:ext cx="5405437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29" name="Document" r:id="rId5" imgW="5486400" imgH="231480" progId="Word.Document.8">
                  <p:embed/>
                </p:oleObj>
              </mc:Choice>
              <mc:Fallback>
                <p:oleObj name="Document" r:id="rId5" imgW="5486400" imgH="231480" progId="Word.Documen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6288" y="4910138"/>
                        <a:ext cx="5405437" cy="222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41</a:t>
            </a:fld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346702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smtClean="0">
                <a:latin typeface="Arial" panose="020B0604020202020204" pitchFamily="34" charset="0"/>
                <a:cs typeface="Arial" panose="020B0604020202020204" pitchFamily="34" charset="0"/>
              </a:rPr>
              <a:t>CONVERGENCE</a:t>
            </a:r>
          </a:p>
        </p:txBody>
      </p:sp>
      <p:sp>
        <p:nvSpPr>
          <p:cNvPr id="194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3113" y="1635125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Non-Simultaneous Option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Inner &amp; Outer Iteration Loop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Mass, Momentum and Equation of state is solved in inner iteration loop by NR scheme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Energy and Species conservation equations are solved in outer iteration loop by SS scheme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Convergence of NR scheme is determined by  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Convergence of SS scheme is determined by </a:t>
            </a:r>
            <a:endParaRPr lang="en-US" sz="2000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5" name="Rectangle 4"/>
          <p:cNvSpPr>
            <a:spLocks noChangeArrowheads="1"/>
          </p:cNvSpPr>
          <p:nvPr/>
        </p:nvSpPr>
        <p:spPr bwMode="auto">
          <a:xfrm>
            <a:off x="6784023" y="3791507"/>
            <a:ext cx="615874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</a:t>
            </a:r>
            <a:r>
              <a:rPr lang="en-US" sz="1800" baseline="-25000" dirty="0">
                <a:latin typeface="Arial" panose="020B0604020202020204" pitchFamily="34" charset="0"/>
                <a:cs typeface="Arial" panose="020B0604020202020204" pitchFamily="34" charset="0"/>
                <a:sym typeface="Symbol" pitchFamily="18" charset="2"/>
              </a:rPr>
              <a:t>max</a:t>
            </a:r>
          </a:p>
        </p:txBody>
      </p:sp>
      <p:graphicFrame>
        <p:nvGraphicFramePr>
          <p:cNvPr id="1945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754719"/>
              </p:ext>
            </p:extLst>
          </p:nvPr>
        </p:nvGraphicFramePr>
        <p:xfrm>
          <a:off x="6836245" y="4184651"/>
          <a:ext cx="368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99" name="Equation" r:id="rId3" imgW="368280" imgH="279360" progId="Equation.3">
                  <p:embed/>
                </p:oleObj>
              </mc:Choice>
              <mc:Fallback>
                <p:oleObj name="Equation" r:id="rId3" imgW="368280" imgH="2793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6245" y="4184651"/>
                        <a:ext cx="368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681269"/>
              </p:ext>
            </p:extLst>
          </p:nvPr>
        </p:nvGraphicFramePr>
        <p:xfrm>
          <a:off x="1657350" y="4786313"/>
          <a:ext cx="271780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0" name="Equation" r:id="rId5" imgW="2717640" imgH="355320" progId="Equation.3">
                  <p:embed/>
                </p:oleObj>
              </mc:Choice>
              <mc:Fallback>
                <p:oleObj name="Equation" r:id="rId5" imgW="2717640" imgH="35532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350" y="4786313"/>
                        <a:ext cx="2717800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525581"/>
              </p:ext>
            </p:extLst>
          </p:nvPr>
        </p:nvGraphicFramePr>
        <p:xfrm>
          <a:off x="4911725" y="4691063"/>
          <a:ext cx="13716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1" name="Equation" r:id="rId7" imgW="1371600" imgH="596880" progId="Equation.DSMT4">
                  <p:embed/>
                </p:oleObj>
              </mc:Choice>
              <mc:Fallback>
                <p:oleObj name="Equation" r:id="rId7" imgW="1371600" imgH="59688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1725" y="4691063"/>
                        <a:ext cx="13716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6" name="Text Box 9"/>
          <p:cNvSpPr txBox="1">
            <a:spLocks noChangeArrowheads="1"/>
          </p:cNvSpPr>
          <p:nvPr/>
        </p:nvSpPr>
        <p:spPr bwMode="auto">
          <a:xfrm>
            <a:off x="6463832" y="4770716"/>
            <a:ext cx="556563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42</a:t>
            </a:fld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92458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graphicFrame>
        <p:nvGraphicFramePr>
          <p:cNvPr id="20482" name="Object 2"/>
          <p:cNvGraphicFramePr>
            <a:graphicFrameLocks/>
          </p:cNvGraphicFramePr>
          <p:nvPr/>
        </p:nvGraphicFramePr>
        <p:xfrm>
          <a:off x="723900" y="782638"/>
          <a:ext cx="8420100" cy="549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9" name="Chart" r:id="rId3" imgW="9945000" imgH="6592680" progId="Excel.Sheet.8">
                  <p:embed followColorScheme="full"/>
                </p:oleObj>
              </mc:Choice>
              <mc:Fallback>
                <p:oleObj name="Chart" r:id="rId3" imgW="9945000" imgH="6592680" progId="Excel.Sheet.8">
                  <p:embed followColorScheme="full"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" y="782638"/>
                        <a:ext cx="8420100" cy="5491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43</a:t>
            </a:fld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/>
          </p:cNvGraphicFramePr>
          <p:nvPr/>
        </p:nvGraphicFramePr>
        <p:xfrm>
          <a:off x="265113" y="728663"/>
          <a:ext cx="8431212" cy="568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3" name="Chart" r:id="rId3" imgW="10012680" imgH="6772680" progId="Excel.Sheet.8">
                  <p:embed followColorScheme="full"/>
                </p:oleObj>
              </mc:Choice>
              <mc:Fallback>
                <p:oleObj name="Chart" r:id="rId3" imgW="10012680" imgH="6772680" progId="Excel.Sheet.8">
                  <p:embed followColorScheme="full"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113" y="728663"/>
                        <a:ext cx="8431212" cy="568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408695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21509" name="Line 3"/>
          <p:cNvSpPr>
            <a:spLocks noChangeShapeType="1"/>
          </p:cNvSpPr>
          <p:nvPr/>
        </p:nvSpPr>
        <p:spPr bwMode="auto">
          <a:xfrm flipH="1">
            <a:off x="1719263" y="2178050"/>
            <a:ext cx="284162" cy="1476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0" name="Line 7"/>
          <p:cNvSpPr>
            <a:spLocks noChangeShapeType="1"/>
          </p:cNvSpPr>
          <p:nvPr/>
        </p:nvSpPr>
        <p:spPr bwMode="auto">
          <a:xfrm>
            <a:off x="7150100" y="4156075"/>
            <a:ext cx="0" cy="593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44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Sparse Matrix Solver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numerical analysis, a sparse matrix is a matrix in which most of the elements are zero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GFSSP uses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atrix method (Gaussian Elimination) to solve the system of correction equations while using N-R method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large network models, the matrices are usually more sparse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There are iterative and direct methods of solving sparse matrices. GFSSP uses direct method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Sparse matrix solver eliminates multiplications of zero elements and saves processing time</a:t>
            </a: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6068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523" y="1181100"/>
            <a:ext cx="6920865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5013960" y="2379718"/>
            <a:ext cx="1524000" cy="20346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09799" y="109963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New Solver Options</a:t>
            </a:r>
            <a:endParaRPr lang="en-US" sz="2800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6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Performance of Sparse Matrix Solver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581957"/>
              </p:ext>
            </p:extLst>
          </p:nvPr>
        </p:nvGraphicFramePr>
        <p:xfrm>
          <a:off x="1524000" y="1752600"/>
          <a:ext cx="6095999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762000"/>
                <a:gridCol w="845820"/>
                <a:gridCol w="754380"/>
                <a:gridCol w="762000"/>
                <a:gridCol w="805542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Problem Description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No. of internal nodes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No. of branches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No. of time steps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CPU time (sec) (non-sparse)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CPU time (sec)  (sparse)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% saving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Tank Pressurization (Example 12)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59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892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2214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1108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50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Transfer Line Chilldown (Example 14)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16000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1166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1044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11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Tank self-pressurization due to boil-off (Example 29)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498500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8902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8677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Arc Jet Facility model (</a:t>
                      </a:r>
                      <a:r>
                        <a:rPr lang="en-US" sz="1400" dirty="0" err="1" smtClean="0"/>
                        <a:t>LaRC</a:t>
                      </a:r>
                      <a:r>
                        <a:rPr lang="en-US" sz="1400" dirty="0" smtClean="0"/>
                        <a:t>/Hass)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161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238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66443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9687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85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35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7817"/>
            <a:ext cx="9144000" cy="3657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96340" y="76200"/>
            <a:ext cx="7162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Arc Jet Facility model (</a:t>
            </a:r>
            <a:r>
              <a:rPr lang="en-US" sz="3200" b="1" dirty="0" err="1"/>
              <a:t>LaRC</a:t>
            </a:r>
            <a:r>
              <a:rPr lang="en-US" sz="3200" b="1" dirty="0"/>
              <a:t>/Hass)</a:t>
            </a:r>
          </a:p>
          <a:p>
            <a:pPr algn="ctr"/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93420" y="1226820"/>
            <a:ext cx="7665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 Example where Sparse Matrix Solver brings down solution time by 85%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7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Time Step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Systems of differential equations can be solved by explicit or implicit methods.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Explicit methods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Easier to program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ime step must be kept small for numerical stability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Not always easy to determine stable time step 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 priori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Implicit methods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umerically stable regardless of time step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May still require a small time step for solution accuracy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333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059983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143000"/>
            <a:ext cx="46386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4038600"/>
            <a:ext cx="4476750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ext Box 4"/>
          <p:cNvSpPr txBox="1">
            <a:spLocks noChangeArrowheads="1"/>
          </p:cNvSpPr>
          <p:nvPr/>
        </p:nvSpPr>
        <p:spPr bwMode="auto">
          <a:xfrm>
            <a:off x="2286000" y="990600"/>
            <a:ext cx="43608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Arial" panose="020B0604020202020204" pitchFamily="34" charset="0"/>
                <a:cs typeface="Arial" panose="020B0604020202020204" pitchFamily="34" charset="0"/>
              </a:rPr>
              <a:t>MATHEMATICAL CLOSURE</a:t>
            </a:r>
          </a:p>
        </p:txBody>
      </p:sp>
      <p:sp>
        <p:nvSpPr>
          <p:cNvPr id="2057" name="Text Box 5"/>
          <p:cNvSpPr txBox="1">
            <a:spLocks noChangeArrowheads="1"/>
          </p:cNvSpPr>
          <p:nvPr/>
        </p:nvSpPr>
        <p:spPr bwMode="auto">
          <a:xfrm>
            <a:off x="533400" y="1608168"/>
            <a:ext cx="3309938" cy="206210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u="sng" dirty="0">
                <a:latin typeface="Arial" panose="020B0604020202020204" pitchFamily="34" charset="0"/>
                <a:cs typeface="Arial" panose="020B0604020202020204" pitchFamily="34" charset="0"/>
              </a:rPr>
              <a:t>Problem of a Steady State Flow Network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Given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: Pressures and Temperatures at Boundary Nodes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Find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: Pressures and Temperatures at Internal Nodes and Flowrates in Branches</a:t>
            </a:r>
          </a:p>
        </p:txBody>
      </p:sp>
      <p:sp>
        <p:nvSpPr>
          <p:cNvPr id="2058" name="Text Box 6"/>
          <p:cNvSpPr txBox="1">
            <a:spLocks noChangeArrowheads="1"/>
          </p:cNvSpPr>
          <p:nvPr/>
        </p:nvSpPr>
        <p:spPr bwMode="auto">
          <a:xfrm>
            <a:off x="609600" y="3920822"/>
            <a:ext cx="2819400" cy="78483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i="1">
                <a:latin typeface="Arial" panose="020B0604020202020204" pitchFamily="34" charset="0"/>
                <a:cs typeface="Arial" panose="020B0604020202020204" pitchFamily="34" charset="0"/>
              </a:rPr>
              <a:t>Primary Variables</a:t>
            </a:r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ct val="50000"/>
              </a:spcBef>
            </a:pPr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5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95076"/>
              </p:ext>
            </p:extLst>
          </p:nvPr>
        </p:nvGraphicFramePr>
        <p:xfrm>
          <a:off x="990600" y="4311650"/>
          <a:ext cx="1714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4" name="Equation" r:id="rId5" imgW="1714320" imgH="330120" progId="Equation.3">
                  <p:embed/>
                </p:oleObj>
              </mc:Choice>
              <mc:Fallback>
                <p:oleObj name="Equation" r:id="rId5" imgW="1714320" imgH="33012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311650"/>
                        <a:ext cx="17145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9" name="Text Box 8"/>
          <p:cNvSpPr txBox="1">
            <a:spLocks noChangeArrowheads="1"/>
          </p:cNvSpPr>
          <p:nvPr/>
        </p:nvSpPr>
        <p:spPr bwMode="auto">
          <a:xfrm>
            <a:off x="609694" y="4738172"/>
            <a:ext cx="2304862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Secondary Variables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05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980615"/>
              </p:ext>
            </p:extLst>
          </p:nvPr>
        </p:nvGraphicFramePr>
        <p:xfrm>
          <a:off x="685800" y="5105400"/>
          <a:ext cx="1231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5" name="Equation" r:id="rId7" imgW="1231560" imgH="330120" progId="Equation.3">
                  <p:embed/>
                </p:oleObj>
              </mc:Choice>
              <mc:Fallback>
                <p:oleObj name="Equation" r:id="rId7" imgW="1231560" imgH="33012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105400"/>
                        <a:ext cx="12319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Time Step (cont.)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GFSSP uses an implicit solver.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theory, the solver is numerically stable at any time step.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practice, negative temperatures and/or pressures will crash the property packages, so very large time steps may not run.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It is still </a:t>
            </a:r>
            <a:r>
              <a:rPr lang="en-US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the user’s responsibility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to verify time step independence of the solution.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example, if you have a model running stably with a 0.1 sec time step, make an additional run with a time step of 0.05 sec and compare the solutions of the two runs.</a:t>
            </a: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7673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Non-linearity &amp; Under-relaxation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42873" y="1539875"/>
                <a:ext cx="9272589" cy="4114800"/>
              </a:xfrm>
            </p:spPr>
            <p:txBody>
              <a:bodyPr/>
              <a:lstStyle/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Under-relaxation is necessary to solve non-linear equations</a:t>
                </a:r>
              </a:p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Let us try to solve a simple non-linear equation: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=16</m:t>
                    </m:r>
                  </m:oMath>
                </a14:m>
                <a:endParaRPr lang="en-US" sz="2000" b="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We can rewrite the equation as: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∗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00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16</m:t>
                    </m:r>
                  </m:oMath>
                </a14:m>
                <a:endParaRPr lang="en-US" sz="20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Suppose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∗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</m:oMath>
                </a14:m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 therefore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=8</m:t>
                    </m:r>
                  </m:oMath>
                </a14:m>
                <a:endParaRPr lang="en-US" sz="2000" b="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If we substitute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∗</m:t>
                        </m:r>
                      </m:sup>
                    </m:sSup>
                    <m:r>
                      <a:rPr 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8</m:t>
                    </m:r>
                  </m:oMath>
                </a14:m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 we get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=2</m:t>
                    </m:r>
                  </m:oMath>
                </a14:m>
                <a:endParaRPr lang="en-US" sz="2000" b="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The solution will oscillate between 2 and 8, will never reach the correct answer</a:t>
                </a:r>
              </a:p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Let us use Under-relaxation of 0.5</a:t>
                </a:r>
              </a:p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Iteration No. 1: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1−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∝</m:t>
                        </m:r>
                      </m:e>
                    </m:d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𝑜𝑙𝑑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+∝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𝑛𝑒𝑤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0.5</m:t>
                        </m:r>
                      </m:e>
                    </m:d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0.5</m:t>
                        </m:r>
                      </m:e>
                    </m:d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8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=5</m:t>
                    </m:r>
                  </m:oMath>
                </a14:m>
                <a:endParaRPr lang="en-US" sz="20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Iteration No.2: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𝑛𝑒𝑤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=16/5</m:t>
                    </m:r>
                  </m:oMath>
                </a14:m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:r>
                  <a:rPr lang="en-US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3.2</a:t>
                </a: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00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0.5</m:t>
                        </m:r>
                      </m:e>
                    </m:d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5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0.5</m:t>
                        </m:r>
                      </m:e>
                    </m:d>
                    <m:d>
                      <m:dPr>
                        <m:ctrlP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3.2</m:t>
                        </m:r>
                      </m:e>
                    </m:d>
                    <m:r>
                      <a:rPr 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=4.1</m:t>
                    </m:r>
                  </m:oMath>
                </a14:m>
                <a:endParaRPr lang="en-US" sz="20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Iteration No.3: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𝑛𝑒𝑤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=16/</m:t>
                    </m:r>
                    <m:r>
                      <a:rPr lang="en-US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4.1</m:t>
                    </m:r>
                  </m:oMath>
                </a14:m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:r>
                  <a:rPr lang="en-US" sz="1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3.902</a:t>
                </a:r>
                <a:r>
                  <a:rPr lang="en-US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0.5</m:t>
                        </m:r>
                      </m:e>
                    </m:d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4.1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0.5</m:t>
                        </m:r>
                      </m:e>
                    </m:d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3.902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=4.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00</m:t>
                    </m:r>
                    <m:r>
                      <a:rPr lang="en-US" sz="20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1</m:t>
                    </m:r>
                  </m:oMath>
                </a14:m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2873" y="1539875"/>
                <a:ext cx="9272589" cy="4114800"/>
              </a:xfrm>
              <a:blipFill rotWithShape="0">
                <a:blip r:embed="rId2"/>
                <a:stretch>
                  <a:fillRect l="-591" t="-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4242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Relaxation Parameters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GFSSP provides several relaxation parameters to reduce the size of the corrections to the solution variables.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This can prevent the solution “running away” to outrageous values.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However, it can also increase the time needed for the solution to converge.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general, explicit under-relaxation is employed.  The relaxation parameter multiplies the calculated correction by the relaxation parameter before applying it.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example, if the relaxation parameter is 0.6, only 60% of the calculated correction will be applied in each iteration.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36187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Relaxation Parameters (cont.)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RELAXNR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Under-relaxes the Newton-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Raphson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solver for the mass and momentum equations solving for pressures and flow rates.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Generally the </a:t>
            </a:r>
            <a:r>
              <a:rPr lang="en-US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most effective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relaxation parameter on the solution.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RELAXK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Under-relaxes the change in the factor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0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used in the friction term of the momentum equation.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May be useful if the model has elements with large swings in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0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; for example, a valve opening and closing.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6254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Relaxation Parameters (cont.)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800600"/>
          </a:xfrm>
        </p:spPr>
        <p:txBody>
          <a:bodyPr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RELAXH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Under-relaxes the change in enthalpy or entropy between iterations.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using 1</a:t>
            </a:r>
            <a:r>
              <a:rPr 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Law, enthalpy uses </a:t>
            </a:r>
            <a:r>
              <a:rPr 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inertial relaxation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  Weight (or inertia) is given to the enthalpy from the previous iteration.  </a:t>
            </a:r>
            <a:r>
              <a:rPr lang="en-US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Larger </a:t>
            </a:r>
            <a:r>
              <a:rPr 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values of RELAXH will apply more relaxation.  This is different from the other relaxation parameters.</a:t>
            </a:r>
            <a:endParaRPr lang="en-US" sz="2000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If using 2</a:t>
            </a: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Law, entropy is </a:t>
            </a:r>
            <a:r>
              <a:rPr lang="en-US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explicitly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under-relaxed (i.e., setting RELAXH to 0.6 will apply 60% of the correction).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energy equation is fairly linear and usually well-behaved.  Problems are most often caused by bad inputs (pressures and/or flow rates) from the solution of the mass and momentum equations.  Therefore, RELAXNR is more likely to fix the energy equation than RELAXH.</a:t>
            </a:r>
          </a:p>
          <a:p>
            <a:pPr lvl="1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40689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Relaxation Parameters (cont.)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RELAXD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Under-relaxes the change in fluid density between iterations.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Already set to 0.5 by default.  Generally does not need further reduction.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RELAXHC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Under-relaxes the change in calculated convection coefficient between iterations.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RELAXTS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Under-relaxes the change in solid temperature between iterations.</a:t>
            </a:r>
          </a:p>
          <a:p>
            <a:pPr lvl="1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31465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Troubleshooting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pPr marL="0" indent="0">
              <a:buNone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Check that input parameters are correct and make sense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Try under-relaxation (especially RELAXNR)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Change time-step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Tighten convergence criteria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Try non-simultaneous solution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If steady-state model won’t converge, convert it to a transient and let it run to steady-state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If a model converges with less severe boundary conditions, try using that solution in a restart file to provide an initial guess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Contact the developers for help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58642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416444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GFSSP 7.01 Training Course  Mathematical Formulation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3438"/>
            <a:ext cx="7772400" cy="1143000"/>
          </a:xfrm>
        </p:spPr>
        <p:txBody>
          <a:bodyPr/>
          <a:lstStyle/>
          <a:p>
            <a:r>
              <a:rPr lang="en-US" sz="2400" b="1" smtClean="0">
                <a:latin typeface="Arial" panose="020B0604020202020204" pitchFamily="34" charset="0"/>
                <a:cs typeface="Arial" panose="020B0604020202020204" pitchFamily="34" charset="0"/>
              </a:rPr>
              <a:t>SOLUTION PROCEDURE</a:t>
            </a:r>
            <a:br>
              <a:rPr lang="en-US" sz="2400" b="1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smtClean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en-US" sz="24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Simultaneous option is more efficient than Non-Simultaneous option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Non-Simultaneous option is recommended when Simultaneous option experiences numerical instability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Non-linearity and strong coupling need under-relaxation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Good initial guess help to overcome convergence problem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lack of realism in problem specification can lead to convergence problem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Lack of realism includes:</a:t>
            </a:r>
          </a:p>
          <a:p>
            <a:pPr lvl="1"/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Unrealistic geometry and/or boundary conditions</a:t>
            </a:r>
          </a:p>
          <a:p>
            <a:pPr lvl="1"/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Attempt to calculate properties beyond operating range</a:t>
            </a:r>
          </a:p>
          <a:p>
            <a:pPr lvl="1"/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57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45963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2359025" y="990600"/>
            <a:ext cx="421481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MATHEMATICAL CLOSURE</a:t>
            </a:r>
          </a:p>
        </p:txBody>
      </p:sp>
      <p:sp>
        <p:nvSpPr>
          <p:cNvPr id="3079" name="Text Box 5"/>
          <p:cNvSpPr txBox="1">
            <a:spLocks noChangeArrowheads="1"/>
          </p:cNvSpPr>
          <p:nvPr/>
        </p:nvSpPr>
        <p:spPr bwMode="auto">
          <a:xfrm>
            <a:off x="533400" y="1327150"/>
            <a:ext cx="4038600" cy="26257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u="sng"/>
              <a:t>Problem of an Unsteady Flow Network</a:t>
            </a:r>
            <a:endParaRPr lang="en-US" sz="2000"/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</a:t>
            </a:r>
            <a:r>
              <a:rPr lang="en-US" sz="1800" b="1"/>
              <a:t>Given</a:t>
            </a:r>
            <a:r>
              <a:rPr lang="en-US" sz="1800"/>
              <a:t> : Pressures and Temperatures at Boundary Nodes and Initial Values at Internal Nodes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</a:t>
            </a:r>
            <a:r>
              <a:rPr lang="en-US" sz="1800" b="1"/>
              <a:t>Find</a:t>
            </a:r>
            <a:r>
              <a:rPr lang="en-US" sz="1800"/>
              <a:t> : Pressures and Temperatures at Internal Nodes and Flowrates in Branches with Time. </a:t>
            </a:r>
          </a:p>
        </p:txBody>
      </p:sp>
      <p:sp>
        <p:nvSpPr>
          <p:cNvPr id="3080" name="Text Box 6"/>
          <p:cNvSpPr txBox="1">
            <a:spLocks noChangeArrowheads="1"/>
          </p:cNvSpPr>
          <p:nvPr/>
        </p:nvSpPr>
        <p:spPr bwMode="auto">
          <a:xfrm>
            <a:off x="5334000" y="1524000"/>
            <a:ext cx="2819400" cy="8540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i="1"/>
              <a:t>Primary Variables</a:t>
            </a:r>
            <a:endParaRPr lang="en-US" sz="2000"/>
          </a:p>
          <a:p>
            <a:pPr algn="l">
              <a:spcBef>
                <a:spcPct val="50000"/>
              </a:spcBef>
            </a:pPr>
            <a:endParaRPr lang="en-US" sz="2000"/>
          </a:p>
        </p:txBody>
      </p:sp>
      <p:sp>
        <p:nvSpPr>
          <p:cNvPr id="3081" name="Text Box 8"/>
          <p:cNvSpPr txBox="1">
            <a:spLocks noChangeArrowheads="1"/>
          </p:cNvSpPr>
          <p:nvPr/>
        </p:nvSpPr>
        <p:spPr bwMode="auto">
          <a:xfrm>
            <a:off x="5299075" y="2590800"/>
            <a:ext cx="2528888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/>
              <a:t>Secondary Variables</a:t>
            </a:r>
            <a:endParaRPr lang="en-US" sz="2000"/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4191000"/>
            <a:ext cx="459105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11"/>
          <p:cNvGraphicFramePr>
            <a:graphicFrameLocks noChangeAspect="1"/>
          </p:cNvGraphicFramePr>
          <p:nvPr/>
        </p:nvGraphicFramePr>
        <p:xfrm>
          <a:off x="5251450" y="2093913"/>
          <a:ext cx="1689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Equation" r:id="rId4" imgW="1688760" imgH="330120" progId="Equation.3">
                  <p:embed/>
                </p:oleObj>
              </mc:Choice>
              <mc:Fallback>
                <p:oleObj name="Equation" r:id="rId4" imgW="1688760" imgH="33012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1450" y="2093913"/>
                        <a:ext cx="16891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12"/>
          <p:cNvGraphicFramePr>
            <a:graphicFrameLocks noChangeAspect="1"/>
          </p:cNvGraphicFramePr>
          <p:nvPr/>
        </p:nvGraphicFramePr>
        <p:xfrm>
          <a:off x="5486400" y="3124200"/>
          <a:ext cx="123190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" name="Equation" r:id="rId6" imgW="1231560" imgH="317160" progId="Equation.3">
                  <p:embed/>
                </p:oleObj>
              </mc:Choice>
              <mc:Fallback>
                <p:oleObj name="Equation" r:id="rId6" imgW="1231560" imgH="31716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3124200"/>
                        <a:ext cx="1231900" cy="315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22715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4102" name="Text Box 4"/>
          <p:cNvSpPr txBox="1">
            <a:spLocks noChangeArrowheads="1"/>
          </p:cNvSpPr>
          <p:nvPr/>
        </p:nvSpPr>
        <p:spPr bwMode="auto">
          <a:xfrm>
            <a:off x="2359025" y="990600"/>
            <a:ext cx="421481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MATHEMATICAL CLOSURE</a:t>
            </a:r>
          </a:p>
        </p:txBody>
      </p:sp>
      <p:sp>
        <p:nvSpPr>
          <p:cNvPr id="4103" name="Text Box 5"/>
          <p:cNvSpPr txBox="1">
            <a:spLocks noChangeArrowheads="1"/>
          </p:cNvSpPr>
          <p:nvPr/>
        </p:nvSpPr>
        <p:spPr bwMode="auto">
          <a:xfrm>
            <a:off x="533400" y="1338263"/>
            <a:ext cx="4038600" cy="29003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u="sng"/>
              <a:t>Problem of an Unsteady Flow with Conjugate Heat Transfer</a:t>
            </a:r>
            <a:endParaRPr lang="en-US" sz="2000"/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</a:t>
            </a:r>
            <a:r>
              <a:rPr lang="en-US" sz="1800" b="1"/>
              <a:t>Given</a:t>
            </a:r>
            <a:r>
              <a:rPr lang="en-US" sz="1800"/>
              <a:t> : Pressures and Temperatures at Boundary Nodes and Initial Values at Internal Fluid Nodes and Solid Nodes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/>
              <a:t> </a:t>
            </a:r>
            <a:r>
              <a:rPr lang="en-US" sz="1800" b="1"/>
              <a:t>Find</a:t>
            </a:r>
            <a:r>
              <a:rPr lang="en-US" sz="1800"/>
              <a:t> : Pressures and Temperatures at Internal Nodes and Flowrates in Branches with Time. </a:t>
            </a:r>
          </a:p>
        </p:txBody>
      </p:sp>
      <p:sp>
        <p:nvSpPr>
          <p:cNvPr id="4104" name="Text Box 6"/>
          <p:cNvSpPr txBox="1">
            <a:spLocks noChangeArrowheads="1"/>
          </p:cNvSpPr>
          <p:nvPr/>
        </p:nvSpPr>
        <p:spPr bwMode="auto">
          <a:xfrm>
            <a:off x="5334000" y="1524000"/>
            <a:ext cx="2819400" cy="8540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i="1"/>
              <a:t>Primary Variables</a:t>
            </a:r>
            <a:endParaRPr lang="en-US" sz="2000"/>
          </a:p>
          <a:p>
            <a:pPr algn="l">
              <a:spcBef>
                <a:spcPct val="50000"/>
              </a:spcBef>
            </a:pPr>
            <a:endParaRPr lang="en-US" sz="2000"/>
          </a:p>
        </p:txBody>
      </p:sp>
      <p:sp>
        <p:nvSpPr>
          <p:cNvPr id="4105" name="Text Box 7"/>
          <p:cNvSpPr txBox="1">
            <a:spLocks noChangeArrowheads="1"/>
          </p:cNvSpPr>
          <p:nvPr/>
        </p:nvSpPr>
        <p:spPr bwMode="auto">
          <a:xfrm>
            <a:off x="5299075" y="2590800"/>
            <a:ext cx="2528888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/>
              <a:t>Secondary Variables</a:t>
            </a:r>
            <a:endParaRPr lang="en-US" sz="2000"/>
          </a:p>
        </p:txBody>
      </p:sp>
      <p:graphicFrame>
        <p:nvGraphicFramePr>
          <p:cNvPr id="4098" name="Object 9"/>
          <p:cNvGraphicFramePr>
            <a:graphicFrameLocks noChangeAspect="1"/>
          </p:cNvGraphicFramePr>
          <p:nvPr/>
        </p:nvGraphicFramePr>
        <p:xfrm>
          <a:off x="4673600" y="2036763"/>
          <a:ext cx="2844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2" name="Equation" r:id="rId3" imgW="2844720" imgH="444240" progId="Equation.DSMT4">
                  <p:embed/>
                </p:oleObj>
              </mc:Choice>
              <mc:Fallback>
                <p:oleObj name="Equation" r:id="rId3" imgW="2844720" imgH="4442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3600" y="2036763"/>
                        <a:ext cx="28448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10"/>
          <p:cNvGraphicFramePr>
            <a:graphicFrameLocks noChangeAspect="1"/>
          </p:cNvGraphicFramePr>
          <p:nvPr/>
        </p:nvGraphicFramePr>
        <p:xfrm>
          <a:off x="5060950" y="3130550"/>
          <a:ext cx="208280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3" name="Equation" r:id="rId5" imgW="2082600" imgH="304560" progId="Equation.DSMT4">
                  <p:embed/>
                </p:oleObj>
              </mc:Choice>
              <mc:Fallback>
                <p:oleObj name="Equation" r:id="rId5" imgW="2082600" imgH="30456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0950" y="3130550"/>
                        <a:ext cx="2082800" cy="303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6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5325" y="4203700"/>
            <a:ext cx="256222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3638" y="4462463"/>
            <a:ext cx="4894262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331203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/>
              <a:t>Mathematical Closure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685800" y="1600200"/>
            <a:ext cx="8001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80000"/>
              </a:lnSpc>
            </a:pPr>
            <a:endParaRPr lang="en-US" sz="2000" b="1" u="sng"/>
          </a:p>
          <a:p>
            <a:pPr marL="342900" indent="-342900" algn="l">
              <a:lnSpc>
                <a:spcPct val="80000"/>
              </a:lnSpc>
            </a:pPr>
            <a:endParaRPr lang="en-US" sz="2000" b="1"/>
          </a:p>
          <a:p>
            <a:pPr marL="342900" indent="-342900" algn="l">
              <a:lnSpc>
                <a:spcPct val="80000"/>
              </a:lnSpc>
            </a:pPr>
            <a:endParaRPr lang="en-US" sz="2000"/>
          </a:p>
          <a:p>
            <a:pPr marL="342900" indent="-342900" algn="l">
              <a:lnSpc>
                <a:spcPct val="80000"/>
              </a:lnSpc>
            </a:pPr>
            <a:r>
              <a:rPr lang="en-US" sz="2000" b="1" u="sng"/>
              <a:t>Unknown Variables</a:t>
            </a:r>
            <a:r>
              <a:rPr lang="en-US" sz="2000" b="1"/>
              <a:t>	</a:t>
            </a:r>
            <a:r>
              <a:rPr lang="en-US" sz="2000" b="1" u="sng"/>
              <a:t>Available Equations to Solve</a:t>
            </a:r>
            <a:endParaRPr lang="en-US" sz="2000" b="1"/>
          </a:p>
          <a:p>
            <a:pPr marL="342900" indent="-342900" algn="l">
              <a:lnSpc>
                <a:spcPct val="80000"/>
              </a:lnSpc>
            </a:pPr>
            <a:endParaRPr lang="en-US" sz="2000"/>
          </a:p>
          <a:p>
            <a:pPr marL="342900" indent="-342900" algn="l">
              <a:lnSpc>
                <a:spcPct val="80000"/>
              </a:lnSpc>
            </a:pPr>
            <a:r>
              <a:rPr lang="en-US" sz="2000"/>
              <a:t>1. </a:t>
            </a:r>
            <a:r>
              <a:rPr lang="en-US" sz="1800"/>
              <a:t>Pressure		1. Mass Conservation Equation</a:t>
            </a:r>
          </a:p>
          <a:p>
            <a:pPr marL="342900" indent="-342900" algn="l">
              <a:lnSpc>
                <a:spcPct val="80000"/>
              </a:lnSpc>
            </a:pPr>
            <a:endParaRPr lang="en-US" sz="1800"/>
          </a:p>
          <a:p>
            <a:pPr marL="342900" indent="-342900" algn="l">
              <a:lnSpc>
                <a:spcPct val="80000"/>
              </a:lnSpc>
            </a:pPr>
            <a:r>
              <a:rPr lang="en-US" sz="1800"/>
              <a:t>2. Flowrate		2. Momentum Conservation Equation</a:t>
            </a:r>
          </a:p>
          <a:p>
            <a:pPr marL="342900" indent="-342900" algn="l">
              <a:lnSpc>
                <a:spcPct val="80000"/>
              </a:lnSpc>
            </a:pPr>
            <a:endParaRPr lang="en-US" sz="1800"/>
          </a:p>
          <a:p>
            <a:pPr marL="342900" indent="-342900" algn="l">
              <a:lnSpc>
                <a:spcPct val="80000"/>
              </a:lnSpc>
            </a:pPr>
            <a:r>
              <a:rPr lang="en-US" sz="1800"/>
              <a:t>3. Fluid Temperature	3. Energy Conservation Equation of Fluid</a:t>
            </a:r>
          </a:p>
          <a:p>
            <a:pPr marL="342900" indent="-342900" algn="l">
              <a:lnSpc>
                <a:spcPct val="80000"/>
              </a:lnSpc>
            </a:pPr>
            <a:endParaRPr lang="en-US" sz="1800"/>
          </a:p>
          <a:p>
            <a:pPr marL="342900" indent="-342900" algn="l">
              <a:lnSpc>
                <a:spcPct val="80000"/>
              </a:lnSpc>
            </a:pPr>
            <a:r>
              <a:rPr lang="en-US" sz="1800"/>
              <a:t>4. Solid Temperature	4. Energy Conservation Equation of Solid</a:t>
            </a:r>
          </a:p>
          <a:p>
            <a:pPr marL="342900" indent="-342900" algn="l">
              <a:lnSpc>
                <a:spcPct val="80000"/>
              </a:lnSpc>
            </a:pPr>
            <a:endParaRPr lang="en-US" sz="1800"/>
          </a:p>
          <a:p>
            <a:pPr marL="342900" indent="-342900" algn="l">
              <a:lnSpc>
                <a:spcPct val="80000"/>
              </a:lnSpc>
            </a:pPr>
            <a:r>
              <a:rPr lang="en-US" sz="1800"/>
              <a:t>5. Species Concentration	5. Conservation Equations for Mass Fraction of 			    Species</a:t>
            </a:r>
          </a:p>
          <a:p>
            <a:pPr marL="342900" indent="-342900" algn="l">
              <a:lnSpc>
                <a:spcPct val="80000"/>
              </a:lnSpc>
            </a:pPr>
            <a:endParaRPr lang="en-US" sz="1800"/>
          </a:p>
          <a:p>
            <a:pPr marL="342900" indent="-342900" algn="l">
              <a:lnSpc>
                <a:spcPct val="80000"/>
              </a:lnSpc>
            </a:pPr>
            <a:r>
              <a:rPr lang="en-US" sz="1800"/>
              <a:t>6. Mass			6. Thermodynamic Equation of State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endParaRPr lang="en-US" sz="18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1" y="6248400"/>
            <a:ext cx="1974742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Training Course  Mathematical Formulation</a:t>
            </a:r>
            <a:endParaRPr lang="en-US" dirty="0"/>
          </a:p>
        </p:txBody>
      </p:sp>
      <p:sp>
        <p:nvSpPr>
          <p:cNvPr id="36868" name="Rectangle 2"/>
          <p:cNvSpPr>
            <a:spLocks noChangeArrowheads="1"/>
          </p:cNvSpPr>
          <p:nvPr/>
        </p:nvSpPr>
        <p:spPr bwMode="auto">
          <a:xfrm>
            <a:off x="685800" y="533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n-US" b="1">
                <a:solidFill>
                  <a:schemeClr val="tx2"/>
                </a:solidFill>
              </a:rPr>
              <a:t/>
            </a:r>
            <a:br>
              <a:rPr lang="en-US" b="1">
                <a:solidFill>
                  <a:schemeClr val="tx2"/>
                </a:solidFill>
              </a:rPr>
            </a:br>
            <a:r>
              <a:rPr lang="en-US" b="1">
                <a:solidFill>
                  <a:schemeClr val="tx2"/>
                </a:solidFill>
              </a:rPr>
              <a:t>MATHEMATICAL CLOSURE</a:t>
            </a:r>
          </a:p>
        </p:txBody>
      </p:sp>
      <p:sp>
        <p:nvSpPr>
          <p:cNvPr id="36869" name="Rectangle 3"/>
          <p:cNvSpPr>
            <a:spLocks noChangeArrowheads="1"/>
          </p:cNvSpPr>
          <p:nvPr/>
        </p:nvSpPr>
        <p:spPr bwMode="auto">
          <a:xfrm>
            <a:off x="609600" y="1524000"/>
            <a:ext cx="8305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</a:pPr>
            <a:r>
              <a:rPr lang="en-US" b="1" dirty="0"/>
              <a:t>Secondary Variables:</a:t>
            </a:r>
            <a:endParaRPr lang="en-US" sz="2800" b="1" dirty="0"/>
          </a:p>
          <a:p>
            <a:pPr marL="342900" indent="-342900" algn="l">
              <a:spcBef>
                <a:spcPct val="20000"/>
              </a:spcBef>
            </a:pPr>
            <a:r>
              <a:rPr lang="en-US" dirty="0"/>
              <a:t>Thermodynamic &amp; </a:t>
            </a:r>
            <a:r>
              <a:rPr lang="en-US" dirty="0" err="1"/>
              <a:t>Thermophysical</a:t>
            </a:r>
            <a:r>
              <a:rPr lang="en-US" dirty="0"/>
              <a:t> Properties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800" b="1" u="sng" dirty="0"/>
              <a:t>Unknown Variable</a:t>
            </a:r>
            <a:r>
              <a:rPr lang="en-US" sz="2000" b="1" dirty="0"/>
              <a:t>	        </a:t>
            </a:r>
            <a:r>
              <a:rPr lang="en-US" sz="1800" b="1" u="sng" dirty="0"/>
              <a:t>Available Equations to Solve</a:t>
            </a:r>
            <a:endParaRPr lang="en-US" sz="2000" dirty="0"/>
          </a:p>
          <a:p>
            <a:pPr marL="342900" indent="-342900" algn="l">
              <a:spcBef>
                <a:spcPct val="20000"/>
              </a:spcBef>
            </a:pPr>
            <a:endParaRPr lang="en-US" sz="1000" dirty="0"/>
          </a:p>
          <a:p>
            <a:pPr marL="342900" indent="-342900" algn="l">
              <a:spcBef>
                <a:spcPct val="20000"/>
              </a:spcBef>
            </a:pPr>
            <a:r>
              <a:rPr lang="en-US" sz="1800" dirty="0"/>
              <a:t>	Density		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800" dirty="0"/>
              <a:t>	Specific Heats		      Equilibrium Thermodynamic Relations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800" dirty="0"/>
              <a:t>	Viscosity		   </a:t>
            </a:r>
            <a:r>
              <a:rPr lang="en-US" sz="1800" dirty="0" smtClean="0"/>
              <a:t>[</a:t>
            </a:r>
            <a:r>
              <a:rPr lang="en-US" sz="1800" dirty="0"/>
              <a:t>GASP, WASP &amp; GASPAK Property Programs]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800" dirty="0"/>
              <a:t>	Thermal Conductivities</a:t>
            </a:r>
            <a:endParaRPr lang="en-US" sz="1000" dirty="0"/>
          </a:p>
          <a:p>
            <a:pPr marL="342900" indent="-342900" algn="l">
              <a:spcBef>
                <a:spcPct val="20000"/>
              </a:spcBef>
            </a:pPr>
            <a:r>
              <a:rPr lang="en-US" sz="1800" dirty="0"/>
              <a:t>     </a:t>
            </a:r>
            <a:r>
              <a:rPr lang="en-US" sz="1800" dirty="0" smtClean="0"/>
              <a:t>	Friction </a:t>
            </a:r>
            <a:r>
              <a:rPr lang="en-US" sz="1800" dirty="0"/>
              <a:t>Factor	                       Empirical Relations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800" dirty="0"/>
              <a:t>	Heat Transfer Coefficients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743BEE-B2F6-432C-8DE3-B471F2535FEE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6850</TotalTime>
  <Words>3321</Words>
  <Application>Microsoft Office PowerPoint</Application>
  <PresentationFormat>On-screen Show (4:3)</PresentationFormat>
  <Paragraphs>824</Paragraphs>
  <Slides>57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67" baseType="lpstr">
      <vt:lpstr>Arial</vt:lpstr>
      <vt:lpstr>Calibri</vt:lpstr>
      <vt:lpstr>Cambria Math</vt:lpstr>
      <vt:lpstr>Symbol</vt:lpstr>
      <vt:lpstr>Times New Roman</vt:lpstr>
      <vt:lpstr>Default Design</vt:lpstr>
      <vt:lpstr>1_Default Design</vt:lpstr>
      <vt:lpstr>Equation</vt:lpstr>
      <vt:lpstr>Document</vt:lpstr>
      <vt:lpstr>Chart</vt:lpstr>
      <vt:lpstr>MATHEMATICAL FORMULATION</vt:lpstr>
      <vt:lpstr>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GOVERNING EQUATIONS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GOVERNING EQUATIONS Summary</vt:lpstr>
      <vt:lpstr>SOLUTION PROCEDURE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Solution Procedure  </vt:lpstr>
      <vt:lpstr>CONVERGENCE</vt:lpstr>
      <vt:lpstr>CONVERGENCE</vt:lpstr>
      <vt:lpstr>CONVERGENCE</vt:lpstr>
      <vt:lpstr>PowerPoint Presentation</vt:lpstr>
      <vt:lpstr>PowerPoint Presentation</vt:lpstr>
      <vt:lpstr>Sparse Matrix Solver</vt:lpstr>
      <vt:lpstr>PowerPoint Presentation</vt:lpstr>
      <vt:lpstr>Performance of Sparse Matrix Solver</vt:lpstr>
      <vt:lpstr>PowerPoint Presentation</vt:lpstr>
      <vt:lpstr>Time Step</vt:lpstr>
      <vt:lpstr>Time Step (cont.)</vt:lpstr>
      <vt:lpstr>Non-linearity &amp; Under-relaxation</vt:lpstr>
      <vt:lpstr>Relaxation Parameters</vt:lpstr>
      <vt:lpstr>Relaxation Parameters (cont.)</vt:lpstr>
      <vt:lpstr>Relaxation Parameters (cont.)</vt:lpstr>
      <vt:lpstr>Relaxation Parameters (cont.)</vt:lpstr>
      <vt:lpstr>Troubleshooting</vt:lpstr>
      <vt:lpstr>SOLUTION PROCEDURE Summary</vt:lpstr>
    </vt:vector>
  </TitlesOfParts>
  <Company>MSFC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Computational Model of Evaporative Mass Transfer</dc:title>
  <dc:creator>Alok Majumdar</dc:creator>
  <cp:lastModifiedBy>Majumdar, Alok K. (MSFC-ER43)</cp:lastModifiedBy>
  <cp:revision>123</cp:revision>
  <cp:lastPrinted>2000-03-09T17:27:53Z</cp:lastPrinted>
  <dcterms:created xsi:type="dcterms:W3CDTF">2000-02-22T21:14:35Z</dcterms:created>
  <dcterms:modified xsi:type="dcterms:W3CDTF">2016-03-15T18:40:25Z</dcterms:modified>
</cp:coreProperties>
</file>