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8" r:id="rId3"/>
    <p:sldId id="434" r:id="rId4"/>
    <p:sldId id="436" r:id="rId5"/>
    <p:sldId id="437" r:id="rId6"/>
    <p:sldId id="435" r:id="rId7"/>
    <p:sldId id="438" r:id="rId8"/>
    <p:sldId id="439" r:id="rId9"/>
    <p:sldId id="442" r:id="rId10"/>
    <p:sldId id="440" r:id="rId11"/>
    <p:sldId id="441" r:id="rId12"/>
    <p:sldId id="443" r:id="rId13"/>
    <p:sldId id="462" r:id="rId14"/>
    <p:sldId id="463" r:id="rId15"/>
    <p:sldId id="464" r:id="rId16"/>
    <p:sldId id="465" r:id="rId17"/>
    <p:sldId id="450" r:id="rId18"/>
    <p:sldId id="451" r:id="rId19"/>
    <p:sldId id="452" r:id="rId20"/>
    <p:sldId id="453" r:id="rId21"/>
    <p:sldId id="454" r:id="rId22"/>
    <p:sldId id="455" r:id="rId23"/>
    <p:sldId id="461" r:id="rId24"/>
    <p:sldId id="456" r:id="rId25"/>
    <p:sldId id="460" r:id="rId26"/>
    <p:sldId id="445" r:id="rId27"/>
    <p:sldId id="446" r:id="rId28"/>
    <p:sldId id="444" r:id="rId29"/>
    <p:sldId id="447" r:id="rId30"/>
    <p:sldId id="448" r:id="rId31"/>
    <p:sldId id="433" r:id="rId32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4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16C47DD-5E3F-4441-9C3B-1FF26909AA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37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916688D1-2AA2-4146-9C12-61AA41914B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0137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768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5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 w="9525"/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844C5B68-D40F-49B9-A689-394D303C058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4348" name="Picture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  <p:pic>
        <p:nvPicPr>
          <p:cNvPr id="1058" name="Picture 34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0" name="Line 36"/>
          <p:cNvSpPr>
            <a:spLocks noChangeShapeType="1"/>
          </p:cNvSpPr>
          <p:nvPr userDrawn="1"/>
        </p:nvSpPr>
        <p:spPr bwMode="auto">
          <a:xfrm>
            <a:off x="7067550" y="847725"/>
            <a:ext cx="569913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9F9DDB-B4EF-4C02-AC01-B5A5D8D6BB0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4244" y="330186"/>
            <a:ext cx="7036573" cy="1143000"/>
          </a:xfrm>
        </p:spPr>
        <p:txBody>
          <a:bodyPr/>
          <a:lstStyle/>
          <a:p>
            <a:r>
              <a:rPr lang="en-US" sz="3600" b="1" dirty="0" smtClean="0"/>
              <a:t>Rotating Flow, Turbopump &amp; Heat Exchanger</a:t>
            </a:r>
            <a:endParaRPr lang="en-US" sz="3600" b="1" dirty="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033" y="2135256"/>
            <a:ext cx="3657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65638" y="2069286"/>
            <a:ext cx="35337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x21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3184" y="928487"/>
            <a:ext cx="7180358" cy="5619411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29407" y="190831"/>
            <a:ext cx="62298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Simplex Turbopump VTASC Model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55466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24" y="2041080"/>
            <a:ext cx="5939314" cy="4200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270345" y="2695492"/>
            <a:ext cx="540689" cy="318052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57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4310" y="1041621"/>
            <a:ext cx="2897014" cy="254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 bwMode="auto">
          <a:xfrm flipV="1">
            <a:off x="6337190" y="2162755"/>
            <a:ext cx="572493" cy="707666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1351722" y="214685"/>
            <a:ext cx="7116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Activation of Axial Thrust in VTASC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23661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306" y="1690921"/>
            <a:ext cx="4577964" cy="3334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5710" y="1701579"/>
            <a:ext cx="3991555" cy="322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-1204623" y="1556627"/>
            <a:ext cx="73827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Pressure Predictions Compared to Experimental Data</a:t>
            </a:r>
            <a:endParaRPr lang="en-US" sz="1200" dirty="0"/>
          </a:p>
        </p:txBody>
      </p:sp>
      <p:sp>
        <p:nvSpPr>
          <p:cNvPr id="7" name="Rectangle 6"/>
          <p:cNvSpPr/>
          <p:nvPr/>
        </p:nvSpPr>
        <p:spPr>
          <a:xfrm>
            <a:off x="4572000" y="1532773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Temperature Predictions Compared to Experimental Data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264257" y="190831"/>
            <a:ext cx="7665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Comparison with Experimental Data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542553" y="5191988"/>
            <a:ext cx="60231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Schallhorn, Paul, Majumdar, Alok, Van </a:t>
            </a:r>
            <a:r>
              <a:rPr lang="en-US" sz="1200" dirty="0" err="1" smtClean="0"/>
              <a:t>Hooser</a:t>
            </a:r>
            <a:r>
              <a:rPr lang="en-US" sz="1200" dirty="0" smtClean="0"/>
              <a:t>, Katherine and Marsh, Matthew, “Flow Simulation in Secondary Flow Passages of a Rocket Engine Turbopump”, Paper No. AIAA 98-3684, 34</a:t>
            </a:r>
            <a:r>
              <a:rPr lang="en-US" sz="1200" baseline="30000" dirty="0" smtClean="0"/>
              <a:t>th</a:t>
            </a:r>
            <a:r>
              <a:rPr lang="en-US" sz="1200" dirty="0" smtClean="0"/>
              <a:t> AIAA/ASME/SAE/ASEE, Joint Propulsion Conference and Exhibit, July 13-15, 1998, Cleveland, OH</a:t>
            </a:r>
            <a:endParaRPr lang="en-US" sz="12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96259" name="Picture 1027"/>
          <p:cNvPicPr>
            <a:picLocks noChangeAspect="1" noChangeArrowheads="1"/>
          </p:cNvPicPr>
          <p:nvPr/>
        </p:nvPicPr>
        <p:blipFill>
          <a:blip r:embed="rId2" cstate="print"/>
          <a:srcRect l="13214" t="5074" r="11311" b="26704"/>
          <a:stretch>
            <a:fillRect/>
          </a:stretch>
        </p:blipFill>
        <p:spPr bwMode="auto">
          <a:xfrm>
            <a:off x="1068388" y="1663700"/>
            <a:ext cx="7277100" cy="4567238"/>
          </a:xfrm>
          <a:prstGeom prst="rect">
            <a:avLst/>
          </a:prstGeom>
          <a:noFill/>
        </p:spPr>
      </p:pic>
      <p:sp>
        <p:nvSpPr>
          <p:cNvPr id="96261" name="Text Box 1029"/>
          <p:cNvSpPr txBox="1">
            <a:spLocks noChangeArrowheads="1"/>
          </p:cNvSpPr>
          <p:nvPr/>
        </p:nvSpPr>
        <p:spPr bwMode="auto">
          <a:xfrm>
            <a:off x="792163" y="1320800"/>
            <a:ext cx="8351837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b="1"/>
              <a:t> </a:t>
            </a:r>
            <a:r>
              <a:rPr lang="en-US" sz="1800" b="1" u="sng"/>
              <a:t>FASTRAC TURBOPUMP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97628" name="Text Box 1372"/>
          <p:cNvSpPr txBox="1">
            <a:spLocks noChangeArrowheads="1"/>
          </p:cNvSpPr>
          <p:nvPr/>
        </p:nvSpPr>
        <p:spPr bwMode="auto">
          <a:xfrm>
            <a:off x="479425" y="1474788"/>
            <a:ext cx="4229100" cy="3667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u="sng" dirty="0"/>
              <a:t>GFSSP Model of the </a:t>
            </a:r>
            <a:r>
              <a:rPr lang="en-US" sz="1800" b="1" u="sng" dirty="0" err="1"/>
              <a:t>Fastrac</a:t>
            </a:r>
            <a:r>
              <a:rPr lang="en-US" sz="1800" b="1" u="sng" dirty="0"/>
              <a:t> Turbopump</a:t>
            </a:r>
          </a:p>
        </p:txBody>
      </p:sp>
      <p:pic>
        <p:nvPicPr>
          <p:cNvPr id="97629" name="Picture 13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925" y="2141538"/>
            <a:ext cx="7269163" cy="40354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  <p:sp>
        <p:nvSpPr>
          <p:cNvPr id="97630" name="Rectangle 1374"/>
          <p:cNvSpPr>
            <a:spLocks noChangeArrowheads="1"/>
          </p:cNvSpPr>
          <p:nvPr/>
        </p:nvSpPr>
        <p:spPr bwMode="auto">
          <a:xfrm>
            <a:off x="0" y="892175"/>
            <a:ext cx="9144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endParaRPr lang="en-US" b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2187575" y="1960563"/>
          <a:ext cx="4694238" cy="428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09" name="Photo Editor Photo" r:id="rId3" imgW="7144747" imgH="6516010" progId="">
                  <p:embed/>
                </p:oleObj>
              </mc:Choice>
              <mc:Fallback>
                <p:oleObj name="Photo Editor Photo" r:id="rId3" imgW="7144747" imgH="651601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7575" y="1960563"/>
                        <a:ext cx="4694238" cy="42830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372"/>
          <p:cNvSpPr txBox="1">
            <a:spLocks noChangeArrowheads="1"/>
          </p:cNvSpPr>
          <p:nvPr/>
        </p:nvSpPr>
        <p:spPr bwMode="auto">
          <a:xfrm>
            <a:off x="1669411" y="1472705"/>
            <a:ext cx="5792996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 smtClean="0"/>
              <a:t>Turbopump Test to 20,000 RPM with Gas Generator</a:t>
            </a:r>
            <a:endParaRPr lang="en-US" sz="1800" b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9832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1839913"/>
            <a:ext cx="6884987" cy="4505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  <p:sp>
        <p:nvSpPr>
          <p:cNvPr id="98324" name="Rectangle 20"/>
          <p:cNvSpPr>
            <a:spLocks noChangeArrowheads="1"/>
          </p:cNvSpPr>
          <p:nvPr/>
        </p:nvSpPr>
        <p:spPr bwMode="auto">
          <a:xfrm>
            <a:off x="0" y="892175"/>
            <a:ext cx="9144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endParaRPr lang="en-US" b="1"/>
          </a:p>
        </p:txBody>
      </p:sp>
      <p:sp>
        <p:nvSpPr>
          <p:cNvPr id="98325" name="Text Box 21"/>
          <p:cNvSpPr txBox="1">
            <a:spLocks noChangeArrowheads="1"/>
          </p:cNvSpPr>
          <p:nvPr/>
        </p:nvSpPr>
        <p:spPr bwMode="auto">
          <a:xfrm>
            <a:off x="1726357" y="1363306"/>
            <a:ext cx="5485475" cy="584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1600" dirty="0"/>
              <a:t>Pressure history comparison at RP-1 Impeller back face [Labyrinth seal inlet (211) and outlet (212)]</a:t>
            </a:r>
          </a:p>
        </p:txBody>
      </p:sp>
      <p:sp>
        <p:nvSpPr>
          <p:cNvPr id="98327" name="Text Box 23"/>
          <p:cNvSpPr txBox="1">
            <a:spLocks noChangeArrowheads="1"/>
          </p:cNvSpPr>
          <p:nvPr/>
        </p:nvSpPr>
        <p:spPr bwMode="auto">
          <a:xfrm>
            <a:off x="111899" y="953619"/>
            <a:ext cx="5178425" cy="10080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u="sng" dirty="0" err="1"/>
              <a:t>Fastrac</a:t>
            </a:r>
            <a:r>
              <a:rPr lang="en-US" sz="1800" b="1" u="sng" dirty="0"/>
              <a:t> Turbopump Model Results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933450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6900" y="2235200"/>
            <a:ext cx="4011613" cy="372745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800" b="1" smtClean="0"/>
              <a:t>Objectives</a:t>
            </a:r>
            <a:endParaRPr lang="en-US" sz="2800" smtClean="0"/>
          </a:p>
          <a:p>
            <a:pPr>
              <a:buFontTx/>
              <a:buNone/>
            </a:pPr>
            <a:endParaRPr lang="en-US" sz="1800" smtClean="0"/>
          </a:p>
          <a:p>
            <a:r>
              <a:rPr lang="en-US" sz="2000" smtClean="0"/>
              <a:t>Calculate the flowrate in a turbopump for  given pump performance characteristics and speed</a:t>
            </a:r>
          </a:p>
          <a:p>
            <a:pPr>
              <a:buFontTx/>
              <a:buNone/>
            </a:pPr>
            <a:endParaRPr lang="en-US" sz="1000" smtClean="0"/>
          </a:p>
          <a:p>
            <a:r>
              <a:rPr lang="en-US" sz="2000" smtClean="0"/>
              <a:t>Calculate the power developed by the turbine to drive the pump </a:t>
            </a:r>
          </a:p>
        </p:txBody>
      </p:sp>
      <p:graphicFrame>
        <p:nvGraphicFramePr>
          <p:cNvPr id="1026" name="Object 4"/>
          <p:cNvGraphicFramePr>
            <a:graphicFrameLocks noGrp="1"/>
          </p:cNvGraphicFramePr>
          <p:nvPr>
            <p:ph type="clipArt" sz="half" idx="2"/>
          </p:nvPr>
        </p:nvGraphicFramePr>
        <p:xfrm>
          <a:off x="5264150" y="2139950"/>
          <a:ext cx="3409950" cy="338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89" name="Designer 4.1 Drawing" r:id="rId3" imgW="3273120" imgH="3381120" progId="MgxDesigner">
                  <p:embed/>
                </p:oleObj>
              </mc:Choice>
              <mc:Fallback>
                <p:oleObj name="Designer 4.1 Drawing" r:id="rId3" imgW="3273120" imgH="3381120" progId="MgxDesigner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2139950"/>
                        <a:ext cx="3409950" cy="338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205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73076" y="1972739"/>
            <a:ext cx="3629798" cy="3640137"/>
          </a:xfrm>
          <a:noFill/>
        </p:spPr>
        <p:txBody>
          <a:bodyPr lIns="92075" tIns="46038" rIns="92075" bIns="46038"/>
          <a:lstStyle/>
          <a:p>
            <a:r>
              <a:rPr lang="en-US" sz="2000" dirty="0" smtClean="0"/>
              <a:t>Number of Turbopump Assemblies</a:t>
            </a:r>
          </a:p>
          <a:p>
            <a:pPr>
              <a:buFontTx/>
              <a:buNone/>
            </a:pPr>
            <a:endParaRPr lang="en-US" sz="700" dirty="0" smtClean="0"/>
          </a:p>
          <a:p>
            <a:r>
              <a:rPr lang="en-US" sz="2000" dirty="0" smtClean="0"/>
              <a:t>Branches representing pump and turbine</a:t>
            </a:r>
          </a:p>
          <a:p>
            <a:pPr>
              <a:buFontTx/>
              <a:buNone/>
            </a:pPr>
            <a:endParaRPr lang="en-US" sz="700" dirty="0" smtClean="0"/>
          </a:p>
          <a:p>
            <a:r>
              <a:rPr lang="en-US" sz="2000" dirty="0" smtClean="0"/>
              <a:t>Rotational Speed(s)</a:t>
            </a:r>
          </a:p>
          <a:p>
            <a:pPr>
              <a:buFontTx/>
              <a:buNone/>
            </a:pPr>
            <a:endParaRPr lang="en-US" sz="700" dirty="0" smtClean="0"/>
          </a:p>
          <a:p>
            <a:r>
              <a:rPr lang="en-US" sz="2000" dirty="0" smtClean="0"/>
              <a:t>Pump Performance Characteristics</a:t>
            </a:r>
            <a:endParaRPr lang="en-US" sz="700" dirty="0" smtClean="0"/>
          </a:p>
          <a:p>
            <a:r>
              <a:rPr lang="en-US" sz="2000" dirty="0" smtClean="0"/>
              <a:t>Velocity Ratio and Efficiency of Turbine at Design Point </a:t>
            </a:r>
          </a:p>
        </p:txBody>
      </p:sp>
      <p:sp>
        <p:nvSpPr>
          <p:cNvPr id="2054" name="Rectangle 4"/>
          <p:cNvSpPr>
            <a:spLocks noGrp="1" noChangeArrowheads="1"/>
          </p:cNvSpPr>
          <p:nvPr>
            <p:ph type="title"/>
          </p:nvPr>
        </p:nvSpPr>
        <p:spPr>
          <a:xfrm>
            <a:off x="723900" y="844550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</a:p>
        </p:txBody>
      </p:sp>
      <p:pic>
        <p:nvPicPr>
          <p:cNvPr id="2560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0761" y="2195844"/>
            <a:ext cx="48863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307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07975" y="2112963"/>
            <a:ext cx="4186238" cy="3954462"/>
          </a:xfrm>
          <a:noFill/>
        </p:spPr>
        <p:txBody>
          <a:bodyPr lIns="92075" tIns="46038" rIns="92075" bIns="46038"/>
          <a:lstStyle/>
          <a:p>
            <a:pPr marL="0" indent="0">
              <a:buFontTx/>
              <a:buNone/>
            </a:pPr>
            <a:r>
              <a:rPr lang="en-US" sz="2000" dirty="0" smtClean="0"/>
              <a:t>GFSSP requires Head  	Characteristics in the 		following format:</a:t>
            </a:r>
          </a:p>
          <a:p>
            <a:pPr marL="0" indent="0">
              <a:buFontTx/>
              <a:buNone/>
            </a:pPr>
            <a:endParaRPr lang="en-US" sz="2000" dirty="0" smtClean="0"/>
          </a:p>
          <a:p>
            <a:pPr marL="0" indent="0">
              <a:buFontTx/>
              <a:buNone/>
            </a:pPr>
            <a:r>
              <a:rPr lang="en-US" sz="2000" dirty="0" smtClean="0"/>
              <a:t>Flowrate/Speed - (GPM/RPM)</a:t>
            </a:r>
          </a:p>
          <a:p>
            <a:pPr marL="0" indent="0">
              <a:buFontTx/>
              <a:buNone/>
            </a:pPr>
            <a:endParaRPr lang="en-US" sz="2000" dirty="0" smtClean="0"/>
          </a:p>
          <a:p>
            <a:pPr marL="0" indent="0">
              <a:buFontTx/>
              <a:buNone/>
            </a:pPr>
            <a:r>
              <a:rPr lang="en-US" sz="2000" dirty="0" smtClean="0"/>
              <a:t>Head/Speed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 (Ft/RPM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pPr marL="0" indent="0">
              <a:buFontTx/>
              <a:buNone/>
            </a:pPr>
            <a:endParaRPr lang="en-US" sz="2200" dirty="0" smtClean="0"/>
          </a:p>
        </p:txBody>
      </p:sp>
      <p:graphicFrame>
        <p:nvGraphicFramePr>
          <p:cNvPr id="3074" name="Object 3"/>
          <p:cNvGraphicFramePr>
            <a:graphicFrameLocks noGrp="1"/>
          </p:cNvGraphicFramePr>
          <p:nvPr>
            <p:ph type="chart" sz="half" idx="2"/>
          </p:nvPr>
        </p:nvGraphicFramePr>
        <p:xfrm>
          <a:off x="4049713" y="2073275"/>
          <a:ext cx="5094287" cy="326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37" name="Chart" r:id="rId3" imgW="9344025" imgH="5876806" progId="Excel.Chart.8">
                  <p:embed followColorScheme="full"/>
                </p:oleObj>
              </mc:Choice>
              <mc:Fallback>
                <p:oleObj name="Chart" r:id="rId3" imgW="9344025" imgH="5876806" progId="Excel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713" y="2073275"/>
                        <a:ext cx="5094287" cy="3267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869950"/>
            <a:ext cx="7772400" cy="1143000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1980537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3200" b="1" dirty="0"/>
              <a:t>CONTENT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799" y="1949396"/>
            <a:ext cx="8108343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Centrifugal Force </a:t>
            </a:r>
          </a:p>
          <a:p>
            <a:pPr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Axial Thrust</a:t>
            </a:r>
          </a:p>
          <a:p>
            <a:r>
              <a:rPr lang="en-US" sz="2000" dirty="0" smtClean="0"/>
              <a:t>Example 6 - Radial Flow on a Rotating Radial Disk</a:t>
            </a:r>
          </a:p>
          <a:p>
            <a:r>
              <a:rPr lang="en-US" sz="2000" dirty="0" smtClean="0"/>
              <a:t>Example 21 – Axial Thrust Calculation in a Turbopump</a:t>
            </a:r>
          </a:p>
          <a:p>
            <a:r>
              <a:rPr lang="en-US" sz="2000" dirty="0" smtClean="0"/>
              <a:t>FASTRAC Turbopump</a:t>
            </a:r>
          </a:p>
          <a:p>
            <a:r>
              <a:rPr lang="en-US" sz="2000" dirty="0" smtClean="0"/>
              <a:t>Turbopump Option</a:t>
            </a:r>
          </a:p>
          <a:p>
            <a:r>
              <a:rPr lang="en-US" sz="2000" dirty="0" smtClean="0"/>
              <a:t>Example 11 - Power Balancing of a Turbopump Assembly</a:t>
            </a:r>
          </a:p>
          <a:p>
            <a:r>
              <a:rPr lang="en-US" sz="2000" dirty="0" smtClean="0"/>
              <a:t>Heat Exchanger </a:t>
            </a:r>
          </a:p>
          <a:p>
            <a:r>
              <a:rPr lang="en-US" sz="2000" dirty="0" smtClean="0"/>
              <a:t>Example 5 - Simulation of a Flow System Involving a Heat Exchanger</a:t>
            </a:r>
          </a:p>
          <a:p>
            <a:pPr>
              <a:lnSpc>
                <a:spcPct val="90000"/>
              </a:lnSpc>
            </a:pPr>
            <a:r>
              <a:rPr lang="en-US" sz="2000" dirty="0" smtClean="0">
                <a:latin typeface="+mj-lt"/>
              </a:rPr>
              <a:t>Summary</a:t>
            </a:r>
          </a:p>
          <a:p>
            <a:pPr algn="ctr">
              <a:lnSpc>
                <a:spcPct val="90000"/>
              </a:lnSpc>
              <a:buNone/>
            </a:pP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44538"/>
            <a:ext cx="7772400" cy="1143000"/>
          </a:xfrm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024313" cy="4114800"/>
          </a:xfrm>
          <a:noFill/>
        </p:spPr>
        <p:txBody>
          <a:bodyPr lIns="92075" tIns="46038" rIns="92075" bIns="46038"/>
          <a:lstStyle/>
          <a:p>
            <a:pPr marL="0" indent="0">
              <a:buFontTx/>
              <a:buNone/>
            </a:pPr>
            <a:r>
              <a:rPr lang="en-US" sz="2000" dirty="0" smtClean="0"/>
              <a:t>GFSSP requires Torque Characteristics in the following format:</a:t>
            </a:r>
          </a:p>
          <a:p>
            <a:pPr marL="0" indent="0">
              <a:buFontTx/>
              <a:buNone/>
            </a:pPr>
            <a:endParaRPr lang="en-US" sz="2000" dirty="0" smtClean="0"/>
          </a:p>
          <a:p>
            <a:pPr marL="0" indent="0">
              <a:buFontTx/>
              <a:buNone/>
            </a:pPr>
            <a:r>
              <a:rPr lang="en-US" sz="2000" dirty="0" smtClean="0"/>
              <a:t>Flowrate/Speed - GPM/RPM</a:t>
            </a:r>
          </a:p>
          <a:p>
            <a:pPr marL="0" indent="0">
              <a:buFontTx/>
              <a:buNone/>
            </a:pPr>
            <a:endParaRPr lang="en-US" sz="2000" dirty="0" smtClean="0"/>
          </a:p>
          <a:p>
            <a:pPr marL="0" indent="0">
              <a:buFontTx/>
              <a:buNone/>
            </a:pPr>
            <a:r>
              <a:rPr lang="en-US" sz="2000" dirty="0" smtClean="0"/>
              <a:t>Torque/(Density x Speed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pPr marL="0" indent="0">
              <a:buFontTx/>
              <a:buNone/>
            </a:pPr>
            <a:r>
              <a:rPr lang="en-US" sz="2000" dirty="0" smtClean="0"/>
              <a:t>- </a:t>
            </a:r>
            <a:r>
              <a:rPr lang="en-US" sz="2000" dirty="0" err="1" smtClean="0"/>
              <a:t>lbf</a:t>
            </a:r>
            <a:r>
              <a:rPr lang="en-US" sz="2000" dirty="0" smtClean="0"/>
              <a:t>-in/(</a:t>
            </a:r>
            <a:r>
              <a:rPr lang="en-US" sz="2000" dirty="0" err="1" smtClean="0"/>
              <a:t>lbm</a:t>
            </a:r>
            <a:r>
              <a:rPr lang="en-US" sz="2000" dirty="0" smtClean="0"/>
              <a:t>/ft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x RPM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pPr marL="0" indent="0">
              <a:buFontTx/>
              <a:buNone/>
            </a:pPr>
            <a:endParaRPr lang="en-US" sz="2200" dirty="0" smtClean="0"/>
          </a:p>
        </p:txBody>
      </p:sp>
      <p:graphicFrame>
        <p:nvGraphicFramePr>
          <p:cNvPr id="4098" name="Object 4"/>
          <p:cNvGraphicFramePr>
            <a:graphicFrameLocks noGrp="1"/>
          </p:cNvGraphicFramePr>
          <p:nvPr>
            <p:ph type="chart" sz="half" idx="2"/>
          </p:nvPr>
        </p:nvGraphicFramePr>
        <p:xfrm>
          <a:off x="4419600" y="2362200"/>
          <a:ext cx="47244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61" name="Chart" r:id="rId3" imgW="9410819" imgH="5886450" progId="Excel.Chart.8">
                  <p:embed followColorScheme="full"/>
                </p:oleObj>
              </mc:Choice>
              <mc:Fallback>
                <p:oleObj name="Chart" r:id="rId3" imgW="9410819" imgH="5886450" progId="Excel.Chart.8">
                  <p:embed followColorScheme="full"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362200"/>
                        <a:ext cx="4724400" cy="304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300" y="1016000"/>
            <a:ext cx="8658225" cy="1079500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  <a:r>
              <a:rPr lang="en-US" sz="3600" b="1" smtClean="0"/>
              <a:t> </a:t>
            </a:r>
            <a:br>
              <a:rPr lang="en-US" sz="3600" b="1" smtClean="0"/>
            </a:br>
            <a:r>
              <a:rPr lang="en-US" sz="800" b="1" smtClean="0"/>
              <a:t/>
            </a:r>
            <a:br>
              <a:rPr lang="en-US" sz="800" b="1" smtClean="0"/>
            </a:br>
            <a:r>
              <a:rPr lang="en-US" sz="2400" b="1" smtClean="0"/>
              <a:t>TURBOPUMP MODEL ALGORITHM</a:t>
            </a:r>
            <a:r>
              <a:rPr lang="en-US" sz="2000" b="1" smtClean="0"/>
              <a:t> 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2130425"/>
            <a:ext cx="7772400" cy="411480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200" dirty="0" smtClean="0"/>
              <a:t>1.	For a given flowrate, calculate pressure rise across pump and required torque from the characteristics</a:t>
            </a:r>
          </a:p>
          <a:p>
            <a:pPr>
              <a:buFontTx/>
              <a:buNone/>
            </a:pPr>
            <a:endParaRPr lang="en-US" sz="800" dirty="0" smtClean="0"/>
          </a:p>
          <a:p>
            <a:pPr>
              <a:buFontTx/>
              <a:buNone/>
            </a:pPr>
            <a:r>
              <a:rPr lang="en-US" sz="2200" dirty="0" smtClean="0"/>
              <a:t>2.	Use this pressure rise as source in the momentum equation</a:t>
            </a:r>
          </a:p>
          <a:p>
            <a:pPr>
              <a:buFontTx/>
              <a:buNone/>
            </a:pPr>
            <a:endParaRPr lang="en-US" sz="800" dirty="0" smtClean="0"/>
          </a:p>
          <a:p>
            <a:pPr>
              <a:buFontTx/>
              <a:buNone/>
            </a:pPr>
            <a:r>
              <a:rPr lang="en-US" sz="2200" dirty="0" smtClean="0"/>
              <a:t>3.	Estimate the horsepower turbine must develop to drive the pump</a:t>
            </a:r>
          </a:p>
          <a:p>
            <a:pPr>
              <a:buFontTx/>
              <a:buNone/>
            </a:pPr>
            <a:endParaRPr lang="en-US" sz="800" dirty="0" smtClean="0"/>
          </a:p>
          <a:p>
            <a:pPr>
              <a:buFontTx/>
              <a:buNone/>
            </a:pPr>
            <a:r>
              <a:rPr lang="en-US" sz="2200" dirty="0" smtClean="0"/>
              <a:t>4.	Calculate turbine pressure ratio from turbine performance relation</a:t>
            </a:r>
          </a:p>
          <a:p>
            <a:pPr>
              <a:buFontTx/>
              <a:buNone/>
            </a:pPr>
            <a:endParaRPr lang="en-US" sz="800" dirty="0" smtClean="0"/>
          </a:p>
          <a:p>
            <a:pPr>
              <a:buFontTx/>
              <a:buNone/>
            </a:pPr>
            <a:r>
              <a:rPr lang="en-US" sz="2200" dirty="0" smtClean="0"/>
              <a:t>5.	Use this pressure drop as sink in the momentum equation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51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85800"/>
            <a:ext cx="9144000" cy="1638300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TURBOPUMP OPTION</a:t>
            </a:r>
            <a:r>
              <a:rPr lang="en-US" sz="3600" b="1" smtClean="0"/>
              <a:t> </a:t>
            </a:r>
            <a:br>
              <a:rPr lang="en-US" sz="3600" b="1" smtClean="0"/>
            </a:br>
            <a:r>
              <a:rPr lang="en-US" sz="800" b="1" smtClean="0"/>
              <a:t/>
            </a:r>
            <a:br>
              <a:rPr lang="en-US" sz="800" b="1" smtClean="0"/>
            </a:br>
            <a:r>
              <a:rPr lang="en-US" sz="2400" b="1" smtClean="0"/>
              <a:t>TURBINE PERFORMANCE RELATIONS</a:t>
            </a:r>
            <a:endParaRPr lang="en-US" sz="2000" b="1" smtClean="0"/>
          </a:p>
        </p:txBody>
      </p:sp>
      <p:sp>
        <p:nvSpPr>
          <p:cNvPr id="51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60500" y="2133600"/>
            <a:ext cx="5991225" cy="4114800"/>
          </a:xfrm>
          <a:noFill/>
        </p:spPr>
        <p:txBody>
          <a:bodyPr lIns="92075" tIns="46038" rIns="92075" bIns="46038"/>
          <a:lstStyle/>
          <a:p>
            <a:pPr>
              <a:buFontTx/>
              <a:buNone/>
            </a:pPr>
            <a:r>
              <a:rPr lang="en-US" sz="2400" b="1" u="sng" smtClean="0"/>
              <a:t>Horsepower</a:t>
            </a:r>
            <a:r>
              <a:rPr lang="en-US" sz="2400" b="1" smtClean="0"/>
              <a:t>			</a:t>
            </a:r>
            <a:r>
              <a:rPr lang="en-US" sz="2400" b="1" u="sng" smtClean="0"/>
              <a:t>Pressure Ratio</a:t>
            </a:r>
          </a:p>
          <a:p>
            <a:pPr>
              <a:buFontTx/>
              <a:buNone/>
            </a:pPr>
            <a:endParaRPr lang="en-US" sz="2400" b="1" u="sng" smtClean="0"/>
          </a:p>
          <a:p>
            <a:pPr>
              <a:buFontTx/>
              <a:buNone/>
            </a:pPr>
            <a:endParaRPr lang="en-US" sz="1000" b="1" u="sng" smtClean="0"/>
          </a:p>
          <a:p>
            <a:pPr>
              <a:buFontTx/>
              <a:buNone/>
            </a:pPr>
            <a:endParaRPr lang="en-US" sz="2400" b="1" u="sng" smtClean="0"/>
          </a:p>
          <a:p>
            <a:pPr>
              <a:buFontTx/>
              <a:buNone/>
            </a:pPr>
            <a:r>
              <a:rPr lang="en-US" sz="2400" b="1" u="sng" smtClean="0"/>
              <a:t>Efficiency</a:t>
            </a:r>
          </a:p>
        </p:txBody>
      </p:sp>
      <p:graphicFrame>
        <p:nvGraphicFramePr>
          <p:cNvPr id="5122" name="Object 4"/>
          <p:cNvGraphicFramePr>
            <a:graphicFrameLocks/>
          </p:cNvGraphicFramePr>
          <p:nvPr/>
        </p:nvGraphicFramePr>
        <p:xfrm>
          <a:off x="1752600" y="2971800"/>
          <a:ext cx="134461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7" name="Equation" r:id="rId3" imgW="1041120" imgH="368280" progId="Equation.2">
                  <p:embed/>
                </p:oleObj>
              </mc:Choice>
              <mc:Fallback>
                <p:oleObj name="Equation" r:id="rId3" imgW="1041120" imgH="36828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971800"/>
                        <a:ext cx="1344613" cy="544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5"/>
          <p:cNvGraphicFramePr>
            <a:graphicFrameLocks/>
          </p:cNvGraphicFramePr>
          <p:nvPr/>
        </p:nvGraphicFramePr>
        <p:xfrm>
          <a:off x="5346700" y="2921000"/>
          <a:ext cx="1981200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8" name="Equation" r:id="rId5" imgW="1841400" imgH="812520" progId="Equation.2">
                  <p:embed/>
                </p:oleObj>
              </mc:Choice>
              <mc:Fallback>
                <p:oleObj name="Equation" r:id="rId5" imgW="1841400" imgH="81252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700" y="2921000"/>
                        <a:ext cx="1981200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6"/>
          <p:cNvGraphicFramePr>
            <a:graphicFrameLocks/>
          </p:cNvGraphicFramePr>
          <p:nvPr/>
        </p:nvGraphicFramePr>
        <p:xfrm>
          <a:off x="1806575" y="4546600"/>
          <a:ext cx="3970338" cy="144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109" name="Equation" r:id="rId7" imgW="3962160" imgH="1447560" progId="Equation.2">
                  <p:embed/>
                </p:oleObj>
              </mc:Choice>
              <mc:Fallback>
                <p:oleObj name="Equation" r:id="rId7" imgW="3962160" imgH="1447560" progId="Equation.2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4546600"/>
                        <a:ext cx="3970338" cy="1449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1068388"/>
            <a:ext cx="7772400" cy="954087"/>
          </a:xfrm>
          <a:noFill/>
        </p:spPr>
        <p:txBody>
          <a:bodyPr lIns="92075" tIns="46038" rIns="92075" bIns="46038"/>
          <a:lstStyle/>
          <a:p>
            <a:r>
              <a:rPr lang="en-US" sz="4000" b="1" smtClean="0"/>
              <a:t>PUMP CHARACTERISTICS CURVE FILE OVERVIEW</a:t>
            </a:r>
          </a:p>
        </p:txBody>
      </p:sp>
      <p:sp>
        <p:nvSpPr>
          <p:cNvPr id="34821" name="Rectangle 3"/>
          <p:cNvSpPr>
            <a:spLocks noChangeArrowheads="1"/>
          </p:cNvSpPr>
          <p:nvPr/>
        </p:nvSpPr>
        <p:spPr bwMode="auto">
          <a:xfrm>
            <a:off x="2124075" y="2779713"/>
            <a:ext cx="42179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600">
                <a:latin typeface="Courier" pitchFamily="49" charset="0"/>
              </a:rPr>
              <a:t>18</a:t>
            </a:r>
          </a:p>
          <a:p>
            <a:pPr algn="l"/>
            <a:r>
              <a:rPr lang="en-US" sz="1600">
                <a:latin typeface="Courier" pitchFamily="49" charset="0"/>
              </a:rPr>
              <a:t>0.0000000  8.680E-06  0.00000000</a:t>
            </a:r>
          </a:p>
          <a:p>
            <a:pPr algn="l"/>
            <a:r>
              <a:rPr lang="en-US" sz="1600">
                <a:latin typeface="Courier" pitchFamily="49" charset="0"/>
              </a:rPr>
              <a:t>3.035E-05  8.971E-06  8.8724E-10 </a:t>
            </a:r>
          </a:p>
          <a:p>
            <a:pPr algn="l"/>
            <a:r>
              <a:rPr lang="en-US" sz="1600">
                <a:latin typeface="Courier" pitchFamily="49" charset="0"/>
              </a:rPr>
              <a:t>6.071E-05  9.190E-06  9.7065E-10</a:t>
            </a:r>
          </a:p>
          <a:p>
            <a:pPr algn="l"/>
            <a:r>
              <a:rPr lang="en-US" sz="1600">
                <a:latin typeface="Courier" pitchFamily="49" charset="0"/>
              </a:rPr>
              <a:t>9.106E-05  9.341E-06  1.0804E-09</a:t>
            </a:r>
          </a:p>
          <a:p>
            <a:pPr algn="l"/>
            <a:r>
              <a:rPr lang="en-US" sz="1600">
                <a:latin typeface="Courier" pitchFamily="49" charset="0"/>
              </a:rPr>
              <a:t>1.214E-04  9.436E-06  1.2166E-09</a:t>
            </a:r>
          </a:p>
          <a:p>
            <a:pPr algn="l"/>
            <a:r>
              <a:rPr lang="en-US" sz="1600">
                <a:latin typeface="Courier" pitchFamily="49" charset="0"/>
              </a:rPr>
              <a:t>1.518E-04  9.486E-06  1.3393E-09</a:t>
            </a:r>
          </a:p>
          <a:p>
            <a:pPr algn="l"/>
            <a:r>
              <a:rPr lang="en-US" sz="1600">
                <a:latin typeface="Courier" pitchFamily="49" charset="0"/>
              </a:rPr>
              <a:t>1.821E-04  9.486E-06  1.4570E-09</a:t>
            </a:r>
          </a:p>
          <a:p>
            <a:pPr algn="l"/>
            <a:r>
              <a:rPr lang="en-US" sz="1600">
                <a:latin typeface="Courier" pitchFamily="49" charset="0"/>
              </a:rPr>
              <a:t>2.125E-04  9.445E-06  1.5644E-09</a:t>
            </a:r>
          </a:p>
          <a:p>
            <a:pPr algn="l"/>
            <a:r>
              <a:rPr lang="en-US" sz="1600">
                <a:latin typeface="Courier" pitchFamily="49" charset="0"/>
              </a:rPr>
              <a:t>2.428E-04  9.372E-06  1.6733E-09</a:t>
            </a:r>
          </a:p>
        </p:txBody>
      </p:sp>
      <p:sp>
        <p:nvSpPr>
          <p:cNvPr id="34822" name="Rectangle 4"/>
          <p:cNvSpPr>
            <a:spLocks noChangeArrowheads="1"/>
          </p:cNvSpPr>
          <p:nvPr/>
        </p:nvSpPr>
        <p:spPr bwMode="auto">
          <a:xfrm>
            <a:off x="49213" y="2560638"/>
            <a:ext cx="1127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600" b="1"/>
              <a:t>Number of</a:t>
            </a:r>
          </a:p>
          <a:p>
            <a:pPr algn="l"/>
            <a:r>
              <a:rPr lang="en-US" sz="1600" b="1"/>
              <a:t>Data Lines</a:t>
            </a:r>
          </a:p>
        </p:txBody>
      </p:sp>
      <p:sp>
        <p:nvSpPr>
          <p:cNvPr id="34823" name="Line 5"/>
          <p:cNvSpPr>
            <a:spLocks noChangeShapeType="1"/>
          </p:cNvSpPr>
          <p:nvPr/>
        </p:nvSpPr>
        <p:spPr bwMode="auto">
          <a:xfrm>
            <a:off x="1223963" y="2863850"/>
            <a:ext cx="981075" cy="7143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Arc 6"/>
          <p:cNvSpPr>
            <a:spLocks/>
          </p:cNvSpPr>
          <p:nvPr/>
        </p:nvSpPr>
        <p:spPr bwMode="auto">
          <a:xfrm>
            <a:off x="1954213" y="3140075"/>
            <a:ext cx="201612" cy="2051050"/>
          </a:xfrm>
          <a:custGeom>
            <a:avLst/>
            <a:gdLst>
              <a:gd name="T0" fmla="*/ 1778059 w 21600"/>
              <a:gd name="T1" fmla="*/ 97605698 h 43100"/>
              <a:gd name="T2" fmla="*/ 1733975 w 21600"/>
              <a:gd name="T3" fmla="*/ 0 h 43100"/>
              <a:gd name="T4" fmla="*/ 1881824 w 21600"/>
              <a:gd name="T5" fmla="*/ 48764350 h 43100"/>
              <a:gd name="T6" fmla="*/ 0 60000 65536"/>
              <a:gd name="T7" fmla="*/ 0 60000 65536"/>
              <a:gd name="T8" fmla="*/ 0 60000 65536"/>
              <a:gd name="T9" fmla="*/ 0 w 21600"/>
              <a:gd name="T10" fmla="*/ 0 h 43100"/>
              <a:gd name="T11" fmla="*/ 21600 w 21600"/>
              <a:gd name="T12" fmla="*/ 43100 h 43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00" fill="none" extrusionOk="0">
                <a:moveTo>
                  <a:pt x="20408" y="43100"/>
                </a:moveTo>
                <a:cubicBezTo>
                  <a:pt x="8959" y="42467"/>
                  <a:pt x="0" y="32999"/>
                  <a:pt x="0" y="21533"/>
                </a:cubicBezTo>
                <a:cubicBezTo>
                  <a:pt x="-1" y="10261"/>
                  <a:pt x="8666" y="885"/>
                  <a:pt x="19902" y="-1"/>
                </a:cubicBezTo>
              </a:path>
              <a:path w="21600" h="43100" stroke="0" extrusionOk="0">
                <a:moveTo>
                  <a:pt x="20408" y="43100"/>
                </a:moveTo>
                <a:cubicBezTo>
                  <a:pt x="8959" y="42467"/>
                  <a:pt x="0" y="32999"/>
                  <a:pt x="0" y="21533"/>
                </a:cubicBezTo>
                <a:cubicBezTo>
                  <a:pt x="-1" y="10261"/>
                  <a:pt x="8666" y="885"/>
                  <a:pt x="19902" y="-1"/>
                </a:cubicBezTo>
                <a:lnTo>
                  <a:pt x="21600" y="21533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Rectangle 7"/>
          <p:cNvSpPr>
            <a:spLocks noChangeArrowheads="1"/>
          </p:cNvSpPr>
          <p:nvPr/>
        </p:nvSpPr>
        <p:spPr bwMode="auto">
          <a:xfrm>
            <a:off x="0" y="3954463"/>
            <a:ext cx="16859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algn="l"/>
            <a:r>
              <a:rPr lang="en-US" sz="1600" b="1"/>
              <a:t>Flowrate/Speed</a:t>
            </a:r>
          </a:p>
        </p:txBody>
      </p:sp>
      <p:sp>
        <p:nvSpPr>
          <p:cNvPr id="34826" name="Line 8"/>
          <p:cNvSpPr>
            <a:spLocks noChangeShapeType="1"/>
          </p:cNvSpPr>
          <p:nvPr/>
        </p:nvSpPr>
        <p:spPr bwMode="auto">
          <a:xfrm>
            <a:off x="1639888" y="4119563"/>
            <a:ext cx="312737" cy="63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7" name="Line 9"/>
          <p:cNvSpPr>
            <a:spLocks noChangeShapeType="1"/>
          </p:cNvSpPr>
          <p:nvPr/>
        </p:nvSpPr>
        <p:spPr bwMode="auto">
          <a:xfrm flipV="1">
            <a:off x="3632200" y="5327650"/>
            <a:ext cx="227013" cy="4635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Line 10"/>
          <p:cNvSpPr>
            <a:spLocks noChangeShapeType="1"/>
          </p:cNvSpPr>
          <p:nvPr/>
        </p:nvSpPr>
        <p:spPr bwMode="auto">
          <a:xfrm flipH="1">
            <a:off x="5526088" y="2733675"/>
            <a:ext cx="211137" cy="339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9" name="Rectangle 11"/>
          <p:cNvSpPr>
            <a:spLocks noChangeArrowheads="1"/>
          </p:cNvSpPr>
          <p:nvPr/>
        </p:nvSpPr>
        <p:spPr bwMode="auto">
          <a:xfrm>
            <a:off x="2459038" y="5881688"/>
            <a:ext cx="1293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600" b="1"/>
              <a:t>Head/Speed</a:t>
            </a:r>
            <a:r>
              <a:rPr lang="en-US" sz="1600" b="1" baseline="30000"/>
              <a:t>2</a:t>
            </a:r>
          </a:p>
        </p:txBody>
      </p:sp>
      <p:sp>
        <p:nvSpPr>
          <p:cNvPr id="34830" name="Rectangle 12"/>
          <p:cNvSpPr>
            <a:spLocks noChangeArrowheads="1"/>
          </p:cNvSpPr>
          <p:nvPr/>
        </p:nvSpPr>
        <p:spPr bwMode="auto">
          <a:xfrm>
            <a:off x="5402263" y="2449513"/>
            <a:ext cx="24685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600" b="1"/>
              <a:t>Torque/(Density x Speed</a:t>
            </a:r>
            <a:r>
              <a:rPr lang="en-US" sz="1600" b="1" baseline="30000"/>
              <a:t>2</a:t>
            </a:r>
            <a:r>
              <a:rPr lang="en-US" sz="1600" b="1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678" y="2170639"/>
            <a:ext cx="2027203" cy="224761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277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8835" y="1863586"/>
            <a:ext cx="4463334" cy="2767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" y="4696241"/>
            <a:ext cx="8977022" cy="1616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algn="l"/>
            <a:r>
              <a:rPr lang="en-US" sz="1100" dirty="0">
                <a:latin typeface="Courier New" pitchFamily="49" charset="0"/>
              </a:rPr>
              <a:t>1920      0.843E+06     0.294E+03   0.224E+00     0.161E+04   0.198E+07   0.474E+00   0.213E+00   0.574E+05</a:t>
            </a:r>
          </a:p>
          <a:p>
            <a:pPr algn="l"/>
            <a:r>
              <a:rPr lang="en-US" sz="1100" dirty="0">
                <a:latin typeface="Courier New" pitchFamily="49" charset="0"/>
              </a:rPr>
              <a:t>     </a:t>
            </a:r>
            <a:r>
              <a:rPr lang="en-US" sz="1100" b="1" dirty="0">
                <a:solidFill>
                  <a:srgbClr val="FF0000"/>
                </a:solidFill>
                <a:latin typeface="Courier New" pitchFamily="49" charset="0"/>
              </a:rPr>
              <a:t>1</a:t>
            </a:r>
          </a:p>
          <a:p>
            <a:pPr algn="l"/>
            <a:r>
              <a:rPr lang="en-US" sz="1100" b="1" dirty="0">
                <a:solidFill>
                  <a:srgbClr val="FF0000"/>
                </a:solidFill>
                <a:latin typeface="Courier New" pitchFamily="49" charset="0"/>
              </a:rPr>
              <a:t> IBRPMP  IBRTRB  SPEED(RPM)  ETATRB    PSITR     TORQUE(LB-IN)   HPOWER  </a:t>
            </a:r>
          </a:p>
          <a:p>
            <a:pPr algn="l"/>
            <a:r>
              <a:rPr lang="en-US" sz="1100" b="1" dirty="0">
                <a:solidFill>
                  <a:srgbClr val="FF0000"/>
                </a:solidFill>
                <a:latin typeface="Courier New" pitchFamily="49" charset="0"/>
              </a:rPr>
              <a:t>    23  1213   0.800E+05   0.580E+00   0.275E+00   0.513E+02   0.651E+02</a:t>
            </a:r>
          </a:p>
          <a:p>
            <a:pPr algn="l"/>
            <a:endParaRPr lang="en-US" sz="1100" dirty="0">
              <a:latin typeface="Courier New" pitchFamily="49" charset="0"/>
            </a:endParaRPr>
          </a:p>
          <a:p>
            <a:pPr algn="l"/>
            <a:r>
              <a:rPr lang="en-US" sz="1100" dirty="0">
                <a:latin typeface="Courier New" pitchFamily="49" charset="0"/>
              </a:rPr>
              <a:t>  SOLUTION SATISFIED CONVERGENCE CRITERION OF    0.100E-03 IN    114 ITERATIONS</a:t>
            </a:r>
          </a:p>
          <a:p>
            <a:pPr algn="l"/>
            <a:r>
              <a:rPr lang="en-US" sz="1100" dirty="0">
                <a:latin typeface="Courier New" pitchFamily="49" charset="0"/>
              </a:rPr>
              <a:t>TAU =    0.100000E+09ISTEP =            1</a:t>
            </a:r>
          </a:p>
          <a:p>
            <a:pPr algn="l"/>
            <a:endParaRPr lang="en-US" sz="1100" dirty="0">
              <a:latin typeface="Courier New" pitchFamily="49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712857" y="985962"/>
            <a:ext cx="7734300" cy="766859"/>
          </a:xfrm>
          <a:prstGeom prst="rect">
            <a:avLst/>
          </a:prstGeom>
          <a:noFill/>
        </p:spPr>
        <p:txBody>
          <a:bodyPr lIns="92075" tIns="46038" rIns="92075" bIns="46038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Example 11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>
                <a:latin typeface="Arial" charset="0"/>
              </a:rPr>
              <a:t>GFSSP 7.01 Training Course Rotation, Turbopump, Heat Xer</a:t>
            </a:r>
            <a:endParaRPr lang="en-US" dirty="0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title"/>
          </p:nvPr>
        </p:nvSpPr>
        <p:spPr>
          <a:xfrm>
            <a:off x="673100" y="1117600"/>
            <a:ext cx="7734300" cy="1333500"/>
          </a:xfrm>
          <a:noFill/>
        </p:spPr>
        <p:txBody>
          <a:bodyPr lIns="92075" tIns="46038" rIns="92075" bIns="46038"/>
          <a:lstStyle/>
          <a:p>
            <a:r>
              <a:rPr lang="en-US" sz="4000" b="1" dirty="0" smtClean="0"/>
              <a:t>TURBOPUMP OPTION </a:t>
            </a:r>
            <a:br>
              <a:rPr lang="en-US" sz="4000" b="1" dirty="0" smtClean="0"/>
            </a:br>
            <a:r>
              <a:rPr lang="en-US" sz="600" b="1" dirty="0" smtClean="0"/>
              <a:t/>
            </a:r>
            <a:br>
              <a:rPr lang="en-US" sz="600" b="1" dirty="0" smtClean="0"/>
            </a:br>
            <a:r>
              <a:rPr lang="en-US" sz="4000" b="1" dirty="0" smtClean="0"/>
              <a:t>SUMMARY</a:t>
            </a:r>
            <a:endParaRPr lang="en-US" sz="2400" b="1" dirty="0" smtClean="0"/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2641600"/>
            <a:ext cx="8337550" cy="3352800"/>
          </a:xfrm>
          <a:noFill/>
        </p:spPr>
        <p:txBody>
          <a:bodyPr lIns="92075" tIns="46038" rIns="92075" bIns="46038"/>
          <a:lstStyle/>
          <a:p>
            <a:r>
              <a:rPr lang="en-US" sz="2400" smtClean="0"/>
              <a:t>GFSSP has the capability to model a turbopump assembly</a:t>
            </a:r>
          </a:p>
          <a:p>
            <a:endParaRPr lang="en-US" sz="600" smtClean="0"/>
          </a:p>
          <a:p>
            <a:r>
              <a:rPr lang="en-US" sz="2400" smtClean="0"/>
              <a:t>User is required to activate this option and supply additional information of the turbopump assembly</a:t>
            </a:r>
          </a:p>
          <a:p>
            <a:endParaRPr lang="en-US" sz="600" smtClean="0"/>
          </a:p>
          <a:p>
            <a:r>
              <a:rPr lang="en-US" sz="2400" smtClean="0"/>
              <a:t>Turbopump option allows two components of a flow circuit to exchange mechanical power</a:t>
            </a:r>
          </a:p>
          <a:p>
            <a:endParaRPr lang="en-US" sz="600" smtClean="0"/>
          </a:p>
          <a:p>
            <a:r>
              <a:rPr lang="en-US" sz="2400" smtClean="0"/>
              <a:t>For a given design and operating conditions, GFSSP predicts flowrate, pressure differential and mechanical power</a:t>
            </a:r>
            <a:endParaRPr lang="en-US" sz="60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44148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5654" y="5122190"/>
            <a:ext cx="7834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Feature: Heat Exchanger Option, Comparison with Textbook Solution</a:t>
            </a:r>
            <a:endParaRPr lang="en-US" sz="2400" dirty="0">
              <a:latin typeface="+mn-lt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5112" y="2266950"/>
            <a:ext cx="353377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88935" y="1116930"/>
            <a:ext cx="8035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+mj-lt"/>
              </a:rPr>
              <a:t>Example 5 - Simulation of a Flow System Involving a Heat Exchanger</a:t>
            </a:r>
            <a:endParaRPr lang="en-US" dirty="0"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397" y="1097280"/>
            <a:ext cx="7527607" cy="496062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55466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1109870" y="3052307"/>
            <a:ext cx="715617" cy="278296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91856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717592" y="986293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Heat Exchanger Option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6263" y="2008188"/>
            <a:ext cx="4541837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4187825"/>
            <a:ext cx="4114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1571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6908" y="4773478"/>
            <a:ext cx="7834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Feature: Closed Loop with cyclic boundary, Use of user-specified property, Heat Exchanger &amp; User Subroutine to model Electro-Magnetic Pump</a:t>
            </a:r>
            <a:endParaRPr lang="en-US" sz="2400" dirty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238" y="2125663"/>
            <a:ext cx="4579937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-162403" y="1075119"/>
            <a:ext cx="8988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Example 20 - Simulation of a Lithium Loop Mod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1996440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graphicFrame>
        <p:nvGraphicFramePr>
          <p:cNvPr id="2385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569273"/>
              </p:ext>
            </p:extLst>
          </p:nvPr>
        </p:nvGraphicFramePr>
        <p:xfrm>
          <a:off x="1195388" y="1789748"/>
          <a:ext cx="7430452" cy="36774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605" name="Document" r:id="rId3" imgW="5497885" imgH="2714092" progId="Word.Document.12">
                  <p:embed/>
                </p:oleObj>
              </mc:Choice>
              <mc:Fallback>
                <p:oleObj name="Document" r:id="rId3" imgW="5497885" imgH="271409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5388" y="1789748"/>
                        <a:ext cx="7430452" cy="36774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-1129085" y="1007877"/>
            <a:ext cx="5474110" cy="71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Momentum Conservation Equation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6063" y="174929"/>
            <a:ext cx="686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Centrifugal Force in Momentum Equation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47515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73075" y="58578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>
                <a:solidFill>
                  <a:schemeClr val="tx2"/>
                </a:solidFill>
                <a:latin typeface="Arial" charset="0"/>
              </a:rPr>
              <a:t>Closed Circuit Modeling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901069" y="1765189"/>
            <a:ext cx="205740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sz="1800" dirty="0">
                <a:latin typeface="Arial" charset="0"/>
              </a:rPr>
              <a:t> Cyclic Boundary Condition needs to satisfied at Node 1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sz="1800" dirty="0">
                <a:latin typeface="Arial" charset="0"/>
              </a:rPr>
              <a:t> This implies Temperature at Node 22 must be equal to Temperature at Node 1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sz="1800" dirty="0">
                <a:latin typeface="Arial" charset="0"/>
              </a:rPr>
              <a:t> This must be achieved by iteration</a:t>
            </a:r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60960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0" y="4800600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en-US" sz="1200" b="1">
                <a:solidFill>
                  <a:srgbClr val="FF0000"/>
                </a:solidFill>
                <a:latin typeface="Arial" charset="0"/>
              </a:rPr>
              <a:t>Reactor</a:t>
            </a:r>
          </a:p>
          <a:p>
            <a:pPr algn="l" eaLnBrk="1" hangingPunct="1"/>
            <a:r>
              <a:rPr lang="en-US" sz="1200" b="1">
                <a:solidFill>
                  <a:srgbClr val="FF0000"/>
                </a:solidFill>
                <a:latin typeface="Arial" charset="0"/>
              </a:rPr>
              <a:t>Inlet</a:t>
            </a:r>
          </a:p>
          <a:p>
            <a:pPr algn="l" eaLnBrk="1" hangingPunct="1"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 flipV="1">
            <a:off x="609600" y="5029200"/>
            <a:ext cx="152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295400" y="4724400"/>
            <a:ext cx="6858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Arial" charset="0"/>
              </a:rPr>
              <a:t>Pump</a:t>
            </a:r>
          </a:p>
          <a:p>
            <a:pPr algn="l" eaLnBrk="1" hangingPunct="1">
              <a:spcBef>
                <a:spcPct val="50000"/>
              </a:spcBef>
            </a:pPr>
            <a:endParaRPr lang="en-US" sz="1400">
              <a:latin typeface="Arial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 flipH="1">
            <a:off x="1371600" y="5029200"/>
            <a:ext cx="76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438400" y="4648200"/>
            <a:ext cx="1905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  <a:latin typeface="Arial" charset="0"/>
              </a:rPr>
              <a:t>Heat Exchanger Outlet</a:t>
            </a:r>
          </a:p>
          <a:p>
            <a:pPr algn="l" eaLnBrk="1" hangingPunct="1">
              <a:spcBef>
                <a:spcPct val="50000"/>
              </a:spcBef>
            </a:pPr>
            <a:endParaRPr lang="en-US" sz="1400">
              <a:latin typeface="Arial" charset="0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3352800" y="5105400"/>
            <a:ext cx="1524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6248400" y="56388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200" b="1">
                <a:solidFill>
                  <a:srgbClr val="FF0000"/>
                </a:solidFill>
                <a:latin typeface="Arial" charset="0"/>
              </a:rPr>
              <a:t>Heat Exchanger Inlet</a:t>
            </a:r>
          </a:p>
          <a:p>
            <a:pPr algn="l" eaLnBrk="1" hangingPunct="1"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4702175" y="2236788"/>
            <a:ext cx="11430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/>
            <a:r>
              <a:rPr lang="en-US" sz="1200" b="1">
                <a:solidFill>
                  <a:srgbClr val="FF0000"/>
                </a:solidFill>
                <a:latin typeface="Arial" charset="0"/>
              </a:rPr>
              <a:t>Reactor</a:t>
            </a:r>
          </a:p>
          <a:p>
            <a:pPr algn="l" eaLnBrk="1" hangingPunct="1"/>
            <a:r>
              <a:rPr lang="en-US" sz="1200" b="1">
                <a:solidFill>
                  <a:srgbClr val="FF0000"/>
                </a:solidFill>
                <a:latin typeface="Arial" charset="0"/>
              </a:rPr>
              <a:t>Outlet</a:t>
            </a:r>
          </a:p>
          <a:p>
            <a:pPr algn="l" eaLnBrk="1" hangingPunct="1"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4572000" y="3048000"/>
            <a:ext cx="838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200" b="1">
                <a:solidFill>
                  <a:srgbClr val="FF0000"/>
                </a:solidFill>
                <a:latin typeface="Arial" charset="0"/>
              </a:rPr>
              <a:t>Helium Line</a:t>
            </a:r>
          </a:p>
          <a:p>
            <a:pPr algn="l" eaLnBrk="1" hangingPunct="1">
              <a:spcBef>
                <a:spcPct val="50000"/>
              </a:spcBef>
            </a:pPr>
            <a:endParaRPr lang="en-US" sz="1200">
              <a:latin typeface="Arial" charset="0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>
            <a:off x="5532438" y="2509838"/>
            <a:ext cx="304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 flipH="1" flipV="1">
            <a:off x="6096000" y="5867400"/>
            <a:ext cx="76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228600" y="1219200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1" hangingPunct="1">
              <a:spcBef>
                <a:spcPct val="50000"/>
              </a:spcBef>
            </a:pPr>
            <a:r>
              <a:rPr lang="en-US" sz="1200" b="1">
                <a:solidFill>
                  <a:srgbClr val="FF0000"/>
                </a:solidFill>
                <a:latin typeface="Arial" charset="0"/>
              </a:rPr>
              <a:t>Cyclic Boundary</a:t>
            </a: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685800" y="1600200"/>
            <a:ext cx="762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3103" y="107659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Summary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GFSSP’s capability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of modeling Rotational Flow and Internal Flow in Turbopump has been illustrated with Example 6 &amp; 21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In both examples,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model predictions have been compared with Test Data and comparison was satisfactory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b="0" kern="0" dirty="0" smtClean="0">
                <a:latin typeface="Arial" pitchFamily="34" charset="0"/>
                <a:cs typeface="Arial" pitchFamily="34" charset="0"/>
              </a:rPr>
              <a:t>This presentation illustrates the activation of Rotational Term and Axial Thrust Calculation in VTASC</a:t>
            </a:r>
            <a:endParaRPr kumimoji="0" lang="en-US" sz="24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b="0" kern="0" baseline="0" dirty="0" smtClean="0">
                <a:latin typeface="Arial" pitchFamily="34" charset="0"/>
                <a:cs typeface="Arial" pitchFamily="34" charset="0"/>
              </a:rPr>
              <a:t>Reference 27 &amp; 38 provide more details of these models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GFSSP can model heat exchanger in a flow circuit and its application has been illustrated in Examples 5 &amp; 20 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19077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51" y="6216594"/>
            <a:ext cx="2123661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5654" y="5122190"/>
            <a:ext cx="7834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Feature: Rotating Flows, Comparison with Textbook Solution</a:t>
            </a:r>
            <a:endParaRPr lang="en-US" sz="2400" dirty="0">
              <a:latin typeface="+mn-lt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95500"/>
            <a:ext cx="3657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81925" y="1076653"/>
            <a:ext cx="7756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+mj-lt"/>
              </a:rPr>
              <a:t>Example 6 - Radial Flow on a Rotating Radial Disk</a:t>
            </a:r>
            <a:endParaRPr lang="en-US" dirty="0"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044148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2529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996" y="1471737"/>
            <a:ext cx="4511675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2931" name="Rectangle 3"/>
          <p:cNvSpPr>
            <a:spLocks noChangeArrowheads="1"/>
          </p:cNvSpPr>
          <p:nvPr/>
        </p:nvSpPr>
        <p:spPr bwMode="auto">
          <a:xfrm>
            <a:off x="1494845" y="1061700"/>
            <a:ext cx="25046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Detailed Schematic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4328" y="1762249"/>
            <a:ext cx="36480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013633" y="1114927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VTASC Model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" y="1325880"/>
            <a:ext cx="5914549" cy="389763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23661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19917" y="174928"/>
            <a:ext cx="71164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Activation of Rotational Term in VTASC</a:t>
            </a:r>
            <a:endParaRPr lang="en-US" sz="2000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V="1">
            <a:off x="202095" y="4131399"/>
            <a:ext cx="659959" cy="318053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638" y="1068077"/>
            <a:ext cx="2943225" cy="3381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8895" y="3899503"/>
            <a:ext cx="2419350" cy="208597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 bwMode="auto">
          <a:xfrm flipV="1">
            <a:off x="5576307" y="3658959"/>
            <a:ext cx="659959" cy="318053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07758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2560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12" y="1899005"/>
            <a:ext cx="5172295" cy="324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779228" y="960280"/>
            <a:ext cx="77525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Comparison of GFSSP Model Results with Experimental Data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0931" y="5247648"/>
            <a:ext cx="82852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 smtClean="0"/>
              <a:t>Schallhorn, P.A. and Majumdar, A. K.: “Numerical Prediction of Pressure Distribution Along the Front and Back Face of a Rotating Disc With and Without Blades,” AIAA 97-3098, Presented at the 33</a:t>
            </a:r>
            <a:r>
              <a:rPr lang="en-US" sz="1200" baseline="30000" dirty="0" smtClean="0"/>
              <a:t>rd</a:t>
            </a:r>
            <a:r>
              <a:rPr lang="en-US" sz="1200" dirty="0" smtClean="0"/>
              <a:t> Joint Propulsion Conference, Seattle, Washington, July 6-9, 1997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250882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44657" y="5370163"/>
            <a:ext cx="78343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+mn-lt"/>
              </a:rPr>
              <a:t>Feature: Axial Thrust, Rotating Flow, Mixture, Parallel Tube and comparison with test data</a:t>
            </a:r>
            <a:endParaRPr lang="en-US" sz="2400" dirty="0">
              <a:latin typeface="+mn-lt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5776" y="1728061"/>
            <a:ext cx="4533292" cy="367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" y="1022408"/>
            <a:ext cx="8214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+mj-lt"/>
              </a:rPr>
              <a:t>Example 21 – Axial Thrust Calculation in a Turbopump</a:t>
            </a:r>
            <a:endParaRPr lang="en-US" dirty="0">
              <a:latin typeface="+mj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131612" cy="457200"/>
          </a:xfrm>
        </p:spPr>
        <p:txBody>
          <a:bodyPr/>
          <a:lstStyle/>
          <a:p>
            <a:r>
              <a:rPr lang="en-US" smtClean="0"/>
              <a:t>GFSSP 7.01 Training Course Rotation, Turbopump, Heat Xer</a:t>
            </a:r>
            <a:endParaRPr lang="en-US" dirty="0"/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8843" y="1258850"/>
            <a:ext cx="6484662" cy="449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872530" y="119227"/>
            <a:ext cx="56334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Simplex Turbopump Detailed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F9DDB-B4EF-4C02-AC01-B5A5D8D6BB0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10950</TotalTime>
  <Words>1062</Words>
  <Application>Microsoft Office PowerPoint</Application>
  <PresentationFormat>On-screen Show (4:3)</PresentationFormat>
  <Paragraphs>197</Paragraphs>
  <Slides>31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5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Calibri</vt:lpstr>
      <vt:lpstr>Courier</vt:lpstr>
      <vt:lpstr>Courier New</vt:lpstr>
      <vt:lpstr>Times New Roman</vt:lpstr>
      <vt:lpstr>Default Design</vt:lpstr>
      <vt:lpstr>Document</vt:lpstr>
      <vt:lpstr>Photo Editor Photo</vt:lpstr>
      <vt:lpstr>Designer 4.1 Drawing</vt:lpstr>
      <vt:lpstr>Chart</vt:lpstr>
      <vt:lpstr>Equation</vt:lpstr>
      <vt:lpstr>Rotating Flow, Turbopump &amp; Heat Exchanger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TURBOPUMP OPTION</vt:lpstr>
      <vt:lpstr>TURBOPUMP OPTION</vt:lpstr>
      <vt:lpstr>TURBOPUMP OPTION</vt:lpstr>
      <vt:lpstr>TURBOPUMP OPTION</vt:lpstr>
      <vt:lpstr>TURBOPUMP OPTION   TURBOPUMP MODEL ALGORITHM </vt:lpstr>
      <vt:lpstr>TURBOPUMP OPTION   TURBINE PERFORMANCE RELATIONS</vt:lpstr>
      <vt:lpstr>PUMP CHARACTERISTICS CURVE FILE OVERVIEW</vt:lpstr>
      <vt:lpstr>PowerPoint Presentation</vt:lpstr>
      <vt:lpstr>TURBOPUMP OPTION   SUMMARY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112</cp:revision>
  <cp:lastPrinted>2000-03-02T18:47:58Z</cp:lastPrinted>
  <dcterms:created xsi:type="dcterms:W3CDTF">2000-02-22T21:14:35Z</dcterms:created>
  <dcterms:modified xsi:type="dcterms:W3CDTF">2015-11-09T16:27:42Z</dcterms:modified>
</cp:coreProperties>
</file>