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302" r:id="rId3"/>
    <p:sldId id="301" r:id="rId4"/>
    <p:sldId id="303" r:id="rId5"/>
    <p:sldId id="305" r:id="rId6"/>
    <p:sldId id="306" r:id="rId7"/>
    <p:sldId id="308" r:id="rId8"/>
    <p:sldId id="309" r:id="rId9"/>
    <p:sldId id="310" r:id="rId10"/>
    <p:sldId id="325" r:id="rId11"/>
    <p:sldId id="326" r:id="rId12"/>
    <p:sldId id="327" r:id="rId13"/>
    <p:sldId id="328" r:id="rId14"/>
    <p:sldId id="329" r:id="rId15"/>
    <p:sldId id="317" r:id="rId16"/>
    <p:sldId id="318" r:id="rId17"/>
    <p:sldId id="324" r:id="rId18"/>
    <p:sldId id="319" r:id="rId19"/>
    <p:sldId id="320" r:id="rId20"/>
    <p:sldId id="321" r:id="rId21"/>
    <p:sldId id="322" r:id="rId22"/>
    <p:sldId id="323" r:id="rId23"/>
    <p:sldId id="316" r:id="rId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9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E4BD8E0-C5EB-4FC1-87A1-C204A36F1C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689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4BD8E0-C5EB-4FC1-87A1-C204A36F1C8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10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4BD8E0-C5EB-4FC1-87A1-C204A36F1C8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26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US" sz="320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>
              <a:defRPr/>
            </a:pPr>
            <a:endParaRPr lang="en-US" sz="1400">
              <a:latin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6781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defRPr/>
            </a:pPr>
            <a:endParaRPr lang="en-US" sz="1400">
              <a:latin typeface="Times New Roman" pitchFamily="18" charset="0"/>
            </a:endParaRPr>
          </a:p>
        </p:txBody>
      </p:sp>
      <p:pic>
        <p:nvPicPr>
          <p:cNvPr id="14346" name="Picture 12"/>
          <p:cNvPicPr>
            <a:picLocks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5100" y="173038"/>
            <a:ext cx="10207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Text Box 15"/>
          <p:cNvSpPr txBox="1">
            <a:spLocks noChangeArrowheads="1"/>
          </p:cNvSpPr>
          <p:nvPr userDrawn="1"/>
        </p:nvSpPr>
        <p:spPr bwMode="auto">
          <a:xfrm>
            <a:off x="5097463" y="6176963"/>
            <a:ext cx="182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defRPr/>
            </a:pPr>
            <a:endParaRPr lang="en-US" sz="1000" i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AE41F-3906-40E3-8981-4DF4A2714B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1/1c/Single-stage-regulator.sv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10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7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upload.wikimedia.org/wikipedia/commons/1/1c/Single-stage-regulator.sv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0"/>
            <a:ext cx="7772400" cy="2155825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>PRESSURE &amp; FLOW REGULATOR</a:t>
            </a:r>
            <a:br>
              <a:rPr lang="en-US" sz="3200" b="1" dirty="0" smtClean="0"/>
            </a:br>
            <a:endParaRPr lang="en-US" sz="3200" b="1" dirty="0" smtClean="0"/>
          </a:p>
        </p:txBody>
      </p:sp>
      <p:pic>
        <p:nvPicPr>
          <p:cNvPr id="4" name="Picture 2" descr="File:Single-stage-regulator.sv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28600" y="2286000"/>
            <a:ext cx="4583102" cy="2819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 r="44209"/>
          <a:stretch>
            <a:fillRect/>
          </a:stretch>
        </p:blipFill>
        <p:spPr bwMode="auto">
          <a:xfrm>
            <a:off x="5102225" y="2819400"/>
            <a:ext cx="4041775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6477000" y="3962400"/>
            <a:ext cx="1281113" cy="736600"/>
            <a:chOff x="6026150" y="3048000"/>
            <a:chExt cx="1281113" cy="736600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6477000" y="3048000"/>
              <a:ext cx="304800" cy="304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H="1">
              <a:off x="6518275" y="3082925"/>
              <a:ext cx="220663" cy="2206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6515100" y="3086100"/>
              <a:ext cx="212725" cy="2206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6026150" y="3387725"/>
              <a:ext cx="1281113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 dirty="0"/>
                <a:t>Flow Regulating Valve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v701 -- Pressure and Flow Regulators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7772400" cy="724047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Applications – Inflatable Re-Entry Vehicle (IRVE3)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0751" y="1906172"/>
            <a:ext cx="6099175" cy="343852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v701 -- Pressure and Flow Regulators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724047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Applications – Inflatable Re-Entry Vehicle (IRVE3)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" name="Group 20"/>
          <p:cNvGrpSpPr/>
          <p:nvPr/>
        </p:nvGrpSpPr>
        <p:grpSpPr>
          <a:xfrm>
            <a:off x="239247" y="1931962"/>
            <a:ext cx="8383368" cy="3387995"/>
            <a:chOff x="239247" y="1931962"/>
            <a:chExt cx="8383368" cy="3387995"/>
          </a:xfrm>
        </p:grpSpPr>
        <p:grpSp>
          <p:nvGrpSpPr>
            <p:cNvPr id="3" name="Group 16"/>
            <p:cNvGrpSpPr/>
            <p:nvPr/>
          </p:nvGrpSpPr>
          <p:grpSpPr>
            <a:xfrm>
              <a:off x="304478" y="1931962"/>
              <a:ext cx="8318137" cy="3387995"/>
              <a:chOff x="121598" y="1924928"/>
              <a:chExt cx="8318137" cy="3387995"/>
            </a:xfrm>
          </p:grpSpPr>
          <p:pic>
            <p:nvPicPr>
              <p:cNvPr id="61442" name="Picture 2" descr="Canva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24485" y="2226823"/>
                <a:ext cx="7715250" cy="3086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121598" y="2968282"/>
                <a:ext cx="85593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Tank</a:t>
                </a:r>
              </a:p>
            </p:txBody>
          </p:sp>
          <p:cxnSp>
            <p:nvCxnSpPr>
              <p:cNvPr id="10" name="Straight Arrow Connector 9"/>
              <p:cNvCxnSpPr/>
              <p:nvPr/>
            </p:nvCxnSpPr>
            <p:spPr bwMode="auto">
              <a:xfrm>
                <a:off x="766689" y="3312942"/>
                <a:ext cx="253219" cy="211015"/>
              </a:xfrm>
              <a:prstGeom prst="straightConnector1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13" name="TextBox 12"/>
              <p:cNvSpPr txBox="1"/>
              <p:nvPr/>
            </p:nvSpPr>
            <p:spPr>
              <a:xfrm>
                <a:off x="1099892" y="1924928"/>
                <a:ext cx="132837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Control Valve</a:t>
                </a:r>
              </a:p>
            </p:txBody>
          </p:sp>
          <p:cxnSp>
            <p:nvCxnSpPr>
              <p:cNvPr id="14" name="Straight Arrow Connector 13"/>
              <p:cNvCxnSpPr/>
              <p:nvPr/>
            </p:nvCxnSpPr>
            <p:spPr bwMode="auto">
              <a:xfrm>
                <a:off x="1981200" y="2269588"/>
                <a:ext cx="253219" cy="211015"/>
              </a:xfrm>
              <a:prstGeom prst="straightConnector1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15" name="TextBox 14"/>
              <p:cNvSpPr txBox="1"/>
              <p:nvPr/>
            </p:nvSpPr>
            <p:spPr>
              <a:xfrm>
                <a:off x="5931887" y="1943685"/>
                <a:ext cx="12538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err="1" smtClean="0"/>
                  <a:t>Ballutes</a:t>
                </a:r>
                <a:r>
                  <a:rPr lang="en-US" sz="1600" dirty="0" smtClean="0"/>
                  <a:t> (x7)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6407834" y="2328203"/>
                <a:ext cx="309489" cy="2581421"/>
              </a:xfrm>
              <a:prstGeom prst="rect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39247" y="4302369"/>
              <a:ext cx="9957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Pressure</a:t>
              </a:r>
            </a:p>
            <a:p>
              <a:r>
                <a:rPr lang="en-US" sz="1600" dirty="0" smtClean="0"/>
                <a:t>Regulator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 bwMode="auto">
            <a:xfrm flipV="1">
              <a:off x="970671" y="4119490"/>
              <a:ext cx="208671" cy="234461"/>
            </a:xfrm>
            <a:prstGeom prst="straightConnector1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v701 -- Pressure and Flow Regulators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24047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Flow Rate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9266" name="Picture 2" descr="FlowR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24950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562600" y="1981200"/>
            <a:ext cx="2587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>
                <a:solidFill>
                  <a:srgbClr val="D6902A"/>
                </a:solidFill>
              </a:rPr>
              <a:t>Orange:  Flight Data</a:t>
            </a:r>
          </a:p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Green:  GFSSP Prediction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Ballute3Press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9124950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v701 -- Pressure and Flow Regulators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24047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Pressure in </a:t>
            </a:r>
            <a:r>
              <a:rPr lang="en-US" sz="2400" b="1" dirty="0" err="1" smtClean="0">
                <a:latin typeface="Arial" charset="0"/>
              </a:rPr>
              <a:t>Ballute</a:t>
            </a:r>
            <a:r>
              <a:rPr lang="en-US" sz="2400" b="1" dirty="0" smtClean="0">
                <a:latin typeface="Arial" charset="0"/>
              </a:rPr>
              <a:t> 3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562600" y="1371600"/>
            <a:ext cx="2587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>
                <a:solidFill>
                  <a:srgbClr val="D6902A"/>
                </a:solidFill>
              </a:rPr>
              <a:t>Orange:  Flight Data</a:t>
            </a:r>
          </a:p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Green:  GFSSP Prediction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RegulatorPress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1066800"/>
            <a:ext cx="9124950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v701 -- Pressure and Flow Regulators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24047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Regulator Pressure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562600" y="1371600"/>
            <a:ext cx="25870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600" dirty="0" smtClean="0">
                <a:solidFill>
                  <a:srgbClr val="D6902A"/>
                </a:solidFill>
              </a:rPr>
              <a:t>Orange:  Flight Data</a:t>
            </a:r>
          </a:p>
          <a:p>
            <a:pPr algn="l"/>
            <a:r>
              <a:rPr lang="en-US" sz="1600" dirty="0" smtClean="0">
                <a:solidFill>
                  <a:srgbClr val="00B050"/>
                </a:solidFill>
              </a:rPr>
              <a:t>Green:  GFSSP Prediction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Modeling Flow Regulator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3820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GFSSP has two built-in options (algorithms) to model a </a:t>
            </a:r>
            <a:r>
              <a:rPr lang="en-US" sz="2400" kern="0" dirty="0" smtClean="0">
                <a:latin typeface="+mn-lt"/>
              </a:rPr>
              <a:t>flow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regulator</a:t>
            </a:r>
          </a:p>
          <a:p>
            <a:pPr marL="914400" lvl="1" indent="-457200" algn="l">
              <a:spcBef>
                <a:spcPct val="20000"/>
              </a:spcBef>
              <a:defRPr/>
            </a:pPr>
            <a:r>
              <a:rPr lang="en-US" sz="2400" kern="0" dirty="0" smtClean="0"/>
              <a:t>1.	Iterative </a:t>
            </a:r>
            <a:r>
              <a:rPr lang="en-US" sz="2400" kern="0" dirty="0"/>
              <a:t>Algorithm</a:t>
            </a:r>
          </a:p>
          <a:p>
            <a:pPr marL="1314450" lvl="2" indent="-457200" algn="l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/>
              <a:t>Applicable for single </a:t>
            </a:r>
            <a:r>
              <a:rPr lang="en-US" sz="2400" kern="0" dirty="0" smtClean="0"/>
              <a:t>flow regulator; requires </a:t>
            </a:r>
            <a:r>
              <a:rPr lang="en-US" sz="2400" kern="0" dirty="0"/>
              <a:t>longer computation time</a:t>
            </a:r>
          </a:p>
          <a:p>
            <a:pPr marL="1314450" lvl="2" indent="-457200" algn="l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/>
              <a:t>Serves </a:t>
            </a:r>
            <a:r>
              <a:rPr lang="en-US" sz="2400" kern="0" dirty="0" smtClean="0"/>
              <a:t>as an </a:t>
            </a:r>
            <a:r>
              <a:rPr lang="en-US" sz="2400" kern="0" dirty="0"/>
              <a:t>example of how to adjust GFSSP solution to satisfy a given boundary </a:t>
            </a:r>
            <a:r>
              <a:rPr lang="en-US" sz="2400" kern="0" dirty="0" smtClean="0"/>
              <a:t>condition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1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400" kern="0" dirty="0" smtClean="0">
                <a:latin typeface="+mn-lt"/>
              </a:rPr>
              <a:t>2.	Time-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Marching Algorithm</a:t>
            </a:r>
          </a:p>
          <a:p>
            <a:pPr marL="1314450" marR="0" lvl="2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Adjusts area once per time-step, based on backwards-differencing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functional derivative 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dF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/</a:t>
            </a:r>
            <a:r>
              <a:rPr kumimoji="0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dA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1314450" marR="0" lvl="2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Capable of handling multiple flow regulators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295400"/>
            <a:ext cx="3727132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5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6248400" y="4953000"/>
            <a:ext cx="1981200" cy="16002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Flow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Regulator Option – 1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Iterative Algorithm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04800" y="1143000"/>
            <a:ext cx="4953000" cy="5181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Purpose: To control </a:t>
            </a:r>
            <a:r>
              <a:rPr lang="en-US" sz="2000" kern="0" dirty="0" smtClean="0">
                <a:latin typeface="+mn-lt"/>
              </a:rPr>
              <a:t>flow rate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a given </a:t>
            </a:r>
            <a:r>
              <a:rPr lang="en-US" sz="2000" kern="0" dirty="0" smtClean="0">
                <a:latin typeface="+mn-lt"/>
              </a:rPr>
              <a:t>branch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adjusting the </a:t>
            </a:r>
            <a:r>
              <a:rPr lang="en-US" sz="2000" kern="0" dirty="0" smtClean="0">
                <a:latin typeface="+mn-lt"/>
              </a:rPr>
              <a:t>branch area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Implementation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Step 1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Edit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Options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Unsteady Options</a:t>
            </a:r>
          </a:p>
          <a:p>
            <a:pPr marL="1600200" marR="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lang="en-US" sz="1400" kern="0" dirty="0" smtClean="0">
                <a:latin typeface="+mn-lt"/>
              </a:rPr>
              <a:t>Flow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Regulator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Step 2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Advanced</a:t>
            </a:r>
          </a:p>
          <a:p>
            <a:pPr marL="1600200" marR="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lang="en-US" sz="1400" kern="0" dirty="0" smtClean="0">
                <a:latin typeface="+mn-lt"/>
              </a:rPr>
              <a:t>Flow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 Regulator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Application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Example 17 – Simulation of a Flow Regulator downstream of a pressurized tank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05600" y="3505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248400" y="4876800"/>
            <a:ext cx="1981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/>
              <a:t>4</a:t>
            </a:r>
          </a:p>
          <a:p>
            <a:r>
              <a:rPr lang="en-US" dirty="0"/>
              <a:t>0          </a:t>
            </a:r>
            <a:r>
              <a:rPr lang="en-US" dirty="0" smtClean="0"/>
              <a:t>0.012</a:t>
            </a:r>
            <a:endParaRPr lang="en-US" dirty="0"/>
          </a:p>
          <a:p>
            <a:r>
              <a:rPr lang="en-US" dirty="0"/>
              <a:t>10        </a:t>
            </a:r>
            <a:r>
              <a:rPr lang="en-US" dirty="0" smtClean="0"/>
              <a:t>0.012</a:t>
            </a:r>
            <a:endParaRPr lang="en-US" dirty="0"/>
          </a:p>
          <a:p>
            <a:r>
              <a:rPr lang="en-US" dirty="0"/>
              <a:t>10.01   </a:t>
            </a:r>
            <a:r>
              <a:rPr lang="en-US" dirty="0" smtClean="0"/>
              <a:t>0.02</a:t>
            </a:r>
            <a:endParaRPr lang="en-US" dirty="0"/>
          </a:p>
          <a:p>
            <a:r>
              <a:rPr lang="en-US" dirty="0"/>
              <a:t>1000    </a:t>
            </a:r>
            <a:r>
              <a:rPr lang="en-US" dirty="0" smtClean="0"/>
              <a:t>0.02</a:t>
            </a:r>
            <a:endParaRPr lang="en-US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248400" y="41148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History File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334000" y="45720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Time in Seconds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248400" y="4343400"/>
            <a:ext cx="13811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Number of lines in the file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924800" y="4343400"/>
            <a:ext cx="1057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/>
              <a:t>Flow rate in lb/s</a:t>
            </a:r>
            <a:endParaRPr lang="en-US" sz="1400" dirty="0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>
            <a:off x="6477000" y="48768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5867400" y="51054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7543800" y="4800600"/>
            <a:ext cx="609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600">
                <a:latin typeface="+mj-lt"/>
                <a:ea typeface="+mj-ea"/>
                <a:cs typeface="+mj-cs"/>
              </a:rPr>
              <a:t>Flow Regulator Algorithm</a:t>
            </a:r>
          </a:p>
        </p:txBody>
      </p:sp>
      <p:sp>
        <p:nvSpPr>
          <p:cNvPr id="2065" name="Text Box 3"/>
          <p:cNvSpPr txBox="1">
            <a:spLocks noChangeArrowheads="1"/>
          </p:cNvSpPr>
          <p:nvPr/>
        </p:nvSpPr>
        <p:spPr bwMode="auto">
          <a:xfrm>
            <a:off x="4335463" y="1690688"/>
            <a:ext cx="12493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000"/>
          </a:p>
        </p:txBody>
      </p:sp>
      <p:sp>
        <p:nvSpPr>
          <p:cNvPr id="2066" name="Text Box 4"/>
          <p:cNvSpPr txBox="1">
            <a:spLocks noChangeArrowheads="1"/>
          </p:cNvSpPr>
          <p:nvPr/>
        </p:nvSpPr>
        <p:spPr bwMode="auto">
          <a:xfrm>
            <a:off x="2833688" y="4392613"/>
            <a:ext cx="137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000"/>
          </a:p>
        </p:txBody>
      </p:sp>
      <p:sp>
        <p:nvSpPr>
          <p:cNvPr id="2067" name="Text Box 6"/>
          <p:cNvSpPr txBox="1">
            <a:spLocks noChangeArrowheads="1"/>
          </p:cNvSpPr>
          <p:nvPr/>
        </p:nvSpPr>
        <p:spPr bwMode="auto">
          <a:xfrm>
            <a:off x="2898775" y="4049713"/>
            <a:ext cx="6937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000"/>
          </a:p>
        </p:txBody>
      </p:sp>
      <p:sp>
        <p:nvSpPr>
          <p:cNvPr id="2068" name="Text Box 7"/>
          <p:cNvSpPr txBox="1">
            <a:spLocks noChangeArrowheads="1"/>
          </p:cNvSpPr>
          <p:nvPr/>
        </p:nvSpPr>
        <p:spPr bwMode="auto">
          <a:xfrm>
            <a:off x="2947988" y="4808538"/>
            <a:ext cx="10445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2069" name="Text Box 8"/>
          <p:cNvSpPr txBox="1">
            <a:spLocks noChangeArrowheads="1"/>
          </p:cNvSpPr>
          <p:nvPr/>
        </p:nvSpPr>
        <p:spPr bwMode="auto">
          <a:xfrm>
            <a:off x="301625" y="4352925"/>
            <a:ext cx="660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graphicFrame>
        <p:nvGraphicFramePr>
          <p:cNvPr id="2051" name="Object 9"/>
          <p:cNvGraphicFramePr>
            <a:graphicFrameLocks noChangeAspect="1"/>
          </p:cNvGraphicFramePr>
          <p:nvPr/>
        </p:nvGraphicFramePr>
        <p:xfrm>
          <a:off x="5292725" y="1444625"/>
          <a:ext cx="1079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6" name="Equation" r:id="rId3" imgW="1079280" imgH="431640" progId="Equation.DSMT4">
                  <p:embed/>
                </p:oleObj>
              </mc:Choice>
              <mc:Fallback>
                <p:oleObj name="Equation" r:id="rId3" imgW="1079280" imgH="4316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444625"/>
                        <a:ext cx="1079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10"/>
          <p:cNvGraphicFramePr>
            <a:graphicFrameLocks noChangeAspect="1"/>
          </p:cNvGraphicFramePr>
          <p:nvPr/>
        </p:nvGraphicFramePr>
        <p:xfrm>
          <a:off x="5397500" y="2165350"/>
          <a:ext cx="254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7" name="Equation" r:id="rId5" imgW="253800" imgH="317160" progId="Equation.DSMT4">
                  <p:embed/>
                </p:oleObj>
              </mc:Choice>
              <mc:Fallback>
                <p:oleObj name="Equation" r:id="rId5" imgW="253800" imgH="3171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0" y="2165350"/>
                        <a:ext cx="2540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11"/>
          <p:cNvGraphicFramePr>
            <a:graphicFrameLocks noChangeAspect="1"/>
          </p:cNvGraphicFramePr>
          <p:nvPr/>
        </p:nvGraphicFramePr>
        <p:xfrm>
          <a:off x="6078538" y="3690938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8" name="Equation" r:id="rId7" imgW="241200" imgH="266400" progId="Equation.DSMT4">
                  <p:embed/>
                </p:oleObj>
              </mc:Choice>
              <mc:Fallback>
                <p:oleObj name="Equation" r:id="rId7" imgW="241200" imgH="266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78538" y="3690938"/>
                        <a:ext cx="2413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0" name="Line 12"/>
          <p:cNvSpPr>
            <a:spLocks noChangeShapeType="1"/>
          </p:cNvSpPr>
          <p:nvPr/>
        </p:nvSpPr>
        <p:spPr bwMode="auto">
          <a:xfrm flipV="1">
            <a:off x="5730875" y="1828800"/>
            <a:ext cx="0" cy="1812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71" name="Line 13"/>
          <p:cNvSpPr>
            <a:spLocks noChangeShapeType="1"/>
          </p:cNvSpPr>
          <p:nvPr/>
        </p:nvSpPr>
        <p:spPr bwMode="auto">
          <a:xfrm>
            <a:off x="5730875" y="3641725"/>
            <a:ext cx="2130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72" name="Freeform 14"/>
          <p:cNvSpPr>
            <a:spLocks/>
          </p:cNvSpPr>
          <p:nvPr/>
        </p:nvSpPr>
        <p:spPr bwMode="auto">
          <a:xfrm>
            <a:off x="6138863" y="1878013"/>
            <a:ext cx="1638300" cy="2235200"/>
          </a:xfrm>
          <a:custGeom>
            <a:avLst/>
            <a:gdLst>
              <a:gd name="T0" fmla="*/ 0 w 1032"/>
              <a:gd name="T1" fmla="*/ 0 h 1408"/>
              <a:gd name="T2" fmla="*/ 2147483647 w 1032"/>
              <a:gd name="T3" fmla="*/ 2147483647 h 1408"/>
              <a:gd name="T4" fmla="*/ 2147483647 w 1032"/>
              <a:gd name="T5" fmla="*/ 2147483647 h 1408"/>
              <a:gd name="T6" fmla="*/ 2147483647 w 1032"/>
              <a:gd name="T7" fmla="*/ 2147483647 h 1408"/>
              <a:gd name="T8" fmla="*/ 2147483647 w 1032"/>
              <a:gd name="T9" fmla="*/ 2147483647 h 1408"/>
              <a:gd name="T10" fmla="*/ 2147483647 w 1032"/>
              <a:gd name="T11" fmla="*/ 2147483647 h 14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2"/>
              <a:gd name="T19" fmla="*/ 0 h 1408"/>
              <a:gd name="T20" fmla="*/ 1032 w 1032"/>
              <a:gd name="T21" fmla="*/ 1408 h 14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2" h="1408">
                <a:moveTo>
                  <a:pt x="0" y="0"/>
                </a:moveTo>
                <a:cubicBezTo>
                  <a:pt x="3" y="88"/>
                  <a:pt x="7" y="177"/>
                  <a:pt x="41" y="277"/>
                </a:cubicBezTo>
                <a:cubicBezTo>
                  <a:pt x="75" y="377"/>
                  <a:pt x="149" y="510"/>
                  <a:pt x="206" y="601"/>
                </a:cubicBezTo>
                <a:cubicBezTo>
                  <a:pt x="263" y="692"/>
                  <a:pt x="261" y="705"/>
                  <a:pt x="381" y="823"/>
                </a:cubicBezTo>
                <a:cubicBezTo>
                  <a:pt x="501" y="941"/>
                  <a:pt x="820" y="1214"/>
                  <a:pt x="926" y="1311"/>
                </a:cubicBezTo>
                <a:cubicBezTo>
                  <a:pt x="1032" y="1408"/>
                  <a:pt x="1025" y="1406"/>
                  <a:pt x="1018" y="140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3" name="Text Box 15"/>
          <p:cNvSpPr txBox="1">
            <a:spLocks noChangeArrowheads="1"/>
          </p:cNvSpPr>
          <p:nvPr/>
        </p:nvSpPr>
        <p:spPr bwMode="auto">
          <a:xfrm>
            <a:off x="7942263" y="3511550"/>
            <a:ext cx="8080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/>
              <a:t>A</a:t>
            </a:r>
          </a:p>
        </p:txBody>
      </p:sp>
      <p:sp>
        <p:nvSpPr>
          <p:cNvPr id="2074" name="Line 16"/>
          <p:cNvSpPr>
            <a:spLocks noChangeShapeType="1"/>
          </p:cNvSpPr>
          <p:nvPr/>
        </p:nvSpPr>
        <p:spPr bwMode="auto">
          <a:xfrm>
            <a:off x="6188075" y="2309813"/>
            <a:ext cx="644525" cy="1355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5" name="Line 17"/>
          <p:cNvSpPr>
            <a:spLocks noChangeShapeType="1"/>
          </p:cNvSpPr>
          <p:nvPr/>
        </p:nvSpPr>
        <p:spPr bwMode="auto">
          <a:xfrm flipH="1">
            <a:off x="5730875" y="2293938"/>
            <a:ext cx="4413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6" name="Line 18"/>
          <p:cNvSpPr>
            <a:spLocks noChangeShapeType="1"/>
          </p:cNvSpPr>
          <p:nvPr/>
        </p:nvSpPr>
        <p:spPr bwMode="auto">
          <a:xfrm>
            <a:off x="6180138" y="2301875"/>
            <a:ext cx="0" cy="13398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7" name="Line 19"/>
          <p:cNvSpPr>
            <a:spLocks noChangeShapeType="1"/>
          </p:cNvSpPr>
          <p:nvPr/>
        </p:nvSpPr>
        <p:spPr bwMode="auto">
          <a:xfrm>
            <a:off x="6824663" y="3527425"/>
            <a:ext cx="0" cy="114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8" name="Line 20"/>
          <p:cNvSpPr>
            <a:spLocks noChangeShapeType="1"/>
          </p:cNvSpPr>
          <p:nvPr/>
        </p:nvSpPr>
        <p:spPr bwMode="auto">
          <a:xfrm>
            <a:off x="6188075" y="3567113"/>
            <a:ext cx="6207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2054" name="Object 21"/>
          <p:cNvGraphicFramePr>
            <a:graphicFrameLocks noChangeAspect="1"/>
          </p:cNvGraphicFramePr>
          <p:nvPr/>
        </p:nvGraphicFramePr>
        <p:xfrm>
          <a:off x="6354763" y="3241675"/>
          <a:ext cx="222250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9" name="Equation" r:id="rId9" imgW="203040" imgH="266400" progId="Equation.DSMT4">
                  <p:embed/>
                </p:oleObj>
              </mc:Choice>
              <mc:Fallback>
                <p:oleObj name="Equation" r:id="rId9" imgW="203040" imgH="2664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4763" y="3241675"/>
                        <a:ext cx="222250" cy="290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9" name="Text Box 22"/>
          <p:cNvSpPr txBox="1">
            <a:spLocks noChangeArrowheads="1"/>
          </p:cNvSpPr>
          <p:nvPr/>
        </p:nvSpPr>
        <p:spPr bwMode="auto">
          <a:xfrm>
            <a:off x="915988" y="1641475"/>
            <a:ext cx="3771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2080" name="Text Box 23"/>
          <p:cNvSpPr txBox="1">
            <a:spLocks noChangeArrowheads="1"/>
          </p:cNvSpPr>
          <p:nvPr/>
        </p:nvSpPr>
        <p:spPr bwMode="auto">
          <a:xfrm>
            <a:off x="350838" y="1600200"/>
            <a:ext cx="48164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1400" dirty="0"/>
              <a:t>The required flow area is determined by the Newton-Raphson scheme with the following steps: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1200" dirty="0"/>
              <a:t>Assume an Area,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1200" dirty="0"/>
              <a:t>Compute the deviation,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sz="1200" dirty="0"/>
              <a:t>Estimate the gradient</a:t>
            </a:r>
          </a:p>
          <a:p>
            <a:pPr marL="342900" indent="-342900">
              <a:spcBef>
                <a:spcPct val="50000"/>
              </a:spcBef>
            </a:pPr>
            <a:endParaRPr lang="en-US" sz="1200" dirty="0"/>
          </a:p>
        </p:txBody>
      </p:sp>
      <p:graphicFrame>
        <p:nvGraphicFramePr>
          <p:cNvPr id="2055" name="Object 24"/>
          <p:cNvGraphicFramePr>
            <a:graphicFrameLocks noChangeAspect="1"/>
          </p:cNvGraphicFramePr>
          <p:nvPr/>
        </p:nvGraphicFramePr>
        <p:xfrm>
          <a:off x="3581400" y="2057400"/>
          <a:ext cx="241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0" name="Equation" r:id="rId11" imgW="241200" imgH="266400" progId="Equation.DSMT4">
                  <p:embed/>
                </p:oleObj>
              </mc:Choice>
              <mc:Fallback>
                <p:oleObj name="Equation" r:id="rId11" imgW="241200" imgH="2664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057400"/>
                        <a:ext cx="2413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25"/>
          <p:cNvGraphicFramePr>
            <a:graphicFrameLocks noChangeAspect="1"/>
          </p:cNvGraphicFramePr>
          <p:nvPr/>
        </p:nvGraphicFramePr>
        <p:xfrm>
          <a:off x="3733800" y="2286000"/>
          <a:ext cx="1079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1" name="Equation" r:id="rId12" imgW="1079280" imgH="431640" progId="Equation.DSMT4">
                  <p:embed/>
                </p:oleObj>
              </mc:Choice>
              <mc:Fallback>
                <p:oleObj name="Equation" r:id="rId12" imgW="1079280" imgH="431640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2286000"/>
                        <a:ext cx="10795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26"/>
          <p:cNvGraphicFramePr>
            <a:graphicFrameLocks noChangeAspect="1"/>
          </p:cNvGraphicFramePr>
          <p:nvPr/>
        </p:nvGraphicFramePr>
        <p:xfrm>
          <a:off x="741363" y="2906713"/>
          <a:ext cx="22098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2" name="Equation" r:id="rId13" imgW="2209680" imgH="685800" progId="Equation.DSMT4">
                  <p:embed/>
                </p:oleObj>
              </mc:Choice>
              <mc:Fallback>
                <p:oleObj name="Equation" r:id="rId13" imgW="2209680" imgH="6858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363" y="2906713"/>
                        <a:ext cx="2209800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81" name="Text Box 27"/>
          <p:cNvSpPr txBox="1">
            <a:spLocks noChangeArrowheads="1"/>
          </p:cNvSpPr>
          <p:nvPr/>
        </p:nvSpPr>
        <p:spPr bwMode="auto">
          <a:xfrm>
            <a:off x="392113" y="3690938"/>
            <a:ext cx="29225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4. Estimate the correction in the Area</a:t>
            </a:r>
          </a:p>
        </p:txBody>
      </p:sp>
      <p:graphicFrame>
        <p:nvGraphicFramePr>
          <p:cNvPr id="2058" name="Object 28"/>
          <p:cNvGraphicFramePr>
            <a:graphicFrameLocks noChangeAspect="1"/>
          </p:cNvGraphicFramePr>
          <p:nvPr/>
        </p:nvGraphicFramePr>
        <p:xfrm>
          <a:off x="1096963" y="3967163"/>
          <a:ext cx="8255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3" name="Equation" r:id="rId15" imgW="825480" imgH="622080" progId="Equation.DSMT4">
                  <p:embed/>
                </p:oleObj>
              </mc:Choice>
              <mc:Fallback>
                <p:oleObj name="Equation" r:id="rId15" imgW="825480" imgH="62208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6963" y="3967163"/>
                        <a:ext cx="8255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82" name="Text Box 29"/>
          <p:cNvSpPr txBox="1">
            <a:spLocks noChangeArrowheads="1"/>
          </p:cNvSpPr>
          <p:nvPr/>
        </p:nvSpPr>
        <p:spPr bwMode="auto">
          <a:xfrm>
            <a:off x="490538" y="4710113"/>
            <a:ext cx="2384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5. Compute the new Area</a:t>
            </a:r>
          </a:p>
        </p:txBody>
      </p:sp>
      <p:graphicFrame>
        <p:nvGraphicFramePr>
          <p:cNvPr id="2059" name="Object 30"/>
          <p:cNvGraphicFramePr>
            <a:graphicFrameLocks noChangeAspect="1"/>
          </p:cNvGraphicFramePr>
          <p:nvPr/>
        </p:nvGraphicFramePr>
        <p:xfrm>
          <a:off x="1017588" y="5027613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4" name="Equation" r:id="rId17" imgW="1130040" imgH="279360" progId="Equation.DSMT4">
                  <p:embed/>
                </p:oleObj>
              </mc:Choice>
              <mc:Fallback>
                <p:oleObj name="Equation" r:id="rId17" imgW="1130040" imgH="27936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588" y="5027613"/>
                        <a:ext cx="11303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31"/>
          <p:cNvGraphicFramePr>
            <a:graphicFrameLocks noChangeAspect="1"/>
          </p:cNvGraphicFramePr>
          <p:nvPr/>
        </p:nvGraphicFramePr>
        <p:xfrm>
          <a:off x="2273300" y="5083175"/>
          <a:ext cx="13970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5" name="Equation" r:id="rId19" imgW="1396800" imgH="215640" progId="Equation.DSMT4">
                  <p:embed/>
                </p:oleObj>
              </mc:Choice>
              <mc:Fallback>
                <p:oleObj name="Equation" r:id="rId19" imgW="1396800" imgH="21564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300" y="5083175"/>
                        <a:ext cx="13970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83" name="Text Box 32"/>
          <p:cNvSpPr txBox="1">
            <a:spLocks noChangeArrowheads="1"/>
          </p:cNvSpPr>
          <p:nvPr/>
        </p:nvSpPr>
        <p:spPr bwMode="auto">
          <a:xfrm>
            <a:off x="628650" y="5600700"/>
            <a:ext cx="2914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6. Repeat steps 2 – 5 until </a:t>
            </a:r>
          </a:p>
        </p:txBody>
      </p:sp>
      <p:graphicFrame>
        <p:nvGraphicFramePr>
          <p:cNvPr id="2061" name="Object 33"/>
          <p:cNvGraphicFramePr>
            <a:graphicFrameLocks noChangeAspect="1"/>
          </p:cNvGraphicFramePr>
          <p:nvPr/>
        </p:nvGraphicFramePr>
        <p:xfrm>
          <a:off x="3124200" y="5562600"/>
          <a:ext cx="711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6" name="Equation" r:id="rId21" imgW="711000" imgH="317160" progId="Equation.DSMT4">
                  <p:embed/>
                </p:oleObj>
              </mc:Choice>
              <mc:Fallback>
                <p:oleObj name="Equation" r:id="rId21" imgW="711000" imgH="317160" progId="Equation.DSMT4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562600"/>
                        <a:ext cx="7112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Flow Regulator – Option 2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Time-Marching Algorithm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43434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the Time-Marching Algorithm, area is adjusted only once at the beginning of each time step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Adjustment of area is calculated based on the functional derivative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dF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the difference between the calculated and desired </a:t>
            </a:r>
            <a:r>
              <a:rPr lang="en-US" sz="2000" kern="0" dirty="0" smtClean="0">
                <a:latin typeface="+mn-lt"/>
              </a:rPr>
              <a:t>flow rate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CAUTION:  If other elements of the model have significant effect on the flow rate, calculation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</a:t>
            </a:r>
            <a:r>
              <a:rPr kumimoji="0" lang="en-US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dF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en-US" sz="20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backwards differencing may lead to numerical instability.  May require under-relaxation.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5229225" y="1676400"/>
          <a:ext cx="3275013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8" name="Equation" r:id="rId3" imgW="1739880" imgH="647640" progId="Equation.DSMT4">
                  <p:embed/>
                </p:oleObj>
              </mc:Choice>
              <mc:Fallback>
                <p:oleObj name="Equation" r:id="rId3" imgW="1739880" imgH="6476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9225" y="1676400"/>
                        <a:ext cx="3275013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5715000" y="3429000"/>
          <a:ext cx="2157413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9" name="Equation" r:id="rId5" imgW="1155600" imgH="469800" progId="Equation.DSMT4">
                  <p:embed/>
                </p:oleObj>
              </mc:Choice>
              <mc:Fallback>
                <p:oleObj name="Equation" r:id="rId5" imgW="1155600" imgH="469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3429000"/>
                        <a:ext cx="2157413" cy="877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1219200" y="228600"/>
            <a:ext cx="6553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/>
              <a:t>Flow Regulator – Example 17</a:t>
            </a:r>
            <a:endParaRPr lang="en-US" sz="2400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762000"/>
            <a:ext cx="6827521" cy="5557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Modeling Pressure Regulator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GFSSP has two built-in options (algorithms) to model a pressure regulator</a:t>
            </a:r>
          </a:p>
          <a:p>
            <a:pPr marL="914400" lvl="1" indent="-457200" algn="l">
              <a:spcBef>
                <a:spcPct val="20000"/>
              </a:spcBef>
              <a:defRPr/>
            </a:pPr>
            <a:r>
              <a:rPr lang="en-US" sz="2400" kern="0" dirty="0" smtClean="0"/>
              <a:t>1.	Iterative </a:t>
            </a:r>
            <a:r>
              <a:rPr lang="en-US" sz="2400" kern="0" dirty="0"/>
              <a:t>Algorithm</a:t>
            </a:r>
          </a:p>
          <a:p>
            <a:pPr marL="1314450" lvl="2" indent="-457200" algn="l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/>
              <a:t>Applicable for single regulator and longer computation time</a:t>
            </a:r>
          </a:p>
          <a:p>
            <a:pPr marL="1314450" lvl="2" indent="-457200" algn="l"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/>
              <a:t>Serves </a:t>
            </a:r>
            <a:r>
              <a:rPr lang="en-US" sz="2400" kern="0" dirty="0" smtClean="0"/>
              <a:t>as an </a:t>
            </a:r>
            <a:r>
              <a:rPr lang="en-US" sz="2400" kern="0" dirty="0"/>
              <a:t>example of how to adjust GFSSP solution to satisfy a given boundary </a:t>
            </a:r>
            <a:r>
              <a:rPr lang="en-US" sz="2400" kern="0" dirty="0" smtClean="0"/>
              <a:t>condition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1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sz="2400" kern="0" dirty="0" smtClean="0">
                <a:latin typeface="+mn-lt"/>
              </a:rPr>
              <a:t>2.	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Marching Algorithm (Schallhorn-Haas)</a:t>
            </a:r>
          </a:p>
          <a:p>
            <a:pPr marL="1314450" marR="0" lvl="2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Capable of handling multiple regulators</a:t>
            </a:r>
          </a:p>
          <a:p>
            <a:pPr marL="1314450" marR="0" lvl="2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Numerically stable and computationally efficient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FlowRegulatorExample1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66800"/>
            <a:ext cx="9144000" cy="51781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8175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 dirty="0"/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066800" y="4572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Comparison between </a:t>
            </a:r>
            <a:r>
              <a:rPr lang="en-US" dirty="0" smtClean="0"/>
              <a:t>Iterative and Time-Marching Algorithms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24200" y="1828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Option 1 (Iterative) – </a:t>
            </a:r>
            <a:r>
              <a:rPr lang="en-US" b="1" dirty="0" smtClean="0">
                <a:solidFill>
                  <a:srgbClr val="FFC000"/>
                </a:solidFill>
              </a:rPr>
              <a:t>Orange</a:t>
            </a:r>
          </a:p>
          <a:p>
            <a:pPr algn="l"/>
            <a:r>
              <a:rPr lang="en-US" dirty="0" smtClean="0"/>
              <a:t>Option 2 (Marching) - </a:t>
            </a:r>
            <a:r>
              <a:rPr lang="en-US" b="1" dirty="0" smtClean="0">
                <a:solidFill>
                  <a:srgbClr val="00B050"/>
                </a:solidFill>
              </a:rPr>
              <a:t>Green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2400" y="50292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Option 1 running time:  0.031 s</a:t>
            </a:r>
            <a:endParaRPr lang="en-US" b="1" dirty="0" smtClean="0">
              <a:solidFill>
                <a:schemeClr val="accent6"/>
              </a:solidFill>
            </a:endParaRPr>
          </a:p>
          <a:p>
            <a:pPr algn="l"/>
            <a:r>
              <a:rPr lang="en-US" dirty="0" smtClean="0"/>
              <a:t>Option 2 running time:  0.016 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22860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/>
              <a:t>Example of Multiple Flow Regulators</a:t>
            </a:r>
            <a:endParaRPr lang="en-US" sz="2400" dirty="0"/>
          </a:p>
        </p:txBody>
      </p:sp>
      <p:pic>
        <p:nvPicPr>
          <p:cNvPr id="10" name="Picture 9" descr="MultipleFlowRegCanva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447800"/>
            <a:ext cx="8210550" cy="4238625"/>
          </a:xfrm>
          <a:prstGeom prst="rect">
            <a:avLst/>
          </a:prstGeom>
        </p:spPr>
      </p:pic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752600"/>
            <a:ext cx="23526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5029200"/>
            <a:ext cx="2352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1600200"/>
            <a:ext cx="23526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MultipleFlowRe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9950"/>
            <a:ext cx="9144000" cy="5178100"/>
          </a:xfrm>
          <a:prstGeom prst="rect">
            <a:avLst/>
          </a:prstGeom>
        </p:spPr>
      </p:pic>
      <p:sp>
        <p:nvSpPr>
          <p:cNvPr id="8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>
              <a:latin typeface="Calibri" pitchFamily="34" charset="0"/>
            </a:endParaRPr>
          </a:p>
          <a:p>
            <a:endParaRPr lang="en-US" sz="1400">
              <a:latin typeface="Calibri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90600" y="304800"/>
            <a:ext cx="7772400" cy="12954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chemeClr val="tx2"/>
                </a:solidFill>
                <a:ea typeface="+mj-ea"/>
                <a:cs typeface="+mj-cs"/>
              </a:rPr>
              <a:t>Flow Rate History</a:t>
            </a:r>
            <a:endParaRPr lang="en-US" sz="2400" b="1" kern="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4191000" y="1295400"/>
            <a:ext cx="29718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Spike occurs when inlet pressure is suddenly raised.  But desired flow rates are re-achieved within a few time steps.</a:t>
            </a:r>
            <a:endParaRPr lang="en-US" sz="1600" baseline="-25000" dirty="0">
              <a:latin typeface="Calibri" pitchFamily="34" charset="0"/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Summary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Pressure &amp; Flow Regulator Options have been made available to include in any unsteady flow simulation</a:t>
            </a:r>
          </a:p>
          <a:p>
            <a:r>
              <a:rPr lang="en-US" sz="2000" dirty="0" smtClean="0"/>
              <a:t>Pressure Regulator has two options: Iterative (Option -1) and Marching (Option -2)</a:t>
            </a:r>
          </a:p>
          <a:p>
            <a:r>
              <a:rPr lang="en-US" sz="2000" dirty="0" smtClean="0"/>
              <a:t>Option-2 has the flexibility of using multiple regulators and runs faster</a:t>
            </a:r>
          </a:p>
          <a:p>
            <a:r>
              <a:rPr lang="en-US" sz="2000" dirty="0" smtClean="0"/>
              <a:t>Flow Regulator also has two options:  Iterative (Option-1) and Marching (Option-2)</a:t>
            </a:r>
          </a:p>
          <a:p>
            <a:r>
              <a:rPr lang="en-US" sz="2000" dirty="0" smtClean="0"/>
              <a:t>Option-2 has the flexibility of using multiple regulators and runs faster; however, it may require relaxation for numerical stability</a:t>
            </a:r>
          </a:p>
          <a:p>
            <a:r>
              <a:rPr lang="en-US" sz="2000" dirty="0" smtClean="0"/>
              <a:t>Fixed Flow Branch Option can also be used to regulate flow in multiple branches</a:t>
            </a:r>
          </a:p>
          <a:p>
            <a:pPr>
              <a:buNone/>
            </a:pP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6248400" y="4953000"/>
            <a:ext cx="1981200" cy="1600200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Pressure Regulator Option – 1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Iterative Algorithm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04800" y="1143000"/>
            <a:ext cx="5181600" cy="5181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Purpose: To control pressure at a given node by adjusting the flow area of the upstream branch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Implementation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Step 1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Edit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Options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Unsteady Options</a:t>
            </a:r>
          </a:p>
          <a:p>
            <a:pPr marL="1600200" marR="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Pressure Regulator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Step 2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Advanced</a:t>
            </a:r>
          </a:p>
          <a:p>
            <a:pPr marL="1600200" marR="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Pressure Regulator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Application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Example 16 – Simulation of a Pressure Regulator downstream of a pressurized tank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05600" y="3505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248400" y="4876800"/>
            <a:ext cx="1981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/>
              <a:t>4</a:t>
            </a:r>
          </a:p>
          <a:p>
            <a:r>
              <a:rPr lang="en-US" dirty="0"/>
              <a:t>0          35.00</a:t>
            </a:r>
          </a:p>
          <a:p>
            <a:r>
              <a:rPr lang="en-US" dirty="0"/>
              <a:t>10        35.00</a:t>
            </a:r>
          </a:p>
          <a:p>
            <a:r>
              <a:rPr lang="en-US" dirty="0"/>
              <a:t>10.01   40.00</a:t>
            </a:r>
          </a:p>
          <a:p>
            <a:r>
              <a:rPr lang="en-US" dirty="0"/>
              <a:t>1000    40.00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248400" y="40386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History File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029200" y="4800600"/>
            <a:ext cx="1066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Time in Seconds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248400" y="4343400"/>
            <a:ext cx="13811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Number of lines in the file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924800" y="4343400"/>
            <a:ext cx="1057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Pressure in psia</a:t>
            </a: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858000" y="4876800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5867400" y="5105400"/>
            <a:ext cx="457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H="1">
            <a:off x="7543800" y="4800600"/>
            <a:ext cx="609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371600"/>
            <a:ext cx="3886200" cy="258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Pressure Regulator – Option 2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Marching Algorithm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43434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Marching Algorithm, area is guessed and adjusted only once in each time step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Adjustment of area is calculated based on difference between calculated and desired pressure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Area adjustment can be done by backward differencing algorithm (Schallhorn-Majumdar) or forward looking algorithm (Schallhorn-Hass)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Schallhorn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-Hass Algorithm has been implemented in GFSSP Version 603 as Option 2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 descr="File:Single-stage-regulator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620963"/>
            <a:ext cx="4038600" cy="2484437"/>
          </a:xfrm>
          <a:prstGeom prst="rect">
            <a:avLst/>
          </a:prstGeom>
        </p:spPr>
      </p:pic>
      <p:sp>
        <p:nvSpPr>
          <p:cNvPr id="6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Forward Looking Algorithm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In Forward Looking Algorithm, previous time step result is not used, instead area is calculated from the following expression:</a:t>
            </a:r>
          </a:p>
          <a:p>
            <a:pPr algn="ctr" eaLnBrk="1" hangingPunct="1">
              <a:buFont typeface="Arial" charset="0"/>
              <a:buNone/>
            </a:pPr>
            <a:endParaRPr lang="en-US" sz="2400" smtClean="0"/>
          </a:p>
          <a:p>
            <a:pPr algn="ctr" eaLnBrk="1" hangingPunct="1">
              <a:buFont typeface="Arial" charset="0"/>
              <a:buNone/>
            </a:pPr>
            <a:endParaRPr lang="en-US" sz="2400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124200"/>
            <a:ext cx="7134225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pic>
        <p:nvPicPr>
          <p:cNvPr id="4" name="Picture 15" descr="Tut5Schematic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890713"/>
            <a:ext cx="46101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3048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Application Results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5240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Forward Looking Pressure Regulator Algorithm for Improved Modeling Performance with the Generalized Fluid System Simulation Program by Paul Schallhorn &amp; Neal Hass, AIAA Paper No. 2004-3667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200400" y="2743200"/>
            <a:ext cx="914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Air tank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43300" y="41148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Pressure Regulator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953000" y="2743200"/>
            <a:ext cx="1066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Ambient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53000" y="4114800"/>
            <a:ext cx="7239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Calibri" pitchFamily="34" charset="0"/>
              </a:rPr>
              <a:t>Exit</a:t>
            </a:r>
          </a:p>
        </p:txBody>
      </p: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 rot="16200000" flipH="1">
            <a:off x="3464719" y="3159919"/>
            <a:ext cx="347662" cy="1905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rot="5400000" flipH="1" flipV="1">
            <a:off x="3876675" y="3876675"/>
            <a:ext cx="381000" cy="952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4" name="Straight Arrow Connector 13"/>
          <p:cNvCxnSpPr>
            <a:cxnSpLocks noChangeShapeType="1"/>
          </p:cNvCxnSpPr>
          <p:nvPr/>
        </p:nvCxnSpPr>
        <p:spPr bwMode="auto">
          <a:xfrm rot="16200000" flipV="1">
            <a:off x="4972050" y="3819525"/>
            <a:ext cx="381000" cy="20955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5" name="Straight Arrow Connector 14"/>
          <p:cNvCxnSpPr>
            <a:cxnSpLocks noChangeShapeType="1"/>
          </p:cNvCxnSpPr>
          <p:nvPr/>
        </p:nvCxnSpPr>
        <p:spPr bwMode="auto">
          <a:xfrm rot="5400000">
            <a:off x="5331619" y="3159919"/>
            <a:ext cx="271462" cy="114300"/>
          </a:xfrm>
          <a:prstGeom prst="straightConnector1">
            <a:avLst/>
          </a:prstGeom>
          <a:noFill/>
          <a:ln w="1905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6</a:t>
            </a:fld>
            <a:endParaRPr 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1700" y="3186589"/>
            <a:ext cx="28575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381750"/>
            <a:ext cx="2895600" cy="47625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 dirty="0"/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066800" y="457200"/>
            <a:ext cx="7543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Comparison between Forward Looking Marching and Iterative Algorithm </a:t>
            </a:r>
          </a:p>
        </p:txBody>
      </p:sp>
      <p:pic>
        <p:nvPicPr>
          <p:cNvPr id="8" name="Picture 7" descr="p2_comparison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838200"/>
            <a:ext cx="7221736" cy="56250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00400" y="1828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Option 1 (Iterative) – </a:t>
            </a:r>
            <a:r>
              <a:rPr lang="en-US" b="1" dirty="0" smtClean="0">
                <a:solidFill>
                  <a:srgbClr val="FFC000"/>
                </a:solidFill>
              </a:rPr>
              <a:t>Orange</a:t>
            </a:r>
          </a:p>
          <a:p>
            <a:pPr algn="l"/>
            <a:r>
              <a:rPr lang="en-US" dirty="0" smtClean="0"/>
              <a:t>Option 2 (Marching) - </a:t>
            </a:r>
            <a:r>
              <a:rPr lang="en-US" b="1" dirty="0" smtClean="0">
                <a:solidFill>
                  <a:srgbClr val="00B050"/>
                </a:solidFill>
              </a:rPr>
              <a:t>Green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4" name="Footer Placeholder 1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GFSSP Version 603 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22860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/>
              <a:t>Forward Looking Pressure Regulator – Option 2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141" y="990600"/>
            <a:ext cx="6482619" cy="5643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581400"/>
            <a:ext cx="4029075" cy="239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400">
              <a:latin typeface="Calibri" pitchFamily="34" charset="0"/>
            </a:endParaRPr>
          </a:p>
          <a:p>
            <a:endParaRPr lang="en-US" sz="1400">
              <a:latin typeface="Calibri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990600" y="304800"/>
            <a:ext cx="7772400" cy="12954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>
                <a:solidFill>
                  <a:schemeClr val="tx2"/>
                </a:solidFill>
                <a:ea typeface="+mj-ea"/>
                <a:cs typeface="+mj-cs"/>
              </a:rPr>
              <a:t>Pressure History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(Schallhorn &amp; Haas Algorithm)</a:t>
            </a:r>
            <a:endParaRPr lang="en-US" sz="2000" b="1" i="1" kern="0" dirty="0">
              <a:solidFill>
                <a:srgbClr val="0070C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5791200" y="1905000"/>
            <a:ext cx="14874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latin typeface="Calibri" pitchFamily="34" charset="0"/>
              </a:rPr>
              <a:t>Tank Pressure</a:t>
            </a:r>
            <a:endParaRPr lang="en-US" sz="1600" baseline="-25000" dirty="0">
              <a:latin typeface="Calibri" pitchFamily="34" charset="0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1676400" y="3810000"/>
            <a:ext cx="32766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latin typeface="Calibri" pitchFamily="34" charset="0"/>
              </a:rPr>
              <a:t>Pressure downstream of regulator</a:t>
            </a:r>
            <a:endParaRPr lang="en-US" sz="1600" baseline="-25000" dirty="0">
              <a:latin typeface="Calibri" pitchFamily="34" charset="0"/>
            </a:endParaRPr>
          </a:p>
        </p:txBody>
      </p:sp>
      <p:pic>
        <p:nvPicPr>
          <p:cNvPr id="12" name="Picture 11" descr="press_reg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990600"/>
            <a:ext cx="6938864" cy="5410200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V="1">
            <a:off x="4724400" y="3352800"/>
            <a:ext cx="1066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648200" y="4114800"/>
            <a:ext cx="3048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648200" y="4038600"/>
            <a:ext cx="1219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v701 -- Pressure and Flow Regulators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AE41F-3906-40E3-8981-4DF4A2714B18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</TotalTime>
  <Words>901</Words>
  <Application>Microsoft Office PowerPoint</Application>
  <PresentationFormat>On-screen Show (4:3)</PresentationFormat>
  <Paragraphs>181</Paragraphs>
  <Slides>23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Default Design</vt:lpstr>
      <vt:lpstr>Equation</vt:lpstr>
      <vt:lpstr>PRESSURE &amp; FLOW REGULATOR </vt:lpstr>
      <vt:lpstr>PowerPoint Presentation</vt:lpstr>
      <vt:lpstr>PowerPoint Presentation</vt:lpstr>
      <vt:lpstr>PowerPoint Presentation</vt:lpstr>
      <vt:lpstr>Forward Looking Algorithm</vt:lpstr>
      <vt:lpstr>PowerPoint Presentation</vt:lpstr>
      <vt:lpstr>PowerPoint Presentation</vt:lpstr>
      <vt:lpstr>PowerPoint Presentation</vt:lpstr>
      <vt:lpstr>PowerPoint Presentation</vt:lpstr>
      <vt:lpstr>Applications – Inflatable Re-Entry Vehicle (IRVE3)</vt:lpstr>
      <vt:lpstr>Applications – Inflatable Re-Entry Vehicle (IRVE3)</vt:lpstr>
      <vt:lpstr>Flow Rate</vt:lpstr>
      <vt:lpstr>Pressure in Ballute 3</vt:lpstr>
      <vt:lpstr>Regulator Pressure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>LMIT-ODIN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 ON USER SUBROUTINE</dc:title>
  <dc:creator>majumak</dc:creator>
  <cp:lastModifiedBy>Leclair, Andre C. (MSFC-ER43)</cp:lastModifiedBy>
  <cp:revision>43</cp:revision>
  <dcterms:created xsi:type="dcterms:W3CDTF">2006-03-29T19:09:49Z</dcterms:created>
  <dcterms:modified xsi:type="dcterms:W3CDTF">2015-11-05T21:50:46Z</dcterms:modified>
</cp:coreProperties>
</file>