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6" r:id="rId9"/>
    <p:sldId id="267" r:id="rId10"/>
    <p:sldId id="264" r:id="rId11"/>
    <p:sldId id="265" r:id="rId12"/>
    <p:sldId id="268" r:id="rId13"/>
    <p:sldId id="270" r:id="rId14"/>
    <p:sldId id="269" r:id="rId15"/>
    <p:sldId id="271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BF01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35" autoAdjust="0"/>
    <p:restoredTop sz="94660"/>
  </p:normalViewPr>
  <p:slideViewPr>
    <p:cSldViewPr snapToGrid="0">
      <p:cViewPr varScale="1">
        <p:scale>
          <a:sx n="107" d="100"/>
          <a:sy n="107" d="100"/>
        </p:scale>
        <p:origin x="126" y="34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609601"/>
            <a:ext cx="8676222" cy="3200400"/>
          </a:xfrm>
        </p:spPr>
        <p:txBody>
          <a:bodyPr anchor="b">
            <a:normAutofit/>
          </a:bodyPr>
          <a:lstStyle>
            <a:lvl1pPr algn="ctr">
              <a:defRPr sz="4800">
                <a:effectLst>
                  <a:glow rad="38100">
                    <a:schemeClr val="bg1">
                      <a:lumMod val="65000"/>
                      <a:lumOff val="35000"/>
                      <a:alpha val="50000"/>
                    </a:schemeClr>
                  </a:glow>
                  <a:outerShdw blurRad="28575" dist="31750" dir="132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76222" cy="1905000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4EFBB-C72D-4948-A6FF-D7607A0E242F}" type="datetimeFigureOut">
              <a:rPr lang="en-US" smtClean="0"/>
              <a:t>7/16/2014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D0FEC7-2174-45AA-B0F7-C54F8A7669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40024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4EFBB-C72D-4948-A6FF-D7607A0E242F}" type="datetimeFigureOut">
              <a:rPr lang="en-US" smtClean="0"/>
              <a:t>7/16/2014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D0FEC7-2174-45AA-B0F7-C54F8A7669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19498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51013" y="3308581"/>
            <a:ext cx="8686800" cy="1468800"/>
          </a:xfrm>
        </p:spPr>
        <p:txBody>
          <a:bodyPr anchor="b"/>
          <a:lstStyle>
            <a:lvl1pPr algn="r">
              <a:defRPr sz="40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51011" y="4777381"/>
            <a:ext cx="8686801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4EFBB-C72D-4948-A6FF-D7607A0E242F}" type="datetimeFigureOut">
              <a:rPr lang="en-US" smtClean="0"/>
              <a:t>7/16/2014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D0FEC7-2174-45AA-B0F7-C54F8A7669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77042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1412" y="2666999"/>
            <a:ext cx="4876800" cy="3124201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0612" y="2667000"/>
            <a:ext cx="4876800" cy="3124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4EFBB-C72D-4948-A6FF-D7607A0E242F}" type="datetimeFigureOut">
              <a:rPr lang="en-US" smtClean="0"/>
              <a:t>7/16/2014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D0FEC7-2174-45AA-B0F7-C54F8A7669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78984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29280" y="2658533"/>
            <a:ext cx="4588931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1412" y="3243262"/>
            <a:ext cx="4876800" cy="2547937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43133" y="2667000"/>
            <a:ext cx="4604280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0612" y="3243262"/>
            <a:ext cx="4876801" cy="2547937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4EFBB-C72D-4948-A6FF-D7607A0E242F}" type="datetimeFigureOut">
              <a:rPr lang="en-US" smtClean="0"/>
              <a:t>7/16/2014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D0FEC7-2174-45AA-B0F7-C54F8A7669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83415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4EFBB-C72D-4948-A6FF-D7607A0E242F}" type="datetimeFigureOut">
              <a:rPr lang="en-US" smtClean="0"/>
              <a:t>7/16/2014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D0FEC7-2174-45AA-B0F7-C54F8A7669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06181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4EFBB-C72D-4948-A6FF-D7607A0E242F}" type="datetimeFigureOut">
              <a:rPr lang="en-US" smtClean="0"/>
              <a:t>7/16/2014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D0FEC7-2174-45AA-B0F7-C54F8A7669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95284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600200"/>
            <a:ext cx="3549121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03812" y="609601"/>
            <a:ext cx="5943601" cy="51816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2971800"/>
            <a:ext cx="3549121" cy="1828800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4EFBB-C72D-4948-A6FF-D7607A0E242F}" type="datetimeFigureOut">
              <a:rPr lang="en-US" smtClean="0"/>
              <a:t>7/16/2014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D0FEC7-2174-45AA-B0F7-C54F8A7669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06586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600200"/>
            <a:ext cx="5334001" cy="13716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33733" y="-18288"/>
            <a:ext cx="3276599" cy="6903720"/>
          </a:xfr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080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2971800"/>
            <a:ext cx="5334001" cy="1828800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399212" y="5883275"/>
            <a:ext cx="914400" cy="365125"/>
          </a:xfrm>
        </p:spPr>
        <p:txBody>
          <a:bodyPr/>
          <a:lstStyle/>
          <a:p>
            <a:fld id="{5774EFBB-C72D-4948-A6FF-D7607A0E242F}" type="datetimeFigureOut">
              <a:rPr lang="en-US" smtClean="0"/>
              <a:t>7/16/2014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141412" y="5883275"/>
            <a:ext cx="5105400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42612" y="5883275"/>
            <a:ext cx="322567" cy="365125"/>
          </a:xfrm>
        </p:spPr>
        <p:txBody>
          <a:bodyPr/>
          <a:lstStyle/>
          <a:p>
            <a:fld id="{C9D0FEC7-2174-45AA-B0F7-C54F8A7669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19671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4732865"/>
            <a:ext cx="99060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979612" y="932112"/>
            <a:ext cx="8225944" cy="3164976"/>
          </a:xfrm>
          <a:prstGeom prst="roundRect">
            <a:avLst>
              <a:gd name="adj" fmla="val 43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3" y="5299603"/>
            <a:ext cx="9906000" cy="493712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4EFBB-C72D-4948-A6FF-D7607A0E242F}" type="datetimeFigureOut">
              <a:rPr lang="en-US" smtClean="0"/>
              <a:t>7/16/2014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D0FEC7-2174-45AA-B0F7-C54F8A7669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31239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2" y="609601"/>
            <a:ext cx="9905999" cy="3124199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343400"/>
            <a:ext cx="9906000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4EFBB-C72D-4948-A6FF-D7607A0E242F}" type="datetimeFigureOut">
              <a:rPr lang="en-US" smtClean="0"/>
              <a:t>7/16/2014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D0FEC7-2174-45AA-B0F7-C54F8A7669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729626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836612" y="7868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accent1"/>
                </a:solidFill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437812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accent1"/>
                </a:solidFill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609601"/>
            <a:ext cx="9296398" cy="2743199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343400"/>
            <a:ext cx="9906000" cy="14478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buNone/>
              <a:defRPr lang="en-US" sz="20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4EFBB-C72D-4948-A6FF-D7607A0E242F}" type="datetimeFigureOut">
              <a:rPr lang="en-US" smtClean="0"/>
              <a:t>7/16/2014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D0FEC7-2174-45AA-B0F7-C54F8A7669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237791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2" y="3308581"/>
            <a:ext cx="9906000" cy="14688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0" y="4777381"/>
            <a:ext cx="9906001" cy="860400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defRPr lang="en-US" sz="20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4EFBB-C72D-4948-A6FF-D7607A0E242F}" type="datetimeFigureOut">
              <a:rPr lang="en-US" smtClean="0"/>
              <a:t>7/16/2014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D0FEC7-2174-45AA-B0F7-C54F8A7669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146754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836612" y="7868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accent1"/>
                </a:solidFill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437812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accent1"/>
                </a:solidFill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609601"/>
            <a:ext cx="9296398" cy="2743199"/>
          </a:xfrm>
        </p:spPr>
        <p:txBody>
          <a:bodyPr anchor="ctr">
            <a:normAutofit/>
          </a:bodyPr>
          <a:lstStyle>
            <a:lvl1pPr algn="l">
              <a:defRPr sz="3200" b="0" cap="all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41412" y="3886200"/>
            <a:ext cx="9906000" cy="8890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775200"/>
            <a:ext cx="9906000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4EFBB-C72D-4948-A6FF-D7607A0E242F}" type="datetimeFigureOut">
              <a:rPr lang="en-US" smtClean="0"/>
              <a:t>7/16/2014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D0FEC7-2174-45AA-B0F7-C54F8A7669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376835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2" y="609601"/>
            <a:ext cx="9905999" cy="2743199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41412" y="3505200"/>
            <a:ext cx="99060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all" dirty="0">
                <a:ln w="3175" cmpd="sng">
                  <a:noFill/>
                </a:ln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343400"/>
            <a:ext cx="9906000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4EFBB-C72D-4948-A6FF-D7607A0E242F}" type="datetimeFigureOut">
              <a:rPr lang="en-US" smtClean="0"/>
              <a:t>7/16/2014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D0FEC7-2174-45AA-B0F7-C54F8A7669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061547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4EFBB-C72D-4948-A6FF-D7607A0E242F}" type="datetimeFigureOut">
              <a:rPr lang="en-US" smtClean="0"/>
              <a:t>7/16/2014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D0FEC7-2174-45AA-B0F7-C54F8A7669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266349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6898" y="609599"/>
            <a:ext cx="2210514" cy="5181601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1412" y="609600"/>
            <a:ext cx="7543800" cy="5181600"/>
          </a:xfrm>
        </p:spPr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4EFBB-C72D-4948-A6FF-D7607A0E242F}" type="datetimeFigureOut">
              <a:rPr lang="en-US" smtClean="0"/>
              <a:t>7/16/2014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D0FEC7-2174-45AA-B0F7-C54F8A7669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2125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3" y="2666999"/>
            <a:ext cx="9905998" cy="31242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837612" y="5883275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="1" i="0">
                <a:solidFill>
                  <a:schemeClr val="tx1">
                    <a:lumMod val="75000"/>
                  </a:schemeClr>
                </a:solidFill>
                <a:effectLst>
                  <a:outerShdw blurRad="50800" dist="38100" dir="2700000" algn="tl" rotWithShape="0">
                    <a:srgbClr val="000000">
                      <a:alpha val="43000"/>
                    </a:srgbClr>
                  </a:outerShdw>
                </a:effectLst>
                <a:latin typeface="+mn-lt"/>
              </a:defRPr>
            </a:lvl1pPr>
          </a:lstStyle>
          <a:p>
            <a:fld id="{5774EFBB-C72D-4948-A6FF-D7607A0E242F}" type="datetimeFigureOut">
              <a:rPr lang="en-US" smtClean="0"/>
              <a:t>7/16/2014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41412" y="5883275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b="1" i="0">
                <a:solidFill>
                  <a:schemeClr val="tx1">
                    <a:lumMod val="75000"/>
                  </a:schemeClr>
                </a:solidFill>
                <a:effectLst>
                  <a:outerShdw blurRad="50800" dist="38100" dir="2700000" algn="tl" rotWithShape="0">
                    <a:srgbClr val="000000">
                      <a:alpha val="43000"/>
                    </a:srgbClr>
                  </a:outerShdw>
                </a:effectLst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2" y="5883275"/>
            <a:ext cx="5511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="1" i="0">
                <a:solidFill>
                  <a:schemeClr val="tx1">
                    <a:lumMod val="75000"/>
                  </a:schemeClr>
                </a:solidFill>
                <a:effectLst>
                  <a:outerShdw blurRad="50800" dist="38100" dir="2700000" algn="tl" rotWithShape="0">
                    <a:srgbClr val="000000">
                      <a:alpha val="43000"/>
                    </a:srgbClr>
                  </a:outerShdw>
                </a:effectLst>
                <a:latin typeface="+mn-lt"/>
              </a:defRPr>
            </a:lvl1pPr>
          </a:lstStyle>
          <a:p>
            <a:fld id="{C9D0FEC7-2174-45AA-B0F7-C54F8A7669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791076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  <p:sldLayoutId id="2147483744" r:id="rId12"/>
    <p:sldLayoutId id="2147483745" r:id="rId13"/>
    <p:sldLayoutId id="2147483746" r:id="rId14"/>
    <p:sldLayoutId id="2147483747" r:id="rId15"/>
    <p:sldLayoutId id="2147483748" r:id="rId16"/>
    <p:sldLayoutId id="2147483749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200" kern="1200" cap="all">
          <a:ln w="3175" cmpd="sng">
            <a:noFill/>
          </a:ln>
          <a:gradFill flip="none" rotWithShape="1">
            <a:gsLst>
              <a:gs pos="0">
                <a:schemeClr val="tx1"/>
              </a:gs>
              <a:gs pos="100000">
                <a:schemeClr val="tx1">
                  <a:lumMod val="6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65000"/>
                <a:lumOff val="35000"/>
                <a:alpha val="40000"/>
              </a:schemeClr>
            </a:glow>
            <a:outerShdw blurRad="28575" dist="38100" dir="1404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20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8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6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4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4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2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2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2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2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07/relationships/hdphoto" Target="../media/hdphoto4.wdp"/><Relationship Id="rId13" Type="http://schemas.openxmlformats.org/officeDocument/2006/relationships/image" Target="../media/image12.png"/><Relationship Id="rId18" Type="http://schemas.openxmlformats.org/officeDocument/2006/relationships/image" Target="../media/image17.png"/><Relationship Id="rId3" Type="http://schemas.microsoft.com/office/2007/relationships/hdphoto" Target="../media/hdphoto2.wdp"/><Relationship Id="rId21" Type="http://schemas.openxmlformats.org/officeDocument/2006/relationships/image" Target="../media/image20.jpeg"/><Relationship Id="rId7" Type="http://schemas.openxmlformats.org/officeDocument/2006/relationships/image" Target="../media/image8.png"/><Relationship Id="rId12" Type="http://schemas.openxmlformats.org/officeDocument/2006/relationships/image" Target="../media/image11.png"/><Relationship Id="rId17" Type="http://schemas.openxmlformats.org/officeDocument/2006/relationships/image" Target="../media/image16.jpeg"/><Relationship Id="rId2" Type="http://schemas.openxmlformats.org/officeDocument/2006/relationships/image" Target="../media/image4.png"/><Relationship Id="rId16" Type="http://schemas.openxmlformats.org/officeDocument/2006/relationships/image" Target="../media/image15.jpeg"/><Relationship Id="rId20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6" Type="http://schemas.microsoft.com/office/2007/relationships/hdphoto" Target="../media/hdphoto3.wdp"/><Relationship Id="rId11" Type="http://schemas.microsoft.com/office/2007/relationships/hdphoto" Target="../media/hdphoto5.wdp"/><Relationship Id="rId5" Type="http://schemas.openxmlformats.org/officeDocument/2006/relationships/image" Target="../media/image7.png"/><Relationship Id="rId15" Type="http://schemas.openxmlformats.org/officeDocument/2006/relationships/image" Target="../media/image14.jpeg"/><Relationship Id="rId10" Type="http://schemas.openxmlformats.org/officeDocument/2006/relationships/image" Target="../media/image10.png"/><Relationship Id="rId19" Type="http://schemas.openxmlformats.org/officeDocument/2006/relationships/image" Target="../media/image18.jpeg"/><Relationship Id="rId4" Type="http://schemas.openxmlformats.org/officeDocument/2006/relationships/image" Target="../media/image6.png"/><Relationship Id="rId9" Type="http://schemas.openxmlformats.org/officeDocument/2006/relationships/image" Target="../media/image9.jpeg"/><Relationship Id="rId14" Type="http://schemas.openxmlformats.org/officeDocument/2006/relationships/image" Target="../media/image1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5" Type="http://schemas.microsoft.com/office/2007/relationships/hdphoto" Target="../media/hdphoto2.wdp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23.emf"/><Relationship Id="rId7" Type="http://schemas.openxmlformats.org/officeDocument/2006/relationships/image" Target="../media/image27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jpeg"/><Relationship Id="rId11" Type="http://schemas.microsoft.com/office/2007/relationships/hdphoto" Target="../media/hdphoto2.wdp"/><Relationship Id="rId5" Type="http://schemas.openxmlformats.org/officeDocument/2006/relationships/image" Target="../media/image25.jpeg"/><Relationship Id="rId10" Type="http://schemas.openxmlformats.org/officeDocument/2006/relationships/image" Target="../media/image4.png"/><Relationship Id="rId4" Type="http://schemas.openxmlformats.org/officeDocument/2006/relationships/image" Target="../media/image24.emf"/><Relationship Id="rId9" Type="http://schemas.openxmlformats.org/officeDocument/2006/relationships/image" Target="../media/image29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31.png"/><Relationship Id="rId7" Type="http://schemas.openxmlformats.org/officeDocument/2006/relationships/image" Target="../media/image34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3.jpeg"/><Relationship Id="rId5" Type="http://schemas.openxmlformats.org/officeDocument/2006/relationships/image" Target="../media/image32.png"/><Relationship Id="rId4" Type="http://schemas.microsoft.com/office/2007/relationships/hdphoto" Target="../media/hdphoto6.wdp"/><Relationship Id="rId9" Type="http://schemas.microsoft.com/office/2007/relationships/hdphoto" Target="../media/hdphoto2.wdp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Relationship Id="rId4" Type="http://schemas.microsoft.com/office/2007/relationships/hdphoto" Target="../media/hdphoto2.wdp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Relationship Id="rId4" Type="http://schemas.microsoft.com/office/2007/relationships/hdphoto" Target="../media/hdphoto2.wdp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emf"/><Relationship Id="rId1" Type="http://schemas.openxmlformats.org/officeDocument/2006/relationships/slideLayout" Target="../slideLayouts/slideLayout2.xml"/><Relationship Id="rId5" Type="http://schemas.microsoft.com/office/2007/relationships/hdphoto" Target="../media/hdphoto2.wdp"/><Relationship Id="rId4" Type="http://schemas.openxmlformats.org/officeDocument/2006/relationships/image" Target="../media/image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Relationship Id="rId5" Type="http://schemas.microsoft.com/office/2007/relationships/hdphoto" Target="../media/hdphoto2.wdp"/><Relationship Id="rId4" Type="http://schemas.openxmlformats.org/officeDocument/2006/relationships/image" Target="../media/image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Relationship Id="rId4" Type="http://schemas.microsoft.com/office/2007/relationships/hdphoto" Target="../media/hdphoto2.wdp"/></Relationships>
</file>

<file path=ppt/slides/_rels/slide15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0" y="0"/>
            <a:ext cx="12192000" cy="6858000"/>
          </a:xfrm>
          <a:prstGeom prst="rect">
            <a:avLst/>
          </a:prstGeom>
        </p:spPr>
      </p:pic>
      <p:pic>
        <p:nvPicPr>
          <p:cNvPr id="7" name="Picture 6" descr="nanoracks white no background.pn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27570" y="278340"/>
            <a:ext cx="6896258" cy="1723498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3136900" y="4883853"/>
            <a:ext cx="6096000" cy="146629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93000"/>
              </a:lnSpc>
              <a:defRPr/>
            </a:pPr>
            <a:endParaRPr lang="en-GB" sz="2800" b="1" dirty="0" smtClean="0">
              <a:solidFill>
                <a:srgbClr val="FFFFFF"/>
              </a:solidFill>
            </a:endParaRPr>
          </a:p>
          <a:p>
            <a:pPr algn="ctr">
              <a:lnSpc>
                <a:spcPct val="93000"/>
              </a:lnSpc>
              <a:defRPr/>
            </a:pPr>
            <a:endParaRPr lang="en-GB" sz="2800" b="1" dirty="0">
              <a:solidFill>
                <a:srgbClr val="FFFFFF"/>
              </a:solidFill>
            </a:endParaRPr>
          </a:p>
          <a:p>
            <a:pPr algn="ctr">
              <a:lnSpc>
                <a:spcPct val="93000"/>
              </a:lnSpc>
              <a:defRPr/>
            </a:pPr>
            <a:r>
              <a:rPr lang="en-GB" sz="2000" b="1" dirty="0">
                <a:solidFill>
                  <a:srgbClr val="FFFFFF"/>
                </a:solidFill>
              </a:rPr>
              <a:t>Rapid, Reliable, Flexible and Affordable Access </a:t>
            </a:r>
          </a:p>
          <a:p>
            <a:pPr algn="ctr">
              <a:lnSpc>
                <a:spcPct val="93000"/>
              </a:lnSpc>
              <a:defRPr/>
            </a:pPr>
            <a:r>
              <a:rPr lang="en-GB" sz="2000" b="1" dirty="0">
                <a:solidFill>
                  <a:srgbClr val="FFFFFF"/>
                </a:solidFill>
              </a:rPr>
              <a:t>to the International Space Station and Beyond</a:t>
            </a:r>
          </a:p>
        </p:txBody>
      </p:sp>
    </p:spTree>
    <p:extLst>
      <p:ext uri="{BB962C8B-B14F-4D97-AF65-F5344CB8AC3E}">
        <p14:creationId xmlns:p14="http://schemas.microsoft.com/office/powerpoint/2010/main" val="8100594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050924" y="1402080"/>
            <a:ext cx="4636643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 smtClean="0">
                <a:latin typeface="Calibri Light" panose="020F0302020204030204" pitchFamily="34" charset="0"/>
              </a:rPr>
              <a:t>NanoRacks operates principally under a Space Act Agreement (SAA, #6355)</a:t>
            </a:r>
          </a:p>
          <a:p>
            <a:endParaRPr lang="en-US" sz="2400" dirty="0" smtClean="0">
              <a:latin typeface="Calibri Light" panose="020F030202020403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 smtClean="0">
                <a:latin typeface="Calibri Light" panose="020F0302020204030204" pitchFamily="34" charset="0"/>
              </a:rPr>
              <a:t>SAA enables streamlined commercial processes and procedures</a:t>
            </a:r>
          </a:p>
          <a:p>
            <a:endParaRPr lang="en-US" sz="2400" dirty="0" smtClean="0">
              <a:latin typeface="Calibri Light" panose="020F030202020403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 smtClean="0">
                <a:latin typeface="Calibri Light" panose="020F0302020204030204" pitchFamily="34" charset="0"/>
              </a:rPr>
              <a:t>Low cost and rapid access to ISS orbit…initially.</a:t>
            </a:r>
            <a:endParaRPr lang="en-US" sz="2400" dirty="0">
              <a:latin typeface="Calibri Light" panose="020F0302020204030204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60325" y="-2823052"/>
            <a:ext cx="6096000" cy="1477328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>
                <a:latin typeface="Calibri Light" panose="020F0302020204030204" pitchFamily="34" charset="0"/>
              </a:rPr>
              <a:t>NanoRacks operates principally under a Space Act Agreement (SAA, #6355)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>
                <a:latin typeface="Calibri Light" panose="020F0302020204030204" pitchFamily="34" charset="0"/>
              </a:rPr>
              <a:t>SAA enables streamlined commercial processes and procedures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>
                <a:latin typeface="Calibri Light" panose="020F0302020204030204" pitchFamily="34" charset="0"/>
              </a:rPr>
              <a:t>Low cost and rapid access to ISS orbit…initially.</a:t>
            </a:r>
            <a:endParaRPr lang="en-US" dirty="0">
              <a:latin typeface="Calibri Light" panose="020F0302020204030204" pitchFamily="34" charset="0"/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1640554" y="201168"/>
            <a:ext cx="2296731" cy="114604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200" kern="1200" cap="all">
                <a:ln w="3175" cmpd="sng">
                  <a:noFill/>
                </a:ln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65000"/>
                      </a:schemeClr>
                    </a:gs>
                  </a:gsLst>
                  <a:lin ang="5580000" scaled="0"/>
                  <a:tileRect/>
                </a:gradFill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dirty="0" smtClean="0"/>
              <a:t>How we operate</a:t>
            </a:r>
            <a:endParaRPr lang="en-US" dirty="0"/>
          </a:p>
        </p:txBody>
      </p:sp>
      <p:sp>
        <p:nvSpPr>
          <p:cNvPr id="10" name="Rounded Rectangle 9"/>
          <p:cNvSpPr/>
          <p:nvPr/>
        </p:nvSpPr>
        <p:spPr>
          <a:xfrm>
            <a:off x="420016" y="5293185"/>
            <a:ext cx="5889344" cy="1247928"/>
          </a:xfrm>
          <a:prstGeom prst="roundRect">
            <a:avLst/>
          </a:prstGeom>
          <a:solidFill>
            <a:schemeClr val="tx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316688" y="5400620"/>
            <a:ext cx="6096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  <a:defRPr/>
            </a:pPr>
            <a:r>
              <a:rPr lang="en-US" sz="1900" b="1" dirty="0">
                <a:solidFill>
                  <a:srgbClr val="000000"/>
                </a:solidFill>
                <a:latin typeface="Myriad Pro Light" charset="0"/>
              </a:rPr>
              <a:t>We started with internal pressurized services, and have been investing private capital to expand our offerings 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516016" y="1432560"/>
            <a:ext cx="5279744" cy="53707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59204" indent="-259204">
              <a:buFont typeface="Arial"/>
              <a:buChar char="•"/>
            </a:pPr>
            <a:r>
              <a:rPr lang="en-US" sz="2400" dirty="0" smtClean="0">
                <a:latin typeface="Calibri Light" panose="020F0302020204030204" pitchFamily="34" charset="0"/>
              </a:rPr>
              <a:t>Directly access ISS manifest </a:t>
            </a:r>
          </a:p>
          <a:p>
            <a:pPr marL="259204" indent="-259204">
              <a:spcBef>
                <a:spcPts val="1089"/>
              </a:spcBef>
              <a:buFont typeface="Arial"/>
              <a:buChar char="•"/>
            </a:pPr>
            <a:r>
              <a:rPr lang="en-US" sz="2400" dirty="0" smtClean="0">
                <a:latin typeface="Calibri Light" panose="020F0302020204030204" pitchFamily="34" charset="0"/>
              </a:rPr>
              <a:t>Access NASA crew time</a:t>
            </a:r>
          </a:p>
          <a:p>
            <a:pPr marL="259204" indent="-259204">
              <a:spcBef>
                <a:spcPts val="1089"/>
              </a:spcBef>
              <a:buFont typeface="Arial"/>
              <a:buChar char="•"/>
            </a:pPr>
            <a:r>
              <a:rPr lang="en-US" sz="2400" dirty="0" smtClean="0">
                <a:latin typeface="Calibri Light" panose="020F0302020204030204" pitchFamily="34" charset="0"/>
              </a:rPr>
              <a:t>Manage payload integration</a:t>
            </a:r>
          </a:p>
          <a:p>
            <a:pPr marL="259204" indent="-259204">
              <a:spcBef>
                <a:spcPts val="1089"/>
              </a:spcBef>
              <a:buFont typeface="Arial"/>
              <a:buChar char="•"/>
            </a:pPr>
            <a:r>
              <a:rPr lang="en-US" sz="2400" dirty="0" smtClean="0">
                <a:latin typeface="Calibri Light" panose="020F0302020204030204" pitchFamily="34" charset="0"/>
              </a:rPr>
              <a:t>Work directly w/ </a:t>
            </a:r>
            <a:r>
              <a:rPr lang="en-US" sz="2400" dirty="0" err="1" smtClean="0">
                <a:latin typeface="Calibri Light" panose="020F0302020204030204" pitchFamily="34" charset="0"/>
              </a:rPr>
              <a:t>DoD</a:t>
            </a:r>
            <a:r>
              <a:rPr lang="en-US" sz="2400" dirty="0" smtClean="0">
                <a:latin typeface="Calibri Light" panose="020F0302020204030204" pitchFamily="34" charset="0"/>
              </a:rPr>
              <a:t> and IC</a:t>
            </a:r>
          </a:p>
          <a:p>
            <a:pPr marL="259204" indent="-259204">
              <a:spcBef>
                <a:spcPts val="1089"/>
              </a:spcBef>
              <a:buFont typeface="Arial"/>
              <a:buChar char="•"/>
            </a:pPr>
            <a:r>
              <a:rPr lang="en-US" sz="2400" dirty="0" smtClean="0">
                <a:latin typeface="Calibri Light" panose="020F0302020204030204" pitchFamily="34" charset="0"/>
              </a:rPr>
              <a:t>Streamline access to manifest</a:t>
            </a:r>
          </a:p>
          <a:p>
            <a:pPr marL="259204" indent="-259204">
              <a:spcBef>
                <a:spcPts val="1089"/>
              </a:spcBef>
              <a:buFont typeface="Arial"/>
              <a:buChar char="•"/>
            </a:pPr>
            <a:r>
              <a:rPr lang="en-US" sz="2400" dirty="0" smtClean="0">
                <a:latin typeface="Calibri Light" panose="020F0302020204030204" pitchFamily="34" charset="0"/>
              </a:rPr>
              <a:t>Independently own hardware on ISS</a:t>
            </a:r>
          </a:p>
          <a:p>
            <a:pPr marL="259204" indent="-259204">
              <a:spcBef>
                <a:spcPts val="1089"/>
              </a:spcBef>
              <a:buFont typeface="Arial"/>
              <a:buChar char="•"/>
            </a:pPr>
            <a:r>
              <a:rPr lang="en-US" sz="2400" dirty="0" smtClean="0">
                <a:latin typeface="Calibri Light" panose="020F0302020204030204" pitchFamily="34" charset="0"/>
              </a:rPr>
              <a:t>To negotiate new agreements, such as recent agreement with USG to supply ISS cubesat dispensers from SpaceX-3 onwards for both </a:t>
            </a:r>
            <a:r>
              <a:rPr lang="en-US" sz="2400" dirty="0" err="1" smtClean="0">
                <a:latin typeface="Calibri Light" panose="020F0302020204030204" pitchFamily="34" charset="0"/>
              </a:rPr>
              <a:t>govt</a:t>
            </a:r>
            <a:r>
              <a:rPr lang="en-US" sz="2400" dirty="0" smtClean="0">
                <a:latin typeface="Calibri Light" panose="020F0302020204030204" pitchFamily="34" charset="0"/>
              </a:rPr>
              <a:t> &amp; commercial missions</a:t>
            </a:r>
          </a:p>
          <a:p>
            <a:endParaRPr lang="en-US" sz="2400" dirty="0">
              <a:latin typeface="Calibri Light" panose="020F0302020204030204" pitchFamily="34" charset="0"/>
            </a:endParaRPr>
          </a:p>
        </p:txBody>
      </p:sp>
      <p:sp>
        <p:nvSpPr>
          <p:cNvPr id="13" name="Title 1"/>
          <p:cNvSpPr txBox="1">
            <a:spLocks/>
          </p:cNvSpPr>
          <p:nvPr/>
        </p:nvSpPr>
        <p:spPr>
          <a:xfrm>
            <a:off x="6949440" y="48768"/>
            <a:ext cx="3291840" cy="135331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200" kern="1200" cap="all">
                <a:ln w="3175" cmpd="sng">
                  <a:noFill/>
                </a:ln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65000"/>
                      </a:schemeClr>
                    </a:gs>
                  </a:gsLst>
                  <a:lin ang="5580000" scaled="0"/>
                  <a:tileRect/>
                </a:gradFill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dirty="0" smtClean="0"/>
              <a:t>Our NASAS </a:t>
            </a:r>
            <a:r>
              <a:rPr lang="en-US" dirty="0" err="1" smtClean="0"/>
              <a:t>Saa</a:t>
            </a:r>
            <a:r>
              <a:rPr lang="en-US" dirty="0" smtClean="0"/>
              <a:t> allows us to:</a:t>
            </a:r>
            <a:endParaRPr lang="en-US" dirty="0"/>
          </a:p>
        </p:txBody>
      </p:sp>
      <p:pic>
        <p:nvPicPr>
          <p:cNvPr id="14" name="Picture Placeholder 17" descr="Screen Shot 2014-01-28 at 9.21.13 AM.png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>
                        <a14:foregroundMark x1="42958" y1="49885" x2="42958" y2="49885"/>
                        <a14:foregroundMark x1="56103" y1="44573" x2="56103" y2="4457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 t="808" b="808"/>
          <a:stretch>
            <a:fillRect/>
          </a:stretch>
        </p:blipFill>
        <p:spPr>
          <a:xfrm>
            <a:off x="81231" y="107769"/>
            <a:ext cx="806631" cy="806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36660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365760" y="1584960"/>
            <a:ext cx="5413248" cy="46166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100" dirty="0" smtClean="0">
                <a:latin typeface="Calibri Light" panose="020F0302020204030204" pitchFamily="34" charset="0"/>
              </a:rPr>
              <a:t>External Platform: For sensors, technology, and materials testing</a:t>
            </a:r>
          </a:p>
          <a:p>
            <a:endParaRPr lang="en-US" sz="2100" dirty="0" smtClean="0">
              <a:latin typeface="Calibri Light" panose="020F030202020403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100" dirty="0" smtClean="0">
                <a:latin typeface="Calibri Light" panose="020F0302020204030204" pitchFamily="34" charset="0"/>
              </a:rPr>
              <a:t>Small Satellite Launches: Currently focused on cubesats, but go up to 180kg</a:t>
            </a:r>
          </a:p>
          <a:p>
            <a:endParaRPr lang="en-US" sz="2100" dirty="0" smtClean="0">
              <a:latin typeface="Calibri Light" panose="020F030202020403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100" dirty="0" smtClean="0">
                <a:latin typeface="Calibri Light" panose="020F0302020204030204" pitchFamily="34" charset="0"/>
              </a:rPr>
              <a:t>Internal: 4 internal platforms, including plate reader, two microscopes, and centrifuge</a:t>
            </a:r>
          </a:p>
          <a:p>
            <a:endParaRPr lang="en-US" sz="2100" dirty="0" smtClean="0">
              <a:latin typeface="Calibri Light" panose="020F030202020403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100" dirty="0" smtClean="0">
                <a:latin typeface="Calibri Light" panose="020F0302020204030204" pitchFamily="34" charset="0"/>
              </a:rPr>
              <a:t>Return to Earth: Using either Soyuz or Dragon</a:t>
            </a:r>
          </a:p>
          <a:p>
            <a:endParaRPr lang="en-US" sz="2100" dirty="0" smtClean="0">
              <a:latin typeface="Calibri Light" panose="020F030202020403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100" dirty="0" smtClean="0">
                <a:latin typeface="Calibri Light" panose="020F0302020204030204" pitchFamily="34" charset="0"/>
              </a:rPr>
              <a:t>Data Return: Near real-time</a:t>
            </a:r>
          </a:p>
          <a:p>
            <a:endParaRPr lang="en-US" sz="2100" dirty="0" smtClean="0">
              <a:latin typeface="Calibri Light" panose="020F030202020403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100" dirty="0" smtClean="0">
                <a:latin typeface="Calibri Light" panose="020F0302020204030204" pitchFamily="34" charset="0"/>
              </a:rPr>
              <a:t>High security processes</a:t>
            </a:r>
            <a:endParaRPr lang="en-US" sz="2100" dirty="0">
              <a:latin typeface="Calibri Light" panose="020F0302020204030204" pitchFamily="34" charset="0"/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1403541" y="438911"/>
            <a:ext cx="2753931" cy="114604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200" kern="1200" cap="all">
                <a:ln w="3175" cmpd="sng">
                  <a:noFill/>
                </a:ln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65000"/>
                      </a:schemeClr>
                    </a:gs>
                  </a:gsLst>
                  <a:lin ang="5580000" scaled="0"/>
                  <a:tileRect/>
                </a:gradFill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US" dirty="0" smtClean="0"/>
              <a:t>Categories of Service</a:t>
            </a:r>
            <a:endParaRPr lang="en-US" dirty="0"/>
          </a:p>
        </p:txBody>
      </p:sp>
      <p:pic>
        <p:nvPicPr>
          <p:cNvPr id="12" name="Picture Placeholder 17" descr="Screen Shot 2014-01-28 at 9.21.13 AM.png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>
                        <a14:foregroundMark x1="42958" y1="49885" x2="42958" y2="49885"/>
                        <a14:foregroundMark x1="56103" y1="44573" x2="56103" y2="4457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 t="808" b="808"/>
          <a:stretch>
            <a:fillRect/>
          </a:stretch>
        </p:blipFill>
        <p:spPr>
          <a:xfrm>
            <a:off x="81231" y="107769"/>
            <a:ext cx="806631" cy="806631"/>
          </a:xfrm>
          <a:prstGeom prst="rect">
            <a:avLst/>
          </a:prstGeom>
        </p:spPr>
      </p:pic>
      <p:pic>
        <p:nvPicPr>
          <p:cNvPr id="2" name="Picture 1" descr="epp picture.jp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5419" y="1028321"/>
            <a:ext cx="4435901" cy="3326926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6893431" y="5232344"/>
            <a:ext cx="34769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External Platform During NASA Testing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2060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615109" y="2310543"/>
            <a:ext cx="3235516" cy="36061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93000"/>
              </a:lnSpc>
              <a:spcBef>
                <a:spcPts val="816"/>
              </a:spcBef>
              <a:buFont typeface="Arial" panose="020B0604020202020204" pitchFamily="34" charset="0"/>
              <a:buChar char="•"/>
              <a:defRPr/>
            </a:pPr>
            <a:r>
              <a:rPr lang="en-US" sz="2800" dirty="0" smtClean="0">
                <a:latin typeface="Calibri Light" panose="020F0302020204030204" pitchFamily="34" charset="0"/>
              </a:rPr>
              <a:t>70 </a:t>
            </a:r>
            <a:r>
              <a:rPr lang="en-US" sz="2800" dirty="0">
                <a:latin typeface="Calibri Light" panose="020F0302020204030204" pitchFamily="34" charset="0"/>
              </a:rPr>
              <a:t>internal payloads</a:t>
            </a:r>
          </a:p>
          <a:p>
            <a:pPr marL="285750" indent="-285750">
              <a:lnSpc>
                <a:spcPct val="93000"/>
              </a:lnSpc>
              <a:spcBef>
                <a:spcPts val="816"/>
              </a:spcBef>
              <a:buFont typeface="Arial" panose="020B0604020202020204" pitchFamily="34" charset="0"/>
              <a:buChar char="•"/>
              <a:defRPr/>
            </a:pPr>
            <a:r>
              <a:rPr lang="en-US" sz="2800" dirty="0">
                <a:latin typeface="Calibri Light" panose="020F0302020204030204" pitchFamily="34" charset="0"/>
              </a:rPr>
              <a:t>&gt;60 </a:t>
            </a:r>
            <a:r>
              <a:rPr lang="en-US" sz="2800" dirty="0" err="1">
                <a:latin typeface="Calibri Light" panose="020F0302020204030204" pitchFamily="34" charset="0"/>
              </a:rPr>
              <a:t>smallsat</a:t>
            </a:r>
            <a:r>
              <a:rPr lang="en-US" sz="2800" dirty="0">
                <a:latin typeface="Calibri Light" panose="020F0302020204030204" pitchFamily="34" charset="0"/>
              </a:rPr>
              <a:t> payloads </a:t>
            </a:r>
          </a:p>
          <a:p>
            <a:pPr marL="742950" lvl="1" indent="-285750">
              <a:lnSpc>
                <a:spcPct val="93000"/>
              </a:lnSpc>
              <a:spcBef>
                <a:spcPts val="816"/>
              </a:spcBef>
              <a:buFont typeface="Arial" panose="020B0604020202020204" pitchFamily="34" charset="0"/>
              <a:buChar char="•"/>
              <a:defRPr/>
            </a:pPr>
            <a:r>
              <a:rPr lang="en-US" sz="2800" dirty="0" smtClean="0">
                <a:latin typeface="Calibri Light" panose="020F0302020204030204" pitchFamily="34" charset="0"/>
              </a:rPr>
              <a:t>100 more </a:t>
            </a:r>
            <a:r>
              <a:rPr lang="en-US" sz="2800" dirty="0">
                <a:latin typeface="Calibri Light" panose="020F0302020204030204" pitchFamily="34" charset="0"/>
              </a:rPr>
              <a:t>under MOU</a:t>
            </a:r>
          </a:p>
          <a:p>
            <a:pPr marL="285750" indent="-285750">
              <a:lnSpc>
                <a:spcPct val="93000"/>
              </a:lnSpc>
              <a:spcBef>
                <a:spcPts val="816"/>
              </a:spcBef>
              <a:buFont typeface="Arial" panose="020B0604020202020204" pitchFamily="34" charset="0"/>
              <a:buChar char="•"/>
              <a:defRPr/>
            </a:pPr>
            <a:r>
              <a:rPr lang="en-US" sz="2800" dirty="0">
                <a:latin typeface="Calibri Light" panose="020F0302020204030204" pitchFamily="34" charset="0"/>
              </a:rPr>
              <a:t>4 External Platform payloads</a:t>
            </a: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684213" y="694275"/>
            <a:ext cx="2753931" cy="114604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200" kern="1200" cap="all">
                <a:ln w="3175" cmpd="sng">
                  <a:noFill/>
                </a:ln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65000"/>
                      </a:schemeClr>
                    </a:gs>
                  </a:gsLst>
                  <a:lin ang="5580000" scaled="0"/>
                  <a:tileRect/>
                </a:gradFill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US" dirty="0" smtClean="0"/>
              <a:t>Initial customers</a:t>
            </a:r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871729" y="2310543"/>
            <a:ext cx="3553968" cy="4006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93000"/>
              </a:lnSpc>
              <a:spcBef>
                <a:spcPts val="816"/>
              </a:spcBef>
              <a:buFont typeface="Arial" panose="020B0604020202020204" pitchFamily="34" charset="0"/>
              <a:buChar char="•"/>
              <a:defRPr/>
            </a:pPr>
            <a:r>
              <a:rPr lang="en-US" sz="2800" dirty="0">
                <a:latin typeface="Calibri Light" panose="020F0302020204030204" pitchFamily="34" charset="0"/>
              </a:rPr>
              <a:t>Federal Agencies</a:t>
            </a:r>
          </a:p>
          <a:p>
            <a:pPr marL="285750" indent="-285750">
              <a:lnSpc>
                <a:spcPct val="93000"/>
              </a:lnSpc>
              <a:spcBef>
                <a:spcPts val="816"/>
              </a:spcBef>
              <a:buFont typeface="Arial" panose="020B0604020202020204" pitchFamily="34" charset="0"/>
              <a:buChar char="•"/>
              <a:defRPr/>
            </a:pPr>
            <a:r>
              <a:rPr lang="en-US" sz="2800" dirty="0">
                <a:latin typeface="Calibri Light" panose="020F0302020204030204" pitchFamily="34" charset="0"/>
              </a:rPr>
              <a:t>Basic and Applied </a:t>
            </a:r>
            <a:r>
              <a:rPr lang="en-US" sz="2800" dirty="0" smtClean="0">
                <a:latin typeface="Calibri Light" panose="020F0302020204030204" pitchFamily="34" charset="0"/>
              </a:rPr>
              <a:t>Researchers Universities</a:t>
            </a:r>
            <a:endParaRPr lang="en-US" sz="2800" dirty="0">
              <a:latin typeface="Calibri Light" panose="020F0302020204030204" pitchFamily="34" charset="0"/>
            </a:endParaRPr>
          </a:p>
          <a:p>
            <a:pPr marL="285750" indent="-285750">
              <a:lnSpc>
                <a:spcPct val="93000"/>
              </a:lnSpc>
              <a:spcBef>
                <a:spcPts val="816"/>
              </a:spcBef>
              <a:buFont typeface="Arial" panose="020B0604020202020204" pitchFamily="34" charset="0"/>
              <a:buChar char="•"/>
              <a:defRPr/>
            </a:pPr>
            <a:r>
              <a:rPr lang="en-US" sz="2800" dirty="0">
                <a:latin typeface="Calibri Light" panose="020F0302020204030204" pitchFamily="34" charset="0"/>
              </a:rPr>
              <a:t>Israeli, German, Saudi and other international</a:t>
            </a:r>
          </a:p>
          <a:p>
            <a:pPr marL="285750" indent="-285750">
              <a:lnSpc>
                <a:spcPct val="93000"/>
              </a:lnSpc>
              <a:spcBef>
                <a:spcPts val="816"/>
              </a:spcBef>
              <a:buFont typeface="Arial" panose="020B0604020202020204" pitchFamily="34" charset="0"/>
              <a:buChar char="•"/>
              <a:defRPr/>
            </a:pPr>
            <a:r>
              <a:rPr lang="en-US" sz="2800" dirty="0">
                <a:latin typeface="Calibri Light" panose="020F0302020204030204" pitchFamily="34" charset="0"/>
              </a:rPr>
              <a:t>All Commercial Contracts</a:t>
            </a: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8468805" y="694274"/>
            <a:ext cx="2741739" cy="1146049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5000" lnSpcReduction="20000"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200" kern="1200" cap="all">
                <a:ln w="3175" cmpd="sng">
                  <a:noFill/>
                </a:ln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65000"/>
                      </a:schemeClr>
                    </a:gs>
                  </a:gsLst>
                  <a:lin ang="5580000" scaled="0"/>
                  <a:tileRect/>
                </a:gradFill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US" dirty="0" smtClean="0"/>
              <a:t>Pipeline (under Contract)</a:t>
            </a:r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4576509" y="2310543"/>
            <a:ext cx="3198939" cy="27020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93000"/>
              </a:lnSpc>
              <a:spcBef>
                <a:spcPts val="816"/>
              </a:spcBef>
              <a:buFont typeface="Arial" panose="020B0604020202020204" pitchFamily="34" charset="0"/>
              <a:buChar char="•"/>
              <a:defRPr/>
            </a:pPr>
            <a:r>
              <a:rPr lang="en-US" sz="2800" dirty="0">
                <a:latin typeface="Calibri Light" panose="020F0302020204030204" pitchFamily="34" charset="0"/>
              </a:rPr>
              <a:t>Over 150 payloads to ISS</a:t>
            </a:r>
          </a:p>
          <a:p>
            <a:pPr marL="285750" indent="-285750">
              <a:lnSpc>
                <a:spcPct val="93000"/>
              </a:lnSpc>
              <a:spcBef>
                <a:spcPts val="816"/>
              </a:spcBef>
              <a:buFont typeface="Arial" panose="020B0604020202020204" pitchFamily="34" charset="0"/>
              <a:buChar char="•"/>
              <a:defRPr/>
            </a:pPr>
            <a:r>
              <a:rPr lang="en-US" sz="2800" dirty="0">
                <a:latin typeface="Calibri Light" panose="020F0302020204030204" pitchFamily="34" charset="0"/>
              </a:rPr>
              <a:t>12 payloads returned to Earth</a:t>
            </a:r>
          </a:p>
          <a:p>
            <a:pPr marL="285750" indent="-285750">
              <a:lnSpc>
                <a:spcPct val="93000"/>
              </a:lnSpc>
              <a:spcBef>
                <a:spcPts val="816"/>
              </a:spcBef>
              <a:buFont typeface="Arial" panose="020B0604020202020204" pitchFamily="34" charset="0"/>
              <a:buChar char="•"/>
              <a:defRPr/>
            </a:pPr>
            <a:r>
              <a:rPr lang="en-US" sz="2800" dirty="0">
                <a:latin typeface="Calibri Light" panose="020F0302020204030204" pitchFamily="34" charset="0"/>
              </a:rPr>
              <a:t>100% success thru NASA safety</a:t>
            </a:r>
          </a:p>
        </p:txBody>
      </p:sp>
      <p:sp>
        <p:nvSpPr>
          <p:cNvPr id="10" name="Title 1"/>
          <p:cNvSpPr txBox="1">
            <a:spLocks/>
          </p:cNvSpPr>
          <p:nvPr/>
        </p:nvSpPr>
        <p:spPr>
          <a:xfrm>
            <a:off x="4576509" y="694274"/>
            <a:ext cx="2753931" cy="114604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200" kern="1200" cap="all">
                <a:ln w="3175" cmpd="sng">
                  <a:noFill/>
                </a:ln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65000"/>
                      </a:schemeClr>
                    </a:gs>
                  </a:gsLst>
                  <a:lin ang="5580000" scaled="0"/>
                  <a:tileRect/>
                </a:gradFill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US" dirty="0" smtClean="0"/>
              <a:t>Deliveries to Date</a:t>
            </a:r>
            <a:endParaRPr lang="en-US" dirty="0"/>
          </a:p>
        </p:txBody>
      </p:sp>
      <p:pic>
        <p:nvPicPr>
          <p:cNvPr id="13" name="Picture Placeholder 17" descr="Screen Shot 2014-01-28 at 9.21.13 AM.png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>
                        <a14:foregroundMark x1="42958" y1="49885" x2="42958" y2="49885"/>
                        <a14:foregroundMark x1="56103" y1="44573" x2="56103" y2="4457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 t="808" b="808"/>
          <a:stretch>
            <a:fillRect/>
          </a:stretch>
        </p:blipFill>
        <p:spPr>
          <a:xfrm>
            <a:off x="81231" y="107769"/>
            <a:ext cx="806631" cy="806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03326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Placeholder 17" descr="Screen Shot 2014-01-28 at 9.21.13 AM.png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>
                        <a14:foregroundMark x1="42958" y1="49885" x2="42958" y2="49885"/>
                        <a14:foregroundMark x1="56103" y1="44573" x2="56103" y2="4457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 t="808" b="808"/>
          <a:stretch>
            <a:fillRect/>
          </a:stretch>
        </p:blipFill>
        <p:spPr>
          <a:xfrm>
            <a:off x="172124" y="240165"/>
            <a:ext cx="1547769" cy="1547769"/>
          </a:xfrm>
          <a:prstGeom prst="rect">
            <a:avLst/>
          </a:prstGeom>
        </p:spPr>
      </p:pic>
      <p:pic>
        <p:nvPicPr>
          <p:cNvPr id="6" name="Picture Placeholder 57" descr="Virgin_Galactic.png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1073" b="1294"/>
          <a:stretch/>
        </p:blipFill>
        <p:spPr>
          <a:xfrm>
            <a:off x="2421612" y="372563"/>
            <a:ext cx="1981562" cy="1282975"/>
          </a:xfrm>
          <a:prstGeom prst="rect">
            <a:avLst/>
          </a:prstGeom>
        </p:spPr>
      </p:pic>
      <p:pic>
        <p:nvPicPr>
          <p:cNvPr id="7" name="Picture Placeholder 31" descr="nasa_logo.jpeg"/>
          <p:cNvPicPr>
            <a:picLocks noChangeAspect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>
                        <a14:foregroundMark x1="54878" y1="47805" x2="54878" y2="47805"/>
                        <a14:foregroundMark x1="41870" y1="50244" x2="41870" y2="50244"/>
                        <a14:foregroundMark x1="20732" y1="49756" x2="20732" y2="49756"/>
                        <a14:foregroundMark x1="45122" y1="69268" x2="45122" y2="69268"/>
                        <a14:foregroundMark x1="40244" y1="62927" x2="40244" y2="62927"/>
                        <a14:foregroundMark x1="35772" y1="55610" x2="35772" y2="55610"/>
                        <a14:foregroundMark x1="30081" y1="44878" x2="30081" y2="44878"/>
                        <a14:foregroundMark x1="68293" y1="72683" x2="68293" y2="72683"/>
                        <a14:foregroundMark x1="65447" y1="55122" x2="65447" y2="55122"/>
                        <a14:foregroundMark x1="67480" y1="60976" x2="67480" y2="60976"/>
                        <a14:foregroundMark x1="63008" y1="50244" x2="63008" y2="50244"/>
                        <a14:foregroundMark x1="61382" y1="46829" x2="61382" y2="46829"/>
                        <a14:foregroundMark x1="57724" y1="40000" x2="57724" y2="40000"/>
                        <a14:foregroundMark x1="76016" y1="50244" x2="76016" y2="50244"/>
                        <a14:foregroundMark x1="23984" y1="53659" x2="23984" y2="53659"/>
                        <a14:foregroundMark x1="21138" y1="56098" x2="21138" y2="56098"/>
                        <a14:foregroundMark x1="14228" y1="44390" x2="14228" y2="44390"/>
                        <a14:foregroundMark x1="18293" y1="45854" x2="18293" y2="45854"/>
                        <a14:foregroundMark x1="39837" y1="43902" x2="39837" y2="43902"/>
                        <a14:foregroundMark x1="43496" y1="55610" x2="43496" y2="55610"/>
                        <a14:foregroundMark x1="34959" y1="49756" x2="34959" y2="49756"/>
                        <a14:foregroundMark x1="36992" y1="45854" x2="36992" y2="45854"/>
                        <a14:foregroundMark x1="60163" y1="53659" x2="60163" y2="53659"/>
                        <a14:foregroundMark x1="52846" y1="44390" x2="52846" y2="44390"/>
                        <a14:foregroundMark x1="75610" y1="45854" x2="75610" y2="45854"/>
                        <a14:foregroundMark x1="79268" y1="56585" x2="79268" y2="56585"/>
                        <a14:foregroundMark x1="70732" y1="53659" x2="70732" y2="5365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 l="-2483" t="-1482"/>
          <a:stretch/>
        </p:blipFill>
        <p:spPr>
          <a:xfrm>
            <a:off x="7890312" y="238635"/>
            <a:ext cx="1743415" cy="1440000"/>
          </a:xfrm>
          <a:prstGeom prst="rect">
            <a:avLst/>
          </a:prstGeom>
        </p:spPr>
      </p:pic>
      <p:pic>
        <p:nvPicPr>
          <p:cNvPr id="8" name="Picture Placeholder 25" descr="fisher.jpg"/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19596" y="2211569"/>
            <a:ext cx="1403998" cy="1403998"/>
          </a:xfrm>
          <a:prstGeom prst="rect">
            <a:avLst/>
          </a:prstGeom>
        </p:spPr>
      </p:pic>
      <p:pic>
        <p:nvPicPr>
          <p:cNvPr id="9" name="Picture Placeholder 22" descr="nesse-banner-small.jpg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890312" y="2308022"/>
            <a:ext cx="1874492" cy="1183665"/>
          </a:xfrm>
          <a:prstGeom prst="rect">
            <a:avLst/>
          </a:prstGeom>
        </p:spPr>
      </p:pic>
      <p:pic>
        <p:nvPicPr>
          <p:cNvPr id="10" name="Picture 9" descr="Planet_Labs_Logo.jpg"/>
          <p:cNvPicPr>
            <a:picLocks noChangeAspect="1"/>
          </p:cNvPicPr>
          <p:nvPr/>
        </p:nvPicPr>
        <p:blipFill rotWithShape="1"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0" b="100000" l="0" r="100000">
                        <a14:foregroundMark x1="17333" y1="47333" x2="17333" y2="47333"/>
                        <a14:foregroundMark x1="18000" y1="42333" x2="18000" y2="42333"/>
                        <a14:foregroundMark x1="27667" y1="47333" x2="27667" y2="47333"/>
                        <a14:foregroundMark x1="28333" y1="51333" x2="28333" y2="51333"/>
                        <a14:foregroundMark x1="40000" y1="49333" x2="40000" y2="49333"/>
                        <a14:foregroundMark x1="44333" y1="50000" x2="44333" y2="50000"/>
                        <a14:foregroundMark x1="52667" y1="50000" x2="52667" y2="50000"/>
                        <a14:foregroundMark x1="58000" y1="48000" x2="58000" y2="48000"/>
                        <a14:foregroundMark x1="53333" y1="43333" x2="53333" y2="43333"/>
                        <a14:foregroundMark x1="60667" y1="52000" x2="60667" y2="52000"/>
                        <a14:foregroundMark x1="67000" y1="52000" x2="67000" y2="52000"/>
                        <a14:foregroundMark x1="65667" y1="47333" x2="65667" y2="47333"/>
                        <a14:foregroundMark x1="67667" y1="42333" x2="67667" y2="42333"/>
                        <a14:foregroundMark x1="78667" y1="43333" x2="78667" y2="43333"/>
                        <a14:foregroundMark x1="79333" y1="48667" x2="79333" y2="48667"/>
                        <a14:foregroundMark x1="83000" y1="42333" x2="83000" y2="42333"/>
                        <a14:foregroundMark x1="56000" y1="64000" x2="56000" y2="64000"/>
                        <a14:foregroundMark x1="53333" y1="59667" x2="53333" y2="59667"/>
                        <a14:foregroundMark x1="64333" y1="62000" x2="64333" y2="62000"/>
                        <a14:foregroundMark x1="43667" y1="62667" x2="43667" y2="62667"/>
                        <a14:foregroundMark x1="36667" y1="65333" x2="36667" y2="65333"/>
                        <a14:foregroundMark x1="36667" y1="60333" x2="36667" y2="6033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 l="6070" t="4972" r="5607" b="4281"/>
          <a:stretch/>
        </p:blipFill>
        <p:spPr>
          <a:xfrm>
            <a:off x="5496014" y="2211569"/>
            <a:ext cx="1368000" cy="1376573"/>
          </a:xfrm>
          <a:prstGeom prst="rect">
            <a:avLst/>
          </a:prstGeom>
        </p:spPr>
      </p:pic>
      <p:pic>
        <p:nvPicPr>
          <p:cNvPr id="11" name="Picture Placeholder 59" descr="logo.png"/>
          <p:cNvPicPr>
            <a:picLocks noChangeAspect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234253" y="4132324"/>
            <a:ext cx="3866448" cy="914401"/>
          </a:xfrm>
          <a:prstGeom prst="rect">
            <a:avLst/>
          </a:prstGeom>
        </p:spPr>
      </p:pic>
      <p:pic>
        <p:nvPicPr>
          <p:cNvPr id="12" name="Picture Placeholder 20" descr="florida_tech.png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0157873" y="291596"/>
            <a:ext cx="1403998" cy="1403998"/>
          </a:xfrm>
          <a:prstGeom prst="rect">
            <a:avLst/>
          </a:prstGeom>
        </p:spPr>
      </p:pic>
      <p:pic>
        <p:nvPicPr>
          <p:cNvPr id="13" name="Picture Placeholder 28" descr="lithuanica_sat.jpeg"/>
          <p:cNvPicPr>
            <a:picLocks noChangeAspect="1"/>
          </p:cNvPicPr>
          <p:nvPr/>
        </p:nvPicPr>
        <p:blipFill rotWithShape="1">
          <a:blip r:embed="rId1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278084" y="2308260"/>
            <a:ext cx="1264169" cy="1188000"/>
          </a:xfrm>
          <a:prstGeom prst="rect">
            <a:avLst/>
          </a:prstGeom>
        </p:spPr>
      </p:pic>
      <p:pic>
        <p:nvPicPr>
          <p:cNvPr id="14" name="Picture Placeholder 24" descr="KACST Logo2.jpg"/>
          <p:cNvPicPr>
            <a:picLocks noChangeAspect="1"/>
          </p:cNvPicPr>
          <p:nvPr/>
        </p:nvPicPr>
        <p:blipFill rotWithShape="1">
          <a:blip r:embed="rId1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18417" y="2382002"/>
            <a:ext cx="1787951" cy="1187997"/>
          </a:xfrm>
          <a:prstGeom prst="rect">
            <a:avLst/>
          </a:prstGeom>
        </p:spPr>
      </p:pic>
      <p:pic>
        <p:nvPicPr>
          <p:cNvPr id="1028" name="Picture 4" descr="http://www.theveteransstore.com/store/image/cache/data/Patches/Air%20Force/PM0002-500x500.jpg"/>
          <p:cNvPicPr>
            <a:picLocks noChangeAspect="1" noChangeArrowheads="1"/>
          </p:cNvPicPr>
          <p:nvPr/>
        </p:nvPicPr>
        <p:blipFill rotWithShape="1"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8" t="410" r="52" b="134"/>
          <a:stretch/>
        </p:blipFill>
        <p:spPr bwMode="auto">
          <a:xfrm>
            <a:off x="5496014" y="372563"/>
            <a:ext cx="1508290" cy="1502489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://cdn-5.famouslogos.us/images/louis-vuitton-logo.jpg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46909" y="4031841"/>
            <a:ext cx="1584312" cy="11790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Placeholder 43" descr="Stanford_logo.png"/>
          <p:cNvPicPr>
            <a:picLocks noChangeAspect="1"/>
          </p:cNvPicPr>
          <p:nvPr/>
        </p:nvPicPr>
        <p:blipFill rotWithShape="1">
          <a:blip r:embed="rId1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5364" b="-9783"/>
          <a:stretch/>
        </p:blipFill>
        <p:spPr>
          <a:xfrm>
            <a:off x="7059994" y="4133850"/>
            <a:ext cx="1977080" cy="1046975"/>
          </a:xfrm>
          <a:prstGeom prst="rect">
            <a:avLst/>
          </a:prstGeom>
        </p:spPr>
      </p:pic>
      <p:pic>
        <p:nvPicPr>
          <p:cNvPr id="19" name="Picture Placeholder 21" descr="valley_christian_school.jpg"/>
          <p:cNvPicPr>
            <a:picLocks noChangeAspect="1"/>
          </p:cNvPicPr>
          <p:nvPr/>
        </p:nvPicPr>
        <p:blipFill rotWithShape="1">
          <a:blip r:embed="rId19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234253" y="5681095"/>
            <a:ext cx="3245129" cy="886259"/>
          </a:xfrm>
          <a:prstGeom prst="rect">
            <a:avLst/>
          </a:prstGeom>
        </p:spPr>
      </p:pic>
      <p:pic>
        <p:nvPicPr>
          <p:cNvPr id="20" name="Picture 19" descr="sanford_burnham_logo.jpeg"/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93936" y="5670574"/>
            <a:ext cx="3245129" cy="896780"/>
          </a:xfrm>
          <a:prstGeom prst="rect">
            <a:avLst/>
          </a:prstGeom>
        </p:spPr>
      </p:pic>
      <p:pic>
        <p:nvPicPr>
          <p:cNvPr id="1032" name="Picture 8" descr="http://pegasus.cc.ucf.edu/~emaboudo/sta6106/ucf_logo.JPG"/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980" y="4030123"/>
            <a:ext cx="1763230" cy="1118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375976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0"/>
            <a:ext cx="9905998" cy="1905000"/>
          </a:xfrm>
        </p:spPr>
        <p:txBody>
          <a:bodyPr/>
          <a:lstStyle/>
          <a:p>
            <a:pPr algn="ctr"/>
            <a:r>
              <a:rPr lang="en-US" dirty="0" smtClean="0"/>
              <a:t>The nanoracks cubesat deployer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5836" y="2666999"/>
            <a:ext cx="2036919" cy="28125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86864" y="2514600"/>
            <a:ext cx="2681806" cy="349722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141413" y="2088111"/>
            <a:ext cx="3942651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800" dirty="0" smtClean="0">
                <a:latin typeface="Calibri Light" panose="020F0302020204030204" pitchFamily="34" charset="0"/>
              </a:rPr>
              <a:t>Each NRCSD can deploy up to 6U of cubesats</a:t>
            </a:r>
          </a:p>
          <a:p>
            <a:endParaRPr lang="en-US" sz="2800" dirty="0" smtClean="0">
              <a:latin typeface="Calibri Light" panose="020F030202020403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800" dirty="0" smtClean="0">
                <a:latin typeface="Calibri Light" panose="020F0302020204030204" pitchFamily="34" charset="0"/>
              </a:rPr>
              <a:t>8 NRCSD’s per airlock cycle for a total of 48U deployment capability</a:t>
            </a:r>
          </a:p>
          <a:p>
            <a:endParaRPr lang="en-US" sz="2800" dirty="0" smtClean="0">
              <a:latin typeface="Calibri Light" panose="020F030202020403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800" dirty="0" smtClean="0">
                <a:latin typeface="Calibri Light" panose="020F0302020204030204" pitchFamily="34" charset="0"/>
              </a:rPr>
              <a:t>2 air lock cycles per mission</a:t>
            </a:r>
            <a:endParaRPr lang="en-US" sz="2800" dirty="0">
              <a:latin typeface="Calibri Light" panose="020F0302020204030204" pitchFamily="34" charset="0"/>
            </a:endParaRPr>
          </a:p>
        </p:txBody>
      </p:sp>
      <p:pic>
        <p:nvPicPr>
          <p:cNvPr id="8" name="Picture Placeholder 17" descr="Screen Shot 2014-01-28 at 9.21.13 AM.png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>
                        <a14:foregroundMark x1="42958" y1="49885" x2="42958" y2="49885"/>
                        <a14:foregroundMark x1="56103" y1="44573" x2="56103" y2="4457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 t="808" b="808"/>
          <a:stretch>
            <a:fillRect/>
          </a:stretch>
        </p:blipFill>
        <p:spPr>
          <a:xfrm>
            <a:off x="81231" y="107769"/>
            <a:ext cx="806631" cy="806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72394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27506" y="-412717"/>
            <a:ext cx="9905998" cy="1905000"/>
          </a:xfrm>
        </p:spPr>
        <p:txBody>
          <a:bodyPr/>
          <a:lstStyle/>
          <a:p>
            <a:r>
              <a:rPr lang="en-US" dirty="0" smtClean="0"/>
              <a:t>Nanoracks cubesat mission (nr-cm</a:t>
            </a:r>
            <a:r>
              <a:rPr lang="en-US" sz="2400" dirty="0" smtClean="0">
                <a:latin typeface="Calibri Light" panose="020F0302020204030204" pitchFamily="34" charset="0"/>
              </a:rPr>
              <a:t>3</a:t>
            </a:r>
            <a:r>
              <a:rPr lang="en-US" dirty="0"/>
              <a:t>)</a:t>
            </a:r>
            <a:endParaRPr lang="en-US" sz="2400" dirty="0"/>
          </a:p>
        </p:txBody>
      </p:sp>
      <p:sp>
        <p:nvSpPr>
          <p:cNvPr id="4" name="Rectangle 3"/>
          <p:cNvSpPr/>
          <p:nvPr/>
        </p:nvSpPr>
        <p:spPr>
          <a:xfrm>
            <a:off x="4291497" y="1911510"/>
            <a:ext cx="3627913" cy="5170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000" dirty="0" smtClean="0">
                <a:latin typeface="Calibri Light" panose="020F0302020204030204" pitchFamily="34" charset="0"/>
              </a:rPr>
              <a:t>Orbital Sciences CRS-1 (Launched Jan 9,2014)</a:t>
            </a:r>
          </a:p>
          <a:p>
            <a:pPr algn="ctr">
              <a:lnSpc>
                <a:spcPct val="150000"/>
              </a:lnSpc>
            </a:pPr>
            <a:r>
              <a:rPr lang="en-US" sz="2000" dirty="0" smtClean="0">
                <a:latin typeface="Calibri Light" panose="020F0302020204030204" pitchFamily="34" charset="0"/>
              </a:rPr>
              <a:t>Planet Labs Flock1A, 28 Doves</a:t>
            </a:r>
          </a:p>
          <a:p>
            <a:pPr algn="ctr">
              <a:lnSpc>
                <a:spcPct val="150000"/>
              </a:lnSpc>
            </a:pPr>
            <a:r>
              <a:rPr lang="en-US" sz="2000" dirty="0" smtClean="0">
                <a:latin typeface="Calibri Light" panose="020F0302020204030204" pitchFamily="34" charset="0"/>
              </a:rPr>
              <a:t>Lithuanian Space Assoc., LitSat-1</a:t>
            </a:r>
          </a:p>
          <a:p>
            <a:pPr algn="ctr">
              <a:lnSpc>
                <a:spcPct val="150000"/>
              </a:lnSpc>
            </a:pPr>
            <a:r>
              <a:rPr lang="en-US" sz="2000" dirty="0" smtClean="0">
                <a:latin typeface="Calibri Light" panose="020F0302020204030204" pitchFamily="34" charset="0"/>
              </a:rPr>
              <a:t>Vilnius University &amp; NPO IEP, LituanicaSat-1</a:t>
            </a:r>
          </a:p>
          <a:p>
            <a:pPr algn="ctr">
              <a:lnSpc>
                <a:spcPct val="150000"/>
              </a:lnSpc>
            </a:pPr>
            <a:r>
              <a:rPr lang="en-US" sz="2000" dirty="0" err="1" smtClean="0">
                <a:latin typeface="Calibri Light" panose="020F0302020204030204" pitchFamily="34" charset="0"/>
              </a:rPr>
              <a:t>Nanosatisfi</a:t>
            </a:r>
            <a:r>
              <a:rPr lang="en-US" sz="2000" dirty="0" smtClean="0">
                <a:latin typeface="Calibri Light" panose="020F0302020204030204" pitchFamily="34" charset="0"/>
              </a:rPr>
              <a:t>, ArduSat-2</a:t>
            </a:r>
          </a:p>
          <a:p>
            <a:pPr algn="ctr">
              <a:lnSpc>
                <a:spcPct val="150000"/>
              </a:lnSpc>
            </a:pPr>
            <a:r>
              <a:rPr lang="en-US" sz="2000" dirty="0" smtClean="0">
                <a:latin typeface="Calibri Light" panose="020F0302020204030204" pitchFamily="34" charset="0"/>
              </a:rPr>
              <a:t>Southern Stars, </a:t>
            </a:r>
            <a:r>
              <a:rPr lang="en-US" sz="2000" dirty="0" err="1" smtClean="0">
                <a:latin typeface="Calibri Light" panose="020F0302020204030204" pitchFamily="34" charset="0"/>
              </a:rPr>
              <a:t>SkyCube</a:t>
            </a:r>
            <a:endParaRPr lang="en-US" sz="2000" dirty="0" smtClean="0">
              <a:latin typeface="Calibri Light" panose="020F0302020204030204" pitchFamily="34" charset="0"/>
            </a:endParaRPr>
          </a:p>
          <a:p>
            <a:pPr algn="ctr">
              <a:lnSpc>
                <a:spcPct val="150000"/>
              </a:lnSpc>
            </a:pPr>
            <a:r>
              <a:rPr lang="en-US" sz="2000" dirty="0" smtClean="0">
                <a:latin typeface="Calibri Light" panose="020F0302020204030204" pitchFamily="34" charset="0"/>
              </a:rPr>
              <a:t>University of Peru, UAPSat-1</a:t>
            </a:r>
          </a:p>
          <a:p>
            <a:pPr>
              <a:lnSpc>
                <a:spcPct val="150000"/>
              </a:lnSpc>
            </a:pPr>
            <a:endParaRPr lang="en-US" sz="2000" dirty="0" smtClean="0">
              <a:latin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endParaRPr lang="en-US" sz="2000" dirty="0">
              <a:latin typeface="Calibri Light" panose="020F0302020204030204" pitchFamily="34" charset="0"/>
            </a:endParaRPr>
          </a:p>
        </p:txBody>
      </p:sp>
      <p:pic>
        <p:nvPicPr>
          <p:cNvPr id="5" name="Picture Placeholder 17" descr="Screen Shot 2014-01-28 at 9.21.13 AM.png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>
                        <a14:foregroundMark x1="42958" y1="49885" x2="42958" y2="49885"/>
                        <a14:foregroundMark x1="56103" y1="44573" x2="56103" y2="4457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 t="808" b="808"/>
          <a:stretch>
            <a:fillRect/>
          </a:stretch>
        </p:blipFill>
        <p:spPr>
          <a:xfrm>
            <a:off x="81231" y="107769"/>
            <a:ext cx="806631" cy="806631"/>
          </a:xfrm>
          <a:prstGeom prst="rect">
            <a:avLst/>
          </a:prstGeom>
        </p:spPr>
      </p:pic>
      <p:sp>
        <p:nvSpPr>
          <p:cNvPr id="7" name="Rounded Rectangle 6"/>
          <p:cNvSpPr/>
          <p:nvPr/>
        </p:nvSpPr>
        <p:spPr>
          <a:xfrm>
            <a:off x="7944965" y="1431163"/>
            <a:ext cx="3806952" cy="5134230"/>
          </a:xfrm>
          <a:prstGeom prst="roundRect">
            <a:avLst/>
          </a:prstGeom>
          <a:solidFill>
            <a:schemeClr val="accent1">
              <a:alpha val="67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dirty="0" smtClean="0">
                <a:latin typeface="Calibri Light" panose="020F0302020204030204" pitchFamily="34" charset="0"/>
              </a:rPr>
              <a:t>World’s largest remote sensing constellation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dirty="0" smtClean="0">
                <a:latin typeface="Calibri Light" panose="020F0302020204030204" pitchFamily="34" charset="0"/>
              </a:rPr>
              <a:t>Most CubeSats launched in a single mission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dirty="0" smtClean="0">
                <a:latin typeface="Calibri Light" panose="020F0302020204030204" pitchFamily="34" charset="0"/>
              </a:rPr>
              <a:t>Two countries attain space faring status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dirty="0" smtClean="0">
                <a:latin typeface="Calibri Light" panose="020F0302020204030204" pitchFamily="34" charset="0"/>
              </a:rPr>
              <a:t>Innovative on-orbit sensor lease model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dirty="0" err="1" smtClean="0">
                <a:latin typeface="Calibri Light" panose="020F0302020204030204" pitchFamily="34" charset="0"/>
              </a:rPr>
              <a:t>Kickstarter</a:t>
            </a:r>
            <a:endParaRPr lang="en-US" dirty="0" smtClean="0">
              <a:latin typeface="Calibri Light" panose="020F0302020204030204" pitchFamily="34" charset="0"/>
            </a:endParaRP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8261541" y="266827"/>
            <a:ext cx="3771963" cy="1905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200" kern="1200" cap="all">
                <a:ln w="3175" cmpd="sng">
                  <a:noFill/>
                </a:ln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65000"/>
                      </a:schemeClr>
                    </a:gs>
                  </a:gsLst>
                  <a:lin ang="5580000" scaled="0"/>
                  <a:tileRect/>
                </a:gradFill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sz="2400" dirty="0" smtClean="0">
                <a:solidFill>
                  <a:srgbClr val="FFC000"/>
                </a:solidFill>
              </a:rPr>
              <a:t>Nr-cm </a:t>
            </a:r>
            <a:r>
              <a:rPr lang="en-US" sz="2000" dirty="0">
                <a:solidFill>
                  <a:srgbClr val="FFC000"/>
                </a:solidFill>
                <a:latin typeface="Calibri Light" panose="020F0302020204030204" pitchFamily="34" charset="0"/>
              </a:rPr>
              <a:t>3</a:t>
            </a:r>
            <a:r>
              <a:rPr lang="en-US" sz="2400" dirty="0" smtClean="0">
                <a:solidFill>
                  <a:srgbClr val="FFC000"/>
                </a:solidFill>
              </a:rPr>
              <a:t> highlights</a:t>
            </a:r>
            <a:endParaRPr lang="en-US" sz="1800" dirty="0">
              <a:solidFill>
                <a:srgbClr val="FFC000"/>
              </a:solidFill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484546" y="1431163"/>
            <a:ext cx="3806952" cy="5134230"/>
          </a:xfrm>
          <a:prstGeom prst="roundRect">
            <a:avLst/>
          </a:prstGeom>
          <a:solidFill>
            <a:schemeClr val="accent1">
              <a:alpha val="67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</a:rPr>
              <a:t>Affordable small/cubesat constellations are now realistically achievable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</a:rPr>
              <a:t>Real-time/near-real time global applications, demonstrations, risk reduction include:</a:t>
            </a:r>
          </a:p>
          <a:p>
            <a:pPr marL="742950" lvl="1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</a:rPr>
              <a:t>s</a:t>
            </a:r>
            <a:r>
              <a:rPr lang="en-U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</a:rPr>
              <a:t>ignals collection, communications, weather data, remote sensing, space weather, space situational awareness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</a:rPr>
              <a:t>Addresses portion of Affordable Access Problem</a:t>
            </a:r>
          </a:p>
          <a:p>
            <a:pPr marL="742950" lvl="1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</a:rPr>
              <a:t>Rapid, reliable, affordable, and flexible access to LEO</a:t>
            </a:r>
          </a:p>
          <a:p>
            <a:pPr marL="742950" lvl="1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</a:rPr>
              <a:t>Simple, safe, non-toxic in-space propulsion coming soon</a:t>
            </a:r>
            <a:endParaRPr lang="en-US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 Light" panose="020F0302020204030204" pitchFamily="34" charset="0"/>
            </a:endParaRP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1367874" y="266827"/>
            <a:ext cx="2506397" cy="1905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200" kern="1200" cap="all">
                <a:ln w="3175" cmpd="sng">
                  <a:noFill/>
                </a:ln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65000"/>
                      </a:schemeClr>
                    </a:gs>
                  </a:gsLst>
                  <a:lin ang="5580000" scaled="0"/>
                  <a:tileRect/>
                </a:gradFill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sz="2400" dirty="0" smtClean="0">
                <a:solidFill>
                  <a:srgbClr val="FFC000"/>
                </a:solidFill>
              </a:rPr>
              <a:t>Cubesats</a:t>
            </a:r>
            <a:endParaRPr lang="en-US" sz="1800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74485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181" y="1017833"/>
            <a:ext cx="1394854" cy="1925990"/>
          </a:xfrm>
          <a:prstGeom prst="rect">
            <a:avLst/>
          </a:prstGeom>
        </p:spPr>
      </p:pic>
      <p:pic>
        <p:nvPicPr>
          <p:cNvPr id="5" name="Picture 19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53626" y="784864"/>
            <a:ext cx="1696269" cy="9519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0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66745" y="1896346"/>
            <a:ext cx="1683150" cy="96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/>
        </p:nvSpPr>
        <p:spPr>
          <a:xfrm>
            <a:off x="472181" y="2826771"/>
            <a:ext cx="360237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 smtClean="0">
                <a:latin typeface="Calibri Light" panose="020F0302020204030204" pitchFamily="34" charset="0"/>
              </a:rPr>
              <a:t>1. NRCSDs transported in CTBs</a:t>
            </a:r>
            <a:endParaRPr lang="en-US" sz="2000" dirty="0">
              <a:latin typeface="Calibri Light" panose="020F0302020204030204" pitchFamily="34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6348" y="3286537"/>
            <a:ext cx="2614812" cy="3111466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554209" y="5842012"/>
            <a:ext cx="352034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 smtClean="0">
                <a:latin typeface="Calibri Light" panose="020F0302020204030204" pitchFamily="34" charset="0"/>
              </a:rPr>
              <a:t>2. Launched by ISS visiting vehicle</a:t>
            </a:r>
            <a:endParaRPr lang="en-US" sz="2000" dirty="0">
              <a:latin typeface="Calibri Light" panose="020F0302020204030204" pitchFamily="34" charset="0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5659" y="701238"/>
            <a:ext cx="3118284" cy="2071099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4371325" y="2830577"/>
            <a:ext cx="380695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latin typeface="Calibri Light" panose="020F0302020204030204" pitchFamily="34" charset="0"/>
              </a:rPr>
              <a:t>3. NRCSDs installed by ISS Crew</a:t>
            </a:r>
            <a:endParaRPr lang="en-US" sz="2000" dirty="0">
              <a:latin typeface="Calibri Light" panose="020F0302020204030204" pitchFamily="34" charset="0"/>
            </a:endParaRP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4636" y="3590145"/>
            <a:ext cx="3209307" cy="2042559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3982318" y="5842012"/>
            <a:ext cx="449394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latin typeface="Calibri Light" panose="020F0302020204030204" pitchFamily="34" charset="0"/>
              </a:rPr>
              <a:t>4</a:t>
            </a:r>
            <a:r>
              <a:rPr lang="en-US" sz="2000" dirty="0" smtClean="0">
                <a:latin typeface="Calibri Light" panose="020F0302020204030204" pitchFamily="34" charset="0"/>
              </a:rPr>
              <a:t>. JEM air lock depress &amp; slide table extension</a:t>
            </a:r>
            <a:endParaRPr lang="en-US" sz="2000" dirty="0">
              <a:latin typeface="Calibri Light" panose="020F0302020204030204" pitchFamily="34" charset="0"/>
            </a:endParaRP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81557" y="749242"/>
            <a:ext cx="2967899" cy="2077529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8933195" y="2826771"/>
            <a:ext cx="271626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latin typeface="Calibri Light" panose="020F0302020204030204" pitchFamily="34" charset="0"/>
              </a:rPr>
              <a:t>5. Grapple by JRMS</a:t>
            </a:r>
            <a:endParaRPr lang="en-US" sz="2000" dirty="0">
              <a:latin typeface="Calibri Light" panose="020F0302020204030204" pitchFamily="34" charset="0"/>
            </a:endParaRP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76260" y="3442551"/>
            <a:ext cx="3249822" cy="2162476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8702591" y="5980511"/>
            <a:ext cx="31774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 smtClean="0">
                <a:latin typeface="Calibri Light" panose="020F0302020204030204" pitchFamily="34" charset="0"/>
              </a:rPr>
              <a:t>6. NRCSDs positioned by JRMS</a:t>
            </a:r>
            <a:endParaRPr lang="en-US" sz="2000" dirty="0">
              <a:latin typeface="Calibri Light" panose="020F0302020204030204" pitchFamily="34" charset="0"/>
            </a:endParaRPr>
          </a:p>
        </p:txBody>
      </p:sp>
      <p:pic>
        <p:nvPicPr>
          <p:cNvPr id="20" name="Picture Placeholder 17" descr="Screen Shot 2014-01-28 at 9.21.13 AM.png"/>
          <p:cNvPicPr>
            <a:picLocks noChangeAspect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10000" b="90000" l="10000" r="90000">
                        <a14:foregroundMark x1="42958" y1="49885" x2="42958" y2="49885"/>
                        <a14:foregroundMark x1="56103" y1="44573" x2="56103" y2="4457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 t="808" b="808"/>
          <a:stretch>
            <a:fillRect/>
          </a:stretch>
        </p:blipFill>
        <p:spPr>
          <a:xfrm>
            <a:off x="81231" y="107769"/>
            <a:ext cx="806631" cy="806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09641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5442" y="195516"/>
            <a:ext cx="3020391" cy="200980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196624"/>
            <a:ext cx="3024337" cy="200870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970"/>
          <a:stretch/>
        </p:blipFill>
        <p:spPr>
          <a:xfrm>
            <a:off x="7735824" y="197148"/>
            <a:ext cx="3438144" cy="2009987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506101" y="1709719"/>
            <a:ext cx="115159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latin typeface="Calibri Light" panose="020F0302020204030204" pitchFamily="34" charset="0"/>
              </a:rPr>
              <a:t>7. Deploy</a:t>
            </a:r>
            <a:endParaRPr lang="en-US" sz="2000" dirty="0">
              <a:latin typeface="Calibri Light" panose="020F0302020204030204" pitchFamily="34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9951" y="2670857"/>
            <a:ext cx="3991321" cy="2650952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772834" y="5530927"/>
            <a:ext cx="515564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000" dirty="0">
                <a:latin typeface="Calibri Light" panose="020F0302020204030204" pitchFamily="34" charset="0"/>
              </a:rPr>
              <a:t>8</a:t>
            </a:r>
            <a:r>
              <a:rPr lang="en-US" sz="2000" dirty="0" smtClean="0">
                <a:latin typeface="Calibri Light" panose="020F0302020204030204" pitchFamily="34" charset="0"/>
              </a:rPr>
              <a:t>. JRMS return NRCSD-MPEP stack to slide table;</a:t>
            </a:r>
          </a:p>
          <a:p>
            <a:pPr algn="ctr"/>
            <a:r>
              <a:rPr lang="en-US" sz="2000" dirty="0" smtClean="0">
                <a:latin typeface="Calibri Light" panose="020F0302020204030204" pitchFamily="34" charset="0"/>
              </a:rPr>
              <a:t>Slide table retracts and pressurize JEM air lock</a:t>
            </a:r>
            <a:endParaRPr lang="en-US" sz="2000" dirty="0">
              <a:latin typeface="Calibri Light" panose="020F0302020204030204" pitchFamily="34" charset="0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93315" y="2670857"/>
            <a:ext cx="4018855" cy="2669240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6993315" y="5530927"/>
            <a:ext cx="458965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000" dirty="0" smtClean="0">
                <a:latin typeface="Calibri Light" panose="020F0302020204030204" pitchFamily="34" charset="0"/>
              </a:rPr>
              <a:t>9. ISS crew un-install first 8 NRCSDs; repeat</a:t>
            </a:r>
          </a:p>
          <a:p>
            <a:pPr algn="ctr"/>
            <a:r>
              <a:rPr lang="en-US" sz="2000" dirty="0" smtClean="0">
                <a:latin typeface="Calibri Light" panose="020F0302020204030204" pitchFamily="34" charset="0"/>
              </a:rPr>
              <a:t>install/deploy for second set of NRCSDs </a:t>
            </a:r>
            <a:endParaRPr lang="en-US" sz="2000" dirty="0">
              <a:latin typeface="Calibri Light" panose="020F0302020204030204" pitchFamily="34" charset="0"/>
            </a:endParaRPr>
          </a:p>
        </p:txBody>
      </p:sp>
      <p:pic>
        <p:nvPicPr>
          <p:cNvPr id="12" name="Picture Placeholder 17" descr="Screen Shot 2014-01-28 at 9.21.13 AM.png"/>
          <p:cNvPicPr>
            <a:picLocks noChangeAspect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10000" b="90000" l="10000" r="90000">
                        <a14:foregroundMark x1="42958" y1="49885" x2="42958" y2="49885"/>
                        <a14:foregroundMark x1="56103" y1="44573" x2="56103" y2="4457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 t="808" b="808"/>
          <a:stretch>
            <a:fillRect/>
          </a:stretch>
        </p:blipFill>
        <p:spPr>
          <a:xfrm>
            <a:off x="81231" y="107769"/>
            <a:ext cx="806631" cy="806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85718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cxnSp>
        <p:nvCxnSpPr>
          <p:cNvPr id="5" name="Straight Arrow Connector 4"/>
          <p:cNvCxnSpPr/>
          <p:nvPr/>
        </p:nvCxnSpPr>
        <p:spPr>
          <a:xfrm flipH="1" flipV="1">
            <a:off x="6430202" y="3716033"/>
            <a:ext cx="1466100" cy="369332"/>
          </a:xfrm>
          <a:prstGeom prst="straightConnector1">
            <a:avLst/>
          </a:prstGeom>
          <a:ln>
            <a:solidFill>
              <a:srgbClr val="00B0F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Arrow Connector 5"/>
          <p:cNvCxnSpPr/>
          <p:nvPr/>
        </p:nvCxnSpPr>
        <p:spPr>
          <a:xfrm flipH="1">
            <a:off x="6096000" y="4085365"/>
            <a:ext cx="1800302" cy="23236"/>
          </a:xfrm>
          <a:prstGeom prst="straightConnector1">
            <a:avLst/>
          </a:prstGeom>
          <a:ln>
            <a:solidFill>
              <a:srgbClr val="00B0F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7896302" y="3900699"/>
            <a:ext cx="202222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>
                <a:latin typeface="Calibri Light" panose="020F0302020204030204" pitchFamily="34" charset="0"/>
              </a:rPr>
              <a:t>Dove CubeSats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765969" y="3323618"/>
            <a:ext cx="4535344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 smtClean="0">
                <a:latin typeface="Calibri Light" panose="020F0302020204030204" pitchFamily="34" charset="0"/>
              </a:rPr>
              <a:t>NR-CM3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 smtClean="0">
                <a:latin typeface="Calibri Light" panose="020F0302020204030204" pitchFamily="34" charset="0"/>
              </a:rPr>
              <a:t>Orbital Science CRS-1, Launch Jan 9,2014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 smtClean="0">
                <a:latin typeface="Calibri Light" panose="020F0302020204030204" pitchFamily="34" charset="0"/>
              </a:rPr>
              <a:t>Air Lock Cycle 1, Feb 11-15, 2014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 err="1" smtClean="0">
                <a:latin typeface="Calibri Light" panose="020F0302020204030204" pitchFamily="34" charset="0"/>
              </a:rPr>
              <a:t>Deployers</a:t>
            </a:r>
            <a:r>
              <a:rPr lang="en-US" sz="2000" dirty="0" smtClean="0">
                <a:latin typeface="Calibri Light" panose="020F0302020204030204" pitchFamily="34" charset="0"/>
              </a:rPr>
              <a:t> 1-8 (all Planet Labs Doves)</a:t>
            </a:r>
            <a:endParaRPr lang="en-US" sz="2000" dirty="0">
              <a:latin typeface="Calibri Light" panose="020F0302020204030204" pitchFamily="34" charset="0"/>
            </a:endParaRPr>
          </a:p>
        </p:txBody>
      </p:sp>
      <p:pic>
        <p:nvPicPr>
          <p:cNvPr id="10" name="Picture Placeholder 17" descr="Screen Shot 2014-01-28 at 9.21.13 AM.png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>
                        <a14:foregroundMark x1="42958" y1="49885" x2="42958" y2="49885"/>
                        <a14:foregroundMark x1="56103" y1="44573" x2="56103" y2="4457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 t="808" b="808"/>
          <a:stretch>
            <a:fillRect/>
          </a:stretch>
        </p:blipFill>
        <p:spPr>
          <a:xfrm>
            <a:off x="81231" y="107769"/>
            <a:ext cx="806631" cy="806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3735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4911" y="6178"/>
            <a:ext cx="10297089" cy="6851822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-1" y="0"/>
            <a:ext cx="4038601" cy="6858000"/>
          </a:xfrm>
          <a:prstGeom prst="rect">
            <a:avLst/>
          </a:prstGeom>
          <a:gradFill flip="none" rotWithShape="1">
            <a:gsLst>
              <a:gs pos="64000">
                <a:schemeClr val="bg1"/>
              </a:gs>
              <a:gs pos="100000">
                <a:schemeClr val="bg1">
                  <a:alpha val="0"/>
                </a:schemeClr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1141413" y="1600199"/>
            <a:ext cx="467833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latin typeface="Calibri Light" panose="020F0302020204030204" pitchFamily="34" charset="0"/>
              </a:rPr>
              <a:t>NR-CM3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latin typeface="Calibri Light" panose="020F0302020204030204" pitchFamily="34" charset="0"/>
              </a:rPr>
              <a:t>Orbital Science CRS-1, Launch Jan 9,2014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latin typeface="Calibri Light" panose="020F0302020204030204" pitchFamily="34" charset="0"/>
              </a:rPr>
              <a:t>Air Lock Cycle </a:t>
            </a:r>
            <a:r>
              <a:rPr lang="en-US" sz="2000" dirty="0" smtClean="0">
                <a:latin typeface="Calibri Light" panose="020F0302020204030204" pitchFamily="34" charset="0"/>
              </a:rPr>
              <a:t>2, </a:t>
            </a:r>
            <a:r>
              <a:rPr lang="en-US" sz="2000" dirty="0">
                <a:latin typeface="Calibri Light" panose="020F0302020204030204" pitchFamily="34" charset="0"/>
              </a:rPr>
              <a:t>Feb </a:t>
            </a:r>
            <a:r>
              <a:rPr lang="en-US" sz="2000" dirty="0" smtClean="0">
                <a:latin typeface="Calibri Light" panose="020F0302020204030204" pitchFamily="34" charset="0"/>
              </a:rPr>
              <a:t>25-28, </a:t>
            </a:r>
            <a:r>
              <a:rPr lang="en-US" sz="2000" dirty="0">
                <a:latin typeface="Calibri Light" panose="020F0302020204030204" pitchFamily="34" charset="0"/>
              </a:rPr>
              <a:t>2014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 err="1" smtClean="0">
                <a:latin typeface="Calibri Light" panose="020F0302020204030204" pitchFamily="34" charset="0"/>
              </a:rPr>
              <a:t>Deployers</a:t>
            </a:r>
            <a:r>
              <a:rPr lang="en-US" sz="2000" dirty="0" smtClean="0">
                <a:latin typeface="Calibri Light" panose="020F0302020204030204" pitchFamily="34" charset="0"/>
              </a:rPr>
              <a:t> 9-14 (Planet Labs Doves)</a:t>
            </a:r>
          </a:p>
        </p:txBody>
      </p:sp>
      <p:cxnSp>
        <p:nvCxnSpPr>
          <p:cNvPr id="7" name="Straight Arrow Connector 6"/>
          <p:cNvCxnSpPr/>
          <p:nvPr/>
        </p:nvCxnSpPr>
        <p:spPr>
          <a:xfrm flipH="1" flipV="1">
            <a:off x="6995161" y="3669935"/>
            <a:ext cx="1594650" cy="161430"/>
          </a:xfrm>
          <a:prstGeom prst="straightConnector1">
            <a:avLst/>
          </a:prstGeom>
          <a:ln>
            <a:solidFill>
              <a:srgbClr val="00B0F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/>
          <p:cNvCxnSpPr/>
          <p:nvPr/>
        </p:nvCxnSpPr>
        <p:spPr>
          <a:xfrm flipH="1" flipV="1">
            <a:off x="6896101" y="3982628"/>
            <a:ext cx="1371050" cy="247331"/>
          </a:xfrm>
          <a:prstGeom prst="straightConnector1">
            <a:avLst/>
          </a:prstGeom>
          <a:ln>
            <a:solidFill>
              <a:srgbClr val="00B0F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/>
          <p:nvPr/>
        </p:nvCxnSpPr>
        <p:spPr>
          <a:xfrm flipH="1" flipV="1">
            <a:off x="6583680" y="4353237"/>
            <a:ext cx="1271044" cy="275316"/>
          </a:xfrm>
          <a:prstGeom prst="straightConnector1">
            <a:avLst/>
          </a:prstGeom>
          <a:ln>
            <a:solidFill>
              <a:srgbClr val="00B0F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/>
          <p:nvPr/>
        </p:nvCxnSpPr>
        <p:spPr>
          <a:xfrm flipH="1" flipV="1">
            <a:off x="6209164" y="4713116"/>
            <a:ext cx="1095275" cy="314031"/>
          </a:xfrm>
          <a:prstGeom prst="straightConnector1">
            <a:avLst/>
          </a:prstGeom>
          <a:ln>
            <a:solidFill>
              <a:srgbClr val="00B0F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/>
          <p:nvPr/>
        </p:nvCxnSpPr>
        <p:spPr>
          <a:xfrm flipH="1" flipV="1">
            <a:off x="6035040" y="4987234"/>
            <a:ext cx="767204" cy="438506"/>
          </a:xfrm>
          <a:prstGeom prst="straightConnector1">
            <a:avLst/>
          </a:prstGeom>
          <a:ln>
            <a:solidFill>
              <a:srgbClr val="00B0F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ectangle 11"/>
          <p:cNvSpPr/>
          <p:nvPr/>
        </p:nvSpPr>
        <p:spPr>
          <a:xfrm>
            <a:off x="6462282" y="2853663"/>
            <a:ext cx="165301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Deployer </a:t>
            </a:r>
            <a:r>
              <a:rPr lang="en-US" dirty="0" smtClean="0"/>
              <a:t>15</a:t>
            </a:r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8589811" y="3646699"/>
            <a:ext cx="15295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Lituanicasat-1</a:t>
            </a:r>
            <a:endParaRPr lang="en-US" dirty="0"/>
          </a:p>
        </p:txBody>
      </p:sp>
      <p:sp>
        <p:nvSpPr>
          <p:cNvPr id="15" name="TextBox 14"/>
          <p:cNvSpPr txBox="1"/>
          <p:nvPr/>
        </p:nvSpPr>
        <p:spPr>
          <a:xfrm>
            <a:off x="8267151" y="4045293"/>
            <a:ext cx="93968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LitSat-1</a:t>
            </a:r>
            <a:endParaRPr lang="en-US" dirty="0"/>
          </a:p>
        </p:txBody>
      </p:sp>
      <p:sp>
        <p:nvSpPr>
          <p:cNvPr id="16" name="TextBox 15"/>
          <p:cNvSpPr txBox="1"/>
          <p:nvPr/>
        </p:nvSpPr>
        <p:spPr>
          <a:xfrm>
            <a:off x="7854724" y="4443887"/>
            <a:ext cx="10294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 smtClean="0"/>
              <a:t>SkyCube</a:t>
            </a:r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7304439" y="4842481"/>
            <a:ext cx="11673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ArduSat-2</a:t>
            </a:r>
            <a:endParaRPr lang="en-US" dirty="0"/>
          </a:p>
        </p:txBody>
      </p:sp>
      <p:sp>
        <p:nvSpPr>
          <p:cNvPr id="19" name="TextBox 18"/>
          <p:cNvSpPr txBox="1"/>
          <p:nvPr/>
        </p:nvSpPr>
        <p:spPr>
          <a:xfrm>
            <a:off x="6802244" y="5241074"/>
            <a:ext cx="111921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UAPSat-1</a:t>
            </a:r>
            <a:endParaRPr lang="en-US" dirty="0"/>
          </a:p>
        </p:txBody>
      </p:sp>
      <p:pic>
        <p:nvPicPr>
          <p:cNvPr id="20" name="Picture Placeholder 17" descr="Screen Shot 2014-01-28 at 9.21.13 AM.png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>
                        <a14:foregroundMark x1="42958" y1="49885" x2="42958" y2="49885"/>
                        <a14:foregroundMark x1="56103" y1="44573" x2="56103" y2="4457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 t="808" b="808"/>
          <a:stretch>
            <a:fillRect/>
          </a:stretch>
        </p:blipFill>
        <p:spPr>
          <a:xfrm>
            <a:off x="81231" y="107769"/>
            <a:ext cx="806631" cy="806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50933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0"/>
            <a:ext cx="9905998" cy="1905000"/>
          </a:xfrm>
        </p:spPr>
        <p:txBody>
          <a:bodyPr/>
          <a:lstStyle/>
          <a:p>
            <a:pPr algn="ctr"/>
            <a:r>
              <a:rPr lang="en-US" dirty="0"/>
              <a:t>ISS Small &amp; Micro Sat Launches (1-180 kg)</a:t>
            </a:r>
            <a:br>
              <a:rPr lang="en-US" dirty="0"/>
            </a:br>
            <a:endParaRPr lang="en-US" dirty="0"/>
          </a:p>
        </p:txBody>
      </p:sp>
      <p:sp>
        <p:nvSpPr>
          <p:cNvPr id="7" name="Rounded Rectangle 6"/>
          <p:cNvSpPr/>
          <p:nvPr/>
        </p:nvSpPr>
        <p:spPr>
          <a:xfrm>
            <a:off x="484546" y="1280160"/>
            <a:ext cx="4124030" cy="5285233"/>
          </a:xfrm>
          <a:prstGeom prst="roundRect">
            <a:avLst/>
          </a:prstGeom>
          <a:solidFill>
            <a:schemeClr val="accent1">
              <a:alpha val="67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93000"/>
              </a:lnSpc>
              <a:tabLst>
                <a:tab pos="0" algn="l"/>
                <a:tab pos="406086" algn="l"/>
                <a:tab pos="813612" algn="l"/>
                <a:tab pos="1221138" algn="l"/>
                <a:tab pos="1628664" algn="l"/>
                <a:tab pos="2036190" algn="l"/>
                <a:tab pos="2443717" algn="l"/>
                <a:tab pos="2851242" algn="l"/>
                <a:tab pos="3258769" algn="l"/>
                <a:tab pos="3666294" algn="l"/>
                <a:tab pos="4073821" algn="l"/>
                <a:tab pos="4481346" algn="l"/>
                <a:tab pos="4888873" algn="l"/>
                <a:tab pos="5296398" algn="l"/>
                <a:tab pos="5703925" algn="l"/>
                <a:tab pos="6111450" algn="l"/>
                <a:tab pos="6518977" algn="l"/>
                <a:tab pos="6926502" algn="l"/>
                <a:tab pos="7334029" algn="l"/>
                <a:tab pos="7741554" algn="l"/>
                <a:tab pos="8149081" algn="l"/>
              </a:tabLst>
              <a:defRPr/>
            </a:pPr>
            <a:r>
              <a:rPr lang="en-GB" sz="2000" dirty="0">
                <a:solidFill>
                  <a:srgbClr val="FFC000"/>
                </a:solidFill>
                <a:latin typeface="Calibri Light" panose="020F0302020204030204" pitchFamily="34" charset="0"/>
                <a:cs typeface="Mangal" charset="0"/>
              </a:rPr>
              <a:t>Larger S/C launches possible</a:t>
            </a:r>
            <a:endParaRPr lang="en-GB" sz="2000" dirty="0">
              <a:solidFill>
                <a:srgbClr val="FFC000"/>
              </a:solidFill>
              <a:latin typeface="Calibri Light" panose="020F0302020204030204" pitchFamily="34" charset="0"/>
            </a:endParaRPr>
          </a:p>
          <a:p>
            <a:pPr marL="204483" indent="-204483">
              <a:lnSpc>
                <a:spcPct val="93000"/>
              </a:lnSpc>
              <a:spcBef>
                <a:spcPts val="1361"/>
              </a:spcBef>
              <a:buFont typeface="Arial" pitchFamily="34" charset="0"/>
              <a:buChar char="•"/>
              <a:tabLst>
                <a:tab pos="406086" algn="l"/>
                <a:tab pos="813612" algn="l"/>
                <a:tab pos="1221138" algn="l"/>
                <a:tab pos="1628664" algn="l"/>
                <a:tab pos="2036190" algn="l"/>
                <a:tab pos="2443717" algn="l"/>
                <a:tab pos="2851242" algn="l"/>
                <a:tab pos="3258769" algn="l"/>
                <a:tab pos="3666294" algn="l"/>
                <a:tab pos="4073821" algn="l"/>
                <a:tab pos="4481346" algn="l"/>
                <a:tab pos="4888873" algn="l"/>
                <a:tab pos="5296398" algn="l"/>
                <a:tab pos="5703925" algn="l"/>
                <a:tab pos="6111450" algn="l"/>
                <a:tab pos="6518977" algn="l"/>
                <a:tab pos="6926502" algn="l"/>
                <a:tab pos="7334029" algn="l"/>
                <a:tab pos="7741554" algn="l"/>
                <a:tab pos="8149081" algn="l"/>
              </a:tabLst>
              <a:defRPr/>
            </a:pPr>
            <a:r>
              <a:rPr lang="en-GB" sz="2000" dirty="0">
                <a:solidFill>
                  <a:schemeClr val="tx1"/>
                </a:solidFill>
                <a:latin typeface="Calibri Light" panose="020F0302020204030204" pitchFamily="34" charset="0"/>
              </a:rPr>
              <a:t>JEM airlock, and ballistics requirement for orbital deployment create constraints in volume &amp; mass</a:t>
            </a:r>
          </a:p>
          <a:p>
            <a:pPr marL="427687" lvl="1" indent="-204483">
              <a:lnSpc>
                <a:spcPct val="93000"/>
              </a:lnSpc>
              <a:spcBef>
                <a:spcPts val="1361"/>
              </a:spcBef>
              <a:buFont typeface="Arial" pitchFamily="34" charset="0"/>
              <a:buChar char="•"/>
              <a:tabLst>
                <a:tab pos="406086" algn="l"/>
                <a:tab pos="813612" algn="l"/>
                <a:tab pos="1221138" algn="l"/>
                <a:tab pos="1628664" algn="l"/>
                <a:tab pos="2036190" algn="l"/>
                <a:tab pos="2443717" algn="l"/>
                <a:tab pos="2851242" algn="l"/>
                <a:tab pos="3258769" algn="l"/>
                <a:tab pos="3666294" algn="l"/>
                <a:tab pos="4073821" algn="l"/>
                <a:tab pos="4481346" algn="l"/>
                <a:tab pos="4888873" algn="l"/>
                <a:tab pos="5296398" algn="l"/>
                <a:tab pos="5703925" algn="l"/>
                <a:tab pos="6111450" algn="l"/>
                <a:tab pos="6518977" algn="l"/>
                <a:tab pos="6926502" algn="l"/>
                <a:tab pos="7334029" algn="l"/>
                <a:tab pos="7741554" algn="l"/>
                <a:tab pos="8149081" algn="l"/>
              </a:tabLst>
              <a:defRPr/>
            </a:pPr>
            <a:r>
              <a:rPr lang="en-GB" sz="2000" dirty="0">
                <a:solidFill>
                  <a:schemeClr val="tx1"/>
                </a:solidFill>
                <a:latin typeface="Calibri Light" panose="020F0302020204030204" pitchFamily="34" charset="0"/>
              </a:rPr>
              <a:t>1000 mm x 830 mm x 525 mm</a:t>
            </a:r>
          </a:p>
          <a:p>
            <a:pPr marL="427687" lvl="1" indent="-204483">
              <a:lnSpc>
                <a:spcPct val="93000"/>
              </a:lnSpc>
              <a:spcBef>
                <a:spcPts val="1361"/>
              </a:spcBef>
              <a:buFont typeface="Arial" pitchFamily="34" charset="0"/>
              <a:buChar char="•"/>
              <a:tabLst>
                <a:tab pos="406086" algn="l"/>
                <a:tab pos="813612" algn="l"/>
                <a:tab pos="1221138" algn="l"/>
                <a:tab pos="1628664" algn="l"/>
                <a:tab pos="2036190" algn="l"/>
                <a:tab pos="2443717" algn="l"/>
                <a:tab pos="2851242" algn="l"/>
                <a:tab pos="3258769" algn="l"/>
                <a:tab pos="3666294" algn="l"/>
                <a:tab pos="4073821" algn="l"/>
                <a:tab pos="4481346" algn="l"/>
                <a:tab pos="4888873" algn="l"/>
                <a:tab pos="5296398" algn="l"/>
                <a:tab pos="5703925" algn="l"/>
                <a:tab pos="6111450" algn="l"/>
                <a:tab pos="6518977" algn="l"/>
                <a:tab pos="6926502" algn="l"/>
                <a:tab pos="7334029" algn="l"/>
                <a:tab pos="7741554" algn="l"/>
                <a:tab pos="8149081" algn="l"/>
              </a:tabLst>
              <a:defRPr/>
            </a:pPr>
            <a:r>
              <a:rPr lang="en-GB" sz="2000" dirty="0">
                <a:solidFill>
                  <a:schemeClr val="tx1"/>
                </a:solidFill>
                <a:latin typeface="Calibri Light" panose="020F0302020204030204" pitchFamily="34" charset="0"/>
              </a:rPr>
              <a:t>180 kg</a:t>
            </a:r>
          </a:p>
          <a:p>
            <a:pPr marL="732971" lvl="2" indent="-204483">
              <a:lnSpc>
                <a:spcPct val="90000"/>
              </a:lnSpc>
              <a:spcBef>
                <a:spcPts val="816"/>
              </a:spcBef>
              <a:buFont typeface="Arial" pitchFamily="34" charset="0"/>
              <a:buChar char="•"/>
              <a:tabLst>
                <a:tab pos="406086" algn="l"/>
                <a:tab pos="1221138" algn="l"/>
                <a:tab pos="1628664" algn="l"/>
                <a:tab pos="2036190" algn="l"/>
                <a:tab pos="2443717" algn="l"/>
                <a:tab pos="2851242" algn="l"/>
                <a:tab pos="3258769" algn="l"/>
                <a:tab pos="3666294" algn="l"/>
                <a:tab pos="4073821" algn="l"/>
                <a:tab pos="4481346" algn="l"/>
                <a:tab pos="4888873" algn="l"/>
                <a:tab pos="5296398" algn="l"/>
                <a:tab pos="5703925" algn="l"/>
                <a:tab pos="6111450" algn="l"/>
                <a:tab pos="6518977" algn="l"/>
                <a:tab pos="6926502" algn="l"/>
                <a:tab pos="7334029" algn="l"/>
                <a:tab pos="7741554" algn="l"/>
                <a:tab pos="8149081" algn="l"/>
              </a:tabLst>
              <a:defRPr/>
            </a:pPr>
            <a:r>
              <a:rPr lang="en-GB" sz="2000" dirty="0">
                <a:solidFill>
                  <a:schemeClr val="tx1"/>
                </a:solidFill>
                <a:latin typeface="Calibri Light" panose="020F0302020204030204" pitchFamily="34" charset="0"/>
              </a:rPr>
              <a:t>Min Ballistics No = 91.24 kg/m2 is less than ISS BN (100 kg/m2)  </a:t>
            </a:r>
          </a:p>
          <a:p>
            <a:pPr marL="732971" lvl="2" indent="-204483">
              <a:lnSpc>
                <a:spcPct val="90000"/>
              </a:lnSpc>
              <a:spcBef>
                <a:spcPts val="816"/>
              </a:spcBef>
              <a:buFont typeface="Arial" pitchFamily="34" charset="0"/>
              <a:buChar char="•"/>
              <a:tabLst>
                <a:tab pos="406086" algn="l"/>
                <a:tab pos="1221138" algn="l"/>
                <a:tab pos="1628664" algn="l"/>
                <a:tab pos="2036190" algn="l"/>
                <a:tab pos="2443717" algn="l"/>
                <a:tab pos="2851242" algn="l"/>
                <a:tab pos="3258769" algn="l"/>
                <a:tab pos="3666294" algn="l"/>
                <a:tab pos="4073821" algn="l"/>
                <a:tab pos="4481346" algn="l"/>
                <a:tab pos="4888873" algn="l"/>
                <a:tab pos="5296398" algn="l"/>
                <a:tab pos="5703925" algn="l"/>
                <a:tab pos="6111450" algn="l"/>
                <a:tab pos="6518977" algn="l"/>
                <a:tab pos="6926502" algn="l"/>
                <a:tab pos="7334029" algn="l"/>
                <a:tab pos="7741554" algn="l"/>
                <a:tab pos="8149081" algn="l"/>
              </a:tabLst>
              <a:defRPr/>
            </a:pPr>
            <a:r>
              <a:rPr lang="en-GB" sz="2000" dirty="0">
                <a:solidFill>
                  <a:schemeClr val="tx1"/>
                </a:solidFill>
                <a:latin typeface="Calibri Light" panose="020F0302020204030204" pitchFamily="34" charset="0"/>
              </a:rPr>
              <a:t>Assume Cd = 2 </a:t>
            </a:r>
          </a:p>
          <a:p>
            <a:pPr marL="732971" lvl="2" indent="-204483">
              <a:lnSpc>
                <a:spcPct val="90000"/>
              </a:lnSpc>
              <a:spcBef>
                <a:spcPts val="816"/>
              </a:spcBef>
              <a:buFont typeface="Arial" pitchFamily="34" charset="0"/>
              <a:buChar char="•"/>
              <a:tabLst>
                <a:tab pos="406086" algn="l"/>
                <a:tab pos="1221138" algn="l"/>
                <a:tab pos="1628664" algn="l"/>
                <a:tab pos="2036190" algn="l"/>
                <a:tab pos="2443717" algn="l"/>
                <a:tab pos="2851242" algn="l"/>
                <a:tab pos="3258769" algn="l"/>
                <a:tab pos="3666294" algn="l"/>
                <a:tab pos="4073821" algn="l"/>
                <a:tab pos="4481346" algn="l"/>
                <a:tab pos="4888873" algn="l"/>
                <a:tab pos="5296398" algn="l"/>
                <a:tab pos="5703925" algn="l"/>
                <a:tab pos="6111450" algn="l"/>
                <a:tab pos="6518977" algn="l"/>
                <a:tab pos="6926502" algn="l"/>
                <a:tab pos="7334029" algn="l"/>
                <a:tab pos="7741554" algn="l"/>
                <a:tab pos="8149081" algn="l"/>
              </a:tabLst>
              <a:defRPr/>
            </a:pPr>
            <a:r>
              <a:rPr lang="en-GB" sz="2000" dirty="0">
                <a:solidFill>
                  <a:schemeClr val="tx1"/>
                </a:solidFill>
                <a:latin typeface="Calibri Light" panose="020F0302020204030204" pitchFamily="34" charset="0"/>
              </a:rPr>
              <a:t>Meets ISS safety criteria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endParaRPr lang="en-US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 Light" panose="020F0302020204030204" pitchFamily="34" charset="0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7644428" y="1280160"/>
            <a:ext cx="4059850" cy="5285233"/>
          </a:xfrm>
          <a:prstGeom prst="roundRect">
            <a:avLst/>
          </a:prstGeom>
          <a:solidFill>
            <a:schemeClr val="accent1">
              <a:alpha val="67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93000"/>
              </a:lnSpc>
              <a:buSzPct val="200000"/>
              <a:defRPr/>
            </a:pPr>
            <a:r>
              <a:rPr lang="en-GB" sz="2100" dirty="0">
                <a:solidFill>
                  <a:srgbClr val="FFC000"/>
                </a:solidFill>
                <a:latin typeface="Calibri Light" panose="020F0302020204030204" pitchFamily="34" charset="0"/>
                <a:cs typeface="Arial"/>
              </a:rPr>
              <a:t>CHALLENGE: Safe &amp; Nontoxic </a:t>
            </a:r>
            <a:r>
              <a:rPr lang="en-GB" sz="2100" dirty="0" err="1">
                <a:solidFill>
                  <a:srgbClr val="FFC000"/>
                </a:solidFill>
                <a:latin typeface="Calibri Light" panose="020F0302020204030204" pitchFamily="34" charset="0"/>
                <a:cs typeface="Arial"/>
              </a:rPr>
              <a:t>Smallsat</a:t>
            </a:r>
            <a:r>
              <a:rPr lang="en-GB" sz="2100" dirty="0">
                <a:solidFill>
                  <a:srgbClr val="FFC000"/>
                </a:solidFill>
                <a:latin typeface="Calibri Light" panose="020F0302020204030204" pitchFamily="34" charset="0"/>
                <a:cs typeface="Arial"/>
              </a:rPr>
              <a:t> Propulsion</a:t>
            </a:r>
          </a:p>
          <a:p>
            <a:pPr marL="250564" indent="-250564">
              <a:lnSpc>
                <a:spcPct val="93000"/>
              </a:lnSpc>
              <a:spcBef>
                <a:spcPts val="1451"/>
              </a:spcBef>
              <a:buSzPct val="120000"/>
              <a:buFont typeface="Arial" charset="0"/>
              <a:buChar char="•"/>
              <a:tabLst>
                <a:tab pos="204483" algn="l"/>
                <a:tab pos="1221138" algn="l"/>
                <a:tab pos="1628664" algn="l"/>
                <a:tab pos="2036190" algn="l"/>
                <a:tab pos="2443717" algn="l"/>
                <a:tab pos="2851242" algn="l"/>
                <a:tab pos="3258769" algn="l"/>
                <a:tab pos="3666294" algn="l"/>
                <a:tab pos="4073821" algn="l"/>
                <a:tab pos="4481346" algn="l"/>
                <a:tab pos="4888873" algn="l"/>
                <a:tab pos="5296398" algn="l"/>
                <a:tab pos="5703925" algn="l"/>
                <a:tab pos="6111450" algn="l"/>
                <a:tab pos="6518977" algn="l"/>
                <a:tab pos="6926502" algn="l"/>
                <a:tab pos="7334029" algn="l"/>
                <a:tab pos="7741554" algn="l"/>
                <a:tab pos="8149081" algn="l"/>
              </a:tabLst>
              <a:defRPr/>
            </a:pPr>
            <a:r>
              <a:rPr lang="en-GB" sz="1700" dirty="0">
                <a:solidFill>
                  <a:schemeClr val="tx1"/>
                </a:solidFill>
                <a:latin typeface="Calibri Light" panose="020F0302020204030204" pitchFamily="34" charset="0"/>
                <a:cs typeface="Arial"/>
              </a:rPr>
              <a:t>Spacecraft propulsion is last major barrier to </a:t>
            </a:r>
            <a:r>
              <a:rPr lang="en-GB" sz="1700" dirty="0" err="1">
                <a:solidFill>
                  <a:schemeClr val="tx1"/>
                </a:solidFill>
                <a:latin typeface="Calibri Light" panose="020F0302020204030204" pitchFamily="34" charset="0"/>
                <a:cs typeface="Arial"/>
              </a:rPr>
              <a:t>smallsat</a:t>
            </a:r>
            <a:r>
              <a:rPr lang="en-GB" sz="1700" dirty="0">
                <a:solidFill>
                  <a:schemeClr val="tx1"/>
                </a:solidFill>
                <a:latin typeface="Calibri Light" panose="020F0302020204030204" pitchFamily="34" charset="0"/>
                <a:cs typeface="Arial"/>
              </a:rPr>
              <a:t> launch revolution</a:t>
            </a:r>
          </a:p>
          <a:p>
            <a:pPr marL="250564" indent="-250564">
              <a:lnSpc>
                <a:spcPct val="93000"/>
              </a:lnSpc>
              <a:spcBef>
                <a:spcPts val="1451"/>
              </a:spcBef>
              <a:buSzPct val="120000"/>
              <a:buFont typeface="Arial" charset="0"/>
              <a:buChar char="•"/>
              <a:tabLst>
                <a:tab pos="204483" algn="l"/>
                <a:tab pos="1221138" algn="l"/>
                <a:tab pos="1628664" algn="l"/>
                <a:tab pos="2036190" algn="l"/>
                <a:tab pos="2443717" algn="l"/>
                <a:tab pos="2851242" algn="l"/>
                <a:tab pos="3258769" algn="l"/>
                <a:tab pos="3666294" algn="l"/>
                <a:tab pos="4073821" algn="l"/>
                <a:tab pos="4481346" algn="l"/>
                <a:tab pos="4888873" algn="l"/>
                <a:tab pos="5296398" algn="l"/>
                <a:tab pos="5703925" algn="l"/>
                <a:tab pos="6111450" algn="l"/>
                <a:tab pos="6518977" algn="l"/>
                <a:tab pos="6926502" algn="l"/>
                <a:tab pos="7334029" algn="l"/>
                <a:tab pos="7741554" algn="l"/>
                <a:tab pos="8149081" algn="l"/>
              </a:tabLst>
              <a:defRPr/>
            </a:pPr>
            <a:r>
              <a:rPr lang="en-GB" dirty="0">
                <a:solidFill>
                  <a:schemeClr val="tx1"/>
                </a:solidFill>
                <a:latin typeface="Calibri Light" panose="020F0302020204030204" pitchFamily="34" charset="0"/>
                <a:cs typeface="Arial"/>
              </a:rPr>
              <a:t>ISS safety is a new requirement</a:t>
            </a:r>
          </a:p>
          <a:p>
            <a:pPr marL="225370" lvl="1" indent="-267844">
              <a:lnSpc>
                <a:spcPct val="93000"/>
              </a:lnSpc>
              <a:spcBef>
                <a:spcPts val="544"/>
              </a:spcBef>
              <a:buSzPct val="120000"/>
              <a:buFont typeface="Arial" charset="0"/>
              <a:buChar char="•"/>
              <a:tabLst>
                <a:tab pos="204483" algn="l"/>
                <a:tab pos="1221138" algn="l"/>
                <a:tab pos="1628664" algn="l"/>
                <a:tab pos="2036190" algn="l"/>
                <a:tab pos="2443717" algn="l"/>
                <a:tab pos="2851242" algn="l"/>
                <a:tab pos="3258769" algn="l"/>
                <a:tab pos="3666294" algn="l"/>
                <a:tab pos="4073821" algn="l"/>
                <a:tab pos="4481346" algn="l"/>
                <a:tab pos="4888873" algn="l"/>
                <a:tab pos="5296398" algn="l"/>
                <a:tab pos="5703925" algn="l"/>
                <a:tab pos="6111450" algn="l"/>
                <a:tab pos="6518977" algn="l"/>
                <a:tab pos="6926502" algn="l"/>
                <a:tab pos="7334029" algn="l"/>
                <a:tab pos="7741554" algn="l"/>
                <a:tab pos="8149081" algn="l"/>
              </a:tabLst>
              <a:defRPr/>
            </a:pPr>
            <a:r>
              <a:rPr lang="en-GB" dirty="0">
                <a:solidFill>
                  <a:schemeClr val="tx1"/>
                </a:solidFill>
                <a:latin typeface="Calibri Light" panose="020F0302020204030204" pitchFamily="34" charset="0"/>
                <a:cs typeface="Arial"/>
              </a:rPr>
              <a:t>Must be safe &amp; non-toxic</a:t>
            </a:r>
          </a:p>
          <a:p>
            <a:pPr marL="250564" indent="-250564">
              <a:lnSpc>
                <a:spcPct val="93000"/>
              </a:lnSpc>
              <a:spcBef>
                <a:spcPts val="1451"/>
              </a:spcBef>
              <a:buSzPct val="120000"/>
              <a:buFont typeface="Arial" charset="0"/>
              <a:buChar char="•"/>
              <a:tabLst>
                <a:tab pos="204483" algn="l"/>
                <a:tab pos="1221138" algn="l"/>
                <a:tab pos="1628664" algn="l"/>
                <a:tab pos="2036190" algn="l"/>
                <a:tab pos="2443717" algn="l"/>
                <a:tab pos="2851242" algn="l"/>
                <a:tab pos="3258769" algn="l"/>
                <a:tab pos="3666294" algn="l"/>
                <a:tab pos="4073821" algn="l"/>
                <a:tab pos="4481346" algn="l"/>
                <a:tab pos="4888873" algn="l"/>
                <a:tab pos="5296398" algn="l"/>
                <a:tab pos="5703925" algn="l"/>
                <a:tab pos="6111450" algn="l"/>
                <a:tab pos="6518977" algn="l"/>
                <a:tab pos="6926502" algn="l"/>
                <a:tab pos="7334029" algn="l"/>
                <a:tab pos="7741554" algn="l"/>
                <a:tab pos="8149081" algn="l"/>
              </a:tabLst>
              <a:defRPr/>
            </a:pPr>
            <a:r>
              <a:rPr lang="en-GB" dirty="0">
                <a:solidFill>
                  <a:schemeClr val="tx1"/>
                </a:solidFill>
                <a:latin typeface="Calibri Light" panose="020F0302020204030204" pitchFamily="34" charset="0"/>
                <a:cs typeface="Arial"/>
              </a:rPr>
              <a:t>Propulsion options include:</a:t>
            </a:r>
            <a:endParaRPr lang="en-GB" sz="1600" dirty="0">
              <a:solidFill>
                <a:schemeClr val="tx1"/>
              </a:solidFill>
              <a:latin typeface="Calibri Light" panose="020F0302020204030204" pitchFamily="34" charset="0"/>
              <a:cs typeface="Arial"/>
            </a:endParaRPr>
          </a:p>
          <a:p>
            <a:pPr marL="682570" lvl="1" indent="-267844">
              <a:lnSpc>
                <a:spcPct val="93000"/>
              </a:lnSpc>
              <a:spcBef>
                <a:spcPts val="363"/>
              </a:spcBef>
              <a:buSzPct val="120000"/>
              <a:buFont typeface="Arial" charset="0"/>
              <a:buChar char="•"/>
              <a:tabLst>
                <a:tab pos="204483" algn="l"/>
                <a:tab pos="1221138" algn="l"/>
                <a:tab pos="1628664" algn="l"/>
                <a:tab pos="2036190" algn="l"/>
                <a:tab pos="2443717" algn="l"/>
                <a:tab pos="2851242" algn="l"/>
                <a:tab pos="3258769" algn="l"/>
                <a:tab pos="3666294" algn="l"/>
                <a:tab pos="4073821" algn="l"/>
                <a:tab pos="4481346" algn="l"/>
                <a:tab pos="4888873" algn="l"/>
                <a:tab pos="5296398" algn="l"/>
                <a:tab pos="5703925" algn="l"/>
                <a:tab pos="6111450" algn="l"/>
                <a:tab pos="6518977" algn="l"/>
                <a:tab pos="6926502" algn="l"/>
                <a:tab pos="7334029" algn="l"/>
                <a:tab pos="7741554" algn="l"/>
                <a:tab pos="8149081" algn="l"/>
              </a:tabLst>
              <a:defRPr/>
            </a:pPr>
            <a:r>
              <a:rPr lang="en-US" sz="1600" dirty="0" err="1">
                <a:solidFill>
                  <a:schemeClr val="tx1"/>
                </a:solidFill>
                <a:latin typeface="Calibri Light" panose="020F0302020204030204" pitchFamily="34" charset="0"/>
                <a:cs typeface="Arial"/>
              </a:rPr>
              <a:t>Electrodynamic</a:t>
            </a:r>
            <a:r>
              <a:rPr lang="en-US" sz="1600" dirty="0">
                <a:solidFill>
                  <a:schemeClr val="tx1"/>
                </a:solidFill>
                <a:latin typeface="Calibri Light" panose="020F0302020204030204" pitchFamily="34" charset="0"/>
                <a:cs typeface="Arial"/>
              </a:rPr>
              <a:t> tethers</a:t>
            </a:r>
          </a:p>
          <a:p>
            <a:pPr marL="682570" lvl="1" indent="-267844">
              <a:lnSpc>
                <a:spcPct val="93000"/>
              </a:lnSpc>
              <a:spcBef>
                <a:spcPts val="363"/>
              </a:spcBef>
              <a:buSzPct val="120000"/>
              <a:buFont typeface="Arial" charset="0"/>
              <a:buChar char="•"/>
              <a:tabLst>
                <a:tab pos="204483" algn="l"/>
                <a:tab pos="1221138" algn="l"/>
                <a:tab pos="1628664" algn="l"/>
                <a:tab pos="2036190" algn="l"/>
                <a:tab pos="2443717" algn="l"/>
                <a:tab pos="2851242" algn="l"/>
                <a:tab pos="3258769" algn="l"/>
                <a:tab pos="3666294" algn="l"/>
                <a:tab pos="4073821" algn="l"/>
                <a:tab pos="4481346" algn="l"/>
                <a:tab pos="4888873" algn="l"/>
                <a:tab pos="5296398" algn="l"/>
                <a:tab pos="5703925" algn="l"/>
                <a:tab pos="6111450" algn="l"/>
                <a:tab pos="6518977" algn="l"/>
                <a:tab pos="6926502" algn="l"/>
                <a:tab pos="7334029" algn="l"/>
                <a:tab pos="7741554" algn="l"/>
                <a:tab pos="8149081" algn="l"/>
              </a:tabLst>
              <a:defRPr/>
            </a:pPr>
            <a:r>
              <a:rPr lang="en-US" sz="1600" dirty="0">
                <a:solidFill>
                  <a:schemeClr val="tx1"/>
                </a:solidFill>
                <a:latin typeface="Calibri Light" panose="020F0302020204030204" pitchFamily="34" charset="0"/>
                <a:cs typeface="Arial"/>
              </a:rPr>
              <a:t>Electro-spray thrusters</a:t>
            </a:r>
          </a:p>
          <a:p>
            <a:pPr marL="682570" lvl="1" indent="-267844">
              <a:lnSpc>
                <a:spcPct val="93000"/>
              </a:lnSpc>
              <a:spcBef>
                <a:spcPts val="363"/>
              </a:spcBef>
              <a:buSzPct val="120000"/>
              <a:buFont typeface="Arial" charset="0"/>
              <a:buChar char="•"/>
              <a:tabLst>
                <a:tab pos="204483" algn="l"/>
                <a:tab pos="1221138" algn="l"/>
                <a:tab pos="1628664" algn="l"/>
                <a:tab pos="2036190" algn="l"/>
                <a:tab pos="2443717" algn="l"/>
                <a:tab pos="2851242" algn="l"/>
                <a:tab pos="3258769" algn="l"/>
                <a:tab pos="3666294" algn="l"/>
                <a:tab pos="4073821" algn="l"/>
                <a:tab pos="4481346" algn="l"/>
                <a:tab pos="4888873" algn="l"/>
                <a:tab pos="5296398" algn="l"/>
                <a:tab pos="5703925" algn="l"/>
                <a:tab pos="6111450" algn="l"/>
                <a:tab pos="6518977" algn="l"/>
                <a:tab pos="6926502" algn="l"/>
                <a:tab pos="7334029" algn="l"/>
                <a:tab pos="7741554" algn="l"/>
                <a:tab pos="8149081" algn="l"/>
              </a:tabLst>
              <a:defRPr/>
            </a:pPr>
            <a:r>
              <a:rPr lang="en-US" sz="1600" dirty="0">
                <a:solidFill>
                  <a:schemeClr val="tx1"/>
                </a:solidFill>
                <a:latin typeface="Calibri Light" panose="020F0302020204030204" pitchFamily="34" charset="0"/>
                <a:cs typeface="Arial"/>
              </a:rPr>
              <a:t>Micro-RF ion thrusters</a:t>
            </a:r>
          </a:p>
          <a:p>
            <a:pPr marL="682570" lvl="1" indent="-267844">
              <a:lnSpc>
                <a:spcPct val="93000"/>
              </a:lnSpc>
              <a:spcBef>
                <a:spcPts val="363"/>
              </a:spcBef>
              <a:buSzPct val="120000"/>
              <a:buFont typeface="Arial" charset="0"/>
              <a:buChar char="•"/>
              <a:tabLst>
                <a:tab pos="204483" algn="l"/>
                <a:tab pos="1221138" algn="l"/>
                <a:tab pos="1628664" algn="l"/>
                <a:tab pos="2036190" algn="l"/>
                <a:tab pos="2443717" algn="l"/>
                <a:tab pos="2851242" algn="l"/>
                <a:tab pos="3258769" algn="l"/>
                <a:tab pos="3666294" algn="l"/>
                <a:tab pos="4073821" algn="l"/>
                <a:tab pos="4481346" algn="l"/>
                <a:tab pos="4888873" algn="l"/>
                <a:tab pos="5296398" algn="l"/>
                <a:tab pos="5703925" algn="l"/>
                <a:tab pos="6111450" algn="l"/>
                <a:tab pos="6518977" algn="l"/>
                <a:tab pos="6926502" algn="l"/>
                <a:tab pos="7334029" algn="l"/>
                <a:tab pos="7741554" algn="l"/>
                <a:tab pos="8149081" algn="l"/>
              </a:tabLst>
              <a:defRPr/>
            </a:pPr>
            <a:r>
              <a:rPr lang="en-US" sz="1600" dirty="0" err="1">
                <a:solidFill>
                  <a:schemeClr val="tx1"/>
                </a:solidFill>
                <a:latin typeface="Calibri Light" panose="020F0302020204030204" pitchFamily="34" charset="0"/>
                <a:cs typeface="Arial"/>
              </a:rPr>
              <a:t>Resistojets</a:t>
            </a:r>
            <a:endParaRPr lang="en-US" sz="1600" dirty="0">
              <a:solidFill>
                <a:schemeClr val="tx1"/>
              </a:solidFill>
              <a:latin typeface="Calibri Light" panose="020F0302020204030204" pitchFamily="34" charset="0"/>
              <a:cs typeface="Arial"/>
            </a:endParaRPr>
          </a:p>
          <a:p>
            <a:pPr marL="682570" lvl="1" indent="-267844">
              <a:lnSpc>
                <a:spcPct val="93000"/>
              </a:lnSpc>
              <a:spcBef>
                <a:spcPts val="363"/>
              </a:spcBef>
              <a:buSzPct val="120000"/>
              <a:buFont typeface="Arial" charset="0"/>
              <a:buChar char="•"/>
              <a:tabLst>
                <a:tab pos="204483" algn="l"/>
                <a:tab pos="1221138" algn="l"/>
                <a:tab pos="1628664" algn="l"/>
                <a:tab pos="2036190" algn="l"/>
                <a:tab pos="2443717" algn="l"/>
                <a:tab pos="2851242" algn="l"/>
                <a:tab pos="3258769" algn="l"/>
                <a:tab pos="3666294" algn="l"/>
                <a:tab pos="4073821" algn="l"/>
                <a:tab pos="4481346" algn="l"/>
                <a:tab pos="4888873" algn="l"/>
                <a:tab pos="5296398" algn="l"/>
                <a:tab pos="5703925" algn="l"/>
                <a:tab pos="6111450" algn="l"/>
                <a:tab pos="6518977" algn="l"/>
                <a:tab pos="6926502" algn="l"/>
                <a:tab pos="7334029" algn="l"/>
                <a:tab pos="7741554" algn="l"/>
                <a:tab pos="8149081" algn="l"/>
              </a:tabLst>
              <a:defRPr/>
            </a:pPr>
            <a:r>
              <a:rPr lang="en-US" sz="1600" dirty="0">
                <a:solidFill>
                  <a:schemeClr val="tx1"/>
                </a:solidFill>
                <a:latin typeface="Calibri Light" panose="020F0302020204030204" pitchFamily="34" charset="0"/>
                <a:cs typeface="Arial"/>
              </a:rPr>
              <a:t>Micro-pulsed plasma thrusters</a:t>
            </a:r>
          </a:p>
          <a:p>
            <a:pPr marL="682570" lvl="1" indent="-267844">
              <a:lnSpc>
                <a:spcPct val="93000"/>
              </a:lnSpc>
              <a:spcBef>
                <a:spcPts val="363"/>
              </a:spcBef>
              <a:buSzPct val="120000"/>
              <a:buFont typeface="Arial" charset="0"/>
              <a:buChar char="•"/>
              <a:tabLst>
                <a:tab pos="204483" algn="l"/>
                <a:tab pos="1221138" algn="l"/>
                <a:tab pos="1628664" algn="l"/>
                <a:tab pos="2036190" algn="l"/>
                <a:tab pos="2443717" algn="l"/>
                <a:tab pos="2851242" algn="l"/>
                <a:tab pos="3258769" algn="l"/>
                <a:tab pos="3666294" algn="l"/>
                <a:tab pos="4073821" algn="l"/>
                <a:tab pos="4481346" algn="l"/>
                <a:tab pos="4888873" algn="l"/>
                <a:tab pos="5296398" algn="l"/>
                <a:tab pos="5703925" algn="l"/>
                <a:tab pos="6111450" algn="l"/>
                <a:tab pos="6518977" algn="l"/>
                <a:tab pos="6926502" algn="l"/>
                <a:tab pos="7334029" algn="l"/>
                <a:tab pos="7741554" algn="l"/>
                <a:tab pos="8149081" algn="l"/>
              </a:tabLst>
              <a:defRPr/>
            </a:pPr>
            <a:r>
              <a:rPr lang="en-US" sz="1600" dirty="0">
                <a:solidFill>
                  <a:schemeClr val="tx1"/>
                </a:solidFill>
                <a:latin typeface="Calibri Light" panose="020F0302020204030204" pitchFamily="34" charset="0"/>
                <a:cs typeface="Arial"/>
              </a:rPr>
              <a:t>Electrically-controlled non-toxic solid propellants</a:t>
            </a:r>
          </a:p>
          <a:p>
            <a:pPr marL="682570" lvl="1" indent="-267844">
              <a:lnSpc>
                <a:spcPct val="93000"/>
              </a:lnSpc>
              <a:spcBef>
                <a:spcPts val="363"/>
              </a:spcBef>
              <a:buSzPct val="120000"/>
              <a:buFont typeface="Arial" charset="0"/>
              <a:buChar char="•"/>
              <a:tabLst>
                <a:tab pos="204483" algn="l"/>
                <a:tab pos="1221138" algn="l"/>
                <a:tab pos="1628664" algn="l"/>
                <a:tab pos="2036190" algn="l"/>
                <a:tab pos="2443717" algn="l"/>
                <a:tab pos="2851242" algn="l"/>
                <a:tab pos="3258769" algn="l"/>
                <a:tab pos="3666294" algn="l"/>
                <a:tab pos="4073821" algn="l"/>
                <a:tab pos="4481346" algn="l"/>
                <a:tab pos="4888873" algn="l"/>
                <a:tab pos="5296398" algn="l"/>
                <a:tab pos="5703925" algn="l"/>
                <a:tab pos="6111450" algn="l"/>
                <a:tab pos="6518977" algn="l"/>
                <a:tab pos="6926502" algn="l"/>
                <a:tab pos="7334029" algn="l"/>
                <a:tab pos="7741554" algn="l"/>
                <a:tab pos="8149081" algn="l"/>
              </a:tabLst>
              <a:defRPr/>
            </a:pPr>
            <a:r>
              <a:rPr lang="en-US" sz="1600" dirty="0">
                <a:solidFill>
                  <a:schemeClr val="tx1"/>
                </a:solidFill>
                <a:latin typeface="Calibri Light" panose="020F0302020204030204" pitchFamily="34" charset="0"/>
                <a:cs typeface="Arial"/>
              </a:rPr>
              <a:t>Green non-toxic monopropellants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endParaRPr lang="en-US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 Light" panose="020F0302020204030204" pitchFamily="34" charset="0"/>
            </a:endParaRPr>
          </a:p>
        </p:txBody>
      </p:sp>
      <p:pic>
        <p:nvPicPr>
          <p:cNvPr id="9" name="Picture 8" descr="Largest Possible JEM Airlock Deployable Rev A.pdf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0979" t="12096" r="14248" b="21378"/>
          <a:stretch/>
        </p:blipFill>
        <p:spPr>
          <a:xfrm>
            <a:off x="4869076" y="1280160"/>
            <a:ext cx="2545564" cy="1750259"/>
          </a:xfrm>
          <a:prstGeom prst="rect">
            <a:avLst/>
          </a:prstGeom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 rot="10800000">
            <a:off x="5225826" y="3310127"/>
            <a:ext cx="1832065" cy="30906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Placeholder 17" descr="Screen Shot 2014-01-28 at 9.21.13 AM.png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>
                        <a14:foregroundMark x1="42958" y1="49885" x2="42958" y2="49885"/>
                        <a14:foregroundMark x1="56103" y1="44573" x2="56103" y2="4457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 t="808" b="808"/>
          <a:stretch>
            <a:fillRect/>
          </a:stretch>
        </p:blipFill>
        <p:spPr>
          <a:xfrm>
            <a:off x="81231" y="107769"/>
            <a:ext cx="806631" cy="806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72551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94698" y="-226046"/>
            <a:ext cx="9905998" cy="1905000"/>
          </a:xfrm>
        </p:spPr>
        <p:txBody>
          <a:bodyPr/>
          <a:lstStyle/>
          <a:p>
            <a:r>
              <a:rPr lang="en-US" dirty="0">
                <a:solidFill>
                  <a:srgbClr val="FFFFFF"/>
                </a:solidFill>
              </a:rPr>
              <a:t>External Platform Program</a:t>
            </a:r>
            <a:br>
              <a:rPr lang="en-US" dirty="0">
                <a:solidFill>
                  <a:srgbClr val="FFFFFF"/>
                </a:solidFill>
              </a:rPr>
            </a:br>
            <a:endParaRPr lang="en-US" dirty="0"/>
          </a:p>
        </p:txBody>
      </p:sp>
      <p:pic>
        <p:nvPicPr>
          <p:cNvPr id="4" name="Picture 1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142241" y="1809524"/>
            <a:ext cx="3805920" cy="3228819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</p:pic>
      <p:sp>
        <p:nvSpPr>
          <p:cNvPr id="5" name="Text Box 9"/>
          <p:cNvSpPr txBox="1">
            <a:spLocks noChangeArrowheads="1"/>
          </p:cNvSpPr>
          <p:nvPr/>
        </p:nvSpPr>
        <p:spPr bwMode="auto">
          <a:xfrm>
            <a:off x="5075281" y="5168913"/>
            <a:ext cx="3939840" cy="2861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81639" tIns="42452" rIns="81639" bIns="42452">
            <a:spAutoFit/>
          </a:bodyPr>
          <a:lstStyle>
            <a:lvl1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0"/>
                <a:cs typeface="MS Gothic" charset="0"/>
              </a:defRPr>
            </a:lvl1pPr>
            <a:lvl2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0"/>
                <a:cs typeface="MS Gothic" charset="0"/>
              </a:defRPr>
            </a:lvl2pPr>
            <a:lvl3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0"/>
                <a:cs typeface="MS Gothic" charset="0"/>
              </a:defRPr>
            </a:lvl3pPr>
            <a:lvl4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0"/>
                <a:cs typeface="MS Gothic" charset="0"/>
              </a:defRPr>
            </a:lvl4pPr>
            <a:lvl5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0"/>
                <a:cs typeface="MS Gothic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0"/>
                <a:cs typeface="MS Gothic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0"/>
                <a:cs typeface="MS Gothic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0"/>
                <a:cs typeface="MS Gothic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0"/>
                <a:cs typeface="MS Gothic" charset="0"/>
              </a:defRPr>
            </a:lvl9pPr>
          </a:lstStyle>
          <a:p>
            <a:pPr algn="ctr" eaLnBrk="1" hangingPunct="1">
              <a:lnSpc>
                <a:spcPct val="93000"/>
              </a:lnSpc>
              <a:buClrTx/>
              <a:buFontTx/>
              <a:buNone/>
              <a:defRPr/>
            </a:pPr>
            <a:r>
              <a:rPr lang="en-US" sz="1400" dirty="0">
                <a:solidFill>
                  <a:schemeClr val="tx1"/>
                </a:solidFill>
                <a:latin typeface="Calibri Light" panose="020F0302020204030204" pitchFamily="34" charset="0"/>
              </a:rPr>
              <a:t>Two Possible Configuration Based on Payload Type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484546" y="1280160"/>
            <a:ext cx="4124030" cy="5285233"/>
          </a:xfrm>
          <a:prstGeom prst="roundRect">
            <a:avLst/>
          </a:prstGeom>
          <a:solidFill>
            <a:schemeClr val="accent1">
              <a:alpha val="67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93000"/>
              </a:lnSpc>
              <a:defRPr/>
            </a:pPr>
            <a:r>
              <a:rPr lang="en-GB" dirty="0" smtClean="0">
                <a:solidFill>
                  <a:srgbClr val="FFC000"/>
                </a:solidFill>
                <a:latin typeface="Calibri Light" panose="020F0302020204030204" pitchFamily="34" charset="0"/>
              </a:rPr>
              <a:t>EPP </a:t>
            </a:r>
            <a:r>
              <a:rPr lang="en-GB" dirty="0">
                <a:solidFill>
                  <a:srgbClr val="FFC000"/>
                </a:solidFill>
                <a:latin typeface="Calibri Light" panose="020F0302020204030204" pitchFamily="34" charset="0"/>
              </a:rPr>
              <a:t>Service Details</a:t>
            </a:r>
          </a:p>
          <a:p>
            <a:pPr algn="ctr">
              <a:lnSpc>
                <a:spcPct val="93000"/>
              </a:lnSpc>
              <a:defRPr/>
            </a:pPr>
            <a:endParaRPr lang="en-GB" sz="1500" dirty="0">
              <a:solidFill>
                <a:srgbClr val="000000"/>
              </a:solidFill>
              <a:latin typeface="Calibri Light" panose="020F0302020204030204" pitchFamily="34" charset="0"/>
            </a:endParaRPr>
          </a:p>
          <a:p>
            <a:pPr>
              <a:lnSpc>
                <a:spcPct val="93000"/>
              </a:lnSpc>
              <a:defRPr/>
            </a:pPr>
            <a:r>
              <a:rPr lang="en-GB" dirty="0">
                <a:solidFill>
                  <a:schemeClr val="tx1"/>
                </a:solidFill>
                <a:latin typeface="Calibri Light" panose="020F0302020204030204" pitchFamily="34" charset="0"/>
              </a:rPr>
              <a:t>Payload size can be 4U (10 by 10 by 40 cm) in the Cubesat form factor or the full volume at 580 x 570 x 260 mm</a:t>
            </a:r>
          </a:p>
          <a:p>
            <a:pPr>
              <a:lnSpc>
                <a:spcPct val="93000"/>
              </a:lnSpc>
              <a:defRPr/>
            </a:pPr>
            <a:endParaRPr lang="en-GB" dirty="0">
              <a:solidFill>
                <a:schemeClr val="tx1"/>
              </a:solidFill>
              <a:latin typeface="Calibri Light" panose="020F0302020204030204" pitchFamily="34" charset="0"/>
            </a:endParaRPr>
          </a:p>
          <a:p>
            <a:pPr>
              <a:lnSpc>
                <a:spcPct val="93000"/>
              </a:lnSpc>
              <a:defRPr/>
            </a:pPr>
            <a:r>
              <a:rPr lang="en-GB" dirty="0">
                <a:solidFill>
                  <a:schemeClr val="tx1"/>
                </a:solidFill>
                <a:latin typeface="Calibri Light" panose="020F0302020204030204" pitchFamily="34" charset="0"/>
              </a:rPr>
              <a:t>Services Provided Include: </a:t>
            </a:r>
          </a:p>
          <a:p>
            <a:pPr>
              <a:lnSpc>
                <a:spcPct val="93000"/>
              </a:lnSpc>
              <a:defRPr/>
            </a:pPr>
            <a:endParaRPr lang="en-GB" dirty="0">
              <a:solidFill>
                <a:schemeClr val="tx1"/>
              </a:solidFill>
              <a:latin typeface="Calibri Light" panose="020F0302020204030204" pitchFamily="34" charset="0"/>
            </a:endParaRPr>
          </a:p>
          <a:p>
            <a:pPr marL="742950" lvl="1" indent="-285750">
              <a:lnSpc>
                <a:spcPct val="93000"/>
              </a:lnSpc>
              <a:buFont typeface="Arial" panose="020B0604020202020204" pitchFamily="34" charset="0"/>
              <a:buChar char="•"/>
              <a:defRPr/>
            </a:pPr>
            <a:r>
              <a:rPr lang="en-GB" sz="1500" dirty="0">
                <a:solidFill>
                  <a:schemeClr val="tx1"/>
                </a:solidFill>
                <a:latin typeface="Calibri Light" panose="020F0302020204030204" pitchFamily="34" charset="0"/>
              </a:rPr>
              <a:t>NASA interface</a:t>
            </a:r>
          </a:p>
          <a:p>
            <a:pPr marL="742950" lvl="1" indent="-285750">
              <a:lnSpc>
                <a:spcPct val="93000"/>
              </a:lnSpc>
              <a:buFont typeface="Arial" panose="020B0604020202020204" pitchFamily="34" charset="0"/>
              <a:buChar char="•"/>
              <a:defRPr/>
            </a:pPr>
            <a:r>
              <a:rPr lang="en-GB" sz="1500" dirty="0">
                <a:solidFill>
                  <a:schemeClr val="tx1"/>
                </a:solidFill>
                <a:latin typeface="Calibri Light" panose="020F0302020204030204" pitchFamily="34" charset="0"/>
              </a:rPr>
              <a:t>Launch Manifesting</a:t>
            </a:r>
          </a:p>
          <a:p>
            <a:pPr marL="742950" lvl="1" indent="-285750">
              <a:lnSpc>
                <a:spcPct val="93000"/>
              </a:lnSpc>
              <a:buFont typeface="Arial" panose="020B0604020202020204" pitchFamily="34" charset="0"/>
              <a:buChar char="•"/>
              <a:defRPr/>
            </a:pPr>
            <a:r>
              <a:rPr lang="en-GB" sz="1500" dirty="0">
                <a:solidFill>
                  <a:schemeClr val="tx1"/>
                </a:solidFill>
                <a:latin typeface="Calibri Light" panose="020F0302020204030204" pitchFamily="34" charset="0"/>
              </a:rPr>
              <a:t>NASA Safety Review</a:t>
            </a:r>
          </a:p>
          <a:p>
            <a:pPr marL="742950" lvl="1" indent="-285750">
              <a:lnSpc>
                <a:spcPct val="93000"/>
              </a:lnSpc>
              <a:buFont typeface="Arial" panose="020B0604020202020204" pitchFamily="34" charset="0"/>
              <a:buChar char="•"/>
              <a:defRPr/>
            </a:pPr>
            <a:r>
              <a:rPr lang="en-GB" sz="1500" dirty="0">
                <a:solidFill>
                  <a:schemeClr val="tx1"/>
                </a:solidFill>
                <a:latin typeface="Calibri Light" panose="020F0302020204030204" pitchFamily="34" charset="0"/>
              </a:rPr>
              <a:t>Payload integration</a:t>
            </a:r>
          </a:p>
          <a:p>
            <a:pPr marL="742950" lvl="1" indent="-285750">
              <a:lnSpc>
                <a:spcPct val="93000"/>
              </a:lnSpc>
              <a:buFont typeface="Arial" panose="020B0604020202020204" pitchFamily="34" charset="0"/>
              <a:buChar char="•"/>
              <a:defRPr/>
            </a:pPr>
            <a:r>
              <a:rPr lang="en-GB" sz="1500" dirty="0">
                <a:solidFill>
                  <a:schemeClr val="tx1"/>
                </a:solidFill>
                <a:latin typeface="Calibri Light" panose="020F0302020204030204" pitchFamily="34" charset="0"/>
              </a:rPr>
              <a:t>Launch to the ISS</a:t>
            </a:r>
          </a:p>
          <a:p>
            <a:pPr marL="742950" lvl="1" indent="-285750">
              <a:lnSpc>
                <a:spcPct val="93000"/>
              </a:lnSpc>
              <a:buFont typeface="Arial" panose="020B0604020202020204" pitchFamily="34" charset="0"/>
              <a:buChar char="•"/>
              <a:defRPr/>
            </a:pPr>
            <a:r>
              <a:rPr lang="en-GB" sz="1500" dirty="0">
                <a:solidFill>
                  <a:schemeClr val="tx1"/>
                </a:solidFill>
                <a:latin typeface="Calibri Light" panose="020F0302020204030204" pitchFamily="34" charset="0"/>
              </a:rPr>
              <a:t>Astronaut Services</a:t>
            </a:r>
          </a:p>
          <a:p>
            <a:pPr marL="742950" lvl="1" indent="-285750">
              <a:lnSpc>
                <a:spcPct val="93000"/>
              </a:lnSpc>
              <a:buFont typeface="Arial" panose="020B0604020202020204" pitchFamily="34" charset="0"/>
              <a:buChar char="•"/>
              <a:defRPr/>
            </a:pPr>
            <a:r>
              <a:rPr lang="en-GB" sz="1500" dirty="0">
                <a:solidFill>
                  <a:schemeClr val="tx1"/>
                </a:solidFill>
                <a:latin typeface="Calibri Light" panose="020F0302020204030204" pitchFamily="34" charset="0"/>
              </a:rPr>
              <a:t>Power if Required</a:t>
            </a:r>
          </a:p>
          <a:p>
            <a:pPr marL="742950" lvl="1" indent="-285750">
              <a:lnSpc>
                <a:spcPct val="93000"/>
              </a:lnSpc>
              <a:buFont typeface="Arial" panose="020B0604020202020204" pitchFamily="34" charset="0"/>
              <a:buChar char="•"/>
              <a:defRPr/>
            </a:pPr>
            <a:r>
              <a:rPr lang="en-GB" sz="1500" dirty="0">
                <a:solidFill>
                  <a:schemeClr val="tx1"/>
                </a:solidFill>
                <a:latin typeface="Calibri Light" panose="020F0302020204030204" pitchFamily="34" charset="0"/>
              </a:rPr>
              <a:t>Data Flow if Required</a:t>
            </a:r>
          </a:p>
          <a:p>
            <a:pPr marL="742950" lvl="1" indent="-285750">
              <a:lnSpc>
                <a:spcPct val="93000"/>
              </a:lnSpc>
              <a:buFont typeface="Arial" panose="020B0604020202020204" pitchFamily="34" charset="0"/>
              <a:buChar char="•"/>
              <a:defRPr/>
            </a:pPr>
            <a:r>
              <a:rPr lang="en-GB" sz="1500" dirty="0">
                <a:solidFill>
                  <a:schemeClr val="tx1"/>
                </a:solidFill>
                <a:latin typeface="Calibri Light" panose="020F0302020204030204" pitchFamily="34" charset="0"/>
              </a:rPr>
              <a:t>customer and manifest</a:t>
            </a:r>
          </a:p>
          <a:p>
            <a:pPr marL="742950" lvl="1" indent="-285750">
              <a:lnSpc>
                <a:spcPct val="93000"/>
              </a:lnSpc>
              <a:buFont typeface="Arial" panose="020B0604020202020204" pitchFamily="34" charset="0"/>
              <a:buChar char="•"/>
              <a:defRPr/>
            </a:pPr>
            <a:r>
              <a:rPr lang="en-GB" sz="1500" dirty="0">
                <a:solidFill>
                  <a:schemeClr val="tx1"/>
                </a:solidFill>
                <a:latin typeface="Calibri Light" panose="020F0302020204030204" pitchFamily="34" charset="0"/>
              </a:rPr>
              <a:t>Possible return of Payload</a:t>
            </a:r>
          </a:p>
          <a:p>
            <a:pPr>
              <a:lnSpc>
                <a:spcPct val="93000"/>
              </a:lnSpc>
              <a:defRPr/>
            </a:pPr>
            <a:endParaRPr lang="en-GB" dirty="0">
              <a:solidFill>
                <a:srgbClr val="000000"/>
              </a:solidFill>
              <a:latin typeface="Calibri Light" panose="020F0302020204030204" pitchFamily="34" charset="0"/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330654" y="2295690"/>
            <a:ext cx="2330278" cy="189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Placeholder 17" descr="Screen Shot 2014-01-28 at 9.21.13 AM.png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>
                        <a14:foregroundMark x1="42958" y1="49885" x2="42958" y2="49885"/>
                        <a14:foregroundMark x1="56103" y1="44573" x2="56103" y2="4457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 t="808" b="808"/>
          <a:stretch>
            <a:fillRect/>
          </a:stretch>
        </p:blipFill>
        <p:spPr>
          <a:xfrm>
            <a:off x="81231" y="107769"/>
            <a:ext cx="806631" cy="806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80782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69429" y="402336"/>
            <a:ext cx="3137979" cy="414528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benefits</a:t>
            </a:r>
            <a:endParaRPr lang="en-US" dirty="0"/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644" t="15836" r="19898" b="11424"/>
          <a:stretch/>
        </p:blipFill>
        <p:spPr bwMode="auto">
          <a:xfrm>
            <a:off x="3985052" y="609600"/>
            <a:ext cx="7959615" cy="5693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/>
          <p:cNvSpPr/>
          <p:nvPr/>
        </p:nvSpPr>
        <p:spPr>
          <a:xfrm>
            <a:off x="577388" y="817624"/>
            <a:ext cx="3206496" cy="57652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93000"/>
              </a:lnSpc>
              <a:tabLst>
                <a:tab pos="0" algn="l"/>
                <a:tab pos="406086" algn="l"/>
                <a:tab pos="813612" algn="l"/>
                <a:tab pos="1221138" algn="l"/>
                <a:tab pos="1628664" algn="l"/>
                <a:tab pos="2036190" algn="l"/>
                <a:tab pos="2443717" algn="l"/>
                <a:tab pos="2851242" algn="l"/>
                <a:tab pos="3258769" algn="l"/>
                <a:tab pos="3666294" algn="l"/>
                <a:tab pos="4073821" algn="l"/>
                <a:tab pos="4481346" algn="l"/>
                <a:tab pos="4888873" algn="l"/>
                <a:tab pos="5296398" algn="l"/>
                <a:tab pos="5703925" algn="l"/>
                <a:tab pos="6111450" algn="l"/>
                <a:tab pos="6518977" algn="l"/>
                <a:tab pos="6926502" algn="l"/>
                <a:tab pos="7334029" algn="l"/>
                <a:tab pos="7741554" algn="l"/>
                <a:tab pos="8149081" algn="l"/>
              </a:tabLst>
              <a:defRPr/>
            </a:pPr>
            <a:endParaRPr lang="en-GB" dirty="0">
              <a:latin typeface="Calibri Light" panose="020F0302020204030204" pitchFamily="34" charset="0"/>
            </a:endParaRPr>
          </a:p>
          <a:p>
            <a:pPr>
              <a:lnSpc>
                <a:spcPct val="85000"/>
              </a:lnSpc>
              <a:buFont typeface="Arial" pitchFamily="34" charset="0"/>
              <a:buChar char="•"/>
              <a:tabLst>
                <a:tab pos="0" algn="l"/>
                <a:tab pos="406086" algn="l"/>
                <a:tab pos="813612" algn="l"/>
                <a:tab pos="1221138" algn="l"/>
                <a:tab pos="1628664" algn="l"/>
                <a:tab pos="2036190" algn="l"/>
                <a:tab pos="2443717" algn="l"/>
                <a:tab pos="2851242" algn="l"/>
                <a:tab pos="3258769" algn="l"/>
                <a:tab pos="3666294" algn="l"/>
                <a:tab pos="4073821" algn="l"/>
                <a:tab pos="4481346" algn="l"/>
                <a:tab pos="4888873" algn="l"/>
                <a:tab pos="5296398" algn="l"/>
                <a:tab pos="5703925" algn="l"/>
                <a:tab pos="6111450" algn="l"/>
                <a:tab pos="6518977" algn="l"/>
                <a:tab pos="6926502" algn="l"/>
                <a:tab pos="7334029" algn="l"/>
                <a:tab pos="7741554" algn="l"/>
                <a:tab pos="8149081" algn="l"/>
              </a:tabLst>
              <a:defRPr/>
            </a:pPr>
            <a:r>
              <a:rPr lang="en-GB" dirty="0">
                <a:latin typeface="Calibri Light" panose="020F0302020204030204" pitchFamily="34" charset="0"/>
              </a:rPr>
              <a:t>  Private &amp; Secure</a:t>
            </a:r>
          </a:p>
          <a:p>
            <a:pPr>
              <a:lnSpc>
                <a:spcPct val="85000"/>
              </a:lnSpc>
              <a:tabLst>
                <a:tab pos="0" algn="l"/>
                <a:tab pos="406086" algn="l"/>
                <a:tab pos="813612" algn="l"/>
                <a:tab pos="1221138" algn="l"/>
                <a:tab pos="1628664" algn="l"/>
                <a:tab pos="2036190" algn="l"/>
                <a:tab pos="2443717" algn="l"/>
                <a:tab pos="2851242" algn="l"/>
                <a:tab pos="3258769" algn="l"/>
                <a:tab pos="3666294" algn="l"/>
                <a:tab pos="4073821" algn="l"/>
                <a:tab pos="4481346" algn="l"/>
                <a:tab pos="4888873" algn="l"/>
                <a:tab pos="5296398" algn="l"/>
                <a:tab pos="5703925" algn="l"/>
                <a:tab pos="6111450" algn="l"/>
                <a:tab pos="6518977" algn="l"/>
                <a:tab pos="6926502" algn="l"/>
                <a:tab pos="7334029" algn="l"/>
                <a:tab pos="7741554" algn="l"/>
                <a:tab pos="8149081" algn="l"/>
              </a:tabLst>
              <a:defRPr/>
            </a:pPr>
            <a:endParaRPr lang="en-US" dirty="0">
              <a:latin typeface="Calibri Light" panose="020F0302020204030204" pitchFamily="34" charset="0"/>
            </a:endParaRPr>
          </a:p>
          <a:p>
            <a:pPr>
              <a:lnSpc>
                <a:spcPct val="85000"/>
              </a:lnSpc>
              <a:buFont typeface="Arial" charset="0"/>
              <a:buChar char="•"/>
              <a:tabLst>
                <a:tab pos="0" algn="l"/>
                <a:tab pos="406086" algn="l"/>
                <a:tab pos="813612" algn="l"/>
                <a:tab pos="1221138" algn="l"/>
                <a:tab pos="1628664" algn="l"/>
                <a:tab pos="2036190" algn="l"/>
                <a:tab pos="2443717" algn="l"/>
                <a:tab pos="2851242" algn="l"/>
                <a:tab pos="3258769" algn="l"/>
                <a:tab pos="3666294" algn="l"/>
                <a:tab pos="4073821" algn="l"/>
                <a:tab pos="4481346" algn="l"/>
                <a:tab pos="4888873" algn="l"/>
                <a:tab pos="5296398" algn="l"/>
                <a:tab pos="5703925" algn="l"/>
                <a:tab pos="6111450" algn="l"/>
                <a:tab pos="6518977" algn="l"/>
                <a:tab pos="6926502" algn="l"/>
                <a:tab pos="7334029" algn="l"/>
                <a:tab pos="7741554" algn="l"/>
                <a:tab pos="8149081" algn="l"/>
              </a:tabLst>
              <a:defRPr/>
            </a:pPr>
            <a:r>
              <a:rPr lang="en-GB" dirty="0">
                <a:latin typeface="Calibri Light" panose="020F0302020204030204" pitchFamily="34" charset="0"/>
              </a:rPr>
              <a:t>  Speeds Technology</a:t>
            </a:r>
          </a:p>
          <a:p>
            <a:pPr>
              <a:lnSpc>
                <a:spcPct val="85000"/>
              </a:lnSpc>
              <a:tabLst>
                <a:tab pos="0" algn="l"/>
                <a:tab pos="406086" algn="l"/>
                <a:tab pos="813612" algn="l"/>
                <a:tab pos="1221138" algn="l"/>
                <a:tab pos="1628664" algn="l"/>
                <a:tab pos="2036190" algn="l"/>
                <a:tab pos="2443717" algn="l"/>
                <a:tab pos="2851242" algn="l"/>
                <a:tab pos="3258769" algn="l"/>
                <a:tab pos="3666294" algn="l"/>
                <a:tab pos="4073821" algn="l"/>
                <a:tab pos="4481346" algn="l"/>
                <a:tab pos="4888873" algn="l"/>
                <a:tab pos="5296398" algn="l"/>
                <a:tab pos="5703925" algn="l"/>
                <a:tab pos="6111450" algn="l"/>
                <a:tab pos="6518977" algn="l"/>
                <a:tab pos="6926502" algn="l"/>
                <a:tab pos="7334029" algn="l"/>
                <a:tab pos="7741554" algn="l"/>
                <a:tab pos="8149081" algn="l"/>
              </a:tabLst>
              <a:defRPr/>
            </a:pPr>
            <a:r>
              <a:rPr lang="en-GB" dirty="0">
                <a:latin typeface="Calibri Light" panose="020F0302020204030204" pitchFamily="34" charset="0"/>
              </a:rPr>
              <a:t>   Development</a:t>
            </a:r>
          </a:p>
          <a:p>
            <a:pPr>
              <a:lnSpc>
                <a:spcPct val="85000"/>
              </a:lnSpc>
              <a:tabLst>
                <a:tab pos="0" algn="l"/>
                <a:tab pos="406086" algn="l"/>
                <a:tab pos="813612" algn="l"/>
                <a:tab pos="1221138" algn="l"/>
                <a:tab pos="1628664" algn="l"/>
                <a:tab pos="2036190" algn="l"/>
                <a:tab pos="2443717" algn="l"/>
                <a:tab pos="2851242" algn="l"/>
                <a:tab pos="3258769" algn="l"/>
                <a:tab pos="3666294" algn="l"/>
                <a:tab pos="4073821" algn="l"/>
                <a:tab pos="4481346" algn="l"/>
                <a:tab pos="4888873" algn="l"/>
                <a:tab pos="5296398" algn="l"/>
                <a:tab pos="5703925" algn="l"/>
                <a:tab pos="6111450" algn="l"/>
                <a:tab pos="6518977" algn="l"/>
                <a:tab pos="6926502" algn="l"/>
                <a:tab pos="7334029" algn="l"/>
                <a:tab pos="7741554" algn="l"/>
                <a:tab pos="8149081" algn="l"/>
              </a:tabLst>
              <a:defRPr/>
            </a:pPr>
            <a:endParaRPr lang="en-US" dirty="0">
              <a:latin typeface="Calibri Light" panose="020F0302020204030204" pitchFamily="34" charset="0"/>
            </a:endParaRPr>
          </a:p>
          <a:p>
            <a:pPr>
              <a:lnSpc>
                <a:spcPct val="85000"/>
              </a:lnSpc>
              <a:buFont typeface="Arial" charset="0"/>
              <a:buChar char="•"/>
              <a:tabLst>
                <a:tab pos="0" algn="l"/>
                <a:tab pos="406086" algn="l"/>
                <a:tab pos="813612" algn="l"/>
                <a:tab pos="1221138" algn="l"/>
                <a:tab pos="1628664" algn="l"/>
                <a:tab pos="2036190" algn="l"/>
                <a:tab pos="2443717" algn="l"/>
                <a:tab pos="2851242" algn="l"/>
                <a:tab pos="3258769" algn="l"/>
                <a:tab pos="3666294" algn="l"/>
                <a:tab pos="4073821" algn="l"/>
                <a:tab pos="4481346" algn="l"/>
                <a:tab pos="4888873" algn="l"/>
                <a:tab pos="5296398" algn="l"/>
                <a:tab pos="5703925" algn="l"/>
                <a:tab pos="6111450" algn="l"/>
                <a:tab pos="6518977" algn="l"/>
                <a:tab pos="6926502" algn="l"/>
                <a:tab pos="7334029" algn="l"/>
                <a:tab pos="7741554" algn="l"/>
                <a:tab pos="8149081" algn="l"/>
              </a:tabLst>
              <a:defRPr/>
            </a:pPr>
            <a:r>
              <a:rPr lang="en-GB" dirty="0">
                <a:latin typeface="Calibri Light" panose="020F0302020204030204" pitchFamily="34" charset="0"/>
              </a:rPr>
              <a:t>  Predictable &amp; Frequent</a:t>
            </a:r>
          </a:p>
          <a:p>
            <a:pPr>
              <a:lnSpc>
                <a:spcPct val="85000"/>
              </a:lnSpc>
              <a:tabLst>
                <a:tab pos="0" algn="l"/>
                <a:tab pos="406086" algn="l"/>
                <a:tab pos="813612" algn="l"/>
                <a:tab pos="1221138" algn="l"/>
                <a:tab pos="1628664" algn="l"/>
                <a:tab pos="2036190" algn="l"/>
                <a:tab pos="2443717" algn="l"/>
                <a:tab pos="2851242" algn="l"/>
                <a:tab pos="3258769" algn="l"/>
                <a:tab pos="3666294" algn="l"/>
                <a:tab pos="4073821" algn="l"/>
                <a:tab pos="4481346" algn="l"/>
                <a:tab pos="4888873" algn="l"/>
                <a:tab pos="5296398" algn="l"/>
                <a:tab pos="5703925" algn="l"/>
                <a:tab pos="6111450" algn="l"/>
                <a:tab pos="6518977" algn="l"/>
                <a:tab pos="6926502" algn="l"/>
                <a:tab pos="7334029" algn="l"/>
                <a:tab pos="7741554" algn="l"/>
                <a:tab pos="8149081" algn="l"/>
              </a:tabLst>
              <a:defRPr/>
            </a:pPr>
            <a:r>
              <a:rPr lang="en-GB" dirty="0">
                <a:latin typeface="Calibri Light" panose="020F0302020204030204" pitchFamily="34" charset="0"/>
              </a:rPr>
              <a:t>   Service</a:t>
            </a:r>
          </a:p>
          <a:p>
            <a:pPr>
              <a:lnSpc>
                <a:spcPct val="85000"/>
              </a:lnSpc>
              <a:tabLst>
                <a:tab pos="0" algn="l"/>
                <a:tab pos="406086" algn="l"/>
                <a:tab pos="813612" algn="l"/>
                <a:tab pos="1221138" algn="l"/>
                <a:tab pos="1628664" algn="l"/>
                <a:tab pos="2036190" algn="l"/>
                <a:tab pos="2443717" algn="l"/>
                <a:tab pos="2851242" algn="l"/>
                <a:tab pos="3258769" algn="l"/>
                <a:tab pos="3666294" algn="l"/>
                <a:tab pos="4073821" algn="l"/>
                <a:tab pos="4481346" algn="l"/>
                <a:tab pos="4888873" algn="l"/>
                <a:tab pos="5296398" algn="l"/>
                <a:tab pos="5703925" algn="l"/>
                <a:tab pos="6111450" algn="l"/>
                <a:tab pos="6518977" algn="l"/>
                <a:tab pos="6926502" algn="l"/>
                <a:tab pos="7334029" algn="l"/>
                <a:tab pos="7741554" algn="l"/>
                <a:tab pos="8149081" algn="l"/>
              </a:tabLst>
              <a:defRPr/>
            </a:pPr>
            <a:endParaRPr lang="en-US" dirty="0">
              <a:latin typeface="Calibri Light" panose="020F0302020204030204" pitchFamily="34" charset="0"/>
            </a:endParaRPr>
          </a:p>
          <a:p>
            <a:pPr>
              <a:lnSpc>
                <a:spcPct val="85000"/>
              </a:lnSpc>
              <a:buFont typeface="Arial" charset="0"/>
              <a:buChar char="•"/>
              <a:tabLst>
                <a:tab pos="0" algn="l"/>
                <a:tab pos="406086" algn="l"/>
                <a:tab pos="813612" algn="l"/>
                <a:tab pos="1221138" algn="l"/>
                <a:tab pos="1628664" algn="l"/>
                <a:tab pos="2036190" algn="l"/>
                <a:tab pos="2443717" algn="l"/>
                <a:tab pos="2851242" algn="l"/>
                <a:tab pos="3258769" algn="l"/>
                <a:tab pos="3666294" algn="l"/>
                <a:tab pos="4073821" algn="l"/>
                <a:tab pos="4481346" algn="l"/>
                <a:tab pos="4888873" algn="l"/>
                <a:tab pos="5296398" algn="l"/>
                <a:tab pos="5703925" algn="l"/>
                <a:tab pos="6111450" algn="l"/>
                <a:tab pos="6518977" algn="l"/>
                <a:tab pos="6926502" algn="l"/>
                <a:tab pos="7334029" algn="l"/>
                <a:tab pos="7741554" algn="l"/>
                <a:tab pos="8149081" algn="l"/>
              </a:tabLst>
              <a:defRPr/>
            </a:pPr>
            <a:r>
              <a:rPr lang="en-GB" dirty="0">
                <a:latin typeface="Calibri Light" panose="020F0302020204030204" pitchFamily="34" charset="0"/>
              </a:rPr>
              <a:t>  Turnkey Pricing</a:t>
            </a:r>
          </a:p>
          <a:p>
            <a:pPr>
              <a:lnSpc>
                <a:spcPct val="85000"/>
              </a:lnSpc>
              <a:tabLst>
                <a:tab pos="0" algn="l"/>
                <a:tab pos="406086" algn="l"/>
                <a:tab pos="813612" algn="l"/>
                <a:tab pos="1221138" algn="l"/>
                <a:tab pos="1628664" algn="l"/>
                <a:tab pos="2036190" algn="l"/>
                <a:tab pos="2443717" algn="l"/>
                <a:tab pos="2851242" algn="l"/>
                <a:tab pos="3258769" algn="l"/>
                <a:tab pos="3666294" algn="l"/>
                <a:tab pos="4073821" algn="l"/>
                <a:tab pos="4481346" algn="l"/>
                <a:tab pos="4888873" algn="l"/>
                <a:tab pos="5296398" algn="l"/>
                <a:tab pos="5703925" algn="l"/>
                <a:tab pos="6111450" algn="l"/>
                <a:tab pos="6518977" algn="l"/>
                <a:tab pos="6926502" algn="l"/>
                <a:tab pos="7334029" algn="l"/>
                <a:tab pos="7741554" algn="l"/>
                <a:tab pos="8149081" algn="l"/>
              </a:tabLst>
              <a:defRPr/>
            </a:pPr>
            <a:endParaRPr lang="en-US" dirty="0">
              <a:latin typeface="Calibri Light" panose="020F0302020204030204" pitchFamily="34" charset="0"/>
            </a:endParaRPr>
          </a:p>
          <a:p>
            <a:pPr>
              <a:lnSpc>
                <a:spcPct val="85000"/>
              </a:lnSpc>
              <a:buFont typeface="Arial" charset="0"/>
              <a:buChar char="•"/>
              <a:tabLst>
                <a:tab pos="0" algn="l"/>
                <a:tab pos="406086" algn="l"/>
                <a:tab pos="813612" algn="l"/>
                <a:tab pos="1221138" algn="l"/>
                <a:tab pos="1628664" algn="l"/>
                <a:tab pos="2036190" algn="l"/>
                <a:tab pos="2443717" algn="l"/>
                <a:tab pos="2851242" algn="l"/>
                <a:tab pos="3258769" algn="l"/>
                <a:tab pos="3666294" algn="l"/>
                <a:tab pos="4073821" algn="l"/>
                <a:tab pos="4481346" algn="l"/>
                <a:tab pos="4888873" algn="l"/>
                <a:tab pos="5296398" algn="l"/>
                <a:tab pos="5703925" algn="l"/>
                <a:tab pos="6111450" algn="l"/>
                <a:tab pos="6518977" algn="l"/>
                <a:tab pos="6926502" algn="l"/>
                <a:tab pos="7334029" algn="l"/>
                <a:tab pos="7741554" algn="l"/>
                <a:tab pos="8149081" algn="l"/>
              </a:tabLst>
              <a:defRPr/>
            </a:pPr>
            <a:r>
              <a:rPr lang="en-GB" dirty="0">
                <a:latin typeface="Calibri Light" panose="020F0302020204030204" pitchFamily="34" charset="0"/>
              </a:rPr>
              <a:t>  </a:t>
            </a:r>
            <a:r>
              <a:rPr lang="en-GB" dirty="0" err="1">
                <a:latin typeface="Calibri Light" panose="020F0302020204030204" pitchFamily="34" charset="0"/>
              </a:rPr>
              <a:t>Pointable</a:t>
            </a:r>
            <a:r>
              <a:rPr lang="en-GB" dirty="0">
                <a:latin typeface="Calibri Light" panose="020F0302020204030204" pitchFamily="34" charset="0"/>
              </a:rPr>
              <a:t> &amp; Moveable</a:t>
            </a:r>
          </a:p>
          <a:p>
            <a:pPr>
              <a:lnSpc>
                <a:spcPct val="85000"/>
              </a:lnSpc>
              <a:tabLst>
                <a:tab pos="0" algn="l"/>
                <a:tab pos="406086" algn="l"/>
                <a:tab pos="813612" algn="l"/>
                <a:tab pos="1221138" algn="l"/>
                <a:tab pos="1628664" algn="l"/>
                <a:tab pos="2036190" algn="l"/>
                <a:tab pos="2443717" algn="l"/>
                <a:tab pos="2851242" algn="l"/>
                <a:tab pos="3258769" algn="l"/>
                <a:tab pos="3666294" algn="l"/>
                <a:tab pos="4073821" algn="l"/>
                <a:tab pos="4481346" algn="l"/>
                <a:tab pos="4888873" algn="l"/>
                <a:tab pos="5296398" algn="l"/>
                <a:tab pos="5703925" algn="l"/>
                <a:tab pos="6111450" algn="l"/>
                <a:tab pos="6518977" algn="l"/>
                <a:tab pos="6926502" algn="l"/>
                <a:tab pos="7334029" algn="l"/>
                <a:tab pos="7741554" algn="l"/>
                <a:tab pos="8149081" algn="l"/>
              </a:tabLst>
              <a:defRPr/>
            </a:pPr>
            <a:endParaRPr lang="en-US" dirty="0">
              <a:latin typeface="Calibri Light" panose="020F0302020204030204" pitchFamily="34" charset="0"/>
            </a:endParaRPr>
          </a:p>
          <a:p>
            <a:pPr>
              <a:lnSpc>
                <a:spcPct val="85000"/>
              </a:lnSpc>
              <a:buFont typeface="Arial" charset="0"/>
              <a:buChar char="•"/>
              <a:tabLst>
                <a:tab pos="0" algn="l"/>
                <a:tab pos="406086" algn="l"/>
                <a:tab pos="813612" algn="l"/>
                <a:tab pos="1221138" algn="l"/>
                <a:tab pos="1628664" algn="l"/>
                <a:tab pos="2036190" algn="l"/>
                <a:tab pos="2443717" algn="l"/>
                <a:tab pos="2851242" algn="l"/>
                <a:tab pos="3258769" algn="l"/>
                <a:tab pos="3666294" algn="l"/>
                <a:tab pos="4073821" algn="l"/>
                <a:tab pos="4481346" algn="l"/>
                <a:tab pos="4888873" algn="l"/>
                <a:tab pos="5296398" algn="l"/>
                <a:tab pos="5703925" algn="l"/>
                <a:tab pos="6111450" algn="l"/>
                <a:tab pos="6518977" algn="l"/>
                <a:tab pos="6926502" algn="l"/>
                <a:tab pos="7334029" algn="l"/>
                <a:tab pos="7741554" algn="l"/>
                <a:tab pos="8149081" algn="l"/>
              </a:tabLst>
              <a:defRPr/>
            </a:pPr>
            <a:r>
              <a:rPr lang="en-GB" dirty="0">
                <a:latin typeface="Calibri Light" panose="020F0302020204030204" pitchFamily="34" charset="0"/>
              </a:rPr>
              <a:t>  High data rates from Payload to Customer</a:t>
            </a:r>
          </a:p>
          <a:p>
            <a:pPr>
              <a:lnSpc>
                <a:spcPct val="85000"/>
              </a:lnSpc>
              <a:tabLst>
                <a:tab pos="0" algn="l"/>
                <a:tab pos="406086" algn="l"/>
                <a:tab pos="813612" algn="l"/>
                <a:tab pos="1221138" algn="l"/>
                <a:tab pos="1628664" algn="l"/>
                <a:tab pos="2036190" algn="l"/>
                <a:tab pos="2443717" algn="l"/>
                <a:tab pos="2851242" algn="l"/>
                <a:tab pos="3258769" algn="l"/>
                <a:tab pos="3666294" algn="l"/>
                <a:tab pos="4073821" algn="l"/>
                <a:tab pos="4481346" algn="l"/>
                <a:tab pos="4888873" algn="l"/>
                <a:tab pos="5296398" algn="l"/>
                <a:tab pos="5703925" algn="l"/>
                <a:tab pos="6111450" algn="l"/>
                <a:tab pos="6518977" algn="l"/>
                <a:tab pos="6926502" algn="l"/>
                <a:tab pos="7334029" algn="l"/>
                <a:tab pos="7741554" algn="l"/>
                <a:tab pos="8149081" algn="l"/>
              </a:tabLst>
              <a:defRPr/>
            </a:pPr>
            <a:endParaRPr lang="en-GB" dirty="0">
              <a:latin typeface="Calibri Light" panose="020F0302020204030204" pitchFamily="34" charset="0"/>
            </a:endParaRPr>
          </a:p>
          <a:p>
            <a:pPr>
              <a:lnSpc>
                <a:spcPct val="85000"/>
              </a:lnSpc>
              <a:buFont typeface="Arial" charset="0"/>
              <a:buChar char="•"/>
              <a:tabLst>
                <a:tab pos="0" algn="l"/>
                <a:tab pos="406086" algn="l"/>
                <a:tab pos="813612" algn="l"/>
                <a:tab pos="1221138" algn="l"/>
                <a:tab pos="1628664" algn="l"/>
                <a:tab pos="2036190" algn="l"/>
                <a:tab pos="2443717" algn="l"/>
                <a:tab pos="2851242" algn="l"/>
                <a:tab pos="3258769" algn="l"/>
                <a:tab pos="3666294" algn="l"/>
                <a:tab pos="4073821" algn="l"/>
                <a:tab pos="4481346" algn="l"/>
                <a:tab pos="4888873" algn="l"/>
                <a:tab pos="5296398" algn="l"/>
                <a:tab pos="5703925" algn="l"/>
                <a:tab pos="6111450" algn="l"/>
                <a:tab pos="6518977" algn="l"/>
                <a:tab pos="6926502" algn="l"/>
                <a:tab pos="7334029" algn="l"/>
                <a:tab pos="7741554" algn="l"/>
                <a:tab pos="8149081" algn="l"/>
              </a:tabLst>
              <a:defRPr/>
            </a:pPr>
            <a:r>
              <a:rPr lang="en-GB" dirty="0">
                <a:latin typeface="Calibri Light" panose="020F0302020204030204" pitchFamily="34" charset="0"/>
              </a:rPr>
              <a:t>  Human Payload Interface</a:t>
            </a:r>
          </a:p>
          <a:p>
            <a:pPr>
              <a:lnSpc>
                <a:spcPct val="85000"/>
              </a:lnSpc>
              <a:tabLst>
                <a:tab pos="0" algn="l"/>
                <a:tab pos="406086" algn="l"/>
                <a:tab pos="813612" algn="l"/>
                <a:tab pos="1221138" algn="l"/>
                <a:tab pos="1628664" algn="l"/>
                <a:tab pos="2036190" algn="l"/>
                <a:tab pos="2443717" algn="l"/>
                <a:tab pos="2851242" algn="l"/>
                <a:tab pos="3258769" algn="l"/>
                <a:tab pos="3666294" algn="l"/>
                <a:tab pos="4073821" algn="l"/>
                <a:tab pos="4481346" algn="l"/>
                <a:tab pos="4888873" algn="l"/>
                <a:tab pos="5296398" algn="l"/>
                <a:tab pos="5703925" algn="l"/>
                <a:tab pos="6111450" algn="l"/>
                <a:tab pos="6518977" algn="l"/>
                <a:tab pos="6926502" algn="l"/>
                <a:tab pos="7334029" algn="l"/>
                <a:tab pos="7741554" algn="l"/>
                <a:tab pos="8149081" algn="l"/>
              </a:tabLst>
              <a:defRPr/>
            </a:pPr>
            <a:endParaRPr lang="en-US" dirty="0">
              <a:latin typeface="Calibri Light" panose="020F0302020204030204" pitchFamily="34" charset="0"/>
            </a:endParaRPr>
          </a:p>
          <a:p>
            <a:pPr>
              <a:lnSpc>
                <a:spcPct val="85000"/>
              </a:lnSpc>
              <a:buFont typeface="Arial" charset="0"/>
              <a:buChar char="•"/>
              <a:tabLst>
                <a:tab pos="0" algn="l"/>
                <a:tab pos="406086" algn="l"/>
                <a:tab pos="813612" algn="l"/>
                <a:tab pos="1221138" algn="l"/>
                <a:tab pos="1628664" algn="l"/>
                <a:tab pos="2036190" algn="l"/>
                <a:tab pos="2443717" algn="l"/>
                <a:tab pos="2851242" algn="l"/>
                <a:tab pos="3258769" algn="l"/>
                <a:tab pos="3666294" algn="l"/>
                <a:tab pos="4073821" algn="l"/>
                <a:tab pos="4481346" algn="l"/>
                <a:tab pos="4888873" algn="l"/>
                <a:tab pos="5296398" algn="l"/>
                <a:tab pos="5703925" algn="l"/>
                <a:tab pos="6111450" algn="l"/>
                <a:tab pos="6518977" algn="l"/>
                <a:tab pos="6926502" algn="l"/>
                <a:tab pos="7334029" algn="l"/>
                <a:tab pos="7741554" algn="l"/>
                <a:tab pos="8149081" algn="l"/>
              </a:tabLst>
              <a:defRPr/>
            </a:pPr>
            <a:r>
              <a:rPr lang="en-GB" dirty="0">
                <a:latin typeface="Calibri Light" panose="020F0302020204030204" pitchFamily="34" charset="0"/>
              </a:rPr>
              <a:t>  Payload Return Available</a:t>
            </a:r>
          </a:p>
          <a:p>
            <a:pPr>
              <a:lnSpc>
                <a:spcPct val="85000"/>
              </a:lnSpc>
              <a:tabLst>
                <a:tab pos="0" algn="l"/>
                <a:tab pos="406086" algn="l"/>
                <a:tab pos="813612" algn="l"/>
                <a:tab pos="1221138" algn="l"/>
                <a:tab pos="1628664" algn="l"/>
                <a:tab pos="2036190" algn="l"/>
                <a:tab pos="2443717" algn="l"/>
                <a:tab pos="2851242" algn="l"/>
                <a:tab pos="3258769" algn="l"/>
                <a:tab pos="3666294" algn="l"/>
                <a:tab pos="4073821" algn="l"/>
                <a:tab pos="4481346" algn="l"/>
                <a:tab pos="4888873" algn="l"/>
                <a:tab pos="5296398" algn="l"/>
                <a:tab pos="5703925" algn="l"/>
                <a:tab pos="6111450" algn="l"/>
                <a:tab pos="6518977" algn="l"/>
                <a:tab pos="6926502" algn="l"/>
                <a:tab pos="7334029" algn="l"/>
                <a:tab pos="7741554" algn="l"/>
                <a:tab pos="8149081" algn="l"/>
              </a:tabLst>
              <a:defRPr/>
            </a:pPr>
            <a:endParaRPr lang="en-US" dirty="0">
              <a:latin typeface="Calibri Light" panose="020F0302020204030204" pitchFamily="34" charset="0"/>
            </a:endParaRPr>
          </a:p>
          <a:p>
            <a:pPr>
              <a:lnSpc>
                <a:spcPct val="85000"/>
              </a:lnSpc>
              <a:buFont typeface="Arial" charset="0"/>
              <a:buChar char="•"/>
              <a:tabLst>
                <a:tab pos="0" algn="l"/>
                <a:tab pos="406086" algn="l"/>
                <a:tab pos="813612" algn="l"/>
                <a:tab pos="1221138" algn="l"/>
                <a:tab pos="1628664" algn="l"/>
                <a:tab pos="2036190" algn="l"/>
                <a:tab pos="2443717" algn="l"/>
                <a:tab pos="2851242" algn="l"/>
                <a:tab pos="3258769" algn="l"/>
                <a:tab pos="3666294" algn="l"/>
                <a:tab pos="4073821" algn="l"/>
                <a:tab pos="4481346" algn="l"/>
                <a:tab pos="4888873" algn="l"/>
                <a:tab pos="5296398" algn="l"/>
                <a:tab pos="5703925" algn="l"/>
                <a:tab pos="6111450" algn="l"/>
                <a:tab pos="6518977" algn="l"/>
                <a:tab pos="6926502" algn="l"/>
                <a:tab pos="7334029" algn="l"/>
                <a:tab pos="7741554" algn="l"/>
                <a:tab pos="8149081" algn="l"/>
              </a:tabLst>
              <a:defRPr/>
            </a:pPr>
            <a:r>
              <a:rPr lang="en-GB" dirty="0">
                <a:latin typeface="Calibri Light" panose="020F0302020204030204" pitchFamily="34" charset="0"/>
              </a:rPr>
              <a:t>  Facility has access to 1KW of power</a:t>
            </a:r>
          </a:p>
          <a:p>
            <a:pPr>
              <a:lnSpc>
                <a:spcPct val="85000"/>
              </a:lnSpc>
              <a:tabLst>
                <a:tab pos="0" algn="l"/>
                <a:tab pos="406086" algn="l"/>
                <a:tab pos="813612" algn="l"/>
                <a:tab pos="1221138" algn="l"/>
                <a:tab pos="1628664" algn="l"/>
                <a:tab pos="2036190" algn="l"/>
                <a:tab pos="2443717" algn="l"/>
                <a:tab pos="2851242" algn="l"/>
                <a:tab pos="3258769" algn="l"/>
                <a:tab pos="3666294" algn="l"/>
                <a:tab pos="4073821" algn="l"/>
                <a:tab pos="4481346" algn="l"/>
                <a:tab pos="4888873" algn="l"/>
                <a:tab pos="5296398" algn="l"/>
                <a:tab pos="5703925" algn="l"/>
                <a:tab pos="6111450" algn="l"/>
                <a:tab pos="6518977" algn="l"/>
                <a:tab pos="6926502" algn="l"/>
                <a:tab pos="7334029" algn="l"/>
                <a:tab pos="7741554" algn="l"/>
                <a:tab pos="8149081" algn="l"/>
              </a:tabLst>
              <a:defRPr/>
            </a:pPr>
            <a:endParaRPr lang="en-US" dirty="0">
              <a:latin typeface="Calibri Light" panose="020F0302020204030204" pitchFamily="34" charset="0"/>
            </a:endParaRPr>
          </a:p>
          <a:p>
            <a:pPr>
              <a:lnSpc>
                <a:spcPct val="85000"/>
              </a:lnSpc>
              <a:buFont typeface="Arial" charset="0"/>
              <a:buChar char="•"/>
              <a:tabLst>
                <a:tab pos="0" algn="l"/>
                <a:tab pos="406086" algn="l"/>
                <a:tab pos="813612" algn="l"/>
                <a:tab pos="1221138" algn="l"/>
                <a:tab pos="1628664" algn="l"/>
                <a:tab pos="2036190" algn="l"/>
                <a:tab pos="2443717" algn="l"/>
                <a:tab pos="2851242" algn="l"/>
                <a:tab pos="3258769" algn="l"/>
                <a:tab pos="3666294" algn="l"/>
                <a:tab pos="4073821" algn="l"/>
                <a:tab pos="4481346" algn="l"/>
                <a:tab pos="4888873" algn="l"/>
                <a:tab pos="5296398" algn="l"/>
                <a:tab pos="5703925" algn="l"/>
                <a:tab pos="6111450" algn="l"/>
                <a:tab pos="6518977" algn="l"/>
                <a:tab pos="6926502" algn="l"/>
                <a:tab pos="7334029" algn="l"/>
                <a:tab pos="7741554" algn="l"/>
                <a:tab pos="8149081" algn="l"/>
              </a:tabLst>
              <a:defRPr/>
            </a:pPr>
            <a:r>
              <a:rPr lang="en-GB" dirty="0">
                <a:latin typeface="Calibri Light" panose="020F0302020204030204" pitchFamily="34" charset="0"/>
              </a:rPr>
              <a:t>  MISSE-X Compatible  </a:t>
            </a:r>
          </a:p>
        </p:txBody>
      </p:sp>
      <p:pic>
        <p:nvPicPr>
          <p:cNvPr id="6" name="Picture Placeholder 17" descr="Screen Shot 2014-01-28 at 9.21.13 AM.png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>
                        <a14:foregroundMark x1="42958" y1="49885" x2="42958" y2="49885"/>
                        <a14:foregroundMark x1="56103" y1="44573" x2="56103" y2="4457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 t="808" b="808"/>
          <a:stretch>
            <a:fillRect/>
          </a:stretch>
        </p:blipFill>
        <p:spPr>
          <a:xfrm>
            <a:off x="81231" y="107769"/>
            <a:ext cx="806631" cy="806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769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15733" y="-441416"/>
            <a:ext cx="9905998" cy="1905000"/>
          </a:xfrm>
        </p:spPr>
        <p:txBody>
          <a:bodyPr/>
          <a:lstStyle/>
          <a:p>
            <a:pPr algn="ctr"/>
            <a:r>
              <a:rPr lang="en-US" dirty="0" smtClean="0"/>
              <a:t>Business model</a:t>
            </a:r>
            <a:endParaRPr lang="en-US" dirty="0"/>
          </a:p>
        </p:txBody>
      </p:sp>
      <p:pic>
        <p:nvPicPr>
          <p:cNvPr id="4" name="Picture Placeholder 17" descr="Screen Shot 2014-01-28 at 9.21.13 AM.png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>
                        <a14:foregroundMark x1="42958" y1="49885" x2="42958" y2="49885"/>
                        <a14:foregroundMark x1="56103" y1="44573" x2="56103" y2="4457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 t="808" b="808"/>
          <a:stretch>
            <a:fillRect/>
          </a:stretch>
        </p:blipFill>
        <p:spPr>
          <a:xfrm>
            <a:off x="81231" y="107769"/>
            <a:ext cx="806631" cy="806631"/>
          </a:xfrm>
          <a:prstGeom prst="rect">
            <a:avLst/>
          </a:prstGeom>
        </p:spPr>
      </p:pic>
      <p:sp>
        <p:nvSpPr>
          <p:cNvPr id="6" name="Rounded Rectangle 5"/>
          <p:cNvSpPr/>
          <p:nvPr/>
        </p:nvSpPr>
        <p:spPr>
          <a:xfrm>
            <a:off x="484546" y="1280160"/>
            <a:ext cx="4124030" cy="5285233"/>
          </a:xfrm>
          <a:prstGeom prst="roundRect">
            <a:avLst/>
          </a:prstGeom>
          <a:solidFill>
            <a:schemeClr val="accent1">
              <a:alpha val="67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93000"/>
              </a:lnSpc>
              <a:defRPr/>
            </a:pPr>
            <a:r>
              <a:rPr lang="en-GB" dirty="0" smtClean="0">
                <a:solidFill>
                  <a:srgbClr val="FFC000"/>
                </a:solidFill>
                <a:latin typeface="Calibri Light" panose="020F0302020204030204" pitchFamily="34" charset="0"/>
              </a:rPr>
              <a:t>E</a:t>
            </a:r>
            <a:endParaRPr lang="en-GB" dirty="0">
              <a:solidFill>
                <a:srgbClr val="000000"/>
              </a:solidFill>
              <a:latin typeface="Calibri Light" panose="020F0302020204030204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5539763" y="1280160"/>
            <a:ext cx="6096000" cy="224676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US" sz="2800" dirty="0" smtClean="0">
                <a:solidFill>
                  <a:srgbClr val="FFFFFF"/>
                </a:solidFill>
                <a:latin typeface="Calibri Light" panose="020F0302020204030204" pitchFamily="34" charset="0"/>
              </a:rPr>
              <a:t>We are working every day to manage the end-to-end service to make it easier on our customers.</a:t>
            </a:r>
            <a:br>
              <a:rPr lang="en-US" sz="2800" dirty="0" smtClean="0">
                <a:solidFill>
                  <a:srgbClr val="FFFFFF"/>
                </a:solidFill>
                <a:latin typeface="Calibri Light" panose="020F0302020204030204" pitchFamily="34" charset="0"/>
              </a:rPr>
            </a:br>
            <a:r>
              <a:rPr lang="en-US" sz="2800" dirty="0" smtClean="0">
                <a:solidFill>
                  <a:srgbClr val="FFFFFF"/>
                </a:solidFill>
                <a:latin typeface="Calibri Light" panose="020F0302020204030204" pitchFamily="34" charset="0"/>
              </a:rPr>
              <a:t>Our customers can focus their energy and time on their  payloads</a:t>
            </a:r>
            <a:endParaRPr lang="en-US" sz="2800" dirty="0">
              <a:latin typeface="Calibri Light" panose="020F0302020204030204" pitchFamily="34" charset="0"/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234" t="16858" r="15403" b="5852"/>
          <a:stretch/>
        </p:blipFill>
        <p:spPr bwMode="auto">
          <a:xfrm>
            <a:off x="7050758" y="3767328"/>
            <a:ext cx="3150845" cy="25088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179139" y="2056644"/>
            <a:ext cx="3565888" cy="39703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Proving utilization in low earth</a:t>
            </a:r>
          </a:p>
          <a:p>
            <a:r>
              <a:rPr lang="en-US" dirty="0" smtClean="0"/>
              <a:t>Orbit;</a:t>
            </a:r>
          </a:p>
          <a:p>
            <a:endParaRPr lang="en-US" dirty="0"/>
          </a:p>
          <a:p>
            <a:r>
              <a:rPr lang="en-US" dirty="0" smtClean="0"/>
              <a:t>Proving demand exists when</a:t>
            </a:r>
          </a:p>
          <a:p>
            <a:r>
              <a:rPr lang="en-US" dirty="0" smtClean="0"/>
              <a:t>Customer needs can be met</a:t>
            </a:r>
          </a:p>
          <a:p>
            <a:endParaRPr lang="en-US" dirty="0"/>
          </a:p>
          <a:p>
            <a:r>
              <a:rPr lang="en-US" dirty="0" smtClean="0"/>
              <a:t>Proving viability of space</a:t>
            </a:r>
          </a:p>
          <a:p>
            <a:r>
              <a:rPr lang="en-US" dirty="0" smtClean="0"/>
              <a:t>Station platform</a:t>
            </a:r>
          </a:p>
          <a:p>
            <a:endParaRPr lang="en-US" dirty="0"/>
          </a:p>
          <a:p>
            <a:r>
              <a:rPr lang="en-US" dirty="0" smtClean="0"/>
              <a:t>Now—looking to stimulate</a:t>
            </a:r>
          </a:p>
          <a:p>
            <a:r>
              <a:rPr lang="en-US" dirty="0" smtClean="0"/>
              <a:t>Other markets, such as </a:t>
            </a:r>
          </a:p>
          <a:p>
            <a:r>
              <a:rPr lang="en-US" dirty="0" smtClean="0"/>
              <a:t>Earth Observation from station</a:t>
            </a:r>
          </a:p>
          <a:p>
            <a:r>
              <a:rPr lang="en-US" dirty="0" smtClean="0"/>
              <a:t>And then moving beyond </a:t>
            </a:r>
          </a:p>
          <a:p>
            <a:r>
              <a:rPr lang="en-US" dirty="0" smtClean="0"/>
              <a:t>Station</a:t>
            </a:r>
          </a:p>
        </p:txBody>
      </p:sp>
    </p:spTree>
    <p:extLst>
      <p:ext uri="{BB962C8B-B14F-4D97-AF65-F5344CB8AC3E}">
        <p14:creationId xmlns:p14="http://schemas.microsoft.com/office/powerpoint/2010/main" val="25012919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sh">
  <a:themeElements>
    <a:clrScheme name="Mesh">
      <a:dk1>
        <a:sysClr val="windowText" lastClr="000000"/>
      </a:dk1>
      <a:lt1>
        <a:sysClr val="window" lastClr="FFFFFF"/>
      </a:lt1>
      <a:dk2>
        <a:srgbClr val="363D46"/>
      </a:dk2>
      <a:lt2>
        <a:srgbClr val="EBEBEB"/>
      </a:lt2>
      <a:accent1>
        <a:srgbClr val="6F6F6F"/>
      </a:accent1>
      <a:accent2>
        <a:srgbClr val="BFBFA5"/>
      </a:accent2>
      <a:accent3>
        <a:srgbClr val="DCD084"/>
      </a:accent3>
      <a:accent4>
        <a:srgbClr val="E7BF5F"/>
      </a:accent4>
      <a:accent5>
        <a:srgbClr val="E9A039"/>
      </a:accent5>
      <a:accent6>
        <a:srgbClr val="CF7133"/>
      </a:accent6>
      <a:hlink>
        <a:srgbClr val="F28943"/>
      </a:hlink>
      <a:folHlink>
        <a:srgbClr val="F1B76C"/>
      </a:folHlink>
    </a:clrScheme>
    <a:fontScheme name="Mesh">
      <a:majorFont>
        <a:latin typeface="Century Gothic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Mesh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84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50800" dist="25400" dir="13500000">
              <a:srgbClr val="000000">
                <a:alpha val="5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>
            <a:bevelT w="25400" h="25400" prst="slope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98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28000"/>
                <a:satMod val="94000"/>
                <a:lumMod val="20000"/>
              </a:schemeClr>
              <a:schemeClr val="phClr">
                <a:tint val="94000"/>
                <a:shade val="84000"/>
                <a:satMod val="148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esh" id="{789EC3FE-34FD-429C-9918-760025E6C145}" vid="{B8BE45C0-8141-4D58-8C71-A009BC26FBBB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TC103457485[[fn=Mesh]]</Template>
  <TotalTime>178</TotalTime>
  <Words>875</Words>
  <Application>Microsoft Office PowerPoint</Application>
  <PresentationFormat>Widescreen</PresentationFormat>
  <Paragraphs>180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2" baseType="lpstr">
      <vt:lpstr>MS Gothic</vt:lpstr>
      <vt:lpstr>Arial</vt:lpstr>
      <vt:lpstr>Calibri Light</vt:lpstr>
      <vt:lpstr>Century Gothic</vt:lpstr>
      <vt:lpstr>Mangal</vt:lpstr>
      <vt:lpstr>Myriad Pro Light</vt:lpstr>
      <vt:lpstr>Mesh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The nanoracks cubesat deployer</vt:lpstr>
      <vt:lpstr>Nanoracks cubesat mission (nr-cm3)</vt:lpstr>
      <vt:lpstr>PowerPoint Presentation</vt:lpstr>
      <vt:lpstr>PowerPoint Presentation</vt:lpstr>
      <vt:lpstr>PowerPoint Presentation</vt:lpstr>
      <vt:lpstr>PowerPoint Presentation</vt:lpstr>
      <vt:lpstr>ISS Small &amp; Micro Sat Launches (1-180 kg) </vt:lpstr>
      <vt:lpstr>External Platform Program </vt:lpstr>
      <vt:lpstr>benefits</vt:lpstr>
      <vt:lpstr>Business model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Abby Dickes</dc:creator>
  <cp:lastModifiedBy>Mike Johnson</cp:lastModifiedBy>
  <cp:revision>27</cp:revision>
  <dcterms:created xsi:type="dcterms:W3CDTF">2014-06-04T14:06:21Z</dcterms:created>
  <dcterms:modified xsi:type="dcterms:W3CDTF">2014-07-16T13:08:10Z</dcterms:modified>
</cp:coreProperties>
</file>