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61" r:id="rId2"/>
    <p:sldId id="369" r:id="rId3"/>
    <p:sldId id="377" r:id="rId4"/>
    <p:sldId id="370" r:id="rId5"/>
    <p:sldId id="371" r:id="rId6"/>
    <p:sldId id="372" r:id="rId7"/>
    <p:sldId id="373" r:id="rId8"/>
    <p:sldId id="374" r:id="rId9"/>
    <p:sldId id="375" r:id="rId10"/>
    <p:sldId id="376" r:id="rId11"/>
    <p:sldId id="352" r:id="rId12"/>
    <p:sldId id="322" r:id="rId13"/>
    <p:sldId id="378" r:id="rId14"/>
    <p:sldId id="358" r:id="rId15"/>
    <p:sldId id="359" r:id="rId16"/>
    <p:sldId id="357" r:id="rId17"/>
    <p:sldId id="386" r:id="rId18"/>
    <p:sldId id="385" r:id="rId19"/>
    <p:sldId id="387" r:id="rId20"/>
    <p:sldId id="360" r:id="rId21"/>
    <p:sldId id="361" r:id="rId22"/>
    <p:sldId id="362" r:id="rId23"/>
    <p:sldId id="365" r:id="rId24"/>
    <p:sldId id="389" r:id="rId25"/>
    <p:sldId id="355" r:id="rId26"/>
    <p:sldId id="363" r:id="rId27"/>
    <p:sldId id="366" r:id="rId28"/>
    <p:sldId id="367" r:id="rId29"/>
    <p:sldId id="364" r:id="rId30"/>
    <p:sldId id="319" r:id="rId31"/>
    <p:sldId id="381" r:id="rId32"/>
    <p:sldId id="383" r:id="rId33"/>
  </p:sldIdLst>
  <p:sldSz cx="9601200" cy="7315200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127" autoAdjust="0"/>
  </p:normalViewPr>
  <p:slideViewPr>
    <p:cSldViewPr snapToGrid="0">
      <p:cViewPr>
        <p:scale>
          <a:sx n="100" d="100"/>
          <a:sy n="100" d="100"/>
        </p:scale>
        <p:origin x="-954" y="258"/>
      </p:cViewPr>
      <p:guideLst>
        <p:guide orient="horz" pos="2304"/>
        <p:guide pos="30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38" d="100"/>
          <a:sy n="38" d="100"/>
        </p:scale>
        <p:origin x="-1506" y="-90"/>
      </p:cViewPr>
      <p:guideLst>
        <p:guide orient="horz" pos="2927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74044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-36751"/>
            <a:ext cx="3038475" cy="533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891" tIns="0" rIns="18891" bIns="0" numCol="1" anchor="t" anchorCtr="0" compatLnSpc="1">
            <a:prstTxWarp prst="textNoShape">
              <a:avLst/>
            </a:prstTxWarp>
          </a:bodyPr>
          <a:lstStyle>
            <a:lvl1pPr defTabSz="919764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6" y="-36751"/>
            <a:ext cx="3038475" cy="533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891" tIns="0" rIns="18891" bIns="0" numCol="1" anchor="t" anchorCtr="0" compatLnSpc="1">
            <a:prstTxWarp prst="textNoShape">
              <a:avLst/>
            </a:prstTxWarp>
          </a:bodyPr>
          <a:lstStyle>
            <a:lvl1pPr algn="r" defTabSz="919764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46188" y="733425"/>
            <a:ext cx="4521200" cy="34464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9" y="4416509"/>
            <a:ext cx="5140325" cy="415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04" tIns="45652" rIns="91304" bIns="456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797865"/>
            <a:ext cx="3038475" cy="461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891" tIns="0" rIns="18891" bIns="0" numCol="1" anchor="b" anchorCtr="0" compatLnSpc="1">
            <a:prstTxWarp prst="textNoShape">
              <a:avLst/>
            </a:prstTxWarp>
          </a:bodyPr>
          <a:lstStyle>
            <a:lvl1pPr defTabSz="919764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6" y="8797865"/>
            <a:ext cx="3038475" cy="461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891" tIns="0" rIns="18891" bIns="0" numCol="1" anchor="b" anchorCtr="0" compatLnSpc="1">
            <a:prstTxWarp prst="textNoShape">
              <a:avLst/>
            </a:prstTxWarp>
          </a:bodyPr>
          <a:lstStyle>
            <a:lvl1pPr algn="r" defTabSz="919764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fld id="{C64DA90F-CA40-499B-9387-478DCB4CAC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768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271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60375" algn="l" defTabSz="9271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20750" algn="l" defTabSz="9271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81125" algn="l" defTabSz="9271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41500" algn="l" defTabSz="9271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E6EB2C-1E08-44BB-97E3-4B6E09E787C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C2F3D9-6EE6-488E-A797-E3E96E2E36E2}" type="slidenum">
              <a:rPr lang="en-US"/>
              <a:pPr/>
              <a:t>4</a:t>
            </a:fld>
            <a:endParaRPr lang="en-US"/>
          </a:p>
        </p:txBody>
      </p:sp>
      <p:sp>
        <p:nvSpPr>
          <p:cNvPr id="219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E6EB2C-1E08-44BB-97E3-4B6E09E787C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E6EB2C-1E08-44BB-97E3-4B6E09E787CF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E6EB2C-1E08-44BB-97E3-4B6E09E787CF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E6EB2C-1E08-44BB-97E3-4B6E09E787CF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E6EB2C-1E08-44BB-97E3-4B6E09E787CF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E6EB2C-1E08-44BB-97E3-4B6E09E787CF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879475" y="6827838"/>
            <a:ext cx="20002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defRPr/>
            </a:pPr>
            <a:endParaRPr lang="en-US" altLang="en-US">
              <a:cs typeface="+mn-cs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7040563" y="6827838"/>
            <a:ext cx="20002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defRPr/>
            </a:pPr>
            <a:endParaRPr lang="en-US" altLang="en-US">
              <a:cs typeface="+mn-cs"/>
            </a:endParaRPr>
          </a:p>
        </p:txBody>
      </p:sp>
      <p:pic>
        <p:nvPicPr>
          <p:cNvPr id="4" name="Picture 17" descr="3d_mtbl_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287338"/>
            <a:ext cx="1036638" cy="83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0"/>
          <p:cNvSpPr txBox="1">
            <a:spLocks noChangeArrowheads="1"/>
          </p:cNvSpPr>
          <p:nvPr userDrawn="1"/>
        </p:nvSpPr>
        <p:spPr bwMode="auto">
          <a:xfrm>
            <a:off x="427038" y="385763"/>
            <a:ext cx="48434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spcBef>
                <a:spcPct val="50000"/>
              </a:spcBef>
              <a:defRPr/>
            </a:pPr>
            <a:r>
              <a:rPr lang="en-US" altLang="en-US" sz="1600">
                <a:latin typeface="Tahoma" pitchFamily="34" charset="0"/>
                <a:cs typeface="+mn-cs"/>
              </a:rPr>
              <a:t>National Aeronautics and Space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3458082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291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825" y="4700588"/>
            <a:ext cx="8161338" cy="14525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825" y="3100388"/>
            <a:ext cx="8161338" cy="16002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34661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7038" y="1377950"/>
            <a:ext cx="4341812" cy="5265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1250" y="1377950"/>
            <a:ext cx="4341813" cy="5265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54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425" y="293688"/>
            <a:ext cx="8642350" cy="1219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9425" y="1636713"/>
            <a:ext cx="4243388" cy="682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425" y="2319338"/>
            <a:ext cx="4243388" cy="42148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6800" y="1636713"/>
            <a:ext cx="4244975" cy="682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6800" y="2319338"/>
            <a:ext cx="4244975" cy="42148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493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7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2335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425" y="290513"/>
            <a:ext cx="3159125" cy="12398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4438" y="290513"/>
            <a:ext cx="5367337" cy="62436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9425" y="1530350"/>
            <a:ext cx="3159125" cy="50038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0406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1188" y="5121275"/>
            <a:ext cx="5761037" cy="6032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81188" y="654050"/>
            <a:ext cx="5761037" cy="43894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81188" y="5724525"/>
            <a:ext cx="5761037" cy="85883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32966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527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4850" y="596900"/>
            <a:ext cx="2208213" cy="60467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7038" y="596900"/>
            <a:ext cx="6475412" cy="60467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405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auto">
          <a:xfrm>
            <a:off x="4552951" y="7010401"/>
            <a:ext cx="352425" cy="1524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lIns="91432" tIns="45716" rIns="91432" bIns="45716"/>
          <a:lstStyle/>
          <a:p>
            <a:pPr>
              <a:defRPr/>
            </a:pPr>
            <a:endParaRPr lang="en-US"/>
          </a:p>
        </p:txBody>
      </p:sp>
      <p:pic>
        <p:nvPicPr>
          <p:cNvPr id="3" name="Picture 17" descr="3d_mtbl_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373063"/>
            <a:ext cx="1036638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0"/>
          <p:cNvSpPr txBox="1">
            <a:spLocks noChangeArrowheads="1"/>
          </p:cNvSpPr>
          <p:nvPr userDrawn="1"/>
        </p:nvSpPr>
        <p:spPr bwMode="auto">
          <a:xfrm>
            <a:off x="760414" y="279400"/>
            <a:ext cx="4843462" cy="292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24" tIns="45712" rIns="91424" bIns="45712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300" dirty="0">
                <a:latin typeface="Tahoma" pitchFamily="34" charset="0"/>
                <a:cs typeface="Tahoma" pitchFamily="34" charset="0"/>
              </a:rPr>
              <a:t>National Aeronautics and Space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370737572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auto">
          <a:xfrm>
            <a:off x="4552951" y="7010401"/>
            <a:ext cx="352425" cy="1524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lIns="91432" tIns="45716" rIns="91432" bIns="45716"/>
          <a:lstStyle/>
          <a:p>
            <a:pPr>
              <a:defRPr/>
            </a:pPr>
            <a:endParaRPr lang="en-US"/>
          </a:p>
        </p:txBody>
      </p:sp>
      <p:pic>
        <p:nvPicPr>
          <p:cNvPr id="3" name="Picture 17" descr="3d_mtbl_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373063"/>
            <a:ext cx="1036638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0"/>
          <p:cNvSpPr txBox="1">
            <a:spLocks noChangeArrowheads="1"/>
          </p:cNvSpPr>
          <p:nvPr userDrawn="1"/>
        </p:nvSpPr>
        <p:spPr bwMode="auto">
          <a:xfrm>
            <a:off x="760414" y="279400"/>
            <a:ext cx="4843462" cy="292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24" tIns="45712" rIns="91424" bIns="45712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300" dirty="0">
                <a:latin typeface="Tahoma" pitchFamily="34" charset="0"/>
                <a:cs typeface="Tahoma" pitchFamily="34" charset="0"/>
              </a:rPr>
              <a:t>National Aeronautics and Space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1192833331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auto">
          <a:xfrm>
            <a:off x="4552951" y="7010401"/>
            <a:ext cx="352425" cy="1524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lIns="91432" tIns="45716" rIns="91432" bIns="45716"/>
          <a:lstStyle/>
          <a:p>
            <a:pPr>
              <a:defRPr/>
            </a:pPr>
            <a:endParaRPr lang="en-US"/>
          </a:p>
        </p:txBody>
      </p:sp>
      <p:pic>
        <p:nvPicPr>
          <p:cNvPr id="3" name="Picture 17" descr="3d_mtbl_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373063"/>
            <a:ext cx="1036638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0"/>
          <p:cNvSpPr txBox="1">
            <a:spLocks noChangeArrowheads="1"/>
          </p:cNvSpPr>
          <p:nvPr userDrawn="1"/>
        </p:nvSpPr>
        <p:spPr bwMode="auto">
          <a:xfrm>
            <a:off x="760414" y="279400"/>
            <a:ext cx="4843462" cy="292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24" tIns="45712" rIns="91424" bIns="45712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300" dirty="0">
                <a:latin typeface="Tahoma" pitchFamily="34" charset="0"/>
                <a:cs typeface="Tahoma" pitchFamily="34" charset="0"/>
              </a:rPr>
              <a:t>National Aeronautics and Space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164163513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auto">
          <a:xfrm>
            <a:off x="4552951" y="7010401"/>
            <a:ext cx="352425" cy="1524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lIns="91432" tIns="45716" rIns="91432" bIns="45716"/>
          <a:lstStyle/>
          <a:p>
            <a:pPr>
              <a:defRPr/>
            </a:pPr>
            <a:endParaRPr lang="en-US"/>
          </a:p>
        </p:txBody>
      </p:sp>
      <p:pic>
        <p:nvPicPr>
          <p:cNvPr id="3" name="Picture 17" descr="3d_mtbl_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373063"/>
            <a:ext cx="1036638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0"/>
          <p:cNvSpPr txBox="1">
            <a:spLocks noChangeArrowheads="1"/>
          </p:cNvSpPr>
          <p:nvPr userDrawn="1"/>
        </p:nvSpPr>
        <p:spPr bwMode="auto">
          <a:xfrm>
            <a:off x="760414" y="279400"/>
            <a:ext cx="4843462" cy="292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24" tIns="45712" rIns="91424" bIns="45712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300" dirty="0">
                <a:latin typeface="Tahoma" pitchFamily="34" charset="0"/>
                <a:cs typeface="Tahoma" pitchFamily="34" charset="0"/>
              </a:rPr>
              <a:t>National Aeronautics and Space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195158929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auto">
          <a:xfrm>
            <a:off x="4552951" y="7010401"/>
            <a:ext cx="352425" cy="1524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lIns="91432" tIns="45716" rIns="91432" bIns="45716"/>
          <a:lstStyle/>
          <a:p>
            <a:pPr>
              <a:defRPr/>
            </a:pPr>
            <a:endParaRPr lang="en-US"/>
          </a:p>
        </p:txBody>
      </p:sp>
      <p:pic>
        <p:nvPicPr>
          <p:cNvPr id="3" name="Picture 17" descr="3d_mtbl_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373063"/>
            <a:ext cx="1036638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0"/>
          <p:cNvSpPr txBox="1">
            <a:spLocks noChangeArrowheads="1"/>
          </p:cNvSpPr>
          <p:nvPr userDrawn="1"/>
        </p:nvSpPr>
        <p:spPr bwMode="auto">
          <a:xfrm>
            <a:off x="760414" y="279400"/>
            <a:ext cx="4843462" cy="292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24" tIns="45712" rIns="91424" bIns="45712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300" dirty="0">
                <a:latin typeface="Tahoma" pitchFamily="34" charset="0"/>
                <a:cs typeface="Tahoma" pitchFamily="34" charset="0"/>
              </a:rPr>
              <a:t>National Aeronautics and Space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1143915725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auto">
          <a:xfrm>
            <a:off x="4552951" y="7010401"/>
            <a:ext cx="352425" cy="1524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lIns="91432" tIns="45716" rIns="91432" bIns="45716"/>
          <a:lstStyle/>
          <a:p>
            <a:pPr>
              <a:defRPr/>
            </a:pPr>
            <a:endParaRPr lang="en-US"/>
          </a:p>
        </p:txBody>
      </p:sp>
      <p:pic>
        <p:nvPicPr>
          <p:cNvPr id="3" name="Picture 17" descr="3d_mtbl_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373063"/>
            <a:ext cx="1036638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0"/>
          <p:cNvSpPr txBox="1">
            <a:spLocks noChangeArrowheads="1"/>
          </p:cNvSpPr>
          <p:nvPr userDrawn="1"/>
        </p:nvSpPr>
        <p:spPr bwMode="auto">
          <a:xfrm>
            <a:off x="760414" y="279400"/>
            <a:ext cx="4843462" cy="292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24" tIns="45712" rIns="91424" bIns="45712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300" dirty="0">
                <a:latin typeface="Tahoma" pitchFamily="34" charset="0"/>
                <a:cs typeface="Tahoma" pitchFamily="34" charset="0"/>
              </a:rPr>
              <a:t>National Aeronautics and Space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511404772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27038" y="1377950"/>
            <a:ext cx="8836025" cy="526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7332" tIns="48667" rIns="97332" bIns="486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7" name="Rectangle 4"/>
          <p:cNvSpPr>
            <a:spLocks noChangeArrowheads="1"/>
          </p:cNvSpPr>
          <p:nvPr/>
        </p:nvSpPr>
        <p:spPr bwMode="auto">
          <a:xfrm>
            <a:off x="879475" y="6827838"/>
            <a:ext cx="20002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defRPr/>
            </a:pPr>
            <a:endParaRPr lang="en-US" altLang="en-US">
              <a:cs typeface="+mn-cs"/>
            </a:endParaRPr>
          </a:p>
        </p:txBody>
      </p:sp>
      <p:sp>
        <p:nvSpPr>
          <p:cNvPr id="1028" name="Rectangle 5"/>
          <p:cNvSpPr>
            <a:spLocks noChangeArrowheads="1"/>
          </p:cNvSpPr>
          <p:nvPr/>
        </p:nvSpPr>
        <p:spPr bwMode="auto">
          <a:xfrm>
            <a:off x="7040563" y="6827838"/>
            <a:ext cx="20002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defRPr/>
            </a:pPr>
            <a:endParaRPr lang="en-US" altLang="en-US">
              <a:cs typeface="+mn-cs"/>
            </a:endParaRPr>
          </a:p>
        </p:txBody>
      </p:sp>
      <p:sp>
        <p:nvSpPr>
          <p:cNvPr id="1029" name="Rectangle 7"/>
          <p:cNvSpPr>
            <a:spLocks noChangeArrowheads="1"/>
          </p:cNvSpPr>
          <p:nvPr/>
        </p:nvSpPr>
        <p:spPr bwMode="auto">
          <a:xfrm>
            <a:off x="754063" y="293688"/>
            <a:ext cx="389096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332" tIns="48667" rIns="97332" bIns="48667">
            <a:spAutoFit/>
          </a:bodyPr>
          <a:lstStyle>
            <a:lvl1pPr defTabSz="9667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667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667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667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667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lnSpc>
                <a:spcPct val="90000"/>
              </a:lnSpc>
              <a:defRPr/>
            </a:pPr>
            <a:r>
              <a:rPr lang="en-US" altLang="en-US" sz="1300">
                <a:latin typeface="Tahoma" pitchFamily="34" charset="0"/>
                <a:cs typeface="+mn-cs"/>
              </a:rPr>
              <a:t>National Aeronautics and Space Administration</a:t>
            </a:r>
          </a:p>
        </p:txBody>
      </p:sp>
      <p:sp>
        <p:nvSpPr>
          <p:cNvPr id="1030" name="Text Box 38"/>
          <p:cNvSpPr txBox="1">
            <a:spLocks noChangeArrowheads="1"/>
          </p:cNvSpPr>
          <p:nvPr/>
        </p:nvSpPr>
        <p:spPr bwMode="auto">
          <a:xfrm>
            <a:off x="4589463" y="6938963"/>
            <a:ext cx="41433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spcBef>
                <a:spcPct val="50000"/>
              </a:spcBef>
              <a:defRPr/>
            </a:pPr>
            <a:fld id="{0821420B-A493-4579-8F1A-5EB9187E4947}" type="slidenum">
              <a:rPr lang="en-US" altLang="en-US" sz="1200">
                <a:latin typeface="Tahoma" pitchFamily="34" charset="0"/>
                <a:cs typeface="+mn-cs"/>
              </a:rPr>
              <a:pPr eaLnBrk="0" hangingPunct="0">
                <a:spcBef>
                  <a:spcPct val="50000"/>
                </a:spcBef>
                <a:defRPr/>
              </a:pPr>
              <a:t>‹#›</a:t>
            </a:fld>
            <a:endParaRPr lang="en-US" altLang="en-US" sz="1200">
              <a:latin typeface="Tahoma" pitchFamily="34" charset="0"/>
              <a:cs typeface="+mn-cs"/>
            </a:endParaRPr>
          </a:p>
        </p:txBody>
      </p:sp>
      <p:sp>
        <p:nvSpPr>
          <p:cNvPr id="1031" name="AutoShape 40"/>
          <p:cNvSpPr>
            <a:spLocks noChangeArrowheads="1"/>
          </p:cNvSpPr>
          <p:nvPr/>
        </p:nvSpPr>
        <p:spPr bwMode="auto">
          <a:xfrm>
            <a:off x="293688" y="293688"/>
            <a:ext cx="8996362" cy="1047750"/>
          </a:xfrm>
          <a:prstGeom prst="roundRect">
            <a:avLst>
              <a:gd name="adj" fmla="val 47574"/>
            </a:avLst>
          </a:prstGeom>
          <a:solidFill>
            <a:srgbClr val="DDDDDD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defRPr/>
            </a:pPr>
            <a:endParaRPr lang="en-US" altLang="en-US">
              <a:cs typeface="+mn-cs"/>
            </a:endParaRPr>
          </a:p>
        </p:txBody>
      </p:sp>
      <p:sp>
        <p:nvSpPr>
          <p:cNvPr id="1032" name="Rectangle 41"/>
          <p:cNvSpPr>
            <a:spLocks noGrp="1" noChangeArrowheads="1"/>
          </p:cNvSpPr>
          <p:nvPr>
            <p:ph type="title"/>
          </p:nvPr>
        </p:nvSpPr>
        <p:spPr bwMode="auto">
          <a:xfrm>
            <a:off x="1644650" y="596900"/>
            <a:ext cx="6299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pic>
        <p:nvPicPr>
          <p:cNvPr id="1033" name="Picture 42" descr="3d_mtbl_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75" y="377825"/>
            <a:ext cx="9874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AutoShape 44"/>
          <p:cNvSpPr>
            <a:spLocks noChangeArrowheads="1"/>
          </p:cNvSpPr>
          <p:nvPr/>
        </p:nvSpPr>
        <p:spPr bwMode="auto">
          <a:xfrm flipV="1">
            <a:off x="384175" y="6856413"/>
            <a:ext cx="8880475" cy="103187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FFFFFF"/>
              </a:gs>
              <a:gs pos="50000">
                <a:srgbClr val="003399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defRPr/>
            </a:pPr>
            <a:endParaRPr lang="en-US" altLang="en-US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27" r:id="rId2"/>
    <p:sldLayoutId id="2147483928" r:id="rId3"/>
    <p:sldLayoutId id="2147483929" r:id="rId4"/>
    <p:sldLayoutId id="2147483930" r:id="rId5"/>
    <p:sldLayoutId id="2147483931" r:id="rId6"/>
    <p:sldLayoutId id="2147483932" r:id="rId7"/>
    <p:sldLayoutId id="2147483933" r:id="rId8"/>
    <p:sldLayoutId id="2147483934" r:id="rId9"/>
    <p:sldLayoutId id="2147483935" r:id="rId10"/>
    <p:sldLayoutId id="2147483936" r:id="rId11"/>
    <p:sldLayoutId id="2147483938" r:id="rId12"/>
    <p:sldLayoutId id="2147483939" r:id="rId13"/>
    <p:sldLayoutId id="2147483940" r:id="rId14"/>
    <p:sldLayoutId id="2147483941" r:id="rId15"/>
    <p:sldLayoutId id="2147483942" r:id="rId16"/>
    <p:sldLayoutId id="2147483943" r:id="rId17"/>
  </p:sldLayoutIdLst>
  <p:txStyles>
    <p:titleStyle>
      <a:lvl1pPr algn="ctr" defTabSz="966788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ctr" defTabSz="966788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ctr" defTabSz="966788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ctr" defTabSz="966788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ctr" defTabSz="966788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ctr" defTabSz="966788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6pPr>
      <a:lvl7pPr marL="914400" algn="ctr" defTabSz="966788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7pPr>
      <a:lvl8pPr marL="1371600" algn="ctr" defTabSz="966788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8pPr>
      <a:lvl9pPr marL="1828800" algn="ctr" defTabSz="966788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9pPr>
    </p:titleStyle>
    <p:bodyStyle>
      <a:lvl1pPr marL="361950" indent="-361950" algn="l" defTabSz="966788" rtl="0" eaLnBrk="0" fontAlgn="base" hangingPunct="0">
        <a:spcBef>
          <a:spcPct val="20000"/>
        </a:spcBef>
        <a:spcAft>
          <a:spcPct val="0"/>
        </a:spcAft>
        <a:buChar char="•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785813" indent="-303213" algn="l" defTabSz="966788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2pPr>
      <a:lvl3pPr marL="1208088" indent="-241300" algn="l" defTabSz="966788" rtl="0" eaLnBrk="0" fontAlgn="base" hangingPunct="0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</a:defRPr>
      </a:lvl3pPr>
      <a:lvl4pPr marL="1692275" indent="-242888" algn="l" defTabSz="966788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sz="1300">
          <a:solidFill>
            <a:schemeClr val="tx1"/>
          </a:solidFill>
          <a:latin typeface="+mn-lt"/>
        </a:defRPr>
      </a:lvl4pPr>
      <a:lvl5pPr marL="2174875" indent="-241300" algn="l" defTabSz="966788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o"/>
        <a:defRPr sz="1300">
          <a:solidFill>
            <a:schemeClr val="tx1"/>
          </a:solidFill>
          <a:latin typeface="+mn-lt"/>
        </a:defRPr>
      </a:lvl5pPr>
      <a:lvl6pPr marL="2632075" indent="-241300" algn="l" defTabSz="966788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o"/>
        <a:defRPr sz="1300">
          <a:solidFill>
            <a:schemeClr val="tx1"/>
          </a:solidFill>
          <a:latin typeface="+mn-lt"/>
        </a:defRPr>
      </a:lvl6pPr>
      <a:lvl7pPr marL="3089275" indent="-241300" algn="l" defTabSz="966788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o"/>
        <a:defRPr sz="1300">
          <a:solidFill>
            <a:schemeClr val="tx1"/>
          </a:solidFill>
          <a:latin typeface="+mn-lt"/>
        </a:defRPr>
      </a:lvl7pPr>
      <a:lvl8pPr marL="3546475" indent="-241300" algn="l" defTabSz="966788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o"/>
        <a:defRPr sz="1300">
          <a:solidFill>
            <a:schemeClr val="tx1"/>
          </a:solidFill>
          <a:latin typeface="+mn-lt"/>
        </a:defRPr>
      </a:lvl8pPr>
      <a:lvl9pPr marL="4003675" indent="-241300" algn="l" defTabSz="966788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o"/>
        <a:defRPr sz="1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wmf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isag.jsc.nasa.gov/content/folder817/Gimbal_lg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hyperlink" Target="http://isag.jsc.nasa.gov/content/folder817/inner.j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cid:image005.png@01CB6A17.90559130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tif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26"/>
          <p:cNvSpPr>
            <a:spLocks noGrp="1" noChangeArrowheads="1"/>
          </p:cNvSpPr>
          <p:nvPr>
            <p:ph type="ctrTitle" idx="4294967295"/>
          </p:nvPr>
        </p:nvSpPr>
        <p:spPr>
          <a:xfrm>
            <a:off x="1144588" y="1168400"/>
            <a:ext cx="7312025" cy="3759200"/>
          </a:xfrm>
        </p:spPr>
        <p:txBody>
          <a:bodyPr/>
          <a:lstStyle/>
          <a:p>
            <a:r>
              <a:rPr lang="en-US" altLang="en-US" sz="3800" dirty="0" smtClean="0"/>
              <a:t/>
            </a:r>
            <a:br>
              <a:rPr lang="en-US" altLang="en-US" sz="3800" dirty="0" smtClean="0"/>
            </a:br>
            <a:r>
              <a:rPr lang="en-US" altLang="en-US" sz="3800" dirty="0" smtClean="0"/>
              <a:t>Micrometeoroid and Orbital Debris (MMOD) Risk Overview</a:t>
            </a:r>
            <a:br>
              <a:rPr lang="en-US" altLang="en-US" sz="3800" dirty="0" smtClean="0"/>
            </a:br>
            <a:endParaRPr lang="en-US" altLang="en-US" sz="3800" dirty="0" smtClean="0"/>
          </a:p>
        </p:txBody>
      </p:sp>
      <p:sp>
        <p:nvSpPr>
          <p:cNvPr id="3075" name="Rectangle 1027"/>
          <p:cNvSpPr>
            <a:spLocks noGrp="1" noChangeArrowheads="1"/>
          </p:cNvSpPr>
          <p:nvPr>
            <p:ph type="subTitle" idx="4294967295"/>
          </p:nvPr>
        </p:nvSpPr>
        <p:spPr>
          <a:xfrm>
            <a:off x="1447800" y="5008563"/>
            <a:ext cx="6705600" cy="19050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altLang="en-US" sz="2000" dirty="0" smtClean="0"/>
              <a:t>Eric Christiansen</a:t>
            </a:r>
          </a:p>
          <a:p>
            <a:pPr marL="0" indent="0" algn="ctr">
              <a:buFontTx/>
              <a:buNone/>
            </a:pPr>
            <a:r>
              <a:rPr lang="en-US" altLang="en-US" sz="2000" dirty="0" smtClean="0"/>
              <a:t>NASA Johnson Space Center</a:t>
            </a:r>
          </a:p>
          <a:p>
            <a:pPr marL="0" indent="0" algn="ctr">
              <a:buFontTx/>
              <a:buNone/>
            </a:pPr>
            <a:r>
              <a:rPr lang="en-US" altLang="en-US" sz="2000" dirty="0" smtClean="0"/>
              <a:t>July 2014</a:t>
            </a:r>
          </a:p>
          <a:p>
            <a:pPr marL="0" indent="0" algn="ctr">
              <a:buFontTx/>
              <a:buNone/>
            </a:pPr>
            <a:endParaRPr lang="en-US" altLang="en-US" sz="2000" dirty="0" smtClean="0"/>
          </a:p>
          <a:p>
            <a:pPr marL="0" indent="0" algn="ctr">
              <a:buFontTx/>
              <a:buNone/>
            </a:pPr>
            <a:endParaRPr lang="en-US" alt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Background on micrometeoroid and orbital debris (MMOD) environment</a:t>
            </a:r>
          </a:p>
          <a:p>
            <a:r>
              <a:rPr lang="en-US" dirty="0" smtClean="0"/>
              <a:t>MMOD shielding overview</a:t>
            </a:r>
          </a:p>
          <a:p>
            <a:r>
              <a:rPr lang="en-US" dirty="0" smtClean="0"/>
              <a:t>ISS MMOD risk issues</a:t>
            </a:r>
          </a:p>
          <a:p>
            <a:pPr lvl="1"/>
            <a:r>
              <a:rPr lang="en-US" dirty="0" smtClean="0"/>
              <a:t>Radiators</a:t>
            </a:r>
          </a:p>
          <a:p>
            <a:pPr lvl="1"/>
            <a:r>
              <a:rPr lang="en-US" dirty="0" smtClean="0"/>
              <a:t>Solar arrays</a:t>
            </a:r>
          </a:p>
          <a:p>
            <a:pPr lvl="1"/>
            <a:r>
              <a:rPr lang="en-US" dirty="0" smtClean="0"/>
              <a:t>Solar array masts</a:t>
            </a:r>
          </a:p>
          <a:p>
            <a:pPr lvl="1"/>
            <a:r>
              <a:rPr lang="en-US" dirty="0" smtClean="0"/>
              <a:t>EVA Handrails</a:t>
            </a:r>
          </a:p>
          <a:p>
            <a:pPr lvl="1"/>
            <a:r>
              <a:rPr lang="en-US" dirty="0" smtClean="0"/>
              <a:t>Hardware behind bumpers or covers</a:t>
            </a:r>
          </a:p>
          <a:p>
            <a:pPr lvl="1"/>
            <a:r>
              <a:rPr lang="en-US" dirty="0" smtClean="0"/>
              <a:t>Return vehicle thermal protection systems (TPS)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14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MMOD Environment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Orbital Debris provided by JSC &amp; is the predominate threat in low Earth orbit</a:t>
            </a:r>
          </a:p>
          <a:p>
            <a:pPr lvl="1"/>
            <a:r>
              <a:rPr lang="en-US" dirty="0" smtClean="0"/>
              <a:t>ORDEM 3.0 is latest model (released December 2013)</a:t>
            </a:r>
          </a:p>
          <a:p>
            <a:pPr lvl="1"/>
            <a:r>
              <a:rPr lang="en-US" dirty="0" smtClean="0"/>
              <a:t>Man-made objects in orbit about Earth impacting up to 16 km/s</a:t>
            </a:r>
          </a:p>
          <a:p>
            <a:pPr lvl="2"/>
            <a:r>
              <a:rPr lang="en-US" dirty="0" smtClean="0"/>
              <a:t>average 9-10 km/s for ISS orbit</a:t>
            </a:r>
          </a:p>
          <a:p>
            <a:pPr lvl="1"/>
            <a:r>
              <a:rPr lang="en-US" dirty="0" smtClean="0"/>
              <a:t>High-density debris (steel) is major issue</a:t>
            </a:r>
          </a:p>
          <a:p>
            <a:pPr lvl="1"/>
            <a:r>
              <a:rPr lang="en-US" dirty="0"/>
              <a:t>http://orbitaldebris.jsc.nasa.gov/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Meteoroid model provided by MSFC</a:t>
            </a:r>
          </a:p>
          <a:p>
            <a:pPr lvl="1"/>
            <a:r>
              <a:rPr lang="en-US" dirty="0" smtClean="0"/>
              <a:t>MEM-R2 is latest release</a:t>
            </a:r>
          </a:p>
          <a:p>
            <a:pPr lvl="1"/>
            <a:r>
              <a:rPr lang="en-US" dirty="0" smtClean="0"/>
              <a:t>http://www.nasa.gov/offices/meo/home/index.html</a:t>
            </a:r>
          </a:p>
          <a:p>
            <a:pPr lvl="1"/>
            <a:r>
              <a:rPr lang="en-US" dirty="0" smtClean="0"/>
              <a:t>Natural particles in orbit about sun</a:t>
            </a:r>
          </a:p>
          <a:p>
            <a:pPr lvl="2"/>
            <a:r>
              <a:rPr lang="en-US" dirty="0" smtClean="0"/>
              <a:t>Mg-silicates, Ni-Fe, others</a:t>
            </a:r>
          </a:p>
          <a:p>
            <a:pPr lvl="1"/>
            <a:r>
              <a:rPr lang="en-US" dirty="0" smtClean="0"/>
              <a:t>Meteoroid environment (MEM): 11-72 km/s</a:t>
            </a:r>
          </a:p>
          <a:p>
            <a:pPr lvl="2"/>
            <a:r>
              <a:rPr lang="en-US" dirty="0" smtClean="0"/>
              <a:t>Average 22-23 km/s</a:t>
            </a:r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579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MMOD </a:t>
            </a:r>
            <a:r>
              <a:rPr lang="en-US" dirty="0"/>
              <a:t>Environment Models</a:t>
            </a:r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3380" y="1390791"/>
            <a:ext cx="8934450" cy="5572761"/>
          </a:xfrm>
        </p:spPr>
        <p:txBody>
          <a:bodyPr/>
          <a:lstStyle/>
          <a:p>
            <a:r>
              <a:rPr lang="en-US" dirty="0"/>
              <a:t>Meteoroids consist of background sporadic flux (static), and streams from meteor showers (variable)</a:t>
            </a:r>
          </a:p>
          <a:p>
            <a:pPr lvl="1"/>
            <a:r>
              <a:rPr lang="en-US" dirty="0"/>
              <a:t>Occasionally, showers can turn into storms</a:t>
            </a:r>
          </a:p>
          <a:p>
            <a:r>
              <a:rPr lang="en-US" dirty="0" smtClean="0"/>
              <a:t>Orbital Debris is dynamic, changing as function of the rate of on-orbit explosions &amp; collisions, launch rate and atmospheric drag/solar activity</a:t>
            </a:r>
          </a:p>
          <a:p>
            <a:pPr>
              <a:buFontTx/>
              <a:buNone/>
            </a:pP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11" y="3249545"/>
            <a:ext cx="4428302" cy="3359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23950" y="6591300"/>
            <a:ext cx="32944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latin typeface="+mn-lt"/>
              </a:rPr>
              <a:t>Note, Spatial Density is proportional to impact risk</a:t>
            </a:r>
            <a:endParaRPr lang="en-US" sz="1100" dirty="0">
              <a:latin typeface="+mn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647" y="3235393"/>
            <a:ext cx="4524727" cy="341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952625" y="3048000"/>
            <a:ext cx="12522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+mn-lt"/>
              </a:rPr>
              <a:t>400km altitude</a:t>
            </a:r>
            <a:endParaRPr lang="en-US" sz="1200" b="1" dirty="0"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10375" y="3009900"/>
            <a:ext cx="12522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+mn-lt"/>
              </a:rPr>
              <a:t>705km altitude</a:t>
            </a:r>
            <a:endParaRPr lang="en-US" sz="1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251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2282825" y="6029325"/>
            <a:ext cx="4611688" cy="35075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>
                <a:latin typeface="Tahoma" pitchFamily="34" charset="0"/>
              </a:rPr>
              <a:t>Cataloged objects &gt;10 cm diameter</a:t>
            </a:r>
          </a:p>
        </p:txBody>
      </p:sp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2286000" y="1393825"/>
            <a:ext cx="4611688" cy="35075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>
                <a:latin typeface="Tahoma" pitchFamily="34" charset="0"/>
              </a:rPr>
              <a:t>1960</a:t>
            </a:r>
          </a:p>
        </p:txBody>
      </p:sp>
      <p:pic>
        <p:nvPicPr>
          <p:cNvPr id="5124" name="Picture 7" descr="D:\Documents and Settings\jopiela\My Documents\work\74D\visualization\stills\1yr_intervals\1960_001_Le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801814"/>
            <a:ext cx="4205288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8" descr="D:\Documents and Settings\jopiela\My Documents\work\74D\visualization\stills\1yr_intervals\1960_001_Go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64" y="1801814"/>
            <a:ext cx="4205287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114472" y="6978227"/>
            <a:ext cx="291390" cy="32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61" tIns="48331" rIns="96661" bIns="48331">
            <a:spAutoFit/>
          </a:bodyPr>
          <a:lstStyle/>
          <a:p>
            <a:fld id="{16A238C2-54DD-4877-AFC2-88DCE61EA9F4}" type="slidenum">
              <a:rPr lang="en-US" sz="1500" b="1"/>
              <a:pPr/>
              <a:t>5</a:t>
            </a:fld>
            <a:endParaRPr lang="en-US" sz="1500" b="1" dirty="0"/>
          </a:p>
        </p:txBody>
      </p:sp>
    </p:spTree>
    <p:extLst>
      <p:ext uri="{BB962C8B-B14F-4D97-AF65-F5344CB8AC3E}">
        <p14:creationId xmlns:p14="http://schemas.microsoft.com/office/powerpoint/2010/main" val="2245798354"/>
      </p:ext>
    </p:extLst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2282825" y="6029325"/>
            <a:ext cx="4611688" cy="35075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>
                <a:latin typeface="Tahoma" pitchFamily="34" charset="0"/>
              </a:rPr>
              <a:t>Cataloged objects &gt;10 cm diameter</a:t>
            </a:r>
          </a:p>
        </p:txBody>
      </p:sp>
      <p:sp>
        <p:nvSpPr>
          <p:cNvPr id="7171" name="Text Box 4"/>
          <p:cNvSpPr txBox="1">
            <a:spLocks noChangeArrowheads="1"/>
          </p:cNvSpPr>
          <p:nvPr/>
        </p:nvSpPr>
        <p:spPr bwMode="auto">
          <a:xfrm>
            <a:off x="2286000" y="1393825"/>
            <a:ext cx="4611688" cy="35075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>
                <a:latin typeface="Tahoma" pitchFamily="34" charset="0"/>
              </a:rPr>
              <a:t>1970</a:t>
            </a:r>
          </a:p>
        </p:txBody>
      </p:sp>
      <p:pic>
        <p:nvPicPr>
          <p:cNvPr id="7172" name="Picture 8" descr="D:\Documents and Settings\jopiela\My Documents\work\74D\visualization\stills\1yr_intervals\1970_001_Le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801814"/>
            <a:ext cx="4205288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9" descr="D:\Documents and Settings\jopiela\My Documents\work\74D\visualization\stills\1yr_intervals\1970_001_Go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64" y="1801814"/>
            <a:ext cx="4205287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114472" y="6978227"/>
            <a:ext cx="291390" cy="32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61" tIns="48331" rIns="96661" bIns="48331">
            <a:spAutoFit/>
          </a:bodyPr>
          <a:lstStyle/>
          <a:p>
            <a:fld id="{16A238C2-54DD-4877-AFC2-88DCE61EA9F4}" type="slidenum">
              <a:rPr lang="en-US" sz="1500" b="1"/>
              <a:pPr/>
              <a:t>6</a:t>
            </a:fld>
            <a:endParaRPr lang="en-US" sz="1500" b="1" dirty="0"/>
          </a:p>
        </p:txBody>
      </p:sp>
    </p:spTree>
    <p:extLst>
      <p:ext uri="{BB962C8B-B14F-4D97-AF65-F5344CB8AC3E}">
        <p14:creationId xmlns:p14="http://schemas.microsoft.com/office/powerpoint/2010/main" val="1383880985"/>
      </p:ext>
    </p:extLst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ChangeArrowheads="1"/>
          </p:cNvSpPr>
          <p:nvPr/>
        </p:nvSpPr>
        <p:spPr bwMode="auto">
          <a:xfrm>
            <a:off x="2282825" y="6029325"/>
            <a:ext cx="4611688" cy="35075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>
                <a:latin typeface="Tahoma" pitchFamily="34" charset="0"/>
              </a:rPr>
              <a:t>Cataloged objects &gt;10 cm diameter</a:t>
            </a:r>
          </a:p>
        </p:txBody>
      </p:sp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2286000" y="1393825"/>
            <a:ext cx="4611688" cy="35075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>
                <a:latin typeface="Tahoma" pitchFamily="34" charset="0"/>
              </a:rPr>
              <a:t>1980</a:t>
            </a:r>
          </a:p>
        </p:txBody>
      </p:sp>
      <p:pic>
        <p:nvPicPr>
          <p:cNvPr id="9220" name="Picture 7" descr="D:\Documents and Settings\jopiela\My Documents\work\74D\visualization\stills\1yr_intervals\1980_001_Le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801814"/>
            <a:ext cx="4205288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8" descr="D:\Documents and Settings\jopiela\My Documents\work\74D\visualization\stills\1yr_intervals\1980_001_Go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64" y="1801814"/>
            <a:ext cx="4205287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114472" y="6978227"/>
            <a:ext cx="291390" cy="32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61" tIns="48331" rIns="96661" bIns="48331">
            <a:spAutoFit/>
          </a:bodyPr>
          <a:lstStyle/>
          <a:p>
            <a:fld id="{16A238C2-54DD-4877-AFC2-88DCE61EA9F4}" type="slidenum">
              <a:rPr lang="en-US" sz="1500" b="1"/>
              <a:pPr/>
              <a:t>7</a:t>
            </a:fld>
            <a:endParaRPr lang="en-US" sz="1500" b="1" dirty="0"/>
          </a:p>
        </p:txBody>
      </p:sp>
    </p:spTree>
    <p:extLst>
      <p:ext uri="{BB962C8B-B14F-4D97-AF65-F5344CB8AC3E}">
        <p14:creationId xmlns:p14="http://schemas.microsoft.com/office/powerpoint/2010/main" val="1625156306"/>
      </p:ext>
    </p:extLst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3"/>
          <p:cNvSpPr txBox="1">
            <a:spLocks noChangeArrowheads="1"/>
          </p:cNvSpPr>
          <p:nvPr/>
        </p:nvSpPr>
        <p:spPr bwMode="auto">
          <a:xfrm>
            <a:off x="2282825" y="6029325"/>
            <a:ext cx="4611688" cy="35075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>
                <a:latin typeface="Tahoma" pitchFamily="34" charset="0"/>
              </a:rPr>
              <a:t>Cataloged objects &gt;10 cm diameter</a:t>
            </a:r>
          </a:p>
        </p:txBody>
      </p:sp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2286000" y="1393825"/>
            <a:ext cx="4611688" cy="35075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>
                <a:latin typeface="Tahoma" pitchFamily="34" charset="0"/>
              </a:rPr>
              <a:t>1990</a:t>
            </a:r>
          </a:p>
        </p:txBody>
      </p:sp>
      <p:pic>
        <p:nvPicPr>
          <p:cNvPr id="11268" name="Picture 7" descr="D:\Documents and Settings\jopiela\My Documents\work\74D\visualization\stills\1yr_intervals\1990_001_Le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801814"/>
            <a:ext cx="4205288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8" descr="D:\Documents and Settings\jopiela\My Documents\work\74D\visualization\stills\1yr_intervals\1990_001_Go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64" y="1801814"/>
            <a:ext cx="4205287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114472" y="6978227"/>
            <a:ext cx="291390" cy="32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61" tIns="48331" rIns="96661" bIns="48331">
            <a:spAutoFit/>
          </a:bodyPr>
          <a:lstStyle/>
          <a:p>
            <a:fld id="{16A238C2-54DD-4877-AFC2-88DCE61EA9F4}" type="slidenum">
              <a:rPr lang="en-US" sz="1500" b="1"/>
              <a:pPr/>
              <a:t>8</a:t>
            </a:fld>
            <a:endParaRPr lang="en-US" sz="1500" b="1" dirty="0"/>
          </a:p>
        </p:txBody>
      </p:sp>
    </p:spTree>
    <p:extLst>
      <p:ext uri="{BB962C8B-B14F-4D97-AF65-F5344CB8AC3E}">
        <p14:creationId xmlns:p14="http://schemas.microsoft.com/office/powerpoint/2010/main" val="3972311439"/>
      </p:ext>
    </p:extLst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2282825" y="6029325"/>
            <a:ext cx="4611688" cy="35075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>
                <a:latin typeface="Tahoma" pitchFamily="34" charset="0"/>
              </a:rPr>
              <a:t>Cataloged objects &gt;10 cm diameter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2286000" y="1393825"/>
            <a:ext cx="4611688" cy="35075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>
                <a:latin typeface="Tahoma" pitchFamily="34" charset="0"/>
              </a:rPr>
              <a:t>2000</a:t>
            </a:r>
          </a:p>
        </p:txBody>
      </p:sp>
      <p:pic>
        <p:nvPicPr>
          <p:cNvPr id="13316" name="Picture 7" descr="D:\Documents and Settings\jopiela\My Documents\work\74D\visualization\stills\1yr_intervals\2000_001_Le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801814"/>
            <a:ext cx="4205288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8" descr="D:\Documents and Settings\jopiela\My Documents\work\74D\visualization\stills\1yr_intervals\2000_001_Go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64" y="1801814"/>
            <a:ext cx="4205287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114472" y="6978227"/>
            <a:ext cx="291390" cy="32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61" tIns="48331" rIns="96661" bIns="48331">
            <a:spAutoFit/>
          </a:bodyPr>
          <a:lstStyle/>
          <a:p>
            <a:fld id="{16A238C2-54DD-4877-AFC2-88DCE61EA9F4}" type="slidenum">
              <a:rPr lang="en-US" sz="1500" b="1"/>
              <a:pPr/>
              <a:t>9</a:t>
            </a:fld>
            <a:endParaRPr lang="en-US" sz="1500" b="1" dirty="0"/>
          </a:p>
        </p:txBody>
      </p:sp>
    </p:spTree>
    <p:extLst>
      <p:ext uri="{BB962C8B-B14F-4D97-AF65-F5344CB8AC3E}">
        <p14:creationId xmlns:p14="http://schemas.microsoft.com/office/powerpoint/2010/main" val="3806650650"/>
      </p:ext>
    </p:extLst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2282825" y="6029325"/>
            <a:ext cx="4611688" cy="35075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>
                <a:latin typeface="Tahoma" pitchFamily="34" charset="0"/>
              </a:rPr>
              <a:t>Cataloged objects &gt;10 cm diameter</a:t>
            </a:r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2286000" y="1393825"/>
            <a:ext cx="4611688" cy="349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86486" tIns="43243" rIns="86486" bIns="43243">
            <a:spAutoFit/>
          </a:bodyPr>
          <a:lstStyle/>
          <a:p>
            <a:pPr algn="ctr" defTabSz="865111">
              <a:spcBef>
                <a:spcPct val="50000"/>
              </a:spcBef>
            </a:pPr>
            <a:r>
              <a:rPr lang="en-US" sz="1700" b="1" dirty="0" smtClean="0">
                <a:latin typeface="Tahoma" pitchFamily="34" charset="0"/>
              </a:rPr>
              <a:t>2010</a:t>
            </a:r>
            <a:endParaRPr lang="en-US" sz="1700" b="1" dirty="0">
              <a:latin typeface="Tahoma" pitchFamily="34" charset="0"/>
            </a:endParaRPr>
          </a:p>
        </p:txBody>
      </p:sp>
      <p:pic>
        <p:nvPicPr>
          <p:cNvPr id="15364" name="Picture 10" descr="D:\Documents and Settings\jopiela\My Documents\work\74D\visualization\stills\2009_213_Go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64" y="1801814"/>
            <a:ext cx="4205287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11" descr="D:\Documents and Settings\jopiela\My Documents\work\74D\visualization\stills\2009_213_Le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801814"/>
            <a:ext cx="4205288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114472" y="6978227"/>
            <a:ext cx="291390" cy="32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61" tIns="48331" rIns="96661" bIns="48331">
            <a:spAutoFit/>
          </a:bodyPr>
          <a:lstStyle/>
          <a:p>
            <a:fld id="{16A238C2-54DD-4877-AFC2-88DCE61EA9F4}" type="slidenum">
              <a:rPr lang="en-US" sz="1500" b="1"/>
              <a:pPr/>
              <a:t>10</a:t>
            </a:fld>
            <a:endParaRPr lang="en-US" sz="1500" b="1" dirty="0"/>
          </a:p>
        </p:txBody>
      </p:sp>
    </p:spTree>
    <p:extLst>
      <p:ext uri="{BB962C8B-B14F-4D97-AF65-F5344CB8AC3E}">
        <p14:creationId xmlns:p14="http://schemas.microsoft.com/office/powerpoint/2010/main" val="2153176192"/>
      </p:ext>
    </p:extLst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412875" y="596900"/>
            <a:ext cx="6530975" cy="579438"/>
          </a:xfrm>
        </p:spPr>
        <p:txBody>
          <a:bodyPr/>
          <a:lstStyle/>
          <a:p>
            <a:r>
              <a:rPr lang="en-US" altLang="en-US" dirty="0" smtClean="0"/>
              <a:t>Effects of Micrometeoroid and </a:t>
            </a:r>
            <a:br>
              <a:rPr lang="en-US" altLang="en-US" dirty="0" smtClean="0"/>
            </a:br>
            <a:r>
              <a:rPr lang="en-US" altLang="en-US" dirty="0" smtClean="0"/>
              <a:t>Orbital Debris (MMOD) Impacts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88" y="1566863"/>
            <a:ext cx="8836025" cy="5230812"/>
          </a:xfrm>
        </p:spPr>
        <p:txBody>
          <a:bodyPr/>
          <a:lstStyle/>
          <a:p>
            <a:pPr marL="228600" indent="-228600">
              <a:spcBef>
                <a:spcPts val="300"/>
              </a:spcBef>
              <a:spcAft>
                <a:spcPts val="400"/>
              </a:spcAft>
              <a:defRPr/>
            </a:pPr>
            <a:r>
              <a:rPr lang="en-US" dirty="0"/>
              <a:t>Even small MMOD impacts can cause a lot of damage</a:t>
            </a:r>
          </a:p>
          <a:p>
            <a:pPr marL="652463" lvl="1" indent="-228600">
              <a:spcBef>
                <a:spcPts val="300"/>
              </a:spcBef>
              <a:spcAft>
                <a:spcPts val="400"/>
              </a:spcAft>
              <a:defRPr/>
            </a:pPr>
            <a:r>
              <a:rPr lang="en-US" dirty="0"/>
              <a:t>Hypervelocity MMOD impacts represent a substantial threat to spacecraft </a:t>
            </a:r>
          </a:p>
          <a:p>
            <a:pPr marL="652463" lvl="1" indent="-228600">
              <a:spcBef>
                <a:spcPts val="300"/>
              </a:spcBef>
              <a:spcAft>
                <a:spcPts val="400"/>
              </a:spcAft>
              <a:defRPr/>
            </a:pPr>
            <a:r>
              <a:rPr lang="en-US" dirty="0"/>
              <a:t>Rule of thumb: at 7km/s, aluminum sphere can penetrate completely through an aluminum plate 4x the sphere’s diameter</a:t>
            </a:r>
          </a:p>
          <a:p>
            <a:pPr marL="0" indent="0"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dirty="0" smtClean="0"/>
          </a:p>
        </p:txBody>
      </p:sp>
      <p:pic>
        <p:nvPicPr>
          <p:cNvPr id="19460" name="Picture 19" descr="IMG_31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62" y="3375912"/>
            <a:ext cx="3514725" cy="336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99487" y="2985387"/>
            <a:ext cx="3030537" cy="4619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200" b="1" dirty="0"/>
              <a:t>Damage from a 1.3cm diameter  sphere at 7km/s</a:t>
            </a:r>
          </a:p>
        </p:txBody>
      </p:sp>
      <p:pic>
        <p:nvPicPr>
          <p:cNvPr id="19464" name="Picture 4" descr="sd_2009_015,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409311"/>
            <a:ext cx="27432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003800" y="2952111"/>
            <a:ext cx="2768600" cy="4619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200" b="1" dirty="0"/>
              <a:t>Comparison of size of projectile to size of impact crater</a:t>
            </a:r>
          </a:p>
        </p:txBody>
      </p:sp>
      <p:sp>
        <p:nvSpPr>
          <p:cNvPr id="2" name="Oval 1"/>
          <p:cNvSpPr/>
          <p:nvPr/>
        </p:nvSpPr>
        <p:spPr bwMode="auto">
          <a:xfrm>
            <a:off x="3438525" y="4276725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03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330200" y="6789738"/>
            <a:ext cx="8991600" cy="449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Wingdings" pitchFamily="2" charset="2"/>
              <a:buChar char="Ø"/>
              <a:defRPr sz="13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b="0">
              <a:latin typeface="Times New Roman" pitchFamily="18" charset="0"/>
            </a:endParaRPr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1403350" y="635000"/>
            <a:ext cx="6530975" cy="579438"/>
          </a:xfrm>
        </p:spPr>
        <p:txBody>
          <a:bodyPr/>
          <a:lstStyle/>
          <a:p>
            <a:r>
              <a:rPr lang="en-US" altLang="en-US" sz="2000" dirty="0" smtClean="0"/>
              <a:t>Monolithic versus Stuffed Whipple Shield</a:t>
            </a:r>
            <a:br>
              <a:rPr lang="en-US" altLang="en-US" sz="2000" dirty="0" smtClean="0"/>
            </a:br>
            <a:r>
              <a:rPr lang="en-US" altLang="en-US" sz="2000" dirty="0" smtClean="0"/>
              <a:t>Weight Comparison of Equal-Performance Shielding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endParaRPr lang="en-US" altLang="en-US" sz="1400" dirty="0" smtClean="0"/>
          </a:p>
        </p:txBody>
      </p:sp>
      <p:sp>
        <p:nvSpPr>
          <p:cNvPr id="2150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en-US" altLang="en-US" dirty="0" smtClean="0"/>
              <a:t> </a:t>
            </a:r>
          </a:p>
        </p:txBody>
      </p:sp>
      <p:grpSp>
        <p:nvGrpSpPr>
          <p:cNvPr id="21509" name="Group 9"/>
          <p:cNvGrpSpPr>
            <a:grpSpLocks/>
          </p:cNvGrpSpPr>
          <p:nvPr/>
        </p:nvGrpSpPr>
        <p:grpSpPr bwMode="auto">
          <a:xfrm>
            <a:off x="815975" y="1279525"/>
            <a:ext cx="7905750" cy="6065838"/>
            <a:chOff x="554058" y="780691"/>
            <a:chExt cx="7904912" cy="6065244"/>
          </a:xfrm>
        </p:grpSpPr>
        <p:sp>
          <p:nvSpPr>
            <p:cNvPr id="21511" name="TextBox 10"/>
            <p:cNvSpPr txBox="1">
              <a:spLocks noChangeArrowheads="1"/>
            </p:cNvSpPr>
            <p:nvPr/>
          </p:nvSpPr>
          <p:spPr bwMode="auto">
            <a:xfrm>
              <a:off x="4221877" y="1952035"/>
              <a:ext cx="81578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800">
                  <a:latin typeface="Times New Roman" pitchFamily="18" charset="0"/>
                </a:rPr>
                <a:t>Scale: 1” = 1”</a:t>
              </a:r>
              <a:endParaRPr lang="en-US" altLang="en-US" sz="800" i="1">
                <a:latin typeface="Times New Roman" pitchFamily="18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009699" y="2536294"/>
              <a:ext cx="3171489" cy="4114397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000175" y="2526770"/>
              <a:ext cx="3171489" cy="7301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>
              <a:off x="6585919" y="1974374"/>
              <a:ext cx="0" cy="412710"/>
            </a:xfrm>
            <a:prstGeom prst="straightConnector1">
              <a:avLst/>
            </a:prstGeom>
            <a:ln w="4762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14"/>
            <p:cNvSpPr/>
            <p:nvPr/>
          </p:nvSpPr>
          <p:spPr>
            <a:xfrm>
              <a:off x="852476" y="3441080"/>
              <a:ext cx="3171489" cy="187465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2209800" y="2374036"/>
              <a:ext cx="466344" cy="466344"/>
            </a:xfrm>
            <a:prstGeom prst="ellipse">
              <a:avLst/>
            </a:prstGeom>
            <a:solidFill>
              <a:srgbClr val="99CCFF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>
              <a:off x="2438221" y="2890272"/>
              <a:ext cx="0" cy="411122"/>
            </a:xfrm>
            <a:prstGeom prst="straightConnector1">
              <a:avLst/>
            </a:prstGeom>
            <a:ln w="4762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angle 17"/>
            <p:cNvSpPr/>
            <p:nvPr/>
          </p:nvSpPr>
          <p:spPr>
            <a:xfrm>
              <a:off x="5000175" y="3849029"/>
              <a:ext cx="3171489" cy="73018"/>
            </a:xfrm>
            <a:prstGeom prst="rect">
              <a:avLst/>
            </a:prstGeom>
            <a:pattFill prst="zigZag">
              <a:fgClr>
                <a:schemeClr val="bg1"/>
              </a:fgClr>
              <a:bgClr>
                <a:srgbClr val="00B0F0"/>
              </a:bgClr>
            </a:patt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009699" y="4382376"/>
              <a:ext cx="3171489" cy="184132"/>
            </a:xfrm>
            <a:prstGeom prst="rect">
              <a:avLst/>
            </a:prstGeom>
            <a:pattFill prst="dkHorz">
              <a:fgClr>
                <a:schemeClr val="bg1"/>
              </a:fgClr>
              <a:bgClr>
                <a:srgbClr val="9999FF"/>
              </a:bgClr>
            </a:patt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09699" y="4572858"/>
              <a:ext cx="3171489" cy="184132"/>
            </a:xfrm>
            <a:prstGeom prst="rect">
              <a:avLst/>
            </a:prstGeom>
            <a:pattFill prst="dkHorz">
              <a:fgClr>
                <a:schemeClr val="bg1"/>
              </a:fgClr>
              <a:bgClr>
                <a:srgbClr val="FFC000"/>
              </a:bgClr>
            </a:patt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5009699" y="6479258"/>
              <a:ext cx="3171489" cy="17460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Oval 21"/>
            <p:cNvSpPr>
              <a:spLocks noChangeAspect="1"/>
            </p:cNvSpPr>
            <p:nvPr/>
          </p:nvSpPr>
          <p:spPr>
            <a:xfrm>
              <a:off x="6362887" y="1459636"/>
              <a:ext cx="466344" cy="466344"/>
            </a:xfrm>
            <a:prstGeom prst="ellipse">
              <a:avLst/>
            </a:prstGeom>
            <a:solidFill>
              <a:srgbClr val="99CCFF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Equal 22"/>
            <p:cNvSpPr>
              <a:spLocks/>
            </p:cNvSpPr>
            <p:nvPr/>
          </p:nvSpPr>
          <p:spPr>
            <a:xfrm>
              <a:off x="4071585" y="4001414"/>
              <a:ext cx="914303" cy="914310"/>
            </a:xfrm>
            <a:prstGeom prst="mathEqual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528" name="TextBox 23"/>
            <p:cNvSpPr txBox="1">
              <a:spLocks noChangeArrowheads="1"/>
            </p:cNvSpPr>
            <p:nvPr/>
          </p:nvSpPr>
          <p:spPr bwMode="auto">
            <a:xfrm>
              <a:off x="711200" y="1628805"/>
              <a:ext cx="3479800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000" i="1">
                  <a:solidFill>
                    <a:srgbClr val="C00000"/>
                  </a:solidFill>
                  <a:latin typeface="Times New Roman" pitchFamily="18" charset="0"/>
                </a:rPr>
                <a:t>Aluminum “Monolith” Shield</a:t>
              </a:r>
              <a:endParaRPr lang="en-US" altLang="en-US" sz="1600" i="1">
                <a:solidFill>
                  <a:srgbClr val="C00000"/>
                </a:solidFill>
                <a:latin typeface="Times New Roman" pitchFamily="18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u="sng">
                  <a:solidFill>
                    <a:srgbClr val="FF0000"/>
                  </a:solidFill>
                  <a:latin typeface="Times New Roman" pitchFamily="18" charset="0"/>
                </a:rPr>
                <a:t>29.1 pounds per square foot</a:t>
              </a:r>
            </a:p>
          </p:txBody>
        </p:sp>
        <p:sp>
          <p:nvSpPr>
            <p:cNvPr id="21529" name="TextBox 24"/>
            <p:cNvSpPr txBox="1">
              <a:spLocks noChangeArrowheads="1"/>
            </p:cNvSpPr>
            <p:nvPr/>
          </p:nvSpPr>
          <p:spPr bwMode="auto">
            <a:xfrm>
              <a:off x="5191123" y="780691"/>
              <a:ext cx="2809872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000" i="1">
                  <a:solidFill>
                    <a:srgbClr val="009A46"/>
                  </a:solidFill>
                  <a:latin typeface="Times New Roman" pitchFamily="18" charset="0"/>
                </a:rPr>
                <a:t>Stuffed Whipple Shield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u="sng">
                  <a:solidFill>
                    <a:srgbClr val="00B050"/>
                  </a:solidFill>
                  <a:latin typeface="Times New Roman" pitchFamily="18" charset="0"/>
                </a:rPr>
                <a:t>4.5 pounds per square foot</a:t>
              </a:r>
            </a:p>
          </p:txBody>
        </p:sp>
        <p:sp>
          <p:nvSpPr>
            <p:cNvPr id="21530" name="TextBox 25"/>
            <p:cNvSpPr txBox="1">
              <a:spLocks noChangeArrowheads="1"/>
            </p:cNvSpPr>
            <p:nvPr/>
          </p:nvSpPr>
          <p:spPr bwMode="auto">
            <a:xfrm rot="-5400000">
              <a:off x="190114" y="4241341"/>
              <a:ext cx="100488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2.00” (solid)</a:t>
              </a:r>
            </a:p>
          </p:txBody>
        </p:sp>
        <p:cxnSp>
          <p:nvCxnSpPr>
            <p:cNvPr id="32" name="Straight Arrow Connector 31"/>
            <p:cNvCxnSpPr/>
            <p:nvPr/>
          </p:nvCxnSpPr>
          <p:spPr>
            <a:xfrm flipH="1">
              <a:off x="784222" y="3441080"/>
              <a:ext cx="0" cy="1874654"/>
            </a:xfrm>
            <a:prstGeom prst="straightConnector1">
              <a:avLst/>
            </a:prstGeom>
            <a:ln>
              <a:solidFill>
                <a:schemeClr val="tx1"/>
              </a:solidFill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6831955" y="2333114"/>
              <a:ext cx="1398439" cy="2619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050" b="1" dirty="0"/>
                <a:t>0.08” aluminum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666873" y="3655372"/>
              <a:ext cx="1552410" cy="2539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050" b="1" dirty="0"/>
                <a:t>thermal insulation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704969" y="4190307"/>
              <a:ext cx="1542886" cy="2539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050" b="1" dirty="0"/>
                <a:t>6 layers Nextel® AF-62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290675" y="4704607"/>
              <a:ext cx="1957181" cy="4154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050" b="1" dirty="0"/>
                <a:t>6 layers Kevlar® Style </a:t>
              </a:r>
              <a:r>
                <a:rPr lang="en-US" sz="1050" b="1" dirty="0" smtClean="0"/>
                <a:t>710 </a:t>
              </a:r>
            </a:p>
            <a:p>
              <a:pPr algn="r">
                <a:defRPr/>
              </a:pPr>
              <a:r>
                <a:rPr lang="en-US" sz="1050" b="1" dirty="0"/>
                <a:t>(</a:t>
              </a:r>
              <a:r>
                <a:rPr lang="en-US" sz="1050" b="1" dirty="0" smtClean="0"/>
                <a:t>or KM2-705)</a:t>
              </a:r>
              <a:endParaRPr lang="en-US" sz="1050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000213" y="6274491"/>
              <a:ext cx="1238119" cy="2539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050" b="1" dirty="0"/>
                <a:t>0.188” aluminum</a:t>
              </a:r>
            </a:p>
          </p:txBody>
        </p:sp>
        <p:sp>
          <p:nvSpPr>
            <p:cNvPr id="21537" name="TextBox 37"/>
            <p:cNvSpPr txBox="1">
              <a:spLocks noChangeArrowheads="1"/>
            </p:cNvSpPr>
            <p:nvPr/>
          </p:nvSpPr>
          <p:spPr bwMode="auto">
            <a:xfrm>
              <a:off x="6205534" y="5434931"/>
              <a:ext cx="761997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900" b="0" i="1">
                  <a:latin typeface="Times New Roman" pitchFamily="18" charset="0"/>
                </a:rPr>
                <a:t>(vacuum)</a:t>
              </a:r>
            </a:p>
          </p:txBody>
        </p:sp>
        <p:sp>
          <p:nvSpPr>
            <p:cNvPr id="21538" name="TextBox 38"/>
            <p:cNvSpPr txBox="1">
              <a:spLocks noChangeArrowheads="1"/>
            </p:cNvSpPr>
            <p:nvPr/>
          </p:nvSpPr>
          <p:spPr bwMode="auto">
            <a:xfrm>
              <a:off x="6205535" y="4064978"/>
              <a:ext cx="761997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900" b="0" i="1">
                  <a:latin typeface="Times New Roman" pitchFamily="18" charset="0"/>
                </a:rPr>
                <a:t>(vacuum)</a:t>
              </a:r>
            </a:p>
          </p:txBody>
        </p:sp>
        <p:sp>
          <p:nvSpPr>
            <p:cNvPr id="21539" name="TextBox 39"/>
            <p:cNvSpPr txBox="1">
              <a:spLocks noChangeArrowheads="1"/>
            </p:cNvSpPr>
            <p:nvPr/>
          </p:nvSpPr>
          <p:spPr bwMode="auto">
            <a:xfrm>
              <a:off x="6215060" y="3082658"/>
              <a:ext cx="761997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900" b="0" i="1">
                  <a:latin typeface="Times New Roman" pitchFamily="18" charset="0"/>
                </a:rPr>
                <a:t>(vacuum)</a:t>
              </a:r>
            </a:p>
          </p:txBody>
        </p:sp>
        <p:sp>
          <p:nvSpPr>
            <p:cNvPr id="21540" name="TextBox 40"/>
            <p:cNvSpPr txBox="1">
              <a:spLocks noChangeArrowheads="1"/>
            </p:cNvSpPr>
            <p:nvPr/>
          </p:nvSpPr>
          <p:spPr bwMode="auto">
            <a:xfrm>
              <a:off x="754858" y="5278080"/>
              <a:ext cx="1121568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900" b="0" i="1">
                  <a:latin typeface="Times New Roman" pitchFamily="18" charset="0"/>
                </a:rPr>
                <a:t>(spacecraft interior)</a:t>
              </a:r>
            </a:p>
          </p:txBody>
        </p:sp>
        <p:sp>
          <p:nvSpPr>
            <p:cNvPr id="21541" name="TextBox 41"/>
            <p:cNvSpPr txBox="1">
              <a:spLocks noChangeArrowheads="1"/>
            </p:cNvSpPr>
            <p:nvPr/>
          </p:nvSpPr>
          <p:spPr bwMode="auto">
            <a:xfrm>
              <a:off x="783432" y="3248928"/>
              <a:ext cx="1477158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900" b="0" i="1">
                  <a:latin typeface="Times New Roman" pitchFamily="18" charset="0"/>
                </a:rPr>
                <a:t>(spacecraft exterior)</a:t>
              </a:r>
            </a:p>
          </p:txBody>
        </p:sp>
        <p:sp>
          <p:nvSpPr>
            <p:cNvPr id="21542" name="TextBox 42"/>
            <p:cNvSpPr txBox="1">
              <a:spLocks noChangeArrowheads="1"/>
            </p:cNvSpPr>
            <p:nvPr/>
          </p:nvSpPr>
          <p:spPr bwMode="auto">
            <a:xfrm>
              <a:off x="4924422" y="6615103"/>
              <a:ext cx="1121568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900" b="0" i="1">
                  <a:latin typeface="Times New Roman" pitchFamily="18" charset="0"/>
                </a:rPr>
                <a:t>(spacecraft interior)</a:t>
              </a:r>
            </a:p>
          </p:txBody>
        </p:sp>
        <p:sp>
          <p:nvSpPr>
            <p:cNvPr id="21543" name="TextBox 43"/>
            <p:cNvSpPr txBox="1">
              <a:spLocks noChangeArrowheads="1"/>
            </p:cNvSpPr>
            <p:nvPr/>
          </p:nvSpPr>
          <p:spPr bwMode="auto">
            <a:xfrm>
              <a:off x="4910137" y="2333004"/>
              <a:ext cx="1532985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900" b="0" i="1">
                  <a:latin typeface="Times New Roman" pitchFamily="18" charset="0"/>
                </a:rPr>
                <a:t>(spacecraft exterior)</a:t>
              </a:r>
            </a:p>
          </p:txBody>
        </p:sp>
        <p:sp>
          <p:nvSpPr>
            <p:cNvPr id="21544" name="TextBox 44"/>
            <p:cNvSpPr txBox="1">
              <a:spLocks noChangeArrowheads="1"/>
            </p:cNvSpPr>
            <p:nvPr/>
          </p:nvSpPr>
          <p:spPr bwMode="auto">
            <a:xfrm rot="5400000">
              <a:off x="7879940" y="4435012"/>
              <a:ext cx="88106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4.50”</a:t>
              </a:r>
            </a:p>
          </p:txBody>
        </p:sp>
        <p:cxnSp>
          <p:nvCxnSpPr>
            <p:cNvPr id="46" name="Straight Arrow Connector 45"/>
            <p:cNvCxnSpPr/>
            <p:nvPr/>
          </p:nvCxnSpPr>
          <p:spPr>
            <a:xfrm flipH="1">
              <a:off x="8238331" y="2507722"/>
              <a:ext cx="0" cy="4142969"/>
            </a:xfrm>
            <a:prstGeom prst="straightConnector1">
              <a:avLst/>
            </a:prstGeom>
            <a:ln>
              <a:solidFill>
                <a:schemeClr val="tx1"/>
              </a:solidFill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546" name="TextBox 46"/>
            <p:cNvSpPr txBox="1">
              <a:spLocks noChangeArrowheads="1"/>
            </p:cNvSpPr>
            <p:nvPr/>
          </p:nvSpPr>
          <p:spPr bwMode="auto">
            <a:xfrm>
              <a:off x="2542794" y="2398624"/>
              <a:ext cx="88106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0.5” diameter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85811" y="2391846"/>
              <a:ext cx="1434948" cy="4381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200" b="1" dirty="0"/>
                <a:t>aluminum sphere</a:t>
              </a:r>
            </a:p>
            <a:p>
              <a:pPr algn="ctr">
                <a:defRPr/>
              </a:pPr>
              <a:r>
                <a:rPr lang="en-US" sz="1050" dirty="0"/>
                <a:t>(debris simulant)</a:t>
              </a:r>
            </a:p>
          </p:txBody>
        </p:sp>
        <p:sp>
          <p:nvSpPr>
            <p:cNvPr id="21548" name="TextBox 48"/>
            <p:cNvSpPr txBox="1">
              <a:spLocks noChangeArrowheads="1"/>
            </p:cNvSpPr>
            <p:nvPr/>
          </p:nvSpPr>
          <p:spPr bwMode="auto">
            <a:xfrm>
              <a:off x="6705600" y="1458634"/>
              <a:ext cx="88106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0.5” diameter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044620" y="1448964"/>
              <a:ext cx="1433360" cy="43969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200" b="1" dirty="0"/>
                <a:t>aluminum sphere</a:t>
              </a:r>
            </a:p>
            <a:p>
              <a:pPr algn="ctr">
                <a:defRPr/>
              </a:pPr>
              <a:r>
                <a:rPr lang="en-US" sz="1050" dirty="0"/>
                <a:t>(debris simulant)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376315" y="2815667"/>
              <a:ext cx="1277803" cy="4381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200" b="1" dirty="0"/>
                <a:t>Impact Velocity</a:t>
              </a:r>
            </a:p>
            <a:p>
              <a:pPr algn="ctr">
                <a:defRPr/>
              </a:pPr>
              <a:r>
                <a:rPr lang="en-US" sz="1050" dirty="0"/>
                <a:t>(7 km/s)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525600" y="1901356"/>
              <a:ext cx="1276215" cy="4381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200" b="1" dirty="0"/>
                <a:t>Impact Velocity</a:t>
              </a:r>
            </a:p>
            <a:p>
              <a:pPr algn="ctr">
                <a:defRPr/>
              </a:pPr>
              <a:r>
                <a:rPr lang="en-US" sz="1050" dirty="0"/>
                <a:t>(7 km/s)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047776" y="3798233"/>
              <a:ext cx="971447" cy="4158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050" b="1" dirty="0"/>
                <a:t>equal performance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104920" y="4693496"/>
              <a:ext cx="847635" cy="4158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050" b="1" dirty="0"/>
                <a:t>84% weight reduction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852514" y="3249012"/>
              <a:ext cx="1238119" cy="2539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050" b="1" dirty="0"/>
                <a:t>2.00” aluminum</a:t>
              </a:r>
            </a:p>
          </p:txBody>
        </p:sp>
      </p:grpSp>
      <p:sp>
        <p:nvSpPr>
          <p:cNvPr id="21510" name="TextBox 55"/>
          <p:cNvSpPr txBox="1">
            <a:spLocks noChangeArrowheads="1"/>
          </p:cNvSpPr>
          <p:nvPr/>
        </p:nvSpPr>
        <p:spPr bwMode="auto">
          <a:xfrm>
            <a:off x="533400" y="6159500"/>
            <a:ext cx="4459288" cy="9540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Wingdings" pitchFamily="2" charset="2"/>
              <a:buChar char="Ø"/>
              <a:defRPr sz="13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solidFill>
                  <a:schemeClr val="bg1"/>
                </a:solidFill>
                <a:latin typeface="Times New Roman" pitchFamily="18" charset="0"/>
              </a:rPr>
              <a:t>These shields can stop a 0.5” diameter aluminum debris projectile impacting at 7km/s, but the Stuffed Whipple shield weighs 84% less (94% if rear wall is excluded) and costs much less to launch to orbit</a:t>
            </a:r>
            <a:endParaRPr lang="en-US" altLang="en-US" sz="1100" b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ISS shielding overview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Several hundred MMOD shields protect ISS, differing by materials, standoff distance, and capability</a:t>
            </a:r>
          </a:p>
          <a:p>
            <a:r>
              <a:rPr lang="en-US" dirty="0" smtClean="0"/>
              <a:t>Heavier shields on front &amp; sides (where we expect most MMOD impacts), less capable shielding on aft, nadir and visiting vehicles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223963" y="2693988"/>
            <a:ext cx="6691312" cy="4202112"/>
            <a:chOff x="1538288" y="2627313"/>
            <a:chExt cx="6418262" cy="4014787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8288" y="2627313"/>
              <a:ext cx="6418262" cy="397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5" name="Straight Arrow Connector 14"/>
            <p:cNvCxnSpPr/>
            <p:nvPr/>
          </p:nvCxnSpPr>
          <p:spPr>
            <a:xfrm>
              <a:off x="6691313" y="5426075"/>
              <a:ext cx="538162" cy="249238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 rot="16200000" flipH="1">
              <a:off x="6452394" y="5674519"/>
              <a:ext cx="503237" cy="15875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 Box 13"/>
            <p:cNvSpPr txBox="1">
              <a:spLocks noChangeArrowheads="1"/>
            </p:cNvSpPr>
            <p:nvPr/>
          </p:nvSpPr>
          <p:spPr bwMode="auto">
            <a:xfrm>
              <a:off x="6383338" y="5973763"/>
              <a:ext cx="682625" cy="261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>
                  <a:solidFill>
                    <a:schemeClr val="bg1"/>
                  </a:solidFill>
                  <a:latin typeface="Times New Roman" pitchFamily="18" charset="0"/>
                </a:rPr>
                <a:t>Earth</a:t>
              </a:r>
            </a:p>
          </p:txBody>
        </p:sp>
        <p:sp>
          <p:nvSpPr>
            <p:cNvPr id="18" name="Text Box 13"/>
            <p:cNvSpPr txBox="1">
              <a:spLocks noChangeArrowheads="1"/>
            </p:cNvSpPr>
            <p:nvPr/>
          </p:nvSpPr>
          <p:spPr bwMode="auto">
            <a:xfrm>
              <a:off x="7026275" y="5483225"/>
              <a:ext cx="895350" cy="430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>
                  <a:solidFill>
                    <a:schemeClr val="bg1"/>
                  </a:solidFill>
                  <a:latin typeface="Times New Roman" pitchFamily="18" charset="0"/>
                </a:rPr>
                <a:t>velocity direction</a:t>
              </a:r>
            </a:p>
          </p:txBody>
        </p:sp>
        <p:sp>
          <p:nvSpPr>
            <p:cNvPr id="19" name="Text Box 13"/>
            <p:cNvSpPr txBox="1">
              <a:spLocks noChangeArrowheads="1"/>
            </p:cNvSpPr>
            <p:nvPr/>
          </p:nvSpPr>
          <p:spPr bwMode="auto">
            <a:xfrm>
              <a:off x="4033838" y="3546475"/>
              <a:ext cx="1027112" cy="430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>
                  <a:solidFill>
                    <a:schemeClr val="bg1"/>
                  </a:solidFill>
                  <a:latin typeface="Times New Roman" pitchFamily="18" charset="0"/>
                </a:rPr>
                <a:t>Russian Segment</a:t>
              </a:r>
            </a:p>
          </p:txBody>
        </p:sp>
        <p:sp>
          <p:nvSpPr>
            <p:cNvPr id="20" name="Text Box 13"/>
            <p:cNvSpPr txBox="1">
              <a:spLocks noChangeArrowheads="1"/>
            </p:cNvSpPr>
            <p:nvPr/>
          </p:nvSpPr>
          <p:spPr bwMode="auto">
            <a:xfrm>
              <a:off x="5884863" y="4308475"/>
              <a:ext cx="568325" cy="25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050" b="1" dirty="0">
                  <a:solidFill>
                    <a:schemeClr val="bg1"/>
                  </a:solidFill>
                </a:rPr>
                <a:t>NASA</a:t>
              </a:r>
            </a:p>
          </p:txBody>
        </p:sp>
        <p:sp>
          <p:nvSpPr>
            <p:cNvPr id="21" name="Text Box 13"/>
            <p:cNvSpPr txBox="1">
              <a:spLocks noChangeArrowheads="1"/>
            </p:cNvSpPr>
            <p:nvPr/>
          </p:nvSpPr>
          <p:spPr bwMode="auto">
            <a:xfrm>
              <a:off x="7173913" y="4132263"/>
              <a:ext cx="715962" cy="261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>
                  <a:solidFill>
                    <a:schemeClr val="bg1"/>
                  </a:solidFill>
                  <a:latin typeface="Times New Roman" pitchFamily="18" charset="0"/>
                </a:rPr>
                <a:t>JAXA</a:t>
              </a:r>
              <a:endParaRPr lang="en-US" altLang="en-US" sz="1000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auto">
            <a:xfrm>
              <a:off x="4854575" y="5703888"/>
              <a:ext cx="476250" cy="252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050" b="1" dirty="0">
                  <a:solidFill>
                    <a:schemeClr val="bg1"/>
                  </a:solidFill>
                </a:rPr>
                <a:t>ESA</a:t>
              </a:r>
            </a:p>
          </p:txBody>
        </p:sp>
        <p:cxnSp>
          <p:nvCxnSpPr>
            <p:cNvPr id="23" name="Straight Connector 22"/>
            <p:cNvCxnSpPr/>
            <p:nvPr/>
          </p:nvCxnSpPr>
          <p:spPr>
            <a:xfrm flipH="1" flipV="1">
              <a:off x="2613025" y="3675063"/>
              <a:ext cx="1470025" cy="195262"/>
            </a:xfrm>
            <a:prstGeom prst="line">
              <a:avLst/>
            </a:prstGeom>
            <a:ln w="25400">
              <a:solidFill>
                <a:schemeClr val="bg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H="1">
              <a:off x="3827463" y="3849688"/>
              <a:ext cx="255587" cy="158750"/>
            </a:xfrm>
            <a:prstGeom prst="line">
              <a:avLst/>
            </a:prstGeom>
            <a:ln w="25400">
              <a:solidFill>
                <a:schemeClr val="bg1"/>
              </a:solidFill>
              <a:headEnd type="none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>
              <a:off x="5611813" y="4508500"/>
              <a:ext cx="374650" cy="174625"/>
            </a:xfrm>
            <a:prstGeom prst="line">
              <a:avLst/>
            </a:prstGeom>
            <a:ln w="25400">
              <a:solidFill>
                <a:schemeClr val="bg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endCxn id="22" idx="0"/>
            </p:cNvCxnSpPr>
            <p:nvPr/>
          </p:nvCxnSpPr>
          <p:spPr>
            <a:xfrm flipH="1">
              <a:off x="5092700" y="5411788"/>
              <a:ext cx="382588" cy="292100"/>
            </a:xfrm>
            <a:prstGeom prst="line">
              <a:avLst/>
            </a:prstGeom>
            <a:ln w="25400">
              <a:solidFill>
                <a:schemeClr val="bg1"/>
              </a:solidFill>
              <a:head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7188200" y="4381500"/>
              <a:ext cx="201613" cy="201613"/>
            </a:xfrm>
            <a:prstGeom prst="line">
              <a:avLst/>
            </a:prstGeom>
            <a:ln w="25400">
              <a:solidFill>
                <a:schemeClr val="bg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19"/>
            <p:cNvSpPr txBox="1">
              <a:spLocks noChangeArrowheads="1"/>
            </p:cNvSpPr>
            <p:nvPr/>
          </p:nvSpPr>
          <p:spPr bwMode="auto">
            <a:xfrm>
              <a:off x="3003550" y="6394450"/>
              <a:ext cx="353695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000" i="1">
                  <a:solidFill>
                    <a:schemeClr val="bg1"/>
                  </a:solidFill>
                </a:rPr>
                <a:t>colors represent different MMOD shield configurations</a:t>
              </a:r>
            </a:p>
          </p:txBody>
        </p:sp>
        <p:cxnSp>
          <p:nvCxnSpPr>
            <p:cNvPr id="29" name="Straight Connector 28"/>
            <p:cNvCxnSpPr/>
            <p:nvPr/>
          </p:nvCxnSpPr>
          <p:spPr>
            <a:xfrm flipH="1">
              <a:off x="3340100" y="3870325"/>
              <a:ext cx="742950" cy="690563"/>
            </a:xfrm>
            <a:prstGeom prst="line">
              <a:avLst/>
            </a:prstGeom>
            <a:ln w="25400">
              <a:solidFill>
                <a:schemeClr val="bg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endCxn id="22" idx="0"/>
            </p:cNvCxnSpPr>
            <p:nvPr/>
          </p:nvCxnSpPr>
          <p:spPr>
            <a:xfrm>
              <a:off x="4905375" y="5341938"/>
              <a:ext cx="187325" cy="361950"/>
            </a:xfrm>
            <a:prstGeom prst="line">
              <a:avLst/>
            </a:prstGeom>
            <a:ln w="25400">
              <a:solidFill>
                <a:schemeClr val="bg1"/>
              </a:solidFill>
              <a:head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 Box 13"/>
            <p:cNvSpPr txBox="1">
              <a:spLocks noChangeArrowheads="1"/>
            </p:cNvSpPr>
            <p:nvPr/>
          </p:nvSpPr>
          <p:spPr bwMode="auto">
            <a:xfrm>
              <a:off x="4859338" y="6092825"/>
              <a:ext cx="715962" cy="261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>
                  <a:solidFill>
                    <a:schemeClr val="bg1"/>
                  </a:solidFill>
                  <a:latin typeface="Times New Roman" pitchFamily="18" charset="0"/>
                </a:rPr>
                <a:t>JAXA</a:t>
              </a:r>
              <a:endParaRPr lang="en-US" altLang="en-US" sz="1000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cxnSp>
          <p:nvCxnSpPr>
            <p:cNvPr id="32" name="Straight Connector 31"/>
            <p:cNvCxnSpPr/>
            <p:nvPr/>
          </p:nvCxnSpPr>
          <p:spPr>
            <a:xfrm flipV="1">
              <a:off x="5434013" y="5922963"/>
              <a:ext cx="541337" cy="339725"/>
            </a:xfrm>
            <a:prstGeom prst="line">
              <a:avLst/>
            </a:prstGeom>
            <a:ln w="25400">
              <a:solidFill>
                <a:schemeClr val="bg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3521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Issues: MMOD Damage to ISS Radiators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700" dirty="0"/>
              <a:t>MMOD impact damages observed to ISS radiator panels during Russian EVA (June 2013)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90024" y="7019735"/>
            <a:ext cx="1296730" cy="297661"/>
          </a:xfrm>
          <a:prstGeom prst="rect">
            <a:avLst/>
          </a:prstGeom>
          <a:noFill/>
        </p:spPr>
        <p:txBody>
          <a:bodyPr wrap="none" lIns="96661" tIns="48331" rIns="96661" bIns="48331" rtlCol="0">
            <a:spAutoFit/>
          </a:bodyPr>
          <a:lstStyle/>
          <a:p>
            <a:r>
              <a:rPr lang="en-US" sz="1300" dirty="0"/>
              <a:t>ISS036e011356 </a:t>
            </a:r>
          </a:p>
        </p:txBody>
      </p:sp>
      <p:pic>
        <p:nvPicPr>
          <p:cNvPr id="2050" name="Picture 2" descr="D:\word\iss\on_orbit_impact_damage_otherdamage\eva_RS33_jun2013_includingSAmastSurvey\iss036e0113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054429"/>
            <a:ext cx="7460933" cy="503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200151" y="3749040"/>
            <a:ext cx="2690336" cy="166624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8301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MMOD Damage to ISS Radiators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190024" y="7019735"/>
            <a:ext cx="1296730" cy="297661"/>
          </a:xfrm>
          <a:prstGeom prst="rect">
            <a:avLst/>
          </a:prstGeom>
          <a:noFill/>
        </p:spPr>
        <p:txBody>
          <a:bodyPr wrap="none" lIns="96661" tIns="48331" rIns="96661" bIns="48331" rtlCol="0">
            <a:spAutoFit/>
          </a:bodyPr>
          <a:lstStyle/>
          <a:p>
            <a:r>
              <a:rPr lang="en-US" sz="1300" dirty="0"/>
              <a:t>ISS036e011356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10" y="1473200"/>
            <a:ext cx="8507708" cy="553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3370422" y="2062481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599844" y="1891991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2870847" y="3057665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1879504" y="3648431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3791938" y="4917193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045629" y="4381934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5481905" y="5567433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7901720" y="3969587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8459838" y="5170945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3897316" y="5337470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7641688" y="2547187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9447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MMOD Damage to ISS Radiators (US)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700" dirty="0"/>
              <a:t>MMOD impact damages observed to ISS radiator panels (Aug. 2013)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90024" y="7019735"/>
            <a:ext cx="1302885" cy="297661"/>
          </a:xfrm>
          <a:prstGeom prst="rect">
            <a:avLst/>
          </a:prstGeom>
          <a:noFill/>
        </p:spPr>
        <p:txBody>
          <a:bodyPr wrap="none" lIns="96661" tIns="48331" rIns="96661" bIns="48331" rtlCol="0">
            <a:spAutoFit/>
          </a:bodyPr>
          <a:lstStyle/>
          <a:p>
            <a:r>
              <a:rPr lang="en-US" sz="1300" dirty="0"/>
              <a:t>ISS036e037365 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809" y="1805685"/>
            <a:ext cx="7793625" cy="5222153"/>
          </a:xfrm>
          <a:prstGeom prst="rect">
            <a:avLst/>
          </a:prstGeom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669" y="2196222"/>
            <a:ext cx="6430430" cy="4610793"/>
          </a:xfrm>
          <a:prstGeom prst="rect">
            <a:avLst/>
          </a:prstGeom>
          <a:noFill/>
          <a:ln w="317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47956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P4 photovoltaic radiator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Initial indication found on 6/30/2014</a:t>
            </a:r>
            <a:endParaRPr 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9900"/>
            <a:ext cx="9372600" cy="633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5029200" y="2467709"/>
            <a:ext cx="568569" cy="826476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802424"/>
            <a:ext cx="97536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Arrow Connector 10"/>
          <p:cNvCxnSpPr/>
          <p:nvPr/>
        </p:nvCxnSpPr>
        <p:spPr>
          <a:xfrm flipV="1">
            <a:off x="3886200" y="4029809"/>
            <a:ext cx="568569" cy="826476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70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D:\word\iss\on_orbit_impact_damage_otherdamage\radiators_pvr_hrs\pvr_incr40\P4_PVR_Face 2A_Damage_Measurme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1354" y="7155"/>
            <a:ext cx="9038491" cy="730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46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ISS Solar Array Damage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07831" y="1283677"/>
            <a:ext cx="7209692" cy="5503985"/>
            <a:chOff x="2532185" y="2567354"/>
            <a:chExt cx="4870938" cy="3341077"/>
          </a:xfrm>
        </p:grpSpPr>
        <p:pic>
          <p:nvPicPr>
            <p:cNvPr id="4" name="Picture 2" descr="C:\Users\elchrist\AppData\Local\Microsoft\Windows\Temporary Internet Files\Content.Outlook\TWI7JGHJ\iss035e030687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373" t="26846" r="22894" b="21675"/>
            <a:stretch/>
          </p:blipFill>
          <p:spPr bwMode="auto">
            <a:xfrm>
              <a:off x="2532185" y="2567354"/>
              <a:ext cx="4870938" cy="3341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Oval 4"/>
            <p:cNvSpPr/>
            <p:nvPr/>
          </p:nvSpPr>
          <p:spPr>
            <a:xfrm>
              <a:off x="4672319" y="3751037"/>
              <a:ext cx="320040" cy="32511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661" tIns="48331" rIns="96661" bIns="48331"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92942" y="3168755"/>
            <a:ext cx="2866781" cy="1944265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rgbClr val="FFFF00"/>
            </a:solidFill>
          </a:ln>
        </p:spPr>
        <p:txBody>
          <a:bodyPr wrap="square" lIns="96661" tIns="48331" rIns="96661" bIns="48331" rtlCol="0">
            <a:spAutoFit/>
          </a:bodyPr>
          <a:lstStyle/>
          <a:p>
            <a:r>
              <a:rPr lang="en-US" dirty="0" smtClean="0"/>
              <a:t>MMOD damage caused disconnected bypass diode, leading to cell overheat damage</a:t>
            </a:r>
            <a:endParaRPr lang="en-US" dirty="0"/>
          </a:p>
        </p:txBody>
      </p:sp>
      <p:cxnSp>
        <p:nvCxnSpPr>
          <p:cNvPr id="9" name="Straight Arrow Connector 8"/>
          <p:cNvCxnSpPr>
            <a:stCxn id="7" idx="3"/>
          </p:cNvCxnSpPr>
          <p:nvPr/>
        </p:nvCxnSpPr>
        <p:spPr>
          <a:xfrm flipV="1">
            <a:off x="3059723" y="4095750"/>
            <a:ext cx="702652" cy="45138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503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ISS Solar Array Mast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900" dirty="0"/>
              <a:t>Deployable structural booms or </a:t>
            </a:r>
            <a:r>
              <a:rPr lang="en-US" sz="1900" dirty="0" smtClean="0"/>
              <a:t>masts </a:t>
            </a:r>
            <a:r>
              <a:rPr lang="en-US" sz="1900" dirty="0"/>
              <a:t>used to support ISS solar arrays</a:t>
            </a:r>
          </a:p>
        </p:txBody>
      </p:sp>
      <p:pic>
        <p:nvPicPr>
          <p:cNvPr id="4100" name="Picture 4" descr="Pictur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" y="1971040"/>
            <a:ext cx="7550944" cy="524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568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MMOD Damage to ISS Solar Array Masts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>
          <a:xfrm>
            <a:off x="295275" y="1367791"/>
            <a:ext cx="9305925" cy="5505027"/>
          </a:xfrm>
        </p:spPr>
        <p:txBody>
          <a:bodyPr/>
          <a:lstStyle/>
          <a:p>
            <a:r>
              <a:rPr lang="en-US" sz="1900" dirty="0"/>
              <a:t>Elements of the solar array masts have been damaged from MMOD impacts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2" y="2021840"/>
            <a:ext cx="7089425" cy="478338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60333" y="3963964"/>
            <a:ext cx="370046" cy="600221"/>
          </a:xfrm>
          <a:prstGeom prst="rect">
            <a:avLst/>
          </a:prstGeom>
          <a:noFill/>
          <a:ln w="317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stCxn id="7" idx="1"/>
            <a:endCxn id="5" idx="3"/>
          </p:cNvCxnSpPr>
          <p:nvPr/>
        </p:nvCxnSpPr>
        <p:spPr>
          <a:xfrm flipH="1" flipV="1">
            <a:off x="3030379" y="4264075"/>
            <a:ext cx="3357638" cy="289057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017" y="1897402"/>
            <a:ext cx="2543099" cy="531146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15" name="TextBox 14"/>
          <p:cNvSpPr txBox="1"/>
          <p:nvPr/>
        </p:nvSpPr>
        <p:spPr>
          <a:xfrm>
            <a:off x="190024" y="7019735"/>
            <a:ext cx="2037446" cy="297661"/>
          </a:xfrm>
          <a:prstGeom prst="rect">
            <a:avLst/>
          </a:prstGeom>
          <a:noFill/>
        </p:spPr>
        <p:txBody>
          <a:bodyPr wrap="none" lIns="96661" tIns="48331" rIns="96661" bIns="48331" rtlCol="0">
            <a:spAutoFit/>
          </a:bodyPr>
          <a:lstStyle/>
          <a:p>
            <a:r>
              <a:rPr lang="en-US" sz="1300" dirty="0"/>
              <a:t>ISS038e006032, Nov. 2013</a:t>
            </a:r>
          </a:p>
        </p:txBody>
      </p:sp>
    </p:spTree>
    <p:extLst>
      <p:ext uri="{BB962C8B-B14F-4D97-AF65-F5344CB8AC3E}">
        <p14:creationId xmlns:p14="http://schemas.microsoft.com/office/powerpoint/2010/main" val="98045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Hypervelocity impact tests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031" y="1463041"/>
            <a:ext cx="9161145" cy="5505027"/>
          </a:xfrm>
        </p:spPr>
        <p:txBody>
          <a:bodyPr/>
          <a:lstStyle/>
          <a:p>
            <a:r>
              <a:rPr lang="en-US" dirty="0" smtClean="0"/>
              <a:t>Mast elements have been hypervelocity impact tested and structurally tested to assess residual strength for ISS life extension</a:t>
            </a:r>
            <a:endParaRPr lang="en-US" dirty="0"/>
          </a:p>
        </p:txBody>
      </p:sp>
      <p:pic>
        <p:nvPicPr>
          <p:cNvPr id="4" name="Picture 2" descr="D:\word\iss\solar_arrays\sa_mast\mast_tests\IMG_08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482" y="2386212"/>
            <a:ext cx="7305558" cy="2246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03" y="4607561"/>
            <a:ext cx="7830979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724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Handrail and EVA tool MMOD damage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1463041"/>
            <a:ext cx="8641080" cy="1641732"/>
          </a:xfrm>
        </p:spPr>
        <p:txBody>
          <a:bodyPr/>
          <a:lstStyle/>
          <a:p>
            <a:r>
              <a:rPr lang="en-US" sz="1700" dirty="0"/>
              <a:t>Many craters noted to ISS handrails and EVA tools</a:t>
            </a:r>
          </a:p>
          <a:p>
            <a:r>
              <a:rPr lang="en-US" sz="1700" dirty="0"/>
              <a:t>Sharp crater lips have lead to cuts on EVA gloves</a:t>
            </a:r>
          </a:p>
          <a:p>
            <a:r>
              <a:rPr lang="en-US" sz="1700" dirty="0"/>
              <a:t>EVA terminated early on STS-118 due to glove cuts</a:t>
            </a:r>
          </a:p>
          <a:p>
            <a:r>
              <a:rPr lang="en-US" sz="1700" dirty="0"/>
              <a:t>Modifications to EVA suit and ISS EVA procedures necessary to reduce cut glove risk from MMOD damage</a:t>
            </a:r>
          </a:p>
        </p:txBody>
      </p:sp>
      <p:pic>
        <p:nvPicPr>
          <p:cNvPr id="5" name="Picture 4" descr="IMG_0105_cropped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2726" y="3809559"/>
            <a:ext cx="4987290" cy="3505642"/>
          </a:xfrm>
          <a:prstGeom prst="rect">
            <a:avLst/>
          </a:prstGeom>
        </p:spPr>
      </p:pic>
      <p:pic>
        <p:nvPicPr>
          <p:cNvPr id="4" name="Picture 3" descr="AUT_0372_cropped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3653" y="5469200"/>
            <a:ext cx="2391794" cy="1636908"/>
          </a:xfrm>
          <a:prstGeom prst="rect">
            <a:avLst/>
          </a:prstGeom>
        </p:spPr>
      </p:pic>
      <p:cxnSp>
        <p:nvCxnSpPr>
          <p:cNvPr id="7" name="Straight Arrow Connector 6"/>
          <p:cNvCxnSpPr>
            <a:stCxn id="4" idx="3"/>
          </p:cNvCxnSpPr>
          <p:nvPr/>
        </p:nvCxnSpPr>
        <p:spPr>
          <a:xfrm flipV="1">
            <a:off x="3465446" y="5826717"/>
            <a:ext cx="1852784" cy="4609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003330" y="6313684"/>
            <a:ext cx="2697497" cy="69777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none" lIns="96661" tIns="48331" rIns="96661" bIns="48331" rtlCol="0">
            <a:spAutoFit/>
          </a:bodyPr>
          <a:lstStyle/>
          <a:p>
            <a:pPr algn="ctr"/>
            <a:r>
              <a:rPr lang="en-US" sz="1300" dirty="0"/>
              <a:t>Crater on ISS pump module handrail </a:t>
            </a:r>
          </a:p>
          <a:p>
            <a:pPr algn="ctr"/>
            <a:r>
              <a:rPr lang="en-US" sz="1300" dirty="0"/>
              <a:t>1.85mm diameter x 0.8mm deep</a:t>
            </a:r>
          </a:p>
          <a:p>
            <a:pPr algn="ctr"/>
            <a:r>
              <a:rPr lang="en-US" sz="1300" dirty="0"/>
              <a:t>Returned STS-135</a:t>
            </a: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72" y="3090396"/>
            <a:ext cx="3489827" cy="226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701924" y="4626230"/>
            <a:ext cx="2490710" cy="69777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none" lIns="96661" tIns="48331" rIns="96661" bIns="48331" rtlCol="0">
            <a:spAutoFit/>
          </a:bodyPr>
          <a:lstStyle/>
          <a:p>
            <a:pPr algn="ctr"/>
            <a:r>
              <a:rPr lang="en-US" sz="1300" dirty="0"/>
              <a:t>Crater on D-handle tool</a:t>
            </a:r>
          </a:p>
          <a:p>
            <a:pPr algn="ctr"/>
            <a:r>
              <a:rPr lang="en-US" sz="1300" dirty="0"/>
              <a:t>5mm diameter</a:t>
            </a:r>
          </a:p>
          <a:p>
            <a:pPr algn="ctr"/>
            <a:r>
              <a:rPr lang="en-US" sz="1300" dirty="0"/>
              <a:t>Repaired on-orbit during STS-123</a:t>
            </a: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4" t="8367" r="49966" b="8075"/>
          <a:stretch>
            <a:fillRect/>
          </a:stretch>
        </p:blipFill>
        <p:spPr bwMode="auto">
          <a:xfrm>
            <a:off x="5944396" y="2705565"/>
            <a:ext cx="3873875" cy="25921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6928966" y="4797271"/>
            <a:ext cx="1427277" cy="497715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none" lIns="96661" tIns="48331" rIns="96661" bIns="48331" rtlCol="0">
            <a:spAutoFit/>
          </a:bodyPr>
          <a:lstStyle/>
          <a:p>
            <a:pPr algn="ctr"/>
            <a:r>
              <a:rPr lang="en-US" sz="1300" dirty="0"/>
              <a:t>Tear in EVA glove</a:t>
            </a:r>
          </a:p>
          <a:p>
            <a:pPr algn="ctr"/>
            <a:r>
              <a:rPr lang="en-US" sz="1300" dirty="0"/>
              <a:t>(STS-118 EVA#3)</a:t>
            </a:r>
          </a:p>
        </p:txBody>
      </p:sp>
    </p:spTree>
    <p:extLst>
      <p:ext uri="{BB962C8B-B14F-4D97-AF65-F5344CB8AC3E}">
        <p14:creationId xmlns:p14="http://schemas.microsoft.com/office/powerpoint/2010/main" val="216698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Ku-band antenna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900" dirty="0"/>
              <a:t>An MMOD Strike was seen on the ISS Ku Antenna </a:t>
            </a:r>
            <a:r>
              <a:rPr lang="en-US" sz="1900" dirty="0" err="1"/>
              <a:t>Gimbal</a:t>
            </a:r>
            <a:r>
              <a:rPr lang="en-US" sz="1900" dirty="0"/>
              <a:t> Gear Cover. The image was captured during Mission ULF2 / STS-126. </a:t>
            </a:r>
          </a:p>
          <a:p>
            <a:r>
              <a:rPr lang="en-US" sz="1900" dirty="0" smtClean="0"/>
              <a:t>Interior damage?</a:t>
            </a:r>
            <a:endParaRPr lang="en-US" sz="1900" dirty="0"/>
          </a:p>
        </p:txBody>
      </p:sp>
      <p:pic>
        <p:nvPicPr>
          <p:cNvPr id="2050" name="Picture 2" descr="Closeup of KU Antenna Gimba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6801"/>
            <a:ext cx="4900613" cy="3302000"/>
          </a:xfrm>
          <a:prstGeom prst="rect">
            <a:avLst/>
          </a:prstGeom>
          <a:noFill/>
        </p:spPr>
      </p:pic>
      <p:pic>
        <p:nvPicPr>
          <p:cNvPr id="75778" name="Picture 2" descr="KU Antenna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587" y="3159761"/>
            <a:ext cx="4900613" cy="4155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8053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Thermal protection systems (TPS) for crew return vehicles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MMOD risk to  thermal protection system (TPS) of ISS crew return vehicles (Soyuz, Commercial vehicles) is high</a:t>
            </a:r>
          </a:p>
          <a:p>
            <a:pPr lvl="1"/>
            <a:r>
              <a:rPr lang="en-US" dirty="0" smtClean="0"/>
              <a:t>Concern is TPS damage that can lead to loss-of-vehicle during reentry</a:t>
            </a:r>
          </a:p>
          <a:p>
            <a:pPr lvl="1"/>
            <a:r>
              <a:rPr lang="en-US" dirty="0" smtClean="0"/>
              <a:t>Issue can be mitigated by inspection and repair or safe-haven (not Program baseline)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800100" y="2623770"/>
            <a:ext cx="2962274" cy="2182204"/>
            <a:chOff x="5108575" y="2754313"/>
            <a:chExt cx="4142705" cy="3051786"/>
          </a:xfrm>
        </p:grpSpPr>
        <p:pic>
          <p:nvPicPr>
            <p:cNvPr id="5" name="Picture 4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2550" y="2754313"/>
              <a:ext cx="4057650" cy="30517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5108575" y="2978150"/>
              <a:ext cx="13676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 smtClean="0"/>
                <a:t>Soyuz vehicle</a:t>
              </a:r>
              <a:endParaRPr lang="en-US" sz="1400" b="1" dirty="0"/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7783942" y="3903397"/>
              <a:ext cx="1294172" cy="387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1200" b="1" dirty="0" smtClean="0"/>
                <a:t>backshell</a:t>
              </a:r>
              <a:endParaRPr lang="en-US" sz="1200" b="1" dirty="0"/>
            </a:p>
          </p:txBody>
        </p:sp>
        <p:cxnSp>
          <p:nvCxnSpPr>
            <p:cNvPr id="8" name="Straight Arrow Connector 7"/>
            <p:cNvCxnSpPr>
              <a:stCxn id="7" idx="1"/>
            </p:cNvCxnSpPr>
            <p:nvPr/>
          </p:nvCxnSpPr>
          <p:spPr>
            <a:xfrm flipH="1">
              <a:off x="7381876" y="4097088"/>
              <a:ext cx="402065" cy="141537"/>
            </a:xfrm>
            <a:prstGeom prst="straightConnector1">
              <a:avLst/>
            </a:prstGeom>
            <a:ln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 Box 7"/>
            <p:cNvSpPr txBox="1">
              <a:spLocks noChangeArrowheads="1"/>
            </p:cNvSpPr>
            <p:nvPr/>
          </p:nvSpPr>
          <p:spPr bwMode="auto">
            <a:xfrm>
              <a:off x="7829089" y="4390859"/>
              <a:ext cx="1422191" cy="387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1200" b="1" dirty="0" smtClean="0"/>
                <a:t>heatshield</a:t>
              </a:r>
              <a:endParaRPr lang="en-US" sz="1200" b="1" dirty="0"/>
            </a:p>
          </p:txBody>
        </p:sp>
        <p:cxnSp>
          <p:nvCxnSpPr>
            <p:cNvPr id="10" name="Straight Arrow Connector 9"/>
            <p:cNvCxnSpPr>
              <a:stCxn id="9" idx="1"/>
            </p:cNvCxnSpPr>
            <p:nvPr/>
          </p:nvCxnSpPr>
          <p:spPr>
            <a:xfrm flipH="1" flipV="1">
              <a:off x="7315203" y="4572001"/>
              <a:ext cx="513886" cy="12549"/>
            </a:xfrm>
            <a:prstGeom prst="straightConnector1">
              <a:avLst/>
            </a:prstGeom>
            <a:ln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036" y="4810125"/>
            <a:ext cx="2786089" cy="26328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743" y="2638424"/>
            <a:ext cx="3883901" cy="450532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33400" y="3507726"/>
            <a:ext cx="1417376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Descent Module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26410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06450" y="2843213"/>
            <a:ext cx="8161338" cy="1452562"/>
          </a:xfrm>
        </p:spPr>
        <p:txBody>
          <a:bodyPr/>
          <a:lstStyle/>
          <a:p>
            <a:r>
              <a:rPr lang="en-US" dirty="0" err="1" smtClean="0"/>
              <a:t>BackuP</a:t>
            </a:r>
            <a:r>
              <a:rPr lang="en-US" dirty="0" smtClean="0"/>
              <a:t> Charts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85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100" dirty="0"/>
              <a:t>STS-120 Solar Array Wing (SAW) EVA repair was caused by MMOD impact damage</a:t>
            </a:r>
            <a:endParaRPr lang="en-US" sz="1300" dirty="0"/>
          </a:p>
        </p:txBody>
      </p:sp>
      <p:pic>
        <p:nvPicPr>
          <p:cNvPr id="9" name="Picture 8" descr="440051main_image014_eva_sts12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44411" y="2181703"/>
            <a:ext cx="5872112" cy="3935766"/>
          </a:xfrm>
          <a:prstGeom prst="rect">
            <a:avLst/>
          </a:prstGeom>
        </p:spPr>
      </p:pic>
      <p:pic>
        <p:nvPicPr>
          <p:cNvPr id="8" name="Picture 7" descr="s120e00824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4051449" y="1527275"/>
            <a:ext cx="5863502" cy="523600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91221" y="1287256"/>
            <a:ext cx="8864364" cy="787908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lIns="96661" tIns="48331" rIns="96661" bIns="48331" rtlCol="0">
            <a:spAutoFit/>
          </a:bodyPr>
          <a:lstStyle/>
          <a:p>
            <a:r>
              <a:rPr lang="en-US" sz="1500" dirty="0"/>
              <a:t>During STS-120 two solar array wings were removed from Z1 truss and relocated to P6 location.  During re-deployment, the 4B solar array wing was torn in two places, due to a snagged guide wire. The guide wire was removed and “cuff-links” added to stabilize the array.</a:t>
            </a:r>
          </a:p>
        </p:txBody>
      </p:sp>
    </p:spTree>
    <p:extLst>
      <p:ext uri="{BB962C8B-B14F-4D97-AF65-F5344CB8AC3E}">
        <p14:creationId xmlns:p14="http://schemas.microsoft.com/office/powerpoint/2010/main" val="20655893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16333" y="1933759"/>
            <a:ext cx="6951735" cy="5186371"/>
            <a:chOff x="1288112" y="2191668"/>
            <a:chExt cx="5942538" cy="4364183"/>
          </a:xfrm>
        </p:grpSpPr>
        <p:pic>
          <p:nvPicPr>
            <p:cNvPr id="5" name="Picture 2" descr="cid:image005.png@01CB6A17.90559130"/>
            <p:cNvPicPr>
              <a:picLocks noChangeAspect="1" noChangeArrowheads="1"/>
            </p:cNvPicPr>
            <p:nvPr/>
          </p:nvPicPr>
          <p:blipFill>
            <a:blip r:embed="rId2" r:link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8112" y="2249664"/>
              <a:ext cx="5942538" cy="4306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5" descr="D:\Documents and Settings\dkross2\Desktop\ISS_wire5910\ISS_wire_sei_50x.tif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4678" y="2191668"/>
              <a:ext cx="2600078" cy="1949781"/>
            </a:xfrm>
            <a:prstGeom prst="rect">
              <a:avLst/>
            </a:prstGeom>
            <a:noFill/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Scanning Electron Microscope EDXA Evaluation of retrieved guide wire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92041" y="1371271"/>
            <a:ext cx="8691125" cy="559271"/>
          </a:xfrm>
          <a:prstGeom prst="rect">
            <a:avLst/>
          </a:prstGeom>
          <a:noFill/>
        </p:spPr>
        <p:txBody>
          <a:bodyPr wrap="none" lIns="96661" tIns="48331" rIns="96661" bIns="48331" rtlCol="0">
            <a:spAutoFit/>
          </a:bodyPr>
          <a:lstStyle/>
          <a:p>
            <a:r>
              <a:rPr lang="en-US" sz="1500" dirty="0"/>
              <a:t>7 of 21 wires in the guide wire cable were broken, causing the guide wire to hang-up in a solar array grommet.</a:t>
            </a:r>
          </a:p>
          <a:p>
            <a:r>
              <a:rPr lang="en-US" sz="1500" dirty="0"/>
              <a:t>3 of the 7 cut wires exhibited evidence of extensive melt at broken ends, indicative of MMOD impact. </a:t>
            </a:r>
          </a:p>
        </p:txBody>
      </p:sp>
    </p:spTree>
    <p:extLst>
      <p:ext uri="{BB962C8B-B14F-4D97-AF65-F5344CB8AC3E}">
        <p14:creationId xmlns:p14="http://schemas.microsoft.com/office/powerpoint/2010/main" val="17771528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MMOD Damage to ISS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700" dirty="0"/>
              <a:t>MMOD impact damages observed to radiator panel during EVA-20 (Nov. 2012)</a:t>
            </a:r>
          </a:p>
        </p:txBody>
      </p:sp>
      <p:pic>
        <p:nvPicPr>
          <p:cNvPr id="76802" name="Picture 2" descr="G:\word\iss\on_orbit_impact_damage_otherdamage\eva_USeva20\iss033e017859_mmo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9515"/>
            <a:ext cx="9601200" cy="5057733"/>
          </a:xfrm>
          <a:prstGeom prst="rect">
            <a:avLst/>
          </a:prstGeom>
          <a:noFill/>
        </p:spPr>
      </p:pic>
      <p:sp>
        <p:nvSpPr>
          <p:cNvPr id="8" name="Oval 7"/>
          <p:cNvSpPr/>
          <p:nvPr/>
        </p:nvSpPr>
        <p:spPr>
          <a:xfrm>
            <a:off x="340042" y="5029200"/>
            <a:ext cx="540068" cy="548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3290412" y="4836161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3917604" y="3954627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871711" y="4995447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1504418" y="3790977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2192826" y="3197469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3662003" y="3416761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3890756" y="3351302"/>
            <a:ext cx="262247" cy="26641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384089" y="3736086"/>
            <a:ext cx="370046" cy="375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6017196" y="4326663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6721713" y="4485951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6147145" y="4975813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6482221" y="4425945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7017052" y="4681240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6023639" y="4545956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8333727" y="3711336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7930992" y="4758703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8358428" y="4283024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9000656" y="4421582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8288620" y="4019000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8920109" y="3838984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8430383" y="5760247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794885" y="5410033"/>
            <a:ext cx="283791" cy="2882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1" tIns="48331" rIns="96661" bIns="48331" rtlCol="0" anchor="ctr"/>
          <a:lstStyle/>
          <a:p>
            <a:pPr algn="ctr"/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190024" y="7019735"/>
            <a:ext cx="1302885" cy="297661"/>
          </a:xfrm>
          <a:prstGeom prst="rect">
            <a:avLst/>
          </a:prstGeom>
          <a:noFill/>
        </p:spPr>
        <p:txBody>
          <a:bodyPr wrap="none" lIns="96661" tIns="48331" rIns="96661" bIns="48331" rtlCol="0">
            <a:spAutoFit/>
          </a:bodyPr>
          <a:lstStyle/>
          <a:p>
            <a:r>
              <a:rPr lang="en-US" sz="1300" dirty="0"/>
              <a:t>ISS033e017859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5263" y="6321425"/>
            <a:ext cx="3151187" cy="4302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200" b="1" dirty="0"/>
              <a:t>P6 Photovoltaic Radiator Torque Panel </a:t>
            </a:r>
            <a:r>
              <a:rPr lang="en-US" sz="900" b="1" dirty="0"/>
              <a:t>(</a:t>
            </a:r>
            <a:r>
              <a:rPr lang="en-US" sz="900" b="1" i="1" dirty="0">
                <a:solidFill>
                  <a:srgbClr val="FF0000"/>
                </a:solidFill>
              </a:rPr>
              <a:t>NOTE: numerous smaller impacts not </a:t>
            </a:r>
            <a:r>
              <a:rPr lang="en-US" sz="900" b="1" i="1" dirty="0" smtClean="0">
                <a:solidFill>
                  <a:srgbClr val="FF0000"/>
                </a:solidFill>
              </a:rPr>
              <a:t>indicated</a:t>
            </a:r>
            <a:r>
              <a:rPr lang="en-US" sz="900" b="1" dirty="0" smtClean="0"/>
              <a:t>)</a:t>
            </a:r>
            <a:endParaRPr lang="en-US" sz="900" b="1" dirty="0"/>
          </a:p>
        </p:txBody>
      </p:sp>
    </p:spTree>
    <p:extLst>
      <p:ext uri="{BB962C8B-B14F-4D97-AF65-F5344CB8AC3E}">
        <p14:creationId xmlns:p14="http://schemas.microsoft.com/office/powerpoint/2010/main" val="42338091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412875" y="596900"/>
            <a:ext cx="6530975" cy="579438"/>
          </a:xfrm>
        </p:spPr>
        <p:txBody>
          <a:bodyPr/>
          <a:lstStyle/>
          <a:p>
            <a:r>
              <a:rPr lang="en-US" altLang="en-US" smtClean="0"/>
              <a:t>Observed Spacecraft MMOD Impacts</a:t>
            </a:r>
            <a:r>
              <a:rPr lang="en-US" altLang="en-US" sz="4000" smtClean="0"/>
              <a:t/>
            </a:r>
            <a:br>
              <a:rPr lang="en-US" altLang="en-US" sz="4000" smtClean="0"/>
            </a:br>
            <a:r>
              <a:rPr lang="en-US" altLang="en-US" sz="1800" smtClean="0"/>
              <a:t>Shuttle Windows</a:t>
            </a:r>
          </a:p>
        </p:txBody>
      </p:sp>
      <p:sp>
        <p:nvSpPr>
          <p:cNvPr id="19459" name="Content Placeholder 1"/>
          <p:cNvSpPr>
            <a:spLocks noGrp="1"/>
          </p:cNvSpPr>
          <p:nvPr>
            <p:ph idx="1"/>
          </p:nvPr>
        </p:nvSpPr>
        <p:spPr>
          <a:xfrm>
            <a:off x="452438" y="1360488"/>
            <a:ext cx="8836025" cy="5265737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altLang="en-US" smtClean="0"/>
              <a:t> </a:t>
            </a:r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1628775"/>
            <a:ext cx="9028113" cy="474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TextBox 19"/>
          <p:cNvSpPr txBox="1">
            <a:spLocks noChangeArrowheads="1"/>
          </p:cNvSpPr>
          <p:nvPr/>
        </p:nvSpPr>
        <p:spPr bwMode="auto">
          <a:xfrm>
            <a:off x="2844800" y="6369050"/>
            <a:ext cx="38941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Wingdings" pitchFamily="2" charset="2"/>
              <a:buChar char="Ø"/>
              <a:defRPr sz="13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o"/>
              <a:defRPr sz="1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 i="1"/>
              <a:t>Sampling of Shuttle Window MMOD Impact Craters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 b="0" i="1"/>
              <a:t>(all displayed on same dimensional scale)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MMOD Risk Assessment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038" y="1377950"/>
            <a:ext cx="8836025" cy="946150"/>
          </a:xfrm>
        </p:spPr>
        <p:txBody>
          <a:bodyPr/>
          <a:lstStyle/>
          <a:p>
            <a:r>
              <a:rPr lang="en-US" dirty="0" smtClean="0"/>
              <a:t>Process used to </a:t>
            </a:r>
            <a:r>
              <a:rPr lang="en-US" dirty="0"/>
              <a:t>identify MMOD risk drivers, evaluate risk mitigation options &amp; optimization, verify compliance with protection requirements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50" y="2284413"/>
            <a:ext cx="7346950" cy="451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798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1412875" y="596900"/>
            <a:ext cx="6530975" cy="579438"/>
          </a:xfrm>
        </p:spPr>
        <p:txBody>
          <a:bodyPr/>
          <a:lstStyle/>
          <a:p>
            <a:r>
              <a:rPr lang="en-US" altLang="en-US" sz="2800" dirty="0" smtClean="0"/>
              <a:t>ISS Service Module Shielding</a:t>
            </a:r>
            <a:endParaRPr lang="en-US" altLang="en-US" sz="2000" dirty="0" smtClean="0"/>
          </a:p>
        </p:txBody>
      </p:sp>
      <p:sp>
        <p:nvSpPr>
          <p:cNvPr id="25603" name="Content Placeholder 1"/>
          <p:cNvSpPr>
            <a:spLocks noGrp="1"/>
          </p:cNvSpPr>
          <p:nvPr>
            <p:ph idx="1"/>
          </p:nvPr>
        </p:nvSpPr>
        <p:spPr>
          <a:xfrm>
            <a:off x="265113" y="1360488"/>
            <a:ext cx="5529262" cy="5265737"/>
          </a:xfrm>
        </p:spPr>
        <p:txBody>
          <a:bodyPr/>
          <a:lstStyle/>
          <a:p>
            <a:r>
              <a:rPr lang="en-US" altLang="en-US" smtClean="0"/>
              <a:t>Service Module (SM) identified as high penetration risk using Bumper risk analysis</a:t>
            </a:r>
          </a:p>
          <a:p>
            <a:pPr lvl="1"/>
            <a:r>
              <a:rPr lang="en-US" altLang="en-US" smtClean="0"/>
              <a:t>large cone region</a:t>
            </a:r>
          </a:p>
          <a:p>
            <a:pPr lvl="1"/>
            <a:r>
              <a:rPr lang="en-US" altLang="en-US" smtClean="0"/>
              <a:t>forward sides of small diameter cylinder</a:t>
            </a:r>
          </a:p>
          <a:p>
            <a:r>
              <a:rPr lang="en-US" altLang="en-US" smtClean="0"/>
              <a:t>Shields designed and tested, EVA installed</a:t>
            </a:r>
          </a:p>
          <a:p>
            <a:pPr lvl="1"/>
            <a:r>
              <a:rPr lang="en-US" altLang="en-US" smtClean="0"/>
              <a:t>23 augmentation shields for the cone region</a:t>
            </a:r>
          </a:p>
          <a:p>
            <a:pPr lvl="1"/>
            <a:r>
              <a:rPr lang="en-US" altLang="en-US" smtClean="0"/>
              <a:t>5 augmentation shields for the cylinder region</a:t>
            </a:r>
          </a:p>
          <a:p>
            <a:r>
              <a:rPr lang="en-US" altLang="en-US" smtClean="0"/>
              <a:t>28 shields reduced SM MMOD risk by 30%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65738" y="2528888"/>
            <a:ext cx="1571625" cy="4619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200" b="1" i="1" dirty="0"/>
              <a:t>High-risk </a:t>
            </a:r>
            <a:r>
              <a:rPr lang="en-US" sz="1200" b="1" i="1" dirty="0" smtClean="0"/>
              <a:t>(</a:t>
            </a:r>
            <a:r>
              <a:rPr lang="en-US" sz="1200" b="1" i="1" dirty="0" smtClean="0">
                <a:solidFill>
                  <a:srgbClr val="FF0000"/>
                </a:solidFill>
              </a:rPr>
              <a:t>red</a:t>
            </a:r>
            <a:r>
              <a:rPr lang="en-US" sz="1200" b="1" i="1" dirty="0" smtClean="0"/>
              <a:t>)</a:t>
            </a:r>
            <a:endParaRPr lang="en-US" sz="1200" b="1" i="1" dirty="0"/>
          </a:p>
          <a:p>
            <a:pPr algn="ctr">
              <a:defRPr/>
            </a:pPr>
            <a:r>
              <a:rPr lang="en-US" sz="1200" b="1" i="1" dirty="0"/>
              <a:t>Low-risk </a:t>
            </a:r>
            <a:r>
              <a:rPr lang="en-US" sz="1200" b="1" i="1" dirty="0" smtClean="0"/>
              <a:t>(</a:t>
            </a:r>
            <a:r>
              <a:rPr lang="en-US" sz="1200" b="1" i="1" dirty="0">
                <a:solidFill>
                  <a:srgbClr val="0000FF"/>
                </a:solidFill>
              </a:rPr>
              <a:t>blue</a:t>
            </a:r>
            <a:r>
              <a:rPr lang="en-US" sz="1200" b="1" i="1" dirty="0" smtClean="0"/>
              <a:t>)</a:t>
            </a:r>
            <a:endParaRPr lang="en-US" sz="1200" b="1" i="1" dirty="0"/>
          </a:p>
        </p:txBody>
      </p:sp>
      <p:pic>
        <p:nvPicPr>
          <p:cNvPr id="25605" name="Picture 3" descr="E:\word\iss\sm augmentation\conformal panels\june2007_installation\s117e08777_lo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238" y="4195763"/>
            <a:ext cx="5734050" cy="299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6" name="Group 27"/>
          <p:cNvGrpSpPr>
            <a:grpSpLocks/>
          </p:cNvGrpSpPr>
          <p:nvPr/>
        </p:nvGrpSpPr>
        <p:grpSpPr bwMode="auto">
          <a:xfrm>
            <a:off x="6594475" y="2349500"/>
            <a:ext cx="2924175" cy="1816100"/>
            <a:chOff x="4319588" y="3911600"/>
            <a:chExt cx="3276600" cy="2286434"/>
          </a:xfrm>
        </p:grpSpPr>
        <p:sp>
          <p:nvSpPr>
            <p:cNvPr id="25621" name="Rectangle 34"/>
            <p:cNvSpPr>
              <a:spLocks noChangeArrowheads="1"/>
            </p:cNvSpPr>
            <p:nvPr/>
          </p:nvSpPr>
          <p:spPr bwMode="auto">
            <a:xfrm>
              <a:off x="5943600" y="5994400"/>
              <a:ext cx="1371600" cy="61913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b="0">
                <a:latin typeface="Times New Roman" pitchFamily="18" charset="0"/>
              </a:endParaRPr>
            </a:p>
          </p:txBody>
        </p:sp>
        <p:sp>
          <p:nvSpPr>
            <p:cNvPr id="25622" name="Rectangle 35" descr="Light vertical"/>
            <p:cNvSpPr>
              <a:spLocks noChangeArrowheads="1"/>
            </p:cNvSpPr>
            <p:nvPr/>
          </p:nvSpPr>
          <p:spPr bwMode="auto">
            <a:xfrm>
              <a:off x="5943600" y="5670550"/>
              <a:ext cx="1371600" cy="112713"/>
            </a:xfrm>
            <a:prstGeom prst="rect">
              <a:avLst/>
            </a:prstGeom>
            <a:pattFill prst="ltVert">
              <a:fgClr>
                <a:schemeClr val="bg2"/>
              </a:fgClr>
              <a:bgClr>
                <a:schemeClr val="bg1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b="0">
                <a:latin typeface="Times New Roman" pitchFamily="18" charset="0"/>
              </a:endParaRPr>
            </a:p>
          </p:txBody>
        </p:sp>
        <p:sp>
          <p:nvSpPr>
            <p:cNvPr id="25623" name="Rectangle 36"/>
            <p:cNvSpPr>
              <a:spLocks noChangeArrowheads="1"/>
            </p:cNvSpPr>
            <p:nvPr/>
          </p:nvSpPr>
          <p:spPr bwMode="auto">
            <a:xfrm>
              <a:off x="5943600" y="5629275"/>
              <a:ext cx="1371600" cy="42863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b="0">
                <a:latin typeface="Times New Roman" pitchFamily="18" charset="0"/>
              </a:endParaRPr>
            </a:p>
          </p:txBody>
        </p:sp>
        <p:sp>
          <p:nvSpPr>
            <p:cNvPr id="25624" name="Rectangle 37"/>
            <p:cNvSpPr>
              <a:spLocks noChangeArrowheads="1"/>
            </p:cNvSpPr>
            <p:nvPr/>
          </p:nvSpPr>
          <p:spPr bwMode="auto">
            <a:xfrm>
              <a:off x="6161088" y="5451475"/>
              <a:ext cx="927100" cy="214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800" b="0">
                  <a:latin typeface="Times New Roman" pitchFamily="18" charset="0"/>
                </a:rPr>
                <a:t>Original Zone 8</a:t>
              </a:r>
            </a:p>
          </p:txBody>
        </p:sp>
        <p:sp>
          <p:nvSpPr>
            <p:cNvPr id="25625" name="Rectangle 38"/>
            <p:cNvSpPr>
              <a:spLocks noChangeArrowheads="1"/>
            </p:cNvSpPr>
            <p:nvPr/>
          </p:nvSpPr>
          <p:spPr bwMode="auto">
            <a:xfrm>
              <a:off x="4786313" y="5505450"/>
              <a:ext cx="1181100" cy="214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800" b="0">
                  <a:latin typeface="Times New Roman" pitchFamily="18" charset="0"/>
                </a:rPr>
                <a:t>MLI Thermal Blanket</a:t>
              </a:r>
            </a:p>
          </p:txBody>
        </p:sp>
        <p:sp>
          <p:nvSpPr>
            <p:cNvPr id="25626" name="Rectangle 39"/>
            <p:cNvSpPr>
              <a:spLocks noChangeArrowheads="1"/>
            </p:cNvSpPr>
            <p:nvPr/>
          </p:nvSpPr>
          <p:spPr bwMode="auto">
            <a:xfrm>
              <a:off x="4319588" y="5624513"/>
              <a:ext cx="1647825" cy="336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800" b="0">
                  <a:latin typeface="Times New Roman" pitchFamily="18" charset="0"/>
                </a:rPr>
                <a:t>0.5/10/0.5mm graphite-epoxy honeycomb</a:t>
              </a:r>
            </a:p>
          </p:txBody>
        </p:sp>
        <p:sp>
          <p:nvSpPr>
            <p:cNvPr id="25627" name="Rectangle 40"/>
            <p:cNvSpPr>
              <a:spLocks noChangeArrowheads="1"/>
            </p:cNvSpPr>
            <p:nvPr/>
          </p:nvSpPr>
          <p:spPr bwMode="auto">
            <a:xfrm>
              <a:off x="4400421" y="5926137"/>
              <a:ext cx="1579692" cy="271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800" b="0">
                  <a:latin typeface="Times New Roman" pitchFamily="18" charset="0"/>
                </a:rPr>
                <a:t>2mm Al pressure shell</a:t>
              </a:r>
            </a:p>
          </p:txBody>
        </p:sp>
        <p:sp>
          <p:nvSpPr>
            <p:cNvPr id="25628" name="Line 41"/>
            <p:cNvSpPr>
              <a:spLocks noChangeShapeType="1"/>
            </p:cNvSpPr>
            <p:nvPr/>
          </p:nvSpPr>
          <p:spPr bwMode="auto">
            <a:xfrm>
              <a:off x="7475538" y="5745163"/>
              <a:ext cx="0" cy="2238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stealth" w="med" len="med"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29" name="Rectangle 42"/>
            <p:cNvSpPr>
              <a:spLocks noChangeArrowheads="1"/>
            </p:cNvSpPr>
            <p:nvPr/>
          </p:nvSpPr>
          <p:spPr bwMode="auto">
            <a:xfrm rot="-5400000">
              <a:off x="7156451" y="5751512"/>
              <a:ext cx="404812" cy="214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800" b="0">
                  <a:latin typeface="Times New Roman" pitchFamily="18" charset="0"/>
                </a:rPr>
                <a:t>2 cm</a:t>
              </a:r>
            </a:p>
          </p:txBody>
        </p:sp>
        <p:sp>
          <p:nvSpPr>
            <p:cNvPr id="25630" name="Line 43"/>
            <p:cNvSpPr>
              <a:spLocks noChangeShapeType="1"/>
            </p:cNvSpPr>
            <p:nvPr/>
          </p:nvSpPr>
          <p:spPr bwMode="auto">
            <a:xfrm>
              <a:off x="7391400" y="5765800"/>
              <a:ext cx="1920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31" name="Line 44"/>
            <p:cNvSpPr>
              <a:spLocks noChangeShapeType="1"/>
            </p:cNvSpPr>
            <p:nvPr/>
          </p:nvSpPr>
          <p:spPr bwMode="auto">
            <a:xfrm>
              <a:off x="7404100" y="5988050"/>
              <a:ext cx="1920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32" name="Rectangle 45" descr="Zig zag"/>
            <p:cNvSpPr>
              <a:spLocks noChangeArrowheads="1"/>
            </p:cNvSpPr>
            <p:nvPr/>
          </p:nvSpPr>
          <p:spPr bwMode="auto">
            <a:xfrm>
              <a:off x="5943600" y="4424363"/>
              <a:ext cx="1371600" cy="79375"/>
            </a:xfrm>
            <a:prstGeom prst="rect">
              <a:avLst/>
            </a:prstGeom>
            <a:pattFill prst="zigZag">
              <a:fgClr>
                <a:schemeClr val="tx1"/>
              </a:fgClr>
              <a:bgClr>
                <a:schemeClr val="bg1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b="0">
                <a:latin typeface="Times New Roman" pitchFamily="18" charset="0"/>
              </a:endParaRPr>
            </a:p>
          </p:txBody>
        </p:sp>
        <p:sp>
          <p:nvSpPr>
            <p:cNvPr id="25633" name="Rectangle 46"/>
            <p:cNvSpPr>
              <a:spLocks noChangeArrowheads="1"/>
            </p:cNvSpPr>
            <p:nvPr/>
          </p:nvSpPr>
          <p:spPr bwMode="auto">
            <a:xfrm>
              <a:off x="5943600" y="4375150"/>
              <a:ext cx="1371600" cy="3333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b="0">
                <a:latin typeface="Times New Roman" pitchFamily="18" charset="0"/>
              </a:endParaRPr>
            </a:p>
          </p:txBody>
        </p:sp>
        <p:sp>
          <p:nvSpPr>
            <p:cNvPr id="25634" name="Rectangle 48"/>
            <p:cNvSpPr>
              <a:spLocks noChangeArrowheads="1"/>
            </p:cNvSpPr>
            <p:nvPr/>
          </p:nvSpPr>
          <p:spPr bwMode="auto">
            <a:xfrm>
              <a:off x="5943600" y="5202238"/>
              <a:ext cx="1371600" cy="63500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b="0">
                <a:latin typeface="Times New Roman" pitchFamily="18" charset="0"/>
              </a:endParaRPr>
            </a:p>
          </p:txBody>
        </p:sp>
        <p:sp>
          <p:nvSpPr>
            <p:cNvPr id="25635" name="Oval 49"/>
            <p:cNvSpPr>
              <a:spLocks noChangeArrowheads="1"/>
            </p:cNvSpPr>
            <p:nvPr/>
          </p:nvSpPr>
          <p:spPr bwMode="auto">
            <a:xfrm>
              <a:off x="6553200" y="3911600"/>
              <a:ext cx="152400" cy="152400"/>
            </a:xfrm>
            <a:prstGeom prst="ellipse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b="0">
                <a:latin typeface="Times New Roman" pitchFamily="18" charset="0"/>
              </a:endParaRPr>
            </a:p>
          </p:txBody>
        </p:sp>
        <p:sp>
          <p:nvSpPr>
            <p:cNvPr id="25636" name="Line 50"/>
            <p:cNvSpPr>
              <a:spLocks noChangeShapeType="1"/>
            </p:cNvSpPr>
            <p:nvPr/>
          </p:nvSpPr>
          <p:spPr bwMode="auto">
            <a:xfrm>
              <a:off x="6629400" y="4195763"/>
              <a:ext cx="0" cy="1285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37" name="Rectangle 51"/>
            <p:cNvSpPr>
              <a:spLocks noChangeArrowheads="1"/>
            </p:cNvSpPr>
            <p:nvPr/>
          </p:nvSpPr>
          <p:spPr bwMode="auto">
            <a:xfrm>
              <a:off x="5414963" y="4216400"/>
              <a:ext cx="552450" cy="214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800" b="0">
                  <a:latin typeface="Times New Roman" pitchFamily="18" charset="0"/>
                </a:rPr>
                <a:t>1mm Al</a:t>
              </a:r>
            </a:p>
          </p:txBody>
        </p:sp>
        <p:sp>
          <p:nvSpPr>
            <p:cNvPr id="25638" name="Rectangle 52"/>
            <p:cNvSpPr>
              <a:spLocks noChangeArrowheads="1"/>
            </p:cNvSpPr>
            <p:nvPr/>
          </p:nvSpPr>
          <p:spPr bwMode="auto">
            <a:xfrm>
              <a:off x="4752975" y="4337050"/>
              <a:ext cx="1214438" cy="214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800" b="0">
                  <a:latin typeface="Times New Roman" pitchFamily="18" charset="0"/>
                </a:rPr>
                <a:t>Corrugated 0.5mm Al</a:t>
              </a:r>
            </a:p>
          </p:txBody>
        </p:sp>
        <p:sp>
          <p:nvSpPr>
            <p:cNvPr id="25639" name="Rectangle 54"/>
            <p:cNvSpPr>
              <a:spLocks noChangeArrowheads="1"/>
            </p:cNvSpPr>
            <p:nvPr/>
          </p:nvSpPr>
          <p:spPr bwMode="auto">
            <a:xfrm>
              <a:off x="4484688" y="5149850"/>
              <a:ext cx="1482725" cy="214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800" b="0">
                  <a:latin typeface="Times New Roman" pitchFamily="18" charset="0"/>
                </a:rPr>
                <a:t>Russian “Kevlar” fabric (6)</a:t>
              </a:r>
            </a:p>
          </p:txBody>
        </p:sp>
        <p:sp>
          <p:nvSpPr>
            <p:cNvPr id="25640" name="Line 55"/>
            <p:cNvSpPr>
              <a:spLocks noChangeShapeType="1"/>
            </p:cNvSpPr>
            <p:nvPr/>
          </p:nvSpPr>
          <p:spPr bwMode="auto">
            <a:xfrm>
              <a:off x="7475538" y="4411663"/>
              <a:ext cx="0" cy="12541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stealth" w="med" len="med"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41" name="Rectangle 56"/>
            <p:cNvSpPr>
              <a:spLocks noChangeArrowheads="1"/>
            </p:cNvSpPr>
            <p:nvPr/>
          </p:nvSpPr>
          <p:spPr bwMode="auto">
            <a:xfrm rot="-5400000">
              <a:off x="7173912" y="5003801"/>
              <a:ext cx="461963" cy="2143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800" b="0">
                  <a:latin typeface="Times New Roman" pitchFamily="18" charset="0"/>
                </a:rPr>
                <a:t>10 cm</a:t>
              </a:r>
            </a:p>
          </p:txBody>
        </p:sp>
        <p:sp>
          <p:nvSpPr>
            <p:cNvPr id="25642" name="Line 57"/>
            <p:cNvSpPr>
              <a:spLocks noChangeShapeType="1"/>
            </p:cNvSpPr>
            <p:nvPr/>
          </p:nvSpPr>
          <p:spPr bwMode="auto">
            <a:xfrm>
              <a:off x="7391400" y="4375150"/>
              <a:ext cx="1920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43" name="Rectangle 60"/>
            <p:cNvSpPr>
              <a:spLocks noChangeArrowheads="1"/>
            </p:cNvSpPr>
            <p:nvPr/>
          </p:nvSpPr>
          <p:spPr bwMode="auto">
            <a:xfrm>
              <a:off x="4710113" y="5022850"/>
              <a:ext cx="1257300" cy="214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800" b="0">
                  <a:latin typeface="Times New Roman" pitchFamily="18" charset="0"/>
                </a:rPr>
                <a:t>3mm Fiberglass panel</a:t>
              </a:r>
            </a:p>
          </p:txBody>
        </p:sp>
        <p:sp>
          <p:nvSpPr>
            <p:cNvPr id="25644" name="Rectangle 61" descr="Zig zag"/>
            <p:cNvSpPr>
              <a:spLocks noChangeArrowheads="1"/>
            </p:cNvSpPr>
            <p:nvPr/>
          </p:nvSpPr>
          <p:spPr bwMode="auto">
            <a:xfrm>
              <a:off x="5943600" y="5100638"/>
              <a:ext cx="1371600" cy="68262"/>
            </a:xfrm>
            <a:prstGeom prst="rect">
              <a:avLst/>
            </a:prstGeom>
            <a:pattFill prst="zigZag">
              <a:fgClr>
                <a:schemeClr val="bg2"/>
              </a:fgClr>
              <a:bgClr>
                <a:schemeClr val="bg1"/>
              </a:bgClr>
            </a:patt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" pitchFamily="2" charset="2"/>
                <a:buChar char="Ø"/>
                <a:defRPr sz="13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o"/>
                <a:defRPr sz="13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b="0">
                <a:latin typeface="Times New Roman" pitchFamily="18" charset="0"/>
              </a:endParaRPr>
            </a:p>
          </p:txBody>
        </p:sp>
        <p:sp>
          <p:nvSpPr>
            <p:cNvPr id="25645" name="Line 64"/>
            <p:cNvSpPr>
              <a:spLocks noChangeShapeType="1"/>
            </p:cNvSpPr>
            <p:nvPr/>
          </p:nvSpPr>
          <p:spPr bwMode="auto">
            <a:xfrm>
              <a:off x="7391400" y="5670550"/>
              <a:ext cx="1920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25607" name="Picture 2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6"/>
          <a:stretch>
            <a:fillRect/>
          </a:stretch>
        </p:blipFill>
        <p:spPr bwMode="auto">
          <a:xfrm>
            <a:off x="5494338" y="1211263"/>
            <a:ext cx="2044700" cy="142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8" name="Picture 68" descr="iss032e02091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488" y="4195763"/>
            <a:ext cx="3668712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69" descr="ISS015E110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5125"/>
            <a:ext cx="195580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3" descr="E:\images\sm_augmentation\panel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913" y="4195763"/>
            <a:ext cx="1122362" cy="110648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2" name="TextBox 71"/>
          <p:cNvSpPr txBox="1"/>
          <p:nvPr/>
        </p:nvSpPr>
        <p:spPr>
          <a:xfrm>
            <a:off x="0" y="6986588"/>
            <a:ext cx="1955800" cy="3397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chemeClr val="tx1"/>
                </a:solidFill>
              </a:rPr>
              <a:t>EVA Installation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935163" y="6986588"/>
            <a:ext cx="4060825" cy="3397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chemeClr val="tx1"/>
                </a:solidFill>
              </a:rPr>
              <a:t>23 “conformal” panels on cone region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932488" y="6991350"/>
            <a:ext cx="3679825" cy="338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/>
              <a:t>5 panels on small diameter cylinder</a:t>
            </a:r>
          </a:p>
        </p:txBody>
      </p:sp>
      <p:cxnSp>
        <p:nvCxnSpPr>
          <p:cNvPr id="75" name="Straight Arrow Connector 74"/>
          <p:cNvCxnSpPr>
            <a:stCxn id="73" idx="0"/>
          </p:cNvCxnSpPr>
          <p:nvPr/>
        </p:nvCxnSpPr>
        <p:spPr>
          <a:xfrm flipH="1" flipV="1">
            <a:off x="3286125" y="5880100"/>
            <a:ext cx="679450" cy="1106488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>
            <a:stCxn id="73" idx="0"/>
          </p:cNvCxnSpPr>
          <p:nvPr/>
        </p:nvCxnSpPr>
        <p:spPr>
          <a:xfrm flipV="1">
            <a:off x="3965575" y="5954713"/>
            <a:ext cx="839788" cy="1031875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>
            <a:stCxn id="73" idx="0"/>
          </p:cNvCxnSpPr>
          <p:nvPr/>
        </p:nvCxnSpPr>
        <p:spPr>
          <a:xfrm flipV="1">
            <a:off x="3965575" y="5995988"/>
            <a:ext cx="180975" cy="990600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>
            <a:stCxn id="74" idx="0"/>
          </p:cNvCxnSpPr>
          <p:nvPr/>
        </p:nvCxnSpPr>
        <p:spPr>
          <a:xfrm flipV="1">
            <a:off x="7772400" y="5630863"/>
            <a:ext cx="692150" cy="1360487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7761288" y="1841500"/>
            <a:ext cx="1787525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200" b="1" i="1" dirty="0"/>
              <a:t>SM “conformal” augmentation shield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4062413" y="5926138"/>
            <a:ext cx="1055687" cy="1027112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>
            <a:stCxn id="73" idx="0"/>
          </p:cNvCxnSpPr>
          <p:nvPr/>
        </p:nvCxnSpPr>
        <p:spPr>
          <a:xfrm flipH="1" flipV="1">
            <a:off x="2867025" y="5854700"/>
            <a:ext cx="1098550" cy="1131888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49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wchart">
  <a:themeElements>
    <a:clrScheme name="bwchar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wchar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wchar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wchar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wchar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wchar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wchar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wchar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wchar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C:\WIN\MSOFFICE\Templates\bwchart.pot</Template>
  <TotalTime>5891</TotalTime>
  <Words>1170</Words>
  <Application>Microsoft Office PowerPoint</Application>
  <PresentationFormat>Custom</PresentationFormat>
  <Paragraphs>198</Paragraphs>
  <Slides>32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bwchart</vt:lpstr>
      <vt:lpstr> Micrometeoroid and Orbital Debris (MMOD) Risk Overview </vt:lpstr>
      <vt:lpstr>Agenda</vt:lpstr>
      <vt:lpstr>MMOD Environment Models</vt:lpstr>
      <vt:lpstr>MMOD Environment Models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Effects of Micrometeoroid and  Orbital Debris (MMOD) Impacts</vt:lpstr>
      <vt:lpstr>Monolithic versus Stuffed Whipple Shield Weight Comparison of Equal-Performance Shielding </vt:lpstr>
      <vt:lpstr>ISS shielding overview</vt:lpstr>
      <vt:lpstr>Issues: MMOD Damage to ISS Radiators</vt:lpstr>
      <vt:lpstr>MMOD Damage to ISS Radiators</vt:lpstr>
      <vt:lpstr>MMOD Damage to ISS Radiators (US)</vt:lpstr>
      <vt:lpstr>P4 photovoltaic radiator</vt:lpstr>
      <vt:lpstr>PowerPoint Presentation</vt:lpstr>
      <vt:lpstr>ISS Solar Array Damage</vt:lpstr>
      <vt:lpstr>ISS Solar Array Mast</vt:lpstr>
      <vt:lpstr>MMOD Damage to ISS Solar Array Masts</vt:lpstr>
      <vt:lpstr>Hypervelocity impact tests</vt:lpstr>
      <vt:lpstr>Handrail and EVA tool MMOD damage</vt:lpstr>
      <vt:lpstr>Ku-band antenna</vt:lpstr>
      <vt:lpstr>Thermal protection systems (TPS) for crew return vehicles</vt:lpstr>
      <vt:lpstr>BackuP Charts</vt:lpstr>
      <vt:lpstr>STS-120 Solar Array Wing (SAW) EVA repair was caused by MMOD impact damage</vt:lpstr>
      <vt:lpstr>Scanning Electron Microscope EDXA Evaluation of retrieved guide wire</vt:lpstr>
      <vt:lpstr>MMOD Damage to ISS</vt:lpstr>
      <vt:lpstr>Observed Spacecraft MMOD Impacts Shuttle Windows</vt:lpstr>
      <vt:lpstr>MMOD Risk Assessment Process</vt:lpstr>
      <vt:lpstr>ISS Service Module Shielding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mean gene</dc:creator>
  <cp:lastModifiedBy>Skow, Miles (KSC-NEL40)</cp:lastModifiedBy>
  <cp:revision>180</cp:revision>
  <cp:lastPrinted>2014-06-05T15:02:10Z</cp:lastPrinted>
  <dcterms:created xsi:type="dcterms:W3CDTF">1997-03-12T08:01:38Z</dcterms:created>
  <dcterms:modified xsi:type="dcterms:W3CDTF">2014-07-14T16:39:41Z</dcterms:modified>
</cp:coreProperties>
</file>