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tiff" ContentType="image/tiff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9799" r:id="rId1"/>
  </p:sldMasterIdLst>
  <p:notesMasterIdLst>
    <p:notesMasterId r:id="rId45"/>
  </p:notesMasterIdLst>
  <p:sldIdLst>
    <p:sldId id="256" r:id="rId2"/>
    <p:sldId id="449" r:id="rId3"/>
    <p:sldId id="446" r:id="rId4"/>
    <p:sldId id="426" r:id="rId5"/>
    <p:sldId id="418" r:id="rId6"/>
    <p:sldId id="457" r:id="rId7"/>
    <p:sldId id="458" r:id="rId8"/>
    <p:sldId id="459" r:id="rId9"/>
    <p:sldId id="460" r:id="rId10"/>
    <p:sldId id="461" r:id="rId11"/>
    <p:sldId id="462" r:id="rId12"/>
    <p:sldId id="463" r:id="rId13"/>
    <p:sldId id="464" r:id="rId14"/>
    <p:sldId id="465" r:id="rId15"/>
    <p:sldId id="466" r:id="rId16"/>
    <p:sldId id="467" r:id="rId17"/>
    <p:sldId id="468" r:id="rId18"/>
    <p:sldId id="469" r:id="rId19"/>
    <p:sldId id="470" r:id="rId20"/>
    <p:sldId id="471" r:id="rId21"/>
    <p:sldId id="472" r:id="rId22"/>
    <p:sldId id="473" r:id="rId23"/>
    <p:sldId id="474" r:id="rId24"/>
    <p:sldId id="475" r:id="rId25"/>
    <p:sldId id="431" r:id="rId26"/>
    <p:sldId id="432" r:id="rId27"/>
    <p:sldId id="433" r:id="rId28"/>
    <p:sldId id="434" r:id="rId29"/>
    <p:sldId id="436" r:id="rId30"/>
    <p:sldId id="450" r:id="rId31"/>
    <p:sldId id="451" r:id="rId32"/>
    <p:sldId id="452" r:id="rId33"/>
    <p:sldId id="453" r:id="rId34"/>
    <p:sldId id="454" r:id="rId35"/>
    <p:sldId id="455" r:id="rId36"/>
    <p:sldId id="456" r:id="rId37"/>
    <p:sldId id="354" r:id="rId38"/>
    <p:sldId id="447" r:id="rId39"/>
    <p:sldId id="347" r:id="rId40"/>
    <p:sldId id="348" r:id="rId41"/>
    <p:sldId id="349" r:id="rId42"/>
    <p:sldId id="350" r:id="rId43"/>
    <p:sldId id="445" r:id="rId44"/>
  </p:sldIdLst>
  <p:sldSz cx="9144000" cy="6858000" type="screen4x3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2"/>
        </a:solidFill>
        <a:latin typeface="Arial Narrow" pitchFamily="34" charset="0"/>
        <a:ea typeface="MS PGothic"/>
        <a:cs typeface="MS PGothic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2"/>
        </a:solidFill>
        <a:latin typeface="Arial Narrow" pitchFamily="34" charset="0"/>
        <a:ea typeface="MS PGothic"/>
        <a:cs typeface="MS PGothic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2"/>
        </a:solidFill>
        <a:latin typeface="Arial Narrow" pitchFamily="34" charset="0"/>
        <a:ea typeface="MS PGothic"/>
        <a:cs typeface="MS PGothic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2"/>
        </a:solidFill>
        <a:latin typeface="Arial Narrow" pitchFamily="34" charset="0"/>
        <a:ea typeface="MS PGothic"/>
        <a:cs typeface="MS PGothic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2"/>
        </a:solidFill>
        <a:latin typeface="Arial Narrow" pitchFamily="34" charset="0"/>
        <a:ea typeface="MS PGothic"/>
        <a:cs typeface="MS PGothic"/>
      </a:defRPr>
    </a:lvl5pPr>
    <a:lvl6pPr marL="2286000" algn="l" defTabSz="914400" rtl="0" eaLnBrk="1" latinLnBrk="0" hangingPunct="1">
      <a:defRPr sz="2400" b="1" kern="1200">
        <a:solidFill>
          <a:schemeClr val="tx2"/>
        </a:solidFill>
        <a:latin typeface="Arial Narrow" pitchFamily="34" charset="0"/>
        <a:ea typeface="MS PGothic"/>
        <a:cs typeface="MS PGothic"/>
      </a:defRPr>
    </a:lvl6pPr>
    <a:lvl7pPr marL="2743200" algn="l" defTabSz="914400" rtl="0" eaLnBrk="1" latinLnBrk="0" hangingPunct="1">
      <a:defRPr sz="2400" b="1" kern="1200">
        <a:solidFill>
          <a:schemeClr val="tx2"/>
        </a:solidFill>
        <a:latin typeface="Arial Narrow" pitchFamily="34" charset="0"/>
        <a:ea typeface="MS PGothic"/>
        <a:cs typeface="MS PGothic"/>
      </a:defRPr>
    </a:lvl7pPr>
    <a:lvl8pPr marL="3200400" algn="l" defTabSz="914400" rtl="0" eaLnBrk="1" latinLnBrk="0" hangingPunct="1">
      <a:defRPr sz="2400" b="1" kern="1200">
        <a:solidFill>
          <a:schemeClr val="tx2"/>
        </a:solidFill>
        <a:latin typeface="Arial Narrow" pitchFamily="34" charset="0"/>
        <a:ea typeface="MS PGothic"/>
        <a:cs typeface="MS PGothic"/>
      </a:defRPr>
    </a:lvl8pPr>
    <a:lvl9pPr marL="3657600" algn="l" defTabSz="914400" rtl="0" eaLnBrk="1" latinLnBrk="0" hangingPunct="1">
      <a:defRPr sz="2400" b="1" kern="1200">
        <a:solidFill>
          <a:schemeClr val="tx2"/>
        </a:solidFill>
        <a:latin typeface="Arial Narrow" pitchFamily="34" charset="0"/>
        <a:ea typeface="MS PGothic"/>
        <a:cs typeface="MS PGothic"/>
      </a:defRPr>
    </a:lvl9pPr>
  </p:defaultTextStyle>
  <p:extLst>
    <p:ext uri="{EFAFB233-063F-42B5-8137-9DF3F51BA10A}">
      <p15:sldGuideLst xmlns:p15="http://schemas.microsoft.com/office/powerpoint/2012/main">
        <p15:guide id="1" orient="horz" pos="1872">
          <p15:clr>
            <a:srgbClr val="A4A3A4"/>
          </p15:clr>
        </p15:guide>
        <p15:guide id="2" pos="25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092"/>
    <a:srgbClr val="355E8F"/>
    <a:srgbClr val="2C4D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126" autoAdjust="0"/>
    <p:restoredTop sz="86447" autoAdjust="0"/>
  </p:normalViewPr>
  <p:slideViewPr>
    <p:cSldViewPr snapToGrid="0">
      <p:cViewPr>
        <p:scale>
          <a:sx n="85" d="100"/>
          <a:sy n="85" d="100"/>
        </p:scale>
        <p:origin x="1380" y="272"/>
      </p:cViewPr>
      <p:guideLst>
        <p:guide orient="horz" pos="1872"/>
        <p:guide pos="25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png"/><Relationship Id="rId2" Type="http://schemas.openxmlformats.org/officeDocument/2006/relationships/image" Target="../media/image131.png"/><Relationship Id="rId1" Type="http://schemas.openxmlformats.org/officeDocument/2006/relationships/image" Target="../media/image130.png"/><Relationship Id="rId4" Type="http://schemas.openxmlformats.org/officeDocument/2006/relationships/image" Target="../media/image133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70583" cy="480388"/>
          </a:xfrm>
          <a:prstGeom prst="rect">
            <a:avLst/>
          </a:prstGeom>
        </p:spPr>
        <p:txBody>
          <a:bodyPr vert="horz" lIns="94851" tIns="47425" rIns="94851" bIns="47425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2962" y="0"/>
            <a:ext cx="3170583" cy="480388"/>
          </a:xfrm>
          <a:prstGeom prst="rect">
            <a:avLst/>
          </a:prstGeom>
        </p:spPr>
        <p:txBody>
          <a:bodyPr vert="horz" lIns="94851" tIns="47425" rIns="94851" bIns="47425" rtlCol="0"/>
          <a:lstStyle>
            <a:lvl1pPr algn="r">
              <a:defRPr sz="1200"/>
            </a:lvl1pPr>
          </a:lstStyle>
          <a:p>
            <a:fld id="{3C4FC72B-CC3D-4DD7-A24C-4E5BEEB887E2}" type="datetimeFigureOut">
              <a:rPr lang="en-US" smtClean="0"/>
              <a:t>7/14/2014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19138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851" tIns="47425" rIns="94851" bIns="47425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2183" y="4561226"/>
            <a:ext cx="5850835" cy="4320213"/>
          </a:xfrm>
          <a:prstGeom prst="rect">
            <a:avLst/>
          </a:prstGeom>
        </p:spPr>
        <p:txBody>
          <a:bodyPr vert="horz" lIns="94851" tIns="47425" rIns="94851" bIns="47425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173"/>
            <a:ext cx="3170583" cy="480388"/>
          </a:xfrm>
          <a:prstGeom prst="rect">
            <a:avLst/>
          </a:prstGeom>
        </p:spPr>
        <p:txBody>
          <a:bodyPr vert="horz" lIns="94851" tIns="47425" rIns="94851" bIns="47425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2962" y="9119173"/>
            <a:ext cx="3170583" cy="480388"/>
          </a:xfrm>
          <a:prstGeom prst="rect">
            <a:avLst/>
          </a:prstGeom>
        </p:spPr>
        <p:txBody>
          <a:bodyPr vert="horz" lIns="94851" tIns="47425" rIns="94851" bIns="47425" rtlCol="0" anchor="b"/>
          <a:lstStyle>
            <a:lvl1pPr algn="r">
              <a:defRPr sz="1200"/>
            </a:lvl1pPr>
          </a:lstStyle>
          <a:p>
            <a:fld id="{6AF14B53-BEA5-40E1-B374-6329104FAF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1581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257300" y="720725"/>
            <a:ext cx="4802188" cy="3600450"/>
          </a:xfrm>
          <a:ln/>
        </p:spPr>
      </p:sp>
      <p:sp>
        <p:nvSpPr>
          <p:cNvPr id="696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>
              <a:ea typeface="ＭＳ Ｐゴシック" pitchFamily="34" charset="-128"/>
            </a:endParaRPr>
          </a:p>
        </p:txBody>
      </p:sp>
      <p:sp>
        <p:nvSpPr>
          <p:cNvPr id="696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1120833"/>
            <a:fld id="{DA69421F-78DF-4562-9EF2-50D7F6BA9B9E}" type="slidenum">
              <a:rPr lang="en-US" smtClean="0">
                <a:ea typeface="ＭＳ Ｐゴシック" pitchFamily="34" charset="-128"/>
              </a:rPr>
              <a:pPr defTabSz="1120833"/>
              <a:t>2</a:t>
            </a:fld>
            <a:endParaRPr lang="en-US" dirty="0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33426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 txBox="1">
            <a:spLocks noGrp="1" noChangeArrowheads="1"/>
          </p:cNvSpPr>
          <p:nvPr/>
        </p:nvSpPr>
        <p:spPr bwMode="auto">
          <a:xfrm>
            <a:off x="3971929" y="8831263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8024" tIns="54012" rIns="108024" bIns="54012" anchor="b"/>
          <a:lstStyle/>
          <a:p>
            <a:pPr algn="r" defTabSz="1080371" eaLnBrk="0" hangingPunct="0"/>
            <a:fld id="{4AD3AD94-D9EF-4507-90CC-4AD83FCF6AFA}" type="slidenum">
              <a:rPr lang="en-US" sz="1300" b="0">
                <a:solidFill>
                  <a:schemeClr val="tx1"/>
                </a:solidFill>
                <a:latin typeface="Times New Roman" pitchFamily="18" charset="0"/>
              </a:rPr>
              <a:pPr algn="r" defTabSz="1080371" eaLnBrk="0" hangingPunct="0"/>
              <a:t>4</a:t>
            </a:fld>
            <a:endParaRPr lang="en-US" sz="1300" b="0" dirty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2688" y="698500"/>
            <a:ext cx="4646612" cy="3486150"/>
          </a:xfrm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defTabSz="881390" eaLnBrk="1" hangingPunct="1">
              <a:defRPr/>
            </a:pPr>
            <a:r>
              <a:rPr lang="en-US" dirty="0"/>
              <a:t>Z Backscatter provides additional information about the scanned object</a:t>
            </a:r>
          </a:p>
          <a:p>
            <a:pPr eaLnBrk="1" hangingPunct="1"/>
            <a:endParaRPr lang="en-US" dirty="0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891598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New products won’t replace ZBV – Each has applications that might be better at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F14B53-BEA5-40E1-B374-6329104FAF9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81111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F36F72-4DCD-4746-9D08-E0B47AEDC68B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29921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n-US" dirty="0" smtClean="0"/>
              <a:t>1) </a:t>
            </a:r>
            <a:r>
              <a:rPr lang="en-US" sz="1200" dirty="0" smtClean="0">
                <a:solidFill>
                  <a:schemeClr val="bg1"/>
                </a:solidFill>
                <a:latin typeface="Arial Narrow" pitchFamily="34" charset="0"/>
                <a:ea typeface="ＭＳ Ｐゴシック" pitchFamily="34" charset="-128"/>
              </a:rPr>
              <a:t>Steel walled van</a:t>
            </a:r>
            <a:r>
              <a:rPr lang="en-US" sz="1200" baseline="0" dirty="0" smtClean="0">
                <a:solidFill>
                  <a:schemeClr val="bg1"/>
                </a:solidFill>
                <a:latin typeface="Arial Narrow" pitchFamily="34" charset="0"/>
                <a:ea typeface="ＭＳ Ｐゴシック" pitchFamily="34" charset="-128"/>
              </a:rPr>
              <a:t> </a:t>
            </a:r>
            <a:r>
              <a:rPr lang="en-US" sz="1200" dirty="0" smtClean="0">
                <a:solidFill>
                  <a:schemeClr val="bg1"/>
                </a:solidFill>
                <a:latin typeface="Arial Narrow" pitchFamily="34" charset="0"/>
                <a:ea typeface="ＭＳ Ｐゴシック" pitchFamily="34" charset="-128"/>
              </a:rPr>
              <a:t>10 feet scan distance,   6 minute scan, 4mm apertures, Adaptive Contrast Applied on Raw Filters </a:t>
            </a:r>
            <a:r>
              <a:rPr lang="en-US" sz="1200" baseline="0" dirty="0" smtClean="0">
                <a:solidFill>
                  <a:schemeClr val="bg1"/>
                </a:solidFill>
                <a:latin typeface="Arial Narrow" pitchFamily="34" charset="0"/>
                <a:ea typeface="ＭＳ Ｐゴシック" pitchFamily="34" charset="-128"/>
              </a:rPr>
              <a:t> </a:t>
            </a:r>
            <a:r>
              <a:rPr lang="en-US" sz="1200" dirty="0" smtClean="0">
                <a:solidFill>
                  <a:schemeClr val="bg1"/>
                </a:solidFill>
                <a:latin typeface="Arial Narrow" pitchFamily="34" charset="0"/>
                <a:ea typeface="ＭＳ Ｐゴシック" pitchFamily="34" charset="-128"/>
              </a:rPr>
              <a:t>&amp; Edge Preserving Smoothing</a:t>
            </a:r>
          </a:p>
          <a:p>
            <a:pPr algn="l"/>
            <a:r>
              <a:rPr lang="en-US" sz="1200" dirty="0" smtClean="0">
                <a:solidFill>
                  <a:schemeClr val="bg1"/>
                </a:solidFill>
                <a:latin typeface="Arial Narrow" pitchFamily="34" charset="0"/>
                <a:ea typeface="ＭＳ Ｐゴシック" pitchFamily="34" charset="-128"/>
              </a:rPr>
              <a:t>2) Steel walled van</a:t>
            </a:r>
            <a:r>
              <a:rPr lang="en-US" sz="1200" baseline="0" dirty="0" smtClean="0">
                <a:solidFill>
                  <a:schemeClr val="bg1"/>
                </a:solidFill>
                <a:latin typeface="Arial Narrow" pitchFamily="34" charset="0"/>
                <a:ea typeface="ＭＳ Ｐゴシック" pitchFamily="34" charset="-128"/>
              </a:rPr>
              <a:t> </a:t>
            </a:r>
            <a:r>
              <a:rPr lang="en-US" sz="1200" dirty="0" smtClean="0">
                <a:solidFill>
                  <a:schemeClr val="bg1"/>
                </a:solidFill>
                <a:latin typeface="Arial Narrow" pitchFamily="34" charset="0"/>
                <a:ea typeface="ＭＳ Ｐゴシック" pitchFamily="34" charset="-128"/>
              </a:rPr>
              <a:t>Filtered Image: 18”  scan distance</a:t>
            </a:r>
            <a:r>
              <a:rPr lang="en-US" sz="1200" baseline="0" dirty="0" smtClean="0">
                <a:solidFill>
                  <a:schemeClr val="bg1"/>
                </a:solidFill>
                <a:latin typeface="Arial Narrow" pitchFamily="34" charset="0"/>
                <a:ea typeface="ＭＳ Ｐゴシック" pitchFamily="34" charset="-128"/>
              </a:rPr>
              <a:t> </a:t>
            </a:r>
            <a:r>
              <a:rPr lang="en-US" sz="1200" dirty="0" smtClean="0">
                <a:solidFill>
                  <a:schemeClr val="bg1"/>
                </a:solidFill>
                <a:latin typeface="Arial Narrow" pitchFamily="34" charset="0"/>
                <a:ea typeface="ＭＳ Ｐゴシック" pitchFamily="34" charset="-128"/>
              </a:rPr>
              <a:t>5 minute scan, 2mm apertures</a:t>
            </a:r>
          </a:p>
          <a:p>
            <a:r>
              <a:rPr lang="en-US" sz="1200" dirty="0" smtClean="0">
                <a:solidFill>
                  <a:schemeClr val="bg1"/>
                </a:solidFill>
                <a:latin typeface="Arial Narrow" pitchFamily="34" charset="0"/>
                <a:ea typeface="ＭＳ Ｐゴシック" pitchFamily="34" charset="-128"/>
              </a:rPr>
              <a:t>3) </a:t>
            </a:r>
            <a:r>
              <a:rPr lang="en-US" sz="1200" dirty="0" smtClean="0">
                <a:solidFill>
                  <a:schemeClr val="tx2"/>
                </a:solidFill>
                <a:latin typeface="Arial Narrow" pitchFamily="34" charset="0"/>
                <a:ea typeface="ＭＳ Ｐゴシック" pitchFamily="34" charset="-128"/>
              </a:rPr>
              <a:t>High Resolution – IED Simulant 12” 90 sec </a:t>
            </a:r>
            <a:r>
              <a:rPr lang="en-US" sz="1200" dirty="0" err="1" smtClean="0">
                <a:solidFill>
                  <a:schemeClr val="tx2"/>
                </a:solidFill>
                <a:latin typeface="Arial Narrow" pitchFamily="34" charset="0"/>
                <a:ea typeface="ＭＳ Ｐゴシック" pitchFamily="34" charset="-128"/>
              </a:rPr>
              <a:t>Axiss</a:t>
            </a:r>
            <a:endParaRPr lang="en-US" sz="1200" dirty="0" smtClean="0">
              <a:solidFill>
                <a:schemeClr val="tx2"/>
              </a:solidFill>
              <a:latin typeface="Arial Narrow" pitchFamily="34" charset="0"/>
              <a:ea typeface="ＭＳ Ｐゴシック" pitchFamily="34" charset="-128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>
                <a:solidFill>
                  <a:schemeClr val="tx2"/>
                </a:solidFill>
                <a:latin typeface="Arial Narrow" pitchFamily="34" charset="0"/>
                <a:ea typeface="ＭＳ Ｐゴシック" pitchFamily="34" charset="-128"/>
              </a:rPr>
              <a:t>&lt;30 seconds </a:t>
            </a:r>
            <a:r>
              <a:rPr lang="en-US" sz="1200" dirty="0" err="1" smtClean="0">
                <a:solidFill>
                  <a:schemeClr val="tx2"/>
                </a:solidFill>
                <a:latin typeface="Arial Narrow" pitchFamily="34" charset="0"/>
                <a:ea typeface="ＭＳ Ｐゴシック" pitchFamily="34" charset="-128"/>
              </a:rPr>
              <a:t>PortBx</a:t>
            </a:r>
            <a:r>
              <a:rPr lang="en-US" sz="1200" dirty="0" smtClean="0">
                <a:solidFill>
                  <a:schemeClr val="tx2"/>
                </a:solidFill>
                <a:latin typeface="Arial Narrow" pitchFamily="34" charset="0"/>
                <a:ea typeface="ＭＳ Ｐゴシック" pitchFamily="34" charset="-128"/>
              </a:rPr>
              <a:t>, </a:t>
            </a:r>
            <a:r>
              <a:rPr lang="en-US" dirty="0" smtClean="0"/>
              <a:t>Lab IED Simulant.  4x1mm aperture.  Represents 5 </a:t>
            </a:r>
            <a:r>
              <a:rPr lang="en-US" dirty="0" err="1" smtClean="0"/>
              <a:t>lbs</a:t>
            </a:r>
            <a:r>
              <a:rPr lang="en-US" dirty="0" smtClean="0"/>
              <a:t> of TNT with timer and battery</a:t>
            </a:r>
          </a:p>
          <a:p>
            <a:endParaRPr lang="en-US" sz="1200" dirty="0" smtClean="0">
              <a:solidFill>
                <a:schemeClr val="tx2"/>
              </a:solidFill>
              <a:latin typeface="Arial Narrow" pitchFamily="34" charset="0"/>
              <a:ea typeface="ＭＳ Ｐゴシック" pitchFamily="34" charset="-128"/>
            </a:endParaRPr>
          </a:p>
          <a:p>
            <a:pPr algn="l"/>
            <a:endParaRPr lang="en-US" sz="1200" dirty="0" smtClean="0">
              <a:solidFill>
                <a:schemeClr val="bg1"/>
              </a:solidFill>
              <a:latin typeface="Arial Narrow" pitchFamily="34" charset="0"/>
              <a:ea typeface="ＭＳ Ｐゴシック" pitchFamily="34" charset="-128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F14B53-BEA5-40E1-B374-6329104FAF9B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15802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F36F72-4DCD-4746-9D08-E0B47AEDC68B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72771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48507">
              <a:defRPr/>
            </a:pPr>
            <a:r>
              <a:rPr lang="en-US" dirty="0" smtClean="0">
                <a:solidFill>
                  <a:schemeClr val="tx1"/>
                </a:solidFill>
              </a:rPr>
              <a:t>Standard Scan @ 7 ft. horizontal, 6 ft. Vertical @ 140 KEV 4 ma With Contraband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4C486D-7DD3-4E85-B4FA-8217165B446A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5939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2C55D66-30CF-4832-9A55-EA7180F1240B}" type="slidenum">
              <a:rPr lang="en-US"/>
              <a:pPr/>
              <a:t>38</a:t>
            </a:fld>
            <a:endParaRPr lang="en-US"/>
          </a:p>
        </p:txBody>
      </p:sp>
      <p:sp>
        <p:nvSpPr>
          <p:cNvPr id="7464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64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6033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sq">
                <a:solidFill>
                  <a:srgbClr val="000000"/>
                </a:solidFill>
                <a:miter lim="800000"/>
                <a:headEnd type="none" w="sm" len="sm"/>
                <a:tailEnd/>
              </a14:hiddenLine>
            </a:ext>
          </a:extLst>
        </p:spPr>
        <p:txBody>
          <a:bodyPr/>
          <a:lstStyle/>
          <a:p>
            <a:r>
              <a:rPr lang="en-US" dirty="0" smtClean="0"/>
              <a:t>Contents unknown:  Probably 4 </a:t>
            </a:r>
            <a:r>
              <a:rPr lang="en-US" dirty="0" err="1" smtClean="0"/>
              <a:t>lbs</a:t>
            </a:r>
            <a:r>
              <a:rPr lang="en-US" dirty="0" smtClean="0"/>
              <a:t> of sugar</a:t>
            </a:r>
          </a:p>
          <a:p>
            <a:pPr eaLnBrk="1" hangingPunct="1"/>
            <a:r>
              <a:rPr lang="en-US" sz="1200" dirty="0" smtClean="0">
                <a:latin typeface="Arial Narrow" pitchFamily="34" charset="0"/>
                <a:ea typeface="ＭＳ Ｐゴシック" pitchFamily="34" charset="-128"/>
              </a:rPr>
              <a:t>X-ray Energy: 225 </a:t>
            </a:r>
            <a:r>
              <a:rPr lang="en-US" sz="1200" dirty="0" err="1" smtClean="0">
                <a:latin typeface="Arial Narrow" pitchFamily="34" charset="0"/>
                <a:ea typeface="ＭＳ Ｐゴシック" pitchFamily="34" charset="-128"/>
              </a:rPr>
              <a:t>keV</a:t>
            </a:r>
            <a:r>
              <a:rPr lang="en-US" sz="1200" dirty="0" smtClean="0">
                <a:latin typeface="Arial Narrow" pitchFamily="34" charset="0"/>
                <a:ea typeface="ＭＳ Ｐゴシック" pitchFamily="34" charset="-128"/>
              </a:rPr>
              <a:t> vs. 140 </a:t>
            </a:r>
            <a:r>
              <a:rPr lang="en-US" sz="1200" dirty="0" err="1" smtClean="0">
                <a:latin typeface="Arial Narrow" pitchFamily="34" charset="0"/>
                <a:ea typeface="ＭＳ Ｐゴシック" pitchFamily="34" charset="-128"/>
              </a:rPr>
              <a:t>Kev</a:t>
            </a:r>
            <a:endParaRPr lang="en-US" sz="1200" dirty="0" smtClean="0">
              <a:latin typeface="Arial Narrow" pitchFamily="34" charset="0"/>
              <a:ea typeface="ＭＳ Ｐゴシック" pitchFamily="34" charset="-128"/>
            </a:endParaRPr>
          </a:p>
          <a:p>
            <a:pPr eaLnBrk="1" hangingPunct="1"/>
            <a:r>
              <a:rPr lang="en-US" sz="1200" dirty="0" smtClean="0">
                <a:latin typeface="Arial Narrow" pitchFamily="34" charset="0"/>
                <a:ea typeface="ＭＳ Ｐゴシック" pitchFamily="34" charset="-128"/>
              </a:rPr>
              <a:t>“The difference in X-ray energy is made up by extending the time to scan”</a:t>
            </a:r>
          </a:p>
          <a:p>
            <a:pPr eaLnBrk="1" hangingPunct="1"/>
            <a:endParaRPr lang="en-US" sz="1200" dirty="0" smtClean="0">
              <a:solidFill>
                <a:schemeClr val="tx2"/>
              </a:solidFill>
              <a:latin typeface="Arial Narrow" pitchFamily="34" charset="0"/>
              <a:ea typeface="ＭＳ Ｐゴシック" pitchFamily="34" charset="-128"/>
            </a:endParaRP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1927225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g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5.gif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2.g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2.gif"/><Relationship Id="rId5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2.g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1.png"/><Relationship Id="rId5" Type="http://schemas.openxmlformats.org/officeDocument/2006/relationships/image" Target="../media/image5.png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2.g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2.gif"/><Relationship Id="rId5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2.g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1.png"/><Relationship Id="rId5" Type="http://schemas.openxmlformats.org/officeDocument/2006/relationships/image" Target="../media/image5.png"/><Relationship Id="rId4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Anim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05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5" descr="Truck-person.jpg"/>
          <p:cNvPicPr>
            <a:picLocks noChangeAspect="1"/>
          </p:cNvPicPr>
          <p:nvPr userDrawn="1"/>
        </p:nvPicPr>
        <p:blipFill>
          <a:blip r:embed="rId3" cstate="print"/>
          <a:srcRect l="-6686" t="7172" r="-11630" b="-6744"/>
          <a:stretch>
            <a:fillRect/>
          </a:stretch>
        </p:blipFill>
        <p:spPr bwMode="auto">
          <a:xfrm>
            <a:off x="1397000" y="1119188"/>
            <a:ext cx="6718300" cy="318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6" descr="Stow Away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46525" y="1906588"/>
            <a:ext cx="946150" cy="96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7" descr="Bulls Eye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49675" y="1719263"/>
            <a:ext cx="1330325" cy="133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Oval 8"/>
          <p:cNvSpPr>
            <a:spLocks noChangeArrowheads="1"/>
          </p:cNvSpPr>
          <p:nvPr userDrawn="1"/>
        </p:nvSpPr>
        <p:spPr bwMode="auto">
          <a:xfrm>
            <a:off x="3943350" y="1908175"/>
            <a:ext cx="950913" cy="947738"/>
          </a:xfrm>
          <a:prstGeom prst="ellipse">
            <a:avLst/>
          </a:prstGeom>
          <a:noFill/>
          <a:ln w="12700" cap="sq">
            <a:solidFill>
              <a:srgbClr val="D21142"/>
            </a:solidFill>
            <a:round/>
            <a:headEnd/>
            <a:tailEnd/>
          </a:ln>
        </p:spPr>
        <p:txBody>
          <a:bodyPr anchor="ctr"/>
          <a:lstStyle/>
          <a:p>
            <a:pPr algn="ctr" eaLnBrk="0" fontAlgn="auto" hangingPunct="0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defRPr/>
            </a:pPr>
            <a:endParaRPr lang="en-US" sz="1800" b="0" kern="0">
              <a:solidFill>
                <a:sysClr val="windowText" lastClr="000000"/>
              </a:solidFill>
              <a:ea typeface="ＭＳ Ｐゴシック" pitchFamily="-109" charset="-128"/>
              <a:cs typeface="+mn-cs"/>
            </a:endParaRPr>
          </a:p>
        </p:txBody>
      </p:sp>
      <p:grpSp>
        <p:nvGrpSpPr>
          <p:cNvPr id="36" name="Group 22"/>
          <p:cNvGrpSpPr>
            <a:grpSpLocks/>
          </p:cNvGrpSpPr>
          <p:nvPr userDrawn="1"/>
        </p:nvGrpSpPr>
        <p:grpSpPr bwMode="auto">
          <a:xfrm>
            <a:off x="5381625" y="1589088"/>
            <a:ext cx="838200" cy="890587"/>
            <a:chOff x="5381885" y="1588944"/>
            <a:chExt cx="837939" cy="891193"/>
          </a:xfrm>
        </p:grpSpPr>
        <p:pic>
          <p:nvPicPr>
            <p:cNvPr id="37" name="Picture 19" descr="Untitled-2 copy.gif"/>
            <p:cNvPicPr>
              <a:picLocks noChangeAspect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381885" y="1588944"/>
              <a:ext cx="837939" cy="8911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8" name="Oval 37"/>
            <p:cNvSpPr>
              <a:spLocks noChangeArrowheads="1"/>
            </p:cNvSpPr>
            <p:nvPr/>
          </p:nvSpPr>
          <p:spPr bwMode="auto">
            <a:xfrm>
              <a:off x="5424735" y="1652487"/>
              <a:ext cx="737957" cy="743456"/>
            </a:xfrm>
            <a:prstGeom prst="ellipse">
              <a:avLst/>
            </a:prstGeom>
            <a:noFill/>
            <a:ln w="12700" cap="sq">
              <a:solidFill>
                <a:srgbClr val="D2114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 eaLnBrk="0" fontAlgn="auto" hangingPunct="0">
                <a:lnSpc>
                  <a:spcPct val="90000"/>
                </a:lnSpc>
                <a:spcBef>
                  <a:spcPct val="50000"/>
                </a:spcBef>
                <a:spcAft>
                  <a:spcPts val="0"/>
                </a:spcAft>
                <a:defRPr/>
              </a:pPr>
              <a:endParaRPr lang="en-US" sz="1800" b="0" kern="0">
                <a:solidFill>
                  <a:sysClr val="windowText" lastClr="000000"/>
                </a:solidFill>
                <a:ea typeface="ＭＳ Ｐゴシック" pitchFamily="-109" charset="-128"/>
                <a:cs typeface="+mn-cs"/>
              </a:endParaRPr>
            </a:p>
          </p:txBody>
        </p:sp>
      </p:grpSp>
      <p:pic>
        <p:nvPicPr>
          <p:cNvPr id="39" name="Picture 12" descr="Bulls Eye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76850" y="1514475"/>
            <a:ext cx="1033463" cy="103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13" descr="truck3.jpg"/>
          <p:cNvPicPr>
            <a:picLocks noChangeAspect="1"/>
          </p:cNvPicPr>
          <p:nvPr userDrawn="1"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87500" y="1492250"/>
            <a:ext cx="5791200" cy="2417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14" descr="Bulls Eye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48288" y="2700338"/>
            <a:ext cx="1149350" cy="112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2" name="Group 17"/>
          <p:cNvGrpSpPr>
            <a:grpSpLocks/>
          </p:cNvGrpSpPr>
          <p:nvPr userDrawn="1"/>
        </p:nvGrpSpPr>
        <p:grpSpPr bwMode="auto">
          <a:xfrm>
            <a:off x="5519738" y="2860675"/>
            <a:ext cx="833437" cy="822325"/>
            <a:chOff x="5821984" y="2852738"/>
            <a:chExt cx="834404" cy="822325"/>
          </a:xfrm>
        </p:grpSpPr>
        <p:pic>
          <p:nvPicPr>
            <p:cNvPr id="43" name="Picture 8" descr="Tire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5824538" y="2852738"/>
              <a:ext cx="831850" cy="822325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</p:spPr>
        </p:pic>
        <p:sp>
          <p:nvSpPr>
            <p:cNvPr id="44" name="Oval 10"/>
            <p:cNvSpPr>
              <a:spLocks noChangeArrowheads="1"/>
            </p:cNvSpPr>
            <p:nvPr/>
          </p:nvSpPr>
          <p:spPr bwMode="auto">
            <a:xfrm>
              <a:off x="5821984" y="2852738"/>
              <a:ext cx="821689" cy="790575"/>
            </a:xfrm>
            <a:prstGeom prst="ellipse">
              <a:avLst/>
            </a:prstGeom>
            <a:noFill/>
            <a:ln w="12700" cap="sq">
              <a:solidFill>
                <a:srgbClr val="D2114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 eaLnBrk="0" fontAlgn="auto" hangingPunct="0">
                <a:lnSpc>
                  <a:spcPct val="90000"/>
                </a:lnSpc>
                <a:spcBef>
                  <a:spcPct val="50000"/>
                </a:spcBef>
                <a:spcAft>
                  <a:spcPts val="0"/>
                </a:spcAft>
                <a:defRPr/>
              </a:pPr>
              <a:endParaRPr lang="en-US" sz="1800" b="0" kern="0">
                <a:solidFill>
                  <a:sysClr val="windowText" lastClr="000000"/>
                </a:solidFill>
                <a:ea typeface="ＭＳ Ｐゴシック" pitchFamily="-109" charset="-128"/>
                <a:cs typeface="+mn-cs"/>
              </a:endParaRPr>
            </a:p>
          </p:txBody>
        </p:sp>
      </p:grpSp>
      <p:pic>
        <p:nvPicPr>
          <p:cNvPr id="45" name="Picture 2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409700" y="1001713"/>
            <a:ext cx="6343650" cy="403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19" descr="Circle Gun"/>
          <p:cNvPicPr>
            <a:picLocks noChangeAspect="1" noChangeArrowheads="1"/>
          </p:cNvPicPr>
          <p:nvPr userDrawn="1"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462338" y="2068513"/>
            <a:ext cx="1093787" cy="1089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47" name="Picture 20" descr="Bulls Eye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24213" y="1838325"/>
            <a:ext cx="1547812" cy="153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Picture 21" descr="Untitled-3 copy.gif"/>
          <p:cNvPicPr>
            <a:picLocks noChangeAspect="1"/>
          </p:cNvPicPr>
          <p:nvPr userDrawn="1"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981575" y="1754188"/>
            <a:ext cx="766763" cy="766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" name="Picture 22" descr="Bulls Eye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57750" y="1638300"/>
            <a:ext cx="1006475" cy="998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" name="Oval 23"/>
          <p:cNvSpPr>
            <a:spLocks noChangeArrowheads="1"/>
          </p:cNvSpPr>
          <p:nvPr userDrawn="1"/>
        </p:nvSpPr>
        <p:spPr bwMode="auto">
          <a:xfrm>
            <a:off x="3457575" y="2070100"/>
            <a:ext cx="1100138" cy="1081088"/>
          </a:xfrm>
          <a:prstGeom prst="ellipse">
            <a:avLst/>
          </a:prstGeom>
          <a:noFill/>
          <a:ln w="12700" cap="sq">
            <a:solidFill>
              <a:srgbClr val="D21142"/>
            </a:solidFill>
            <a:round/>
            <a:headEnd/>
            <a:tailEnd/>
          </a:ln>
        </p:spPr>
        <p:txBody>
          <a:bodyPr anchor="ctr"/>
          <a:lstStyle/>
          <a:p>
            <a:pPr algn="ctr" eaLnBrk="0" fontAlgn="auto" hangingPunct="0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defRPr/>
            </a:pPr>
            <a:endParaRPr lang="en-US" sz="1800" b="0" kern="0">
              <a:solidFill>
                <a:sysClr val="windowText" lastClr="000000"/>
              </a:solidFill>
              <a:ea typeface="ＭＳ Ｐゴシック" pitchFamily="-109" charset="-128"/>
              <a:cs typeface="+mn-cs"/>
            </a:endParaRPr>
          </a:p>
        </p:txBody>
      </p:sp>
      <p:sp>
        <p:nvSpPr>
          <p:cNvPr id="72" name="Oval 24"/>
          <p:cNvSpPr>
            <a:spLocks noChangeArrowheads="1"/>
          </p:cNvSpPr>
          <p:nvPr userDrawn="1"/>
        </p:nvSpPr>
        <p:spPr bwMode="auto">
          <a:xfrm>
            <a:off x="5008563" y="1781175"/>
            <a:ext cx="709612" cy="704850"/>
          </a:xfrm>
          <a:prstGeom prst="ellipse">
            <a:avLst/>
          </a:prstGeom>
          <a:noFill/>
          <a:ln w="12700" cap="sq">
            <a:solidFill>
              <a:srgbClr val="D21142"/>
            </a:solidFill>
            <a:round/>
            <a:headEnd/>
            <a:tailEnd/>
          </a:ln>
        </p:spPr>
        <p:txBody>
          <a:bodyPr anchor="ctr"/>
          <a:lstStyle/>
          <a:p>
            <a:pPr algn="ctr" eaLnBrk="0" fontAlgn="auto" hangingPunct="0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defRPr/>
            </a:pPr>
            <a:endParaRPr lang="en-US" sz="1800" b="0" kern="0">
              <a:solidFill>
                <a:sysClr val="windowText" lastClr="000000"/>
              </a:solidFill>
              <a:ea typeface="ＭＳ Ｐゴシック" pitchFamily="-109" charset="-128"/>
              <a:cs typeface="+mn-cs"/>
            </a:endParaRPr>
          </a:p>
        </p:txBody>
      </p:sp>
      <p:sp>
        <p:nvSpPr>
          <p:cNvPr id="76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8448675" y="6657975"/>
            <a:ext cx="685800" cy="182563"/>
          </a:xfrm>
        </p:spPr>
        <p:txBody>
          <a:bodyPr/>
          <a:lstStyle>
            <a:lvl1pPr algn="r" eaLnBrk="0" fontAlgn="auto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sz="8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  <a:ea typeface="ＭＳ Ｐゴシック" pitchFamily="-109" charset="-128"/>
                <a:cs typeface="+mn-cs"/>
              </a:defRPr>
            </a:lvl1pPr>
          </a:lstStyle>
          <a:p>
            <a:pPr>
              <a:defRPr/>
            </a:pPr>
            <a:fld id="{9AAA1472-FC05-47C9-A8E1-9BA9AB85D81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77" name="Date Placeholder 3"/>
          <p:cNvSpPr>
            <a:spLocks noGrp="1"/>
          </p:cNvSpPr>
          <p:nvPr>
            <p:ph type="dt" sz="half" idx="11"/>
          </p:nvPr>
        </p:nvSpPr>
        <p:spPr>
          <a:xfrm>
            <a:off x="0" y="6657975"/>
            <a:ext cx="2133600" cy="182563"/>
          </a:xfrm>
        </p:spPr>
        <p:txBody>
          <a:bodyPr/>
          <a:lstStyle>
            <a:lvl1pPr algn="l" eaLnBrk="0" hangingPunct="0">
              <a:lnSpc>
                <a:spcPct val="90000"/>
              </a:lnSpc>
              <a:defRPr sz="800">
                <a:solidFill>
                  <a:schemeClr val="tx1">
                    <a:lumMod val="65000"/>
                    <a:lumOff val="35000"/>
                  </a:schemeClr>
                </a:solidFill>
                <a:ea typeface="ＭＳ Ｐゴシック" pitchFamily="-109" charset="-128"/>
                <a:cs typeface="+mn-cs"/>
              </a:defRPr>
            </a:lvl1pPr>
          </a:lstStyle>
          <a:p>
            <a:pPr>
              <a:defRPr/>
            </a:pPr>
            <a:r>
              <a:rPr lang="en-US" smtClean="0"/>
              <a:t>6 June 2012</a:t>
            </a:r>
            <a:endParaRPr lang="en-US"/>
          </a:p>
        </p:txBody>
      </p:sp>
      <p:pic>
        <p:nvPicPr>
          <p:cNvPr id="79" name="Picture 78" descr="tagline-2.gif"/>
          <p:cNvPicPr>
            <a:picLocks noChangeAspect="1"/>
          </p:cNvPicPr>
          <p:nvPr userDrawn="1"/>
        </p:nvPicPr>
        <p:blipFill>
          <a:blip r:embed="rId12" cstate="print"/>
          <a:stretch>
            <a:fillRect/>
          </a:stretch>
        </p:blipFill>
        <p:spPr>
          <a:xfrm>
            <a:off x="7402286" y="5341052"/>
            <a:ext cx="1320800" cy="959561"/>
          </a:xfrm>
          <a:prstGeom prst="rect">
            <a:avLst/>
          </a:prstGeom>
        </p:spPr>
      </p:pic>
      <p:sp>
        <p:nvSpPr>
          <p:cNvPr id="74" name="Title 1"/>
          <p:cNvSpPr>
            <a:spLocks noGrp="1"/>
          </p:cNvSpPr>
          <p:nvPr>
            <p:ph type="ctrTitle"/>
          </p:nvPr>
        </p:nvSpPr>
        <p:spPr>
          <a:xfrm>
            <a:off x="685800" y="3895725"/>
            <a:ext cx="7772400" cy="762000"/>
          </a:xfrm>
        </p:spPr>
        <p:txBody>
          <a:bodyPr>
            <a:normAutofit/>
          </a:bodyPr>
          <a:lstStyle>
            <a:lvl1pPr algn="ctr">
              <a:defRPr sz="2400" spc="0" baseline="0">
                <a:solidFill>
                  <a:srgbClr val="4A5C78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5" name="Subtitle 2"/>
          <p:cNvSpPr>
            <a:spLocks noGrp="1"/>
          </p:cNvSpPr>
          <p:nvPr>
            <p:ph type="subTitle" idx="1"/>
          </p:nvPr>
        </p:nvSpPr>
        <p:spPr>
          <a:xfrm>
            <a:off x="1371600" y="4876800"/>
            <a:ext cx="64008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 b="0" spc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1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2500"/>
                            </p:stCondLst>
                            <p:childTnLst>
                              <p:par>
                                <p:cTn id="50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4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6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7500"/>
                            </p:stCondLst>
                            <p:childTnLst>
                              <p:par>
                                <p:cTn id="8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8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200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 O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05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895725"/>
            <a:ext cx="7772400" cy="762000"/>
          </a:xfrm>
        </p:spPr>
        <p:txBody>
          <a:bodyPr>
            <a:normAutofit/>
          </a:bodyPr>
          <a:lstStyle>
            <a:lvl1pPr algn="ctr">
              <a:defRPr sz="2400" spc="0" baseline="0">
                <a:solidFill>
                  <a:srgbClr val="4A5C78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algn="r" eaLnBrk="0" fontAlgn="auto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sz="80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  <a:ea typeface="ＭＳ Ｐゴシック" pitchFamily="-109" charset="-128"/>
                <a:cs typeface="+mn-cs"/>
              </a:defRPr>
            </a:lvl1pPr>
          </a:lstStyle>
          <a:p>
            <a:pPr>
              <a:defRPr/>
            </a:pPr>
            <a:fld id="{E7FF51B6-D914-4CD8-952E-66C026513EA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 algn="l" eaLnBrk="0" hangingPunct="0">
              <a:lnSpc>
                <a:spcPct val="90000"/>
              </a:lnSpc>
              <a:defRPr sz="800" smtClean="0">
                <a:solidFill>
                  <a:schemeClr val="tx1">
                    <a:lumMod val="65000"/>
                    <a:lumOff val="35000"/>
                  </a:schemeClr>
                </a:solidFill>
                <a:ea typeface="ＭＳ Ｐゴシック" pitchFamily="-109" charset="-128"/>
                <a:cs typeface="+mn-cs"/>
              </a:defRPr>
            </a:lvl1pPr>
          </a:lstStyle>
          <a:p>
            <a:pPr>
              <a:defRPr/>
            </a:pPr>
            <a:r>
              <a:rPr lang="en-US" smtClean="0"/>
              <a:t>6 June 2012</a:t>
            </a:r>
            <a:endParaRPr lang="en-US" dirty="0"/>
          </a:p>
        </p:txBody>
      </p:sp>
      <p:pic>
        <p:nvPicPr>
          <p:cNvPr id="15" name="Picture 14" descr="tagline-2.gif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7424382" y="5358854"/>
            <a:ext cx="1320800" cy="959561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876800"/>
            <a:ext cx="64008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 b="0" spc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ransistion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 descr="AS&amp;E_Updatedtemplate_BreakSlide_v1-01.png"/>
          <p:cNvPicPr>
            <a:picLocks noChangeAspect="1"/>
          </p:cNvPicPr>
          <p:nvPr userDrawn="1"/>
        </p:nvPicPr>
        <p:blipFill>
          <a:blip r:embed="rId2" cstate="print"/>
          <a:srcRect l="5313" t="5837" r="3178" b="2141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7" name="Picture 36" descr="AS&amp;E_Updatedtemplate_ContentMask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755" y="566"/>
            <a:ext cx="9143245" cy="6857434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9588" y="2980765"/>
            <a:ext cx="6400800" cy="914400"/>
          </a:xfrm>
        </p:spPr>
        <p:txBody>
          <a:bodyPr>
            <a:normAutofit/>
          </a:bodyPr>
          <a:lstStyle>
            <a:lvl1pPr marL="0" indent="0" algn="l">
              <a:spcBef>
                <a:spcPts val="600"/>
              </a:spcBef>
              <a:buNone/>
              <a:defRPr sz="2400" b="1" spc="0" baseline="0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0335" y="2021721"/>
            <a:ext cx="7772400" cy="762000"/>
          </a:xfrm>
        </p:spPr>
        <p:txBody>
          <a:bodyPr>
            <a:normAutofit/>
          </a:bodyPr>
          <a:lstStyle>
            <a:lvl1pPr algn="l">
              <a:defRPr sz="3600" cap="all" spc="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algn="r" eaLnBrk="0" fontAlgn="auto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sz="80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  <a:ea typeface="ＭＳ Ｐゴシック" pitchFamily="-109" charset="-128"/>
                <a:cs typeface="+mn-cs"/>
              </a:defRPr>
            </a:lvl1pPr>
          </a:lstStyle>
          <a:p>
            <a:pPr>
              <a:defRPr/>
            </a:pPr>
            <a:fld id="{E7FF51B6-D914-4CD8-952E-66C026513EA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35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 algn="l" eaLnBrk="0" hangingPunct="0">
              <a:lnSpc>
                <a:spcPct val="90000"/>
              </a:lnSpc>
              <a:defRPr sz="800" smtClean="0">
                <a:solidFill>
                  <a:schemeClr val="tx1">
                    <a:lumMod val="65000"/>
                    <a:lumOff val="35000"/>
                  </a:schemeClr>
                </a:solidFill>
                <a:ea typeface="ＭＳ Ｐゴシック" pitchFamily="-109" charset="-128"/>
                <a:cs typeface="+mn-cs"/>
              </a:defRPr>
            </a:lvl1pPr>
          </a:lstStyle>
          <a:p>
            <a:pPr>
              <a:defRPr/>
            </a:pPr>
            <a:r>
              <a:rPr lang="en-US" smtClean="0"/>
              <a:t>6 June 2012</a:t>
            </a:r>
            <a:endParaRPr lang="en-US" dirty="0"/>
          </a:p>
        </p:txBody>
      </p:sp>
      <p:pic>
        <p:nvPicPr>
          <p:cNvPr id="41" name="Picture 40" descr="tagline.gif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7531488" y="5471886"/>
            <a:ext cx="1220626" cy="88678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argo Subtitle Anima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05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Truck-person.jpg"/>
          <p:cNvPicPr>
            <a:picLocks noChangeAspect="1"/>
          </p:cNvPicPr>
          <p:nvPr/>
        </p:nvPicPr>
        <p:blipFill>
          <a:blip r:embed="rId3" cstate="print"/>
          <a:srcRect l="-6686" t="7172" r="-11630" b="-6744"/>
          <a:stretch>
            <a:fillRect/>
          </a:stretch>
        </p:blipFill>
        <p:spPr bwMode="auto">
          <a:xfrm>
            <a:off x="1397000" y="1119188"/>
            <a:ext cx="6718300" cy="318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Stow Awa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46525" y="1906588"/>
            <a:ext cx="946150" cy="96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Bulls Ey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49675" y="1719263"/>
            <a:ext cx="1330325" cy="133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Oval 7"/>
          <p:cNvSpPr>
            <a:spLocks noChangeArrowheads="1"/>
          </p:cNvSpPr>
          <p:nvPr/>
        </p:nvSpPr>
        <p:spPr bwMode="auto">
          <a:xfrm>
            <a:off x="3943350" y="1908175"/>
            <a:ext cx="950913" cy="947738"/>
          </a:xfrm>
          <a:prstGeom prst="ellipse">
            <a:avLst/>
          </a:prstGeom>
          <a:noFill/>
          <a:ln w="12700" cap="sq">
            <a:solidFill>
              <a:schemeClr val="tx2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lnSpc>
                <a:spcPct val="90000"/>
              </a:lnSpc>
              <a:spcBef>
                <a:spcPct val="50000"/>
              </a:spcBef>
              <a:defRPr/>
            </a:pPr>
            <a:endParaRPr lang="en-US">
              <a:ea typeface="ＭＳ Ｐゴシック" pitchFamily="-109" charset="-128"/>
              <a:cs typeface="+mn-cs"/>
            </a:endParaRPr>
          </a:p>
        </p:txBody>
      </p:sp>
      <p:grpSp>
        <p:nvGrpSpPr>
          <p:cNvPr id="9" name="Group 22"/>
          <p:cNvGrpSpPr>
            <a:grpSpLocks/>
          </p:cNvGrpSpPr>
          <p:nvPr/>
        </p:nvGrpSpPr>
        <p:grpSpPr bwMode="auto">
          <a:xfrm>
            <a:off x="5381625" y="1589088"/>
            <a:ext cx="838200" cy="890587"/>
            <a:chOff x="5381885" y="1588944"/>
            <a:chExt cx="837939" cy="891193"/>
          </a:xfrm>
        </p:grpSpPr>
        <p:pic>
          <p:nvPicPr>
            <p:cNvPr id="10" name="Picture 19" descr="Untitled-2 copy.gif"/>
            <p:cNvPicPr>
              <a:picLocks noChangeAspect="1"/>
            </p:cNvPicPr>
            <p:nvPr userDrawn="1"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381885" y="1588944"/>
              <a:ext cx="837939" cy="8911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Oval 10"/>
            <p:cNvSpPr>
              <a:spLocks noChangeArrowheads="1"/>
            </p:cNvSpPr>
            <p:nvPr/>
          </p:nvSpPr>
          <p:spPr bwMode="auto">
            <a:xfrm>
              <a:off x="5424735" y="1652487"/>
              <a:ext cx="737957" cy="743456"/>
            </a:xfrm>
            <a:prstGeom prst="ellipse">
              <a:avLst/>
            </a:prstGeom>
            <a:noFill/>
            <a:ln w="12700" cap="sq">
              <a:solidFill>
                <a:schemeClr val="tx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 eaLnBrk="0" hangingPunct="0">
                <a:lnSpc>
                  <a:spcPct val="90000"/>
                </a:lnSpc>
                <a:spcBef>
                  <a:spcPct val="50000"/>
                </a:spcBef>
                <a:defRPr/>
              </a:pPr>
              <a:endParaRPr lang="en-US">
                <a:ea typeface="ＭＳ Ｐゴシック" pitchFamily="-109" charset="-128"/>
                <a:cs typeface="+mn-cs"/>
              </a:endParaRPr>
            </a:p>
          </p:txBody>
        </p:sp>
      </p:grpSp>
      <p:pic>
        <p:nvPicPr>
          <p:cNvPr id="12" name="Picture 11" descr="Bulls Ey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76850" y="1514475"/>
            <a:ext cx="1033463" cy="103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4" descr="Truck-person.jpg"/>
          <p:cNvPicPr>
            <a:picLocks noChangeAspect="1"/>
          </p:cNvPicPr>
          <p:nvPr/>
        </p:nvPicPr>
        <p:blipFill>
          <a:blip r:embed="rId3" cstate="print"/>
          <a:srcRect l="-6686" t="7172" r="-11630" b="-6744"/>
          <a:stretch>
            <a:fillRect/>
          </a:stretch>
        </p:blipFill>
        <p:spPr bwMode="auto">
          <a:xfrm>
            <a:off x="1397000" y="1119188"/>
            <a:ext cx="6718300" cy="318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5" descr="Stow Awa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46525" y="1906588"/>
            <a:ext cx="946150" cy="96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6" descr="Bulls Ey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49675" y="1719263"/>
            <a:ext cx="1330325" cy="133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Oval 17"/>
          <p:cNvSpPr>
            <a:spLocks noChangeArrowheads="1"/>
          </p:cNvSpPr>
          <p:nvPr/>
        </p:nvSpPr>
        <p:spPr bwMode="auto">
          <a:xfrm>
            <a:off x="3943350" y="1908175"/>
            <a:ext cx="950913" cy="947738"/>
          </a:xfrm>
          <a:prstGeom prst="ellipse">
            <a:avLst/>
          </a:prstGeom>
          <a:noFill/>
          <a:ln w="12700" cap="sq">
            <a:solidFill>
              <a:schemeClr val="tx2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lnSpc>
                <a:spcPct val="90000"/>
              </a:lnSpc>
              <a:spcBef>
                <a:spcPct val="50000"/>
              </a:spcBef>
              <a:defRPr/>
            </a:pPr>
            <a:endParaRPr lang="en-US">
              <a:ea typeface="ＭＳ Ｐゴシック" pitchFamily="-109" charset="-128"/>
              <a:cs typeface="+mn-cs"/>
            </a:endParaRPr>
          </a:p>
        </p:txBody>
      </p:sp>
      <p:grpSp>
        <p:nvGrpSpPr>
          <p:cNvPr id="19" name="Group 22"/>
          <p:cNvGrpSpPr>
            <a:grpSpLocks/>
          </p:cNvGrpSpPr>
          <p:nvPr/>
        </p:nvGrpSpPr>
        <p:grpSpPr bwMode="auto">
          <a:xfrm>
            <a:off x="5381625" y="1589088"/>
            <a:ext cx="838200" cy="890587"/>
            <a:chOff x="5381885" y="1588944"/>
            <a:chExt cx="837939" cy="891193"/>
          </a:xfrm>
        </p:grpSpPr>
        <p:pic>
          <p:nvPicPr>
            <p:cNvPr id="20" name="Picture 26" descr="Untitled-2 copy.gif"/>
            <p:cNvPicPr>
              <a:picLocks noChangeAspect="1"/>
            </p:cNvPicPr>
            <p:nvPr userDrawn="1"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381885" y="1588944"/>
              <a:ext cx="837939" cy="8911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1" name="Oval 20"/>
            <p:cNvSpPr>
              <a:spLocks noChangeArrowheads="1"/>
            </p:cNvSpPr>
            <p:nvPr/>
          </p:nvSpPr>
          <p:spPr bwMode="auto">
            <a:xfrm>
              <a:off x="5424735" y="1652487"/>
              <a:ext cx="737957" cy="743456"/>
            </a:xfrm>
            <a:prstGeom prst="ellipse">
              <a:avLst/>
            </a:prstGeom>
            <a:noFill/>
            <a:ln w="12700" cap="sq">
              <a:solidFill>
                <a:schemeClr val="tx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 eaLnBrk="0" hangingPunct="0">
                <a:lnSpc>
                  <a:spcPct val="90000"/>
                </a:lnSpc>
                <a:spcBef>
                  <a:spcPct val="50000"/>
                </a:spcBef>
                <a:defRPr/>
              </a:pPr>
              <a:endParaRPr lang="en-US">
                <a:ea typeface="ＭＳ Ｐゴシック" pitchFamily="-109" charset="-128"/>
                <a:cs typeface="+mn-cs"/>
              </a:endParaRPr>
            </a:p>
          </p:txBody>
        </p:sp>
      </p:grpSp>
      <p:pic>
        <p:nvPicPr>
          <p:cNvPr id="22" name="Picture 21" descr="Bulls Ey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76850" y="1514475"/>
            <a:ext cx="1033463" cy="103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4" descr="Truck-person.jpg"/>
          <p:cNvPicPr>
            <a:picLocks noChangeAspect="1"/>
          </p:cNvPicPr>
          <p:nvPr/>
        </p:nvPicPr>
        <p:blipFill>
          <a:blip r:embed="rId3" cstate="print"/>
          <a:srcRect l="-6686" t="7172" r="-11630" b="-6744"/>
          <a:stretch>
            <a:fillRect/>
          </a:stretch>
        </p:blipFill>
        <p:spPr bwMode="auto">
          <a:xfrm>
            <a:off x="1397000" y="1119188"/>
            <a:ext cx="6718300" cy="318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5" descr="Stow Awa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46525" y="1906588"/>
            <a:ext cx="946150" cy="96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6" descr="Bulls Ey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49675" y="1719263"/>
            <a:ext cx="1330325" cy="133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Oval 27"/>
          <p:cNvSpPr>
            <a:spLocks noChangeArrowheads="1"/>
          </p:cNvSpPr>
          <p:nvPr/>
        </p:nvSpPr>
        <p:spPr bwMode="auto">
          <a:xfrm>
            <a:off x="3943350" y="1908175"/>
            <a:ext cx="950913" cy="947738"/>
          </a:xfrm>
          <a:prstGeom prst="ellipse">
            <a:avLst/>
          </a:prstGeom>
          <a:noFill/>
          <a:ln w="12700" cap="sq">
            <a:solidFill>
              <a:schemeClr val="tx2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lnSpc>
                <a:spcPct val="90000"/>
              </a:lnSpc>
              <a:spcBef>
                <a:spcPct val="50000"/>
              </a:spcBef>
              <a:defRPr/>
            </a:pPr>
            <a:endParaRPr lang="en-US">
              <a:ea typeface="ＭＳ Ｐゴシック" pitchFamily="-109" charset="-128"/>
              <a:cs typeface="+mn-cs"/>
            </a:endParaRPr>
          </a:p>
        </p:txBody>
      </p:sp>
      <p:grpSp>
        <p:nvGrpSpPr>
          <p:cNvPr id="29" name="Group 22"/>
          <p:cNvGrpSpPr>
            <a:grpSpLocks/>
          </p:cNvGrpSpPr>
          <p:nvPr/>
        </p:nvGrpSpPr>
        <p:grpSpPr bwMode="auto">
          <a:xfrm>
            <a:off x="5381625" y="1589088"/>
            <a:ext cx="838200" cy="890587"/>
            <a:chOff x="5381885" y="1588944"/>
            <a:chExt cx="837939" cy="891193"/>
          </a:xfrm>
        </p:grpSpPr>
        <p:pic>
          <p:nvPicPr>
            <p:cNvPr id="30" name="Picture 19" descr="Untitled-2 copy.gif"/>
            <p:cNvPicPr>
              <a:picLocks noChangeAspect="1"/>
            </p:cNvPicPr>
            <p:nvPr userDrawn="1"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381885" y="1588944"/>
              <a:ext cx="837939" cy="8911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1" name="Oval 30"/>
            <p:cNvSpPr>
              <a:spLocks noChangeArrowheads="1"/>
            </p:cNvSpPr>
            <p:nvPr/>
          </p:nvSpPr>
          <p:spPr bwMode="auto">
            <a:xfrm>
              <a:off x="5424735" y="1652487"/>
              <a:ext cx="737957" cy="743456"/>
            </a:xfrm>
            <a:prstGeom prst="ellipse">
              <a:avLst/>
            </a:prstGeom>
            <a:noFill/>
            <a:ln w="12700" cap="sq">
              <a:solidFill>
                <a:schemeClr val="tx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 eaLnBrk="0" hangingPunct="0">
                <a:lnSpc>
                  <a:spcPct val="90000"/>
                </a:lnSpc>
                <a:spcBef>
                  <a:spcPct val="50000"/>
                </a:spcBef>
                <a:defRPr/>
              </a:pPr>
              <a:endParaRPr lang="en-US">
                <a:ea typeface="ＭＳ Ｐゴシック" pitchFamily="-109" charset="-128"/>
                <a:cs typeface="+mn-cs"/>
              </a:endParaRPr>
            </a:p>
          </p:txBody>
        </p:sp>
      </p:grpSp>
      <p:pic>
        <p:nvPicPr>
          <p:cNvPr id="32" name="Picture 31" descr="Bulls Ey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76850" y="1514475"/>
            <a:ext cx="1033463" cy="103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3100" y="3971544"/>
            <a:ext cx="7772400" cy="762000"/>
          </a:xfrm>
        </p:spPr>
        <p:txBody>
          <a:bodyPr>
            <a:normAutofit/>
          </a:bodyPr>
          <a:lstStyle>
            <a:lvl1pPr algn="ctr">
              <a:defRPr sz="2400" spc="0" baseline="0">
                <a:solidFill>
                  <a:srgbClr val="4A5C78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algn="r" eaLnBrk="0" fontAlgn="auto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sz="80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  <a:ea typeface="ＭＳ Ｐゴシック" pitchFamily="-109" charset="-128"/>
                <a:cs typeface="+mn-cs"/>
              </a:defRPr>
            </a:lvl1pPr>
          </a:lstStyle>
          <a:p>
            <a:pPr>
              <a:defRPr/>
            </a:pPr>
            <a:fld id="{E7FF51B6-D914-4CD8-952E-66C026513EA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35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 algn="l" eaLnBrk="0" hangingPunct="0">
              <a:lnSpc>
                <a:spcPct val="90000"/>
              </a:lnSpc>
              <a:defRPr sz="800" smtClean="0">
                <a:solidFill>
                  <a:schemeClr val="tx1">
                    <a:lumMod val="65000"/>
                    <a:lumOff val="35000"/>
                  </a:schemeClr>
                </a:solidFill>
                <a:ea typeface="ＭＳ Ｐゴシック" pitchFamily="-109" charset="-128"/>
                <a:cs typeface="+mn-cs"/>
              </a:defRPr>
            </a:lvl1pPr>
          </a:lstStyle>
          <a:p>
            <a:pPr>
              <a:defRPr/>
            </a:pPr>
            <a:r>
              <a:rPr lang="en-US" smtClean="0"/>
              <a:t>6 June 2012</a:t>
            </a:r>
            <a:endParaRPr lang="en-US" dirty="0"/>
          </a:p>
        </p:txBody>
      </p:sp>
      <p:pic>
        <p:nvPicPr>
          <p:cNvPr id="37" name="Picture 36" descr="tagline-2.gif"/>
          <p:cNvPicPr>
            <a:picLocks noChangeAspect="1"/>
          </p:cNvPicPr>
          <p:nvPr userDrawn="1"/>
        </p:nvPicPr>
        <p:blipFill>
          <a:blip r:embed="rId7" cstate="print"/>
          <a:stretch>
            <a:fillRect/>
          </a:stretch>
        </p:blipFill>
        <p:spPr>
          <a:xfrm>
            <a:off x="7402286" y="5341052"/>
            <a:ext cx="1320800" cy="959561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876800"/>
            <a:ext cx="64008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 b="0" spc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500"/>
                            </p:stCondLst>
                            <p:childTnLst>
                              <p:par>
                                <p:cTn id="28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8" grpId="1" animBg="1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ruck Subtitle Anima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05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truck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38" y="1441450"/>
            <a:ext cx="5824537" cy="2433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Bulls Ey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8475" y="2670175"/>
            <a:ext cx="1149350" cy="112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5749925" y="2830513"/>
            <a:ext cx="833438" cy="822325"/>
            <a:chOff x="5821984" y="2852738"/>
            <a:chExt cx="834404" cy="822325"/>
          </a:xfrm>
        </p:grpSpPr>
        <p:pic>
          <p:nvPicPr>
            <p:cNvPr id="9" name="Picture 18" descr="Tire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824538" y="2852738"/>
              <a:ext cx="831850" cy="822325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</p:spPr>
        </p:pic>
        <p:sp>
          <p:nvSpPr>
            <p:cNvPr id="10" name="Oval 10"/>
            <p:cNvSpPr>
              <a:spLocks noChangeArrowheads="1"/>
            </p:cNvSpPr>
            <p:nvPr/>
          </p:nvSpPr>
          <p:spPr bwMode="auto">
            <a:xfrm>
              <a:off x="5821984" y="2852738"/>
              <a:ext cx="821689" cy="790575"/>
            </a:xfrm>
            <a:prstGeom prst="ellipse">
              <a:avLst/>
            </a:prstGeom>
            <a:noFill/>
            <a:ln w="12700" cap="sq">
              <a:solidFill>
                <a:schemeClr val="tx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 eaLnBrk="0" hangingPunct="0">
                <a:lnSpc>
                  <a:spcPct val="90000"/>
                </a:lnSpc>
                <a:spcBef>
                  <a:spcPct val="50000"/>
                </a:spcBef>
                <a:defRPr/>
              </a:pPr>
              <a:endParaRPr lang="en-US">
                <a:ea typeface="ＭＳ Ｐゴシック" pitchFamily="-109" charset="-128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895344"/>
            <a:ext cx="7772400" cy="762000"/>
          </a:xfrm>
        </p:spPr>
        <p:txBody>
          <a:bodyPr>
            <a:normAutofit/>
          </a:bodyPr>
          <a:lstStyle>
            <a:lvl1pPr algn="ctr">
              <a:defRPr sz="2400" spc="0" baseline="0">
                <a:solidFill>
                  <a:srgbClr val="4A5C78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algn="r" eaLnBrk="0" fontAlgn="auto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sz="80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  <a:ea typeface="ＭＳ Ｐゴシック" pitchFamily="-109" charset="-128"/>
                <a:cs typeface="+mn-cs"/>
              </a:defRPr>
            </a:lvl1pPr>
          </a:lstStyle>
          <a:p>
            <a:pPr>
              <a:defRPr/>
            </a:pPr>
            <a:fld id="{E7FF51B6-D914-4CD8-952E-66C026513EA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 algn="l" eaLnBrk="0" hangingPunct="0">
              <a:lnSpc>
                <a:spcPct val="90000"/>
              </a:lnSpc>
              <a:defRPr sz="800" smtClean="0">
                <a:solidFill>
                  <a:schemeClr val="tx1">
                    <a:lumMod val="65000"/>
                    <a:lumOff val="35000"/>
                  </a:schemeClr>
                </a:solidFill>
                <a:ea typeface="ＭＳ Ｐゴシック" pitchFamily="-109" charset="-128"/>
                <a:cs typeface="+mn-cs"/>
              </a:defRPr>
            </a:lvl1pPr>
          </a:lstStyle>
          <a:p>
            <a:pPr>
              <a:defRPr/>
            </a:pPr>
            <a:r>
              <a:rPr lang="en-US" smtClean="0"/>
              <a:t>6 June 2012</a:t>
            </a:r>
            <a:endParaRPr lang="en-US" dirty="0"/>
          </a:p>
        </p:txBody>
      </p:sp>
      <p:pic>
        <p:nvPicPr>
          <p:cNvPr id="14" name="Picture 13" descr="tagline-2.gif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7402286" y="5341052"/>
            <a:ext cx="1320800" cy="959561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876800"/>
            <a:ext cx="64008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 b="0" spc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Parcel Subtitle Anima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05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9700" y="1001713"/>
            <a:ext cx="6343650" cy="403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9" descr="Circle Gu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62338" y="2068513"/>
            <a:ext cx="1093787" cy="1089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7" name="Picture 20" descr="Bulls Ey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24213" y="1838325"/>
            <a:ext cx="1547812" cy="153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1" descr="Untitled-3 copy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81575" y="1754188"/>
            <a:ext cx="766763" cy="766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2" descr="Bulls Ey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2513" y="1638300"/>
            <a:ext cx="1006475" cy="101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Oval 23"/>
          <p:cNvSpPr>
            <a:spLocks noChangeArrowheads="1"/>
          </p:cNvSpPr>
          <p:nvPr/>
        </p:nvSpPr>
        <p:spPr bwMode="auto">
          <a:xfrm>
            <a:off x="3457575" y="2070100"/>
            <a:ext cx="1100138" cy="1081088"/>
          </a:xfrm>
          <a:prstGeom prst="ellipse">
            <a:avLst/>
          </a:prstGeom>
          <a:noFill/>
          <a:ln w="12700" cap="sq">
            <a:solidFill>
              <a:srgbClr val="D21142"/>
            </a:solidFill>
            <a:round/>
            <a:headEnd/>
            <a:tailEnd/>
          </a:ln>
        </p:spPr>
        <p:txBody>
          <a:bodyPr anchor="ctr"/>
          <a:lstStyle/>
          <a:p>
            <a:pPr algn="ctr" eaLnBrk="0" fontAlgn="auto" hangingPunct="0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defRPr/>
            </a:pPr>
            <a:endParaRPr lang="en-US" sz="1800" b="0" kern="0">
              <a:solidFill>
                <a:sysClr val="windowText" lastClr="000000"/>
              </a:solidFill>
              <a:ea typeface="ＭＳ Ｐゴシック" pitchFamily="-109" charset="-128"/>
              <a:cs typeface="+mn-cs"/>
            </a:endParaRPr>
          </a:p>
        </p:txBody>
      </p:sp>
      <p:sp>
        <p:nvSpPr>
          <p:cNvPr id="11" name="Oval 24"/>
          <p:cNvSpPr>
            <a:spLocks noChangeArrowheads="1"/>
          </p:cNvSpPr>
          <p:nvPr/>
        </p:nvSpPr>
        <p:spPr bwMode="auto">
          <a:xfrm>
            <a:off x="5008562" y="1781175"/>
            <a:ext cx="720725" cy="714376"/>
          </a:xfrm>
          <a:prstGeom prst="ellipse">
            <a:avLst/>
          </a:prstGeom>
          <a:noFill/>
          <a:ln w="12700" cap="sq">
            <a:solidFill>
              <a:srgbClr val="D21142"/>
            </a:solidFill>
            <a:round/>
            <a:headEnd/>
            <a:tailEnd/>
          </a:ln>
        </p:spPr>
        <p:txBody>
          <a:bodyPr anchor="ctr"/>
          <a:lstStyle/>
          <a:p>
            <a:pPr algn="ctr" eaLnBrk="0" fontAlgn="auto" hangingPunct="0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defRPr/>
            </a:pPr>
            <a:endParaRPr lang="en-US" sz="1800" b="0" kern="0">
              <a:solidFill>
                <a:sysClr val="windowText" lastClr="000000"/>
              </a:solidFill>
              <a:ea typeface="ＭＳ Ｐゴシック" pitchFamily="-109" charset="-128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895344"/>
            <a:ext cx="7772400" cy="762000"/>
          </a:xfrm>
        </p:spPr>
        <p:txBody>
          <a:bodyPr>
            <a:normAutofit/>
          </a:bodyPr>
          <a:lstStyle>
            <a:lvl1pPr algn="ctr">
              <a:defRPr sz="2400" spc="0" baseline="0">
                <a:solidFill>
                  <a:srgbClr val="4A5C78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algn="r" eaLnBrk="0" fontAlgn="auto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sz="80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  <a:ea typeface="ＭＳ Ｐゴシック" pitchFamily="-109" charset="-128"/>
                <a:cs typeface="+mn-cs"/>
              </a:defRPr>
            </a:lvl1pPr>
          </a:lstStyle>
          <a:p>
            <a:pPr>
              <a:defRPr/>
            </a:pPr>
            <a:fld id="{E7FF51B6-D914-4CD8-952E-66C026513EA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4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 algn="l" eaLnBrk="0" hangingPunct="0">
              <a:lnSpc>
                <a:spcPct val="90000"/>
              </a:lnSpc>
              <a:defRPr sz="800" smtClean="0">
                <a:solidFill>
                  <a:schemeClr val="tx1">
                    <a:lumMod val="65000"/>
                    <a:lumOff val="35000"/>
                  </a:schemeClr>
                </a:solidFill>
                <a:ea typeface="ＭＳ Ｐゴシック" pitchFamily="-109" charset="-128"/>
                <a:cs typeface="+mn-cs"/>
              </a:defRPr>
            </a:lvl1pPr>
          </a:lstStyle>
          <a:p>
            <a:pPr>
              <a:defRPr/>
            </a:pPr>
            <a:r>
              <a:rPr lang="en-US" smtClean="0"/>
              <a:t>6 June 2012</a:t>
            </a:r>
            <a:endParaRPr lang="en-US" dirty="0"/>
          </a:p>
        </p:txBody>
      </p:sp>
      <p:pic>
        <p:nvPicPr>
          <p:cNvPr id="16" name="Picture 15" descr="tagline-2.gif"/>
          <p:cNvPicPr>
            <a:picLocks noChangeAspect="1"/>
          </p:cNvPicPr>
          <p:nvPr userDrawn="1"/>
        </p:nvPicPr>
        <p:blipFill>
          <a:blip r:embed="rId7" cstate="print"/>
          <a:stretch>
            <a:fillRect/>
          </a:stretch>
        </p:blipFill>
        <p:spPr>
          <a:xfrm>
            <a:off x="7402286" y="5341052"/>
            <a:ext cx="1320800" cy="959561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876800"/>
            <a:ext cx="64008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 b="0" spc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Cargo Subtitle NO Anima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05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Truck-person.jpg"/>
          <p:cNvPicPr>
            <a:picLocks noChangeAspect="1"/>
          </p:cNvPicPr>
          <p:nvPr/>
        </p:nvPicPr>
        <p:blipFill>
          <a:blip r:embed="rId3" cstate="print"/>
          <a:srcRect l="-6686" t="7172" r="-11630" b="-6744"/>
          <a:stretch>
            <a:fillRect/>
          </a:stretch>
        </p:blipFill>
        <p:spPr bwMode="auto">
          <a:xfrm>
            <a:off x="1397000" y="1119188"/>
            <a:ext cx="6718300" cy="318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Stow Awa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46525" y="1906588"/>
            <a:ext cx="946150" cy="96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Bulls Ey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49675" y="1719263"/>
            <a:ext cx="1330325" cy="133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Oval 7"/>
          <p:cNvSpPr>
            <a:spLocks noChangeArrowheads="1"/>
          </p:cNvSpPr>
          <p:nvPr/>
        </p:nvSpPr>
        <p:spPr bwMode="auto">
          <a:xfrm>
            <a:off x="3943350" y="1908175"/>
            <a:ext cx="950913" cy="947738"/>
          </a:xfrm>
          <a:prstGeom prst="ellipse">
            <a:avLst/>
          </a:prstGeom>
          <a:noFill/>
          <a:ln w="12700" cap="sq">
            <a:solidFill>
              <a:schemeClr val="tx2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lnSpc>
                <a:spcPct val="90000"/>
              </a:lnSpc>
              <a:spcBef>
                <a:spcPct val="50000"/>
              </a:spcBef>
              <a:defRPr/>
            </a:pPr>
            <a:endParaRPr lang="en-US">
              <a:ea typeface="ＭＳ Ｐゴシック" pitchFamily="-109" charset="-128"/>
              <a:cs typeface="+mn-cs"/>
            </a:endParaRPr>
          </a:p>
        </p:txBody>
      </p:sp>
      <p:grpSp>
        <p:nvGrpSpPr>
          <p:cNvPr id="9" name="Group 22"/>
          <p:cNvGrpSpPr>
            <a:grpSpLocks/>
          </p:cNvGrpSpPr>
          <p:nvPr/>
        </p:nvGrpSpPr>
        <p:grpSpPr bwMode="auto">
          <a:xfrm>
            <a:off x="5381625" y="1589088"/>
            <a:ext cx="838200" cy="890587"/>
            <a:chOff x="5381885" y="1588944"/>
            <a:chExt cx="837939" cy="891193"/>
          </a:xfrm>
        </p:grpSpPr>
        <p:pic>
          <p:nvPicPr>
            <p:cNvPr id="10" name="Picture 19" descr="Untitled-2 copy.gif"/>
            <p:cNvPicPr>
              <a:picLocks noChangeAspect="1"/>
            </p:cNvPicPr>
            <p:nvPr userDrawn="1"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381885" y="1588944"/>
              <a:ext cx="837939" cy="8911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Oval 10"/>
            <p:cNvSpPr>
              <a:spLocks noChangeArrowheads="1"/>
            </p:cNvSpPr>
            <p:nvPr/>
          </p:nvSpPr>
          <p:spPr bwMode="auto">
            <a:xfrm>
              <a:off x="5424735" y="1652487"/>
              <a:ext cx="737957" cy="743456"/>
            </a:xfrm>
            <a:prstGeom prst="ellipse">
              <a:avLst/>
            </a:prstGeom>
            <a:noFill/>
            <a:ln w="12700" cap="sq">
              <a:solidFill>
                <a:schemeClr val="tx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 eaLnBrk="0" hangingPunct="0">
                <a:lnSpc>
                  <a:spcPct val="90000"/>
                </a:lnSpc>
                <a:spcBef>
                  <a:spcPct val="50000"/>
                </a:spcBef>
                <a:defRPr/>
              </a:pPr>
              <a:endParaRPr lang="en-US">
                <a:ea typeface="ＭＳ Ｐゴシック" pitchFamily="-109" charset="-128"/>
                <a:cs typeface="+mn-cs"/>
              </a:endParaRPr>
            </a:p>
          </p:txBody>
        </p:sp>
      </p:grpSp>
      <p:pic>
        <p:nvPicPr>
          <p:cNvPr id="12" name="Picture 11" descr="Bulls Ey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76850" y="1514475"/>
            <a:ext cx="1033463" cy="103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4" descr="Truck-person.jpg"/>
          <p:cNvPicPr>
            <a:picLocks noChangeAspect="1"/>
          </p:cNvPicPr>
          <p:nvPr/>
        </p:nvPicPr>
        <p:blipFill>
          <a:blip r:embed="rId3" cstate="print"/>
          <a:srcRect l="-6686" t="7172" r="-11630" b="-6744"/>
          <a:stretch>
            <a:fillRect/>
          </a:stretch>
        </p:blipFill>
        <p:spPr bwMode="auto">
          <a:xfrm>
            <a:off x="1397000" y="1119188"/>
            <a:ext cx="6718300" cy="318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5" descr="Stow Awa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46525" y="1906588"/>
            <a:ext cx="946150" cy="96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6" descr="Bulls Ey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49675" y="1719263"/>
            <a:ext cx="1330325" cy="133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Oval 17"/>
          <p:cNvSpPr>
            <a:spLocks noChangeArrowheads="1"/>
          </p:cNvSpPr>
          <p:nvPr/>
        </p:nvSpPr>
        <p:spPr bwMode="auto">
          <a:xfrm>
            <a:off x="3943350" y="1908175"/>
            <a:ext cx="950913" cy="947738"/>
          </a:xfrm>
          <a:prstGeom prst="ellipse">
            <a:avLst/>
          </a:prstGeom>
          <a:noFill/>
          <a:ln w="12700" cap="sq">
            <a:solidFill>
              <a:schemeClr val="tx2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lnSpc>
                <a:spcPct val="90000"/>
              </a:lnSpc>
              <a:spcBef>
                <a:spcPct val="50000"/>
              </a:spcBef>
              <a:defRPr/>
            </a:pPr>
            <a:endParaRPr lang="en-US">
              <a:ea typeface="ＭＳ Ｐゴシック" pitchFamily="-109" charset="-128"/>
              <a:cs typeface="+mn-cs"/>
            </a:endParaRPr>
          </a:p>
        </p:txBody>
      </p:sp>
      <p:grpSp>
        <p:nvGrpSpPr>
          <p:cNvPr id="14" name="Group 22"/>
          <p:cNvGrpSpPr>
            <a:grpSpLocks/>
          </p:cNvGrpSpPr>
          <p:nvPr/>
        </p:nvGrpSpPr>
        <p:grpSpPr bwMode="auto">
          <a:xfrm>
            <a:off x="5381625" y="1589088"/>
            <a:ext cx="838200" cy="890587"/>
            <a:chOff x="5381885" y="1588944"/>
            <a:chExt cx="837939" cy="891193"/>
          </a:xfrm>
        </p:grpSpPr>
        <p:pic>
          <p:nvPicPr>
            <p:cNvPr id="20" name="Picture 26" descr="Untitled-2 copy.gif"/>
            <p:cNvPicPr>
              <a:picLocks noChangeAspect="1"/>
            </p:cNvPicPr>
            <p:nvPr userDrawn="1"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381885" y="1588944"/>
              <a:ext cx="837939" cy="8911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1" name="Oval 20"/>
            <p:cNvSpPr>
              <a:spLocks noChangeArrowheads="1"/>
            </p:cNvSpPr>
            <p:nvPr/>
          </p:nvSpPr>
          <p:spPr bwMode="auto">
            <a:xfrm>
              <a:off x="5424735" y="1652487"/>
              <a:ext cx="737957" cy="743456"/>
            </a:xfrm>
            <a:prstGeom prst="ellipse">
              <a:avLst/>
            </a:prstGeom>
            <a:noFill/>
            <a:ln w="12700" cap="sq">
              <a:solidFill>
                <a:schemeClr val="tx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 eaLnBrk="0" hangingPunct="0">
                <a:lnSpc>
                  <a:spcPct val="90000"/>
                </a:lnSpc>
                <a:spcBef>
                  <a:spcPct val="50000"/>
                </a:spcBef>
                <a:defRPr/>
              </a:pPr>
              <a:endParaRPr lang="en-US">
                <a:ea typeface="ＭＳ Ｐゴシック" pitchFamily="-109" charset="-128"/>
                <a:cs typeface="+mn-cs"/>
              </a:endParaRPr>
            </a:p>
          </p:txBody>
        </p:sp>
      </p:grpSp>
      <p:pic>
        <p:nvPicPr>
          <p:cNvPr id="22" name="Picture 21" descr="Bulls Ey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76850" y="1514475"/>
            <a:ext cx="1033463" cy="103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4" descr="Truck-person.jpg"/>
          <p:cNvPicPr>
            <a:picLocks noChangeAspect="1"/>
          </p:cNvPicPr>
          <p:nvPr/>
        </p:nvPicPr>
        <p:blipFill>
          <a:blip r:embed="rId3" cstate="print"/>
          <a:srcRect l="-6686" t="7172" r="-11630" b="-6744"/>
          <a:stretch>
            <a:fillRect/>
          </a:stretch>
        </p:blipFill>
        <p:spPr bwMode="auto">
          <a:xfrm>
            <a:off x="1397000" y="1119188"/>
            <a:ext cx="6718300" cy="318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5" descr="Stow Awa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46525" y="1906588"/>
            <a:ext cx="946150" cy="96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6" descr="Bulls Ey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49675" y="1719263"/>
            <a:ext cx="1330325" cy="133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Oval 27"/>
          <p:cNvSpPr>
            <a:spLocks noChangeArrowheads="1"/>
          </p:cNvSpPr>
          <p:nvPr/>
        </p:nvSpPr>
        <p:spPr bwMode="auto">
          <a:xfrm>
            <a:off x="3943350" y="1908175"/>
            <a:ext cx="950913" cy="947738"/>
          </a:xfrm>
          <a:prstGeom prst="ellipse">
            <a:avLst/>
          </a:prstGeom>
          <a:noFill/>
          <a:ln w="12700" cap="sq">
            <a:solidFill>
              <a:schemeClr val="tx2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lnSpc>
                <a:spcPct val="90000"/>
              </a:lnSpc>
              <a:spcBef>
                <a:spcPct val="50000"/>
              </a:spcBef>
              <a:defRPr/>
            </a:pPr>
            <a:endParaRPr lang="en-US">
              <a:ea typeface="ＭＳ Ｐゴシック" pitchFamily="-109" charset="-128"/>
              <a:cs typeface="+mn-cs"/>
            </a:endParaRPr>
          </a:p>
        </p:txBody>
      </p:sp>
      <p:grpSp>
        <p:nvGrpSpPr>
          <p:cNvPr id="19" name="Group 22"/>
          <p:cNvGrpSpPr>
            <a:grpSpLocks/>
          </p:cNvGrpSpPr>
          <p:nvPr/>
        </p:nvGrpSpPr>
        <p:grpSpPr bwMode="auto">
          <a:xfrm>
            <a:off x="5381625" y="1589088"/>
            <a:ext cx="838200" cy="890587"/>
            <a:chOff x="5381885" y="1588944"/>
            <a:chExt cx="837939" cy="891193"/>
          </a:xfrm>
        </p:grpSpPr>
        <p:pic>
          <p:nvPicPr>
            <p:cNvPr id="30" name="Picture 19" descr="Untitled-2 copy.gif"/>
            <p:cNvPicPr>
              <a:picLocks noChangeAspect="1"/>
            </p:cNvPicPr>
            <p:nvPr userDrawn="1"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381885" y="1588944"/>
              <a:ext cx="837939" cy="8911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1" name="Oval 30"/>
            <p:cNvSpPr>
              <a:spLocks noChangeArrowheads="1"/>
            </p:cNvSpPr>
            <p:nvPr/>
          </p:nvSpPr>
          <p:spPr bwMode="auto">
            <a:xfrm>
              <a:off x="5424735" y="1652487"/>
              <a:ext cx="737957" cy="743456"/>
            </a:xfrm>
            <a:prstGeom prst="ellipse">
              <a:avLst/>
            </a:prstGeom>
            <a:noFill/>
            <a:ln w="12700" cap="sq">
              <a:solidFill>
                <a:schemeClr val="tx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 eaLnBrk="0" hangingPunct="0">
                <a:lnSpc>
                  <a:spcPct val="90000"/>
                </a:lnSpc>
                <a:spcBef>
                  <a:spcPct val="50000"/>
                </a:spcBef>
                <a:defRPr/>
              </a:pPr>
              <a:endParaRPr lang="en-US">
                <a:ea typeface="ＭＳ Ｐゴシック" pitchFamily="-109" charset="-128"/>
                <a:cs typeface="+mn-cs"/>
              </a:endParaRPr>
            </a:p>
          </p:txBody>
        </p:sp>
      </p:grpSp>
      <p:pic>
        <p:nvPicPr>
          <p:cNvPr id="32" name="Picture 31" descr="Bulls Ey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76850" y="1514475"/>
            <a:ext cx="1033463" cy="103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3100" y="3971544"/>
            <a:ext cx="7772400" cy="762000"/>
          </a:xfrm>
        </p:spPr>
        <p:txBody>
          <a:bodyPr>
            <a:normAutofit/>
          </a:bodyPr>
          <a:lstStyle>
            <a:lvl1pPr algn="ctr">
              <a:defRPr sz="2400" spc="0" baseline="0">
                <a:solidFill>
                  <a:srgbClr val="4A5C78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algn="r" eaLnBrk="0" fontAlgn="auto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sz="80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  <a:ea typeface="ＭＳ Ｐゴシック" pitchFamily="-109" charset="-128"/>
                <a:cs typeface="+mn-cs"/>
              </a:defRPr>
            </a:lvl1pPr>
          </a:lstStyle>
          <a:p>
            <a:pPr>
              <a:defRPr/>
            </a:pPr>
            <a:fld id="{E7FF51B6-D914-4CD8-952E-66C026513EA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35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 algn="l" eaLnBrk="0" hangingPunct="0">
              <a:lnSpc>
                <a:spcPct val="90000"/>
              </a:lnSpc>
              <a:defRPr sz="800" smtClean="0">
                <a:solidFill>
                  <a:schemeClr val="tx1">
                    <a:lumMod val="65000"/>
                    <a:lumOff val="35000"/>
                  </a:schemeClr>
                </a:solidFill>
                <a:ea typeface="ＭＳ Ｐゴシック" pitchFamily="-109" charset="-128"/>
                <a:cs typeface="+mn-cs"/>
              </a:defRPr>
            </a:lvl1pPr>
          </a:lstStyle>
          <a:p>
            <a:pPr>
              <a:defRPr/>
            </a:pPr>
            <a:r>
              <a:rPr lang="en-US" smtClean="0"/>
              <a:t>6 June 2012</a:t>
            </a:r>
            <a:endParaRPr lang="en-US" dirty="0"/>
          </a:p>
        </p:txBody>
      </p:sp>
      <p:pic>
        <p:nvPicPr>
          <p:cNvPr id="37" name="Picture 36" descr="tagline-2.gif"/>
          <p:cNvPicPr>
            <a:picLocks noChangeAspect="1"/>
          </p:cNvPicPr>
          <p:nvPr userDrawn="1"/>
        </p:nvPicPr>
        <p:blipFill>
          <a:blip r:embed="rId7" cstate="print"/>
          <a:stretch>
            <a:fillRect/>
          </a:stretch>
        </p:blipFill>
        <p:spPr>
          <a:xfrm>
            <a:off x="7402286" y="5341052"/>
            <a:ext cx="1320800" cy="959561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876800"/>
            <a:ext cx="64008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 b="0" spc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ruck Subtitle NO Anima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05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truck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38" y="1441450"/>
            <a:ext cx="5824537" cy="2433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Bulls Ey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8475" y="2670175"/>
            <a:ext cx="1149350" cy="112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5749925" y="2830513"/>
            <a:ext cx="833438" cy="822325"/>
            <a:chOff x="5821984" y="2852738"/>
            <a:chExt cx="834404" cy="822325"/>
          </a:xfrm>
        </p:grpSpPr>
        <p:pic>
          <p:nvPicPr>
            <p:cNvPr id="9" name="Picture 18" descr="Tire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824538" y="2852738"/>
              <a:ext cx="831850" cy="822325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</p:spPr>
        </p:pic>
        <p:sp>
          <p:nvSpPr>
            <p:cNvPr id="10" name="Oval 10"/>
            <p:cNvSpPr>
              <a:spLocks noChangeArrowheads="1"/>
            </p:cNvSpPr>
            <p:nvPr/>
          </p:nvSpPr>
          <p:spPr bwMode="auto">
            <a:xfrm>
              <a:off x="5821984" y="2852738"/>
              <a:ext cx="821689" cy="790575"/>
            </a:xfrm>
            <a:prstGeom prst="ellipse">
              <a:avLst/>
            </a:prstGeom>
            <a:noFill/>
            <a:ln w="12700" cap="sq">
              <a:solidFill>
                <a:schemeClr val="tx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 eaLnBrk="0" hangingPunct="0">
                <a:lnSpc>
                  <a:spcPct val="90000"/>
                </a:lnSpc>
                <a:spcBef>
                  <a:spcPct val="50000"/>
                </a:spcBef>
                <a:defRPr/>
              </a:pPr>
              <a:endParaRPr lang="en-US">
                <a:ea typeface="ＭＳ Ｐゴシック" pitchFamily="-109" charset="-128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895344"/>
            <a:ext cx="7772400" cy="762000"/>
          </a:xfrm>
        </p:spPr>
        <p:txBody>
          <a:bodyPr>
            <a:normAutofit/>
          </a:bodyPr>
          <a:lstStyle>
            <a:lvl1pPr algn="ctr">
              <a:defRPr sz="2400" spc="0" baseline="0">
                <a:solidFill>
                  <a:srgbClr val="4A5C78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algn="r" eaLnBrk="0" fontAlgn="auto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sz="80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  <a:ea typeface="ＭＳ Ｐゴシック" pitchFamily="-109" charset="-128"/>
                <a:cs typeface="+mn-cs"/>
              </a:defRPr>
            </a:lvl1pPr>
          </a:lstStyle>
          <a:p>
            <a:pPr>
              <a:defRPr/>
            </a:pPr>
            <a:fld id="{E7FF51B6-D914-4CD8-952E-66C026513EA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 algn="l" eaLnBrk="0" hangingPunct="0">
              <a:lnSpc>
                <a:spcPct val="90000"/>
              </a:lnSpc>
              <a:defRPr sz="800" smtClean="0">
                <a:solidFill>
                  <a:schemeClr val="tx1">
                    <a:lumMod val="65000"/>
                    <a:lumOff val="35000"/>
                  </a:schemeClr>
                </a:solidFill>
                <a:ea typeface="ＭＳ Ｐゴシック" pitchFamily="-109" charset="-128"/>
                <a:cs typeface="+mn-cs"/>
              </a:defRPr>
            </a:lvl1pPr>
          </a:lstStyle>
          <a:p>
            <a:pPr>
              <a:defRPr/>
            </a:pPr>
            <a:r>
              <a:rPr lang="en-US" smtClean="0"/>
              <a:t>6 June 2012</a:t>
            </a:r>
            <a:endParaRPr lang="en-US" dirty="0"/>
          </a:p>
        </p:txBody>
      </p:sp>
      <p:pic>
        <p:nvPicPr>
          <p:cNvPr id="14" name="Picture 13" descr="tagline-2.gif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7402286" y="5341052"/>
            <a:ext cx="1320800" cy="959561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876800"/>
            <a:ext cx="64008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 b="0" spc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Parcel Subtitle NO Anima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05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9700" y="1001713"/>
            <a:ext cx="6343650" cy="403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9" descr="Circle Gu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62338" y="2068513"/>
            <a:ext cx="1093787" cy="1089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7" name="Picture 20" descr="Bulls Ey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24213" y="1838325"/>
            <a:ext cx="1547812" cy="153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1" descr="Untitled-3 copy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81575" y="1754188"/>
            <a:ext cx="766763" cy="766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2" descr="Bulls Ey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57750" y="1620838"/>
            <a:ext cx="1006475" cy="1030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Oval 23"/>
          <p:cNvSpPr>
            <a:spLocks noChangeArrowheads="1"/>
          </p:cNvSpPr>
          <p:nvPr/>
        </p:nvSpPr>
        <p:spPr bwMode="auto">
          <a:xfrm>
            <a:off x="3457575" y="2070100"/>
            <a:ext cx="1100138" cy="1081088"/>
          </a:xfrm>
          <a:prstGeom prst="ellipse">
            <a:avLst/>
          </a:prstGeom>
          <a:noFill/>
          <a:ln w="12700" cap="sq">
            <a:solidFill>
              <a:srgbClr val="D21142"/>
            </a:solidFill>
            <a:round/>
            <a:headEnd/>
            <a:tailEnd/>
          </a:ln>
        </p:spPr>
        <p:txBody>
          <a:bodyPr anchor="ctr"/>
          <a:lstStyle/>
          <a:p>
            <a:pPr algn="ctr" eaLnBrk="0" fontAlgn="auto" hangingPunct="0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defRPr/>
            </a:pPr>
            <a:endParaRPr lang="en-US" sz="1800" b="0" kern="0">
              <a:solidFill>
                <a:sysClr val="windowText" lastClr="000000"/>
              </a:solidFill>
              <a:ea typeface="ＭＳ Ｐゴシック" pitchFamily="-109" charset="-128"/>
              <a:cs typeface="+mn-cs"/>
            </a:endParaRPr>
          </a:p>
        </p:txBody>
      </p:sp>
      <p:sp>
        <p:nvSpPr>
          <p:cNvPr id="11" name="Oval 24"/>
          <p:cNvSpPr>
            <a:spLocks noChangeArrowheads="1"/>
          </p:cNvSpPr>
          <p:nvPr/>
        </p:nvSpPr>
        <p:spPr bwMode="auto">
          <a:xfrm>
            <a:off x="5008563" y="1771649"/>
            <a:ext cx="709612" cy="723901"/>
          </a:xfrm>
          <a:prstGeom prst="ellipse">
            <a:avLst/>
          </a:prstGeom>
          <a:noFill/>
          <a:ln w="12700" cap="sq">
            <a:solidFill>
              <a:srgbClr val="D21142"/>
            </a:solidFill>
            <a:round/>
            <a:headEnd/>
            <a:tailEnd/>
          </a:ln>
        </p:spPr>
        <p:txBody>
          <a:bodyPr anchor="ctr"/>
          <a:lstStyle/>
          <a:p>
            <a:pPr algn="ctr" eaLnBrk="0" fontAlgn="auto" hangingPunct="0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defRPr/>
            </a:pPr>
            <a:endParaRPr lang="en-US" sz="1800" b="0" kern="0">
              <a:solidFill>
                <a:sysClr val="windowText" lastClr="000000"/>
              </a:solidFill>
              <a:ea typeface="ＭＳ Ｐゴシック" pitchFamily="-109" charset="-128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895344"/>
            <a:ext cx="7772400" cy="762000"/>
          </a:xfrm>
        </p:spPr>
        <p:txBody>
          <a:bodyPr>
            <a:normAutofit/>
          </a:bodyPr>
          <a:lstStyle>
            <a:lvl1pPr algn="ctr">
              <a:defRPr sz="2400" spc="0" baseline="0">
                <a:solidFill>
                  <a:srgbClr val="4A5C78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algn="r" eaLnBrk="0" fontAlgn="auto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sz="80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  <a:ea typeface="ＭＳ Ｐゴシック" pitchFamily="-109" charset="-128"/>
                <a:cs typeface="+mn-cs"/>
              </a:defRPr>
            </a:lvl1pPr>
          </a:lstStyle>
          <a:p>
            <a:pPr>
              <a:defRPr/>
            </a:pPr>
            <a:fld id="{E7FF51B6-D914-4CD8-952E-66C026513EA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4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 algn="l" eaLnBrk="0" hangingPunct="0">
              <a:lnSpc>
                <a:spcPct val="90000"/>
              </a:lnSpc>
              <a:defRPr sz="800" smtClean="0">
                <a:solidFill>
                  <a:schemeClr val="tx1">
                    <a:lumMod val="65000"/>
                    <a:lumOff val="35000"/>
                  </a:schemeClr>
                </a:solidFill>
                <a:ea typeface="ＭＳ Ｐゴシック" pitchFamily="-109" charset="-128"/>
                <a:cs typeface="+mn-cs"/>
              </a:defRPr>
            </a:lvl1pPr>
          </a:lstStyle>
          <a:p>
            <a:pPr>
              <a:defRPr/>
            </a:pPr>
            <a:r>
              <a:rPr lang="en-US" smtClean="0"/>
              <a:t>6 June 2012</a:t>
            </a:r>
            <a:endParaRPr lang="en-US" dirty="0"/>
          </a:p>
        </p:txBody>
      </p:sp>
      <p:pic>
        <p:nvPicPr>
          <p:cNvPr id="16" name="Picture 15" descr="tagline-2.gif"/>
          <p:cNvPicPr>
            <a:picLocks noChangeAspect="1"/>
          </p:cNvPicPr>
          <p:nvPr userDrawn="1"/>
        </p:nvPicPr>
        <p:blipFill>
          <a:blip r:embed="rId7" cstate="print"/>
          <a:stretch>
            <a:fillRect/>
          </a:stretch>
        </p:blipFill>
        <p:spPr>
          <a:xfrm>
            <a:off x="7402286" y="5341052"/>
            <a:ext cx="1320800" cy="959561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876800"/>
            <a:ext cx="64008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 b="0" spc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FC1630-5BDC-4CD1-9938-F73F9946ACFC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6 June 2012</a:t>
            </a:r>
            <a:endParaRPr lang="en-US"/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342900" y="1219200"/>
            <a:ext cx="8226425" cy="4968240"/>
          </a:xfrm>
        </p:spPr>
        <p:txBody>
          <a:bodyPr>
            <a:normAutofit/>
          </a:bodyPr>
          <a:lstStyle>
            <a:lvl1pPr>
              <a:defRPr sz="1800"/>
            </a:lvl1pPr>
            <a:lvl2pPr marL="514350" indent="-231775">
              <a:defRPr sz="1800"/>
            </a:lvl2pPr>
            <a:lvl3pPr marL="1030288" indent="-230188">
              <a:spcBef>
                <a:spcPts val="800"/>
              </a:spcBef>
              <a:tabLst/>
              <a:defRPr sz="1600"/>
            </a:lvl3pPr>
            <a:lvl4pPr marL="1482725" indent="-284163">
              <a:spcBef>
                <a:spcPts val="800"/>
              </a:spcBef>
              <a:buClr>
                <a:schemeClr val="bg2">
                  <a:lumMod val="50000"/>
                </a:schemeClr>
              </a:buClr>
              <a:buSzPct val="90000"/>
              <a:defRPr sz="1400"/>
            </a:lvl4pPr>
            <a:lvl5pPr marL="1944688" indent="-231775">
              <a:spcBef>
                <a:spcPts val="800"/>
              </a:spcBef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9" name="Footer Placeholder 16"/>
          <p:cNvSpPr>
            <a:spLocks noGrp="1"/>
          </p:cNvSpPr>
          <p:nvPr>
            <p:ph type="ftr" sz="quarter" idx="3"/>
          </p:nvPr>
        </p:nvSpPr>
        <p:spPr>
          <a:xfrm>
            <a:off x="3200400" y="6646026"/>
            <a:ext cx="2895600" cy="228600"/>
          </a:xfrm>
          <a:prstGeom prst="rect">
            <a:avLst/>
          </a:prstGeom>
        </p:spPr>
        <p:txBody>
          <a:bodyPr/>
          <a:lstStyle>
            <a:lvl1pPr algn="ctr">
              <a:defRPr sz="8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2012 Company Confidential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: With Blue Ta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TabBlank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6238" y="6103938"/>
            <a:ext cx="2401887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TabBlank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6238" y="6103938"/>
            <a:ext cx="2401887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457200" y="6196013"/>
            <a:ext cx="2235200" cy="317500"/>
          </a:xfrm>
        </p:spPr>
        <p:txBody>
          <a:bodyPr/>
          <a:lstStyle>
            <a:lvl1pPr>
              <a:defRPr sz="12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7FF51B6-D914-4CD8-952E-66C026513EA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smtClean="0"/>
              <a:t>6 June 2012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342900" y="1219200"/>
            <a:ext cx="8226425" cy="4968240"/>
          </a:xfrm>
        </p:spPr>
        <p:txBody>
          <a:bodyPr>
            <a:normAutofit/>
          </a:bodyPr>
          <a:lstStyle>
            <a:lvl1pPr>
              <a:defRPr sz="1800"/>
            </a:lvl1pPr>
            <a:lvl2pPr marL="514350" indent="-231775">
              <a:defRPr sz="1800"/>
            </a:lvl2pPr>
            <a:lvl3pPr marL="1030288" indent="-230188">
              <a:spcBef>
                <a:spcPts val="800"/>
              </a:spcBef>
              <a:tabLst/>
              <a:defRPr sz="1600"/>
            </a:lvl3pPr>
            <a:lvl4pPr marL="1482725" indent="-284163">
              <a:spcBef>
                <a:spcPts val="800"/>
              </a:spcBef>
              <a:buClr>
                <a:schemeClr val="bg2">
                  <a:lumMod val="50000"/>
                </a:schemeClr>
              </a:buClr>
              <a:buSzPct val="90000"/>
              <a:defRPr sz="1400"/>
            </a:lvl4pPr>
            <a:lvl5pPr marL="1944688" indent="-231775">
              <a:spcBef>
                <a:spcPts val="800"/>
              </a:spcBef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3" name="Footer Placeholder 16"/>
          <p:cNvSpPr>
            <a:spLocks noGrp="1"/>
          </p:cNvSpPr>
          <p:nvPr>
            <p:ph type="ftr" sz="quarter" idx="3"/>
          </p:nvPr>
        </p:nvSpPr>
        <p:spPr>
          <a:xfrm>
            <a:off x="3200400" y="6646026"/>
            <a:ext cx="2895600" cy="228600"/>
          </a:xfrm>
          <a:prstGeom prst="rect">
            <a:avLst/>
          </a:prstGeom>
        </p:spPr>
        <p:txBody>
          <a:bodyPr/>
          <a:lstStyle>
            <a:lvl1pPr algn="ctr">
              <a:defRPr sz="8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2012 Company Confidential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: With Yellow Ta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TabBlank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6238" y="6103938"/>
            <a:ext cx="2401887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TabBlank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6238" y="6103938"/>
            <a:ext cx="2401887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457200" y="6196013"/>
            <a:ext cx="2235200" cy="317500"/>
          </a:xfrm>
        </p:spPr>
        <p:txBody>
          <a:bodyPr/>
          <a:lstStyle>
            <a:lvl1pPr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7FF51B6-D914-4CD8-952E-66C026513EA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smtClean="0"/>
              <a:t>6 June 2012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342900" y="1219200"/>
            <a:ext cx="8226425" cy="4968240"/>
          </a:xfrm>
        </p:spPr>
        <p:txBody>
          <a:bodyPr>
            <a:normAutofit/>
          </a:bodyPr>
          <a:lstStyle>
            <a:lvl1pPr>
              <a:defRPr sz="1800"/>
            </a:lvl1pPr>
            <a:lvl2pPr marL="514350" indent="-231775">
              <a:defRPr sz="1800"/>
            </a:lvl2pPr>
            <a:lvl3pPr marL="1030288" indent="-230188">
              <a:spcBef>
                <a:spcPts val="800"/>
              </a:spcBef>
              <a:tabLst/>
              <a:defRPr sz="1600"/>
            </a:lvl3pPr>
            <a:lvl4pPr marL="1482725" indent="-284163">
              <a:spcBef>
                <a:spcPts val="800"/>
              </a:spcBef>
              <a:buClr>
                <a:schemeClr val="bg2">
                  <a:lumMod val="50000"/>
                </a:schemeClr>
              </a:buClr>
              <a:buSzPct val="90000"/>
              <a:defRPr sz="1400"/>
            </a:lvl4pPr>
            <a:lvl5pPr marL="1944688" indent="-231775">
              <a:spcBef>
                <a:spcPts val="800"/>
              </a:spcBef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3" name="Footer Placeholder 16"/>
          <p:cNvSpPr>
            <a:spLocks noGrp="1"/>
          </p:cNvSpPr>
          <p:nvPr>
            <p:ph type="ftr" sz="quarter" idx="3"/>
          </p:nvPr>
        </p:nvSpPr>
        <p:spPr>
          <a:xfrm>
            <a:off x="3200400" y="6646026"/>
            <a:ext cx="2895600" cy="228600"/>
          </a:xfrm>
          <a:prstGeom prst="rect">
            <a:avLst/>
          </a:prstGeom>
        </p:spPr>
        <p:txBody>
          <a:bodyPr/>
          <a:lstStyle>
            <a:lvl1pPr algn="ctr">
              <a:defRPr sz="8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2012 Company Confidential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: With Gray Ta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TabBlank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6238" y="6103938"/>
            <a:ext cx="2401887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TabBlank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6238" y="6103938"/>
            <a:ext cx="2401887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457200" y="6196013"/>
            <a:ext cx="2235200" cy="317500"/>
          </a:xfrm>
        </p:spPr>
        <p:txBody>
          <a:bodyPr/>
          <a:lstStyle>
            <a:lvl1pPr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7FF51B6-D914-4CD8-952E-66C026513EA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smtClean="0"/>
              <a:t>6 June 2012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342900" y="1219200"/>
            <a:ext cx="8226425" cy="4968240"/>
          </a:xfrm>
        </p:spPr>
        <p:txBody>
          <a:bodyPr>
            <a:normAutofit/>
          </a:bodyPr>
          <a:lstStyle>
            <a:lvl1pPr>
              <a:defRPr sz="1800"/>
            </a:lvl1pPr>
            <a:lvl2pPr marL="514350" indent="-231775">
              <a:defRPr sz="1800"/>
            </a:lvl2pPr>
            <a:lvl3pPr marL="1030288" indent="-230188">
              <a:spcBef>
                <a:spcPts val="800"/>
              </a:spcBef>
              <a:tabLst/>
              <a:defRPr sz="1600"/>
            </a:lvl3pPr>
            <a:lvl4pPr marL="1482725" indent="-284163">
              <a:spcBef>
                <a:spcPts val="800"/>
              </a:spcBef>
              <a:buClr>
                <a:schemeClr val="bg2">
                  <a:lumMod val="50000"/>
                </a:schemeClr>
              </a:buClr>
              <a:buSzPct val="90000"/>
              <a:defRPr sz="1400"/>
            </a:lvl4pPr>
            <a:lvl5pPr marL="1944688" indent="-231775">
              <a:spcBef>
                <a:spcPts val="800"/>
              </a:spcBef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3" name="Footer Placeholder 16"/>
          <p:cNvSpPr>
            <a:spLocks noGrp="1"/>
          </p:cNvSpPr>
          <p:nvPr>
            <p:ph type="ftr" sz="quarter" idx="3"/>
          </p:nvPr>
        </p:nvSpPr>
        <p:spPr>
          <a:xfrm>
            <a:off x="3200400" y="6646026"/>
            <a:ext cx="2895600" cy="228600"/>
          </a:xfrm>
          <a:prstGeom prst="rect">
            <a:avLst/>
          </a:prstGeom>
        </p:spPr>
        <p:txBody>
          <a:bodyPr/>
          <a:lstStyle>
            <a:lvl1pPr algn="ctr">
              <a:defRPr sz="8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2012 Company Confidential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: With Red Ta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TabBlank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6238" y="6103938"/>
            <a:ext cx="2401887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TabBlank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6238" y="6103938"/>
            <a:ext cx="2401887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457200" y="6196013"/>
            <a:ext cx="2235200" cy="317500"/>
          </a:xfr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7FF51B6-D914-4CD8-952E-66C026513EA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smtClean="0"/>
              <a:t>6 June 2012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342900" y="1219200"/>
            <a:ext cx="8226425" cy="4968240"/>
          </a:xfrm>
        </p:spPr>
        <p:txBody>
          <a:bodyPr>
            <a:normAutofit/>
          </a:bodyPr>
          <a:lstStyle>
            <a:lvl1pPr>
              <a:defRPr sz="1800"/>
            </a:lvl1pPr>
            <a:lvl2pPr marL="514350" indent="-231775">
              <a:defRPr sz="1800"/>
            </a:lvl2pPr>
            <a:lvl3pPr marL="1030288" indent="-230188">
              <a:spcBef>
                <a:spcPts val="800"/>
              </a:spcBef>
              <a:tabLst/>
              <a:defRPr sz="1600"/>
            </a:lvl3pPr>
            <a:lvl4pPr marL="1482725" indent="-284163">
              <a:spcBef>
                <a:spcPts val="800"/>
              </a:spcBef>
              <a:buClr>
                <a:schemeClr val="bg2">
                  <a:lumMod val="50000"/>
                </a:schemeClr>
              </a:buClr>
              <a:buSzPct val="90000"/>
              <a:defRPr sz="1400"/>
            </a:lvl4pPr>
            <a:lvl5pPr marL="1944688" indent="-231775">
              <a:spcBef>
                <a:spcPts val="800"/>
              </a:spcBef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3" name="Footer Placeholder 16"/>
          <p:cNvSpPr>
            <a:spLocks noGrp="1"/>
          </p:cNvSpPr>
          <p:nvPr>
            <p:ph type="ftr" sz="quarter" idx="3"/>
          </p:nvPr>
        </p:nvSpPr>
        <p:spPr>
          <a:xfrm>
            <a:off x="3200400" y="6646026"/>
            <a:ext cx="2895600" cy="228600"/>
          </a:xfrm>
          <a:prstGeom prst="rect">
            <a:avLst/>
          </a:prstGeom>
        </p:spPr>
        <p:txBody>
          <a:bodyPr/>
          <a:lstStyle>
            <a:lvl1pPr algn="ctr">
              <a:defRPr sz="8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2012 Company Confidential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lus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 txBox="1">
            <a:spLocks/>
          </p:cNvSpPr>
          <p:nvPr/>
        </p:nvSpPr>
        <p:spPr>
          <a:xfrm>
            <a:off x="8458200" y="6629400"/>
            <a:ext cx="685800" cy="228600"/>
          </a:xfrm>
          <a:prstGeom prst="rect">
            <a:avLst/>
          </a:prstGeom>
        </p:spPr>
        <p:txBody>
          <a:bodyPr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Arial Narrow" pitchFamily="34" charset="0"/>
              </a:defRPr>
            </a:lvl1pPr>
          </a:lstStyle>
          <a:p>
            <a:pPr eaLnBrk="0" fontAlgn="auto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fld id="{815027DC-00A5-480C-9837-910C7E1AE264}" type="slidenum">
              <a:rPr lang="en-US" smtClean="0">
                <a:solidFill>
                  <a:schemeClr val="tx1">
                    <a:lumMod val="75000"/>
                    <a:lumOff val="25000"/>
                  </a:schemeClr>
                </a:solidFill>
                <a:ea typeface="ＭＳ Ｐゴシック" pitchFamily="-109" charset="-128"/>
                <a:cs typeface="+mn-cs"/>
              </a:rPr>
              <a:pPr eaLnBrk="0" fontAlgn="auto" hangingPunct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 smtClean="0">
              <a:solidFill>
                <a:schemeClr val="tx1">
                  <a:lumMod val="75000"/>
                  <a:lumOff val="25000"/>
                </a:schemeClr>
              </a:solidFill>
              <a:ea typeface="ＭＳ Ｐゴシック" pitchFamily="-109" charset="-128"/>
              <a:cs typeface="+mn-cs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347472" y="1219200"/>
            <a:ext cx="4224528" cy="5111750"/>
          </a:xfrm>
        </p:spPr>
        <p:txBody>
          <a:bodyPr/>
          <a:lstStyle>
            <a:lvl1pPr>
              <a:spcBef>
                <a:spcPts val="1200"/>
              </a:spcBef>
              <a:defRPr sz="1800"/>
            </a:lvl1pPr>
            <a:lvl2pPr>
              <a:spcBef>
                <a:spcPts val="800"/>
              </a:spcBef>
              <a:defRPr sz="1800"/>
            </a:lvl2pPr>
            <a:lvl3pPr>
              <a:spcBef>
                <a:spcPts val="800"/>
              </a:spcBef>
              <a:defRPr sz="1600"/>
            </a:lvl3pPr>
            <a:lvl4pPr>
              <a:spcBef>
                <a:spcPts val="800"/>
              </a:spcBef>
              <a:defRPr sz="1400"/>
            </a:lvl4pPr>
            <a:lvl5pPr>
              <a:spcBef>
                <a:spcPts val="800"/>
              </a:spcBef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6" name="Picture Placeholder 15"/>
          <p:cNvSpPr>
            <a:spLocks noGrp="1"/>
          </p:cNvSpPr>
          <p:nvPr>
            <p:ph type="pic" sz="quarter" idx="14"/>
          </p:nvPr>
        </p:nvSpPr>
        <p:spPr>
          <a:xfrm>
            <a:off x="4724400" y="1219200"/>
            <a:ext cx="4083050" cy="5111750"/>
          </a:xfrm>
          <a:noFill/>
          <a:ln w="19050">
            <a:noFill/>
          </a:ln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 smtClean="0"/>
          </a:p>
        </p:txBody>
      </p:sp>
      <p:sp>
        <p:nvSpPr>
          <p:cNvPr id="19" name="Title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smtClean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fld id="{24C9BBE5-7932-4848-9EDC-EF87C33ACB6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 algn="l">
              <a:defRPr sz="800" smtClean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smtClean="0"/>
              <a:t>6 June 2012</a:t>
            </a:r>
            <a:endParaRPr lang="en-US" dirty="0"/>
          </a:p>
        </p:txBody>
      </p:sp>
      <p:sp>
        <p:nvSpPr>
          <p:cNvPr id="10" name="Footer Placeholder 16"/>
          <p:cNvSpPr>
            <a:spLocks noGrp="1"/>
          </p:cNvSpPr>
          <p:nvPr>
            <p:ph type="ftr" sz="quarter" idx="3"/>
          </p:nvPr>
        </p:nvSpPr>
        <p:spPr>
          <a:xfrm>
            <a:off x="3200400" y="6646026"/>
            <a:ext cx="2895600" cy="228600"/>
          </a:xfrm>
          <a:prstGeom prst="rect">
            <a:avLst/>
          </a:prstGeom>
        </p:spPr>
        <p:txBody>
          <a:bodyPr/>
          <a:lstStyle>
            <a:lvl1pPr algn="ctr">
              <a:defRPr sz="8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2012 Company Confidential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lus One Imag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 txBox="1">
            <a:spLocks/>
          </p:cNvSpPr>
          <p:nvPr/>
        </p:nvSpPr>
        <p:spPr>
          <a:xfrm>
            <a:off x="8458200" y="6629400"/>
            <a:ext cx="685800" cy="228600"/>
          </a:xfrm>
          <a:prstGeom prst="rect">
            <a:avLst/>
          </a:prstGeom>
        </p:spPr>
        <p:txBody>
          <a:bodyPr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Arial Narrow" pitchFamily="34" charset="0"/>
              </a:defRPr>
            </a:lvl1pPr>
          </a:lstStyle>
          <a:p>
            <a:pPr eaLnBrk="0" fontAlgn="auto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fld id="{EC1FD6AD-F66F-44E2-A489-F568E07FD600}" type="slidenum">
              <a:rPr lang="en-US" smtClean="0">
                <a:solidFill>
                  <a:schemeClr val="tx1">
                    <a:lumMod val="75000"/>
                    <a:lumOff val="25000"/>
                  </a:schemeClr>
                </a:solidFill>
                <a:ea typeface="ＭＳ Ｐゴシック" pitchFamily="-109" charset="-128"/>
                <a:cs typeface="+mn-cs"/>
              </a:rPr>
              <a:pPr eaLnBrk="0" fontAlgn="auto" hangingPunct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 smtClean="0">
              <a:solidFill>
                <a:schemeClr val="tx1">
                  <a:lumMod val="75000"/>
                  <a:lumOff val="25000"/>
                </a:schemeClr>
              </a:solidFill>
              <a:ea typeface="ＭＳ Ｐゴシック" pitchFamily="-109" charset="-128"/>
              <a:cs typeface="+mn-cs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347471" y="1219200"/>
            <a:ext cx="5212080" cy="511175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6" name="Picture Placeholder 15"/>
          <p:cNvSpPr>
            <a:spLocks noGrp="1"/>
          </p:cNvSpPr>
          <p:nvPr>
            <p:ph type="pic" sz="quarter" idx="14"/>
          </p:nvPr>
        </p:nvSpPr>
        <p:spPr>
          <a:xfrm>
            <a:off x="5715000" y="1219200"/>
            <a:ext cx="3124200" cy="2057400"/>
          </a:xfrm>
          <a:noFill/>
          <a:ln w="19050">
            <a:noFill/>
          </a:ln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19" name="Title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5"/>
          </p:nvPr>
        </p:nvSpPr>
        <p:spPr>
          <a:xfrm>
            <a:off x="5715000" y="3276600"/>
            <a:ext cx="3124200" cy="533400"/>
          </a:xfrm>
        </p:spPr>
        <p:txBody>
          <a:bodyPr lIns="0">
            <a:normAutofit/>
          </a:bodyPr>
          <a:lstStyle>
            <a:lvl1pPr>
              <a:defRPr sz="1400" b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smtClean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fld id="{DA5528F6-1FF4-4449-BDA1-597C1048640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lvl1pPr algn="l">
              <a:defRPr sz="800" smtClean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smtClean="0"/>
              <a:t>6 June 2012</a:t>
            </a:r>
            <a:endParaRPr lang="en-US" dirty="0"/>
          </a:p>
        </p:txBody>
      </p:sp>
      <p:sp>
        <p:nvSpPr>
          <p:cNvPr id="12" name="Footer Placeholder 16"/>
          <p:cNvSpPr>
            <a:spLocks noGrp="1"/>
          </p:cNvSpPr>
          <p:nvPr>
            <p:ph type="ftr" sz="quarter" idx="3"/>
          </p:nvPr>
        </p:nvSpPr>
        <p:spPr>
          <a:xfrm>
            <a:off x="3200400" y="6646026"/>
            <a:ext cx="2895600" cy="228600"/>
          </a:xfrm>
          <a:prstGeom prst="rect">
            <a:avLst/>
          </a:prstGeom>
        </p:spPr>
        <p:txBody>
          <a:bodyPr/>
          <a:lstStyle>
            <a:lvl1pPr algn="ctr">
              <a:defRPr sz="8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2012 Company Confidential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lus Two Imag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 txBox="1">
            <a:spLocks/>
          </p:cNvSpPr>
          <p:nvPr/>
        </p:nvSpPr>
        <p:spPr>
          <a:xfrm>
            <a:off x="8458200" y="6629400"/>
            <a:ext cx="685800" cy="228600"/>
          </a:xfrm>
          <a:prstGeom prst="rect">
            <a:avLst/>
          </a:prstGeom>
        </p:spPr>
        <p:txBody>
          <a:bodyPr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Arial Narrow" pitchFamily="34" charset="0"/>
              </a:defRPr>
            </a:lvl1pPr>
          </a:lstStyle>
          <a:p>
            <a:pPr eaLnBrk="0" fontAlgn="auto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fld id="{88971F86-FEE6-4F23-8F46-756823019C79}" type="slidenum">
              <a:rPr lang="en-US" smtClean="0">
                <a:ea typeface="ＭＳ Ｐゴシック" pitchFamily="-109" charset="-128"/>
                <a:cs typeface="+mn-cs"/>
              </a:rPr>
              <a:pPr eaLnBrk="0" fontAlgn="auto" hangingPunct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 smtClean="0">
              <a:ea typeface="ＭＳ Ｐゴシック" pitchFamily="-109" charset="-128"/>
              <a:cs typeface="+mn-cs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347472" y="1219200"/>
            <a:ext cx="5212080" cy="511175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6" name="Picture Placeholder 15"/>
          <p:cNvSpPr>
            <a:spLocks noGrp="1"/>
          </p:cNvSpPr>
          <p:nvPr>
            <p:ph type="pic" sz="quarter" idx="14"/>
          </p:nvPr>
        </p:nvSpPr>
        <p:spPr>
          <a:xfrm>
            <a:off x="5715000" y="1219200"/>
            <a:ext cx="3124200" cy="1981200"/>
          </a:xfrm>
          <a:noFill/>
          <a:ln w="19050">
            <a:noFill/>
          </a:ln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19" name="Title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5"/>
          </p:nvPr>
        </p:nvSpPr>
        <p:spPr>
          <a:xfrm>
            <a:off x="5715000" y="5334000"/>
            <a:ext cx="3124200" cy="533400"/>
          </a:xfrm>
        </p:spPr>
        <p:txBody>
          <a:bodyPr lIns="0">
            <a:normAutofit/>
          </a:bodyPr>
          <a:lstStyle>
            <a:lvl1pPr>
              <a:defRPr sz="1400" b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Picture Placeholder 15"/>
          <p:cNvSpPr>
            <a:spLocks noGrp="1"/>
          </p:cNvSpPr>
          <p:nvPr>
            <p:ph type="pic" sz="quarter" idx="16"/>
          </p:nvPr>
        </p:nvSpPr>
        <p:spPr>
          <a:xfrm>
            <a:off x="5715000" y="3352800"/>
            <a:ext cx="3124200" cy="1981200"/>
          </a:xfrm>
          <a:noFill/>
          <a:ln w="19050">
            <a:noFill/>
          </a:ln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 smtClean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fld id="{ADB3A997-F2BB-42D9-93CF-4B2A3F7413E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 algn="l">
              <a:defRPr sz="800" smtClean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smtClean="0"/>
              <a:t>6 June 2012</a:t>
            </a:r>
            <a:endParaRPr lang="en-US" dirty="0"/>
          </a:p>
        </p:txBody>
      </p:sp>
      <p:sp>
        <p:nvSpPr>
          <p:cNvPr id="15" name="Footer Placeholder 16"/>
          <p:cNvSpPr>
            <a:spLocks noGrp="1"/>
          </p:cNvSpPr>
          <p:nvPr>
            <p:ph type="ftr" sz="quarter" idx="3"/>
          </p:nvPr>
        </p:nvSpPr>
        <p:spPr>
          <a:xfrm>
            <a:off x="3200400" y="6646026"/>
            <a:ext cx="2895600" cy="228600"/>
          </a:xfrm>
          <a:prstGeom prst="rect">
            <a:avLst/>
          </a:prstGeom>
        </p:spPr>
        <p:txBody>
          <a:bodyPr/>
          <a:lstStyle>
            <a:lvl1pPr algn="ctr">
              <a:defRPr sz="8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2012 Company Confidential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7472" y="347472"/>
            <a:ext cx="7443216" cy="5852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47472" y="1216152"/>
            <a:ext cx="4010025" cy="511479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19625" y="1216152"/>
            <a:ext cx="3935413" cy="224028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19625" y="3571875"/>
            <a:ext cx="3935413" cy="275907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FF51B6-D914-4CD8-952E-66C026513EA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6 June 2012</a:t>
            </a:r>
            <a:endParaRPr lang="en-US" dirty="0"/>
          </a:p>
        </p:txBody>
      </p:sp>
      <p:sp>
        <p:nvSpPr>
          <p:cNvPr id="10" name="Footer Placeholder 16"/>
          <p:cNvSpPr>
            <a:spLocks noGrp="1"/>
          </p:cNvSpPr>
          <p:nvPr>
            <p:ph type="ftr" sz="quarter" idx="12"/>
          </p:nvPr>
        </p:nvSpPr>
        <p:spPr>
          <a:xfrm>
            <a:off x="3200400" y="6646026"/>
            <a:ext cx="2895600" cy="228600"/>
          </a:xfrm>
          <a:prstGeom prst="rect">
            <a:avLst/>
          </a:prstGeom>
        </p:spPr>
        <p:txBody>
          <a:bodyPr/>
          <a:lstStyle>
            <a:lvl1pPr algn="ctr">
              <a:defRPr sz="8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2012 Company Confidential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bout Us Tab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TabBlank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6238" y="6103938"/>
            <a:ext cx="2401887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TabBlank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6238" y="6103938"/>
            <a:ext cx="2401887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457200" y="6196013"/>
            <a:ext cx="2235200" cy="317500"/>
          </a:xfrm>
        </p:spPr>
        <p:txBody>
          <a:bodyPr/>
          <a:lstStyle>
            <a:lvl1pPr>
              <a:defRPr sz="12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7FF51B6-D914-4CD8-952E-66C026513EA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smtClean="0"/>
              <a:t>6 June 2012</a:t>
            </a:r>
            <a:endParaRPr lang="en-US" dirty="0"/>
          </a:p>
        </p:txBody>
      </p:sp>
      <p:pic>
        <p:nvPicPr>
          <p:cNvPr id="11" name="Picture 6" descr="TabBlank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6238" y="6103938"/>
            <a:ext cx="2401887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342900" y="1219200"/>
            <a:ext cx="8226425" cy="4968240"/>
          </a:xfrm>
        </p:spPr>
        <p:txBody>
          <a:bodyPr>
            <a:normAutofit/>
          </a:bodyPr>
          <a:lstStyle>
            <a:lvl1pPr>
              <a:defRPr sz="1800"/>
            </a:lvl1pPr>
            <a:lvl2pPr marL="514350" indent="-231775">
              <a:defRPr sz="1800"/>
            </a:lvl2pPr>
            <a:lvl3pPr marL="1030288" indent="-230188">
              <a:spcBef>
                <a:spcPts val="800"/>
              </a:spcBef>
              <a:tabLst/>
              <a:defRPr sz="1600"/>
            </a:lvl3pPr>
            <a:lvl4pPr marL="1482725" indent="-284163">
              <a:spcBef>
                <a:spcPts val="800"/>
              </a:spcBef>
              <a:buClr>
                <a:schemeClr val="bg2">
                  <a:lumMod val="50000"/>
                </a:schemeClr>
              </a:buClr>
              <a:buSzPct val="90000"/>
              <a:defRPr sz="1400"/>
            </a:lvl4pPr>
            <a:lvl5pPr marL="1944688" indent="-231775">
              <a:spcBef>
                <a:spcPts val="800"/>
              </a:spcBef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4" name="Footer Placeholder 16"/>
          <p:cNvSpPr>
            <a:spLocks noGrp="1"/>
          </p:cNvSpPr>
          <p:nvPr>
            <p:ph type="ftr" sz="quarter" idx="3"/>
          </p:nvPr>
        </p:nvSpPr>
        <p:spPr>
          <a:xfrm>
            <a:off x="3200400" y="6646026"/>
            <a:ext cx="2895600" cy="228600"/>
          </a:xfrm>
          <a:prstGeom prst="rect">
            <a:avLst/>
          </a:prstGeom>
        </p:spPr>
        <p:txBody>
          <a:bodyPr/>
          <a:lstStyle>
            <a:lvl1pPr algn="ctr">
              <a:defRPr sz="8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2012 Company Confidential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rusted Partner Tab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TabBlank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6238" y="6103938"/>
            <a:ext cx="2401887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TabBlank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6238" y="6103938"/>
            <a:ext cx="2401887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457200" y="6196013"/>
            <a:ext cx="2235200" cy="317500"/>
          </a:xfr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7FF51B6-D914-4CD8-952E-66C026513EA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smtClean="0"/>
              <a:t>6 June 2012</a:t>
            </a:r>
            <a:endParaRPr lang="en-US" dirty="0"/>
          </a:p>
        </p:txBody>
      </p:sp>
      <p:pic>
        <p:nvPicPr>
          <p:cNvPr id="11" name="Picture 6" descr="TabBlank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6238" y="6103938"/>
            <a:ext cx="2401887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342900" y="1219200"/>
            <a:ext cx="8226425" cy="4968240"/>
          </a:xfrm>
        </p:spPr>
        <p:txBody>
          <a:bodyPr>
            <a:normAutofit/>
          </a:bodyPr>
          <a:lstStyle>
            <a:lvl1pPr>
              <a:defRPr sz="1800"/>
            </a:lvl1pPr>
            <a:lvl2pPr marL="514350" indent="-231775">
              <a:defRPr sz="1800"/>
            </a:lvl2pPr>
            <a:lvl3pPr marL="1030288" indent="-230188">
              <a:spcBef>
                <a:spcPts val="800"/>
              </a:spcBef>
              <a:tabLst/>
              <a:defRPr sz="1600"/>
            </a:lvl3pPr>
            <a:lvl4pPr marL="1482725" indent="-284163">
              <a:spcBef>
                <a:spcPts val="800"/>
              </a:spcBef>
              <a:buClr>
                <a:schemeClr val="bg2">
                  <a:lumMod val="50000"/>
                </a:schemeClr>
              </a:buClr>
              <a:buSzPct val="90000"/>
              <a:defRPr sz="1400"/>
            </a:lvl4pPr>
            <a:lvl5pPr marL="1944688" indent="-231775">
              <a:spcBef>
                <a:spcPts val="800"/>
              </a:spcBef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4" name="Footer Placeholder 16"/>
          <p:cNvSpPr>
            <a:spLocks noGrp="1"/>
          </p:cNvSpPr>
          <p:nvPr>
            <p:ph type="ftr" sz="quarter" idx="3"/>
          </p:nvPr>
        </p:nvSpPr>
        <p:spPr>
          <a:xfrm>
            <a:off x="3200400" y="6646026"/>
            <a:ext cx="2895600" cy="228600"/>
          </a:xfrm>
          <a:prstGeom prst="rect">
            <a:avLst/>
          </a:prstGeom>
        </p:spPr>
        <p:txBody>
          <a:bodyPr/>
          <a:lstStyle>
            <a:lvl1pPr algn="ctr">
              <a:defRPr sz="8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2012 Company Confidential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ab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00" y="1219200"/>
            <a:ext cx="8226425" cy="4968240"/>
          </a:xfrm>
        </p:spPr>
        <p:txBody>
          <a:bodyPr>
            <a:normAutofit/>
          </a:bodyPr>
          <a:lstStyle>
            <a:lvl1pPr>
              <a:defRPr sz="1800"/>
            </a:lvl1pPr>
            <a:lvl2pPr marL="514350" indent="-231775">
              <a:defRPr sz="1800"/>
            </a:lvl2pPr>
            <a:lvl3pPr marL="1030288" indent="-230188">
              <a:spcBef>
                <a:spcPts val="800"/>
              </a:spcBef>
              <a:tabLst/>
              <a:defRPr sz="1600"/>
            </a:lvl3pPr>
            <a:lvl4pPr marL="1482725" indent="-284163">
              <a:spcBef>
                <a:spcPts val="800"/>
              </a:spcBef>
              <a:buClr>
                <a:schemeClr val="bg2">
                  <a:lumMod val="50000"/>
                </a:schemeClr>
              </a:buClr>
              <a:buSzPct val="90000"/>
              <a:defRPr sz="1400"/>
            </a:lvl4pPr>
            <a:lvl5pPr marL="1944688" indent="-231775">
              <a:spcBef>
                <a:spcPts val="800"/>
              </a:spcBef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FC1630-5BDC-4CD1-9938-F73F9946ACFC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6 June 2012</a:t>
            </a:r>
            <a:endParaRPr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457200" y="6196013"/>
            <a:ext cx="2235200" cy="317500"/>
          </a:xfr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10" name="Picture 9" descr="TabBlan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6237" y="6104480"/>
            <a:ext cx="2401626" cy="469353"/>
          </a:xfrm>
          <a:prstGeom prst="rect">
            <a:avLst/>
          </a:prstGeom>
        </p:spPr>
      </p:pic>
      <p:pic>
        <p:nvPicPr>
          <p:cNvPr id="8" name="Picture 7" descr="TabBlan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6237" y="6104480"/>
            <a:ext cx="2401626" cy="469353"/>
          </a:xfrm>
          <a:prstGeom prst="rect">
            <a:avLst/>
          </a:prstGeom>
        </p:spPr>
      </p:pic>
      <p:pic>
        <p:nvPicPr>
          <p:cNvPr id="12" name="Picture 11" descr="TabBlan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6237" y="6104480"/>
            <a:ext cx="2401626" cy="469353"/>
          </a:xfrm>
          <a:prstGeom prst="rect">
            <a:avLst/>
          </a:prstGeom>
        </p:spPr>
      </p:pic>
      <p:pic>
        <p:nvPicPr>
          <p:cNvPr id="13" name="Picture 12" descr="TabBlank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76237" y="6104480"/>
            <a:ext cx="2401626" cy="469353"/>
          </a:xfrm>
          <a:prstGeom prst="rect">
            <a:avLst/>
          </a:prstGeom>
        </p:spPr>
      </p:pic>
      <p:sp>
        <p:nvSpPr>
          <p:cNvPr id="15" name="Footer Placeholder 16"/>
          <p:cNvSpPr>
            <a:spLocks noGrp="1"/>
          </p:cNvSpPr>
          <p:nvPr>
            <p:ph type="ftr" sz="quarter" idx="3"/>
          </p:nvPr>
        </p:nvSpPr>
        <p:spPr>
          <a:xfrm>
            <a:off x="3200400" y="6646026"/>
            <a:ext cx="2895600" cy="228600"/>
          </a:xfrm>
          <a:prstGeom prst="rect">
            <a:avLst/>
          </a:prstGeom>
        </p:spPr>
        <p:txBody>
          <a:bodyPr/>
          <a:lstStyle>
            <a:lvl1pPr algn="ctr">
              <a:defRPr sz="8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2012 Company Confidential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0550" y="1384300"/>
            <a:ext cx="3933825" cy="5032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76775" y="1384300"/>
            <a:ext cx="3935413" cy="5032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7E3C77-9FB5-4FD6-ACEE-1422A9AF85A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>
              <a:defRPr/>
            </a:pPr>
            <a:r>
              <a:rPr lang="en-US" smtClean="0"/>
              <a:t>2012 Company Confidential</a:t>
            </a:r>
            <a:endParaRPr lang="en-US" dirty="0"/>
          </a:p>
        </p:txBody>
      </p:sp>
      <p:sp>
        <p:nvSpPr>
          <p:cNvPr id="7" name="Rectangle 23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6 June 2012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2748460"/>
      </p:ext>
    </p:extLst>
  </p:cSld>
  <p:clrMapOvr>
    <a:masterClrMapping/>
  </p:clrMapOvr>
  <p:transition>
    <p:wipe dir="r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6 June 2012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2012 Company Confidential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84C6F4-1B77-4940-AE52-F542208BC1C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315090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Robust Range of Offerings Tab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TabBlank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6238" y="6103938"/>
            <a:ext cx="2401887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TabBlank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6238" y="6103938"/>
            <a:ext cx="2401887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457200" y="6196013"/>
            <a:ext cx="2235200" cy="317500"/>
          </a:xfrm>
        </p:spPr>
        <p:txBody>
          <a:bodyPr/>
          <a:lstStyle>
            <a:lvl1pPr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7FF51B6-D914-4CD8-952E-66C026513EA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smtClean="0"/>
              <a:t>6 June 2012</a:t>
            </a:r>
            <a:endParaRPr lang="en-US" dirty="0"/>
          </a:p>
        </p:txBody>
      </p:sp>
      <p:pic>
        <p:nvPicPr>
          <p:cNvPr id="11" name="Picture 6" descr="TabBlank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6238" y="6103938"/>
            <a:ext cx="2401887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342900" y="1219200"/>
            <a:ext cx="8226425" cy="4968240"/>
          </a:xfrm>
        </p:spPr>
        <p:txBody>
          <a:bodyPr>
            <a:normAutofit/>
          </a:bodyPr>
          <a:lstStyle>
            <a:lvl1pPr>
              <a:defRPr sz="1800"/>
            </a:lvl1pPr>
            <a:lvl2pPr marL="514350" indent="-231775">
              <a:defRPr sz="1800"/>
            </a:lvl2pPr>
            <a:lvl3pPr marL="1030288" indent="-230188">
              <a:spcBef>
                <a:spcPts val="800"/>
              </a:spcBef>
              <a:tabLst/>
              <a:defRPr sz="1600"/>
            </a:lvl3pPr>
            <a:lvl4pPr marL="1482725" indent="-284163">
              <a:spcBef>
                <a:spcPts val="800"/>
              </a:spcBef>
              <a:buClr>
                <a:schemeClr val="bg2">
                  <a:lumMod val="50000"/>
                </a:schemeClr>
              </a:buClr>
              <a:buSzPct val="90000"/>
              <a:defRPr sz="1400"/>
            </a:lvl4pPr>
            <a:lvl5pPr marL="1944688" indent="-231775">
              <a:spcBef>
                <a:spcPts val="800"/>
              </a:spcBef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4" name="Footer Placeholder 16"/>
          <p:cNvSpPr>
            <a:spLocks noGrp="1"/>
          </p:cNvSpPr>
          <p:nvPr>
            <p:ph type="ftr" sz="quarter" idx="3"/>
          </p:nvPr>
        </p:nvSpPr>
        <p:spPr>
          <a:xfrm>
            <a:off x="3200400" y="6646026"/>
            <a:ext cx="2895600" cy="228600"/>
          </a:xfrm>
          <a:prstGeom prst="rect">
            <a:avLst/>
          </a:prstGeom>
        </p:spPr>
        <p:txBody>
          <a:bodyPr/>
          <a:lstStyle>
            <a:lvl1pPr algn="ctr">
              <a:defRPr sz="8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2012 Company Confidential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7431315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9" descr="AS&amp;E_Updatedtemplate_vContent-01.png"/>
          <p:cNvPicPr>
            <a:picLocks noChangeAspect="1"/>
          </p:cNvPicPr>
          <p:nvPr/>
        </p:nvPicPr>
        <p:blipFill>
          <a:blip r:embed="rId26" cstate="print"/>
          <a:srcRect b="-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342900" y="349250"/>
            <a:ext cx="74390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42900" y="1219200"/>
            <a:ext cx="8226425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48675" y="6657975"/>
            <a:ext cx="685800" cy="182563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r" eaLnBrk="0" fontAlgn="auto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sz="80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  <a:ea typeface="ＭＳ Ｐゴシック" pitchFamily="-109" charset="-128"/>
                <a:cs typeface="+mn-cs"/>
              </a:defRPr>
            </a:lvl1pPr>
          </a:lstStyle>
          <a:p>
            <a:pPr>
              <a:defRPr/>
            </a:pPr>
            <a:fld id="{E7FF51B6-D914-4CD8-952E-66C026513EA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2"/>
          </p:nvPr>
        </p:nvSpPr>
        <p:spPr>
          <a:xfrm>
            <a:off x="0" y="6657975"/>
            <a:ext cx="2133600" cy="182563"/>
          </a:xfrm>
          <a:prstGeom prst="rect">
            <a:avLst/>
          </a:prstGeom>
        </p:spPr>
        <p:txBody>
          <a:bodyPr anchor="ctr"/>
          <a:lstStyle>
            <a:lvl1pPr algn="l" eaLnBrk="0" hangingPunct="0">
              <a:lnSpc>
                <a:spcPct val="90000"/>
              </a:lnSpc>
              <a:defRPr sz="800" smtClean="0">
                <a:solidFill>
                  <a:schemeClr val="tx1">
                    <a:lumMod val="65000"/>
                    <a:lumOff val="35000"/>
                  </a:schemeClr>
                </a:solidFill>
                <a:ea typeface="ＭＳ Ｐゴシック" pitchFamily="-109" charset="-128"/>
                <a:cs typeface="+mn-cs"/>
              </a:defRPr>
            </a:lvl1pPr>
          </a:lstStyle>
          <a:p>
            <a:pPr>
              <a:defRPr/>
            </a:pPr>
            <a:r>
              <a:rPr lang="en-US" smtClean="0"/>
              <a:t>6 June 2012</a:t>
            </a:r>
            <a:endParaRPr lang="en-US" dirty="0"/>
          </a:p>
        </p:txBody>
      </p:sp>
      <p:sp>
        <p:nvSpPr>
          <p:cNvPr id="10" name="Footer Placeholder 16"/>
          <p:cNvSpPr>
            <a:spLocks noGrp="1"/>
          </p:cNvSpPr>
          <p:nvPr>
            <p:ph type="ftr" sz="quarter" idx="3"/>
          </p:nvPr>
        </p:nvSpPr>
        <p:spPr>
          <a:xfrm>
            <a:off x="3200400" y="6646026"/>
            <a:ext cx="2895600" cy="228600"/>
          </a:xfrm>
          <a:prstGeom prst="rect">
            <a:avLst/>
          </a:prstGeom>
        </p:spPr>
        <p:txBody>
          <a:bodyPr/>
          <a:lstStyle>
            <a:lvl1pPr algn="ctr">
              <a:defRPr sz="8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2012 Company Confidential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9825" r:id="rId1"/>
    <p:sldLayoutId id="2147489801" r:id="rId2"/>
    <p:sldLayoutId id="2147489802" r:id="rId3"/>
    <p:sldLayoutId id="2147489821" r:id="rId4"/>
    <p:sldLayoutId id="2147489803" r:id="rId5"/>
    <p:sldLayoutId id="2147489804" r:id="rId6"/>
    <p:sldLayoutId id="2147489822" r:id="rId7"/>
    <p:sldLayoutId id="2147489823" r:id="rId8"/>
    <p:sldLayoutId id="2147489824" r:id="rId9"/>
    <p:sldLayoutId id="2147489806" r:id="rId10"/>
    <p:sldLayoutId id="2147489807" r:id="rId11"/>
    <p:sldLayoutId id="2147489808" r:id="rId12"/>
    <p:sldLayoutId id="2147489809" r:id="rId13"/>
    <p:sldLayoutId id="2147489810" r:id="rId14"/>
    <p:sldLayoutId id="2147489811" r:id="rId15"/>
    <p:sldLayoutId id="2147489812" r:id="rId16"/>
    <p:sldLayoutId id="2147489813" r:id="rId17"/>
    <p:sldLayoutId id="2147489814" r:id="rId18"/>
    <p:sldLayoutId id="2147489815" r:id="rId19"/>
    <p:sldLayoutId id="2147489818" r:id="rId20"/>
    <p:sldLayoutId id="2147489826" r:id="rId21"/>
    <p:sldLayoutId id="2147489830" r:id="rId22"/>
    <p:sldLayoutId id="2147489831" r:id="rId23"/>
    <p:sldLayoutId id="2147489832" r:id="rId24"/>
  </p:sldLayoutIdLst>
  <p:transition>
    <p:fade/>
  </p:transition>
  <p:timing>
    <p:tnLst>
      <p:par>
        <p:cTn id="1" dur="indefinite" restart="never" nodeType="tmRoot"/>
      </p:par>
    </p:tnLst>
  </p:timing>
  <p:hf hdr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400" b="1" kern="1200">
          <a:solidFill>
            <a:srgbClr val="4A5C78"/>
          </a:solidFill>
          <a:latin typeface="Arial Narrow" pitchFamily="34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4A5C78"/>
          </a:solidFill>
          <a:latin typeface="Arial Narrow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4A5C78"/>
          </a:solidFill>
          <a:latin typeface="Arial Narrow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4A5C78"/>
          </a:solidFill>
          <a:latin typeface="Arial Narrow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4A5C78"/>
          </a:solidFill>
          <a:latin typeface="Arial Narrow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Arial Narrow" pitchFamily="34" charset="0"/>
        </a:defRPr>
      </a:lvl9pPr>
    </p:titleStyle>
    <p:bodyStyle>
      <a:lvl1pPr marL="3175" indent="4763" algn="l" rtl="0" eaLnBrk="1" fontAlgn="base" hangingPunct="1">
        <a:spcBef>
          <a:spcPts val="1200"/>
        </a:spcBef>
        <a:spcAft>
          <a:spcPct val="0"/>
        </a:spcAft>
        <a:buFont typeface="Arial" pitchFamily="34" charset="0"/>
        <a:defRPr b="1" kern="1200">
          <a:solidFill>
            <a:schemeClr val="tx1"/>
          </a:solidFill>
          <a:latin typeface="Arial Narrow" pitchFamily="34" charset="0"/>
          <a:ea typeface="+mn-ea"/>
          <a:cs typeface="+mn-cs"/>
        </a:defRPr>
      </a:lvl1pPr>
      <a:lvl2pPr marL="511175" indent="-227013" algn="l" rtl="0" eaLnBrk="1" fontAlgn="base" hangingPunct="1">
        <a:spcBef>
          <a:spcPts val="800"/>
        </a:spcBef>
        <a:spcAft>
          <a:spcPct val="0"/>
        </a:spcAft>
        <a:buClr>
          <a:srgbClr val="C00000"/>
        </a:buClr>
        <a:buFont typeface="Arial" pitchFamily="34" charset="0"/>
        <a:buChar char="•"/>
        <a:defRPr sz="1800" kern="1200">
          <a:solidFill>
            <a:schemeClr val="tx1"/>
          </a:solidFill>
          <a:latin typeface="Arial Narrow" pitchFamily="34" charset="0"/>
          <a:ea typeface="+mn-ea"/>
          <a:cs typeface="+mn-cs"/>
        </a:defRPr>
      </a:lvl2pPr>
      <a:lvl3pPr marL="1030288" indent="-231775" algn="l" rtl="0" eaLnBrk="1" fontAlgn="base" hangingPunct="1">
        <a:spcBef>
          <a:spcPts val="800"/>
        </a:spcBef>
        <a:spcAft>
          <a:spcPct val="0"/>
        </a:spcAft>
        <a:buClr>
          <a:srgbClr val="4A5C78"/>
        </a:buClr>
        <a:buSzPct val="80000"/>
        <a:buFont typeface="Wingdings 3" pitchFamily="18" charset="2"/>
        <a:buChar char="}"/>
        <a:defRPr sz="1600" kern="1200">
          <a:solidFill>
            <a:schemeClr val="tx1"/>
          </a:solidFill>
          <a:latin typeface="Arial Narrow" pitchFamily="34" charset="0"/>
          <a:ea typeface="+mn-ea"/>
          <a:cs typeface="+mn-cs"/>
        </a:defRPr>
      </a:lvl3pPr>
      <a:lvl4pPr marL="1484313" indent="-285750" algn="l" rtl="0" eaLnBrk="1" fontAlgn="base" hangingPunct="1">
        <a:spcBef>
          <a:spcPts val="800"/>
        </a:spcBef>
        <a:spcAft>
          <a:spcPct val="0"/>
        </a:spcAft>
        <a:buClr>
          <a:srgbClr val="4A5C78"/>
        </a:buClr>
        <a:buSzPct val="90000"/>
        <a:buFont typeface="Arial" pitchFamily="34" charset="0"/>
        <a:buChar char="–"/>
        <a:defRPr sz="1400" kern="1200">
          <a:solidFill>
            <a:schemeClr val="tx1"/>
          </a:solidFill>
          <a:latin typeface="Arial Narrow" pitchFamily="34" charset="0"/>
          <a:ea typeface="+mn-ea"/>
          <a:cs typeface="+mn-cs"/>
        </a:defRPr>
      </a:lvl4pPr>
      <a:lvl5pPr marL="1944688" indent="-231775" algn="l" rtl="0" eaLnBrk="1" fontAlgn="base" hangingPunct="1">
        <a:spcBef>
          <a:spcPts val="800"/>
        </a:spcBef>
        <a:spcAft>
          <a:spcPct val="0"/>
        </a:spcAft>
        <a:buClr>
          <a:srgbClr val="4A5C78"/>
        </a:buClr>
        <a:buFont typeface="Arial" pitchFamily="34" charset="0"/>
        <a:buChar char="»"/>
        <a:defRPr sz="1400" kern="1200">
          <a:solidFill>
            <a:schemeClr val="tx1"/>
          </a:solidFill>
          <a:latin typeface="Arial Narrow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13" Type="http://schemas.openxmlformats.org/officeDocument/2006/relationships/image" Target="../media/image30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5" Type="http://schemas.openxmlformats.org/officeDocument/2006/relationships/image" Target="../media/image32.jpeg"/><Relationship Id="rId10" Type="http://schemas.openxmlformats.org/officeDocument/2006/relationships/image" Target="../media/image27.jpeg"/><Relationship Id="rId4" Type="http://schemas.openxmlformats.org/officeDocument/2006/relationships/image" Target="../media/image21.png"/><Relationship Id="rId9" Type="http://schemas.openxmlformats.org/officeDocument/2006/relationships/image" Target="../media/image26.jpeg"/><Relationship Id="rId14" Type="http://schemas.openxmlformats.org/officeDocument/2006/relationships/image" Target="../media/image31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3.png"/><Relationship Id="rId18" Type="http://schemas.openxmlformats.org/officeDocument/2006/relationships/image" Target="../media/image48.png"/><Relationship Id="rId26" Type="http://schemas.openxmlformats.org/officeDocument/2006/relationships/image" Target="../media/image56.jpeg"/><Relationship Id="rId3" Type="http://schemas.openxmlformats.org/officeDocument/2006/relationships/image" Target="../media/image34.png"/><Relationship Id="rId21" Type="http://schemas.openxmlformats.org/officeDocument/2006/relationships/image" Target="../media/image51.png"/><Relationship Id="rId7" Type="http://schemas.openxmlformats.org/officeDocument/2006/relationships/image" Target="../media/image37.png"/><Relationship Id="rId12" Type="http://schemas.openxmlformats.org/officeDocument/2006/relationships/image" Target="../media/image42.png"/><Relationship Id="rId17" Type="http://schemas.openxmlformats.org/officeDocument/2006/relationships/image" Target="../media/image47.jpeg"/><Relationship Id="rId25" Type="http://schemas.openxmlformats.org/officeDocument/2006/relationships/image" Target="../media/image55.jpeg"/><Relationship Id="rId2" Type="http://schemas.openxmlformats.org/officeDocument/2006/relationships/image" Target="../media/image33.wmf"/><Relationship Id="rId16" Type="http://schemas.openxmlformats.org/officeDocument/2006/relationships/image" Target="../media/image46.png"/><Relationship Id="rId20" Type="http://schemas.openxmlformats.org/officeDocument/2006/relationships/image" Target="../media/image50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6.png"/><Relationship Id="rId11" Type="http://schemas.openxmlformats.org/officeDocument/2006/relationships/image" Target="../media/image41.png"/><Relationship Id="rId24" Type="http://schemas.openxmlformats.org/officeDocument/2006/relationships/image" Target="../media/image54.png"/><Relationship Id="rId5" Type="http://schemas.openxmlformats.org/officeDocument/2006/relationships/hyperlink" Target="http://www.jtc.gov.sg/" TargetMode="External"/><Relationship Id="rId15" Type="http://schemas.openxmlformats.org/officeDocument/2006/relationships/image" Target="../media/image45.png"/><Relationship Id="rId23" Type="http://schemas.openxmlformats.org/officeDocument/2006/relationships/image" Target="../media/image53.png"/><Relationship Id="rId10" Type="http://schemas.openxmlformats.org/officeDocument/2006/relationships/image" Target="../media/image40.jpeg"/><Relationship Id="rId19" Type="http://schemas.openxmlformats.org/officeDocument/2006/relationships/image" Target="../media/image49.png"/><Relationship Id="rId4" Type="http://schemas.openxmlformats.org/officeDocument/2006/relationships/image" Target="../media/image35.jpeg"/><Relationship Id="rId9" Type="http://schemas.openxmlformats.org/officeDocument/2006/relationships/image" Target="../media/image39.jpeg"/><Relationship Id="rId14" Type="http://schemas.openxmlformats.org/officeDocument/2006/relationships/image" Target="../media/image44.png"/><Relationship Id="rId22" Type="http://schemas.openxmlformats.org/officeDocument/2006/relationships/image" Target="../media/image5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59.png"/><Relationship Id="rId4" Type="http://schemas.openxmlformats.org/officeDocument/2006/relationships/image" Target="../media/image5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tif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79.png"/><Relationship Id="rId4" Type="http://schemas.openxmlformats.org/officeDocument/2006/relationships/image" Target="../media/image78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jpeg"/><Relationship Id="rId3" Type="http://schemas.openxmlformats.org/officeDocument/2006/relationships/image" Target="../media/image81.png"/><Relationship Id="rId7" Type="http://schemas.openxmlformats.org/officeDocument/2006/relationships/image" Target="../media/image85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84.jpeg"/><Relationship Id="rId5" Type="http://schemas.openxmlformats.org/officeDocument/2006/relationships/image" Target="../media/image83.png"/><Relationship Id="rId4" Type="http://schemas.openxmlformats.org/officeDocument/2006/relationships/image" Target="../media/image8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80.jpeg"/><Relationship Id="rId5" Type="http://schemas.openxmlformats.org/officeDocument/2006/relationships/image" Target="../media/image81.png"/><Relationship Id="rId4" Type="http://schemas.openxmlformats.org/officeDocument/2006/relationships/image" Target="../media/image8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89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0.xml"/><Relationship Id="rId5" Type="http://schemas.microsoft.com/office/2007/relationships/hdphoto" Target="../media/hdphoto1.wdp"/><Relationship Id="rId4" Type="http://schemas.openxmlformats.org/officeDocument/2006/relationships/image" Target="../media/image9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2.xml"/><Relationship Id="rId5" Type="http://schemas.openxmlformats.org/officeDocument/2006/relationships/image" Target="../media/image96.jpeg"/><Relationship Id="rId4" Type="http://schemas.openxmlformats.org/officeDocument/2006/relationships/image" Target="../media/image95.jpeg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100.jpeg"/><Relationship Id="rId5" Type="http://schemas.openxmlformats.org/officeDocument/2006/relationships/image" Target="../media/image99.png"/><Relationship Id="rId4" Type="http://schemas.openxmlformats.org/officeDocument/2006/relationships/image" Target="../media/image9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5" Type="http://schemas.openxmlformats.org/officeDocument/2006/relationships/image" Target="../media/image102.jpeg"/><Relationship Id="rId4" Type="http://schemas.microsoft.com/office/2007/relationships/hdphoto" Target="../media/hdphoto3.wdp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png"/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14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19.jpeg"/><Relationship Id="rId5" Type="http://schemas.openxmlformats.org/officeDocument/2006/relationships/image" Target="../media/image118.png"/><Relationship Id="rId4" Type="http://schemas.openxmlformats.org/officeDocument/2006/relationships/image" Target="../media/image117.jp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g"/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23.jpeg"/><Relationship Id="rId4" Type="http://schemas.openxmlformats.org/officeDocument/2006/relationships/image" Target="../media/image12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2" Type="http://schemas.openxmlformats.org/officeDocument/2006/relationships/image" Target="../media/image124.jpg"/><Relationship Id="rId1" Type="http://schemas.openxmlformats.org/officeDocument/2006/relationships/slideLayout" Target="../slideLayouts/slideLayout10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2" Type="http://schemas.openxmlformats.org/officeDocument/2006/relationships/image" Target="../media/image126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29.png"/><Relationship Id="rId4" Type="http://schemas.openxmlformats.org/officeDocument/2006/relationships/image" Target="../media/image128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13" Type="http://schemas.openxmlformats.org/officeDocument/2006/relationships/image" Target="../media/image133.png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135.png"/><Relationship Id="rId12" Type="http://schemas.openxmlformats.org/officeDocument/2006/relationships/oleObject" Target="../embeddings/oleObject4.bin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30.png"/><Relationship Id="rId11" Type="http://schemas.openxmlformats.org/officeDocument/2006/relationships/image" Target="../media/image132.png"/><Relationship Id="rId5" Type="http://schemas.openxmlformats.org/officeDocument/2006/relationships/oleObject" Target="../embeddings/oleObject1.bin"/><Relationship Id="rId10" Type="http://schemas.openxmlformats.org/officeDocument/2006/relationships/oleObject" Target="../embeddings/oleObject3.bin"/><Relationship Id="rId4" Type="http://schemas.openxmlformats.org/officeDocument/2006/relationships/image" Target="../media/image134.png"/><Relationship Id="rId9" Type="http://schemas.openxmlformats.org/officeDocument/2006/relationships/image" Target="../media/image131.png"/><Relationship Id="rId14" Type="http://schemas.openxmlformats.org/officeDocument/2006/relationships/image" Target="../media/image13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38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2" Type="http://schemas.openxmlformats.org/officeDocument/2006/relationships/image" Target="../media/image139.png"/><Relationship Id="rId1" Type="http://schemas.openxmlformats.org/officeDocument/2006/relationships/slideLayout" Target="../slideLayouts/slideLayout10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141.jpeg"/><Relationship Id="rId1" Type="http://schemas.openxmlformats.org/officeDocument/2006/relationships/slideLayout" Target="../slideLayouts/slideLayout10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jpeg"/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44.jpe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New Developments in </a:t>
            </a:r>
            <a:br>
              <a:rPr lang="en-US" dirty="0" smtClean="0"/>
            </a:br>
            <a:r>
              <a:rPr lang="en-US" dirty="0" smtClean="0"/>
              <a:t>Portable Backscatter Systems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Seth Van Liew</a:t>
            </a:r>
          </a:p>
          <a:p>
            <a:r>
              <a:rPr lang="en-US" dirty="0" smtClean="0"/>
              <a:t>July 15, 2014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615321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ounded Rectangle 46"/>
          <p:cNvSpPr/>
          <p:nvPr/>
        </p:nvSpPr>
        <p:spPr>
          <a:xfrm>
            <a:off x="5036770" y="4895819"/>
            <a:ext cx="2894878" cy="1377925"/>
          </a:xfrm>
          <a:prstGeom prst="roundRect">
            <a:avLst>
              <a:gd name="adj" fmla="val 8793"/>
            </a:avLst>
          </a:prstGeom>
          <a:solidFill>
            <a:srgbClr val="E4E6E8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90000"/>
              </a:lnSpc>
              <a:defRPr/>
            </a:pPr>
            <a:endParaRPr lang="en-US"/>
          </a:p>
        </p:txBody>
      </p:sp>
      <p:sp>
        <p:nvSpPr>
          <p:cNvPr id="48" name="Text Box 35"/>
          <p:cNvSpPr txBox="1">
            <a:spLocks noChangeArrowheads="1"/>
          </p:cNvSpPr>
          <p:nvPr/>
        </p:nvSpPr>
        <p:spPr bwMode="auto">
          <a:xfrm>
            <a:off x="5036651" y="4580019"/>
            <a:ext cx="1281121" cy="300082"/>
          </a:xfrm>
          <a:prstGeom prst="rect">
            <a:avLst/>
          </a:prstGeom>
          <a:noFill/>
          <a:ln w="38100" cap="sq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sz="1500" dirty="0" smtClean="0">
                <a:solidFill>
                  <a:srgbClr val="D21142"/>
                </a:solidFill>
              </a:rPr>
              <a:t>NETWORKING</a:t>
            </a:r>
            <a:endParaRPr lang="en-US" sz="1500" dirty="0">
              <a:solidFill>
                <a:srgbClr val="D21142"/>
              </a:solidFill>
            </a:endParaRPr>
          </a:p>
        </p:txBody>
      </p:sp>
      <p:sp>
        <p:nvSpPr>
          <p:cNvPr id="49" name="Text Box 32"/>
          <p:cNvSpPr txBox="1">
            <a:spLocks noChangeArrowheads="1"/>
          </p:cNvSpPr>
          <p:nvPr/>
        </p:nvSpPr>
        <p:spPr bwMode="auto">
          <a:xfrm>
            <a:off x="6556583" y="5857390"/>
            <a:ext cx="1333077" cy="249299"/>
          </a:xfrm>
          <a:prstGeom prst="rect">
            <a:avLst/>
          </a:prstGeom>
          <a:noFill/>
          <a:ln w="38100" cap="sq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85000"/>
              </a:lnSpc>
              <a:spcBef>
                <a:spcPct val="20000"/>
              </a:spcBef>
            </a:pPr>
            <a:r>
              <a:rPr lang="en-US" sz="1200" dirty="0" smtClean="0">
                <a:solidFill>
                  <a:srgbClr val="616771"/>
                </a:solidFill>
              </a:rPr>
              <a:t>ASE Connect</a:t>
            </a:r>
            <a:endParaRPr lang="en-US" sz="1200" dirty="0">
              <a:solidFill>
                <a:srgbClr val="616771"/>
              </a:solidFill>
            </a:endParaRPr>
          </a:p>
        </p:txBody>
      </p:sp>
      <p:sp>
        <p:nvSpPr>
          <p:cNvPr id="45" name="Rounded Rectangle 44"/>
          <p:cNvSpPr/>
          <p:nvPr/>
        </p:nvSpPr>
        <p:spPr>
          <a:xfrm>
            <a:off x="5031510" y="3133414"/>
            <a:ext cx="2894878" cy="1377925"/>
          </a:xfrm>
          <a:prstGeom prst="roundRect">
            <a:avLst>
              <a:gd name="adj" fmla="val 8793"/>
            </a:avLst>
          </a:prstGeom>
          <a:solidFill>
            <a:srgbClr val="E4E6E8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90000"/>
              </a:lnSpc>
              <a:defRPr/>
            </a:pPr>
            <a:endParaRPr lang="en-US"/>
          </a:p>
        </p:txBody>
      </p:sp>
      <p:sp>
        <p:nvSpPr>
          <p:cNvPr id="44" name="Rounded Rectangle 43"/>
          <p:cNvSpPr/>
          <p:nvPr/>
        </p:nvSpPr>
        <p:spPr>
          <a:xfrm>
            <a:off x="5032509" y="1330458"/>
            <a:ext cx="2893879" cy="1377925"/>
          </a:xfrm>
          <a:prstGeom prst="roundRect">
            <a:avLst>
              <a:gd name="adj" fmla="val 8793"/>
            </a:avLst>
          </a:prstGeom>
          <a:solidFill>
            <a:srgbClr val="E4E6E8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90000"/>
              </a:lnSpc>
              <a:defRPr/>
            </a:pPr>
            <a:endParaRPr lang="en-US"/>
          </a:p>
        </p:txBody>
      </p:sp>
      <p:pic>
        <p:nvPicPr>
          <p:cNvPr id="33796" name="Picture 38" descr="rtd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6579" y="6163328"/>
            <a:ext cx="329695" cy="299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Picture 37" descr="fs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49704" y="6175835"/>
            <a:ext cx="329695" cy="299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4" name="Picture 36" descr="de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54417" y="6169688"/>
            <a:ext cx="328375" cy="299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7" name="Picture 39" descr="tx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55954" y="6169692"/>
            <a:ext cx="331015" cy="299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8" name="Picture 42" descr="zb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59079" y="6174247"/>
            <a:ext cx="329695" cy="299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AS&amp;E product lines</a:t>
            </a:r>
            <a:endParaRPr lang="en-US" dirty="0" smtClean="0"/>
          </a:p>
        </p:txBody>
      </p:sp>
      <p:sp>
        <p:nvSpPr>
          <p:cNvPr id="40" name="Text Placeholder 39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smtClean="0"/>
              <a:t>Product Areas &amp; Offerings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9BD54E92-E3CE-4EB8-93F6-CDF80596748F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5F2C161-83F0-4844-9EC8-FDD4EBC4928D}" type="datetime3">
              <a:rPr lang="en-US" smtClean="0"/>
              <a:t>14 July 2014</a:t>
            </a:fld>
            <a:endParaRPr lang="en-US"/>
          </a:p>
        </p:txBody>
      </p:sp>
      <p:sp>
        <p:nvSpPr>
          <p:cNvPr id="42" name="Footer Placeholder 41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© 2014 AS&amp;E, Inc.</a:t>
            </a:r>
            <a:endParaRPr lang="en-US" dirty="0"/>
          </a:p>
        </p:txBody>
      </p:sp>
      <p:sp>
        <p:nvSpPr>
          <p:cNvPr id="33805" name="Text Box 36"/>
          <p:cNvSpPr txBox="1">
            <a:spLocks noChangeArrowheads="1"/>
          </p:cNvSpPr>
          <p:nvPr/>
        </p:nvSpPr>
        <p:spPr bwMode="auto">
          <a:xfrm>
            <a:off x="390968" y="1030199"/>
            <a:ext cx="2666114" cy="300082"/>
          </a:xfrm>
          <a:prstGeom prst="rect">
            <a:avLst/>
          </a:prstGeom>
          <a:noFill/>
          <a:ln w="38100" cap="sq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sz="1500" dirty="0">
                <a:solidFill>
                  <a:srgbClr val="D21142"/>
                </a:solidFill>
              </a:rPr>
              <a:t>CARGO &amp; VEHICLE INSPECTION</a:t>
            </a:r>
          </a:p>
        </p:txBody>
      </p:sp>
      <p:sp>
        <p:nvSpPr>
          <p:cNvPr id="33806" name="Text Box 34"/>
          <p:cNvSpPr txBox="1">
            <a:spLocks noChangeArrowheads="1"/>
          </p:cNvSpPr>
          <p:nvPr/>
        </p:nvSpPr>
        <p:spPr bwMode="auto">
          <a:xfrm>
            <a:off x="5057917" y="1011851"/>
            <a:ext cx="1827936" cy="300082"/>
          </a:xfrm>
          <a:prstGeom prst="rect">
            <a:avLst/>
          </a:prstGeom>
          <a:noFill/>
          <a:ln w="38100" cap="sq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sz="1500" dirty="0">
                <a:solidFill>
                  <a:srgbClr val="D21142"/>
                </a:solidFill>
              </a:rPr>
              <a:t>PARCEL INSPECTION</a:t>
            </a:r>
          </a:p>
        </p:txBody>
      </p:sp>
      <p:sp>
        <p:nvSpPr>
          <p:cNvPr id="33808" name="Text Box 35"/>
          <p:cNvSpPr txBox="1">
            <a:spLocks noChangeArrowheads="1"/>
          </p:cNvSpPr>
          <p:nvPr/>
        </p:nvSpPr>
        <p:spPr bwMode="auto">
          <a:xfrm>
            <a:off x="5031509" y="2817614"/>
            <a:ext cx="2174506" cy="300082"/>
          </a:xfrm>
          <a:prstGeom prst="rect">
            <a:avLst/>
          </a:prstGeom>
          <a:noFill/>
          <a:ln w="38100" cap="sq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sz="1500" dirty="0">
                <a:solidFill>
                  <a:srgbClr val="D21142"/>
                </a:solidFill>
              </a:rPr>
              <a:t>PERSONNEL INSPECTION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444500" y="1330234"/>
            <a:ext cx="3505203" cy="1377925"/>
          </a:xfrm>
          <a:prstGeom prst="roundRect">
            <a:avLst>
              <a:gd name="adj" fmla="val 8793"/>
            </a:avLst>
          </a:prstGeom>
          <a:solidFill>
            <a:srgbClr val="E4E6E8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90000"/>
              </a:lnSpc>
              <a:defRPr/>
            </a:pPr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1111343" y="1487014"/>
            <a:ext cx="2443074" cy="1106125"/>
            <a:chOff x="1111342" y="1654175"/>
            <a:chExt cx="3235234" cy="1127968"/>
          </a:xfrm>
        </p:grpSpPr>
        <p:sp>
          <p:nvSpPr>
            <p:cNvPr id="33811" name="Text Box 32"/>
            <p:cNvSpPr txBox="1">
              <a:spLocks noChangeArrowheads="1"/>
            </p:cNvSpPr>
            <p:nvPr/>
          </p:nvSpPr>
          <p:spPr bwMode="auto">
            <a:xfrm>
              <a:off x="1111342" y="2532844"/>
              <a:ext cx="1239837" cy="249299"/>
            </a:xfrm>
            <a:prstGeom prst="rect">
              <a:avLst/>
            </a:prstGeom>
            <a:noFill/>
            <a:ln w="38100" cap="sq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lnSpc>
                  <a:spcPct val="85000"/>
                </a:lnSpc>
                <a:spcBef>
                  <a:spcPct val="20000"/>
                </a:spcBef>
              </a:pPr>
              <a:r>
                <a:rPr lang="en-US" sz="1200" dirty="0" smtClean="0">
                  <a:solidFill>
                    <a:srgbClr val="616771"/>
                  </a:solidFill>
                </a:rPr>
                <a:t>ZBV Line</a:t>
              </a:r>
              <a:endParaRPr lang="en-US" sz="1200" dirty="0">
                <a:solidFill>
                  <a:srgbClr val="616771"/>
                </a:solidFill>
              </a:endParaRPr>
            </a:p>
          </p:txBody>
        </p:sp>
        <p:pic>
          <p:nvPicPr>
            <p:cNvPr id="23" name="Picture 27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484" b="7532"/>
            <a:stretch/>
          </p:blipFill>
          <p:spPr bwMode="auto">
            <a:xfrm>
              <a:off x="1156724" y="1654175"/>
              <a:ext cx="3189852" cy="828203"/>
            </a:xfrm>
            <a:prstGeom prst="roundRect">
              <a:avLst>
                <a:gd name="adj" fmla="val 13409"/>
              </a:avLst>
            </a:prstGeom>
            <a:noFill/>
            <a:ln w="19050" algn="ctr">
              <a:solidFill>
                <a:srgbClr val="868686"/>
              </a:solidFill>
              <a:miter lim="800000"/>
              <a:headEnd/>
              <a:tailEnd/>
            </a:ln>
          </p:spPr>
        </p:pic>
      </p:grpSp>
      <p:sp>
        <p:nvSpPr>
          <p:cNvPr id="26" name="Text Box 32"/>
          <p:cNvSpPr txBox="1">
            <a:spLocks noChangeArrowheads="1"/>
          </p:cNvSpPr>
          <p:nvPr/>
        </p:nvSpPr>
        <p:spPr bwMode="auto">
          <a:xfrm>
            <a:off x="461964" y="1349285"/>
            <a:ext cx="1239837" cy="275460"/>
          </a:xfrm>
          <a:prstGeom prst="rect">
            <a:avLst/>
          </a:prstGeom>
          <a:noFill/>
          <a:ln w="38100" cap="sq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5000"/>
              </a:lnSpc>
              <a:spcBef>
                <a:spcPct val="20000"/>
              </a:spcBef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ea typeface="MS PGothic" pitchFamily="34" charset="-128"/>
                <a:cs typeface="Arial" pitchFamily="34" charset="0"/>
              </a:rPr>
              <a:t>Mobile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444500" y="2847886"/>
            <a:ext cx="3505203" cy="1424597"/>
          </a:xfrm>
          <a:prstGeom prst="roundRect">
            <a:avLst>
              <a:gd name="adj" fmla="val 8793"/>
            </a:avLst>
          </a:prstGeom>
          <a:solidFill>
            <a:srgbClr val="E4E6E8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90000"/>
              </a:lnSpc>
              <a:defRPr/>
            </a:pPr>
            <a:endParaRPr lang="en-US"/>
          </a:p>
        </p:txBody>
      </p:sp>
      <p:grpSp>
        <p:nvGrpSpPr>
          <p:cNvPr id="5" name="Group 4"/>
          <p:cNvGrpSpPr/>
          <p:nvPr/>
        </p:nvGrpSpPr>
        <p:grpSpPr>
          <a:xfrm>
            <a:off x="2426308" y="3091024"/>
            <a:ext cx="1307097" cy="1098360"/>
            <a:chOff x="2711449" y="3133435"/>
            <a:chExt cx="1896174" cy="1244952"/>
          </a:xfrm>
        </p:grpSpPr>
        <p:pic>
          <p:nvPicPr>
            <p:cNvPr id="29" name="Picture 23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2762641" y="3133435"/>
              <a:ext cx="1458395" cy="984831"/>
            </a:xfrm>
            <a:prstGeom prst="roundRect">
              <a:avLst>
                <a:gd name="adj" fmla="val 13409"/>
              </a:avLst>
            </a:prstGeom>
            <a:noFill/>
            <a:ln w="19050" algn="ctr">
              <a:solidFill>
                <a:srgbClr val="868686"/>
              </a:solidFill>
              <a:miter lim="800000"/>
              <a:headEnd/>
              <a:tailEnd/>
            </a:ln>
          </p:spPr>
        </p:pic>
        <p:sp>
          <p:nvSpPr>
            <p:cNvPr id="33819" name="Text Box 32"/>
            <p:cNvSpPr txBox="1">
              <a:spLocks noChangeArrowheads="1"/>
            </p:cNvSpPr>
            <p:nvPr/>
          </p:nvSpPr>
          <p:spPr bwMode="auto">
            <a:xfrm>
              <a:off x="2711449" y="4129088"/>
              <a:ext cx="1896174" cy="249299"/>
            </a:xfrm>
            <a:prstGeom prst="rect">
              <a:avLst/>
            </a:prstGeom>
            <a:noFill/>
            <a:ln w="38100" cap="sq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0" hangingPunct="0">
                <a:lnSpc>
                  <a:spcPct val="85000"/>
                </a:lnSpc>
                <a:spcBef>
                  <a:spcPct val="20000"/>
                </a:spcBef>
              </a:pPr>
              <a:r>
                <a:rPr lang="en-US" sz="1200" dirty="0">
                  <a:solidFill>
                    <a:srgbClr val="616771"/>
                  </a:solidFill>
                </a:rPr>
                <a:t>Sentry Portal</a:t>
              </a: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122363" y="3091024"/>
            <a:ext cx="1052236" cy="1098360"/>
            <a:chOff x="1122363" y="3133435"/>
            <a:chExt cx="1526454" cy="1244952"/>
          </a:xfrm>
        </p:grpSpPr>
        <p:sp>
          <p:nvSpPr>
            <p:cNvPr id="33817" name="Text Box 32"/>
            <p:cNvSpPr txBox="1">
              <a:spLocks noChangeArrowheads="1"/>
            </p:cNvSpPr>
            <p:nvPr/>
          </p:nvSpPr>
          <p:spPr bwMode="auto">
            <a:xfrm>
              <a:off x="1122363" y="4129088"/>
              <a:ext cx="1204912" cy="249299"/>
            </a:xfrm>
            <a:prstGeom prst="rect">
              <a:avLst/>
            </a:prstGeom>
            <a:noFill/>
            <a:ln w="38100" cap="sq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lnSpc>
                  <a:spcPct val="85000"/>
                </a:lnSpc>
                <a:spcBef>
                  <a:spcPct val="20000"/>
                </a:spcBef>
              </a:pPr>
              <a:r>
                <a:rPr lang="en-US" sz="1200" dirty="0">
                  <a:solidFill>
                    <a:srgbClr val="616771"/>
                  </a:solidFill>
                </a:rPr>
                <a:t>Z Portal</a:t>
              </a:r>
            </a:p>
          </p:txBody>
        </p:sp>
        <p:pic>
          <p:nvPicPr>
            <p:cNvPr id="31" name="Picture 25"/>
            <p:cNvPicPr>
              <a:picLocks noChangeAspect="1" noChangeArrowheads="1"/>
            </p:cNvPicPr>
            <p:nvPr/>
          </p:nvPicPr>
          <p:blipFill>
            <a:blip r:embed="rId10" cstate="print"/>
            <a:srcRect r="-237"/>
            <a:stretch>
              <a:fillRect/>
            </a:stretch>
          </p:blipFill>
          <p:spPr bwMode="auto">
            <a:xfrm>
              <a:off x="1156724" y="3133435"/>
              <a:ext cx="1492093" cy="990863"/>
            </a:xfrm>
            <a:prstGeom prst="roundRect">
              <a:avLst>
                <a:gd name="adj" fmla="val 13429"/>
              </a:avLst>
            </a:prstGeom>
            <a:noFill/>
            <a:ln w="19050" algn="ctr">
              <a:solidFill>
                <a:srgbClr val="868686"/>
              </a:solidFill>
              <a:miter lim="800000"/>
              <a:headEnd/>
              <a:tailEnd/>
            </a:ln>
          </p:spPr>
        </p:pic>
      </p:grpSp>
      <p:sp>
        <p:nvSpPr>
          <p:cNvPr id="32" name="Text Box 32"/>
          <p:cNvSpPr txBox="1">
            <a:spLocks noChangeArrowheads="1"/>
          </p:cNvSpPr>
          <p:nvPr/>
        </p:nvSpPr>
        <p:spPr bwMode="auto">
          <a:xfrm>
            <a:off x="461964" y="2862172"/>
            <a:ext cx="1239837" cy="275460"/>
          </a:xfrm>
          <a:prstGeom prst="rect">
            <a:avLst/>
          </a:prstGeom>
          <a:noFill/>
          <a:ln w="38100" cap="sq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5000"/>
              </a:lnSpc>
              <a:spcBef>
                <a:spcPct val="20000"/>
              </a:spcBef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ea typeface="MS PGothic" pitchFamily="34" charset="-128"/>
                <a:cs typeface="Arial" pitchFamily="34" charset="0"/>
              </a:rPr>
              <a:t>Portal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444500" y="4365534"/>
            <a:ext cx="3505203" cy="1389315"/>
          </a:xfrm>
          <a:prstGeom prst="roundRect">
            <a:avLst>
              <a:gd name="adj" fmla="val 8793"/>
            </a:avLst>
          </a:prstGeom>
          <a:solidFill>
            <a:srgbClr val="E4E6E8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90000"/>
              </a:lnSpc>
              <a:defRPr/>
            </a:pPr>
            <a:endParaRPr lang="en-US"/>
          </a:p>
        </p:txBody>
      </p:sp>
      <p:sp>
        <p:nvSpPr>
          <p:cNvPr id="38" name="Text Box 32"/>
          <p:cNvSpPr txBox="1">
            <a:spLocks noChangeArrowheads="1"/>
          </p:cNvSpPr>
          <p:nvPr/>
        </p:nvSpPr>
        <p:spPr bwMode="auto">
          <a:xfrm>
            <a:off x="461964" y="4382997"/>
            <a:ext cx="1239837" cy="275460"/>
          </a:xfrm>
          <a:prstGeom prst="rect">
            <a:avLst/>
          </a:prstGeom>
          <a:noFill/>
          <a:ln w="38100" cap="sq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5000"/>
              </a:lnSpc>
              <a:spcBef>
                <a:spcPct val="20000"/>
              </a:spcBef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ea typeface="MS PGothic" pitchFamily="34" charset="-128"/>
                <a:cs typeface="Arial" pitchFamily="34" charset="0"/>
              </a:rPr>
              <a:t>Gantry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5227912" y="1330458"/>
            <a:ext cx="2580854" cy="1341095"/>
            <a:chOff x="4947969" y="1679725"/>
            <a:chExt cx="3070225" cy="1466733"/>
          </a:xfrm>
        </p:grpSpPr>
        <p:sp>
          <p:nvSpPr>
            <p:cNvPr id="33807" name="Text Box 32"/>
            <p:cNvSpPr txBox="1">
              <a:spLocks noChangeArrowheads="1"/>
            </p:cNvSpPr>
            <p:nvPr/>
          </p:nvSpPr>
          <p:spPr bwMode="auto">
            <a:xfrm>
              <a:off x="4982100" y="2897159"/>
              <a:ext cx="3001962" cy="249299"/>
            </a:xfrm>
            <a:prstGeom prst="rect">
              <a:avLst/>
            </a:prstGeom>
            <a:noFill/>
            <a:ln w="38100" cap="sq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0" hangingPunct="0">
                <a:lnSpc>
                  <a:spcPct val="85000"/>
                </a:lnSpc>
                <a:spcBef>
                  <a:spcPct val="20000"/>
                </a:spcBef>
              </a:pPr>
              <a:r>
                <a:rPr lang="en-US" sz="1200" dirty="0">
                  <a:solidFill>
                    <a:srgbClr val="616771"/>
                  </a:solidFill>
                </a:rPr>
                <a:t>Gemini Line </a:t>
              </a:r>
              <a:r>
                <a:rPr lang="en-US" sz="1200" b="0" dirty="0">
                  <a:solidFill>
                    <a:srgbClr val="616771"/>
                  </a:solidFill>
                </a:rPr>
                <a:t>6040, 7555, 100100</a:t>
              </a:r>
            </a:p>
          </p:txBody>
        </p:sp>
        <p:pic>
          <p:nvPicPr>
            <p:cNvPr id="33828" name="Picture 42" descr="GemSeries_8618.gif"/>
            <p:cNvPicPr>
              <a:picLocks noChangeAspect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4947969" y="1679725"/>
              <a:ext cx="3070225" cy="1301750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</p:pic>
      </p:grpSp>
      <p:grpSp>
        <p:nvGrpSpPr>
          <p:cNvPr id="9" name="Group 8"/>
          <p:cNvGrpSpPr/>
          <p:nvPr/>
        </p:nvGrpSpPr>
        <p:grpSpPr>
          <a:xfrm>
            <a:off x="5563304" y="3136188"/>
            <a:ext cx="1910069" cy="1375899"/>
            <a:chOff x="5219700" y="4291020"/>
            <a:chExt cx="2860675" cy="1629507"/>
          </a:xfrm>
        </p:grpSpPr>
        <p:pic>
          <p:nvPicPr>
            <p:cNvPr id="33809" name="Picture 17" descr="ASE_SmartCheck_System copy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5305426" y="4324692"/>
              <a:ext cx="1163637" cy="1406528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</p:spPr>
        </p:pic>
        <p:pic>
          <p:nvPicPr>
            <p:cNvPr id="33829" name="Picture 43" descr="SmartcheckHT.gif"/>
            <p:cNvPicPr>
              <a:picLocks noChangeAspect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6550026" y="4291020"/>
              <a:ext cx="1530349" cy="14224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3831" name="Text Box 32"/>
            <p:cNvSpPr txBox="1">
              <a:spLocks noChangeArrowheads="1"/>
            </p:cNvSpPr>
            <p:nvPr/>
          </p:nvSpPr>
          <p:spPr bwMode="auto">
            <a:xfrm>
              <a:off x="5219700" y="5671227"/>
              <a:ext cx="2436813" cy="249300"/>
            </a:xfrm>
            <a:prstGeom prst="rect">
              <a:avLst/>
            </a:prstGeom>
            <a:noFill/>
            <a:ln w="38100" cap="sq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lnSpc>
                  <a:spcPct val="85000"/>
                </a:lnSpc>
                <a:spcBef>
                  <a:spcPct val="20000"/>
                </a:spcBef>
              </a:pPr>
              <a:r>
                <a:rPr lang="en-US" sz="1200" dirty="0">
                  <a:solidFill>
                    <a:srgbClr val="616771"/>
                  </a:solidFill>
                </a:rPr>
                <a:t>SmartCheck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627599" y="4658457"/>
            <a:ext cx="1753511" cy="1012790"/>
            <a:chOff x="1558354" y="4611685"/>
            <a:chExt cx="2257697" cy="1248566"/>
          </a:xfrm>
        </p:grpSpPr>
        <p:sp>
          <p:nvSpPr>
            <p:cNvPr id="33823" name="Text Box 32"/>
            <p:cNvSpPr txBox="1">
              <a:spLocks noChangeArrowheads="1"/>
            </p:cNvSpPr>
            <p:nvPr/>
          </p:nvSpPr>
          <p:spPr bwMode="auto">
            <a:xfrm>
              <a:off x="1558354" y="5610952"/>
              <a:ext cx="2257697" cy="249299"/>
            </a:xfrm>
            <a:prstGeom prst="rect">
              <a:avLst/>
            </a:prstGeom>
            <a:noFill/>
            <a:ln w="38100" cap="sq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0" hangingPunct="0">
                <a:lnSpc>
                  <a:spcPct val="85000"/>
                </a:lnSpc>
                <a:spcBef>
                  <a:spcPct val="20000"/>
                </a:spcBef>
              </a:pPr>
              <a:r>
                <a:rPr lang="en-US" sz="1200" dirty="0" err="1">
                  <a:solidFill>
                    <a:srgbClr val="616771"/>
                  </a:solidFill>
                </a:rPr>
                <a:t>OmniView</a:t>
              </a:r>
              <a:r>
                <a:rPr lang="en-US" sz="1200" dirty="0">
                  <a:solidFill>
                    <a:srgbClr val="616771"/>
                  </a:solidFill>
                </a:rPr>
                <a:t> </a:t>
              </a:r>
              <a:r>
                <a:rPr lang="en-US" sz="1200" dirty="0" smtClean="0">
                  <a:solidFill>
                    <a:srgbClr val="616771"/>
                  </a:solidFill>
                </a:rPr>
                <a:t>Gantry</a:t>
              </a:r>
              <a:endParaRPr lang="en-US" sz="1200" dirty="0">
                <a:solidFill>
                  <a:srgbClr val="616771"/>
                </a:solidFill>
              </a:endParaRPr>
            </a:p>
          </p:txBody>
        </p:sp>
        <p:pic>
          <p:nvPicPr>
            <p:cNvPr id="2050" name="Picture 2" descr="C:\Users\smoll\AppData\Local\Microsoft\Windows\Temporary Internet Files\Content.Outlook\VJMXAE7V\CIMG1155OVIIB.jpg"/>
            <p:cNvPicPr>
              <a:picLocks noChangeArrowheads="1"/>
            </p:cNvPicPr>
            <p:nvPr/>
          </p:nvPicPr>
          <p:blipFill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894"/>
            <a:stretch/>
          </p:blipFill>
          <p:spPr bwMode="auto">
            <a:xfrm>
              <a:off x="1653894" y="4611685"/>
              <a:ext cx="1367892" cy="978408"/>
            </a:xfrm>
            <a:prstGeom prst="roundRect">
              <a:avLst>
                <a:gd name="adj" fmla="val 13384"/>
              </a:avLst>
            </a:prstGeom>
            <a:noFill/>
            <a:ln w="19050" algn="ctr">
              <a:solidFill>
                <a:srgbClr val="868686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3" name="Text Box 32"/>
          <p:cNvSpPr txBox="1">
            <a:spLocks noChangeArrowheads="1"/>
          </p:cNvSpPr>
          <p:nvPr/>
        </p:nvSpPr>
        <p:spPr bwMode="auto">
          <a:xfrm>
            <a:off x="6446171" y="4302970"/>
            <a:ext cx="1333077" cy="249299"/>
          </a:xfrm>
          <a:prstGeom prst="rect">
            <a:avLst/>
          </a:prstGeom>
          <a:noFill/>
          <a:ln w="38100" cap="sq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85000"/>
              </a:lnSpc>
              <a:spcBef>
                <a:spcPct val="20000"/>
              </a:spcBef>
            </a:pPr>
            <a:r>
              <a:rPr lang="en-US" sz="1200" dirty="0" smtClean="0">
                <a:solidFill>
                  <a:srgbClr val="616771"/>
                </a:solidFill>
              </a:rPr>
              <a:t>SmartCheck HT</a:t>
            </a:r>
            <a:endParaRPr lang="en-US" sz="1200" dirty="0">
              <a:solidFill>
                <a:srgbClr val="616771"/>
              </a:solidFill>
            </a:endParaRPr>
          </a:p>
        </p:txBody>
      </p:sp>
      <p:pic>
        <p:nvPicPr>
          <p:cNvPr id="46" name="Picture 2" descr="C:\Users\dcourcy\AppData\Local\Microsoft\Windows\Temporary Internet Files\Content.Outlook\4KHVA8OL\ase-connect-2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2284" y="5025296"/>
            <a:ext cx="1364299" cy="1073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3129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AS&amp;E at a glance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CFC1630-5BDC-4CD1-9938-F73F9946ACFC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01484" y="5721073"/>
            <a:ext cx="8530438" cy="963258"/>
          </a:xfrm>
        </p:spPr>
        <p:txBody>
          <a:bodyPr/>
          <a:lstStyle/>
          <a:p>
            <a:r>
              <a:rPr lang="en-US" dirty="0"/>
              <a:t>ORPORATE HEADQUARTERS </a:t>
            </a:r>
            <a:r>
              <a:rPr lang="en-US" dirty="0" smtClean="0"/>
              <a:t>/ </a:t>
            </a:r>
            <a:r>
              <a:rPr lang="en-US" dirty="0" smtClean="0">
                <a:solidFill>
                  <a:srgbClr val="FF0000"/>
                </a:solidFill>
              </a:rPr>
              <a:t>Billerica</a:t>
            </a:r>
            <a:r>
              <a:rPr lang="en-US" dirty="0">
                <a:solidFill>
                  <a:srgbClr val="FF0000"/>
                </a:solidFill>
              </a:rPr>
              <a:t>, MA      </a:t>
            </a:r>
            <a:r>
              <a:rPr lang="en-US" dirty="0"/>
              <a:t>     FOUNDED </a:t>
            </a:r>
            <a:r>
              <a:rPr lang="en-US" dirty="0" smtClean="0"/>
              <a:t>/ </a:t>
            </a:r>
            <a:r>
              <a:rPr lang="en-US" dirty="0" smtClean="0">
                <a:solidFill>
                  <a:srgbClr val="FF0000"/>
                </a:solidFill>
              </a:rPr>
              <a:t>1958</a:t>
            </a:r>
            <a:r>
              <a:rPr lang="en-US" dirty="0" smtClean="0"/>
              <a:t>      </a:t>
            </a:r>
            <a:r>
              <a:rPr lang="en-US" dirty="0"/>
              <a:t>      EMPLOYEES </a:t>
            </a:r>
            <a:r>
              <a:rPr lang="en-US" dirty="0" smtClean="0">
                <a:solidFill>
                  <a:srgbClr val="FF0000"/>
                </a:solidFill>
              </a:rPr>
              <a:t>362</a:t>
            </a:r>
            <a:r>
              <a:rPr lang="en-US" dirty="0" smtClean="0"/>
              <a:t> BUSINESS / </a:t>
            </a:r>
            <a:r>
              <a:rPr lang="en-US" dirty="0" smtClean="0">
                <a:solidFill>
                  <a:srgbClr val="FF0000"/>
                </a:solidFill>
              </a:rPr>
              <a:t>X-ray </a:t>
            </a:r>
            <a:r>
              <a:rPr lang="en-US" dirty="0">
                <a:solidFill>
                  <a:srgbClr val="FF0000"/>
                </a:solidFill>
              </a:rPr>
              <a:t>Screening &amp; Inspection   </a:t>
            </a:r>
            <a:r>
              <a:rPr lang="en-US" dirty="0"/>
              <a:t>   </a:t>
            </a:r>
            <a:r>
              <a:rPr lang="en-US" dirty="0" smtClean="0"/>
              <a:t>FY13 Revenue / </a:t>
            </a:r>
            <a:r>
              <a:rPr lang="en-US" dirty="0" smtClean="0">
                <a:solidFill>
                  <a:srgbClr val="FF0000"/>
                </a:solidFill>
              </a:rPr>
              <a:t>$183M   </a:t>
            </a:r>
            <a:r>
              <a:rPr lang="en-US" dirty="0" smtClean="0"/>
              <a:t>   </a:t>
            </a:r>
            <a:r>
              <a:rPr lang="en-US" dirty="0"/>
              <a:t>STOCK </a:t>
            </a:r>
            <a:r>
              <a:rPr lang="en-US" dirty="0" smtClean="0"/>
              <a:t>/ </a:t>
            </a:r>
            <a:r>
              <a:rPr lang="en-US" dirty="0" smtClean="0">
                <a:solidFill>
                  <a:srgbClr val="FF0000"/>
                </a:solidFill>
              </a:rPr>
              <a:t>ASEI 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29789" y="4896989"/>
            <a:ext cx="974765" cy="316281"/>
          </a:xfrm>
          <a:prstGeom prst="rect">
            <a:avLst/>
          </a:prstGeom>
          <a:noFill/>
          <a:ln w="38100" cap="sq" algn="ctr">
            <a:noFill/>
            <a:miter lim="800000"/>
            <a:headEnd/>
            <a:tailEnd/>
          </a:ln>
        </p:spPr>
      </p:pic>
      <p:pic>
        <p:nvPicPr>
          <p:cNvPr id="36" name="Picture 4" descr="top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65780" y="4896989"/>
            <a:ext cx="757358" cy="533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5" descr="Royal Thai logo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38213" y="4776399"/>
            <a:ext cx="604450" cy="6325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6" descr="logo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78396" y="4036224"/>
            <a:ext cx="804019" cy="625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10" descr="NZ customs logo"/>
          <p:cNvPicPr>
            <a:picLocks noChangeAspect="1" noChangeArrowheads="1"/>
          </p:cNvPicPr>
          <p:nvPr/>
        </p:nvPicPr>
        <p:blipFill>
          <a:blip r:embed="rId7" cstate="print"/>
          <a:srcRect b="12437"/>
          <a:stretch>
            <a:fillRect/>
          </a:stretch>
        </p:blipFill>
        <p:spPr bwMode="auto">
          <a:xfrm>
            <a:off x="258766" y="4772418"/>
            <a:ext cx="641482" cy="721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11" descr="insigniab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CFEBCF"/>
              </a:clrFrom>
              <a:clrTo>
                <a:srgbClr val="CFEBCF">
                  <a:alpha val="0"/>
                </a:srgbClr>
              </a:clrTo>
            </a:clrChange>
          </a:blip>
          <a:srcRect l="75075" t="27855" b="14828"/>
          <a:stretch>
            <a:fillRect/>
          </a:stretch>
        </p:blipFill>
        <p:spPr bwMode="auto">
          <a:xfrm>
            <a:off x="5732071" y="4661997"/>
            <a:ext cx="802747" cy="833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12" descr="logo_ica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355024" y="4936634"/>
            <a:ext cx="1018963" cy="428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Rectangle 13" descr="Untitled-2"/>
          <p:cNvSpPr>
            <a:spLocks noChangeArrowheads="1"/>
          </p:cNvSpPr>
          <p:nvPr/>
        </p:nvSpPr>
        <p:spPr bwMode="auto">
          <a:xfrm>
            <a:off x="7066319" y="4912594"/>
            <a:ext cx="775313" cy="414542"/>
          </a:xfrm>
          <a:prstGeom prst="rect">
            <a:avLst/>
          </a:prstGeom>
          <a:blipFill dpi="0" rotWithShape="1">
            <a:blip r:embed="rId10" cstate="print"/>
            <a:srcRect/>
            <a:stretch>
              <a:fillRect/>
            </a:stretch>
          </a:blipFill>
          <a:ln w="38100" cap="sq" algn="ctr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endParaRPr lang="en-US"/>
          </a:p>
        </p:txBody>
      </p:sp>
      <p:pic>
        <p:nvPicPr>
          <p:cNvPr id="43" name="Picture 9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277886" y="4772418"/>
            <a:ext cx="623349" cy="77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Picture 11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959116" y="4795852"/>
            <a:ext cx="1266238" cy="593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Picture 12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005287" y="3826039"/>
            <a:ext cx="647454" cy="841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13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841632" y="4890300"/>
            <a:ext cx="974765" cy="4050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Picture 15"/>
          <p:cNvPicPr>
            <a:picLocks noChangeAspect="1" noChangeArrowheads="1"/>
          </p:cNvPicPr>
          <p:nvPr/>
        </p:nvPicPr>
        <p:blipFill>
          <a:blip r:embed="rId15" cstate="print"/>
          <a:srcRect t="13953" r="3933"/>
          <a:stretch>
            <a:fillRect/>
          </a:stretch>
        </p:blipFill>
        <p:spPr bwMode="auto">
          <a:xfrm>
            <a:off x="4903221" y="4071693"/>
            <a:ext cx="1225623" cy="555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Picture 16"/>
          <p:cNvPicPr>
            <a:picLocks noChangeAspect="1" noChangeArrowheads="1"/>
          </p:cNvPicPr>
          <p:nvPr/>
        </p:nvPicPr>
        <p:blipFill>
          <a:blip r:embed="rId16" cstate="print"/>
          <a:srcRect t="2137"/>
          <a:stretch>
            <a:fillRect/>
          </a:stretch>
        </p:blipFill>
        <p:spPr bwMode="auto">
          <a:xfrm>
            <a:off x="6891348" y="3954566"/>
            <a:ext cx="915037" cy="7400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Picture 6" descr="usps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4372052" y="4188926"/>
            <a:ext cx="463821" cy="47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Picture 60" descr="treasury.gif"/>
          <p:cNvPicPr>
            <a:picLocks noChangeAspect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2729332" y="4162649"/>
            <a:ext cx="496790" cy="50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Picture 61" descr="Supreme-court.gif"/>
          <p:cNvPicPr>
            <a:picLocks noChangeAspect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3310314" y="4121200"/>
            <a:ext cx="512704" cy="51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" name="Picture 63" descr="Secret-Service.gif"/>
          <p:cNvPicPr>
            <a:picLocks noChangeAspect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1401618" y="4041062"/>
            <a:ext cx="632070" cy="613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" name="Picture 25" descr="dhs.gif"/>
          <p:cNvPicPr>
            <a:picLocks noChangeAspect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315875" y="4065381"/>
            <a:ext cx="507020" cy="515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" name="Picture 24" descr="dhs.gif"/>
          <p:cNvPicPr>
            <a:picLocks noChangeAspect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847906" y="4077826"/>
            <a:ext cx="503610" cy="512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" name="Picture 66" descr="dos.gif"/>
          <p:cNvPicPr>
            <a:picLocks noChangeAspect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2076093" y="4152241"/>
            <a:ext cx="492242" cy="5002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" name="Picture 69" descr="cia.gif"/>
          <p:cNvPicPr>
            <a:picLocks noChangeAspect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3874288" y="4151069"/>
            <a:ext cx="488831" cy="495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7" name="Group 56"/>
          <p:cNvGrpSpPr/>
          <p:nvPr/>
        </p:nvGrpSpPr>
        <p:grpSpPr>
          <a:xfrm>
            <a:off x="6183443" y="982903"/>
            <a:ext cx="2761477" cy="1422982"/>
            <a:chOff x="4877964" y="2143997"/>
            <a:chExt cx="3252097" cy="2009546"/>
          </a:xfrm>
        </p:grpSpPr>
        <p:pic>
          <p:nvPicPr>
            <p:cNvPr id="58" name="Picture 4" descr="http://www.as-e.com/uploads/main-images/cargo_vehicle_inspection.jpg"/>
            <p:cNvPicPr>
              <a:picLocks noChangeArrowheads="1"/>
            </p:cNvPicPr>
            <p:nvPr/>
          </p:nvPicPr>
          <p:blipFill rotWithShape="1"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95" r="18430"/>
            <a:stretch/>
          </p:blipFill>
          <p:spPr bwMode="auto">
            <a:xfrm>
              <a:off x="4955203" y="2143997"/>
              <a:ext cx="3041783" cy="1737360"/>
            </a:xfrm>
            <a:prstGeom prst="round2SameRect">
              <a:avLst>
                <a:gd name="adj1" fmla="val 8125"/>
                <a:gd name="adj2" fmla="val 5662"/>
              </a:avLst>
            </a:prstGeom>
            <a:noFill/>
            <a:ln w="19050" algn="ctr">
              <a:solidFill>
                <a:srgbClr val="868686"/>
              </a:solidFill>
              <a:miter lim="800000"/>
              <a:headEnd/>
              <a:tailEnd/>
            </a:ln>
            <a:effectLst/>
            <a:extLst/>
          </p:spPr>
        </p:pic>
        <p:sp>
          <p:nvSpPr>
            <p:cNvPr id="59" name="TextBox 58"/>
            <p:cNvSpPr txBox="1"/>
            <p:nvPr/>
          </p:nvSpPr>
          <p:spPr bwMode="auto">
            <a:xfrm>
              <a:off x="4877964" y="3814989"/>
              <a:ext cx="3252097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rtlCol="0">
              <a:spAutoFit/>
            </a:bodyPr>
            <a:lstStyle/>
            <a:p>
              <a:pPr>
                <a:spcBef>
                  <a:spcPts val="1200"/>
                </a:spcBef>
                <a:spcAft>
                  <a:spcPts val="1200"/>
                </a:spcAft>
              </a:pPr>
              <a:r>
                <a:rPr lang="en-US" sz="1600" dirty="0">
                  <a:solidFill>
                    <a:schemeClr val="accent1">
                      <a:lumMod val="75000"/>
                    </a:schemeClr>
                  </a:solidFill>
                </a:rPr>
                <a:t>Unique and Flexible Solutions</a:t>
              </a: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315875" y="956537"/>
            <a:ext cx="3236896" cy="1437190"/>
            <a:chOff x="561426" y="4326536"/>
            <a:chExt cx="3206820" cy="2018956"/>
          </a:xfrm>
        </p:grpSpPr>
        <p:pic>
          <p:nvPicPr>
            <p:cNvPr id="61" name="Picture 6" descr="http://www.as-e.com/uploads/images/history-main.jpg"/>
            <p:cNvPicPr>
              <a:picLocks noChangeAspect="1" noChangeArrowheads="1"/>
            </p:cNvPicPr>
            <p:nvPr/>
          </p:nvPicPr>
          <p:blipFill rotWithShape="1"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40" r="15969"/>
            <a:stretch/>
          </p:blipFill>
          <p:spPr bwMode="auto">
            <a:xfrm>
              <a:off x="628884" y="4326536"/>
              <a:ext cx="3074059" cy="1737360"/>
            </a:xfrm>
            <a:prstGeom prst="round2SameRect">
              <a:avLst>
                <a:gd name="adj1" fmla="val 8125"/>
                <a:gd name="adj2" fmla="val 5662"/>
              </a:avLst>
            </a:prstGeom>
            <a:noFill/>
            <a:ln w="19050" algn="ctr">
              <a:solidFill>
                <a:srgbClr val="868686"/>
              </a:solidFill>
              <a:miter lim="800000"/>
              <a:headEnd/>
              <a:tailEnd/>
            </a:ln>
            <a:effectLst/>
            <a:extLst/>
          </p:spPr>
        </p:pic>
        <p:sp>
          <p:nvSpPr>
            <p:cNvPr id="62" name="TextBox 61"/>
            <p:cNvSpPr txBox="1"/>
            <p:nvPr/>
          </p:nvSpPr>
          <p:spPr bwMode="auto">
            <a:xfrm>
              <a:off x="561426" y="6006938"/>
              <a:ext cx="3206820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rtlCol="0">
              <a:spAutoFit/>
            </a:bodyPr>
            <a:lstStyle/>
            <a:p>
              <a:pPr>
                <a:spcBef>
                  <a:spcPts val="1200"/>
                </a:spcBef>
                <a:spcAft>
                  <a:spcPts val="1200"/>
                </a:spcAft>
              </a:pPr>
              <a:r>
                <a:rPr lang="en-US" sz="1600" dirty="0" smtClean="0">
                  <a:solidFill>
                    <a:schemeClr val="accent1">
                      <a:lumMod val="75000"/>
                    </a:schemeClr>
                  </a:solidFill>
                </a:rPr>
                <a:t>50+ </a:t>
              </a:r>
              <a:r>
                <a:rPr lang="en-US" sz="1600" dirty="0">
                  <a:solidFill>
                    <a:schemeClr val="accent1">
                      <a:lumMod val="75000"/>
                    </a:schemeClr>
                  </a:solidFill>
                </a:rPr>
                <a:t>Years of Experience to Draw From</a:t>
              </a:r>
              <a:endParaRPr lang="en-US" sz="1600" dirty="0" smtClean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sp>
        <p:nvSpPr>
          <p:cNvPr id="63" name="Content Placeholder 5"/>
          <p:cNvSpPr txBox="1">
            <a:spLocks/>
          </p:cNvSpPr>
          <p:nvPr/>
        </p:nvSpPr>
        <p:spPr bwMode="auto">
          <a:xfrm>
            <a:off x="1287075" y="2606367"/>
            <a:ext cx="6505415" cy="1228969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headEnd/>
            <a:tailEnd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175" indent="4763" algn="l" rtl="0" eaLnBrk="1" fontAlgn="base" hangingPunct="1">
              <a:spcBef>
                <a:spcPts val="1200"/>
              </a:spcBef>
              <a:spcAft>
                <a:spcPct val="0"/>
              </a:spcAft>
              <a:buFont typeface="Arial" pitchFamily="34" charset="0"/>
              <a:defRPr sz="1800" b="1" kern="1200">
                <a:solidFill>
                  <a:schemeClr val="tx1"/>
                </a:solidFill>
                <a:latin typeface="Arial Narrow" pitchFamily="34" charset="0"/>
                <a:ea typeface="+mn-ea"/>
                <a:cs typeface="+mn-cs"/>
              </a:defRPr>
            </a:lvl1pPr>
            <a:lvl2pPr marL="514350" indent="-231775" algn="l" rtl="0" eaLnBrk="1" fontAlgn="base" hangingPunct="1">
              <a:spcBef>
                <a:spcPts val="800"/>
              </a:spcBef>
              <a:spcAft>
                <a:spcPct val="0"/>
              </a:spcAft>
              <a:buClr>
                <a:srgbClr val="C00000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Arial Narrow" pitchFamily="34" charset="0"/>
                <a:ea typeface="+mn-ea"/>
                <a:cs typeface="+mn-cs"/>
              </a:defRPr>
            </a:lvl2pPr>
            <a:lvl3pPr marL="1030288" indent="-230188" algn="l" rtl="0" eaLnBrk="1" fontAlgn="base" hangingPunct="1">
              <a:spcBef>
                <a:spcPts val="800"/>
              </a:spcBef>
              <a:spcAft>
                <a:spcPct val="0"/>
              </a:spcAft>
              <a:buClr>
                <a:srgbClr val="4A5C78"/>
              </a:buClr>
              <a:buSzPct val="80000"/>
              <a:buFont typeface="Wingdings 3" pitchFamily="18" charset="2"/>
              <a:buChar char="}"/>
              <a:tabLst/>
              <a:defRPr sz="1600" kern="1200">
                <a:solidFill>
                  <a:schemeClr val="tx1"/>
                </a:solidFill>
                <a:latin typeface="Arial Narrow" pitchFamily="34" charset="0"/>
                <a:ea typeface="+mn-ea"/>
                <a:cs typeface="+mn-cs"/>
              </a:defRPr>
            </a:lvl3pPr>
            <a:lvl4pPr marL="1482725" indent="-284163" algn="l" rtl="0" eaLnBrk="1" fontAlgn="base" hangingPunct="1">
              <a:spcBef>
                <a:spcPts val="800"/>
              </a:spcBef>
              <a:spcAft>
                <a:spcPct val="0"/>
              </a:spcAft>
              <a:buClr>
                <a:schemeClr val="bg2">
                  <a:lumMod val="50000"/>
                </a:schemeClr>
              </a:buClr>
              <a:buSzPct val="90000"/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Arial Narrow" pitchFamily="34" charset="0"/>
                <a:ea typeface="+mn-ea"/>
                <a:cs typeface="+mn-cs"/>
              </a:defRPr>
            </a:lvl4pPr>
            <a:lvl5pPr marL="1944688" indent="-231775" algn="l" rtl="0" eaLnBrk="1" fontAlgn="base" hangingPunct="1">
              <a:spcBef>
                <a:spcPts val="800"/>
              </a:spcBef>
              <a:spcAft>
                <a:spcPct val="0"/>
              </a:spcAft>
              <a:buClr>
                <a:srgbClr val="4A5C78"/>
              </a:buClr>
              <a:buFont typeface="Arial" pitchFamily="34" charset="0"/>
              <a:buChar char="»"/>
              <a:defRPr sz="1400" kern="1200">
                <a:solidFill>
                  <a:schemeClr val="tx1"/>
                </a:solidFill>
                <a:latin typeface="Arial Narrow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dirty="0" smtClean="0"/>
              <a:t>Over 600 ZBVs sold worldwide (US state department has about 200)</a:t>
            </a:r>
          </a:p>
          <a:p>
            <a:pPr algn="ctr"/>
            <a:r>
              <a:rPr lang="en-US" dirty="0" smtClean="0"/>
              <a:t>World’s #1 supplier in vehicle detection systems</a:t>
            </a:r>
          </a:p>
          <a:p>
            <a:pPr algn="ctr"/>
            <a:r>
              <a:rPr lang="en-US" dirty="0" smtClean="0"/>
              <a:t>2002 Nobel prize for extraterrestrial x-ray detection</a:t>
            </a:r>
          </a:p>
        </p:txBody>
      </p:sp>
    </p:spTree>
    <p:extLst>
      <p:ext uri="{BB962C8B-B14F-4D97-AF65-F5344CB8AC3E}">
        <p14:creationId xmlns:p14="http://schemas.microsoft.com/office/powerpoint/2010/main" val="172764367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728438" y="298938"/>
            <a:ext cx="1125416" cy="808893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  <a:effectLst/>
        </p:spPr>
        <p:style>
          <a:lnRef idx="1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38"/>
          <p:cNvGrpSpPr/>
          <p:nvPr/>
        </p:nvGrpSpPr>
        <p:grpSpPr>
          <a:xfrm>
            <a:off x="2603947" y="1178056"/>
            <a:ext cx="1535924" cy="2193995"/>
            <a:chOff x="2164774" y="3156767"/>
            <a:chExt cx="1368152" cy="1368152"/>
          </a:xfrm>
        </p:grpSpPr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64774" y="3156767"/>
              <a:ext cx="1368152" cy="1368152"/>
            </a:xfrm>
            <a:prstGeom prst="rect">
              <a:avLst/>
            </a:prstGeom>
          </p:spPr>
        </p:pic>
        <p:sp>
          <p:nvSpPr>
            <p:cNvPr id="41" name="TextBox 40"/>
            <p:cNvSpPr txBox="1"/>
            <p:nvPr/>
          </p:nvSpPr>
          <p:spPr bwMode="auto">
            <a:xfrm>
              <a:off x="2164774" y="4322586"/>
              <a:ext cx="478634" cy="1631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100" dirty="0" smtClean="0">
                  <a:solidFill>
                    <a:schemeClr val="accent3"/>
                  </a:solidFill>
                  <a:latin typeface="Arial Narrow" pitchFamily="34" charset="0"/>
                </a:rPr>
                <a:t>Target</a:t>
              </a:r>
            </a:p>
          </p:txBody>
        </p:sp>
      </p:grpSp>
      <p:sp>
        <p:nvSpPr>
          <p:cNvPr id="38" name="Isosceles Triangle 4"/>
          <p:cNvSpPr/>
          <p:nvPr/>
        </p:nvSpPr>
        <p:spPr>
          <a:xfrm rot="16200000">
            <a:off x="4735518" y="1518278"/>
            <a:ext cx="2094378" cy="1131221"/>
          </a:xfrm>
          <a:custGeom>
            <a:avLst/>
            <a:gdLst>
              <a:gd name="connsiteX0" fmla="*/ 0 w 3106458"/>
              <a:gd name="connsiteY0" fmla="*/ 1062122 h 1062122"/>
              <a:gd name="connsiteX1" fmla="*/ 1553229 w 3106458"/>
              <a:gd name="connsiteY1" fmla="*/ 0 h 1062122"/>
              <a:gd name="connsiteX2" fmla="*/ 3106458 w 3106458"/>
              <a:gd name="connsiteY2" fmla="*/ 1062122 h 1062122"/>
              <a:gd name="connsiteX3" fmla="*/ 0 w 3106458"/>
              <a:gd name="connsiteY3" fmla="*/ 1062122 h 1062122"/>
              <a:gd name="connsiteX0" fmla="*/ 0 w 3106458"/>
              <a:gd name="connsiteY0" fmla="*/ 1062122 h 1062122"/>
              <a:gd name="connsiteX1" fmla="*/ 1553229 w 3106458"/>
              <a:gd name="connsiteY1" fmla="*/ 0 h 1062122"/>
              <a:gd name="connsiteX2" fmla="*/ 2888790 w 3106458"/>
              <a:gd name="connsiteY2" fmla="*/ 892439 h 1062122"/>
              <a:gd name="connsiteX3" fmla="*/ 3106458 w 3106458"/>
              <a:gd name="connsiteY3" fmla="*/ 1062122 h 1062122"/>
              <a:gd name="connsiteX4" fmla="*/ 0 w 3106458"/>
              <a:gd name="connsiteY4" fmla="*/ 1062122 h 1062122"/>
              <a:gd name="connsiteX0" fmla="*/ 0 w 3106458"/>
              <a:gd name="connsiteY0" fmla="*/ 1062122 h 1062122"/>
              <a:gd name="connsiteX1" fmla="*/ 1553229 w 3106458"/>
              <a:gd name="connsiteY1" fmla="*/ 0 h 1062122"/>
              <a:gd name="connsiteX2" fmla="*/ 3096180 w 3106458"/>
              <a:gd name="connsiteY2" fmla="*/ 892439 h 1062122"/>
              <a:gd name="connsiteX3" fmla="*/ 3106458 w 3106458"/>
              <a:gd name="connsiteY3" fmla="*/ 1062122 h 1062122"/>
              <a:gd name="connsiteX4" fmla="*/ 0 w 3106458"/>
              <a:gd name="connsiteY4" fmla="*/ 1062122 h 1062122"/>
              <a:gd name="connsiteX0" fmla="*/ 0 w 3106458"/>
              <a:gd name="connsiteY0" fmla="*/ 1062122 h 1062122"/>
              <a:gd name="connsiteX1" fmla="*/ 277565 w 3106458"/>
              <a:gd name="connsiteY1" fmla="*/ 883012 h 1062122"/>
              <a:gd name="connsiteX2" fmla="*/ 1553229 w 3106458"/>
              <a:gd name="connsiteY2" fmla="*/ 0 h 1062122"/>
              <a:gd name="connsiteX3" fmla="*/ 3096180 w 3106458"/>
              <a:gd name="connsiteY3" fmla="*/ 892439 h 1062122"/>
              <a:gd name="connsiteX4" fmla="*/ 3106458 w 3106458"/>
              <a:gd name="connsiteY4" fmla="*/ 1062122 h 1062122"/>
              <a:gd name="connsiteX5" fmla="*/ 0 w 3106458"/>
              <a:gd name="connsiteY5" fmla="*/ 1062122 h 1062122"/>
              <a:gd name="connsiteX0" fmla="*/ 0 w 3106458"/>
              <a:gd name="connsiteY0" fmla="*/ 1062122 h 1062122"/>
              <a:gd name="connsiteX1" fmla="*/ 13615 w 3106458"/>
              <a:gd name="connsiteY1" fmla="*/ 883012 h 1062122"/>
              <a:gd name="connsiteX2" fmla="*/ 1553229 w 3106458"/>
              <a:gd name="connsiteY2" fmla="*/ 0 h 1062122"/>
              <a:gd name="connsiteX3" fmla="*/ 3096180 w 3106458"/>
              <a:gd name="connsiteY3" fmla="*/ 892439 h 1062122"/>
              <a:gd name="connsiteX4" fmla="*/ 3106458 w 3106458"/>
              <a:gd name="connsiteY4" fmla="*/ 1062122 h 1062122"/>
              <a:gd name="connsiteX5" fmla="*/ 0 w 3106458"/>
              <a:gd name="connsiteY5" fmla="*/ 1062122 h 10621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06458" h="1062122">
                <a:moveTo>
                  <a:pt x="0" y="1062122"/>
                </a:moveTo>
                <a:lnTo>
                  <a:pt x="13615" y="883012"/>
                </a:lnTo>
                <a:lnTo>
                  <a:pt x="1553229" y="0"/>
                </a:lnTo>
                <a:lnTo>
                  <a:pt x="3096180" y="892439"/>
                </a:lnTo>
                <a:lnTo>
                  <a:pt x="3106458" y="1062122"/>
                </a:lnTo>
                <a:lnTo>
                  <a:pt x="0" y="1062122"/>
                </a:lnTo>
                <a:close/>
              </a:path>
            </a:pathLst>
          </a:custGeom>
          <a:gradFill flip="none" rotWithShape="1">
            <a:gsLst>
              <a:gs pos="67000">
                <a:schemeClr val="accent1">
                  <a:lumMod val="20000"/>
                  <a:lumOff val="80000"/>
                </a:schemeClr>
              </a:gs>
              <a:gs pos="0">
                <a:schemeClr val="accent1">
                  <a:lumMod val="60000"/>
                  <a:lumOff val="40000"/>
                </a:schemeClr>
              </a:gs>
            </a:gsLst>
            <a:lin ang="16200000" scaled="0"/>
            <a:tileRect/>
          </a:gradFill>
          <a:ln w="28575">
            <a:noFill/>
          </a:ln>
          <a:effectLst/>
        </p:spPr>
        <p:style>
          <a:lnRef idx="1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Transmission X-rays &amp; </a:t>
            </a:r>
            <a:r>
              <a:rPr lang="en-US" dirty="0" smtClean="0"/>
              <a:t>Backscatter </a:t>
            </a:r>
            <a:r>
              <a:rPr lang="en-US" dirty="0" smtClean="0"/>
              <a:t>X-rays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Core Technology</a:t>
            </a:r>
          </a:p>
          <a:p>
            <a:pPr>
              <a:defRPr/>
            </a:pPr>
            <a:endParaRPr lang="en-US" dirty="0"/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389952" y="6657975"/>
            <a:ext cx="685800" cy="182563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23136653-2992-4D1A-83F8-A75F364F73BA}" type="slidenum">
              <a:rPr lang="en-US">
                <a:latin typeface="+mj-lt"/>
              </a:rPr>
              <a:pPr>
                <a:defRPr/>
              </a:pPr>
              <a:t>4</a:t>
            </a:fld>
            <a:endParaRPr lang="en-US" dirty="0">
              <a:latin typeface="+mj-lt"/>
            </a:endParaRPr>
          </a:p>
        </p:txBody>
      </p: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6547415" y="905437"/>
            <a:ext cx="2142817" cy="2443292"/>
            <a:chOff x="5231605" y="2330450"/>
            <a:chExt cx="3176588" cy="3216821"/>
          </a:xfrm>
        </p:grpSpPr>
        <p:pic>
          <p:nvPicPr>
            <p:cNvPr id="28682" name="Picture 10" descr="Gemini-3threat-dualenergy"/>
            <p:cNvPicPr>
              <a:picLocks noChangeAspect="1" noChangeArrowheads="1"/>
            </p:cNvPicPr>
            <p:nvPr/>
          </p:nvPicPr>
          <p:blipFill>
            <a:blip r:embed="rId4" cstate="print"/>
            <a:srcRect l="1755" t="420" r="2171" b="-996"/>
            <a:stretch>
              <a:fillRect/>
            </a:stretch>
          </p:blipFill>
          <p:spPr bwMode="auto">
            <a:xfrm>
              <a:off x="5257800" y="2330450"/>
              <a:ext cx="3124200" cy="2882900"/>
            </a:xfrm>
            <a:prstGeom prst="rect">
              <a:avLst/>
            </a:prstGeom>
            <a:noFill/>
            <a:ln w="22225">
              <a:noFill/>
              <a:miter lim="800000"/>
              <a:headEnd/>
              <a:tailEnd/>
            </a:ln>
          </p:spPr>
        </p:pic>
        <p:sp>
          <p:nvSpPr>
            <p:cNvPr id="28683" name="Rectangle 9"/>
            <p:cNvSpPr>
              <a:spLocks noChangeArrowheads="1"/>
            </p:cNvSpPr>
            <p:nvPr/>
          </p:nvSpPr>
          <p:spPr bwMode="auto">
            <a:xfrm>
              <a:off x="5231605" y="5202837"/>
              <a:ext cx="3176588" cy="344434"/>
            </a:xfrm>
            <a:prstGeom prst="rect">
              <a:avLst/>
            </a:prstGeom>
            <a:noFill/>
            <a:ln w="38100" cap="sq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100" dirty="0">
                  <a:solidFill>
                    <a:schemeClr val="accent3"/>
                  </a:solidFill>
                  <a:latin typeface="+mn-lt"/>
                </a:rPr>
                <a:t>TRANSMISSION X-RAY</a:t>
              </a:r>
            </a:p>
          </p:txBody>
        </p:sp>
      </p:grpSp>
      <p:sp>
        <p:nvSpPr>
          <p:cNvPr id="28681" name="TextBox 10"/>
          <p:cNvSpPr txBox="1">
            <a:spLocks noChangeArrowheads="1"/>
          </p:cNvSpPr>
          <p:nvPr/>
        </p:nvSpPr>
        <p:spPr bwMode="auto">
          <a:xfrm>
            <a:off x="2626424" y="5907333"/>
            <a:ext cx="596265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600" dirty="0">
                <a:solidFill>
                  <a:srgbClr val="FFFFFF"/>
                </a:solidFill>
              </a:rPr>
              <a:t>Core Technologies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3962400" y="966139"/>
            <a:ext cx="1433732" cy="2705863"/>
            <a:chOff x="2883166" y="2286319"/>
            <a:chExt cx="2532765" cy="2997759"/>
          </a:xfrm>
        </p:grpSpPr>
        <p:sp>
          <p:nvSpPr>
            <p:cNvPr id="22" name="Rectangle 21"/>
            <p:cNvSpPr/>
            <p:nvPr/>
          </p:nvSpPr>
          <p:spPr>
            <a:xfrm rot="10800000">
              <a:off x="3721719" y="2286319"/>
              <a:ext cx="1694212" cy="2716452"/>
            </a:xfrm>
            <a:prstGeom prst="rect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  <a:scene3d>
              <a:camera prst="isometricOffAxis1Left"/>
              <a:lightRig rig="soft" dir="t">
                <a:rot lat="0" lon="0" rev="3600000"/>
              </a:lightRig>
            </a:scene3d>
            <a:sp3d extrusionH="69850" prstMaterial="translucentPowder">
              <a:bevelT prst="slope"/>
              <a:extrusionClr>
                <a:srgbClr val="4F81BD">
                  <a:lumMod val="75000"/>
                </a:srgbClr>
              </a:extrusionClr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8" name="TextBox 47"/>
            <p:cNvSpPr txBox="1"/>
            <p:nvPr/>
          </p:nvSpPr>
          <p:spPr bwMode="auto">
            <a:xfrm>
              <a:off x="2883166" y="5002771"/>
              <a:ext cx="1387552" cy="281307"/>
            </a:xfrm>
            <a:prstGeom prst="rect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</p:spPr>
          <p:txBody>
            <a:bodyPr wrap="square" rtlCol="0">
              <a:spAutoFit/>
            </a:bodyPr>
            <a:lstStyle/>
            <a:p>
              <a:r>
                <a:rPr lang="en-US" sz="1050" dirty="0" smtClean="0">
                  <a:solidFill>
                    <a:schemeClr val="bg1"/>
                  </a:solidFill>
                  <a:latin typeface="+mn-lt"/>
                </a:rPr>
                <a:t>Detector</a:t>
              </a:r>
            </a:p>
          </p:txBody>
        </p:sp>
      </p:grpSp>
      <p:cxnSp>
        <p:nvCxnSpPr>
          <p:cNvPr id="32" name="Straight Arrow Connector 31"/>
          <p:cNvCxnSpPr/>
          <p:nvPr/>
        </p:nvCxnSpPr>
        <p:spPr>
          <a:xfrm flipV="1">
            <a:off x="1900061" y="1490302"/>
            <a:ext cx="2915111" cy="944289"/>
          </a:xfrm>
          <a:prstGeom prst="straightConnector1">
            <a:avLst/>
          </a:prstGeom>
          <a:ln w="15875"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V="1">
            <a:off x="1883050" y="1848413"/>
            <a:ext cx="2932119" cy="591607"/>
          </a:xfrm>
          <a:prstGeom prst="straightConnector1">
            <a:avLst/>
          </a:prstGeom>
          <a:ln w="15875"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flipV="1">
            <a:off x="1900061" y="2199427"/>
            <a:ext cx="2915111" cy="240592"/>
          </a:xfrm>
          <a:prstGeom prst="straightConnector1">
            <a:avLst/>
          </a:prstGeom>
          <a:ln w="15875"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>
            <a:off x="1883050" y="2434592"/>
            <a:ext cx="2932119" cy="75661"/>
          </a:xfrm>
          <a:prstGeom prst="straightConnector1">
            <a:avLst/>
          </a:prstGeom>
          <a:ln w="15875"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>
            <a:off x="1940390" y="2472423"/>
            <a:ext cx="2874781" cy="292935"/>
          </a:xfrm>
          <a:prstGeom prst="straightConnector1">
            <a:avLst/>
          </a:prstGeom>
          <a:ln w="15875"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>
            <a:off x="1900058" y="2510253"/>
            <a:ext cx="2866794" cy="537331"/>
          </a:xfrm>
          <a:prstGeom prst="straightConnector1">
            <a:avLst/>
          </a:prstGeom>
          <a:ln w="15875"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1"/>
          <p:cNvGrpSpPr/>
          <p:nvPr/>
        </p:nvGrpSpPr>
        <p:grpSpPr>
          <a:xfrm>
            <a:off x="1580109" y="2278258"/>
            <a:ext cx="896399" cy="700751"/>
            <a:chOff x="823452" y="3581356"/>
            <a:chExt cx="896399" cy="700751"/>
          </a:xfrm>
        </p:grpSpPr>
        <p:sp>
          <p:nvSpPr>
            <p:cNvPr id="16" name="Rectangle 15"/>
            <p:cNvSpPr/>
            <p:nvPr/>
          </p:nvSpPr>
          <p:spPr>
            <a:xfrm>
              <a:off x="903514" y="3581356"/>
              <a:ext cx="560440" cy="342900"/>
            </a:xfrm>
            <a:custGeom>
              <a:avLst/>
              <a:gdLst/>
              <a:ahLst/>
              <a:cxnLst/>
              <a:rect l="l" t="t" r="r" b="b"/>
              <a:pathLst>
                <a:path w="723725" h="342900">
                  <a:moveTo>
                    <a:pt x="0" y="0"/>
                  </a:moveTo>
                  <a:lnTo>
                    <a:pt x="511628" y="0"/>
                  </a:lnTo>
                  <a:lnTo>
                    <a:pt x="511628" y="85802"/>
                  </a:lnTo>
                  <a:lnTo>
                    <a:pt x="723725" y="85802"/>
                  </a:lnTo>
                  <a:lnTo>
                    <a:pt x="723725" y="268682"/>
                  </a:lnTo>
                  <a:lnTo>
                    <a:pt x="511628" y="268682"/>
                  </a:lnTo>
                  <a:lnTo>
                    <a:pt x="511628" y="342900"/>
                  </a:lnTo>
                  <a:lnTo>
                    <a:pt x="0" y="342900"/>
                  </a:lnTo>
                  <a:close/>
                </a:path>
              </a:pathLst>
            </a:custGeom>
            <a:gradFill>
              <a:gsLst>
                <a:gs pos="0">
                  <a:srgbClr val="5F5F5F"/>
                </a:gs>
                <a:gs pos="52000">
                  <a:srgbClr val="FFFFFF"/>
                </a:gs>
                <a:gs pos="99000">
                  <a:schemeClr val="tx1">
                    <a:lumMod val="65000"/>
                    <a:lumOff val="35000"/>
                  </a:schemeClr>
                </a:gs>
              </a:gsLst>
              <a:lin ang="5400000" scaled="0"/>
            </a:gradFill>
            <a:ln w="28575">
              <a:noFill/>
            </a:ln>
            <a:effectLst/>
          </p:spPr>
          <p:style>
            <a:lnRef idx="1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  <p:txBody>
            <a:bodyPr rtlCol="0" anchor="ctr"/>
            <a:lstStyle/>
            <a:p>
              <a:pPr algn="ctr"/>
              <a:endParaRPr lang="en-US" sz="1800" dirty="0">
                <a:solidFill>
                  <a:schemeClr val="accent3"/>
                </a:solidFill>
              </a:endParaRPr>
            </a:p>
          </p:txBody>
        </p:sp>
        <p:sp>
          <p:nvSpPr>
            <p:cNvPr id="8" name="TextBox 7"/>
            <p:cNvSpPr txBox="1"/>
            <p:nvPr/>
          </p:nvSpPr>
          <p:spPr bwMode="auto">
            <a:xfrm>
              <a:off x="823452" y="4020497"/>
              <a:ext cx="896399" cy="2616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rtlCol="0">
              <a:spAutoFit/>
            </a:bodyPr>
            <a:lstStyle/>
            <a:p>
              <a:r>
                <a:rPr lang="en-US" sz="1100" dirty="0" smtClean="0">
                  <a:solidFill>
                    <a:schemeClr val="accent3"/>
                  </a:solidFill>
                  <a:latin typeface="Arial Narrow" pitchFamily="34" charset="0"/>
                </a:rPr>
                <a:t>X-ray Source</a:t>
              </a:r>
            </a:p>
          </p:txBody>
        </p:sp>
      </p:grpSp>
      <p:sp>
        <p:nvSpPr>
          <p:cNvPr id="28" name="Isosceles Triangle 4"/>
          <p:cNvSpPr/>
          <p:nvPr/>
        </p:nvSpPr>
        <p:spPr>
          <a:xfrm rot="16200000">
            <a:off x="4688423" y="4412233"/>
            <a:ext cx="2197793" cy="1131217"/>
          </a:xfrm>
          <a:custGeom>
            <a:avLst/>
            <a:gdLst>
              <a:gd name="connsiteX0" fmla="*/ 0 w 3106458"/>
              <a:gd name="connsiteY0" fmla="*/ 1062122 h 1062122"/>
              <a:gd name="connsiteX1" fmla="*/ 1553229 w 3106458"/>
              <a:gd name="connsiteY1" fmla="*/ 0 h 1062122"/>
              <a:gd name="connsiteX2" fmla="*/ 3106458 w 3106458"/>
              <a:gd name="connsiteY2" fmla="*/ 1062122 h 1062122"/>
              <a:gd name="connsiteX3" fmla="*/ 0 w 3106458"/>
              <a:gd name="connsiteY3" fmla="*/ 1062122 h 1062122"/>
              <a:gd name="connsiteX0" fmla="*/ 0 w 3106458"/>
              <a:gd name="connsiteY0" fmla="*/ 1062122 h 1062122"/>
              <a:gd name="connsiteX1" fmla="*/ 1553229 w 3106458"/>
              <a:gd name="connsiteY1" fmla="*/ 0 h 1062122"/>
              <a:gd name="connsiteX2" fmla="*/ 2888790 w 3106458"/>
              <a:gd name="connsiteY2" fmla="*/ 892439 h 1062122"/>
              <a:gd name="connsiteX3" fmla="*/ 3106458 w 3106458"/>
              <a:gd name="connsiteY3" fmla="*/ 1062122 h 1062122"/>
              <a:gd name="connsiteX4" fmla="*/ 0 w 3106458"/>
              <a:gd name="connsiteY4" fmla="*/ 1062122 h 1062122"/>
              <a:gd name="connsiteX0" fmla="*/ 0 w 3106458"/>
              <a:gd name="connsiteY0" fmla="*/ 1062122 h 1062122"/>
              <a:gd name="connsiteX1" fmla="*/ 1553229 w 3106458"/>
              <a:gd name="connsiteY1" fmla="*/ 0 h 1062122"/>
              <a:gd name="connsiteX2" fmla="*/ 3096180 w 3106458"/>
              <a:gd name="connsiteY2" fmla="*/ 892439 h 1062122"/>
              <a:gd name="connsiteX3" fmla="*/ 3106458 w 3106458"/>
              <a:gd name="connsiteY3" fmla="*/ 1062122 h 1062122"/>
              <a:gd name="connsiteX4" fmla="*/ 0 w 3106458"/>
              <a:gd name="connsiteY4" fmla="*/ 1062122 h 1062122"/>
              <a:gd name="connsiteX0" fmla="*/ 0 w 3106458"/>
              <a:gd name="connsiteY0" fmla="*/ 1062122 h 1062122"/>
              <a:gd name="connsiteX1" fmla="*/ 277565 w 3106458"/>
              <a:gd name="connsiteY1" fmla="*/ 883012 h 1062122"/>
              <a:gd name="connsiteX2" fmla="*/ 1553229 w 3106458"/>
              <a:gd name="connsiteY2" fmla="*/ 0 h 1062122"/>
              <a:gd name="connsiteX3" fmla="*/ 3096180 w 3106458"/>
              <a:gd name="connsiteY3" fmla="*/ 892439 h 1062122"/>
              <a:gd name="connsiteX4" fmla="*/ 3106458 w 3106458"/>
              <a:gd name="connsiteY4" fmla="*/ 1062122 h 1062122"/>
              <a:gd name="connsiteX5" fmla="*/ 0 w 3106458"/>
              <a:gd name="connsiteY5" fmla="*/ 1062122 h 1062122"/>
              <a:gd name="connsiteX0" fmla="*/ 0 w 3106458"/>
              <a:gd name="connsiteY0" fmla="*/ 1062122 h 1062122"/>
              <a:gd name="connsiteX1" fmla="*/ 13615 w 3106458"/>
              <a:gd name="connsiteY1" fmla="*/ 883012 h 1062122"/>
              <a:gd name="connsiteX2" fmla="*/ 1553229 w 3106458"/>
              <a:gd name="connsiteY2" fmla="*/ 0 h 1062122"/>
              <a:gd name="connsiteX3" fmla="*/ 3096180 w 3106458"/>
              <a:gd name="connsiteY3" fmla="*/ 892439 h 1062122"/>
              <a:gd name="connsiteX4" fmla="*/ 3106458 w 3106458"/>
              <a:gd name="connsiteY4" fmla="*/ 1062122 h 1062122"/>
              <a:gd name="connsiteX5" fmla="*/ 0 w 3106458"/>
              <a:gd name="connsiteY5" fmla="*/ 1062122 h 10621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06458" h="1062122">
                <a:moveTo>
                  <a:pt x="0" y="1062122"/>
                </a:moveTo>
                <a:lnTo>
                  <a:pt x="13615" y="883012"/>
                </a:lnTo>
                <a:lnTo>
                  <a:pt x="1553229" y="0"/>
                </a:lnTo>
                <a:lnTo>
                  <a:pt x="3096180" y="892439"/>
                </a:lnTo>
                <a:lnTo>
                  <a:pt x="3106458" y="1062122"/>
                </a:lnTo>
                <a:lnTo>
                  <a:pt x="0" y="1062122"/>
                </a:lnTo>
                <a:close/>
              </a:path>
            </a:pathLst>
          </a:custGeom>
          <a:gradFill flip="none" rotWithShape="1">
            <a:gsLst>
              <a:gs pos="67000">
                <a:schemeClr val="accent1">
                  <a:lumMod val="20000"/>
                  <a:lumOff val="80000"/>
                </a:schemeClr>
              </a:gs>
              <a:gs pos="0">
                <a:schemeClr val="accent1">
                  <a:lumMod val="60000"/>
                  <a:lumOff val="40000"/>
                </a:schemeClr>
              </a:gs>
            </a:gsLst>
            <a:lin ang="16200000" scaled="0"/>
            <a:tileRect/>
          </a:gradFill>
          <a:ln w="28575">
            <a:noFill/>
          </a:ln>
          <a:effectLst/>
        </p:spPr>
        <p:style>
          <a:lnRef idx="1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9" name="Group 28"/>
          <p:cNvGrpSpPr/>
          <p:nvPr/>
        </p:nvGrpSpPr>
        <p:grpSpPr>
          <a:xfrm>
            <a:off x="3652407" y="3870235"/>
            <a:ext cx="1535924" cy="2528324"/>
            <a:chOff x="2164774" y="3156767"/>
            <a:chExt cx="1368152" cy="1576637"/>
          </a:xfrm>
        </p:grpSpPr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64774" y="3156767"/>
              <a:ext cx="1368152" cy="1368152"/>
            </a:xfrm>
            <a:prstGeom prst="rect">
              <a:avLst/>
            </a:prstGeom>
          </p:spPr>
        </p:pic>
        <p:sp>
          <p:nvSpPr>
            <p:cNvPr id="31" name="TextBox 30"/>
            <p:cNvSpPr txBox="1"/>
            <p:nvPr/>
          </p:nvSpPr>
          <p:spPr bwMode="auto">
            <a:xfrm>
              <a:off x="2781914" y="4541477"/>
              <a:ext cx="164552" cy="1919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rtlCol="0">
              <a:spAutoFit/>
            </a:bodyPr>
            <a:lstStyle/>
            <a:p>
              <a:pPr algn="ctr"/>
              <a:endParaRPr lang="en-US" sz="1400" dirty="0" smtClean="0">
                <a:solidFill>
                  <a:schemeClr val="tx1"/>
                </a:solidFill>
                <a:latin typeface="Arial Narrow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2212402" y="3596199"/>
            <a:ext cx="1293336" cy="2621541"/>
            <a:chOff x="3574903" y="2286319"/>
            <a:chExt cx="1841028" cy="3132483"/>
          </a:xfrm>
        </p:grpSpPr>
        <p:sp>
          <p:nvSpPr>
            <p:cNvPr id="43" name="Rectangle 42"/>
            <p:cNvSpPr/>
            <p:nvPr/>
          </p:nvSpPr>
          <p:spPr>
            <a:xfrm rot="10800000">
              <a:off x="3721719" y="2286319"/>
              <a:ext cx="1694212" cy="2716452"/>
            </a:xfrm>
            <a:prstGeom prst="rect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  <a:scene3d>
              <a:camera prst="isometricOffAxis1Left"/>
              <a:lightRig rig="soft" dir="t">
                <a:rot lat="0" lon="0" rev="3600000"/>
              </a:lightRig>
            </a:scene3d>
            <a:sp3d extrusionH="69850" prstMaterial="translucentPowder">
              <a:bevelT prst="slope"/>
              <a:extrusionClr>
                <a:srgbClr val="4F81BD">
                  <a:lumMod val="75000"/>
                </a:srgbClr>
              </a:extrusionClr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4" name="TextBox 43"/>
            <p:cNvSpPr txBox="1"/>
            <p:nvPr/>
          </p:nvSpPr>
          <p:spPr bwMode="auto">
            <a:xfrm>
              <a:off x="3574903" y="5115397"/>
              <a:ext cx="899498" cy="303405"/>
            </a:xfrm>
            <a:prstGeom prst="rect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</p:spPr>
          <p:txBody>
            <a:bodyPr wrap="none" rtlCol="0">
              <a:spAutoFit/>
            </a:bodyPr>
            <a:lstStyle/>
            <a:p>
              <a:r>
                <a:rPr lang="en-US" sz="1050" dirty="0" smtClean="0">
                  <a:solidFill>
                    <a:schemeClr val="bg1"/>
                  </a:solidFill>
                  <a:latin typeface="+mn-lt"/>
                </a:rPr>
                <a:t>Detector</a:t>
              </a:r>
            </a:p>
          </p:txBody>
        </p:sp>
      </p:grpSp>
      <p:grpSp>
        <p:nvGrpSpPr>
          <p:cNvPr id="45" name="Group 11"/>
          <p:cNvGrpSpPr>
            <a:grpSpLocks/>
          </p:cNvGrpSpPr>
          <p:nvPr/>
        </p:nvGrpSpPr>
        <p:grpSpPr bwMode="auto">
          <a:xfrm>
            <a:off x="6348318" y="3974116"/>
            <a:ext cx="2575862" cy="2394402"/>
            <a:chOff x="4714857" y="2173288"/>
            <a:chExt cx="4130675" cy="3839683"/>
          </a:xfrm>
        </p:grpSpPr>
        <p:sp>
          <p:nvSpPr>
            <p:cNvPr id="46" name="Text Box 7"/>
            <p:cNvSpPr txBox="1">
              <a:spLocks noChangeArrowheads="1"/>
            </p:cNvSpPr>
            <p:nvPr/>
          </p:nvSpPr>
          <p:spPr bwMode="auto">
            <a:xfrm>
              <a:off x="4714857" y="5321997"/>
              <a:ext cx="4130675" cy="690974"/>
            </a:xfrm>
            <a:prstGeom prst="rect">
              <a:avLst/>
            </a:prstGeom>
            <a:noFill/>
            <a:ln w="1587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100" dirty="0">
                  <a:solidFill>
                    <a:schemeClr val="accent3"/>
                  </a:solidFill>
                  <a:latin typeface="+mn-lt"/>
                </a:rPr>
                <a:t>Z BACKSCATTER X-RAY OF THE SAME SUITCASE</a:t>
              </a:r>
            </a:p>
          </p:txBody>
        </p:sp>
        <p:pic>
          <p:nvPicPr>
            <p:cNvPr id="47" name="Picture 14" descr="Gem_3threat_BX_LP.tif"/>
            <p:cNvPicPr>
              <a:picLocks noChangeAspect="1"/>
            </p:cNvPicPr>
            <p:nvPr/>
          </p:nvPicPr>
          <p:blipFill>
            <a:blip r:embed="rId5" cstate="print"/>
            <a:srcRect l="18849" t="6036" r="21230" b="9950"/>
            <a:stretch>
              <a:fillRect/>
            </a:stretch>
          </p:blipFill>
          <p:spPr bwMode="auto">
            <a:xfrm>
              <a:off x="5118100" y="2173288"/>
              <a:ext cx="3365500" cy="3109912"/>
            </a:xfrm>
            <a:prstGeom prst="rect">
              <a:avLst/>
            </a:prstGeom>
            <a:noFill/>
            <a:ln w="22225">
              <a:solidFill>
                <a:schemeClr val="tx1"/>
              </a:solidFill>
              <a:round/>
              <a:headEnd/>
              <a:tailEnd/>
            </a:ln>
          </p:spPr>
        </p:pic>
      </p:grpSp>
      <p:cxnSp>
        <p:nvCxnSpPr>
          <p:cNvPr id="49" name="Straight Arrow Connector 48"/>
          <p:cNvCxnSpPr/>
          <p:nvPr/>
        </p:nvCxnSpPr>
        <p:spPr>
          <a:xfrm flipV="1">
            <a:off x="2203358" y="4245169"/>
            <a:ext cx="2915111" cy="944289"/>
          </a:xfrm>
          <a:prstGeom prst="straightConnector1">
            <a:avLst/>
          </a:prstGeom>
          <a:ln w="15875"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 flipV="1">
            <a:off x="2186352" y="4603279"/>
            <a:ext cx="2932119" cy="591607"/>
          </a:xfrm>
          <a:prstGeom prst="straightConnector1">
            <a:avLst/>
          </a:prstGeom>
          <a:ln w="15875"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 flipV="1">
            <a:off x="2203358" y="4954292"/>
            <a:ext cx="2915111" cy="240592"/>
          </a:xfrm>
          <a:prstGeom prst="straightConnector1">
            <a:avLst/>
          </a:prstGeom>
          <a:ln w="15875"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>
            <a:off x="2186352" y="5189457"/>
            <a:ext cx="2932119" cy="75661"/>
          </a:xfrm>
          <a:prstGeom prst="straightConnector1">
            <a:avLst/>
          </a:prstGeom>
          <a:ln w="15875"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>
            <a:off x="2243687" y="5227288"/>
            <a:ext cx="2874781" cy="292935"/>
          </a:xfrm>
          <a:prstGeom prst="straightConnector1">
            <a:avLst/>
          </a:prstGeom>
          <a:ln w="15875"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>
            <a:off x="2203356" y="5265118"/>
            <a:ext cx="2866794" cy="537331"/>
          </a:xfrm>
          <a:prstGeom prst="straightConnector1">
            <a:avLst/>
          </a:prstGeom>
          <a:ln w="15875"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 flipH="1" flipV="1">
            <a:off x="3045526" y="4836396"/>
            <a:ext cx="2048623" cy="4391"/>
          </a:xfrm>
          <a:prstGeom prst="straightConnector1">
            <a:avLst/>
          </a:prstGeom>
          <a:ln w="15875">
            <a:solidFill>
              <a:srgbClr val="008000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/>
          <p:nvPr/>
        </p:nvCxnSpPr>
        <p:spPr>
          <a:xfrm flipH="1" flipV="1">
            <a:off x="3055115" y="5125597"/>
            <a:ext cx="2085014" cy="71451"/>
          </a:xfrm>
          <a:prstGeom prst="straightConnector1">
            <a:avLst/>
          </a:prstGeom>
          <a:ln w="15875">
            <a:solidFill>
              <a:srgbClr val="008000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/>
          <p:nvPr/>
        </p:nvCxnSpPr>
        <p:spPr>
          <a:xfrm flipH="1" flipV="1">
            <a:off x="3021295" y="4954293"/>
            <a:ext cx="2085015" cy="227015"/>
          </a:xfrm>
          <a:prstGeom prst="straightConnector1">
            <a:avLst/>
          </a:prstGeom>
          <a:ln w="15875">
            <a:solidFill>
              <a:srgbClr val="008000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/>
          <p:nvPr/>
        </p:nvCxnSpPr>
        <p:spPr>
          <a:xfrm flipH="1" flipV="1">
            <a:off x="3055115" y="5225699"/>
            <a:ext cx="2072822" cy="66839"/>
          </a:xfrm>
          <a:prstGeom prst="straightConnector1">
            <a:avLst/>
          </a:prstGeom>
          <a:ln w="15875">
            <a:solidFill>
              <a:srgbClr val="008000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/>
          <p:cNvCxnSpPr/>
          <p:nvPr/>
        </p:nvCxnSpPr>
        <p:spPr>
          <a:xfrm flipH="1" flipV="1">
            <a:off x="3033454" y="4497489"/>
            <a:ext cx="2176828" cy="95915"/>
          </a:xfrm>
          <a:prstGeom prst="straightConnector1">
            <a:avLst/>
          </a:prstGeom>
          <a:ln w="15875">
            <a:solidFill>
              <a:srgbClr val="008000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Arrow Connector 59"/>
          <p:cNvCxnSpPr/>
          <p:nvPr/>
        </p:nvCxnSpPr>
        <p:spPr>
          <a:xfrm flipH="1">
            <a:off x="3066393" y="5292536"/>
            <a:ext cx="2060691" cy="0"/>
          </a:xfrm>
          <a:prstGeom prst="straightConnector1">
            <a:avLst/>
          </a:prstGeom>
          <a:ln w="15875">
            <a:solidFill>
              <a:srgbClr val="008000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 flipH="1" flipV="1">
            <a:off x="3024325" y="5600205"/>
            <a:ext cx="2078948" cy="91552"/>
          </a:xfrm>
          <a:prstGeom prst="straightConnector1">
            <a:avLst/>
          </a:prstGeom>
          <a:ln w="15875">
            <a:solidFill>
              <a:srgbClr val="008000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/>
          <p:nvPr/>
        </p:nvCxnSpPr>
        <p:spPr>
          <a:xfrm flipH="1">
            <a:off x="3055115" y="5802448"/>
            <a:ext cx="2078948" cy="71880"/>
          </a:xfrm>
          <a:prstGeom prst="straightConnector1">
            <a:avLst/>
          </a:prstGeom>
          <a:ln w="15875">
            <a:solidFill>
              <a:srgbClr val="008000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/>
          <p:nvPr/>
        </p:nvCxnSpPr>
        <p:spPr>
          <a:xfrm flipH="1" flipV="1">
            <a:off x="3066393" y="5385104"/>
            <a:ext cx="2066879" cy="98756"/>
          </a:xfrm>
          <a:prstGeom prst="straightConnector1">
            <a:avLst/>
          </a:prstGeom>
          <a:ln w="15875">
            <a:solidFill>
              <a:srgbClr val="008000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Arrow Connector 63"/>
          <p:cNvCxnSpPr/>
          <p:nvPr/>
        </p:nvCxnSpPr>
        <p:spPr>
          <a:xfrm flipH="1" flipV="1">
            <a:off x="3033454" y="5674110"/>
            <a:ext cx="1894072" cy="218603"/>
          </a:xfrm>
          <a:prstGeom prst="straightConnector1">
            <a:avLst/>
          </a:prstGeom>
          <a:ln w="15875">
            <a:solidFill>
              <a:srgbClr val="008000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/>
          <p:cNvCxnSpPr/>
          <p:nvPr/>
        </p:nvCxnSpPr>
        <p:spPr>
          <a:xfrm flipH="1" flipV="1">
            <a:off x="3066389" y="5202385"/>
            <a:ext cx="2097082" cy="40329"/>
          </a:xfrm>
          <a:prstGeom prst="straightConnector1">
            <a:avLst/>
          </a:prstGeom>
          <a:ln w="15875">
            <a:solidFill>
              <a:srgbClr val="008000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/>
          <p:nvPr/>
        </p:nvCxnSpPr>
        <p:spPr>
          <a:xfrm flipH="1">
            <a:off x="3055115" y="4881817"/>
            <a:ext cx="2097082" cy="19749"/>
          </a:xfrm>
          <a:prstGeom prst="straightConnector1">
            <a:avLst/>
          </a:prstGeom>
          <a:ln w="15875">
            <a:solidFill>
              <a:srgbClr val="008000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7" name="Group 66"/>
          <p:cNvGrpSpPr/>
          <p:nvPr/>
        </p:nvGrpSpPr>
        <p:grpSpPr>
          <a:xfrm>
            <a:off x="1276750" y="5023433"/>
            <a:ext cx="966937" cy="650677"/>
            <a:chOff x="497017" y="3581356"/>
            <a:chExt cx="966937" cy="650677"/>
          </a:xfrm>
        </p:grpSpPr>
        <p:sp>
          <p:nvSpPr>
            <p:cNvPr id="68" name="Rectangle 15"/>
            <p:cNvSpPr/>
            <p:nvPr/>
          </p:nvSpPr>
          <p:spPr>
            <a:xfrm>
              <a:off x="903514" y="3581356"/>
              <a:ext cx="560440" cy="342900"/>
            </a:xfrm>
            <a:custGeom>
              <a:avLst/>
              <a:gdLst/>
              <a:ahLst/>
              <a:cxnLst/>
              <a:rect l="l" t="t" r="r" b="b"/>
              <a:pathLst>
                <a:path w="723725" h="342900">
                  <a:moveTo>
                    <a:pt x="0" y="0"/>
                  </a:moveTo>
                  <a:lnTo>
                    <a:pt x="511628" y="0"/>
                  </a:lnTo>
                  <a:lnTo>
                    <a:pt x="511628" y="85802"/>
                  </a:lnTo>
                  <a:lnTo>
                    <a:pt x="723725" y="85802"/>
                  </a:lnTo>
                  <a:lnTo>
                    <a:pt x="723725" y="268682"/>
                  </a:lnTo>
                  <a:lnTo>
                    <a:pt x="511628" y="268682"/>
                  </a:lnTo>
                  <a:lnTo>
                    <a:pt x="511628" y="342900"/>
                  </a:lnTo>
                  <a:lnTo>
                    <a:pt x="0" y="342900"/>
                  </a:lnTo>
                  <a:close/>
                </a:path>
              </a:pathLst>
            </a:custGeom>
            <a:gradFill>
              <a:gsLst>
                <a:gs pos="0">
                  <a:srgbClr val="5F5F5F"/>
                </a:gs>
                <a:gs pos="52000">
                  <a:srgbClr val="FFFFFF"/>
                </a:gs>
                <a:gs pos="99000">
                  <a:schemeClr val="tx1">
                    <a:lumMod val="65000"/>
                    <a:lumOff val="35000"/>
                  </a:schemeClr>
                </a:gs>
              </a:gsLst>
              <a:lin ang="5400000" scaled="0"/>
            </a:gradFill>
            <a:ln w="28575">
              <a:noFill/>
            </a:ln>
            <a:effectLst/>
          </p:spPr>
          <p:style>
            <a:lnRef idx="1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9" name="TextBox 68"/>
            <p:cNvSpPr txBox="1"/>
            <p:nvPr/>
          </p:nvSpPr>
          <p:spPr bwMode="auto">
            <a:xfrm>
              <a:off x="497017" y="3924256"/>
              <a:ext cx="184731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rtlCol="0">
              <a:spAutoFit/>
            </a:bodyPr>
            <a:lstStyle/>
            <a:p>
              <a:endParaRPr lang="en-US" sz="1400" dirty="0" smtClean="0">
                <a:solidFill>
                  <a:schemeClr val="tx1"/>
                </a:solidFill>
                <a:latin typeface="Arial Narrow" pitchFamily="34" charset="0"/>
              </a:endParaRPr>
            </a:p>
          </p:txBody>
        </p:sp>
      </p:grpSp>
      <p:sp>
        <p:nvSpPr>
          <p:cNvPr id="70" name="Rectangle 6"/>
          <p:cNvSpPr txBox="1">
            <a:spLocks noChangeArrowheads="1"/>
          </p:cNvSpPr>
          <p:nvPr/>
        </p:nvSpPr>
        <p:spPr bwMode="auto">
          <a:xfrm>
            <a:off x="304677" y="3806868"/>
            <a:ext cx="1300233" cy="2031520"/>
          </a:xfrm>
          <a:prstGeom prst="roundRect">
            <a:avLst>
              <a:gd name="adj" fmla="val 6722"/>
            </a:avLst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175" indent="4763" algn="l" rtl="0" eaLnBrk="1" fontAlgn="base" hangingPunct="1">
              <a:spcBef>
                <a:spcPts val="1200"/>
              </a:spcBef>
              <a:spcAft>
                <a:spcPct val="0"/>
              </a:spcAft>
              <a:buFont typeface="Arial" pitchFamily="34" charset="0"/>
              <a:defRPr sz="1800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14350" indent="-231775" algn="l" rtl="0" eaLnBrk="1" fontAlgn="base" hangingPunct="1">
              <a:spcBef>
                <a:spcPts val="800"/>
              </a:spcBef>
              <a:spcAft>
                <a:spcPct val="0"/>
              </a:spcAft>
              <a:buClr>
                <a:srgbClr val="C00000"/>
              </a:buClr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030288" indent="-230188" algn="l" rtl="0" eaLnBrk="1" fontAlgn="base" hangingPunct="1">
              <a:spcBef>
                <a:spcPts val="800"/>
              </a:spcBef>
              <a:spcAft>
                <a:spcPct val="0"/>
              </a:spcAft>
              <a:buClr>
                <a:srgbClr val="4A5C78"/>
              </a:buClr>
              <a:buSzPct val="80000"/>
              <a:buFont typeface="Wingdings 3" pitchFamily="18" charset="2"/>
              <a:buChar char="}"/>
              <a:tabLst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482725" indent="-284163" algn="l" rtl="0" eaLnBrk="1" fontAlgn="base" hangingPunct="1">
              <a:spcBef>
                <a:spcPts val="800"/>
              </a:spcBef>
              <a:spcAft>
                <a:spcPct val="0"/>
              </a:spcAft>
              <a:buClr>
                <a:schemeClr val="bg2">
                  <a:lumMod val="50000"/>
                </a:schemeClr>
              </a:buClr>
              <a:buSzPct val="90000"/>
              <a:buFont typeface="Arial" pitchFamily="34" charset="0"/>
              <a:buChar char="–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944688" indent="-231775" algn="l" rtl="0" eaLnBrk="1" fontAlgn="base" hangingPunct="1">
              <a:spcBef>
                <a:spcPts val="800"/>
              </a:spcBef>
              <a:spcAft>
                <a:spcPct val="0"/>
              </a:spcAft>
              <a:buClr>
                <a:srgbClr val="4A5C78"/>
              </a:buClr>
              <a:buFont typeface="Arial" pitchFamily="34" charset="0"/>
              <a:buChar char="»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en-US" sz="1200" dirty="0" smtClean="0">
                <a:solidFill>
                  <a:srgbClr val="FF0000"/>
                </a:solidFill>
              </a:rPr>
              <a:t>BACKSCATTER </a:t>
            </a:r>
            <a:r>
              <a:rPr lang="en-US" sz="1200" b="0" dirty="0" smtClean="0">
                <a:solidFill>
                  <a:srgbClr val="FF0000"/>
                </a:solidFill>
              </a:rPr>
              <a:t>X-rays </a:t>
            </a:r>
            <a:r>
              <a:rPr lang="en-US" sz="1200" b="0" dirty="0">
                <a:solidFill>
                  <a:srgbClr val="FF0000"/>
                </a:solidFill>
              </a:rPr>
              <a:t>detect by reflecting an X-ray beam from a target to a detector on the near side, creating </a:t>
            </a:r>
            <a:r>
              <a:rPr lang="en-US" sz="1200" b="0" dirty="0" smtClean="0">
                <a:solidFill>
                  <a:srgbClr val="FF0000"/>
                </a:solidFill>
              </a:rPr>
              <a:t>an image </a:t>
            </a:r>
            <a:r>
              <a:rPr lang="en-US" sz="1200" b="0" dirty="0">
                <a:solidFill>
                  <a:srgbClr val="FF0000"/>
                </a:solidFill>
              </a:rPr>
              <a:t>that is easy to interpret and understand. </a:t>
            </a:r>
          </a:p>
          <a:p>
            <a:pPr marL="0" indent="0"/>
            <a:endParaRPr lang="en-US" sz="1200" dirty="0">
              <a:solidFill>
                <a:schemeClr val="accent3"/>
              </a:solidFill>
            </a:endParaRPr>
          </a:p>
        </p:txBody>
      </p:sp>
      <p:sp>
        <p:nvSpPr>
          <p:cNvPr id="71" name="Rectangle 6"/>
          <p:cNvSpPr txBox="1">
            <a:spLocks noChangeArrowheads="1"/>
          </p:cNvSpPr>
          <p:nvPr/>
        </p:nvSpPr>
        <p:spPr bwMode="auto">
          <a:xfrm>
            <a:off x="304677" y="1697109"/>
            <a:ext cx="1300233" cy="1543899"/>
          </a:xfrm>
          <a:prstGeom prst="roundRect">
            <a:avLst>
              <a:gd name="adj" fmla="val 6722"/>
            </a:avLst>
          </a:prstGeom>
          <a:ln w="25400" cap="flat" cmpd="sng" algn="ctr">
            <a:solidFill>
              <a:schemeClr val="accent1"/>
            </a:solidFill>
            <a:prstDash val="solid"/>
            <a:miter lim="800000"/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175" indent="4763" algn="l" rtl="0" eaLnBrk="1" fontAlgn="base" hangingPunct="1">
              <a:spcBef>
                <a:spcPts val="1200"/>
              </a:spcBef>
              <a:spcAft>
                <a:spcPct val="0"/>
              </a:spcAft>
              <a:buFont typeface="Arial" pitchFamily="34" charset="0"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231775" algn="l" rtl="0" eaLnBrk="1" fontAlgn="base" hangingPunct="1">
              <a:spcBef>
                <a:spcPts val="800"/>
              </a:spcBef>
              <a:spcAft>
                <a:spcPct val="0"/>
              </a:spcAft>
              <a:buClr>
                <a:srgbClr val="C00000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30288" indent="-230188" algn="l" rtl="0" eaLnBrk="1" fontAlgn="base" hangingPunct="1">
              <a:spcBef>
                <a:spcPts val="800"/>
              </a:spcBef>
              <a:spcAft>
                <a:spcPct val="0"/>
              </a:spcAft>
              <a:buClr>
                <a:srgbClr val="4A5C78"/>
              </a:buClr>
              <a:buSzPct val="80000"/>
              <a:buFont typeface="Wingdings 3" pitchFamily="18" charset="2"/>
              <a:buChar char="}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82725" indent="-284163" algn="l" rtl="0" eaLnBrk="1" fontAlgn="base" hangingPunct="1">
              <a:spcBef>
                <a:spcPts val="800"/>
              </a:spcBef>
              <a:spcAft>
                <a:spcPct val="0"/>
              </a:spcAft>
              <a:buClr>
                <a:schemeClr val="bg2">
                  <a:lumMod val="50000"/>
                </a:schemeClr>
              </a:buClr>
              <a:buSzPct val="90000"/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44688" indent="-231775" algn="l" rtl="0" eaLnBrk="1" fontAlgn="base" hangingPunct="1">
              <a:spcBef>
                <a:spcPts val="800"/>
              </a:spcBef>
              <a:spcAft>
                <a:spcPct val="0"/>
              </a:spcAft>
              <a:buClr>
                <a:srgbClr val="4A5C78"/>
              </a:buClr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en-US" sz="1200" dirty="0" smtClean="0">
                <a:solidFill>
                  <a:srgbClr val="FF0000"/>
                </a:solidFill>
              </a:rPr>
              <a:t>TRANSMISSION </a:t>
            </a:r>
            <a:br>
              <a:rPr lang="en-US" sz="1200" dirty="0" smtClean="0">
                <a:solidFill>
                  <a:srgbClr val="FF0000"/>
                </a:solidFill>
              </a:rPr>
            </a:br>
            <a:r>
              <a:rPr lang="en-US" sz="1200" b="0" dirty="0" smtClean="0">
                <a:solidFill>
                  <a:srgbClr val="FF0000"/>
                </a:solidFill>
              </a:rPr>
              <a:t>X-rays detect by passing an </a:t>
            </a:r>
            <a:br>
              <a:rPr lang="en-US" sz="1200" b="0" dirty="0" smtClean="0">
                <a:solidFill>
                  <a:srgbClr val="FF0000"/>
                </a:solidFill>
              </a:rPr>
            </a:br>
            <a:r>
              <a:rPr lang="en-US" sz="1200" b="0" dirty="0" smtClean="0">
                <a:solidFill>
                  <a:srgbClr val="FF0000"/>
                </a:solidFill>
              </a:rPr>
              <a:t>X-ray beam through a target to a detector </a:t>
            </a:r>
            <a:br>
              <a:rPr lang="en-US" sz="1200" b="0" dirty="0" smtClean="0">
                <a:solidFill>
                  <a:srgbClr val="FF0000"/>
                </a:solidFill>
              </a:rPr>
            </a:br>
            <a:r>
              <a:rPr lang="en-US" sz="1200" b="0" dirty="0" smtClean="0">
                <a:solidFill>
                  <a:srgbClr val="FF0000"/>
                </a:solidFill>
              </a:rPr>
              <a:t>on the far side</a:t>
            </a:r>
            <a:r>
              <a:rPr lang="en-US" sz="1200" dirty="0" smtClean="0">
                <a:solidFill>
                  <a:srgbClr val="FF0000"/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447978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8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8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8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8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6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8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4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8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2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8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0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8"/>
                                            </p:cond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1" presetID="22" presetClass="entr" presetSubtype="2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1"/>
                                            </p:cond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4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6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8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1" presetID="22" presetClass="entr" presetSubtype="2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1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4" presetID="22" presetClass="entr" presetSubtype="2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4"/>
                                            </p:cond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2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8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1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4"/>
                                            </p:cond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7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8"/>
                                            </p:cond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1"/>
                                            </p:cond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4" presetID="22" presetClass="entr" presetSubtype="2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4"/>
                                            </p:cond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7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25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1"/>
                                            </p:cond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9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4"/>
                                            </p:cond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875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8"/>
                                            </p:cond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0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1"/>
                                            </p:cond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04" presetID="22" presetClass="entr" presetSubtype="2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4"/>
                                            </p:cond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3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8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28" grpId="0" animBg="1"/>
      <p:bldP spid="7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Portable </a:t>
            </a:r>
            <a:r>
              <a:rPr lang="en-US" dirty="0" smtClean="0"/>
              <a:t>/ Mobile Backscatter Products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CFC1630-5BDC-4CD1-9938-F73F9946ACFC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831" y="990600"/>
            <a:ext cx="2754775" cy="2133600"/>
          </a:xfrm>
          <a:prstGeom prst="rect">
            <a:avLst/>
          </a:prstGeom>
        </p:spPr>
      </p:pic>
      <p:pic>
        <p:nvPicPr>
          <p:cNvPr id="8" name="Picture 2" descr="C:\Documents and Settings\Anne\Desktop\3 carts2 PPT.jpg"/>
          <p:cNvPicPr>
            <a:picLocks noChangeAspect="1" noChangeArrowheads="1"/>
          </p:cNvPicPr>
          <p:nvPr/>
        </p:nvPicPr>
        <p:blipFill>
          <a:blip r:embed="rId4" cstate="print"/>
          <a:srcRect l="37447" t="35897" r="24864"/>
          <a:stretch>
            <a:fillRect/>
          </a:stretch>
        </p:blipFill>
        <p:spPr bwMode="auto">
          <a:xfrm>
            <a:off x="3808231" y="1371600"/>
            <a:ext cx="1264920" cy="1621692"/>
          </a:xfrm>
          <a:prstGeom prst="rect">
            <a:avLst/>
          </a:prstGeom>
          <a:noFill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2"/>
          <a:stretch/>
        </p:blipFill>
        <p:spPr bwMode="auto">
          <a:xfrm>
            <a:off x="5332231" y="1143000"/>
            <a:ext cx="1766055" cy="1714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5" name="Group 34"/>
          <p:cNvGrpSpPr/>
          <p:nvPr/>
        </p:nvGrpSpPr>
        <p:grpSpPr>
          <a:xfrm>
            <a:off x="563521" y="4598022"/>
            <a:ext cx="8228053" cy="1767885"/>
            <a:chOff x="563521" y="4704352"/>
            <a:chExt cx="8228053" cy="1767885"/>
          </a:xfrm>
        </p:grpSpPr>
        <p:sp>
          <p:nvSpPr>
            <p:cNvPr id="24" name="Pentagon 23"/>
            <p:cNvSpPr/>
            <p:nvPr/>
          </p:nvSpPr>
          <p:spPr>
            <a:xfrm>
              <a:off x="563521" y="4704352"/>
              <a:ext cx="8228053" cy="1767885"/>
            </a:xfrm>
            <a:prstGeom prst="homePlat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568266" y="6018924"/>
              <a:ext cx="7330011" cy="435935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270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568266" y="5580728"/>
              <a:ext cx="7330011" cy="435935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1270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ectangle 31"/>
            <p:cNvSpPr/>
            <p:nvPr/>
          </p:nvSpPr>
          <p:spPr>
            <a:xfrm>
              <a:off x="568266" y="5142532"/>
              <a:ext cx="7330011" cy="435935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270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568282" y="4710222"/>
              <a:ext cx="7330011" cy="43593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1270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TextBox 10"/>
            <p:cNvSpPr txBox="1"/>
            <p:nvPr/>
          </p:nvSpPr>
          <p:spPr bwMode="auto">
            <a:xfrm>
              <a:off x="3494088" y="5192250"/>
              <a:ext cx="1752600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rtlCol="0">
              <a:spAutoFit/>
            </a:bodyPr>
            <a:lstStyle/>
            <a:p>
              <a:r>
                <a:rPr lang="en-US" sz="1400" dirty="0" smtClean="0">
                  <a:solidFill>
                    <a:schemeClr val="tx1"/>
                  </a:solidFill>
                  <a:latin typeface="Arial Narrow" pitchFamily="34" charset="0"/>
                </a:rPr>
                <a:t>Decreasing Size</a:t>
              </a:r>
            </a:p>
          </p:txBody>
        </p:sp>
        <p:sp>
          <p:nvSpPr>
            <p:cNvPr id="12" name="TextBox 11"/>
            <p:cNvSpPr txBox="1"/>
            <p:nvPr/>
          </p:nvSpPr>
          <p:spPr bwMode="auto">
            <a:xfrm>
              <a:off x="3303588" y="5641794"/>
              <a:ext cx="2133600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rtlCol="0">
              <a:spAutoFit/>
            </a:bodyPr>
            <a:lstStyle/>
            <a:p>
              <a:r>
                <a:rPr lang="en-US" sz="1400" dirty="0" smtClean="0">
                  <a:solidFill>
                    <a:schemeClr val="tx1"/>
                  </a:solidFill>
                  <a:latin typeface="Arial Narrow" pitchFamily="34" charset="0"/>
                </a:rPr>
                <a:t>Decreasing Penetration</a:t>
              </a:r>
            </a:p>
          </p:txBody>
        </p:sp>
        <p:sp>
          <p:nvSpPr>
            <p:cNvPr id="13" name="TextBox 12"/>
            <p:cNvSpPr txBox="1"/>
            <p:nvPr/>
          </p:nvSpPr>
          <p:spPr bwMode="auto">
            <a:xfrm>
              <a:off x="3297885" y="4756316"/>
              <a:ext cx="2133600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rtlCol="0">
              <a:spAutoFit/>
            </a:bodyPr>
            <a:lstStyle/>
            <a:p>
              <a:r>
                <a:rPr lang="en-US" sz="1400" dirty="0">
                  <a:solidFill>
                    <a:schemeClr val="accent6">
                      <a:lumMod val="20000"/>
                      <a:lumOff val="80000"/>
                    </a:schemeClr>
                  </a:solidFill>
                </a:rPr>
                <a:t>Increasing </a:t>
              </a:r>
              <a:r>
                <a:rPr lang="en-US" sz="1400" dirty="0" smtClean="0">
                  <a:solidFill>
                    <a:schemeClr val="accent6">
                      <a:lumMod val="20000"/>
                      <a:lumOff val="80000"/>
                    </a:schemeClr>
                  </a:solidFill>
                </a:rPr>
                <a:t>portability</a:t>
              </a:r>
              <a:endParaRPr lang="en-US" sz="1400" dirty="0">
                <a:solidFill>
                  <a:schemeClr val="accent6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14" name="TextBox 13"/>
            <p:cNvSpPr txBox="1"/>
            <p:nvPr/>
          </p:nvSpPr>
          <p:spPr bwMode="auto">
            <a:xfrm>
              <a:off x="2677614" y="6075959"/>
              <a:ext cx="3429000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rtlCol="0">
              <a:spAutoFit/>
            </a:bodyPr>
            <a:lstStyle/>
            <a:p>
              <a:r>
                <a:rPr lang="en-US" sz="1400" dirty="0" smtClean="0">
                  <a:solidFill>
                    <a:schemeClr val="tx1"/>
                  </a:solidFill>
                </a:rPr>
                <a:t>Increasing time to scan a large object</a:t>
              </a:r>
              <a:endParaRPr lang="en-US" sz="1400" dirty="0">
                <a:solidFill>
                  <a:schemeClr val="tx1"/>
                </a:solidFill>
              </a:endParaRPr>
            </a:p>
          </p:txBody>
        </p:sp>
      </p:grpSp>
      <p:graphicFrame>
        <p:nvGraphicFramePr>
          <p:cNvPr id="19" name="Table 18"/>
          <p:cNvGraphicFramePr>
            <a:graphicFrameLocks noGrp="1"/>
          </p:cNvGraphicFramePr>
          <p:nvPr>
            <p:extLst/>
          </p:nvPr>
        </p:nvGraphicFramePr>
        <p:xfrm>
          <a:off x="379231" y="2971800"/>
          <a:ext cx="815340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7962"/>
                <a:gridCol w="1693398"/>
                <a:gridCol w="1630680"/>
                <a:gridCol w="1630680"/>
                <a:gridCol w="1630680"/>
              </a:tblGrid>
              <a:tr h="370840">
                <a:tc>
                  <a:txBody>
                    <a:bodyPr/>
                    <a:lstStyle/>
                    <a:p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ZBV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AXISS Family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Portable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Handheld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Energy</a:t>
                      </a:r>
                      <a:endParaRPr lang="en-US" sz="16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225 </a:t>
                      </a:r>
                      <a:r>
                        <a:rPr lang="en-US" sz="1600" dirty="0" err="1" smtClean="0"/>
                        <a:t>keV</a:t>
                      </a:r>
                      <a:endParaRPr lang="en-US" sz="16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140keV</a:t>
                      </a:r>
                      <a:endParaRPr lang="en-US" sz="16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70 </a:t>
                      </a:r>
                      <a:r>
                        <a:rPr lang="en-US" sz="1600" dirty="0" err="1" smtClean="0"/>
                        <a:t>keV</a:t>
                      </a:r>
                      <a:endParaRPr lang="en-US" sz="16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70 </a:t>
                      </a:r>
                      <a:r>
                        <a:rPr lang="en-US" sz="1600" dirty="0" err="1" smtClean="0"/>
                        <a:t>keV</a:t>
                      </a:r>
                      <a:endParaRPr lang="en-US" sz="16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Steel Penetration</a:t>
                      </a:r>
                      <a:endParaRPr lang="en-US" sz="16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8mm</a:t>
                      </a:r>
                      <a:endParaRPr lang="en-US" sz="16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3-5 mm</a:t>
                      </a:r>
                      <a:endParaRPr lang="en-US" sz="16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smtClean="0"/>
                        <a:t>1-3</a:t>
                      </a:r>
                      <a:r>
                        <a:rPr lang="en-US" sz="1600" baseline="0" smtClean="0"/>
                        <a:t> mm</a:t>
                      </a:r>
                      <a:endParaRPr lang="en-US" sz="16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none</a:t>
                      </a:r>
                      <a:endParaRPr lang="en-US" sz="16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Viewing Distance</a:t>
                      </a:r>
                      <a:endParaRPr lang="en-US" sz="16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4 m</a:t>
                      </a:r>
                      <a:endParaRPr lang="en-US" sz="16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3 m</a:t>
                      </a:r>
                      <a:endParaRPr lang="en-US" sz="16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1 m</a:t>
                      </a:r>
                      <a:endParaRPr lang="en-US" sz="16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15 cm</a:t>
                      </a:r>
                      <a:endParaRPr lang="en-US" sz="16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68083" y="1722820"/>
            <a:ext cx="1502712" cy="1172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97789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Modular Backscatter imager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FF51B6-D914-4CD8-952E-66C026513EA0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833589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Motorized Cart Configuration</a:t>
            </a:r>
            <a:endParaRPr lang="en-US" sz="32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CFC1630-5BDC-4CD1-9938-F73F9946ACFC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04800" y="944880"/>
            <a:ext cx="8226425" cy="4968240"/>
          </a:xfrm>
        </p:spPr>
        <p:txBody>
          <a:bodyPr/>
          <a:lstStyle/>
          <a:p>
            <a:r>
              <a:rPr lang="en-US" sz="1600" dirty="0" smtClean="0"/>
              <a:t>Powered Cart: push cart, powered by battery</a:t>
            </a:r>
          </a:p>
          <a:p>
            <a:r>
              <a:rPr lang="en-US" sz="1600" dirty="0" smtClean="0"/>
              <a:t>Powered lift raises imager up to 104” (264 cm) high</a:t>
            </a:r>
          </a:p>
          <a:p>
            <a:pPr>
              <a:spcBef>
                <a:spcPts val="600"/>
              </a:spcBef>
            </a:pPr>
            <a:r>
              <a:rPr lang="en-US" sz="1600" dirty="0"/>
              <a:t>Size (with imager): </a:t>
            </a:r>
            <a:r>
              <a:rPr lang="en-US" sz="1600" dirty="0" smtClean="0"/>
              <a:t>30” (w) </a:t>
            </a:r>
            <a:r>
              <a:rPr lang="en-US" sz="1600" dirty="0"/>
              <a:t>x </a:t>
            </a:r>
            <a:r>
              <a:rPr lang="en-US" sz="1600" dirty="0" smtClean="0"/>
              <a:t>54” (l) x 52” (h) (lowest level)</a:t>
            </a:r>
          </a:p>
          <a:p>
            <a:pPr>
              <a:spcBef>
                <a:spcPts val="600"/>
              </a:spcBef>
            </a:pPr>
            <a:r>
              <a:rPr lang="en-US" sz="1600" dirty="0"/>
              <a:t>	 </a:t>
            </a:r>
            <a:r>
              <a:rPr lang="en-US" sz="1600" dirty="0" smtClean="0"/>
              <a:t>            76 cm (w) x 137 cm (l) x 132 cm (h)</a:t>
            </a:r>
            <a:endParaRPr lang="en-US" sz="1600" dirty="0"/>
          </a:p>
          <a:p>
            <a:r>
              <a:rPr lang="en-US" sz="1600" dirty="0" smtClean="0"/>
              <a:t>Total weight (cart and imager): ~950 </a:t>
            </a:r>
            <a:r>
              <a:rPr lang="en-US" sz="1600" dirty="0" err="1" smtClean="0"/>
              <a:t>lbs</a:t>
            </a:r>
            <a:r>
              <a:rPr lang="en-US" sz="1600" dirty="0" smtClean="0"/>
              <a:t> (430 kg)</a:t>
            </a:r>
          </a:p>
          <a:p>
            <a:r>
              <a:rPr lang="en-US" sz="1600" dirty="0" smtClean="0"/>
              <a:t>Fits through 32” door (81 cm)</a:t>
            </a:r>
          </a:p>
          <a:p>
            <a:endParaRPr lang="en-US" dirty="0"/>
          </a:p>
        </p:txBody>
      </p:sp>
      <p:sp>
        <p:nvSpPr>
          <p:cNvPr id="11" name="TextBox 10"/>
          <p:cNvSpPr txBox="1"/>
          <p:nvPr/>
        </p:nvSpPr>
        <p:spPr bwMode="auto">
          <a:xfrm>
            <a:off x="762000" y="5715000"/>
            <a:ext cx="20574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chemeClr val="tx1"/>
                </a:solidFill>
                <a:latin typeface="Arial Narrow" pitchFamily="34" charset="0"/>
              </a:rPr>
              <a:t>At lowest lift position 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 bwMode="auto">
          <a:xfrm>
            <a:off x="6380967" y="5791200"/>
            <a:ext cx="200103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At highest lift position - 2.6m </a:t>
            </a:r>
            <a:r>
              <a:rPr lang="en-US" sz="1400" dirty="0">
                <a:solidFill>
                  <a:schemeClr val="tx1"/>
                </a:solidFill>
              </a:rPr>
              <a:t>(</a:t>
            </a:r>
            <a:r>
              <a:rPr lang="en-US" sz="1400" dirty="0" smtClean="0">
                <a:solidFill>
                  <a:schemeClr val="tx1"/>
                </a:solidFill>
              </a:rPr>
              <a:t>104”)  </a:t>
            </a:r>
            <a:r>
              <a:rPr lang="en-US" sz="1400" dirty="0">
                <a:solidFill>
                  <a:schemeClr val="tx1"/>
                </a:solidFill>
              </a:rPr>
              <a:t>high</a:t>
            </a:r>
          </a:p>
        </p:txBody>
      </p:sp>
      <p:pic>
        <p:nvPicPr>
          <p:cNvPr id="16" name="Picture 2" descr="C:\Documents and Settings\Anne\Desktop\3 carts2 PPT.jpg"/>
          <p:cNvPicPr>
            <a:picLocks noChangeAspect="1" noChangeArrowheads="1"/>
          </p:cNvPicPr>
          <p:nvPr/>
        </p:nvPicPr>
        <p:blipFill>
          <a:blip r:embed="rId2" cstate="print"/>
          <a:srcRect l="74411" r="1429" b="6410"/>
          <a:stretch>
            <a:fillRect/>
          </a:stretch>
        </p:blipFill>
        <p:spPr bwMode="auto">
          <a:xfrm>
            <a:off x="6477000" y="914400"/>
            <a:ext cx="1696233" cy="4953000"/>
          </a:xfrm>
          <a:prstGeom prst="rect">
            <a:avLst/>
          </a:prstGeom>
          <a:noFill/>
        </p:spPr>
      </p:pic>
      <p:pic>
        <p:nvPicPr>
          <p:cNvPr id="17" name="Picture 2" descr="C:\Documents and Settings\Anne\Desktop\3 carts2 PPT.jpg"/>
          <p:cNvPicPr>
            <a:picLocks noChangeAspect="1" noChangeArrowheads="1"/>
          </p:cNvPicPr>
          <p:nvPr/>
        </p:nvPicPr>
        <p:blipFill>
          <a:blip r:embed="rId2" cstate="print"/>
          <a:srcRect l="37447" t="35897" r="24864"/>
          <a:stretch>
            <a:fillRect/>
          </a:stretch>
        </p:blipFill>
        <p:spPr bwMode="auto">
          <a:xfrm>
            <a:off x="3505200" y="2971800"/>
            <a:ext cx="2496312" cy="3200400"/>
          </a:xfrm>
          <a:prstGeom prst="rect">
            <a:avLst/>
          </a:prstGeom>
          <a:noFill/>
        </p:spPr>
      </p:pic>
      <p:pic>
        <p:nvPicPr>
          <p:cNvPr id="18" name="Picture 2" descr="C:\Documents and Settings\Anne\Desktop\3 carts2 PPT.jpg"/>
          <p:cNvPicPr>
            <a:picLocks noChangeAspect="1" noChangeArrowheads="1"/>
          </p:cNvPicPr>
          <p:nvPr/>
        </p:nvPicPr>
        <p:blipFill>
          <a:blip r:embed="rId2" cstate="print"/>
          <a:srcRect t="46154" r="61586" b="5128"/>
          <a:stretch>
            <a:fillRect/>
          </a:stretch>
        </p:blipFill>
        <p:spPr bwMode="auto">
          <a:xfrm>
            <a:off x="457200" y="3200400"/>
            <a:ext cx="2630404" cy="25146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8615042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1026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 smtClean="0"/>
              <a:t>Inspecting Vehicles Entering Secure Facilities</a:t>
            </a:r>
          </a:p>
        </p:txBody>
      </p:sp>
      <p:pic>
        <p:nvPicPr>
          <p:cNvPr id="93187" name="Picture 1027" descr="C:\Documents and Settings\Anne\Desktop\Near Finals\City truck line PPT.jpg"/>
          <p:cNvPicPr>
            <a:picLocks noChangeAspect="1" noChangeArrowheads="1"/>
          </p:cNvPicPr>
          <p:nvPr/>
        </p:nvPicPr>
        <p:blipFill>
          <a:blip r:embed="rId2" cstate="print"/>
          <a:srcRect l="10294" t="11771"/>
          <a:stretch>
            <a:fillRect/>
          </a:stretch>
        </p:blipFill>
        <p:spPr bwMode="auto">
          <a:xfrm>
            <a:off x="4191000" y="3048000"/>
            <a:ext cx="4648200" cy="3427001"/>
          </a:xfrm>
          <a:prstGeom prst="roundRect">
            <a:avLst>
              <a:gd name="adj" fmla="val 6961"/>
            </a:avLst>
          </a:prstGeom>
          <a:noFill/>
          <a:ln w="25400" algn="ctr">
            <a:solidFill>
              <a:schemeClr val="bg2"/>
            </a:solidFill>
            <a:miter lim="800000"/>
            <a:headEnd/>
            <a:tailEnd/>
          </a:ln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4C6F4-1B77-4940-AE52-F542208BC1C8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10" name="Picture 2" descr="C:\Documents and Settings\Anne\Desktop\Parking Garage truck21v2 PPT.jpg"/>
          <p:cNvPicPr>
            <a:picLocks noChangeAspect="1" noChangeArrowheads="1"/>
          </p:cNvPicPr>
          <p:nvPr/>
        </p:nvPicPr>
        <p:blipFill>
          <a:blip r:embed="rId3" cstate="print"/>
          <a:srcRect r="5497" b="7777"/>
          <a:stretch>
            <a:fillRect/>
          </a:stretch>
        </p:blipFill>
        <p:spPr bwMode="auto">
          <a:xfrm>
            <a:off x="228600" y="838200"/>
            <a:ext cx="5105400" cy="3200400"/>
          </a:xfrm>
          <a:prstGeom prst="roundRect">
            <a:avLst>
              <a:gd name="adj" fmla="val 6961"/>
            </a:avLst>
          </a:prstGeom>
          <a:noFill/>
          <a:ln w="25400" algn="ctr">
            <a:solidFill>
              <a:schemeClr val="bg2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24820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2" name="Picture 8" descr="http://www.lasplash.com/uploads/3/uhaul_rental_truck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2590800"/>
            <a:ext cx="3379788" cy="232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3"/>
          <p:cNvSpPr txBox="1">
            <a:spLocks noChangeArrowheads="1"/>
          </p:cNvSpPr>
          <p:nvPr/>
        </p:nvSpPr>
        <p:spPr bwMode="auto">
          <a:xfrm>
            <a:off x="609600" y="990600"/>
            <a:ext cx="81534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>
              <a:lnSpc>
                <a:spcPct val="90000"/>
              </a:lnSpc>
              <a:spcBef>
                <a:spcPct val="50000"/>
              </a:spcBef>
              <a:buClr>
                <a:schemeClr val="hlink"/>
              </a:buClr>
              <a:buSzPct val="90000"/>
              <a:defRPr/>
            </a:pPr>
            <a:endParaRPr lang="en-US" b="0" kern="0" dirty="0">
              <a:latin typeface="+mn-lt"/>
              <a:cs typeface="+mn-cs"/>
            </a:endParaRPr>
          </a:p>
        </p:txBody>
      </p:sp>
      <p:sp>
        <p:nvSpPr>
          <p:cNvPr id="83974" name="Title 2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 smtClean="0"/>
              <a:t>VBIED: </a:t>
            </a:r>
            <a:r>
              <a:rPr lang="en-US" kern="0" dirty="0" smtClean="0"/>
              <a:t>Rental Truck with 55 Gallon Drums of ANFO simulant</a:t>
            </a:r>
            <a:r>
              <a:rPr lang="en-US" dirty="0" smtClean="0"/>
              <a:t> </a:t>
            </a:r>
          </a:p>
        </p:txBody>
      </p:sp>
      <p:pic>
        <p:nvPicPr>
          <p:cNvPr id="8397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0" y="1371600"/>
            <a:ext cx="5105400" cy="5043488"/>
          </a:xfrm>
          <a:prstGeom prst="roundRect">
            <a:avLst>
              <a:gd name="adj" fmla="val 6961"/>
            </a:avLst>
          </a:prstGeom>
          <a:noFill/>
          <a:ln w="25400" algn="ctr">
            <a:solidFill>
              <a:schemeClr val="bg2"/>
            </a:solidFill>
            <a:miter lim="800000"/>
            <a:headEnd/>
            <a:tailEnd/>
          </a:ln>
        </p:spPr>
      </p:pic>
      <p:sp>
        <p:nvSpPr>
          <p:cNvPr id="13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CFC1630-5BDC-4CD1-9938-F73F9946ACFC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245037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17055"/>
            <a:ext cx="7924801" cy="838200"/>
          </a:xfrm>
        </p:spPr>
        <p:txBody>
          <a:bodyPr/>
          <a:lstStyle/>
          <a:p>
            <a:r>
              <a:rPr lang="en-US" dirty="0" smtClean="0"/>
              <a:t>VBIED – 25 Lbs Threat Material in Passenger Door</a:t>
            </a:r>
            <a:br>
              <a:rPr lang="en-US" dirty="0" smtClean="0"/>
            </a:br>
            <a:r>
              <a:rPr lang="en-US" dirty="0" smtClean="0"/>
              <a:t>( 24” from Target )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295400"/>
            <a:ext cx="8184203" cy="5106830"/>
          </a:xfrm>
          <a:prstGeom prst="roundRect">
            <a:avLst>
              <a:gd name="adj" fmla="val 6961"/>
            </a:avLst>
          </a:prstGeom>
          <a:noFill/>
          <a:ln w="25400" algn="ctr">
            <a:solidFill>
              <a:schemeClr val="bg2"/>
            </a:solidFill>
            <a:miter lim="800000"/>
            <a:headEnd/>
            <a:tailEnd/>
          </a:ln>
        </p:spPr>
      </p:pic>
      <p:pic>
        <p:nvPicPr>
          <p:cNvPr id="4" name="Picture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712" y="1295400"/>
            <a:ext cx="2286000" cy="2286000"/>
          </a:xfrm>
          <a:prstGeom prst="roundRect">
            <a:avLst>
              <a:gd name="adj" fmla="val 6961"/>
            </a:avLst>
          </a:prstGeom>
          <a:noFill/>
          <a:ln w="25400" algn="ctr">
            <a:solidFill>
              <a:schemeClr val="bg2"/>
            </a:solidFill>
            <a:miter lim="800000"/>
            <a:headEnd/>
            <a:tailEnd/>
          </a:ln>
        </p:spPr>
      </p:pic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17E3C77-9FB5-4FD6-ACEE-1422A9AF85A4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0202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52400"/>
            <a:ext cx="8001001" cy="838200"/>
          </a:xfrm>
        </p:spPr>
        <p:txBody>
          <a:bodyPr/>
          <a:lstStyle/>
          <a:p>
            <a:r>
              <a:rPr lang="en-US" dirty="0" smtClean="0"/>
              <a:t>VBIED – 25 Lbs Threat Material in Trunk (Side View)</a:t>
            </a:r>
            <a:br>
              <a:rPr lang="en-US" dirty="0" smtClean="0"/>
            </a:br>
            <a:r>
              <a:rPr lang="en-US" dirty="0" smtClean="0"/>
              <a:t> ( 24” from Target )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1200" y="1118616"/>
            <a:ext cx="7962899" cy="5029199"/>
          </a:xfrm>
          <a:prstGeom prst="roundRect">
            <a:avLst>
              <a:gd name="adj" fmla="val 6961"/>
            </a:avLst>
          </a:prstGeom>
          <a:noFill/>
          <a:ln w="25400" algn="ctr">
            <a:solidFill>
              <a:schemeClr val="bg2"/>
            </a:solidFill>
            <a:miter lim="800000"/>
            <a:headEnd/>
            <a:tailEnd/>
          </a:ln>
        </p:spPr>
      </p:pic>
      <p:pic>
        <p:nvPicPr>
          <p:cNvPr id="4" name="Picture 3" descr="N:\Handy\Modular Bx threat car imgs\Threat Car Photographs\IMG_014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1143000"/>
            <a:ext cx="2286000" cy="2286000"/>
          </a:xfrm>
          <a:prstGeom prst="roundRect">
            <a:avLst>
              <a:gd name="adj" fmla="val 6961"/>
            </a:avLst>
          </a:prstGeom>
          <a:noFill/>
          <a:ln w="25400" algn="ctr">
            <a:solidFill>
              <a:schemeClr val="bg2"/>
            </a:solidFill>
            <a:miter lim="800000"/>
            <a:headEnd/>
            <a:tailEnd/>
          </a:ln>
        </p:spPr>
      </p:pic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17E3C77-9FB5-4FD6-ACEE-1422A9AF85A4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4645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AXISS Family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FF51B6-D914-4CD8-952E-66C026513EA0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103429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idx="1"/>
          </p:nvPr>
        </p:nvSpPr>
        <p:spPr>
          <a:xfrm>
            <a:off x="381000" y="990600"/>
            <a:ext cx="8382000" cy="4968240"/>
          </a:xfrm>
        </p:spPr>
        <p:txBody>
          <a:bodyPr>
            <a:normAutofit/>
          </a:bodyPr>
          <a:lstStyle/>
          <a:p>
            <a:pPr marL="0" indent="-228600"/>
            <a:r>
              <a:rPr lang="en-US" dirty="0" smtClean="0"/>
              <a:t>Small Backscatter Imaging </a:t>
            </a:r>
            <a:r>
              <a:rPr lang="en-US" dirty="0" smtClean="0"/>
              <a:t>System</a:t>
            </a:r>
          </a:p>
          <a:p>
            <a:pPr>
              <a:spcBef>
                <a:spcPct val="75000"/>
              </a:spcBef>
            </a:pPr>
            <a:r>
              <a:rPr lang="en-US" dirty="0" smtClean="0"/>
              <a:t>Flexible </a:t>
            </a:r>
            <a:r>
              <a:rPr lang="en-US" dirty="0" smtClean="0"/>
              <a:t>solutions for the detection of explosives</a:t>
            </a:r>
            <a:r>
              <a:rPr lang="en-US" dirty="0"/>
              <a:t>, drugs, currency and other organic threats and </a:t>
            </a:r>
            <a:r>
              <a:rPr lang="en-US" dirty="0" smtClean="0"/>
              <a:t>contraband</a:t>
            </a:r>
          </a:p>
          <a:p>
            <a:pPr>
              <a:spcBef>
                <a:spcPct val="75000"/>
              </a:spcBef>
            </a:pPr>
            <a:r>
              <a:rPr lang="en-US" dirty="0" smtClean="0"/>
              <a:t>Depending on conveyance platform, fits through doors</a:t>
            </a:r>
            <a:endParaRPr lang="en-US" dirty="0"/>
          </a:p>
          <a:p>
            <a:pPr marL="0" indent="-228600"/>
            <a:r>
              <a:rPr lang="en-US" dirty="0" smtClean="0"/>
              <a:t>Sees into objects that are inconvenient to open or difficult to x-ray with transmission systems like bicycles, panel trucks, trunks, planes, boxes, etc.</a:t>
            </a:r>
          </a:p>
          <a:p>
            <a:pPr marL="0" indent="-228600"/>
            <a:r>
              <a:rPr lang="en-US" dirty="0"/>
              <a:t>More portable than a </a:t>
            </a:r>
            <a:r>
              <a:rPr lang="en-US" dirty="0" smtClean="0"/>
              <a:t>ZBV</a:t>
            </a:r>
          </a:p>
          <a:p>
            <a:pPr lvl="2"/>
            <a:endParaRPr lang="en-US" dirty="0" smtClean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AXISS (Advanced X-ray imaging, Single </a:t>
            </a:r>
            <a:r>
              <a:rPr lang="en-US" dirty="0" smtClean="0"/>
              <a:t>Sided) Family 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FF51B6-D914-4CD8-952E-66C026513EA0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  <p:grpSp>
        <p:nvGrpSpPr>
          <p:cNvPr id="17" name="Group 16"/>
          <p:cNvGrpSpPr/>
          <p:nvPr/>
        </p:nvGrpSpPr>
        <p:grpSpPr>
          <a:xfrm>
            <a:off x="2752995" y="3711932"/>
            <a:ext cx="2687174" cy="1958199"/>
            <a:chOff x="2752995" y="3711932"/>
            <a:chExt cx="2687174" cy="1958199"/>
          </a:xfrm>
        </p:grpSpPr>
        <p:pic>
          <p:nvPicPr>
            <p:cNvPr id="24" name="Picture 4" descr="H:\My Documents\CRAD\AXISS Family\Dimensions\AXISS-front-Dec-2011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44947" y="3711932"/>
              <a:ext cx="1796904" cy="16043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TextBox 14"/>
            <p:cNvSpPr txBox="1"/>
            <p:nvPr/>
          </p:nvSpPr>
          <p:spPr bwMode="auto">
            <a:xfrm>
              <a:off x="4770689" y="5349603"/>
              <a:ext cx="669480" cy="320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2"/>
                  </a:solidFill>
                  <a:latin typeface="Arial Narrow" pitchFamily="34" charset="0"/>
                  <a:ea typeface="MS PGothic"/>
                  <a:cs typeface="MS PGothic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2"/>
                  </a:solidFill>
                  <a:latin typeface="Arial Narrow" pitchFamily="34" charset="0"/>
                  <a:ea typeface="MS PGothic"/>
                  <a:cs typeface="MS PGothic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2"/>
                  </a:solidFill>
                  <a:latin typeface="Arial Narrow" pitchFamily="34" charset="0"/>
                  <a:ea typeface="MS PGothic"/>
                  <a:cs typeface="MS PGothic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2"/>
                  </a:solidFill>
                  <a:latin typeface="Arial Narrow" pitchFamily="34" charset="0"/>
                  <a:ea typeface="MS PGothic"/>
                  <a:cs typeface="MS PGothic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2"/>
                  </a:solidFill>
                  <a:latin typeface="Arial Narrow" pitchFamily="34" charset="0"/>
                  <a:ea typeface="MS PGothic"/>
                  <a:cs typeface="MS PGothic"/>
                </a:defRPr>
              </a:lvl5pPr>
              <a:lvl6pPr marL="2286000" algn="l" defTabSz="914400" rtl="0" eaLnBrk="1" latinLnBrk="0" hangingPunct="1">
                <a:defRPr sz="2400" b="1" kern="1200">
                  <a:solidFill>
                    <a:schemeClr val="tx2"/>
                  </a:solidFill>
                  <a:latin typeface="Arial Narrow" pitchFamily="34" charset="0"/>
                  <a:ea typeface="MS PGothic"/>
                  <a:cs typeface="MS PGothic"/>
                </a:defRPr>
              </a:lvl6pPr>
              <a:lvl7pPr marL="2743200" algn="l" defTabSz="914400" rtl="0" eaLnBrk="1" latinLnBrk="0" hangingPunct="1">
                <a:defRPr sz="2400" b="1" kern="1200">
                  <a:solidFill>
                    <a:schemeClr val="tx2"/>
                  </a:solidFill>
                  <a:latin typeface="Arial Narrow" pitchFamily="34" charset="0"/>
                  <a:ea typeface="MS PGothic"/>
                  <a:cs typeface="MS PGothic"/>
                </a:defRPr>
              </a:lvl7pPr>
              <a:lvl8pPr marL="3200400" algn="l" defTabSz="914400" rtl="0" eaLnBrk="1" latinLnBrk="0" hangingPunct="1">
                <a:defRPr sz="2400" b="1" kern="1200">
                  <a:solidFill>
                    <a:schemeClr val="tx2"/>
                  </a:solidFill>
                  <a:latin typeface="Arial Narrow" pitchFamily="34" charset="0"/>
                  <a:ea typeface="MS PGothic"/>
                  <a:cs typeface="MS PGothic"/>
                </a:defRPr>
              </a:lvl8pPr>
              <a:lvl9pPr marL="3657600" algn="l" defTabSz="914400" rtl="0" eaLnBrk="1" latinLnBrk="0" hangingPunct="1">
                <a:defRPr sz="2400" b="1" kern="1200">
                  <a:solidFill>
                    <a:schemeClr val="tx2"/>
                  </a:solidFill>
                  <a:latin typeface="Arial Narrow" pitchFamily="34" charset="0"/>
                  <a:ea typeface="MS PGothic"/>
                  <a:cs typeface="MS PGothic"/>
                </a:defRPr>
              </a:lvl9pPr>
            </a:lstStyle>
            <a:p>
              <a:pPr algn="ctr"/>
              <a:r>
                <a:rPr lang="en-US" sz="1050" dirty="0" smtClean="0">
                  <a:solidFill>
                    <a:schemeClr val="tx1"/>
                  </a:solidFill>
                  <a:latin typeface="Arial Narrow" pitchFamily="34" charset="0"/>
                </a:rPr>
                <a:t>30”      (76 cm)</a:t>
              </a:r>
            </a:p>
          </p:txBody>
        </p:sp>
        <p:sp>
          <p:nvSpPr>
            <p:cNvPr id="18" name="TextBox 17"/>
            <p:cNvSpPr txBox="1"/>
            <p:nvPr/>
          </p:nvSpPr>
          <p:spPr bwMode="auto">
            <a:xfrm>
              <a:off x="3358477" y="5328340"/>
              <a:ext cx="658094" cy="320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2"/>
                  </a:solidFill>
                  <a:latin typeface="Arial Narrow" pitchFamily="34" charset="0"/>
                  <a:ea typeface="MS PGothic"/>
                  <a:cs typeface="MS PGothic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2"/>
                  </a:solidFill>
                  <a:latin typeface="Arial Narrow" pitchFamily="34" charset="0"/>
                  <a:ea typeface="MS PGothic"/>
                  <a:cs typeface="MS PGothic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2"/>
                  </a:solidFill>
                  <a:latin typeface="Arial Narrow" pitchFamily="34" charset="0"/>
                  <a:ea typeface="MS PGothic"/>
                  <a:cs typeface="MS PGothic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2"/>
                  </a:solidFill>
                  <a:latin typeface="Arial Narrow" pitchFamily="34" charset="0"/>
                  <a:ea typeface="MS PGothic"/>
                  <a:cs typeface="MS PGothic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2"/>
                  </a:solidFill>
                  <a:latin typeface="Arial Narrow" pitchFamily="34" charset="0"/>
                  <a:ea typeface="MS PGothic"/>
                  <a:cs typeface="MS PGothic"/>
                </a:defRPr>
              </a:lvl5pPr>
              <a:lvl6pPr marL="2286000" algn="l" defTabSz="914400" rtl="0" eaLnBrk="1" latinLnBrk="0" hangingPunct="1">
                <a:defRPr sz="2400" b="1" kern="1200">
                  <a:solidFill>
                    <a:schemeClr val="tx2"/>
                  </a:solidFill>
                  <a:latin typeface="Arial Narrow" pitchFamily="34" charset="0"/>
                  <a:ea typeface="MS PGothic"/>
                  <a:cs typeface="MS PGothic"/>
                </a:defRPr>
              </a:lvl6pPr>
              <a:lvl7pPr marL="2743200" algn="l" defTabSz="914400" rtl="0" eaLnBrk="1" latinLnBrk="0" hangingPunct="1">
                <a:defRPr sz="2400" b="1" kern="1200">
                  <a:solidFill>
                    <a:schemeClr val="tx2"/>
                  </a:solidFill>
                  <a:latin typeface="Arial Narrow" pitchFamily="34" charset="0"/>
                  <a:ea typeface="MS PGothic"/>
                  <a:cs typeface="MS PGothic"/>
                </a:defRPr>
              </a:lvl7pPr>
              <a:lvl8pPr marL="3200400" algn="l" defTabSz="914400" rtl="0" eaLnBrk="1" latinLnBrk="0" hangingPunct="1">
                <a:defRPr sz="2400" b="1" kern="1200">
                  <a:solidFill>
                    <a:schemeClr val="tx2"/>
                  </a:solidFill>
                  <a:latin typeface="Arial Narrow" pitchFamily="34" charset="0"/>
                  <a:ea typeface="MS PGothic"/>
                  <a:cs typeface="MS PGothic"/>
                </a:defRPr>
              </a:lvl8pPr>
              <a:lvl9pPr marL="3657600" algn="l" defTabSz="914400" rtl="0" eaLnBrk="1" latinLnBrk="0" hangingPunct="1">
                <a:defRPr sz="2400" b="1" kern="1200">
                  <a:solidFill>
                    <a:schemeClr val="tx2"/>
                  </a:solidFill>
                  <a:latin typeface="Arial Narrow" pitchFamily="34" charset="0"/>
                  <a:ea typeface="MS PGothic"/>
                  <a:cs typeface="MS PGothic"/>
                </a:defRPr>
              </a:lvl9pPr>
            </a:lstStyle>
            <a:p>
              <a:pPr algn="ctr"/>
              <a:r>
                <a:rPr lang="en-US" sz="1050" dirty="0" smtClean="0">
                  <a:solidFill>
                    <a:schemeClr val="tx1"/>
                  </a:solidFill>
                  <a:latin typeface="Arial Narrow" pitchFamily="34" charset="0"/>
                </a:rPr>
                <a:t>25”      (64 cm)</a:t>
              </a:r>
            </a:p>
          </p:txBody>
        </p:sp>
        <p:sp>
          <p:nvSpPr>
            <p:cNvPr id="19" name="TextBox 18"/>
            <p:cNvSpPr txBox="1"/>
            <p:nvPr/>
          </p:nvSpPr>
          <p:spPr bwMode="auto">
            <a:xfrm>
              <a:off x="2752995" y="4363541"/>
              <a:ext cx="724422" cy="3363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2"/>
                  </a:solidFill>
                  <a:latin typeface="Arial Narrow" pitchFamily="34" charset="0"/>
                  <a:ea typeface="MS PGothic"/>
                  <a:cs typeface="MS PGothic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2"/>
                  </a:solidFill>
                  <a:latin typeface="Arial Narrow" pitchFamily="34" charset="0"/>
                  <a:ea typeface="MS PGothic"/>
                  <a:cs typeface="MS PGothic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2"/>
                  </a:solidFill>
                  <a:latin typeface="Arial Narrow" pitchFamily="34" charset="0"/>
                  <a:ea typeface="MS PGothic"/>
                  <a:cs typeface="MS PGothic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2"/>
                  </a:solidFill>
                  <a:latin typeface="Arial Narrow" pitchFamily="34" charset="0"/>
                  <a:ea typeface="MS PGothic"/>
                  <a:cs typeface="MS PGothic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2"/>
                  </a:solidFill>
                  <a:latin typeface="Arial Narrow" pitchFamily="34" charset="0"/>
                  <a:ea typeface="MS PGothic"/>
                  <a:cs typeface="MS PGothic"/>
                </a:defRPr>
              </a:lvl5pPr>
              <a:lvl6pPr marL="2286000" algn="l" defTabSz="914400" rtl="0" eaLnBrk="1" latinLnBrk="0" hangingPunct="1">
                <a:defRPr sz="2400" b="1" kern="1200">
                  <a:solidFill>
                    <a:schemeClr val="tx2"/>
                  </a:solidFill>
                  <a:latin typeface="Arial Narrow" pitchFamily="34" charset="0"/>
                  <a:ea typeface="MS PGothic"/>
                  <a:cs typeface="MS PGothic"/>
                </a:defRPr>
              </a:lvl6pPr>
              <a:lvl7pPr marL="2743200" algn="l" defTabSz="914400" rtl="0" eaLnBrk="1" latinLnBrk="0" hangingPunct="1">
                <a:defRPr sz="2400" b="1" kern="1200">
                  <a:solidFill>
                    <a:schemeClr val="tx2"/>
                  </a:solidFill>
                  <a:latin typeface="Arial Narrow" pitchFamily="34" charset="0"/>
                  <a:ea typeface="MS PGothic"/>
                  <a:cs typeface="MS PGothic"/>
                </a:defRPr>
              </a:lvl7pPr>
              <a:lvl8pPr marL="3200400" algn="l" defTabSz="914400" rtl="0" eaLnBrk="1" latinLnBrk="0" hangingPunct="1">
                <a:defRPr sz="2400" b="1" kern="1200">
                  <a:solidFill>
                    <a:schemeClr val="tx2"/>
                  </a:solidFill>
                  <a:latin typeface="Arial Narrow" pitchFamily="34" charset="0"/>
                  <a:ea typeface="MS PGothic"/>
                  <a:cs typeface="MS PGothic"/>
                </a:defRPr>
              </a:lvl8pPr>
              <a:lvl9pPr marL="3657600" algn="l" defTabSz="914400" rtl="0" eaLnBrk="1" latinLnBrk="0" hangingPunct="1">
                <a:defRPr sz="2400" b="1" kern="1200">
                  <a:solidFill>
                    <a:schemeClr val="tx2"/>
                  </a:solidFill>
                  <a:latin typeface="Arial Narrow" pitchFamily="34" charset="0"/>
                  <a:ea typeface="MS PGothic"/>
                  <a:cs typeface="MS PGothic"/>
                </a:defRPr>
              </a:lvl9pPr>
            </a:lstStyle>
            <a:p>
              <a:pPr algn="ctr"/>
              <a:r>
                <a:rPr lang="en-US" sz="1050" dirty="0" smtClean="0">
                  <a:solidFill>
                    <a:schemeClr val="tx1"/>
                  </a:solidFill>
                </a:rPr>
                <a:t>32”        (81 cm)</a:t>
              </a:r>
            </a:p>
          </p:txBody>
        </p:sp>
        <p:cxnSp>
          <p:nvCxnSpPr>
            <p:cNvPr id="20" name="Straight Arrow Connector 19"/>
            <p:cNvCxnSpPr/>
            <p:nvPr/>
          </p:nvCxnSpPr>
          <p:spPr>
            <a:xfrm>
              <a:off x="3442363" y="5230003"/>
              <a:ext cx="938251" cy="181969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/>
            <p:cNvCxnSpPr/>
            <p:nvPr/>
          </p:nvCxnSpPr>
          <p:spPr>
            <a:xfrm flipV="1">
              <a:off x="4529470" y="5199321"/>
              <a:ext cx="861237" cy="212652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21"/>
            <p:cNvCxnSpPr/>
            <p:nvPr/>
          </p:nvCxnSpPr>
          <p:spPr>
            <a:xfrm rot="5400000">
              <a:off x="2845642" y="4547578"/>
              <a:ext cx="1106986" cy="1395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TextBox 22"/>
          <p:cNvSpPr txBox="1"/>
          <p:nvPr/>
        </p:nvSpPr>
        <p:spPr bwMode="auto">
          <a:xfrm>
            <a:off x="2692289" y="5893980"/>
            <a:ext cx="2966004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2"/>
                </a:solidFill>
                <a:latin typeface="Arial Narrow" pitchFamily="34" charset="0"/>
                <a:ea typeface="MS PGothic"/>
                <a:cs typeface="MS PGothic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2"/>
                </a:solidFill>
                <a:latin typeface="Arial Narrow" pitchFamily="34" charset="0"/>
                <a:ea typeface="MS PGothic"/>
                <a:cs typeface="MS PGothic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2"/>
                </a:solidFill>
                <a:latin typeface="Arial Narrow" pitchFamily="34" charset="0"/>
                <a:ea typeface="MS PGothic"/>
                <a:cs typeface="MS PGothic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2"/>
                </a:solidFill>
                <a:latin typeface="Arial Narrow" pitchFamily="34" charset="0"/>
                <a:ea typeface="MS PGothic"/>
                <a:cs typeface="MS PGothic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2"/>
                </a:solidFill>
                <a:latin typeface="Arial Narrow" pitchFamily="34" charset="0"/>
                <a:ea typeface="MS PGothic"/>
                <a:cs typeface="MS PGothic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2"/>
                </a:solidFill>
                <a:latin typeface="Arial Narrow" pitchFamily="34" charset="0"/>
                <a:ea typeface="MS PGothic"/>
                <a:cs typeface="MS PGothic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2"/>
                </a:solidFill>
                <a:latin typeface="Arial Narrow" pitchFamily="34" charset="0"/>
                <a:ea typeface="MS PGothic"/>
                <a:cs typeface="MS PGothic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2"/>
                </a:solidFill>
                <a:latin typeface="Arial Narrow" pitchFamily="34" charset="0"/>
                <a:ea typeface="MS PGothic"/>
                <a:cs typeface="MS PGothic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2"/>
                </a:solidFill>
                <a:latin typeface="Arial Narrow" pitchFamily="34" charset="0"/>
                <a:ea typeface="MS PGothic"/>
                <a:cs typeface="MS PGothic"/>
              </a:defRPr>
            </a:lvl9pPr>
          </a:lstStyle>
          <a:p>
            <a:pPr algn="ctr"/>
            <a:r>
              <a:rPr lang="en-US" sz="1100" dirty="0" smtClean="0">
                <a:solidFill>
                  <a:schemeClr val="tx1"/>
                </a:solidFill>
              </a:rPr>
              <a:t>Standard Imaging Module Can be used in Multiple Configurations</a:t>
            </a:r>
          </a:p>
        </p:txBody>
      </p:sp>
      <p:sp>
        <p:nvSpPr>
          <p:cNvPr id="2" name="TextBox 1"/>
          <p:cNvSpPr txBox="1"/>
          <p:nvPr/>
        </p:nvSpPr>
        <p:spPr bwMode="auto">
          <a:xfrm>
            <a:off x="5252482" y="3657600"/>
            <a:ext cx="15310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chemeClr val="accent1"/>
                </a:solidFill>
                <a:latin typeface="Arial Narrow" pitchFamily="34" charset="0"/>
              </a:rPr>
              <a:t>AXISS Family Imager</a:t>
            </a:r>
          </a:p>
        </p:txBody>
      </p:sp>
    </p:spTree>
    <p:extLst>
      <p:ext uri="{BB962C8B-B14F-4D97-AF65-F5344CB8AC3E}">
        <p14:creationId xmlns:p14="http://schemas.microsoft.com/office/powerpoint/2010/main" val="214090606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AXISS Systems Imaging Information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CFC1630-5BDC-4CD1-9938-F73F9946ACFC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84463" y="1004455"/>
            <a:ext cx="8420100" cy="5196840"/>
          </a:xfrm>
        </p:spPr>
        <p:txBody>
          <a:bodyPr>
            <a:normAutofit fontScale="92500" lnSpcReduction="10000"/>
          </a:bodyPr>
          <a:lstStyle/>
          <a:p>
            <a:pPr indent="0">
              <a:buSzPts val="1800"/>
            </a:pPr>
            <a:r>
              <a:rPr lang="en-US" sz="1600" dirty="0">
                <a:solidFill>
                  <a:srgbClr val="000000"/>
                </a:solidFill>
                <a:latin typeface="Arial Narrow"/>
              </a:rPr>
              <a:t>X-ray source 140 </a:t>
            </a:r>
            <a:r>
              <a:rPr lang="en-US" sz="1600" dirty="0" err="1" smtClean="0">
                <a:solidFill>
                  <a:srgbClr val="000000"/>
                </a:solidFill>
                <a:latin typeface="Arial Narrow"/>
              </a:rPr>
              <a:t>keV</a:t>
            </a:r>
            <a:r>
              <a:rPr lang="en-US" sz="1600" dirty="0" smtClean="0">
                <a:solidFill>
                  <a:srgbClr val="000000"/>
                </a:solidFill>
                <a:latin typeface="Arial Narrow"/>
              </a:rPr>
              <a:t>, </a:t>
            </a:r>
            <a:r>
              <a:rPr lang="en-US" sz="1600" dirty="0" smtClean="0">
                <a:solidFill>
                  <a:srgbClr val="000000"/>
                </a:solidFill>
                <a:latin typeface="Arial Narrow"/>
              </a:rPr>
              <a:t>600 W</a:t>
            </a:r>
            <a:endParaRPr lang="en-US" sz="1600" dirty="0" smtClean="0">
              <a:solidFill>
                <a:srgbClr val="000000"/>
              </a:solidFill>
              <a:latin typeface="Arial Narrow"/>
            </a:endParaRPr>
          </a:p>
          <a:p>
            <a:pPr indent="0">
              <a:buSzPts val="1800"/>
            </a:pPr>
            <a:r>
              <a:rPr lang="en-US" sz="1600" dirty="0" smtClean="0">
                <a:solidFill>
                  <a:srgbClr val="000000"/>
                </a:solidFill>
                <a:latin typeface="Arial Narrow"/>
              </a:rPr>
              <a:t>Scan </a:t>
            </a:r>
            <a:r>
              <a:rPr lang="en-US" sz="1600" dirty="0">
                <a:solidFill>
                  <a:srgbClr val="000000"/>
                </a:solidFill>
                <a:latin typeface="Arial Narrow"/>
              </a:rPr>
              <a:t>time: </a:t>
            </a:r>
            <a:r>
              <a:rPr lang="en-US" sz="1600" dirty="0" smtClean="0">
                <a:solidFill>
                  <a:srgbClr val="000000"/>
                </a:solidFill>
                <a:latin typeface="Arial Narrow"/>
              </a:rPr>
              <a:t>Capable of taking quick scan that is lower resolution (as quick as 15s) or a higher resolution scan (as long as 2 minutes) </a:t>
            </a:r>
          </a:p>
          <a:p>
            <a:pPr indent="0">
              <a:buSzPts val="1800"/>
            </a:pPr>
            <a:r>
              <a:rPr lang="en-US" sz="1600" dirty="0" smtClean="0">
                <a:solidFill>
                  <a:srgbClr val="000000"/>
                </a:solidFill>
                <a:latin typeface="Arial Narrow"/>
              </a:rPr>
              <a:t>System </a:t>
            </a:r>
            <a:r>
              <a:rPr lang="en-US" sz="1600" dirty="0">
                <a:solidFill>
                  <a:srgbClr val="000000"/>
                </a:solidFill>
                <a:latin typeface="Arial Narrow"/>
              </a:rPr>
              <a:t>provides its own scan motion through Curvilinear Scanning: Turret rotates horizontally while scanning</a:t>
            </a:r>
          </a:p>
          <a:p>
            <a:pPr indent="0">
              <a:buSzPts val="1800"/>
            </a:pPr>
            <a:endParaRPr lang="en-US" sz="1600" b="0" dirty="0" smtClean="0">
              <a:solidFill>
                <a:srgbClr val="000000"/>
              </a:solidFill>
              <a:latin typeface="Arial Narrow"/>
            </a:endParaRPr>
          </a:p>
          <a:p>
            <a:pPr indent="0">
              <a:buSzPts val="1800"/>
            </a:pPr>
            <a:endParaRPr lang="en-US" sz="1600" b="0" dirty="0">
              <a:solidFill>
                <a:srgbClr val="000000"/>
              </a:solidFill>
              <a:latin typeface="Arial Narrow"/>
            </a:endParaRPr>
          </a:p>
          <a:p>
            <a:pPr indent="0">
              <a:buSzPts val="1800"/>
            </a:pPr>
            <a:endParaRPr lang="en-US" sz="1600" b="0" dirty="0" smtClean="0">
              <a:solidFill>
                <a:srgbClr val="000000"/>
              </a:solidFill>
              <a:latin typeface="Arial Narrow"/>
            </a:endParaRPr>
          </a:p>
          <a:p>
            <a:pPr indent="0">
              <a:buSzPts val="1800"/>
            </a:pPr>
            <a:endParaRPr lang="en-US" sz="1600" b="0" dirty="0" smtClean="0">
              <a:solidFill>
                <a:srgbClr val="000000"/>
              </a:solidFill>
              <a:latin typeface="Arial Narrow"/>
            </a:endParaRPr>
          </a:p>
          <a:p>
            <a:pPr indent="0">
              <a:buSzPts val="1800"/>
            </a:pPr>
            <a:endParaRPr lang="en-US" sz="1600" dirty="0" smtClean="0">
              <a:solidFill>
                <a:srgbClr val="000000"/>
              </a:solidFill>
              <a:latin typeface="Arial Narrow"/>
            </a:endParaRPr>
          </a:p>
          <a:p>
            <a:pPr indent="0">
              <a:buSzPts val="1800"/>
            </a:pPr>
            <a:r>
              <a:rPr lang="en-US" sz="1600" dirty="0" smtClean="0">
                <a:solidFill>
                  <a:srgbClr val="000000"/>
                </a:solidFill>
                <a:latin typeface="Arial Narrow"/>
              </a:rPr>
              <a:t>Field </a:t>
            </a:r>
            <a:r>
              <a:rPr lang="en-US" sz="1600" dirty="0">
                <a:solidFill>
                  <a:srgbClr val="000000"/>
                </a:solidFill>
                <a:latin typeface="Arial Narrow"/>
              </a:rPr>
              <a:t>of View: Vertical +/- 42º</a:t>
            </a:r>
          </a:p>
          <a:p>
            <a:pPr indent="0">
              <a:buSzPts val="1800"/>
            </a:pPr>
            <a:endParaRPr lang="en-US" sz="1600" b="0" dirty="0" smtClean="0">
              <a:solidFill>
                <a:srgbClr val="000000"/>
              </a:solidFill>
              <a:latin typeface="Arial Narrow"/>
            </a:endParaRPr>
          </a:p>
          <a:p>
            <a:pPr indent="0">
              <a:buSzPts val="1800"/>
            </a:pPr>
            <a:endParaRPr lang="en-US" sz="1600" b="0" dirty="0">
              <a:solidFill>
                <a:srgbClr val="000000"/>
              </a:solidFill>
              <a:latin typeface="Arial Narrow"/>
            </a:endParaRPr>
          </a:p>
          <a:p>
            <a:pPr indent="0">
              <a:buSzPts val="1800"/>
            </a:pPr>
            <a:endParaRPr lang="en-US" sz="1600" b="0" dirty="0" smtClean="0">
              <a:solidFill>
                <a:srgbClr val="000000"/>
              </a:solidFill>
              <a:latin typeface="Arial Narrow"/>
            </a:endParaRPr>
          </a:p>
          <a:p>
            <a:pPr indent="0">
              <a:buSzPts val="1800"/>
            </a:pPr>
            <a:endParaRPr lang="en-US" sz="1600" b="0" dirty="0" smtClean="0">
              <a:solidFill>
                <a:srgbClr val="000000"/>
              </a:solidFill>
              <a:latin typeface="Arial Narrow"/>
            </a:endParaRPr>
          </a:p>
          <a:p>
            <a:r>
              <a:rPr lang="en-US" sz="1600" dirty="0" smtClean="0"/>
              <a:t>Maximum distance to object being scanned: 12 feet (3.6m)</a:t>
            </a:r>
            <a:endParaRPr lang="en-US" sz="1600" dirty="0"/>
          </a:p>
        </p:txBody>
      </p:sp>
      <p:grpSp>
        <p:nvGrpSpPr>
          <p:cNvPr id="16" name="Group 15"/>
          <p:cNvGrpSpPr/>
          <p:nvPr/>
        </p:nvGrpSpPr>
        <p:grpSpPr>
          <a:xfrm>
            <a:off x="873897" y="4114800"/>
            <a:ext cx="7127103" cy="1359825"/>
            <a:chOff x="873897" y="4114800"/>
            <a:chExt cx="7127103" cy="1359825"/>
          </a:xfrm>
        </p:grpSpPr>
        <p:sp>
          <p:nvSpPr>
            <p:cNvPr id="7" name="TextBox 6"/>
            <p:cNvSpPr txBox="1"/>
            <p:nvPr/>
          </p:nvSpPr>
          <p:spPr bwMode="auto">
            <a:xfrm>
              <a:off x="873897" y="4352836"/>
              <a:ext cx="954903" cy="600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u="sng" dirty="0" smtClean="0">
                  <a:solidFill>
                    <a:schemeClr val="tx1"/>
                  </a:solidFill>
                  <a:latin typeface="Arial Narrow" pitchFamily="34" charset="0"/>
                </a:rPr>
                <a:t>Middle:</a:t>
              </a:r>
            </a:p>
            <a:p>
              <a:pPr algn="ctr"/>
              <a:r>
                <a:rPr lang="en-US" sz="1100" dirty="0" smtClean="0">
                  <a:solidFill>
                    <a:schemeClr val="tx1"/>
                  </a:solidFill>
                  <a:latin typeface="Arial Narrow" pitchFamily="34" charset="0"/>
                </a:rPr>
                <a:t> Main viewing angle</a:t>
              </a:r>
            </a:p>
          </p:txBody>
        </p:sp>
        <p:pic>
          <p:nvPicPr>
            <p:cNvPr id="10" name="Picture 3" descr="C:\Documents and Settings\Anne\Desktop\BX box Low Beams low PPT.jpg"/>
            <p:cNvPicPr>
              <a:picLocks noChangeAspect="1" noChangeArrowheads="1"/>
            </p:cNvPicPr>
            <p:nvPr/>
          </p:nvPicPr>
          <p:blipFill>
            <a:blip r:embed="rId2" cstate="print"/>
            <a:srcRect t="8000"/>
            <a:stretch>
              <a:fillRect/>
            </a:stretch>
          </p:blipFill>
          <p:spPr bwMode="auto">
            <a:xfrm>
              <a:off x="4388707" y="4267200"/>
              <a:ext cx="1250093" cy="11930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" name="Picture 3" descr="C:\Documents and Settings\Anne\Desktop\BX box Low Beams mid PPT.jpg"/>
            <p:cNvPicPr>
              <a:picLocks noChangeAspect="1" noChangeArrowheads="1"/>
            </p:cNvPicPr>
            <p:nvPr/>
          </p:nvPicPr>
          <p:blipFill>
            <a:blip r:embed="rId3" cstate="print"/>
            <a:srcRect t="11429"/>
            <a:stretch>
              <a:fillRect/>
            </a:stretch>
          </p:blipFill>
          <p:spPr bwMode="auto">
            <a:xfrm>
              <a:off x="1740636" y="4343400"/>
              <a:ext cx="1231164" cy="1131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" name="Picture 3" descr="C:\Documents and Settings\Anne\Desktop\BX box Low Beams up PPT.jpg"/>
            <p:cNvPicPr>
              <a:picLocks noChangeAspect="1" noChangeArrowheads="1"/>
            </p:cNvPicPr>
            <p:nvPr/>
          </p:nvPicPr>
          <p:blipFill>
            <a:blip r:embed="rId4" cstate="print"/>
            <a:srcRect b="14286"/>
            <a:stretch>
              <a:fillRect/>
            </a:stretch>
          </p:blipFill>
          <p:spPr bwMode="auto">
            <a:xfrm>
              <a:off x="6705600" y="4114800"/>
              <a:ext cx="1295400" cy="11518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TextBox 7"/>
            <p:cNvSpPr txBox="1"/>
            <p:nvPr/>
          </p:nvSpPr>
          <p:spPr bwMode="auto">
            <a:xfrm>
              <a:off x="2953265" y="4343400"/>
              <a:ext cx="1542535" cy="9387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u="sng" dirty="0" smtClean="0">
                  <a:solidFill>
                    <a:schemeClr val="tx1"/>
                  </a:solidFill>
                </a:rPr>
                <a:t>Bottom: </a:t>
              </a:r>
            </a:p>
            <a:p>
              <a:pPr algn="ctr"/>
              <a:r>
                <a:rPr lang="en-US" sz="1100" dirty="0" smtClean="0">
                  <a:solidFill>
                    <a:schemeClr val="tx1"/>
                  </a:solidFill>
                </a:rPr>
                <a:t>Useful for looking at objects close up (&lt;3 feet (1m)) that are on the ground (e.g. suitcase)</a:t>
              </a:r>
            </a:p>
          </p:txBody>
        </p:sp>
        <p:sp>
          <p:nvSpPr>
            <p:cNvPr id="9" name="TextBox 8"/>
            <p:cNvSpPr txBox="1"/>
            <p:nvPr/>
          </p:nvSpPr>
          <p:spPr bwMode="auto">
            <a:xfrm>
              <a:off x="5486400" y="4343400"/>
              <a:ext cx="1291011" cy="7694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u="sng" dirty="0" smtClean="0">
                  <a:solidFill>
                    <a:schemeClr val="tx1"/>
                  </a:solidFill>
                  <a:latin typeface="Arial Narrow" pitchFamily="34" charset="0"/>
                </a:rPr>
                <a:t>Top: </a:t>
              </a:r>
            </a:p>
            <a:p>
              <a:pPr algn="ctr"/>
              <a:r>
                <a:rPr lang="en-US" sz="1100" dirty="0" smtClean="0">
                  <a:solidFill>
                    <a:schemeClr val="tx1"/>
                  </a:solidFill>
                  <a:latin typeface="Arial Narrow" pitchFamily="34" charset="0"/>
                </a:rPr>
                <a:t>Useful for looking at very tall objects (e.g. truck trailer)</a:t>
              </a:r>
            </a:p>
          </p:txBody>
        </p:sp>
      </p:grpSp>
      <p:pic>
        <p:nvPicPr>
          <p:cNvPr id="2050" name="Picture 2" descr="H:\My Documents\CRAD\AXISS Family\curvilinear Anne\Curvilinear-scanning5C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5223" y="2307266"/>
            <a:ext cx="2183386" cy="1615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945784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entagon 29"/>
          <p:cNvSpPr/>
          <p:nvPr/>
        </p:nvSpPr>
        <p:spPr>
          <a:xfrm>
            <a:off x="381000" y="5257800"/>
            <a:ext cx="8458200" cy="685800"/>
          </a:xfrm>
          <a:prstGeom prst="homePlat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>
            <a:off x="304800" y="1600200"/>
            <a:ext cx="8534400" cy="31242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AXISS Family Images:</a:t>
            </a:r>
            <a:br>
              <a:rPr lang="en-US" dirty="0" smtClean="0"/>
            </a:br>
            <a:r>
              <a:rPr lang="en-US" dirty="0" smtClean="0"/>
              <a:t>Flexible Scanning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E409990-833F-4C17-9F92-D0E0E36556F1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pic>
        <p:nvPicPr>
          <p:cNvPr id="7" name="Picture 6" descr="99900000_00000398_1B_bl_a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1981359"/>
            <a:ext cx="3276600" cy="20656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 descr="99900000_00000400_1B_bl_ac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72849" y="1905767"/>
            <a:ext cx="2245850" cy="2209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05600" y="1888324"/>
            <a:ext cx="2057400" cy="2261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 bwMode="auto">
          <a:xfrm>
            <a:off x="1143000" y="4114800"/>
            <a:ext cx="21336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chemeClr val="tx1"/>
                </a:solidFill>
                <a:latin typeface="Arial Narrow" pitchFamily="34" charset="0"/>
              </a:rPr>
              <a:t>10 </a:t>
            </a:r>
            <a:r>
              <a:rPr lang="en-US" sz="1400" dirty="0" err="1" smtClean="0">
                <a:solidFill>
                  <a:schemeClr val="tx1"/>
                </a:solidFill>
                <a:latin typeface="Arial Narrow" pitchFamily="34" charset="0"/>
              </a:rPr>
              <a:t>ft</a:t>
            </a:r>
            <a:r>
              <a:rPr lang="en-US" sz="1400" dirty="0" smtClean="0">
                <a:solidFill>
                  <a:schemeClr val="tx1"/>
                </a:solidFill>
                <a:latin typeface="Arial Narrow" pitchFamily="34" charset="0"/>
              </a:rPr>
              <a:t> away</a:t>
            </a:r>
          </a:p>
        </p:txBody>
      </p:sp>
      <p:sp>
        <p:nvSpPr>
          <p:cNvPr id="11" name="TextBox 10"/>
          <p:cNvSpPr txBox="1"/>
          <p:nvPr/>
        </p:nvSpPr>
        <p:spPr bwMode="auto">
          <a:xfrm>
            <a:off x="4572000" y="4114800"/>
            <a:ext cx="13716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chemeClr val="tx1"/>
                </a:solidFill>
                <a:latin typeface="Arial Narrow" pitchFamily="34" charset="0"/>
              </a:rPr>
              <a:t>18”</a:t>
            </a:r>
          </a:p>
        </p:txBody>
      </p:sp>
      <p:sp>
        <p:nvSpPr>
          <p:cNvPr id="12" name="TextBox 11"/>
          <p:cNvSpPr txBox="1"/>
          <p:nvPr/>
        </p:nvSpPr>
        <p:spPr bwMode="auto">
          <a:xfrm>
            <a:off x="7048500" y="4114800"/>
            <a:ext cx="1371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chemeClr val="tx1"/>
                </a:solidFill>
                <a:latin typeface="Arial Narrow" pitchFamily="34" charset="0"/>
              </a:rPr>
              <a:t>12” High Resolution scan</a:t>
            </a:r>
          </a:p>
        </p:txBody>
      </p:sp>
      <p:sp>
        <p:nvSpPr>
          <p:cNvPr id="13" name="Oval 12"/>
          <p:cNvSpPr/>
          <p:nvPr/>
        </p:nvSpPr>
        <p:spPr>
          <a:xfrm>
            <a:off x="1828800" y="2789311"/>
            <a:ext cx="1143000" cy="762000"/>
          </a:xfrm>
          <a:prstGeom prst="ellipse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 rot="16200000">
            <a:off x="3910744" y="2642456"/>
            <a:ext cx="1474912" cy="1066800"/>
          </a:xfrm>
          <a:prstGeom prst="ellipse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2971800" y="3132595"/>
            <a:ext cx="1101049" cy="0"/>
          </a:xfrm>
          <a:prstGeom prst="straightConnector1">
            <a:avLst/>
          </a:prstGeom>
          <a:ln w="19050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V="1">
            <a:off x="5181600" y="3131170"/>
            <a:ext cx="1676400" cy="1425"/>
          </a:xfrm>
          <a:prstGeom prst="straightConnector1">
            <a:avLst/>
          </a:prstGeom>
          <a:ln w="19050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 bwMode="auto">
          <a:xfrm>
            <a:off x="762000" y="5334000"/>
            <a:ext cx="74676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chemeClr val="tx1"/>
                </a:solidFill>
                <a:latin typeface="Arial Narrow" pitchFamily="34" charset="0"/>
              </a:rPr>
              <a:t>Potential progression of scanning a suspect vehicle: </a:t>
            </a:r>
          </a:p>
          <a:p>
            <a:pPr algn="ctr"/>
            <a:r>
              <a:rPr lang="en-US" sz="1600" dirty="0">
                <a:solidFill>
                  <a:schemeClr val="tx1"/>
                </a:solidFill>
              </a:rPr>
              <a:t>W</a:t>
            </a:r>
            <a:r>
              <a:rPr lang="en-US" sz="1600" dirty="0" smtClean="0">
                <a:solidFill>
                  <a:schemeClr val="tx1"/>
                </a:solidFill>
                <a:latin typeface="Arial Narrow" pitchFamily="34" charset="0"/>
              </a:rPr>
              <a:t>hole view of vehicle, closer view of suspicious area, detailed view of suspicious item</a:t>
            </a:r>
          </a:p>
        </p:txBody>
      </p:sp>
    </p:spTree>
    <p:extLst>
      <p:ext uri="{BB962C8B-B14F-4D97-AF65-F5344CB8AC3E}">
        <p14:creationId xmlns:p14="http://schemas.microsoft.com/office/powerpoint/2010/main" val="127508916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AXISS Family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CFC1630-5BDC-4CD1-9938-F73F9946ACFC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89738" y="857692"/>
            <a:ext cx="8226425" cy="4968240"/>
          </a:xfrm>
        </p:spPr>
        <p:txBody>
          <a:bodyPr>
            <a:normAutofit/>
          </a:bodyPr>
          <a:lstStyle/>
          <a:p>
            <a:pPr algn="ctr"/>
            <a:r>
              <a:rPr lang="en-US" sz="2400" dirty="0" smtClean="0"/>
              <a:t>One Imager  –  Many Uses</a:t>
            </a:r>
            <a:endParaRPr lang="en-US" sz="2400" dirty="0"/>
          </a:p>
        </p:txBody>
      </p:sp>
      <p:pic>
        <p:nvPicPr>
          <p:cNvPr id="17" name="Picture 16" descr="image005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8" t="18939" r="49474" b="2568"/>
          <a:stretch/>
        </p:blipFill>
        <p:spPr bwMode="auto">
          <a:xfrm>
            <a:off x="1188745" y="3129647"/>
            <a:ext cx="1798162" cy="1722081"/>
          </a:xfrm>
          <a:prstGeom prst="roundRect">
            <a:avLst>
              <a:gd name="adj" fmla="val 6961"/>
            </a:avLst>
          </a:prstGeom>
          <a:noFill/>
          <a:ln w="25400" algn="ctr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2738" y="4926833"/>
            <a:ext cx="2116427" cy="1444715"/>
          </a:xfrm>
          <a:prstGeom prst="roundRect">
            <a:avLst>
              <a:gd name="adj" fmla="val 6961"/>
            </a:avLst>
          </a:prstGeom>
          <a:noFill/>
          <a:ln w="25400" algn="ctr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0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62252" y="4930344"/>
            <a:ext cx="2116427" cy="1441204"/>
          </a:xfrm>
          <a:prstGeom prst="roundRect">
            <a:avLst>
              <a:gd name="adj" fmla="val 6961"/>
            </a:avLst>
          </a:prstGeom>
          <a:noFill/>
          <a:ln w="25400" algn="ctr">
            <a:solidFill>
              <a:schemeClr val="bg2"/>
            </a:solidFill>
            <a:miter lim="800000"/>
            <a:headEnd/>
            <a:tailEnd/>
          </a:ln>
        </p:spPr>
      </p:pic>
      <p:pic>
        <p:nvPicPr>
          <p:cNvPr id="22" name="Picture 21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97481" y="1583789"/>
            <a:ext cx="2141684" cy="1464944"/>
          </a:xfrm>
          <a:prstGeom prst="roundRect">
            <a:avLst>
              <a:gd name="adj" fmla="val 6961"/>
            </a:avLst>
          </a:prstGeom>
          <a:noFill/>
          <a:ln w="25400" algn="ctr">
            <a:solidFill>
              <a:schemeClr val="bg2"/>
            </a:solidFill>
            <a:miter lim="800000"/>
            <a:headEnd/>
            <a:tailEnd/>
          </a:ln>
        </p:spPr>
      </p:pic>
      <p:pic>
        <p:nvPicPr>
          <p:cNvPr id="23" name="Picture 2" descr="C:\5009 - Modular Backscatter\Pictures\super axiss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9623" y="1583789"/>
            <a:ext cx="2141684" cy="1464944"/>
          </a:xfrm>
          <a:prstGeom prst="roundRect">
            <a:avLst>
              <a:gd name="adj" fmla="val 6961"/>
            </a:avLst>
          </a:prstGeom>
          <a:noFill/>
          <a:ln w="25400" algn="ctr">
            <a:solidFill>
              <a:schemeClr val="bg2"/>
            </a:solidFill>
            <a:miter lim="800000"/>
            <a:headEnd/>
            <a:tailEnd/>
          </a:ln>
        </p:spPr>
      </p:pic>
      <p:pic>
        <p:nvPicPr>
          <p:cNvPr id="1028" name="Picture 4" descr="H:\My Documents\CRAD\AXISS Family\Dimensions\AXISS-front-Dec-201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0864" y="3344080"/>
            <a:ext cx="1547185" cy="1293219"/>
          </a:xfrm>
          <a:prstGeom prst="roundRect">
            <a:avLst>
              <a:gd name="adj" fmla="val 6961"/>
            </a:avLst>
          </a:prstGeom>
          <a:noFill/>
          <a:ln w="25400" algn="ctr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:\My Documents\CRAD\AXISS Family\Pics June 2011\DSC_2631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5" t="28621" r="4680" b="16900"/>
          <a:stretch/>
        </p:blipFill>
        <p:spPr bwMode="auto">
          <a:xfrm>
            <a:off x="5902379" y="3129648"/>
            <a:ext cx="1752600" cy="1722080"/>
          </a:xfrm>
          <a:prstGeom prst="roundRect">
            <a:avLst>
              <a:gd name="adj" fmla="val 6961"/>
            </a:avLst>
          </a:prstGeom>
          <a:noFill/>
          <a:ln w="25400" algn="ctr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991181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idx="1"/>
          </p:nvPr>
        </p:nvSpPr>
        <p:spPr>
          <a:xfrm>
            <a:off x="304800" y="1127760"/>
            <a:ext cx="4876800" cy="4968240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Three programs / three prototypes</a:t>
            </a:r>
          </a:p>
          <a:p>
            <a:pPr marL="339725" lvl="1" indent="174625"/>
            <a:r>
              <a:rPr lang="en-US" dirty="0" smtClean="0"/>
              <a:t>Base Configuration</a:t>
            </a:r>
          </a:p>
          <a:p>
            <a:pPr lvl="2"/>
            <a:r>
              <a:rPr lang="en-US" dirty="0" smtClean="0"/>
              <a:t>Mounted on a motorized handcart </a:t>
            </a:r>
          </a:p>
          <a:p>
            <a:pPr lvl="2"/>
            <a:r>
              <a:rPr lang="en-US" dirty="0" smtClean="0"/>
              <a:t>Prototype developed under DHS S&amp;T contract: Modular </a:t>
            </a:r>
            <a:r>
              <a:rPr lang="en-US" dirty="0" err="1" smtClean="0"/>
              <a:t>Bx</a:t>
            </a:r>
            <a:endParaRPr lang="en-US" dirty="0" smtClean="0"/>
          </a:p>
          <a:p>
            <a:pPr lvl="1"/>
            <a:r>
              <a:rPr lang="en-US" dirty="0" smtClean="0"/>
              <a:t>Aviation </a:t>
            </a:r>
            <a:r>
              <a:rPr lang="en-US" dirty="0"/>
              <a:t>Scanner</a:t>
            </a:r>
          </a:p>
          <a:p>
            <a:pPr lvl="2"/>
            <a:r>
              <a:rPr lang="en-US" dirty="0"/>
              <a:t>M</a:t>
            </a:r>
            <a:r>
              <a:rPr lang="en-US" dirty="0" smtClean="0"/>
              <a:t>ounted </a:t>
            </a:r>
            <a:r>
              <a:rPr lang="en-US" dirty="0"/>
              <a:t>on </a:t>
            </a:r>
            <a:r>
              <a:rPr lang="en-US" dirty="0" smtClean="0"/>
              <a:t>a specialized platform </a:t>
            </a:r>
            <a:r>
              <a:rPr lang="en-US" dirty="0"/>
              <a:t>for scanning </a:t>
            </a:r>
            <a:r>
              <a:rPr lang="en-US" dirty="0" smtClean="0"/>
              <a:t>                                                            general aviation aircraft</a:t>
            </a:r>
          </a:p>
          <a:p>
            <a:pPr lvl="2"/>
            <a:r>
              <a:rPr lang="en-US" dirty="0"/>
              <a:t>Backscatter imaging ideal for scanning planes for explosives or contraband such as </a:t>
            </a:r>
            <a:r>
              <a:rPr lang="en-US" dirty="0" smtClean="0"/>
              <a:t>narcotics</a:t>
            </a:r>
            <a:endParaRPr lang="en-US" dirty="0"/>
          </a:p>
          <a:p>
            <a:pPr lvl="2"/>
            <a:r>
              <a:rPr lang="en-US" dirty="0" smtClean="0"/>
              <a:t>Prototype developed </a:t>
            </a:r>
            <a:r>
              <a:rPr lang="en-US" dirty="0"/>
              <a:t>under DHS S&amp;T </a:t>
            </a:r>
            <a:r>
              <a:rPr lang="en-US" dirty="0" smtClean="0"/>
              <a:t>contract: Aviation Scanner</a:t>
            </a:r>
          </a:p>
          <a:p>
            <a:pPr lvl="1"/>
            <a:r>
              <a:rPr lang="en-US" dirty="0"/>
              <a:t>AXISS </a:t>
            </a:r>
            <a:r>
              <a:rPr lang="en-US" dirty="0" smtClean="0"/>
              <a:t>Robot:</a:t>
            </a:r>
            <a:endParaRPr lang="en-US" dirty="0"/>
          </a:p>
          <a:p>
            <a:pPr lvl="2"/>
            <a:r>
              <a:rPr lang="en-US" dirty="0" smtClean="0"/>
              <a:t>Smaller than regular AXISS</a:t>
            </a:r>
          </a:p>
          <a:p>
            <a:pPr lvl="2"/>
            <a:r>
              <a:rPr lang="en-US" dirty="0" smtClean="0"/>
              <a:t>Remote </a:t>
            </a:r>
            <a:r>
              <a:rPr lang="en-US" dirty="0" smtClean="0"/>
              <a:t>operation for EOD applications</a:t>
            </a:r>
            <a:endParaRPr lang="en-US" dirty="0"/>
          </a:p>
          <a:p>
            <a:pPr lvl="2"/>
            <a:r>
              <a:rPr lang="en-US" dirty="0"/>
              <a:t>Prototype developed under CTTSO/TSWG </a:t>
            </a:r>
            <a:r>
              <a:rPr lang="en-US" dirty="0" smtClean="0"/>
              <a:t>contract: AXISS</a:t>
            </a:r>
            <a:endParaRPr lang="en-US" dirty="0"/>
          </a:p>
          <a:p>
            <a:pPr lvl="2"/>
            <a:endParaRPr lang="en-US" dirty="0" smtClean="0"/>
          </a:p>
        </p:txBody>
      </p:sp>
      <p:pic>
        <p:nvPicPr>
          <p:cNvPr id="3074" name="Picture 2" descr="H:\My Documents\CRAD\AXISS Family\Pics June 2011\DSC_263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5" t="28621" r="4680" b="16900"/>
          <a:stretch/>
        </p:blipFill>
        <p:spPr bwMode="auto">
          <a:xfrm>
            <a:off x="5410200" y="1051640"/>
            <a:ext cx="1752600" cy="1722080"/>
          </a:xfrm>
          <a:prstGeom prst="roundRect">
            <a:avLst>
              <a:gd name="adj" fmla="val 6961"/>
            </a:avLst>
          </a:prstGeom>
          <a:noFill/>
          <a:ln w="25400" algn="ctr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AXISS </a:t>
            </a:r>
            <a:r>
              <a:rPr lang="en-US" dirty="0" smtClean="0"/>
              <a:t>Family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8262590" y="6666019"/>
            <a:ext cx="685800" cy="182563"/>
          </a:xfrm>
        </p:spPr>
        <p:txBody>
          <a:bodyPr/>
          <a:lstStyle/>
          <a:p>
            <a:pPr>
              <a:defRPr/>
            </a:pPr>
            <a:fld id="{E7FF51B6-D914-4CD8-952E-66C026513EA0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  <p:pic>
        <p:nvPicPr>
          <p:cNvPr id="15" name="Picture 1"/>
          <p:cNvPicPr>
            <a:picLocks noChangeAspect="1" noChangeArrowheads="1"/>
          </p:cNvPicPr>
          <p:nvPr/>
        </p:nvPicPr>
        <p:blipFill rotWithShape="1">
          <a:blip r:embed="rId4" cstate="print"/>
          <a:srcRect t="4044"/>
          <a:stretch/>
        </p:blipFill>
        <p:spPr bwMode="auto">
          <a:xfrm>
            <a:off x="5040194" y="4800600"/>
            <a:ext cx="1847420" cy="1507794"/>
          </a:xfrm>
          <a:prstGeom prst="roundRect">
            <a:avLst>
              <a:gd name="adj" fmla="val 6961"/>
            </a:avLst>
          </a:prstGeom>
          <a:noFill/>
          <a:ln w="25400" algn="ctr">
            <a:solidFill>
              <a:schemeClr val="bg2"/>
            </a:solidFill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8773" y="2971800"/>
            <a:ext cx="2116427" cy="1444715"/>
          </a:xfrm>
          <a:prstGeom prst="roundRect">
            <a:avLst>
              <a:gd name="adj" fmla="val 6961"/>
            </a:avLst>
          </a:prstGeom>
          <a:noFill/>
          <a:ln w="25400" algn="ctr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 bwMode="auto">
          <a:xfrm>
            <a:off x="7085757" y="1752600"/>
            <a:ext cx="1677243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dirty="0" smtClean="0">
                <a:solidFill>
                  <a:schemeClr val="tx1"/>
                </a:solidFill>
                <a:latin typeface="Arial Narrow" pitchFamily="34" charset="0"/>
              </a:rPr>
              <a:t>Modular Backscatter</a:t>
            </a:r>
          </a:p>
        </p:txBody>
      </p:sp>
      <p:sp>
        <p:nvSpPr>
          <p:cNvPr id="13" name="TextBox 12"/>
          <p:cNvSpPr txBox="1"/>
          <p:nvPr/>
        </p:nvSpPr>
        <p:spPr bwMode="auto">
          <a:xfrm>
            <a:off x="7085757" y="3465683"/>
            <a:ext cx="1677243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dirty="0" smtClean="0">
                <a:solidFill>
                  <a:schemeClr val="tx1"/>
                </a:solidFill>
                <a:latin typeface="Arial Narrow" pitchFamily="34" charset="0"/>
              </a:rPr>
              <a:t>Aviation Scanner</a:t>
            </a:r>
          </a:p>
        </p:txBody>
      </p:sp>
      <p:sp>
        <p:nvSpPr>
          <p:cNvPr id="14" name="TextBox 13"/>
          <p:cNvSpPr txBox="1"/>
          <p:nvPr/>
        </p:nvSpPr>
        <p:spPr bwMode="auto">
          <a:xfrm>
            <a:off x="5334000" y="4555204"/>
            <a:ext cx="1317171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dirty="0" smtClean="0">
                <a:solidFill>
                  <a:schemeClr val="tx1"/>
                </a:solidFill>
                <a:latin typeface="Arial Narrow" pitchFamily="34" charset="0"/>
              </a:rPr>
              <a:t>Prototype AXISS RT</a:t>
            </a:r>
          </a:p>
        </p:txBody>
      </p:sp>
      <p:pic>
        <p:nvPicPr>
          <p:cNvPr id="16" name="Picture 15" descr="image005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8" t="18939" r="49474" b="2568"/>
          <a:stretch/>
        </p:blipFill>
        <p:spPr bwMode="auto">
          <a:xfrm>
            <a:off x="7256279" y="4800600"/>
            <a:ext cx="1316554" cy="1484730"/>
          </a:xfrm>
          <a:prstGeom prst="roundRect">
            <a:avLst>
              <a:gd name="adj" fmla="val 6961"/>
            </a:avLst>
          </a:prstGeom>
          <a:noFill/>
          <a:ln w="25400" algn="ctr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ight Arrow 4"/>
          <p:cNvSpPr/>
          <p:nvPr/>
        </p:nvSpPr>
        <p:spPr>
          <a:xfrm>
            <a:off x="6887614" y="5352465"/>
            <a:ext cx="376400" cy="381000"/>
          </a:xfrm>
          <a:prstGeom prst="rightArrow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 bwMode="auto">
          <a:xfrm>
            <a:off x="7293429" y="4546684"/>
            <a:ext cx="1317171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dirty="0" smtClean="0">
                <a:solidFill>
                  <a:schemeClr val="tx1"/>
                </a:solidFill>
                <a:latin typeface="Arial Narrow" pitchFamily="34" charset="0"/>
              </a:rPr>
              <a:t>  AXISS Robot</a:t>
            </a:r>
          </a:p>
        </p:txBody>
      </p:sp>
    </p:spTree>
    <p:extLst>
      <p:ext uri="{BB962C8B-B14F-4D97-AF65-F5344CB8AC3E}">
        <p14:creationId xmlns:p14="http://schemas.microsoft.com/office/powerpoint/2010/main" val="311957045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AXISS Robot Towed (RT) </a:t>
            </a:r>
            <a:r>
              <a:rPr lang="en-US" dirty="0"/>
              <a:t>C</a:t>
            </a:r>
            <a:r>
              <a:rPr lang="en-US" dirty="0" smtClean="0"/>
              <a:t>onfiguration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CFC1630-5BDC-4CD1-9938-F73F9946ACFC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5301" y="914400"/>
            <a:ext cx="4597694" cy="4968240"/>
          </a:xfrm>
        </p:spPr>
        <p:txBody>
          <a:bodyPr/>
          <a:lstStyle/>
          <a:p>
            <a:r>
              <a:rPr lang="en-US" sz="1600" dirty="0" smtClean="0"/>
              <a:t>Slightly different imager (smaller but 3x slower)</a:t>
            </a:r>
          </a:p>
          <a:p>
            <a:r>
              <a:rPr lang="en-US" sz="1600" dirty="0" smtClean="0"/>
              <a:t>Weight of box: ~300 </a:t>
            </a:r>
            <a:r>
              <a:rPr lang="en-US" sz="1600" dirty="0" err="1" smtClean="0"/>
              <a:t>lbs</a:t>
            </a:r>
            <a:r>
              <a:rPr lang="en-US" sz="1600" dirty="0" smtClean="0"/>
              <a:t> (135 kg)</a:t>
            </a:r>
          </a:p>
          <a:p>
            <a:r>
              <a:rPr lang="en-US" sz="1600" dirty="0" smtClean="0"/>
              <a:t>Scan time: varies 45s to 2 minutes</a:t>
            </a:r>
          </a:p>
          <a:p>
            <a:r>
              <a:rPr lang="en-US" sz="1600" dirty="0" smtClean="0"/>
              <a:t>Size: 25” x 28” x 25” (64 cm x 71 cm x 64 cm)</a:t>
            </a:r>
          </a:p>
          <a:p>
            <a:r>
              <a:rPr lang="en-US" sz="1600" dirty="0" smtClean="0"/>
              <a:t>Designed for Bomb Squad use</a:t>
            </a:r>
          </a:p>
          <a:p>
            <a:pPr lvl="1"/>
            <a:r>
              <a:rPr lang="en-US" sz="1600" dirty="0" smtClean="0"/>
              <a:t>Analysis of potential VBIEDs</a:t>
            </a:r>
          </a:p>
          <a:p>
            <a:r>
              <a:rPr lang="en-US" sz="1600" dirty="0" smtClean="0"/>
              <a:t>Towable by a bomb squad robot</a:t>
            </a:r>
          </a:p>
          <a:p>
            <a:r>
              <a:rPr lang="en-US" sz="1600" dirty="0" smtClean="0"/>
              <a:t>Provides remote imaging capability</a:t>
            </a:r>
          </a:p>
          <a:p>
            <a:endParaRPr lang="en-US" dirty="0"/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89921" y="1142915"/>
            <a:ext cx="3168255" cy="2694794"/>
          </a:xfrm>
          <a:prstGeom prst="roundRect">
            <a:avLst>
              <a:gd name="adj" fmla="val 6961"/>
            </a:avLst>
          </a:prstGeom>
          <a:noFill/>
          <a:ln w="25400" algn="ctr">
            <a:solidFill>
              <a:schemeClr val="bg2"/>
            </a:solidFill>
            <a:miter lim="800000"/>
            <a:headEnd/>
            <a:tailEnd/>
          </a:ln>
        </p:spPr>
      </p:pic>
      <p:pic>
        <p:nvPicPr>
          <p:cNvPr id="8" name="Picture 3" descr="C:\5002 - TSWG Robot - Design\Michigan Images\JPG SM Images\00010002_148_296_2_1._S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1" y="4364283"/>
            <a:ext cx="2993989" cy="1939436"/>
          </a:xfrm>
          <a:prstGeom prst="roundRect">
            <a:avLst>
              <a:gd name="adj" fmla="val 6961"/>
            </a:avLst>
          </a:prstGeom>
          <a:noFill/>
          <a:ln w="25400" algn="ctr">
            <a:solidFill>
              <a:schemeClr val="bg2"/>
            </a:solidFill>
            <a:miter lim="800000"/>
            <a:headEnd/>
            <a:tailEnd/>
          </a:ln>
        </p:spPr>
      </p:pic>
      <p:pic>
        <p:nvPicPr>
          <p:cNvPr id="9" name="Picture 1" descr="C:\5002 - TSWG Robot - Design\Michigan Images\JPG SM Images\00010002_150_300_2_1._SM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4364283"/>
            <a:ext cx="4114800" cy="1951674"/>
          </a:xfrm>
          <a:prstGeom prst="roundRect">
            <a:avLst>
              <a:gd name="adj" fmla="val 6961"/>
            </a:avLst>
          </a:prstGeom>
          <a:noFill/>
          <a:ln w="25400" algn="ctr">
            <a:solidFill>
              <a:schemeClr val="bg2"/>
            </a:solidFill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 bwMode="auto">
          <a:xfrm>
            <a:off x="2674089" y="3962315"/>
            <a:ext cx="34290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50 lb bags Fertilizer – ANFO </a:t>
            </a:r>
            <a:r>
              <a:rPr lang="en-US" sz="1600" dirty="0" err="1" smtClean="0">
                <a:solidFill>
                  <a:schemeClr val="tx1"/>
                </a:solidFill>
              </a:rPr>
              <a:t>Simulant</a:t>
            </a:r>
            <a:endParaRPr lang="en-US" sz="1600" dirty="0" smtClean="0">
              <a:solidFill>
                <a:schemeClr val="tx1"/>
              </a:solidFill>
              <a:latin typeface="Arial Narrow" pitchFamily="34" charset="0"/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 flipH="1">
            <a:off x="1981200" y="4300869"/>
            <a:ext cx="1925782" cy="1033131"/>
          </a:xfrm>
          <a:prstGeom prst="straightConnector1">
            <a:avLst/>
          </a:prstGeom>
          <a:ln w="19050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4170218" y="4300869"/>
            <a:ext cx="1849582" cy="1261731"/>
          </a:xfrm>
          <a:prstGeom prst="straightConnector1">
            <a:avLst/>
          </a:prstGeom>
          <a:ln w="19050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5719888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Aviation Scanner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FF51B6-D914-4CD8-952E-66C026513EA0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029196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General Aviation Scanner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CFC1630-5BDC-4CD1-9938-F73F9946ACFC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29205" y="1015475"/>
            <a:ext cx="4159667" cy="4968240"/>
          </a:xfrm>
        </p:spPr>
        <p:txBody>
          <a:bodyPr/>
          <a:lstStyle/>
          <a:p>
            <a:r>
              <a:rPr lang="en-US" dirty="0" smtClean="0"/>
              <a:t>Scans executive and private planes </a:t>
            </a:r>
          </a:p>
          <a:p>
            <a:r>
              <a:rPr lang="en-US" dirty="0" smtClean="0"/>
              <a:t>Mounted on a rugged platform that includes:</a:t>
            </a:r>
          </a:p>
          <a:p>
            <a:pPr marL="288925" indent="-285750">
              <a:buFont typeface="Arial" pitchFamily="34" charset="0"/>
              <a:buChar char="•"/>
            </a:pPr>
            <a:r>
              <a:rPr lang="en-US" sz="1600" dirty="0" smtClean="0"/>
              <a:t>Omni-directional wheels that allow for                                                                                                      precise control and maneuverability</a:t>
            </a:r>
          </a:p>
          <a:p>
            <a:pPr marL="288925" indent="-285750">
              <a:buFont typeface="Arial" pitchFamily="34" charset="0"/>
              <a:buChar char="•"/>
            </a:pPr>
            <a:r>
              <a:rPr lang="en-US" sz="1600" dirty="0" smtClean="0"/>
              <a:t>Motorized lift that can lift imager up to                                                                                                                     17 </a:t>
            </a:r>
            <a:r>
              <a:rPr lang="en-US" sz="1600" dirty="0" err="1" smtClean="0"/>
              <a:t>ft</a:t>
            </a:r>
            <a:r>
              <a:rPr lang="en-US" sz="1600" dirty="0" smtClean="0"/>
              <a:t> (5.2m) high to see under and over wings and fuselage</a:t>
            </a:r>
          </a:p>
          <a:p>
            <a:pPr marL="288925" indent="-285750">
              <a:buFont typeface="Arial" pitchFamily="34" charset="0"/>
              <a:buChar char="•"/>
            </a:pPr>
            <a:r>
              <a:rPr lang="en-US" sz="1600" dirty="0" smtClean="0"/>
              <a:t>Full battery powered operation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9962" y="1500897"/>
            <a:ext cx="4513037" cy="3001417"/>
          </a:xfrm>
          <a:prstGeom prst="roundRect">
            <a:avLst>
              <a:gd name="adj" fmla="val 6961"/>
            </a:avLst>
          </a:prstGeom>
          <a:noFill/>
          <a:ln w="25400" algn="ctr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 descr="H:\My Documents\CRAD\Aviation scanner\Photos Dec 2011\ASE_Airport-854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962"/>
          <a:stretch/>
        </p:blipFill>
        <p:spPr bwMode="auto">
          <a:xfrm>
            <a:off x="6052792" y="4724400"/>
            <a:ext cx="2710207" cy="1605812"/>
          </a:xfrm>
          <a:prstGeom prst="roundRect">
            <a:avLst>
              <a:gd name="adj" fmla="val 6961"/>
            </a:avLst>
          </a:prstGeom>
          <a:noFill/>
          <a:ln w="25400" algn="ctr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7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040"/>
          <a:stretch/>
        </p:blipFill>
        <p:spPr bwMode="auto">
          <a:xfrm>
            <a:off x="2471148" y="4017405"/>
            <a:ext cx="3335956" cy="2312808"/>
          </a:xfrm>
          <a:prstGeom prst="roundRect">
            <a:avLst>
              <a:gd name="adj" fmla="val 6961"/>
            </a:avLst>
          </a:prstGeom>
          <a:noFill/>
          <a:ln w="25400" algn="ctr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026827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Aviation Scanner: </a:t>
            </a:r>
            <a:r>
              <a:rPr lang="en-US" dirty="0" smtClean="0"/>
              <a:t>Contraband Inside Aircraft</a:t>
            </a:r>
            <a:endParaRPr lang="en-US" dirty="0"/>
          </a:p>
        </p:txBody>
      </p:sp>
      <p:grpSp>
        <p:nvGrpSpPr>
          <p:cNvPr id="23" name="Group 22"/>
          <p:cNvGrpSpPr/>
          <p:nvPr/>
        </p:nvGrpSpPr>
        <p:grpSpPr>
          <a:xfrm>
            <a:off x="590350" y="1426950"/>
            <a:ext cx="7862888" cy="5060950"/>
            <a:chOff x="1289050" y="1657350"/>
            <a:chExt cx="7481888" cy="4679950"/>
          </a:xfrm>
        </p:grpSpPr>
        <p:pic>
          <p:nvPicPr>
            <p:cNvPr id="1026" name="Picture 2" descr="99900000_00000685_1B_den_00000_14745_SQ_sharpen"/>
            <p:cNvPicPr>
              <a:picLocks noChangeAspect="1" noChangeArrowheads="1"/>
            </p:cNvPicPr>
            <p:nvPr/>
          </p:nvPicPr>
          <p:blipFill>
            <a:blip r:embed="rId2" cstate="print">
              <a:lum bright="-12000"/>
            </a:blip>
            <a:srcRect l="4762" r="1587"/>
            <a:stretch>
              <a:fillRect/>
            </a:stretch>
          </p:blipFill>
          <p:spPr bwMode="auto">
            <a:xfrm>
              <a:off x="1289050" y="1657350"/>
              <a:ext cx="7481888" cy="4679950"/>
            </a:xfrm>
            <a:prstGeom prst="rect">
              <a:avLst/>
            </a:prstGeom>
            <a:noFill/>
          </p:spPr>
        </p:pic>
        <p:sp>
          <p:nvSpPr>
            <p:cNvPr id="1029" name="Text Box 5"/>
            <p:cNvSpPr txBox="1">
              <a:spLocks noChangeArrowheads="1"/>
            </p:cNvSpPr>
            <p:nvPr/>
          </p:nvSpPr>
          <p:spPr bwMode="auto">
            <a:xfrm>
              <a:off x="7585075" y="3108325"/>
              <a:ext cx="1062038" cy="673100"/>
            </a:xfrm>
            <a:prstGeom prst="rect">
              <a:avLst/>
            </a:prstGeom>
            <a:solidFill>
              <a:srgbClr val="000000">
                <a:alpha val="50000"/>
              </a:srgbClr>
            </a:solidFill>
            <a:ln w="38100" cap="sq" algn="ctr">
              <a:noFill/>
              <a:miter lim="800000"/>
              <a:headEnd/>
              <a:tailEnd/>
            </a:ln>
            <a:effectLst/>
          </p:spPr>
          <p:txBody>
            <a:bodyPr vert="horz" wrap="square" lIns="74981" tIns="37490" rIns="74981" bIns="374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000" b="1" i="0" u="none" strike="noStrike" cap="none" normalizeH="0" baseline="0" smtClean="0">
                  <a:ln>
                    <a:noFill/>
                  </a:ln>
                  <a:solidFill>
                    <a:srgbClr val="EAEAEA"/>
                  </a:solidFill>
                  <a:effectLst/>
                  <a:latin typeface="Arial" pitchFamily="34" charset="0"/>
                </a:rPr>
                <a:t>Pair of 5 gallon  containers of liquid organic simulant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030" name="Line 6"/>
            <p:cNvSpPr>
              <a:spLocks noChangeShapeType="1"/>
            </p:cNvSpPr>
            <p:nvPr/>
          </p:nvSpPr>
          <p:spPr bwMode="auto">
            <a:xfrm flipH="1">
              <a:off x="7397750" y="3844925"/>
              <a:ext cx="625475" cy="314325"/>
            </a:xfrm>
            <a:prstGeom prst="line">
              <a:avLst/>
            </a:prstGeom>
            <a:noFill/>
            <a:ln w="28575" cap="sq">
              <a:solidFill>
                <a:srgbClr val="3366FF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1" name="Text Box 7"/>
            <p:cNvSpPr txBox="1">
              <a:spLocks noChangeArrowheads="1"/>
            </p:cNvSpPr>
            <p:nvPr/>
          </p:nvSpPr>
          <p:spPr bwMode="auto">
            <a:xfrm>
              <a:off x="7648575" y="4532313"/>
              <a:ext cx="1058863" cy="1119187"/>
            </a:xfrm>
            <a:prstGeom prst="rect">
              <a:avLst/>
            </a:prstGeom>
            <a:solidFill>
              <a:srgbClr val="000000">
                <a:alpha val="50000"/>
              </a:srgbClr>
            </a:solidFill>
            <a:ln w="38100" cap="sq" algn="ctr">
              <a:noFill/>
              <a:miter lim="800000"/>
              <a:headEnd/>
              <a:tailEnd/>
            </a:ln>
            <a:effectLst/>
          </p:spPr>
          <p:txBody>
            <a:bodyPr vert="horz" wrap="square" lIns="74981" tIns="37490" rIns="74981" bIns="374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000" b="1" i="0" u="none" strike="noStrike" cap="none" normalizeH="0" baseline="0" smtClean="0">
                  <a:ln>
                    <a:noFill/>
                  </a:ln>
                  <a:solidFill>
                    <a:srgbClr val="EAEAEA"/>
                  </a:solidFill>
                  <a:effectLst/>
                  <a:latin typeface="Arial" pitchFamily="34" charset="0"/>
                </a:rPr>
                <a:t>Chain of 0.50 cal. cartridges with simulated gunpowder </a:t>
              </a:r>
              <a:r>
                <a:rPr kumimoji="0" lang="en-US" sz="1000" b="0" i="0" u="none" strike="noStrike" cap="none" normalizeH="0" baseline="0" smtClean="0">
                  <a:ln>
                    <a:noFill/>
                  </a:ln>
                  <a:solidFill>
                    <a:srgbClr val="EAEAEA"/>
                  </a:solidFill>
                  <a:effectLst/>
                  <a:latin typeface="Arial" pitchFamily="34" charset="0"/>
                </a:rPr>
                <a:t>(2</a:t>
              </a:r>
              <a:r>
                <a:rPr kumimoji="0" lang="en-US" sz="1000" b="0" i="0" u="none" strike="noStrike" cap="none" normalizeH="0" baseline="30000" smtClean="0">
                  <a:ln>
                    <a:noFill/>
                  </a:ln>
                  <a:solidFill>
                    <a:srgbClr val="EAEAEA"/>
                  </a:solidFill>
                  <a:effectLst/>
                  <a:latin typeface="Arial" pitchFamily="34" charset="0"/>
                </a:rPr>
                <a:t>nd</a:t>
              </a:r>
              <a:r>
                <a:rPr kumimoji="0" lang="en-US" sz="1000" b="0" i="0" u="none" strike="noStrike" cap="none" normalizeH="0" baseline="0" smtClean="0">
                  <a:ln>
                    <a:noFill/>
                  </a:ln>
                  <a:solidFill>
                    <a:srgbClr val="EAEAEA"/>
                  </a:solidFill>
                  <a:effectLst/>
                  <a:latin typeface="Arial" pitchFamily="34" charset="0"/>
                </a:rPr>
                <a:t> from right has empty case)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032" name="Line 8"/>
            <p:cNvSpPr>
              <a:spLocks noChangeShapeType="1"/>
            </p:cNvSpPr>
            <p:nvPr/>
          </p:nvSpPr>
          <p:spPr bwMode="auto">
            <a:xfrm flipH="1">
              <a:off x="7397750" y="4779963"/>
              <a:ext cx="187325" cy="3175"/>
            </a:xfrm>
            <a:prstGeom prst="line">
              <a:avLst/>
            </a:prstGeom>
            <a:noFill/>
            <a:ln w="28575" cap="sq">
              <a:solidFill>
                <a:srgbClr val="D32027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3" name="Text Box 9"/>
            <p:cNvSpPr txBox="1">
              <a:spLocks noChangeArrowheads="1"/>
            </p:cNvSpPr>
            <p:nvPr/>
          </p:nvSpPr>
          <p:spPr bwMode="auto">
            <a:xfrm>
              <a:off x="5467350" y="2897188"/>
              <a:ext cx="1058863" cy="822325"/>
            </a:xfrm>
            <a:prstGeom prst="rect">
              <a:avLst/>
            </a:prstGeom>
            <a:solidFill>
              <a:srgbClr val="000000">
                <a:alpha val="50000"/>
              </a:srgbClr>
            </a:solidFill>
            <a:ln w="38100" cap="sq" algn="ctr">
              <a:noFill/>
              <a:miter lim="800000"/>
              <a:headEnd/>
              <a:tailEnd/>
            </a:ln>
            <a:effectLst/>
          </p:spPr>
          <p:txBody>
            <a:bodyPr vert="horz" wrap="square" lIns="74981" tIns="37490" rIns="74981" bIns="374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000" b="1" i="0" u="none" strike="noStrike" cap="none" normalizeH="0" baseline="0" smtClean="0">
                  <a:ln>
                    <a:noFill/>
                  </a:ln>
                  <a:solidFill>
                    <a:srgbClr val="EAEAEA"/>
                  </a:solidFill>
                  <a:effectLst/>
                  <a:latin typeface="Arial" pitchFamily="34" charset="0"/>
                </a:rPr>
                <a:t>‘stripper clip’ of  ten 0.223 cal. cartridges with simulated gunpowder </a:t>
              </a:r>
              <a:r>
                <a:rPr kumimoji="0" lang="en-US" sz="1000" b="0" i="0" u="none" strike="noStrike" cap="none" normalizeH="0" baseline="0" smtClean="0">
                  <a:ln>
                    <a:noFill/>
                  </a:ln>
                  <a:solidFill>
                    <a:srgbClr val="EAEAEA"/>
                  </a:solidFill>
                  <a:effectLst/>
                  <a:latin typeface="Arial" pitchFamily="34" charset="0"/>
                </a:rPr>
                <a:t> 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034" name="Line 10"/>
            <p:cNvSpPr>
              <a:spLocks noChangeShapeType="1"/>
            </p:cNvSpPr>
            <p:nvPr/>
          </p:nvSpPr>
          <p:spPr bwMode="auto">
            <a:xfrm>
              <a:off x="5840413" y="3719513"/>
              <a:ext cx="61912" cy="187325"/>
            </a:xfrm>
            <a:prstGeom prst="line">
              <a:avLst/>
            </a:prstGeom>
            <a:noFill/>
            <a:ln w="28575" cap="sq">
              <a:solidFill>
                <a:srgbClr val="D32027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5" name="Line 11"/>
            <p:cNvSpPr>
              <a:spLocks noChangeShapeType="1"/>
            </p:cNvSpPr>
            <p:nvPr/>
          </p:nvSpPr>
          <p:spPr bwMode="auto">
            <a:xfrm flipH="1" flipV="1">
              <a:off x="1851025" y="2971800"/>
              <a:ext cx="373063" cy="1620838"/>
            </a:xfrm>
            <a:prstGeom prst="line">
              <a:avLst/>
            </a:prstGeom>
            <a:noFill/>
            <a:ln w="28575" cap="sq">
              <a:solidFill>
                <a:srgbClr val="D32027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6" name="Text Box 12"/>
            <p:cNvSpPr txBox="1">
              <a:spLocks noChangeArrowheads="1"/>
            </p:cNvSpPr>
            <p:nvPr/>
          </p:nvSpPr>
          <p:spPr bwMode="auto">
            <a:xfrm>
              <a:off x="1412875" y="2535238"/>
              <a:ext cx="1060450" cy="373062"/>
            </a:xfrm>
            <a:prstGeom prst="rect">
              <a:avLst/>
            </a:prstGeom>
            <a:solidFill>
              <a:srgbClr val="000000">
                <a:alpha val="50000"/>
              </a:srgbClr>
            </a:solidFill>
            <a:ln w="38100" cap="sq" algn="ctr">
              <a:noFill/>
              <a:miter lim="800000"/>
              <a:headEnd/>
              <a:tailEnd/>
            </a:ln>
            <a:effectLst/>
          </p:spPr>
          <p:txBody>
            <a:bodyPr vert="horz" wrap="square" lIns="74981" tIns="37490" rIns="74981" bIns="374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000" b="1" i="0" u="none" strike="noStrike" cap="none" normalizeH="0" baseline="0" smtClean="0">
                  <a:ln>
                    <a:noFill/>
                  </a:ln>
                  <a:solidFill>
                    <a:srgbClr val="EAEAEA"/>
                  </a:solidFill>
                  <a:effectLst/>
                  <a:latin typeface="Arial" pitchFamily="34" charset="0"/>
                </a:rPr>
                <a:t>9mm handgun in plastic case </a:t>
              </a:r>
              <a:r>
                <a:rPr kumimoji="0" lang="en-US" sz="1000" b="0" i="0" u="none" strike="noStrike" cap="none" normalizeH="0" baseline="0" smtClean="0">
                  <a:ln>
                    <a:noFill/>
                  </a:ln>
                  <a:solidFill>
                    <a:srgbClr val="EAEAEA"/>
                  </a:solidFill>
                  <a:effectLst/>
                  <a:latin typeface="Arial" pitchFamily="34" charset="0"/>
                </a:rPr>
                <a:t> 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037" name="Text Box 13"/>
            <p:cNvSpPr txBox="1">
              <a:spLocks noChangeArrowheads="1"/>
            </p:cNvSpPr>
            <p:nvPr/>
          </p:nvSpPr>
          <p:spPr bwMode="auto">
            <a:xfrm>
              <a:off x="2411413" y="3071813"/>
              <a:ext cx="1122362" cy="523875"/>
            </a:xfrm>
            <a:prstGeom prst="rect">
              <a:avLst/>
            </a:prstGeom>
            <a:solidFill>
              <a:srgbClr val="000000">
                <a:alpha val="50000"/>
              </a:srgbClr>
            </a:solidFill>
            <a:ln w="38100" cap="sq" algn="ctr">
              <a:noFill/>
              <a:miter lim="800000"/>
              <a:headEnd/>
              <a:tailEnd/>
            </a:ln>
            <a:effectLst/>
          </p:spPr>
          <p:txBody>
            <a:bodyPr vert="horz" wrap="square" lIns="74981" tIns="37490" rIns="74981" bIns="374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000" b="1" i="0" u="none" strike="noStrike" cap="none" normalizeH="0" baseline="0" smtClean="0">
                  <a:ln>
                    <a:noFill/>
                  </a:ln>
                  <a:solidFill>
                    <a:srgbClr val="EAEAEA"/>
                  </a:solidFill>
                  <a:effectLst/>
                  <a:latin typeface="Arial" pitchFamily="34" charset="0"/>
                </a:rPr>
                <a:t>Simulated cash, two stacks of 200 bills </a:t>
              </a:r>
              <a:r>
                <a:rPr kumimoji="0" lang="en-US" sz="1000" b="0" i="0" u="none" strike="noStrike" cap="none" normalizeH="0" baseline="0" smtClean="0">
                  <a:ln>
                    <a:noFill/>
                  </a:ln>
                  <a:solidFill>
                    <a:srgbClr val="EAEAEA"/>
                  </a:solidFill>
                  <a:effectLst/>
                  <a:latin typeface="Arial" pitchFamily="34" charset="0"/>
                </a:rPr>
                <a:t> 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038" name="Line 14"/>
            <p:cNvSpPr>
              <a:spLocks noChangeShapeType="1"/>
            </p:cNvSpPr>
            <p:nvPr/>
          </p:nvSpPr>
          <p:spPr bwMode="auto">
            <a:xfrm>
              <a:off x="2847975" y="3595688"/>
              <a:ext cx="123825" cy="560387"/>
            </a:xfrm>
            <a:prstGeom prst="line">
              <a:avLst/>
            </a:prstGeom>
            <a:noFill/>
            <a:ln w="28575" cap="sq">
              <a:solidFill>
                <a:srgbClr val="3366FF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9" name="Text Box 15"/>
            <p:cNvSpPr txBox="1">
              <a:spLocks noChangeArrowheads="1"/>
            </p:cNvSpPr>
            <p:nvPr/>
          </p:nvSpPr>
          <p:spPr bwMode="auto">
            <a:xfrm>
              <a:off x="3595688" y="3532188"/>
              <a:ext cx="873125" cy="374650"/>
            </a:xfrm>
            <a:prstGeom prst="rect">
              <a:avLst/>
            </a:prstGeom>
            <a:solidFill>
              <a:srgbClr val="000000">
                <a:alpha val="50000"/>
              </a:srgbClr>
            </a:solidFill>
            <a:ln w="38100" cap="sq" algn="ctr">
              <a:noFill/>
              <a:miter lim="800000"/>
              <a:headEnd/>
              <a:tailEnd/>
            </a:ln>
            <a:effectLst/>
          </p:spPr>
          <p:txBody>
            <a:bodyPr vert="horz" wrap="square" lIns="74981" tIns="37490" rIns="74981" bIns="374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000" b="1" i="0" u="none" strike="noStrike" cap="none" normalizeH="0" baseline="0" smtClean="0">
                  <a:ln>
                    <a:noFill/>
                  </a:ln>
                  <a:solidFill>
                    <a:srgbClr val="EAEAEA"/>
                  </a:solidFill>
                  <a:effectLst/>
                  <a:latin typeface="Arial" pitchFamily="34" charset="0"/>
                </a:rPr>
                <a:t>2 lb organic simulant </a:t>
              </a:r>
              <a:r>
                <a:rPr kumimoji="0" lang="en-US" sz="1000" b="0" i="0" u="none" strike="noStrike" cap="none" normalizeH="0" baseline="0" smtClean="0">
                  <a:ln>
                    <a:noFill/>
                  </a:ln>
                  <a:solidFill>
                    <a:srgbClr val="EAEAEA"/>
                  </a:solidFill>
                  <a:effectLst/>
                  <a:latin typeface="Arial" pitchFamily="34" charset="0"/>
                </a:rPr>
                <a:t> 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040" name="Text Box 16"/>
            <p:cNvSpPr txBox="1">
              <a:spLocks noChangeArrowheads="1"/>
            </p:cNvSpPr>
            <p:nvPr/>
          </p:nvSpPr>
          <p:spPr bwMode="auto">
            <a:xfrm>
              <a:off x="4468813" y="2971800"/>
              <a:ext cx="871537" cy="374650"/>
            </a:xfrm>
            <a:prstGeom prst="rect">
              <a:avLst/>
            </a:prstGeom>
            <a:solidFill>
              <a:srgbClr val="000000">
                <a:alpha val="50000"/>
              </a:srgbClr>
            </a:solidFill>
            <a:ln w="38100" cap="sq" algn="ctr">
              <a:noFill/>
              <a:miter lim="800000"/>
              <a:headEnd/>
              <a:tailEnd/>
            </a:ln>
            <a:effectLst/>
          </p:spPr>
          <p:txBody>
            <a:bodyPr vert="horz" wrap="square" lIns="74981" tIns="37490" rIns="74981" bIns="374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000" b="1" i="0" u="none" strike="noStrike" cap="none" normalizeH="0" baseline="0" smtClean="0">
                  <a:ln>
                    <a:noFill/>
                  </a:ln>
                  <a:solidFill>
                    <a:srgbClr val="EAEAEA"/>
                  </a:solidFill>
                  <a:effectLst/>
                  <a:latin typeface="Arial" pitchFamily="34" charset="0"/>
                </a:rPr>
                <a:t>5 lb organic simulant </a:t>
              </a:r>
              <a:r>
                <a:rPr kumimoji="0" lang="en-US" sz="1000" b="0" i="0" u="none" strike="noStrike" cap="none" normalizeH="0" baseline="0" smtClean="0">
                  <a:ln>
                    <a:noFill/>
                  </a:ln>
                  <a:solidFill>
                    <a:srgbClr val="EAEAEA"/>
                  </a:solidFill>
                  <a:effectLst/>
                  <a:latin typeface="Arial" pitchFamily="34" charset="0"/>
                </a:rPr>
                <a:t> 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041" name="Line 17"/>
            <p:cNvSpPr>
              <a:spLocks noChangeShapeType="1"/>
            </p:cNvSpPr>
            <p:nvPr/>
          </p:nvSpPr>
          <p:spPr bwMode="auto">
            <a:xfrm>
              <a:off x="4905375" y="3408363"/>
              <a:ext cx="61913" cy="311150"/>
            </a:xfrm>
            <a:prstGeom prst="line">
              <a:avLst/>
            </a:prstGeom>
            <a:noFill/>
            <a:ln w="28575" cap="sq">
              <a:solidFill>
                <a:srgbClr val="D32027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2" name="Line 18"/>
            <p:cNvSpPr>
              <a:spLocks noChangeShapeType="1"/>
            </p:cNvSpPr>
            <p:nvPr/>
          </p:nvSpPr>
          <p:spPr bwMode="auto">
            <a:xfrm>
              <a:off x="3970338" y="3968750"/>
              <a:ext cx="123825" cy="498475"/>
            </a:xfrm>
            <a:prstGeom prst="line">
              <a:avLst/>
            </a:prstGeom>
            <a:noFill/>
            <a:ln w="28575" cap="sq">
              <a:solidFill>
                <a:srgbClr val="D32027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043" name="Picture 19" descr="99900000_00000682_1B_den_00000_14745_SQ"/>
          <p:cNvPicPr>
            <a:picLocks noChangeAspect="1" noChangeArrowheads="1"/>
          </p:cNvPicPr>
          <p:nvPr/>
        </p:nvPicPr>
        <p:blipFill>
          <a:blip r:embed="rId3" cstate="print">
            <a:lum bright="-28000" contrast="30000"/>
          </a:blip>
          <a:srcRect t="10240"/>
          <a:stretch>
            <a:fillRect/>
          </a:stretch>
        </p:blipFill>
        <p:spPr bwMode="auto">
          <a:xfrm>
            <a:off x="618425" y="969750"/>
            <a:ext cx="1989138" cy="1044575"/>
          </a:xfrm>
          <a:prstGeom prst="rect">
            <a:avLst/>
          </a:prstGeom>
          <a:noFill/>
          <a:ln w="4127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1027" name="Picture 3" descr="IMGP7099-TailCone-Threats -s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57350" y="969750"/>
            <a:ext cx="2306638" cy="1730375"/>
          </a:xfrm>
          <a:prstGeom prst="rect">
            <a:avLst/>
          </a:prstGeom>
          <a:noFill/>
          <a:ln w="4127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1028" name="Picture 4" descr="IMGP7100 luggage bay threats -sm"/>
          <p:cNvPicPr>
            <a:picLocks noChangeAspect="1" noChangeArrowheads="1"/>
          </p:cNvPicPr>
          <p:nvPr/>
        </p:nvPicPr>
        <p:blipFill>
          <a:blip r:embed="rId5" cstate="print"/>
          <a:srcRect l="12444" r="3564"/>
          <a:stretch>
            <a:fillRect/>
          </a:stretch>
        </p:blipFill>
        <p:spPr bwMode="auto">
          <a:xfrm>
            <a:off x="6305350" y="969750"/>
            <a:ext cx="1931987" cy="1725613"/>
          </a:xfrm>
          <a:prstGeom prst="rect">
            <a:avLst/>
          </a:prstGeom>
          <a:noFill/>
          <a:ln w="41275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17E3C77-9FB5-4FD6-ACEE-1422A9AF85A4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9728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Aviation Scanner: </a:t>
            </a:r>
            <a:r>
              <a:rPr lang="en-US" dirty="0" smtClean="0"/>
              <a:t>Aircraft Scan at Various Distances</a:t>
            </a:r>
            <a:endParaRPr lang="en-US" sz="28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17E3C77-9FB5-4FD6-ACEE-1422A9AF85A4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3385" y="1189622"/>
            <a:ext cx="3197516" cy="2359346"/>
          </a:xfrm>
          <a:prstGeom prst="roundRect">
            <a:avLst>
              <a:gd name="adj" fmla="val 6961"/>
            </a:avLst>
          </a:prstGeom>
          <a:noFill/>
          <a:ln w="25400" algn="ctr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3385" y="3977367"/>
            <a:ext cx="3213703" cy="2371290"/>
          </a:xfrm>
          <a:prstGeom prst="roundRect">
            <a:avLst>
              <a:gd name="adj" fmla="val 6961"/>
            </a:avLst>
          </a:prstGeom>
          <a:noFill/>
          <a:ln w="25400" algn="ctr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313" y="3977367"/>
            <a:ext cx="3213703" cy="2371290"/>
          </a:xfrm>
          <a:prstGeom prst="roundRect">
            <a:avLst>
              <a:gd name="adj" fmla="val 6961"/>
            </a:avLst>
          </a:prstGeom>
          <a:noFill/>
          <a:ln w="25400" algn="ctr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3608016" y="3977367"/>
            <a:ext cx="728457" cy="253286"/>
          </a:xfrm>
          <a:prstGeom prst="rect">
            <a:avLst/>
          </a:prstGeom>
          <a:solidFill>
            <a:srgbClr val="FFFFFF">
              <a:alpha val="3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 cap="sq">
                <a:solidFill>
                  <a:srgbClr val="D32027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1842" dir="2700000" algn="ctr" rotWithShape="0">
                    <a:srgbClr val="D5DAE1"/>
                  </a:outerShdw>
                </a:effectLst>
              </a14:hiddenEffects>
            </a:ext>
          </a:extLst>
        </p:spPr>
        <p:txBody>
          <a:bodyPr vert="horz" wrap="square" lIns="45720" tIns="0" rIns="4572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600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2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feet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 Box 4"/>
          <p:cNvSpPr txBox="1">
            <a:spLocks noChangeArrowheads="1"/>
          </p:cNvSpPr>
          <p:nvPr/>
        </p:nvSpPr>
        <p:spPr bwMode="auto">
          <a:xfrm>
            <a:off x="6249842" y="3562823"/>
            <a:ext cx="1464602" cy="253286"/>
          </a:xfrm>
          <a:prstGeom prst="rect">
            <a:avLst/>
          </a:prstGeom>
          <a:solidFill>
            <a:srgbClr val="FFFFFF">
              <a:alpha val="3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 cap="sq">
                <a:solidFill>
                  <a:srgbClr val="D32027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1842" dir="2700000" algn="ctr" rotWithShape="0">
                    <a:srgbClr val="D5DAE1"/>
                  </a:outerShdw>
                </a:effectLst>
              </a14:hiddenEffects>
            </a:ext>
          </a:extLst>
        </p:spPr>
        <p:txBody>
          <a:bodyPr vert="horz" wrap="square" lIns="45720" tIns="0" rIns="4572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6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8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feet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Picture 25" descr="H:\My Documents\CRAD\Aviation scanner\Photos Dec 2011\ASE_Airport-8614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27"/>
          <a:stretch/>
        </p:blipFill>
        <p:spPr bwMode="auto">
          <a:xfrm>
            <a:off x="394313" y="1189622"/>
            <a:ext cx="4726604" cy="2568864"/>
          </a:xfrm>
          <a:prstGeom prst="roundRect">
            <a:avLst>
              <a:gd name="adj" fmla="val 6961"/>
            </a:avLst>
          </a:prstGeom>
          <a:noFill/>
          <a:ln w="25400" algn="ctr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4654928" y="3994286"/>
            <a:ext cx="728457" cy="253286"/>
          </a:xfrm>
          <a:prstGeom prst="rect">
            <a:avLst/>
          </a:prstGeom>
          <a:solidFill>
            <a:srgbClr val="FFFFFF">
              <a:alpha val="3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 cap="sq">
                <a:solidFill>
                  <a:srgbClr val="D32027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1842" dir="2700000" algn="ctr" rotWithShape="0">
                    <a:srgbClr val="D5DAE1"/>
                  </a:outerShdw>
                </a:effectLst>
              </a14:hiddenEffects>
            </a:ext>
          </a:extLst>
        </p:spPr>
        <p:txBody>
          <a:bodyPr vert="horz" wrap="square" lIns="45720" tIns="0" rIns="4572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600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4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feet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7932506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handy\Desktop\Aviation Demo + Test\100 Kev Demo Images\150 degree - Left  Front Left Quadrant with Simulant Contraband at 100 KEV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025" y="3712792"/>
            <a:ext cx="8355909" cy="2592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handy\Desktop\Aviation Demo + Test\100 Kev Demo Images\150 Degree - Right Front Quadtrant  with Simulant Contraband at 100 KEV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025" y="1015713"/>
            <a:ext cx="8355909" cy="2592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al 2"/>
          <p:cNvSpPr/>
          <p:nvPr/>
        </p:nvSpPr>
        <p:spPr>
          <a:xfrm>
            <a:off x="2772075" y="2294025"/>
            <a:ext cx="762000" cy="53340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5595487" y="4832609"/>
            <a:ext cx="762000" cy="53340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719961" y="5008873"/>
            <a:ext cx="762000" cy="53340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7332045" y="2311794"/>
            <a:ext cx="762000" cy="53340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6951045" y="1477307"/>
            <a:ext cx="762000" cy="53340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4612250" y="1458599"/>
            <a:ext cx="762000" cy="53340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3910256" y="2178823"/>
            <a:ext cx="1703688" cy="990600"/>
          </a:xfrm>
          <a:prstGeom prst="ellipse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3625926" y="4835618"/>
            <a:ext cx="1703688" cy="990600"/>
          </a:xfrm>
          <a:prstGeom prst="ellipse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259225" y="279137"/>
            <a:ext cx="8686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4A5C78"/>
                </a:solidFill>
              </a:rPr>
              <a:t>General Aviation Scanner: </a:t>
            </a:r>
            <a:r>
              <a:rPr lang="en-US" dirty="0" smtClean="0">
                <a:solidFill>
                  <a:srgbClr val="4A5C78"/>
                </a:solidFill>
              </a:rPr>
              <a:t>Small Plane with Contraband</a:t>
            </a:r>
          </a:p>
        </p:txBody>
      </p:sp>
      <p:grpSp>
        <p:nvGrpSpPr>
          <p:cNvPr id="20" name="Group 19"/>
          <p:cNvGrpSpPr/>
          <p:nvPr/>
        </p:nvGrpSpPr>
        <p:grpSpPr>
          <a:xfrm>
            <a:off x="774031" y="3091716"/>
            <a:ext cx="1762008" cy="381000"/>
            <a:chOff x="914400" y="1752601"/>
            <a:chExt cx="1762008" cy="381000"/>
          </a:xfrm>
        </p:grpSpPr>
        <p:sp>
          <p:nvSpPr>
            <p:cNvPr id="5" name="Rectangle 4"/>
            <p:cNvSpPr/>
            <p:nvPr/>
          </p:nvSpPr>
          <p:spPr>
            <a:xfrm>
              <a:off x="914400" y="1752601"/>
              <a:ext cx="1762008" cy="381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Rectangle 3"/>
            <p:cNvSpPr/>
            <p:nvPr/>
          </p:nvSpPr>
          <p:spPr>
            <a:xfrm>
              <a:off x="1537955" y="1791100"/>
              <a:ext cx="1138453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 smtClean="0"/>
                <a:t>= Contraband</a:t>
              </a:r>
              <a:endParaRPr lang="en-US" sz="1400" dirty="0"/>
            </a:p>
          </p:txBody>
        </p:sp>
        <p:sp>
          <p:nvSpPr>
            <p:cNvPr id="18" name="Oval 17"/>
            <p:cNvSpPr/>
            <p:nvPr/>
          </p:nvSpPr>
          <p:spPr>
            <a:xfrm>
              <a:off x="1066800" y="1822497"/>
              <a:ext cx="474126" cy="259313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TextBox 20"/>
          <p:cNvSpPr txBox="1"/>
          <p:nvPr/>
        </p:nvSpPr>
        <p:spPr bwMode="auto">
          <a:xfrm>
            <a:off x="5552175" y="3282216"/>
            <a:ext cx="84862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chemeClr val="bg1"/>
                </a:solidFill>
                <a:latin typeface="Arial Narrow" pitchFamily="34" charset="0"/>
              </a:rPr>
              <a:t>Fuel Tank</a:t>
            </a:r>
          </a:p>
        </p:txBody>
      </p:sp>
      <p:cxnSp>
        <p:nvCxnSpPr>
          <p:cNvPr id="25" name="Straight Arrow Connector 24"/>
          <p:cNvCxnSpPr>
            <a:stCxn id="21" idx="0"/>
          </p:cNvCxnSpPr>
          <p:nvPr/>
        </p:nvCxnSpPr>
        <p:spPr>
          <a:xfrm flipH="1" flipV="1">
            <a:off x="5552176" y="2998573"/>
            <a:ext cx="424312" cy="283643"/>
          </a:xfrm>
          <a:prstGeom prst="straightConnector1">
            <a:avLst/>
          </a:prstGeom>
          <a:ln w="19050">
            <a:solidFill>
              <a:schemeClr val="accent6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 bwMode="auto">
          <a:xfrm>
            <a:off x="5127863" y="6014191"/>
            <a:ext cx="84862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chemeClr val="bg1"/>
                </a:solidFill>
                <a:latin typeface="Arial Narrow" pitchFamily="34" charset="0"/>
              </a:rPr>
              <a:t>Fuel Tank</a:t>
            </a:r>
          </a:p>
        </p:txBody>
      </p:sp>
      <p:cxnSp>
        <p:nvCxnSpPr>
          <p:cNvPr id="30" name="Straight Arrow Connector 29"/>
          <p:cNvCxnSpPr>
            <a:stCxn id="29" idx="0"/>
          </p:cNvCxnSpPr>
          <p:nvPr/>
        </p:nvCxnSpPr>
        <p:spPr>
          <a:xfrm flipH="1" flipV="1">
            <a:off x="5127864" y="5730548"/>
            <a:ext cx="424312" cy="283643"/>
          </a:xfrm>
          <a:prstGeom prst="straightConnector1">
            <a:avLst/>
          </a:prstGeom>
          <a:ln w="19050">
            <a:solidFill>
              <a:schemeClr val="accent6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Slide Number Placeholder 2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FF51B6-D914-4CD8-952E-66C026513EA0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2090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Aviation Scanner Changes Height and Viewing Angle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748C001-F442-4170-B001-814668407942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  <p:pic>
        <p:nvPicPr>
          <p:cNvPr id="7" name="Picture 2" descr="C:\Users\handy\Desktop\Aviation Scanner CBP Training Pictures and Images\Pictures\AviScan and Hawker Je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3124200"/>
            <a:ext cx="4038600" cy="3296210"/>
          </a:xfrm>
          <a:prstGeom prst="roundRect">
            <a:avLst>
              <a:gd name="adj" fmla="val 6961"/>
            </a:avLst>
          </a:prstGeom>
          <a:noFill/>
          <a:ln w="25400" algn="ctr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066800"/>
            <a:ext cx="3886200" cy="3102142"/>
          </a:xfrm>
          <a:prstGeom prst="roundRect">
            <a:avLst>
              <a:gd name="adj" fmla="val 6961"/>
            </a:avLst>
          </a:prstGeom>
          <a:noFill/>
          <a:ln w="25400" algn="ctr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388088" y="4267200"/>
            <a:ext cx="4229100" cy="1607288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algn="ctr" eaLnBrk="1" hangingPunct="1">
              <a:lnSpc>
                <a:spcPct val="90000"/>
              </a:lnSpc>
            </a:pPr>
            <a:r>
              <a:rPr lang="en-US" sz="1600" dirty="0"/>
              <a:t>Imager in lowered position with </a:t>
            </a:r>
            <a:r>
              <a:rPr lang="en-US" sz="1600" dirty="0" smtClean="0"/>
              <a:t>the X-ray source tilted upwards so that it looks into </a:t>
            </a:r>
            <a:r>
              <a:rPr lang="en-US" sz="1600" dirty="0"/>
              <a:t>the bottom of the aircraft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4800600" y="2286000"/>
            <a:ext cx="39243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175" indent="4763" algn="l" rtl="0" eaLnBrk="0" fontAlgn="base" hangingPunct="0">
              <a:spcBef>
                <a:spcPts val="1200"/>
              </a:spcBef>
              <a:spcAft>
                <a:spcPct val="0"/>
              </a:spcAft>
              <a:buFont typeface="Arial" charset="0"/>
              <a:defRPr sz="1800" b="1" kern="1200">
                <a:solidFill>
                  <a:schemeClr val="tx1"/>
                </a:solidFill>
                <a:latin typeface="Arial Narrow" pitchFamily="34" charset="0"/>
                <a:ea typeface="+mn-ea"/>
                <a:cs typeface="+mn-cs"/>
              </a:defRPr>
            </a:lvl1pPr>
            <a:lvl2pPr marL="514350" indent="-231775" algn="l" rtl="0" eaLnBrk="0" fontAlgn="base" hangingPunct="0">
              <a:spcBef>
                <a:spcPts val="800"/>
              </a:spcBef>
              <a:spcAft>
                <a:spcPct val="0"/>
              </a:spcAft>
              <a:buClr>
                <a:srgbClr val="C00000"/>
              </a:buClr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Arial Narrow" pitchFamily="34" charset="0"/>
                <a:ea typeface="+mn-ea"/>
                <a:cs typeface="+mn-cs"/>
              </a:defRPr>
            </a:lvl2pPr>
            <a:lvl3pPr marL="1030288" indent="-230188" algn="l" rtl="0" eaLnBrk="0" fontAlgn="base" hangingPunct="0">
              <a:spcBef>
                <a:spcPts val="800"/>
              </a:spcBef>
              <a:spcAft>
                <a:spcPct val="0"/>
              </a:spcAft>
              <a:buClr>
                <a:srgbClr val="4A5C78"/>
              </a:buClr>
              <a:buSzPct val="80000"/>
              <a:buFont typeface="Wingdings 3" pitchFamily="18" charset="2"/>
              <a:buChar char="}"/>
              <a:tabLst/>
              <a:defRPr sz="1600" kern="1200">
                <a:solidFill>
                  <a:schemeClr val="tx1"/>
                </a:solidFill>
                <a:latin typeface="Arial Narrow" pitchFamily="34" charset="0"/>
                <a:ea typeface="+mn-ea"/>
                <a:cs typeface="+mn-cs"/>
              </a:defRPr>
            </a:lvl3pPr>
            <a:lvl4pPr marL="1482725" indent="-284163" algn="l" rtl="0" eaLnBrk="0" fontAlgn="base" hangingPunct="0">
              <a:spcBef>
                <a:spcPts val="800"/>
              </a:spcBef>
              <a:spcAft>
                <a:spcPct val="0"/>
              </a:spcAft>
              <a:buClr>
                <a:schemeClr val="bg2">
                  <a:lumMod val="50000"/>
                </a:schemeClr>
              </a:buClr>
              <a:buSzPct val="90000"/>
              <a:buFont typeface="Arial" charset="0"/>
              <a:buChar char="–"/>
              <a:defRPr sz="1400" kern="1200">
                <a:solidFill>
                  <a:schemeClr val="tx1"/>
                </a:solidFill>
                <a:latin typeface="Arial Narrow" pitchFamily="34" charset="0"/>
                <a:ea typeface="+mn-ea"/>
                <a:cs typeface="+mn-cs"/>
              </a:defRPr>
            </a:lvl4pPr>
            <a:lvl5pPr marL="1944688" indent="-231775" algn="l" rtl="0" eaLnBrk="0" fontAlgn="base" hangingPunct="0">
              <a:spcBef>
                <a:spcPts val="800"/>
              </a:spcBef>
              <a:spcAft>
                <a:spcPct val="0"/>
              </a:spcAft>
              <a:buClr>
                <a:srgbClr val="4A5C78"/>
              </a:buClr>
              <a:buFont typeface="Arial" charset="0"/>
              <a:buChar char="»"/>
              <a:defRPr sz="1400" kern="1200">
                <a:solidFill>
                  <a:schemeClr val="tx1"/>
                </a:solidFill>
                <a:latin typeface="Arial Narrow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US" sz="1600" dirty="0" smtClean="0"/>
              <a:t>Imager raised and with the X-ray source tilted downwards so that it looks into the upper section of the aircraft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45879821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Portable backscatter imager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FF51B6-D914-4CD8-952E-66C026513EA0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6 </a:t>
            </a:r>
            <a:r>
              <a:rPr lang="en-US" dirty="0" err="1" smtClean="0"/>
              <a:t>Jue</a:t>
            </a:r>
            <a:r>
              <a:rPr lang="en-US" dirty="0" smtClean="0"/>
              <a:t> </a:t>
            </a:r>
            <a:r>
              <a:rPr lang="en-US" dirty="0" smtClean="0"/>
              <a:t>2012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374170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04800"/>
            <a:ext cx="7439025" cy="584200"/>
          </a:xfrm>
        </p:spPr>
        <p:txBody>
          <a:bodyPr/>
          <a:lstStyle/>
          <a:p>
            <a:r>
              <a:rPr lang="en-US" dirty="0" smtClean="0"/>
              <a:t>Portable Backscatter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CFC1630-5BDC-4CD1-9938-F73F9946ACFC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42900" y="1219200"/>
            <a:ext cx="4503351" cy="4968240"/>
          </a:xfrm>
        </p:spPr>
        <p:txBody>
          <a:bodyPr/>
          <a:lstStyle/>
          <a:p>
            <a:r>
              <a:rPr lang="en-US" dirty="0" smtClean="0"/>
              <a:t>70 </a:t>
            </a:r>
            <a:r>
              <a:rPr lang="en-US" dirty="0" err="1" smtClean="0"/>
              <a:t>keV</a:t>
            </a:r>
            <a:r>
              <a:rPr lang="en-US" dirty="0" smtClean="0"/>
              <a:t>, 300 W </a:t>
            </a:r>
            <a:r>
              <a:rPr lang="en-US" dirty="0" smtClean="0"/>
              <a:t>system </a:t>
            </a:r>
            <a:r>
              <a:rPr lang="en-US" dirty="0" smtClean="0"/>
              <a:t>that is highly portable</a:t>
            </a:r>
          </a:p>
          <a:p>
            <a:r>
              <a:rPr lang="en-US" dirty="0" smtClean="0"/>
              <a:t>Scans both vertically and horizontally and any angle in between</a:t>
            </a:r>
          </a:p>
          <a:p>
            <a:r>
              <a:rPr lang="en-US" dirty="0" smtClean="0"/>
              <a:t>Lift assembly for viewing at different heights</a:t>
            </a:r>
          </a:p>
          <a:p>
            <a:r>
              <a:rPr lang="en-US" dirty="0" smtClean="0"/>
              <a:t>No exclusion zone, operator safe</a:t>
            </a:r>
          </a:p>
          <a:p>
            <a:pPr marL="3175" lvl="1" indent="4763">
              <a:spcBef>
                <a:spcPts val="1200"/>
              </a:spcBef>
              <a:buClrTx/>
              <a:buNone/>
            </a:pPr>
            <a:r>
              <a:rPr lang="en-US" b="1" dirty="0"/>
              <a:t>Standard wall power or battery operated</a:t>
            </a:r>
          </a:p>
          <a:p>
            <a:pPr marL="3175" lvl="1" indent="4763">
              <a:spcBef>
                <a:spcPts val="1200"/>
              </a:spcBef>
              <a:buClrTx/>
              <a:buNone/>
            </a:pPr>
            <a:r>
              <a:rPr lang="en-US" b="1" dirty="0"/>
              <a:t>Can be mounted on any platform</a:t>
            </a:r>
          </a:p>
          <a:p>
            <a:pPr marL="3175" lvl="1" indent="4763">
              <a:spcBef>
                <a:spcPts val="1200"/>
              </a:spcBef>
              <a:buClrTx/>
              <a:buNone/>
            </a:pPr>
            <a:r>
              <a:rPr lang="en-US" b="1" dirty="0" smtClean="0"/>
              <a:t>Can penetrate drywall</a:t>
            </a:r>
            <a:r>
              <a:rPr lang="en-US" b="1" dirty="0"/>
              <a:t>, </a:t>
            </a:r>
            <a:r>
              <a:rPr lang="en-US" b="1" dirty="0" smtClean="0"/>
              <a:t>fiberglass, aluminum, thin steel</a:t>
            </a:r>
          </a:p>
          <a:p>
            <a:pPr marL="3175" lvl="1" indent="4763">
              <a:spcBef>
                <a:spcPts val="1200"/>
              </a:spcBef>
              <a:buClrTx/>
              <a:buNone/>
            </a:pPr>
            <a:r>
              <a:rPr lang="en-US" b="1" dirty="0" smtClean="0"/>
              <a:t>Safe for scanning personnel</a:t>
            </a:r>
            <a:r>
              <a:rPr lang="en-US" b="1" dirty="0"/>
              <a:t> </a:t>
            </a:r>
            <a:r>
              <a:rPr lang="en-US" b="1" dirty="0" smtClean="0"/>
              <a:t>and baggage</a:t>
            </a:r>
          </a:p>
          <a:p>
            <a:pPr marL="3175" lvl="1" indent="4763">
              <a:spcBef>
                <a:spcPts val="1200"/>
              </a:spcBef>
              <a:buClrTx/>
              <a:buNone/>
            </a:pPr>
            <a:r>
              <a:rPr lang="en-US" b="1" dirty="0" smtClean="0"/>
              <a:t>Weight: Imager 70 kg, Lift 60 kg</a:t>
            </a:r>
          </a:p>
          <a:p>
            <a:pPr marL="3175" lvl="1" indent="4763">
              <a:spcBef>
                <a:spcPts val="1200"/>
              </a:spcBef>
              <a:buClrTx/>
              <a:buNone/>
            </a:pPr>
            <a:r>
              <a:rPr lang="en-US" b="1" dirty="0" smtClean="0"/>
              <a:t>Detectors can be removed for repositioning</a:t>
            </a:r>
          </a:p>
          <a:p>
            <a:endParaRPr lang="en-US" dirty="0"/>
          </a:p>
        </p:txBody>
      </p:sp>
      <p:pic>
        <p:nvPicPr>
          <p:cNvPr id="8" name="Picture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6251" y="1294696"/>
            <a:ext cx="3479800" cy="4639310"/>
          </a:xfrm>
          <a:prstGeom prst="roundRect">
            <a:avLst>
              <a:gd name="adj" fmla="val 6961"/>
            </a:avLst>
          </a:prstGeom>
          <a:noFill/>
          <a:ln w="25400" algn="ctr">
            <a:solidFill>
              <a:schemeClr val="bg2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762896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Imaging Head Two-Man Carry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CFC1630-5BDC-4CD1-9938-F73F9946ACFC}" type="slidenum">
              <a:rPr lang="en-US" smtClean="0"/>
              <a:pPr>
                <a:defRPr/>
              </a:pPr>
              <a:t>27</a:t>
            </a:fld>
            <a:endParaRPr lang="en-US" dirty="0"/>
          </a:p>
        </p:txBody>
      </p:sp>
      <p:pic>
        <p:nvPicPr>
          <p:cNvPr id="1026" name="Picture 2" descr="N:\Handy\UK MOD Imager Pictures\EarlGreyFox\DSC_001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9783" y="1302327"/>
            <a:ext cx="7453312" cy="4968875"/>
          </a:xfrm>
          <a:prstGeom prst="roundRect">
            <a:avLst>
              <a:gd name="adj" fmla="val 6961"/>
            </a:avLst>
          </a:prstGeom>
          <a:noFill/>
          <a:ln w="25400" algn="ctr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N:\Handy\UK MOD Imager Pictures\EarlGreyFox\DSC_001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074" y="3226102"/>
            <a:ext cx="2213584" cy="1475723"/>
          </a:xfrm>
          <a:prstGeom prst="roundRect">
            <a:avLst>
              <a:gd name="adj" fmla="val 6961"/>
            </a:avLst>
          </a:prstGeom>
          <a:noFill/>
          <a:ln w="25400" algn="ctr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228479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Scans Horizontally or Vertically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CFC1630-5BDC-4CD1-9938-F73F9946ACFC}" type="slidenum">
              <a:rPr lang="en-US" smtClean="0"/>
              <a:pPr>
                <a:defRPr/>
              </a:pPr>
              <a:t>28</a:t>
            </a:fld>
            <a:endParaRPr lang="en-US" dirty="0"/>
          </a:p>
        </p:txBody>
      </p:sp>
      <p:pic>
        <p:nvPicPr>
          <p:cNvPr id="3074" name="Picture 2" descr="N:\Handy\UK MOD Imager Pictures\EarlGreyFox\DSC_000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5859" y="2089368"/>
            <a:ext cx="5022705" cy="3348470"/>
          </a:xfrm>
          <a:prstGeom prst="roundRect">
            <a:avLst>
              <a:gd name="adj" fmla="val 6961"/>
            </a:avLst>
          </a:prstGeom>
          <a:noFill/>
          <a:ln w="25400" algn="ctr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N:\Handy\UK MOD Imager Pictures\EarlGreyFox\DSC_000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5291" y="1232625"/>
            <a:ext cx="3361554" cy="5042330"/>
          </a:xfrm>
          <a:prstGeom prst="roundRect">
            <a:avLst>
              <a:gd name="adj" fmla="val 6961"/>
            </a:avLst>
          </a:prstGeom>
          <a:noFill/>
          <a:ln w="25400" algn="ctr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463671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Vehicle Scanning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CFC1630-5BDC-4CD1-9938-F73F9946ACFC}" type="slidenum">
              <a:rPr lang="en-US" smtClean="0"/>
              <a:pPr>
                <a:defRPr/>
              </a:pPr>
              <a:t>29</a:t>
            </a:fld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40239" y="1397822"/>
            <a:ext cx="4911302" cy="2438400"/>
          </a:xfrm>
        </p:spPr>
        <p:txBody>
          <a:bodyPr/>
          <a:lstStyle/>
          <a:p>
            <a:r>
              <a:rPr lang="en-US" dirty="0" smtClean="0"/>
              <a:t>270 degree panorama scan of internal rear passenger area</a:t>
            </a:r>
          </a:p>
          <a:p>
            <a:r>
              <a:rPr lang="en-US" dirty="0" smtClean="0"/>
              <a:t>Imaging head fits completely inside vehicle</a:t>
            </a:r>
          </a:p>
          <a:p>
            <a:r>
              <a:rPr lang="en-US" dirty="0" smtClean="0"/>
              <a:t>Hidden organics (drug and explosive simulants) identified</a:t>
            </a:r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202" y="1397822"/>
            <a:ext cx="3359863" cy="2039542"/>
          </a:xfrm>
          <a:prstGeom prst="roundRect">
            <a:avLst>
              <a:gd name="adj" fmla="val 6961"/>
            </a:avLst>
          </a:prstGeom>
          <a:noFill/>
          <a:ln w="25400" algn="ctr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239" y="3657600"/>
            <a:ext cx="8173826" cy="2649682"/>
          </a:xfrm>
          <a:prstGeom prst="roundRect">
            <a:avLst>
              <a:gd name="adj" fmla="val 6961"/>
            </a:avLst>
          </a:prstGeom>
          <a:noFill/>
          <a:ln w="25400" algn="ctr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8483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NASA tiles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CFC1630-5BDC-4CD1-9938-F73F9946ACFC}" type="slidenum">
              <a:rPr lang="en-US" smtClean="0"/>
              <a:pPr>
                <a:defRPr/>
              </a:pPr>
              <a:t>30</a:t>
            </a:fld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8353" y="1022350"/>
            <a:ext cx="3248025" cy="21621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353" y="3327611"/>
            <a:ext cx="2886075" cy="28003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0254" y="1022349"/>
            <a:ext cx="3715268" cy="4592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508067"/>
      </p:ext>
    </p:extLst>
  </p:cSld>
  <p:clrMapOvr>
    <a:masterClrMapping/>
  </p:clrMapOvr>
  <p:transition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MINI Z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FF51B6-D914-4CD8-952E-66C026513EA0}" type="slidenum">
              <a:rPr lang="en-US" smtClean="0"/>
              <a:pPr>
                <a:defRPr/>
              </a:pPr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385276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mahqnas02.as-e.com\Workgroup\Sales and Marketing\Communications\Image Gallery\Handheld\ASE-504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372"/>
          <a:stretch/>
        </p:blipFill>
        <p:spPr bwMode="auto">
          <a:xfrm>
            <a:off x="4685401" y="1359221"/>
            <a:ext cx="2335004" cy="2816189"/>
          </a:xfrm>
          <a:prstGeom prst="round2SameRect">
            <a:avLst>
              <a:gd name="adj1" fmla="val 8125"/>
              <a:gd name="adj2" fmla="val 5662"/>
            </a:avLst>
          </a:prstGeom>
          <a:noFill/>
          <a:ln w="12700" algn="ctr">
            <a:solidFill>
              <a:srgbClr val="86868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42900" y="401006"/>
            <a:ext cx="7439025" cy="735750"/>
          </a:xfrm>
        </p:spPr>
        <p:txBody>
          <a:bodyPr/>
          <a:lstStyle/>
          <a:p>
            <a:r>
              <a:rPr lang="en-US" dirty="0" smtClean="0"/>
              <a:t>Handheld device can see </a:t>
            </a:r>
            <a:r>
              <a:rPr lang="en-US" b="0" dirty="0" smtClean="0"/>
              <a:t>through </a:t>
            </a:r>
            <a:r>
              <a:rPr lang="en-US" b="0" dirty="0"/>
              <a:t>non-metallic objects and produces images of potential threats and contraband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pPr>
              <a:defRPr/>
            </a:pPr>
            <a:fld id="{ADB3A997-F2BB-42D9-93CF-4B2A3F7413E9}" type="slidenum">
              <a:rPr lang="en-US" smtClean="0"/>
              <a:pPr>
                <a:defRPr/>
              </a:pPr>
              <a:t>32</a:t>
            </a:fld>
            <a:endParaRPr lang="en-US" dirty="0"/>
          </a:p>
        </p:txBody>
      </p:sp>
      <p:sp>
        <p:nvSpPr>
          <p:cNvPr id="33" name="TextBox 21"/>
          <p:cNvSpPr txBox="1">
            <a:spLocks noChangeArrowheads="1"/>
          </p:cNvSpPr>
          <p:nvPr/>
        </p:nvSpPr>
        <p:spPr bwMode="auto">
          <a:xfrm>
            <a:off x="2692679" y="5951258"/>
            <a:ext cx="197830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spcBef>
                <a:spcPts val="1200"/>
              </a:spcBef>
              <a:spcAft>
                <a:spcPts val="1200"/>
              </a:spcAft>
              <a:defRPr sz="1400" b="0">
                <a:solidFill>
                  <a:schemeClr val="accent3"/>
                </a:solidFill>
                <a:latin typeface="+mn-lt"/>
              </a:defRPr>
            </a:lvl1pPr>
          </a:lstStyle>
          <a:p>
            <a:r>
              <a:rPr lang="en-US" dirty="0"/>
              <a:t>Narcotic simulant in </a:t>
            </a:r>
            <a:r>
              <a:rPr lang="en-US" dirty="0" smtClean="0"/>
              <a:t>bumper</a:t>
            </a:r>
            <a:endParaRPr lang="en-US" dirty="0"/>
          </a:p>
        </p:txBody>
      </p:sp>
      <p:pic>
        <p:nvPicPr>
          <p:cNvPr id="1027" name="Picture 3" descr="\\mahqnas02.as-e.com\Workgroup\Sales and Marketing\Communications\Image Gallery\Handheld\ASE-5116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28588" y="1377822"/>
            <a:ext cx="2320505" cy="2816970"/>
          </a:xfrm>
          <a:prstGeom prst="round2SameRect">
            <a:avLst>
              <a:gd name="adj1" fmla="val 8125"/>
              <a:gd name="adj2" fmla="val 5662"/>
            </a:avLst>
          </a:prstGeom>
          <a:noFill/>
          <a:ln w="12700" algn="ctr">
            <a:solidFill>
              <a:srgbClr val="86868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4"/>
          <p:cNvGrpSpPr/>
          <p:nvPr/>
        </p:nvGrpSpPr>
        <p:grpSpPr>
          <a:xfrm>
            <a:off x="2802454" y="3062391"/>
            <a:ext cx="1868526" cy="2976113"/>
            <a:chOff x="4177140" y="3211327"/>
            <a:chExt cx="1868526" cy="2976113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77140" y="3211327"/>
              <a:ext cx="1868526" cy="2976113"/>
            </a:xfrm>
            <a:prstGeom prst="rect">
              <a:avLst/>
            </a:prstGeom>
          </p:spPr>
        </p:pic>
        <p:pic>
          <p:nvPicPr>
            <p:cNvPr id="34" name="Picture 2"/>
            <p:cNvPicPr>
              <a:picLocks noChangeAspect="1" noChangeArrowheads="1"/>
            </p:cNvPicPr>
            <p:nvPr/>
          </p:nvPicPr>
          <p:blipFill rotWithShape="1">
            <a:blip r:embed="rId5" cstate="print"/>
            <a:srcRect l="3431" t="3405" r="3467" b="5554"/>
            <a:stretch/>
          </p:blipFill>
          <p:spPr bwMode="auto">
            <a:xfrm>
              <a:off x="4398693" y="3828564"/>
              <a:ext cx="1423358" cy="1000664"/>
            </a:xfrm>
            <a:prstGeom prst="rect">
              <a:avLst/>
            </a:prstGeom>
            <a:noFill/>
          </p:spPr>
        </p:pic>
        <p:sp>
          <p:nvSpPr>
            <p:cNvPr id="3" name="Rectangle 2"/>
            <p:cNvSpPr/>
            <p:nvPr/>
          </p:nvSpPr>
          <p:spPr>
            <a:xfrm>
              <a:off x="4397914" y="4777015"/>
              <a:ext cx="1424916" cy="906009"/>
            </a:xfrm>
            <a:prstGeom prst="rect">
              <a:avLst/>
            </a:prstGeom>
            <a:solidFill>
              <a:srgbClr val="000000"/>
            </a:solidFill>
            <a:ln w="28575">
              <a:noFill/>
            </a:ln>
            <a:effectLst/>
          </p:spPr>
          <p:style>
            <a:lnRef idx="1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7034826" y="3079406"/>
            <a:ext cx="1868526" cy="2976113"/>
            <a:chOff x="7396362" y="3717759"/>
            <a:chExt cx="1868526" cy="2976113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96362" y="3717759"/>
              <a:ext cx="1868526" cy="2976113"/>
            </a:xfrm>
            <a:prstGeom prst="rect">
              <a:avLst/>
            </a:prstGeom>
          </p:spPr>
        </p:pic>
        <p:pic>
          <p:nvPicPr>
            <p:cNvPr id="20" name="Picture 12" descr="C:\Users\reiss\Documents\!Growth-Innovation-New Products\Small Bx Systems\HBx Images\20111222_160149_sugar in tire.jpg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 rot="5400000">
              <a:off x="7402546" y="4688708"/>
              <a:ext cx="1884440" cy="1125682"/>
            </a:xfrm>
            <a:prstGeom prst="rect">
              <a:avLst/>
            </a:prstGeom>
            <a:noFill/>
            <a:ln w="28575"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7" name="Rectangle 26"/>
          <p:cNvSpPr/>
          <p:nvPr/>
        </p:nvSpPr>
        <p:spPr>
          <a:xfrm rot="5400000">
            <a:off x="1210617" y="3209927"/>
            <a:ext cx="237183" cy="508539"/>
          </a:xfrm>
          <a:prstGeom prst="rect">
            <a:avLst/>
          </a:prstGeom>
          <a:noFill/>
          <a:ln w="19050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28" name="Straight Connector 27"/>
          <p:cNvCxnSpPr/>
          <p:nvPr/>
        </p:nvCxnSpPr>
        <p:spPr>
          <a:xfrm>
            <a:off x="1585564" y="3462045"/>
            <a:ext cx="1437664" cy="817306"/>
          </a:xfrm>
          <a:prstGeom prst="line">
            <a:avLst/>
          </a:prstGeom>
          <a:ln w="19050"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034826" y="5966718"/>
            <a:ext cx="1868526" cy="523220"/>
          </a:xfrm>
          <a:noFill/>
          <a:ln w="9525">
            <a:noFill/>
            <a:miter lim="800000"/>
            <a:headEnd/>
            <a:tailEnd/>
          </a:ln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sz="1400" b="0" dirty="0">
                <a:solidFill>
                  <a:schemeClr val="accent3"/>
                </a:solidFill>
              </a:rPr>
              <a:t>Narcotic simulant concealed in tire</a:t>
            </a:r>
          </a:p>
        </p:txBody>
      </p:sp>
      <p:sp>
        <p:nvSpPr>
          <p:cNvPr id="39" name="Rectangle 38"/>
          <p:cNvSpPr/>
          <p:nvPr/>
        </p:nvSpPr>
        <p:spPr>
          <a:xfrm rot="10800000">
            <a:off x="5210397" y="2570866"/>
            <a:ext cx="237183" cy="672665"/>
          </a:xfrm>
          <a:prstGeom prst="rect">
            <a:avLst/>
          </a:prstGeom>
          <a:noFill/>
          <a:ln w="19050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40" name="Straight Connector 39"/>
          <p:cNvCxnSpPr/>
          <p:nvPr/>
        </p:nvCxnSpPr>
        <p:spPr>
          <a:xfrm>
            <a:off x="5462001" y="2921539"/>
            <a:ext cx="1921887" cy="1253871"/>
          </a:xfrm>
          <a:prstGeom prst="line">
            <a:avLst/>
          </a:prstGeom>
          <a:ln w="19050"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5152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ounded Rectangle 30"/>
          <p:cNvSpPr/>
          <p:nvPr/>
        </p:nvSpPr>
        <p:spPr>
          <a:xfrm>
            <a:off x="6490448" y="1972157"/>
            <a:ext cx="2303929" cy="358667"/>
          </a:xfrm>
          <a:prstGeom prst="roundRect">
            <a:avLst>
              <a:gd name="adj" fmla="val 714"/>
            </a:avLst>
          </a:prstGeom>
          <a:solidFill>
            <a:schemeClr val="tx1">
              <a:lumMod val="75000"/>
              <a:lumOff val="25000"/>
            </a:schemeClr>
          </a:solidFill>
          <a:ln w="28575"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49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MINI Z </a:t>
            </a:r>
            <a:r>
              <a:rPr lang="en-US" b="0" dirty="0" smtClean="0"/>
              <a:t>Specs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8036" t="20535" r="34264" b="699"/>
          <a:stretch/>
        </p:blipFill>
        <p:spPr>
          <a:xfrm>
            <a:off x="405442" y="1224951"/>
            <a:ext cx="5883216" cy="4347714"/>
          </a:xfrm>
          <a:prstGeom prst="rect">
            <a:avLst/>
          </a:prstGeom>
          <a:ln w="12700">
            <a:solidFill>
              <a:schemeClr val="bg2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6541466" y="2037356"/>
            <a:ext cx="2201891" cy="3123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1200" dirty="0">
                <a:solidFill>
                  <a:schemeClr val="bg1"/>
                </a:solidFill>
                <a:latin typeface="+mn-lt"/>
              </a:rPr>
              <a:t>Scanner Dimensions</a:t>
            </a:r>
          </a:p>
          <a:p>
            <a:pPr algn="l"/>
            <a:r>
              <a:rPr lang="en-US" sz="500" b="0" dirty="0" smtClean="0">
                <a:latin typeface="+mn-lt"/>
              </a:rPr>
              <a:t/>
            </a:r>
            <a:br>
              <a:rPr lang="en-US" sz="500" b="0" dirty="0" smtClean="0">
                <a:latin typeface="+mn-lt"/>
              </a:rPr>
            </a:br>
            <a:r>
              <a:rPr lang="en-US" sz="1200" b="0" dirty="0" smtClean="0">
                <a:latin typeface="+mn-lt"/>
              </a:rPr>
              <a:t>Length</a:t>
            </a:r>
            <a:r>
              <a:rPr lang="en-US" sz="1200" b="0" dirty="0">
                <a:latin typeface="+mn-lt"/>
              </a:rPr>
              <a:t>: 11.5 in (29.2 cm)</a:t>
            </a:r>
          </a:p>
          <a:p>
            <a:pPr algn="l"/>
            <a:r>
              <a:rPr lang="en-US" sz="1200" b="0" dirty="0">
                <a:latin typeface="+mn-lt"/>
              </a:rPr>
              <a:t>Width: 9.8 in (24.9 cm)</a:t>
            </a:r>
          </a:p>
          <a:p>
            <a:pPr algn="l"/>
            <a:r>
              <a:rPr lang="en-US" sz="1200" b="0" dirty="0">
                <a:latin typeface="+mn-lt"/>
              </a:rPr>
              <a:t>Height: 7.6 in (19.3 cm)</a:t>
            </a:r>
          </a:p>
          <a:p>
            <a:pPr algn="l"/>
            <a:r>
              <a:rPr lang="en-US" sz="1200" b="0" dirty="0">
                <a:latin typeface="+mn-lt"/>
              </a:rPr>
              <a:t>Weight: </a:t>
            </a:r>
            <a:r>
              <a:rPr lang="en-US" sz="1200" b="0" dirty="0" smtClean="0">
                <a:latin typeface="+mn-lt"/>
              </a:rPr>
              <a:t>9.2 </a:t>
            </a:r>
            <a:r>
              <a:rPr lang="en-US" sz="1200" b="0" dirty="0">
                <a:latin typeface="+mn-lt"/>
              </a:rPr>
              <a:t>lbs (</a:t>
            </a:r>
            <a:r>
              <a:rPr lang="en-US" sz="1200" b="0" dirty="0" smtClean="0">
                <a:latin typeface="+mn-lt"/>
              </a:rPr>
              <a:t>4.2 </a:t>
            </a:r>
            <a:r>
              <a:rPr lang="en-US" sz="1200" b="0" dirty="0">
                <a:latin typeface="+mn-lt"/>
              </a:rPr>
              <a:t>kg</a:t>
            </a:r>
            <a:r>
              <a:rPr lang="en-US" sz="1200" b="0" dirty="0" smtClean="0">
                <a:latin typeface="+mn-lt"/>
              </a:rPr>
              <a:t>)</a:t>
            </a:r>
          </a:p>
          <a:p>
            <a:pPr algn="l"/>
            <a:r>
              <a:rPr lang="en-US" sz="1200" dirty="0" smtClean="0">
                <a:latin typeface="+mn-lt"/>
              </a:rPr>
              <a:t>Energy: 70 kV</a:t>
            </a:r>
          </a:p>
          <a:p>
            <a:pPr algn="l"/>
            <a:r>
              <a:rPr lang="en-US" sz="1200" dirty="0" smtClean="0">
                <a:latin typeface="+mn-lt"/>
              </a:rPr>
              <a:t>Power: 10 W</a:t>
            </a:r>
            <a:endParaRPr lang="en-US" sz="1200" dirty="0" smtClean="0">
              <a:latin typeface="+mn-lt"/>
            </a:endParaRPr>
          </a:p>
          <a:p>
            <a:pPr algn="l"/>
            <a:r>
              <a:rPr lang="en-US" sz="1200" dirty="0" smtClean="0">
                <a:latin typeface="+mn-lt"/>
              </a:rPr>
              <a:t>Operating </a:t>
            </a:r>
            <a:r>
              <a:rPr lang="en-US" sz="1200" dirty="0">
                <a:latin typeface="+mn-lt"/>
              </a:rPr>
              <a:t>Time: </a:t>
            </a:r>
            <a:r>
              <a:rPr lang="en-US" sz="1200" b="0" dirty="0" smtClean="0">
                <a:latin typeface="+mn-lt"/>
              </a:rPr>
              <a:t>4 </a:t>
            </a:r>
            <a:r>
              <a:rPr lang="en-US" sz="1200" b="0" dirty="0">
                <a:latin typeface="+mn-lt"/>
              </a:rPr>
              <a:t>hrs per battery charge (typical</a:t>
            </a:r>
            <a:r>
              <a:rPr lang="en-US" sz="1200" b="0" dirty="0" smtClean="0">
                <a:latin typeface="+mn-lt"/>
              </a:rPr>
              <a:t>, based </a:t>
            </a:r>
            <a:r>
              <a:rPr lang="en-US" sz="1200" b="0" dirty="0">
                <a:latin typeface="+mn-lt"/>
              </a:rPr>
              <a:t>on 25% duty cycle)</a:t>
            </a:r>
          </a:p>
          <a:p>
            <a:pPr algn="l"/>
            <a:r>
              <a:rPr lang="en-US" sz="1200" dirty="0">
                <a:latin typeface="+mn-lt"/>
              </a:rPr>
              <a:t>Scan Speed: </a:t>
            </a:r>
            <a:r>
              <a:rPr lang="en-US" sz="1200" b="0" dirty="0">
                <a:latin typeface="+mn-lt"/>
              </a:rPr>
              <a:t>6 in (15 cm) per second (typical)</a:t>
            </a:r>
          </a:p>
          <a:p>
            <a:pPr algn="l"/>
            <a:r>
              <a:rPr lang="en-US" sz="1200" dirty="0">
                <a:latin typeface="+mn-lt"/>
              </a:rPr>
              <a:t>Operating Environment: </a:t>
            </a:r>
            <a:r>
              <a:rPr lang="en-US" sz="1200" b="0" dirty="0">
                <a:latin typeface="+mn-lt"/>
              </a:rPr>
              <a:t>IP 54 Rated</a:t>
            </a:r>
          </a:p>
          <a:p>
            <a:pPr algn="l"/>
            <a:r>
              <a:rPr lang="en-US" sz="1200" dirty="0" smtClean="0">
                <a:latin typeface="+mn-lt"/>
              </a:rPr>
              <a:t>Operating </a:t>
            </a:r>
            <a:r>
              <a:rPr lang="en-US" sz="1200" dirty="0">
                <a:latin typeface="+mn-lt"/>
              </a:rPr>
              <a:t>Temperature: </a:t>
            </a:r>
            <a:r>
              <a:rPr lang="en-US" sz="1200" b="0" dirty="0">
                <a:latin typeface="+mn-lt"/>
              </a:rPr>
              <a:t>0° C to </a:t>
            </a:r>
            <a:r>
              <a:rPr lang="en-US" sz="1200" b="0" dirty="0" smtClean="0">
                <a:latin typeface="+mn-lt"/>
              </a:rPr>
              <a:t>45 C </a:t>
            </a:r>
            <a:r>
              <a:rPr lang="en-US" sz="1200" b="0" dirty="0" smtClean="0">
                <a:latin typeface="+mn-lt"/>
              </a:rPr>
              <a:t>(</a:t>
            </a:r>
            <a:r>
              <a:rPr lang="en-US" sz="1200" b="0" dirty="0" smtClean="0">
                <a:latin typeface="+mn-lt"/>
              </a:rPr>
              <a:t>32 F </a:t>
            </a:r>
            <a:r>
              <a:rPr lang="en-US" sz="1200" b="0" dirty="0">
                <a:latin typeface="+mn-lt"/>
              </a:rPr>
              <a:t>to </a:t>
            </a:r>
            <a:r>
              <a:rPr lang="en-US" sz="1200" b="0" dirty="0" smtClean="0">
                <a:latin typeface="+mn-lt"/>
              </a:rPr>
              <a:t>113 F</a:t>
            </a:r>
            <a:r>
              <a:rPr lang="en-US" sz="1200" b="0" dirty="0">
                <a:latin typeface="+mn-lt"/>
              </a:rPr>
              <a:t>)</a:t>
            </a:r>
            <a:endParaRPr lang="en-US" sz="1200" dirty="0">
              <a:latin typeface="+mn-lt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490448" y="1974604"/>
            <a:ext cx="2303929" cy="3598061"/>
          </a:xfrm>
          <a:prstGeom prst="roundRect">
            <a:avLst>
              <a:gd name="adj" fmla="val 714"/>
            </a:avLst>
          </a:prstGeom>
          <a:noFill/>
          <a:ln w="28575"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Rounded Rectangle 28"/>
          <p:cNvSpPr/>
          <p:nvPr/>
        </p:nvSpPr>
        <p:spPr>
          <a:xfrm>
            <a:off x="405442" y="1224951"/>
            <a:ext cx="5883216" cy="4347714"/>
          </a:xfrm>
          <a:prstGeom prst="roundRect">
            <a:avLst>
              <a:gd name="adj" fmla="val 594"/>
            </a:avLst>
          </a:prstGeom>
          <a:noFill/>
          <a:ln w="28575"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215790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45666" y="4375272"/>
            <a:ext cx="2575731" cy="2010413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4177140" y="3211327"/>
            <a:ext cx="1868526" cy="2976113"/>
            <a:chOff x="6688416" y="3285370"/>
            <a:chExt cx="1868526" cy="2976113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88416" y="3285370"/>
              <a:ext cx="1868526" cy="2976113"/>
            </a:xfrm>
            <a:prstGeom prst="rect">
              <a:avLst/>
            </a:prstGeom>
          </p:spPr>
        </p:pic>
        <p:pic>
          <p:nvPicPr>
            <p:cNvPr id="16" name="Picture 2"/>
            <p:cNvPicPr>
              <a:picLocks noChangeAspect="1" noChangeArrowheads="1"/>
            </p:cNvPicPr>
            <p:nvPr/>
          </p:nvPicPr>
          <p:blipFill rotWithShape="1">
            <a:blip r:embed="rId4" cstate="print"/>
            <a:srcRect l="4032" t="2095" r="3908" b="2776"/>
            <a:stretch/>
          </p:blipFill>
          <p:spPr bwMode="auto">
            <a:xfrm>
              <a:off x="6909094" y="3881887"/>
              <a:ext cx="1403828" cy="1881595"/>
            </a:xfrm>
            <a:prstGeom prst="rect">
              <a:avLst/>
            </a:prstGeom>
          </p:spPr>
        </p:pic>
      </p:grpSp>
      <p:sp>
        <p:nvSpPr>
          <p:cNvPr id="19" name="TextBox 21"/>
          <p:cNvSpPr txBox="1">
            <a:spLocks noChangeArrowheads="1"/>
          </p:cNvSpPr>
          <p:nvPr/>
        </p:nvSpPr>
        <p:spPr bwMode="auto">
          <a:xfrm>
            <a:off x="3930303" y="6077908"/>
            <a:ext cx="236219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spcBef>
                <a:spcPts val="1200"/>
              </a:spcBef>
              <a:spcAft>
                <a:spcPts val="1200"/>
              </a:spcAft>
              <a:defRPr sz="1400" b="0">
                <a:solidFill>
                  <a:schemeClr val="accent3"/>
                </a:solidFill>
                <a:latin typeface="+mn-lt"/>
              </a:defRPr>
            </a:lvl1pPr>
          </a:lstStyle>
          <a:p>
            <a:r>
              <a:rPr lang="en-US" dirty="0"/>
              <a:t>Narcotic simulant in a car seat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Imaging of objects</a:t>
            </a:r>
            <a:endParaRPr lang="en-US" b="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42900" y="1219200"/>
            <a:ext cx="8525055" cy="4968240"/>
          </a:xfrm>
        </p:spPr>
        <p:txBody>
          <a:bodyPr/>
          <a:lstStyle/>
          <a:p>
            <a:r>
              <a:rPr lang="en-US" dirty="0" smtClean="0"/>
              <a:t>Can scan at any distance and any speed, allowing for increased detection capability or fast scan times</a:t>
            </a:r>
            <a:endParaRPr lang="en-US" dirty="0" smtClean="0"/>
          </a:p>
          <a:p>
            <a:pPr lvl="1"/>
            <a:r>
              <a:rPr lang="en-US" dirty="0" smtClean="0"/>
              <a:t>Examination of walls, vehicle interiors, airplane interiors, pleasure boats, </a:t>
            </a:r>
            <a:r>
              <a:rPr lang="en-US" dirty="0" smtClean="0"/>
              <a:t>packages, space stations, spacecraft, etc.</a:t>
            </a:r>
          </a:p>
          <a:p>
            <a:pPr lvl="1"/>
            <a:r>
              <a:rPr lang="en-US" dirty="0" smtClean="0"/>
              <a:t>Closer scan distances increase image quality</a:t>
            </a:r>
            <a:endParaRPr lang="en-US" dirty="0" smtClean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8389952" y="6657975"/>
            <a:ext cx="685800" cy="182563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098" name="Picture 2" descr="\\mahqnas02.as-e.com\Workgroup\Sales and Marketing\Communications\Image Gallery\Handheld\ASE-4331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149180" y="2964971"/>
            <a:ext cx="2501828" cy="3303081"/>
          </a:xfrm>
          <a:prstGeom prst="round2SameRect">
            <a:avLst>
              <a:gd name="adj1" fmla="val 8125"/>
              <a:gd name="adj2" fmla="val 5662"/>
            </a:avLst>
          </a:prstGeom>
          <a:noFill/>
          <a:ln w="12700" algn="ctr">
            <a:solidFill>
              <a:srgbClr val="86868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1732422" y="4616387"/>
            <a:ext cx="237183" cy="508539"/>
          </a:xfrm>
          <a:prstGeom prst="rect">
            <a:avLst/>
          </a:prstGeom>
          <a:noFill/>
          <a:ln w="19050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8" name="Straight Connector 17"/>
          <p:cNvCxnSpPr>
            <a:stCxn id="17" idx="3"/>
          </p:cNvCxnSpPr>
          <p:nvPr/>
        </p:nvCxnSpPr>
        <p:spPr>
          <a:xfrm flipV="1">
            <a:off x="1969605" y="4716555"/>
            <a:ext cx="3252946" cy="154102"/>
          </a:xfrm>
          <a:prstGeom prst="line">
            <a:avLst/>
          </a:prstGeom>
          <a:ln w="19050"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605113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7471" y="3553380"/>
            <a:ext cx="2638108" cy="2760243"/>
          </a:xfrm>
          <a:prstGeom prst="round2SameRect">
            <a:avLst>
              <a:gd name="adj1" fmla="val 8125"/>
              <a:gd name="adj2" fmla="val 5662"/>
            </a:avLst>
          </a:prstGeom>
          <a:noFill/>
          <a:ln w="12700" algn="ctr">
            <a:solidFill>
              <a:srgbClr val="868686"/>
            </a:solidFill>
            <a:miter lim="800000"/>
            <a:headEnd/>
            <a:tailEnd/>
          </a:ln>
          <a:effec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Versatility</a:t>
            </a:r>
            <a:endParaRPr lang="en-US" b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00" y="1219200"/>
            <a:ext cx="5483225" cy="5112378"/>
          </a:xfrm>
        </p:spPr>
        <p:txBody>
          <a:bodyPr>
            <a:normAutofit/>
          </a:bodyPr>
          <a:lstStyle/>
          <a:p>
            <a:r>
              <a:rPr lang="en-US" dirty="0" smtClean="0"/>
              <a:t>Image organic materials and aluminum</a:t>
            </a:r>
            <a:r>
              <a:rPr lang="en-US" dirty="0" smtClean="0"/>
              <a:t> </a:t>
            </a:r>
          </a:p>
          <a:p>
            <a:pPr lvl="1"/>
            <a:r>
              <a:rPr lang="en-US" b="0" dirty="0" smtClean="0"/>
              <a:t>The MINI Z produces a real-time image of the scan target, highlighting organic materials and thin aluminum</a:t>
            </a:r>
          </a:p>
          <a:p>
            <a:pPr marL="511175" lvl="1" indent="-228600"/>
            <a:r>
              <a:rPr lang="en-US" dirty="0"/>
              <a:t>Does not require physical set-up: enabling immediate</a:t>
            </a:r>
            <a:br>
              <a:rPr lang="en-US" dirty="0"/>
            </a:br>
            <a:r>
              <a:rPr lang="en-US" dirty="0"/>
              <a:t>operation</a:t>
            </a:r>
          </a:p>
          <a:p>
            <a:pPr marL="511175" lvl="1" indent="-228600"/>
            <a:r>
              <a:rPr lang="en-US" dirty="0"/>
              <a:t>Battery operated, wireless communications </a:t>
            </a:r>
            <a:br>
              <a:rPr lang="en-US" dirty="0"/>
            </a:br>
            <a:r>
              <a:rPr lang="en-US" dirty="0"/>
              <a:t>(Wi-Fi</a:t>
            </a:r>
            <a:r>
              <a:rPr lang="en-US" dirty="0" smtClean="0"/>
              <a:t>)</a:t>
            </a:r>
          </a:p>
          <a:p>
            <a:pPr lvl="1"/>
            <a:endParaRPr lang="en-US" b="0" dirty="0" smtClean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7443" y="1382109"/>
            <a:ext cx="2743200" cy="3806952"/>
          </a:xfrm>
          <a:prstGeom prst="round2SameRect">
            <a:avLst>
              <a:gd name="adj1" fmla="val 8125"/>
              <a:gd name="adj2" fmla="val 5662"/>
            </a:avLst>
          </a:prstGeom>
          <a:noFill/>
          <a:ln w="12700" algn="ctr">
            <a:solidFill>
              <a:srgbClr val="868686"/>
            </a:solidFill>
            <a:miter lim="800000"/>
            <a:headEnd/>
            <a:tailEnd/>
          </a:ln>
          <a:effectLst/>
        </p:spPr>
      </p:pic>
      <p:sp>
        <p:nvSpPr>
          <p:cNvPr id="9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3150066" y="6646026"/>
            <a:ext cx="2895600" cy="2286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414983" y="3681375"/>
            <a:ext cx="2735084" cy="2650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175" indent="4763" algn="l" rtl="0" eaLnBrk="1" fontAlgn="base" hangingPunct="1">
              <a:spcBef>
                <a:spcPts val="1200"/>
              </a:spcBef>
              <a:spcAft>
                <a:spcPct val="0"/>
              </a:spcAft>
              <a:buFont typeface="Arial" pitchFamily="34" charset="0"/>
              <a:defRPr sz="1800" b="1" kern="1200">
                <a:solidFill>
                  <a:schemeClr val="tx1"/>
                </a:solidFill>
                <a:latin typeface="Arial Narrow" pitchFamily="34" charset="0"/>
                <a:ea typeface="+mn-ea"/>
                <a:cs typeface="+mn-cs"/>
              </a:defRPr>
            </a:lvl1pPr>
            <a:lvl2pPr marL="514350" indent="-231775" algn="l" rtl="0" eaLnBrk="1" fontAlgn="base" hangingPunct="1">
              <a:spcBef>
                <a:spcPts val="800"/>
              </a:spcBef>
              <a:spcAft>
                <a:spcPct val="0"/>
              </a:spcAft>
              <a:buClr>
                <a:srgbClr val="C00000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Arial Narrow" pitchFamily="34" charset="0"/>
                <a:ea typeface="+mn-ea"/>
                <a:cs typeface="+mn-cs"/>
              </a:defRPr>
            </a:lvl2pPr>
            <a:lvl3pPr marL="1030288" indent="-230188" algn="l" rtl="0" eaLnBrk="1" fontAlgn="base" hangingPunct="1">
              <a:spcBef>
                <a:spcPts val="800"/>
              </a:spcBef>
              <a:spcAft>
                <a:spcPct val="0"/>
              </a:spcAft>
              <a:buClr>
                <a:srgbClr val="4A5C78"/>
              </a:buClr>
              <a:buSzPct val="80000"/>
              <a:buFont typeface="Wingdings 3" pitchFamily="18" charset="2"/>
              <a:buChar char="}"/>
              <a:tabLst/>
              <a:defRPr sz="1600" kern="1200">
                <a:solidFill>
                  <a:schemeClr val="tx1"/>
                </a:solidFill>
                <a:latin typeface="Arial Narrow" pitchFamily="34" charset="0"/>
                <a:ea typeface="+mn-ea"/>
                <a:cs typeface="+mn-cs"/>
              </a:defRPr>
            </a:lvl3pPr>
            <a:lvl4pPr marL="1482725" indent="-284163" algn="l" rtl="0" eaLnBrk="1" fontAlgn="base" hangingPunct="1">
              <a:spcBef>
                <a:spcPts val="800"/>
              </a:spcBef>
              <a:spcAft>
                <a:spcPct val="0"/>
              </a:spcAft>
              <a:buClr>
                <a:schemeClr val="bg2">
                  <a:lumMod val="50000"/>
                </a:schemeClr>
              </a:buClr>
              <a:buSzPct val="90000"/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Arial Narrow" pitchFamily="34" charset="0"/>
                <a:ea typeface="+mn-ea"/>
                <a:cs typeface="+mn-cs"/>
              </a:defRPr>
            </a:lvl4pPr>
            <a:lvl5pPr marL="1944688" indent="-231775" algn="l" rtl="0" eaLnBrk="1" fontAlgn="base" hangingPunct="1">
              <a:spcBef>
                <a:spcPts val="800"/>
              </a:spcBef>
              <a:spcAft>
                <a:spcPct val="0"/>
              </a:spcAft>
              <a:buClr>
                <a:srgbClr val="4A5C78"/>
              </a:buClr>
              <a:buFont typeface="Arial" pitchFamily="34" charset="0"/>
              <a:buChar char="»"/>
              <a:defRPr sz="1400" kern="1200">
                <a:solidFill>
                  <a:schemeClr val="tx1"/>
                </a:solidFill>
                <a:latin typeface="Arial Narrow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1175" lvl="1" indent="-228600"/>
            <a:r>
              <a:rPr lang="en-US" b="0" dirty="0" smtClean="0"/>
              <a:t>Intuitive operation: as an operator scans a </a:t>
            </a:r>
            <a:br>
              <a:rPr lang="en-US" b="0" dirty="0" smtClean="0"/>
            </a:br>
            <a:r>
              <a:rPr lang="en-US" b="0" dirty="0" smtClean="0"/>
              <a:t>target, an image appears in real-time on </a:t>
            </a:r>
            <a:br>
              <a:rPr lang="en-US" b="0" dirty="0" smtClean="0"/>
            </a:br>
            <a:r>
              <a:rPr lang="en-US" b="0" dirty="0" smtClean="0"/>
              <a:t>the system’s dedicated tablet.</a:t>
            </a:r>
          </a:p>
          <a:p>
            <a:pPr marL="282575" lvl="1" indent="0">
              <a:buFont typeface="Arial" pitchFamily="34" charset="0"/>
              <a:buNone/>
            </a:pPr>
            <a:endParaRPr lang="en-US" b="0" dirty="0" smtClean="0"/>
          </a:p>
          <a:p>
            <a:pPr lvl="1"/>
            <a:endParaRPr lang="en-US" b="0" dirty="0" smtClean="0"/>
          </a:p>
        </p:txBody>
      </p:sp>
    </p:spTree>
    <p:extLst>
      <p:ext uri="{BB962C8B-B14F-4D97-AF65-F5344CB8AC3E}">
        <p14:creationId xmlns:p14="http://schemas.microsoft.com/office/powerpoint/2010/main" val="303282170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NASA tiles – 3 mm hole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CFC1630-5BDC-4CD1-9938-F73F9946ACFC}" type="slidenum">
              <a:rPr lang="en-US" smtClean="0"/>
              <a:pPr>
                <a:defRPr/>
              </a:pPr>
              <a:t>36</a:t>
            </a:fld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6 June 2012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2012 Company Confidential</a:t>
            </a:r>
            <a:endParaRPr lang="en-US" dirty="0"/>
          </a:p>
        </p:txBody>
      </p:sp>
      <p:pic>
        <p:nvPicPr>
          <p:cNvPr id="2050" name="Picture 2" descr="C:\Users\svanliew\AppData\Local\Packages\microsoft.windowscommunicationsapps_8wekyb3d8bbwe\AC\Temp\{9634BC3D-749F-4B4F-A5E1-FF6FA00833A0}.tmp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" y="1178672"/>
            <a:ext cx="2825732" cy="2457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svanliew\AppData\Local\Packages\microsoft.windowscommunicationsapps_8wekyb3d8bbwe\AC\Temp\{60E458C8-F93C-48AA-9642-1C922C6E34D4}.t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" y="3702205"/>
            <a:ext cx="3619500" cy="2742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svanliew\AppData\Local\Packages\microsoft.windowscommunicationsapps_8wekyb3d8bbwe\AC\Temp\{98AE5076-6904-4CA5-B84C-833732112E69}.tm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850" y="1550001"/>
            <a:ext cx="3514725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svanliew\AppData\Local\Packages\microsoft.windowscommunicationsapps_8wekyb3d8bbwe\AC\Temp\{DC2F624A-3540-4C25-BEE5-DF15B0F04833}.tmp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2405" y="3702205"/>
            <a:ext cx="3324225" cy="255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533490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noFill/>
          <a:ln w="25400" algn="ctr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dirty="0" smtClean="0"/>
              <a:t>Capabilities and i</a:t>
            </a:r>
            <a:r>
              <a:rPr lang="en-US" dirty="0" smtClean="0"/>
              <a:t>mage </a:t>
            </a:r>
            <a:r>
              <a:rPr lang="en-US" dirty="0" smtClean="0"/>
              <a:t>analysis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FF51B6-D914-4CD8-952E-66C026513EA0}" type="slidenum">
              <a:rPr lang="en-US" smtClean="0"/>
              <a:pPr>
                <a:defRPr/>
              </a:pPr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047732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1FAFD0-630D-4A30-9779-42C8776E7E77}" type="slidenum">
              <a:rPr lang="en-US"/>
              <a:pPr/>
              <a:t>38</a:t>
            </a:fld>
            <a:endParaRPr lang="en-US"/>
          </a:p>
        </p:txBody>
      </p:sp>
      <p:sp>
        <p:nvSpPr>
          <p:cNvPr id="68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165229" y="135807"/>
            <a:ext cx="7543800" cy="584703"/>
          </a:xfrm>
        </p:spPr>
        <p:txBody>
          <a:bodyPr/>
          <a:lstStyle/>
          <a:p>
            <a:r>
              <a:rPr lang="en-US" sz="2000" dirty="0" smtClean="0"/>
              <a:t>High resolution backscatter imaging</a:t>
            </a:r>
            <a:endParaRPr lang="en-US" sz="2000" dirty="0"/>
          </a:p>
        </p:txBody>
      </p:sp>
      <p:pic>
        <p:nvPicPr>
          <p:cNvPr id="689155" name="Picture 3"/>
          <p:cNvPicPr>
            <a:picLocks noChangeAspect="1" noChangeArrowheads="1"/>
          </p:cNvPicPr>
          <p:nvPr/>
        </p:nvPicPr>
        <p:blipFill>
          <a:blip r:embed="rId4" cstate="print">
            <a:lum bright="24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3581400"/>
            <a:ext cx="2001838" cy="3276600"/>
          </a:xfrm>
          <a:prstGeom prst="rect">
            <a:avLst/>
          </a:prstGeom>
          <a:noFill/>
          <a:ln w="38100">
            <a:solidFill>
              <a:srgbClr val="BB23BB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689156" name="Object 4"/>
          <p:cNvGraphicFramePr>
            <a:graphicFrameLocks noChangeAspect="1"/>
          </p:cNvGraphicFramePr>
          <p:nvPr/>
        </p:nvGraphicFramePr>
        <p:xfrm>
          <a:off x="4495800" y="2895600"/>
          <a:ext cx="2206625" cy="2438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8" name="Photo Editor Photo" r:id="rId5" imgW="8828571" imgH="9752381" progId="MSPhotoEd.3">
                  <p:embed/>
                </p:oleObj>
              </mc:Choice>
              <mc:Fallback>
                <p:oleObj name="Photo Editor Photo" r:id="rId5" imgW="8828571" imgH="9752381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lum bright="-6000" contrast="12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5800" y="2895600"/>
                        <a:ext cx="2206625" cy="2438400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rgbClr val="476F97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89157" name="Picture 5"/>
          <p:cNvPicPr>
            <a:picLocks noChangeAspect="1" noChangeArrowheads="1"/>
          </p:cNvPicPr>
          <p:nvPr/>
        </p:nvPicPr>
        <p:blipFill>
          <a:blip r:embed="rId7">
            <a:lum bright="18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143000"/>
            <a:ext cx="4724400" cy="1835150"/>
          </a:xfrm>
          <a:prstGeom prst="rect">
            <a:avLst/>
          </a:prstGeom>
          <a:noFill/>
          <a:ln w="38100">
            <a:solidFill>
              <a:srgbClr val="0BD806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689158" name="Object 6"/>
          <p:cNvGraphicFramePr>
            <a:graphicFrameLocks noChangeAspect="1"/>
          </p:cNvGraphicFramePr>
          <p:nvPr/>
        </p:nvGraphicFramePr>
        <p:xfrm>
          <a:off x="6788150" y="1295400"/>
          <a:ext cx="2355850" cy="236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9" name="Photo Editor Photo" r:id="rId8" imgW="9723810" imgH="9752381" progId="MSPhotoEd.3">
                  <p:embed/>
                </p:oleObj>
              </mc:Choice>
              <mc:Fallback>
                <p:oleObj name="Photo Editor Photo" r:id="rId8" imgW="9723810" imgH="9752381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lum bright="24000" contrast="18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88150" y="1295400"/>
                        <a:ext cx="2355850" cy="2362200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rgbClr val="DE4616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9159" name="Object 7"/>
          <p:cNvGraphicFramePr>
            <a:graphicFrameLocks noChangeAspect="1"/>
          </p:cNvGraphicFramePr>
          <p:nvPr/>
        </p:nvGraphicFramePr>
        <p:xfrm>
          <a:off x="5029200" y="4860925"/>
          <a:ext cx="3276600" cy="199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0" name="Photo Editor Photo" r:id="rId10" imgW="15994708" imgH="9752381" progId="MSPhotoEd.3">
                  <p:embed/>
                </p:oleObj>
              </mc:Choice>
              <mc:Fallback>
                <p:oleObj name="Photo Editor Photo" r:id="rId10" imgW="15994708" imgH="9752381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lum bright="12000" contrast="18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9200" y="4860925"/>
                        <a:ext cx="3276600" cy="1997075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chemeClr val="hlink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9160" name="Object 8"/>
          <p:cNvGraphicFramePr>
            <a:graphicFrameLocks noChangeAspect="1"/>
          </p:cNvGraphicFramePr>
          <p:nvPr/>
        </p:nvGraphicFramePr>
        <p:xfrm>
          <a:off x="6629400" y="3429000"/>
          <a:ext cx="2514600" cy="165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1" name="Photo Editor Photo" r:id="rId12" imgW="14851548" imgH="9752381" progId="MSPhotoEd.3">
                  <p:embed/>
                </p:oleObj>
              </mc:Choice>
              <mc:Fallback>
                <p:oleObj name="Photo Editor Photo" r:id="rId12" imgW="14851548" imgH="9752381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lum bright="18000" contrast="24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29400" y="3429000"/>
                        <a:ext cx="2514600" cy="1651000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rgbClr val="F1ED33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89161" name="Picture 9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52" y="2012842"/>
            <a:ext cx="3340100" cy="3352800"/>
          </a:xfrm>
          <a:prstGeom prst="rect">
            <a:avLst/>
          </a:prstGeom>
          <a:noFill/>
          <a:ln w="2857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1285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1828800"/>
            <a:ext cx="4360863" cy="265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475" y="1752600"/>
            <a:ext cx="4316412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9" name="Rectangle 10"/>
          <p:cNvSpPr>
            <a:spLocks noChangeArrowheads="1"/>
          </p:cNvSpPr>
          <p:nvPr/>
        </p:nvSpPr>
        <p:spPr bwMode="auto">
          <a:xfrm>
            <a:off x="5181600" y="4648424"/>
            <a:ext cx="3200400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400" dirty="0" smtClean="0">
                <a:solidFill>
                  <a:schemeClr val="tx1"/>
                </a:solidFill>
                <a:ea typeface="ＭＳ Ｐゴシック" pitchFamily="34" charset="-128"/>
              </a:rPr>
              <a:t>AXISS Family</a:t>
            </a:r>
            <a:endParaRPr lang="en-US" sz="1400" dirty="0">
              <a:solidFill>
                <a:schemeClr val="tx1"/>
              </a:solidFill>
              <a:latin typeface="Arial Narrow" pitchFamily="34" charset="0"/>
              <a:ea typeface="ＭＳ Ｐゴシック" pitchFamily="34" charset="-128"/>
            </a:endParaRPr>
          </a:p>
          <a:p>
            <a:pPr algn="ctr"/>
            <a:r>
              <a:rPr lang="en-US" sz="1400" dirty="0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rPr>
              <a:t>      Distance: </a:t>
            </a:r>
            <a:r>
              <a:rPr lang="en-US" sz="1400" dirty="0" smtClean="0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rPr>
              <a:t>6ft (1.8 m) </a:t>
            </a:r>
          </a:p>
          <a:p>
            <a:pPr algn="ctr"/>
            <a:r>
              <a:rPr lang="en-US" sz="1400" dirty="0" smtClean="0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rPr>
              <a:t>Time</a:t>
            </a:r>
            <a:r>
              <a:rPr lang="en-US" sz="1400" dirty="0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rPr>
              <a:t>:  60 </a:t>
            </a:r>
            <a:r>
              <a:rPr lang="en-US" sz="1400" dirty="0" smtClean="0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rPr>
              <a:t>seconds  (Modular Backscatter)</a:t>
            </a:r>
          </a:p>
          <a:p>
            <a:pPr algn="ctr"/>
            <a:r>
              <a:rPr lang="en-US" sz="1400" dirty="0" smtClean="0">
                <a:solidFill>
                  <a:schemeClr val="tx1"/>
                </a:solidFill>
                <a:ea typeface="ＭＳ Ｐゴシック" pitchFamily="34" charset="-128"/>
              </a:rPr>
              <a:t>Time: 180 s (AXISS RT)</a:t>
            </a:r>
            <a:endParaRPr lang="en-US" sz="1400" dirty="0" smtClean="0">
              <a:solidFill>
                <a:schemeClr val="tx1"/>
              </a:solidFill>
              <a:latin typeface="Arial Narrow" pitchFamily="34" charset="0"/>
              <a:ea typeface="ＭＳ Ｐゴシック" pitchFamily="34" charset="-128"/>
            </a:endParaRPr>
          </a:p>
          <a:p>
            <a:pPr algn="ctr"/>
            <a:endParaRPr lang="en-US" sz="1400" dirty="0">
              <a:solidFill>
                <a:schemeClr val="tx1"/>
              </a:solidFill>
              <a:latin typeface="Arial Narrow" pitchFamily="34" charset="0"/>
              <a:ea typeface="ＭＳ Ｐゴシック" pitchFamily="34" charset="-128"/>
            </a:endParaRPr>
          </a:p>
        </p:txBody>
      </p:sp>
      <p:sp>
        <p:nvSpPr>
          <p:cNvPr id="31750" name="Rectangle 11"/>
          <p:cNvSpPr>
            <a:spLocks noChangeArrowheads="1"/>
          </p:cNvSpPr>
          <p:nvPr/>
        </p:nvSpPr>
        <p:spPr bwMode="auto">
          <a:xfrm>
            <a:off x="609600" y="4667250"/>
            <a:ext cx="3276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400" dirty="0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rPr>
              <a:t>ZBV</a:t>
            </a:r>
          </a:p>
          <a:p>
            <a:pPr algn="ctr"/>
            <a:r>
              <a:rPr lang="en-US" sz="1400" dirty="0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rPr>
              <a:t>     Distance: 5 </a:t>
            </a:r>
            <a:r>
              <a:rPr lang="en-US" sz="1400" dirty="0" err="1" smtClean="0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rPr>
              <a:t>ft</a:t>
            </a:r>
            <a:r>
              <a:rPr lang="en-US" sz="1400" dirty="0" smtClean="0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rPr>
              <a:t> (1.5 m)</a:t>
            </a:r>
          </a:p>
          <a:p>
            <a:pPr algn="ctr"/>
            <a:r>
              <a:rPr lang="en-US" sz="1400" dirty="0" smtClean="0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rPr>
              <a:t>Time</a:t>
            </a:r>
            <a:r>
              <a:rPr lang="en-US" sz="1400" dirty="0">
                <a:solidFill>
                  <a:schemeClr val="tx1"/>
                </a:solidFill>
                <a:latin typeface="Arial Narrow" pitchFamily="34" charset="0"/>
                <a:ea typeface="ＭＳ Ｐゴシック" pitchFamily="34" charset="-128"/>
              </a:rPr>
              <a:t>: 10 seconds </a:t>
            </a:r>
          </a:p>
        </p:txBody>
      </p:sp>
      <p:sp>
        <p:nvSpPr>
          <p:cNvPr id="31751" name="Rectangle 2"/>
          <p:cNvSpPr txBox="1">
            <a:spLocks noChangeArrowheads="1"/>
          </p:cNvSpPr>
          <p:nvPr/>
        </p:nvSpPr>
        <p:spPr bwMode="auto">
          <a:xfrm>
            <a:off x="342900" y="349250"/>
            <a:ext cx="74390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l" eaLnBrk="1" hangingPunct="1"/>
            <a:r>
              <a:rPr lang="en-US" sz="2400" dirty="0">
                <a:solidFill>
                  <a:srgbClr val="4A5C78"/>
                </a:solidFill>
                <a:latin typeface="Arial Narrow" pitchFamily="34" charset="0"/>
                <a:ea typeface="ＭＳ Ｐゴシック" pitchFamily="34" charset="-128"/>
              </a:rPr>
              <a:t>ZBV vs. </a:t>
            </a:r>
            <a:r>
              <a:rPr lang="en-US" dirty="0" smtClean="0">
                <a:solidFill>
                  <a:srgbClr val="4A5C78"/>
                </a:solidFill>
                <a:latin typeface="Arial Narrow" pitchFamily="34" charset="0"/>
                <a:ea typeface="ＭＳ Ｐゴシック" pitchFamily="34" charset="-128"/>
              </a:rPr>
              <a:t>AXISS Family</a:t>
            </a:r>
            <a:r>
              <a:rPr lang="en-US" sz="2400" dirty="0" smtClean="0">
                <a:solidFill>
                  <a:srgbClr val="4A5C78"/>
                </a:solidFill>
                <a:latin typeface="Arial Narrow" pitchFamily="34" charset="0"/>
                <a:ea typeface="ＭＳ Ｐゴシック" pitchFamily="34" charset="-128"/>
              </a:rPr>
              <a:t> </a:t>
            </a:r>
            <a:r>
              <a:rPr lang="en-US" sz="2400" dirty="0">
                <a:solidFill>
                  <a:srgbClr val="4A5C78"/>
                </a:solidFill>
                <a:latin typeface="Arial Narrow" pitchFamily="34" charset="0"/>
                <a:ea typeface="ＭＳ Ｐゴシック" pitchFamily="34" charset="-128"/>
              </a:rPr>
              <a:t>Imaging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CFC1630-5BDC-4CD1-9938-F73F9946ACFC}" type="slidenum">
              <a:rPr lang="en-US" smtClean="0"/>
              <a:pPr>
                <a:defRPr/>
              </a:pPr>
              <a:t>39</a:t>
            </a:fld>
            <a:endParaRPr lang="en-US" dirty="0"/>
          </a:p>
        </p:txBody>
      </p:sp>
      <p:sp>
        <p:nvSpPr>
          <p:cNvPr id="10" name="Content Placeholder 5"/>
          <p:cNvSpPr>
            <a:spLocks noGrp="1"/>
          </p:cNvSpPr>
          <p:nvPr>
            <p:ph idx="1"/>
          </p:nvPr>
        </p:nvSpPr>
        <p:spPr>
          <a:xfrm>
            <a:off x="342900" y="1219200"/>
            <a:ext cx="8226425" cy="4968240"/>
          </a:xfrm>
        </p:spPr>
        <p:txBody>
          <a:bodyPr/>
          <a:lstStyle/>
          <a:p>
            <a:r>
              <a:rPr lang="en-US" dirty="0" smtClean="0"/>
              <a:t>AXISS systems are smaller than ZBV, but slower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932293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Image Trade-offs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CFC1630-5BDC-4CD1-9938-F73F9946ACFC}" type="slidenum">
              <a:rPr lang="en-US" smtClean="0"/>
              <a:pPr>
                <a:defRPr/>
              </a:pPr>
              <a:t>40</a:t>
            </a:fld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42900" y="1143000"/>
            <a:ext cx="8226425" cy="4968240"/>
          </a:xfrm>
        </p:spPr>
        <p:txBody>
          <a:bodyPr/>
          <a:lstStyle/>
          <a:p>
            <a:r>
              <a:rPr lang="en-US" dirty="0" smtClean="0"/>
              <a:t>Faster scan speed….</a:t>
            </a:r>
          </a:p>
          <a:p>
            <a:pPr lvl="1"/>
            <a:r>
              <a:rPr lang="en-US" dirty="0" smtClean="0"/>
              <a:t>Faster but grainier</a:t>
            </a:r>
            <a:endParaRPr lang="en-US" dirty="0" smtClean="0"/>
          </a:p>
          <a:p>
            <a:r>
              <a:rPr lang="en-US" dirty="0" smtClean="0"/>
              <a:t>Slower scan speed….</a:t>
            </a:r>
          </a:p>
          <a:p>
            <a:pPr lvl="1"/>
            <a:r>
              <a:rPr lang="en-US" dirty="0" smtClean="0"/>
              <a:t>Slower but sharper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 bwMode="auto">
          <a:xfrm>
            <a:off x="5638800" y="5877580"/>
            <a:ext cx="2438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tx1"/>
                </a:solidFill>
              </a:rPr>
              <a:t>60</a:t>
            </a:r>
            <a:r>
              <a:rPr lang="en-US" sz="1400" dirty="0" smtClean="0">
                <a:solidFill>
                  <a:schemeClr val="tx1"/>
                </a:solidFill>
                <a:latin typeface="Arial Narrow" pitchFamily="34" charset="0"/>
              </a:rPr>
              <a:t>s (</a:t>
            </a:r>
            <a:r>
              <a:rPr lang="en-US" sz="1400" dirty="0" err="1" smtClean="0">
                <a:solidFill>
                  <a:schemeClr val="tx1"/>
                </a:solidFill>
                <a:latin typeface="Arial Narrow" pitchFamily="34" charset="0"/>
              </a:rPr>
              <a:t>Modulat</a:t>
            </a:r>
            <a:r>
              <a:rPr lang="en-US" sz="1400" dirty="0" smtClean="0">
                <a:solidFill>
                  <a:schemeClr val="tx1"/>
                </a:solidFill>
                <a:latin typeface="Arial Narrow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 Narrow" pitchFamily="34" charset="0"/>
              </a:rPr>
              <a:t>Bx</a:t>
            </a:r>
            <a:r>
              <a:rPr lang="en-US" sz="1400" dirty="0" smtClean="0">
                <a:solidFill>
                  <a:schemeClr val="tx1"/>
                </a:solidFill>
                <a:latin typeface="Arial Narrow" pitchFamily="34" charset="0"/>
              </a:rPr>
              <a:t> configuration)</a:t>
            </a:r>
          </a:p>
          <a:p>
            <a:r>
              <a:rPr lang="en-US" sz="1400" dirty="0" smtClean="0">
                <a:solidFill>
                  <a:schemeClr val="tx1"/>
                </a:solidFill>
              </a:rPr>
              <a:t>180s (AXISS RT configuration)</a:t>
            </a:r>
            <a:endParaRPr lang="en-US" sz="1400" dirty="0" smtClean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10" name="TextBox 9"/>
          <p:cNvSpPr txBox="1"/>
          <p:nvPr/>
        </p:nvSpPr>
        <p:spPr bwMode="auto">
          <a:xfrm>
            <a:off x="1143000" y="5884214"/>
            <a:ext cx="2971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15</a:t>
            </a:r>
            <a:r>
              <a:rPr lang="en-US" sz="1400" dirty="0" smtClean="0">
                <a:solidFill>
                  <a:schemeClr val="tx1"/>
                </a:solidFill>
                <a:latin typeface="Arial Narrow" pitchFamily="34" charset="0"/>
              </a:rPr>
              <a:t>s (Modular </a:t>
            </a:r>
            <a:r>
              <a:rPr lang="en-US" sz="1400" dirty="0" err="1" smtClean="0">
                <a:solidFill>
                  <a:schemeClr val="tx1"/>
                </a:solidFill>
                <a:latin typeface="Arial Narrow" pitchFamily="34" charset="0"/>
              </a:rPr>
              <a:t>Bx</a:t>
            </a:r>
            <a:r>
              <a:rPr lang="en-US" sz="1400" dirty="0" smtClean="0">
                <a:solidFill>
                  <a:schemeClr val="tx1"/>
                </a:solidFill>
                <a:latin typeface="Arial Narrow" pitchFamily="34" charset="0"/>
              </a:rPr>
              <a:t> configuration)</a:t>
            </a:r>
          </a:p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45s (AXISS RT configuration)</a:t>
            </a:r>
            <a:endParaRPr lang="en-US" sz="1400" dirty="0" smtClean="0">
              <a:solidFill>
                <a:schemeClr val="tx1"/>
              </a:solidFill>
              <a:latin typeface="Arial Narrow" pitchFamily="34" charset="0"/>
            </a:endParaRPr>
          </a:p>
        </p:txBody>
      </p:sp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7700" y="2743200"/>
            <a:ext cx="3581400" cy="3141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43148" y="2743200"/>
            <a:ext cx="4052070" cy="30570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7514998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Image Trade-offs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CFC1630-5BDC-4CD1-9938-F73F9946ACFC}" type="slidenum">
              <a:rPr lang="en-US" smtClean="0"/>
              <a:pPr>
                <a:defRPr/>
              </a:pPr>
              <a:t>41</a:t>
            </a:fld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42900" y="1066800"/>
            <a:ext cx="8226425" cy="4968240"/>
          </a:xfrm>
        </p:spPr>
        <p:txBody>
          <a:bodyPr/>
          <a:lstStyle/>
          <a:p>
            <a:r>
              <a:rPr lang="en-US" dirty="0" smtClean="0"/>
              <a:t>Further away from object……</a:t>
            </a:r>
          </a:p>
          <a:p>
            <a:pPr lvl="1"/>
            <a:r>
              <a:rPr lang="en-US" dirty="0" smtClean="0"/>
              <a:t>Wider </a:t>
            </a:r>
            <a:r>
              <a:rPr lang="en-US" dirty="0" smtClean="0"/>
              <a:t>field of view, decreased spatial resolution due to beam divergence</a:t>
            </a:r>
            <a:endParaRPr lang="en-US" dirty="0" smtClean="0"/>
          </a:p>
          <a:p>
            <a:r>
              <a:rPr lang="en-US" dirty="0" smtClean="0"/>
              <a:t>Closer to object……</a:t>
            </a:r>
          </a:p>
          <a:p>
            <a:pPr lvl="1"/>
            <a:r>
              <a:rPr lang="en-US" dirty="0"/>
              <a:t>S</a:t>
            </a:r>
            <a:r>
              <a:rPr lang="en-US" dirty="0" smtClean="0"/>
              <a:t>maller </a:t>
            </a:r>
            <a:r>
              <a:rPr lang="en-US" dirty="0" smtClean="0"/>
              <a:t>field of view, better resolution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7" name="Picture 20"/>
          <p:cNvPicPr>
            <a:picLocks noChangeAspect="1" noChangeArrowheads="1"/>
          </p:cNvPicPr>
          <p:nvPr/>
        </p:nvPicPr>
        <p:blipFill>
          <a:blip r:embed="rId2" cstate="print"/>
          <a:srcRect b="3887"/>
          <a:stretch>
            <a:fillRect/>
          </a:stretch>
        </p:blipFill>
        <p:spPr bwMode="auto">
          <a:xfrm>
            <a:off x="381000" y="3045023"/>
            <a:ext cx="4502944" cy="2743200"/>
          </a:xfrm>
          <a:prstGeom prst="rect">
            <a:avLst/>
          </a:prstGeom>
          <a:noFill/>
          <a:ln w="38100" cap="sq" algn="ctr">
            <a:noFill/>
            <a:miter lim="800000"/>
            <a:headEnd/>
            <a:tailEnd/>
          </a:ln>
          <a:effectLst/>
        </p:spPr>
      </p:pic>
      <p:sp>
        <p:nvSpPr>
          <p:cNvPr id="9" name="TextBox 8"/>
          <p:cNvSpPr txBox="1"/>
          <p:nvPr/>
        </p:nvSpPr>
        <p:spPr bwMode="auto">
          <a:xfrm>
            <a:off x="2057400" y="5867400"/>
            <a:ext cx="914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chemeClr val="tx1"/>
                </a:solidFill>
                <a:latin typeface="Arial Narrow" pitchFamily="34" charset="0"/>
              </a:rPr>
              <a:t>10 feet (3m)</a:t>
            </a:r>
          </a:p>
        </p:txBody>
      </p:sp>
      <p:sp>
        <p:nvSpPr>
          <p:cNvPr id="10" name="TextBox 9"/>
          <p:cNvSpPr txBox="1"/>
          <p:nvPr/>
        </p:nvSpPr>
        <p:spPr bwMode="auto">
          <a:xfrm>
            <a:off x="6400800" y="5867400"/>
            <a:ext cx="1066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18 inches (.5m)</a:t>
            </a:r>
            <a:endParaRPr lang="en-US" sz="1400" dirty="0" smtClean="0">
              <a:solidFill>
                <a:schemeClr val="tx1"/>
              </a:solidFill>
              <a:latin typeface="Arial Narrow" pitchFamily="34" charset="0"/>
            </a:endParaRPr>
          </a:p>
        </p:txBody>
      </p:sp>
      <p:pic>
        <p:nvPicPr>
          <p:cNvPr id="11" name="Picture 8" descr="99900000_00000400_1B_bl_a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9200" y="2895600"/>
            <a:ext cx="3429000" cy="291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4235682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ADF70EB7EB8431BB692B923168EB63C@pixelmap752aa"/>
          <p:cNvPicPr>
            <a:picLocks noChangeAspect="1" noChangeArrowheads="1"/>
          </p:cNvPicPr>
          <p:nvPr/>
        </p:nvPicPr>
        <p:blipFill>
          <a:blip r:embed="rId2" cstate="print"/>
          <a:srcRect l="16967" t="16000"/>
          <a:stretch>
            <a:fillRect/>
          </a:stretch>
        </p:blipFill>
        <p:spPr bwMode="auto">
          <a:xfrm>
            <a:off x="5181600" y="3200400"/>
            <a:ext cx="3729159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GUI and Operator Control Unit (OCU)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CFC1630-5BDC-4CD1-9938-F73F9946ACFC}" type="slidenum">
              <a:rPr lang="en-US" smtClean="0"/>
              <a:pPr>
                <a:defRPr/>
              </a:pPr>
              <a:t>42</a:t>
            </a:fld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04801" y="5257800"/>
            <a:ext cx="5257799" cy="762000"/>
          </a:xfrm>
        </p:spPr>
        <p:txBody>
          <a:bodyPr/>
          <a:lstStyle/>
          <a:p>
            <a:r>
              <a:rPr lang="en-US" dirty="0" smtClean="0"/>
              <a:t>AXISS family systems are controlled by the OCU via radio </a:t>
            </a:r>
            <a:endParaRPr lang="en-US" dirty="0"/>
          </a:p>
        </p:txBody>
      </p:sp>
      <p:pic>
        <p:nvPicPr>
          <p:cNvPr id="7" name="Picture 6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990600"/>
            <a:ext cx="59436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4" cstate="print"/>
          <a:srcRect t="853"/>
          <a:stretch>
            <a:fillRect/>
          </a:stretch>
        </p:blipFill>
        <p:spPr bwMode="auto">
          <a:xfrm>
            <a:off x="685800" y="1981200"/>
            <a:ext cx="4495800" cy="2620963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0856305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CFC1630-5BDC-4CD1-9938-F73F9946ACFC}" type="slidenum">
              <a:rPr lang="en-US" smtClean="0"/>
              <a:pPr>
                <a:defRPr/>
              </a:pPr>
              <a:t>43</a:t>
            </a:fld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MINI Z (handheld): </a:t>
            </a:r>
            <a:r>
              <a:rPr lang="en-US" b="0" dirty="0" smtClean="0">
                <a:solidFill>
                  <a:srgbClr val="FF0000"/>
                </a:solidFill>
              </a:rPr>
              <a:t>70 kV, 10 W, 8.5 lbs</a:t>
            </a:r>
            <a:r>
              <a:rPr lang="en-US" dirty="0" smtClean="0"/>
              <a:t>, </a:t>
            </a:r>
            <a:r>
              <a:rPr lang="en-US" b="0" dirty="0" smtClean="0"/>
              <a:t>unparalleled portability and versatility</a:t>
            </a:r>
          </a:p>
          <a:p>
            <a:r>
              <a:rPr lang="en-US" dirty="0" smtClean="0"/>
              <a:t>Portable Backscatter: </a:t>
            </a:r>
            <a:r>
              <a:rPr lang="en-US" b="0" dirty="0" smtClean="0">
                <a:solidFill>
                  <a:srgbClr val="FF0000"/>
                </a:solidFill>
              </a:rPr>
              <a:t>70 kV, 70 kg unit</a:t>
            </a:r>
            <a:r>
              <a:rPr lang="en-US" dirty="0" smtClean="0"/>
              <a:t>, </a:t>
            </a:r>
            <a:r>
              <a:rPr lang="en-US" b="0" dirty="0" smtClean="0"/>
              <a:t>excellent portability with good imaging</a:t>
            </a:r>
          </a:p>
          <a:p>
            <a:r>
              <a:rPr lang="en-US" dirty="0" smtClean="0"/>
              <a:t>AXISS: </a:t>
            </a:r>
            <a:r>
              <a:rPr lang="en-US" b="0" dirty="0" smtClean="0">
                <a:solidFill>
                  <a:srgbClr val="FF0000"/>
                </a:solidFill>
              </a:rPr>
              <a:t>140 kV, larger than </a:t>
            </a:r>
            <a:r>
              <a:rPr lang="en-US" b="0" dirty="0" err="1" smtClean="0">
                <a:solidFill>
                  <a:srgbClr val="FF0000"/>
                </a:solidFill>
              </a:rPr>
              <a:t>PBx</a:t>
            </a:r>
            <a:r>
              <a:rPr lang="en-US" b="0" dirty="0" smtClean="0">
                <a:solidFill>
                  <a:srgbClr val="FF0000"/>
                </a:solidFill>
              </a:rPr>
              <a:t> </a:t>
            </a:r>
            <a:r>
              <a:rPr lang="en-US" b="0" dirty="0" smtClean="0"/>
              <a:t>but with excellent imaging up close and penetration of steel</a:t>
            </a:r>
          </a:p>
          <a:p>
            <a:r>
              <a:rPr lang="en-US" dirty="0" smtClean="0"/>
              <a:t>Aviation Scanner: </a:t>
            </a:r>
            <a:r>
              <a:rPr lang="en-US" b="0" dirty="0" smtClean="0">
                <a:solidFill>
                  <a:srgbClr val="FF0000"/>
                </a:solidFill>
              </a:rPr>
              <a:t>AXISS mounted on a 360 degree platform </a:t>
            </a:r>
            <a:r>
              <a:rPr lang="en-US" b="0" dirty="0" smtClean="0"/>
              <a:t>with telescoping arm capable of imaging a plane or other object from variety of angles</a:t>
            </a:r>
          </a:p>
          <a:p>
            <a:r>
              <a:rPr lang="en-US" dirty="0" smtClean="0"/>
              <a:t>Modular Backscatter: </a:t>
            </a:r>
            <a:r>
              <a:rPr lang="en-US" b="0" dirty="0" smtClean="0">
                <a:solidFill>
                  <a:srgbClr val="FF0000"/>
                </a:solidFill>
              </a:rPr>
              <a:t>140 kV, larger </a:t>
            </a:r>
            <a:r>
              <a:rPr lang="en-US" b="0" dirty="0" smtClean="0"/>
              <a:t>but can image at a distance through steel and is still portable</a:t>
            </a:r>
          </a:p>
          <a:p>
            <a:r>
              <a:rPr lang="en-US" dirty="0" smtClean="0"/>
              <a:t>Capabilities: </a:t>
            </a:r>
            <a:r>
              <a:rPr lang="en-US" b="0" dirty="0" smtClean="0"/>
              <a:t>Backscatter imaging devices capable of </a:t>
            </a:r>
            <a:r>
              <a:rPr lang="en-US" b="0" dirty="0" smtClean="0">
                <a:solidFill>
                  <a:srgbClr val="FF0000"/>
                </a:solidFill>
              </a:rPr>
              <a:t>fast scan times (car speeds) </a:t>
            </a:r>
            <a:r>
              <a:rPr lang="en-US" b="0" dirty="0" smtClean="0"/>
              <a:t>and </a:t>
            </a:r>
            <a:r>
              <a:rPr lang="en-US" b="0" dirty="0" smtClean="0">
                <a:solidFill>
                  <a:srgbClr val="FF0000"/>
                </a:solidFill>
              </a:rPr>
              <a:t>high resolution (sub-mm)</a:t>
            </a:r>
            <a:r>
              <a:rPr lang="en-US" b="0" dirty="0" smtClean="0"/>
              <a:t>, though usually not at the same time. </a:t>
            </a:r>
          </a:p>
          <a:p>
            <a:r>
              <a:rPr lang="en-US" dirty="0" smtClean="0"/>
              <a:t>Pick your application and we likely have a solution!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11885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1">
  <a:themeElements>
    <a:clrScheme name="AS&amp;E Colors">
      <a:dk1>
        <a:srgbClr val="000000"/>
      </a:dk1>
      <a:lt1>
        <a:srgbClr val="FFFFFF"/>
      </a:lt1>
      <a:dk2>
        <a:srgbClr val="D21142"/>
      </a:dk2>
      <a:lt2>
        <a:srgbClr val="D5DAE1"/>
      </a:lt2>
      <a:accent1>
        <a:srgbClr val="4A5C78"/>
      </a:accent1>
      <a:accent2>
        <a:srgbClr val="F3A42F"/>
      </a:accent2>
      <a:accent3>
        <a:srgbClr val="BBBDC3"/>
      </a:accent3>
      <a:accent4>
        <a:srgbClr val="D32027"/>
      </a:accent4>
      <a:accent5>
        <a:srgbClr val="000000"/>
      </a:accent5>
      <a:accent6>
        <a:srgbClr val="4F81BD"/>
      </a:accent6>
      <a:hlink>
        <a:srgbClr val="D32027"/>
      </a:hlink>
      <a:folHlink>
        <a:srgbClr val="4A5C78"/>
      </a:folHlink>
    </a:clrScheme>
    <a:fontScheme name="Custom 1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3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 bwMode="auto">
        <a:noFill/>
        <a:ln w="9525">
          <a:noFill/>
          <a:miter lim="800000"/>
          <a:headEnd/>
          <a:tailEnd/>
        </a:ln>
      </a:spPr>
      <a:bodyPr wrap="square" rtlCol="0">
        <a:spAutoFit/>
      </a:bodyPr>
      <a:lstStyle>
        <a:defPPr>
          <a:defRPr sz="1400" dirty="0" err="1" smtClean="0">
            <a:solidFill>
              <a:schemeClr val="tx1"/>
            </a:solidFill>
            <a:latin typeface="Arial Narrow" pitchFamily="34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7731</TotalTime>
  <Words>1724</Words>
  <Application>Microsoft Office PowerPoint</Application>
  <PresentationFormat>On-screen Show (4:3)</PresentationFormat>
  <Paragraphs>317</Paragraphs>
  <Slides>43</Slides>
  <Notes>9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2" baseType="lpstr">
      <vt:lpstr>MS PGothic</vt:lpstr>
      <vt:lpstr>MS PGothic</vt:lpstr>
      <vt:lpstr>Arial</vt:lpstr>
      <vt:lpstr>Arial Narrow</vt:lpstr>
      <vt:lpstr>Calibri</vt:lpstr>
      <vt:lpstr>Times New Roman</vt:lpstr>
      <vt:lpstr>Wingdings 3</vt:lpstr>
      <vt:lpstr>Presentation1</vt:lpstr>
      <vt:lpstr>Photo Editor Photo</vt:lpstr>
      <vt:lpstr>New Developments in  Portable Backscatter Systems</vt:lpstr>
      <vt:lpstr>AS&amp;E product lines</vt:lpstr>
      <vt:lpstr>AS&amp;E at a glance</vt:lpstr>
      <vt:lpstr>Transmission X-rays &amp; Backscatter X-rays</vt:lpstr>
      <vt:lpstr>Portable / Mobile Backscatter Products</vt:lpstr>
      <vt:lpstr>Modular Backscatter imager</vt:lpstr>
      <vt:lpstr>Motorized Cart Configuration</vt:lpstr>
      <vt:lpstr>Inspecting Vehicles Entering Secure Facilities</vt:lpstr>
      <vt:lpstr>VBIED: Rental Truck with 55 Gallon Drums of ANFO simulant </vt:lpstr>
      <vt:lpstr>VBIED – 25 Lbs Threat Material in Passenger Door ( 24” from Target )</vt:lpstr>
      <vt:lpstr>VBIED – 25 Lbs Threat Material in Trunk (Side View)  ( 24” from Target )</vt:lpstr>
      <vt:lpstr>AXISS Family</vt:lpstr>
      <vt:lpstr>AXISS (Advanced X-ray imaging, Single Sided) Family </vt:lpstr>
      <vt:lpstr>AXISS Systems Imaging Information</vt:lpstr>
      <vt:lpstr>AXISS Family Images: Flexible Scanning</vt:lpstr>
      <vt:lpstr>AXISS Family</vt:lpstr>
      <vt:lpstr>AXISS Family</vt:lpstr>
      <vt:lpstr>AXISS Robot Towed (RT) Configuration</vt:lpstr>
      <vt:lpstr>Aviation Scanner</vt:lpstr>
      <vt:lpstr>General Aviation Scanner</vt:lpstr>
      <vt:lpstr>General Aviation Scanner: Contraband Inside Aircraft</vt:lpstr>
      <vt:lpstr>General Aviation Scanner: Aircraft Scan at Various Distances</vt:lpstr>
      <vt:lpstr>PowerPoint Presentation</vt:lpstr>
      <vt:lpstr>Aviation Scanner Changes Height and Viewing Angle</vt:lpstr>
      <vt:lpstr>Portable backscatter imager</vt:lpstr>
      <vt:lpstr>Portable Backscatter</vt:lpstr>
      <vt:lpstr>Imaging Head Two-Man Carry</vt:lpstr>
      <vt:lpstr>Scans Horizontally or Vertically</vt:lpstr>
      <vt:lpstr>Vehicle Scanning</vt:lpstr>
      <vt:lpstr>NASA tiles</vt:lpstr>
      <vt:lpstr>MINI Z</vt:lpstr>
      <vt:lpstr>Handheld device can see through non-metallic objects and produces images of potential threats and contraband</vt:lpstr>
      <vt:lpstr>MINI Z Specs</vt:lpstr>
      <vt:lpstr>Imaging of objects</vt:lpstr>
      <vt:lpstr>Versatility</vt:lpstr>
      <vt:lpstr>NASA tiles – 3 mm hole</vt:lpstr>
      <vt:lpstr>Capabilities and image analysis</vt:lpstr>
      <vt:lpstr>High resolution backscatter imaging</vt:lpstr>
      <vt:lpstr>PowerPoint Presentation</vt:lpstr>
      <vt:lpstr>Image Trade-offs</vt:lpstr>
      <vt:lpstr>Image Trade-offs</vt:lpstr>
      <vt:lpstr>GUI and Operator Control Unit (OCU)</vt:lpstr>
      <vt:lpstr>Conclusions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Wordsworth, Shelley</dc:creator>
  <cp:lastModifiedBy>seth van liew</cp:lastModifiedBy>
  <cp:revision>162</cp:revision>
  <cp:lastPrinted>2012-05-17T13:39:46Z</cp:lastPrinted>
  <dcterms:created xsi:type="dcterms:W3CDTF">2011-04-19T19:31:35Z</dcterms:created>
  <dcterms:modified xsi:type="dcterms:W3CDTF">2014-07-15T03:22:27Z</dcterms:modified>
</cp:coreProperties>
</file>