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6"/>
  </p:notesMasterIdLst>
  <p:sldIdLst>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57" r:id="rId24"/>
    <p:sldId id="25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846" y="-5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AB79BF-4831-4898-AE32-761AA10741E6}" type="datetimeFigureOut">
              <a:rPr lang="en-US" smtClean="0"/>
              <a:t>6/18/2014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39AF18-4C64-4CF6-9DFE-E94798DB6EDF}" type="slidenum">
              <a:rPr lang="en-US" smtClean="0"/>
              <a:t>‹#›</a:t>
            </a:fld>
            <a:endParaRPr lang="en-US"/>
          </a:p>
        </p:txBody>
      </p:sp>
    </p:spTree>
    <p:extLst>
      <p:ext uri="{BB962C8B-B14F-4D97-AF65-F5344CB8AC3E}">
        <p14:creationId xmlns:p14="http://schemas.microsoft.com/office/powerpoint/2010/main" val="1442161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9AF18-4C64-4CF6-9DFE-E94798DB6EDF}" type="slidenum">
              <a:rPr lang="en-US" smtClean="0"/>
              <a:t>1</a:t>
            </a:fld>
            <a:endParaRPr lang="en-US"/>
          </a:p>
        </p:txBody>
      </p:sp>
    </p:spTree>
    <p:extLst>
      <p:ext uri="{BB962C8B-B14F-4D97-AF65-F5344CB8AC3E}">
        <p14:creationId xmlns:p14="http://schemas.microsoft.com/office/powerpoint/2010/main" val="1062889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9AF18-4C64-4CF6-9DFE-E94798DB6EDF}" type="slidenum">
              <a:rPr lang="en-US" smtClean="0"/>
              <a:t>2</a:t>
            </a:fld>
            <a:endParaRPr lang="en-US"/>
          </a:p>
        </p:txBody>
      </p:sp>
    </p:spTree>
    <p:extLst>
      <p:ext uri="{BB962C8B-B14F-4D97-AF65-F5344CB8AC3E}">
        <p14:creationId xmlns:p14="http://schemas.microsoft.com/office/powerpoint/2010/main" val="3752539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9AF18-4C64-4CF6-9DFE-E94798DB6EDF}" type="slidenum">
              <a:rPr lang="en-US" smtClean="0"/>
              <a:t>3</a:t>
            </a:fld>
            <a:endParaRPr lang="en-US"/>
          </a:p>
        </p:txBody>
      </p:sp>
    </p:spTree>
    <p:extLst>
      <p:ext uri="{BB962C8B-B14F-4D97-AF65-F5344CB8AC3E}">
        <p14:creationId xmlns:p14="http://schemas.microsoft.com/office/powerpoint/2010/main" val="1453564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90000"/>
              </a:lnSpc>
            </a:pPr>
            <a:r>
              <a:rPr lang="en-US" altLang="en-US" b="1" dirty="0">
                <a:latin typeface="Times New Roman" pitchFamily="18" charset="0"/>
              </a:rPr>
              <a:t>Abstract</a:t>
            </a:r>
            <a:endParaRPr lang="en-US" altLang="en-US" dirty="0">
              <a:latin typeface="Times New Roman" pitchFamily="18" charset="0"/>
            </a:endParaRPr>
          </a:p>
          <a:p>
            <a:pPr>
              <a:lnSpc>
                <a:spcPct val="80000"/>
              </a:lnSpc>
            </a:pPr>
            <a:r>
              <a:rPr lang="en-US" altLang="en-US" dirty="0">
                <a:latin typeface="Times New Roman" pitchFamily="18" charset="0"/>
              </a:rPr>
              <a:t>Multivariable control allows controller designs that can provide decoupled command tracking and robust performance in the presence of modeling uncertainties. Although the last two decades have seen extensive development of multivariable control theory and example applications to complex systems in software/hardware simulations, there are no “production” flying systems – aircraft or spacecraft, that use multivariable control.  This is because of the tremendous challenges associated with implementation of such multivariable control designs.  Unfortunately, the curriculum in schools does not provide sufficient time to be able to provide an exposure to the students in such implementation challenges.  The objective of this paper is to share the lessons learned by a practitioner of multivariable control in the process of applying some of the modern control theory to the Integrated Flight Propulsion Control (IFPC) design for an advanced Short Take-Off Vertical Landing (STOVL) aircraft simulation.</a:t>
            </a:r>
          </a:p>
          <a:p>
            <a:endParaRPr lang="en-US" dirty="0"/>
          </a:p>
        </p:txBody>
      </p:sp>
      <p:sp>
        <p:nvSpPr>
          <p:cNvPr id="4" name="Slide Number Placeholder 3"/>
          <p:cNvSpPr>
            <a:spLocks noGrp="1"/>
          </p:cNvSpPr>
          <p:nvPr>
            <p:ph type="sldNum" sz="quarter" idx="10"/>
          </p:nvPr>
        </p:nvSpPr>
        <p:spPr/>
        <p:txBody>
          <a:bodyPr/>
          <a:lstStyle/>
          <a:p>
            <a:fld id="{1339AF18-4C64-4CF6-9DFE-E94798DB6EDF}" type="slidenum">
              <a:rPr lang="en-US" smtClean="0"/>
              <a:t>4</a:t>
            </a:fld>
            <a:endParaRPr lang="en-US"/>
          </a:p>
        </p:txBody>
      </p:sp>
    </p:spTree>
    <p:extLst>
      <p:ext uri="{BB962C8B-B14F-4D97-AF65-F5344CB8AC3E}">
        <p14:creationId xmlns:p14="http://schemas.microsoft.com/office/powerpoint/2010/main" val="1992425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97245574-D343-4B86-9403-FA80B43E6DA7}" type="slidenum">
              <a:rPr lang="en-US" altLang="en-US"/>
              <a:pPr eaLnBrk="1" hangingPunct="1"/>
              <a:t>5</a:t>
            </a:fld>
            <a:endParaRPr lang="en-US" altLang="en-US"/>
          </a:p>
        </p:txBody>
      </p:sp>
      <p:sp>
        <p:nvSpPr>
          <p:cNvPr id="25603" name="Rectangle 2"/>
          <p:cNvSpPr>
            <a:spLocks noGrp="1" noRot="1" noChangeAspect="1" noChangeArrowheads="1" noTextEdit="1"/>
          </p:cNvSpPr>
          <p:nvPr>
            <p:ph type="sldImg"/>
          </p:nvPr>
        </p:nvSpPr>
        <p:spPr>
          <a:xfrm>
            <a:off x="1144588" y="684213"/>
            <a:ext cx="4570412" cy="3429000"/>
          </a:xfrm>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Control Design Problem</a:t>
            </a:r>
          </a:p>
          <a:p>
            <a:pPr eaLnBrk="1" hangingPunct="1">
              <a:lnSpc>
                <a:spcPct val="80000"/>
              </a:lnSpc>
            </a:pPr>
            <a:r>
              <a:rPr lang="en-US" altLang="en-US" smtClean="0">
                <a:latin typeface="Times New Roman" pitchFamily="18" charset="0"/>
              </a:rPr>
              <a:t>Simply stated, the control design problem is: Given a model of the “plant”, find control law which provides desired command tracking in the presence of disturbances, robustness to modeling uncertainties and stable operation when encountering limits. Although the focus of this paper is on the control laws which are embedded in the controller hardware, it is important to keep an overall systems perspective in mind when designing the control laws since a control system consists of many separate components, such as the actual control hardware and software, an actuation system, a sensing system, on-board models etc.</a:t>
            </a:r>
          </a:p>
          <a:p>
            <a:pPr eaLnBrk="1" hangingPunct="1">
              <a:lnSpc>
                <a:spcPct val="80000"/>
              </a:lnSpc>
            </a:pPr>
            <a:r>
              <a:rPr lang="en-US" altLang="en-US" smtClean="0">
                <a:latin typeface="Times New Roman" pitchFamily="18" charset="0"/>
              </a:rPr>
              <a:t>It is important to note that the real plant always has some disturbances eg. gust for flight control. These disturbances need to be adequately represented in the formulation of the control design problem. Also, do not forget, that when you do the control law design, you’re working with a mathematical model of the plant. Modeling has many issues; there are uncertainties associated with the modeling approach as well as the parameters used to represent physical phenomenon, approximations are made to keep the mathematical model tractable, etc.  It is important to be knowledgeable about the assumptions made in developing the mathematical model of the plant and what impact these assumptions might have in terms of controlling the model vs. controlling the plant. The importance of robustness to modeling uncertainties is very well understood and there has been extensive literature on robust control design methods.</a:t>
            </a:r>
          </a:p>
          <a:p>
            <a:pPr eaLnBrk="1" hangingPunct="1">
              <a:lnSpc>
                <a:spcPct val="80000"/>
              </a:lnSpc>
            </a:pPr>
            <a:r>
              <a:rPr lang="en-US" altLang="en-US" smtClean="0">
                <a:latin typeface="Times New Roman" pitchFamily="18" charset="0"/>
              </a:rPr>
              <a:t>However, the third requirement, to have stable operation when encountering limits, is typically not covered in control courses. Every system has hardware limits, such as actuator positions and rates, as well as operational limits imposed for safety. It is important to have a good understanding of the typical limits for a system and to build in limit protection such that the control laws will provide graceful performance degradation and will not drive the system unstable when limits are encountered.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6B678971-E599-4110-8FB8-035A35EC67FC}" type="slidenum">
              <a:rPr lang="en-US" altLang="en-US"/>
              <a:pPr eaLnBrk="1" hangingPunct="1"/>
              <a:t>6</a:t>
            </a:fld>
            <a:endParaRPr lang="en-US" altLang="en-US"/>
          </a:p>
        </p:txBody>
      </p:sp>
      <p:sp>
        <p:nvSpPr>
          <p:cNvPr id="26627" name="Rectangle 2"/>
          <p:cNvSpPr>
            <a:spLocks noGrp="1" noRot="1" noChangeAspect="1" noChangeArrowheads="1" noTextEdit="1"/>
          </p:cNvSpPr>
          <p:nvPr>
            <p:ph type="sldImg"/>
          </p:nvPr>
        </p:nvSpPr>
        <p:spPr>
          <a:xfrm>
            <a:off x="1144588" y="684213"/>
            <a:ext cx="4570412" cy="34290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Unique Nature</a:t>
            </a:r>
          </a:p>
          <a:p>
            <a:pPr eaLnBrk="1" hangingPunct="1">
              <a:lnSpc>
                <a:spcPct val="80000"/>
              </a:lnSpc>
            </a:pPr>
            <a:r>
              <a:rPr lang="en-US" altLang="en-US" smtClean="0">
                <a:latin typeface="Times New Roman" pitchFamily="18" charset="0"/>
              </a:rPr>
              <a:t>A multivariable control or a multi-input/multi-output (MIMO) system is a system with more than one output being controlled by more than one manipulated input. And the important part is that any given input affects more than a single output. If each input only affects a single output, then you basically have a combination of single-input/single-output systems, and you don’t need multivariable control for that. There are many approaches to MVC – some approaches such as Multivariable Nyquist Theory extend the classical single-input/single-output approaches to multivariable control, modern state-space based methods which center around an optimal solution of a quadratic cost function, optimization methods such as neural networks etc.  The discussion in the rest of the paper is pertinent to any multivariable control design regardless of the synthesis approach, however, the discussion will be based on controllers synthesized using modern state-space based methods. There are emerging nonlinear control design approaches such as MPC (Model Predictive Control) which might not have some of the same issues as those being discussed in this paper. However, such approaches are still at a development stage with respect to aerospace applications.</a:t>
            </a:r>
          </a:p>
          <a:p>
            <a:pPr eaLnBrk="1" hangingPunct="1">
              <a:lnSpc>
                <a:spcPct val="80000"/>
              </a:lnSpc>
            </a:pPr>
            <a:r>
              <a:rPr lang="en-US" altLang="en-US" smtClean="0">
                <a:latin typeface="Times New Roman" pitchFamily="18" charset="0"/>
              </a:rPr>
              <a:t>As an aside, it is important to note that the quadratic formulation of the cost function is used in typical state-space methods, such as LQR (Linear Quadratic Regulator) because it results in an optimal control law which is linear – typically obtained through solving a system of Ricatti equations. The control solution is easily amenable to digital implementation, as well as allows all the linear analysis tools to be used for performance and robustness analysis of the closed-loop system.</a:t>
            </a:r>
          </a:p>
          <a:p>
            <a:pPr eaLnBrk="1" hangingPunct="1">
              <a:lnSpc>
                <a:spcPct val="80000"/>
              </a:lnSpc>
            </a:pPr>
            <a:r>
              <a:rPr lang="en-US" altLang="en-US" smtClean="0">
                <a:latin typeface="Times New Roman" pitchFamily="18" charset="0"/>
              </a:rPr>
              <a:t>Analysis of control laws is still done using frequency domain techniques. So, to be a good control design engineer, it is very important to get the basics right with respect to frequency domain analyses. If you don’t understand gain margin, phase margin,  Bode plots etc. and their implications for closed loop system performance and robustness, it’s very, very difficult to apply the multivariable frequency domain analyses techniques, such as singular value analysis and “mu-analysis” techniques in a meaningful way. </a:t>
            </a:r>
          </a:p>
          <a:p>
            <a:pPr eaLnBrk="1" hangingPunct="1">
              <a:lnSpc>
                <a:spcPct val="80000"/>
              </a:lnSpc>
            </a:pPr>
            <a:endParaRPr lang="en-US" altLang="en-US"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BE3AE73F-16BB-4442-8438-7ECA5F3B48CF}" type="slidenum">
              <a:rPr lang="en-US" altLang="en-US"/>
              <a:pPr eaLnBrk="1" hangingPunct="1"/>
              <a:t>7</a:t>
            </a:fld>
            <a:endParaRPr lang="en-US" altLang="en-US"/>
          </a:p>
        </p:txBody>
      </p:sp>
      <p:sp>
        <p:nvSpPr>
          <p:cNvPr id="27651" name="Rectangle 2"/>
          <p:cNvSpPr>
            <a:spLocks noGrp="1" noRot="1" noChangeAspect="1" noChangeArrowheads="1" noTextEdit="1"/>
          </p:cNvSpPr>
          <p:nvPr>
            <p:ph type="sldImg"/>
          </p:nvPr>
        </p:nvSpPr>
        <p:spPr>
          <a:xfrm>
            <a:off x="1144588" y="684213"/>
            <a:ext cx="4570412" cy="3429000"/>
          </a:xfrm>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Benefits and Capabilities</a:t>
            </a:r>
          </a:p>
          <a:p>
            <a:pPr eaLnBrk="1" hangingPunct="1">
              <a:lnSpc>
                <a:spcPct val="80000"/>
              </a:lnSpc>
            </a:pPr>
            <a:r>
              <a:rPr lang="en-US" altLang="en-US" smtClean="0">
                <a:latin typeface="Times New Roman" pitchFamily="18" charset="0"/>
              </a:rPr>
              <a:t>Why use multivariable control?   Because if you have a truly MIMO (multi-input/multi-output) system, doing sequential loop closures or trying to do decoupled command tracking becomes very, very difficult. Multivariable control provides “one-step” solution for complex intercoupled systems with systematic approaches to perform the fundamental trade-offs between performance, control usage and robustness. Although the typical quadratic cost function formulation implies that the control law is “optimal” in some way, as will be discussed later, it is important to be aware that the “optimality” is based on the way the design plant is formulated, including the choice of the weights in the quadratic function, for control law synthesis and it might lead to unexpected results in terms of control usage when implemented on the system.</a:t>
            </a:r>
          </a:p>
          <a:p>
            <a:pPr eaLnBrk="1" hangingPunct="1">
              <a:lnSpc>
                <a:spcPct val="80000"/>
              </a:lnSpc>
            </a:pPr>
            <a:r>
              <a:rPr lang="en-US" altLang="en-US" smtClean="0">
                <a:latin typeface="Times New Roman" pitchFamily="18" charset="0"/>
              </a:rPr>
              <a:t>Also it is important to emphasize that MVC cannot be meaningfully applied unless the control designer has a good basic understanding of the physics of the system being controlled or works in close coordination with someone who has such expert knowledge. The idea of “give me a math model and give me requirements, and I will come up with a control law that meets the requirements” is fine for a classroom project, but does not work too well in real life.  Understanding the physics of the problem allows the control designer to better apply the “design handles” in the selected control synthesis approach and to ensure that the limitations of the math model will not result in a control law that does not meet the design requirements when integrated with the physical system.</a:t>
            </a:r>
          </a:p>
          <a:p>
            <a:pPr eaLnBrk="1" hangingPunct="1">
              <a:lnSpc>
                <a:spcPct val="80000"/>
              </a:lnSpc>
            </a:pPr>
            <a:r>
              <a:rPr lang="en-US" altLang="en-US" smtClean="0">
                <a:latin typeface="Times New Roman" pitchFamily="18" charset="0"/>
              </a:rPr>
              <a:t> No matter how fancy your multivariable control synthesis approach is, or how good a control designer you are, you cannot make a 747 actually fly like an F-16, because of the inherent dynamics of the system and the limitations on the available control authority! The physical properties such as mass, inertia, aerodynamics, control surface sizes etc. determine the limitations on achievable performance, regardless of what control synthesis technique is used.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B491BF4F-5D4F-4E0E-A804-49A56514E2A2}" type="slidenum">
              <a:rPr lang="en-US" altLang="en-US"/>
              <a:pPr eaLnBrk="1" hangingPunct="1"/>
              <a:t>8</a:t>
            </a:fld>
            <a:endParaRPr lang="en-US" altLang="en-US"/>
          </a:p>
        </p:txBody>
      </p:sp>
      <p:sp>
        <p:nvSpPr>
          <p:cNvPr id="28675" name="Rectangle 2"/>
          <p:cNvSpPr>
            <a:spLocks noGrp="1" noRot="1" noChangeAspect="1" noChangeArrowheads="1" noTextEdit="1"/>
          </p:cNvSpPr>
          <p:nvPr>
            <p:ph type="sldImg"/>
          </p:nvPr>
        </p:nvSpPr>
        <p:spPr>
          <a:xfrm>
            <a:off x="1144588" y="684213"/>
            <a:ext cx="4570412" cy="3429000"/>
          </a:xfrm>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Typical MVC Approaches</a:t>
            </a:r>
          </a:p>
          <a:p>
            <a:pPr eaLnBrk="1" hangingPunct="1">
              <a:lnSpc>
                <a:spcPct val="80000"/>
              </a:lnSpc>
            </a:pPr>
            <a:r>
              <a:rPr lang="en-US" altLang="en-US" smtClean="0">
                <a:latin typeface="Times New Roman" pitchFamily="18" charset="0"/>
              </a:rPr>
              <a:t>Modern multivariable control approaches such as H-infinity, mu-synthesis, LQG/LTR (Linear Quadratic Gaussian / Loop Transfer Recovery)  take the best of state-space and frequency domain techniques and merge them for robust control synthesis. All these are based on providing “handles” to make intelligent  tradeoffs, through trial and error, between performance, robustness and control usage. The fundamental trade-off between performance and robustness for closed-loop systems is evident from the relationship between the sensitivity and transmission (complimentary sensitivity) functions which is covered in a typical multivariable control course. </a:t>
            </a:r>
          </a:p>
          <a:p>
            <a:pPr eaLnBrk="1" hangingPunct="1">
              <a:lnSpc>
                <a:spcPct val="80000"/>
              </a:lnSpc>
            </a:pPr>
            <a:r>
              <a:rPr lang="en-US" altLang="en-US" smtClean="0">
                <a:latin typeface="Times New Roman" pitchFamily="18" charset="0"/>
              </a:rPr>
              <a:t>The generic formulation for H-infinity control synthesis is shown in the block diagram. By selecting appropriate weightings W</a:t>
            </a:r>
            <a:r>
              <a:rPr lang="en-US" altLang="en-US" sz="800">
                <a:latin typeface="Times New Roman" pitchFamily="18" charset="0"/>
              </a:rPr>
              <a:t>S</a:t>
            </a:r>
            <a:r>
              <a:rPr lang="en-US" altLang="en-US" smtClean="0">
                <a:latin typeface="Times New Roman" pitchFamily="18" charset="0"/>
              </a:rPr>
              <a:t>, W</a:t>
            </a:r>
            <a:r>
              <a:rPr lang="en-US" altLang="en-US" sz="800">
                <a:latin typeface="Times New Roman" pitchFamily="18" charset="0"/>
              </a:rPr>
              <a:t>T</a:t>
            </a:r>
            <a:r>
              <a:rPr lang="en-US" altLang="en-US" smtClean="0">
                <a:latin typeface="Times New Roman" pitchFamily="18" charset="0"/>
              </a:rPr>
              <a:t> and W</a:t>
            </a:r>
            <a:r>
              <a:rPr lang="en-US" altLang="en-US" sz="800">
                <a:latin typeface="Times New Roman" pitchFamily="18" charset="0"/>
              </a:rPr>
              <a:t>C</a:t>
            </a:r>
            <a:r>
              <a:rPr lang="en-US" altLang="en-US" smtClean="0">
                <a:latin typeface="Times New Roman" pitchFamily="18" charset="0"/>
              </a:rPr>
              <a:t> on the sensitivity, transmission and control functions, respectively, the designer can achieve the desired trade-off between performance, robustness and control usage. In terms of control usage, it is important to provide a mechanism to limit the control rate in the synthesis process. If the control rate is not weighted properly, it is possible that the control law will result in large control rates thus hitting the control rate limit and violating all assumptions of linearity. When formulating the design plant, it is also important to keep in mind that scaling has a significant impact on the resulting control law.  All the multivariable analyses tools are based on inputs and outputs being of comparable dimensions.  For instance, in aircraft engine control, we have interest in controlling the rotor speed, measured in 1000s of rpm, and pressure gain across the fan, measured in single digit psi. If the design model is not scaled appropriately, the large units for fan speed will end up overshadowing the small changes in pressure.</a:t>
            </a:r>
          </a:p>
          <a:p>
            <a:pPr eaLnBrk="1" hangingPunct="1">
              <a:lnSpc>
                <a:spcPct val="80000"/>
              </a:lnSpc>
            </a:pPr>
            <a:r>
              <a:rPr lang="en-US" altLang="en-US" smtClean="0">
                <a:latin typeface="Times New Roman" pitchFamily="18" charset="0"/>
              </a:rPr>
              <a:t>The order of the controller resulting from modern multivariable control methods is equal to or greater than the order of the design plant. From implementation perspective (limited throughput and memory in control hardware), it is important to keep the controller order low, so typically controller order reduction will be necessary.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77F8FB0D-B03E-4075-BCF4-71096E132105}" type="slidenum">
              <a:rPr lang="en-US" altLang="en-US"/>
              <a:pPr eaLnBrk="1" hangingPunct="1"/>
              <a:t>9</a:t>
            </a:fld>
            <a:endParaRPr lang="en-US" altLang="en-US"/>
          </a:p>
        </p:txBody>
      </p:sp>
      <p:sp>
        <p:nvSpPr>
          <p:cNvPr id="29699" name="Rectangle 2"/>
          <p:cNvSpPr>
            <a:spLocks noGrp="1" noRot="1" noChangeAspect="1" noChangeArrowheads="1" noTextEdit="1"/>
          </p:cNvSpPr>
          <p:nvPr>
            <p:ph type="sldImg"/>
          </p:nvPr>
        </p:nvSpPr>
        <p:spPr>
          <a:xfrm>
            <a:off x="1144588" y="684213"/>
            <a:ext cx="4570412" cy="3429000"/>
          </a:xfrm>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Design Challenges: Right Problem Formulation</a:t>
            </a:r>
          </a:p>
          <a:p>
            <a:pPr eaLnBrk="1" hangingPunct="1">
              <a:lnSpc>
                <a:spcPct val="80000"/>
              </a:lnSpc>
            </a:pPr>
            <a:r>
              <a:rPr lang="en-US" altLang="en-US" smtClean="0">
                <a:latin typeface="Times New Roman" pitchFamily="18" charset="0"/>
              </a:rPr>
              <a:t>The control synthesis methods are based on a mathematical formulation that allows for “easier” solution – they only indirectly reflect the control objectives. For instance, as discussed earlier, there is no direct way of incorporating control position and rate limits in the synthesis process. Since, typically the control law solution consists of solving a set of algebraic Ricatti equations, it might be necessary to make some modifications in the “design” plant to make sure that numerical stability problems are not encountered. Plant scaling and replacing pure integrators with slow poles are some examples of such modifications. </a:t>
            </a:r>
          </a:p>
          <a:p>
            <a:pPr eaLnBrk="1" hangingPunct="1">
              <a:lnSpc>
                <a:spcPct val="80000"/>
              </a:lnSpc>
            </a:pPr>
            <a:r>
              <a:rPr lang="en-US" altLang="en-US" smtClean="0">
                <a:latin typeface="Times New Roman" pitchFamily="18" charset="0"/>
              </a:rPr>
              <a:t>As was discussed earlier, lack of understanding of the “physics” of the problem can lead to totally unacceptable control law designs. Three things to keep in mind, which have a significant impact on practical applicability of the control law synthesized through the multivariable control design technique are: i) Control effector blending; ii) Addressing nonlinearities within the capability of the linear methods; iii) Assessing the stability of the controller itself. These issues and how to properly address them will be discussed in the next section.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4CFE66F1-7A04-44F6-A9B6-A0CE8FA30E5F}" type="slidenum">
              <a:rPr lang="en-US" altLang="en-US"/>
              <a:pPr eaLnBrk="1" hangingPunct="1"/>
              <a:t>10</a:t>
            </a:fld>
            <a:endParaRPr lang="en-US" altLang="en-US"/>
          </a:p>
        </p:txBody>
      </p:sp>
      <p:sp>
        <p:nvSpPr>
          <p:cNvPr id="30723" name="Rectangle 2"/>
          <p:cNvSpPr>
            <a:spLocks noGrp="1" noRot="1" noChangeAspect="1" noChangeArrowheads="1" noTextEdit="1"/>
          </p:cNvSpPr>
          <p:nvPr>
            <p:ph type="sldImg"/>
          </p:nvPr>
        </p:nvSpPr>
        <p:spPr>
          <a:xfrm>
            <a:off x="1144588" y="684213"/>
            <a:ext cx="4570412" cy="3429000"/>
          </a:xfrm>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Design Challenges: Control Effector Blending</a:t>
            </a:r>
          </a:p>
          <a:p>
            <a:pPr eaLnBrk="1" hangingPunct="1">
              <a:lnSpc>
                <a:spcPct val="80000"/>
              </a:lnSpc>
            </a:pPr>
            <a:r>
              <a:rPr lang="en-US" altLang="en-US" smtClean="0">
                <a:latin typeface="Times New Roman" pitchFamily="18" charset="0"/>
              </a:rPr>
              <a:t>If the design plant is such that 2 or more control effectors have “similar” effect on the plant, then the “optimal” control law might be such that the control effectors end up “fighting” each other in order to provide the best performance. It is best to use the knowledge of the physics of the problem to blend or gang control effectors into pseudo-controls for the mathematical formulation.  For physical control effectors, you would typically combine them into effective force and moment generators. </a:t>
            </a:r>
          </a:p>
          <a:p>
            <a:pPr eaLnBrk="1" hangingPunct="1">
              <a:lnSpc>
                <a:spcPct val="80000"/>
              </a:lnSpc>
            </a:pPr>
            <a:r>
              <a:rPr lang="en-US" altLang="en-US" smtClean="0">
                <a:latin typeface="Times New Roman" pitchFamily="18" charset="0"/>
              </a:rPr>
              <a:t>The schematic shown above is for a conceptual advanced STOVL (Short Take-Off and Vertical Landing) aircraft which was used for development of integrated flight/propulsion control methods (see Reference below). In the transition from cruise to hover phase, the aircraft is controlled using both aerodynamic effectors (elevons and rudder) and propulsive effectors (ejectors on the wings, vectorable main and ventral nozzle and 5 RCS (reaction control system) thrusters). Although there are 5 RCS thrusters, it is important to note that the Pitch RCS and the 2 Yaw RCS thrusters provide thrust only in one direction. So the Pitch RCS is used for pitch up commands while the two Roll RCS thrusters are used collectively for pitch down commands. Similarly, the right Yaw RCS is used for heading left whereas the left Yaw RCS is used for heading right. If both the Yaw RCS thrusters were used in the control design model, then it will result in a control law that uses the two thrusters differentially to improve yaw control which will be inconsistent with the implementation, i.e. only one or the other should be active. Similarly, if both the Roll RCS thrusters along with the Pitch RCS thrusters are used in the control design model, then the control law can result in Roll thrusters fighting the Pitch thruster and will also command downward Pitch RCS for pitch down maneuvers which is again inconsistent with the actual implementation. How to do the control blending to address the limitations of the RCS thrusters will be discussed next.</a:t>
            </a:r>
          </a:p>
          <a:p>
            <a:pPr eaLnBrk="1" hangingPunct="1">
              <a:lnSpc>
                <a:spcPct val="80000"/>
              </a:lnSpc>
            </a:pPr>
            <a:r>
              <a:rPr lang="en-US" altLang="en-US" smtClean="0">
                <a:latin typeface="Times New Roman" pitchFamily="18" charset="0"/>
              </a:rPr>
              <a:t>Ref: Garg, S., “Robust Integrated Flight/Propulsion Control Design for a STOVL Aircraft using H-infinity Control Design Techniques,” </a:t>
            </a:r>
            <a:r>
              <a:rPr lang="en-US" altLang="en-US" i="1" smtClean="0">
                <a:latin typeface="Times New Roman" pitchFamily="18" charset="0"/>
              </a:rPr>
              <a:t>Automatica</a:t>
            </a:r>
            <a:r>
              <a:rPr lang="en-US" altLang="en-US" smtClean="0">
                <a:latin typeface="Times New Roman" pitchFamily="18" charset="0"/>
              </a:rPr>
              <a:t>, Vol. 29, No. 1, pp. 129-145, 1993.</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8C5F2417-1263-432C-B9CA-38B7D433078C}" type="slidenum">
              <a:rPr lang="en-US" altLang="en-US"/>
              <a:pPr eaLnBrk="1" hangingPunct="1"/>
              <a:t>11</a:t>
            </a:fld>
            <a:endParaRPr lang="en-US" altLang="en-US"/>
          </a:p>
        </p:txBody>
      </p:sp>
      <p:sp>
        <p:nvSpPr>
          <p:cNvPr id="31747" name="Rectangle 2"/>
          <p:cNvSpPr>
            <a:spLocks noGrp="1" noRot="1" noChangeAspect="1" noChangeArrowheads="1" noTextEdit="1"/>
          </p:cNvSpPr>
          <p:nvPr>
            <p:ph type="sldImg"/>
          </p:nvPr>
        </p:nvSpPr>
        <p:spPr>
          <a:xfrm>
            <a:off x="1144588" y="684213"/>
            <a:ext cx="4570412" cy="3429000"/>
          </a:xfrm>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Design Challenges: Control Effector Blending (cont.)</a:t>
            </a:r>
          </a:p>
          <a:p>
            <a:pPr eaLnBrk="1" hangingPunct="1">
              <a:lnSpc>
                <a:spcPct val="80000"/>
              </a:lnSpc>
            </a:pPr>
            <a:r>
              <a:rPr lang="en-US" altLang="en-US" smtClean="0">
                <a:latin typeface="Times New Roman" pitchFamily="18" charset="0"/>
              </a:rPr>
              <a:t>For the purposes of H-infinity based MVC synthesis for the STOVL aircraft, the 5 RCS thruster areas were combined into 3 effective areas – AQR, AYR and ARR for pitch, yaw and roll control, respectively. An RCS distribution logic that will distribute the three design model RCS commanded areas to the five actual areas in the nonlinear control implementation is shown in the figure above. Since the Pitch RCS thruster only provides positive (pitch up) pitching moment, a negative AQR command is distributed among the left and right wing tip RCS thrusters to generate the commanded negative pitching moment taking into account the relative pitch control effectiveness of the nose and wing tip RCS thrusters. The ARR command is distributed differentially among the 2 Roll thrusters, and the AYR command is sent to either the left or the right Yaw RCS thruster depending on the direction for the heading command.</a:t>
            </a:r>
          </a:p>
          <a:p>
            <a:pPr eaLnBrk="1" hangingPunct="1">
              <a:lnSpc>
                <a:spcPct val="80000"/>
              </a:lnSpc>
            </a:pPr>
            <a:r>
              <a:rPr lang="en-US" altLang="en-US" smtClean="0">
                <a:latin typeface="Times New Roman" pitchFamily="18" charset="0"/>
              </a:rPr>
              <a:t>This approach allows formulating the design plant such that it reflects how the control effectors are actually used.</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2642726E-1AF5-417C-8B65-A82043C83A68}" type="slidenum">
              <a:rPr lang="en-US" altLang="en-US"/>
              <a:pPr eaLnBrk="1" hangingPunct="1"/>
              <a:t>12</a:t>
            </a:fld>
            <a:endParaRPr lang="en-US" altLang="en-US"/>
          </a:p>
        </p:txBody>
      </p:sp>
      <p:sp>
        <p:nvSpPr>
          <p:cNvPr id="32771" name="Rectangle 2"/>
          <p:cNvSpPr>
            <a:spLocks noGrp="1" noRot="1" noChangeAspect="1" noChangeArrowheads="1" noTextEdit="1"/>
          </p:cNvSpPr>
          <p:nvPr>
            <p:ph type="sldImg"/>
          </p:nvPr>
        </p:nvSpPr>
        <p:spPr>
          <a:xfrm>
            <a:off x="1144588" y="684213"/>
            <a:ext cx="4570412" cy="3429000"/>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Design Challenges: Addressing Nonlinearities</a:t>
            </a:r>
          </a:p>
          <a:p>
            <a:pPr eaLnBrk="1" hangingPunct="1">
              <a:lnSpc>
                <a:spcPct val="80000"/>
              </a:lnSpc>
            </a:pPr>
            <a:r>
              <a:rPr lang="en-US" altLang="en-US" smtClean="0">
                <a:latin typeface="Times New Roman" pitchFamily="18" charset="0"/>
              </a:rPr>
              <a:t>The linear design methods assume that the plant behaves linearly in the neighborhood of the design point. This is not always true for some nonlinearities such as hysterisis, stiction, absolute value etc.  Care should be taken in formulating the design plant when there are such nonlinearities in the system.</a:t>
            </a:r>
          </a:p>
          <a:p>
            <a:pPr eaLnBrk="1" hangingPunct="1">
              <a:lnSpc>
                <a:spcPct val="80000"/>
              </a:lnSpc>
            </a:pPr>
            <a:r>
              <a:rPr lang="en-US" altLang="en-US" smtClean="0">
                <a:latin typeface="Times New Roman" pitchFamily="18" charset="0"/>
              </a:rPr>
              <a:t>For the STOVL integrated flight/propulsion control design example, engine compressor bleed flow is used for the RCS thrusters.  Note that there is an absolute value nonlinearity in the relationship from commanded RCS areas compressor bleed flow demand in that although the RCS area may be positive or negative, depending on the desired direction of the RCS thrust, the compressor bleed flow demand (WB) to generate the thrust is always positive. In an earlier control design problem formulation, this nonlinearity was not properly accounted for and the resulting controller was shown to lead to unacceptable performance when evaluated with this nonlinearity. The linear control design was such that RCS areas were being used to “pump back” air into the engine to regulate the engine dynamics in the presence of disturbances due to aircraft motion.</a:t>
            </a:r>
          </a:p>
          <a:p>
            <a:pPr eaLnBrk="1" hangingPunct="1">
              <a:lnSpc>
                <a:spcPct val="80000"/>
              </a:lnSpc>
            </a:pPr>
            <a:r>
              <a:rPr lang="en-US" altLang="en-US" smtClean="0">
                <a:latin typeface="Times New Roman" pitchFamily="18" charset="0"/>
              </a:rPr>
              <a:t>The physics of the problem says that the bleed flow acts as a disturbance on engine dynamics and that the RCS thrusters are to be used for flight control and not for engine control. To reflect this physics, the elements of the control input matrix, “B” in the linear design plant, which relate RCS areas to engine states were set to 0, i.e. the RCS areas do not affect the engine operating point, and bleed flow was added as an external disturbance affecting the engine dynamics in the design plant. This formulation resulted in a linear control law design which was able to regulate engine dynamics in the presence of bleed flow demands to achieve commanded aircraft maneuvers. See the Reference listed on page 8 for further details of this design plant formulation and the closed-loop controller evaluation.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9FE3EBF5-B754-4355-A763-7F520B4D3793}" type="slidenum">
              <a:rPr lang="en-US" altLang="en-US"/>
              <a:pPr eaLnBrk="1" hangingPunct="1"/>
              <a:t>13</a:t>
            </a:fld>
            <a:endParaRPr lang="en-US" altLang="en-US"/>
          </a:p>
        </p:txBody>
      </p:sp>
      <p:sp>
        <p:nvSpPr>
          <p:cNvPr id="33795" name="Rectangle 2"/>
          <p:cNvSpPr>
            <a:spLocks noGrp="1" noRot="1" noChangeAspect="1" noChangeArrowheads="1" noTextEdit="1"/>
          </p:cNvSpPr>
          <p:nvPr>
            <p:ph type="sldImg"/>
          </p:nvPr>
        </p:nvSpPr>
        <p:spPr>
          <a:xfrm>
            <a:off x="1144588" y="684213"/>
            <a:ext cx="4570412" cy="3429000"/>
          </a:xfrm>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Design Challenges: Controller Stability</a:t>
            </a:r>
          </a:p>
          <a:p>
            <a:pPr eaLnBrk="1" hangingPunct="1">
              <a:lnSpc>
                <a:spcPct val="80000"/>
              </a:lnSpc>
            </a:pPr>
            <a:r>
              <a:rPr lang="en-US" altLang="en-US" smtClean="0">
                <a:latin typeface="Times New Roman" pitchFamily="18" charset="0"/>
              </a:rPr>
              <a:t>MVC synthesis techniques guarantee stability of the closed loop system, but what about the stability of the controller itself? None of these techniques guarantee the stability of the controller (K(s) in the above figure). The novice control designer might ask: “why do I care about controller stability as long as the closed-loop system is stable?”. One has to keep in mind that implementing the controller, as software in the control hardware, requires independent Verification and Validation (V&amp;V) of the control software. If the controller design is unstable, this V&amp;V becomes extremely difficult since the outputs will exceed the limits very fast. Also, typically there are multiple control modes for operation over a wide envelope. For aircraft,  the control mode switches from ground control to flight control based on the WoW (Weight on Wheels) switch. Having an unstable controller in any of the modes makes it difficult to predict as to what is going to happen when the mode switching takes place.</a:t>
            </a:r>
          </a:p>
          <a:p>
            <a:pPr eaLnBrk="1" hangingPunct="1">
              <a:lnSpc>
                <a:spcPct val="80000"/>
              </a:lnSpc>
            </a:pPr>
            <a:r>
              <a:rPr lang="en-US" altLang="en-US" smtClean="0">
                <a:latin typeface="Times New Roman" pitchFamily="18" charset="0"/>
              </a:rPr>
              <a:t>Since MVC synthesis techniques do not guarantee controller stability, it is essential to check the stability of the controller resulting from a particular design formulation.  If the controller is stable you can proceed to next step, otherwise you have to use trial and error to see if the synthesis problem can be formulated in such a way as to result in a stable controller. This might mean changing the performance specifications, ie. choosing different weighting functions, adding different sensors, choosing different outputs to control etc. If the plant is unstable and you set aggressive performance goals, then there’s a high likelihood that you might end up getting an unstable controller. </a:t>
            </a:r>
          </a:p>
          <a:p>
            <a:pPr eaLnBrk="1" hangingPunct="1">
              <a:lnSpc>
                <a:spcPct val="80000"/>
              </a:lnSpc>
            </a:pPr>
            <a:r>
              <a:rPr lang="en-US" altLang="en-US" smtClean="0">
                <a:latin typeface="Times New Roman" pitchFamily="18" charset="0"/>
              </a:rPr>
              <a:t>An unstable plant is called “strongly stabilizable” if there exists a stable controller which will stabilize the plant in a closed-loop system. If the plant is not strongly stabilizable, then no MVC approach will give a stable controller. However, most physical systems are “strongly stabilizable” or can be made so by the right choice of sensors. If repeated trials end up in an unstable controller, then it is worthwhile to perform analysis to see if the plant is strongly stabilizable.</a:t>
            </a:r>
          </a:p>
          <a:p>
            <a:pPr eaLnBrk="1" hangingPunct="1">
              <a:lnSpc>
                <a:spcPct val="80000"/>
              </a:lnSpc>
            </a:pPr>
            <a:r>
              <a:rPr lang="en-US" altLang="en-US" sz="800">
                <a:latin typeface="Arial" charset="0"/>
              </a:rPr>
              <a:t/>
            </a:r>
            <a:br>
              <a:rPr lang="en-US" altLang="en-US" sz="800">
                <a:latin typeface="Arial" charset="0"/>
              </a:rPr>
            </a:br>
            <a:endParaRPr lang="en-US" altLang="en-US" sz="80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35E9EA03-9CF2-49FA-91D3-FDA5DC76AD72}" type="slidenum">
              <a:rPr lang="en-US" altLang="en-US"/>
              <a:pPr eaLnBrk="1" hangingPunct="1"/>
              <a:t>14</a:t>
            </a:fld>
            <a:endParaRPr lang="en-US" altLang="en-US"/>
          </a:p>
        </p:txBody>
      </p:sp>
      <p:sp>
        <p:nvSpPr>
          <p:cNvPr id="34819" name="Rectangle 2"/>
          <p:cNvSpPr>
            <a:spLocks noGrp="1" noRot="1" noChangeAspect="1" noChangeArrowheads="1" noTextEdit="1"/>
          </p:cNvSpPr>
          <p:nvPr>
            <p:ph type="sldImg"/>
          </p:nvPr>
        </p:nvSpPr>
        <p:spPr>
          <a:xfrm>
            <a:off x="1144588" y="684213"/>
            <a:ext cx="4570412" cy="34290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Implementation Challenges: Controller Scheduling</a:t>
            </a:r>
          </a:p>
          <a:p>
            <a:pPr eaLnBrk="1" hangingPunct="1">
              <a:lnSpc>
                <a:spcPct val="80000"/>
              </a:lnSpc>
            </a:pPr>
            <a:r>
              <a:rPr lang="en-US" altLang="en-US" smtClean="0">
                <a:latin typeface="Times New Roman" pitchFamily="18" charset="0"/>
              </a:rPr>
              <a:t>The traditional approach to designing feedback control laws for complex nonlinear systems is to design linear control laws at various operating points and then “gain schedule” the control laws through some kind of curve fitting of the various controller gains with the critical operating point variables as the independent scheduling parameters. One of the difficulties with implementing gain scheduling for MVC laws is the complexity of the scheduling. For a controller of order </a:t>
            </a:r>
            <a:r>
              <a:rPr lang="en-US" altLang="en-US" i="1" smtClean="0">
                <a:latin typeface="Times New Roman" pitchFamily="18" charset="0"/>
              </a:rPr>
              <a:t>n</a:t>
            </a:r>
            <a:r>
              <a:rPr lang="en-US" altLang="en-US" smtClean="0">
                <a:latin typeface="Times New Roman" pitchFamily="18" charset="0"/>
              </a:rPr>
              <a:t> with </a:t>
            </a:r>
            <a:r>
              <a:rPr lang="en-US" altLang="en-US" i="1" smtClean="0">
                <a:latin typeface="Times New Roman" pitchFamily="18" charset="0"/>
              </a:rPr>
              <a:t>r</a:t>
            </a:r>
            <a:r>
              <a:rPr lang="en-US" altLang="en-US" smtClean="0">
                <a:latin typeface="Times New Roman" pitchFamily="18" charset="0"/>
              </a:rPr>
              <a:t> inputs and </a:t>
            </a:r>
            <a:r>
              <a:rPr lang="en-US" altLang="en-US" i="1" smtClean="0">
                <a:latin typeface="Times New Roman" pitchFamily="18" charset="0"/>
              </a:rPr>
              <a:t>m </a:t>
            </a:r>
            <a:r>
              <a:rPr lang="en-US" altLang="en-US" smtClean="0">
                <a:latin typeface="Times New Roman" pitchFamily="18" charset="0"/>
              </a:rPr>
              <a:t>outputs, there will be </a:t>
            </a:r>
            <a:r>
              <a:rPr lang="en-US" altLang="en-US" i="1" smtClean="0">
                <a:latin typeface="Times New Roman" pitchFamily="18" charset="0"/>
              </a:rPr>
              <a:t>n(1+m+r)+mr</a:t>
            </a:r>
            <a:r>
              <a:rPr lang="en-US" altLang="en-US" smtClean="0">
                <a:latin typeface="Times New Roman" pitchFamily="18" charset="0"/>
              </a:rPr>
              <a:t> controller parameters to schedule. Furthermore, although the closed-loop system is stable for all design points, the stability of the closed-loop system is not guaranteed when operating between design points.</a:t>
            </a:r>
          </a:p>
          <a:p>
            <a:pPr eaLnBrk="1" hangingPunct="1">
              <a:lnSpc>
                <a:spcPct val="80000"/>
              </a:lnSpc>
            </a:pPr>
            <a:r>
              <a:rPr lang="en-US" altLang="en-US" smtClean="0">
                <a:latin typeface="Times New Roman" pitchFamily="18" charset="0"/>
              </a:rPr>
              <a:t>The fundamental objective in using Robust MVC design techniques is to reduce the controller complexity while guaranteeing the desired performance and robustness characteristics. The above figure shows a simplified controller scheduling scheme which consists of scheduling only the output matrix of a </a:t>
            </a:r>
            <a:r>
              <a:rPr lang="en-US" altLang="en-US" i="1" smtClean="0">
                <a:latin typeface="Times New Roman" pitchFamily="18" charset="0"/>
              </a:rPr>
              <a:t>nominal</a:t>
            </a:r>
            <a:r>
              <a:rPr lang="en-US" altLang="en-US" smtClean="0">
                <a:latin typeface="Times New Roman" pitchFamily="18" charset="0"/>
              </a:rPr>
              <a:t> controller which is designed to give a robustly stable closed-loop system over a wide range of plant operating conditions. The scheduling scheme is of the form: K(s)=K</a:t>
            </a:r>
            <a:r>
              <a:rPr lang="en-US" altLang="en-US" sz="900">
                <a:latin typeface="Times New Roman" pitchFamily="18" charset="0"/>
              </a:rPr>
              <a:t>s</a:t>
            </a:r>
            <a:r>
              <a:rPr lang="en-US" altLang="en-US" smtClean="0">
                <a:latin typeface="Times New Roman" pitchFamily="18" charset="0"/>
              </a:rPr>
              <a:t>K</a:t>
            </a:r>
            <a:r>
              <a:rPr lang="en-US" altLang="en-US" baseline="30000" smtClean="0">
                <a:latin typeface="Times New Roman" pitchFamily="18" charset="0"/>
              </a:rPr>
              <a:t>0</a:t>
            </a:r>
            <a:r>
              <a:rPr lang="en-US" altLang="en-US" smtClean="0">
                <a:latin typeface="Times New Roman" pitchFamily="18" charset="0"/>
              </a:rPr>
              <a:t>(s), where K(s) is the scheduled controller, K</a:t>
            </a:r>
            <a:r>
              <a:rPr lang="en-US" altLang="en-US" sz="900">
                <a:latin typeface="Times New Roman" pitchFamily="18" charset="0"/>
              </a:rPr>
              <a:t>s</a:t>
            </a:r>
            <a:r>
              <a:rPr lang="en-US" altLang="en-US" smtClean="0">
                <a:latin typeface="Times New Roman" pitchFamily="18" charset="0"/>
              </a:rPr>
              <a:t> is the controller output scheduling matrix and K</a:t>
            </a:r>
            <a:r>
              <a:rPr lang="en-US" altLang="en-US" baseline="30000" smtClean="0">
                <a:latin typeface="Times New Roman" pitchFamily="18" charset="0"/>
              </a:rPr>
              <a:t>0</a:t>
            </a:r>
            <a:r>
              <a:rPr lang="en-US" altLang="en-US" smtClean="0">
                <a:latin typeface="Times New Roman" pitchFamily="18" charset="0"/>
              </a:rPr>
              <a:t>(s) is the </a:t>
            </a:r>
            <a:r>
              <a:rPr lang="en-US" altLang="en-US" i="1" smtClean="0">
                <a:latin typeface="Times New Roman" pitchFamily="18" charset="0"/>
              </a:rPr>
              <a:t>nominal</a:t>
            </a:r>
            <a:r>
              <a:rPr lang="en-US" altLang="en-US" smtClean="0">
                <a:latin typeface="Times New Roman" pitchFamily="18" charset="0"/>
              </a:rPr>
              <a:t> controller. For such a scheduling scheme there are only </a:t>
            </a:r>
            <a:r>
              <a:rPr lang="en-US" altLang="en-US" i="1" smtClean="0">
                <a:latin typeface="Times New Roman" pitchFamily="18" charset="0"/>
              </a:rPr>
              <a:t>m</a:t>
            </a:r>
            <a:r>
              <a:rPr lang="en-US" altLang="en-US" i="1" baseline="30000" smtClean="0">
                <a:latin typeface="Times New Roman" pitchFamily="18" charset="0"/>
              </a:rPr>
              <a:t>2</a:t>
            </a:r>
            <a:r>
              <a:rPr lang="en-US" altLang="en-US" smtClean="0">
                <a:latin typeface="Times New Roman" pitchFamily="18" charset="0"/>
              </a:rPr>
              <a:t> parameters to schedule. The approach to synthesize the scheduling gains K</a:t>
            </a:r>
            <a:r>
              <a:rPr lang="en-US" altLang="en-US" sz="900">
                <a:latin typeface="Times New Roman" pitchFamily="18" charset="0"/>
              </a:rPr>
              <a:t>s</a:t>
            </a:r>
            <a:r>
              <a:rPr lang="en-US" altLang="en-US" smtClean="0">
                <a:latin typeface="Times New Roman" pitchFamily="18" charset="0"/>
              </a:rPr>
              <a:t> consists of applying parameter optimization techniques such that the transfer function matrix with the loop broken at the controlled outputs (</a:t>
            </a:r>
            <a:r>
              <a:rPr lang="en-US" altLang="en-US" i="1" smtClean="0">
                <a:latin typeface="Times New Roman" pitchFamily="18" charset="0"/>
              </a:rPr>
              <a:t>(i)</a:t>
            </a:r>
            <a:r>
              <a:rPr lang="en-US" altLang="en-US" smtClean="0">
                <a:latin typeface="Times New Roman" pitchFamily="18" charset="0"/>
              </a:rPr>
              <a:t> in Fig. b. above) “closely” matches the output loop transfer matrix of the nominal control loop. The details of the controller scheduling synthesis approach are described in the Reference listed below. This scheduling scheme is highly effective when the major change in the plant across the different operating points is in control effectiveness. An example application will be discussed next.</a:t>
            </a:r>
          </a:p>
          <a:p>
            <a:pPr eaLnBrk="1" hangingPunct="1">
              <a:lnSpc>
                <a:spcPct val="80000"/>
              </a:lnSpc>
            </a:pPr>
            <a:r>
              <a:rPr lang="en-US" altLang="en-US" smtClean="0">
                <a:latin typeface="Times New Roman" pitchFamily="18" charset="0"/>
              </a:rPr>
              <a:t>Ref.: Garg, S., “A Simplified Scheme for Scheduling Multivariable Controllers”, </a:t>
            </a:r>
            <a:r>
              <a:rPr lang="en-US" altLang="en-US" i="1" smtClean="0">
                <a:latin typeface="Times New Roman" pitchFamily="18" charset="0"/>
              </a:rPr>
              <a:t>IEEE Control Systems</a:t>
            </a:r>
            <a:r>
              <a:rPr lang="en-US" altLang="en-US" smtClean="0">
                <a:latin typeface="Times New Roman" pitchFamily="18" charset="0"/>
              </a:rPr>
              <a:t>, August 1997, pp. 24-30.</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A9CFA279-0DA9-4E1C-9E83-33B619D00F59}" type="slidenum">
              <a:rPr lang="en-US" altLang="en-US"/>
              <a:pPr eaLnBrk="1" hangingPunct="1"/>
              <a:t>15</a:t>
            </a:fld>
            <a:endParaRPr lang="en-US" altLang="en-US"/>
          </a:p>
        </p:txBody>
      </p:sp>
      <p:sp>
        <p:nvSpPr>
          <p:cNvPr id="35843" name="Rectangle 2"/>
          <p:cNvSpPr>
            <a:spLocks noGrp="1" noRot="1" noChangeAspect="1" noChangeArrowheads="1" noTextEdit="1"/>
          </p:cNvSpPr>
          <p:nvPr>
            <p:ph type="sldImg"/>
          </p:nvPr>
        </p:nvSpPr>
        <p:spPr>
          <a:xfrm>
            <a:off x="1144588" y="684213"/>
            <a:ext cx="4570412" cy="3429000"/>
          </a:xfrm>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Implementation Challenges: Controller Scheduling (cont.)</a:t>
            </a:r>
          </a:p>
          <a:p>
            <a:pPr eaLnBrk="1" hangingPunct="1">
              <a:lnSpc>
                <a:spcPct val="80000"/>
              </a:lnSpc>
            </a:pPr>
            <a:r>
              <a:rPr lang="en-US" altLang="en-US" smtClean="0">
                <a:latin typeface="Times New Roman" pitchFamily="18" charset="0"/>
              </a:rPr>
              <a:t>The STOVL IFPC design discussed earlier was implemented as separate, but interconnected, flight and propulsion controllers. The H-infinity based design was performed at the nominal flight condition corresponding to 80 Knots air speed. The controller was designed for the transition flight regime, where the control of the aircraft is transitioning from aerodynamically generated forces to propulsive forces, which ranges from 50 to 120 knots. Since the nominal control design provided closed loop stable response throughout the transition flight regime, and also the most significant change in aircraft response to control inputs in this operating regime is that of control effectiveness, it was decided to apply the simplified controller scheme to extend the operation of the nominal control design to the transition flight regime.</a:t>
            </a:r>
          </a:p>
          <a:p>
            <a:pPr eaLnBrk="1" hangingPunct="1">
              <a:lnSpc>
                <a:spcPct val="80000"/>
              </a:lnSpc>
            </a:pPr>
            <a:r>
              <a:rPr lang="en-US" altLang="en-US" smtClean="0">
                <a:latin typeface="Times New Roman" pitchFamily="18" charset="0"/>
              </a:rPr>
              <a:t>The results for the controller scheduling scheme application to the propulsion control are shown in the above figure. The solid line in the figure shows the response of the propulsion system to a step command in the Ventral nozzle thrust (FGV) for the nominal design point with the nominal controller. The dashed line shows this response for the propulsion model at 100 Knots with the nominal controller. The need for scheduling the controller is evident from the degraded FGV command tracking response and the increased coupling with the engine rotor speed (N2). The dotted line shows the response when the controller is scheduled using the gains from the simplified scheduling scheme. The results indicate that the simplified scheduling provides a response which closely matches the response of the nominal system with the nominal controller in decoupled command tracking.</a:t>
            </a:r>
          </a:p>
          <a:p>
            <a:pPr eaLnBrk="1" hangingPunct="1">
              <a:lnSpc>
                <a:spcPct val="80000"/>
              </a:lnSpc>
            </a:pPr>
            <a:r>
              <a:rPr lang="en-US" altLang="en-US" smtClean="0">
                <a:latin typeface="Times New Roman" pitchFamily="18" charset="0"/>
              </a:rPr>
              <a:t>Detailed results of the application of the simplified scheduling scheme to the STOVL propulsion system control design are described in the reference listed on page 12, and those for the IFPC design are described in the reference listed below.</a:t>
            </a:r>
          </a:p>
          <a:p>
            <a:pPr eaLnBrk="1" hangingPunct="1">
              <a:lnSpc>
                <a:spcPct val="80000"/>
              </a:lnSpc>
            </a:pPr>
            <a:r>
              <a:rPr lang="en-US" altLang="en-US" smtClean="0">
                <a:latin typeface="Times New Roman" pitchFamily="18" charset="0"/>
              </a:rPr>
              <a:t>Ref.: Garg, S., and Mattern, D., “Application of an Integrated Methodology for Propulsion and Airframe Control Design to a STOVL Aircraft,” AIAA Paper No. 94-3611, Guidance, Navigation and Control Conference, Scottsdale, AZ, August 1994.</a:t>
            </a:r>
          </a:p>
          <a:p>
            <a:pPr eaLnBrk="1" hangingPunct="1">
              <a:lnSpc>
                <a:spcPct val="80000"/>
              </a:lnSpc>
            </a:pPr>
            <a:endParaRPr lang="en-US" altLang="en-U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BECF8CCC-A2A8-4CF3-AE9D-B1B6C11B3F5F}" type="slidenum">
              <a:rPr lang="en-US" altLang="en-US"/>
              <a:pPr eaLnBrk="1" hangingPunct="1"/>
              <a:t>16</a:t>
            </a:fld>
            <a:endParaRPr lang="en-US" altLang="en-US"/>
          </a:p>
        </p:txBody>
      </p:sp>
      <p:sp>
        <p:nvSpPr>
          <p:cNvPr id="36867" name="Rectangle 2"/>
          <p:cNvSpPr>
            <a:spLocks noGrp="1" noRot="1" noChangeAspect="1" noChangeArrowheads="1" noTextEdit="1"/>
          </p:cNvSpPr>
          <p:nvPr>
            <p:ph type="sldImg"/>
          </p:nvPr>
        </p:nvSpPr>
        <p:spPr>
          <a:xfrm>
            <a:off x="1144588" y="684213"/>
            <a:ext cx="4570412" cy="3429000"/>
          </a:xfrm>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Implementation Challenges: Integrator Windup Protection (IWP)</a:t>
            </a:r>
          </a:p>
          <a:p>
            <a:pPr eaLnBrk="1" hangingPunct="1">
              <a:lnSpc>
                <a:spcPct val="80000"/>
              </a:lnSpc>
            </a:pPr>
            <a:r>
              <a:rPr lang="en-US" altLang="en-US" smtClean="0">
                <a:latin typeface="Times New Roman" pitchFamily="18" charset="0"/>
              </a:rPr>
              <a:t>In a control system, the effort to drive steady-state errors to zero is accounted for through integral action on part of the controller. If at any point in time the controller outputs are limited and controller inputs are non-zero and of the same numerical sign (+/-), the integral action of the controller will attempt to increase the magnitude of the already limited controller output, thus the controller’s integrator(s) will wind up. Following this period of integrator windup, the controller response to command inputs might be very poor because the controller’s integrators must first unwind prior to attempting to calculate the new controller outputs for the new controller inputs. Thus, Integrator Windup Protection (IWP) must be included in control systems designed for tracking commands with zero steady-state error.</a:t>
            </a:r>
          </a:p>
          <a:p>
            <a:pPr eaLnBrk="1" hangingPunct="1">
              <a:lnSpc>
                <a:spcPct val="80000"/>
              </a:lnSpc>
            </a:pPr>
            <a:r>
              <a:rPr lang="en-US" altLang="en-US" smtClean="0">
                <a:latin typeface="Times New Roman" pitchFamily="18" charset="0"/>
              </a:rPr>
              <a:t>Integrator windup protection (IWP) design requirements are: i) Should be memory-less &amp; not contribute to controller output when actuation system limits are not encountered; 2) Should provide smooth transfer between limited &amp; unlimited case &amp; provide accurate tracking of limited actuator; 3) Should be closed-loop stable for all possible limit combinations; 4) Should attempt to maintain system performance &amp; provide graceful degradation when limit is encountered.</a:t>
            </a:r>
          </a:p>
          <a:p>
            <a:pPr eaLnBrk="1" hangingPunct="1">
              <a:lnSpc>
                <a:spcPct val="80000"/>
              </a:lnSpc>
            </a:pPr>
            <a:r>
              <a:rPr lang="en-US" altLang="en-US" smtClean="0">
                <a:latin typeface="Times New Roman" pitchFamily="18" charset="0"/>
              </a:rPr>
              <a:t>For single-input single-output systems, simply stopping the integration when a limit is encountered meets all the IWP requirements. It is not clear as to how to best implement IWP in multivariable control systems. Numerous ideas for integrator windup protection and bumpless transfer have been published in literature and will be discussed briefly next.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590D2E05-CAC8-40E8-8DF0-ADC0B2AC6BA2}" type="slidenum">
              <a:rPr lang="en-US" altLang="en-US"/>
              <a:pPr eaLnBrk="1" hangingPunct="1"/>
              <a:t>17</a:t>
            </a:fld>
            <a:endParaRPr lang="en-US" altLang="en-US"/>
          </a:p>
        </p:txBody>
      </p:sp>
      <p:sp>
        <p:nvSpPr>
          <p:cNvPr id="37891" name="Rectangle 2"/>
          <p:cNvSpPr>
            <a:spLocks noGrp="1" noRot="1" noChangeAspect="1" noChangeArrowheads="1" noTextEdit="1"/>
          </p:cNvSpPr>
          <p:nvPr>
            <p:ph type="sldImg"/>
          </p:nvPr>
        </p:nvSpPr>
        <p:spPr>
          <a:xfrm>
            <a:off x="1144588" y="684213"/>
            <a:ext cx="4570412" cy="3429000"/>
          </a:xfrm>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Implementation Challenges: IWP (cont.)</a:t>
            </a:r>
          </a:p>
          <a:p>
            <a:pPr eaLnBrk="1" hangingPunct="1">
              <a:lnSpc>
                <a:spcPct val="80000"/>
              </a:lnSpc>
            </a:pPr>
            <a:r>
              <a:rPr lang="en-US" altLang="en-US" smtClean="0">
                <a:latin typeface="Times New Roman" pitchFamily="18" charset="0"/>
              </a:rPr>
              <a:t>To implement IWP on MVC systems, the controller is represented in the form shown in the above figure. The block “Integrator Windup Protection Gains” is added to the controller to modify the controller states whenever an actuation limit is encountered. The inputs to this block are the errors between the outputs of the controller (the commands to the actuators) and the actual actuator positions with the limit in place. This implementation of the controller meets IWP design requirement 1, that the IWP be memoryless and not affect the system when the controller outputs are not being limited.</a:t>
            </a:r>
          </a:p>
          <a:p>
            <a:pPr eaLnBrk="1" hangingPunct="1">
              <a:lnSpc>
                <a:spcPct val="80000"/>
              </a:lnSpc>
            </a:pPr>
            <a:r>
              <a:rPr lang="en-US" altLang="en-US" smtClean="0">
                <a:latin typeface="Times New Roman" pitchFamily="18" charset="0"/>
              </a:rPr>
              <a:t>The IWP design techniques for MVC systems that have been published in literature consist of selecting the IWP gains one column at a time considering a single actuator to be limited. The column of gains is selected to ensure that the modified controller remains stable and provides good tracking of the limited command so as to minimize integrator windup, thus meeting the IWP requirement 2 listed earlier.  However, this approach does not guarantee that the closed loop system will remain stable when the IWP becomes active. Neither does it provide a systematic way of ensuring that the closed-loop performance will degrade gracefully when the limits are encountered. Application of this approach to the STOVL IFPC design resulted mostly in severe degradation in performance when the actuator limits were encountered, and in some instances this approach even resulted in the closed-loop system being unstable with the modified controller.</a:t>
            </a:r>
          </a:p>
          <a:p>
            <a:pPr eaLnBrk="1" hangingPunct="1">
              <a:lnSpc>
                <a:spcPct val="80000"/>
              </a:lnSpc>
            </a:pPr>
            <a:r>
              <a:rPr lang="en-US" altLang="en-US" smtClean="0">
                <a:latin typeface="Times New Roman" pitchFamily="18" charset="0"/>
              </a:rPr>
              <a:t>A parameter optimization based scheme was developed to determine the IWP column gains such that for a single actuator saturation, the modified controller </a:t>
            </a:r>
            <a:r>
              <a:rPr lang="en-US" altLang="en-US" i="1" smtClean="0">
                <a:latin typeface="Times New Roman" pitchFamily="18" charset="0"/>
              </a:rPr>
              <a:t>and</a:t>
            </a:r>
            <a:r>
              <a:rPr lang="en-US" altLang="en-US" smtClean="0">
                <a:latin typeface="Times New Roman" pitchFamily="18" charset="0"/>
              </a:rPr>
              <a:t> the closed-loop system will remain stable while minimizing the loss in tracking performance compared to the “unlimited” system performance. This approach, which is described in detail in reference listed below, will be discussed next.</a:t>
            </a:r>
          </a:p>
          <a:p>
            <a:pPr eaLnBrk="1" hangingPunct="1">
              <a:lnSpc>
                <a:spcPct val="80000"/>
              </a:lnSpc>
            </a:pPr>
            <a:r>
              <a:rPr lang="en-US" altLang="en-US" smtClean="0">
                <a:latin typeface="Times New Roman" pitchFamily="18" charset="0"/>
              </a:rPr>
              <a:t>Ref.: Watts, S.R., and Garg, S., “An Optimized Integrator Windup Protection Technique Applied to a Turbofan Engine Control,” AIAA Paper No. 96-3814, Guidance, Navigation and Control Conference, San Diego, CA, July 1996.</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B3948B1A-6A18-4501-9532-5FBB3488E18F}" type="slidenum">
              <a:rPr lang="en-US" altLang="en-US"/>
              <a:pPr eaLnBrk="1" hangingPunct="1"/>
              <a:t>18</a:t>
            </a:fld>
            <a:endParaRPr lang="en-US" altLang="en-US"/>
          </a:p>
        </p:txBody>
      </p:sp>
      <p:sp>
        <p:nvSpPr>
          <p:cNvPr id="38915" name="Rectangle 2"/>
          <p:cNvSpPr>
            <a:spLocks noGrp="1" noRot="1" noChangeAspect="1" noChangeArrowheads="1" noTextEdit="1"/>
          </p:cNvSpPr>
          <p:nvPr>
            <p:ph type="sldImg"/>
          </p:nvPr>
        </p:nvSpPr>
        <p:spPr>
          <a:xfrm>
            <a:off x="1144588" y="684213"/>
            <a:ext cx="4570412" cy="3429000"/>
          </a:xfrm>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MVC Implementation Challenges: IWP (cont.)</a:t>
            </a:r>
          </a:p>
          <a:p>
            <a:pPr eaLnBrk="1" hangingPunct="1">
              <a:lnSpc>
                <a:spcPct val="80000"/>
              </a:lnSpc>
            </a:pPr>
            <a:r>
              <a:rPr lang="en-US" altLang="en-US" smtClean="0">
                <a:latin typeface="Times New Roman" pitchFamily="18" charset="0"/>
              </a:rPr>
              <a:t>The generalized design plant for determining the parameter optimization based IWP gains is shown in the figure above. This problem set up allows for the calculation of errors between the nominal closed-loop, or “ideal” system, and the limited system with IWP for the performance loops and the actuator command tracking error. The performance errors, Z</a:t>
            </a:r>
            <a:r>
              <a:rPr lang="en-US" altLang="en-US" sz="800">
                <a:latin typeface="Times New Roman" pitchFamily="18" charset="0"/>
              </a:rPr>
              <a:t>ERROR</a:t>
            </a:r>
            <a:r>
              <a:rPr lang="en-US" altLang="en-US" smtClean="0">
                <a:latin typeface="Times New Roman" pitchFamily="18" charset="0"/>
              </a:rPr>
              <a:t>, are defined as the difference between the response of controlled variables for the nominal system, Z</a:t>
            </a:r>
            <a:r>
              <a:rPr lang="en-US" altLang="en-US" sz="800">
                <a:latin typeface="Times New Roman" pitchFamily="18" charset="0"/>
              </a:rPr>
              <a:t>NOM</a:t>
            </a:r>
            <a:r>
              <a:rPr lang="en-US" altLang="en-US" smtClean="0">
                <a:latin typeface="Times New Roman" pitchFamily="18" charset="0"/>
              </a:rPr>
              <a:t>, and the response of the controlled variables for the limited system with IWP, Z</a:t>
            </a:r>
            <a:r>
              <a:rPr lang="en-US" altLang="en-US" sz="800">
                <a:latin typeface="Times New Roman" pitchFamily="18" charset="0"/>
              </a:rPr>
              <a:t>LIMITED</a:t>
            </a:r>
            <a:r>
              <a:rPr lang="en-US" altLang="en-US" smtClean="0">
                <a:latin typeface="Times New Roman" pitchFamily="18" charset="0"/>
              </a:rPr>
              <a:t>. The controlled actuator error, U</a:t>
            </a:r>
            <a:r>
              <a:rPr lang="en-US" altLang="en-US" sz="800">
                <a:latin typeface="Times New Roman" pitchFamily="18" charset="0"/>
              </a:rPr>
              <a:t>ERROR</a:t>
            </a:r>
            <a:r>
              <a:rPr lang="en-US" altLang="en-US" smtClean="0">
                <a:latin typeface="Times New Roman" pitchFamily="18" charset="0"/>
              </a:rPr>
              <a:t>, is defined as the difference between the commanded actuator position, U</a:t>
            </a:r>
            <a:r>
              <a:rPr lang="en-US" altLang="en-US" sz="800">
                <a:latin typeface="Times New Roman" pitchFamily="18" charset="0"/>
              </a:rPr>
              <a:t>C</a:t>
            </a:r>
            <a:r>
              <a:rPr lang="en-US" altLang="en-US" smtClean="0">
                <a:latin typeface="Times New Roman" pitchFamily="18" charset="0"/>
              </a:rPr>
              <a:t>, and the controller with IWP commanded actuator position, U. For a single actuator being limited, the corresponding column of the IWP gains is obtained by minimizing the weighted sum of squares of Z</a:t>
            </a:r>
            <a:r>
              <a:rPr lang="en-US" altLang="en-US" sz="800">
                <a:latin typeface="Times New Roman" pitchFamily="18" charset="0"/>
              </a:rPr>
              <a:t>ERROR</a:t>
            </a:r>
            <a:r>
              <a:rPr lang="en-US" altLang="en-US" smtClean="0">
                <a:latin typeface="Times New Roman" pitchFamily="18" charset="0"/>
              </a:rPr>
              <a:t> and U</a:t>
            </a:r>
            <a:r>
              <a:rPr lang="en-US" altLang="en-US" sz="800">
                <a:latin typeface="Times New Roman" pitchFamily="18" charset="0"/>
              </a:rPr>
              <a:t> </a:t>
            </a:r>
            <a:r>
              <a:rPr lang="en-US" altLang="en-US" smtClean="0">
                <a:latin typeface="Times New Roman" pitchFamily="18" charset="0"/>
              </a:rPr>
              <a:t>. The relative weighting between these two errors can be used as a “design handle” to trade-off between providing tight IWP versus providing tighter tracking performance. The closed-loop stability and controller stability is guaranteed with the selected IWP gains by checking for both during the optimization process and setting the cost being minimized to be high if any of these conditions is violated.</a:t>
            </a:r>
          </a:p>
          <a:p>
            <a:pPr eaLnBrk="1" hangingPunct="1">
              <a:lnSpc>
                <a:spcPct val="80000"/>
              </a:lnSpc>
            </a:pPr>
            <a:r>
              <a:rPr lang="en-US" altLang="en-US" smtClean="0">
                <a:latin typeface="Times New Roman" pitchFamily="18" charset="0"/>
              </a:rPr>
              <a:t>The second figure above, from reference listed below, shows an example result from application of the optimized IWP technique to the propulsion control portion of the STOVL IFPC design. Shown are the response of the aft nozzle thrust (FG9) to a step command and the corresponding fuel flow (WF36) requirement with and without the IWP. Without IWP, dashed lines, when the fuel flow limit is encountered, the fuel flow command continues to grow because of integrator wind up. As the FG9 command is taken out, the integrator takes time to wind down and the FG9 response is degraded.  With IWP active, solid lines, the fuel flow command tracks the fuel flow limit and good FG9 tracking performance is obtained when the step command is removed.</a:t>
            </a:r>
          </a:p>
          <a:p>
            <a:pPr eaLnBrk="1" hangingPunct="1">
              <a:lnSpc>
                <a:spcPct val="80000"/>
              </a:lnSpc>
            </a:pPr>
            <a:r>
              <a:rPr lang="en-US" altLang="en-US" smtClean="0">
                <a:latin typeface="Times New Roman" pitchFamily="18" charset="0"/>
              </a:rPr>
              <a:t>Ref.: Mattern, D., and Garg, S., “Propulsion System Performance Resulting from an Integrated Flight/Propulsion Control Design,” AIAA Paper No. 1992-4602, Guidance, Navigation and Control Conference, Hilton Head, SC, August 1992.</a:t>
            </a:r>
            <a:endParaRPr lang="en-US" altLang="en-US"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769F6FB2-5BEE-43D7-B9D1-9CA6BFF75446}" type="slidenum">
              <a:rPr lang="en-US" altLang="en-US"/>
              <a:pPr eaLnBrk="1" hangingPunct="1"/>
              <a:t>19</a:t>
            </a:fld>
            <a:endParaRPr lang="en-US" altLang="en-US"/>
          </a:p>
        </p:txBody>
      </p:sp>
      <p:sp>
        <p:nvSpPr>
          <p:cNvPr id="39939" name="Rectangle 2"/>
          <p:cNvSpPr>
            <a:spLocks noGrp="1" noRot="1" noChangeAspect="1" noChangeArrowheads="1" noTextEdit="1"/>
          </p:cNvSpPr>
          <p:nvPr>
            <p:ph type="sldImg"/>
          </p:nvPr>
        </p:nvSpPr>
        <p:spPr>
          <a:xfrm>
            <a:off x="1144588" y="684213"/>
            <a:ext cx="4570412" cy="3429000"/>
          </a:xfrm>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Iterative Process for Control Design</a:t>
            </a:r>
          </a:p>
          <a:p>
            <a:pPr eaLnBrk="1" hangingPunct="1">
              <a:lnSpc>
                <a:spcPct val="80000"/>
              </a:lnSpc>
            </a:pPr>
            <a:r>
              <a:rPr lang="en-US" altLang="en-US" smtClean="0">
                <a:latin typeface="Times New Roman" pitchFamily="18" charset="0"/>
              </a:rPr>
              <a:t>The figure above provides a very simplistic look at the control design process. Given performance specifications and a math model of the system, the control design problem is formulated in such a way as to provide the desired trade-off between performance, robustness and control usage. Once an acceptable control law is obtained through the control synthesis process, it is implemented in the nonlinear simulation and tested to ensure that controller scheduling and limit protection are appropriately implemented. Once the nonlinear evaluation provides satisfactory results, then the control laws are converted to software to be implemented in the control hardware. Extensive software V&amp;V (Verification and Validation) is conducted to ensure that the software is error free and faithfully implements the control law as designed. The control software is then implemented on hardware and hardware-in-loop testing and testing on the actual system (flight test for example) is conducted.</a:t>
            </a:r>
          </a:p>
          <a:p>
            <a:pPr eaLnBrk="1" hangingPunct="1">
              <a:lnSpc>
                <a:spcPct val="80000"/>
              </a:lnSpc>
            </a:pPr>
            <a:r>
              <a:rPr lang="en-US" altLang="en-US" smtClean="0">
                <a:latin typeface="Times New Roman" pitchFamily="18" charset="0"/>
              </a:rPr>
              <a:t> This is where the so-called “rubber hits the road”. Till now all the control development and evaluation had been based on some mathematical models, and mathematical formulations of uncertainties etc. Once the control is implemented on the real system and tested under realistic operating conditions, that is the final test of whether the control design meets the system performance objectives or not. Rarely does it happen that the control design as first implemented meets all the objectives over the wide operating envelope. Typically there will be shortcomings identified in the testing and these will have to be fixed in order to certify the control design as fully operational.</a:t>
            </a:r>
          </a:p>
          <a:p>
            <a:pPr eaLnBrk="1" hangingPunct="1">
              <a:lnSpc>
                <a:spcPct val="80000"/>
              </a:lnSpc>
            </a:pPr>
            <a:r>
              <a:rPr lang="en-US" altLang="en-US" smtClean="0">
                <a:latin typeface="Times New Roman" pitchFamily="18" charset="0"/>
              </a:rPr>
              <a:t>For single-input single-output systems with classical control structure, such as PID (Proportional+Integral+Derivative), the control gains provide individual “tuners” to be adjusted during testing to make modifications as needed. How to do such modifications on the fly for MVC systems is not at all clear. One almost has to go back to the step one of reformulating and resynthesizing the original control law in order to address the shortcoming. This is one of the fundamental reasons why MVC has not found application in operating aerospace systems.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F8EFD411-9738-4DBF-833B-C072BD08E11E}" type="slidenum">
              <a:rPr lang="en-US" altLang="en-US"/>
              <a:pPr eaLnBrk="1" hangingPunct="1"/>
              <a:t>20</a:t>
            </a:fld>
            <a:endParaRPr lang="en-US" altLang="en-US"/>
          </a:p>
        </p:txBody>
      </p:sp>
      <p:sp>
        <p:nvSpPr>
          <p:cNvPr id="40963" name="Rectangle 2"/>
          <p:cNvSpPr>
            <a:spLocks noGrp="1" noRot="1" noChangeAspect="1" noChangeArrowheads="1" noTextEdit="1"/>
          </p:cNvSpPr>
          <p:nvPr>
            <p:ph type="sldImg"/>
          </p:nvPr>
        </p:nvSpPr>
        <p:spPr>
          <a:xfrm>
            <a:off x="1144588" y="684213"/>
            <a:ext cx="4570412" cy="3429000"/>
          </a:xfrm>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Modifying MVC designs</a:t>
            </a:r>
          </a:p>
          <a:p>
            <a:pPr eaLnBrk="1" hangingPunct="1">
              <a:lnSpc>
                <a:spcPct val="80000"/>
              </a:lnSpc>
            </a:pPr>
            <a:r>
              <a:rPr lang="en-US" altLang="en-US" smtClean="0">
                <a:latin typeface="Times New Roman" pitchFamily="18" charset="0"/>
              </a:rPr>
              <a:t>All is not lost though when it comes to having to make modifications to the MVC design in the final stages of testing. Understanding the physics of the problem comes in useful in making the modifications without having to go back to step 1 of reformulating the control design problem and starting all over with the controller synthesis.</a:t>
            </a:r>
          </a:p>
          <a:p>
            <a:pPr eaLnBrk="1" hangingPunct="1">
              <a:lnSpc>
                <a:spcPct val="80000"/>
              </a:lnSpc>
            </a:pPr>
            <a:r>
              <a:rPr lang="en-US" altLang="en-US" smtClean="0">
                <a:latin typeface="Times New Roman" pitchFamily="18" charset="0"/>
              </a:rPr>
              <a:t>For the STOVL IFPC design, initial piloted evaluations in a fixed-base simulator uncovered some problems which had not been apparent in the non-realtime evaluation of the design. One of the problems was a pitch oscillation during deceleration from cruise to hover. The figure above shows the pitch attitude response of the aircraft, from the simulator, for a simultaneous command of flight path change and deceleration. The solid line in the figure above is for the nominal IFPC design and shows the pitch oscillation. Analysis indicated that this oscillation is due to the significant time delay between the computer that hosts the aircraft simulation and the computer that implements the IFPC design. The IFPC design was such that it resulted in a low damped aircraft short period mode, and the phase loss due to time delay in the real-time simulation environment resulted in the observed oscillatory behavior.</a:t>
            </a:r>
          </a:p>
          <a:p>
            <a:pPr eaLnBrk="1" hangingPunct="1">
              <a:lnSpc>
                <a:spcPct val="80000"/>
              </a:lnSpc>
            </a:pPr>
            <a:r>
              <a:rPr lang="en-US" altLang="en-US" smtClean="0">
                <a:latin typeface="Times New Roman" pitchFamily="18" charset="0"/>
              </a:rPr>
              <a:t>To improve the damping of the pitch mode, the IFPC design was modified to include an additional constant gain feedback loop from the pitch rate error to the elevator as shown in the block diagram above. The root locus technique was used to determine the value of the feedback gain to provide improved short period mode damping without having any significant effect on the other closed-loop poles. The dashed line in the above figure shows that with this modification, the IFPC design resulted in well damped pitch response. The reference listed below provides additional details of how such knowledge of the physics led to successful implementation of the IFPC design.</a:t>
            </a:r>
          </a:p>
          <a:p>
            <a:pPr eaLnBrk="1" hangingPunct="1">
              <a:lnSpc>
                <a:spcPct val="80000"/>
              </a:lnSpc>
            </a:pPr>
            <a:r>
              <a:rPr lang="en-US" altLang="en-US" smtClean="0">
                <a:latin typeface="Times New Roman" pitchFamily="18" charset="0"/>
              </a:rPr>
              <a:t>Ref: Bright, M.M., et al. “Piloted Evaluation of an Integrated Methodology for Propulsion and Airframe Control Design,” AIAA Paper No. 94-3612, Guidance, Navigation and Control Conference, Scottsdale, AZ, August 1994.</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a:solidFill>
                  <a:schemeClr val="tx1"/>
                </a:solidFill>
                <a:latin typeface="Arial" charset="0"/>
              </a:defRPr>
            </a:lvl1pPr>
            <a:lvl2pPr marL="702756" indent="-270291" defTabSz="914485" eaLnBrk="0" hangingPunct="0">
              <a:defRPr>
                <a:solidFill>
                  <a:schemeClr val="tx1"/>
                </a:solidFill>
                <a:latin typeface="Arial" charset="0"/>
              </a:defRPr>
            </a:lvl2pPr>
            <a:lvl3pPr marL="1081164" indent="-216233" defTabSz="914485" eaLnBrk="0" hangingPunct="0">
              <a:defRPr>
                <a:solidFill>
                  <a:schemeClr val="tx1"/>
                </a:solidFill>
                <a:latin typeface="Arial" charset="0"/>
              </a:defRPr>
            </a:lvl3pPr>
            <a:lvl4pPr marL="1513629" indent="-216233" defTabSz="914485" eaLnBrk="0" hangingPunct="0">
              <a:defRPr>
                <a:solidFill>
                  <a:schemeClr val="tx1"/>
                </a:solidFill>
                <a:latin typeface="Arial" charset="0"/>
              </a:defRPr>
            </a:lvl4pPr>
            <a:lvl5pPr marL="1946095" indent="-216233" defTabSz="914485" eaLnBrk="0" hangingPunct="0">
              <a:defRPr>
                <a:solidFill>
                  <a:schemeClr val="tx1"/>
                </a:solidFill>
                <a:latin typeface="Arial" charset="0"/>
              </a:defRPr>
            </a:lvl5pPr>
            <a:lvl6pPr marL="2378560" indent="-216233" algn="ctr" defTabSz="914485" eaLnBrk="0" fontAlgn="base" hangingPunct="0">
              <a:spcBef>
                <a:spcPct val="0"/>
              </a:spcBef>
              <a:spcAft>
                <a:spcPct val="0"/>
              </a:spcAft>
              <a:defRPr>
                <a:solidFill>
                  <a:schemeClr val="tx1"/>
                </a:solidFill>
                <a:latin typeface="Arial" charset="0"/>
              </a:defRPr>
            </a:lvl6pPr>
            <a:lvl7pPr marL="2811026" indent="-216233" algn="ctr" defTabSz="914485" eaLnBrk="0" fontAlgn="base" hangingPunct="0">
              <a:spcBef>
                <a:spcPct val="0"/>
              </a:spcBef>
              <a:spcAft>
                <a:spcPct val="0"/>
              </a:spcAft>
              <a:defRPr>
                <a:solidFill>
                  <a:schemeClr val="tx1"/>
                </a:solidFill>
                <a:latin typeface="Arial" charset="0"/>
              </a:defRPr>
            </a:lvl7pPr>
            <a:lvl8pPr marL="3243491" indent="-216233" algn="ctr" defTabSz="914485" eaLnBrk="0" fontAlgn="base" hangingPunct="0">
              <a:spcBef>
                <a:spcPct val="0"/>
              </a:spcBef>
              <a:spcAft>
                <a:spcPct val="0"/>
              </a:spcAft>
              <a:defRPr>
                <a:solidFill>
                  <a:schemeClr val="tx1"/>
                </a:solidFill>
                <a:latin typeface="Arial" charset="0"/>
              </a:defRPr>
            </a:lvl8pPr>
            <a:lvl9pPr marL="3675957" indent="-216233" algn="ctr" defTabSz="914485" eaLnBrk="0" fontAlgn="base" hangingPunct="0">
              <a:spcBef>
                <a:spcPct val="0"/>
              </a:spcBef>
              <a:spcAft>
                <a:spcPct val="0"/>
              </a:spcAft>
              <a:defRPr>
                <a:solidFill>
                  <a:schemeClr val="tx1"/>
                </a:solidFill>
                <a:latin typeface="Arial" charset="0"/>
              </a:defRPr>
            </a:lvl9pPr>
          </a:lstStyle>
          <a:p>
            <a:pPr eaLnBrk="1" hangingPunct="1"/>
            <a:fld id="{4210D590-D5CE-452A-AF5C-4DFD2DE442E6}" type="slidenum">
              <a:rPr lang="en-US" altLang="en-US"/>
              <a:pPr eaLnBrk="1" hangingPunct="1"/>
              <a:t>21</a:t>
            </a:fld>
            <a:endParaRPr lang="en-US" altLang="en-US"/>
          </a:p>
        </p:txBody>
      </p:sp>
      <p:sp>
        <p:nvSpPr>
          <p:cNvPr id="41987" name="Rectangle 2"/>
          <p:cNvSpPr>
            <a:spLocks noGrp="1" noRot="1" noChangeAspect="1" noChangeArrowheads="1" noTextEdit="1"/>
          </p:cNvSpPr>
          <p:nvPr>
            <p:ph type="sldImg"/>
          </p:nvPr>
        </p:nvSpPr>
        <p:spPr>
          <a:xfrm>
            <a:off x="1144588" y="684213"/>
            <a:ext cx="4570412" cy="3429000"/>
          </a:xfrm>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80000"/>
              </a:lnSpc>
            </a:pPr>
            <a:r>
              <a:rPr lang="en-US" altLang="en-US" b="1" smtClean="0">
                <a:latin typeface="Times New Roman" pitchFamily="18" charset="0"/>
              </a:rPr>
              <a:t>Conclusion</a:t>
            </a:r>
          </a:p>
          <a:p>
            <a:pPr eaLnBrk="1" hangingPunct="1">
              <a:lnSpc>
                <a:spcPct val="80000"/>
              </a:lnSpc>
            </a:pPr>
            <a:r>
              <a:rPr lang="en-US" altLang="en-US" smtClean="0">
                <a:latin typeface="Times New Roman" pitchFamily="18" charset="0"/>
              </a:rPr>
              <a:t>Potential benefit of multivariable control is the improved performance and robustness to modeling uncertainties, achievable with highly complex systems. So if you are working with a highly complex system and very tight performance requirements, then maybe multivariable control is the way to go. However, multivariable control should be used with caution and analysis should be done to ensure that the use of MVC is justified.</a:t>
            </a:r>
          </a:p>
          <a:p>
            <a:pPr eaLnBrk="1" hangingPunct="1">
              <a:lnSpc>
                <a:spcPct val="80000"/>
              </a:lnSpc>
            </a:pPr>
            <a:r>
              <a:rPr lang="en-US" altLang="en-US" smtClean="0">
                <a:latin typeface="Times New Roman" pitchFamily="18" charset="0"/>
              </a:rPr>
              <a:t>As discussed throughout the paper, getting a good understanding of the physics of the problem is essential for the MVC design to be successful in realistic application. Remember that the control synthesis process is just a convenient mathematical formulation which results in a tractable, solvable control law. The formulation has to take into account the inherent limitations of achievable performance for the “plant”.  You  cannot make a 747 fly like an F-16,  no matter how good a control engineer you are. Formulating the synthesis problem right means you pay adequate attention to issues such as control effector blending, available control authority and effect of nonlinearities around the small perturbation model. Once the synthesis process results in a controller that meets the closed-loop performance specifications, at least for the design plant, then from an implementation perspective, it is important to ensure that the controller itself is stable and that its order can be reduced to a  “reasonable” number of states. Before starting with the controller synthesis process, thought should be given to the overall controller structure in terms of gain scheduling and integrator wind up protection. As has been discussed in the paper, the robustness characteristics of the controller design can be used to simplify the controller scheduling. </a:t>
            </a:r>
          </a:p>
          <a:p>
            <a:pPr eaLnBrk="1" hangingPunct="1">
              <a:lnSpc>
                <a:spcPct val="80000"/>
              </a:lnSpc>
            </a:pPr>
            <a:r>
              <a:rPr lang="en-US" altLang="en-US" smtClean="0">
                <a:latin typeface="Times New Roman" pitchFamily="18" charset="0"/>
              </a:rPr>
              <a:t>Finally, use knowledge of the system to make smart amendments based on test results. Keep in mind that the controller will be implemented in discrete form and computational effort and sampling will result in effective time delays which should be accounted for in the design. Some of the shortcomings of the MVC design can be overcome in the implementation stage by applying classical control methods in conjunction with a good understanding of the plant dynamics.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9AF18-4C64-4CF6-9DFE-E94798DB6EDF}" type="slidenum">
              <a:rPr lang="en-US" smtClean="0"/>
              <a:t>22</a:t>
            </a:fld>
            <a:endParaRPr lang="en-US"/>
          </a:p>
        </p:txBody>
      </p:sp>
    </p:spTree>
    <p:extLst>
      <p:ext uri="{BB962C8B-B14F-4D97-AF65-F5344CB8AC3E}">
        <p14:creationId xmlns:p14="http://schemas.microsoft.com/office/powerpoint/2010/main" val="1825175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9AF18-4C64-4CF6-9DFE-E94798DB6EDF}" type="slidenum">
              <a:rPr lang="en-US" smtClean="0"/>
              <a:t>23</a:t>
            </a:fld>
            <a:endParaRPr lang="en-US"/>
          </a:p>
        </p:txBody>
      </p:sp>
    </p:spTree>
    <p:extLst>
      <p:ext uri="{BB962C8B-B14F-4D97-AF65-F5344CB8AC3E}">
        <p14:creationId xmlns:p14="http://schemas.microsoft.com/office/powerpoint/2010/main" val="2897158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1E8C62-205E-47D0-95BD-6F980FC24F7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7977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lvl1pPr algn="ctr">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35625A3-6E96-467D-87EA-D73E0E1CD6C0}"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689156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8AAF2AC-AD44-4FA1-92E2-D56B7DD7856F}"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46119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19505C3-1E13-43A3-B2E7-3EA45FE0B360}"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30612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EC95A332-C2B0-4D54-85D3-23523ABF7C2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87877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968D4B1-01AC-4710-A373-46A5DBD55AC9}"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79058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D4E5DDDD-FECC-4824-A4D3-EDA179FC7365}"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215053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4099CEA4-37BA-4FAE-ABC1-6DD2804CCCCD}"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541418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9FDB65F9-E1A1-462D-80ED-AAF41745F629}"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700922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EAFF584-03F1-40C2-8A9F-A33C656CC61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12627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61BD334-B8D3-4F48-9BD5-810C840FBFCA}"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87594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lIns="91429" tIns="45714" rIns="91429" bIns="45714"/>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454" indent="0" algn="ctr">
              <a:buNone/>
              <a:defRPr>
                <a:solidFill>
                  <a:schemeClr val="tx1">
                    <a:tint val="75000"/>
                  </a:schemeClr>
                </a:solidFill>
              </a:defRPr>
            </a:lvl2pPr>
            <a:lvl3pPr marL="848911" indent="0" algn="ctr">
              <a:buNone/>
              <a:defRPr>
                <a:solidFill>
                  <a:schemeClr val="tx1">
                    <a:tint val="75000"/>
                  </a:schemeClr>
                </a:solidFill>
              </a:defRPr>
            </a:lvl3pPr>
            <a:lvl4pPr marL="1273368" indent="0" algn="ctr">
              <a:buNone/>
              <a:defRPr>
                <a:solidFill>
                  <a:schemeClr val="tx1">
                    <a:tint val="75000"/>
                  </a:schemeClr>
                </a:solidFill>
              </a:defRPr>
            </a:lvl4pPr>
            <a:lvl5pPr marL="1697822" indent="0" algn="ctr">
              <a:buNone/>
              <a:defRPr>
                <a:solidFill>
                  <a:schemeClr val="tx1">
                    <a:tint val="75000"/>
                  </a:schemeClr>
                </a:solidFill>
              </a:defRPr>
            </a:lvl5pPr>
            <a:lvl6pPr marL="2122279" indent="0" algn="ctr">
              <a:buNone/>
              <a:defRPr>
                <a:solidFill>
                  <a:schemeClr val="tx1">
                    <a:tint val="75000"/>
                  </a:schemeClr>
                </a:solidFill>
              </a:defRPr>
            </a:lvl6pPr>
            <a:lvl7pPr marL="2546733" indent="0" algn="ctr">
              <a:buNone/>
              <a:defRPr>
                <a:solidFill>
                  <a:schemeClr val="tx1">
                    <a:tint val="75000"/>
                  </a:schemeClr>
                </a:solidFill>
              </a:defRPr>
            </a:lvl7pPr>
            <a:lvl8pPr marL="2971190" indent="0" algn="ctr">
              <a:buNone/>
              <a:defRPr>
                <a:solidFill>
                  <a:schemeClr val="tx1">
                    <a:tint val="75000"/>
                  </a:schemeClr>
                </a:solidFill>
              </a:defRPr>
            </a:lvl8pPr>
            <a:lvl9pPr marL="3395645"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177423319"/>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lIns="91429" tIns="45714" rIns="91429" bIns="45714"/>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625583641"/>
      </p:ext>
    </p:extLst>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lIns="91429" tIns="45714" rIns="91429" bIns="45714"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8"/>
            <a:ext cx="7772400" cy="1500187"/>
          </a:xfrm>
        </p:spPr>
        <p:txBody>
          <a:bodyPr anchor="b"/>
          <a:lstStyle>
            <a:lvl1pPr marL="0" indent="0">
              <a:buNone/>
              <a:defRPr sz="1900">
                <a:solidFill>
                  <a:schemeClr val="tx1">
                    <a:tint val="75000"/>
                  </a:schemeClr>
                </a:solidFill>
              </a:defRPr>
            </a:lvl1pPr>
            <a:lvl2pPr marL="424454" indent="0">
              <a:buNone/>
              <a:defRPr sz="1700">
                <a:solidFill>
                  <a:schemeClr val="tx1">
                    <a:tint val="75000"/>
                  </a:schemeClr>
                </a:solidFill>
              </a:defRPr>
            </a:lvl2pPr>
            <a:lvl3pPr marL="848911" indent="0">
              <a:buNone/>
              <a:defRPr sz="1500">
                <a:solidFill>
                  <a:schemeClr val="tx1">
                    <a:tint val="75000"/>
                  </a:schemeClr>
                </a:solidFill>
              </a:defRPr>
            </a:lvl3pPr>
            <a:lvl4pPr marL="1273368" indent="0">
              <a:buNone/>
              <a:defRPr sz="1300">
                <a:solidFill>
                  <a:schemeClr val="tx1">
                    <a:tint val="75000"/>
                  </a:schemeClr>
                </a:solidFill>
              </a:defRPr>
            </a:lvl4pPr>
            <a:lvl5pPr marL="1697822" indent="0">
              <a:buNone/>
              <a:defRPr sz="1300">
                <a:solidFill>
                  <a:schemeClr val="tx1">
                    <a:tint val="75000"/>
                  </a:schemeClr>
                </a:solidFill>
              </a:defRPr>
            </a:lvl5pPr>
            <a:lvl6pPr marL="2122279" indent="0">
              <a:buNone/>
              <a:defRPr sz="1300">
                <a:solidFill>
                  <a:schemeClr val="tx1">
                    <a:tint val="75000"/>
                  </a:schemeClr>
                </a:solidFill>
              </a:defRPr>
            </a:lvl6pPr>
            <a:lvl7pPr marL="2546733" indent="0">
              <a:buNone/>
              <a:defRPr sz="1300">
                <a:solidFill>
                  <a:schemeClr val="tx1">
                    <a:tint val="75000"/>
                  </a:schemeClr>
                </a:solidFill>
              </a:defRPr>
            </a:lvl7pPr>
            <a:lvl8pPr marL="2971190" indent="0">
              <a:buNone/>
              <a:defRPr sz="1300">
                <a:solidFill>
                  <a:schemeClr val="tx1">
                    <a:tint val="75000"/>
                  </a:schemeClr>
                </a:solidFill>
              </a:defRPr>
            </a:lvl8pPr>
            <a:lvl9pPr marL="3395645"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584669469"/>
      </p:ext>
    </p:extLst>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lIns="91429" tIns="45714" rIns="91429" bIns="45714"/>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2"/>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2"/>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166761006"/>
      </p:ext>
    </p:extLst>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lIns="91429" tIns="45714" rIns="91429" bIns="45714"/>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733555"/>
            <a:ext cx="4040188" cy="639763"/>
          </a:xfrm>
        </p:spPr>
        <p:txBody>
          <a:bodyPr anchor="b"/>
          <a:lstStyle>
            <a:lvl1pPr marL="0" indent="0">
              <a:buNone/>
              <a:defRPr sz="2200" b="1"/>
            </a:lvl1pPr>
            <a:lvl2pPr marL="424454" indent="0">
              <a:buNone/>
              <a:defRPr sz="1900" b="1"/>
            </a:lvl2pPr>
            <a:lvl3pPr marL="848911" indent="0">
              <a:buNone/>
              <a:defRPr sz="1700" b="1"/>
            </a:lvl3pPr>
            <a:lvl4pPr marL="1273368" indent="0">
              <a:buNone/>
              <a:defRPr sz="1500" b="1"/>
            </a:lvl4pPr>
            <a:lvl5pPr marL="1697822" indent="0">
              <a:buNone/>
              <a:defRPr sz="1500" b="1"/>
            </a:lvl5pPr>
            <a:lvl6pPr marL="2122279" indent="0">
              <a:buNone/>
              <a:defRPr sz="1500" b="1"/>
            </a:lvl6pPr>
            <a:lvl7pPr marL="2546733" indent="0">
              <a:buNone/>
              <a:defRPr sz="1500" b="1"/>
            </a:lvl7pPr>
            <a:lvl8pPr marL="2971190" indent="0">
              <a:buNone/>
              <a:defRPr sz="1500" b="1"/>
            </a:lvl8pPr>
            <a:lvl9pPr marL="3395645"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1"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8" y="1733555"/>
            <a:ext cx="4041774" cy="639763"/>
          </a:xfrm>
        </p:spPr>
        <p:txBody>
          <a:bodyPr anchor="b"/>
          <a:lstStyle>
            <a:lvl1pPr marL="0" indent="0">
              <a:buNone/>
              <a:defRPr sz="2200" b="1"/>
            </a:lvl1pPr>
            <a:lvl2pPr marL="424454" indent="0">
              <a:buNone/>
              <a:defRPr sz="1900" b="1"/>
            </a:lvl2pPr>
            <a:lvl3pPr marL="848911" indent="0">
              <a:buNone/>
              <a:defRPr sz="1700" b="1"/>
            </a:lvl3pPr>
            <a:lvl4pPr marL="1273368" indent="0">
              <a:buNone/>
              <a:defRPr sz="1500" b="1"/>
            </a:lvl4pPr>
            <a:lvl5pPr marL="1697822" indent="0">
              <a:buNone/>
              <a:defRPr sz="1500" b="1"/>
            </a:lvl5pPr>
            <a:lvl6pPr marL="2122279" indent="0">
              <a:buNone/>
              <a:defRPr sz="1500" b="1"/>
            </a:lvl6pPr>
            <a:lvl7pPr marL="2546733" indent="0">
              <a:buNone/>
              <a:defRPr sz="1500" b="1"/>
            </a:lvl7pPr>
            <a:lvl8pPr marL="2971190" indent="0">
              <a:buNone/>
              <a:defRPr sz="1500" b="1"/>
            </a:lvl8pPr>
            <a:lvl9pPr marL="3395645"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8"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061770634"/>
      </p:ext>
    </p:extLst>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lIns="91429" tIns="45714" rIns="91429" bIns="45714"/>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385282438"/>
      </p:ext>
    </p:extLst>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06225816"/>
      </p:ext>
    </p:extLst>
  </p:cSld>
  <p:clrMapOvr>
    <a:masterClrMapping/>
  </p:clrMapOv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838200"/>
            <a:ext cx="7848599" cy="609600"/>
          </a:xfrm>
          <a:prstGeom prst="rect">
            <a:avLst/>
          </a:prstGeom>
        </p:spPr>
        <p:txBody>
          <a:bodyPr lIns="91429" tIns="45714" rIns="91429" bIns="45714"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4" y="1435102"/>
            <a:ext cx="3008314" cy="4691064"/>
          </a:xfrm>
        </p:spPr>
        <p:txBody>
          <a:bodyPr/>
          <a:lstStyle>
            <a:lvl1pPr marL="0" indent="0">
              <a:buNone/>
              <a:defRPr sz="1300"/>
            </a:lvl1pPr>
            <a:lvl2pPr marL="424454" indent="0">
              <a:buNone/>
              <a:defRPr sz="1100"/>
            </a:lvl2pPr>
            <a:lvl3pPr marL="848911" indent="0">
              <a:buNone/>
              <a:defRPr sz="900"/>
            </a:lvl3pPr>
            <a:lvl4pPr marL="1273368" indent="0">
              <a:buNone/>
              <a:defRPr sz="900"/>
            </a:lvl4pPr>
            <a:lvl5pPr marL="1697822" indent="0">
              <a:buNone/>
              <a:defRPr sz="900"/>
            </a:lvl5pPr>
            <a:lvl6pPr marL="2122279" indent="0">
              <a:buNone/>
              <a:defRPr sz="900"/>
            </a:lvl6pPr>
            <a:lvl7pPr marL="2546733" indent="0">
              <a:buNone/>
              <a:defRPr sz="900"/>
            </a:lvl7pPr>
            <a:lvl8pPr marL="2971190" indent="0">
              <a:buNone/>
              <a:defRPr sz="900"/>
            </a:lvl8pPr>
            <a:lvl9pPr marL="3395645"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780527736"/>
      </p:ext>
    </p:extLst>
  </p:cSld>
  <p:clrMapOvr>
    <a:masterClrMapping/>
  </p:clrMapOv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4"/>
            <a:ext cx="5486400" cy="566740"/>
          </a:xfrm>
          <a:prstGeom prst="rect">
            <a:avLst/>
          </a:prstGeom>
        </p:spPr>
        <p:txBody>
          <a:bodyPr lIns="91429" tIns="45714" rIns="91429" bIns="45714"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600"/>
            <a:ext cx="5486400" cy="3736975"/>
          </a:xfrm>
        </p:spPr>
        <p:txBody>
          <a:bodyPr/>
          <a:lstStyle>
            <a:lvl1pPr marL="0" indent="0">
              <a:buNone/>
              <a:defRPr sz="3000"/>
            </a:lvl1pPr>
            <a:lvl2pPr marL="424454" indent="0">
              <a:buNone/>
              <a:defRPr sz="2600"/>
            </a:lvl2pPr>
            <a:lvl3pPr marL="848911" indent="0">
              <a:buNone/>
              <a:defRPr sz="2200"/>
            </a:lvl3pPr>
            <a:lvl4pPr marL="1273368" indent="0">
              <a:buNone/>
              <a:defRPr sz="1900"/>
            </a:lvl4pPr>
            <a:lvl5pPr marL="1697822" indent="0">
              <a:buNone/>
              <a:defRPr sz="1900"/>
            </a:lvl5pPr>
            <a:lvl6pPr marL="2122279" indent="0">
              <a:buNone/>
              <a:defRPr sz="1900"/>
            </a:lvl6pPr>
            <a:lvl7pPr marL="2546733" indent="0">
              <a:buNone/>
              <a:defRPr sz="1900"/>
            </a:lvl7pPr>
            <a:lvl8pPr marL="2971190" indent="0">
              <a:buNone/>
              <a:defRPr sz="1900"/>
            </a:lvl8pPr>
            <a:lvl9pPr marL="3395645"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454" indent="0">
              <a:buNone/>
              <a:defRPr sz="1100"/>
            </a:lvl2pPr>
            <a:lvl3pPr marL="848911" indent="0">
              <a:buNone/>
              <a:defRPr sz="900"/>
            </a:lvl3pPr>
            <a:lvl4pPr marL="1273368" indent="0">
              <a:buNone/>
              <a:defRPr sz="900"/>
            </a:lvl4pPr>
            <a:lvl5pPr marL="1697822" indent="0">
              <a:buNone/>
              <a:defRPr sz="900"/>
            </a:lvl5pPr>
            <a:lvl6pPr marL="2122279" indent="0">
              <a:buNone/>
              <a:defRPr sz="900"/>
            </a:lvl6pPr>
            <a:lvl7pPr marL="2546733" indent="0">
              <a:buNone/>
              <a:defRPr sz="900"/>
            </a:lvl7pPr>
            <a:lvl8pPr marL="2971190" indent="0">
              <a:buNone/>
              <a:defRPr sz="900"/>
            </a:lvl8pPr>
            <a:lvl9pPr marL="3395645"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86220777"/>
      </p:ext>
    </p:extLst>
  </p:cSld>
  <p:clrMapOvr>
    <a:masterClrMapping/>
  </p:clrMapOv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2"/>
            <a:ext cx="8229600" cy="655639"/>
          </a:xfrm>
          <a:prstGeom prst="rect">
            <a:avLst/>
          </a:prstGeom>
        </p:spPr>
        <p:txBody>
          <a:bodyPr lIns="91429" tIns="45714" rIns="91429" bIns="45714"/>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464206844"/>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endParaRPr lang="en-US">
              <a:solidFill>
                <a:prstClr val="black">
                  <a:tint val="75000"/>
                </a:prstClr>
              </a:solidFill>
              <a:latin typeface="Arial"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defRPr/>
            </a:pPr>
            <a:endParaRPr lang="en-US">
              <a:solidFill>
                <a:prstClr val="black">
                  <a:tint val="75000"/>
                </a:prstClr>
              </a:solidFill>
              <a:latin typeface="Arial"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1EEC4F4F-9953-473A-9754-C57EF70A0BE5}" type="slidenum">
              <a:rPr lang="en-US">
                <a:solidFill>
                  <a:prstClr val="black">
                    <a:tint val="75000"/>
                  </a:prstClr>
                </a:solidFill>
                <a:latin typeface="Arial" charset="0"/>
              </a:rPr>
              <a:pPr fontAlgn="base">
                <a:spcBef>
                  <a:spcPct val="0"/>
                </a:spcBef>
                <a:spcAft>
                  <a:spcPct val="0"/>
                </a:spcAft>
                <a:defRPr/>
              </a:pPr>
              <a:t>‹#›</a:t>
            </a:fld>
            <a:endParaRPr lang="en-US">
              <a:solidFill>
                <a:prstClr val="black">
                  <a:tint val="75000"/>
                </a:prstClr>
              </a:solidFill>
              <a:latin typeface="Arial" charset="0"/>
            </a:endParaRPr>
          </a:p>
        </p:txBody>
      </p:sp>
      <p:sp>
        <p:nvSpPr>
          <p:cNvPr id="7" name="Text Box 9"/>
          <p:cNvSpPr txBox="1">
            <a:spLocks noChangeArrowheads="1"/>
          </p:cNvSpPr>
          <p:nvPr userDrawn="1"/>
        </p:nvSpPr>
        <p:spPr bwMode="auto">
          <a:xfrm>
            <a:off x="593726" y="6289675"/>
            <a:ext cx="187108" cy="457390"/>
          </a:xfrm>
          <a:prstGeom prst="rect">
            <a:avLst/>
          </a:prstGeom>
          <a:noFill/>
          <a:ln w="9525">
            <a:noFill/>
            <a:miter lim="800000"/>
            <a:headEnd/>
            <a:tailEnd/>
          </a:ln>
          <a:effectLst/>
        </p:spPr>
        <p:txBody>
          <a:bodyPr wrap="none" lIns="91429" tIns="45714" rIns="91429" bIns="45714">
            <a:spAutoFit/>
          </a:bodyPr>
          <a:lstStyle/>
          <a:p>
            <a:pPr eaLnBrk="0" fontAlgn="base" hangingPunct="0">
              <a:spcBef>
                <a:spcPct val="0"/>
              </a:spcBef>
              <a:spcAft>
                <a:spcPct val="0"/>
              </a:spcAft>
              <a:defRPr/>
            </a:pPr>
            <a:endParaRPr lang="en-US" sz="2400">
              <a:solidFill>
                <a:prstClr val="black"/>
              </a:solidFill>
              <a:latin typeface="Times New Roman" pitchFamily="18" charset="0"/>
            </a:endParaRPr>
          </a:p>
        </p:txBody>
      </p:sp>
      <p:sp>
        <p:nvSpPr>
          <p:cNvPr id="8" name="Rectangle 10"/>
          <p:cNvSpPr>
            <a:spLocks noChangeArrowheads="1"/>
          </p:cNvSpPr>
          <p:nvPr userDrawn="1"/>
        </p:nvSpPr>
        <p:spPr bwMode="auto">
          <a:xfrm>
            <a:off x="723900" y="6477000"/>
            <a:ext cx="3886200" cy="228600"/>
          </a:xfrm>
          <a:prstGeom prst="rect">
            <a:avLst/>
          </a:prstGeom>
          <a:noFill/>
          <a:ln w="9525">
            <a:noFill/>
            <a:miter lim="800000"/>
            <a:headEnd/>
            <a:tailEnd/>
          </a:ln>
          <a:effectLst/>
        </p:spPr>
        <p:txBody>
          <a:bodyPr lIns="91429" tIns="45714" rIns="91429" bIns="45714"/>
          <a:lstStyle/>
          <a:p>
            <a:pPr eaLnBrk="0" fontAlgn="base" hangingPunct="0">
              <a:spcBef>
                <a:spcPct val="0"/>
              </a:spcBef>
              <a:spcAft>
                <a:spcPct val="0"/>
              </a:spcAft>
              <a:defRPr/>
            </a:pPr>
            <a:endParaRPr lang="en-US" sz="1400">
              <a:solidFill>
                <a:prstClr val="black"/>
              </a:solidFill>
              <a:latin typeface="Times New Roman" pitchFamily="18" charset="0"/>
            </a:endParaRPr>
          </a:p>
        </p:txBody>
      </p:sp>
      <p:sp>
        <p:nvSpPr>
          <p:cNvPr id="9" name="Line 12"/>
          <p:cNvSpPr>
            <a:spLocks noChangeShapeType="1"/>
          </p:cNvSpPr>
          <p:nvPr userDrawn="1"/>
        </p:nvSpPr>
        <p:spPr bwMode="auto">
          <a:xfrm flipH="1">
            <a:off x="676276" y="6419850"/>
            <a:ext cx="7629525" cy="0"/>
          </a:xfrm>
          <a:prstGeom prst="line">
            <a:avLst/>
          </a:prstGeom>
          <a:noFill/>
          <a:ln w="22225">
            <a:solidFill>
              <a:schemeClr val="tx1"/>
            </a:solidFill>
            <a:round/>
            <a:headEnd/>
            <a:tailEnd/>
          </a:ln>
          <a:effectLst/>
        </p:spPr>
        <p:txBody>
          <a:bodyPr wrap="none" lIns="91429" tIns="45714" rIns="91429" bIns="45714" anchor="ctr"/>
          <a:lstStyle/>
          <a:p>
            <a:pPr algn="ctr" fontAlgn="base">
              <a:spcBef>
                <a:spcPct val="0"/>
              </a:spcBef>
              <a:spcAft>
                <a:spcPct val="0"/>
              </a:spcAft>
              <a:defRPr/>
            </a:pPr>
            <a:endParaRPr lang="en-US">
              <a:solidFill>
                <a:prstClr val="black"/>
              </a:solidFill>
              <a:latin typeface="Arial" pitchFamily="34" charset="0"/>
            </a:endParaRPr>
          </a:p>
        </p:txBody>
      </p:sp>
      <p:sp>
        <p:nvSpPr>
          <p:cNvPr id="10" name="Text Box 13"/>
          <p:cNvSpPr txBox="1">
            <a:spLocks noChangeArrowheads="1"/>
          </p:cNvSpPr>
          <p:nvPr userDrawn="1"/>
        </p:nvSpPr>
        <p:spPr bwMode="auto">
          <a:xfrm>
            <a:off x="5056188" y="6376988"/>
            <a:ext cx="1595286" cy="369320"/>
          </a:xfrm>
          <a:prstGeom prst="rect">
            <a:avLst/>
          </a:prstGeom>
          <a:noFill/>
          <a:ln w="9525">
            <a:noFill/>
            <a:miter lim="800000"/>
            <a:headEnd/>
            <a:tailEnd/>
          </a:ln>
          <a:effectLst/>
        </p:spPr>
        <p:txBody>
          <a:bodyPr wrap="none" lIns="91429" tIns="45714" rIns="91429" bIns="45714">
            <a:spAutoFit/>
          </a:bodyPr>
          <a:lstStyle/>
          <a:p>
            <a:pPr eaLnBrk="0" fontAlgn="base" hangingPunct="0">
              <a:spcBef>
                <a:spcPct val="0"/>
              </a:spcBef>
              <a:spcAft>
                <a:spcPct val="0"/>
              </a:spcAft>
              <a:defRPr/>
            </a:pPr>
            <a:r>
              <a:rPr lang="en-US">
                <a:solidFill>
                  <a:prstClr val="black"/>
                </a:solidFill>
                <a:latin typeface="Arial" pitchFamily="34" charset="0"/>
              </a:rPr>
              <a:t>at Lewis Field</a:t>
            </a:r>
          </a:p>
        </p:txBody>
      </p:sp>
      <p:pic>
        <p:nvPicPr>
          <p:cNvPr id="11" name="Picture 14" descr="MEATBALL"/>
          <p:cNvPicPr>
            <a:picLocks noChangeAspect="1" noChangeArrowheads="1"/>
          </p:cNvPicPr>
          <p:nvPr userDrawn="1"/>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188" y="5940426"/>
            <a:ext cx="9572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16"/>
          <p:cNvSpPr txBox="1">
            <a:spLocks noChangeArrowheads="1"/>
          </p:cNvSpPr>
          <p:nvPr userDrawn="1"/>
        </p:nvSpPr>
        <p:spPr bwMode="auto">
          <a:xfrm>
            <a:off x="590550" y="6118225"/>
            <a:ext cx="2736624" cy="369320"/>
          </a:xfrm>
          <a:prstGeom prst="rect">
            <a:avLst/>
          </a:prstGeom>
          <a:noFill/>
          <a:ln w="9525">
            <a:noFill/>
            <a:miter lim="800000"/>
            <a:headEnd/>
            <a:tailEnd/>
          </a:ln>
          <a:effectLst/>
        </p:spPr>
        <p:txBody>
          <a:bodyPr wrap="none" lIns="91429" tIns="45714" rIns="91429" bIns="45714">
            <a:spAutoFit/>
          </a:bodyPr>
          <a:lstStyle/>
          <a:p>
            <a:pPr eaLnBrk="0" fontAlgn="base" hangingPunct="0">
              <a:spcBef>
                <a:spcPct val="0"/>
              </a:spcBef>
              <a:spcAft>
                <a:spcPct val="0"/>
              </a:spcAft>
              <a:defRPr/>
            </a:pPr>
            <a:r>
              <a:rPr lang="en-US" b="1">
                <a:solidFill>
                  <a:prstClr val="black"/>
                </a:solidFill>
                <a:latin typeface="Arial" pitchFamily="34" charset="0"/>
              </a:rPr>
              <a:t>Glenn Research Center</a:t>
            </a:r>
            <a:endParaRPr lang="en-US" b="1">
              <a:solidFill>
                <a:srgbClr val="00FF99"/>
              </a:solidFill>
              <a:latin typeface="Arial" pitchFamily="34" charset="0"/>
            </a:endParaRPr>
          </a:p>
        </p:txBody>
      </p:sp>
      <p:cxnSp>
        <p:nvCxnSpPr>
          <p:cNvPr id="13" name="Straight Connector 12"/>
          <p:cNvCxnSpPr/>
          <p:nvPr userDrawn="1"/>
        </p:nvCxnSpPr>
        <p:spPr>
          <a:xfrm flipH="1">
            <a:off x="0" y="8382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pic>
        <p:nvPicPr>
          <p:cNvPr id="14" name="Picture 13" descr="70564main_nesc_logo.jpg"/>
          <p:cNvPicPr>
            <a:picLocks noChangeAspect="1"/>
          </p:cNvPicPr>
          <p:nvPr userDrawn="1"/>
        </p:nvPicPr>
        <p:blipFill>
          <a:blip r:embed="rId14" cstate="print"/>
          <a:stretch>
            <a:fillRect/>
          </a:stretch>
        </p:blipFill>
        <p:spPr>
          <a:xfrm>
            <a:off x="0" y="0"/>
            <a:ext cx="1066800" cy="1066800"/>
          </a:xfrm>
          <a:prstGeom prst="rect">
            <a:avLst/>
          </a:prstGeom>
        </p:spPr>
      </p:pic>
    </p:spTree>
    <p:extLst>
      <p:ext uri="{BB962C8B-B14F-4D97-AF65-F5344CB8AC3E}">
        <p14:creationId xmlns:p14="http://schemas.microsoft.com/office/powerpoint/2010/main" val="5273712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6553200"/>
            <a:ext cx="9144000" cy="304800"/>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lIns="91429" tIns="45714" rIns="91429" bIns="45714" rtlCol="0" anchor="ctr"/>
          <a:lstStyle/>
          <a:p>
            <a:pPr algn="ctr" fontAlgn="base">
              <a:spcBef>
                <a:spcPct val="0"/>
              </a:spcBef>
              <a:spcAft>
                <a:spcPct val="0"/>
              </a:spcAft>
            </a:pPr>
            <a:endParaRPr lang="en-US" sz="2400">
              <a:solidFill>
                <a:srgbClr val="000F2E"/>
              </a:solidFill>
            </a:endParaRPr>
          </a:p>
        </p:txBody>
      </p:sp>
      <p:sp>
        <p:nvSpPr>
          <p:cNvPr id="3" name="Text Placeholder 2"/>
          <p:cNvSpPr>
            <a:spLocks noGrp="1"/>
          </p:cNvSpPr>
          <p:nvPr>
            <p:ph type="body" idx="1"/>
          </p:nvPr>
        </p:nvSpPr>
        <p:spPr>
          <a:xfrm>
            <a:off x="457200" y="1600202"/>
            <a:ext cx="8229600" cy="4525963"/>
          </a:xfrm>
          <a:prstGeom prst="rect">
            <a:avLst/>
          </a:prstGeom>
        </p:spPr>
        <p:txBody>
          <a:bodyPr vert="horz" lIns="84890" tIns="42445" rIns="84890" bIns="42445"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1"/>
            <a:ext cx="8305800" cy="707886"/>
          </a:xfrm>
          <a:prstGeom prst="rect">
            <a:avLst/>
          </a:prstGeom>
          <a:noFill/>
        </p:spPr>
        <p:txBody>
          <a:bodyPr wrap="square" lIns="91429" tIns="45714" rIns="91429" bIns="45714"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base">
              <a:spcBef>
                <a:spcPct val="0"/>
              </a:spcBef>
              <a:spcAft>
                <a:spcPct val="0"/>
              </a:spcAft>
            </a:pPr>
            <a:r>
              <a:rPr lang="en-US" sz="4000" b="1"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Arial" charset="0"/>
                <a:ea typeface="ＭＳ Ｐゴシック" charset="0"/>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1"/>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lIns="91429" tIns="45714" rIns="91429" bIns="45714" rtlCol="0">
            <a:spAutoFit/>
          </a:bodyPr>
          <a:lstStyle/>
          <a:p>
            <a:pPr algn="ctr" fontAlgn="base">
              <a:spcBef>
                <a:spcPct val="0"/>
              </a:spcBef>
              <a:spcAft>
                <a:spcPct val="0"/>
              </a:spcAft>
            </a:pPr>
            <a:r>
              <a:rPr lang="en-US" sz="1200" b="1" i="1" dirty="0">
                <a:solidFill>
                  <a:srgbClr val="000F2E"/>
                </a:solidFill>
                <a:latin typeface="Arial"/>
                <a:ea typeface="ＭＳ Ｐゴシック" charset="0"/>
              </a:rPr>
              <a:t>Learning from the Past, Looking to the Future</a:t>
            </a: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29" tIns="45714" rIns="91429" bIns="45714" rtlCol="0" anchor="ctr"/>
          <a:lstStyle>
            <a:lvl1pPr algn="r">
              <a:defRPr sz="1200" b="0" i="1">
                <a:solidFill>
                  <a:srgbClr val="000000"/>
                </a:solidFill>
                <a:latin typeface="+mj-lt"/>
              </a:defRPr>
            </a:lvl1pPr>
          </a:lstStyle>
          <a:p>
            <a:pPr fontAlgn="base">
              <a:spcBef>
                <a:spcPct val="0"/>
              </a:spcBef>
              <a:spcAft>
                <a:spcPct val="0"/>
              </a:spcAft>
            </a:pPr>
            <a:r>
              <a:rPr lang="en-US" b="1" dirty="0" smtClean="0">
                <a:solidFill>
                  <a:srgbClr val="000F2E"/>
                </a:solidFill>
                <a:ea typeface="ＭＳ Ｐゴシック" charset="0"/>
              </a:rPr>
              <a:t>Page</a:t>
            </a:r>
            <a:r>
              <a:rPr lang="en-US" dirty="0" smtClean="0">
                <a:ea typeface="ＭＳ Ｐゴシック" charset="0"/>
              </a:rPr>
              <a:t>: </a:t>
            </a:r>
            <a:fld id="{A8E54F2D-3D2C-43C8-A605-2CA5B98B9581}" type="slidenum">
              <a:rPr lang="en-US" smtClean="0">
                <a:ea typeface="ＭＳ Ｐゴシック" charset="0"/>
              </a:rPr>
              <a:pPr fontAlgn="base">
                <a:spcBef>
                  <a:spcPct val="0"/>
                </a:spcBef>
                <a:spcAft>
                  <a:spcPct val="0"/>
                </a:spcAft>
              </a:pPr>
              <a:t>‹#›</a:t>
            </a:fld>
            <a:endParaRPr lang="en-US" dirty="0">
              <a:ea typeface="ＭＳ Ｐゴシック" charset="0"/>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29" tIns="45714" rIns="91429" bIns="45714" rtlCol="0" anchor="ctr"/>
          <a:lstStyle>
            <a:lvl1pPr algn="ctr">
              <a:defRPr sz="1200">
                <a:solidFill>
                  <a:schemeClr val="tx1">
                    <a:tint val="75000"/>
                  </a:schemeClr>
                </a:solidFill>
              </a:defRPr>
            </a:lvl1pPr>
          </a:lstStyle>
          <a:p>
            <a:pPr fontAlgn="base">
              <a:spcBef>
                <a:spcPct val="0"/>
              </a:spcBef>
              <a:spcAft>
                <a:spcPct val="0"/>
              </a:spcAft>
            </a:pPr>
            <a:endParaRPr lang="en-US" dirty="0">
              <a:solidFill>
                <a:srgbClr val="000F2E">
                  <a:tint val="75000"/>
                </a:srgbClr>
              </a:solidFill>
              <a:latin typeface="Arial" charset="0"/>
              <a:ea typeface="ＭＳ Ｐゴシック" charset="0"/>
            </a:endParaRPr>
          </a:p>
        </p:txBody>
      </p:sp>
    </p:spTree>
    <p:extLst>
      <p:ext uri="{BB962C8B-B14F-4D97-AF65-F5344CB8AC3E}">
        <p14:creationId xmlns:p14="http://schemas.microsoft.com/office/powerpoint/2010/main" val="13834646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timing>
    <p:tnLst>
      <p:par>
        <p:cTn id="1" dur="indefinite" restart="never" nodeType="tmRoot"/>
      </p:par>
    </p:tnLst>
  </p:timing>
  <p:hf hdr="0" ftr="0" dt="0"/>
  <p:txStyles>
    <p:titleStyle>
      <a:lvl1pPr algn="ctr" defTabSz="848911" rtl="0" eaLnBrk="1" latinLnBrk="0" hangingPunct="1">
        <a:spcBef>
          <a:spcPct val="0"/>
        </a:spcBef>
        <a:buNone/>
        <a:defRPr sz="4100" kern="1200">
          <a:solidFill>
            <a:schemeClr val="tx1"/>
          </a:solidFill>
          <a:latin typeface="+mj-lt"/>
          <a:ea typeface="+mj-ea"/>
          <a:cs typeface="+mj-cs"/>
        </a:defRPr>
      </a:lvl1pPr>
    </p:titleStyle>
    <p:bodyStyle>
      <a:lvl1pPr marL="318343" indent="-318343" algn="l" defTabSz="848911"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742" indent="-265284" algn="l" defTabSz="848911"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140" indent="-212228" algn="l" defTabSz="848911"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596"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050"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505"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8961"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416"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7873" indent="-212228" algn="l" defTabSz="848911"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8911" rtl="0" eaLnBrk="1" latinLnBrk="0" hangingPunct="1">
        <a:defRPr sz="1700" kern="1200">
          <a:solidFill>
            <a:schemeClr val="tx1"/>
          </a:solidFill>
          <a:latin typeface="+mn-lt"/>
          <a:ea typeface="+mn-ea"/>
          <a:cs typeface="+mn-cs"/>
        </a:defRPr>
      </a:lvl1pPr>
      <a:lvl2pPr marL="424454" algn="l" defTabSz="848911" rtl="0" eaLnBrk="1" latinLnBrk="0" hangingPunct="1">
        <a:defRPr sz="1700" kern="1200">
          <a:solidFill>
            <a:schemeClr val="tx1"/>
          </a:solidFill>
          <a:latin typeface="+mn-lt"/>
          <a:ea typeface="+mn-ea"/>
          <a:cs typeface="+mn-cs"/>
        </a:defRPr>
      </a:lvl2pPr>
      <a:lvl3pPr marL="848911" algn="l" defTabSz="848911" rtl="0" eaLnBrk="1" latinLnBrk="0" hangingPunct="1">
        <a:defRPr sz="1700" kern="1200">
          <a:solidFill>
            <a:schemeClr val="tx1"/>
          </a:solidFill>
          <a:latin typeface="+mn-lt"/>
          <a:ea typeface="+mn-ea"/>
          <a:cs typeface="+mn-cs"/>
        </a:defRPr>
      </a:lvl3pPr>
      <a:lvl4pPr marL="1273368" algn="l" defTabSz="848911" rtl="0" eaLnBrk="1" latinLnBrk="0" hangingPunct="1">
        <a:defRPr sz="1700" kern="1200">
          <a:solidFill>
            <a:schemeClr val="tx1"/>
          </a:solidFill>
          <a:latin typeface="+mn-lt"/>
          <a:ea typeface="+mn-ea"/>
          <a:cs typeface="+mn-cs"/>
        </a:defRPr>
      </a:lvl4pPr>
      <a:lvl5pPr marL="1697822" algn="l" defTabSz="848911" rtl="0" eaLnBrk="1" latinLnBrk="0" hangingPunct="1">
        <a:defRPr sz="1700" kern="1200">
          <a:solidFill>
            <a:schemeClr val="tx1"/>
          </a:solidFill>
          <a:latin typeface="+mn-lt"/>
          <a:ea typeface="+mn-ea"/>
          <a:cs typeface="+mn-cs"/>
        </a:defRPr>
      </a:lvl5pPr>
      <a:lvl6pPr marL="2122279" algn="l" defTabSz="848911" rtl="0" eaLnBrk="1" latinLnBrk="0" hangingPunct="1">
        <a:defRPr sz="1700" kern="1200">
          <a:solidFill>
            <a:schemeClr val="tx1"/>
          </a:solidFill>
          <a:latin typeface="+mn-lt"/>
          <a:ea typeface="+mn-ea"/>
          <a:cs typeface="+mn-cs"/>
        </a:defRPr>
      </a:lvl6pPr>
      <a:lvl7pPr marL="2546733" algn="l" defTabSz="848911" rtl="0" eaLnBrk="1" latinLnBrk="0" hangingPunct="1">
        <a:defRPr sz="1700" kern="1200">
          <a:solidFill>
            <a:schemeClr val="tx1"/>
          </a:solidFill>
          <a:latin typeface="+mn-lt"/>
          <a:ea typeface="+mn-ea"/>
          <a:cs typeface="+mn-cs"/>
        </a:defRPr>
      </a:lvl7pPr>
      <a:lvl8pPr marL="2971190" algn="l" defTabSz="848911" rtl="0" eaLnBrk="1" latinLnBrk="0" hangingPunct="1">
        <a:defRPr sz="1700" kern="1200">
          <a:solidFill>
            <a:schemeClr val="tx1"/>
          </a:solidFill>
          <a:latin typeface="+mn-lt"/>
          <a:ea typeface="+mn-ea"/>
          <a:cs typeface="+mn-cs"/>
        </a:defRPr>
      </a:lvl8pPr>
      <a:lvl9pPr marL="3395645" algn="l" defTabSz="848911"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5.png"/><Relationship Id="rId3" Type="http://schemas.openxmlformats.org/officeDocument/2006/relationships/notesSlide" Target="../notesSlides/notesSlide5.xml"/><Relationship Id="rId7" Type="http://schemas.openxmlformats.org/officeDocument/2006/relationships/image" Target="../media/image11.png"/><Relationship Id="rId12"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0.jpeg"/><Relationship Id="rId11" Type="http://schemas.openxmlformats.org/officeDocument/2006/relationships/oleObject" Target="../embeddings/oleObject1.bin"/><Relationship Id="rId5" Type="http://schemas.openxmlformats.org/officeDocument/2006/relationships/image" Target="../media/image9.png"/><Relationship Id="rId15" Type="http://schemas.openxmlformats.org/officeDocument/2006/relationships/image" Target="../media/image17.wmf"/><Relationship Id="rId10" Type="http://schemas.openxmlformats.org/officeDocument/2006/relationships/image" Target="../media/image14.png"/><Relationship Id="rId4" Type="http://schemas.openxmlformats.org/officeDocument/2006/relationships/hyperlink" Target="file:///C:\Program%20Files\TurningPoint\2003\Questions.html" TargetMode="External"/><Relationship Id="rId9" Type="http://schemas.openxmlformats.org/officeDocument/2006/relationships/image" Target="../media/image13.wmf"/><Relationship Id="rId1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hyperlink" Target="file:///C:\Program%20Files\TurningPoint\2003\Questions.html"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58976"/>
            <a:ext cx="7772400" cy="1470024"/>
          </a:xfrm>
        </p:spPr>
        <p:txBody>
          <a:bodyPr/>
          <a:lstStyle/>
          <a:p>
            <a:r>
              <a:rPr lang="en-US" sz="3600" b="1" dirty="0">
                <a:solidFill>
                  <a:srgbClr val="0070C0"/>
                </a:solidFill>
              </a:rPr>
              <a:t>Neil Dennehy</a:t>
            </a:r>
            <a:r>
              <a:rPr lang="en-US" sz="2800" b="1" dirty="0">
                <a:solidFill>
                  <a:srgbClr val="0070C0"/>
                </a:solidFill>
              </a:rPr>
              <a:t/>
            </a:r>
            <a:br>
              <a:rPr lang="en-US" sz="2800" b="1" dirty="0">
                <a:solidFill>
                  <a:srgbClr val="0070C0"/>
                </a:solidFill>
              </a:rPr>
            </a:br>
            <a:r>
              <a:rPr lang="en-US" sz="2800" b="1" dirty="0"/>
              <a:t>cornelius.j.dennehy@nasa.gov</a:t>
            </a:r>
            <a:r>
              <a:rPr lang="en-US" sz="3000" b="1" dirty="0"/>
              <a:t/>
            </a:r>
            <a:br>
              <a:rPr lang="en-US" sz="3000" b="1" dirty="0"/>
            </a:br>
            <a:endParaRPr lang="en-US" sz="3000" b="1" dirty="0"/>
          </a:p>
        </p:txBody>
      </p:sp>
      <p:sp>
        <p:nvSpPr>
          <p:cNvPr id="3" name="Content Placeholder 2"/>
          <p:cNvSpPr>
            <a:spLocks noGrp="1"/>
          </p:cNvSpPr>
          <p:nvPr>
            <p:ph type="subTitle" idx="1"/>
          </p:nvPr>
        </p:nvSpPr>
        <p:spPr>
          <a:xfrm>
            <a:off x="0" y="3320514"/>
            <a:ext cx="9144000" cy="1752600"/>
          </a:xfrm>
          <a:noFill/>
        </p:spPr>
        <p:txBody>
          <a:bodyPr anchor="t">
            <a:noAutofit/>
          </a:bodyPr>
          <a:lstStyle/>
          <a:p>
            <a:r>
              <a:rPr lang="en-US" sz="3600" b="1" dirty="0" smtClean="0">
                <a:solidFill>
                  <a:srgbClr val="0070C0"/>
                </a:solidFill>
                <a:latin typeface="+mj-lt"/>
                <a:ea typeface="+mj-ea"/>
                <a:cs typeface="+mj-cs"/>
              </a:rPr>
              <a:t>Implementation Challenges for Multivariable Control</a:t>
            </a:r>
          </a:p>
          <a:p>
            <a:r>
              <a:rPr lang="en-US" sz="3200" b="1" i="1" dirty="0" smtClean="0">
                <a:solidFill>
                  <a:srgbClr val="0070C0"/>
                </a:solidFill>
                <a:latin typeface="+mj-lt"/>
                <a:ea typeface="+mj-ea"/>
                <a:cs typeface="+mj-cs"/>
              </a:rPr>
              <a:t>What you did not learn in school!</a:t>
            </a:r>
            <a:endParaRPr lang="en-US" sz="3200" b="1" i="1" dirty="0">
              <a:solidFill>
                <a:srgbClr val="0070C0"/>
              </a:solidFill>
              <a:latin typeface="+mj-lt"/>
              <a:ea typeface="+mj-ea"/>
              <a:cs typeface="+mj-cs"/>
            </a:endParaRPr>
          </a:p>
          <a:p>
            <a:r>
              <a:rPr lang="en-US" sz="2400" b="1" dirty="0">
                <a:solidFill>
                  <a:srgbClr val="0070C0"/>
                </a:solidFill>
                <a:latin typeface="+mj-lt"/>
                <a:ea typeface="+mj-ea"/>
                <a:cs typeface="+mj-cs"/>
              </a:rPr>
              <a:t>by</a:t>
            </a:r>
          </a:p>
          <a:p>
            <a:pPr algn="ctr">
              <a:buNone/>
            </a:pPr>
            <a:r>
              <a:rPr lang="en-US" b="1" dirty="0" smtClean="0">
                <a:solidFill>
                  <a:srgbClr val="0070C0"/>
                </a:solidFill>
                <a:latin typeface="+mj-lt"/>
                <a:ea typeface="+mj-ea"/>
                <a:cs typeface="+mj-cs"/>
              </a:rPr>
              <a:t>Dr. Sanjay Garg</a:t>
            </a:r>
          </a:p>
        </p:txBody>
      </p:sp>
      <p:sp>
        <p:nvSpPr>
          <p:cNvPr id="5" name="TextBox 4"/>
          <p:cNvSpPr txBox="1"/>
          <p:nvPr/>
        </p:nvSpPr>
        <p:spPr>
          <a:xfrm>
            <a:off x="533400" y="838201"/>
            <a:ext cx="8305800" cy="707886"/>
          </a:xfrm>
          <a:prstGeom prst="rect">
            <a:avLst/>
          </a:prstGeom>
          <a:noFill/>
        </p:spPr>
        <p:txBody>
          <a:bodyPr wrap="square" lIns="91429" tIns="45714" rIns="91429" bIns="45714"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914293" fontAlgn="base">
              <a:spcBef>
                <a:spcPct val="0"/>
              </a:spcBef>
              <a:spcAft>
                <a:spcPct val="0"/>
              </a:spcAft>
            </a:pPr>
            <a:r>
              <a:rPr lang="en-US" sz="4000" b="1"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Arial" charset="0"/>
                <a:ea typeface="ＭＳ Ｐゴシック" charset="0"/>
              </a:rPr>
              <a:t>Welcome…</a:t>
            </a:r>
          </a:p>
        </p:txBody>
      </p:sp>
    </p:spTree>
    <p:extLst>
      <p:ext uri="{BB962C8B-B14F-4D97-AF65-F5344CB8AC3E}">
        <p14:creationId xmlns:p14="http://schemas.microsoft.com/office/powerpoint/2010/main" val="397900496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29" tIns="45714" rIns="91429" bIns="45714" anchor="ctr"/>
          <a:lstStyle/>
          <a:p>
            <a:pPr algn="ctr" defTabSz="914293" fontAlgn="base">
              <a:spcBef>
                <a:spcPct val="0"/>
              </a:spcBef>
              <a:spcAft>
                <a:spcPct val="0"/>
              </a:spcAft>
              <a:defRPr/>
            </a:pPr>
            <a:endParaRPr lang="en-US" sz="2400">
              <a:solidFill>
                <a:prstClr val="white"/>
              </a:solidFill>
            </a:endParaRPr>
          </a:p>
        </p:txBody>
      </p:sp>
      <p:pic>
        <p:nvPicPr>
          <p:cNvPr id="5" name="Picture 3"/>
          <p:cNvPicPr>
            <a:picLocks noChangeAspect="1" noChangeArrowheads="1"/>
          </p:cNvPicPr>
          <p:nvPr/>
        </p:nvPicPr>
        <p:blipFill>
          <a:blip r:embed="rId3" cstate="print"/>
          <a:srcRect/>
          <a:stretch>
            <a:fillRect/>
          </a:stretch>
        </p:blipFill>
        <p:spPr bwMode="auto">
          <a:xfrm>
            <a:off x="1371600" y="838200"/>
            <a:ext cx="5376162"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29" tIns="45714" rIns="91429" bIns="45714" rtlCol="0" anchor="ctr"/>
          <a:lstStyle/>
          <a:p>
            <a:pPr algn="ctr" defTabSz="914293" fontAlgn="base">
              <a:spcBef>
                <a:spcPct val="0"/>
              </a:spcBef>
              <a:spcAft>
                <a:spcPct val="0"/>
              </a:spcAft>
            </a:pPr>
            <a:endParaRPr lang="en-US" sz="2400">
              <a:solidFill>
                <a:prstClr val="white"/>
              </a:solidFill>
            </a:endParaRPr>
          </a:p>
        </p:txBody>
      </p:sp>
      <p:pic>
        <p:nvPicPr>
          <p:cNvPr id="9" name="Picture 3"/>
          <p:cNvPicPr>
            <a:picLocks noChangeAspect="1" noChangeArrowheads="1"/>
          </p:cNvPicPr>
          <p:nvPr/>
        </p:nvPicPr>
        <p:blipFill>
          <a:blip r:embed="rId4" cstate="print"/>
          <a:srcRect/>
          <a:stretch>
            <a:fillRect/>
          </a:stretch>
        </p:blipFill>
        <p:spPr bwMode="auto">
          <a:xfrm>
            <a:off x="3505200" y="4648201"/>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29" tIns="45714" rIns="91429" bIns="45714" rtlCol="0" anchor="ctr"/>
          <a:lstStyle/>
          <a:p>
            <a:pPr algn="ctr" defTabSz="914293" fontAlgn="base">
              <a:spcBef>
                <a:spcPct val="0"/>
              </a:spcBef>
              <a:spcAft>
                <a:spcPct val="0"/>
              </a:spcAft>
            </a:pPr>
            <a:endParaRPr lang="en-US" sz="2400">
              <a:solidFill>
                <a:prstClr val="white"/>
              </a:solidFill>
            </a:endParaRPr>
          </a:p>
        </p:txBody>
      </p:sp>
      <p:pic>
        <p:nvPicPr>
          <p:cNvPr id="11" name="Picture 10" descr="volume.png"/>
          <p:cNvPicPr>
            <a:picLocks noChangeAspect="1"/>
          </p:cNvPicPr>
          <p:nvPr/>
        </p:nvPicPr>
        <p:blipFill>
          <a:blip r:embed="rId5" cstate="print"/>
          <a:stretch>
            <a:fillRect/>
          </a:stretch>
        </p:blipFill>
        <p:spPr>
          <a:xfrm>
            <a:off x="2855049" y="4648201"/>
            <a:ext cx="623257" cy="1934695"/>
          </a:xfrm>
          <a:prstGeom prst="rect">
            <a:avLst/>
          </a:prstGeom>
          <a:ln w="19050">
            <a:solidFill>
              <a:srgbClr val="FF0000"/>
            </a:solidFill>
          </a:ln>
        </p:spPr>
      </p:pic>
    </p:spTree>
    <p:extLst>
      <p:ext uri="{BB962C8B-B14F-4D97-AF65-F5344CB8AC3E}">
        <p14:creationId xmlns:p14="http://schemas.microsoft.com/office/powerpoint/2010/main" val="103267778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35625A3-6E96-467D-87EA-D73E0E1CD6C0}" type="slidenum">
              <a:rPr lang="en-US" smtClean="0">
                <a:solidFill>
                  <a:prstClr val="black">
                    <a:tint val="75000"/>
                  </a:prstClr>
                </a:solidFill>
              </a:rPr>
              <a:pPr>
                <a:defRPr/>
              </a:pPr>
              <a:t>3</a:t>
            </a:fld>
            <a:endParaRPr lang="en-US">
              <a:solidFill>
                <a:prstClr val="black">
                  <a:tint val="75000"/>
                </a:prstClr>
              </a:solidFill>
            </a:endParaRPr>
          </a:p>
        </p:txBody>
      </p:sp>
      <p:sp>
        <p:nvSpPr>
          <p:cNvPr id="5" name="Rectangle 2"/>
          <p:cNvSpPr>
            <a:spLocks noGrp="1" noChangeArrowheads="1"/>
          </p:cNvSpPr>
          <p:nvPr>
            <p:ph type="title"/>
          </p:nvPr>
        </p:nvSpPr>
        <p:spPr>
          <a:xfrm>
            <a:off x="0" y="1066800"/>
            <a:ext cx="9144000" cy="762000"/>
          </a:xfrm>
        </p:spPr>
        <p:txBody>
          <a:bodyPr>
            <a:normAutofit/>
          </a:bodyPr>
          <a:lstStyle/>
          <a:p>
            <a:pPr eaLnBrk="1" hangingPunct="1"/>
            <a:r>
              <a:rPr lang="en-US" altLang="en-US" sz="2800" b="1" dirty="0"/>
              <a:t>Implementation Challenges for  </a:t>
            </a:r>
            <a:r>
              <a:rPr lang="en-US" altLang="en-US" sz="2800" b="1" dirty="0" smtClean="0"/>
              <a:t>Multivariable Control</a:t>
            </a:r>
            <a:endParaRPr lang="en-US" altLang="en-US" sz="2800" b="1" dirty="0"/>
          </a:p>
        </p:txBody>
      </p:sp>
      <p:sp>
        <p:nvSpPr>
          <p:cNvPr id="6" name="Rectangle 3"/>
          <p:cNvSpPr>
            <a:spLocks noGrp="1" noChangeArrowheads="1"/>
          </p:cNvSpPr>
          <p:nvPr>
            <p:ph idx="1"/>
          </p:nvPr>
        </p:nvSpPr>
        <p:spPr>
          <a:xfrm>
            <a:off x="558800" y="1541463"/>
            <a:ext cx="8229600" cy="976312"/>
          </a:xfrm>
        </p:spPr>
        <p:txBody>
          <a:bodyPr>
            <a:normAutofit/>
          </a:bodyPr>
          <a:lstStyle/>
          <a:p>
            <a:pPr algn="ctr" eaLnBrk="1" hangingPunct="1">
              <a:buFontTx/>
              <a:buNone/>
            </a:pPr>
            <a:r>
              <a:rPr lang="en-US" altLang="en-US" sz="2800" dirty="0"/>
              <a:t>What you did not learn in school!</a:t>
            </a:r>
          </a:p>
        </p:txBody>
      </p:sp>
      <p:sp>
        <p:nvSpPr>
          <p:cNvPr id="7" name="Slide Number Placeholder 5"/>
          <p:cNvSpPr txBox="1">
            <a:spLocks/>
          </p:cNvSpPr>
          <p:nvPr/>
        </p:nvSpPr>
        <p:spPr>
          <a:xfrm>
            <a:off x="6553200" y="6356350"/>
            <a:ext cx="2133600" cy="3651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charset="0"/>
                <a:ea typeface="+mn-ea"/>
                <a:cs typeface="+mn-cs"/>
              </a:defRPr>
            </a:lvl1pPr>
            <a:lvl2pPr marL="742863" indent="-285717" algn="l" defTabSz="914400" rtl="0" eaLnBrk="0" latinLnBrk="0" hangingPunct="0">
              <a:defRPr sz="1800" kern="1200">
                <a:solidFill>
                  <a:schemeClr val="tx1"/>
                </a:solidFill>
                <a:latin typeface="Arial" charset="0"/>
                <a:ea typeface="+mn-ea"/>
                <a:cs typeface="+mn-cs"/>
              </a:defRPr>
            </a:lvl2pPr>
            <a:lvl3pPr marL="1142867" indent="-228573" algn="l" defTabSz="914400" rtl="0" eaLnBrk="0" latinLnBrk="0" hangingPunct="0">
              <a:defRPr sz="1800" kern="1200">
                <a:solidFill>
                  <a:schemeClr val="tx1"/>
                </a:solidFill>
                <a:latin typeface="Arial" charset="0"/>
                <a:ea typeface="+mn-ea"/>
                <a:cs typeface="+mn-cs"/>
              </a:defRPr>
            </a:lvl3pPr>
            <a:lvl4pPr marL="1600013" indent="-228573" algn="l" defTabSz="914400" rtl="0" eaLnBrk="0" latinLnBrk="0" hangingPunct="0">
              <a:defRPr sz="1800" kern="1200">
                <a:solidFill>
                  <a:schemeClr val="tx1"/>
                </a:solidFill>
                <a:latin typeface="Arial" charset="0"/>
                <a:ea typeface="+mn-ea"/>
                <a:cs typeface="+mn-cs"/>
              </a:defRPr>
            </a:lvl4pPr>
            <a:lvl5pPr marL="2057159" indent="-228573" algn="l" defTabSz="914400" rtl="0" eaLnBrk="0" latinLnBrk="0" hangingPunct="0">
              <a:defRPr sz="1800" kern="1200">
                <a:solidFill>
                  <a:schemeClr val="tx1"/>
                </a:solidFill>
                <a:latin typeface="Arial" charset="0"/>
                <a:ea typeface="+mn-ea"/>
                <a:cs typeface="+mn-cs"/>
              </a:defRPr>
            </a:lvl5pPr>
            <a:lvl6pPr marL="2514306" indent="-228573" algn="ctr" defTabSz="914400" rtl="0" eaLnBrk="0" fontAlgn="base" latinLnBrk="0" hangingPunct="0">
              <a:spcBef>
                <a:spcPct val="0"/>
              </a:spcBef>
              <a:spcAft>
                <a:spcPct val="0"/>
              </a:spcAft>
              <a:defRPr sz="1800" kern="1200">
                <a:solidFill>
                  <a:schemeClr val="tx1"/>
                </a:solidFill>
                <a:latin typeface="Arial" charset="0"/>
                <a:ea typeface="+mn-ea"/>
                <a:cs typeface="+mn-cs"/>
              </a:defRPr>
            </a:lvl6pPr>
            <a:lvl7pPr marL="2971453" indent="-228573" algn="ctr" defTabSz="914400" rtl="0" eaLnBrk="0" fontAlgn="base" latinLnBrk="0" hangingPunct="0">
              <a:spcBef>
                <a:spcPct val="0"/>
              </a:spcBef>
              <a:spcAft>
                <a:spcPct val="0"/>
              </a:spcAft>
              <a:defRPr sz="1800" kern="1200">
                <a:solidFill>
                  <a:schemeClr val="tx1"/>
                </a:solidFill>
                <a:latin typeface="Arial" charset="0"/>
                <a:ea typeface="+mn-ea"/>
                <a:cs typeface="+mn-cs"/>
              </a:defRPr>
            </a:lvl7pPr>
            <a:lvl8pPr marL="3428599" indent="-228573" algn="ctr" defTabSz="914400" rtl="0" eaLnBrk="0" fontAlgn="base" latinLnBrk="0" hangingPunct="0">
              <a:spcBef>
                <a:spcPct val="0"/>
              </a:spcBef>
              <a:spcAft>
                <a:spcPct val="0"/>
              </a:spcAft>
              <a:defRPr sz="1800" kern="1200">
                <a:solidFill>
                  <a:schemeClr val="tx1"/>
                </a:solidFill>
                <a:latin typeface="Arial" charset="0"/>
                <a:ea typeface="+mn-ea"/>
                <a:cs typeface="+mn-cs"/>
              </a:defRPr>
            </a:lvl8pPr>
            <a:lvl9pPr marL="3885746" indent="-228573" algn="ctr" defTabSz="914400" rtl="0" eaLnBrk="0" fontAlgn="base" latinLnBrk="0" hangingPunct="0">
              <a:spcBef>
                <a:spcPct val="0"/>
              </a:spcBef>
              <a:spcAft>
                <a:spcPct val="0"/>
              </a:spcAft>
              <a:defRPr sz="1800" kern="1200">
                <a:solidFill>
                  <a:schemeClr val="tx1"/>
                </a:solidFill>
                <a:latin typeface="Arial" charset="0"/>
                <a:ea typeface="+mn-ea"/>
                <a:cs typeface="+mn-cs"/>
              </a:defRPr>
            </a:lvl9pPr>
          </a:lstStyle>
          <a:p>
            <a:fld id="{24A90C7F-19AA-4281-B255-4413063C9821}" type="slidenum">
              <a:rPr lang="en-US" altLang="en-US" smtClean="0">
                <a:latin typeface="Times New Roman" pitchFamily="18" charset="0"/>
              </a:rPr>
              <a:pPr/>
              <a:t>3</a:t>
            </a:fld>
            <a:endParaRPr lang="en-US" altLang="en-US" dirty="0">
              <a:latin typeface="Times New Roman" pitchFamily="18" charset="0"/>
            </a:endParaRPr>
          </a:p>
        </p:txBody>
      </p:sp>
      <p:pic>
        <p:nvPicPr>
          <p:cNvPr id="8" name="Picture 4" descr="Feedback Lo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5638" y="2105025"/>
            <a:ext cx="319722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5"/>
          <p:cNvSpPr>
            <a:spLocks noChangeArrowheads="1"/>
          </p:cNvSpPr>
          <p:nvPr/>
        </p:nvSpPr>
        <p:spPr bwMode="auto">
          <a:xfrm>
            <a:off x="2243138" y="4287838"/>
            <a:ext cx="4992687" cy="175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r>
              <a:rPr lang="en-US" altLang="en-US" dirty="0"/>
              <a:t>Dr. Sanjay Garg</a:t>
            </a:r>
          </a:p>
          <a:p>
            <a:pPr algn="ctr" eaLnBrk="1" hangingPunct="1"/>
            <a:r>
              <a:rPr lang="en-US" altLang="en-US" dirty="0"/>
              <a:t>Chief, </a:t>
            </a:r>
            <a:r>
              <a:rPr lang="en-US" altLang="en-US" dirty="0" smtClean="0"/>
              <a:t>Intelligent Control and Autonomy Branch</a:t>
            </a:r>
            <a:endParaRPr lang="en-US" altLang="en-US" dirty="0"/>
          </a:p>
          <a:p>
            <a:pPr algn="ctr" eaLnBrk="1" hangingPunct="1"/>
            <a:r>
              <a:rPr lang="en-US" altLang="en-US" dirty="0" err="1"/>
              <a:t>Ph</a:t>
            </a:r>
            <a:r>
              <a:rPr lang="en-US" altLang="en-US" dirty="0"/>
              <a:t>: (216) 433-2685</a:t>
            </a:r>
          </a:p>
          <a:p>
            <a:pPr algn="ctr" eaLnBrk="1" hangingPunct="1"/>
            <a:r>
              <a:rPr lang="en-US" altLang="en-US" dirty="0"/>
              <a:t>FAX: (216) 433-8643</a:t>
            </a:r>
          </a:p>
          <a:p>
            <a:pPr algn="ctr" eaLnBrk="1" hangingPunct="1"/>
            <a:r>
              <a:rPr lang="en-US" altLang="en-US" dirty="0"/>
              <a:t>email: sanjay.garg@nasa.gov</a:t>
            </a:r>
          </a:p>
          <a:p>
            <a:pPr algn="ctr" eaLnBrk="1" hangingPunct="1"/>
            <a:r>
              <a:rPr lang="en-US" altLang="en-US" dirty="0"/>
              <a:t>http://www.grc.nasa.gov/WWW/cdtb</a:t>
            </a:r>
          </a:p>
        </p:txBody>
      </p:sp>
    </p:spTree>
    <p:extLst>
      <p:ext uri="{BB962C8B-B14F-4D97-AF65-F5344CB8AC3E}">
        <p14:creationId xmlns:p14="http://schemas.microsoft.com/office/powerpoint/2010/main" val="30369923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txBox="1">
            <a:spLocks/>
          </p:cNvSpPr>
          <p:nvPr/>
        </p:nvSpPr>
        <p:spPr bwMode="auto">
          <a:xfrm>
            <a:off x="8153400" y="6400800"/>
            <a:ext cx="533400" cy="3810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defPPr>
              <a:defRPr lang="en-US"/>
            </a:defPPr>
            <a:lvl1pPr algn="r" rtl="0" eaLnBrk="0" fontAlgn="base" hangingPunct="0">
              <a:spcBef>
                <a:spcPct val="0"/>
              </a:spcBef>
              <a:spcAft>
                <a:spcPct val="0"/>
              </a:spcAft>
              <a:defRPr sz="1200" kern="1200">
                <a:solidFill>
                  <a:schemeClr val="tx1"/>
                </a:solidFill>
                <a:latin typeface="Arial" charset="0"/>
                <a:ea typeface="+mn-ea"/>
                <a:cs typeface="+mn-cs"/>
              </a:defRPr>
            </a:lvl1pPr>
            <a:lvl2pPr marL="742863" indent="-285717" algn="ctr" rtl="0" eaLnBrk="0" fontAlgn="base" hangingPunct="0">
              <a:spcBef>
                <a:spcPct val="0"/>
              </a:spcBef>
              <a:spcAft>
                <a:spcPct val="0"/>
              </a:spcAft>
              <a:defRPr kern="1200">
                <a:solidFill>
                  <a:schemeClr val="tx1"/>
                </a:solidFill>
                <a:latin typeface="Arial" charset="0"/>
                <a:ea typeface="+mn-ea"/>
                <a:cs typeface="+mn-cs"/>
              </a:defRPr>
            </a:lvl2pPr>
            <a:lvl3pPr marL="1142867" indent="-228573" algn="ctr" rtl="0" eaLnBrk="0" fontAlgn="base" hangingPunct="0">
              <a:spcBef>
                <a:spcPct val="0"/>
              </a:spcBef>
              <a:spcAft>
                <a:spcPct val="0"/>
              </a:spcAft>
              <a:defRPr kern="1200">
                <a:solidFill>
                  <a:schemeClr val="tx1"/>
                </a:solidFill>
                <a:latin typeface="Arial" charset="0"/>
                <a:ea typeface="+mn-ea"/>
                <a:cs typeface="+mn-cs"/>
              </a:defRPr>
            </a:lvl3pPr>
            <a:lvl4pPr marL="1600013" indent="-228573" algn="ctr" rtl="0" eaLnBrk="0" fontAlgn="base" hangingPunct="0">
              <a:spcBef>
                <a:spcPct val="0"/>
              </a:spcBef>
              <a:spcAft>
                <a:spcPct val="0"/>
              </a:spcAft>
              <a:defRPr kern="1200">
                <a:solidFill>
                  <a:schemeClr val="tx1"/>
                </a:solidFill>
                <a:latin typeface="Arial" charset="0"/>
                <a:ea typeface="+mn-ea"/>
                <a:cs typeface="+mn-cs"/>
              </a:defRPr>
            </a:lvl4pPr>
            <a:lvl5pPr marL="2057159" indent="-228573" algn="ctr" rtl="0" eaLnBrk="0" fontAlgn="base" hangingPunct="0">
              <a:spcBef>
                <a:spcPct val="0"/>
              </a:spcBef>
              <a:spcAft>
                <a:spcPct val="0"/>
              </a:spcAft>
              <a:defRPr kern="1200">
                <a:solidFill>
                  <a:schemeClr val="tx1"/>
                </a:solidFill>
                <a:latin typeface="Arial" charset="0"/>
                <a:ea typeface="+mn-ea"/>
                <a:cs typeface="+mn-cs"/>
              </a:defRPr>
            </a:lvl5pPr>
            <a:lvl6pPr marL="2514306" indent="-228573" algn="ctr" defTabSz="914293" rtl="0" eaLnBrk="0" fontAlgn="base" latinLnBrk="0" hangingPunct="0">
              <a:spcBef>
                <a:spcPct val="0"/>
              </a:spcBef>
              <a:spcAft>
                <a:spcPct val="0"/>
              </a:spcAft>
              <a:defRPr kern="1200">
                <a:solidFill>
                  <a:schemeClr val="tx1"/>
                </a:solidFill>
                <a:latin typeface="Arial" charset="0"/>
                <a:ea typeface="+mn-ea"/>
                <a:cs typeface="+mn-cs"/>
              </a:defRPr>
            </a:lvl6pPr>
            <a:lvl7pPr marL="2971453" indent="-228573" algn="ctr" defTabSz="914293" rtl="0" eaLnBrk="0" fontAlgn="base" latinLnBrk="0" hangingPunct="0">
              <a:spcBef>
                <a:spcPct val="0"/>
              </a:spcBef>
              <a:spcAft>
                <a:spcPct val="0"/>
              </a:spcAft>
              <a:defRPr kern="1200">
                <a:solidFill>
                  <a:schemeClr val="tx1"/>
                </a:solidFill>
                <a:latin typeface="Arial" charset="0"/>
                <a:ea typeface="+mn-ea"/>
                <a:cs typeface="+mn-cs"/>
              </a:defRPr>
            </a:lvl7pPr>
            <a:lvl8pPr marL="3428599" indent="-228573" algn="ctr" defTabSz="914293" rtl="0" eaLnBrk="0" fontAlgn="base" latinLnBrk="0" hangingPunct="0">
              <a:spcBef>
                <a:spcPct val="0"/>
              </a:spcBef>
              <a:spcAft>
                <a:spcPct val="0"/>
              </a:spcAft>
              <a:defRPr kern="1200">
                <a:solidFill>
                  <a:schemeClr val="tx1"/>
                </a:solidFill>
                <a:latin typeface="Arial" charset="0"/>
                <a:ea typeface="+mn-ea"/>
                <a:cs typeface="+mn-cs"/>
              </a:defRPr>
            </a:lvl8pPr>
            <a:lvl9pPr marL="3885746" indent="-228573" algn="ctr" defTabSz="914293" rtl="0" eaLnBrk="0" fontAlgn="base" latinLnBrk="0" hangingPunct="0">
              <a:spcBef>
                <a:spcPct val="0"/>
              </a:spcBef>
              <a:spcAft>
                <a:spcPct val="0"/>
              </a:spcAft>
              <a:defRPr kern="1200">
                <a:solidFill>
                  <a:schemeClr val="tx1"/>
                </a:solidFill>
                <a:latin typeface="Arial" charset="0"/>
                <a:ea typeface="+mn-ea"/>
                <a:cs typeface="+mn-cs"/>
              </a:defRPr>
            </a:lvl9pPr>
          </a:lstStyle>
          <a:p>
            <a:fld id="{3CE7F833-7592-4E6B-B827-5878407DFE23}" type="slidenum">
              <a:rPr lang="en-US" altLang="en-US" smtClean="0">
                <a:solidFill>
                  <a:srgbClr val="000000"/>
                </a:solidFill>
                <a:latin typeface="Times New Roman" pitchFamily="18" charset="0"/>
              </a:rPr>
              <a:pPr/>
              <a:t>4</a:t>
            </a:fld>
            <a:endParaRPr lang="en-US" altLang="en-US" dirty="0">
              <a:solidFill>
                <a:srgbClr val="000000"/>
              </a:solidFill>
              <a:latin typeface="Times New Roman" pitchFamily="18" charset="0"/>
            </a:endParaRPr>
          </a:p>
        </p:txBody>
      </p:sp>
      <p:sp>
        <p:nvSpPr>
          <p:cNvPr id="6" name="Rectangle 4"/>
          <p:cNvSpPr txBox="1">
            <a:spLocks noChangeArrowheads="1"/>
          </p:cNvSpPr>
          <p:nvPr/>
        </p:nvSpPr>
        <p:spPr bwMode="auto">
          <a:xfrm>
            <a:off x="1372394" y="286212"/>
            <a:ext cx="6399212"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pitchFamily="34" charset="0"/>
              </a:defRPr>
            </a:lvl2pPr>
            <a:lvl3pPr algn="l" rtl="0" eaLnBrk="0" fontAlgn="base" hangingPunct="0">
              <a:spcBef>
                <a:spcPct val="0"/>
              </a:spcBef>
              <a:spcAft>
                <a:spcPct val="0"/>
              </a:spcAft>
              <a:defRPr sz="4400">
                <a:solidFill>
                  <a:schemeClr val="tx2"/>
                </a:solidFill>
                <a:latin typeface="Arial" pitchFamily="34" charset="0"/>
              </a:defRPr>
            </a:lvl3pPr>
            <a:lvl4pPr algn="l" rtl="0" eaLnBrk="0" fontAlgn="base" hangingPunct="0">
              <a:spcBef>
                <a:spcPct val="0"/>
              </a:spcBef>
              <a:spcAft>
                <a:spcPct val="0"/>
              </a:spcAft>
              <a:defRPr sz="4400">
                <a:solidFill>
                  <a:schemeClr val="tx2"/>
                </a:solidFill>
                <a:latin typeface="Arial" pitchFamily="34" charset="0"/>
              </a:defRPr>
            </a:lvl4pPr>
            <a:lvl5pPr algn="l" rtl="0" eaLnBrk="0" fontAlgn="base" hangingPunct="0">
              <a:spcBef>
                <a:spcPct val="0"/>
              </a:spcBef>
              <a:spcAft>
                <a:spcPct val="0"/>
              </a:spcAft>
              <a:defRPr sz="4400">
                <a:solidFill>
                  <a:schemeClr val="tx2"/>
                </a:solidFill>
                <a:latin typeface="Arial" pitchFamily="34" charset="0"/>
              </a:defRPr>
            </a:lvl5pPr>
            <a:lvl6pPr marL="457146" algn="l" rtl="0" fontAlgn="base">
              <a:spcBef>
                <a:spcPct val="0"/>
              </a:spcBef>
              <a:spcAft>
                <a:spcPct val="0"/>
              </a:spcAft>
              <a:defRPr sz="4400">
                <a:solidFill>
                  <a:schemeClr val="tx2"/>
                </a:solidFill>
                <a:latin typeface="Arial" pitchFamily="34" charset="0"/>
              </a:defRPr>
            </a:lvl6pPr>
            <a:lvl7pPr marL="914293" algn="l" rtl="0" fontAlgn="base">
              <a:spcBef>
                <a:spcPct val="0"/>
              </a:spcBef>
              <a:spcAft>
                <a:spcPct val="0"/>
              </a:spcAft>
              <a:defRPr sz="4400">
                <a:solidFill>
                  <a:schemeClr val="tx2"/>
                </a:solidFill>
                <a:latin typeface="Arial" pitchFamily="34" charset="0"/>
              </a:defRPr>
            </a:lvl7pPr>
            <a:lvl8pPr marL="1371440" algn="l" rtl="0" fontAlgn="base">
              <a:spcBef>
                <a:spcPct val="0"/>
              </a:spcBef>
              <a:spcAft>
                <a:spcPct val="0"/>
              </a:spcAft>
              <a:defRPr sz="4400">
                <a:solidFill>
                  <a:schemeClr val="tx2"/>
                </a:solidFill>
                <a:latin typeface="Arial" pitchFamily="34" charset="0"/>
              </a:defRPr>
            </a:lvl8pPr>
            <a:lvl9pPr marL="1828586" algn="l" rtl="0" fontAlgn="base">
              <a:spcBef>
                <a:spcPct val="0"/>
              </a:spcBef>
              <a:spcAft>
                <a:spcPct val="0"/>
              </a:spcAft>
              <a:defRPr sz="4400">
                <a:solidFill>
                  <a:schemeClr val="tx2"/>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600" b="0" i="0" u="none" strike="noStrike" kern="0" cap="none" spc="0" normalizeH="0" baseline="0" noProof="0" dirty="0" smtClean="0">
                <a:ln>
                  <a:noFill/>
                </a:ln>
                <a:solidFill>
                  <a:srgbClr val="000000"/>
                </a:solidFill>
                <a:effectLst/>
                <a:uLnTx/>
                <a:uFillTx/>
                <a:latin typeface="Arial"/>
              </a:rPr>
              <a:t>Overview</a:t>
            </a:r>
            <a:endParaRPr kumimoji="0" lang="en-US" altLang="en-US" sz="3600" b="0" i="0" u="none" strike="noStrike" kern="0" cap="none" spc="0" normalizeH="0" baseline="0" noProof="0" dirty="0">
              <a:ln>
                <a:noFill/>
              </a:ln>
              <a:solidFill>
                <a:srgbClr val="000000"/>
              </a:solidFill>
              <a:effectLst/>
              <a:uLnTx/>
              <a:uFillTx/>
              <a:latin typeface="Arial"/>
            </a:endParaRPr>
          </a:p>
        </p:txBody>
      </p:sp>
      <p:sp>
        <p:nvSpPr>
          <p:cNvPr id="7" name="Rectangle 5"/>
          <p:cNvSpPr txBox="1">
            <a:spLocks noChangeArrowheads="1"/>
          </p:cNvSpPr>
          <p:nvPr/>
        </p:nvSpPr>
        <p:spPr bwMode="auto">
          <a:xfrm>
            <a:off x="777875" y="1143000"/>
            <a:ext cx="7634288"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lvl1pPr marL="342860" indent="-342860" algn="l" rtl="0" eaLnBrk="0" fontAlgn="base" hangingPunct="0">
              <a:spcBef>
                <a:spcPct val="20000"/>
              </a:spcBef>
              <a:spcAft>
                <a:spcPct val="0"/>
              </a:spcAft>
              <a:buChar char="•"/>
              <a:defRPr sz="3200">
                <a:solidFill>
                  <a:schemeClr val="tx1"/>
                </a:solidFill>
                <a:latin typeface="+mn-lt"/>
                <a:ea typeface="+mn-ea"/>
                <a:cs typeface="+mn-cs"/>
              </a:defRPr>
            </a:lvl1pPr>
            <a:lvl2pPr marL="742863" indent="-285717" algn="l" rtl="0" eaLnBrk="0" fontAlgn="base" hangingPunct="0">
              <a:spcBef>
                <a:spcPct val="20000"/>
              </a:spcBef>
              <a:spcAft>
                <a:spcPct val="0"/>
              </a:spcAft>
              <a:buChar char="–"/>
              <a:defRPr sz="2800">
                <a:solidFill>
                  <a:schemeClr val="tx1"/>
                </a:solidFill>
                <a:latin typeface="+mn-lt"/>
              </a:defRPr>
            </a:lvl2pPr>
            <a:lvl3pPr marL="1142867" indent="-228573" algn="l" rtl="0" eaLnBrk="0" fontAlgn="base" hangingPunct="0">
              <a:spcBef>
                <a:spcPct val="20000"/>
              </a:spcBef>
              <a:spcAft>
                <a:spcPct val="0"/>
              </a:spcAft>
              <a:buChar char="•"/>
              <a:defRPr sz="2400">
                <a:solidFill>
                  <a:schemeClr val="tx1"/>
                </a:solidFill>
                <a:latin typeface="+mn-lt"/>
              </a:defRPr>
            </a:lvl3pPr>
            <a:lvl4pPr marL="1600013" indent="-228573" algn="l" rtl="0" eaLnBrk="0" fontAlgn="base" hangingPunct="0">
              <a:spcBef>
                <a:spcPct val="20000"/>
              </a:spcBef>
              <a:spcAft>
                <a:spcPct val="0"/>
              </a:spcAft>
              <a:buChar char="–"/>
              <a:defRPr sz="2000">
                <a:solidFill>
                  <a:schemeClr val="tx1"/>
                </a:solidFill>
                <a:latin typeface="+mn-lt"/>
              </a:defRPr>
            </a:lvl4pPr>
            <a:lvl5pPr marL="2057159" indent="-228573" algn="l" rtl="0" eaLnBrk="0" fontAlgn="base" hangingPunct="0">
              <a:spcBef>
                <a:spcPct val="20000"/>
              </a:spcBef>
              <a:spcAft>
                <a:spcPct val="0"/>
              </a:spcAft>
              <a:buChar char="»"/>
              <a:defRPr sz="2000">
                <a:solidFill>
                  <a:schemeClr val="tx1"/>
                </a:solidFill>
                <a:latin typeface="+mn-lt"/>
              </a:defRPr>
            </a:lvl5pPr>
            <a:lvl6pPr marL="2514306" indent="-228573" algn="l" rtl="0" fontAlgn="base">
              <a:spcBef>
                <a:spcPct val="20000"/>
              </a:spcBef>
              <a:spcAft>
                <a:spcPct val="0"/>
              </a:spcAft>
              <a:buChar char="»"/>
              <a:defRPr sz="2000">
                <a:solidFill>
                  <a:schemeClr val="tx1"/>
                </a:solidFill>
                <a:latin typeface="+mn-lt"/>
              </a:defRPr>
            </a:lvl6pPr>
            <a:lvl7pPr marL="2971453" indent="-228573" algn="l" rtl="0" fontAlgn="base">
              <a:spcBef>
                <a:spcPct val="20000"/>
              </a:spcBef>
              <a:spcAft>
                <a:spcPct val="0"/>
              </a:spcAft>
              <a:buChar char="»"/>
              <a:defRPr sz="2000">
                <a:solidFill>
                  <a:schemeClr val="tx1"/>
                </a:solidFill>
                <a:latin typeface="+mn-lt"/>
              </a:defRPr>
            </a:lvl7pPr>
            <a:lvl8pPr marL="3428599" indent="-228573" algn="l" rtl="0" fontAlgn="base">
              <a:spcBef>
                <a:spcPct val="20000"/>
              </a:spcBef>
              <a:spcAft>
                <a:spcPct val="0"/>
              </a:spcAft>
              <a:buChar char="»"/>
              <a:defRPr sz="2000">
                <a:solidFill>
                  <a:schemeClr val="tx1"/>
                </a:solidFill>
                <a:latin typeface="+mn-lt"/>
              </a:defRPr>
            </a:lvl8pPr>
            <a:lvl9pPr marL="3885746" indent="-228573" algn="l" rtl="0" fontAlgn="base">
              <a:spcBef>
                <a:spcPct val="20000"/>
              </a:spcBef>
              <a:spcAft>
                <a:spcPct val="0"/>
              </a:spcAft>
              <a:buChar char="»"/>
              <a:defRPr sz="2000">
                <a:solidFill>
                  <a:schemeClr val="tx1"/>
                </a:solidFill>
                <a:latin typeface="+mn-lt"/>
              </a:defRPr>
            </a:lvl9pPr>
          </a:lstStyle>
          <a:p>
            <a:pPr marL="342860" marR="0" lvl="0" indent="-34286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smtClean="0">
                <a:ln>
                  <a:noFill/>
                </a:ln>
                <a:solidFill>
                  <a:srgbClr val="000000"/>
                </a:solidFill>
                <a:effectLst/>
                <a:uLnTx/>
                <a:uFillTx/>
                <a:latin typeface="Arial"/>
              </a:rPr>
              <a:t>Control design problem &amp; typical mathematical formulation</a:t>
            </a:r>
          </a:p>
          <a:p>
            <a:pPr marL="342860" marR="0" lvl="0" indent="-34286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smtClean="0">
                <a:ln>
                  <a:noFill/>
                </a:ln>
                <a:solidFill>
                  <a:srgbClr val="000000"/>
                </a:solidFill>
                <a:effectLst/>
                <a:uLnTx/>
                <a:uFillTx/>
                <a:latin typeface="Arial"/>
              </a:rPr>
              <a:t>Unique nature of multivariable control (MVC)</a:t>
            </a:r>
          </a:p>
          <a:p>
            <a:pPr marL="342860" marR="0" lvl="0" indent="-34286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smtClean="0">
                <a:ln>
                  <a:noFill/>
                </a:ln>
                <a:solidFill>
                  <a:srgbClr val="000000"/>
                </a:solidFill>
                <a:effectLst/>
                <a:uLnTx/>
                <a:uFillTx/>
                <a:latin typeface="Arial"/>
              </a:rPr>
              <a:t>Benefits and Capabilities of MVC </a:t>
            </a:r>
          </a:p>
          <a:p>
            <a:pPr marL="342860" marR="0" lvl="0" indent="-34286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smtClean="0">
                <a:ln>
                  <a:noFill/>
                </a:ln>
                <a:solidFill>
                  <a:srgbClr val="000000"/>
                </a:solidFill>
                <a:effectLst/>
                <a:uLnTx/>
                <a:uFillTx/>
                <a:latin typeface="Arial"/>
              </a:rPr>
              <a:t>Challenges &amp; barriers to using MVC in real systems </a:t>
            </a:r>
            <a:r>
              <a:rPr kumimoji="0" lang="en-US" altLang="en-US" sz="2400" b="0" i="0" u="none" strike="noStrike" kern="0" cap="none" spc="0" normalizeH="0" baseline="0" noProof="0" dirty="0" smtClean="0">
                <a:ln>
                  <a:noFill/>
                </a:ln>
                <a:solidFill>
                  <a:srgbClr val="000000"/>
                </a:solidFill>
                <a:effectLst/>
                <a:uLnTx/>
                <a:uFillTx/>
                <a:latin typeface="Arial"/>
              </a:rPr>
              <a:t>(with reference to STOVL IFPC Design)</a:t>
            </a:r>
          </a:p>
          <a:p>
            <a:pPr marL="742863" marR="0" lvl="1" indent="-285717"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a:rPr>
              <a:t>Right problem formulation</a:t>
            </a:r>
          </a:p>
          <a:p>
            <a:pPr marL="742863" marR="0" lvl="1" indent="-285717"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a:rPr>
              <a:t>Major implementation issues</a:t>
            </a:r>
          </a:p>
          <a:p>
            <a:pPr marL="742863" marR="0" lvl="1" indent="-285717"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a:rPr>
              <a:t>Making changes on-the-fly</a:t>
            </a:r>
          </a:p>
          <a:p>
            <a:pPr marL="342860" marR="0" lvl="0" indent="-34286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smtClean="0">
                <a:ln>
                  <a:noFill/>
                </a:ln>
                <a:solidFill>
                  <a:srgbClr val="000000"/>
                </a:solidFill>
                <a:effectLst/>
                <a:uLnTx/>
                <a:uFillTx/>
                <a:latin typeface="Arial"/>
              </a:rPr>
              <a:t>Conclusion</a:t>
            </a:r>
            <a:endParaRPr kumimoji="0" lang="en-US" altLang="en-US" sz="2800" b="0" i="0" u="none" strike="noStrike" kern="0" cap="none" spc="0" normalizeH="0" baseline="0" noProof="0" dirty="0">
              <a:ln>
                <a:noFill/>
              </a:ln>
              <a:solidFill>
                <a:srgbClr val="000000"/>
              </a:solidFill>
              <a:effectLst/>
              <a:uLnTx/>
              <a:uFillTx/>
              <a:latin typeface="Arial"/>
            </a:endParaRPr>
          </a:p>
        </p:txBody>
      </p:sp>
    </p:spTree>
    <p:extLst>
      <p:ext uri="{BB962C8B-B14F-4D97-AF65-F5344CB8AC3E}">
        <p14:creationId xmlns:p14="http://schemas.microsoft.com/office/powerpoint/2010/main" val="3588276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8A1101CB-B0AC-4576-A1AE-5D8560DA4585}" type="slidenum">
              <a:rPr lang="en-US" altLang="en-US">
                <a:latin typeface="Times New Roman" pitchFamily="18" charset="0"/>
              </a:rPr>
              <a:pPr/>
              <a:t>5</a:t>
            </a:fld>
            <a:endParaRPr lang="en-US" altLang="en-US">
              <a:latin typeface="Times New Roman" pitchFamily="18" charset="0"/>
            </a:endParaRPr>
          </a:p>
        </p:txBody>
      </p:sp>
      <p:sp>
        <p:nvSpPr>
          <p:cNvPr id="1028" name="Rectangle 2"/>
          <p:cNvSpPr>
            <a:spLocks noGrp="1" noChangeArrowheads="1"/>
          </p:cNvSpPr>
          <p:nvPr>
            <p:ph type="title"/>
          </p:nvPr>
        </p:nvSpPr>
        <p:spPr>
          <a:xfrm>
            <a:off x="457200" y="304800"/>
            <a:ext cx="8229600" cy="1143000"/>
          </a:xfrm>
          <a:noFill/>
        </p:spPr>
        <p:txBody>
          <a:bodyPr/>
          <a:lstStyle/>
          <a:p>
            <a:pPr eaLnBrk="1" hangingPunct="1"/>
            <a:r>
              <a:rPr lang="en-US" altLang="en-US" sz="3600" dirty="0"/>
              <a:t>Control Design Problem</a:t>
            </a:r>
          </a:p>
        </p:txBody>
      </p:sp>
      <p:sp>
        <p:nvSpPr>
          <p:cNvPr id="1029" name="Rectangle 3"/>
          <p:cNvSpPr>
            <a:spLocks noGrp="1" noChangeArrowheads="1"/>
          </p:cNvSpPr>
          <p:nvPr>
            <p:ph type="body" idx="1"/>
          </p:nvPr>
        </p:nvSpPr>
        <p:spPr>
          <a:xfrm>
            <a:off x="585788" y="4343400"/>
            <a:ext cx="8229600" cy="2473325"/>
          </a:xfrm>
        </p:spPr>
        <p:txBody>
          <a:bodyPr/>
          <a:lstStyle/>
          <a:p>
            <a:pPr eaLnBrk="1" hangingPunct="1">
              <a:lnSpc>
                <a:spcPct val="80000"/>
              </a:lnSpc>
            </a:pPr>
            <a:r>
              <a:rPr lang="en-US" altLang="en-US" sz="2000" dirty="0"/>
              <a:t>Given model of “plant,” find control law which provides:</a:t>
            </a:r>
          </a:p>
          <a:p>
            <a:pPr marL="857150" lvl="1" indent="-400003" eaLnBrk="1" hangingPunct="1">
              <a:lnSpc>
                <a:spcPct val="80000"/>
              </a:lnSpc>
            </a:pPr>
            <a:r>
              <a:rPr lang="en-US" altLang="en-US" sz="2000" dirty="0"/>
              <a:t>Desired command tracking in presence of disturbances</a:t>
            </a:r>
          </a:p>
          <a:p>
            <a:pPr marL="857150" lvl="1" indent="-400003" eaLnBrk="1" hangingPunct="1">
              <a:lnSpc>
                <a:spcPct val="80000"/>
              </a:lnSpc>
            </a:pPr>
            <a:r>
              <a:rPr lang="en-US" altLang="en-US" sz="2000" dirty="0"/>
              <a:t>Robustness to modeling uncertainties</a:t>
            </a:r>
          </a:p>
          <a:p>
            <a:pPr marL="857150" lvl="1" indent="-400003" eaLnBrk="1" hangingPunct="1">
              <a:lnSpc>
                <a:spcPct val="80000"/>
              </a:lnSpc>
            </a:pPr>
            <a:r>
              <a:rPr lang="en-US" altLang="en-US" sz="2000" dirty="0"/>
              <a:t>Stable operation when encountering limits</a:t>
            </a:r>
          </a:p>
          <a:p>
            <a:pPr eaLnBrk="1" hangingPunct="1">
              <a:lnSpc>
                <a:spcPct val="80000"/>
              </a:lnSpc>
            </a:pPr>
            <a:r>
              <a:rPr lang="en-US" altLang="en-US" sz="2000" dirty="0"/>
              <a:t>Keep integrated system perspective when developing control</a:t>
            </a:r>
          </a:p>
        </p:txBody>
      </p:sp>
      <p:sp>
        <p:nvSpPr>
          <p:cNvPr id="1030" name="FlagCount" hidden="1">
            <a:hlinkClick r:id="rId4"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grpSp>
        <p:nvGrpSpPr>
          <p:cNvPr id="1031" name="Group 44"/>
          <p:cNvGrpSpPr>
            <a:grpSpLocks/>
          </p:cNvGrpSpPr>
          <p:nvPr/>
        </p:nvGrpSpPr>
        <p:grpSpPr bwMode="auto">
          <a:xfrm>
            <a:off x="1023144" y="990600"/>
            <a:ext cx="7097712" cy="3197225"/>
            <a:chOff x="514" y="699"/>
            <a:chExt cx="4748" cy="2218"/>
          </a:xfrm>
        </p:grpSpPr>
        <p:sp>
          <p:nvSpPr>
            <p:cNvPr id="1032" name="Rectangle 5"/>
            <p:cNvSpPr>
              <a:spLocks noChangeArrowheads="1"/>
            </p:cNvSpPr>
            <p:nvPr/>
          </p:nvSpPr>
          <p:spPr bwMode="auto">
            <a:xfrm>
              <a:off x="514" y="699"/>
              <a:ext cx="4748" cy="2218"/>
            </a:xfrm>
            <a:prstGeom prst="rect">
              <a:avLst/>
            </a:prstGeom>
            <a:solidFill>
              <a:srgbClr val="FFFFFF"/>
            </a:solidFill>
            <a:ln w="19050">
              <a:solidFill>
                <a:srgbClr val="000000"/>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1033" name="Group 6"/>
            <p:cNvGrpSpPr>
              <a:grpSpLocks/>
            </p:cNvGrpSpPr>
            <p:nvPr/>
          </p:nvGrpSpPr>
          <p:grpSpPr bwMode="auto">
            <a:xfrm>
              <a:off x="2632" y="782"/>
              <a:ext cx="776" cy="829"/>
              <a:chOff x="2656" y="782"/>
              <a:chExt cx="776" cy="829"/>
            </a:xfrm>
          </p:grpSpPr>
          <p:pic>
            <p:nvPicPr>
              <p:cNvPr id="1067" name="Picture 7" descr="Georgia Tech Fuel Valve"/>
              <p:cNvPicPr>
                <a:picLocks noChangeAspect="1" noChangeArrowheads="1"/>
              </p:cNvPicPr>
              <p:nvPr/>
            </p:nvPicPr>
            <p:blipFill>
              <a:blip r:embed="rId5" cstate="print">
                <a:extLst>
                  <a:ext uri="{28A0092B-C50C-407E-A947-70E740481C1C}">
                    <a14:useLocalDpi xmlns:a14="http://schemas.microsoft.com/office/drawing/2010/main" val="0"/>
                  </a:ext>
                </a:extLst>
              </a:blip>
              <a:srcRect l="21602" t="9723" r="14954" b="33333"/>
              <a:stretch>
                <a:fillRect/>
              </a:stretch>
            </p:blipFill>
            <p:spPr bwMode="auto">
              <a:xfrm>
                <a:off x="2708" y="1200"/>
                <a:ext cx="672" cy="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8" name="Text Box 8"/>
              <p:cNvSpPr txBox="1">
                <a:spLocks noChangeArrowheads="1"/>
              </p:cNvSpPr>
              <p:nvPr/>
            </p:nvSpPr>
            <p:spPr bwMode="auto">
              <a:xfrm>
                <a:off x="2656" y="782"/>
                <a:ext cx="776"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spcBef>
                    <a:spcPct val="20000"/>
                  </a:spcBef>
                </a:pPr>
                <a:endParaRPr lang="en-US" altLang="en-US"/>
              </a:p>
              <a:p>
                <a:pPr>
                  <a:lnSpc>
                    <a:spcPct val="90000"/>
                  </a:lnSpc>
                </a:pPr>
                <a:r>
                  <a:rPr lang="en-US" altLang="en-US"/>
                  <a:t>Actuators</a:t>
                </a:r>
              </a:p>
            </p:txBody>
          </p:sp>
        </p:grpSp>
        <p:grpSp>
          <p:nvGrpSpPr>
            <p:cNvPr id="1034" name="Group 9"/>
            <p:cNvGrpSpPr>
              <a:grpSpLocks/>
            </p:cNvGrpSpPr>
            <p:nvPr/>
          </p:nvGrpSpPr>
          <p:grpSpPr bwMode="auto">
            <a:xfrm>
              <a:off x="713" y="1384"/>
              <a:ext cx="4411" cy="1254"/>
              <a:chOff x="737" y="1360"/>
              <a:chExt cx="4411" cy="1254"/>
            </a:xfrm>
          </p:grpSpPr>
          <p:grpSp>
            <p:nvGrpSpPr>
              <p:cNvPr id="1056" name="Group 10"/>
              <p:cNvGrpSpPr>
                <a:grpSpLocks/>
              </p:cNvGrpSpPr>
              <p:nvPr/>
            </p:nvGrpSpPr>
            <p:grpSpPr bwMode="auto">
              <a:xfrm>
                <a:off x="737" y="1382"/>
                <a:ext cx="2920" cy="0"/>
                <a:chOff x="737" y="1382"/>
                <a:chExt cx="2920" cy="0"/>
              </a:xfrm>
            </p:grpSpPr>
            <p:sp>
              <p:nvSpPr>
                <p:cNvPr id="238603" name="Line 11"/>
                <p:cNvSpPr>
                  <a:spLocks noChangeShapeType="1"/>
                </p:cNvSpPr>
                <p:nvPr/>
              </p:nvSpPr>
              <p:spPr bwMode="auto">
                <a:xfrm>
                  <a:off x="3312" y="1423"/>
                  <a:ext cx="345" cy="0"/>
                </a:xfrm>
                <a:prstGeom prst="line">
                  <a:avLst/>
                </a:prstGeom>
                <a:noFill/>
                <a:ln w="25400">
                  <a:solidFill>
                    <a:schemeClr val="tx1"/>
                  </a:solidFill>
                  <a:round/>
                  <a:headEnd type="none" w="sm" len="sm"/>
                  <a:tailEnd type="triangle" w="med" len="med"/>
                </a:ln>
                <a:effectLst>
                  <a:outerShdw dist="12700" dir="16200000" algn="ctr" rotWithShape="0">
                    <a:srgbClr val="969696"/>
                  </a:outerShdw>
                </a:effectLst>
              </p:spPr>
              <p:txBody>
                <a:bodyPr/>
                <a:lstStyle/>
                <a:p>
                  <a:pPr>
                    <a:defRPr/>
                  </a:pPr>
                  <a:endParaRPr lang="en-US">
                    <a:latin typeface="Arial" pitchFamily="34" charset="0"/>
                  </a:endParaRPr>
                </a:p>
              </p:txBody>
            </p:sp>
            <p:sp>
              <p:nvSpPr>
                <p:cNvPr id="238604" name="Line 12"/>
                <p:cNvSpPr>
                  <a:spLocks noChangeShapeType="1"/>
                </p:cNvSpPr>
                <p:nvPr/>
              </p:nvSpPr>
              <p:spPr bwMode="auto">
                <a:xfrm>
                  <a:off x="2355" y="1423"/>
                  <a:ext cx="345" cy="0"/>
                </a:xfrm>
                <a:prstGeom prst="line">
                  <a:avLst/>
                </a:prstGeom>
                <a:noFill/>
                <a:ln w="25400">
                  <a:solidFill>
                    <a:schemeClr val="tx1"/>
                  </a:solidFill>
                  <a:round/>
                  <a:headEnd type="none" w="sm" len="sm"/>
                  <a:tailEnd type="triangle" w="med" len="med"/>
                </a:ln>
                <a:effectLst>
                  <a:outerShdw dist="12700" dir="16200000" algn="ctr" rotWithShape="0">
                    <a:srgbClr val="969696"/>
                  </a:outerShdw>
                </a:effectLst>
              </p:spPr>
              <p:txBody>
                <a:bodyPr/>
                <a:lstStyle/>
                <a:p>
                  <a:pPr>
                    <a:defRPr/>
                  </a:pPr>
                  <a:endParaRPr lang="en-US">
                    <a:latin typeface="Arial" pitchFamily="34" charset="0"/>
                  </a:endParaRPr>
                </a:p>
              </p:txBody>
            </p:sp>
            <p:sp>
              <p:nvSpPr>
                <p:cNvPr id="238605" name="Line 13"/>
                <p:cNvSpPr>
                  <a:spLocks noChangeShapeType="1"/>
                </p:cNvSpPr>
                <p:nvPr/>
              </p:nvSpPr>
              <p:spPr bwMode="auto">
                <a:xfrm>
                  <a:off x="1292" y="1423"/>
                  <a:ext cx="345" cy="0"/>
                </a:xfrm>
                <a:prstGeom prst="line">
                  <a:avLst/>
                </a:prstGeom>
                <a:noFill/>
                <a:ln w="25400">
                  <a:solidFill>
                    <a:schemeClr val="tx1"/>
                  </a:solidFill>
                  <a:round/>
                  <a:headEnd type="none" w="sm" len="sm"/>
                  <a:tailEnd type="triangle" w="med" len="med"/>
                </a:ln>
                <a:effectLst>
                  <a:outerShdw dist="12700" dir="16200000" algn="ctr" rotWithShape="0">
                    <a:srgbClr val="969696"/>
                  </a:outerShdw>
                </a:effectLst>
              </p:spPr>
              <p:txBody>
                <a:bodyPr/>
                <a:lstStyle/>
                <a:p>
                  <a:pPr>
                    <a:defRPr/>
                  </a:pPr>
                  <a:endParaRPr lang="en-US">
                    <a:latin typeface="Arial" pitchFamily="34" charset="0"/>
                  </a:endParaRPr>
                </a:p>
              </p:txBody>
            </p:sp>
            <p:sp>
              <p:nvSpPr>
                <p:cNvPr id="238606" name="Line 14"/>
                <p:cNvSpPr>
                  <a:spLocks noChangeShapeType="1"/>
                </p:cNvSpPr>
                <p:nvPr/>
              </p:nvSpPr>
              <p:spPr bwMode="auto">
                <a:xfrm>
                  <a:off x="737" y="1423"/>
                  <a:ext cx="318" cy="0"/>
                </a:xfrm>
                <a:prstGeom prst="line">
                  <a:avLst/>
                </a:prstGeom>
                <a:noFill/>
                <a:ln w="25400">
                  <a:solidFill>
                    <a:schemeClr val="tx1"/>
                  </a:solidFill>
                  <a:round/>
                  <a:headEnd type="none" w="sm" len="sm"/>
                  <a:tailEnd type="triangle" w="med" len="med"/>
                </a:ln>
                <a:effectLst>
                  <a:outerShdw dist="12700" dir="16200000" algn="ctr" rotWithShape="0">
                    <a:srgbClr val="969696"/>
                  </a:outerShdw>
                </a:effectLst>
              </p:spPr>
              <p:txBody>
                <a:bodyPr/>
                <a:lstStyle/>
                <a:p>
                  <a:pPr>
                    <a:defRPr/>
                  </a:pPr>
                  <a:endParaRPr lang="en-US">
                    <a:latin typeface="Arial" pitchFamily="34" charset="0"/>
                  </a:endParaRPr>
                </a:p>
              </p:txBody>
            </p:sp>
          </p:grpSp>
          <p:grpSp>
            <p:nvGrpSpPr>
              <p:cNvPr id="1057" name="Group 15"/>
              <p:cNvGrpSpPr>
                <a:grpSpLocks/>
              </p:cNvGrpSpPr>
              <p:nvPr/>
            </p:nvGrpSpPr>
            <p:grpSpPr bwMode="auto">
              <a:xfrm>
                <a:off x="1921" y="1627"/>
                <a:ext cx="186" cy="202"/>
                <a:chOff x="1700" y="2270"/>
                <a:chExt cx="186" cy="220"/>
              </a:xfrm>
            </p:grpSpPr>
            <p:sp>
              <p:nvSpPr>
                <p:cNvPr id="238608" name="Line 16"/>
                <p:cNvSpPr>
                  <a:spLocks noChangeShapeType="1"/>
                </p:cNvSpPr>
                <p:nvPr/>
              </p:nvSpPr>
              <p:spPr bwMode="auto">
                <a:xfrm>
                  <a:off x="1700" y="2271"/>
                  <a:ext cx="0" cy="219"/>
                </a:xfrm>
                <a:prstGeom prst="line">
                  <a:avLst/>
                </a:prstGeom>
                <a:noFill/>
                <a:ln w="25400">
                  <a:solidFill>
                    <a:schemeClr val="tx1"/>
                  </a:solidFill>
                  <a:round/>
                  <a:headEnd/>
                  <a:tailEnd type="triangle" w="med" len="med"/>
                </a:ln>
                <a:effectLst>
                  <a:outerShdw dist="12700" dir="16200000" algn="ctr" rotWithShape="0">
                    <a:srgbClr val="969696"/>
                  </a:outerShdw>
                </a:effectLst>
              </p:spPr>
              <p:txBody>
                <a:bodyPr wrap="none" anchor="ctr"/>
                <a:lstStyle/>
                <a:p>
                  <a:pPr>
                    <a:defRPr/>
                  </a:pPr>
                  <a:endParaRPr lang="en-US">
                    <a:latin typeface="Arial" pitchFamily="34" charset="0"/>
                  </a:endParaRPr>
                </a:p>
              </p:txBody>
            </p:sp>
            <p:sp>
              <p:nvSpPr>
                <p:cNvPr id="238609" name="Line 17"/>
                <p:cNvSpPr>
                  <a:spLocks noChangeShapeType="1"/>
                </p:cNvSpPr>
                <p:nvPr/>
              </p:nvSpPr>
              <p:spPr bwMode="auto">
                <a:xfrm flipV="1">
                  <a:off x="1886" y="2271"/>
                  <a:ext cx="0" cy="219"/>
                </a:xfrm>
                <a:prstGeom prst="line">
                  <a:avLst/>
                </a:prstGeom>
                <a:noFill/>
                <a:ln w="25400">
                  <a:solidFill>
                    <a:schemeClr val="tx1"/>
                  </a:solidFill>
                  <a:round/>
                  <a:headEnd/>
                  <a:tailEnd type="triangle" w="med" len="med"/>
                </a:ln>
                <a:effectLst>
                  <a:outerShdw dist="12700" dir="16200000" algn="ctr" rotWithShape="0">
                    <a:srgbClr val="969696"/>
                  </a:outerShdw>
                </a:effectLst>
              </p:spPr>
              <p:txBody>
                <a:bodyPr wrap="none" anchor="ctr"/>
                <a:lstStyle/>
                <a:p>
                  <a:pPr>
                    <a:defRPr/>
                  </a:pPr>
                  <a:endParaRPr lang="en-US">
                    <a:latin typeface="Arial" pitchFamily="34" charset="0"/>
                  </a:endParaRPr>
                </a:p>
              </p:txBody>
            </p:sp>
          </p:grpSp>
          <p:sp>
            <p:nvSpPr>
              <p:cNvPr id="238610" name="Freeform 18"/>
              <p:cNvSpPr>
                <a:spLocks/>
              </p:cNvSpPr>
              <p:nvPr/>
            </p:nvSpPr>
            <p:spPr bwMode="auto">
              <a:xfrm>
                <a:off x="1216" y="1530"/>
                <a:ext cx="2831" cy="1085"/>
              </a:xfrm>
              <a:custGeom>
                <a:avLst/>
                <a:gdLst/>
                <a:ahLst/>
                <a:cxnLst>
                  <a:cxn ang="0">
                    <a:pos x="2853" y="1073"/>
                  </a:cxn>
                  <a:cxn ang="0">
                    <a:pos x="0" y="1069"/>
                  </a:cxn>
                  <a:cxn ang="0">
                    <a:pos x="0" y="0"/>
                  </a:cxn>
                </a:cxnLst>
                <a:rect l="0" t="0" r="r" b="b"/>
                <a:pathLst>
                  <a:path w="2853" h="1073">
                    <a:moveTo>
                      <a:pt x="2853" y="1073"/>
                    </a:moveTo>
                    <a:lnTo>
                      <a:pt x="0" y="1069"/>
                    </a:lnTo>
                    <a:lnTo>
                      <a:pt x="0" y="0"/>
                    </a:lnTo>
                  </a:path>
                </a:pathLst>
              </a:custGeom>
              <a:noFill/>
              <a:ln w="25400" cap="flat" cmpd="sng">
                <a:solidFill>
                  <a:schemeClr val="tx1"/>
                </a:solidFill>
                <a:prstDash val="solid"/>
                <a:round/>
                <a:headEnd/>
                <a:tailEnd type="triangle" w="med" len="med"/>
              </a:ln>
              <a:effectLst>
                <a:outerShdw dist="12700" dir="16200000" algn="ctr" rotWithShape="0">
                  <a:srgbClr val="969696"/>
                </a:outerShdw>
              </a:effectLst>
            </p:spPr>
            <p:txBody>
              <a:bodyPr wrap="none" anchor="ctr"/>
              <a:lstStyle/>
              <a:p>
                <a:pPr>
                  <a:defRPr/>
                </a:pPr>
                <a:endParaRPr lang="en-US">
                  <a:latin typeface="Arial" pitchFamily="34" charset="0"/>
                </a:endParaRPr>
              </a:p>
            </p:txBody>
          </p:sp>
          <p:sp>
            <p:nvSpPr>
              <p:cNvPr id="238611" name="Freeform 19"/>
              <p:cNvSpPr>
                <a:spLocks/>
              </p:cNvSpPr>
              <p:nvPr/>
            </p:nvSpPr>
            <p:spPr bwMode="auto">
              <a:xfrm>
                <a:off x="4244" y="1360"/>
                <a:ext cx="904" cy="1254"/>
              </a:xfrm>
              <a:custGeom>
                <a:avLst/>
                <a:gdLst/>
                <a:ahLst/>
                <a:cxnLst>
                  <a:cxn ang="0">
                    <a:pos x="469" y="0"/>
                  </a:cxn>
                  <a:cxn ang="0">
                    <a:pos x="780" y="0"/>
                  </a:cxn>
                  <a:cxn ang="0">
                    <a:pos x="780" y="1073"/>
                  </a:cxn>
                  <a:cxn ang="0">
                    <a:pos x="0" y="1073"/>
                  </a:cxn>
                </a:cxnLst>
                <a:rect l="0" t="0" r="r" b="b"/>
                <a:pathLst>
                  <a:path w="780" h="1073">
                    <a:moveTo>
                      <a:pt x="469" y="0"/>
                    </a:moveTo>
                    <a:lnTo>
                      <a:pt x="780" y="0"/>
                    </a:lnTo>
                    <a:lnTo>
                      <a:pt x="780" y="1073"/>
                    </a:lnTo>
                    <a:lnTo>
                      <a:pt x="0" y="1073"/>
                    </a:lnTo>
                  </a:path>
                </a:pathLst>
              </a:custGeom>
              <a:noFill/>
              <a:ln w="25400" cap="flat" cmpd="sng">
                <a:solidFill>
                  <a:schemeClr val="tx1"/>
                </a:solidFill>
                <a:prstDash val="solid"/>
                <a:round/>
                <a:headEnd/>
                <a:tailEnd type="triangle" w="med" len="med"/>
              </a:ln>
              <a:effectLst>
                <a:outerShdw dist="12700" dir="16200000" algn="ctr" rotWithShape="0">
                  <a:srgbClr val="969696"/>
                </a:outerShdw>
              </a:effectLst>
            </p:spPr>
            <p:txBody>
              <a:bodyPr wrap="none" anchor="ctr"/>
              <a:lstStyle/>
              <a:p>
                <a:pPr>
                  <a:defRPr/>
                </a:pPr>
                <a:endParaRPr lang="en-US">
                  <a:latin typeface="Arial" pitchFamily="34" charset="0"/>
                </a:endParaRPr>
              </a:p>
            </p:txBody>
          </p:sp>
          <p:sp>
            <p:nvSpPr>
              <p:cNvPr id="238612" name="Line 20"/>
              <p:cNvSpPr>
                <a:spLocks noChangeShapeType="1"/>
              </p:cNvSpPr>
              <p:nvPr/>
            </p:nvSpPr>
            <p:spPr bwMode="auto">
              <a:xfrm flipV="1">
                <a:off x="2014" y="2410"/>
                <a:ext cx="0" cy="202"/>
              </a:xfrm>
              <a:prstGeom prst="line">
                <a:avLst/>
              </a:prstGeom>
              <a:noFill/>
              <a:ln w="25400">
                <a:solidFill>
                  <a:schemeClr val="tx1"/>
                </a:solidFill>
                <a:round/>
                <a:headEnd/>
                <a:tailEnd type="triangle" w="med" len="med"/>
              </a:ln>
              <a:effectLst>
                <a:outerShdw dist="12700" dir="16200000" algn="ctr" rotWithShape="0">
                  <a:srgbClr val="969696"/>
                </a:outerShdw>
              </a:effectLst>
            </p:spPr>
            <p:txBody>
              <a:bodyPr wrap="none" anchor="ctr"/>
              <a:lstStyle/>
              <a:p>
                <a:pPr>
                  <a:defRPr/>
                </a:pPr>
                <a:endParaRPr lang="en-US">
                  <a:latin typeface="Arial" pitchFamily="34" charset="0"/>
                </a:endParaRPr>
              </a:p>
            </p:txBody>
          </p:sp>
        </p:grpSp>
        <p:grpSp>
          <p:nvGrpSpPr>
            <p:cNvPr id="1035" name="Group 21"/>
            <p:cNvGrpSpPr>
              <a:grpSpLocks/>
            </p:cNvGrpSpPr>
            <p:nvPr/>
          </p:nvGrpSpPr>
          <p:grpSpPr bwMode="auto">
            <a:xfrm>
              <a:off x="3575" y="809"/>
              <a:ext cx="1428" cy="1074"/>
              <a:chOff x="3636" y="1464"/>
              <a:chExt cx="1428" cy="1074"/>
            </a:xfrm>
          </p:grpSpPr>
          <p:pic>
            <p:nvPicPr>
              <p:cNvPr id="1054" name="Picture 22" descr="GE-Pratt GP7000 Turbofan from Web"/>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36" y="1584"/>
                <a:ext cx="1428" cy="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5" name="Text Box 23"/>
              <p:cNvSpPr txBox="1">
                <a:spLocks noChangeArrowheads="1"/>
              </p:cNvSpPr>
              <p:nvPr/>
            </p:nvSpPr>
            <p:spPr bwMode="auto">
              <a:xfrm>
                <a:off x="3700" y="1464"/>
                <a:ext cx="1162"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spcBef>
                    <a:spcPct val="20000"/>
                  </a:spcBef>
                </a:pPr>
                <a:r>
                  <a:rPr lang="en-US" altLang="en-US"/>
                  <a:t>Engine System</a:t>
                </a:r>
              </a:p>
            </p:txBody>
          </p:sp>
        </p:grpSp>
        <p:pic>
          <p:nvPicPr>
            <p:cNvPr id="1036" name="Picture 24" descr="F119EEC"/>
            <p:cNvPicPr>
              <a:picLocks noChangeAspect="1" noChangeArrowheads="1"/>
            </p:cNvPicPr>
            <p:nvPr/>
          </p:nvPicPr>
          <p:blipFill>
            <a:blip r:embed="rId7">
              <a:clrChange>
                <a:clrFrom>
                  <a:srgbClr val="FBF6EA"/>
                </a:clrFrom>
                <a:clrTo>
                  <a:srgbClr val="FBF6EA">
                    <a:alpha val="0"/>
                  </a:srgbClr>
                </a:clrTo>
              </a:clrChange>
              <a:extLst>
                <a:ext uri="{28A0092B-C50C-407E-A947-70E740481C1C}">
                  <a14:useLocalDpi xmlns:a14="http://schemas.microsoft.com/office/drawing/2010/main" val="0"/>
                </a:ext>
              </a:extLst>
            </a:blip>
            <a:srcRect/>
            <a:stretch>
              <a:fillRect/>
            </a:stretch>
          </p:blipFill>
          <p:spPr bwMode="auto">
            <a:xfrm>
              <a:off x="1622" y="1157"/>
              <a:ext cx="735" cy="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7" name="Text Box 25"/>
            <p:cNvSpPr txBox="1">
              <a:spLocks noChangeArrowheads="1"/>
            </p:cNvSpPr>
            <p:nvPr/>
          </p:nvSpPr>
          <p:spPr bwMode="auto">
            <a:xfrm>
              <a:off x="4368" y="2234"/>
              <a:ext cx="750"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nSpc>
                  <a:spcPct val="90000"/>
                </a:lnSpc>
              </a:pPr>
              <a:r>
                <a:rPr lang="en-US" altLang="en-US"/>
                <a:t>Modeling</a:t>
              </a:r>
            </a:p>
          </p:txBody>
        </p:sp>
        <p:sp>
          <p:nvSpPr>
            <p:cNvPr id="1038" name="Text Box 26"/>
            <p:cNvSpPr txBox="1">
              <a:spLocks noChangeArrowheads="1"/>
            </p:cNvSpPr>
            <p:nvPr/>
          </p:nvSpPr>
          <p:spPr bwMode="auto">
            <a:xfrm>
              <a:off x="2975" y="2395"/>
              <a:ext cx="69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r">
                <a:spcBef>
                  <a:spcPct val="20000"/>
                </a:spcBef>
              </a:pPr>
              <a:r>
                <a:rPr lang="en-US" altLang="en-US"/>
                <a:t>Sensors</a:t>
              </a:r>
            </a:p>
          </p:txBody>
        </p:sp>
        <p:grpSp>
          <p:nvGrpSpPr>
            <p:cNvPr id="1039" name="Group 27"/>
            <p:cNvGrpSpPr>
              <a:grpSpLocks/>
            </p:cNvGrpSpPr>
            <p:nvPr/>
          </p:nvGrpSpPr>
          <p:grpSpPr bwMode="auto">
            <a:xfrm>
              <a:off x="1515" y="1854"/>
              <a:ext cx="949" cy="593"/>
              <a:chOff x="1276" y="2479"/>
              <a:chExt cx="949" cy="593"/>
            </a:xfrm>
          </p:grpSpPr>
          <p:sp>
            <p:nvSpPr>
              <p:cNvPr id="1052" name="Rectangle 28" descr="Parchment"/>
              <p:cNvSpPr>
                <a:spLocks noChangeArrowheads="1"/>
              </p:cNvSpPr>
              <p:nvPr/>
            </p:nvSpPr>
            <p:spPr bwMode="auto">
              <a:xfrm>
                <a:off x="1276" y="2479"/>
                <a:ext cx="949" cy="593"/>
              </a:xfrm>
              <a:prstGeom prst="rect">
                <a:avLst/>
              </a:prstGeom>
              <a:blipFill dpi="0" rotWithShape="0">
                <a:blip r:embed="rId8"/>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1053" name="Picture 29"/>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95" y="2511"/>
                <a:ext cx="912"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0" name="Text Box 30"/>
            <p:cNvSpPr txBox="1">
              <a:spLocks noChangeArrowheads="1"/>
            </p:cNvSpPr>
            <p:nvPr/>
          </p:nvSpPr>
          <p:spPr bwMode="auto">
            <a:xfrm>
              <a:off x="2447" y="1861"/>
              <a:ext cx="930" cy="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lnSpc>
                  <a:spcPct val="90000"/>
                </a:lnSpc>
              </a:pPr>
              <a:r>
                <a:rPr lang="en-US" altLang="en-US"/>
                <a:t>Diagnostics</a:t>
              </a:r>
            </a:p>
            <a:p>
              <a:pPr algn="l">
                <a:lnSpc>
                  <a:spcPct val="90000"/>
                </a:lnSpc>
              </a:pPr>
              <a:r>
                <a:rPr lang="en-US" altLang="en-US"/>
                <a:t>  &amp;</a:t>
              </a:r>
            </a:p>
            <a:p>
              <a:pPr algn="l">
                <a:lnSpc>
                  <a:spcPct val="90000"/>
                </a:lnSpc>
              </a:pPr>
              <a:r>
                <a:rPr lang="en-US" altLang="en-US"/>
                <a:t>Prognostics</a:t>
              </a:r>
            </a:p>
          </p:txBody>
        </p:sp>
        <p:grpSp>
          <p:nvGrpSpPr>
            <p:cNvPr id="1041" name="Group 31"/>
            <p:cNvGrpSpPr>
              <a:grpSpLocks/>
            </p:cNvGrpSpPr>
            <p:nvPr/>
          </p:nvGrpSpPr>
          <p:grpSpPr bwMode="auto">
            <a:xfrm>
              <a:off x="1004" y="1237"/>
              <a:ext cx="358" cy="362"/>
              <a:chOff x="1028" y="1213"/>
              <a:chExt cx="358" cy="362"/>
            </a:xfrm>
          </p:grpSpPr>
          <p:pic>
            <p:nvPicPr>
              <p:cNvPr id="1050" name="Picture 32" descr="Brown Dot"/>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2" y="1213"/>
                <a:ext cx="334"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1" name="Text Box 33"/>
              <p:cNvSpPr txBox="1">
                <a:spLocks noChangeArrowheads="1"/>
              </p:cNvSpPr>
              <p:nvPr/>
            </p:nvSpPr>
            <p:spPr bwMode="auto">
              <a:xfrm>
                <a:off x="1028" y="1319"/>
                <a:ext cx="351"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lnSpc>
                    <a:spcPct val="75000"/>
                  </a:lnSpc>
                </a:pPr>
                <a:r>
                  <a:rPr lang="en-US" altLang="en-US" sz="1200" b="1"/>
                  <a:t>+</a:t>
                </a:r>
              </a:p>
              <a:p>
                <a:pPr algn="l">
                  <a:lnSpc>
                    <a:spcPct val="75000"/>
                  </a:lnSpc>
                </a:pPr>
                <a:r>
                  <a:rPr lang="en-US" altLang="en-US" sz="1200" b="1"/>
                  <a:t>    -</a:t>
                </a:r>
              </a:p>
            </p:txBody>
          </p:sp>
        </p:grpSp>
        <p:sp>
          <p:nvSpPr>
            <p:cNvPr id="1042" name="Text Box 34"/>
            <p:cNvSpPr txBox="1">
              <a:spLocks noChangeArrowheads="1"/>
            </p:cNvSpPr>
            <p:nvPr/>
          </p:nvSpPr>
          <p:spPr bwMode="auto">
            <a:xfrm>
              <a:off x="537" y="1149"/>
              <a:ext cx="415"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spcBef>
                  <a:spcPct val="20000"/>
                </a:spcBef>
              </a:pPr>
              <a:r>
                <a:rPr lang="en-US" altLang="en-US"/>
                <a:t>PLA</a:t>
              </a:r>
            </a:p>
          </p:txBody>
        </p:sp>
        <p:grpSp>
          <p:nvGrpSpPr>
            <p:cNvPr id="1043" name="Group 35"/>
            <p:cNvGrpSpPr>
              <a:grpSpLocks/>
            </p:cNvGrpSpPr>
            <p:nvPr/>
          </p:nvGrpSpPr>
          <p:grpSpPr bwMode="auto">
            <a:xfrm>
              <a:off x="3664" y="2188"/>
              <a:ext cx="651" cy="608"/>
              <a:chOff x="3814" y="2374"/>
              <a:chExt cx="651" cy="608"/>
            </a:xfrm>
          </p:grpSpPr>
          <p:graphicFrame>
            <p:nvGraphicFramePr>
              <p:cNvPr id="1026" name="Object 36"/>
              <p:cNvGraphicFramePr>
                <a:graphicFrameLocks noChangeAspect="1"/>
              </p:cNvGraphicFramePr>
              <p:nvPr/>
            </p:nvGraphicFramePr>
            <p:xfrm>
              <a:off x="3814" y="2417"/>
              <a:ext cx="434" cy="322"/>
            </p:xfrm>
            <a:graphic>
              <a:graphicData uri="http://schemas.openxmlformats.org/presentationml/2006/ole">
                <mc:AlternateContent xmlns:mc="http://schemas.openxmlformats.org/markup-compatibility/2006">
                  <mc:Choice xmlns:v="urn:schemas-microsoft-com:vml" Requires="v">
                    <p:oleObj spid="_x0000_s1041" name="Canvas Drawing" r:id="rId11" imgW="11796480" imgH="11086920" progId="Canvas">
                      <p:embed/>
                    </p:oleObj>
                  </mc:Choice>
                  <mc:Fallback>
                    <p:oleObj name="Canvas Drawing" r:id="rId11" imgW="11796480" imgH="11086920" progId="Canvas">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l="2412" r="12500"/>
                          <a:stretch>
                            <a:fillRect/>
                          </a:stretch>
                        </p:blipFill>
                        <p:spPr bwMode="auto">
                          <a:xfrm>
                            <a:off x="3814" y="2417"/>
                            <a:ext cx="434" cy="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048" name="Picture 37" descr="Thin Film Heat Flux Gage"/>
              <p:cNvPicPr>
                <a:picLocks noChangeAspect="1" noChangeArrowheads="1"/>
              </p:cNvPicPr>
              <p:nvPr/>
            </p:nvPicPr>
            <p:blipFill>
              <a:blip r:embed="rId13">
                <a:extLst>
                  <a:ext uri="{28A0092B-C50C-407E-A947-70E740481C1C}">
                    <a14:useLocalDpi xmlns:a14="http://schemas.microsoft.com/office/drawing/2010/main" val="0"/>
                  </a:ext>
                </a:extLst>
              </a:blip>
              <a:srcRect l="6169" t="6233" r="7455" b="25195"/>
              <a:stretch>
                <a:fillRect/>
              </a:stretch>
            </p:blipFill>
            <p:spPr bwMode="auto">
              <a:xfrm>
                <a:off x="3991" y="2680"/>
                <a:ext cx="384"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9" name="Picture 38" descr="Chemical Sensor - NOx and CO (2)"/>
              <p:cNvPicPr>
                <a:picLocks noChangeAspect="1" noChangeArrowheads="1"/>
              </p:cNvPicPr>
              <p:nvPr/>
            </p:nvPicPr>
            <p:blipFill>
              <a:blip r:embed="rId14" cstate="print">
                <a:clrChange>
                  <a:clrFrom>
                    <a:srgbClr val="FFFFFB"/>
                  </a:clrFrom>
                  <a:clrTo>
                    <a:srgbClr val="FFFFFB">
                      <a:alpha val="0"/>
                    </a:srgbClr>
                  </a:clrTo>
                </a:clrChange>
                <a:extLst>
                  <a:ext uri="{28A0092B-C50C-407E-A947-70E740481C1C}">
                    <a14:useLocalDpi xmlns:a14="http://schemas.microsoft.com/office/drawing/2010/main" val="0"/>
                  </a:ext>
                </a:extLst>
              </a:blip>
              <a:srcRect/>
              <a:stretch>
                <a:fillRect/>
              </a:stretch>
            </p:blipFill>
            <p:spPr bwMode="auto">
              <a:xfrm>
                <a:off x="4118" y="2374"/>
                <a:ext cx="347"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44" name="Picture 39" descr="bs00580_"/>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390" y="1737"/>
              <a:ext cx="566" cy="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5" name="Text Box 40"/>
            <p:cNvSpPr txBox="1">
              <a:spLocks noChangeArrowheads="1"/>
            </p:cNvSpPr>
            <p:nvPr/>
          </p:nvSpPr>
          <p:spPr bwMode="auto">
            <a:xfrm>
              <a:off x="1633" y="926"/>
              <a:ext cx="793"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nSpc>
                  <a:spcPct val="90000"/>
                </a:lnSpc>
              </a:pPr>
              <a:r>
                <a:rPr lang="en-US" altLang="en-US"/>
                <a:t>Controller</a:t>
              </a:r>
            </a:p>
          </p:txBody>
        </p:sp>
        <p:sp>
          <p:nvSpPr>
            <p:cNvPr id="1046" name="Line 41"/>
            <p:cNvSpPr>
              <a:spLocks noChangeShapeType="1"/>
            </p:cNvSpPr>
            <p:nvPr/>
          </p:nvSpPr>
          <p:spPr bwMode="auto">
            <a:xfrm>
              <a:off x="4284" y="1598"/>
              <a:ext cx="251" cy="146"/>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47" name="Line 42"/>
            <p:cNvSpPr>
              <a:spLocks noChangeShapeType="1"/>
            </p:cNvSpPr>
            <p:nvPr/>
          </p:nvSpPr>
          <p:spPr bwMode="auto">
            <a:xfrm flipH="1">
              <a:off x="3237" y="1947"/>
              <a:ext cx="1120" cy="1"/>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extLst>
      <p:ext uri="{BB962C8B-B14F-4D97-AF65-F5344CB8AC3E}">
        <p14:creationId xmlns:p14="http://schemas.microsoft.com/office/powerpoint/2010/main" val="2105449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430C6D83-0A86-4369-B322-A8A28F275AAB}" type="slidenum">
              <a:rPr lang="en-US" altLang="en-US">
                <a:latin typeface="Times New Roman" pitchFamily="18" charset="0"/>
              </a:rPr>
              <a:pPr/>
              <a:t>6</a:t>
            </a:fld>
            <a:endParaRPr lang="en-US" altLang="en-US">
              <a:latin typeface="Times New Roman" pitchFamily="18" charset="0"/>
            </a:endParaRPr>
          </a:p>
        </p:txBody>
      </p:sp>
      <p:sp>
        <p:nvSpPr>
          <p:cNvPr id="6147" name="Rectangle 116"/>
          <p:cNvSpPr>
            <a:spLocks noGrp="1" noChangeArrowheads="1"/>
          </p:cNvSpPr>
          <p:nvPr>
            <p:ph type="title"/>
          </p:nvPr>
        </p:nvSpPr>
        <p:spPr>
          <a:xfrm>
            <a:off x="1968500" y="279400"/>
            <a:ext cx="5207000" cy="863600"/>
          </a:xfrm>
          <a:noFill/>
        </p:spPr>
        <p:txBody>
          <a:bodyPr/>
          <a:lstStyle/>
          <a:p>
            <a:pPr eaLnBrk="1" hangingPunct="1"/>
            <a:r>
              <a:rPr lang="en-US" altLang="en-US" sz="3600" dirty="0"/>
              <a:t>MVC Unique Nature</a:t>
            </a:r>
          </a:p>
        </p:txBody>
      </p:sp>
      <p:sp>
        <p:nvSpPr>
          <p:cNvPr id="6148" name="Rectangle 117"/>
          <p:cNvSpPr>
            <a:spLocks noGrp="1" noChangeArrowheads="1"/>
          </p:cNvSpPr>
          <p:nvPr>
            <p:ph type="body" idx="1"/>
          </p:nvPr>
        </p:nvSpPr>
        <p:spPr>
          <a:xfrm>
            <a:off x="414338" y="1219200"/>
            <a:ext cx="8229600" cy="4518025"/>
          </a:xfrm>
          <a:noFill/>
        </p:spPr>
        <p:txBody>
          <a:bodyPr/>
          <a:lstStyle/>
          <a:p>
            <a:pPr eaLnBrk="1" hangingPunct="1">
              <a:lnSpc>
                <a:spcPct val="90000"/>
              </a:lnSpc>
            </a:pPr>
            <a:r>
              <a:rPr lang="en-US" altLang="en-US" sz="2000" dirty="0"/>
              <a:t>Systems with &gt;1 output being controlled by &gt;1 manipulated input, with any given input affecting more than single output:  multi-input/multi-output (MIMO) </a:t>
            </a:r>
          </a:p>
          <a:p>
            <a:pPr eaLnBrk="1" hangingPunct="1">
              <a:lnSpc>
                <a:spcPct val="90000"/>
              </a:lnSpc>
            </a:pPr>
            <a:r>
              <a:rPr lang="en-US" altLang="en-US" sz="2000" dirty="0"/>
              <a:t>“Classical” methods: based primarily on frequency domain approach, extend single-input/single-output (SISO) transfer function techniques, e.g., </a:t>
            </a:r>
            <a:r>
              <a:rPr lang="en-US" altLang="en-US" sz="2000" dirty="0" err="1"/>
              <a:t>Nyquist</a:t>
            </a:r>
            <a:r>
              <a:rPr lang="en-US" altLang="en-US" sz="2000" dirty="0"/>
              <a:t>, to MIMO transfer function matrix</a:t>
            </a:r>
          </a:p>
          <a:p>
            <a:pPr eaLnBrk="1" hangingPunct="1">
              <a:lnSpc>
                <a:spcPct val="90000"/>
              </a:lnSpc>
            </a:pPr>
            <a:r>
              <a:rPr lang="en-US" altLang="en-US" sz="2000" dirty="0"/>
              <a:t>“Modern” methods: based on state-space approach, formulation of quadratic cost function resulting in linear control law typically solved through system of </a:t>
            </a:r>
            <a:r>
              <a:rPr lang="en-US" altLang="en-US" sz="2000" dirty="0" err="1"/>
              <a:t>Ricatti</a:t>
            </a:r>
            <a:r>
              <a:rPr lang="en-US" altLang="en-US" sz="2000" dirty="0"/>
              <a:t> equations</a:t>
            </a:r>
          </a:p>
          <a:p>
            <a:pPr lvl="1" eaLnBrk="1" hangingPunct="1">
              <a:lnSpc>
                <a:spcPct val="90000"/>
              </a:lnSpc>
            </a:pPr>
            <a:r>
              <a:rPr lang="en-US" altLang="en-US" sz="2000" dirty="0"/>
              <a:t>Control solution easily amenable for digital implementation</a:t>
            </a:r>
          </a:p>
          <a:p>
            <a:pPr lvl="1" eaLnBrk="1" hangingPunct="1">
              <a:lnSpc>
                <a:spcPct val="90000"/>
              </a:lnSpc>
            </a:pPr>
            <a:r>
              <a:rPr lang="en-US" altLang="en-US" sz="2000" dirty="0"/>
              <a:t>Analysis typically done using multivariable frequency domain techniques</a:t>
            </a:r>
          </a:p>
          <a:p>
            <a:pPr eaLnBrk="1" hangingPunct="1">
              <a:lnSpc>
                <a:spcPct val="90000"/>
              </a:lnSpc>
            </a:pPr>
            <a:r>
              <a:rPr lang="en-US" altLang="en-US" sz="2000" dirty="0"/>
              <a:t>Unlike simple gain &amp; phase margin measures for SISO, “robustness” determination of MVC control requires complex analyses using singular value techniques &amp; Monte Carlo simulations</a:t>
            </a:r>
          </a:p>
        </p:txBody>
      </p:sp>
      <p:sp>
        <p:nvSpPr>
          <p:cNvPr id="6149"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Tree>
    <p:extLst>
      <p:ext uri="{BB962C8B-B14F-4D97-AF65-F5344CB8AC3E}">
        <p14:creationId xmlns:p14="http://schemas.microsoft.com/office/powerpoint/2010/main" val="35462606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F6AC7CAE-5245-4EE9-A127-2CD57FD6F7A0}" type="slidenum">
              <a:rPr lang="en-US" altLang="en-US">
                <a:latin typeface="Times New Roman" pitchFamily="18" charset="0"/>
              </a:rPr>
              <a:pPr/>
              <a:t>7</a:t>
            </a:fld>
            <a:endParaRPr lang="en-US" altLang="en-US">
              <a:latin typeface="Times New Roman" pitchFamily="18" charset="0"/>
            </a:endParaRPr>
          </a:p>
        </p:txBody>
      </p:sp>
      <p:sp>
        <p:nvSpPr>
          <p:cNvPr id="7171" name="Rectangle 6"/>
          <p:cNvSpPr>
            <a:spLocks noGrp="1" noChangeArrowheads="1"/>
          </p:cNvSpPr>
          <p:nvPr>
            <p:ph type="title"/>
          </p:nvPr>
        </p:nvSpPr>
        <p:spPr>
          <a:xfrm>
            <a:off x="1372394" y="304800"/>
            <a:ext cx="6399212" cy="896937"/>
          </a:xfrm>
        </p:spPr>
        <p:txBody>
          <a:bodyPr/>
          <a:lstStyle/>
          <a:p>
            <a:pPr eaLnBrk="1" hangingPunct="1"/>
            <a:r>
              <a:rPr lang="en-US" altLang="en-US" sz="3600" dirty="0"/>
              <a:t>MVC Benefits &amp; Capabilities</a:t>
            </a:r>
          </a:p>
        </p:txBody>
      </p:sp>
      <p:sp>
        <p:nvSpPr>
          <p:cNvPr id="7172" name="Rectangle 7"/>
          <p:cNvSpPr>
            <a:spLocks noGrp="1" noChangeArrowheads="1"/>
          </p:cNvSpPr>
          <p:nvPr>
            <p:ph type="body" idx="1"/>
          </p:nvPr>
        </p:nvSpPr>
        <p:spPr>
          <a:xfrm>
            <a:off x="455613" y="1295400"/>
            <a:ext cx="8229600" cy="4186237"/>
          </a:xfrm>
          <a:noFill/>
        </p:spPr>
        <p:txBody>
          <a:bodyPr>
            <a:normAutofit lnSpcReduction="10000"/>
          </a:bodyPr>
          <a:lstStyle/>
          <a:p>
            <a:pPr eaLnBrk="1" hangingPunct="1">
              <a:lnSpc>
                <a:spcPct val="90000"/>
              </a:lnSpc>
            </a:pPr>
            <a:r>
              <a:rPr lang="en-US" altLang="en-US" sz="2200" dirty="0"/>
              <a:t>“1-step” control solution for complex </a:t>
            </a:r>
            <a:r>
              <a:rPr lang="en-US" altLang="en-US" sz="2200" dirty="0" err="1"/>
              <a:t>intercoupled</a:t>
            </a:r>
            <a:r>
              <a:rPr lang="en-US" altLang="en-US" sz="2200" dirty="0"/>
              <a:t> systems</a:t>
            </a:r>
          </a:p>
          <a:p>
            <a:pPr lvl="1" eaLnBrk="1" hangingPunct="1">
              <a:lnSpc>
                <a:spcPct val="90000"/>
              </a:lnSpc>
            </a:pPr>
            <a:r>
              <a:rPr lang="en-US" altLang="en-US" sz="2200" dirty="0"/>
              <a:t>Decoupled command tracking</a:t>
            </a:r>
          </a:p>
          <a:p>
            <a:pPr lvl="1" eaLnBrk="1" hangingPunct="1">
              <a:lnSpc>
                <a:spcPct val="90000"/>
              </a:lnSpc>
            </a:pPr>
            <a:r>
              <a:rPr lang="en-US" altLang="en-US" sz="2200" dirty="0"/>
              <a:t>“Optimal” control usage</a:t>
            </a:r>
          </a:p>
          <a:p>
            <a:pPr eaLnBrk="1" hangingPunct="1">
              <a:lnSpc>
                <a:spcPct val="90000"/>
              </a:lnSpc>
            </a:pPr>
            <a:r>
              <a:rPr lang="en-US" altLang="en-US" sz="2200" dirty="0"/>
              <a:t>When to use MVC:</a:t>
            </a:r>
          </a:p>
          <a:p>
            <a:pPr lvl="1" eaLnBrk="1" hangingPunct="1">
              <a:lnSpc>
                <a:spcPct val="90000"/>
              </a:lnSpc>
            </a:pPr>
            <a:r>
              <a:rPr lang="en-US" altLang="en-US" sz="2200" dirty="0"/>
              <a:t>System has high level of input/output coupling &amp; not much separation in loop bandwidths</a:t>
            </a:r>
          </a:p>
          <a:p>
            <a:pPr lvl="1" eaLnBrk="1" hangingPunct="1">
              <a:lnSpc>
                <a:spcPct val="90000"/>
              </a:lnSpc>
            </a:pPr>
            <a:r>
              <a:rPr lang="en-US" altLang="en-US" sz="2200" dirty="0"/>
              <a:t>Physics of problem are reasonably well-understood to be able to use “design handles” effectively</a:t>
            </a:r>
          </a:p>
          <a:p>
            <a:pPr lvl="1" eaLnBrk="1" hangingPunct="1">
              <a:lnSpc>
                <a:spcPct val="90000"/>
              </a:lnSpc>
            </a:pPr>
            <a:r>
              <a:rPr lang="en-US" altLang="en-US" sz="2200" dirty="0"/>
              <a:t>System is complex with large number of states</a:t>
            </a:r>
          </a:p>
          <a:p>
            <a:pPr lvl="1" eaLnBrk="1" hangingPunct="1">
              <a:lnSpc>
                <a:spcPct val="90000"/>
              </a:lnSpc>
            </a:pPr>
            <a:r>
              <a:rPr lang="en-US" altLang="en-US" sz="2200" dirty="0"/>
              <a:t>When sequential SISO loop closure will not meet performance requirements!</a:t>
            </a:r>
          </a:p>
          <a:p>
            <a:pPr eaLnBrk="1" hangingPunct="1">
              <a:lnSpc>
                <a:spcPct val="90000"/>
              </a:lnSpc>
            </a:pPr>
            <a:r>
              <a:rPr lang="en-US" altLang="en-US" sz="2200" b="1" dirty="0"/>
              <a:t>Remember: MVC cannot make 747 fly like F-16 !</a:t>
            </a:r>
          </a:p>
          <a:p>
            <a:pPr eaLnBrk="1" hangingPunct="1">
              <a:lnSpc>
                <a:spcPct val="90000"/>
              </a:lnSpc>
              <a:buFontTx/>
              <a:buNone/>
            </a:pPr>
            <a:endParaRPr lang="en-US" altLang="en-US" sz="2200" dirty="0"/>
          </a:p>
        </p:txBody>
      </p:sp>
      <p:sp>
        <p:nvSpPr>
          <p:cNvPr id="7173"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Tree>
    <p:extLst>
      <p:ext uri="{BB962C8B-B14F-4D97-AF65-F5344CB8AC3E}">
        <p14:creationId xmlns:p14="http://schemas.microsoft.com/office/powerpoint/2010/main" val="19944396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6DB3EE1D-FB27-43F3-BEDC-CC74EA25EA96}" type="slidenum">
              <a:rPr lang="en-US" altLang="en-US">
                <a:latin typeface="Times New Roman" pitchFamily="18" charset="0"/>
              </a:rPr>
              <a:pPr/>
              <a:t>8</a:t>
            </a:fld>
            <a:endParaRPr lang="en-US" altLang="en-US">
              <a:latin typeface="Times New Roman" pitchFamily="18" charset="0"/>
            </a:endParaRPr>
          </a:p>
        </p:txBody>
      </p:sp>
      <p:sp>
        <p:nvSpPr>
          <p:cNvPr id="8195" name="Rectangle 2"/>
          <p:cNvSpPr>
            <a:spLocks noGrp="1" noChangeArrowheads="1"/>
          </p:cNvSpPr>
          <p:nvPr>
            <p:ph type="title"/>
          </p:nvPr>
        </p:nvSpPr>
        <p:spPr>
          <a:xfrm>
            <a:off x="457200" y="228600"/>
            <a:ext cx="8229600" cy="1143000"/>
          </a:xfrm>
          <a:noFill/>
        </p:spPr>
        <p:txBody>
          <a:bodyPr/>
          <a:lstStyle/>
          <a:p>
            <a:pPr eaLnBrk="1" hangingPunct="1"/>
            <a:r>
              <a:rPr lang="en-US" altLang="en-US" sz="3600" dirty="0"/>
              <a:t>Typical MVC Approaches</a:t>
            </a:r>
          </a:p>
        </p:txBody>
      </p:sp>
      <p:sp>
        <p:nvSpPr>
          <p:cNvPr id="8196" name="Rectangle 3"/>
          <p:cNvSpPr>
            <a:spLocks noGrp="1" noChangeArrowheads="1"/>
          </p:cNvSpPr>
          <p:nvPr>
            <p:ph type="body" idx="1"/>
          </p:nvPr>
        </p:nvSpPr>
        <p:spPr>
          <a:xfrm>
            <a:off x="455614" y="1219200"/>
            <a:ext cx="8447087" cy="1231900"/>
          </a:xfrm>
          <a:noFill/>
        </p:spPr>
        <p:txBody>
          <a:bodyPr>
            <a:normAutofit lnSpcReduction="10000"/>
          </a:bodyPr>
          <a:lstStyle/>
          <a:p>
            <a:pPr eaLnBrk="1" hangingPunct="1">
              <a:lnSpc>
                <a:spcPct val="90000"/>
              </a:lnSpc>
            </a:pPr>
            <a:r>
              <a:rPr lang="en-US" altLang="en-US" sz="2000" dirty="0"/>
              <a:t>Loop shaping techniques such as LQG/LTR, H-infinity, Mu-synthesis</a:t>
            </a:r>
          </a:p>
          <a:p>
            <a:pPr lvl="1" eaLnBrk="1" hangingPunct="1">
              <a:lnSpc>
                <a:spcPct val="90000"/>
              </a:lnSpc>
            </a:pPr>
            <a:r>
              <a:rPr lang="en-US" altLang="en-US" sz="2000" dirty="0"/>
              <a:t>Trade-off between performance, robustness &amp; control usage</a:t>
            </a:r>
          </a:p>
          <a:p>
            <a:pPr lvl="1" eaLnBrk="1" hangingPunct="1">
              <a:lnSpc>
                <a:spcPct val="90000"/>
              </a:lnSpc>
            </a:pPr>
            <a:r>
              <a:rPr lang="en-US" altLang="en-US" sz="2000" dirty="0"/>
              <a:t>Control objectives are indirectly reflected in formulation—requiring iteration to ensure objectives are met</a:t>
            </a:r>
          </a:p>
        </p:txBody>
      </p:sp>
      <p:sp>
        <p:nvSpPr>
          <p:cNvPr id="8197"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pic>
        <p:nvPicPr>
          <p:cNvPr id="8198" name="Picture 5" descr="Control_Synthes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2438400"/>
            <a:ext cx="4325938"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 Box 6"/>
          <p:cNvSpPr txBox="1">
            <a:spLocks noChangeArrowheads="1"/>
          </p:cNvSpPr>
          <p:nvPr/>
        </p:nvSpPr>
        <p:spPr bwMode="auto">
          <a:xfrm>
            <a:off x="4962526" y="2743200"/>
            <a:ext cx="418147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buFontTx/>
              <a:buChar char="•"/>
            </a:pPr>
            <a:r>
              <a:rPr lang="en-US" altLang="en-US" dirty="0"/>
              <a:t> </a:t>
            </a:r>
            <a:r>
              <a:rPr lang="en-US" altLang="en-US" sz="2000" dirty="0"/>
              <a:t>Critical to formulate problem such that it reflects design goals</a:t>
            </a:r>
          </a:p>
          <a:p>
            <a:pPr lvl="1" algn="l" eaLnBrk="1" hangingPunct="1">
              <a:buFontTx/>
              <a:buChar char="-"/>
            </a:pPr>
            <a:r>
              <a:rPr lang="en-US" altLang="en-US" sz="2000" dirty="0"/>
              <a:t> Control rate weighting to reflect rate limits</a:t>
            </a:r>
          </a:p>
          <a:p>
            <a:pPr lvl="1" algn="l" eaLnBrk="1" hangingPunct="1">
              <a:buFontTx/>
              <a:buChar char="-"/>
            </a:pPr>
            <a:r>
              <a:rPr lang="en-US" altLang="en-US" sz="2000" dirty="0"/>
              <a:t> Scaling to accommodate large variations in dimensions</a:t>
            </a:r>
          </a:p>
        </p:txBody>
      </p:sp>
      <p:sp>
        <p:nvSpPr>
          <p:cNvPr id="8200" name="Text Box 7"/>
          <p:cNvSpPr txBox="1">
            <a:spLocks noChangeArrowheads="1"/>
          </p:cNvSpPr>
          <p:nvPr/>
        </p:nvSpPr>
        <p:spPr bwMode="auto">
          <a:xfrm>
            <a:off x="276226" y="5286375"/>
            <a:ext cx="88677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buFontTx/>
              <a:buChar char="•"/>
            </a:pPr>
            <a:r>
              <a:rPr lang="en-US" altLang="en-US" sz="2000"/>
              <a:t>Typical state-based approaches have controller order </a:t>
            </a:r>
            <a:r>
              <a:rPr lang="en-US" altLang="en-US" sz="2000" u="sng"/>
              <a:t>&gt;</a:t>
            </a:r>
            <a:r>
              <a:rPr lang="en-US" altLang="en-US" sz="2000"/>
              <a:t> “plant” order; controller order reduction becomes necessary</a:t>
            </a:r>
            <a:endParaRPr lang="en-US" altLang="en-US"/>
          </a:p>
        </p:txBody>
      </p:sp>
    </p:spTree>
    <p:extLst>
      <p:ext uri="{BB962C8B-B14F-4D97-AF65-F5344CB8AC3E}">
        <p14:creationId xmlns:p14="http://schemas.microsoft.com/office/powerpoint/2010/main" val="3422641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55EB89DD-986A-492D-B12B-2D981F2EF229}" type="slidenum">
              <a:rPr lang="en-US" altLang="en-US">
                <a:latin typeface="Times New Roman" pitchFamily="18" charset="0"/>
              </a:rPr>
              <a:pPr/>
              <a:t>9</a:t>
            </a:fld>
            <a:endParaRPr lang="en-US" altLang="en-US">
              <a:latin typeface="Times New Roman" pitchFamily="18" charset="0"/>
            </a:endParaRPr>
          </a:p>
        </p:txBody>
      </p:sp>
      <p:sp>
        <p:nvSpPr>
          <p:cNvPr id="9219" name="Rectangle 2"/>
          <p:cNvSpPr>
            <a:spLocks noGrp="1" noChangeArrowheads="1"/>
          </p:cNvSpPr>
          <p:nvPr>
            <p:ph type="title"/>
          </p:nvPr>
        </p:nvSpPr>
        <p:spPr>
          <a:xfrm>
            <a:off x="533400" y="381000"/>
            <a:ext cx="8991600" cy="1143000"/>
          </a:xfrm>
          <a:noFill/>
        </p:spPr>
        <p:txBody>
          <a:bodyPr>
            <a:normAutofit/>
          </a:bodyPr>
          <a:lstStyle/>
          <a:p>
            <a:pPr eaLnBrk="1" hangingPunct="1"/>
            <a:r>
              <a:rPr lang="en-US" altLang="en-US" sz="2800" dirty="0"/>
              <a:t>MVC Design </a:t>
            </a:r>
            <a:r>
              <a:rPr lang="en-US" altLang="en-US" sz="2800" dirty="0" smtClean="0"/>
              <a:t>Challenges: Right </a:t>
            </a:r>
            <a:r>
              <a:rPr lang="en-US" altLang="en-US" sz="2800" dirty="0"/>
              <a:t>Problem Formulation</a:t>
            </a:r>
          </a:p>
        </p:txBody>
      </p:sp>
      <p:sp>
        <p:nvSpPr>
          <p:cNvPr id="9220" name="Rectangle 3"/>
          <p:cNvSpPr>
            <a:spLocks noGrp="1" noChangeArrowheads="1"/>
          </p:cNvSpPr>
          <p:nvPr>
            <p:ph type="body" idx="1"/>
          </p:nvPr>
        </p:nvSpPr>
        <p:spPr>
          <a:xfrm>
            <a:off x="455614" y="1295400"/>
            <a:ext cx="8194675" cy="4600575"/>
          </a:xfrm>
          <a:noFill/>
        </p:spPr>
        <p:txBody>
          <a:bodyPr/>
          <a:lstStyle/>
          <a:p>
            <a:pPr eaLnBrk="1" hangingPunct="1">
              <a:lnSpc>
                <a:spcPct val="90000"/>
              </a:lnSpc>
            </a:pPr>
            <a:r>
              <a:rPr lang="en-US" altLang="en-US" sz="2400" dirty="0"/>
              <a:t>Synthesis methods based on mathematical formulation that allows for “easier” solution</a:t>
            </a:r>
            <a:r>
              <a:rPr lang="en-US" altLang="en-US" sz="2600" dirty="0"/>
              <a:t>—</a:t>
            </a:r>
            <a:r>
              <a:rPr lang="en-US" altLang="en-US" sz="2400" dirty="0"/>
              <a:t>only indirectly address  control objectives</a:t>
            </a:r>
          </a:p>
          <a:p>
            <a:pPr eaLnBrk="1" hangingPunct="1">
              <a:lnSpc>
                <a:spcPct val="90000"/>
              </a:lnSpc>
            </a:pPr>
            <a:r>
              <a:rPr lang="en-US" altLang="en-US" sz="2400" dirty="0"/>
              <a:t>Numerical stability might require some modifications:</a:t>
            </a:r>
          </a:p>
          <a:p>
            <a:pPr lvl="1" eaLnBrk="1" hangingPunct="1">
              <a:lnSpc>
                <a:spcPct val="90000"/>
              </a:lnSpc>
            </a:pPr>
            <a:r>
              <a:rPr lang="en-US" altLang="en-US" sz="2000" dirty="0"/>
              <a:t>Scaling (discussed earlier)</a:t>
            </a:r>
          </a:p>
          <a:p>
            <a:pPr lvl="1" eaLnBrk="1" hangingPunct="1">
              <a:lnSpc>
                <a:spcPct val="90000"/>
              </a:lnSpc>
            </a:pPr>
            <a:r>
              <a:rPr lang="en-US" altLang="en-US" sz="2000" dirty="0"/>
              <a:t>Replacing pure integrators with “slow poles”</a:t>
            </a:r>
          </a:p>
          <a:p>
            <a:pPr eaLnBrk="1" hangingPunct="1">
              <a:lnSpc>
                <a:spcPct val="90000"/>
              </a:lnSpc>
            </a:pPr>
            <a:r>
              <a:rPr lang="en-US" altLang="en-US" sz="2400" dirty="0"/>
              <a:t>Overlooking key physics of problem in process of formulating “design plant” can lead to problems</a:t>
            </a:r>
          </a:p>
          <a:p>
            <a:pPr lvl="1" eaLnBrk="1" hangingPunct="1">
              <a:lnSpc>
                <a:spcPct val="90000"/>
              </a:lnSpc>
            </a:pPr>
            <a:r>
              <a:rPr lang="en-US" altLang="en-US" sz="2000" dirty="0"/>
              <a:t>Control effector blending</a:t>
            </a:r>
          </a:p>
          <a:p>
            <a:pPr lvl="1" eaLnBrk="1" hangingPunct="1">
              <a:lnSpc>
                <a:spcPct val="90000"/>
              </a:lnSpc>
            </a:pPr>
            <a:r>
              <a:rPr lang="en-US" altLang="en-US" sz="2000" dirty="0"/>
              <a:t>Addressing nonlinearities</a:t>
            </a:r>
          </a:p>
          <a:p>
            <a:pPr lvl="1" eaLnBrk="1" hangingPunct="1">
              <a:lnSpc>
                <a:spcPct val="90000"/>
              </a:lnSpc>
            </a:pPr>
            <a:r>
              <a:rPr lang="en-US" altLang="en-US" sz="2000" dirty="0"/>
              <a:t>Controller stability</a:t>
            </a:r>
          </a:p>
          <a:p>
            <a:pPr lvl="1" eaLnBrk="1" hangingPunct="1">
              <a:lnSpc>
                <a:spcPct val="90000"/>
              </a:lnSpc>
              <a:buFontTx/>
              <a:buNone/>
            </a:pPr>
            <a:endParaRPr lang="en-US" altLang="en-US" sz="2000" dirty="0"/>
          </a:p>
        </p:txBody>
      </p:sp>
      <p:sp>
        <p:nvSpPr>
          <p:cNvPr id="9221"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Tree>
    <p:extLst>
      <p:ext uri="{BB962C8B-B14F-4D97-AF65-F5344CB8AC3E}">
        <p14:creationId xmlns:p14="http://schemas.microsoft.com/office/powerpoint/2010/main" val="19183245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BD4898EB-C5FC-4EF1-8222-BE2B6B591901}" type="slidenum">
              <a:rPr lang="en-US" altLang="en-US">
                <a:latin typeface="Times New Roman" pitchFamily="18" charset="0"/>
              </a:rPr>
              <a:pPr/>
              <a:t>10</a:t>
            </a:fld>
            <a:endParaRPr lang="en-US" altLang="en-US">
              <a:latin typeface="Times New Roman" pitchFamily="18" charset="0"/>
            </a:endParaRPr>
          </a:p>
        </p:txBody>
      </p:sp>
      <p:sp>
        <p:nvSpPr>
          <p:cNvPr id="10243" name="Rectangle 2"/>
          <p:cNvSpPr>
            <a:spLocks noGrp="1" noChangeArrowheads="1"/>
          </p:cNvSpPr>
          <p:nvPr>
            <p:ph type="title"/>
          </p:nvPr>
        </p:nvSpPr>
        <p:spPr>
          <a:xfrm>
            <a:off x="777498" y="381000"/>
            <a:ext cx="8229600" cy="1143000"/>
          </a:xfrm>
          <a:noFill/>
        </p:spPr>
        <p:txBody>
          <a:bodyPr>
            <a:normAutofit/>
          </a:bodyPr>
          <a:lstStyle/>
          <a:p>
            <a:r>
              <a:rPr lang="en-US" altLang="en-US" sz="2800" dirty="0"/>
              <a:t>MVC Design </a:t>
            </a:r>
            <a:r>
              <a:rPr lang="en-US" altLang="en-US" sz="2800" dirty="0" smtClean="0"/>
              <a:t>Challenges: Control </a:t>
            </a:r>
            <a:r>
              <a:rPr lang="en-US" altLang="en-US" sz="2800" dirty="0"/>
              <a:t>Effector Blending</a:t>
            </a:r>
          </a:p>
        </p:txBody>
      </p:sp>
      <p:sp>
        <p:nvSpPr>
          <p:cNvPr id="10244" name="Rectangle 3"/>
          <p:cNvSpPr>
            <a:spLocks noGrp="1" noChangeArrowheads="1"/>
          </p:cNvSpPr>
          <p:nvPr>
            <p:ph type="body" idx="1"/>
          </p:nvPr>
        </p:nvSpPr>
        <p:spPr>
          <a:xfrm>
            <a:off x="152400" y="1066800"/>
            <a:ext cx="8839200" cy="2332038"/>
          </a:xfrm>
          <a:noFill/>
        </p:spPr>
        <p:txBody>
          <a:bodyPr>
            <a:normAutofit/>
          </a:bodyPr>
          <a:lstStyle/>
          <a:p>
            <a:pPr eaLnBrk="1" hangingPunct="1">
              <a:lnSpc>
                <a:spcPct val="80000"/>
              </a:lnSpc>
            </a:pPr>
            <a:r>
              <a:rPr lang="en-US" altLang="en-US" sz="2200" dirty="0"/>
              <a:t>Typical quadratic type formulations can result in controls “fighting” each other, specially if 2 control effectors have very similar influence on plant</a:t>
            </a:r>
          </a:p>
          <a:p>
            <a:pPr eaLnBrk="1" hangingPunct="1">
              <a:lnSpc>
                <a:spcPct val="80000"/>
              </a:lnSpc>
            </a:pPr>
            <a:r>
              <a:rPr lang="en-US" altLang="en-US" sz="2200" dirty="0"/>
              <a:t>Use knowledge of problem physics to “blend” or “gang” control effectors into pseudo-controls</a:t>
            </a:r>
          </a:p>
          <a:p>
            <a:pPr lvl="1" eaLnBrk="1" hangingPunct="1">
              <a:lnSpc>
                <a:spcPct val="80000"/>
              </a:lnSpc>
            </a:pPr>
            <a:r>
              <a:rPr lang="en-US" altLang="en-US" sz="2200" dirty="0"/>
              <a:t>Typically blend physical effectors into effective force &amp; moment generators</a:t>
            </a:r>
          </a:p>
        </p:txBody>
      </p:sp>
      <p:sp>
        <p:nvSpPr>
          <p:cNvPr id="10245"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pic>
        <p:nvPicPr>
          <p:cNvPr id="10246" name="Picture 9" descr="Control_Effectors_for_E-7D_Aircraft"/>
          <p:cNvPicPr>
            <a:picLocks noChangeAspect="1" noChangeArrowheads="1"/>
          </p:cNvPicPr>
          <p:nvPr/>
        </p:nvPicPr>
        <p:blipFill>
          <a:blip r:embed="rId4">
            <a:extLst>
              <a:ext uri="{28A0092B-C50C-407E-A947-70E740481C1C}">
                <a14:useLocalDpi xmlns:a14="http://schemas.microsoft.com/office/drawing/2010/main" val="0"/>
              </a:ext>
            </a:extLst>
          </a:blip>
          <a:srcRect b="13483"/>
          <a:stretch>
            <a:fillRect/>
          </a:stretch>
        </p:blipFill>
        <p:spPr bwMode="auto">
          <a:xfrm>
            <a:off x="1383302" y="3124200"/>
            <a:ext cx="6377397" cy="28956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952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36EE7C86-7260-4361-8BA3-112B7F2963B5}" type="slidenum">
              <a:rPr lang="en-US" altLang="en-US">
                <a:latin typeface="Times New Roman" pitchFamily="18" charset="0"/>
              </a:rPr>
              <a:pPr/>
              <a:t>11</a:t>
            </a:fld>
            <a:endParaRPr lang="en-US" altLang="en-US">
              <a:latin typeface="Times New Roman" pitchFamily="18" charset="0"/>
            </a:endParaRPr>
          </a:p>
        </p:txBody>
      </p:sp>
      <p:sp>
        <p:nvSpPr>
          <p:cNvPr id="11267" name="Rectangle 2"/>
          <p:cNvSpPr>
            <a:spLocks noGrp="1" noChangeArrowheads="1"/>
          </p:cNvSpPr>
          <p:nvPr>
            <p:ph type="title"/>
          </p:nvPr>
        </p:nvSpPr>
        <p:spPr>
          <a:xfrm>
            <a:off x="791736" y="381000"/>
            <a:ext cx="8610512" cy="1143000"/>
          </a:xfrm>
        </p:spPr>
        <p:txBody>
          <a:bodyPr/>
          <a:lstStyle/>
          <a:p>
            <a:pPr eaLnBrk="1" hangingPunct="1"/>
            <a:r>
              <a:rPr lang="en-US" altLang="en-US" sz="2400" dirty="0"/>
              <a:t>MVC Design Challenges: Control Effector Blending (</a:t>
            </a:r>
            <a:r>
              <a:rPr lang="en-US" altLang="en-US" sz="2400" dirty="0" smtClean="0"/>
              <a:t>cont.)</a:t>
            </a:r>
            <a:endParaRPr lang="en-US" altLang="en-US" sz="2400" dirty="0"/>
          </a:p>
        </p:txBody>
      </p:sp>
      <p:sp>
        <p:nvSpPr>
          <p:cNvPr id="11268" name="Rectangle 3"/>
          <p:cNvSpPr>
            <a:spLocks noGrp="1" noChangeArrowheads="1"/>
          </p:cNvSpPr>
          <p:nvPr>
            <p:ph type="body" idx="1"/>
          </p:nvPr>
        </p:nvSpPr>
        <p:spPr>
          <a:xfrm>
            <a:off x="228600" y="1752600"/>
            <a:ext cx="4235450" cy="4113213"/>
          </a:xfrm>
          <a:noFill/>
        </p:spPr>
        <p:txBody>
          <a:bodyPr/>
          <a:lstStyle/>
          <a:p>
            <a:pPr marL="0" indent="0" eaLnBrk="1" hangingPunct="1">
              <a:buNone/>
            </a:pPr>
            <a:r>
              <a:rPr lang="en-US" altLang="en-US" sz="2400" dirty="0"/>
              <a:t>RCS blending for STOVL aircraft</a:t>
            </a:r>
          </a:p>
          <a:p>
            <a:pPr marL="684133" lvl="1" indent="-395242" eaLnBrk="1" hangingPunct="1">
              <a:buFontTx/>
              <a:buChar char="•"/>
            </a:pPr>
            <a:r>
              <a:rPr lang="en-US" altLang="en-US" sz="2400" dirty="0"/>
              <a:t>Use 3 “effective” RCS areas</a:t>
            </a:r>
          </a:p>
          <a:p>
            <a:pPr marL="684133" lvl="1" indent="-395242" eaLnBrk="1" hangingPunct="1">
              <a:buFontTx/>
              <a:buChar char="•"/>
            </a:pPr>
            <a:r>
              <a:rPr lang="en-US" altLang="en-US" sz="2400" dirty="0"/>
              <a:t>Allows formulating  “design plant” such that it reflects how control effectors are actually used</a:t>
            </a:r>
          </a:p>
        </p:txBody>
      </p:sp>
      <p:sp>
        <p:nvSpPr>
          <p:cNvPr id="11269"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pic>
        <p:nvPicPr>
          <p:cNvPr id="11270" name="Picture 5" descr="RCS_Area_Distribution_Logic_for_Control_Implementation"/>
          <p:cNvPicPr>
            <a:picLocks noChangeAspect="1" noChangeArrowheads="1"/>
          </p:cNvPicPr>
          <p:nvPr/>
        </p:nvPicPr>
        <p:blipFill>
          <a:blip r:embed="rId4">
            <a:extLst>
              <a:ext uri="{28A0092B-C50C-407E-A947-70E740481C1C}">
                <a14:useLocalDpi xmlns:a14="http://schemas.microsoft.com/office/drawing/2010/main" val="0"/>
              </a:ext>
            </a:extLst>
          </a:blip>
          <a:srcRect b="6271"/>
          <a:stretch>
            <a:fillRect/>
          </a:stretch>
        </p:blipFill>
        <p:spPr bwMode="auto">
          <a:xfrm>
            <a:off x="4495800" y="1564772"/>
            <a:ext cx="4571912" cy="437882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6391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4C6C3DAA-B8A3-4396-BEF8-22C585C7EE70}" type="slidenum">
              <a:rPr lang="en-US" altLang="en-US">
                <a:latin typeface="Times New Roman" pitchFamily="18" charset="0"/>
              </a:rPr>
              <a:pPr/>
              <a:t>12</a:t>
            </a:fld>
            <a:endParaRPr lang="en-US" altLang="en-US">
              <a:latin typeface="Times New Roman" pitchFamily="18" charset="0"/>
            </a:endParaRPr>
          </a:p>
        </p:txBody>
      </p:sp>
      <p:sp>
        <p:nvSpPr>
          <p:cNvPr id="12291" name="Rectangle 2"/>
          <p:cNvSpPr>
            <a:spLocks noGrp="1" noChangeArrowheads="1"/>
          </p:cNvSpPr>
          <p:nvPr>
            <p:ph type="title"/>
          </p:nvPr>
        </p:nvSpPr>
        <p:spPr>
          <a:xfrm>
            <a:off x="838200" y="381000"/>
            <a:ext cx="8229600" cy="1143000"/>
          </a:xfrm>
        </p:spPr>
        <p:txBody>
          <a:bodyPr>
            <a:normAutofit/>
          </a:bodyPr>
          <a:lstStyle/>
          <a:p>
            <a:pPr eaLnBrk="1" hangingPunct="1"/>
            <a:r>
              <a:rPr lang="en-US" altLang="en-US" sz="2800" dirty="0"/>
              <a:t>MVC Design Challenges: Addressing Nonlinearities</a:t>
            </a:r>
          </a:p>
        </p:txBody>
      </p:sp>
      <p:sp>
        <p:nvSpPr>
          <p:cNvPr id="12293"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
        <p:nvSpPr>
          <p:cNvPr id="12294" name="Rectangle 5"/>
          <p:cNvSpPr>
            <a:spLocks noChangeArrowheads="1"/>
          </p:cNvSpPr>
          <p:nvPr/>
        </p:nvSpPr>
        <p:spPr bwMode="auto">
          <a:xfrm>
            <a:off x="485776" y="1312863"/>
            <a:ext cx="8388350" cy="470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lnSpc>
                <a:spcPct val="80000"/>
              </a:lnSpc>
              <a:spcBef>
                <a:spcPct val="20000"/>
              </a:spcBef>
              <a:buFontTx/>
              <a:buChar char="•"/>
            </a:pPr>
            <a:r>
              <a:rPr lang="en-US" altLang="en-US" sz="2000" dirty="0"/>
              <a:t>Linear control design methods assume that “plant” behaves linearly in neighborhood of design point</a:t>
            </a:r>
          </a:p>
          <a:p>
            <a:pPr lvl="1" eaLnBrk="1" hangingPunct="1">
              <a:lnSpc>
                <a:spcPct val="80000"/>
              </a:lnSpc>
              <a:spcBef>
                <a:spcPct val="10000"/>
              </a:spcBef>
              <a:buFontTx/>
              <a:buChar char="–"/>
            </a:pPr>
            <a:r>
              <a:rPr lang="en-US" altLang="en-US" sz="2000" dirty="0"/>
              <a:t>Not always true for some nonlinearities: </a:t>
            </a:r>
            <a:r>
              <a:rPr lang="en-US" altLang="en-US" sz="2000" dirty="0" err="1"/>
              <a:t>eg</a:t>
            </a:r>
            <a:r>
              <a:rPr lang="en-US" altLang="en-US" sz="2000" dirty="0"/>
              <a:t>. Hysteresis, </a:t>
            </a:r>
            <a:r>
              <a:rPr lang="en-US" altLang="en-US" sz="2000" dirty="0" err="1"/>
              <a:t>Stiction</a:t>
            </a:r>
            <a:r>
              <a:rPr lang="en-US" altLang="en-US" sz="2000" dirty="0"/>
              <a:t>, Absolute value etc.</a:t>
            </a:r>
          </a:p>
          <a:p>
            <a:pPr algn="l" eaLnBrk="1" hangingPunct="1">
              <a:lnSpc>
                <a:spcPct val="80000"/>
              </a:lnSpc>
              <a:spcBef>
                <a:spcPct val="20000"/>
              </a:spcBef>
              <a:buFontTx/>
              <a:buChar char="•"/>
            </a:pPr>
            <a:r>
              <a:rPr lang="en-US" altLang="en-US" sz="2000" dirty="0" smtClean="0"/>
              <a:t>For </a:t>
            </a:r>
            <a:r>
              <a:rPr lang="en-US" altLang="en-US" sz="2000" dirty="0"/>
              <a:t>STOVL example:</a:t>
            </a:r>
          </a:p>
          <a:p>
            <a:pPr lvl="1" algn="l" eaLnBrk="1" hangingPunct="1">
              <a:lnSpc>
                <a:spcPct val="80000"/>
              </a:lnSpc>
              <a:spcBef>
                <a:spcPct val="10000"/>
              </a:spcBef>
              <a:buFontTx/>
              <a:buChar char="–"/>
            </a:pPr>
            <a:r>
              <a:rPr lang="en-US" altLang="en-US" sz="2000" dirty="0"/>
              <a:t>RCS uses bleed flow that acts as disturbance for engine</a:t>
            </a:r>
          </a:p>
          <a:p>
            <a:pPr lvl="1" algn="l" eaLnBrk="1" hangingPunct="1">
              <a:lnSpc>
                <a:spcPct val="80000"/>
              </a:lnSpc>
              <a:spcBef>
                <a:spcPct val="10000"/>
              </a:spcBef>
              <a:buFontTx/>
              <a:buChar char="–"/>
            </a:pPr>
            <a:r>
              <a:rPr lang="en-US" altLang="en-US" sz="2000" dirty="0"/>
              <a:t>WB ~ Abs (ARCS)—you can’t pump airflow into engine through RCS!</a:t>
            </a:r>
          </a:p>
          <a:p>
            <a:pPr lvl="1" algn="l" eaLnBrk="1" hangingPunct="1">
              <a:lnSpc>
                <a:spcPct val="80000"/>
              </a:lnSpc>
              <a:spcBef>
                <a:spcPct val="10000"/>
              </a:spcBef>
              <a:buFontTx/>
              <a:buChar char="–"/>
            </a:pPr>
            <a:r>
              <a:rPr lang="en-US" altLang="en-US" sz="2000" dirty="0"/>
              <a:t>Integrating airframe/engine model removes explicit dependence on bleed flow with ARCS appearing as direct control effectors</a:t>
            </a:r>
          </a:p>
          <a:p>
            <a:pPr lvl="2" algn="l" eaLnBrk="1" hangingPunct="1">
              <a:lnSpc>
                <a:spcPct val="80000"/>
              </a:lnSpc>
              <a:spcBef>
                <a:spcPct val="10000"/>
              </a:spcBef>
              <a:buFontTx/>
              <a:buChar char="•"/>
            </a:pPr>
            <a:r>
              <a:rPr lang="en-US" altLang="en-US" sz="2000" dirty="0"/>
              <a:t>Control design using linear integrated controller results in ARCS being used to improve engine dynamics by pumping flow back!</a:t>
            </a:r>
          </a:p>
          <a:p>
            <a:pPr algn="l" eaLnBrk="1" hangingPunct="1">
              <a:lnSpc>
                <a:spcPct val="80000"/>
              </a:lnSpc>
              <a:spcBef>
                <a:spcPct val="20000"/>
              </a:spcBef>
              <a:buFontTx/>
              <a:buChar char="•"/>
            </a:pPr>
            <a:r>
              <a:rPr lang="en-US" altLang="en-US" sz="2000" dirty="0"/>
              <a:t>Fix: Design model modified:</a:t>
            </a:r>
          </a:p>
          <a:p>
            <a:pPr lvl="1" algn="l" eaLnBrk="1" hangingPunct="1">
              <a:lnSpc>
                <a:spcPct val="80000"/>
              </a:lnSpc>
              <a:spcBef>
                <a:spcPct val="10000"/>
              </a:spcBef>
              <a:buFontTx/>
              <a:buChar char="–"/>
            </a:pPr>
            <a:r>
              <a:rPr lang="en-US" altLang="en-US" sz="2000" dirty="0"/>
              <a:t>Elements of “B” matrix from ARCS to engine states are zero</a:t>
            </a:r>
          </a:p>
          <a:p>
            <a:pPr lvl="1" algn="l" eaLnBrk="1" hangingPunct="1">
              <a:lnSpc>
                <a:spcPct val="80000"/>
              </a:lnSpc>
              <a:spcBef>
                <a:spcPct val="10000"/>
              </a:spcBef>
              <a:buFontTx/>
              <a:buChar char="–"/>
            </a:pPr>
            <a:r>
              <a:rPr lang="en-US" altLang="en-US" sz="2000" dirty="0"/>
              <a:t>Bleed flow added as external disturbance to engine states</a:t>
            </a:r>
          </a:p>
        </p:txBody>
      </p:sp>
    </p:spTree>
    <p:extLst>
      <p:ext uri="{BB962C8B-B14F-4D97-AF65-F5344CB8AC3E}">
        <p14:creationId xmlns:p14="http://schemas.microsoft.com/office/powerpoint/2010/main" val="10078342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1405299D-8ED0-49CC-A3D7-BA2066EACB1F}" type="slidenum">
              <a:rPr lang="en-US" altLang="en-US">
                <a:latin typeface="Times New Roman" pitchFamily="18" charset="0"/>
              </a:rPr>
              <a:pPr/>
              <a:t>13</a:t>
            </a:fld>
            <a:endParaRPr lang="en-US" altLang="en-US">
              <a:latin typeface="Times New Roman" pitchFamily="18" charset="0"/>
            </a:endParaRPr>
          </a:p>
        </p:txBody>
      </p:sp>
      <p:sp>
        <p:nvSpPr>
          <p:cNvPr id="13315" name="Rectangle 2"/>
          <p:cNvSpPr>
            <a:spLocks noGrp="1" noChangeArrowheads="1"/>
          </p:cNvSpPr>
          <p:nvPr>
            <p:ph type="title"/>
          </p:nvPr>
        </p:nvSpPr>
        <p:spPr>
          <a:xfrm>
            <a:off x="967353" y="381000"/>
            <a:ext cx="8229600" cy="1143000"/>
          </a:xfrm>
        </p:spPr>
        <p:txBody>
          <a:bodyPr/>
          <a:lstStyle/>
          <a:p>
            <a:pPr eaLnBrk="1" hangingPunct="1"/>
            <a:r>
              <a:rPr lang="en-US" altLang="en-US" sz="2800" dirty="0"/>
              <a:t>MVC Design Challenges: Controller Stability</a:t>
            </a:r>
          </a:p>
        </p:txBody>
      </p:sp>
      <p:sp>
        <p:nvSpPr>
          <p:cNvPr id="13316" name="Rectangle 3"/>
          <p:cNvSpPr>
            <a:spLocks noGrp="1" noChangeArrowheads="1"/>
          </p:cNvSpPr>
          <p:nvPr>
            <p:ph type="body" idx="1"/>
          </p:nvPr>
        </p:nvSpPr>
        <p:spPr>
          <a:xfrm>
            <a:off x="455613" y="1219200"/>
            <a:ext cx="8229600" cy="81756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p>
            <a:pPr>
              <a:lnSpc>
                <a:spcPct val="90000"/>
              </a:lnSpc>
              <a:buFontTx/>
            </a:pPr>
            <a:r>
              <a:rPr lang="en-US" altLang="en-US" sz="2000" dirty="0">
                <a:latin typeface="Arial" charset="0"/>
              </a:rPr>
              <a:t>MVC design approaches “guarantee” closed-loop stability—what about stability of controller itself?</a:t>
            </a:r>
          </a:p>
        </p:txBody>
      </p:sp>
      <p:sp>
        <p:nvSpPr>
          <p:cNvPr id="13317"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grpSp>
        <p:nvGrpSpPr>
          <p:cNvPr id="3" name="Group 2"/>
          <p:cNvGrpSpPr/>
          <p:nvPr/>
        </p:nvGrpSpPr>
        <p:grpSpPr>
          <a:xfrm>
            <a:off x="1676400" y="2043192"/>
            <a:ext cx="5805489" cy="1066800"/>
            <a:chOff x="1828800" y="2270502"/>
            <a:chExt cx="5805489" cy="1066800"/>
          </a:xfrm>
        </p:grpSpPr>
        <p:sp>
          <p:nvSpPr>
            <p:cNvPr id="2" name="Rectangle 1"/>
            <p:cNvSpPr/>
            <p:nvPr/>
          </p:nvSpPr>
          <p:spPr>
            <a:xfrm>
              <a:off x="1828800" y="2270502"/>
              <a:ext cx="5715000" cy="10668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318" name="Rectangle 5"/>
            <p:cNvSpPr>
              <a:spLocks noChangeArrowheads="1"/>
            </p:cNvSpPr>
            <p:nvPr/>
          </p:nvSpPr>
          <p:spPr bwMode="auto">
            <a:xfrm>
              <a:off x="3005138" y="2425701"/>
              <a:ext cx="754062" cy="493713"/>
            </a:xfrm>
            <a:prstGeom prst="rect">
              <a:avLst/>
            </a:prstGeom>
            <a:solidFill>
              <a:schemeClr val="bg1"/>
            </a:solidFill>
            <a:ln w="9525">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K(s)</a:t>
              </a:r>
            </a:p>
          </p:txBody>
        </p:sp>
        <p:sp>
          <p:nvSpPr>
            <p:cNvPr id="13319" name="Rectangle 6"/>
            <p:cNvSpPr>
              <a:spLocks noChangeArrowheads="1"/>
            </p:cNvSpPr>
            <p:nvPr/>
          </p:nvSpPr>
          <p:spPr bwMode="auto">
            <a:xfrm>
              <a:off x="4173538" y="2433638"/>
              <a:ext cx="754062" cy="493712"/>
            </a:xfrm>
            <a:prstGeom prst="rect">
              <a:avLst/>
            </a:prstGeom>
            <a:solidFill>
              <a:schemeClr val="bg1"/>
            </a:solidFill>
            <a:ln w="9525">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dirty="0"/>
                <a:t>G(s)</a:t>
              </a:r>
            </a:p>
          </p:txBody>
        </p:sp>
        <p:sp>
          <p:nvSpPr>
            <p:cNvPr id="13320" name="Line 7"/>
            <p:cNvSpPr>
              <a:spLocks noChangeShapeType="1"/>
            </p:cNvSpPr>
            <p:nvPr/>
          </p:nvSpPr>
          <p:spPr bwMode="auto">
            <a:xfrm>
              <a:off x="3759201" y="2671763"/>
              <a:ext cx="42068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91429" tIns="45714" rIns="91429" bIns="45714"/>
            <a:lstStyle/>
            <a:p>
              <a:endParaRPr lang="en-US"/>
            </a:p>
          </p:txBody>
        </p:sp>
        <p:sp>
          <p:nvSpPr>
            <p:cNvPr id="13321" name="Oval 8"/>
            <p:cNvSpPr>
              <a:spLocks noChangeArrowheads="1"/>
            </p:cNvSpPr>
            <p:nvPr/>
          </p:nvSpPr>
          <p:spPr bwMode="auto">
            <a:xfrm>
              <a:off x="2395538" y="2573339"/>
              <a:ext cx="217487" cy="203200"/>
            </a:xfrm>
            <a:prstGeom prst="ellipse">
              <a:avLst/>
            </a:prstGeom>
            <a:solidFill>
              <a:schemeClr val="bg1"/>
            </a:solidFill>
            <a:ln w="9525">
              <a:solidFill>
                <a:schemeClr val="tx1"/>
              </a:solidFill>
              <a:round/>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3322" name="Line 9"/>
            <p:cNvSpPr>
              <a:spLocks noChangeShapeType="1"/>
            </p:cNvSpPr>
            <p:nvPr/>
          </p:nvSpPr>
          <p:spPr bwMode="auto">
            <a:xfrm>
              <a:off x="2613025" y="2671763"/>
              <a:ext cx="39211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3323" name="Line 10"/>
            <p:cNvSpPr>
              <a:spLocks noChangeShapeType="1"/>
            </p:cNvSpPr>
            <p:nvPr/>
          </p:nvSpPr>
          <p:spPr bwMode="auto">
            <a:xfrm>
              <a:off x="1995489" y="2663825"/>
              <a:ext cx="39211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cxnSp>
          <p:nvCxnSpPr>
            <p:cNvPr id="13324" name="AutoShape 13"/>
            <p:cNvCxnSpPr>
              <a:cxnSpLocks noChangeShapeType="1"/>
              <a:stCxn id="13319" idx="3"/>
              <a:endCxn id="13321" idx="4"/>
            </p:cNvCxnSpPr>
            <p:nvPr/>
          </p:nvCxnSpPr>
          <p:spPr bwMode="auto">
            <a:xfrm flipH="1">
              <a:off x="2505076" y="2681288"/>
              <a:ext cx="2422525" cy="95250"/>
            </a:xfrm>
            <a:prstGeom prst="bentConnector4">
              <a:avLst>
                <a:gd name="adj1" fmla="val -9370"/>
                <a:gd name="adj2" fmla="val 496667"/>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3325" name="Line 14"/>
            <p:cNvSpPr>
              <a:spLocks noChangeShapeType="1"/>
            </p:cNvSpPr>
            <p:nvPr/>
          </p:nvSpPr>
          <p:spPr bwMode="auto">
            <a:xfrm flipV="1">
              <a:off x="5153026" y="2671764"/>
              <a:ext cx="347663" cy="142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3326" name="Text Box 15"/>
            <p:cNvSpPr txBox="1">
              <a:spLocks noChangeArrowheads="1"/>
            </p:cNvSpPr>
            <p:nvPr/>
          </p:nvSpPr>
          <p:spPr bwMode="auto">
            <a:xfrm>
              <a:off x="6192560" y="2563813"/>
              <a:ext cx="1847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3327" name="Text Box 17"/>
            <p:cNvSpPr txBox="1">
              <a:spLocks noChangeArrowheads="1"/>
            </p:cNvSpPr>
            <p:nvPr/>
          </p:nvSpPr>
          <p:spPr bwMode="auto">
            <a:xfrm>
              <a:off x="5762626" y="2527301"/>
              <a:ext cx="18716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b="1"/>
                <a:t>K(s) Stable?</a:t>
              </a:r>
            </a:p>
          </p:txBody>
        </p:sp>
      </p:grpSp>
      <p:sp>
        <p:nvSpPr>
          <p:cNvPr id="13328" name="Rectangle 18"/>
          <p:cNvSpPr>
            <a:spLocks noChangeArrowheads="1"/>
          </p:cNvSpPr>
          <p:nvPr/>
        </p:nvSpPr>
        <p:spPr bwMode="auto">
          <a:xfrm>
            <a:off x="455614" y="3344863"/>
            <a:ext cx="8345487" cy="252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lnSpc>
                <a:spcPct val="90000"/>
              </a:lnSpc>
              <a:spcBef>
                <a:spcPct val="20000"/>
              </a:spcBef>
              <a:buFontTx/>
              <a:buChar char="•"/>
            </a:pPr>
            <a:r>
              <a:rPr lang="en-US" altLang="en-US" sz="2000" dirty="0"/>
              <a:t>Implementation issues such as independent V&amp;V, operation across multiple modes, etc. require that  controller implemented be stable</a:t>
            </a:r>
          </a:p>
          <a:p>
            <a:pPr algn="l" eaLnBrk="1" hangingPunct="1">
              <a:lnSpc>
                <a:spcPct val="90000"/>
              </a:lnSpc>
              <a:spcBef>
                <a:spcPct val="20000"/>
              </a:spcBef>
              <a:buFontTx/>
              <a:buChar char="•"/>
            </a:pPr>
            <a:r>
              <a:rPr lang="en-US" altLang="en-US" sz="2000" dirty="0"/>
              <a:t>Check resulting design from your favorite synthesis method to make sure controller is stable</a:t>
            </a:r>
          </a:p>
          <a:p>
            <a:pPr algn="l" eaLnBrk="1" hangingPunct="1">
              <a:lnSpc>
                <a:spcPct val="90000"/>
              </a:lnSpc>
              <a:spcBef>
                <a:spcPct val="20000"/>
              </a:spcBef>
              <a:buFontTx/>
              <a:buChar char="•"/>
            </a:pPr>
            <a:r>
              <a:rPr lang="en-US" altLang="en-US" sz="2000" dirty="0"/>
              <a:t>What if it is not?</a:t>
            </a:r>
          </a:p>
          <a:p>
            <a:pPr lvl="1" algn="l" eaLnBrk="1" hangingPunct="1">
              <a:lnSpc>
                <a:spcPct val="90000"/>
              </a:lnSpc>
              <a:spcBef>
                <a:spcPct val="20000"/>
              </a:spcBef>
              <a:buFontTx/>
              <a:buChar char="–"/>
            </a:pPr>
            <a:r>
              <a:rPr lang="en-US" altLang="en-US" sz="2000" dirty="0"/>
              <a:t>Do analysis to see if design plant is “strongly </a:t>
            </a:r>
            <a:r>
              <a:rPr lang="en-US" altLang="en-US" sz="2000" dirty="0" err="1"/>
              <a:t>stabilizable</a:t>
            </a:r>
            <a:r>
              <a:rPr lang="en-US" altLang="en-US" sz="2000" dirty="0"/>
              <a:t>”</a:t>
            </a:r>
          </a:p>
          <a:p>
            <a:pPr lvl="1" algn="l" eaLnBrk="1" hangingPunct="1">
              <a:lnSpc>
                <a:spcPct val="90000"/>
              </a:lnSpc>
              <a:spcBef>
                <a:spcPct val="20000"/>
              </a:spcBef>
              <a:buFontTx/>
              <a:buChar char="–"/>
            </a:pPr>
            <a:r>
              <a:rPr lang="en-US" altLang="en-US" sz="2000" dirty="0"/>
              <a:t>Try making changes in performance specifications &amp;/or design plant formulation</a:t>
            </a:r>
          </a:p>
        </p:txBody>
      </p:sp>
    </p:spTree>
    <p:extLst>
      <p:ext uri="{BB962C8B-B14F-4D97-AF65-F5344CB8AC3E}">
        <p14:creationId xmlns:p14="http://schemas.microsoft.com/office/powerpoint/2010/main" val="5188019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170DE8B1-BFD4-4673-9AE5-B0DAC261DE18}" type="slidenum">
              <a:rPr lang="en-US" altLang="en-US">
                <a:latin typeface="Times New Roman" pitchFamily="18" charset="0"/>
              </a:rPr>
              <a:pPr/>
              <a:t>14</a:t>
            </a:fld>
            <a:endParaRPr lang="en-US" altLang="en-US">
              <a:latin typeface="Times New Roman" pitchFamily="18" charset="0"/>
            </a:endParaRPr>
          </a:p>
        </p:txBody>
      </p:sp>
      <p:sp>
        <p:nvSpPr>
          <p:cNvPr id="14339" name="Rectangle 2"/>
          <p:cNvSpPr>
            <a:spLocks noGrp="1" noChangeArrowheads="1"/>
          </p:cNvSpPr>
          <p:nvPr>
            <p:ph type="title"/>
          </p:nvPr>
        </p:nvSpPr>
        <p:spPr>
          <a:xfrm>
            <a:off x="975102" y="381000"/>
            <a:ext cx="8229600" cy="1371600"/>
          </a:xfrm>
        </p:spPr>
        <p:txBody>
          <a:bodyPr/>
          <a:lstStyle/>
          <a:p>
            <a:pPr eaLnBrk="1" hangingPunct="1"/>
            <a:r>
              <a:rPr lang="en-US" altLang="en-US" sz="2400" dirty="0"/>
              <a:t>MVC Implementation Challenges: </a:t>
            </a:r>
            <a:r>
              <a:rPr lang="en-US" altLang="en-US" sz="2400" dirty="0" smtClean="0"/>
              <a:t>Controller Scheduling</a:t>
            </a:r>
            <a:endParaRPr lang="en-US" altLang="en-US" sz="2400" dirty="0"/>
          </a:p>
        </p:txBody>
      </p:sp>
      <p:sp>
        <p:nvSpPr>
          <p:cNvPr id="14340" name="Rectangle 3"/>
          <p:cNvSpPr>
            <a:spLocks noGrp="1" noChangeArrowheads="1"/>
          </p:cNvSpPr>
          <p:nvPr>
            <p:ph type="body" idx="1"/>
          </p:nvPr>
        </p:nvSpPr>
        <p:spPr>
          <a:xfrm>
            <a:off x="457200" y="1020763"/>
            <a:ext cx="8229600" cy="30940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p>
            <a:pPr>
              <a:buFontTx/>
            </a:pPr>
            <a:r>
              <a:rPr lang="en-US" altLang="en-US" sz="2000" dirty="0">
                <a:latin typeface="Arial" charset="0"/>
              </a:rPr>
              <a:t>Implementation requires “gain scheduling” controller for operation over wide envelope</a:t>
            </a:r>
          </a:p>
          <a:p>
            <a:pPr lvl="1" eaLnBrk="0" hangingPunct="0"/>
            <a:r>
              <a:rPr lang="en-US" altLang="en-US" sz="1800" dirty="0">
                <a:latin typeface="Arial" charset="0"/>
              </a:rPr>
              <a:t>Controller of order n with r inputs &amp; m outputs requires n(1+m+r)+</a:t>
            </a:r>
            <a:r>
              <a:rPr lang="en-US" altLang="en-US" sz="1800" dirty="0" err="1">
                <a:latin typeface="Arial" charset="0"/>
              </a:rPr>
              <a:t>mr</a:t>
            </a:r>
            <a:r>
              <a:rPr lang="en-US" altLang="en-US" sz="1800" dirty="0">
                <a:latin typeface="Arial" charset="0"/>
              </a:rPr>
              <a:t> parameters scheduled</a:t>
            </a:r>
          </a:p>
          <a:p>
            <a:pPr lvl="1" eaLnBrk="0" hangingPunct="0"/>
            <a:r>
              <a:rPr lang="en-US" altLang="en-US" sz="1800" dirty="0">
                <a:latin typeface="Arial" charset="0"/>
              </a:rPr>
              <a:t>Closed-loop stability not guaranteed between design points</a:t>
            </a:r>
          </a:p>
          <a:p>
            <a:pPr>
              <a:buFontTx/>
            </a:pPr>
            <a:endParaRPr lang="en-US" altLang="en-US" sz="2000" dirty="0">
              <a:latin typeface="Arial" charset="0"/>
            </a:endParaRPr>
          </a:p>
        </p:txBody>
      </p:sp>
      <p:sp>
        <p:nvSpPr>
          <p:cNvPr id="14341"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
        <p:nvSpPr>
          <p:cNvPr id="14342" name="Rectangle 8"/>
          <p:cNvSpPr>
            <a:spLocks noChangeArrowheads="1"/>
          </p:cNvSpPr>
          <p:nvPr/>
        </p:nvSpPr>
        <p:spPr bwMode="auto">
          <a:xfrm>
            <a:off x="4895851" y="2955925"/>
            <a:ext cx="4030663"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20000"/>
              </a:spcBef>
              <a:buFontTx/>
              <a:buChar char="•"/>
            </a:pPr>
            <a:r>
              <a:rPr lang="en-US" altLang="en-US" sz="2000" dirty="0"/>
              <a:t>Simplified scheme that exploits robustness of control design</a:t>
            </a:r>
          </a:p>
          <a:p>
            <a:pPr algn="l" eaLnBrk="1" hangingPunct="1">
              <a:spcBef>
                <a:spcPct val="20000"/>
              </a:spcBef>
              <a:buFontTx/>
              <a:buChar char="•"/>
            </a:pPr>
            <a:r>
              <a:rPr lang="en-US" altLang="en-US" sz="2000" dirty="0"/>
              <a:t>Match loop transfer function at controlled output</a:t>
            </a:r>
          </a:p>
        </p:txBody>
      </p:sp>
      <p:pic>
        <p:nvPicPr>
          <p:cNvPr id="14343" name="Picture 9" descr="normal-control-loop-N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2941639"/>
            <a:ext cx="4132262" cy="306863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344" name="Text Box 10"/>
          <p:cNvSpPr txBox="1">
            <a:spLocks noChangeArrowheads="1"/>
          </p:cNvSpPr>
          <p:nvPr/>
        </p:nvSpPr>
        <p:spPr bwMode="auto">
          <a:xfrm>
            <a:off x="4933950" y="4341813"/>
            <a:ext cx="3962400" cy="175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buFontTx/>
              <a:buChar char="•"/>
            </a:pPr>
            <a:r>
              <a:rPr lang="en-US" altLang="en-US" sz="2000" dirty="0"/>
              <a:t> Determine K</a:t>
            </a:r>
            <a:r>
              <a:rPr lang="en-US" altLang="en-US" dirty="0"/>
              <a:t>s</a:t>
            </a:r>
            <a:r>
              <a:rPr lang="en-US" altLang="en-US" sz="2000" dirty="0"/>
              <a:t> to:</a:t>
            </a:r>
          </a:p>
          <a:p>
            <a:pPr lvl="1" eaLnBrk="1" hangingPunct="1">
              <a:spcBef>
                <a:spcPct val="20000"/>
              </a:spcBef>
            </a:pPr>
            <a:r>
              <a:rPr lang="en-US" altLang="en-US" sz="2000" dirty="0"/>
              <a:t>Min||G(s)K</a:t>
            </a:r>
            <a:r>
              <a:rPr lang="en-US" altLang="en-US" dirty="0"/>
              <a:t>s</a:t>
            </a:r>
            <a:r>
              <a:rPr lang="en-US" altLang="en-US" sz="2000" dirty="0"/>
              <a:t>K</a:t>
            </a:r>
            <a:r>
              <a:rPr lang="en-US" altLang="en-US" sz="2000" baseline="30000" dirty="0"/>
              <a:t>0</a:t>
            </a:r>
            <a:r>
              <a:rPr lang="en-US" altLang="en-US" sz="2000" dirty="0"/>
              <a:t>(s) – G</a:t>
            </a:r>
            <a:r>
              <a:rPr lang="en-US" altLang="en-US" sz="2000" baseline="30000" dirty="0"/>
              <a:t>0</a:t>
            </a:r>
            <a:r>
              <a:rPr lang="en-US" altLang="en-US" sz="2000" dirty="0"/>
              <a:t>(s)K</a:t>
            </a:r>
            <a:r>
              <a:rPr lang="en-US" altLang="en-US" sz="2000" baseline="30000" dirty="0"/>
              <a:t>0</a:t>
            </a:r>
            <a:r>
              <a:rPr lang="en-US" altLang="en-US" sz="2000" dirty="0"/>
              <a:t>(s)||</a:t>
            </a:r>
          </a:p>
          <a:p>
            <a:pPr lvl="1" algn="l" eaLnBrk="1" hangingPunct="1">
              <a:spcBef>
                <a:spcPct val="20000"/>
              </a:spcBef>
              <a:buFontTx/>
              <a:buChar char="•"/>
            </a:pPr>
            <a:r>
              <a:rPr lang="en-US" altLang="en-US" sz="2000" dirty="0"/>
              <a:t> Only </a:t>
            </a:r>
            <a:r>
              <a:rPr lang="en-US" altLang="en-US" sz="2000" i="1" dirty="0"/>
              <a:t>m</a:t>
            </a:r>
            <a:r>
              <a:rPr lang="en-US" altLang="en-US" sz="2000" i="1" baseline="30000" dirty="0"/>
              <a:t>2</a:t>
            </a:r>
            <a:r>
              <a:rPr lang="en-US" altLang="en-US" sz="2000" i="1" dirty="0"/>
              <a:t> </a:t>
            </a:r>
            <a:r>
              <a:rPr lang="en-US" altLang="en-US" sz="2000" dirty="0"/>
              <a:t>parameters to schedule</a:t>
            </a:r>
          </a:p>
        </p:txBody>
      </p:sp>
    </p:spTree>
    <p:extLst>
      <p:ext uri="{BB962C8B-B14F-4D97-AF65-F5344CB8AC3E}">
        <p14:creationId xmlns:p14="http://schemas.microsoft.com/office/powerpoint/2010/main" val="11821118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1977999F-6BEC-4C5F-AA58-8F8F39F8F532}" type="slidenum">
              <a:rPr lang="en-US" altLang="en-US">
                <a:latin typeface="Times New Roman" pitchFamily="18" charset="0"/>
              </a:rPr>
              <a:pPr/>
              <a:t>15</a:t>
            </a:fld>
            <a:endParaRPr lang="en-US" altLang="en-US">
              <a:latin typeface="Times New Roman" pitchFamily="18" charset="0"/>
            </a:endParaRPr>
          </a:p>
        </p:txBody>
      </p:sp>
      <p:sp>
        <p:nvSpPr>
          <p:cNvPr id="15363" name="Rectangle 2"/>
          <p:cNvSpPr>
            <a:spLocks noGrp="1" noChangeArrowheads="1"/>
          </p:cNvSpPr>
          <p:nvPr>
            <p:ph type="title"/>
          </p:nvPr>
        </p:nvSpPr>
        <p:spPr>
          <a:xfrm>
            <a:off x="1066800" y="381000"/>
            <a:ext cx="8077201" cy="1371600"/>
          </a:xfrm>
        </p:spPr>
        <p:txBody>
          <a:bodyPr/>
          <a:lstStyle/>
          <a:p>
            <a:r>
              <a:rPr lang="en-US" altLang="en-US" sz="2400" dirty="0"/>
              <a:t>MVC Implementation Challenges: </a:t>
            </a:r>
            <a:r>
              <a:rPr lang="en-US" altLang="en-US" sz="2400" dirty="0" smtClean="0"/>
              <a:t>Controller </a:t>
            </a:r>
            <a:r>
              <a:rPr lang="en-US" altLang="en-US" sz="2400" dirty="0"/>
              <a:t>Scheduling (cont.)</a:t>
            </a:r>
          </a:p>
        </p:txBody>
      </p:sp>
      <p:sp>
        <p:nvSpPr>
          <p:cNvPr id="15364" name="Rectangle 3"/>
          <p:cNvSpPr>
            <a:spLocks noGrp="1" noChangeArrowheads="1"/>
          </p:cNvSpPr>
          <p:nvPr>
            <p:ph type="body" idx="1"/>
          </p:nvPr>
        </p:nvSpPr>
        <p:spPr>
          <a:xfrm>
            <a:off x="304800" y="1266825"/>
            <a:ext cx="3738563" cy="44481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p>
            <a:pPr>
              <a:buFontTx/>
            </a:pPr>
            <a:r>
              <a:rPr lang="en-US" altLang="en-US" sz="2000" dirty="0">
                <a:latin typeface="Arial" charset="0"/>
              </a:rPr>
              <a:t>Solved as constrained parameter optimization problem:</a:t>
            </a:r>
          </a:p>
          <a:p>
            <a:pPr lvl="1" eaLnBrk="0" hangingPunct="0"/>
            <a:r>
              <a:rPr lang="en-US" altLang="en-US" sz="1800" dirty="0">
                <a:latin typeface="Arial" charset="0"/>
              </a:rPr>
              <a:t>Control design at 80 knots provided stability robustness for 100-knot model</a:t>
            </a:r>
          </a:p>
          <a:p>
            <a:pPr lvl="1" eaLnBrk="0" hangingPunct="0"/>
            <a:r>
              <a:rPr lang="en-US" altLang="en-US" sz="1800" dirty="0">
                <a:latin typeface="Arial" charset="0"/>
              </a:rPr>
              <a:t>Primary change from 80-to 100-knot model was in control effectiveness</a:t>
            </a:r>
          </a:p>
          <a:p>
            <a:pPr lvl="1" eaLnBrk="0" hangingPunct="0"/>
            <a:r>
              <a:rPr lang="en-US" altLang="en-US" sz="1800" dirty="0">
                <a:latin typeface="Arial" charset="0"/>
              </a:rPr>
              <a:t>Simplified scheduling scheme provided close to “nominal” response at off-design point</a:t>
            </a:r>
          </a:p>
          <a:p>
            <a:pPr>
              <a:buFontTx/>
            </a:pPr>
            <a:endParaRPr lang="en-US" altLang="en-US" sz="2000" dirty="0">
              <a:latin typeface="Arial" charset="0"/>
            </a:endParaRPr>
          </a:p>
        </p:txBody>
      </p:sp>
      <p:pic>
        <p:nvPicPr>
          <p:cNvPr id="15365" name="Picture 4" descr="closeloopresponseS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3575" y="1295400"/>
            <a:ext cx="4441825" cy="420846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366" name="Text Box 5"/>
          <p:cNvSpPr txBox="1">
            <a:spLocks noChangeArrowheads="1"/>
          </p:cNvSpPr>
          <p:nvPr/>
        </p:nvSpPr>
        <p:spPr bwMode="auto">
          <a:xfrm>
            <a:off x="4235451" y="6078538"/>
            <a:ext cx="4295775" cy="784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20000"/>
              </a:spcBef>
            </a:pPr>
            <a:r>
              <a:rPr lang="en-US" altLang="en-US"/>
              <a:t>STOVL Example</a:t>
            </a:r>
          </a:p>
          <a:p>
            <a:pPr eaLnBrk="1" hangingPunct="1">
              <a:spcBef>
                <a:spcPct val="50000"/>
              </a:spcBef>
            </a:pPr>
            <a:endParaRPr lang="en-US" altLang="en-US"/>
          </a:p>
        </p:txBody>
      </p:sp>
    </p:spTree>
    <p:extLst>
      <p:ext uri="{BB962C8B-B14F-4D97-AF65-F5344CB8AC3E}">
        <p14:creationId xmlns:p14="http://schemas.microsoft.com/office/powerpoint/2010/main" val="16492800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11DC4365-B1CD-4DBE-B3EF-DC5A65A37F2B}" type="slidenum">
              <a:rPr lang="en-US" altLang="en-US">
                <a:latin typeface="Times New Roman" pitchFamily="18" charset="0"/>
              </a:rPr>
              <a:pPr/>
              <a:t>16</a:t>
            </a:fld>
            <a:endParaRPr lang="en-US" altLang="en-US">
              <a:latin typeface="Times New Roman" pitchFamily="18" charset="0"/>
            </a:endParaRPr>
          </a:p>
        </p:txBody>
      </p:sp>
      <p:sp>
        <p:nvSpPr>
          <p:cNvPr id="16387" name="Rectangle 2"/>
          <p:cNvSpPr>
            <a:spLocks noGrp="1" noChangeArrowheads="1"/>
          </p:cNvSpPr>
          <p:nvPr>
            <p:ph type="title"/>
          </p:nvPr>
        </p:nvSpPr>
        <p:spPr>
          <a:xfrm>
            <a:off x="838200" y="381000"/>
            <a:ext cx="8458200" cy="1143000"/>
          </a:xfrm>
        </p:spPr>
        <p:txBody>
          <a:bodyPr/>
          <a:lstStyle/>
          <a:p>
            <a:pPr eaLnBrk="1" hangingPunct="1"/>
            <a:r>
              <a:rPr lang="en-US" altLang="en-US" sz="2400" dirty="0"/>
              <a:t>MVC Implementation </a:t>
            </a:r>
            <a:r>
              <a:rPr lang="en-US" altLang="en-US" sz="2400" dirty="0" smtClean="0"/>
              <a:t>Challenges: Integrator </a:t>
            </a:r>
            <a:r>
              <a:rPr lang="en-US" altLang="en-US" sz="2400" dirty="0"/>
              <a:t>Windup Protection</a:t>
            </a:r>
          </a:p>
        </p:txBody>
      </p:sp>
      <p:sp>
        <p:nvSpPr>
          <p:cNvPr id="16388" name="Rectangle 3"/>
          <p:cNvSpPr>
            <a:spLocks noGrp="1" noChangeArrowheads="1"/>
          </p:cNvSpPr>
          <p:nvPr>
            <p:ph type="body" idx="1"/>
          </p:nvPr>
        </p:nvSpPr>
        <p:spPr>
          <a:xfrm>
            <a:off x="455613" y="1677987"/>
            <a:ext cx="8418512" cy="4113213"/>
          </a:xfrm>
          <a:noFill/>
        </p:spPr>
        <p:txBody>
          <a:bodyPr>
            <a:normAutofit lnSpcReduction="10000"/>
          </a:bodyPr>
          <a:lstStyle/>
          <a:p>
            <a:pPr eaLnBrk="1" hangingPunct="1">
              <a:lnSpc>
                <a:spcPct val="90000"/>
              </a:lnSpc>
              <a:spcBef>
                <a:spcPct val="10000"/>
              </a:spcBef>
            </a:pPr>
            <a:r>
              <a:rPr lang="en-US" altLang="en-US" sz="2400" dirty="0"/>
              <a:t>What is integrator windup?</a:t>
            </a:r>
          </a:p>
          <a:p>
            <a:pPr lvl="1" eaLnBrk="1" hangingPunct="1">
              <a:lnSpc>
                <a:spcPct val="90000"/>
              </a:lnSpc>
              <a:spcBef>
                <a:spcPct val="10000"/>
              </a:spcBef>
            </a:pPr>
            <a:r>
              <a:rPr lang="en-US" altLang="en-US" sz="2000" dirty="0"/>
              <a:t>Integrator action in controller drives steady-state errors to zero</a:t>
            </a:r>
          </a:p>
          <a:p>
            <a:pPr lvl="1" eaLnBrk="1" hangingPunct="1">
              <a:lnSpc>
                <a:spcPct val="90000"/>
              </a:lnSpc>
              <a:spcBef>
                <a:spcPct val="10000"/>
              </a:spcBef>
            </a:pPr>
            <a:r>
              <a:rPr lang="en-US" altLang="en-US" sz="2000" dirty="0"/>
              <a:t>If controller outputs are limited, such as actuator position limit, integral action will continue to command higher controller output—thus controller integrator(s) will wind up</a:t>
            </a:r>
          </a:p>
          <a:p>
            <a:pPr lvl="1" eaLnBrk="1" hangingPunct="1">
              <a:lnSpc>
                <a:spcPct val="90000"/>
              </a:lnSpc>
              <a:spcBef>
                <a:spcPct val="10000"/>
              </a:spcBef>
            </a:pPr>
            <a:r>
              <a:rPr lang="en-US" altLang="en-US" sz="2000" dirty="0"/>
              <a:t>Results in deteriorated performance since controller integrator must first “unwind” when high actuator deflections are not needed</a:t>
            </a:r>
          </a:p>
          <a:p>
            <a:pPr lvl="1" eaLnBrk="1" hangingPunct="1">
              <a:lnSpc>
                <a:spcPct val="90000"/>
              </a:lnSpc>
              <a:spcBef>
                <a:spcPct val="10000"/>
              </a:spcBef>
            </a:pPr>
            <a:r>
              <a:rPr lang="en-US" altLang="en-US" sz="2000" dirty="0"/>
              <a:t>Windup can even lead to system instability</a:t>
            </a:r>
          </a:p>
          <a:p>
            <a:pPr eaLnBrk="1" hangingPunct="1">
              <a:lnSpc>
                <a:spcPct val="90000"/>
              </a:lnSpc>
            </a:pPr>
            <a:r>
              <a:rPr lang="en-US" altLang="en-US" sz="2400" dirty="0"/>
              <a:t>IWP Design Requirements:</a:t>
            </a:r>
          </a:p>
          <a:p>
            <a:pPr lvl="1" eaLnBrk="1" hangingPunct="1">
              <a:lnSpc>
                <a:spcPct val="90000"/>
              </a:lnSpc>
              <a:spcBef>
                <a:spcPct val="10000"/>
              </a:spcBef>
            </a:pPr>
            <a:r>
              <a:rPr lang="en-US" altLang="en-US" sz="2000" dirty="0"/>
              <a:t>Should: be memory-less; provide smooth transfer; be closed-loop stable; provide graceful performance degradation</a:t>
            </a:r>
          </a:p>
          <a:p>
            <a:pPr eaLnBrk="1" hangingPunct="1">
              <a:lnSpc>
                <a:spcPct val="90000"/>
              </a:lnSpc>
            </a:pPr>
            <a:r>
              <a:rPr lang="en-US" altLang="en-US" sz="2000" dirty="0"/>
              <a:t>For SISO, IWP simply requires “stopping” integration when limit is encountered</a:t>
            </a:r>
          </a:p>
          <a:p>
            <a:pPr eaLnBrk="1" hangingPunct="1">
              <a:lnSpc>
                <a:spcPct val="90000"/>
              </a:lnSpc>
            </a:pPr>
            <a:r>
              <a:rPr lang="en-US" altLang="en-US" sz="2000" b="1" dirty="0"/>
              <a:t>How to do this in MVC systems?</a:t>
            </a:r>
          </a:p>
          <a:p>
            <a:pPr lvl="1" eaLnBrk="1" hangingPunct="1">
              <a:lnSpc>
                <a:spcPct val="90000"/>
              </a:lnSpc>
            </a:pPr>
            <a:endParaRPr lang="en-US" altLang="en-US" sz="2000" dirty="0"/>
          </a:p>
        </p:txBody>
      </p:sp>
      <p:sp>
        <p:nvSpPr>
          <p:cNvPr id="16389"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Tree>
    <p:extLst>
      <p:ext uri="{BB962C8B-B14F-4D97-AF65-F5344CB8AC3E}">
        <p14:creationId xmlns:p14="http://schemas.microsoft.com/office/powerpoint/2010/main" val="17394375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770704DD-B27F-40B6-A647-502FF0D2E6D7}" type="slidenum">
              <a:rPr lang="en-US" altLang="en-US">
                <a:latin typeface="Times New Roman" pitchFamily="18" charset="0"/>
              </a:rPr>
              <a:pPr/>
              <a:t>17</a:t>
            </a:fld>
            <a:endParaRPr lang="en-US" altLang="en-US">
              <a:latin typeface="Times New Roman" pitchFamily="18" charset="0"/>
            </a:endParaRPr>
          </a:p>
        </p:txBody>
      </p:sp>
      <p:sp>
        <p:nvSpPr>
          <p:cNvPr id="17411" name="Rectangle 2"/>
          <p:cNvSpPr>
            <a:spLocks noGrp="1" noChangeArrowheads="1"/>
          </p:cNvSpPr>
          <p:nvPr>
            <p:ph type="title"/>
          </p:nvPr>
        </p:nvSpPr>
        <p:spPr>
          <a:xfrm>
            <a:off x="990600" y="304800"/>
            <a:ext cx="8153400" cy="1143000"/>
          </a:xfrm>
        </p:spPr>
        <p:txBody>
          <a:bodyPr/>
          <a:lstStyle/>
          <a:p>
            <a:pPr eaLnBrk="1" hangingPunct="1"/>
            <a:r>
              <a:rPr lang="en-US" altLang="en-US" sz="3200" dirty="0"/>
              <a:t>MVC Implementation </a:t>
            </a:r>
            <a:r>
              <a:rPr lang="en-US" altLang="en-US" sz="3200" dirty="0" smtClean="0"/>
              <a:t>Challenges: IWP </a:t>
            </a:r>
            <a:r>
              <a:rPr lang="en-US" altLang="en-US" sz="3200" dirty="0"/>
              <a:t>(cont.)</a:t>
            </a:r>
          </a:p>
        </p:txBody>
      </p:sp>
      <p:sp>
        <p:nvSpPr>
          <p:cNvPr id="17412" name="Rectangle 3"/>
          <p:cNvSpPr>
            <a:spLocks noGrp="1" noChangeArrowheads="1"/>
          </p:cNvSpPr>
          <p:nvPr>
            <p:ph type="body" idx="1"/>
          </p:nvPr>
        </p:nvSpPr>
        <p:spPr>
          <a:xfrm>
            <a:off x="304800" y="1296988"/>
            <a:ext cx="7720013" cy="4113212"/>
          </a:xfrm>
        </p:spPr>
        <p:txBody>
          <a:bodyPr/>
          <a:lstStyle/>
          <a:p>
            <a:pPr eaLnBrk="1" hangingPunct="1">
              <a:lnSpc>
                <a:spcPct val="90000"/>
              </a:lnSpc>
            </a:pPr>
            <a:r>
              <a:rPr lang="en-US" altLang="en-US" sz="2200" dirty="0"/>
              <a:t>Controller states modified based on difference between commanded &amp; limited actuator value</a:t>
            </a:r>
          </a:p>
          <a:p>
            <a:pPr eaLnBrk="1" hangingPunct="1">
              <a:lnSpc>
                <a:spcPct val="90000"/>
              </a:lnSpc>
            </a:pPr>
            <a:r>
              <a:rPr lang="en-US" altLang="en-US" sz="2200" dirty="0"/>
              <a:t>Gains selected to provide stable effective controller, 1 column at time for single limited </a:t>
            </a:r>
            <a:r>
              <a:rPr lang="en-US" altLang="en-US" sz="2200" dirty="0" smtClean="0"/>
              <a:t>actuator</a:t>
            </a:r>
            <a:endParaRPr lang="en-US" altLang="en-US" sz="2200" dirty="0"/>
          </a:p>
        </p:txBody>
      </p:sp>
      <p:sp>
        <p:nvSpPr>
          <p:cNvPr id="17413"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pic>
        <p:nvPicPr>
          <p:cNvPr id="17414" name="Picture 5" descr="IntegratedWindupPro-N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362200"/>
            <a:ext cx="4267200" cy="2621099"/>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11072" y="2592388"/>
            <a:ext cx="4413328" cy="2197525"/>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US" altLang="en-US" sz="2200" dirty="0" smtClean="0"/>
              <a:t>Typical IWP synthesis techniques require controller to be represented in specific form &amp; do not guarantee closed-loop system stability</a:t>
            </a:r>
          </a:p>
          <a:p>
            <a:pPr marL="800100" lvl="1" indent="-342900">
              <a:lnSpc>
                <a:spcPct val="90000"/>
              </a:lnSpc>
              <a:buFont typeface="Arial" panose="020B0604020202020204" pitchFamily="34" charset="0"/>
              <a:buChar char="•"/>
            </a:pPr>
            <a:r>
              <a:rPr lang="en-US" altLang="en-US" sz="2200" dirty="0" smtClean="0"/>
              <a:t>Very much trial &amp; error</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8458877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24200" y="1066800"/>
            <a:ext cx="5715000" cy="4876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738344C2-012B-43E8-8642-8A7BFF295F10}" type="slidenum">
              <a:rPr lang="en-US" altLang="en-US">
                <a:latin typeface="Times New Roman" pitchFamily="18" charset="0"/>
              </a:rPr>
              <a:pPr/>
              <a:t>18</a:t>
            </a:fld>
            <a:endParaRPr lang="en-US" altLang="en-US">
              <a:latin typeface="Times New Roman" pitchFamily="18" charset="0"/>
            </a:endParaRPr>
          </a:p>
        </p:txBody>
      </p:sp>
      <p:sp>
        <p:nvSpPr>
          <p:cNvPr id="18436" name="Rectangle 3"/>
          <p:cNvSpPr>
            <a:spLocks noGrp="1" noChangeArrowheads="1"/>
          </p:cNvSpPr>
          <p:nvPr>
            <p:ph type="body" idx="1"/>
          </p:nvPr>
        </p:nvSpPr>
        <p:spPr>
          <a:xfrm>
            <a:off x="0" y="1295400"/>
            <a:ext cx="3155950" cy="4113213"/>
          </a:xfrm>
        </p:spPr>
        <p:txBody>
          <a:bodyPr>
            <a:noAutofit/>
          </a:bodyPr>
          <a:lstStyle/>
          <a:p>
            <a:pPr eaLnBrk="1" hangingPunct="1">
              <a:spcBef>
                <a:spcPct val="0"/>
              </a:spcBef>
            </a:pPr>
            <a:r>
              <a:rPr lang="en-US" altLang="en-US" sz="2200" dirty="0"/>
              <a:t>Gains determined to trade-off actuator &amp; system tracking errors using parameter optimization approach</a:t>
            </a:r>
          </a:p>
          <a:p>
            <a:pPr eaLnBrk="1" hangingPunct="1"/>
            <a:r>
              <a:rPr lang="en-US" altLang="en-US" sz="2200" dirty="0"/>
              <a:t>Limits gains to ensure controller &amp; closed-loop system </a:t>
            </a:r>
            <a:r>
              <a:rPr lang="en-US" altLang="en-US" sz="2200" dirty="0" smtClean="0"/>
              <a:t>stability</a:t>
            </a:r>
            <a:endParaRPr lang="en-US" altLang="en-US" sz="2200" dirty="0"/>
          </a:p>
          <a:p>
            <a:pPr eaLnBrk="1" hangingPunct="1">
              <a:spcBef>
                <a:spcPct val="0"/>
              </a:spcBef>
            </a:pPr>
            <a:endParaRPr lang="en-US" altLang="en-US" sz="2200" dirty="0"/>
          </a:p>
        </p:txBody>
      </p:sp>
      <p:sp>
        <p:nvSpPr>
          <p:cNvPr id="18437"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pic>
        <p:nvPicPr>
          <p:cNvPr id="18438" name="Picture 6" descr="IWP Example Respons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4164" y="3257550"/>
            <a:ext cx="2820987" cy="25876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sp>
        <p:nvSpPr>
          <p:cNvPr id="18439" name="Text Box 7"/>
          <p:cNvSpPr txBox="1">
            <a:spLocks noChangeArrowheads="1"/>
          </p:cNvSpPr>
          <p:nvPr/>
        </p:nvSpPr>
        <p:spPr bwMode="auto">
          <a:xfrm>
            <a:off x="3124200" y="4343400"/>
            <a:ext cx="2215425" cy="1123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r" eaLnBrk="1" hangingPunct="1">
              <a:spcBef>
                <a:spcPct val="20000"/>
              </a:spcBef>
            </a:pPr>
            <a:r>
              <a:rPr lang="en-US" altLang="en-US" sz="2000" b="1" dirty="0"/>
              <a:t>STOVL Engine Example Results</a:t>
            </a:r>
          </a:p>
          <a:p>
            <a:pPr algn="r" eaLnBrk="1" hangingPunct="1">
              <a:spcBef>
                <a:spcPct val="50000"/>
              </a:spcBef>
            </a:pPr>
            <a:endParaRPr lang="en-US" altLang="en-US" dirty="0"/>
          </a:p>
        </p:txBody>
      </p:sp>
      <p:grpSp>
        <p:nvGrpSpPr>
          <p:cNvPr id="18440" name="Group 9"/>
          <p:cNvGrpSpPr>
            <a:grpSpLocks/>
          </p:cNvGrpSpPr>
          <p:nvPr/>
        </p:nvGrpSpPr>
        <p:grpSpPr bwMode="auto">
          <a:xfrm>
            <a:off x="3968750" y="1219200"/>
            <a:ext cx="5099050" cy="2090737"/>
            <a:chOff x="2256" y="998"/>
            <a:chExt cx="3212" cy="1317"/>
          </a:xfrm>
        </p:grpSpPr>
        <p:pic>
          <p:nvPicPr>
            <p:cNvPr id="18441" name="Picture 5" descr="GeneralOptimization-N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6" y="998"/>
              <a:ext cx="2180" cy="131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8442" name="Text Box 8"/>
            <p:cNvSpPr txBox="1">
              <a:spLocks noChangeArrowheads="1"/>
            </p:cNvSpPr>
            <p:nvPr/>
          </p:nvSpPr>
          <p:spPr bwMode="auto">
            <a:xfrm>
              <a:off x="4404" y="1276"/>
              <a:ext cx="1064" cy="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2000" b="1" dirty="0"/>
                <a:t>Optimized IWP Technique</a:t>
              </a:r>
            </a:p>
            <a:p>
              <a:pPr algn="l" eaLnBrk="1" hangingPunct="1">
                <a:spcBef>
                  <a:spcPct val="50000"/>
                </a:spcBef>
              </a:pPr>
              <a:endParaRPr lang="en-US" altLang="en-US" dirty="0"/>
            </a:p>
          </p:txBody>
        </p:sp>
      </p:grpSp>
      <p:sp>
        <p:nvSpPr>
          <p:cNvPr id="11" name="Rectangle 2"/>
          <p:cNvSpPr txBox="1">
            <a:spLocks noChangeArrowheads="1"/>
          </p:cNvSpPr>
          <p:nvPr/>
        </p:nvSpPr>
        <p:spPr>
          <a:xfrm>
            <a:off x="990600" y="278778"/>
            <a:ext cx="81534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3200" dirty="0" smtClean="0"/>
              <a:t>MVC Implementation Challenges: IWP (cont.)</a:t>
            </a:r>
            <a:endParaRPr lang="en-US" altLang="en-US" sz="3200" dirty="0"/>
          </a:p>
        </p:txBody>
      </p:sp>
    </p:spTree>
    <p:extLst>
      <p:ext uri="{BB962C8B-B14F-4D97-AF65-F5344CB8AC3E}">
        <p14:creationId xmlns:p14="http://schemas.microsoft.com/office/powerpoint/2010/main" val="1713529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DEE91846-0CF0-4894-B331-5A070A6B4592}" type="slidenum">
              <a:rPr lang="en-US" altLang="en-US">
                <a:latin typeface="Times New Roman" pitchFamily="18" charset="0"/>
              </a:rPr>
              <a:pPr/>
              <a:t>19</a:t>
            </a:fld>
            <a:endParaRPr lang="en-US" altLang="en-US">
              <a:latin typeface="Times New Roman" pitchFamily="18" charset="0"/>
            </a:endParaRPr>
          </a:p>
        </p:txBody>
      </p:sp>
      <p:sp>
        <p:nvSpPr>
          <p:cNvPr id="19459" name="Rectangle 4"/>
          <p:cNvSpPr>
            <a:spLocks noGrp="1" noChangeArrowheads="1"/>
          </p:cNvSpPr>
          <p:nvPr>
            <p:ph type="title"/>
          </p:nvPr>
        </p:nvSpPr>
        <p:spPr>
          <a:xfrm>
            <a:off x="1212850" y="321522"/>
            <a:ext cx="6718300" cy="849313"/>
          </a:xfrm>
        </p:spPr>
        <p:txBody>
          <a:bodyPr/>
          <a:lstStyle/>
          <a:p>
            <a:pPr eaLnBrk="1" hangingPunct="1"/>
            <a:r>
              <a:rPr lang="en-US" altLang="en-US" sz="3200" dirty="0"/>
              <a:t>Iterative Process for Control Design</a:t>
            </a:r>
          </a:p>
        </p:txBody>
      </p:sp>
      <p:sp>
        <p:nvSpPr>
          <p:cNvPr id="19460" name="Rectangle 5"/>
          <p:cNvSpPr>
            <a:spLocks noGrp="1" noChangeArrowheads="1"/>
          </p:cNvSpPr>
          <p:nvPr>
            <p:ph type="body" idx="1"/>
          </p:nvPr>
        </p:nvSpPr>
        <p:spPr>
          <a:xfrm>
            <a:off x="367169" y="1066800"/>
            <a:ext cx="7756525" cy="5572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p>
            <a:pPr>
              <a:buFontTx/>
            </a:pPr>
            <a:r>
              <a:rPr lang="en-US" altLang="en-US" sz="2000" dirty="0">
                <a:latin typeface="Arial" charset="0"/>
              </a:rPr>
              <a:t>Simplistic look at control design &amp; implementation process:</a:t>
            </a:r>
          </a:p>
          <a:p>
            <a:pPr>
              <a:buFontTx/>
            </a:pPr>
            <a:endParaRPr lang="en-US" altLang="en-US" sz="2000" dirty="0">
              <a:latin typeface="Arial" charset="0"/>
            </a:endParaRPr>
          </a:p>
        </p:txBody>
      </p:sp>
      <p:sp>
        <p:nvSpPr>
          <p:cNvPr id="19461" name="FlagCount" hidden="1">
            <a:hlinkClick r:id="rId3" action="ppaction://hlinkfile"/>
          </p:cNvPr>
          <p:cNvSpPr>
            <a:spLocks noChangeArrowheads="1"/>
          </p:cNvSpPr>
          <p:nvPr/>
        </p:nvSpPr>
        <p:spPr bwMode="auto">
          <a:xfrm>
            <a:off x="8255000" y="1397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grpSp>
        <p:nvGrpSpPr>
          <p:cNvPr id="4" name="Group 3"/>
          <p:cNvGrpSpPr/>
          <p:nvPr/>
        </p:nvGrpSpPr>
        <p:grpSpPr>
          <a:xfrm>
            <a:off x="381000" y="1531749"/>
            <a:ext cx="8382000" cy="2895600"/>
            <a:chOff x="268635" y="1645404"/>
            <a:chExt cx="8382000" cy="2895600"/>
          </a:xfrm>
        </p:grpSpPr>
        <p:sp>
          <p:nvSpPr>
            <p:cNvPr id="3" name="Rectangle 2"/>
            <p:cNvSpPr/>
            <p:nvPr/>
          </p:nvSpPr>
          <p:spPr>
            <a:xfrm>
              <a:off x="268635" y="1645404"/>
              <a:ext cx="8382000" cy="28956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grpSp>
          <p:nvGrpSpPr>
            <p:cNvPr id="2" name="Group 1"/>
            <p:cNvGrpSpPr/>
            <p:nvPr/>
          </p:nvGrpSpPr>
          <p:grpSpPr>
            <a:xfrm>
              <a:off x="304800" y="1784351"/>
              <a:ext cx="7907338" cy="2711449"/>
              <a:chOff x="300038" y="1685926"/>
              <a:chExt cx="7907338" cy="2711449"/>
            </a:xfrm>
          </p:grpSpPr>
          <p:sp>
            <p:nvSpPr>
              <p:cNvPr id="19462" name="Rectangle 96"/>
              <p:cNvSpPr>
                <a:spLocks noChangeArrowheads="1"/>
              </p:cNvSpPr>
              <p:nvPr/>
            </p:nvSpPr>
            <p:spPr bwMode="auto">
              <a:xfrm>
                <a:off x="2401889" y="1687513"/>
                <a:ext cx="1044575" cy="754062"/>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dirty="0"/>
                  <a:t>Math</a:t>
                </a:r>
              </a:p>
              <a:p>
                <a:pPr eaLnBrk="1" hangingPunct="1"/>
                <a:r>
                  <a:rPr lang="en-US" altLang="en-US" dirty="0"/>
                  <a:t> Model</a:t>
                </a:r>
              </a:p>
            </p:txBody>
          </p:sp>
          <p:sp>
            <p:nvSpPr>
              <p:cNvPr id="19463" name="Rectangle 97"/>
              <p:cNvSpPr>
                <a:spLocks noChangeArrowheads="1"/>
              </p:cNvSpPr>
              <p:nvPr/>
            </p:nvSpPr>
            <p:spPr bwMode="auto">
              <a:xfrm>
                <a:off x="3975101" y="1693863"/>
                <a:ext cx="1044575" cy="754062"/>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Prob</a:t>
                </a:r>
              </a:p>
              <a:p>
                <a:pPr eaLnBrk="1" hangingPunct="1"/>
                <a:r>
                  <a:rPr lang="en-US" altLang="en-US"/>
                  <a:t> Form</a:t>
                </a:r>
              </a:p>
            </p:txBody>
          </p:sp>
          <p:sp>
            <p:nvSpPr>
              <p:cNvPr id="19464" name="Rectangle 98"/>
              <p:cNvSpPr>
                <a:spLocks noChangeArrowheads="1"/>
              </p:cNvSpPr>
              <p:nvPr/>
            </p:nvSpPr>
            <p:spPr bwMode="auto">
              <a:xfrm>
                <a:off x="5545139" y="1695451"/>
                <a:ext cx="1044575" cy="754063"/>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Control</a:t>
                </a:r>
              </a:p>
              <a:p>
                <a:pPr eaLnBrk="1" hangingPunct="1"/>
                <a:r>
                  <a:rPr lang="en-US" altLang="en-US"/>
                  <a:t>Logic</a:t>
                </a:r>
              </a:p>
            </p:txBody>
          </p:sp>
          <p:sp>
            <p:nvSpPr>
              <p:cNvPr id="19465" name="Rectangle 99"/>
              <p:cNvSpPr>
                <a:spLocks noChangeArrowheads="1"/>
              </p:cNvSpPr>
              <p:nvPr/>
            </p:nvSpPr>
            <p:spPr bwMode="auto">
              <a:xfrm>
                <a:off x="7162801" y="1690688"/>
                <a:ext cx="1044575" cy="754062"/>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Eval</a:t>
                </a:r>
              </a:p>
            </p:txBody>
          </p:sp>
          <p:sp>
            <p:nvSpPr>
              <p:cNvPr id="19466" name="Rectangle 100"/>
              <p:cNvSpPr>
                <a:spLocks noChangeArrowheads="1"/>
              </p:cNvSpPr>
              <p:nvPr/>
            </p:nvSpPr>
            <p:spPr bwMode="auto">
              <a:xfrm>
                <a:off x="5827714" y="2851151"/>
                <a:ext cx="1044575" cy="754063"/>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Software</a:t>
                </a:r>
              </a:p>
              <a:p>
                <a:pPr eaLnBrk="1" hangingPunct="1"/>
                <a:r>
                  <a:rPr lang="en-US" altLang="en-US"/>
                  <a:t>&amp; V&amp;V</a:t>
                </a:r>
              </a:p>
            </p:txBody>
          </p:sp>
          <p:sp>
            <p:nvSpPr>
              <p:cNvPr id="19467" name="Rectangle 101"/>
              <p:cNvSpPr>
                <a:spLocks noChangeArrowheads="1"/>
              </p:cNvSpPr>
              <p:nvPr/>
            </p:nvSpPr>
            <p:spPr bwMode="auto">
              <a:xfrm>
                <a:off x="4130676" y="2863851"/>
                <a:ext cx="1044575" cy="754063"/>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Hardware</a:t>
                </a:r>
              </a:p>
              <a:p>
                <a:pPr eaLnBrk="1" hangingPunct="1"/>
                <a:r>
                  <a:rPr lang="en-US" altLang="en-US"/>
                  <a:t>Testing</a:t>
                </a:r>
              </a:p>
            </p:txBody>
          </p:sp>
          <p:sp>
            <p:nvSpPr>
              <p:cNvPr id="19468" name="Rectangle 102"/>
              <p:cNvSpPr>
                <a:spLocks noChangeArrowheads="1"/>
              </p:cNvSpPr>
              <p:nvPr/>
            </p:nvSpPr>
            <p:spPr bwMode="auto">
              <a:xfrm>
                <a:off x="806451" y="1685926"/>
                <a:ext cx="1044575" cy="754063"/>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Specs</a:t>
                </a:r>
              </a:p>
            </p:txBody>
          </p:sp>
          <p:sp>
            <p:nvSpPr>
              <p:cNvPr id="19469" name="Line 106"/>
              <p:cNvSpPr>
                <a:spLocks noChangeShapeType="1"/>
              </p:cNvSpPr>
              <p:nvPr/>
            </p:nvSpPr>
            <p:spPr bwMode="auto">
              <a:xfrm>
                <a:off x="3432175" y="2035175"/>
                <a:ext cx="52228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0" name="Line 107"/>
              <p:cNvSpPr>
                <a:spLocks noChangeShapeType="1"/>
              </p:cNvSpPr>
              <p:nvPr/>
            </p:nvSpPr>
            <p:spPr bwMode="auto">
              <a:xfrm>
                <a:off x="4999038" y="2035175"/>
                <a:ext cx="5381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1" name="Line 108"/>
              <p:cNvSpPr>
                <a:spLocks noChangeShapeType="1"/>
              </p:cNvSpPr>
              <p:nvPr/>
            </p:nvSpPr>
            <p:spPr bwMode="auto">
              <a:xfrm>
                <a:off x="6567489" y="2020888"/>
                <a:ext cx="59531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2" name="AutoShape 109"/>
              <p:cNvSpPr>
                <a:spLocks noChangeArrowheads="1"/>
              </p:cNvSpPr>
              <p:nvPr/>
            </p:nvSpPr>
            <p:spPr bwMode="auto">
              <a:xfrm>
                <a:off x="2476500" y="2792414"/>
                <a:ext cx="1117600" cy="957262"/>
              </a:xfrm>
              <a:prstGeom prst="diamond">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Spec </a:t>
                </a:r>
              </a:p>
              <a:p>
                <a:pPr eaLnBrk="1" hangingPunct="1"/>
                <a:r>
                  <a:rPr lang="en-US" altLang="en-US"/>
                  <a:t>Met?</a:t>
                </a:r>
              </a:p>
            </p:txBody>
          </p:sp>
          <p:sp>
            <p:nvSpPr>
              <p:cNvPr id="19473" name="Line 110"/>
              <p:cNvSpPr>
                <a:spLocks noChangeShapeType="1"/>
              </p:cNvSpPr>
              <p:nvPr/>
            </p:nvSpPr>
            <p:spPr bwMode="auto">
              <a:xfrm flipH="1">
                <a:off x="5172076" y="3213100"/>
                <a:ext cx="6540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4" name="Line 111"/>
              <p:cNvSpPr>
                <a:spLocks noChangeShapeType="1"/>
              </p:cNvSpPr>
              <p:nvPr/>
            </p:nvSpPr>
            <p:spPr bwMode="auto">
              <a:xfrm flipH="1">
                <a:off x="3590926" y="3255964"/>
                <a:ext cx="536575" cy="142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5" name="Line 112"/>
              <p:cNvSpPr>
                <a:spLocks noChangeShapeType="1"/>
              </p:cNvSpPr>
              <p:nvPr/>
            </p:nvSpPr>
            <p:spPr bwMode="auto">
              <a:xfrm>
                <a:off x="3038475" y="3749675"/>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6" name="Line 113"/>
              <p:cNvSpPr>
                <a:spLocks noChangeShapeType="1"/>
              </p:cNvSpPr>
              <p:nvPr/>
            </p:nvSpPr>
            <p:spPr bwMode="auto">
              <a:xfrm>
                <a:off x="1851025" y="2019300"/>
                <a:ext cx="52228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sp>
            <p:nvSpPr>
              <p:cNvPr id="19477" name="Line 114"/>
              <p:cNvSpPr>
                <a:spLocks noChangeShapeType="1"/>
              </p:cNvSpPr>
              <p:nvPr/>
            </p:nvSpPr>
            <p:spPr bwMode="auto">
              <a:xfrm flipH="1">
                <a:off x="1906589" y="3270250"/>
                <a:ext cx="5524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1429" tIns="45714" rIns="91429" bIns="45714" anchor="ctr"/>
              <a:lstStyle/>
              <a:p>
                <a:endParaRPr lang="en-US"/>
              </a:p>
            </p:txBody>
          </p:sp>
          <p:cxnSp>
            <p:nvCxnSpPr>
              <p:cNvPr id="19478" name="AutoShape 115"/>
              <p:cNvCxnSpPr>
                <a:cxnSpLocks noChangeShapeType="1"/>
                <a:stCxn id="19468" idx="2"/>
                <a:endCxn id="19472" idx="0"/>
              </p:cNvCxnSpPr>
              <p:nvPr/>
            </p:nvCxnSpPr>
            <p:spPr bwMode="auto">
              <a:xfrm rot="16200000" flipH="1">
                <a:off x="2005807" y="1762920"/>
                <a:ext cx="352425" cy="1706562"/>
              </a:xfrm>
              <a:prstGeom prst="bentConnector3">
                <a:avLst>
                  <a:gd name="adj1" fmla="val 49551"/>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9479" name="AutoShape 116"/>
              <p:cNvCxnSpPr>
                <a:cxnSpLocks noChangeShapeType="1"/>
                <a:stCxn id="19465" idx="3"/>
                <a:endCxn id="19466" idx="3"/>
              </p:cNvCxnSpPr>
              <p:nvPr/>
            </p:nvCxnSpPr>
            <p:spPr bwMode="auto">
              <a:xfrm flipH="1">
                <a:off x="6872288" y="2068513"/>
                <a:ext cx="1335087" cy="1160462"/>
              </a:xfrm>
              <a:prstGeom prst="bentConnector3">
                <a:avLst>
                  <a:gd name="adj1" fmla="val -1712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9480" name="Text Box 117"/>
              <p:cNvSpPr txBox="1">
                <a:spLocks noChangeArrowheads="1"/>
              </p:cNvSpPr>
              <p:nvPr/>
            </p:nvSpPr>
            <p:spPr bwMode="auto">
              <a:xfrm>
                <a:off x="1855789" y="2921000"/>
                <a:ext cx="7397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t>Yes</a:t>
                </a:r>
              </a:p>
            </p:txBody>
          </p:sp>
          <p:sp>
            <p:nvSpPr>
              <p:cNvPr id="19481" name="Text Box 118"/>
              <p:cNvSpPr txBox="1">
                <a:spLocks noChangeArrowheads="1"/>
              </p:cNvSpPr>
              <p:nvPr/>
            </p:nvSpPr>
            <p:spPr bwMode="auto">
              <a:xfrm>
                <a:off x="2965451" y="3697288"/>
                <a:ext cx="7397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t>No</a:t>
                </a:r>
              </a:p>
            </p:txBody>
          </p:sp>
          <p:sp>
            <p:nvSpPr>
              <p:cNvPr id="19482" name="Text Box 119"/>
              <p:cNvSpPr txBox="1">
                <a:spLocks noChangeArrowheads="1"/>
              </p:cNvSpPr>
              <p:nvPr/>
            </p:nvSpPr>
            <p:spPr bwMode="auto">
              <a:xfrm>
                <a:off x="300038" y="3078163"/>
                <a:ext cx="16557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b="1" dirty="0"/>
                  <a:t>Good to Go</a:t>
                </a:r>
              </a:p>
            </p:txBody>
          </p:sp>
          <p:sp>
            <p:nvSpPr>
              <p:cNvPr id="19483" name="Text Box 120"/>
              <p:cNvSpPr txBox="1">
                <a:spLocks noChangeArrowheads="1"/>
              </p:cNvSpPr>
              <p:nvPr/>
            </p:nvSpPr>
            <p:spPr bwMode="auto">
              <a:xfrm>
                <a:off x="2120901" y="4000500"/>
                <a:ext cx="16557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1429" tIns="45714" rIns="91429" bIns="4571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b="1"/>
                  <a:t>Now What?</a:t>
                </a:r>
              </a:p>
            </p:txBody>
          </p:sp>
        </p:grpSp>
      </p:grpSp>
      <p:sp>
        <p:nvSpPr>
          <p:cNvPr id="19484" name="Rectangle 121"/>
          <p:cNvSpPr>
            <a:spLocks noChangeArrowheads="1"/>
          </p:cNvSpPr>
          <p:nvPr/>
        </p:nvSpPr>
        <p:spPr bwMode="auto">
          <a:xfrm>
            <a:off x="417434" y="4500722"/>
            <a:ext cx="8080375" cy="179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buFontTx/>
              <a:buChar char="•"/>
            </a:pPr>
            <a:r>
              <a:rPr lang="en-US" altLang="en-US" sz="2000" dirty="0"/>
              <a:t>Classical/SISO approaches provide “knobs” that can be tuned during “hardware” testing process to meet specs</a:t>
            </a:r>
          </a:p>
          <a:p>
            <a:pPr lvl="1" algn="l" eaLnBrk="1" hangingPunct="1">
              <a:buFontTx/>
              <a:buChar char="–"/>
            </a:pPr>
            <a:r>
              <a:rPr lang="en-US" altLang="en-US" dirty="0"/>
              <a:t>Easier to make minor mods for small changes in plant</a:t>
            </a:r>
          </a:p>
          <a:p>
            <a:pPr algn="l" eaLnBrk="1" hangingPunct="1">
              <a:buFontTx/>
              <a:buChar char="•"/>
            </a:pPr>
            <a:r>
              <a:rPr lang="en-US" altLang="en-US" sz="2000" dirty="0"/>
              <a:t>Not clear how to do this with MVC</a:t>
            </a:r>
          </a:p>
          <a:p>
            <a:pPr lvl="1" algn="l" eaLnBrk="1" hangingPunct="1">
              <a:buFontTx/>
              <a:buChar char="–"/>
            </a:pPr>
            <a:r>
              <a:rPr lang="en-US" altLang="en-US" dirty="0"/>
              <a:t>Typically need to go back to control logic design or earlier steps</a:t>
            </a:r>
          </a:p>
        </p:txBody>
      </p:sp>
    </p:spTree>
    <p:extLst>
      <p:ext uri="{BB962C8B-B14F-4D97-AF65-F5344CB8AC3E}">
        <p14:creationId xmlns:p14="http://schemas.microsoft.com/office/powerpoint/2010/main" val="34072967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6BD59270-A99F-44D5-AC94-E720AD2006C9}" type="slidenum">
              <a:rPr lang="en-US" altLang="en-US">
                <a:latin typeface="Times New Roman" pitchFamily="18" charset="0"/>
              </a:rPr>
              <a:pPr/>
              <a:t>20</a:t>
            </a:fld>
            <a:endParaRPr lang="en-US" altLang="en-US">
              <a:latin typeface="Times New Roman" pitchFamily="18" charset="0"/>
            </a:endParaRPr>
          </a:p>
        </p:txBody>
      </p:sp>
      <p:sp>
        <p:nvSpPr>
          <p:cNvPr id="20483" name="Rectangle 2"/>
          <p:cNvSpPr>
            <a:spLocks noGrp="1" noChangeArrowheads="1"/>
          </p:cNvSpPr>
          <p:nvPr>
            <p:ph type="title"/>
          </p:nvPr>
        </p:nvSpPr>
        <p:spPr>
          <a:xfrm>
            <a:off x="457200" y="288066"/>
            <a:ext cx="8229600" cy="1143000"/>
          </a:xfrm>
        </p:spPr>
        <p:txBody>
          <a:bodyPr/>
          <a:lstStyle/>
          <a:p>
            <a:pPr eaLnBrk="1" hangingPunct="1"/>
            <a:r>
              <a:rPr lang="en-US" altLang="en-US" sz="3200" dirty="0"/>
              <a:t>Modifying MVC Designs</a:t>
            </a:r>
          </a:p>
        </p:txBody>
      </p:sp>
      <p:sp>
        <p:nvSpPr>
          <p:cNvPr id="20484" name="Rectangle 3"/>
          <p:cNvSpPr>
            <a:spLocks noGrp="1" noChangeArrowheads="1"/>
          </p:cNvSpPr>
          <p:nvPr>
            <p:ph type="body" idx="1"/>
          </p:nvPr>
        </p:nvSpPr>
        <p:spPr>
          <a:xfrm>
            <a:off x="152400" y="1219200"/>
            <a:ext cx="7756525" cy="2806700"/>
          </a:xfrm>
          <a:noFill/>
        </p:spPr>
        <p:txBody>
          <a:bodyPr/>
          <a:lstStyle/>
          <a:p>
            <a:pPr eaLnBrk="1" hangingPunct="1">
              <a:lnSpc>
                <a:spcPct val="90000"/>
              </a:lnSpc>
            </a:pPr>
            <a:r>
              <a:rPr lang="en-US" altLang="en-US" sz="2000" dirty="0"/>
              <a:t>Understanding physics of problem useful to make mods without having to resort to major control redesign</a:t>
            </a:r>
          </a:p>
          <a:p>
            <a:pPr eaLnBrk="1" hangingPunct="1">
              <a:lnSpc>
                <a:spcPct val="90000"/>
              </a:lnSpc>
            </a:pPr>
            <a:r>
              <a:rPr lang="en-US" altLang="en-US" sz="2000" dirty="0"/>
              <a:t>STOVL example:</a:t>
            </a:r>
          </a:p>
          <a:p>
            <a:pPr lvl="1" eaLnBrk="1" hangingPunct="1">
              <a:lnSpc>
                <a:spcPct val="90000"/>
              </a:lnSpc>
            </a:pPr>
            <a:r>
              <a:rPr lang="en-US" altLang="en-US" sz="1800" dirty="0"/>
              <a:t>Initial piloted evaluation showed high-frequency pitch oscillation</a:t>
            </a:r>
          </a:p>
          <a:p>
            <a:pPr lvl="1" eaLnBrk="1" hangingPunct="1">
              <a:lnSpc>
                <a:spcPct val="90000"/>
              </a:lnSpc>
            </a:pPr>
            <a:r>
              <a:rPr lang="en-US" altLang="en-US" sz="1800" dirty="0"/>
              <a:t>Cause of oscillation isolated to time-delays because of digital implementation; duplicated by including time delay in simulation</a:t>
            </a:r>
          </a:p>
          <a:p>
            <a:pPr lvl="1" eaLnBrk="1" hangingPunct="1">
              <a:lnSpc>
                <a:spcPct val="90000"/>
              </a:lnSpc>
            </a:pPr>
            <a:r>
              <a:rPr lang="en-US" altLang="en-US" sz="1800" dirty="0"/>
              <a:t>Pitch damping improved </a:t>
            </a:r>
            <a:r>
              <a:rPr lang="en-US" altLang="en-US" sz="1800" dirty="0" smtClean="0"/>
              <a:t>by</a:t>
            </a:r>
          </a:p>
          <a:p>
            <a:pPr marL="457200" lvl="1" indent="0" eaLnBrk="1" hangingPunct="1">
              <a:lnSpc>
                <a:spcPct val="90000"/>
              </a:lnSpc>
              <a:buNone/>
            </a:pPr>
            <a:r>
              <a:rPr lang="en-US" altLang="en-US" sz="1800" dirty="0"/>
              <a:t> </a:t>
            </a:r>
            <a:r>
              <a:rPr lang="en-US" altLang="en-US" sz="1800" dirty="0" smtClean="0"/>
              <a:t>    adding </a:t>
            </a:r>
            <a:r>
              <a:rPr lang="en-US" altLang="en-US" sz="1800" dirty="0"/>
              <a:t>pitch rate </a:t>
            </a:r>
            <a:r>
              <a:rPr lang="en-US" altLang="en-US" sz="1800" dirty="0" smtClean="0"/>
              <a:t>error </a:t>
            </a:r>
          </a:p>
          <a:p>
            <a:pPr marL="457200" lvl="1" indent="0" eaLnBrk="1" hangingPunct="1">
              <a:lnSpc>
                <a:spcPct val="90000"/>
              </a:lnSpc>
              <a:buNone/>
            </a:pPr>
            <a:r>
              <a:rPr lang="en-US" altLang="en-US" sz="1800" dirty="0"/>
              <a:t> </a:t>
            </a:r>
            <a:r>
              <a:rPr lang="en-US" altLang="en-US" sz="1800" dirty="0" smtClean="0"/>
              <a:t>    feedback </a:t>
            </a:r>
            <a:r>
              <a:rPr lang="en-US" altLang="en-US" sz="1800" dirty="0"/>
              <a:t>to elevator</a:t>
            </a:r>
          </a:p>
        </p:txBody>
      </p:sp>
      <p:sp>
        <p:nvSpPr>
          <p:cNvPr id="20485"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grpSp>
        <p:nvGrpSpPr>
          <p:cNvPr id="3" name="Group 2"/>
          <p:cNvGrpSpPr/>
          <p:nvPr/>
        </p:nvGrpSpPr>
        <p:grpSpPr>
          <a:xfrm>
            <a:off x="4267200" y="3124200"/>
            <a:ext cx="3733800" cy="1295400"/>
            <a:chOff x="4191000" y="3048000"/>
            <a:chExt cx="3733800" cy="1295400"/>
          </a:xfrm>
        </p:grpSpPr>
        <p:sp>
          <p:nvSpPr>
            <p:cNvPr id="2" name="Rectangle 1"/>
            <p:cNvSpPr/>
            <p:nvPr/>
          </p:nvSpPr>
          <p:spPr>
            <a:xfrm>
              <a:off x="4191000" y="3048000"/>
              <a:ext cx="3733800" cy="129540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486" name="Group 23"/>
            <p:cNvGrpSpPr>
              <a:grpSpLocks/>
            </p:cNvGrpSpPr>
            <p:nvPr/>
          </p:nvGrpSpPr>
          <p:grpSpPr bwMode="auto">
            <a:xfrm>
              <a:off x="4306888" y="3154364"/>
              <a:ext cx="3505200" cy="1052512"/>
              <a:chOff x="2983" y="2302"/>
              <a:chExt cx="2208" cy="663"/>
            </a:xfrm>
          </p:grpSpPr>
          <p:sp>
            <p:nvSpPr>
              <p:cNvPr id="20488" name="Rectangle 5"/>
              <p:cNvSpPr>
                <a:spLocks noChangeArrowheads="1"/>
              </p:cNvSpPr>
              <p:nvPr/>
            </p:nvSpPr>
            <p:spPr bwMode="auto">
              <a:xfrm>
                <a:off x="3619" y="2302"/>
                <a:ext cx="475" cy="311"/>
              </a:xfrm>
              <a:prstGeom prst="rect">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K(s)</a:t>
                </a:r>
              </a:p>
            </p:txBody>
          </p:sp>
          <p:sp>
            <p:nvSpPr>
              <p:cNvPr id="20489" name="Rectangle 6"/>
              <p:cNvSpPr>
                <a:spLocks noChangeArrowheads="1"/>
              </p:cNvSpPr>
              <p:nvPr/>
            </p:nvSpPr>
            <p:spPr bwMode="auto">
              <a:xfrm>
                <a:off x="4355" y="2307"/>
                <a:ext cx="475" cy="311"/>
              </a:xfrm>
              <a:prstGeom prst="rect">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G(s)</a:t>
                </a:r>
              </a:p>
            </p:txBody>
          </p:sp>
          <p:sp>
            <p:nvSpPr>
              <p:cNvPr id="20490" name="Line 7"/>
              <p:cNvSpPr>
                <a:spLocks noChangeShapeType="1"/>
              </p:cNvSpPr>
              <p:nvPr/>
            </p:nvSpPr>
            <p:spPr bwMode="auto">
              <a:xfrm>
                <a:off x="4094" y="2457"/>
                <a:ext cx="26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1" name="Oval 8"/>
              <p:cNvSpPr>
                <a:spLocks noChangeArrowheads="1"/>
              </p:cNvSpPr>
              <p:nvPr/>
            </p:nvSpPr>
            <p:spPr bwMode="auto">
              <a:xfrm>
                <a:off x="3235" y="2395"/>
                <a:ext cx="137" cy="128"/>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492" name="Line 9"/>
              <p:cNvSpPr>
                <a:spLocks noChangeShapeType="1"/>
              </p:cNvSpPr>
              <p:nvPr/>
            </p:nvSpPr>
            <p:spPr bwMode="auto">
              <a:xfrm>
                <a:off x="3372" y="2457"/>
                <a:ext cx="24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0493" name="Line 10"/>
              <p:cNvSpPr>
                <a:spLocks noChangeShapeType="1"/>
              </p:cNvSpPr>
              <p:nvPr/>
            </p:nvSpPr>
            <p:spPr bwMode="auto">
              <a:xfrm>
                <a:off x="2983" y="2452"/>
                <a:ext cx="24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cxnSp>
            <p:nvCxnSpPr>
              <p:cNvPr id="20494" name="AutoShape 11"/>
              <p:cNvCxnSpPr>
                <a:cxnSpLocks noChangeShapeType="1"/>
                <a:stCxn id="20489" idx="3"/>
                <a:endCxn id="20491" idx="4"/>
              </p:cNvCxnSpPr>
              <p:nvPr/>
            </p:nvCxnSpPr>
            <p:spPr bwMode="auto">
              <a:xfrm flipH="1">
                <a:off x="3304" y="2463"/>
                <a:ext cx="1526" cy="60"/>
              </a:xfrm>
              <a:prstGeom prst="bentConnector4">
                <a:avLst>
                  <a:gd name="adj1" fmla="val -9370"/>
                  <a:gd name="adj2" fmla="val 911667"/>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20495" name="Line 12"/>
              <p:cNvSpPr>
                <a:spLocks noChangeShapeType="1"/>
              </p:cNvSpPr>
              <p:nvPr/>
            </p:nvSpPr>
            <p:spPr bwMode="auto">
              <a:xfrm flipV="1">
                <a:off x="4972" y="2457"/>
                <a:ext cx="219" cy="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0496" name="Rectangle 13"/>
              <p:cNvSpPr>
                <a:spLocks noChangeArrowheads="1"/>
              </p:cNvSpPr>
              <p:nvPr/>
            </p:nvSpPr>
            <p:spPr bwMode="auto">
              <a:xfrm>
                <a:off x="3680" y="2690"/>
                <a:ext cx="366" cy="275"/>
              </a:xfrm>
              <a:prstGeom prst="rect">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a:t>Keq</a:t>
                </a:r>
              </a:p>
            </p:txBody>
          </p:sp>
          <p:sp>
            <p:nvSpPr>
              <p:cNvPr id="20497" name="Line 15"/>
              <p:cNvSpPr>
                <a:spLocks noChangeShapeType="1"/>
              </p:cNvSpPr>
              <p:nvPr/>
            </p:nvSpPr>
            <p:spPr bwMode="auto">
              <a:xfrm>
                <a:off x="3463" y="2466"/>
                <a:ext cx="0" cy="35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0498" name="Line 16"/>
              <p:cNvSpPr>
                <a:spLocks noChangeShapeType="1"/>
              </p:cNvSpPr>
              <p:nvPr/>
            </p:nvSpPr>
            <p:spPr bwMode="auto">
              <a:xfrm>
                <a:off x="3463" y="2822"/>
                <a:ext cx="21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0499" name="Oval 17"/>
              <p:cNvSpPr>
                <a:spLocks noChangeArrowheads="1"/>
              </p:cNvSpPr>
              <p:nvPr/>
            </p:nvSpPr>
            <p:spPr bwMode="auto">
              <a:xfrm>
                <a:off x="4145" y="2382"/>
                <a:ext cx="137" cy="128"/>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cxnSp>
            <p:nvCxnSpPr>
              <p:cNvPr id="20500" name="AutoShape 18"/>
              <p:cNvCxnSpPr>
                <a:cxnSpLocks noChangeShapeType="1"/>
                <a:stCxn id="20496" idx="3"/>
                <a:endCxn id="20499" idx="4"/>
              </p:cNvCxnSpPr>
              <p:nvPr/>
            </p:nvCxnSpPr>
            <p:spPr bwMode="auto">
              <a:xfrm flipV="1">
                <a:off x="4046" y="2510"/>
                <a:ext cx="168" cy="318"/>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20501" name="Text Box 19"/>
              <p:cNvSpPr txBox="1">
                <a:spLocks noChangeArrowheads="1"/>
              </p:cNvSpPr>
              <p:nvPr/>
            </p:nvSpPr>
            <p:spPr bwMode="auto">
              <a:xfrm>
                <a:off x="3363" y="2603"/>
                <a:ext cx="42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t>eq</a:t>
                </a:r>
              </a:p>
            </p:txBody>
          </p:sp>
          <p:sp>
            <p:nvSpPr>
              <p:cNvPr id="20502" name="Text Box 20"/>
              <p:cNvSpPr txBox="1">
                <a:spLocks noChangeArrowheads="1"/>
              </p:cNvSpPr>
              <p:nvPr/>
            </p:nvSpPr>
            <p:spPr bwMode="auto">
              <a:xfrm>
                <a:off x="4163" y="2626"/>
                <a:ext cx="42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latin typeface="SymbolPS" pitchFamily="18" charset="2"/>
                  </a:rPr>
                  <a:t>Dd</a:t>
                </a:r>
                <a:r>
                  <a:rPr lang="en-US" altLang="en-US"/>
                  <a:t>e</a:t>
                </a:r>
              </a:p>
            </p:txBody>
          </p:sp>
        </p:grpSp>
      </p:grpSp>
      <p:pic>
        <p:nvPicPr>
          <p:cNvPr id="20487" name="Picture 22" descr="Pitch Attitude Respons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089" y="4586287"/>
            <a:ext cx="611187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32741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863" indent="-285717" eaLnBrk="0" hangingPunct="0">
              <a:defRPr>
                <a:solidFill>
                  <a:schemeClr val="tx1"/>
                </a:solidFill>
                <a:latin typeface="Arial" charset="0"/>
              </a:defRPr>
            </a:lvl2pPr>
            <a:lvl3pPr marL="1142867" indent="-228573" eaLnBrk="0" hangingPunct="0">
              <a:defRPr>
                <a:solidFill>
                  <a:schemeClr val="tx1"/>
                </a:solidFill>
                <a:latin typeface="Arial" charset="0"/>
              </a:defRPr>
            </a:lvl3pPr>
            <a:lvl4pPr marL="1600013" indent="-228573" eaLnBrk="0" hangingPunct="0">
              <a:defRPr>
                <a:solidFill>
                  <a:schemeClr val="tx1"/>
                </a:solidFill>
                <a:latin typeface="Arial" charset="0"/>
              </a:defRPr>
            </a:lvl4pPr>
            <a:lvl5pPr marL="2057159" indent="-228573" eaLnBrk="0" hangingPunct="0">
              <a:defRPr>
                <a:solidFill>
                  <a:schemeClr val="tx1"/>
                </a:solidFill>
                <a:latin typeface="Arial" charset="0"/>
              </a:defRPr>
            </a:lvl5pPr>
            <a:lvl6pPr marL="2514306" indent="-228573" algn="ctr" eaLnBrk="0" fontAlgn="base" hangingPunct="0">
              <a:spcBef>
                <a:spcPct val="0"/>
              </a:spcBef>
              <a:spcAft>
                <a:spcPct val="0"/>
              </a:spcAft>
              <a:defRPr>
                <a:solidFill>
                  <a:schemeClr val="tx1"/>
                </a:solidFill>
                <a:latin typeface="Arial" charset="0"/>
              </a:defRPr>
            </a:lvl6pPr>
            <a:lvl7pPr marL="2971453" indent="-228573" algn="ctr" eaLnBrk="0" fontAlgn="base" hangingPunct="0">
              <a:spcBef>
                <a:spcPct val="0"/>
              </a:spcBef>
              <a:spcAft>
                <a:spcPct val="0"/>
              </a:spcAft>
              <a:defRPr>
                <a:solidFill>
                  <a:schemeClr val="tx1"/>
                </a:solidFill>
                <a:latin typeface="Arial" charset="0"/>
              </a:defRPr>
            </a:lvl7pPr>
            <a:lvl8pPr marL="3428599" indent="-228573" algn="ctr" eaLnBrk="0" fontAlgn="base" hangingPunct="0">
              <a:spcBef>
                <a:spcPct val="0"/>
              </a:spcBef>
              <a:spcAft>
                <a:spcPct val="0"/>
              </a:spcAft>
              <a:defRPr>
                <a:solidFill>
                  <a:schemeClr val="tx1"/>
                </a:solidFill>
                <a:latin typeface="Arial" charset="0"/>
              </a:defRPr>
            </a:lvl8pPr>
            <a:lvl9pPr marL="3885746" indent="-228573" algn="ctr" eaLnBrk="0" fontAlgn="base" hangingPunct="0">
              <a:spcBef>
                <a:spcPct val="0"/>
              </a:spcBef>
              <a:spcAft>
                <a:spcPct val="0"/>
              </a:spcAft>
              <a:defRPr>
                <a:solidFill>
                  <a:schemeClr val="tx1"/>
                </a:solidFill>
                <a:latin typeface="Arial" charset="0"/>
              </a:defRPr>
            </a:lvl9pPr>
          </a:lstStyle>
          <a:p>
            <a:fld id="{C06862B7-65BF-421C-BFA2-B82DEF5433AE}" type="slidenum">
              <a:rPr lang="en-US" altLang="en-US">
                <a:latin typeface="Times New Roman" pitchFamily="18" charset="0"/>
              </a:rPr>
              <a:pPr/>
              <a:t>21</a:t>
            </a:fld>
            <a:endParaRPr lang="en-US" altLang="en-US">
              <a:latin typeface="Times New Roman" pitchFamily="18" charset="0"/>
            </a:endParaRPr>
          </a:p>
        </p:txBody>
      </p:sp>
      <p:sp>
        <p:nvSpPr>
          <p:cNvPr id="21507" name="Rectangle 8"/>
          <p:cNvSpPr>
            <a:spLocks noGrp="1" noChangeArrowheads="1"/>
          </p:cNvSpPr>
          <p:nvPr>
            <p:ph type="title"/>
          </p:nvPr>
        </p:nvSpPr>
        <p:spPr>
          <a:xfrm>
            <a:off x="457200" y="250896"/>
            <a:ext cx="8229600" cy="1143000"/>
          </a:xfrm>
          <a:noFill/>
        </p:spPr>
        <p:txBody>
          <a:bodyPr/>
          <a:lstStyle/>
          <a:p>
            <a:pPr eaLnBrk="1" hangingPunct="1"/>
            <a:r>
              <a:rPr lang="en-US" altLang="en-US" sz="4000" dirty="0"/>
              <a:t>Conclusion</a:t>
            </a:r>
          </a:p>
        </p:txBody>
      </p:sp>
      <p:sp>
        <p:nvSpPr>
          <p:cNvPr id="21508" name="Rectangle 9"/>
          <p:cNvSpPr>
            <a:spLocks noGrp="1" noChangeArrowheads="1"/>
          </p:cNvSpPr>
          <p:nvPr>
            <p:ph type="body" idx="1"/>
          </p:nvPr>
        </p:nvSpPr>
        <p:spPr>
          <a:xfrm>
            <a:off x="455613" y="1219200"/>
            <a:ext cx="8229600" cy="5013325"/>
          </a:xfrm>
          <a:noFill/>
        </p:spPr>
        <p:txBody>
          <a:bodyPr/>
          <a:lstStyle/>
          <a:p>
            <a:pPr eaLnBrk="1" hangingPunct="1">
              <a:lnSpc>
                <a:spcPct val="80000"/>
              </a:lnSpc>
            </a:pPr>
            <a:r>
              <a:rPr lang="en-US" altLang="en-US" sz="2000" dirty="0"/>
              <a:t>Potential benefit of multivariable control design: </a:t>
            </a:r>
          </a:p>
          <a:p>
            <a:pPr eaLnBrk="1" hangingPunct="1">
              <a:lnSpc>
                <a:spcPct val="80000"/>
              </a:lnSpc>
              <a:spcBef>
                <a:spcPct val="10000"/>
              </a:spcBef>
              <a:buFontTx/>
              <a:buNone/>
            </a:pPr>
            <a:r>
              <a:rPr lang="en-US" altLang="en-US" sz="2000" dirty="0"/>
              <a:t>	“Improved performance &amp; robustness to modeling uncertainties achievable with highly complex systems”</a:t>
            </a:r>
          </a:p>
          <a:p>
            <a:pPr eaLnBrk="1" hangingPunct="1">
              <a:lnSpc>
                <a:spcPct val="80000"/>
              </a:lnSpc>
            </a:pPr>
            <a:r>
              <a:rPr lang="en-US" altLang="en-US" sz="2000" dirty="0"/>
              <a:t>Use MVC design with </a:t>
            </a:r>
            <a:r>
              <a:rPr lang="en-US" altLang="en-US" sz="2000" b="1" dirty="0"/>
              <a:t>Caution:</a:t>
            </a:r>
          </a:p>
          <a:p>
            <a:pPr lvl="1" eaLnBrk="1" hangingPunct="1">
              <a:lnSpc>
                <a:spcPct val="80000"/>
              </a:lnSpc>
              <a:spcBef>
                <a:spcPct val="10000"/>
              </a:spcBef>
            </a:pPr>
            <a:r>
              <a:rPr lang="en-US" altLang="en-US" sz="2000" dirty="0"/>
              <a:t>Make sure MVC is really needed</a:t>
            </a:r>
          </a:p>
          <a:p>
            <a:pPr lvl="1" eaLnBrk="1" hangingPunct="1">
              <a:lnSpc>
                <a:spcPct val="80000"/>
              </a:lnSpc>
              <a:spcBef>
                <a:spcPct val="10000"/>
              </a:spcBef>
            </a:pPr>
            <a:r>
              <a:rPr lang="en-US" altLang="en-US" sz="2000" dirty="0"/>
              <a:t>Get good understanding of physics of problem</a:t>
            </a:r>
          </a:p>
          <a:p>
            <a:pPr lvl="2" eaLnBrk="1" hangingPunct="1">
              <a:lnSpc>
                <a:spcPct val="80000"/>
              </a:lnSpc>
              <a:spcBef>
                <a:spcPct val="10000"/>
              </a:spcBef>
            </a:pPr>
            <a:r>
              <a:rPr lang="en-US" altLang="en-US" sz="2000" dirty="0"/>
              <a:t>You cannot make 747s fly like F-16s, no matter how good a control engineer you are!</a:t>
            </a:r>
          </a:p>
          <a:p>
            <a:pPr lvl="1" eaLnBrk="1" hangingPunct="1">
              <a:lnSpc>
                <a:spcPct val="80000"/>
              </a:lnSpc>
              <a:spcBef>
                <a:spcPct val="10000"/>
              </a:spcBef>
            </a:pPr>
            <a:r>
              <a:rPr lang="en-US" altLang="en-US" sz="2000" dirty="0"/>
              <a:t>Make sure that synthesis problem is formulated right</a:t>
            </a:r>
          </a:p>
          <a:p>
            <a:pPr lvl="2" eaLnBrk="1" hangingPunct="1">
              <a:lnSpc>
                <a:spcPct val="80000"/>
              </a:lnSpc>
              <a:spcBef>
                <a:spcPct val="10000"/>
              </a:spcBef>
            </a:pPr>
            <a:r>
              <a:rPr lang="en-US" altLang="en-US" sz="2000" dirty="0"/>
              <a:t>Control effector blending</a:t>
            </a:r>
          </a:p>
          <a:p>
            <a:pPr lvl="2" eaLnBrk="1" hangingPunct="1">
              <a:lnSpc>
                <a:spcPct val="80000"/>
              </a:lnSpc>
              <a:spcBef>
                <a:spcPct val="10000"/>
              </a:spcBef>
            </a:pPr>
            <a:r>
              <a:rPr lang="en-US" altLang="en-US" sz="2000" dirty="0"/>
              <a:t>Nonlinearities around small perturbation model</a:t>
            </a:r>
          </a:p>
          <a:p>
            <a:pPr lvl="2" eaLnBrk="1" hangingPunct="1">
              <a:lnSpc>
                <a:spcPct val="80000"/>
              </a:lnSpc>
              <a:spcBef>
                <a:spcPct val="10000"/>
              </a:spcBef>
            </a:pPr>
            <a:r>
              <a:rPr lang="en-US" altLang="en-US" sz="2000" dirty="0"/>
              <a:t>Controller stability &amp; order</a:t>
            </a:r>
          </a:p>
          <a:p>
            <a:pPr lvl="1" eaLnBrk="1" hangingPunct="1">
              <a:lnSpc>
                <a:spcPct val="80000"/>
              </a:lnSpc>
              <a:spcBef>
                <a:spcPct val="10000"/>
              </a:spcBef>
            </a:pPr>
            <a:r>
              <a:rPr lang="en-US" altLang="en-US" sz="2000" dirty="0"/>
              <a:t>Give thought to scheduling &amp; IWP issues before deciding on control structure</a:t>
            </a:r>
          </a:p>
          <a:p>
            <a:pPr lvl="2" eaLnBrk="1" hangingPunct="1">
              <a:lnSpc>
                <a:spcPct val="80000"/>
              </a:lnSpc>
              <a:spcBef>
                <a:spcPct val="10000"/>
              </a:spcBef>
            </a:pPr>
            <a:r>
              <a:rPr lang="en-US" altLang="en-US" sz="2000" dirty="0"/>
              <a:t>Keep these as simple as possible</a:t>
            </a:r>
          </a:p>
          <a:p>
            <a:pPr lvl="1" eaLnBrk="1" hangingPunct="1">
              <a:lnSpc>
                <a:spcPct val="80000"/>
              </a:lnSpc>
            </a:pPr>
            <a:r>
              <a:rPr lang="en-US" altLang="en-US" sz="2000" dirty="0"/>
              <a:t>Use knowledge of system to make “smart” amendments based on test results</a:t>
            </a:r>
          </a:p>
        </p:txBody>
      </p:sp>
      <p:sp>
        <p:nvSpPr>
          <p:cNvPr id="21509" name="FlagCount" hidden="1">
            <a:hlinkClick r:id="rId3" action="ppaction://hlinkfile"/>
          </p:cNvPr>
          <p:cNvSpPr>
            <a:spLocks noChangeArrowheads="1"/>
          </p:cNvSpPr>
          <p:nvPr/>
        </p:nvSpPr>
        <p:spPr bwMode="auto">
          <a:xfrm>
            <a:off x="8255000" y="254001"/>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lIns="91429" tIns="45714" rIns="91429" bIns="4571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sz="1400" b="1">
                <a:latin typeface="Tahoma" pitchFamily="34" charset="0"/>
              </a:rPr>
              <a:t>0</a:t>
            </a:r>
          </a:p>
        </p:txBody>
      </p:sp>
    </p:spTree>
    <p:extLst>
      <p:ext uri="{BB962C8B-B14F-4D97-AF65-F5344CB8AC3E}">
        <p14:creationId xmlns:p14="http://schemas.microsoft.com/office/powerpoint/2010/main" val="40822469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6200" y="3191470"/>
            <a:ext cx="9144000" cy="923330"/>
          </a:xfrm>
          <a:prstGeom prst="rect">
            <a:avLst/>
          </a:prstGeom>
          <a:noFill/>
        </p:spPr>
        <p:txBody>
          <a:bodyPr wrap="square" lIns="91429" tIns="45714" rIns="91429" bIns="45714"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914293" fontAlgn="base">
              <a:spcBef>
                <a:spcPct val="0"/>
              </a:spcBef>
              <a:spcAft>
                <a:spcPct val="0"/>
              </a:spcAft>
            </a:pPr>
            <a:r>
              <a:rPr lang="en-US" sz="5400" b="1" i="1" cap="all" dirty="0">
                <a:ln w="0"/>
                <a:solidFill>
                  <a:srgbClr val="000F2E">
                    <a:lumMod val="75000"/>
                    <a:lumOff val="25000"/>
                  </a:srgbClr>
                </a:solidFill>
                <a:effectLst>
                  <a:reflection blurRad="6350" stA="55000" endA="300" endPos="45500" dir="5400000" sy="-100000" algn="bl" rotWithShape="0"/>
                </a:effectLst>
                <a:latin typeface="Arial" charset="0"/>
                <a:ea typeface="ＭＳ Ｐゴシック" charset="0"/>
              </a:rPr>
              <a:t>Questions ???</a:t>
            </a:r>
          </a:p>
        </p:txBody>
      </p:sp>
      <p:sp>
        <p:nvSpPr>
          <p:cNvPr id="3" name="TextBox 2"/>
          <p:cNvSpPr txBox="1"/>
          <p:nvPr/>
        </p:nvSpPr>
        <p:spPr>
          <a:xfrm>
            <a:off x="685800" y="1143000"/>
            <a:ext cx="8305800" cy="1323439"/>
          </a:xfrm>
          <a:prstGeom prst="rect">
            <a:avLst/>
          </a:prstGeom>
          <a:noFill/>
        </p:spPr>
        <p:txBody>
          <a:bodyPr wrap="square" lIns="91429" tIns="45714" rIns="91429" bIns="45714"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914293" fontAlgn="base">
              <a:spcBef>
                <a:spcPct val="0"/>
              </a:spcBef>
              <a:spcAft>
                <a:spcPct val="0"/>
              </a:spcAft>
            </a:pPr>
            <a:r>
              <a:rPr lang="en-US" sz="4000" b="1"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Arial" charset="0"/>
                <a:ea typeface="ＭＳ Ｐゴシック" charset="0"/>
              </a:rPr>
              <a:t>Thank you for </a:t>
            </a:r>
          </a:p>
          <a:p>
            <a:pPr algn="ctr" defTabSz="914293" fontAlgn="base">
              <a:spcBef>
                <a:spcPct val="0"/>
              </a:spcBef>
              <a:spcAft>
                <a:spcPct val="0"/>
              </a:spcAft>
            </a:pPr>
            <a:r>
              <a:rPr lang="en-US" sz="4000" b="1"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Arial" charset="0"/>
                <a:ea typeface="ＭＳ Ｐゴシック" charset="0"/>
              </a:rPr>
              <a:t>attending…</a:t>
            </a:r>
          </a:p>
        </p:txBody>
      </p:sp>
    </p:spTree>
    <p:extLst>
      <p:ext uri="{BB962C8B-B14F-4D97-AF65-F5344CB8AC3E}">
        <p14:creationId xmlns:p14="http://schemas.microsoft.com/office/powerpoint/2010/main" val="19188907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3197227"/>
            <a:ext cx="7772400" cy="3203573"/>
          </a:xfrm>
          <a:prstGeom prst="rect">
            <a:avLst/>
          </a:prstGeom>
        </p:spPr>
        <p:txBody>
          <a:bodyPr lIns="91429" tIns="45714" rIns="91429" bIns="45714"/>
          <a:lstStyle/>
          <a:p>
            <a:pPr algn="ctr" defTabSz="914293" fontAlgn="base">
              <a:spcBef>
                <a:spcPct val="0"/>
              </a:spcBef>
              <a:spcAft>
                <a:spcPct val="0"/>
              </a:spcAft>
            </a:pPr>
            <a:r>
              <a:rPr lang="en-US" sz="3200" b="1" dirty="0" smtClean="0">
                <a:solidFill>
                  <a:srgbClr val="000F2E"/>
                </a:solidFill>
                <a:latin typeface="Arial" charset="0"/>
                <a:ea typeface="ＭＳ Ｐゴシック" charset="0"/>
              </a:rPr>
              <a:t>Fundamentals of Linear Stability</a:t>
            </a:r>
          </a:p>
          <a:p>
            <a:pPr algn="ctr" defTabSz="914293" fontAlgn="base">
              <a:spcBef>
                <a:spcPct val="0"/>
              </a:spcBef>
              <a:spcAft>
                <a:spcPct val="0"/>
              </a:spcAft>
            </a:pPr>
            <a:r>
              <a:rPr lang="en-US" sz="3200" b="1" dirty="0" smtClean="0">
                <a:solidFill>
                  <a:srgbClr val="000F2E"/>
                </a:solidFill>
                <a:latin typeface="Arial" charset="0"/>
                <a:ea typeface="ＭＳ Ｐゴシック" charset="0"/>
              </a:rPr>
              <a:t>Ken Lebsock – August </a:t>
            </a:r>
            <a:r>
              <a:rPr lang="en-US" sz="3200" b="1" dirty="0" smtClean="0">
                <a:solidFill>
                  <a:srgbClr val="000F2E"/>
                </a:solidFill>
                <a:latin typeface="Arial" charset="0"/>
                <a:ea typeface="ＭＳ Ｐゴシック" charset="0"/>
              </a:rPr>
              <a:t>13 2014</a:t>
            </a: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914293" fontAlgn="base">
              <a:spcBef>
                <a:spcPct val="0"/>
              </a:spcBef>
              <a:spcAft>
                <a:spcPct val="0"/>
              </a:spcAft>
            </a:pPr>
            <a:endParaRPr lang="en-US" sz="3200" b="1" dirty="0">
              <a:solidFill>
                <a:srgbClr val="000F2E"/>
              </a:solidFill>
              <a:latin typeface="Arial" charset="0"/>
              <a:ea typeface="ＭＳ Ｐゴシック" charset="0"/>
            </a:endParaRPr>
          </a:p>
          <a:p>
            <a:pPr algn="ctr" defTabSz="848911" fontAlgn="base">
              <a:spcBef>
                <a:spcPct val="0"/>
              </a:spcBef>
              <a:spcAft>
                <a:spcPct val="0"/>
              </a:spcAft>
              <a:defRPr/>
            </a:pPr>
            <a:r>
              <a:rPr lang="en-US" sz="3200" dirty="0">
                <a:solidFill>
                  <a:srgbClr val="0070C0"/>
                </a:solidFill>
                <a:latin typeface="Arial"/>
                <a:ea typeface="ＭＳ Ｐゴシック" charset="0"/>
              </a:rPr>
              <a:t/>
            </a:r>
            <a:br>
              <a:rPr lang="en-US" sz="3200" dirty="0">
                <a:solidFill>
                  <a:srgbClr val="0070C0"/>
                </a:solidFill>
                <a:latin typeface="Arial"/>
                <a:ea typeface="ＭＳ Ｐゴシック" charset="0"/>
              </a:rPr>
            </a:br>
            <a:endParaRPr lang="en-US" sz="3200" dirty="0">
              <a:solidFill>
                <a:srgbClr val="0070C0"/>
              </a:solidFill>
              <a:latin typeface="Arial"/>
              <a:ea typeface="ＭＳ Ｐゴシック" charset="0"/>
            </a:endParaRPr>
          </a:p>
        </p:txBody>
      </p:sp>
      <p:sp>
        <p:nvSpPr>
          <p:cNvPr id="7" name="Slide Number Placeholder 3"/>
          <p:cNvSpPr>
            <a:spLocks noGrp="1"/>
          </p:cNvSpPr>
          <p:nvPr>
            <p:ph type="sldNum" sz="quarter" idx="4"/>
          </p:nvPr>
        </p:nvSpPr>
        <p:spPr>
          <a:prstGeom prst="rect">
            <a:avLst/>
          </a:prstGeom>
        </p:spPr>
        <p:txBody>
          <a:bodyPr/>
          <a:lstStyle/>
          <a:p>
            <a:r>
              <a:rPr lang="en-US" dirty="0" smtClean="0">
                <a:solidFill>
                  <a:prstClr val="black">
                    <a:tint val="75000"/>
                  </a:prstClr>
                </a:solidFill>
                <a:latin typeface="Arial"/>
              </a:rPr>
              <a:t>Page: </a:t>
            </a:r>
            <a:fld id="{A8E54F2D-3D2C-43C8-A605-2CA5B98B9581}" type="slidenum">
              <a:rPr lang="en-US" smtClean="0">
                <a:solidFill>
                  <a:prstClr val="black">
                    <a:tint val="75000"/>
                  </a:prstClr>
                </a:solidFill>
                <a:latin typeface="Arial"/>
              </a:rPr>
              <a:pPr/>
              <a:t>23</a:t>
            </a:fld>
            <a:endParaRPr lang="en-US" dirty="0">
              <a:solidFill>
                <a:prstClr val="black">
                  <a:tint val="75000"/>
                </a:prstClr>
              </a:solidFill>
              <a:latin typeface="Arial"/>
            </a:endParaRPr>
          </a:p>
        </p:txBody>
      </p:sp>
      <p:sp>
        <p:nvSpPr>
          <p:cNvPr id="8" name="TextBox 7"/>
          <p:cNvSpPr txBox="1"/>
          <p:nvPr/>
        </p:nvSpPr>
        <p:spPr>
          <a:xfrm>
            <a:off x="381000" y="1531203"/>
            <a:ext cx="8602980" cy="1323427"/>
          </a:xfrm>
          <a:prstGeom prst="rect">
            <a:avLst/>
          </a:prstGeom>
          <a:noFill/>
        </p:spPr>
        <p:txBody>
          <a:bodyPr wrap="square" lIns="91429" tIns="45714" rIns="91429" bIns="45714"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defPPr>
              <a:defRPr lang="en-US"/>
            </a:defPPr>
            <a:lvl1pPr algn="ctr" defTabSz="914293" fontAlgn="base">
              <a:spcBef>
                <a:spcPct val="0"/>
              </a:spcBef>
              <a:spcAft>
                <a:spcPct val="0"/>
              </a:spcAft>
              <a:defRPr sz="4000" b="1" cap="all">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Arial" charset="0"/>
                <a:ea typeface="ＭＳ Ｐゴシック" charset="0"/>
              </a:defRPr>
            </a:lvl1pPr>
          </a:lstStyle>
          <a:p>
            <a:r>
              <a:rPr lang="en-US" dirty="0"/>
              <a:t>upcoming NESC GN&amp;C Webcast</a:t>
            </a:r>
          </a:p>
        </p:txBody>
      </p:sp>
    </p:spTree>
    <p:extLst>
      <p:ext uri="{BB962C8B-B14F-4D97-AF65-F5344CB8AC3E}">
        <p14:creationId xmlns:p14="http://schemas.microsoft.com/office/powerpoint/2010/main" val="1491012751"/>
      </p:ext>
    </p:extLst>
  </p:cSld>
  <p:clrMapOvr>
    <a:masterClrMapping/>
  </p:clrMapOvr>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7596</Words>
  <Application>Microsoft Office PowerPoint</Application>
  <PresentationFormat>On-screen Show (4:3)</PresentationFormat>
  <Paragraphs>336</Paragraphs>
  <Slides>23</Slides>
  <Notes>23</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23</vt:i4>
      </vt:variant>
    </vt:vector>
  </HeadingPairs>
  <TitlesOfParts>
    <vt:vector size="26" baseType="lpstr">
      <vt:lpstr>1_Office Theme</vt:lpstr>
      <vt:lpstr>1_SM_508-ish_TEMPLATE</vt:lpstr>
      <vt:lpstr>Canvas Drawing</vt:lpstr>
      <vt:lpstr>Neil Dennehy cornelius.j.dennehy@nasa.gov </vt:lpstr>
      <vt:lpstr>PowerPoint Presentation</vt:lpstr>
      <vt:lpstr>Implementation Challenges for  Multivariable Control</vt:lpstr>
      <vt:lpstr>PowerPoint Presentation</vt:lpstr>
      <vt:lpstr>Control Design Problem</vt:lpstr>
      <vt:lpstr>MVC Unique Nature</vt:lpstr>
      <vt:lpstr>MVC Benefits &amp; Capabilities</vt:lpstr>
      <vt:lpstr>Typical MVC Approaches</vt:lpstr>
      <vt:lpstr>MVC Design Challenges: Right Problem Formulation</vt:lpstr>
      <vt:lpstr>MVC Design Challenges: Control Effector Blending</vt:lpstr>
      <vt:lpstr>MVC Design Challenges: Control Effector Blending (cont.)</vt:lpstr>
      <vt:lpstr>MVC Design Challenges: Addressing Nonlinearities</vt:lpstr>
      <vt:lpstr>MVC Design Challenges: Controller Stability</vt:lpstr>
      <vt:lpstr>MVC Implementation Challenges: Controller Scheduling</vt:lpstr>
      <vt:lpstr>MVC Implementation Challenges: Controller Scheduling (cont.)</vt:lpstr>
      <vt:lpstr>MVC Implementation Challenges: Integrator Windup Protection</vt:lpstr>
      <vt:lpstr>MVC Implementation Challenges: IWP (cont.)</vt:lpstr>
      <vt:lpstr>PowerPoint Presentation</vt:lpstr>
      <vt:lpstr>Iterative Process for Control Design</vt:lpstr>
      <vt:lpstr>Modifying MVC Designs</vt:lpstr>
      <vt:lpstr>Conclusion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Neil Dennehy cornelius.j.dennehy@nasa.gov</dc:title>
  <dc:creator>Ian Batchelder</dc:creator>
  <cp:lastModifiedBy>Garg, Sanjay (GRC-RHC0)</cp:lastModifiedBy>
  <cp:revision>12</cp:revision>
  <dcterms:created xsi:type="dcterms:W3CDTF">2014-06-13T16:15:52Z</dcterms:created>
  <dcterms:modified xsi:type="dcterms:W3CDTF">2014-06-18T16:14:00Z</dcterms:modified>
</cp:coreProperties>
</file>