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wmf" ContentType="image/x-wmf"/>
  <Default Extension="rels" ContentType="application/vnd.openxmlformats-package.relationships+xml"/>
  <Default Extension="xml" ContentType="application/xml"/>
  <Default Extension="TIF" ContentType="image/tiff"/>
  <Default Extension="vml" ContentType="application/vnd.openxmlformats-officedocument.vmlDrawing"/>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4.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2.xml" ContentType="application/vnd.openxmlformats-officedocument.drawingml.chartshapes+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charts/chart3.xml" ContentType="application/vnd.openxmlformats-officedocument.drawingml.chart+xml"/>
  <Override PartName="/ppt/drawings/drawing3.xml" ContentType="application/vnd.openxmlformats-officedocument.drawingml.chartshapes+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drawings/drawing4.xml" ContentType="application/vnd.openxmlformats-officedocument.drawingml.chartshapes+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charts/chart5.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charts/chart6.xml" ContentType="application/vnd.openxmlformats-officedocument.drawingml.chart+xml"/>
  <Override PartName="/ppt/charts/style5.xml" ContentType="application/vnd.ms-office.chartstyle+xml"/>
  <Override PartName="/ppt/charts/colors5.xml" ContentType="application/vnd.ms-office.chartcolorstyle+xml"/>
  <Override PartName="/ppt/drawings/drawing5.xml" ContentType="application/vnd.openxmlformats-officedocument.drawingml.chartshapes+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charts/chart7.xml" ContentType="application/vnd.openxmlformats-officedocument.drawingml.chart+xml"/>
  <Override PartName="/ppt/charts/style6.xml" ContentType="application/vnd.ms-office.chartstyle+xml"/>
  <Override PartName="/ppt/charts/colors6.xml" ContentType="application/vnd.ms-office.chartcolorstyle+xml"/>
  <Override PartName="/ppt/drawings/drawing6.xml" ContentType="application/vnd.openxmlformats-officedocument.drawingml.chartshapes+xml"/>
  <Override PartName="/ppt/notesSlides/notesSlide69.xml" ContentType="application/vnd.openxmlformats-officedocument.presentationml.notesSlide+xml"/>
  <Override PartName="/ppt/charts/chart8.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vbaProject.bin" ContentType="application/vnd.ms-office.vbaPro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6" r:id="rId1"/>
    <p:sldMasterId id="2147483648" r:id="rId2"/>
    <p:sldMasterId id="2147483708" r:id="rId3"/>
    <p:sldMasterId id="2147483726" r:id="rId4"/>
    <p:sldMasterId id="2147483744" r:id="rId5"/>
  </p:sldMasterIdLst>
  <p:notesMasterIdLst>
    <p:notesMasterId r:id="rId78"/>
  </p:notesMasterIdLst>
  <p:handoutMasterIdLst>
    <p:handoutMasterId r:id="rId79"/>
  </p:handoutMasterIdLst>
  <p:sldIdLst>
    <p:sldId id="389" r:id="rId6"/>
    <p:sldId id="390" r:id="rId7"/>
    <p:sldId id="540" r:id="rId8"/>
    <p:sldId id="567" r:id="rId9"/>
    <p:sldId id="568" r:id="rId10"/>
    <p:sldId id="569" r:id="rId11"/>
    <p:sldId id="570" r:id="rId12"/>
    <p:sldId id="571" r:id="rId13"/>
    <p:sldId id="396" r:id="rId14"/>
    <p:sldId id="397" r:id="rId15"/>
    <p:sldId id="398" r:id="rId16"/>
    <p:sldId id="399" r:id="rId17"/>
    <p:sldId id="400" r:id="rId18"/>
    <p:sldId id="401" r:id="rId19"/>
    <p:sldId id="402" r:id="rId20"/>
    <p:sldId id="403" r:id="rId21"/>
    <p:sldId id="404" r:id="rId22"/>
    <p:sldId id="405" r:id="rId23"/>
    <p:sldId id="406" r:id="rId24"/>
    <p:sldId id="407" r:id="rId25"/>
    <p:sldId id="408" r:id="rId26"/>
    <p:sldId id="409" r:id="rId27"/>
    <p:sldId id="410" r:id="rId28"/>
    <p:sldId id="411" r:id="rId29"/>
    <p:sldId id="412" r:id="rId30"/>
    <p:sldId id="413" r:id="rId31"/>
    <p:sldId id="414" r:id="rId32"/>
    <p:sldId id="415" r:id="rId33"/>
    <p:sldId id="417" r:id="rId34"/>
    <p:sldId id="418" r:id="rId35"/>
    <p:sldId id="419" r:id="rId36"/>
    <p:sldId id="420" r:id="rId37"/>
    <p:sldId id="421" r:id="rId38"/>
    <p:sldId id="422" r:id="rId39"/>
    <p:sldId id="423" r:id="rId40"/>
    <p:sldId id="424" r:id="rId41"/>
    <p:sldId id="425" r:id="rId42"/>
    <p:sldId id="426" r:id="rId43"/>
    <p:sldId id="427" r:id="rId44"/>
    <p:sldId id="428" r:id="rId45"/>
    <p:sldId id="429" r:id="rId46"/>
    <p:sldId id="430" r:id="rId47"/>
    <p:sldId id="431" r:id="rId48"/>
    <p:sldId id="432" r:id="rId49"/>
    <p:sldId id="433" r:id="rId50"/>
    <p:sldId id="434" r:id="rId51"/>
    <p:sldId id="446" r:id="rId52"/>
    <p:sldId id="435" r:id="rId53"/>
    <p:sldId id="436" r:id="rId54"/>
    <p:sldId id="438" r:id="rId55"/>
    <p:sldId id="437" r:id="rId56"/>
    <p:sldId id="439" r:id="rId57"/>
    <p:sldId id="543" r:id="rId58"/>
    <p:sldId id="541" r:id="rId59"/>
    <p:sldId id="544" r:id="rId60"/>
    <p:sldId id="440" r:id="rId61"/>
    <p:sldId id="441" r:id="rId62"/>
    <p:sldId id="442" r:id="rId63"/>
    <p:sldId id="443" r:id="rId64"/>
    <p:sldId id="444" r:id="rId65"/>
    <p:sldId id="445" r:id="rId66"/>
    <p:sldId id="545" r:id="rId67"/>
    <p:sldId id="448" r:id="rId68"/>
    <p:sldId id="449" r:id="rId69"/>
    <p:sldId id="450" r:id="rId70"/>
    <p:sldId id="565" r:id="rId71"/>
    <p:sldId id="452" r:id="rId72"/>
    <p:sldId id="453" r:id="rId73"/>
    <p:sldId id="454" r:id="rId74"/>
    <p:sldId id="563" r:id="rId75"/>
    <p:sldId id="566" r:id="rId76"/>
    <p:sldId id="539" r:id="rId77"/>
  </p:sldIdLst>
  <p:sldSz cx="9144000" cy="6858000" type="screen4x3"/>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32C5C"/>
    <a:srgbClr val="41329F"/>
    <a:srgbClr val="4973B4"/>
    <a:srgbClr val="F2CEA1"/>
    <a:srgbClr val="008000"/>
    <a:srgbClr val="D8B88F"/>
    <a:srgbClr val="5B586C"/>
    <a:srgbClr val="9F5F32"/>
    <a:srgbClr val="5787D2"/>
    <a:srgbClr val="0082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773" autoAdjust="0"/>
    <p:restoredTop sz="86357" autoAdjust="0"/>
  </p:normalViewPr>
  <p:slideViewPr>
    <p:cSldViewPr snapToGrid="0" snapToObjects="1">
      <p:cViewPr varScale="1">
        <p:scale>
          <a:sx n="73" d="100"/>
          <a:sy n="73" d="100"/>
        </p:scale>
        <p:origin x="1109" y="43"/>
      </p:cViewPr>
      <p:guideLst>
        <p:guide orient="horz" pos="2160"/>
        <p:guide pos="2880"/>
      </p:guideLst>
    </p:cSldViewPr>
  </p:slideViewPr>
  <p:outlineViewPr>
    <p:cViewPr>
      <p:scale>
        <a:sx n="33" d="100"/>
        <a:sy n="33" d="100"/>
      </p:scale>
      <p:origin x="0" y="-3900"/>
    </p:cViewPr>
  </p:outlineViewPr>
  <p:notesTextViewPr>
    <p:cViewPr>
      <p:scale>
        <a:sx n="100" d="100"/>
        <a:sy n="100" d="100"/>
      </p:scale>
      <p:origin x="0" y="0"/>
    </p:cViewPr>
  </p:notesTextViewPr>
  <p:sorterViewPr>
    <p:cViewPr>
      <p:scale>
        <a:sx n="100" d="100"/>
        <a:sy n="100" d="100"/>
      </p:scale>
      <p:origin x="0" y="0"/>
    </p:cViewPr>
  </p:sorterViewPr>
  <p:notesViewPr>
    <p:cSldViewPr snapToGrid="0" snapToObjects="1">
      <p:cViewPr varScale="1">
        <p:scale>
          <a:sx n="66" d="100"/>
          <a:sy n="66" d="100"/>
        </p:scale>
        <p:origin x="322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slide" Target="slides/slide63.xml"/><Relationship Id="rId76" Type="http://schemas.openxmlformats.org/officeDocument/2006/relationships/slide" Target="slides/slide71.xml"/><Relationship Id="rId84" Type="http://schemas.microsoft.com/office/2006/relationships/vbaProject" Target="vbaProject.bin"/><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slide" Target="slides/slide69.xml"/><Relationship Id="rId79" Type="http://schemas.openxmlformats.org/officeDocument/2006/relationships/handoutMaster" Target="handoutMasters/handoutMaster1.xml"/><Relationship Id="rId5" Type="http://schemas.openxmlformats.org/officeDocument/2006/relationships/slideMaster" Target="slideMasters/slideMaster5.xml"/><Relationship Id="rId61" Type="http://schemas.openxmlformats.org/officeDocument/2006/relationships/slide" Target="slides/slide56.xml"/><Relationship Id="rId82"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notesMaster" Target="notesMasters/notesMaster1.xml"/><Relationship Id="rId8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s>
</file>

<file path=ppt/charts/_rels/chart1.xml.rels><?xml version="1.0" encoding="UTF-8" standalone="yes"?>
<Relationships xmlns="http://schemas.openxmlformats.org/package/2006/relationships"><Relationship Id="rId3" Type="http://schemas.openxmlformats.org/officeDocument/2006/relationships/oleObject" Target="file:///C:\Users\trisch\Documents\Disk%20D\Pyrometer\Presentation\Pictures\Mercury%20Spectrum\Mercury%20Spectrum.xlsx"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trisch\Documents\Disk%20D\Pyrometer\Presentation\Detector%20Ranges.xlsx" TargetMode="Externa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2.xml"/></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file:///C:\Users\trisch\Documents\Disk%20D\Pyrometer\Presentation\Radiance%20vs%20Wavelength.xlsm" TargetMode="External"/></Relationships>
</file>

<file path=ppt/charts/_rels/chart4.xml.rels><?xml version="1.0" encoding="UTF-8" standalone="yes"?>
<Relationships xmlns="http://schemas.openxmlformats.org/package/2006/relationships"><Relationship Id="rId3" Type="http://schemas.openxmlformats.org/officeDocument/2006/relationships/oleObject" Target="file:///\\dfhome\export_users\trisch\My%20Documents\Pyrometer\Presentation\Radiance%20vs%20Wavelength%20New.xlsm" TargetMode="Externa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chartUserShapes" Target="../drawings/drawing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trisch\Documents\Disk%20D\Aerocode\Pyrometer%20Design\Fraction%20Flux).xlsm" TargetMode="External"/><Relationship Id="rId2" Type="http://schemas.microsoft.com/office/2011/relationships/chartColorStyle" Target="colors4.xml"/><Relationship Id="rId1" Type="http://schemas.microsoft.com/office/2011/relationships/chartStyle" Target="style4.xml"/></Relationships>
</file>

<file path=ppt/charts/_rels/chart6.xml.rels><?xml version="1.0" encoding="UTF-8" standalone="yes"?>
<Relationships xmlns="http://schemas.openxmlformats.org/package/2006/relationships"><Relationship Id="rId3" Type="http://schemas.openxmlformats.org/officeDocument/2006/relationships/oleObject" Target="file:///C:\Users\trisch\Documents\Disk%20D\Pyrometer\Presentation\Example%201.xlsm" TargetMode="Externa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chartUserShapes" Target="../drawings/drawing5.xml"/></Relationships>
</file>

<file path=ppt/charts/_rels/chart7.xml.rels><?xml version="1.0" encoding="UTF-8" standalone="yes"?>
<Relationships xmlns="http://schemas.openxmlformats.org/package/2006/relationships"><Relationship Id="rId3" Type="http://schemas.openxmlformats.org/officeDocument/2006/relationships/oleObject" Target="file:///C:\Users\trisch\Documents\Disk%20D\Pyrometer\Presentation\Pictures\Emiss1\Neuer.xlsx" TargetMode="Externa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chartUserShapes" Target="../drawings/drawing6.xml"/></Relationships>
</file>

<file path=ppt/charts/_rels/chart8.xml.rels><?xml version="1.0" encoding="UTF-8" standalone="yes"?>
<Relationships xmlns="http://schemas.openxmlformats.org/package/2006/relationships"><Relationship Id="rId3" Type="http://schemas.openxmlformats.org/officeDocument/2006/relationships/oleObject" Target="file:///C:\Users\trisch\Documents\Disk%20D\Pyrometer\Presentation\Pictures\Emiss1\Neuer.xlsx" TargetMode="External"/><Relationship Id="rId2" Type="http://schemas.microsoft.com/office/2011/relationships/chartColorStyle" Target="colors7.xml"/><Relationship Id="rId1" Type="http://schemas.microsoft.com/office/2011/relationships/chartStyle" Target="style7.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48040907237193"/>
          <c:y val="2.9808291021094044E-2"/>
          <c:w val="0.82705838065062587"/>
          <c:h val="0.83953873101910381"/>
        </c:manualLayout>
      </c:layout>
      <c:scatterChart>
        <c:scatterStyle val="smoothMarker"/>
        <c:varyColors val="0"/>
        <c:ser>
          <c:idx val="0"/>
          <c:order val="0"/>
          <c:spPr>
            <a:ln w="22225" cap="rnd">
              <a:solidFill>
                <a:srgbClr val="FF4B47"/>
              </a:solidFill>
              <a:round/>
            </a:ln>
            <a:effectLst/>
          </c:spPr>
          <c:marker>
            <c:symbol val="none"/>
          </c:marker>
          <c:xVal>
            <c:numRef>
              <c:f>Spectrum!$A$1:$A$154</c:f>
              <c:numCache>
                <c:formatCode>General</c:formatCode>
                <c:ptCount val="154"/>
                <c:pt idx="0">
                  <c:v>221.25480153649099</c:v>
                </c:pt>
                <c:pt idx="1">
                  <c:v>228.93725992317499</c:v>
                </c:pt>
                <c:pt idx="2">
                  <c:v>234.69910371318801</c:v>
                </c:pt>
                <c:pt idx="3">
                  <c:v>236.619718309859</c:v>
                </c:pt>
                <c:pt idx="4">
                  <c:v>237.90012804097299</c:v>
                </c:pt>
                <c:pt idx="5">
                  <c:v>238.54033290653001</c:v>
                </c:pt>
                <c:pt idx="6">
                  <c:v>241.10115236875799</c:v>
                </c:pt>
                <c:pt idx="7">
                  <c:v>242.38156209987099</c:v>
                </c:pt>
                <c:pt idx="8">
                  <c:v>244.942381562099</c:v>
                </c:pt>
                <c:pt idx="9">
                  <c:v>247.95070208419801</c:v>
                </c:pt>
                <c:pt idx="10">
                  <c:v>248.14340588988401</c:v>
                </c:pt>
                <c:pt idx="11">
                  <c:v>250.70422535211199</c:v>
                </c:pt>
                <c:pt idx="12">
                  <c:v>250.70422535211199</c:v>
                </c:pt>
                <c:pt idx="13">
                  <c:v>251.34443021766899</c:v>
                </c:pt>
                <c:pt idx="14">
                  <c:v>251.98463508322601</c:v>
                </c:pt>
                <c:pt idx="15">
                  <c:v>252.62483994878301</c:v>
                </c:pt>
                <c:pt idx="16">
                  <c:v>254.54545454545399</c:v>
                </c:pt>
                <c:pt idx="17">
                  <c:v>259.02688860435302</c:v>
                </c:pt>
                <c:pt idx="18">
                  <c:v>267.98975672215101</c:v>
                </c:pt>
                <c:pt idx="19">
                  <c:v>275.672215108834</c:v>
                </c:pt>
                <c:pt idx="20">
                  <c:v>278.23303457106198</c:v>
                </c:pt>
                <c:pt idx="21">
                  <c:v>281.44262351243299</c:v>
                </c:pt>
                <c:pt idx="22">
                  <c:v>284.63508322663199</c:v>
                </c:pt>
                <c:pt idx="23">
                  <c:v>285.91549295774598</c:v>
                </c:pt>
                <c:pt idx="24">
                  <c:v>288.47631241997402</c:v>
                </c:pt>
                <c:pt idx="25">
                  <c:v>290.27231188896798</c:v>
                </c:pt>
                <c:pt idx="26">
                  <c:v>291.677336747759</c:v>
                </c:pt>
                <c:pt idx="27">
                  <c:v>297.42740419409103</c:v>
                </c:pt>
                <c:pt idx="28">
                  <c:v>306.40204865556899</c:v>
                </c:pt>
                <c:pt idx="29">
                  <c:v>310.24327784891102</c:v>
                </c:pt>
                <c:pt idx="30">
                  <c:v>313.41218487574798</c:v>
                </c:pt>
                <c:pt idx="31">
                  <c:v>313.444302176696</c:v>
                </c:pt>
                <c:pt idx="32">
                  <c:v>314.08450704225299</c:v>
                </c:pt>
                <c:pt idx="33">
                  <c:v>314.427091585695</c:v>
                </c:pt>
                <c:pt idx="34">
                  <c:v>315.31513495689802</c:v>
                </c:pt>
                <c:pt idx="35">
                  <c:v>318.56594110115202</c:v>
                </c:pt>
                <c:pt idx="36">
                  <c:v>318.56594110115202</c:v>
                </c:pt>
                <c:pt idx="37">
                  <c:v>319.20614596670902</c:v>
                </c:pt>
                <c:pt idx="38">
                  <c:v>321.766965428937</c:v>
                </c:pt>
                <c:pt idx="39">
                  <c:v>328.80921895006401</c:v>
                </c:pt>
                <c:pt idx="40">
                  <c:v>331.37003841229102</c:v>
                </c:pt>
                <c:pt idx="41">
                  <c:v>332.01024327784802</c:v>
                </c:pt>
                <c:pt idx="42">
                  <c:v>333.29065300896201</c:v>
                </c:pt>
                <c:pt idx="43">
                  <c:v>334.21777242965197</c:v>
                </c:pt>
                <c:pt idx="44">
                  <c:v>334.72522578462502</c:v>
                </c:pt>
                <c:pt idx="45">
                  <c:v>337.13188220230398</c:v>
                </c:pt>
                <c:pt idx="46">
                  <c:v>339.05249679897503</c:v>
                </c:pt>
                <c:pt idx="47">
                  <c:v>341.61331626120301</c:v>
                </c:pt>
                <c:pt idx="48">
                  <c:v>344.17413572343099</c:v>
                </c:pt>
                <c:pt idx="49">
                  <c:v>348.65556978233002</c:v>
                </c:pt>
                <c:pt idx="50">
                  <c:v>355.05761843789998</c:v>
                </c:pt>
                <c:pt idx="51">
                  <c:v>358.25864276568501</c:v>
                </c:pt>
                <c:pt idx="52">
                  <c:v>359.539052496799</c:v>
                </c:pt>
                <c:pt idx="53">
                  <c:v>363.38028169014001</c:v>
                </c:pt>
                <c:pt idx="54">
                  <c:v>364.020486555697</c:v>
                </c:pt>
                <c:pt idx="55">
                  <c:v>365.300896286811</c:v>
                </c:pt>
                <c:pt idx="56">
                  <c:v>365.300896286811</c:v>
                </c:pt>
                <c:pt idx="57">
                  <c:v>365.300896286811</c:v>
                </c:pt>
                <c:pt idx="58">
                  <c:v>365.93360711548098</c:v>
                </c:pt>
                <c:pt idx="59">
                  <c:v>366.18733379296702</c:v>
                </c:pt>
                <c:pt idx="60">
                  <c:v>368.50192061459597</c:v>
                </c:pt>
                <c:pt idx="61">
                  <c:v>370.42253521126702</c:v>
                </c:pt>
                <c:pt idx="62">
                  <c:v>372.343149807938</c:v>
                </c:pt>
                <c:pt idx="63">
                  <c:v>374.90396927016599</c:v>
                </c:pt>
                <c:pt idx="64">
                  <c:v>378.10499359795102</c:v>
                </c:pt>
                <c:pt idx="65">
                  <c:v>383.22663252240699</c:v>
                </c:pt>
                <c:pt idx="66">
                  <c:v>390.26888604353297</c:v>
                </c:pt>
                <c:pt idx="67">
                  <c:v>395.39052496798899</c:v>
                </c:pt>
                <c:pt idx="68">
                  <c:v>401.15236875800201</c:v>
                </c:pt>
                <c:pt idx="69">
                  <c:v>403.71318822022999</c:v>
                </c:pt>
                <c:pt idx="70">
                  <c:v>404.35339308578699</c:v>
                </c:pt>
                <c:pt idx="71">
                  <c:v>406.27400768245798</c:v>
                </c:pt>
                <c:pt idx="72">
                  <c:v>406.27614883585397</c:v>
                </c:pt>
                <c:pt idx="73">
                  <c:v>407.03732886831398</c:v>
                </c:pt>
                <c:pt idx="74">
                  <c:v>407.29105554580099</c:v>
                </c:pt>
                <c:pt idx="75">
                  <c:v>407.79850890077398</c:v>
                </c:pt>
                <c:pt idx="76">
                  <c:v>407.79850890077398</c:v>
                </c:pt>
                <c:pt idx="77">
                  <c:v>407.79850890077398</c:v>
                </c:pt>
                <c:pt idx="78">
                  <c:v>407.79850890077398</c:v>
                </c:pt>
                <c:pt idx="79">
                  <c:v>408.83482714468602</c:v>
                </c:pt>
                <c:pt idx="80">
                  <c:v>410.11523687580001</c:v>
                </c:pt>
                <c:pt idx="81">
                  <c:v>411.395646606914</c:v>
                </c:pt>
                <c:pt idx="82">
                  <c:v>412.67605633802799</c:v>
                </c:pt>
                <c:pt idx="83">
                  <c:v>415.87708066581303</c:v>
                </c:pt>
                <c:pt idx="84">
                  <c:v>421.63892445582502</c:v>
                </c:pt>
                <c:pt idx="85">
                  <c:v>424.83994878361</c:v>
                </c:pt>
                <c:pt idx="86">
                  <c:v>429.96158770806602</c:v>
                </c:pt>
                <c:pt idx="87">
                  <c:v>431.88220230473701</c:v>
                </c:pt>
                <c:pt idx="88">
                  <c:v>434.44302176696499</c:v>
                </c:pt>
                <c:pt idx="89">
                  <c:v>435.08322663252198</c:v>
                </c:pt>
                <c:pt idx="90">
                  <c:v>435.08322663252198</c:v>
                </c:pt>
                <c:pt idx="91">
                  <c:v>435.08322663252198</c:v>
                </c:pt>
                <c:pt idx="92">
                  <c:v>435.20099006932998</c:v>
                </c:pt>
                <c:pt idx="93">
                  <c:v>435.70844342430303</c:v>
                </c:pt>
                <c:pt idx="94">
                  <c:v>435.72343149807898</c:v>
                </c:pt>
                <c:pt idx="95">
                  <c:v>435.72343149807898</c:v>
                </c:pt>
                <c:pt idx="96">
                  <c:v>436.36363636363598</c:v>
                </c:pt>
                <c:pt idx="97">
                  <c:v>436.72335013424998</c:v>
                </c:pt>
                <c:pt idx="98">
                  <c:v>437.00384122919297</c:v>
                </c:pt>
                <c:pt idx="99">
                  <c:v>438.92445582586402</c:v>
                </c:pt>
                <c:pt idx="100">
                  <c:v>441.485275288092</c:v>
                </c:pt>
                <c:pt idx="101">
                  <c:v>444.68629961587698</c:v>
                </c:pt>
                <c:pt idx="102">
                  <c:v>449.16773367477498</c:v>
                </c:pt>
                <c:pt idx="103">
                  <c:v>457.49039692701598</c:v>
                </c:pt>
                <c:pt idx="104">
                  <c:v>469.65428937259901</c:v>
                </c:pt>
                <c:pt idx="105">
                  <c:v>485.65941101152299</c:v>
                </c:pt>
                <c:pt idx="106">
                  <c:v>493.341869398207</c:v>
                </c:pt>
                <c:pt idx="107">
                  <c:v>498.46350832266302</c:v>
                </c:pt>
                <c:pt idx="108">
                  <c:v>499.10371318822001</c:v>
                </c:pt>
                <c:pt idx="109">
                  <c:v>507.42637644045999</c:v>
                </c:pt>
                <c:pt idx="110">
                  <c:v>518.95006402048602</c:v>
                </c:pt>
                <c:pt idx="111">
                  <c:v>531.113956466069</c:v>
                </c:pt>
                <c:pt idx="112">
                  <c:v>536.23559539052496</c:v>
                </c:pt>
                <c:pt idx="113">
                  <c:v>541.99743918053696</c:v>
                </c:pt>
                <c:pt idx="114">
                  <c:v>544.55825864276505</c:v>
                </c:pt>
                <c:pt idx="115">
                  <c:v>547.11907810499304</c:v>
                </c:pt>
                <c:pt idx="116">
                  <c:v>549.03969270166397</c:v>
                </c:pt>
                <c:pt idx="117">
                  <c:v>550.32010243277796</c:v>
                </c:pt>
                <c:pt idx="118">
                  <c:v>550.392901648259</c:v>
                </c:pt>
                <c:pt idx="119">
                  <c:v>550.90035500323302</c:v>
                </c:pt>
                <c:pt idx="120">
                  <c:v>550.90035500323302</c:v>
                </c:pt>
                <c:pt idx="121">
                  <c:v>550.90035500323302</c:v>
                </c:pt>
                <c:pt idx="122">
                  <c:v>550.90035500323302</c:v>
                </c:pt>
                <c:pt idx="123">
                  <c:v>550.90035500323302</c:v>
                </c:pt>
                <c:pt idx="124">
                  <c:v>550.96030729833501</c:v>
                </c:pt>
                <c:pt idx="125">
                  <c:v>551.28094501946305</c:v>
                </c:pt>
                <c:pt idx="126">
                  <c:v>551.66153503569296</c:v>
                </c:pt>
                <c:pt idx="127">
                  <c:v>554.16133162612005</c:v>
                </c:pt>
                <c:pt idx="128">
                  <c:v>554.80153649167698</c:v>
                </c:pt>
                <c:pt idx="129">
                  <c:v>558.00256081946202</c:v>
                </c:pt>
                <c:pt idx="130">
                  <c:v>561.84379001280399</c:v>
                </c:pt>
                <c:pt idx="131">
                  <c:v>566.96542893725996</c:v>
                </c:pt>
                <c:pt idx="132">
                  <c:v>571.44686299615796</c:v>
                </c:pt>
                <c:pt idx="133">
                  <c:v>573.367477592829</c:v>
                </c:pt>
                <c:pt idx="134">
                  <c:v>575.28809218950005</c:v>
                </c:pt>
                <c:pt idx="135">
                  <c:v>575.92829705505699</c:v>
                </c:pt>
                <c:pt idx="136">
                  <c:v>577.84891165172803</c:v>
                </c:pt>
                <c:pt idx="137">
                  <c:v>578.30283617178895</c:v>
                </c:pt>
                <c:pt idx="138">
                  <c:v>579.76952624839896</c:v>
                </c:pt>
                <c:pt idx="139">
                  <c:v>581.04993597951295</c:v>
                </c:pt>
                <c:pt idx="140">
                  <c:v>582.970550576184</c:v>
                </c:pt>
                <c:pt idx="141">
                  <c:v>585.53137003841198</c:v>
                </c:pt>
                <c:pt idx="142">
                  <c:v>589.37259923175395</c:v>
                </c:pt>
                <c:pt idx="143">
                  <c:v>596.41485275288096</c:v>
                </c:pt>
                <c:pt idx="144">
                  <c:v>604.73751600512105</c:v>
                </c:pt>
                <c:pt idx="145">
                  <c:v>625.86427656850196</c:v>
                </c:pt>
                <c:pt idx="146">
                  <c:v>652.11267605633805</c:v>
                </c:pt>
                <c:pt idx="147">
                  <c:v>693.725992317541</c:v>
                </c:pt>
                <c:pt idx="148">
                  <c:v>730.21766965428901</c:v>
                </c:pt>
                <c:pt idx="149">
                  <c:v>746.86299615876999</c:v>
                </c:pt>
                <c:pt idx="150">
                  <c:v>757.10627400768203</c:v>
                </c:pt>
                <c:pt idx="151">
                  <c:v>767.34955185659396</c:v>
                </c:pt>
                <c:pt idx="152">
                  <c:v>776.31241997439099</c:v>
                </c:pt>
                <c:pt idx="153">
                  <c:v>799.35979513444295</c:v>
                </c:pt>
              </c:numCache>
            </c:numRef>
          </c:xVal>
          <c:yVal>
            <c:numRef>
              <c:f>Spectrum!$B$1:$B$154</c:f>
              <c:numCache>
                <c:formatCode>General</c:formatCode>
                <c:ptCount val="154"/>
                <c:pt idx="0">
                  <c:v>1.7543859649123101E-4</c:v>
                </c:pt>
                <c:pt idx="1">
                  <c:v>8.7719298245614297E-4</c:v>
                </c:pt>
                <c:pt idx="2">
                  <c:v>2.8070175438596398E-3</c:v>
                </c:pt>
                <c:pt idx="3">
                  <c:v>6.1403508771929703E-3</c:v>
                </c:pt>
                <c:pt idx="4">
                  <c:v>1.01754385964912E-2</c:v>
                </c:pt>
                <c:pt idx="5">
                  <c:v>1.3859649122807001E-2</c:v>
                </c:pt>
                <c:pt idx="6">
                  <c:v>1.80701754385964E-2</c:v>
                </c:pt>
                <c:pt idx="7">
                  <c:v>2.4035087719298201E-2</c:v>
                </c:pt>
                <c:pt idx="8">
                  <c:v>3.0350877192982399E-2</c:v>
                </c:pt>
                <c:pt idx="9">
                  <c:v>3.4642375168690898E-2</c:v>
                </c:pt>
                <c:pt idx="10">
                  <c:v>3.5087719298245598E-2</c:v>
                </c:pt>
                <c:pt idx="11">
                  <c:v>3.0350877192982399E-2</c:v>
                </c:pt>
                <c:pt idx="12">
                  <c:v>2.5438596491228E-2</c:v>
                </c:pt>
                <c:pt idx="13">
                  <c:v>2.0877192982456098E-2</c:v>
                </c:pt>
                <c:pt idx="14">
                  <c:v>1.36842105263157E-2</c:v>
                </c:pt>
                <c:pt idx="15">
                  <c:v>8.5964912280701699E-3</c:v>
                </c:pt>
                <c:pt idx="16">
                  <c:v>4.3859649122806798E-3</c:v>
                </c:pt>
                <c:pt idx="17">
                  <c:v>1.57894736842104E-3</c:v>
                </c:pt>
                <c:pt idx="18">
                  <c:v>1.9298245614035E-3</c:v>
                </c:pt>
                <c:pt idx="19">
                  <c:v>4.3859649122806798E-3</c:v>
                </c:pt>
                <c:pt idx="20">
                  <c:v>7.1929824561403396E-3</c:v>
                </c:pt>
                <c:pt idx="21">
                  <c:v>1.1349821040896499E-2</c:v>
                </c:pt>
                <c:pt idx="22">
                  <c:v>1.0350877192982401E-2</c:v>
                </c:pt>
                <c:pt idx="23">
                  <c:v>1.4210526315789399E-2</c:v>
                </c:pt>
                <c:pt idx="24">
                  <c:v>2.31578947368421E-2</c:v>
                </c:pt>
                <c:pt idx="25">
                  <c:v>1.8928592383969899E-2</c:v>
                </c:pt>
                <c:pt idx="26">
                  <c:v>1.56140350877192E-2</c:v>
                </c:pt>
                <c:pt idx="27">
                  <c:v>4.2881681628821201E-2</c:v>
                </c:pt>
                <c:pt idx="28">
                  <c:v>3.26315789473684E-2</c:v>
                </c:pt>
                <c:pt idx="29">
                  <c:v>3.6842105263157801E-2</c:v>
                </c:pt>
                <c:pt idx="30">
                  <c:v>5.0286627941090102E-2</c:v>
                </c:pt>
                <c:pt idx="31">
                  <c:v>4.3508771929824497E-2</c:v>
                </c:pt>
                <c:pt idx="32">
                  <c:v>6.9473684210526299E-2</c:v>
                </c:pt>
                <c:pt idx="33">
                  <c:v>5.9673179604529697E-2</c:v>
                </c:pt>
                <c:pt idx="34">
                  <c:v>5.3832658569500598E-2</c:v>
                </c:pt>
                <c:pt idx="35">
                  <c:v>4.2280701754385898E-2</c:v>
                </c:pt>
                <c:pt idx="36">
                  <c:v>2.19298245614034E-2</c:v>
                </c:pt>
                <c:pt idx="37">
                  <c:v>3.0350877192982399E-2</c:v>
                </c:pt>
                <c:pt idx="38">
                  <c:v>1.8596491228070101E-2</c:v>
                </c:pt>
                <c:pt idx="39">
                  <c:v>1.64912280701754E-2</c:v>
                </c:pt>
                <c:pt idx="40">
                  <c:v>2.19298245614034E-2</c:v>
                </c:pt>
                <c:pt idx="41">
                  <c:v>2.8421052631578899E-2</c:v>
                </c:pt>
                <c:pt idx="42">
                  <c:v>4.5263157894736797E-2</c:v>
                </c:pt>
                <c:pt idx="43">
                  <c:v>4.1247726339259501E-2</c:v>
                </c:pt>
                <c:pt idx="44">
                  <c:v>3.6519685501378803E-2</c:v>
                </c:pt>
                <c:pt idx="45">
                  <c:v>3.3508771929824502E-2</c:v>
                </c:pt>
                <c:pt idx="46">
                  <c:v>2.6315789473684199E-2</c:v>
                </c:pt>
                <c:pt idx="47">
                  <c:v>1.9473684210526299E-2</c:v>
                </c:pt>
                <c:pt idx="48">
                  <c:v>1.35087719298245E-2</c:v>
                </c:pt>
                <c:pt idx="49">
                  <c:v>1.1403508771929799E-2</c:v>
                </c:pt>
                <c:pt idx="50">
                  <c:v>1.6140350877192899E-2</c:v>
                </c:pt>
                <c:pt idx="51">
                  <c:v>2.4561403508771899E-2</c:v>
                </c:pt>
                <c:pt idx="52">
                  <c:v>3.6491228070175401E-2</c:v>
                </c:pt>
                <c:pt idx="53">
                  <c:v>4.9298245614035001E-2</c:v>
                </c:pt>
                <c:pt idx="54">
                  <c:v>6.4736842105263107E-2</c:v>
                </c:pt>
                <c:pt idx="55">
                  <c:v>7.7368421052631503E-2</c:v>
                </c:pt>
                <c:pt idx="56">
                  <c:v>8.8070175438596396E-2</c:v>
                </c:pt>
                <c:pt idx="57">
                  <c:v>9.6491228070175405E-2</c:v>
                </c:pt>
                <c:pt idx="58">
                  <c:v>7.9250844502560702E-2</c:v>
                </c:pt>
                <c:pt idx="59">
                  <c:v>8.3591503843220005E-2</c:v>
                </c:pt>
                <c:pt idx="60">
                  <c:v>7.4912280701754305E-2</c:v>
                </c:pt>
                <c:pt idx="61">
                  <c:v>6.1929824561403501E-2</c:v>
                </c:pt>
                <c:pt idx="62">
                  <c:v>4.8596491228070103E-2</c:v>
                </c:pt>
                <c:pt idx="63">
                  <c:v>3.4736842105263101E-2</c:v>
                </c:pt>
                <c:pt idx="64">
                  <c:v>2.50877192982456E-2</c:v>
                </c:pt>
                <c:pt idx="65">
                  <c:v>1.63157894736842E-2</c:v>
                </c:pt>
                <c:pt idx="66">
                  <c:v>1.12280701754385E-2</c:v>
                </c:pt>
                <c:pt idx="67">
                  <c:v>1.07017543859649E-2</c:v>
                </c:pt>
                <c:pt idx="68">
                  <c:v>1.5438596491228E-2</c:v>
                </c:pt>
                <c:pt idx="69">
                  <c:v>2.2631578947368398E-2</c:v>
                </c:pt>
                <c:pt idx="70">
                  <c:v>3.0350877192982399E-2</c:v>
                </c:pt>
                <c:pt idx="71">
                  <c:v>3.6315789473684197E-2</c:v>
                </c:pt>
                <c:pt idx="72">
                  <c:v>3.87098808895147E-2</c:v>
                </c:pt>
                <c:pt idx="73">
                  <c:v>4.2985976647303803E-2</c:v>
                </c:pt>
                <c:pt idx="74">
                  <c:v>4.8270257583758698E-2</c:v>
                </c:pt>
                <c:pt idx="75">
                  <c:v>8.9710144927536206E-2</c:v>
                </c:pt>
                <c:pt idx="76">
                  <c:v>8.5121164114299097E-2</c:v>
                </c:pt>
                <c:pt idx="77">
                  <c:v>7.8654872968374104E-2</c:v>
                </c:pt>
                <c:pt idx="78">
                  <c:v>5.4667018717361897E-2</c:v>
                </c:pt>
                <c:pt idx="79">
                  <c:v>9.2631578947368398E-2</c:v>
                </c:pt>
                <c:pt idx="80">
                  <c:v>3.3157894736841997E-2</c:v>
                </c:pt>
                <c:pt idx="81">
                  <c:v>2.5964912280701701E-2</c:v>
                </c:pt>
                <c:pt idx="82">
                  <c:v>1.9473684210526299E-2</c:v>
                </c:pt>
                <c:pt idx="83">
                  <c:v>1.4210526315789399E-2</c:v>
                </c:pt>
                <c:pt idx="84">
                  <c:v>1.0526315789473601E-2</c:v>
                </c:pt>
                <c:pt idx="85">
                  <c:v>9.9999999999999898E-3</c:v>
                </c:pt>
                <c:pt idx="86">
                  <c:v>1.29824561403508E-2</c:v>
                </c:pt>
                <c:pt idx="87">
                  <c:v>2.14035087719298E-2</c:v>
                </c:pt>
                <c:pt idx="88">
                  <c:v>2.91228070175438E-2</c:v>
                </c:pt>
                <c:pt idx="89">
                  <c:v>5.7719298245613997E-2</c:v>
                </c:pt>
                <c:pt idx="90">
                  <c:v>8.7368421052631498E-2</c:v>
                </c:pt>
                <c:pt idx="91">
                  <c:v>9.5614035087719207E-2</c:v>
                </c:pt>
                <c:pt idx="92">
                  <c:v>5.2998298421639299E-2</c:v>
                </c:pt>
                <c:pt idx="93">
                  <c:v>4.6253887226427197E-2</c:v>
                </c:pt>
                <c:pt idx="94">
                  <c:v>6.7017543859649101E-2</c:v>
                </c:pt>
                <c:pt idx="95">
                  <c:v>7.7192982456140299E-2</c:v>
                </c:pt>
                <c:pt idx="96">
                  <c:v>3.7719298245614E-2</c:v>
                </c:pt>
                <c:pt idx="97">
                  <c:v>4.16417297424162E-2</c:v>
                </c:pt>
                <c:pt idx="98">
                  <c:v>5.0701754385964901E-2</c:v>
                </c:pt>
                <c:pt idx="99">
                  <c:v>3.8771929824561298E-2</c:v>
                </c:pt>
                <c:pt idx="100">
                  <c:v>2.4385964912280601E-2</c:v>
                </c:pt>
                <c:pt idx="101">
                  <c:v>1.50877192982456E-2</c:v>
                </c:pt>
                <c:pt idx="102">
                  <c:v>9.1228070175438502E-3</c:v>
                </c:pt>
                <c:pt idx="103">
                  <c:v>7.0175438596491099E-3</c:v>
                </c:pt>
                <c:pt idx="104">
                  <c:v>5.7894736842105197E-3</c:v>
                </c:pt>
                <c:pt idx="105">
                  <c:v>5.0877192982456097E-3</c:v>
                </c:pt>
                <c:pt idx="106">
                  <c:v>5.9649122807017502E-3</c:v>
                </c:pt>
                <c:pt idx="107">
                  <c:v>7.8947368421052599E-3</c:v>
                </c:pt>
                <c:pt idx="108">
                  <c:v>5.7894736842105197E-3</c:v>
                </c:pt>
                <c:pt idx="109">
                  <c:v>3.8596491228070199E-3</c:v>
                </c:pt>
                <c:pt idx="110">
                  <c:v>3.6842105263157898E-3</c:v>
                </c:pt>
                <c:pt idx="111">
                  <c:v>5.2631578947368298E-3</c:v>
                </c:pt>
                <c:pt idx="112">
                  <c:v>7.3684210526315796E-3</c:v>
                </c:pt>
                <c:pt idx="113">
                  <c:v>1.17543859649122E-2</c:v>
                </c:pt>
                <c:pt idx="114">
                  <c:v>1.7017543859649101E-2</c:v>
                </c:pt>
                <c:pt idx="115">
                  <c:v>2.35087719298245E-2</c:v>
                </c:pt>
                <c:pt idx="116">
                  <c:v>3.1228070175438501E-2</c:v>
                </c:pt>
                <c:pt idx="117">
                  <c:v>3.7543859649122699E-2</c:v>
                </c:pt>
                <c:pt idx="118">
                  <c:v>7.7194742709616807E-2</c:v>
                </c:pt>
                <c:pt idx="119">
                  <c:v>6.96855013788652E-2</c:v>
                </c:pt>
                <c:pt idx="120">
                  <c:v>6.5096520565628105E-2</c:v>
                </c:pt>
                <c:pt idx="121">
                  <c:v>6.0507539752391003E-2</c:v>
                </c:pt>
                <c:pt idx="122">
                  <c:v>5.5918558939153901E-2</c:v>
                </c:pt>
                <c:pt idx="123">
                  <c:v>4.6740597312679599E-2</c:v>
                </c:pt>
                <c:pt idx="124">
                  <c:v>8.1052631578947307E-2</c:v>
                </c:pt>
                <c:pt idx="125">
                  <c:v>4.13694038608226E-2</c:v>
                </c:pt>
                <c:pt idx="126">
                  <c:v>4.9660857830194201E-2</c:v>
                </c:pt>
                <c:pt idx="127">
                  <c:v>2.8596491228070099E-2</c:v>
                </c:pt>
                <c:pt idx="128">
                  <c:v>2.2631578947368398E-2</c:v>
                </c:pt>
                <c:pt idx="129">
                  <c:v>1.7017543859649101E-2</c:v>
                </c:pt>
                <c:pt idx="130">
                  <c:v>1.12280701754385E-2</c:v>
                </c:pt>
                <c:pt idx="131">
                  <c:v>9.2982456140350798E-3</c:v>
                </c:pt>
                <c:pt idx="132">
                  <c:v>1.29824561403508E-2</c:v>
                </c:pt>
                <c:pt idx="133">
                  <c:v>1.9122807017543798E-2</c:v>
                </c:pt>
                <c:pt idx="134">
                  <c:v>2.5964912280701701E-2</c:v>
                </c:pt>
                <c:pt idx="135">
                  <c:v>3.2105263157894699E-2</c:v>
                </c:pt>
                <c:pt idx="136">
                  <c:v>3.8771929824561298E-2</c:v>
                </c:pt>
                <c:pt idx="137">
                  <c:v>4.1160813823857202E-2</c:v>
                </c:pt>
                <c:pt idx="138">
                  <c:v>4.7543859649122701E-2</c:v>
                </c:pt>
                <c:pt idx="139">
                  <c:v>3.7894736842105203E-2</c:v>
                </c:pt>
                <c:pt idx="140">
                  <c:v>3.07017543859649E-2</c:v>
                </c:pt>
                <c:pt idx="141">
                  <c:v>2.19298245614034E-2</c:v>
                </c:pt>
                <c:pt idx="142">
                  <c:v>1.45614035087719E-2</c:v>
                </c:pt>
                <c:pt idx="143">
                  <c:v>8.7719298245613996E-3</c:v>
                </c:pt>
                <c:pt idx="144">
                  <c:v>5.61403508771929E-3</c:v>
                </c:pt>
                <c:pt idx="145">
                  <c:v>3.6842105263157898E-3</c:v>
                </c:pt>
                <c:pt idx="146">
                  <c:v>3.15789473684209E-3</c:v>
                </c:pt>
                <c:pt idx="147">
                  <c:v>3.3333333333333201E-3</c:v>
                </c:pt>
                <c:pt idx="148">
                  <c:v>3.5087719298245398E-3</c:v>
                </c:pt>
                <c:pt idx="149">
                  <c:v>4.2105263157894701E-3</c:v>
                </c:pt>
                <c:pt idx="150">
                  <c:v>3.6842105263157898E-3</c:v>
                </c:pt>
                <c:pt idx="151">
                  <c:v>3.6842105263157898E-3</c:v>
                </c:pt>
                <c:pt idx="152">
                  <c:v>3.6842105263157898E-3</c:v>
                </c:pt>
                <c:pt idx="153">
                  <c:v>3.3333333333333201E-3</c:v>
                </c:pt>
              </c:numCache>
            </c:numRef>
          </c:yVal>
          <c:smooth val="1"/>
        </c:ser>
        <c:dLbls>
          <c:showLegendKey val="0"/>
          <c:showVal val="0"/>
          <c:showCatName val="0"/>
          <c:showSerName val="0"/>
          <c:showPercent val="0"/>
          <c:showBubbleSize val="0"/>
        </c:dLbls>
        <c:axId val="130524048"/>
        <c:axId val="130046320"/>
      </c:scatterChart>
      <c:valAx>
        <c:axId val="130524048"/>
        <c:scaling>
          <c:orientation val="minMax"/>
          <c:max val="800"/>
          <c:min val="20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800" b="1" i="0" u="none" strike="noStrike" kern="1200" baseline="0">
                    <a:solidFill>
                      <a:schemeClr val="tx1">
                        <a:lumMod val="65000"/>
                        <a:lumOff val="35000"/>
                      </a:schemeClr>
                    </a:solidFill>
                    <a:latin typeface="+mn-lt"/>
                    <a:ea typeface="+mn-ea"/>
                    <a:cs typeface="+mn-cs"/>
                  </a:defRPr>
                </a:pPr>
                <a:r>
                  <a:rPr lang="en-US" sz="800" b="1" dirty="0"/>
                  <a:t>Wavelength, nm</a:t>
                </a:r>
              </a:p>
            </c:rich>
          </c:tx>
          <c:layout/>
          <c:overlay val="0"/>
          <c:spPr>
            <a:noFill/>
            <a:ln>
              <a:noFill/>
            </a:ln>
            <a:effectLst/>
          </c:spPr>
          <c:txPr>
            <a:bodyPr rot="0" spcFirstLastPara="1" vertOverflow="ellipsis" vert="horz" wrap="square" anchor="ctr" anchorCtr="1"/>
            <a:lstStyle/>
            <a:p>
              <a:pPr>
                <a:defRPr sz="800" b="1"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800" b="1" i="0" u="none" strike="noStrike" kern="1200" baseline="0">
                <a:solidFill>
                  <a:schemeClr val="tx1">
                    <a:lumMod val="65000"/>
                    <a:lumOff val="35000"/>
                  </a:schemeClr>
                </a:solidFill>
                <a:latin typeface="+mn-lt"/>
                <a:ea typeface="+mn-ea"/>
                <a:cs typeface="+mn-cs"/>
              </a:defRPr>
            </a:pPr>
            <a:endParaRPr lang="en-US"/>
          </a:p>
        </c:txPr>
        <c:crossAx val="130046320"/>
        <c:crosses val="autoZero"/>
        <c:crossBetween val="midCat"/>
      </c:valAx>
      <c:valAx>
        <c:axId val="13004632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800" b="1" i="0" u="none" strike="noStrike" kern="1200" baseline="0">
                    <a:solidFill>
                      <a:schemeClr val="tx1">
                        <a:lumMod val="65000"/>
                        <a:lumOff val="35000"/>
                      </a:schemeClr>
                    </a:solidFill>
                    <a:latin typeface="+mn-lt"/>
                    <a:ea typeface="+mn-ea"/>
                    <a:cs typeface="+mn-cs"/>
                  </a:defRPr>
                </a:pPr>
                <a:r>
                  <a:rPr lang="en-US" sz="800" b="1" dirty="0"/>
                  <a:t>Intensity</a:t>
                </a:r>
              </a:p>
            </c:rich>
          </c:tx>
          <c:layout/>
          <c:overlay val="0"/>
          <c:spPr>
            <a:noFill/>
            <a:ln>
              <a:noFill/>
            </a:ln>
            <a:effectLst/>
          </c:spPr>
          <c:txPr>
            <a:bodyPr rot="-5400000" spcFirstLastPara="1" vertOverflow="ellipsis" vert="horz" wrap="square" anchor="ctr" anchorCtr="1"/>
            <a:lstStyle/>
            <a:p>
              <a:pPr>
                <a:defRPr sz="800" b="1" i="0" u="none" strike="noStrike" kern="1200" baseline="0">
                  <a:solidFill>
                    <a:schemeClr val="tx1">
                      <a:lumMod val="65000"/>
                      <a:lumOff val="35000"/>
                    </a:schemeClr>
                  </a:solidFill>
                  <a:latin typeface="+mn-lt"/>
                  <a:ea typeface="+mn-ea"/>
                  <a:cs typeface="+mn-cs"/>
                </a:defRPr>
              </a:pPr>
              <a:endParaRPr lang="en-US"/>
            </a:p>
          </c:txPr>
        </c:title>
        <c:numFmt formatCode="#,##0.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800" b="1" i="0" u="none" strike="noStrike" kern="1200" baseline="0">
                <a:solidFill>
                  <a:schemeClr val="tx1">
                    <a:lumMod val="65000"/>
                    <a:lumOff val="35000"/>
                  </a:schemeClr>
                </a:solidFill>
                <a:latin typeface="+mn-lt"/>
                <a:ea typeface="+mn-ea"/>
                <a:cs typeface="+mn-cs"/>
              </a:defRPr>
            </a:pPr>
            <a:endParaRPr lang="en-US"/>
          </a:p>
        </c:txPr>
        <c:crossAx val="130524048"/>
        <c:crosses val="autoZero"/>
        <c:crossBetween val="midCat"/>
      </c:valAx>
      <c:spPr>
        <a:gradFill flip="none" rotWithShape="1">
          <a:gsLst>
            <a:gs pos="49000">
              <a:srgbClr val="00B050">
                <a:alpha val="65000"/>
              </a:srgbClr>
            </a:gs>
            <a:gs pos="40000">
              <a:schemeClr val="accent5">
                <a:lumMod val="75000"/>
                <a:alpha val="61000"/>
              </a:schemeClr>
            </a:gs>
            <a:gs pos="27000">
              <a:srgbClr val="7030A0">
                <a:alpha val="55000"/>
              </a:srgbClr>
            </a:gs>
            <a:gs pos="92105">
              <a:srgbClr val="FF0000">
                <a:alpha val="47000"/>
              </a:srgbClr>
            </a:gs>
            <a:gs pos="15000">
              <a:srgbClr val="785890">
                <a:alpha val="65000"/>
              </a:srgbClr>
            </a:gs>
            <a:gs pos="3000">
              <a:schemeClr val="bg1">
                <a:lumMod val="50000"/>
                <a:alpha val="72000"/>
              </a:schemeClr>
            </a:gs>
            <a:gs pos="70000">
              <a:srgbClr val="FFFF99">
                <a:alpha val="93000"/>
              </a:srgbClr>
            </a:gs>
          </a:gsLst>
          <a:lin ang="0" scaled="1"/>
          <a:tileRect/>
        </a:grad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4692082111436949E-2"/>
          <c:y val="1.8169583735313515E-2"/>
          <c:w val="0.92688780104832935"/>
          <c:h val="0.80985172952023243"/>
        </c:manualLayout>
      </c:layout>
      <c:scatterChart>
        <c:scatterStyle val="lineMarker"/>
        <c:varyColors val="0"/>
        <c:ser>
          <c:idx val="0"/>
          <c:order val="0"/>
          <c:spPr>
            <a:ln w="254000" cap="sq">
              <a:solidFill>
                <a:schemeClr val="accent1"/>
              </a:solidFill>
              <a:round/>
            </a:ln>
            <a:effectLst/>
          </c:spPr>
          <c:marker>
            <c:symbol val="none"/>
          </c:marker>
          <c:xVal>
            <c:numRef>
              <c:f>Sheet1!$E$1:$F$1</c:f>
              <c:numCache>
                <c:formatCode>General</c:formatCode>
                <c:ptCount val="2"/>
                <c:pt idx="0">
                  <c:v>0.11</c:v>
                </c:pt>
                <c:pt idx="1">
                  <c:v>1</c:v>
                </c:pt>
              </c:numCache>
            </c:numRef>
          </c:xVal>
          <c:yVal>
            <c:numRef>
              <c:f>Sheet1!$E$2:$F$2</c:f>
              <c:numCache>
                <c:formatCode>General</c:formatCode>
                <c:ptCount val="2"/>
                <c:pt idx="0">
                  <c:v>1</c:v>
                </c:pt>
                <c:pt idx="1">
                  <c:v>1</c:v>
                </c:pt>
              </c:numCache>
            </c:numRef>
          </c:yVal>
          <c:smooth val="0"/>
        </c:ser>
        <c:ser>
          <c:idx val="1"/>
          <c:order val="1"/>
          <c:spPr>
            <a:ln w="254000" cap="sq">
              <a:solidFill>
                <a:schemeClr val="accent2"/>
              </a:solidFill>
              <a:round/>
            </a:ln>
            <a:effectLst/>
          </c:spPr>
          <c:marker>
            <c:symbol val="none"/>
          </c:marker>
          <c:xVal>
            <c:numRef>
              <c:f>Sheet1!$G$1:$G$2</c:f>
              <c:numCache>
                <c:formatCode>General</c:formatCode>
                <c:ptCount val="2"/>
                <c:pt idx="0">
                  <c:v>0.35</c:v>
                </c:pt>
                <c:pt idx="1">
                  <c:v>1.1000000000000001</c:v>
                </c:pt>
              </c:numCache>
            </c:numRef>
          </c:xVal>
          <c:yVal>
            <c:numRef>
              <c:f>Sheet1!$H$1:$H$2</c:f>
              <c:numCache>
                <c:formatCode>General</c:formatCode>
                <c:ptCount val="2"/>
                <c:pt idx="0">
                  <c:v>2</c:v>
                </c:pt>
                <c:pt idx="1">
                  <c:v>2</c:v>
                </c:pt>
              </c:numCache>
            </c:numRef>
          </c:yVal>
          <c:smooth val="0"/>
        </c:ser>
        <c:ser>
          <c:idx val="2"/>
          <c:order val="2"/>
          <c:spPr>
            <a:ln w="254000" cap="sq">
              <a:solidFill>
                <a:schemeClr val="accent3"/>
              </a:solidFill>
              <a:round/>
            </a:ln>
            <a:effectLst/>
          </c:spPr>
          <c:marker>
            <c:symbol val="none"/>
          </c:marker>
          <c:xVal>
            <c:numRef>
              <c:f>Sheet1!$I$1:$I$2</c:f>
              <c:numCache>
                <c:formatCode>General</c:formatCode>
                <c:ptCount val="2"/>
                <c:pt idx="0">
                  <c:v>0.2</c:v>
                </c:pt>
                <c:pt idx="1">
                  <c:v>1.1000000000000001</c:v>
                </c:pt>
              </c:numCache>
            </c:numRef>
          </c:xVal>
          <c:yVal>
            <c:numRef>
              <c:f>Sheet1!$J$1:$J$2</c:f>
              <c:numCache>
                <c:formatCode>General</c:formatCode>
                <c:ptCount val="2"/>
                <c:pt idx="0">
                  <c:v>3</c:v>
                </c:pt>
                <c:pt idx="1">
                  <c:v>3</c:v>
                </c:pt>
              </c:numCache>
            </c:numRef>
          </c:yVal>
          <c:smooth val="0"/>
        </c:ser>
        <c:ser>
          <c:idx val="3"/>
          <c:order val="3"/>
          <c:spPr>
            <a:ln w="254000" cap="sq">
              <a:solidFill>
                <a:schemeClr val="accent4"/>
              </a:solidFill>
              <a:round/>
            </a:ln>
            <a:effectLst/>
          </c:spPr>
          <c:marker>
            <c:symbol val="none"/>
          </c:marker>
          <c:xVal>
            <c:numRef>
              <c:f>Sheet1!$K$1:$K$2</c:f>
              <c:numCache>
                <c:formatCode>General</c:formatCode>
                <c:ptCount val="2"/>
                <c:pt idx="0">
                  <c:v>0.8</c:v>
                </c:pt>
                <c:pt idx="1">
                  <c:v>1.8</c:v>
                </c:pt>
              </c:numCache>
            </c:numRef>
          </c:xVal>
          <c:yVal>
            <c:numRef>
              <c:f>Sheet1!$L$1:$L$2</c:f>
              <c:numCache>
                <c:formatCode>General</c:formatCode>
                <c:ptCount val="2"/>
                <c:pt idx="0">
                  <c:v>4</c:v>
                </c:pt>
                <c:pt idx="1">
                  <c:v>4</c:v>
                </c:pt>
              </c:numCache>
            </c:numRef>
          </c:yVal>
          <c:smooth val="0"/>
        </c:ser>
        <c:ser>
          <c:idx val="4"/>
          <c:order val="4"/>
          <c:spPr>
            <a:ln w="254000" cap="sq">
              <a:solidFill>
                <a:schemeClr val="accent5"/>
              </a:solidFill>
              <a:round/>
            </a:ln>
            <a:effectLst/>
          </c:spPr>
          <c:marker>
            <c:symbol val="none"/>
          </c:marker>
          <c:xVal>
            <c:numRef>
              <c:f>Sheet1!$M$1:$M$2</c:f>
              <c:numCache>
                <c:formatCode>General</c:formatCode>
                <c:ptCount val="2"/>
                <c:pt idx="0">
                  <c:v>0.5</c:v>
                </c:pt>
                <c:pt idx="1">
                  <c:v>2.6</c:v>
                </c:pt>
              </c:numCache>
            </c:numRef>
          </c:xVal>
          <c:yVal>
            <c:numRef>
              <c:f>Sheet1!$N$1:$N$2</c:f>
              <c:numCache>
                <c:formatCode>General</c:formatCode>
                <c:ptCount val="2"/>
                <c:pt idx="0">
                  <c:v>5</c:v>
                </c:pt>
                <c:pt idx="1">
                  <c:v>5</c:v>
                </c:pt>
              </c:numCache>
            </c:numRef>
          </c:yVal>
          <c:smooth val="0"/>
        </c:ser>
        <c:ser>
          <c:idx val="5"/>
          <c:order val="5"/>
          <c:spPr>
            <a:ln w="254000" cap="sq">
              <a:solidFill>
                <a:schemeClr val="accent6"/>
              </a:solidFill>
              <a:round/>
            </a:ln>
            <a:effectLst/>
          </c:spPr>
          <c:marker>
            <c:symbol val="none"/>
          </c:marker>
          <c:xVal>
            <c:numRef>
              <c:f>Sheet1!$O$1:$O$2</c:f>
              <c:numCache>
                <c:formatCode>General</c:formatCode>
                <c:ptCount val="2"/>
                <c:pt idx="0">
                  <c:v>1</c:v>
                </c:pt>
                <c:pt idx="1">
                  <c:v>3.2</c:v>
                </c:pt>
              </c:numCache>
            </c:numRef>
          </c:xVal>
          <c:yVal>
            <c:numRef>
              <c:f>Sheet1!$P$1:$P$2</c:f>
              <c:numCache>
                <c:formatCode>General</c:formatCode>
                <c:ptCount val="2"/>
                <c:pt idx="0">
                  <c:v>6</c:v>
                </c:pt>
                <c:pt idx="1">
                  <c:v>6</c:v>
                </c:pt>
              </c:numCache>
            </c:numRef>
          </c:yVal>
          <c:smooth val="0"/>
        </c:ser>
        <c:ser>
          <c:idx val="6"/>
          <c:order val="6"/>
          <c:spPr>
            <a:ln w="254000" cap="sq">
              <a:solidFill>
                <a:schemeClr val="accent1">
                  <a:lumMod val="60000"/>
                </a:schemeClr>
              </a:solidFill>
              <a:round/>
            </a:ln>
            <a:effectLst/>
          </c:spPr>
          <c:marker>
            <c:symbol val="none"/>
          </c:marker>
          <c:xVal>
            <c:numRef>
              <c:f>Sheet1!$Q$1:$Q$2</c:f>
              <c:numCache>
                <c:formatCode>General</c:formatCode>
                <c:ptCount val="2"/>
                <c:pt idx="0">
                  <c:v>1</c:v>
                </c:pt>
                <c:pt idx="1">
                  <c:v>5.2</c:v>
                </c:pt>
              </c:numCache>
            </c:numRef>
          </c:xVal>
          <c:yVal>
            <c:numRef>
              <c:f>Sheet1!$R$1:$R$2</c:f>
              <c:numCache>
                <c:formatCode>General</c:formatCode>
                <c:ptCount val="2"/>
                <c:pt idx="0">
                  <c:v>7</c:v>
                </c:pt>
                <c:pt idx="1">
                  <c:v>7</c:v>
                </c:pt>
              </c:numCache>
            </c:numRef>
          </c:yVal>
          <c:smooth val="0"/>
        </c:ser>
        <c:ser>
          <c:idx val="7"/>
          <c:order val="7"/>
          <c:spPr>
            <a:ln w="254000" cap="sq">
              <a:solidFill>
                <a:schemeClr val="accent2">
                  <a:lumMod val="60000"/>
                </a:schemeClr>
              </a:solidFill>
              <a:round/>
            </a:ln>
            <a:effectLst/>
          </c:spPr>
          <c:marker>
            <c:symbol val="none"/>
          </c:marker>
          <c:xVal>
            <c:numRef>
              <c:f>Sheet1!$S$1:$S$2</c:f>
              <c:numCache>
                <c:formatCode>General</c:formatCode>
                <c:ptCount val="2"/>
                <c:pt idx="0">
                  <c:v>1</c:v>
                </c:pt>
                <c:pt idx="1">
                  <c:v>3.8</c:v>
                </c:pt>
              </c:numCache>
            </c:numRef>
          </c:xVal>
          <c:yVal>
            <c:numRef>
              <c:f>Sheet1!$T$1:$T$2</c:f>
              <c:numCache>
                <c:formatCode>General</c:formatCode>
                <c:ptCount val="2"/>
                <c:pt idx="0">
                  <c:v>8</c:v>
                </c:pt>
                <c:pt idx="1">
                  <c:v>8</c:v>
                </c:pt>
              </c:numCache>
            </c:numRef>
          </c:yVal>
          <c:smooth val="0"/>
        </c:ser>
        <c:ser>
          <c:idx val="8"/>
          <c:order val="8"/>
          <c:spPr>
            <a:ln w="254000" cap="sq">
              <a:solidFill>
                <a:schemeClr val="accent3">
                  <a:lumMod val="60000"/>
                </a:schemeClr>
              </a:solidFill>
              <a:round/>
            </a:ln>
            <a:effectLst/>
          </c:spPr>
          <c:marker>
            <c:symbol val="none"/>
          </c:marker>
          <c:xVal>
            <c:numRef>
              <c:f>Sheet1!$U$1:$U$2</c:f>
              <c:numCache>
                <c:formatCode>General</c:formatCode>
                <c:ptCount val="2"/>
                <c:pt idx="0">
                  <c:v>1</c:v>
                </c:pt>
                <c:pt idx="1">
                  <c:v>5.8</c:v>
                </c:pt>
              </c:numCache>
            </c:numRef>
          </c:xVal>
          <c:yVal>
            <c:numRef>
              <c:f>Sheet1!$V$1:$V$2</c:f>
              <c:numCache>
                <c:formatCode>General</c:formatCode>
                <c:ptCount val="2"/>
                <c:pt idx="0">
                  <c:v>9</c:v>
                </c:pt>
                <c:pt idx="1">
                  <c:v>9</c:v>
                </c:pt>
              </c:numCache>
            </c:numRef>
          </c:yVal>
          <c:smooth val="0"/>
        </c:ser>
        <c:ser>
          <c:idx val="9"/>
          <c:order val="9"/>
          <c:spPr>
            <a:ln w="254000" cap="sq">
              <a:solidFill>
                <a:schemeClr val="accent4">
                  <a:lumMod val="60000"/>
                </a:schemeClr>
              </a:solidFill>
              <a:round/>
            </a:ln>
            <a:effectLst/>
          </c:spPr>
          <c:marker>
            <c:symbol val="none"/>
          </c:marker>
          <c:xVal>
            <c:numRef>
              <c:f>Sheet1!$W$1:$W$2</c:f>
              <c:numCache>
                <c:formatCode>General</c:formatCode>
                <c:ptCount val="2"/>
                <c:pt idx="0">
                  <c:v>1</c:v>
                </c:pt>
                <c:pt idx="1">
                  <c:v>6.7</c:v>
                </c:pt>
              </c:numCache>
            </c:numRef>
          </c:xVal>
          <c:yVal>
            <c:numRef>
              <c:f>Sheet1!$X$1:$X$2</c:f>
              <c:numCache>
                <c:formatCode>General</c:formatCode>
                <c:ptCount val="2"/>
                <c:pt idx="0">
                  <c:v>10</c:v>
                </c:pt>
                <c:pt idx="1">
                  <c:v>10</c:v>
                </c:pt>
              </c:numCache>
            </c:numRef>
          </c:yVal>
          <c:smooth val="0"/>
        </c:ser>
        <c:ser>
          <c:idx val="10"/>
          <c:order val="10"/>
          <c:spPr>
            <a:ln w="254000" cap="sq">
              <a:solidFill>
                <a:schemeClr val="accent5">
                  <a:lumMod val="60000"/>
                </a:schemeClr>
              </a:solidFill>
              <a:round/>
            </a:ln>
            <a:effectLst/>
          </c:spPr>
          <c:marker>
            <c:symbol val="none"/>
          </c:marker>
          <c:xVal>
            <c:numRef>
              <c:f>Sheet1!$Y$1:$Y$2</c:f>
              <c:numCache>
                <c:formatCode>General</c:formatCode>
                <c:ptCount val="2"/>
                <c:pt idx="0">
                  <c:v>1</c:v>
                </c:pt>
                <c:pt idx="1">
                  <c:v>25</c:v>
                </c:pt>
              </c:numCache>
            </c:numRef>
          </c:xVal>
          <c:yVal>
            <c:numRef>
              <c:f>Sheet1!$Z$1:$Z$2</c:f>
              <c:numCache>
                <c:formatCode>General</c:formatCode>
                <c:ptCount val="2"/>
                <c:pt idx="0">
                  <c:v>11</c:v>
                </c:pt>
                <c:pt idx="1">
                  <c:v>11</c:v>
                </c:pt>
              </c:numCache>
            </c:numRef>
          </c:yVal>
          <c:smooth val="0"/>
        </c:ser>
        <c:ser>
          <c:idx val="11"/>
          <c:order val="11"/>
          <c:spPr>
            <a:ln w="254000" cap="sq">
              <a:solidFill>
                <a:schemeClr val="accent6">
                  <a:lumMod val="60000"/>
                </a:schemeClr>
              </a:solidFill>
              <a:round/>
            </a:ln>
            <a:effectLst/>
          </c:spPr>
          <c:marker>
            <c:symbol val="none"/>
          </c:marker>
          <c:xVal>
            <c:numRef>
              <c:f>Sheet1!$AA$1:$AA$2</c:f>
              <c:numCache>
                <c:formatCode>General</c:formatCode>
                <c:ptCount val="2"/>
                <c:pt idx="0">
                  <c:v>1</c:v>
                </c:pt>
                <c:pt idx="1">
                  <c:v>25</c:v>
                </c:pt>
              </c:numCache>
            </c:numRef>
          </c:xVal>
          <c:yVal>
            <c:numRef>
              <c:f>Sheet1!$AB$1:$AB$2</c:f>
              <c:numCache>
                <c:formatCode>General</c:formatCode>
                <c:ptCount val="2"/>
                <c:pt idx="0">
                  <c:v>12</c:v>
                </c:pt>
                <c:pt idx="1">
                  <c:v>12</c:v>
                </c:pt>
              </c:numCache>
            </c:numRef>
          </c:yVal>
          <c:smooth val="0"/>
        </c:ser>
        <c:dLbls>
          <c:showLegendKey val="0"/>
          <c:showVal val="0"/>
          <c:showCatName val="0"/>
          <c:showSerName val="0"/>
          <c:showPercent val="0"/>
          <c:showBubbleSize val="0"/>
        </c:dLbls>
        <c:axId val="173215856"/>
        <c:axId val="173216248"/>
      </c:scatterChart>
      <c:valAx>
        <c:axId val="173215856"/>
        <c:scaling>
          <c:logBase val="10"/>
          <c:orientation val="minMax"/>
        </c:scaling>
        <c:delete val="0"/>
        <c:axPos val="b"/>
        <c:majorGridlines>
          <c:spPr>
            <a:ln w="22225" cap="flat" cmpd="sng" algn="ctr">
              <a:solidFill>
                <a:schemeClr val="tx1"/>
              </a:solidFill>
              <a:round/>
            </a:ln>
            <a:effectLst/>
          </c:spPr>
        </c:majorGridlines>
        <c:title>
          <c:tx>
            <c:rich>
              <a:bodyPr rot="0" spcFirstLastPara="1" vertOverflow="ellipsis" vert="horz" wrap="square" anchor="ctr" anchorCtr="1"/>
              <a:lstStyle/>
              <a:p>
                <a:pPr>
                  <a:defRPr sz="2400" b="0" i="0" u="none" strike="noStrike" kern="1200" baseline="0">
                    <a:solidFill>
                      <a:schemeClr val="tx1"/>
                    </a:solidFill>
                    <a:latin typeface="+mn-lt"/>
                    <a:ea typeface="+mn-ea"/>
                    <a:cs typeface="+mn-cs"/>
                  </a:defRPr>
                </a:pPr>
                <a:r>
                  <a:rPr lang="en-US" sz="2400" b="0" dirty="0" smtClean="0">
                    <a:solidFill>
                      <a:schemeClr val="tx1"/>
                    </a:solidFill>
                  </a:rPr>
                  <a:t>Wavelength</a:t>
                </a:r>
                <a:r>
                  <a:rPr lang="en-US" sz="2400" b="0" dirty="0">
                    <a:solidFill>
                      <a:schemeClr val="tx1"/>
                    </a:solidFill>
                  </a:rPr>
                  <a:t>, </a:t>
                </a:r>
                <a:r>
                  <a:rPr lang="en-US" sz="2400" b="0" dirty="0">
                    <a:solidFill>
                      <a:schemeClr val="tx1"/>
                    </a:solidFill>
                    <a:sym typeface="Symbol" panose="05050102010706020507" pitchFamily="18" charset="2"/>
                  </a:rPr>
                  <a:t></a:t>
                </a:r>
                <a:r>
                  <a:rPr lang="en-US" sz="2400" b="0" dirty="0">
                    <a:solidFill>
                      <a:schemeClr val="tx1"/>
                    </a:solidFill>
                  </a:rPr>
                  <a:t>m</a:t>
                </a:r>
              </a:p>
            </c:rich>
          </c:tx>
          <c:layout/>
          <c:overlay val="0"/>
          <c:spPr>
            <a:noFill/>
            <a:ln>
              <a:noFill/>
            </a:ln>
            <a:effectLst/>
          </c:spPr>
          <c:txPr>
            <a:bodyPr rot="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title>
        <c:numFmt formatCode="General" sourceLinked="1"/>
        <c:majorTickMark val="none"/>
        <c:minorTickMark val="none"/>
        <c:tickLblPos val="nextTo"/>
        <c:spPr>
          <a:noFill/>
          <a:ln w="19050" cap="flat" cmpd="sng" algn="ctr">
            <a:solidFill>
              <a:schemeClr val="tx1"/>
            </a:solidFill>
            <a:round/>
          </a:ln>
          <a:effectLst/>
        </c:spPr>
        <c:txPr>
          <a:bodyPr rot="-60000000" spcFirstLastPara="1" vertOverflow="ellipsis" vert="horz" wrap="square" anchor="ctr" anchorCtr="1"/>
          <a:lstStyle/>
          <a:p>
            <a:pPr>
              <a:defRPr sz="2000" b="0" i="0" u="none" strike="noStrike" kern="1200" baseline="0">
                <a:solidFill>
                  <a:schemeClr val="tx1"/>
                </a:solidFill>
                <a:latin typeface="+mn-lt"/>
                <a:ea typeface="+mn-ea"/>
                <a:cs typeface="+mn-cs"/>
              </a:defRPr>
            </a:pPr>
            <a:endParaRPr lang="en-US"/>
          </a:p>
        </c:txPr>
        <c:crossAx val="173216248"/>
        <c:crosses val="autoZero"/>
        <c:crossBetween val="midCat"/>
      </c:valAx>
      <c:valAx>
        <c:axId val="173216248"/>
        <c:scaling>
          <c:orientation val="minMax"/>
          <c:max val="13"/>
          <c:min val="0"/>
        </c:scaling>
        <c:delete val="1"/>
        <c:axPos val="l"/>
        <c:numFmt formatCode="General" sourceLinked="1"/>
        <c:majorTickMark val="out"/>
        <c:minorTickMark val="none"/>
        <c:tickLblPos val="nextTo"/>
        <c:crossAx val="173215856"/>
        <c:crossesAt val="0.1"/>
        <c:crossBetween val="midCat"/>
      </c:valAx>
      <c:spPr>
        <a:noFill/>
        <a:ln w="19050">
          <a:solidFill>
            <a:schemeClr val="tx1"/>
          </a:solidFill>
        </a:ln>
        <a:effectLst>
          <a:outerShdw blurRad="50800" dist="38100" dir="2700000" algn="tl" rotWithShape="0">
            <a:prstClr val="black">
              <a:alpha val="40000"/>
            </a:prstClr>
          </a:outerShdw>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3200" dirty="0"/>
              <a:t>Emissive Power versus Temperature</a:t>
            </a:r>
          </a:p>
        </c:rich>
      </c:tx>
      <c:layout/>
      <c:overlay val="0"/>
    </c:title>
    <c:autoTitleDeleted val="0"/>
    <c:plotArea>
      <c:layout>
        <c:manualLayout>
          <c:layoutTarget val="inner"/>
          <c:xMode val="edge"/>
          <c:yMode val="edge"/>
          <c:x val="0.13335211397695523"/>
          <c:y val="8.6293123551738724E-2"/>
          <c:w val="0.81027755328237927"/>
          <c:h val="0.78513890067274428"/>
        </c:manualLayout>
      </c:layout>
      <c:scatterChart>
        <c:scatterStyle val="smoothMarker"/>
        <c:varyColors val="0"/>
        <c:ser>
          <c:idx val="5"/>
          <c:order val="0"/>
          <c:tx>
            <c:strRef>
              <c:f>Sheet1!$G$2</c:f>
              <c:strCache>
                <c:ptCount val="1"/>
                <c:pt idx="0">
                  <c:v>3000</c:v>
                </c:pt>
              </c:strCache>
            </c:strRef>
          </c:tx>
          <c:spPr>
            <a:ln>
              <a:solidFill>
                <a:srgbClr val="0070C0"/>
              </a:solidFill>
            </a:ln>
          </c:spPr>
          <c:marker>
            <c:symbol val="none"/>
          </c:marker>
          <c:xVal>
            <c:numRef>
              <c:f>Sheet1!$A$3:$A$38</c:f>
              <c:numCache>
                <c:formatCode>General</c:formatCode>
                <c:ptCount val="36"/>
                <c:pt idx="0">
                  <c:v>0.1</c:v>
                </c:pt>
                <c:pt idx="1">
                  <c:v>0.11000000000000001</c:v>
                </c:pt>
                <c:pt idx="2">
                  <c:v>0.12100000000000002</c:v>
                </c:pt>
                <c:pt idx="3">
                  <c:v>0.13310000000000002</c:v>
                </c:pt>
                <c:pt idx="4">
                  <c:v>0.14641000000000004</c:v>
                </c:pt>
                <c:pt idx="5">
                  <c:v>0.16105100000000006</c:v>
                </c:pt>
                <c:pt idx="6">
                  <c:v>0.17715610000000007</c:v>
                </c:pt>
                <c:pt idx="7">
                  <c:v>0.19487171000000009</c:v>
                </c:pt>
                <c:pt idx="8">
                  <c:v>0.21435888100000011</c:v>
                </c:pt>
                <c:pt idx="9">
                  <c:v>0.23579476910000013</c:v>
                </c:pt>
                <c:pt idx="10">
                  <c:v>0.25937424601000014</c:v>
                </c:pt>
                <c:pt idx="11">
                  <c:v>0.28531167061100016</c:v>
                </c:pt>
                <c:pt idx="12">
                  <c:v>0.31384283767210019</c:v>
                </c:pt>
                <c:pt idx="13">
                  <c:v>0.34522712143931022</c:v>
                </c:pt>
                <c:pt idx="14">
                  <c:v>0.37974983358324127</c:v>
                </c:pt>
                <c:pt idx="15">
                  <c:v>0.41772481694156544</c:v>
                </c:pt>
                <c:pt idx="16">
                  <c:v>0.45949729863572203</c:v>
                </c:pt>
                <c:pt idx="17">
                  <c:v>0.50544702849929424</c:v>
                </c:pt>
                <c:pt idx="18">
                  <c:v>0.55599173134922375</c:v>
                </c:pt>
                <c:pt idx="19">
                  <c:v>0.61159090448414621</c:v>
                </c:pt>
                <c:pt idx="20">
                  <c:v>0.67274999493256094</c:v>
                </c:pt>
                <c:pt idx="21">
                  <c:v>0.74002499442581704</c:v>
                </c:pt>
                <c:pt idx="22">
                  <c:v>0.81402749386839879</c:v>
                </c:pt>
                <c:pt idx="23">
                  <c:v>0.89543024325523879</c:v>
                </c:pt>
                <c:pt idx="24">
                  <c:v>0.98497326758076276</c:v>
                </c:pt>
                <c:pt idx="25">
                  <c:v>1.0834705943388392</c:v>
                </c:pt>
                <c:pt idx="26">
                  <c:v>1.1918176537727232</c:v>
                </c:pt>
                <c:pt idx="27">
                  <c:v>1.3109994191499956</c:v>
                </c:pt>
                <c:pt idx="28">
                  <c:v>1.4420993610649953</c:v>
                </c:pt>
                <c:pt idx="29">
                  <c:v>1.5863092971714949</c:v>
                </c:pt>
                <c:pt idx="30">
                  <c:v>1.7449402268886445</c:v>
                </c:pt>
                <c:pt idx="31">
                  <c:v>1.919434249577509</c:v>
                </c:pt>
                <c:pt idx="32">
                  <c:v>2.1113776745352602</c:v>
                </c:pt>
                <c:pt idx="33">
                  <c:v>2.3225154419887866</c:v>
                </c:pt>
                <c:pt idx="34">
                  <c:v>2.5547669861876656</c:v>
                </c:pt>
                <c:pt idx="35">
                  <c:v>2.8102436848064323</c:v>
                </c:pt>
              </c:numCache>
            </c:numRef>
          </c:xVal>
          <c:yVal>
            <c:numRef>
              <c:f>Sheet1!$G$3:$G$38</c:f>
              <c:numCache>
                <c:formatCode>General</c:formatCode>
                <c:ptCount val="36"/>
                <c:pt idx="0">
                  <c:v>1.7681741636779455E-14</c:v>
                </c:pt>
                <c:pt idx="1">
                  <c:v>8.5911782174463811E-13</c:v>
                </c:pt>
                <c:pt idx="2">
                  <c:v>2.8083087962037231E-11</c:v>
                </c:pt>
                <c:pt idx="3">
                  <c:v>6.4025079056999593E-10</c:v>
                </c:pt>
                <c:pt idx="4">
                  <c:v>1.0519487856960181E-8</c:v>
                </c:pt>
                <c:pt idx="5">
                  <c:v>1.2832494271009213E-7</c:v>
                </c:pt>
                <c:pt idx="6">
                  <c:v>1.1941438896104007E-6</c:v>
                </c:pt>
                <c:pt idx="7">
                  <c:v>8.6879958609987995E-6</c:v>
                </c:pt>
                <c:pt idx="8">
                  <c:v>5.0537821409691771E-5</c:v>
                </c:pt>
                <c:pt idx="9">
                  <c:v>2.3987261517549539E-4</c:v>
                </c:pt>
                <c:pt idx="10">
                  <c:v>9.463293707906486E-4</c:v>
                </c:pt>
                <c:pt idx="11">
                  <c:v>3.1557435530408795E-3</c:v>
                </c:pt>
                <c:pt idx="12">
                  <c:v>9.032239407480637E-3</c:v>
                </c:pt>
                <c:pt idx="13">
                  <c:v>2.2498674806322755E-2</c:v>
                </c:pt>
                <c:pt idx="14">
                  <c:v>4.9393688865543156E-2</c:v>
                </c:pt>
                <c:pt idx="15">
                  <c:v>9.6677739487287057E-2</c:v>
                </c:pt>
                <c:pt idx="16">
                  <c:v>0.17047395177306773</c:v>
                </c:pt>
                <c:pt idx="17">
                  <c:v>0.27339690316366555</c:v>
                </c:pt>
                <c:pt idx="18">
                  <c:v>0.40224654451380981</c:v>
                </c:pt>
                <c:pt idx="19">
                  <c:v>0.54724613909609865</c:v>
                </c:pt>
                <c:pt idx="20">
                  <c:v>0.69342228445888066</c:v>
                </c:pt>
                <c:pt idx="21">
                  <c:v>0.82377308398344606</c:v>
                </c:pt>
                <c:pt idx="22">
                  <c:v>0.92309841069110921</c:v>
                </c:pt>
                <c:pt idx="23">
                  <c:v>0.98117287590664304</c:v>
                </c:pt>
                <c:pt idx="24">
                  <c:v>0.99434594999586845</c:v>
                </c:pt>
                <c:pt idx="25">
                  <c:v>0.96535626323793577</c:v>
                </c:pt>
                <c:pt idx="26">
                  <c:v>0.90177342207579125</c:v>
                </c:pt>
                <c:pt idx="27">
                  <c:v>0.81379457675199174</c:v>
                </c:pt>
                <c:pt idx="28">
                  <c:v>0.71209880464985398</c:v>
                </c:pt>
                <c:pt idx="29">
                  <c:v>0.60622341049085737</c:v>
                </c:pt>
                <c:pt idx="30">
                  <c:v>0.50363394757477309</c:v>
                </c:pt>
                <c:pt idx="31">
                  <c:v>0.40943060069010628</c:v>
                </c:pt>
                <c:pt idx="32">
                  <c:v>0.3265120907840543</c:v>
                </c:pt>
                <c:pt idx="33">
                  <c:v>0.25599301068723029</c:v>
                </c:pt>
                <c:pt idx="34">
                  <c:v>0.1977048298600928</c:v>
                </c:pt>
                <c:pt idx="35">
                  <c:v>0.15066784437550729</c:v>
                </c:pt>
              </c:numCache>
            </c:numRef>
          </c:yVal>
          <c:smooth val="1"/>
        </c:ser>
        <c:ser>
          <c:idx val="6"/>
          <c:order val="1"/>
          <c:tx>
            <c:strRef>
              <c:f>Sheet1!$H$2</c:f>
              <c:strCache>
                <c:ptCount val="1"/>
                <c:pt idx="0">
                  <c:v>3500</c:v>
                </c:pt>
              </c:strCache>
            </c:strRef>
          </c:tx>
          <c:spPr>
            <a:ln>
              <a:solidFill>
                <a:srgbClr val="00B050"/>
              </a:solidFill>
            </a:ln>
          </c:spPr>
          <c:marker>
            <c:symbol val="none"/>
          </c:marker>
          <c:xVal>
            <c:numRef>
              <c:f>Sheet1!$A$3:$A$38</c:f>
              <c:numCache>
                <c:formatCode>General</c:formatCode>
                <c:ptCount val="36"/>
                <c:pt idx="0">
                  <c:v>0.1</c:v>
                </c:pt>
                <c:pt idx="1">
                  <c:v>0.11000000000000001</c:v>
                </c:pt>
                <c:pt idx="2">
                  <c:v>0.12100000000000002</c:v>
                </c:pt>
                <c:pt idx="3">
                  <c:v>0.13310000000000002</c:v>
                </c:pt>
                <c:pt idx="4">
                  <c:v>0.14641000000000004</c:v>
                </c:pt>
                <c:pt idx="5">
                  <c:v>0.16105100000000006</c:v>
                </c:pt>
                <c:pt idx="6">
                  <c:v>0.17715610000000007</c:v>
                </c:pt>
                <c:pt idx="7">
                  <c:v>0.19487171000000009</c:v>
                </c:pt>
                <c:pt idx="8">
                  <c:v>0.21435888100000011</c:v>
                </c:pt>
                <c:pt idx="9">
                  <c:v>0.23579476910000013</c:v>
                </c:pt>
                <c:pt idx="10">
                  <c:v>0.25937424601000014</c:v>
                </c:pt>
                <c:pt idx="11">
                  <c:v>0.28531167061100016</c:v>
                </c:pt>
                <c:pt idx="12">
                  <c:v>0.31384283767210019</c:v>
                </c:pt>
                <c:pt idx="13">
                  <c:v>0.34522712143931022</c:v>
                </c:pt>
                <c:pt idx="14">
                  <c:v>0.37974983358324127</c:v>
                </c:pt>
                <c:pt idx="15">
                  <c:v>0.41772481694156544</c:v>
                </c:pt>
                <c:pt idx="16">
                  <c:v>0.45949729863572203</c:v>
                </c:pt>
                <c:pt idx="17">
                  <c:v>0.50544702849929424</c:v>
                </c:pt>
                <c:pt idx="18">
                  <c:v>0.55599173134922375</c:v>
                </c:pt>
                <c:pt idx="19">
                  <c:v>0.61159090448414621</c:v>
                </c:pt>
                <c:pt idx="20">
                  <c:v>0.67274999493256094</c:v>
                </c:pt>
                <c:pt idx="21">
                  <c:v>0.74002499442581704</c:v>
                </c:pt>
                <c:pt idx="22">
                  <c:v>0.81402749386839879</c:v>
                </c:pt>
                <c:pt idx="23">
                  <c:v>0.89543024325523879</c:v>
                </c:pt>
                <c:pt idx="24">
                  <c:v>0.98497326758076276</c:v>
                </c:pt>
                <c:pt idx="25">
                  <c:v>1.0834705943388392</c:v>
                </c:pt>
                <c:pt idx="26">
                  <c:v>1.1918176537727232</c:v>
                </c:pt>
                <c:pt idx="27">
                  <c:v>1.3109994191499956</c:v>
                </c:pt>
                <c:pt idx="28">
                  <c:v>1.4420993610649953</c:v>
                </c:pt>
                <c:pt idx="29">
                  <c:v>1.5863092971714949</c:v>
                </c:pt>
                <c:pt idx="30">
                  <c:v>1.7449402268886445</c:v>
                </c:pt>
                <c:pt idx="31">
                  <c:v>1.919434249577509</c:v>
                </c:pt>
                <c:pt idx="32">
                  <c:v>2.1113776745352602</c:v>
                </c:pt>
                <c:pt idx="33">
                  <c:v>2.3225154419887866</c:v>
                </c:pt>
                <c:pt idx="34">
                  <c:v>2.5547669861876656</c:v>
                </c:pt>
                <c:pt idx="35">
                  <c:v>2.8102436848064323</c:v>
                </c:pt>
              </c:numCache>
            </c:numRef>
          </c:xVal>
          <c:yVal>
            <c:numRef>
              <c:f>Sheet1!$H$3:$H$38</c:f>
              <c:numCache>
                <c:formatCode>General</c:formatCode>
                <c:ptCount val="36"/>
                <c:pt idx="0">
                  <c:v>1.6711332337306547E-11</c:v>
                </c:pt>
                <c:pt idx="1">
                  <c:v>4.3555202113626085E-10</c:v>
                </c:pt>
                <c:pt idx="2">
                  <c:v>8.0821001656672546E-9</c:v>
                </c:pt>
                <c:pt idx="3">
                  <c:v>1.1012269263027039E-7</c:v>
                </c:pt>
                <c:pt idx="4">
                  <c:v>1.133160938017692E-6</c:v>
                </c:pt>
                <c:pt idx="5">
                  <c:v>9.0334533273224661E-6</c:v>
                </c:pt>
                <c:pt idx="6">
                  <c:v>5.7100637521346808E-5</c:v>
                </c:pt>
                <c:pt idx="7">
                  <c:v>2.9229031177526978E-4</c:v>
                </c:pt>
                <c:pt idx="8">
                  <c:v>1.2351016834709608E-3</c:v>
                </c:pt>
                <c:pt idx="9">
                  <c:v>4.3840673992002338E-3</c:v>
                </c:pt>
                <c:pt idx="10">
                  <c:v>1.3280702430432504E-2</c:v>
                </c:pt>
                <c:pt idx="11">
                  <c:v>3.4833059812906263E-2</c:v>
                </c:pt>
                <c:pt idx="12">
                  <c:v>8.0145248270999572E-2</c:v>
                </c:pt>
                <c:pt idx="13">
                  <c:v>0.1637011687966565</c:v>
                </c:pt>
                <c:pt idx="14">
                  <c:v>0.30006624956144173</c:v>
                </c:pt>
                <c:pt idx="15">
                  <c:v>0.49848583451220424</c:v>
                </c:pt>
                <c:pt idx="16">
                  <c:v>0.75727620183367994</c:v>
                </c:pt>
                <c:pt idx="17">
                  <c:v>1.060650553501725</c:v>
                </c:pt>
                <c:pt idx="18">
                  <c:v>1.3799042966699093</c:v>
                </c:pt>
                <c:pt idx="19">
                  <c:v>1.6790022632161246</c:v>
                </c:pt>
                <c:pt idx="20">
                  <c:v>1.9226559467592397</c:v>
                </c:pt>
                <c:pt idx="21">
                  <c:v>2.0840294245428979</c:v>
                </c:pt>
                <c:pt idx="22">
                  <c:v>2.1496399678784686</c:v>
                </c:pt>
                <c:pt idx="23">
                  <c:v>2.1203901838824599</c:v>
                </c:pt>
                <c:pt idx="24">
                  <c:v>2.0091690667858111</c:v>
                </c:pt>
                <c:pt idx="25">
                  <c:v>1.8364269080448627</c:v>
                </c:pt>
                <c:pt idx="26">
                  <c:v>1.6253373284593859</c:v>
                </c:pt>
                <c:pt idx="27">
                  <c:v>1.3977789923319381</c:v>
                </c:pt>
                <c:pt idx="28">
                  <c:v>1.1717443064427493</c:v>
                </c:pt>
                <c:pt idx="29">
                  <c:v>0.9602151005095626</c:v>
                </c:pt>
                <c:pt idx="30">
                  <c:v>0.77119139235587997</c:v>
                </c:pt>
                <c:pt idx="31">
                  <c:v>0.60843302341720984</c:v>
                </c:pt>
                <c:pt idx="32">
                  <c:v>0.47250913334576133</c:v>
                </c:pt>
                <c:pt idx="33">
                  <c:v>0.36186298583974724</c:v>
                </c:pt>
                <c:pt idx="34">
                  <c:v>0.27372428509149005</c:v>
                </c:pt>
                <c:pt idx="35">
                  <c:v>0.20480211275824656</c:v>
                </c:pt>
              </c:numCache>
            </c:numRef>
          </c:yVal>
          <c:smooth val="1"/>
        </c:ser>
        <c:ser>
          <c:idx val="7"/>
          <c:order val="2"/>
          <c:tx>
            <c:v>4000</c:v>
          </c:tx>
          <c:spPr>
            <a:ln>
              <a:solidFill>
                <a:srgbClr val="FFFF00"/>
              </a:solidFill>
            </a:ln>
          </c:spPr>
          <c:marker>
            <c:symbol val="none"/>
          </c:marker>
          <c:xVal>
            <c:numRef>
              <c:f>Sheet1!$A$3:$A$41</c:f>
              <c:numCache>
                <c:formatCode>General</c:formatCode>
                <c:ptCount val="39"/>
                <c:pt idx="0">
                  <c:v>0.1</c:v>
                </c:pt>
                <c:pt idx="1">
                  <c:v>0.11000000000000001</c:v>
                </c:pt>
                <c:pt idx="2">
                  <c:v>0.12100000000000002</c:v>
                </c:pt>
                <c:pt idx="3">
                  <c:v>0.13310000000000002</c:v>
                </c:pt>
                <c:pt idx="4">
                  <c:v>0.14641000000000004</c:v>
                </c:pt>
                <c:pt idx="5">
                  <c:v>0.16105100000000006</c:v>
                </c:pt>
                <c:pt idx="6">
                  <c:v>0.17715610000000007</c:v>
                </c:pt>
                <c:pt idx="7">
                  <c:v>0.19487171000000009</c:v>
                </c:pt>
                <c:pt idx="8">
                  <c:v>0.21435888100000011</c:v>
                </c:pt>
                <c:pt idx="9">
                  <c:v>0.23579476910000013</c:v>
                </c:pt>
                <c:pt idx="10">
                  <c:v>0.25937424601000014</c:v>
                </c:pt>
                <c:pt idx="11">
                  <c:v>0.28531167061100016</c:v>
                </c:pt>
                <c:pt idx="12">
                  <c:v>0.31384283767210019</c:v>
                </c:pt>
                <c:pt idx="13">
                  <c:v>0.34522712143931022</c:v>
                </c:pt>
                <c:pt idx="14">
                  <c:v>0.37974983358324127</c:v>
                </c:pt>
                <c:pt idx="15">
                  <c:v>0.41772481694156544</c:v>
                </c:pt>
                <c:pt idx="16">
                  <c:v>0.45949729863572203</c:v>
                </c:pt>
                <c:pt idx="17">
                  <c:v>0.50544702849929424</c:v>
                </c:pt>
                <c:pt idx="18">
                  <c:v>0.55599173134922375</c:v>
                </c:pt>
                <c:pt idx="19">
                  <c:v>0.61159090448414621</c:v>
                </c:pt>
                <c:pt idx="20">
                  <c:v>0.67274999493256094</c:v>
                </c:pt>
                <c:pt idx="21">
                  <c:v>0.74002499442581704</c:v>
                </c:pt>
                <c:pt idx="22">
                  <c:v>0.81402749386839879</c:v>
                </c:pt>
                <c:pt idx="23">
                  <c:v>0.89543024325523879</c:v>
                </c:pt>
                <c:pt idx="24">
                  <c:v>0.98497326758076276</c:v>
                </c:pt>
                <c:pt idx="25">
                  <c:v>1.0834705943388392</c:v>
                </c:pt>
                <c:pt idx="26">
                  <c:v>1.1918176537727232</c:v>
                </c:pt>
                <c:pt idx="27">
                  <c:v>1.3109994191499956</c:v>
                </c:pt>
                <c:pt idx="28">
                  <c:v>1.4420993610649953</c:v>
                </c:pt>
                <c:pt idx="29">
                  <c:v>1.5863092971714949</c:v>
                </c:pt>
                <c:pt idx="30">
                  <c:v>1.7449402268886445</c:v>
                </c:pt>
                <c:pt idx="31">
                  <c:v>1.919434249577509</c:v>
                </c:pt>
                <c:pt idx="32">
                  <c:v>2.1113776745352602</c:v>
                </c:pt>
                <c:pt idx="33">
                  <c:v>2.3225154419887866</c:v>
                </c:pt>
                <c:pt idx="34">
                  <c:v>2.5547669861876656</c:v>
                </c:pt>
                <c:pt idx="35">
                  <c:v>2.8102436848064323</c:v>
                </c:pt>
                <c:pt idx="36">
                  <c:v>3.0912680532870755</c:v>
                </c:pt>
                <c:pt idx="37">
                  <c:v>3.4003948586157833</c:v>
                </c:pt>
                <c:pt idx="38">
                  <c:v>3.7404343444773618</c:v>
                </c:pt>
              </c:numCache>
            </c:numRef>
          </c:xVal>
          <c:yVal>
            <c:numRef>
              <c:f>Sheet1!$I$3:$I$41</c:f>
              <c:numCache>
                <c:formatCode>General</c:formatCode>
                <c:ptCount val="39"/>
                <c:pt idx="0">
                  <c:v>2.8485615169552028E-9</c:v>
                </c:pt>
                <c:pt idx="1">
                  <c:v>4.6535085076711139E-8</c:v>
                </c:pt>
                <c:pt idx="2">
                  <c:v>5.6472076188673232E-7</c:v>
                </c:pt>
                <c:pt idx="3">
                  <c:v>5.2302427448854048E-6</c:v>
                </c:pt>
                <c:pt idx="4">
                  <c:v>3.7889104783694846E-5</c:v>
                </c:pt>
                <c:pt idx="5">
                  <c:v>2.1953857940634059E-4</c:v>
                </c:pt>
                <c:pt idx="6">
                  <c:v>1.0383151241520714E-3</c:v>
                </c:pt>
                <c:pt idx="7">
                  <c:v>4.0830578723546869E-3</c:v>
                </c:pt>
                <c:pt idx="8">
                  <c:v>1.3575860932818474E-2</c:v>
                </c:pt>
                <c:pt idx="9">
                  <c:v>3.8752499513938346E-2</c:v>
                </c:pt>
                <c:pt idx="10">
                  <c:v>9.6295370098247415E-2</c:v>
                </c:pt>
                <c:pt idx="11">
                  <c:v>0.21094057094972801</c:v>
                </c:pt>
                <c:pt idx="12">
                  <c:v>0.41204308006007501</c:v>
                </c:pt>
                <c:pt idx="13">
                  <c:v>0.72523884626916535</c:v>
                </c:pt>
                <c:pt idx="14">
                  <c:v>1.1611699776895739</c:v>
                </c:pt>
                <c:pt idx="15">
                  <c:v>1.7058450683793329</c:v>
                </c:pt>
                <c:pt idx="16">
                  <c:v>2.3175822752150257</c:v>
                </c:pt>
                <c:pt idx="17">
                  <c:v>2.9329891890874258</c:v>
                </c:pt>
                <c:pt idx="18">
                  <c:v>3.4804143300669916</c:v>
                </c:pt>
                <c:pt idx="19">
                  <c:v>3.8960852276282956</c:v>
                </c:pt>
                <c:pt idx="20">
                  <c:v>4.1373841065508019</c:v>
                </c:pt>
                <c:pt idx="21">
                  <c:v>4.1894511400946746</c:v>
                </c:pt>
                <c:pt idx="22">
                  <c:v>4.0642735404875108</c:v>
                </c:pt>
                <c:pt idx="23">
                  <c:v>3.7940401124699488</c:v>
                </c:pt>
                <c:pt idx="24">
                  <c:v>3.4218359003086092</c:v>
                </c:pt>
                <c:pt idx="25">
                  <c:v>2.9926271739959933</c:v>
                </c:pt>
                <c:pt idx="26">
                  <c:v>2.5464699313333194</c:v>
                </c:pt>
                <c:pt idx="27">
                  <c:v>2.1146447176088454</c:v>
                </c:pt>
                <c:pt idx="28">
                  <c:v>1.7184624157744162</c:v>
                </c:pt>
                <c:pt idx="29">
                  <c:v>1.3699821554467042</c:v>
                </c:pt>
                <c:pt idx="30">
                  <c:v>1.0737822205081069</c:v>
                </c:pt>
                <c:pt idx="31">
                  <c:v>0.82907254665296515</c:v>
                </c:pt>
                <c:pt idx="32">
                  <c:v>0.63167834761501496</c:v>
                </c:pt>
                <c:pt idx="33">
                  <c:v>0.47565418620896249</c:v>
                </c:pt>
                <c:pt idx="34">
                  <c:v>0.3544580586086491</c:v>
                </c:pt>
                <c:pt idx="35">
                  <c:v>0.26171764008816212</c:v>
                </c:pt>
                <c:pt idx="36">
                  <c:v>0.19166825801819079</c:v>
                </c:pt>
                <c:pt idx="37">
                  <c:v>0.13935297261932139</c:v>
                </c:pt>
                <c:pt idx="38">
                  <c:v>0.10066600669157658</c:v>
                </c:pt>
              </c:numCache>
            </c:numRef>
          </c:yVal>
          <c:smooth val="1"/>
        </c:ser>
        <c:ser>
          <c:idx val="8"/>
          <c:order val="3"/>
          <c:tx>
            <c:v>4500</c:v>
          </c:tx>
          <c:spPr>
            <a:ln>
              <a:solidFill>
                <a:schemeClr val="accent6">
                  <a:lumMod val="75000"/>
                </a:schemeClr>
              </a:solidFill>
            </a:ln>
          </c:spPr>
          <c:marker>
            <c:symbol val="none"/>
          </c:marker>
          <c:xVal>
            <c:numRef>
              <c:f>Sheet1!$A$3:$A$41</c:f>
              <c:numCache>
                <c:formatCode>General</c:formatCode>
                <c:ptCount val="39"/>
                <c:pt idx="0">
                  <c:v>0.1</c:v>
                </c:pt>
                <c:pt idx="1">
                  <c:v>0.11000000000000001</c:v>
                </c:pt>
                <c:pt idx="2">
                  <c:v>0.12100000000000002</c:v>
                </c:pt>
                <c:pt idx="3">
                  <c:v>0.13310000000000002</c:v>
                </c:pt>
                <c:pt idx="4">
                  <c:v>0.14641000000000004</c:v>
                </c:pt>
                <c:pt idx="5">
                  <c:v>0.16105100000000006</c:v>
                </c:pt>
                <c:pt idx="6">
                  <c:v>0.17715610000000007</c:v>
                </c:pt>
                <c:pt idx="7">
                  <c:v>0.19487171000000009</c:v>
                </c:pt>
                <c:pt idx="8">
                  <c:v>0.21435888100000011</c:v>
                </c:pt>
                <c:pt idx="9">
                  <c:v>0.23579476910000013</c:v>
                </c:pt>
                <c:pt idx="10">
                  <c:v>0.25937424601000014</c:v>
                </c:pt>
                <c:pt idx="11">
                  <c:v>0.28531167061100016</c:v>
                </c:pt>
                <c:pt idx="12">
                  <c:v>0.31384283767210019</c:v>
                </c:pt>
                <c:pt idx="13">
                  <c:v>0.34522712143931022</c:v>
                </c:pt>
                <c:pt idx="14">
                  <c:v>0.37974983358324127</c:v>
                </c:pt>
                <c:pt idx="15">
                  <c:v>0.41772481694156544</c:v>
                </c:pt>
                <c:pt idx="16">
                  <c:v>0.45949729863572203</c:v>
                </c:pt>
                <c:pt idx="17">
                  <c:v>0.50544702849929424</c:v>
                </c:pt>
                <c:pt idx="18">
                  <c:v>0.55599173134922375</c:v>
                </c:pt>
                <c:pt idx="19">
                  <c:v>0.61159090448414621</c:v>
                </c:pt>
                <c:pt idx="20">
                  <c:v>0.67274999493256094</c:v>
                </c:pt>
                <c:pt idx="21">
                  <c:v>0.74002499442581704</c:v>
                </c:pt>
                <c:pt idx="22">
                  <c:v>0.81402749386839879</c:v>
                </c:pt>
                <c:pt idx="23">
                  <c:v>0.89543024325523879</c:v>
                </c:pt>
                <c:pt idx="24">
                  <c:v>0.98497326758076276</c:v>
                </c:pt>
                <c:pt idx="25">
                  <c:v>1.0834705943388392</c:v>
                </c:pt>
                <c:pt idx="26">
                  <c:v>1.1918176537727232</c:v>
                </c:pt>
                <c:pt idx="27">
                  <c:v>1.3109994191499956</c:v>
                </c:pt>
                <c:pt idx="28">
                  <c:v>1.4420993610649953</c:v>
                </c:pt>
                <c:pt idx="29">
                  <c:v>1.5863092971714949</c:v>
                </c:pt>
                <c:pt idx="30">
                  <c:v>1.7449402268886445</c:v>
                </c:pt>
                <c:pt idx="31">
                  <c:v>1.919434249577509</c:v>
                </c:pt>
                <c:pt idx="32">
                  <c:v>2.1113776745352602</c:v>
                </c:pt>
                <c:pt idx="33">
                  <c:v>2.3225154419887866</c:v>
                </c:pt>
                <c:pt idx="34">
                  <c:v>2.5547669861876656</c:v>
                </c:pt>
                <c:pt idx="35">
                  <c:v>2.8102436848064323</c:v>
                </c:pt>
                <c:pt idx="36">
                  <c:v>3.0912680532870755</c:v>
                </c:pt>
                <c:pt idx="37">
                  <c:v>3.4003948586157833</c:v>
                </c:pt>
                <c:pt idx="38">
                  <c:v>3.7404343444773618</c:v>
                </c:pt>
              </c:numCache>
            </c:numRef>
          </c:xVal>
          <c:yVal>
            <c:numRef>
              <c:f>Sheet1!$J$3:$J$41</c:f>
              <c:numCache>
                <c:formatCode>General</c:formatCode>
                <c:ptCount val="39"/>
                <c:pt idx="0">
                  <c:v>1.5499789149011536E-7</c:v>
                </c:pt>
                <c:pt idx="1">
                  <c:v>1.7607178762647666E-6</c:v>
                </c:pt>
                <c:pt idx="2">
                  <c:v>1.5356658255539825E-5</c:v>
                </c:pt>
                <c:pt idx="3">
                  <c:v>1.053365491105042E-4</c:v>
                </c:pt>
                <c:pt idx="4">
                  <c:v>5.8079240282959391E-4</c:v>
                </c:pt>
                <c:pt idx="5">
                  <c:v>2.6256939738287556E-3</c:v>
                </c:pt>
                <c:pt idx="6">
                  <c:v>9.9102974996959029E-3</c:v>
                </c:pt>
                <c:pt idx="7">
                  <c:v>3.1744917731667099E-2</c:v>
                </c:pt>
                <c:pt idx="8">
                  <c:v>8.7596035311029205E-2</c:v>
                </c:pt>
                <c:pt idx="9">
                  <c:v>0.21106027184250167</c:v>
                </c:pt>
                <c:pt idx="10">
                  <c:v>0.44956705565611438</c:v>
                </c:pt>
                <c:pt idx="11">
                  <c:v>0.85608500799625165</c:v>
                </c:pt>
                <c:pt idx="12">
                  <c:v>1.4723191684344157</c:v>
                </c:pt>
                <c:pt idx="13">
                  <c:v>2.3082342435165253</c:v>
                </c:pt>
                <c:pt idx="14">
                  <c:v>3.3267660365401146</c:v>
                </c:pt>
                <c:pt idx="15">
                  <c:v>4.4420072626104226</c:v>
                </c:pt>
                <c:pt idx="16">
                  <c:v>5.5336813354567713</c:v>
                </c:pt>
                <c:pt idx="17">
                  <c:v>6.4734354673334247</c:v>
                </c:pt>
                <c:pt idx="18">
                  <c:v>7.1535530137165582</c:v>
                </c:pt>
                <c:pt idx="19">
                  <c:v>7.5084758197755601</c:v>
                </c:pt>
                <c:pt idx="20">
                  <c:v>7.5234436011351047</c:v>
                </c:pt>
                <c:pt idx="21">
                  <c:v>7.2299948017230449</c:v>
                </c:pt>
                <c:pt idx="22">
                  <c:v>6.6923328489649272</c:v>
                </c:pt>
                <c:pt idx="23">
                  <c:v>5.9902529759685113</c:v>
                </c:pt>
                <c:pt idx="24">
                  <c:v>5.2036119703034842</c:v>
                </c:pt>
                <c:pt idx="25">
                  <c:v>4.4012952744934948</c:v>
                </c:pt>
                <c:pt idx="26">
                  <c:v>3.6354756158358654</c:v>
                </c:pt>
                <c:pt idx="27">
                  <c:v>2.9404134769427572</c:v>
                </c:pt>
                <c:pt idx="28">
                  <c:v>2.3343328662821241</c:v>
                </c:pt>
                <c:pt idx="29">
                  <c:v>1.822858084311842</c:v>
                </c:pt>
                <c:pt idx="30">
                  <c:v>1.402825492448686</c:v>
                </c:pt>
                <c:pt idx="31">
                  <c:v>1.065726690253153</c:v>
                </c:pt>
                <c:pt idx="32">
                  <c:v>0.80043284368700984</c:v>
                </c:pt>
                <c:pt idx="33">
                  <c:v>0.59512735548134643</c:v>
                </c:pt>
                <c:pt idx="34">
                  <c:v>0.43853270708332592</c:v>
                </c:pt>
                <c:pt idx="35">
                  <c:v>0.32058415799181983</c:v>
                </c:pt>
                <c:pt idx="36">
                  <c:v>0.23271158105563769</c:v>
                </c:pt>
                <c:pt idx="37">
                  <c:v>0.16786922419140496</c:v>
                </c:pt>
                <c:pt idx="38">
                  <c:v>0.120420864790473</c:v>
                </c:pt>
              </c:numCache>
            </c:numRef>
          </c:yVal>
          <c:smooth val="1"/>
        </c:ser>
        <c:ser>
          <c:idx val="9"/>
          <c:order val="4"/>
          <c:tx>
            <c:v>5000</c:v>
          </c:tx>
          <c:spPr>
            <a:ln>
              <a:solidFill>
                <a:srgbClr val="FF0000"/>
              </a:solidFill>
            </a:ln>
          </c:spPr>
          <c:marker>
            <c:symbol val="none"/>
          </c:marker>
          <c:xVal>
            <c:numRef>
              <c:f>Sheet1!$A$3:$A$41</c:f>
              <c:numCache>
                <c:formatCode>General</c:formatCode>
                <c:ptCount val="39"/>
                <c:pt idx="0">
                  <c:v>0.1</c:v>
                </c:pt>
                <c:pt idx="1">
                  <c:v>0.11000000000000001</c:v>
                </c:pt>
                <c:pt idx="2">
                  <c:v>0.12100000000000002</c:v>
                </c:pt>
                <c:pt idx="3">
                  <c:v>0.13310000000000002</c:v>
                </c:pt>
                <c:pt idx="4">
                  <c:v>0.14641000000000004</c:v>
                </c:pt>
                <c:pt idx="5">
                  <c:v>0.16105100000000006</c:v>
                </c:pt>
                <c:pt idx="6">
                  <c:v>0.17715610000000007</c:v>
                </c:pt>
                <c:pt idx="7">
                  <c:v>0.19487171000000009</c:v>
                </c:pt>
                <c:pt idx="8">
                  <c:v>0.21435888100000011</c:v>
                </c:pt>
                <c:pt idx="9">
                  <c:v>0.23579476910000013</c:v>
                </c:pt>
                <c:pt idx="10">
                  <c:v>0.25937424601000014</c:v>
                </c:pt>
                <c:pt idx="11">
                  <c:v>0.28531167061100016</c:v>
                </c:pt>
                <c:pt idx="12">
                  <c:v>0.31384283767210019</c:v>
                </c:pt>
                <c:pt idx="13">
                  <c:v>0.34522712143931022</c:v>
                </c:pt>
                <c:pt idx="14">
                  <c:v>0.37974983358324127</c:v>
                </c:pt>
                <c:pt idx="15">
                  <c:v>0.41772481694156544</c:v>
                </c:pt>
                <c:pt idx="16">
                  <c:v>0.45949729863572203</c:v>
                </c:pt>
                <c:pt idx="17">
                  <c:v>0.50544702849929424</c:v>
                </c:pt>
                <c:pt idx="18">
                  <c:v>0.55599173134922375</c:v>
                </c:pt>
                <c:pt idx="19">
                  <c:v>0.61159090448414621</c:v>
                </c:pt>
                <c:pt idx="20">
                  <c:v>0.67274999493256094</c:v>
                </c:pt>
                <c:pt idx="21">
                  <c:v>0.74002499442581704</c:v>
                </c:pt>
                <c:pt idx="22">
                  <c:v>0.81402749386839879</c:v>
                </c:pt>
                <c:pt idx="23">
                  <c:v>0.89543024325523879</c:v>
                </c:pt>
                <c:pt idx="24">
                  <c:v>0.98497326758076276</c:v>
                </c:pt>
                <c:pt idx="25">
                  <c:v>1.0834705943388392</c:v>
                </c:pt>
                <c:pt idx="26">
                  <c:v>1.1918176537727232</c:v>
                </c:pt>
                <c:pt idx="27">
                  <c:v>1.3109994191499956</c:v>
                </c:pt>
                <c:pt idx="28">
                  <c:v>1.4420993610649953</c:v>
                </c:pt>
                <c:pt idx="29">
                  <c:v>1.5863092971714949</c:v>
                </c:pt>
                <c:pt idx="30">
                  <c:v>1.7449402268886445</c:v>
                </c:pt>
                <c:pt idx="31">
                  <c:v>1.919434249577509</c:v>
                </c:pt>
                <c:pt idx="32">
                  <c:v>2.1113776745352602</c:v>
                </c:pt>
                <c:pt idx="33">
                  <c:v>2.3225154419887866</c:v>
                </c:pt>
                <c:pt idx="34">
                  <c:v>2.5547669861876656</c:v>
                </c:pt>
                <c:pt idx="35">
                  <c:v>2.8102436848064323</c:v>
                </c:pt>
                <c:pt idx="36">
                  <c:v>3.0912680532870755</c:v>
                </c:pt>
                <c:pt idx="37">
                  <c:v>3.4003948586157833</c:v>
                </c:pt>
                <c:pt idx="38">
                  <c:v>3.7404343444773618</c:v>
                </c:pt>
              </c:numCache>
            </c:numRef>
          </c:xVal>
          <c:yVal>
            <c:numRef>
              <c:f>Sheet1!$K$3:$K$41</c:f>
              <c:numCache>
                <c:formatCode>General</c:formatCode>
                <c:ptCount val="39"/>
                <c:pt idx="0">
                  <c:v>3.7921537771276138E-6</c:v>
                </c:pt>
                <c:pt idx="1">
                  <c:v>3.2211962337612939E-5</c:v>
                </c:pt>
                <c:pt idx="2">
                  <c:v>2.1570841692066271E-4</c:v>
                </c:pt>
                <c:pt idx="3">
                  <c:v>1.163656713084797E-3</c:v>
                </c:pt>
                <c:pt idx="4">
                  <c:v>5.1573451132254557E-3</c:v>
                </c:pt>
                <c:pt idx="5">
                  <c:v>1.9117483296743152E-2</c:v>
                </c:pt>
                <c:pt idx="6">
                  <c:v>6.0241077169205605E-2</c:v>
                </c:pt>
                <c:pt idx="7">
                  <c:v>0.16376657065975939</c:v>
                </c:pt>
                <c:pt idx="8">
                  <c:v>0.38927678578407993</c:v>
                </c:pt>
                <c:pt idx="9">
                  <c:v>0.81901746252024221</c:v>
                </c:pt>
                <c:pt idx="10">
                  <c:v>1.5422302006218045</c:v>
                </c:pt>
                <c:pt idx="11">
                  <c:v>2.6254935201110792</c:v>
                </c:pt>
                <c:pt idx="12">
                  <c:v>4.0782040531197818</c:v>
                </c:pt>
                <c:pt idx="13">
                  <c:v>5.8285325833296922</c:v>
                </c:pt>
                <c:pt idx="14">
                  <c:v>7.7232501861925646</c:v>
                </c:pt>
                <c:pt idx="15">
                  <c:v>9.5549071528482443</c:v>
                </c:pt>
                <c:pt idx="16">
                  <c:v>11.107620238445971</c:v>
                </c:pt>
                <c:pt idx="17">
                  <c:v>12.205111173372151</c:v>
                </c:pt>
                <c:pt idx="18">
                  <c:v>12.745152236078567</c:v>
                </c:pt>
                <c:pt idx="19">
                  <c:v>12.71171658208279</c:v>
                </c:pt>
                <c:pt idx="20">
                  <c:v>12.165319274062266</c:v>
                </c:pt>
                <c:pt idx="21">
                  <c:v>11.218851663669721</c:v>
                </c:pt>
                <c:pt idx="22">
                  <c:v>10.008594354120325</c:v>
                </c:pt>
                <c:pt idx="23">
                  <c:v>8.6685514634906262</c:v>
                </c:pt>
                <c:pt idx="24">
                  <c:v>7.3127045141313127</c:v>
                </c:pt>
                <c:pt idx="25">
                  <c:v>6.0261927643586715</c:v>
                </c:pt>
                <c:pt idx="26">
                  <c:v>4.8639572397710085</c:v>
                </c:pt>
                <c:pt idx="27">
                  <c:v>3.8543108920408384</c:v>
                </c:pt>
                <c:pt idx="28">
                  <c:v>3.0049077937587567</c:v>
                </c:pt>
                <c:pt idx="29">
                  <c:v>2.3091790808664228</c:v>
                </c:pt>
                <c:pt idx="30">
                  <c:v>1.7520536765381178</c:v>
                </c:pt>
                <c:pt idx="31">
                  <c:v>1.3144301933913132</c:v>
                </c:pt>
                <c:pt idx="32">
                  <c:v>0.97631397903950812</c:v>
                </c:pt>
                <c:pt idx="33">
                  <c:v>0.71878293264429449</c:v>
                </c:pt>
                <c:pt idx="34">
                  <c:v>0.52504591246682197</c:v>
                </c:pt>
                <c:pt idx="35">
                  <c:v>0.38086473180116365</c:v>
                </c:pt>
                <c:pt idx="36">
                  <c:v>0.27457114514220382</c:v>
                </c:pt>
                <c:pt idx="37">
                  <c:v>0.19685484854442872</c:v>
                </c:pt>
                <c:pt idx="38">
                  <c:v>0.14044477827768928</c:v>
                </c:pt>
              </c:numCache>
            </c:numRef>
          </c:yVal>
          <c:smooth val="1"/>
        </c:ser>
        <c:ser>
          <c:idx val="10"/>
          <c:order val="5"/>
          <c:tx>
            <c:v>5500</c:v>
          </c:tx>
          <c:spPr>
            <a:ln>
              <a:solidFill>
                <a:schemeClr val="accent6">
                  <a:lumMod val="50000"/>
                </a:schemeClr>
              </a:solidFill>
            </a:ln>
          </c:spPr>
          <c:marker>
            <c:symbol val="none"/>
          </c:marker>
          <c:xVal>
            <c:numRef>
              <c:f>Sheet1!$A$3:$A$41</c:f>
              <c:numCache>
                <c:formatCode>General</c:formatCode>
                <c:ptCount val="39"/>
                <c:pt idx="0">
                  <c:v>0.1</c:v>
                </c:pt>
                <c:pt idx="1">
                  <c:v>0.11000000000000001</c:v>
                </c:pt>
                <c:pt idx="2">
                  <c:v>0.12100000000000002</c:v>
                </c:pt>
                <c:pt idx="3">
                  <c:v>0.13310000000000002</c:v>
                </c:pt>
                <c:pt idx="4">
                  <c:v>0.14641000000000004</c:v>
                </c:pt>
                <c:pt idx="5">
                  <c:v>0.16105100000000006</c:v>
                </c:pt>
                <c:pt idx="6">
                  <c:v>0.17715610000000007</c:v>
                </c:pt>
                <c:pt idx="7">
                  <c:v>0.19487171000000009</c:v>
                </c:pt>
                <c:pt idx="8">
                  <c:v>0.21435888100000011</c:v>
                </c:pt>
                <c:pt idx="9">
                  <c:v>0.23579476910000013</c:v>
                </c:pt>
                <c:pt idx="10">
                  <c:v>0.25937424601000014</c:v>
                </c:pt>
                <c:pt idx="11">
                  <c:v>0.28531167061100016</c:v>
                </c:pt>
                <c:pt idx="12">
                  <c:v>0.31384283767210019</c:v>
                </c:pt>
                <c:pt idx="13">
                  <c:v>0.34522712143931022</c:v>
                </c:pt>
                <c:pt idx="14">
                  <c:v>0.37974983358324127</c:v>
                </c:pt>
                <c:pt idx="15">
                  <c:v>0.41772481694156544</c:v>
                </c:pt>
                <c:pt idx="16">
                  <c:v>0.45949729863572203</c:v>
                </c:pt>
                <c:pt idx="17">
                  <c:v>0.50544702849929424</c:v>
                </c:pt>
                <c:pt idx="18">
                  <c:v>0.55599173134922375</c:v>
                </c:pt>
                <c:pt idx="19">
                  <c:v>0.61159090448414621</c:v>
                </c:pt>
                <c:pt idx="20">
                  <c:v>0.67274999493256094</c:v>
                </c:pt>
                <c:pt idx="21">
                  <c:v>0.74002499442581704</c:v>
                </c:pt>
                <c:pt idx="22">
                  <c:v>0.81402749386839879</c:v>
                </c:pt>
                <c:pt idx="23">
                  <c:v>0.89543024325523879</c:v>
                </c:pt>
                <c:pt idx="24">
                  <c:v>0.98497326758076276</c:v>
                </c:pt>
                <c:pt idx="25">
                  <c:v>1.0834705943388392</c:v>
                </c:pt>
                <c:pt idx="26">
                  <c:v>1.1918176537727232</c:v>
                </c:pt>
                <c:pt idx="27">
                  <c:v>1.3109994191499956</c:v>
                </c:pt>
                <c:pt idx="28">
                  <c:v>1.4420993610649953</c:v>
                </c:pt>
                <c:pt idx="29">
                  <c:v>1.5863092971714949</c:v>
                </c:pt>
                <c:pt idx="30">
                  <c:v>1.7449402268886445</c:v>
                </c:pt>
                <c:pt idx="31">
                  <c:v>1.919434249577509</c:v>
                </c:pt>
                <c:pt idx="32">
                  <c:v>2.1113776745352602</c:v>
                </c:pt>
                <c:pt idx="33">
                  <c:v>2.3225154419887866</c:v>
                </c:pt>
                <c:pt idx="34">
                  <c:v>2.5547669861876656</c:v>
                </c:pt>
                <c:pt idx="35">
                  <c:v>2.8102436848064323</c:v>
                </c:pt>
                <c:pt idx="36">
                  <c:v>3.0912680532870755</c:v>
                </c:pt>
                <c:pt idx="37">
                  <c:v>3.4003948586157833</c:v>
                </c:pt>
                <c:pt idx="38">
                  <c:v>3.7404343444773618</c:v>
                </c:pt>
              </c:numCache>
            </c:numRef>
          </c:xVal>
          <c:yVal>
            <c:numRef>
              <c:f>Sheet1!$L$3:$L$41</c:f>
              <c:numCache>
                <c:formatCode>General</c:formatCode>
                <c:ptCount val="39"/>
                <c:pt idx="0">
                  <c:v>5.187768746434865E-5</c:v>
                </c:pt>
                <c:pt idx="1">
                  <c:v>3.4740056253489664E-4</c:v>
                </c:pt>
                <c:pt idx="2">
                  <c:v>1.8740807729901961E-3</c:v>
                </c:pt>
                <c:pt idx="3">
                  <c:v>8.3059558783007345E-3</c:v>
                </c:pt>
                <c:pt idx="4">
                  <c:v>3.0788898024237822E-2</c:v>
                </c:pt>
                <c:pt idx="5">
                  <c:v>9.701885719177733E-2</c:v>
                </c:pt>
                <c:pt idx="6">
                  <c:v>0.26374769971324913</c:v>
                </c:pt>
                <c:pt idx="7">
                  <c:v>0.62693415627311877</c:v>
                </c:pt>
                <c:pt idx="8">
                  <c:v>1.3190358135634757</c:v>
                </c:pt>
                <c:pt idx="9">
                  <c:v>2.4837771604034216</c:v>
                </c:pt>
                <c:pt idx="10">
                  <c:v>4.2283835690740945</c:v>
                </c:pt>
                <c:pt idx="11">
                  <c:v>6.5679884095899421</c:v>
                </c:pt>
                <c:pt idx="12">
                  <c:v>9.386910010778303</c:v>
                </c:pt>
                <c:pt idx="13">
                  <c:v>12.438371657364987</c:v>
                </c:pt>
                <c:pt idx="14">
                  <c:v>15.388273518733637</c:v>
                </c:pt>
                <c:pt idx="15">
                  <c:v>17.88893347021963</c:v>
                </c:pt>
                <c:pt idx="16">
                  <c:v>19.656453595827582</c:v>
                </c:pt>
                <c:pt idx="17">
                  <c:v>20.526195127726893</c:v>
                </c:pt>
                <c:pt idx="18">
                  <c:v>20.472346672610151</c:v>
                </c:pt>
                <c:pt idx="19">
                  <c:v>19.592368344070014</c:v>
                </c:pt>
                <c:pt idx="20">
                  <c:v>18.068072792856722</c:v>
                </c:pt>
                <c:pt idx="21">
                  <c:v>16.118941293254331</c:v>
                </c:pt>
                <c:pt idx="22">
                  <c:v>13.9607888174663</c:v>
                </c:pt>
                <c:pt idx="23">
                  <c:v>11.777183747053625</c:v>
                </c:pt>
                <c:pt idx="24">
                  <c:v>9.7052437089272843</c:v>
                </c:pt>
                <c:pt idx="25">
                  <c:v>7.8334517742236098</c:v>
                </c:pt>
                <c:pt idx="26">
                  <c:v>6.2074062347406906</c:v>
                </c:pt>
                <c:pt idx="27">
                  <c:v>4.8394340509264167</c:v>
                </c:pt>
                <c:pt idx="28">
                  <c:v>3.7189560015261836</c:v>
                </c:pt>
                <c:pt idx="29">
                  <c:v>2.8216999666014049</c:v>
                </c:pt>
                <c:pt idx="30">
                  <c:v>2.1169029707586438</c:v>
                </c:pt>
                <c:pt idx="31">
                  <c:v>1.5723634263829187</c:v>
                </c:pt>
                <c:pt idx="32">
                  <c:v>1.1576071008529634</c:v>
                </c:pt>
                <c:pt idx="33">
                  <c:v>0.84559169248694166</c:v>
                </c:pt>
                <c:pt idx="34">
                  <c:v>0.61338645921309176</c:v>
                </c:pt>
                <c:pt idx="35">
                  <c:v>0.4421995749629708</c:v>
                </c:pt>
                <c:pt idx="36">
                  <c:v>0.31703670212928786</c:v>
                </c:pt>
                <c:pt idx="37">
                  <c:v>0.22618771986400144</c:v>
                </c:pt>
                <c:pt idx="38">
                  <c:v>0.16066716008185999</c:v>
                </c:pt>
              </c:numCache>
            </c:numRef>
          </c:yVal>
          <c:smooth val="1"/>
        </c:ser>
        <c:ser>
          <c:idx val="0"/>
          <c:order val="6"/>
          <c:spPr>
            <a:ln>
              <a:solidFill>
                <a:schemeClr val="tx1"/>
              </a:solidFill>
              <a:prstDash val="dash"/>
            </a:ln>
          </c:spPr>
          <c:marker>
            <c:symbol val="none"/>
          </c:marker>
          <c:xVal>
            <c:numRef>
              <c:f>Sheet2!$B$3:$B$70</c:f>
              <c:numCache>
                <c:formatCode>0.000</c:formatCode>
                <c:ptCount val="68"/>
                <c:pt idx="0">
                  <c:v>9.6592276214316879</c:v>
                </c:pt>
                <c:pt idx="1">
                  <c:v>9.2432800205087915</c:v>
                </c:pt>
                <c:pt idx="2">
                  <c:v>8.8452440387643954</c:v>
                </c:pt>
                <c:pt idx="3">
                  <c:v>8.4643483624539666</c:v>
                </c:pt>
                <c:pt idx="4">
                  <c:v>8.0998548923004474</c:v>
                </c:pt>
                <c:pt idx="5">
                  <c:v>7.7510573132061706</c:v>
                </c:pt>
                <c:pt idx="6">
                  <c:v>7.4172797255561456</c:v>
                </c:pt>
                <c:pt idx="7">
                  <c:v>7.0978753354604267</c:v>
                </c:pt>
                <c:pt idx="8">
                  <c:v>6.7922252013975379</c:v>
                </c:pt>
                <c:pt idx="9">
                  <c:v>6.4997370348301802</c:v>
                </c:pt>
                <c:pt idx="10">
                  <c:v>6.2198440524690728</c:v>
                </c:pt>
                <c:pt idx="11">
                  <c:v>5.9520038779608351</c:v>
                </c:pt>
                <c:pt idx="12">
                  <c:v>5.6956974908716127</c:v>
                </c:pt>
                <c:pt idx="13">
                  <c:v>5.4504282209297736</c:v>
                </c:pt>
                <c:pt idx="14">
                  <c:v>5.2157207855787311</c:v>
                </c:pt>
                <c:pt idx="15">
                  <c:v>4.9911203689748618</c:v>
                </c:pt>
                <c:pt idx="16">
                  <c:v>4.7761917406458014</c:v>
                </c:pt>
                <c:pt idx="17">
                  <c:v>4.5705184121012454</c:v>
                </c:pt>
                <c:pt idx="18">
                  <c:v>4.3737018297619583</c:v>
                </c:pt>
                <c:pt idx="19">
                  <c:v>4.1853606026430228</c:v>
                </c:pt>
                <c:pt idx="20">
                  <c:v>4.0051297632947582</c:v>
                </c:pt>
                <c:pt idx="21">
                  <c:v>3.8326600605691477</c:v>
                </c:pt>
                <c:pt idx="22">
                  <c:v>3.6676172828412898</c:v>
                </c:pt>
                <c:pt idx="23">
                  <c:v>3.5096816103744404</c:v>
                </c:pt>
                <c:pt idx="24">
                  <c:v>3.3585469955736271</c:v>
                </c:pt>
                <c:pt idx="25">
                  <c:v>3.2139205699269162</c:v>
                </c:pt>
                <c:pt idx="26">
                  <c:v>3.0755220764850875</c:v>
                </c:pt>
                <c:pt idx="27">
                  <c:v>2.9430833267799881</c:v>
                </c:pt>
                <c:pt idx="28">
                  <c:v>2.8163476811291757</c:v>
                </c:pt>
                <c:pt idx="29">
                  <c:v>2.6950695513197855</c:v>
                </c:pt>
                <c:pt idx="30">
                  <c:v>2.5790139247079291</c:v>
                </c:pt>
                <c:pt idx="31">
                  <c:v>2.4679559088114154</c:v>
                </c:pt>
                <c:pt idx="32">
                  <c:v>2.3616802955133163</c:v>
                </c:pt>
                <c:pt idx="33">
                  <c:v>2.2599811440318818</c:v>
                </c:pt>
                <c:pt idx="34">
                  <c:v>2.1626613818486908</c:v>
                </c:pt>
                <c:pt idx="35">
                  <c:v>2.0695324228217142</c:v>
                </c:pt>
                <c:pt idx="36">
                  <c:v>1.9804138017432671</c:v>
                </c:pt>
                <c:pt idx="37">
                  <c:v>1.8951328246347054</c:v>
                </c:pt>
                <c:pt idx="38">
                  <c:v>1.8135242341001967</c:v>
                </c:pt>
                <c:pt idx="39">
                  <c:v>1.7354298890910975</c:v>
                </c:pt>
                <c:pt idx="40">
                  <c:v>1.6606984584603806</c:v>
                </c:pt>
                <c:pt idx="41">
                  <c:v>1.5891851277132829</c:v>
                </c:pt>
                <c:pt idx="42">
                  <c:v>1.5207513183859167</c:v>
                </c:pt>
                <c:pt idx="43">
                  <c:v>1.4552644195080544</c:v>
                </c:pt>
                <c:pt idx="44">
                  <c:v>1.3925975306297171</c:v>
                </c:pt>
                <c:pt idx="45">
                  <c:v>1.3326292159136051</c:v>
                </c:pt>
                <c:pt idx="46">
                  <c:v>1.2752432688168469</c:v>
                </c:pt>
                <c:pt idx="47">
                  <c:v>1.2203284869060738</c:v>
                </c:pt>
                <c:pt idx="48">
                  <c:v>1.1677784563694487</c:v>
                </c:pt>
                <c:pt idx="49">
                  <c:v>1.1174913458080848</c:v>
                </c:pt>
                <c:pt idx="50">
                  <c:v>1.0693697089072582</c:v>
                </c:pt>
                <c:pt idx="51">
                  <c:v>1.023320295605032</c:v>
                </c:pt>
                <c:pt idx="52">
                  <c:v>0.97925387139237519</c:v>
                </c:pt>
                <c:pt idx="53">
                  <c:v>0.93708504439461737</c:v>
                </c:pt>
                <c:pt idx="54">
                  <c:v>0.89673209989915548</c:v>
                </c:pt>
                <c:pt idx="55">
                  <c:v>0.85811684200876126</c:v>
                </c:pt>
                <c:pt idx="56">
                  <c:v>0.82116444211364725</c:v>
                </c:pt>
                <c:pt idx="57">
                  <c:v>0.78580329388865766</c:v>
                </c:pt>
                <c:pt idx="58">
                  <c:v>0.75196487453460059</c:v>
                </c:pt>
                <c:pt idx="59">
                  <c:v>0.71958361199483323</c:v>
                </c:pt>
                <c:pt idx="60">
                  <c:v>0.68859675788979258</c:v>
                </c:pt>
                <c:pt idx="61">
                  <c:v>0.65894426592324651</c:v>
                </c:pt>
                <c:pt idx="62">
                  <c:v>0.6305686755246378</c:v>
                </c:pt>
                <c:pt idx="63">
                  <c:v>0.60341500050204577</c:v>
                </c:pt>
                <c:pt idx="64">
                  <c:v>0.5774306224899961</c:v>
                </c:pt>
                <c:pt idx="65">
                  <c:v>0.55256518898564222</c:v>
                </c:pt>
                <c:pt idx="66">
                  <c:v>0.52877051577573431</c:v>
                </c:pt>
                <c:pt idx="67">
                  <c:v>0.50600049356529597</c:v>
                </c:pt>
              </c:numCache>
            </c:numRef>
          </c:xVal>
          <c:yVal>
            <c:numRef>
              <c:f>Sheet2!$C$3:$C$70</c:f>
              <c:numCache>
                <c:formatCode>0.000E+00</c:formatCode>
                <c:ptCount val="68"/>
                <c:pt idx="0">
                  <c:v>9.9525492354378483E-6</c:v>
                </c:pt>
                <c:pt idx="1">
                  <c:v>1.2402687090806064E-5</c:v>
                </c:pt>
                <c:pt idx="2">
                  <c:v>1.5456004630926091E-5</c:v>
                </c:pt>
                <c:pt idx="3">
                  <c:v>1.9260993799343144E-5</c:v>
                </c:pt>
                <c:pt idx="4">
                  <c:v>2.4002702573990256E-5</c:v>
                </c:pt>
                <c:pt idx="5">
                  <c:v>2.9911734402566808E-5</c:v>
                </c:pt>
                <c:pt idx="6">
                  <c:v>3.7275463136356317E-5</c:v>
                </c:pt>
                <c:pt idx="7">
                  <c:v>4.6452008878182134E-5</c:v>
                </c:pt>
                <c:pt idx="8">
                  <c:v>5.7887654431693146E-5</c:v>
                </c:pt>
                <c:pt idx="9">
                  <c:v>7.2138549365881839E-5</c:v>
                </c:pt>
                <c:pt idx="10">
                  <c:v>8.9897757228260249E-5</c:v>
                </c:pt>
                <c:pt idx="11">
                  <c:v>1.1202896129338356E-4</c:v>
                </c:pt>
                <c:pt idx="12">
                  <c:v>1.396084680578556E-4</c:v>
                </c:pt>
                <c:pt idx="13">
                  <c:v>1.7397755123712281E-4</c:v>
                </c:pt>
                <c:pt idx="14">
                  <c:v>2.1680768190882356E-4</c:v>
                </c:pt>
                <c:pt idx="15">
                  <c:v>2.7018181713922004E-4</c:v>
                </c:pt>
                <c:pt idx="16">
                  <c:v>3.3669570040119546E-4</c:v>
                </c:pt>
                <c:pt idx="17">
                  <c:v>4.195841003254376E-4</c:v>
                </c:pt>
                <c:pt idx="18">
                  <c:v>5.2287812715199678E-4</c:v>
                </c:pt>
                <c:pt idx="19">
                  <c:v>6.5160127765071223E-4</c:v>
                </c:pt>
                <c:pt idx="20">
                  <c:v>8.1201374276001625E-4</c:v>
                </c:pt>
                <c:pt idx="21">
                  <c:v>1.0119168593536426E-3</c:v>
                </c:pt>
                <c:pt idx="22">
                  <c:v>1.2610325125331865E-3</c:v>
                </c:pt>
                <c:pt idx="23">
                  <c:v>1.571475939912194E-3</c:v>
                </c:pt>
                <c:pt idx="24">
                  <c:v>1.9583449317750437E-3</c:v>
                </c:pt>
                <c:pt idx="25">
                  <c:v>2.4404540816725996E-3</c:v>
                </c:pt>
                <c:pt idx="26">
                  <c:v>3.0412497962522375E-3</c:v>
                </c:pt>
                <c:pt idx="27">
                  <c:v>3.7899505639807838E-3</c:v>
                </c:pt>
                <c:pt idx="28">
                  <c:v>4.7229679374311238E-3</c:v>
                </c:pt>
                <c:pt idx="29">
                  <c:v>5.8856773357415003E-3</c:v>
                </c:pt>
                <c:pt idx="30">
                  <c:v>7.3346247866554201E-3</c:v>
                </c:pt>
                <c:pt idx="31">
                  <c:v>9.1402769285928876E-3</c:v>
                </c:pt>
                <c:pt idx="32">
                  <c:v>1.1390448013560039E-2</c:v>
                </c:pt>
                <c:pt idx="33">
                  <c:v>1.4194570576275429E-2</c:v>
                </c:pt>
                <c:pt idx="34">
                  <c:v>1.7689017464896938E-2</c:v>
                </c:pt>
                <c:pt idx="35">
                  <c:v>2.2043734059585224E-2</c:v>
                </c:pt>
                <c:pt idx="36">
                  <c:v>2.7470503223484096E-2</c:v>
                </c:pt>
                <c:pt idx="37">
                  <c:v>3.4233244935347816E-2</c:v>
                </c:pt>
                <c:pt idx="38">
                  <c:v>4.2660851505685757E-2</c:v>
                </c:pt>
                <c:pt idx="39">
                  <c:v>5.3163182591287696E-2</c:v>
                </c:pt>
                <c:pt idx="40">
                  <c:v>6.6250997893417748E-2</c:v>
                </c:pt>
                <c:pt idx="41">
                  <c:v>8.2560796926272398E-2</c:v>
                </c:pt>
                <c:pt idx="42">
                  <c:v>0.10288577388776832</c:v>
                </c:pt>
                <c:pt idx="43">
                  <c:v>0.12821439306040036</c:v>
                </c:pt>
                <c:pt idx="44">
                  <c:v>0.15977846077902907</c:v>
                </c:pt>
                <c:pt idx="45">
                  <c:v>0.19911303184884421</c:v>
                </c:pt>
                <c:pt idx="46">
                  <c:v>0.24813106384138101</c:v>
                </c:pt>
                <c:pt idx="47">
                  <c:v>0.30921644992978325</c:v>
                </c:pt>
                <c:pt idx="48">
                  <c:v>0.38533995472771776</c:v>
                </c:pt>
                <c:pt idx="49">
                  <c:v>0.4802036914377546</c:v>
                </c:pt>
                <c:pt idx="50">
                  <c:v>0.59842116666408418</c:v>
                </c:pt>
                <c:pt idx="51">
                  <c:v>0.74574164900609197</c:v>
                </c:pt>
                <c:pt idx="52">
                  <c:v>0.9293297731470479</c:v>
                </c:pt>
                <c:pt idx="53">
                  <c:v>1.1581139774191269</c:v>
                </c:pt>
                <c:pt idx="54">
                  <c:v>1.4432207204033349</c:v>
                </c:pt>
                <c:pt idx="55">
                  <c:v>1.7985155938133659</c:v>
                </c:pt>
                <c:pt idx="56">
                  <c:v>2.2412776475977001</c:v>
                </c:pt>
                <c:pt idx="57">
                  <c:v>2.7930397217019398</c:v>
                </c:pt>
                <c:pt idx="58">
                  <c:v>3.4806356523326674</c:v>
                </c:pt>
                <c:pt idx="59">
                  <c:v>4.3375052814884709</c:v>
                </c:pt>
                <c:pt idx="60">
                  <c:v>5.4053207362659661</c:v>
                </c:pt>
                <c:pt idx="61">
                  <c:v>6.7360130687565354</c:v>
                </c:pt>
                <c:pt idx="62">
                  <c:v>8.3942978180797887</c:v>
                </c:pt>
                <c:pt idx="63">
                  <c:v>10.460822320172065</c:v>
                </c:pt>
                <c:pt idx="64">
                  <c:v>13.036087828397077</c:v>
                </c:pt>
                <c:pt idx="65">
                  <c:v>16.245337189408179</c:v>
                </c:pt>
                <c:pt idx="66">
                  <c:v>20.244645776525047</c:v>
                </c:pt>
                <c:pt idx="67">
                  <c:v>25.228511900891124</c:v>
                </c:pt>
              </c:numCache>
            </c:numRef>
          </c:yVal>
          <c:smooth val="1"/>
        </c:ser>
        <c:ser>
          <c:idx val="1"/>
          <c:order val="7"/>
          <c:spPr>
            <a:ln w="1270">
              <a:solidFill>
                <a:schemeClr val="tx1"/>
              </a:solidFill>
            </a:ln>
          </c:spPr>
          <c:marker>
            <c:symbol val="none"/>
          </c:marker>
          <c:xVal>
            <c:numRef>
              <c:f>Sheet2!$F$3:$F$4</c:f>
              <c:numCache>
                <c:formatCode>General</c:formatCode>
                <c:ptCount val="2"/>
                <c:pt idx="0">
                  <c:v>0.75</c:v>
                </c:pt>
                <c:pt idx="1">
                  <c:v>0.75</c:v>
                </c:pt>
              </c:numCache>
            </c:numRef>
          </c:xVal>
          <c:yVal>
            <c:numRef>
              <c:f>Sheet2!$H$3:$H$4</c:f>
              <c:numCache>
                <c:formatCode>0.00E+00</c:formatCode>
                <c:ptCount val="2"/>
                <c:pt idx="0" formatCode="General">
                  <c:v>0</c:v>
                </c:pt>
                <c:pt idx="1">
                  <c:v>250000000</c:v>
                </c:pt>
              </c:numCache>
            </c:numRef>
          </c:yVal>
          <c:smooth val="1"/>
        </c:ser>
        <c:ser>
          <c:idx val="2"/>
          <c:order val="8"/>
          <c:spPr>
            <a:ln w="1270">
              <a:solidFill>
                <a:schemeClr val="tx1"/>
              </a:solidFill>
            </a:ln>
          </c:spPr>
          <c:marker>
            <c:symbol val="none"/>
          </c:marker>
          <c:xVal>
            <c:numRef>
              <c:f>Sheet2!$G$3:$G$4</c:f>
              <c:numCache>
                <c:formatCode>General</c:formatCode>
                <c:ptCount val="2"/>
                <c:pt idx="0">
                  <c:v>0.38</c:v>
                </c:pt>
                <c:pt idx="1">
                  <c:v>0.38</c:v>
                </c:pt>
              </c:numCache>
            </c:numRef>
          </c:xVal>
          <c:yVal>
            <c:numRef>
              <c:f>Sheet2!$H$3:$H$4</c:f>
              <c:numCache>
                <c:formatCode>0.00E+00</c:formatCode>
                <c:ptCount val="2"/>
                <c:pt idx="0" formatCode="General">
                  <c:v>0</c:v>
                </c:pt>
                <c:pt idx="1">
                  <c:v>250000000</c:v>
                </c:pt>
              </c:numCache>
            </c:numRef>
          </c:yVal>
          <c:smooth val="1"/>
        </c:ser>
        <c:dLbls>
          <c:showLegendKey val="0"/>
          <c:showVal val="0"/>
          <c:showCatName val="0"/>
          <c:showSerName val="0"/>
          <c:showPercent val="0"/>
          <c:showBubbleSize val="0"/>
        </c:dLbls>
        <c:axId val="173217816"/>
        <c:axId val="173218600"/>
      </c:scatterChart>
      <c:valAx>
        <c:axId val="173217816"/>
        <c:scaling>
          <c:orientation val="minMax"/>
          <c:max val="2"/>
          <c:min val="0"/>
        </c:scaling>
        <c:delete val="0"/>
        <c:axPos val="b"/>
        <c:title>
          <c:tx>
            <c:rich>
              <a:bodyPr/>
              <a:lstStyle/>
              <a:p>
                <a:pPr>
                  <a:defRPr sz="1600"/>
                </a:pPr>
                <a:r>
                  <a:rPr lang="en-US" sz="2400" b="1" dirty="0">
                    <a:effectLst/>
                  </a:rPr>
                  <a:t>Wavelength, </a:t>
                </a:r>
                <a:r>
                  <a:rPr lang="en-US" sz="2400" b="1" dirty="0">
                    <a:effectLst/>
                    <a:latin typeface="Symbol" panose="05050102010706020507" pitchFamily="18" charset="2"/>
                    <a:cs typeface="Aharoni" panose="02010803020104030203" pitchFamily="2" charset="-79"/>
                  </a:rPr>
                  <a:t>m</a:t>
                </a:r>
                <a:r>
                  <a:rPr lang="en-US" sz="2400" b="1" dirty="0">
                    <a:effectLst/>
                  </a:rPr>
                  <a:t>m</a:t>
                </a:r>
                <a:endParaRPr lang="en-US" sz="2400" dirty="0">
                  <a:effectLst/>
                </a:endParaRPr>
              </a:p>
            </c:rich>
          </c:tx>
          <c:layout/>
          <c:overlay val="0"/>
        </c:title>
        <c:numFmt formatCode="General" sourceLinked="1"/>
        <c:majorTickMark val="in"/>
        <c:minorTickMark val="none"/>
        <c:tickLblPos val="nextTo"/>
        <c:spPr>
          <a:ln>
            <a:solidFill>
              <a:schemeClr val="tx1"/>
            </a:solidFill>
          </a:ln>
        </c:spPr>
        <c:txPr>
          <a:bodyPr/>
          <a:lstStyle/>
          <a:p>
            <a:pPr>
              <a:defRPr sz="2400"/>
            </a:pPr>
            <a:endParaRPr lang="en-US"/>
          </a:p>
        </c:txPr>
        <c:crossAx val="173218600"/>
        <c:crossesAt val="1.0000000000000008E-16"/>
        <c:crossBetween val="midCat"/>
      </c:valAx>
      <c:valAx>
        <c:axId val="173218600"/>
        <c:scaling>
          <c:orientation val="minMax"/>
          <c:max val="25"/>
          <c:min val="0"/>
        </c:scaling>
        <c:delete val="0"/>
        <c:axPos val="l"/>
        <c:majorGridlines/>
        <c:title>
          <c:tx>
            <c:rich>
              <a:bodyPr rot="-5400000" vert="horz"/>
              <a:lstStyle/>
              <a:p>
                <a:pPr>
                  <a:defRPr/>
                </a:pPr>
                <a:r>
                  <a:rPr lang="en-US" sz="2000" dirty="0"/>
                  <a:t>Emissive </a:t>
                </a:r>
                <a:r>
                  <a:rPr lang="en-US" sz="2000" dirty="0" smtClean="0"/>
                  <a:t>Intensity </a:t>
                </a:r>
                <a:r>
                  <a:rPr lang="en-US" sz="2000" dirty="0"/>
                  <a:t>(MW/m</a:t>
                </a:r>
                <a:r>
                  <a:rPr lang="en-US" sz="2000" baseline="30000" dirty="0"/>
                  <a:t>2</a:t>
                </a:r>
                <a:r>
                  <a:rPr lang="en-US" sz="2000" dirty="0"/>
                  <a:t>-</a:t>
                </a:r>
                <a:r>
                  <a:rPr lang="en-US" sz="2000" dirty="0">
                    <a:latin typeface="Symbol" panose="05050102010706020507" pitchFamily="18" charset="2"/>
                  </a:rPr>
                  <a:t>m</a:t>
                </a:r>
                <a:r>
                  <a:rPr lang="en-US" sz="2000" dirty="0"/>
                  <a:t>m-sr)</a:t>
                </a:r>
              </a:p>
            </c:rich>
          </c:tx>
          <c:layout>
            <c:manualLayout>
              <c:xMode val="edge"/>
              <c:yMode val="edge"/>
              <c:x val="1.3991271618906872E-2"/>
              <c:y val="0.2725367616142666"/>
            </c:manualLayout>
          </c:layout>
          <c:overlay val="0"/>
        </c:title>
        <c:numFmt formatCode="#,##0" sourceLinked="0"/>
        <c:majorTickMark val="out"/>
        <c:minorTickMark val="none"/>
        <c:tickLblPos val="nextTo"/>
        <c:txPr>
          <a:bodyPr/>
          <a:lstStyle/>
          <a:p>
            <a:pPr>
              <a:defRPr sz="2400"/>
            </a:pPr>
            <a:endParaRPr lang="en-US"/>
          </a:p>
        </c:txPr>
        <c:crossAx val="173217816"/>
        <c:crossesAt val="0"/>
        <c:crossBetween val="midCat"/>
      </c:valAx>
      <c:spPr>
        <a:noFill/>
        <a:ln w="25400">
          <a:solidFill>
            <a:schemeClr val="tx1"/>
          </a:solidFill>
        </a:ln>
      </c:spPr>
    </c:plotArea>
    <c:plotVisOnly val="1"/>
    <c:dispBlanksAs val="gap"/>
    <c:showDLblsOverMax val="0"/>
  </c:chart>
  <c:txPr>
    <a:bodyPr/>
    <a:lstStyle/>
    <a:p>
      <a:pPr>
        <a:defRPr sz="1600"/>
      </a:pPr>
      <a:endParaRPr lang="en-US"/>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smoothMarker"/>
        <c:varyColors val="0"/>
        <c:ser>
          <c:idx val="0"/>
          <c:order val="0"/>
          <c:spPr>
            <a:ln w="19050" cap="rnd">
              <a:solidFill>
                <a:schemeClr val="accent1"/>
              </a:solidFill>
              <a:round/>
            </a:ln>
            <a:effectLst/>
          </c:spPr>
          <c:marker>
            <c:symbol val="none"/>
          </c:marker>
          <c:xVal>
            <c:numRef>
              <c:f>Sheet2!$A$3:$A$77</c:f>
              <c:numCache>
                <c:formatCode>General</c:formatCode>
                <c:ptCount val="75"/>
                <c:pt idx="0">
                  <c:v>200</c:v>
                </c:pt>
                <c:pt idx="1">
                  <c:v>209</c:v>
                </c:pt>
                <c:pt idx="2">
                  <c:v>218.40499999999997</c:v>
                </c:pt>
                <c:pt idx="3">
                  <c:v>228.23322499999995</c:v>
                </c:pt>
                <c:pt idx="4">
                  <c:v>238.50372012499992</c:v>
                </c:pt>
                <c:pt idx="5">
                  <c:v>249.23638753062488</c:v>
                </c:pt>
                <c:pt idx="6">
                  <c:v>260.45202496950299</c:v>
                </c:pt>
                <c:pt idx="7">
                  <c:v>272.17236609313062</c:v>
                </c:pt>
                <c:pt idx="8">
                  <c:v>284.42012256732147</c:v>
                </c:pt>
                <c:pt idx="9">
                  <c:v>297.21902808285091</c:v>
                </c:pt>
                <c:pt idx="10">
                  <c:v>310.59388434657916</c:v>
                </c:pt>
                <c:pt idx="11">
                  <c:v>324.57060914217521</c:v>
                </c:pt>
                <c:pt idx="12">
                  <c:v>339.17628655357305</c:v>
                </c:pt>
                <c:pt idx="13">
                  <c:v>354.43921944848381</c:v>
                </c:pt>
                <c:pt idx="14">
                  <c:v>370.38898432366557</c:v>
                </c:pt>
                <c:pt idx="15">
                  <c:v>387.0564886182305</c:v>
                </c:pt>
                <c:pt idx="16">
                  <c:v>404.47403060605086</c:v>
                </c:pt>
                <c:pt idx="17">
                  <c:v>422.67536198332311</c:v>
                </c:pt>
                <c:pt idx="18">
                  <c:v>441.69575327257263</c:v>
                </c:pt>
                <c:pt idx="19">
                  <c:v>461.57206216983838</c:v>
                </c:pt>
                <c:pt idx="20">
                  <c:v>482.34280496748107</c:v>
                </c:pt>
                <c:pt idx="21">
                  <c:v>504.04823119101769</c:v>
                </c:pt>
                <c:pt idx="22">
                  <c:v>526.73040159461345</c:v>
                </c:pt>
                <c:pt idx="23">
                  <c:v>550.43326966637107</c:v>
                </c:pt>
                <c:pt idx="24">
                  <c:v>575.20276680135771</c:v>
                </c:pt>
                <c:pt idx="25">
                  <c:v>601.0868913074188</c:v>
                </c:pt>
                <c:pt idx="26">
                  <c:v>628.13580141625255</c:v>
                </c:pt>
                <c:pt idx="27">
                  <c:v>656.40191247998382</c:v>
                </c:pt>
                <c:pt idx="28">
                  <c:v>685.93999854158301</c:v>
                </c:pt>
                <c:pt idx="29">
                  <c:v>716.80729847595421</c:v>
                </c:pt>
                <c:pt idx="30">
                  <c:v>749.06362690737205</c:v>
                </c:pt>
                <c:pt idx="31">
                  <c:v>782.7714901182037</c:v>
                </c:pt>
                <c:pt idx="32">
                  <c:v>817.99620717352286</c:v>
                </c:pt>
                <c:pt idx="33">
                  <c:v>854.80603649633133</c:v>
                </c:pt>
                <c:pt idx="34">
                  <c:v>893.27230813866618</c:v>
                </c:pt>
                <c:pt idx="35">
                  <c:v>933.46956200490604</c:v>
                </c:pt>
                <c:pt idx="36">
                  <c:v>975.47569229512669</c:v>
                </c:pt>
                <c:pt idx="37">
                  <c:v>1019.3720984484073</c:v>
                </c:pt>
                <c:pt idx="38">
                  <c:v>1065.2438428785856</c:v>
                </c:pt>
                <c:pt idx="39">
                  <c:v>1113.1798158081219</c:v>
                </c:pt>
                <c:pt idx="40">
                  <c:v>1163.2729075194873</c:v>
                </c:pt>
                <c:pt idx="41">
                  <c:v>1215.6201883578642</c:v>
                </c:pt>
                <c:pt idx="42">
                  <c:v>1270.3230968339681</c:v>
                </c:pt>
                <c:pt idx="43">
                  <c:v>1327.4876361914964</c:v>
                </c:pt>
                <c:pt idx="44">
                  <c:v>1387.2245798201136</c:v>
                </c:pt>
                <c:pt idx="45">
                  <c:v>1449.6496859120186</c:v>
                </c:pt>
                <c:pt idx="46">
                  <c:v>1514.8839217780594</c:v>
                </c:pt>
                <c:pt idx="47">
                  <c:v>1583.053698258072</c:v>
                </c:pt>
                <c:pt idx="48">
                  <c:v>1654.2911146796851</c:v>
                </c:pt>
                <c:pt idx="49">
                  <c:v>1728.7342148402709</c:v>
                </c:pt>
                <c:pt idx="50">
                  <c:v>1806.5272545080829</c:v>
                </c:pt>
                <c:pt idx="51">
                  <c:v>1887.8209809609466</c:v>
                </c:pt>
                <c:pt idx="52">
                  <c:v>1972.772925104189</c:v>
                </c:pt>
                <c:pt idx="53">
                  <c:v>2061.5477067338775</c:v>
                </c:pt>
                <c:pt idx="54">
                  <c:v>2154.3173535369019</c:v>
                </c:pt>
                <c:pt idx="55">
                  <c:v>2251.2616344460625</c:v>
                </c:pt>
                <c:pt idx="56">
                  <c:v>2352.5684079961352</c:v>
                </c:pt>
                <c:pt idx="57">
                  <c:v>2458.4339863559612</c:v>
                </c:pt>
                <c:pt idx="58">
                  <c:v>2569.0635157419792</c:v>
                </c:pt>
                <c:pt idx="59">
                  <c:v>2684.671373950368</c:v>
                </c:pt>
                <c:pt idx="60">
                  <c:v>2805.4815857781346</c:v>
                </c:pt>
                <c:pt idx="61">
                  <c:v>2931.7282571381506</c:v>
                </c:pt>
                <c:pt idx="62">
                  <c:v>3063.6560287093671</c:v>
                </c:pt>
                <c:pt idx="63">
                  <c:v>3201.5205500012885</c:v>
                </c:pt>
                <c:pt idx="64">
                  <c:v>3345.5889747513461</c:v>
                </c:pt>
                <c:pt idx="65">
                  <c:v>3496.1404786151566</c:v>
                </c:pt>
                <c:pt idx="66">
                  <c:v>3653.4668001528385</c:v>
                </c:pt>
                <c:pt idx="67">
                  <c:v>3817.8728061597158</c:v>
                </c:pt>
                <c:pt idx="68">
                  <c:v>3989.6770824369028</c:v>
                </c:pt>
                <c:pt idx="69">
                  <c:v>4169.2125511465629</c:v>
                </c:pt>
                <c:pt idx="70">
                  <c:v>4356.8271159481583</c:v>
                </c:pt>
                <c:pt idx="71">
                  <c:v>4552.8843361658255</c:v>
                </c:pt>
                <c:pt idx="72">
                  <c:v>4757.7641312932874</c:v>
                </c:pt>
                <c:pt idx="73">
                  <c:v>4971.8635172014847</c:v>
                </c:pt>
                <c:pt idx="74">
                  <c:v>5195.5973754755514</c:v>
                </c:pt>
              </c:numCache>
            </c:numRef>
          </c:xVal>
          <c:yVal>
            <c:numRef>
              <c:f>Sheet2!$B$3:$B$77</c:f>
              <c:numCache>
                <c:formatCode>0.000</c:formatCode>
                <c:ptCount val="75"/>
                <c:pt idx="0">
                  <c:v>14.488841432147531</c:v>
                </c:pt>
                <c:pt idx="1">
                  <c:v>13.864920030763187</c:v>
                </c:pt>
                <c:pt idx="2">
                  <c:v>13.267866058146593</c:v>
                </c:pt>
                <c:pt idx="3">
                  <c:v>12.696522543680951</c:v>
                </c:pt>
                <c:pt idx="4">
                  <c:v>12.149782338450672</c:v>
                </c:pt>
                <c:pt idx="5">
                  <c:v>11.626585969809257</c:v>
                </c:pt>
                <c:pt idx="6">
                  <c:v>11.125919588334218</c:v>
                </c:pt>
                <c:pt idx="7">
                  <c:v>10.646813003190639</c:v>
                </c:pt>
                <c:pt idx="8">
                  <c:v>10.188337802096306</c:v>
                </c:pt>
                <c:pt idx="9">
                  <c:v>9.7496055522452707</c:v>
                </c:pt>
                <c:pt idx="10">
                  <c:v>9.3297660787036083</c:v>
                </c:pt>
                <c:pt idx="11">
                  <c:v>8.9280058169412531</c:v>
                </c:pt>
                <c:pt idx="12">
                  <c:v>8.5435462363074208</c:v>
                </c:pt>
                <c:pt idx="13">
                  <c:v>8.1756423313946609</c:v>
                </c:pt>
                <c:pt idx="14">
                  <c:v>7.8235811783680971</c:v>
                </c:pt>
                <c:pt idx="15">
                  <c:v>7.4866805534622944</c:v>
                </c:pt>
                <c:pt idx="16">
                  <c:v>7.164287610968703</c:v>
                </c:pt>
                <c:pt idx="17">
                  <c:v>6.855777618151869</c:v>
                </c:pt>
                <c:pt idx="18">
                  <c:v>6.5605527446429379</c:v>
                </c:pt>
                <c:pt idx="19">
                  <c:v>6.2780409039645342</c:v>
                </c:pt>
                <c:pt idx="20">
                  <c:v>6.0076946449421378</c:v>
                </c:pt>
                <c:pt idx="21">
                  <c:v>5.748990090853721</c:v>
                </c:pt>
                <c:pt idx="22">
                  <c:v>5.5014259242619339</c:v>
                </c:pt>
                <c:pt idx="23">
                  <c:v>5.2645224155616592</c:v>
                </c:pt>
                <c:pt idx="24">
                  <c:v>5.0378204933604405</c:v>
                </c:pt>
                <c:pt idx="25">
                  <c:v>4.8208808548903734</c:v>
                </c:pt>
                <c:pt idx="26">
                  <c:v>4.613283114727631</c:v>
                </c:pt>
                <c:pt idx="27">
                  <c:v>4.4146249901699823</c:v>
                </c:pt>
                <c:pt idx="28">
                  <c:v>4.224521521693763</c:v>
                </c:pt>
                <c:pt idx="29">
                  <c:v>4.0426043269796779</c:v>
                </c:pt>
                <c:pt idx="30">
                  <c:v>3.8685208870618935</c:v>
                </c:pt>
                <c:pt idx="31">
                  <c:v>3.7019338632171235</c:v>
                </c:pt>
                <c:pt idx="32">
                  <c:v>3.5425204432699746</c:v>
                </c:pt>
                <c:pt idx="33">
                  <c:v>3.3899717160478229</c:v>
                </c:pt>
                <c:pt idx="34">
                  <c:v>3.2439920727730365</c:v>
                </c:pt>
                <c:pt idx="35">
                  <c:v>3.1042986342325709</c:v>
                </c:pt>
                <c:pt idx="36">
                  <c:v>2.9706207026149007</c:v>
                </c:pt>
                <c:pt idx="37">
                  <c:v>2.8426992369520585</c:v>
                </c:pt>
                <c:pt idx="38">
                  <c:v>2.7202863511502953</c:v>
                </c:pt>
                <c:pt idx="39">
                  <c:v>2.6031448336366463</c:v>
                </c:pt>
                <c:pt idx="40">
                  <c:v>2.4910476876905712</c:v>
                </c:pt>
                <c:pt idx="41">
                  <c:v>2.3837776915699243</c:v>
                </c:pt>
                <c:pt idx="42">
                  <c:v>2.2811269775788752</c:v>
                </c:pt>
                <c:pt idx="43">
                  <c:v>2.1828966292620815</c:v>
                </c:pt>
                <c:pt idx="44">
                  <c:v>2.088896295944576</c:v>
                </c:pt>
                <c:pt idx="45">
                  <c:v>1.9989438238704078</c:v>
                </c:pt>
                <c:pt idx="46">
                  <c:v>1.9128649032252707</c:v>
                </c:pt>
                <c:pt idx="47">
                  <c:v>1.8304927303591108</c:v>
                </c:pt>
                <c:pt idx="48">
                  <c:v>1.7516676845541732</c:v>
                </c:pt>
                <c:pt idx="49">
                  <c:v>1.6762370187121276</c:v>
                </c:pt>
                <c:pt idx="50">
                  <c:v>1.6040545633608876</c:v>
                </c:pt>
                <c:pt idx="51">
                  <c:v>1.534980443407548</c:v>
                </c:pt>
                <c:pt idx="52">
                  <c:v>1.4688808070885628</c:v>
                </c:pt>
                <c:pt idx="53">
                  <c:v>1.4056275665919262</c:v>
                </c:pt>
                <c:pt idx="54">
                  <c:v>1.3450981498487333</c:v>
                </c:pt>
                <c:pt idx="55">
                  <c:v>1.2871752630131419</c:v>
                </c:pt>
                <c:pt idx="56">
                  <c:v>1.2317466631704708</c:v>
                </c:pt>
                <c:pt idx="57">
                  <c:v>1.1787049408329864</c:v>
                </c:pt>
                <c:pt idx="58">
                  <c:v>1.127947311801901</c:v>
                </c:pt>
                <c:pt idx="59">
                  <c:v>1.0793754179922499</c:v>
                </c:pt>
                <c:pt idx="60">
                  <c:v>1.0328951368346888</c:v>
                </c:pt>
                <c:pt idx="61">
                  <c:v>0.98841639888486965</c:v>
                </c:pt>
                <c:pt idx="62">
                  <c:v>0.9458530132869567</c:v>
                </c:pt>
                <c:pt idx="63">
                  <c:v>0.90512250075306866</c:v>
                </c:pt>
                <c:pt idx="64">
                  <c:v>0.86614593373499404</c:v>
                </c:pt>
                <c:pt idx="65">
                  <c:v>0.82884778347846322</c:v>
                </c:pt>
                <c:pt idx="66">
                  <c:v>0.79315577366360124</c:v>
                </c:pt>
                <c:pt idx="67">
                  <c:v>0.75900074034794385</c:v>
                </c:pt>
                <c:pt idx="68">
                  <c:v>0.72631649794061615</c:v>
                </c:pt>
                <c:pt idx="69">
                  <c:v>0.69503971094795813</c:v>
                </c:pt>
                <c:pt idx="70">
                  <c:v>0.66510977124206516</c:v>
                </c:pt>
                <c:pt idx="71">
                  <c:v>0.63646868061441642</c:v>
                </c:pt>
                <c:pt idx="72">
                  <c:v>0.60906093838700137</c:v>
                </c:pt>
                <c:pt idx="73">
                  <c:v>0.58283343386315933</c:v>
                </c:pt>
                <c:pt idx="74">
                  <c:v>0.55773534340972186</c:v>
                </c:pt>
              </c:numCache>
            </c:numRef>
          </c:yVal>
          <c:smooth val="1"/>
        </c:ser>
        <c:dLbls>
          <c:showLegendKey val="0"/>
          <c:showVal val="0"/>
          <c:showCatName val="0"/>
          <c:showSerName val="0"/>
          <c:showPercent val="0"/>
          <c:showBubbleSize val="0"/>
        </c:dLbls>
        <c:axId val="172757192"/>
        <c:axId val="172757584"/>
      </c:scatterChart>
      <c:scatterChart>
        <c:scatterStyle val="smoothMarker"/>
        <c:varyColors val="0"/>
        <c:ser>
          <c:idx val="1"/>
          <c:order val="1"/>
          <c:spPr>
            <a:ln w="19050" cap="rnd">
              <a:solidFill>
                <a:schemeClr val="accent2"/>
              </a:solidFill>
              <a:round/>
            </a:ln>
            <a:effectLst/>
          </c:spPr>
          <c:marker>
            <c:symbol val="none"/>
          </c:marker>
          <c:xVal>
            <c:numRef>
              <c:f>Sheet2!$A$3:$A$77</c:f>
              <c:numCache>
                <c:formatCode>General</c:formatCode>
                <c:ptCount val="75"/>
                <c:pt idx="0">
                  <c:v>200</c:v>
                </c:pt>
                <c:pt idx="1">
                  <c:v>209</c:v>
                </c:pt>
                <c:pt idx="2">
                  <c:v>218.40499999999997</c:v>
                </c:pt>
                <c:pt idx="3">
                  <c:v>228.23322499999995</c:v>
                </c:pt>
                <c:pt idx="4">
                  <c:v>238.50372012499992</c:v>
                </c:pt>
                <c:pt idx="5">
                  <c:v>249.23638753062488</c:v>
                </c:pt>
                <c:pt idx="6">
                  <c:v>260.45202496950299</c:v>
                </c:pt>
                <c:pt idx="7">
                  <c:v>272.17236609313062</c:v>
                </c:pt>
                <c:pt idx="8">
                  <c:v>284.42012256732147</c:v>
                </c:pt>
                <c:pt idx="9">
                  <c:v>297.21902808285091</c:v>
                </c:pt>
                <c:pt idx="10">
                  <c:v>310.59388434657916</c:v>
                </c:pt>
                <c:pt idx="11">
                  <c:v>324.57060914217521</c:v>
                </c:pt>
                <c:pt idx="12">
                  <c:v>339.17628655357305</c:v>
                </c:pt>
                <c:pt idx="13">
                  <c:v>354.43921944848381</c:v>
                </c:pt>
                <c:pt idx="14">
                  <c:v>370.38898432366557</c:v>
                </c:pt>
                <c:pt idx="15">
                  <c:v>387.0564886182305</c:v>
                </c:pt>
                <c:pt idx="16">
                  <c:v>404.47403060605086</c:v>
                </c:pt>
                <c:pt idx="17">
                  <c:v>422.67536198332311</c:v>
                </c:pt>
                <c:pt idx="18">
                  <c:v>441.69575327257263</c:v>
                </c:pt>
                <c:pt idx="19">
                  <c:v>461.57206216983838</c:v>
                </c:pt>
                <c:pt idx="20">
                  <c:v>482.34280496748107</c:v>
                </c:pt>
                <c:pt idx="21">
                  <c:v>504.04823119101769</c:v>
                </c:pt>
                <c:pt idx="22">
                  <c:v>526.73040159461345</c:v>
                </c:pt>
                <c:pt idx="23">
                  <c:v>550.43326966637107</c:v>
                </c:pt>
                <c:pt idx="24">
                  <c:v>575.20276680135771</c:v>
                </c:pt>
                <c:pt idx="25">
                  <c:v>601.0868913074188</c:v>
                </c:pt>
                <c:pt idx="26">
                  <c:v>628.13580141625255</c:v>
                </c:pt>
                <c:pt idx="27">
                  <c:v>656.40191247998382</c:v>
                </c:pt>
                <c:pt idx="28">
                  <c:v>685.93999854158301</c:v>
                </c:pt>
                <c:pt idx="29">
                  <c:v>716.80729847595421</c:v>
                </c:pt>
                <c:pt idx="30">
                  <c:v>749.06362690737205</c:v>
                </c:pt>
                <c:pt idx="31">
                  <c:v>782.7714901182037</c:v>
                </c:pt>
                <c:pt idx="32">
                  <c:v>817.99620717352286</c:v>
                </c:pt>
                <c:pt idx="33">
                  <c:v>854.80603649633133</c:v>
                </c:pt>
                <c:pt idx="34">
                  <c:v>893.27230813866618</c:v>
                </c:pt>
                <c:pt idx="35">
                  <c:v>933.46956200490604</c:v>
                </c:pt>
                <c:pt idx="36">
                  <c:v>975.47569229512669</c:v>
                </c:pt>
                <c:pt idx="37">
                  <c:v>1019.3720984484073</c:v>
                </c:pt>
                <c:pt idx="38">
                  <c:v>1065.2438428785856</c:v>
                </c:pt>
                <c:pt idx="39">
                  <c:v>1113.1798158081219</c:v>
                </c:pt>
                <c:pt idx="40">
                  <c:v>1163.2729075194873</c:v>
                </c:pt>
                <c:pt idx="41">
                  <c:v>1215.6201883578642</c:v>
                </c:pt>
                <c:pt idx="42">
                  <c:v>1270.3230968339681</c:v>
                </c:pt>
                <c:pt idx="43">
                  <c:v>1327.4876361914964</c:v>
                </c:pt>
                <c:pt idx="44">
                  <c:v>1387.2245798201136</c:v>
                </c:pt>
                <c:pt idx="45">
                  <c:v>1449.6496859120186</c:v>
                </c:pt>
                <c:pt idx="46">
                  <c:v>1514.8839217780594</c:v>
                </c:pt>
                <c:pt idx="47">
                  <c:v>1583.053698258072</c:v>
                </c:pt>
                <c:pt idx="48">
                  <c:v>1654.2911146796851</c:v>
                </c:pt>
                <c:pt idx="49">
                  <c:v>1728.7342148402709</c:v>
                </c:pt>
                <c:pt idx="50">
                  <c:v>1806.5272545080829</c:v>
                </c:pt>
                <c:pt idx="51">
                  <c:v>1887.8209809609466</c:v>
                </c:pt>
                <c:pt idx="52">
                  <c:v>1972.772925104189</c:v>
                </c:pt>
                <c:pt idx="53">
                  <c:v>2061.5477067338775</c:v>
                </c:pt>
                <c:pt idx="54">
                  <c:v>2154.3173535369019</c:v>
                </c:pt>
                <c:pt idx="55">
                  <c:v>2251.2616344460625</c:v>
                </c:pt>
                <c:pt idx="56">
                  <c:v>2352.5684079961352</c:v>
                </c:pt>
                <c:pt idx="57">
                  <c:v>2458.4339863559612</c:v>
                </c:pt>
                <c:pt idx="58">
                  <c:v>2569.0635157419792</c:v>
                </c:pt>
                <c:pt idx="59">
                  <c:v>2684.671373950368</c:v>
                </c:pt>
                <c:pt idx="60">
                  <c:v>2805.4815857781346</c:v>
                </c:pt>
                <c:pt idx="61">
                  <c:v>2931.7282571381506</c:v>
                </c:pt>
                <c:pt idx="62">
                  <c:v>3063.6560287093671</c:v>
                </c:pt>
                <c:pt idx="63">
                  <c:v>3201.5205500012885</c:v>
                </c:pt>
                <c:pt idx="64">
                  <c:v>3345.5889747513461</c:v>
                </c:pt>
                <c:pt idx="65">
                  <c:v>3496.1404786151566</c:v>
                </c:pt>
                <c:pt idx="66">
                  <c:v>3653.4668001528385</c:v>
                </c:pt>
                <c:pt idx="67">
                  <c:v>3817.8728061597158</c:v>
                </c:pt>
                <c:pt idx="68">
                  <c:v>3989.6770824369028</c:v>
                </c:pt>
                <c:pt idx="69">
                  <c:v>4169.2125511465629</c:v>
                </c:pt>
                <c:pt idx="70">
                  <c:v>4356.8271159481583</c:v>
                </c:pt>
                <c:pt idx="71">
                  <c:v>4552.8843361658255</c:v>
                </c:pt>
                <c:pt idx="72">
                  <c:v>4757.7641312932874</c:v>
                </c:pt>
                <c:pt idx="73">
                  <c:v>4971.8635172014847</c:v>
                </c:pt>
                <c:pt idx="74">
                  <c:v>5195.5973754755514</c:v>
                </c:pt>
              </c:numCache>
            </c:numRef>
          </c:xVal>
          <c:yVal>
            <c:numRef>
              <c:f>Sheet2!$C$3:$C$77</c:f>
              <c:numCache>
                <c:formatCode>0.000E+00</c:formatCode>
                <c:ptCount val="75"/>
                <c:pt idx="0">
                  <c:v>1.3106237676296753E-6</c:v>
                </c:pt>
                <c:pt idx="1">
                  <c:v>1.633275666278988E-6</c:v>
                </c:pt>
                <c:pt idx="2">
                  <c:v>2.0353586345252469E-6</c:v>
                </c:pt>
                <c:pt idx="3">
                  <c:v>2.5364271669916893E-6</c:v>
                </c:pt>
                <c:pt idx="4">
                  <c:v>3.1608497216777277E-6</c:v>
                </c:pt>
                <c:pt idx="5">
                  <c:v>3.9389938307906898E-6</c:v>
                </c:pt>
                <c:pt idx="6">
                  <c:v>4.9087029644584458E-6</c:v>
                </c:pt>
                <c:pt idx="7">
                  <c:v>6.1171369716124639E-6</c:v>
                </c:pt>
                <c:pt idx="8">
                  <c:v>7.6230656041735859E-6</c:v>
                </c:pt>
                <c:pt idx="9">
                  <c:v>9.4997266654659269E-6</c:v>
                </c:pt>
                <c:pt idx="10">
                  <c:v>1.183838778314538E-5</c:v>
                </c:pt>
                <c:pt idx="11">
                  <c:v>1.475278502628919E-5</c:v>
                </c:pt>
                <c:pt idx="12">
                  <c:v>1.8384654229841057E-5</c:v>
                </c:pt>
                <c:pt idx="13">
                  <c:v>2.2910624031226042E-5</c:v>
                </c:pt>
                <c:pt idx="14">
                  <c:v>2.8550805848075514E-5</c:v>
                </c:pt>
                <c:pt idx="15">
                  <c:v>3.5579498553312911E-5</c:v>
                </c:pt>
                <c:pt idx="16">
                  <c:v>4.4338528447894027E-5</c:v>
                </c:pt>
                <c:pt idx="17">
                  <c:v>5.5253873293884765E-5</c:v>
                </c:pt>
                <c:pt idx="18">
                  <c:v>6.8856378884213547E-5</c:v>
                </c:pt>
                <c:pt idx="19">
                  <c:v>8.5807575657706941E-5</c:v>
                </c:pt>
                <c:pt idx="20">
                  <c:v>1.0693185089843834E-4</c:v>
                </c:pt>
                <c:pt idx="21">
                  <c:v>1.3325654114945088E-4</c:v>
                </c:pt>
                <c:pt idx="22">
                  <c:v>1.6606189465457607E-4</c:v>
                </c:pt>
                <c:pt idx="23">
                  <c:v>2.0694333365098871E-4</c:v>
                </c:pt>
                <c:pt idx="24">
                  <c:v>2.5788904451358615E-4</c:v>
                </c:pt>
                <c:pt idx="25">
                  <c:v>3.2137666919145372E-4</c:v>
                </c:pt>
                <c:pt idx="26">
                  <c:v>4.0049380032951287E-4</c:v>
                </c:pt>
                <c:pt idx="27">
                  <c:v>4.9908814011269571E-4</c:v>
                </c:pt>
                <c:pt idx="28">
                  <c:v>6.2195462550533316E-4</c:v>
                </c:pt>
                <c:pt idx="29">
                  <c:v>7.7506862034455953E-4</c:v>
                </c:pt>
                <c:pt idx="30">
                  <c:v>9.6587651511511696E-4</c:v>
                </c:pt>
                <c:pt idx="31">
                  <c:v>1.2036578671398034E-3</c:v>
                </c:pt>
                <c:pt idx="32">
                  <c:v>1.4999766931437081E-3</c:v>
                </c:pt>
                <c:pt idx="33">
                  <c:v>1.8692438618963525E-3</c:v>
                </c:pt>
                <c:pt idx="34">
                  <c:v>2.3294179377642056E-3</c:v>
                </c:pt>
                <c:pt idx="35">
                  <c:v>2.9028785592869429E-3</c:v>
                </c:pt>
                <c:pt idx="36">
                  <c:v>3.6175148277839122E-3</c:v>
                </c:pt>
                <c:pt idx="37">
                  <c:v>4.5080816375766648E-3</c:v>
                </c:pt>
                <c:pt idx="38">
                  <c:v>5.6178899102137603E-3</c:v>
                </c:pt>
                <c:pt idx="39">
                  <c:v>7.0009129338321234E-3</c:v>
                </c:pt>
                <c:pt idx="40">
                  <c:v>8.724411245223735E-3</c:v>
                </c:pt>
                <c:pt idx="41">
                  <c:v>1.0872203710455627E-2</c:v>
                </c:pt>
                <c:pt idx="42">
                  <c:v>1.3548743886455087E-2</c:v>
                </c:pt>
                <c:pt idx="43">
                  <c:v>1.6884199909188519E-2</c:v>
                </c:pt>
                <c:pt idx="44">
                  <c:v>2.1040784958555249E-2</c:v>
                </c:pt>
                <c:pt idx="45">
                  <c:v>2.6220646169395106E-2</c:v>
                </c:pt>
                <c:pt idx="46">
                  <c:v>3.2675695649893775E-2</c:v>
                </c:pt>
                <c:pt idx="47">
                  <c:v>4.0719861719148397E-2</c:v>
                </c:pt>
                <c:pt idx="48">
                  <c:v>5.0744356178135629E-2</c:v>
                </c:pt>
                <c:pt idx="49">
                  <c:v>6.3236700107029378E-2</c:v>
                </c:pt>
                <c:pt idx="50">
                  <c:v>7.880443347016744E-2</c:v>
                </c:pt>
                <c:pt idx="51">
                  <c:v>9.8204661597510026E-2</c:v>
                </c:pt>
                <c:pt idx="52">
                  <c:v>0.12238087547615438</c:v>
                </c:pt>
                <c:pt idx="53">
                  <c:v>0.15250883653255987</c:v>
                </c:pt>
                <c:pt idx="54">
                  <c:v>0.19005375741936914</c:v>
                </c:pt>
                <c:pt idx="55">
                  <c:v>0.23684155967912646</c:v>
                </c:pt>
                <c:pt idx="56">
                  <c:v>0.29514767375772194</c:v>
                </c:pt>
                <c:pt idx="57">
                  <c:v>0.3678076999772103</c:v>
                </c:pt>
                <c:pt idx="58">
                  <c:v>0.45835531224133896</c:v>
                </c:pt>
                <c:pt idx="59">
                  <c:v>0.57119411114251462</c:v>
                </c:pt>
                <c:pt idx="60">
                  <c:v>0.7118117841996332</c:v>
                </c:pt>
                <c:pt idx="61">
                  <c:v>0.88704698847822705</c:v>
                </c:pt>
                <c:pt idx="62">
                  <c:v>1.1054219348911656</c:v>
                </c:pt>
                <c:pt idx="63">
                  <c:v>1.377556848746939</c:v>
                </c:pt>
                <c:pt idx="64">
                  <c:v>1.7166864629987924</c:v>
                </c:pt>
                <c:pt idx="65">
                  <c:v>2.1393036628027247</c:v>
                </c:pt>
                <c:pt idx="66">
                  <c:v>2.6659615837399264</c:v>
                </c:pt>
                <c:pt idx="67">
                  <c:v>3.3222731721338135</c:v>
                </c:pt>
                <c:pt idx="68">
                  <c:v>4.1401568190627085</c:v>
                </c:pt>
                <c:pt idx="69">
                  <c:v>5.1593886469673613</c:v>
                </c:pt>
                <c:pt idx="70">
                  <c:v>6.429536941183323</c:v>
                </c:pt>
                <c:pt idx="71">
                  <c:v>8.012372803576179</c:v>
                </c:pt>
                <c:pt idx="72">
                  <c:v>9.9848742655597622</c:v>
                </c:pt>
                <c:pt idx="73">
                  <c:v>12.442969959478079</c:v>
                </c:pt>
                <c:pt idx="74">
                  <c:v>15.506204414262019</c:v>
                </c:pt>
              </c:numCache>
            </c:numRef>
          </c:yVal>
          <c:smooth val="1"/>
        </c:ser>
        <c:dLbls>
          <c:showLegendKey val="0"/>
          <c:showVal val="0"/>
          <c:showCatName val="0"/>
          <c:showSerName val="0"/>
          <c:showPercent val="0"/>
          <c:showBubbleSize val="0"/>
        </c:dLbls>
        <c:axId val="172758368"/>
        <c:axId val="172757976"/>
      </c:scatterChart>
      <c:valAx>
        <c:axId val="172757192"/>
        <c:scaling>
          <c:orientation val="minMax"/>
          <c:max val="500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dirty="0"/>
                  <a:t>Temperature, K</a:t>
                </a:r>
              </a:p>
            </c:rich>
          </c:tx>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72757584"/>
        <c:crosses val="autoZero"/>
        <c:crossBetween val="midCat"/>
      </c:valAx>
      <c:valAx>
        <c:axId val="172757584"/>
        <c:scaling>
          <c:orientation val="minMax"/>
          <c:max val="14"/>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b="0" i="0" baseline="0" dirty="0">
                    <a:effectLst/>
                  </a:rPr>
                  <a:t>Wavelength, </a:t>
                </a:r>
                <a:r>
                  <a:rPr lang="en-US" sz="2000" b="0" i="0" baseline="0" dirty="0">
                    <a:effectLst/>
                    <a:sym typeface="Symbol" panose="05050102010706020507" pitchFamily="18" charset="2"/>
                  </a:rPr>
                  <a:t></a:t>
                </a:r>
                <a:r>
                  <a:rPr lang="en-US" sz="2000" b="0" i="0" baseline="0" dirty="0">
                    <a:effectLst/>
                  </a:rPr>
                  <a:t>m</a:t>
                </a:r>
                <a:endParaRPr lang="en-US" sz="2000" dirty="0">
                  <a:effectLst/>
                </a:endParaRPr>
              </a:p>
            </c:rich>
          </c:tx>
          <c:layout/>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72757192"/>
        <c:crosses val="autoZero"/>
        <c:crossBetween val="midCat"/>
      </c:valAx>
      <c:valAx>
        <c:axId val="172757976"/>
        <c:scaling>
          <c:orientation val="minMax"/>
          <c:max val="12"/>
        </c:scaling>
        <c:delete val="0"/>
        <c:axPos val="r"/>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b="0" i="0" baseline="0" dirty="0">
                    <a:effectLst/>
                  </a:rPr>
                  <a:t>Radiative Intensity, MW/m</a:t>
                </a:r>
                <a:r>
                  <a:rPr lang="en-US" sz="2000" b="0" i="0" baseline="30000" dirty="0">
                    <a:effectLst/>
                  </a:rPr>
                  <a:t>2</a:t>
                </a:r>
                <a:r>
                  <a:rPr lang="en-US" sz="2000" b="0" i="0" baseline="0" dirty="0">
                    <a:effectLst/>
                  </a:rPr>
                  <a:t>-</a:t>
                </a:r>
                <a:r>
                  <a:rPr lang="en-US" sz="2000" b="0" i="0" baseline="0" dirty="0">
                    <a:effectLst/>
                    <a:sym typeface="Symbol" panose="05050102010706020507" pitchFamily="18" charset="2"/>
                  </a:rPr>
                  <a:t></a:t>
                </a:r>
                <a:r>
                  <a:rPr lang="en-US" sz="2000" b="0" i="0" baseline="0" dirty="0">
                    <a:effectLst/>
                  </a:rPr>
                  <a:t>m-sr</a:t>
                </a:r>
                <a:endParaRPr lang="en-US" sz="2000" dirty="0">
                  <a:effectLst/>
                </a:endParaRPr>
              </a:p>
            </c:rich>
          </c:tx>
          <c:layout/>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72758368"/>
        <c:crosses val="max"/>
        <c:crossBetween val="midCat"/>
      </c:valAx>
      <c:valAx>
        <c:axId val="172758368"/>
        <c:scaling>
          <c:orientation val="minMax"/>
        </c:scaling>
        <c:delete val="1"/>
        <c:axPos val="b"/>
        <c:numFmt formatCode="General" sourceLinked="1"/>
        <c:majorTickMark val="out"/>
        <c:minorTickMark val="none"/>
        <c:tickLblPos val="nextTo"/>
        <c:crossAx val="172757976"/>
        <c:crosses val="autoZero"/>
        <c:crossBetween val="midCat"/>
      </c:valAx>
      <c: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tx1"/>
          </a:solid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318767846326902"/>
          <c:y val="8.5826735767280379E-2"/>
          <c:w val="0.77728072452481889"/>
          <c:h val="0.76213402902608018"/>
        </c:manualLayout>
      </c:layout>
      <c:scatterChart>
        <c:scatterStyle val="smoothMarker"/>
        <c:varyColors val="0"/>
        <c:ser>
          <c:idx val="0"/>
          <c:order val="0"/>
          <c:spPr>
            <a:ln w="19050" cap="rnd">
              <a:solidFill>
                <a:schemeClr val="accent1"/>
              </a:solidFill>
              <a:round/>
            </a:ln>
            <a:effectLst/>
          </c:spPr>
          <c:marker>
            <c:symbol val="none"/>
          </c:marker>
          <c:xVal>
            <c:numRef>
              <c:f>Sheet1!$A$6:$A$300</c:f>
              <c:numCache>
                <c:formatCode>General</c:formatCode>
                <c:ptCount val="295"/>
                <c:pt idx="0">
                  <c:v>1000</c:v>
                </c:pt>
                <c:pt idx="1">
                  <c:v>1014.9999999999999</c:v>
                </c:pt>
                <c:pt idx="2">
                  <c:v>1030.2249999999997</c:v>
                </c:pt>
                <c:pt idx="3">
                  <c:v>1045.6783749999995</c:v>
                </c:pt>
                <c:pt idx="4">
                  <c:v>1061.3635506249993</c:v>
                </c:pt>
                <c:pt idx="5">
                  <c:v>1077.2840038843742</c:v>
                </c:pt>
                <c:pt idx="6">
                  <c:v>1093.4432639426398</c:v>
                </c:pt>
                <c:pt idx="7">
                  <c:v>1109.8449129017793</c:v>
                </c:pt>
                <c:pt idx="8">
                  <c:v>1126.4925865953057</c:v>
                </c:pt>
                <c:pt idx="9">
                  <c:v>1143.3899753942353</c:v>
                </c:pt>
                <c:pt idx="10">
                  <c:v>1160.5408250251487</c:v>
                </c:pt>
                <c:pt idx="11">
                  <c:v>1177.9489374005259</c:v>
                </c:pt>
                <c:pt idx="12">
                  <c:v>1195.6181714615336</c:v>
                </c:pt>
                <c:pt idx="13">
                  <c:v>1213.5524440334566</c:v>
                </c:pt>
                <c:pt idx="14">
                  <c:v>1231.7557306939584</c:v>
                </c:pt>
                <c:pt idx="15">
                  <c:v>1250.2320666543676</c:v>
                </c:pt>
                <c:pt idx="16">
                  <c:v>1268.9855476541829</c:v>
                </c:pt>
                <c:pt idx="17">
                  <c:v>1288.0203308689956</c:v>
                </c:pt>
                <c:pt idx="18">
                  <c:v>1307.3406358320306</c:v>
                </c:pt>
                <c:pt idx="19">
                  <c:v>1326.950745369511</c:v>
                </c:pt>
                <c:pt idx="20">
                  <c:v>1346.8550065500535</c:v>
                </c:pt>
                <c:pt idx="21">
                  <c:v>1367.0578316483043</c:v>
                </c:pt>
                <c:pt idx="22">
                  <c:v>1387.5636991230288</c:v>
                </c:pt>
                <c:pt idx="23">
                  <c:v>1408.377154609874</c:v>
                </c:pt>
                <c:pt idx="24">
                  <c:v>1429.5028119290218</c:v>
                </c:pt>
                <c:pt idx="25">
                  <c:v>1450.945354107957</c:v>
                </c:pt>
                <c:pt idx="26">
                  <c:v>1472.7095344195761</c:v>
                </c:pt>
                <c:pt idx="27">
                  <c:v>1494.8001774358697</c:v>
                </c:pt>
                <c:pt idx="28">
                  <c:v>1517.2221800974075</c:v>
                </c:pt>
                <c:pt idx="29">
                  <c:v>1539.9805127988684</c:v>
                </c:pt>
                <c:pt idx="30">
                  <c:v>1563.0802204908514</c:v>
                </c:pt>
                <c:pt idx="31">
                  <c:v>1586.526423798214</c:v>
                </c:pt>
                <c:pt idx="32">
                  <c:v>1610.324320155187</c:v>
                </c:pt>
                <c:pt idx="33">
                  <c:v>1634.4791849575147</c:v>
                </c:pt>
                <c:pt idx="34">
                  <c:v>1658.9963727318773</c:v>
                </c:pt>
                <c:pt idx="35">
                  <c:v>1683.8813183228553</c:v>
                </c:pt>
                <c:pt idx="36">
                  <c:v>1709.1395380976981</c:v>
                </c:pt>
                <c:pt idx="37">
                  <c:v>1734.7766311691635</c:v>
                </c:pt>
                <c:pt idx="38">
                  <c:v>1760.7982806367008</c:v>
                </c:pt>
                <c:pt idx="39">
                  <c:v>1787.2102548462512</c:v>
                </c:pt>
                <c:pt idx="40">
                  <c:v>1814.0184086689449</c:v>
                </c:pt>
                <c:pt idx="41">
                  <c:v>1841.2286847989787</c:v>
                </c:pt>
                <c:pt idx="42">
                  <c:v>1868.8471150709634</c:v>
                </c:pt>
                <c:pt idx="43">
                  <c:v>1896.8798217970277</c:v>
                </c:pt>
                <c:pt idx="44">
                  <c:v>1925.3330191239829</c:v>
                </c:pt>
                <c:pt idx="45">
                  <c:v>1954.2130144108426</c:v>
                </c:pt>
                <c:pt idx="46">
                  <c:v>1983.5262096270051</c:v>
                </c:pt>
                <c:pt idx="47">
                  <c:v>2013.27910277141</c:v>
                </c:pt>
                <c:pt idx="48">
                  <c:v>2043.4782893129809</c:v>
                </c:pt>
                <c:pt idx="49">
                  <c:v>2074.1304636526756</c:v>
                </c:pt>
                <c:pt idx="50">
                  <c:v>2105.2424206074656</c:v>
                </c:pt>
                <c:pt idx="51">
                  <c:v>2136.8210569165776</c:v>
                </c:pt>
                <c:pt idx="52">
                  <c:v>2168.8733727703261</c:v>
                </c:pt>
                <c:pt idx="53">
                  <c:v>2201.4064733618807</c:v>
                </c:pt>
                <c:pt idx="54">
                  <c:v>2234.4275704623087</c:v>
                </c:pt>
                <c:pt idx="55">
                  <c:v>2267.9439840192431</c:v>
                </c:pt>
                <c:pt idx="56">
                  <c:v>2301.9631437795315</c:v>
                </c:pt>
                <c:pt idx="57">
                  <c:v>2336.4925909362241</c:v>
                </c:pt>
                <c:pt idx="58">
                  <c:v>2371.5399798002672</c:v>
                </c:pt>
                <c:pt idx="59">
                  <c:v>2407.113079497271</c:v>
                </c:pt>
                <c:pt idx="60">
                  <c:v>2443.2197756897299</c:v>
                </c:pt>
                <c:pt idx="61">
                  <c:v>2479.8680723250754</c:v>
                </c:pt>
                <c:pt idx="62">
                  <c:v>2517.0660934099515</c:v>
                </c:pt>
                <c:pt idx="63">
                  <c:v>2554.8220848111005</c:v>
                </c:pt>
                <c:pt idx="64">
                  <c:v>2593.1444160832666</c:v>
                </c:pt>
                <c:pt idx="65">
                  <c:v>2632.0415823245153</c:v>
                </c:pt>
                <c:pt idx="66">
                  <c:v>2671.5222060593828</c:v>
                </c:pt>
                <c:pt idx="67">
                  <c:v>2711.5950391502734</c:v>
                </c:pt>
                <c:pt idx="68">
                  <c:v>2752.2689647375273</c:v>
                </c:pt>
                <c:pt idx="69">
                  <c:v>2793.5529992085899</c:v>
                </c:pt>
                <c:pt idx="70">
                  <c:v>2835.4562941967183</c:v>
                </c:pt>
                <c:pt idx="71">
                  <c:v>2877.988138609669</c:v>
                </c:pt>
                <c:pt idx="72">
                  <c:v>2921.157960688814</c:v>
                </c:pt>
                <c:pt idx="73">
                  <c:v>2964.975330099146</c:v>
                </c:pt>
                <c:pt idx="74">
                  <c:v>3009.4499600506329</c:v>
                </c:pt>
                <c:pt idx="75">
                  <c:v>3054.591709451392</c:v>
                </c:pt>
                <c:pt idx="76">
                  <c:v>3100.4105850931628</c:v>
                </c:pt>
                <c:pt idx="77">
                  <c:v>3146.9167438695599</c:v>
                </c:pt>
                <c:pt idx="78">
                  <c:v>3194.1204950276028</c:v>
                </c:pt>
                <c:pt idx="79">
                  <c:v>3242.0323024530167</c:v>
                </c:pt>
                <c:pt idx="80">
                  <c:v>3290.6627869898116</c:v>
                </c:pt>
                <c:pt idx="81">
                  <c:v>3340.0227287946586</c:v>
                </c:pt>
                <c:pt idx="82">
                  <c:v>3390.1230697265783</c:v>
                </c:pt>
                <c:pt idx="83">
                  <c:v>3440.9749157724764</c:v>
                </c:pt>
                <c:pt idx="84">
                  <c:v>3492.5895395090633</c:v>
                </c:pt>
                <c:pt idx="85">
                  <c:v>3544.9783826016987</c:v>
                </c:pt>
                <c:pt idx="86">
                  <c:v>3598.1530583407239</c:v>
                </c:pt>
                <c:pt idx="87">
                  <c:v>3652.1253542158342</c:v>
                </c:pt>
                <c:pt idx="88">
                  <c:v>3706.9072345290715</c:v>
                </c:pt>
                <c:pt idx="89">
                  <c:v>3762.5108430470073</c:v>
                </c:pt>
                <c:pt idx="90">
                  <c:v>3818.9485056927119</c:v>
                </c:pt>
                <c:pt idx="91">
                  <c:v>3876.2327332781024</c:v>
                </c:pt>
                <c:pt idx="92">
                  <c:v>3934.3762242772736</c:v>
                </c:pt>
                <c:pt idx="93">
                  <c:v>3993.3918676414323</c:v>
                </c:pt>
                <c:pt idx="94">
                  <c:v>4053.2927456560533</c:v>
                </c:pt>
                <c:pt idx="95">
                  <c:v>4114.0921368408935</c:v>
                </c:pt>
                <c:pt idx="96">
                  <c:v>4175.8035188935064</c:v>
                </c:pt>
                <c:pt idx="97">
                  <c:v>4238.4405716769088</c:v>
                </c:pt>
                <c:pt idx="98">
                  <c:v>4302.0171802520617</c:v>
                </c:pt>
                <c:pt idx="99">
                  <c:v>4366.5474379558418</c:v>
                </c:pt>
                <c:pt idx="100">
                  <c:v>4432.0456495251792</c:v>
                </c:pt>
                <c:pt idx="101">
                  <c:v>4498.5263342680564</c:v>
                </c:pt>
                <c:pt idx="102">
                  <c:v>4566.0042292820772</c:v>
                </c:pt>
                <c:pt idx="103">
                  <c:v>4634.4942927213078</c:v>
                </c:pt>
                <c:pt idx="104">
                  <c:v>4704.0117071121267</c:v>
                </c:pt>
                <c:pt idx="105">
                  <c:v>4774.5718827188084</c:v>
                </c:pt>
                <c:pt idx="106">
                  <c:v>4846.1904609595904</c:v>
                </c:pt>
                <c:pt idx="107">
                  <c:v>4918.8833178739842</c:v>
                </c:pt>
                <c:pt idx="108">
                  <c:v>4992.6665676420935</c:v>
                </c:pt>
                <c:pt idx="109">
                  <c:v>5067.5565661567243</c:v>
                </c:pt>
                <c:pt idx="110">
                  <c:v>5143.5699146490751</c:v>
                </c:pt>
                <c:pt idx="111">
                  <c:v>5220.7234633688104</c:v>
                </c:pt>
                <c:pt idx="112">
                  <c:v>5299.0343153193417</c:v>
                </c:pt>
                <c:pt idx="113">
                  <c:v>5378.5198300491311</c:v>
                </c:pt>
                <c:pt idx="114">
                  <c:v>5459.1976274998678</c:v>
                </c:pt>
                <c:pt idx="115">
                  <c:v>5541.0855919123651</c:v>
                </c:pt>
                <c:pt idx="116">
                  <c:v>5624.20187579105</c:v>
                </c:pt>
                <c:pt idx="117">
                  <c:v>5708.5649039279151</c:v>
                </c:pt>
                <c:pt idx="118">
                  <c:v>5794.193377486833</c:v>
                </c:pt>
                <c:pt idx="119">
                  <c:v>5881.1062781491346</c:v>
                </c:pt>
                <c:pt idx="120">
                  <c:v>5969.3228723213706</c:v>
                </c:pt>
                <c:pt idx="121">
                  <c:v>6058.8627154061905</c:v>
                </c:pt>
                <c:pt idx="122">
                  <c:v>6149.7456561372828</c:v>
                </c:pt>
                <c:pt idx="123">
                  <c:v>6241.9918409793418</c:v>
                </c:pt>
                <c:pt idx="124">
                  <c:v>6335.6217185940313</c:v>
                </c:pt>
                <c:pt idx="125">
                  <c:v>6430.6560443729413</c:v>
                </c:pt>
                <c:pt idx="126">
                  <c:v>6527.1158850385345</c:v>
                </c:pt>
                <c:pt idx="127">
                  <c:v>6625.022623314112</c:v>
                </c:pt>
                <c:pt idx="128">
                  <c:v>6724.3979626638229</c:v>
                </c:pt>
                <c:pt idx="129">
                  <c:v>6825.2639321037796</c:v>
                </c:pt>
                <c:pt idx="130">
                  <c:v>6927.6428910853356</c:v>
                </c:pt>
                <c:pt idx="131">
                  <c:v>7031.5575344516146</c:v>
                </c:pt>
                <c:pt idx="132">
                  <c:v>7137.0308974683885</c:v>
                </c:pt>
                <c:pt idx="133">
                  <c:v>7244.0863609304133</c:v>
                </c:pt>
                <c:pt idx="134">
                  <c:v>7352.7476563443688</c:v>
                </c:pt>
                <c:pt idx="135">
                  <c:v>7463.0388711895339</c:v>
                </c:pt>
                <c:pt idx="136">
                  <c:v>7574.9844542573765</c:v>
                </c:pt>
                <c:pt idx="137">
                  <c:v>7688.6092210712368</c:v>
                </c:pt>
                <c:pt idx="138">
                  <c:v>7803.9383593873044</c:v>
                </c:pt>
                <c:pt idx="139">
                  <c:v>7920.9974347781135</c:v>
                </c:pt>
                <c:pt idx="140">
                  <c:v>8039.8123962997843</c:v>
                </c:pt>
                <c:pt idx="141">
                  <c:v>8160.4095822442805</c:v>
                </c:pt>
                <c:pt idx="142">
                  <c:v>8282.8157259779437</c:v>
                </c:pt>
                <c:pt idx="143">
                  <c:v>8407.0579618676129</c:v>
                </c:pt>
                <c:pt idx="144">
                  <c:v>8533.1638312956256</c:v>
                </c:pt>
                <c:pt idx="145">
                  <c:v>8661.161288765059</c:v>
                </c:pt>
                <c:pt idx="146">
                  <c:v>8791.0787080965347</c:v>
                </c:pt>
                <c:pt idx="147">
                  <c:v>8922.9448887179824</c:v>
                </c:pt>
                <c:pt idx="148">
                  <c:v>9056.7890620487506</c:v>
                </c:pt>
                <c:pt idx="149">
                  <c:v>9192.6408979794815</c:v>
                </c:pt>
                <c:pt idx="150">
                  <c:v>9330.530511449173</c:v>
                </c:pt>
                <c:pt idx="151">
                  <c:v>9470.4884691209099</c:v>
                </c:pt>
                <c:pt idx="152">
                  <c:v>9612.5457961577231</c:v>
                </c:pt>
                <c:pt idx="153">
                  <c:v>9756.7339831000882</c:v>
                </c:pt>
                <c:pt idx="154">
                  <c:v>9903.0849928465886</c:v>
                </c:pt>
                <c:pt idx="155">
                  <c:v>10051.631267739287</c:v>
                </c:pt>
                <c:pt idx="156">
                  <c:v>10202.405736755376</c:v>
                </c:pt>
                <c:pt idx="157">
                  <c:v>10355.441822806706</c:v>
                </c:pt>
                <c:pt idx="158">
                  <c:v>10510.773450148805</c:v>
                </c:pt>
                <c:pt idx="159">
                  <c:v>10668.435051901037</c:v>
                </c:pt>
                <c:pt idx="160">
                  <c:v>10828.461577679551</c:v>
                </c:pt>
                <c:pt idx="161">
                  <c:v>10990.888501344743</c:v>
                </c:pt>
                <c:pt idx="162">
                  <c:v>11155.751828864913</c:v>
                </c:pt>
                <c:pt idx="163">
                  <c:v>11323.088106297886</c:v>
                </c:pt>
                <c:pt idx="164">
                  <c:v>11492.934427892353</c:v>
                </c:pt>
                <c:pt idx="165">
                  <c:v>11665.328444310737</c:v>
                </c:pt>
                <c:pt idx="166">
                  <c:v>11840.308370975397</c:v>
                </c:pt>
                <c:pt idx="167">
                  <c:v>12017.912996540028</c:v>
                </c:pt>
                <c:pt idx="168">
                  <c:v>12198.181691488127</c:v>
                </c:pt>
                <c:pt idx="169">
                  <c:v>12381.154416860449</c:v>
                </c:pt>
                <c:pt idx="170">
                  <c:v>12566.871733113354</c:v>
                </c:pt>
                <c:pt idx="171">
                  <c:v>12755.374809110053</c:v>
                </c:pt>
                <c:pt idx="172">
                  <c:v>12946.705431246703</c:v>
                </c:pt>
                <c:pt idx="173">
                  <c:v>13140.906012715403</c:v>
                </c:pt>
                <c:pt idx="174">
                  <c:v>13338.019602906132</c:v>
                </c:pt>
                <c:pt idx="175">
                  <c:v>13538.089896949723</c:v>
                </c:pt>
                <c:pt idx="176">
                  <c:v>13741.161245403968</c:v>
                </c:pt>
                <c:pt idx="177">
                  <c:v>13947.278664085026</c:v>
                </c:pt>
                <c:pt idx="178">
                  <c:v>14156.4878440463</c:v>
                </c:pt>
                <c:pt idx="179">
                  <c:v>14368.835161706993</c:v>
                </c:pt>
                <c:pt idx="180">
                  <c:v>14584.367689132596</c:v>
                </c:pt>
                <c:pt idx="181">
                  <c:v>14803.133204469583</c:v>
                </c:pt>
                <c:pt idx="182">
                  <c:v>15025.180202536625</c:v>
                </c:pt>
                <c:pt idx="183">
                  <c:v>15250.557905574673</c:v>
                </c:pt>
                <c:pt idx="184">
                  <c:v>15479.316274158291</c:v>
                </c:pt>
                <c:pt idx="185">
                  <c:v>15711.506018270664</c:v>
                </c:pt>
                <c:pt idx="186">
                  <c:v>15947.178608544722</c:v>
                </c:pt>
                <c:pt idx="187">
                  <c:v>16186.386287672891</c:v>
                </c:pt>
                <c:pt idx="188">
                  <c:v>16429.182081987983</c:v>
                </c:pt>
                <c:pt idx="189">
                  <c:v>16675.6198132178</c:v>
                </c:pt>
                <c:pt idx="190">
                  <c:v>16925.754110416066</c:v>
                </c:pt>
                <c:pt idx="191">
                  <c:v>17179.640422072305</c:v>
                </c:pt>
                <c:pt idx="192">
                  <c:v>17437.335028403388</c:v>
                </c:pt>
                <c:pt idx="193">
                  <c:v>17698.895053829438</c:v>
                </c:pt>
                <c:pt idx="194">
                  <c:v>17964.378479636878</c:v>
                </c:pt>
                <c:pt idx="195">
                  <c:v>18233.84415683143</c:v>
                </c:pt>
                <c:pt idx="196">
                  <c:v>18507.351819183899</c:v>
                </c:pt>
                <c:pt idx="197">
                  <c:v>18784.962096471656</c:v>
                </c:pt>
                <c:pt idx="198">
                  <c:v>19066.736527918729</c:v>
                </c:pt>
                <c:pt idx="199">
                  <c:v>19352.737575837509</c:v>
                </c:pt>
                <c:pt idx="200">
                  <c:v>19643.028639475069</c:v>
                </c:pt>
                <c:pt idx="201">
                  <c:v>19937.674069067194</c:v>
                </c:pt>
                <c:pt idx="202">
                  <c:v>20236.739180103199</c:v>
                </c:pt>
                <c:pt idx="203">
                  <c:v>20540.290267804747</c:v>
                </c:pt>
                <c:pt idx="204">
                  <c:v>20848.394621821815</c:v>
                </c:pt>
                <c:pt idx="205">
                  <c:v>21161.120541149139</c:v>
                </c:pt>
                <c:pt idx="206">
                  <c:v>21478.537349266375</c:v>
                </c:pt>
                <c:pt idx="207">
                  <c:v>21800.715409505367</c:v>
                </c:pt>
                <c:pt idx="208">
                  <c:v>22127.726140647945</c:v>
                </c:pt>
                <c:pt idx="209">
                  <c:v>22459.642032757663</c:v>
                </c:pt>
                <c:pt idx="210">
                  <c:v>22796.536663249026</c:v>
                </c:pt>
                <c:pt idx="211">
                  <c:v>23138.484713197759</c:v>
                </c:pt>
                <c:pt idx="212">
                  <c:v>23485.561983895721</c:v>
                </c:pt>
                <c:pt idx="213">
                  <c:v>23837.845413654155</c:v>
                </c:pt>
                <c:pt idx="214">
                  <c:v>24195.413094858966</c:v>
                </c:pt>
                <c:pt idx="215">
                  <c:v>24558.34429128185</c:v>
                </c:pt>
                <c:pt idx="216">
                  <c:v>24926.719455651077</c:v>
                </c:pt>
                <c:pt idx="217">
                  <c:v>25300.62024748584</c:v>
                </c:pt>
                <c:pt idx="218">
                  <c:v>25680.129551198126</c:v>
                </c:pt>
                <c:pt idx="219">
                  <c:v>26065.331494466096</c:v>
                </c:pt>
                <c:pt idx="220">
                  <c:v>26456.311466883086</c:v>
                </c:pt>
                <c:pt idx="221">
                  <c:v>26853.15613888633</c:v>
                </c:pt>
                <c:pt idx="222">
                  <c:v>27255.953480969623</c:v>
                </c:pt>
                <c:pt idx="223">
                  <c:v>27664.792783184166</c:v>
                </c:pt>
                <c:pt idx="224">
                  <c:v>28079.764674931925</c:v>
                </c:pt>
                <c:pt idx="225">
                  <c:v>28500.961145055902</c:v>
                </c:pt>
                <c:pt idx="226">
                  <c:v>28928.475562231739</c:v>
                </c:pt>
                <c:pt idx="227">
                  <c:v>29362.402695665212</c:v>
                </c:pt>
                <c:pt idx="228">
                  <c:v>29802.838736100188</c:v>
                </c:pt>
                <c:pt idx="229">
                  <c:v>30249.881317141688</c:v>
                </c:pt>
                <c:pt idx="230">
                  <c:v>30703.62953689881</c:v>
                </c:pt>
                <c:pt idx="231">
                  <c:v>31164.18397995229</c:v>
                </c:pt>
                <c:pt idx="232">
                  <c:v>31631.646739651569</c:v>
                </c:pt>
                <c:pt idx="233">
                  <c:v>32106.121440746341</c:v>
                </c:pt>
                <c:pt idx="234">
                  <c:v>32587.713262357534</c:v>
                </c:pt>
                <c:pt idx="235">
                  <c:v>33076.528961292897</c:v>
                </c:pt>
                <c:pt idx="236">
                  <c:v>33572.676895712284</c:v>
                </c:pt>
                <c:pt idx="237">
                  <c:v>34076.267049147966</c:v>
                </c:pt>
                <c:pt idx="238">
                  <c:v>34587.411054885182</c:v>
                </c:pt>
                <c:pt idx="239">
                  <c:v>35106.222220708456</c:v>
                </c:pt>
                <c:pt idx="240">
                  <c:v>35632.815554019078</c:v>
                </c:pt>
                <c:pt idx="241">
                  <c:v>36167.307787329359</c:v>
                </c:pt>
                <c:pt idx="242">
                  <c:v>36709.817404139292</c:v>
                </c:pt>
                <c:pt idx="243">
                  <c:v>37260.464665201376</c:v>
                </c:pt>
                <c:pt idx="244">
                  <c:v>37819.371635179392</c:v>
                </c:pt>
                <c:pt idx="245">
                  <c:v>38386.662209707079</c:v>
                </c:pt>
                <c:pt idx="246">
                  <c:v>38962.462142852681</c:v>
                </c:pt>
                <c:pt idx="247">
                  <c:v>39546.899074995468</c:v>
                </c:pt>
                <c:pt idx="248">
                  <c:v>40140.102561120395</c:v>
                </c:pt>
                <c:pt idx="249">
                  <c:v>40742.204099537194</c:v>
                </c:pt>
                <c:pt idx="250">
                  <c:v>41353.337161030249</c:v>
                </c:pt>
                <c:pt idx="251">
                  <c:v>41973.6372184457</c:v>
                </c:pt>
                <c:pt idx="252">
                  <c:v>42603.241776722381</c:v>
                </c:pt>
                <c:pt idx="253">
                  <c:v>43242.290403373212</c:v>
                </c:pt>
                <c:pt idx="254">
                  <c:v>43890.924759423804</c:v>
                </c:pt>
                <c:pt idx="255">
                  <c:v>44549.288630815157</c:v>
                </c:pt>
                <c:pt idx="256">
                  <c:v>45217.527960277381</c:v>
                </c:pt>
                <c:pt idx="257">
                  <c:v>45895.790879681539</c:v>
                </c:pt>
                <c:pt idx="258">
                  <c:v>46584.227742876756</c:v>
                </c:pt>
                <c:pt idx="259">
                  <c:v>47282.991159019904</c:v>
                </c:pt>
                <c:pt idx="260">
                  <c:v>47992.236026405197</c:v>
                </c:pt>
                <c:pt idx="261">
                  <c:v>48712.119566801273</c:v>
                </c:pt>
                <c:pt idx="262">
                  <c:v>49442.801360303289</c:v>
                </c:pt>
                <c:pt idx="263">
                  <c:v>50184.443380707831</c:v>
                </c:pt>
                <c:pt idx="264">
                  <c:v>50937.210031418443</c:v>
                </c:pt>
                <c:pt idx="265">
                  <c:v>51701.268181889711</c:v>
                </c:pt>
                <c:pt idx="266">
                  <c:v>52476.787204618049</c:v>
                </c:pt>
                <c:pt idx="267">
                  <c:v>53263.939012687311</c:v>
                </c:pt>
                <c:pt idx="268">
                  <c:v>54062.898097877616</c:v>
                </c:pt>
                <c:pt idx="269">
                  <c:v>54873.841569345772</c:v>
                </c:pt>
                <c:pt idx="270">
                  <c:v>55696.94919288595</c:v>
                </c:pt>
                <c:pt idx="271">
                  <c:v>56532.403430779232</c:v>
                </c:pt>
                <c:pt idx="272">
                  <c:v>57380.389482240913</c:v>
                </c:pt>
                <c:pt idx="273">
                  <c:v>58241.095324474518</c:v>
                </c:pt>
                <c:pt idx="274">
                  <c:v>59114.711754341632</c:v>
                </c:pt>
                <c:pt idx="275">
                  <c:v>60001.432430656751</c:v>
                </c:pt>
                <c:pt idx="276">
                  <c:v>60901.453917116596</c:v>
                </c:pt>
                <c:pt idx="277">
                  <c:v>61814.975725873337</c:v>
                </c:pt>
                <c:pt idx="278">
                  <c:v>62742.200361761432</c:v>
                </c:pt>
                <c:pt idx="279">
                  <c:v>63683.33336718785</c:v>
                </c:pt>
                <c:pt idx="280">
                  <c:v>64638.583367695661</c:v>
                </c:pt>
                <c:pt idx="281">
                  <c:v>65608.162118211083</c:v>
                </c:pt>
                <c:pt idx="282">
                  <c:v>66592.284549984237</c:v>
                </c:pt>
                <c:pt idx="283">
                  <c:v>67591.168818234</c:v>
                </c:pt>
                <c:pt idx="284">
                  <c:v>68605.036350507507</c:v>
                </c:pt>
                <c:pt idx="285">
                  <c:v>69634.11189576512</c:v>
                </c:pt>
                <c:pt idx="286">
                  <c:v>70678.623574201585</c:v>
                </c:pt>
                <c:pt idx="287">
                  <c:v>71738.802927814599</c:v>
                </c:pt>
                <c:pt idx="288">
                  <c:v>72814.884971731808</c:v>
                </c:pt>
                <c:pt idx="289">
                  <c:v>73907.108246307776</c:v>
                </c:pt>
                <c:pt idx="290">
                  <c:v>75015.714870002383</c:v>
                </c:pt>
                <c:pt idx="291">
                  <c:v>76140.950593052417</c:v>
                </c:pt>
                <c:pt idx="292">
                  <c:v>77283.064851948191</c:v>
                </c:pt>
                <c:pt idx="293">
                  <c:v>78442.310824727407</c:v>
                </c:pt>
                <c:pt idx="294">
                  <c:v>79618.945487098317</c:v>
                </c:pt>
              </c:numCache>
            </c:numRef>
          </c:xVal>
          <c:yVal>
            <c:numRef>
              <c:f>Sheet1!$B$6:$B$300</c:f>
              <c:numCache>
                <c:formatCode>General</c:formatCode>
                <c:ptCount val="295"/>
                <c:pt idx="0">
                  <c:v>3.2077449810307248E-4</c:v>
                </c:pt>
                <c:pt idx="1">
                  <c:v>3.8069492334506176E-4</c:v>
                </c:pt>
                <c:pt idx="2">
                  <c:v>4.5041409266602519E-4</c:v>
                </c:pt>
                <c:pt idx="3">
                  <c:v>5.3128188315724285E-4</c:v>
                </c:pt>
                <c:pt idx="4">
                  <c:v>6.2479337987917879E-4</c:v>
                </c:pt>
                <c:pt idx="5">
                  <c:v>7.3259870256626568E-4</c:v>
                </c:pt>
                <c:pt idx="6">
                  <c:v>8.5651276081235618E-4</c:v>
                </c:pt>
                <c:pt idx="7">
                  <c:v>9.9852483441759707E-4</c:v>
                </c:pt>
                <c:pt idx="8">
                  <c:v>1.1608078680425762E-3</c:v>
                </c:pt>
                <c:pt idx="9">
                  <c:v>1.3457273627130422E-3</c:v>
                </c:pt>
                <c:pt idx="10">
                  <c:v>1.5558497412215134E-3</c:v>
                </c:pt>
                <c:pt idx="11">
                  <c:v>1.7939500602443667E-3</c:v>
                </c:pt>
                <c:pt idx="12">
                  <c:v>2.0630189391843616E-3</c:v>
                </c:pt>
                <c:pt idx="13">
                  <c:v>2.3662685744927137E-3</c:v>
                </c:pt>
                <c:pt idx="14">
                  <c:v>2.7071377086338895E-3</c:v>
                </c:pt>
                <c:pt idx="15">
                  <c:v>3.0892954250198988E-3</c:v>
                </c:pt>
                <c:pt idx="16">
                  <c:v>3.516643644221541E-3</c:v>
                </c:pt>
                <c:pt idx="17">
                  <c:v>3.9933182025964587E-3</c:v>
                </c:pt>
                <c:pt idx="18">
                  <c:v>4.5236884021624601E-3</c:v>
                </c:pt>
                <c:pt idx="19">
                  <c:v>5.1123549300623669E-3</c:v>
                </c:pt>
                <c:pt idx="20">
                  <c:v>5.7641460572557084E-3</c:v>
                </c:pt>
                <c:pt idx="21">
                  <c:v>6.4841120390430971E-3</c:v>
                </c:pt>
                <c:pt idx="22">
                  <c:v>7.2775176545609773E-3</c:v>
                </c:pt>
                <c:pt idx="23">
                  <c:v>8.1498328383292767E-3</c:v>
                </c:pt>
                <c:pt idx="24">
                  <c:v>9.1067213785747444E-3</c:v>
                </c:pt>
                <c:pt idx="25">
                  <c:v>1.0154027646269546E-2</c:v>
                </c:pt>
                <c:pt idx="26">
                  <c:v>1.1297761419254594E-2</c:v>
                </c:pt>
                <c:pt idx="27">
                  <c:v>1.2544080757843136E-2</c:v>
                </c:pt>
                <c:pt idx="28">
                  <c:v>1.3899273028749971E-2</c:v>
                </c:pt>
                <c:pt idx="29">
                  <c:v>1.5369734125646007E-2</c:v>
                </c:pt>
                <c:pt idx="30">
                  <c:v>1.6961945976168635E-2</c:v>
                </c:pt>
                <c:pt idx="31">
                  <c:v>1.8682452441592071E-2</c:v>
                </c:pt>
                <c:pt idx="32">
                  <c:v>2.0537833733967347E-2</c:v>
                </c:pt>
                <c:pt idx="33">
                  <c:v>2.2534679493163279E-2</c:v>
                </c:pt>
                <c:pt idx="34">
                  <c:v>2.467956068263924E-2</c:v>
                </c:pt>
                <c:pt idx="35">
                  <c:v>2.6979000477731885E-2</c:v>
                </c:pt>
                <c:pt idx="36">
                  <c:v>2.9439444333538695E-2</c:v>
                </c:pt>
                <c:pt idx="37">
                  <c:v>3.2067229430949418E-2</c:v>
                </c:pt>
                <c:pt idx="38">
                  <c:v>3.4868553708860252E-2</c:v>
                </c:pt>
                <c:pt idx="39">
                  <c:v>3.7849444697975479E-2</c:v>
                </c:pt>
                <c:pt idx="40">
                  <c:v>4.1015728376766168E-2</c:v>
                </c:pt>
                <c:pt idx="41">
                  <c:v>4.4372998273046013E-2</c:v>
                </c:pt>
                <c:pt idx="42">
                  <c:v>4.7926585035211085E-2</c:v>
                </c:pt>
                <c:pt idx="43">
                  <c:v>5.1681526695470395E-2</c:v>
                </c:pt>
                <c:pt idx="44">
                  <c:v>5.5642539843398925E-2</c:v>
                </c:pt>
                <c:pt idx="45">
                  <c:v>5.9813991921934297E-2</c:v>
                </c:pt>
                <c:pt idx="46">
                  <c:v>6.419987484960088E-2</c:v>
                </c:pt>
                <c:pt idx="47">
                  <c:v>6.880378016240013E-2</c:v>
                </c:pt>
                <c:pt idx="48">
                  <c:v>7.3628875856590156E-2</c:v>
                </c:pt>
                <c:pt idx="49">
                  <c:v>7.867788509965587E-2</c:v>
                </c:pt>
                <c:pt idx="50">
                  <c:v>8.3953066961324971E-2</c:v>
                </c:pt>
                <c:pt idx="51">
                  <c:v>8.9456199299711048E-2</c:v>
                </c:pt>
                <c:pt idx="52">
                  <c:v>9.5188563919772901E-2</c:v>
                </c:pt>
                <c:pt idx="53">
                  <c:v>0.10115093410249006</c:v>
                </c:pt>
                <c:pt idx="54">
                  <c:v>0.10734356458368789</c:v>
                </c:pt>
                <c:pt idx="55">
                  <c:v>0.11376618404153714</c:v>
                </c:pt>
                <c:pt idx="56">
                  <c:v>0.12041799013162012</c:v>
                </c:pt>
                <c:pt idx="57">
                  <c:v>0.12729764708832614</c:v>
                </c:pt>
                <c:pt idx="58">
                  <c:v>0.13440328617316366</c:v>
                </c:pt>
                <c:pt idx="59">
                  <c:v>0.1417325073635925</c:v>
                </c:pt>
                <c:pt idx="60">
                  <c:v>0.14928238598171242</c:v>
                </c:pt>
                <c:pt idx="61">
                  <c:v>0.15704947948416556</c:v>
                </c:pt>
                <c:pt idx="62">
                  <c:v>0.16502983770351606</c:v>
                </c:pt>
                <c:pt idx="63">
                  <c:v>0.17321901516750771</c:v>
                </c:pt>
                <c:pt idx="64">
                  <c:v>0.18161208559508529</c:v>
                </c:pt>
                <c:pt idx="65">
                  <c:v>0.19020365845030018</c:v>
                </c:pt>
                <c:pt idx="66">
                  <c:v>0.19898789742323325</c:v>
                </c:pt>
                <c:pt idx="67">
                  <c:v>0.20795854069655906</c:v>
                </c:pt>
                <c:pt idx="68">
                  <c:v>0.21710892284742603</c:v>
                </c:pt>
                <c:pt idx="69">
                  <c:v>0.22643199822694052</c:v>
                </c:pt>
                <c:pt idx="70">
                  <c:v>0.23592036565374092</c:v>
                </c:pt>
                <c:pt idx="71">
                  <c:v>0.24556629425391571</c:v>
                </c:pt>
                <c:pt idx="72">
                  <c:v>0.25536175027682873</c:v>
                </c:pt>
                <c:pt idx="73">
                  <c:v>0.26529842471523091</c:v>
                </c:pt>
                <c:pt idx="74">
                  <c:v>0.27536776155829096</c:v>
                </c:pt>
                <c:pt idx="75">
                  <c:v>0.28556098650780515</c:v>
                </c:pt>
                <c:pt idx="76">
                  <c:v>0.29586913599077463</c:v>
                </c:pt>
                <c:pt idx="77">
                  <c:v>0.30628308630565576</c:v>
                </c:pt>
                <c:pt idx="78">
                  <c:v>0.3167935827448175</c:v>
                </c:pt>
                <c:pt idx="79">
                  <c:v>0.32739126854196654</c:v>
                </c:pt>
                <c:pt idx="80">
                  <c:v>0.33806671350040601</c:v>
                </c:pt>
                <c:pt idx="81">
                  <c:v>0.34881044216589135</c:v>
                </c:pt>
                <c:pt idx="82">
                  <c:v>0.35961296141638649</c:v>
                </c:pt>
                <c:pt idx="83">
                  <c:v>0.3704647895205378</c:v>
                </c:pt>
                <c:pt idx="84">
                  <c:v>0.38135647419630198</c:v>
                </c:pt>
                <c:pt idx="85">
                  <c:v>0.39227862899774368</c:v>
                </c:pt>
                <c:pt idx="86">
                  <c:v>0.40322195046613846</c:v>
                </c:pt>
                <c:pt idx="87">
                  <c:v>0.41417724287707086</c:v>
                </c:pt>
                <c:pt idx="88">
                  <c:v>0.42513544018622507</c:v>
                </c:pt>
                <c:pt idx="89">
                  <c:v>0.43608762677033841</c:v>
                </c:pt>
                <c:pt idx="90">
                  <c:v>0.44702505691485012</c:v>
                </c:pt>
                <c:pt idx="91">
                  <c:v>0.45793917300956799</c:v>
                </c:pt>
                <c:pt idx="92">
                  <c:v>0.46882162242317676</c:v>
                </c:pt>
                <c:pt idx="93">
                  <c:v>0.4796642730365655</c:v>
                </c:pt>
                <c:pt idx="94">
                  <c:v>0.49045922742369141</c:v>
                </c:pt>
                <c:pt idx="95">
                  <c:v>0.50119883567699852</c:v>
                </c:pt>
                <c:pt idx="96">
                  <c:v>0.51187570688221695</c:v>
                </c:pt>
                <c:pt idx="97">
                  <c:v>0.52248271925467038</c:v>
                </c:pt>
                <c:pt idx="98">
                  <c:v>0.53301302895596347</c:v>
                </c:pt>
                <c:pt idx="99">
                  <c:v>0.5434600776161399</c:v>
                </c:pt>
                <c:pt idx="100">
                  <c:v>0.55381759859202517</c:v>
                </c:pt>
                <c:pt idx="101">
                  <c:v>0.56407962199754591</c:v>
                </c:pt>
                <c:pt idx="102">
                  <c:v>0.5742404843582597</c:v>
                </c:pt>
                <c:pt idx="103">
                  <c:v>0.58429480961873259</c:v>
                </c:pt>
                <c:pt idx="104">
                  <c:v>0.59423754132785123</c:v>
                </c:pt>
                <c:pt idx="105">
                  <c:v>0.60406392394234121</c:v>
                </c:pt>
                <c:pt idx="106">
                  <c:v>0.61376950695992727</c:v>
                </c:pt>
                <c:pt idx="107">
                  <c:v>0.62335014354946827</c:v>
                </c:pt>
                <c:pt idx="108">
                  <c:v>0.63280198829973167</c:v>
                </c:pt>
                <c:pt idx="109">
                  <c:v>0.64212149414388131</c:v>
                </c:pt>
                <c:pt idx="110">
                  <c:v>0.65130540851729524</c:v>
                </c:pt>
                <c:pt idx="111">
                  <c:v>0.66035076880646049</c:v>
                </c:pt>
                <c:pt idx="112">
                  <c:v>0.66925489714650266</c:v>
                </c:pt>
                <c:pt idx="113">
                  <c:v>0.678015394624358</c:v>
                </c:pt>
                <c:pt idx="114">
                  <c:v>0.68663013494375924</c:v>
                </c:pt>
                <c:pt idx="115">
                  <c:v>0.69509725760712693</c:v>
                </c:pt>
                <c:pt idx="116">
                  <c:v>0.7034151606680884</c:v>
                </c:pt>
                <c:pt idx="117">
                  <c:v>0.71158249310683419</c:v>
                </c:pt>
                <c:pt idx="118">
                  <c:v>0.71959815823866569</c:v>
                </c:pt>
                <c:pt idx="119">
                  <c:v>0.72746126276860534</c:v>
                </c:pt>
                <c:pt idx="120">
                  <c:v>0.73517116890629286</c:v>
                </c:pt>
                <c:pt idx="121">
                  <c:v>0.74272744738574359</c:v>
                </c:pt>
                <c:pt idx="122">
                  <c:v>0.75012987780256846</c:v>
                </c:pt>
                <c:pt idx="123">
                  <c:v>0.75737843971843832</c:v>
                </c:pt>
                <c:pt idx="124">
                  <c:v>0.76447330369857758</c:v>
                </c:pt>
                <c:pt idx="125">
                  <c:v>0.77141482231765335</c:v>
                </c:pt>
                <c:pt idx="126">
                  <c:v>0.77820352116709668</c:v>
                </c:pt>
                <c:pt idx="127">
                  <c:v>0.78484008989456944</c:v>
                </c:pt>
                <c:pt idx="128">
                  <c:v>0.79132537330397967</c:v>
                </c:pt>
                <c:pt idx="129">
                  <c:v>0.79766036254219785</c:v>
                </c:pt>
                <c:pt idx="130">
                  <c:v>0.80384618639638439</c:v>
                </c:pt>
                <c:pt idx="131">
                  <c:v>0.80988410272369449</c:v>
                </c:pt>
                <c:pt idx="132">
                  <c:v>0.81577550894522877</c:v>
                </c:pt>
                <c:pt idx="133">
                  <c:v>0.82152186225735391</c:v>
                </c:pt>
                <c:pt idx="134">
                  <c:v>0.82712477351062241</c:v>
                </c:pt>
                <c:pt idx="135">
                  <c:v>0.83258593456590091</c:v>
                </c:pt>
                <c:pt idx="136">
                  <c:v>0.8379071261250487</c:v>
                </c:pt>
                <c:pt idx="137">
                  <c:v>0.84309021030111175</c:v>
                </c:pt>
                <c:pt idx="138">
                  <c:v>0.84813712341868785</c:v>
                </c:pt>
                <c:pt idx="139">
                  <c:v>0.85304986905161917</c:v>
                </c:pt>
                <c:pt idx="140">
                  <c:v>0.85783051130372223</c:v>
                </c:pt>
                <c:pt idx="141">
                  <c:v>0.86248116833692678</c:v>
                </c:pt>
                <c:pt idx="142">
                  <c:v>0.86700400614994133</c:v>
                </c:pt>
                <c:pt idx="143">
                  <c:v>0.87140123260940394</c:v>
                </c:pt>
                <c:pt idx="144">
                  <c:v>0.8756751175469939</c:v>
                </c:pt>
                <c:pt idx="145">
                  <c:v>0.8798278892214223</c:v>
                </c:pt>
                <c:pt idx="146">
                  <c:v>0.88386186937603051</c:v>
                </c:pt>
                <c:pt idx="147">
                  <c:v>0.88777937885919511</c:v>
                </c:pt>
                <c:pt idx="148">
                  <c:v>0.89158275434460166</c:v>
                </c:pt>
                <c:pt idx="149">
                  <c:v>0.89527434386513338</c:v>
                </c:pt>
                <c:pt idx="150">
                  <c:v>0.89885650258733385</c:v>
                </c:pt>
                <c:pt idx="151">
                  <c:v>0.90233158882199083</c:v>
                </c:pt>
                <c:pt idx="152">
                  <c:v>0.90570196026590222</c:v>
                </c:pt>
                <c:pt idx="153">
                  <c:v>0.90896997046947792</c:v>
                </c:pt>
                <c:pt idx="154">
                  <c:v>0.91213796552446225</c:v>
                </c:pt>
                <c:pt idx="155">
                  <c:v>0.91520831501279132</c:v>
                </c:pt>
                <c:pt idx="156">
                  <c:v>0.91818327924465537</c:v>
                </c:pt>
                <c:pt idx="157">
                  <c:v>0.92106519292698441</c:v>
                </c:pt>
                <c:pt idx="158">
                  <c:v>0.92385634352058166</c:v>
                </c:pt>
                <c:pt idx="159">
                  <c:v>0.92655899756408933</c:v>
                </c:pt>
                <c:pt idx="160">
                  <c:v>0.92917539854954134</c:v>
                </c:pt>
                <c:pt idx="161">
                  <c:v>0.93170776497201069</c:v>
                </c:pt>
                <c:pt idx="162">
                  <c:v>0.93415828854637795</c:v>
                </c:pt>
                <c:pt idx="163">
                  <c:v>0.93652913258428117</c:v>
                </c:pt>
                <c:pt idx="164">
                  <c:v>0.93882243052431091</c:v>
                </c:pt>
                <c:pt idx="165">
                  <c:v>0.94104032690274964</c:v>
                </c:pt>
                <c:pt idx="166">
                  <c:v>0.94318481429885603</c:v>
                </c:pt>
                <c:pt idx="167">
                  <c:v>0.94525796522465821</c:v>
                </c:pt>
                <c:pt idx="168">
                  <c:v>0.94726178189004018</c:v>
                </c:pt>
                <c:pt idx="169">
                  <c:v>0.94919823135670722</c:v>
                </c:pt>
                <c:pt idx="170">
                  <c:v>0.95106924484750632</c:v>
                </c:pt>
                <c:pt idx="171">
                  <c:v>0.95287671716305655</c:v>
                </c:pt>
                <c:pt idx="172">
                  <c:v>0.95462250619966604</c:v>
                </c:pt>
                <c:pt idx="173">
                  <c:v>0.95630843256267661</c:v>
                </c:pt>
                <c:pt idx="174">
                  <c:v>0.95793632816187513</c:v>
                </c:pt>
                <c:pt idx="175">
                  <c:v>0.95950784835977532</c:v>
                </c:pt>
                <c:pt idx="176">
                  <c:v>0.96102474250477821</c:v>
                </c:pt>
                <c:pt idx="177">
                  <c:v>0.962488680010126</c:v>
                </c:pt>
                <c:pt idx="178">
                  <c:v>0.9639012923138619</c:v>
                </c:pt>
                <c:pt idx="179">
                  <c:v>0.96526417295215505</c:v>
                </c:pt>
                <c:pt idx="180">
                  <c:v>0.96657887769209139</c:v>
                </c:pt>
                <c:pt idx="181">
                  <c:v>0.96784692471955758</c:v>
                </c:pt>
                <c:pt idx="182">
                  <c:v>0.96906979487799971</c:v>
                </c:pt>
                <c:pt idx="183">
                  <c:v>0.97024899236119411</c:v>
                </c:pt>
                <c:pt idx="184">
                  <c:v>0.97138581252408185</c:v>
                </c:pt>
                <c:pt idx="185">
                  <c:v>0.97248167852639011</c:v>
                </c:pt>
                <c:pt idx="186">
                  <c:v>0.97353792522853166</c:v>
                </c:pt>
                <c:pt idx="187">
                  <c:v>0.97455585197931904</c:v>
                </c:pt>
                <c:pt idx="188">
                  <c:v>0.97553672308205608</c:v>
                </c:pt>
                <c:pt idx="189">
                  <c:v>0.97648176828706412</c:v>
                </c:pt>
                <c:pt idx="190">
                  <c:v>0.9773921833078193</c:v>
                </c:pt>
                <c:pt idx="191">
                  <c:v>0.97826919848050486</c:v>
                </c:pt>
                <c:pt idx="192">
                  <c:v>0.97911381649579499</c:v>
                </c:pt>
                <c:pt idx="193">
                  <c:v>0.97992719385699278</c:v>
                </c:pt>
                <c:pt idx="194">
                  <c:v>0.98071039577997332</c:v>
                </c:pt>
                <c:pt idx="195">
                  <c:v>0.98146445629676338</c:v>
                </c:pt>
                <c:pt idx="196">
                  <c:v>0.98219037886251082</c:v>
                </c:pt>
                <c:pt idx="197">
                  <c:v>0.9828891369703695</c:v>
                </c:pt>
                <c:pt idx="198">
                  <c:v>0.98356174524725348</c:v>
                </c:pt>
                <c:pt idx="199">
                  <c:v>0.98420898771160437</c:v>
                </c:pt>
                <c:pt idx="200">
                  <c:v>0.98483181372854756</c:v>
                </c:pt>
                <c:pt idx="201">
                  <c:v>0.98543108328412932</c:v>
                </c:pt>
                <c:pt idx="202">
                  <c:v>0.98600762954390664</c:v>
                </c:pt>
                <c:pt idx="203">
                  <c:v>0.98656225948303455</c:v>
                </c:pt>
                <c:pt idx="204">
                  <c:v>0.9870957545144603</c:v>
                </c:pt>
                <c:pt idx="205">
                  <c:v>0.98760894704639346</c:v>
                </c:pt>
                <c:pt idx="206">
                  <c:v>0.98810242709999774</c:v>
                </c:pt>
                <c:pt idx="207">
                  <c:v>0.98857697036736225</c:v>
                </c:pt>
                <c:pt idx="208">
                  <c:v>0.98903326230281441</c:v>
                </c:pt>
                <c:pt idx="209">
                  <c:v>0.98947196588177322</c:v>
                </c:pt>
                <c:pt idx="210">
                  <c:v>0.98989372219898608</c:v>
                </c:pt>
                <c:pt idx="211">
                  <c:v>0.99029915105937061</c:v>
                </c:pt>
                <c:pt idx="212">
                  <c:v>0.99068893580610251</c:v>
                </c:pt>
                <c:pt idx="213">
                  <c:v>0.99106349707375441</c:v>
                </c:pt>
                <c:pt idx="214">
                  <c:v>0.99142346933964298</c:v>
                </c:pt>
                <c:pt idx="215">
                  <c:v>0.9917693930621837</c:v>
                </c:pt>
                <c:pt idx="216">
                  <c:v>0.99210179023900313</c:v>
                </c:pt>
                <c:pt idx="217">
                  <c:v>0.9924211649441711</c:v>
                </c:pt>
                <c:pt idx="218">
                  <c:v>0.99272808934319301</c:v>
                </c:pt>
                <c:pt idx="219">
                  <c:v>0.99302287211742091</c:v>
                </c:pt>
                <c:pt idx="220">
                  <c:v>0.99330604323307081</c:v>
                </c:pt>
                <c:pt idx="221">
                  <c:v>0.993578040298434</c:v>
                </c:pt>
                <c:pt idx="222">
                  <c:v>0.99383928553259304</c:v>
                </c:pt>
                <c:pt idx="223">
                  <c:v>0.9940901862403474</c:v>
                </c:pt>
                <c:pt idx="224">
                  <c:v>0.99433122414560648</c:v>
                </c:pt>
                <c:pt idx="225">
                  <c:v>0.99456261012361036</c:v>
                </c:pt>
                <c:pt idx="226">
                  <c:v>0.99478478943978921</c:v>
                </c:pt>
                <c:pt idx="227">
                  <c:v>0.99499811432676144</c:v>
                </c:pt>
                <c:pt idx="228">
                  <c:v>0.99520292431804502</c:v>
                </c:pt>
                <c:pt idx="229">
                  <c:v>0.99539954665894925</c:v>
                </c:pt>
                <c:pt idx="230">
                  <c:v>0.99558839077615169</c:v>
                </c:pt>
                <c:pt idx="231">
                  <c:v>0.99576958217860523</c:v>
                </c:pt>
                <c:pt idx="232">
                  <c:v>0.99594349868269594</c:v>
                </c:pt>
                <c:pt idx="233">
                  <c:v>0.99611042232276159</c:v>
                </c:pt>
                <c:pt idx="234">
                  <c:v>0.99627062474434058</c:v>
                </c:pt>
                <c:pt idx="235">
                  <c:v>0.9964243675536486</c:v>
                </c:pt>
                <c:pt idx="236">
                  <c:v>0.99657200352391229</c:v>
                </c:pt>
                <c:pt idx="237">
                  <c:v>0.99671358336702343</c:v>
                </c:pt>
                <c:pt idx="238">
                  <c:v>0.99684943227428269</c:v>
                </c:pt>
                <c:pt idx="239">
                  <c:v>0.99697977503008439</c:v>
                </c:pt>
                <c:pt idx="240">
                  <c:v>0.99710482798326794</c:v>
                </c:pt>
                <c:pt idx="241">
                  <c:v>0.99722489901394618</c:v>
                </c:pt>
                <c:pt idx="242">
                  <c:v>0.99733999853098165</c:v>
                </c:pt>
                <c:pt idx="243">
                  <c:v>0.99745041023663339</c:v>
                </c:pt>
                <c:pt idx="244">
                  <c:v>0.99755631960953672</c:v>
                </c:pt>
                <c:pt idx="245">
                  <c:v>0.99765790507211782</c:v>
                </c:pt>
                <c:pt idx="246">
                  <c:v>0.99775533824156504</c:v>
                </c:pt>
                <c:pt idx="247">
                  <c:v>0.99784889307602154</c:v>
                </c:pt>
                <c:pt idx="248">
                  <c:v>0.99793852013303541</c:v>
                </c:pt>
                <c:pt idx="249">
                  <c:v>0.99802447193845611</c:v>
                </c:pt>
                <c:pt idx="250">
                  <c:v>0.99810689526503305</c:v>
                </c:pt>
                <c:pt idx="251">
                  <c:v>0.99818593122016164</c:v>
                </c:pt>
                <c:pt idx="252">
                  <c:v>0.99826182536072461</c:v>
                </c:pt>
                <c:pt idx="253">
                  <c:v>0.99833449754314807</c:v>
                </c:pt>
                <c:pt idx="254">
                  <c:v>0.99840417428262496</c:v>
                </c:pt>
                <c:pt idx="255">
                  <c:v>0.998470976039321</c:v>
                </c:pt>
                <c:pt idx="256">
                  <c:v>0.99853501857362725</c:v>
                </c:pt>
                <c:pt idx="257">
                  <c:v>0.99859652496342133</c:v>
                </c:pt>
                <c:pt idx="258">
                  <c:v>0.99865538739396786</c:v>
                </c:pt>
                <c:pt idx="259">
                  <c:v>0.99871181191077152</c:v>
                </c:pt>
                <c:pt idx="260">
                  <c:v>0.99876589717229824</c:v>
                </c:pt>
                <c:pt idx="261">
                  <c:v>0.99881773795064943</c:v>
                </c:pt>
                <c:pt idx="262">
                  <c:v>0.99886753977777898</c:v>
                </c:pt>
                <c:pt idx="263">
                  <c:v>0.99891516982771844</c:v>
                </c:pt>
                <c:pt idx="264">
                  <c:v>0.99896081829276073</c:v>
                </c:pt>
                <c:pt idx="265">
                  <c:v>0.99900456582217301</c:v>
                </c:pt>
                <c:pt idx="266">
                  <c:v>0.99904648986074851</c:v>
                </c:pt>
                <c:pt idx="267">
                  <c:v>0.99908678247232641</c:v>
                </c:pt>
                <c:pt idx="268">
                  <c:v>0.99912528815950596</c:v>
                </c:pt>
                <c:pt idx="269">
                  <c:v>0.99916218507927501</c:v>
                </c:pt>
                <c:pt idx="270">
                  <c:v>0.99919753904540243</c:v>
                </c:pt>
                <c:pt idx="271">
                  <c:v>0.99923152661054215</c:v>
                </c:pt>
                <c:pt idx="272">
                  <c:v>0.99926398958406648</c:v>
                </c:pt>
                <c:pt idx="273">
                  <c:v>0.99929509200156419</c:v>
                </c:pt>
                <c:pt idx="274">
                  <c:v>0.9993248897361221</c:v>
                </c:pt>
                <c:pt idx="275">
                  <c:v>0.99935343641089514</c:v>
                </c:pt>
                <c:pt idx="276">
                  <c:v>0.99938090087685316</c:v>
                </c:pt>
                <c:pt idx="277">
                  <c:v>0.9994071054563497</c:v>
                </c:pt>
                <c:pt idx="278">
                  <c:v>0.9994322075310248</c:v>
                </c:pt>
                <c:pt idx="279">
                  <c:v>0.99945625257214155</c:v>
                </c:pt>
                <c:pt idx="280">
                  <c:v>0.99947928420829624</c:v>
                </c:pt>
                <c:pt idx="281">
                  <c:v>0.99950134429813087</c:v>
                </c:pt>
                <c:pt idx="282">
                  <c:v>0.99952247300033226</c:v>
                </c:pt>
                <c:pt idx="283">
                  <c:v>0.99954270884099161</c:v>
                </c:pt>
                <c:pt idx="284">
                  <c:v>0.99956208877843067</c:v>
                </c:pt>
                <c:pt idx="285">
                  <c:v>0.9995806482655728</c:v>
                </c:pt>
                <c:pt idx="286">
                  <c:v>0.99959842130994681</c:v>
                </c:pt>
                <c:pt idx="287">
                  <c:v>0.99961544053140516</c:v>
                </c:pt>
                <c:pt idx="288">
                  <c:v>0.99963173721763787</c:v>
                </c:pt>
                <c:pt idx="289">
                  <c:v>0.99964734137755606</c:v>
                </c:pt>
                <c:pt idx="290">
                  <c:v>0.99966228179262606</c:v>
                </c:pt>
                <c:pt idx="291">
                  <c:v>0.99967658606621823</c:v>
                </c:pt>
                <c:pt idx="292">
                  <c:v>0.99969028067105348</c:v>
                </c:pt>
                <c:pt idx="293">
                  <c:v>0.99970339099479477</c:v>
                </c:pt>
                <c:pt idx="294">
                  <c:v>0.99971594138387865</c:v>
                </c:pt>
              </c:numCache>
            </c:numRef>
          </c:yVal>
          <c:smooth val="1"/>
        </c:ser>
        <c:dLbls>
          <c:showLegendKey val="0"/>
          <c:showVal val="0"/>
          <c:showCatName val="0"/>
          <c:showSerName val="0"/>
          <c:showPercent val="0"/>
          <c:showBubbleSize val="0"/>
        </c:dLbls>
        <c:axId val="175062968"/>
        <c:axId val="175063360"/>
      </c:scatterChart>
      <c:valAx>
        <c:axId val="175062968"/>
        <c:scaling>
          <c:logBase val="10"/>
          <c:orientation val="minMax"/>
          <c:max val="100000"/>
          <c:min val="1000"/>
        </c:scaling>
        <c:delete val="0"/>
        <c:axPos val="b"/>
        <c:majorGridlines>
          <c:spPr>
            <a:ln w="9525" cap="flat" cmpd="sng" algn="ctr">
              <a:solidFill>
                <a:schemeClr val="tx1">
                  <a:lumMod val="15000"/>
                  <a:lumOff val="85000"/>
                </a:schemeClr>
              </a:solidFill>
              <a:round/>
            </a:ln>
            <a:effectLst/>
          </c:spPr>
        </c:majorGridlines>
        <c:minorGridlines>
          <c:spPr>
            <a:ln w="9525" cap="flat" cmpd="sng" algn="ctr">
              <a:solidFill>
                <a:schemeClr val="tx1"/>
              </a:solidFill>
              <a:round/>
            </a:ln>
            <a:effectLst/>
          </c:spPr>
        </c:minorGridlines>
        <c:title>
          <c:tx>
            <c:rich>
              <a:bodyPr rot="0" spcFirstLastPara="1" vertOverflow="ellipsis" vert="horz" wrap="square" anchor="ctr" anchorCtr="1"/>
              <a:lstStyle/>
              <a:p>
                <a:pPr>
                  <a:defRPr sz="2400" b="0" i="0" u="none" strike="noStrike" kern="1200" baseline="0">
                    <a:solidFill>
                      <a:schemeClr val="tx1"/>
                    </a:solidFill>
                    <a:latin typeface="+mn-lt"/>
                    <a:ea typeface="+mn-ea"/>
                    <a:cs typeface="+mn-cs"/>
                  </a:defRPr>
                </a:pPr>
                <a:r>
                  <a:rPr lang="en-US" sz="2400" dirty="0">
                    <a:solidFill>
                      <a:schemeClr val="tx1"/>
                    </a:solidFill>
                    <a:sym typeface="Symbol" panose="05050102010706020507" pitchFamily="18" charset="2"/>
                  </a:rPr>
                  <a:t>T, m</a:t>
                </a:r>
                <a:r>
                  <a:rPr lang="en-US" sz="2400" baseline="0" dirty="0">
                    <a:solidFill>
                      <a:schemeClr val="tx1"/>
                    </a:solidFill>
                    <a:sym typeface="Symbol" panose="05050102010706020507" pitchFamily="18" charset="2"/>
                  </a:rPr>
                  <a:t>-K</a:t>
                </a:r>
                <a:endParaRPr lang="en-US" sz="2400" dirty="0">
                  <a:solidFill>
                    <a:schemeClr val="tx1"/>
                  </a:solidFill>
                </a:endParaRPr>
              </a:p>
            </c:rich>
          </c:tx>
          <c:layout/>
          <c:overlay val="0"/>
          <c:spPr>
            <a:noFill/>
            <a:ln>
              <a:noFill/>
            </a:ln>
            <a:effectLst/>
          </c:spPr>
          <c:txPr>
            <a:bodyPr rot="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title>
        <c:numFmt formatCode="General" sourceLinked="1"/>
        <c:majorTickMark val="in"/>
        <c:minorTickMark val="in"/>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solidFill>
                <a:latin typeface="+mn-lt"/>
                <a:ea typeface="+mn-ea"/>
                <a:cs typeface="+mn-cs"/>
              </a:defRPr>
            </a:pPr>
            <a:endParaRPr lang="en-US"/>
          </a:p>
        </c:txPr>
        <c:crossAx val="175063360"/>
        <c:crosses val="autoZero"/>
        <c:crossBetween val="midCat"/>
      </c:valAx>
      <c:valAx>
        <c:axId val="175063360"/>
        <c:scaling>
          <c:orientation val="minMax"/>
          <c:max val="1"/>
        </c:scaling>
        <c:delete val="0"/>
        <c:axPos val="l"/>
        <c:majorGridlines>
          <c:spPr>
            <a:ln w="9525" cap="flat" cmpd="sng" algn="ctr">
              <a:solidFill>
                <a:schemeClr val="tx1"/>
              </a:solidFill>
              <a:round/>
            </a:ln>
            <a:effectLst/>
          </c:spPr>
        </c:majorGridlines>
        <c:title>
          <c:tx>
            <c:rich>
              <a:bodyPr rot="-5400000" spcFirstLastPara="1" vertOverflow="ellipsis" vert="horz" wrap="square" anchor="ctr" anchorCtr="1"/>
              <a:lstStyle/>
              <a:p>
                <a:pPr>
                  <a:defRPr sz="2400" b="0" i="0" u="none" strike="noStrike" kern="1200" baseline="0">
                    <a:solidFill>
                      <a:schemeClr val="tx1"/>
                    </a:solidFill>
                    <a:latin typeface="+mn-lt"/>
                    <a:ea typeface="+mn-ea"/>
                    <a:cs typeface="+mn-cs"/>
                  </a:defRPr>
                </a:pPr>
                <a:r>
                  <a:rPr lang="en-US" sz="2400" dirty="0">
                    <a:solidFill>
                      <a:schemeClr val="tx1"/>
                    </a:solidFill>
                  </a:rPr>
                  <a:t>Fraction of Total </a:t>
                </a:r>
                <a:r>
                  <a:rPr lang="en-US" sz="2400" dirty="0" smtClean="0">
                    <a:solidFill>
                      <a:schemeClr val="tx1"/>
                    </a:solidFill>
                  </a:rPr>
                  <a:t>Energy,</a:t>
                </a:r>
                <a:r>
                  <a:rPr lang="en-US" sz="2400" baseline="0" dirty="0" smtClean="0">
                    <a:solidFill>
                      <a:schemeClr val="tx1"/>
                    </a:solidFill>
                  </a:rPr>
                  <a:t> </a:t>
                </a:r>
                <a:r>
                  <a:rPr lang="en-US" sz="2400" i="1" baseline="0" dirty="0" smtClean="0">
                    <a:solidFill>
                      <a:schemeClr val="tx1"/>
                    </a:solidFill>
                  </a:rPr>
                  <a:t>F</a:t>
                </a:r>
                <a:r>
                  <a:rPr lang="en-US" sz="2400" i="1" baseline="-25000" dirty="0" smtClean="0">
                    <a:solidFill>
                      <a:schemeClr val="tx1"/>
                    </a:solidFill>
                  </a:rPr>
                  <a:t>0</a:t>
                </a:r>
                <a:r>
                  <a:rPr lang="en-US" sz="2400" i="1" baseline="-25000" dirty="0" smtClean="0">
                    <a:solidFill>
                      <a:schemeClr val="tx1"/>
                    </a:solidFill>
                    <a:sym typeface="Symbol" panose="05050102010706020507" pitchFamily="18" charset="2"/>
                  </a:rPr>
                  <a:t></a:t>
                </a:r>
                <a:endParaRPr lang="en-US" sz="2400" i="1" baseline="-25000" dirty="0">
                  <a:solidFill>
                    <a:schemeClr val="tx1"/>
                  </a:solidFill>
                </a:endParaRPr>
              </a:p>
            </c:rich>
          </c:tx>
          <c:layout/>
          <c:overlay val="0"/>
          <c:spPr>
            <a:noFill/>
            <a:ln>
              <a:noFill/>
            </a:ln>
            <a:effectLst/>
          </c:spPr>
          <c:txPr>
            <a:bodyPr rot="-540000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solidFill>
                <a:latin typeface="+mn-lt"/>
                <a:ea typeface="+mn-ea"/>
                <a:cs typeface="+mn-cs"/>
              </a:defRPr>
            </a:pPr>
            <a:endParaRPr lang="en-US"/>
          </a:p>
        </c:txPr>
        <c:crossAx val="175062968"/>
        <c:crosses val="autoZero"/>
        <c:crossBetween val="midCat"/>
        <c:majorUnit val="0.2"/>
      </c:valAx>
      <c: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545767463946798"/>
          <c:y val="8.5826735767280379E-2"/>
          <c:w val="0.76501068426387997"/>
          <c:h val="0.79576861259408727"/>
        </c:manualLayout>
      </c:layout>
      <c:scatterChart>
        <c:scatterStyle val="smoothMarker"/>
        <c:varyColors val="0"/>
        <c:ser>
          <c:idx val="0"/>
          <c:order val="0"/>
          <c:spPr>
            <a:ln w="19050" cap="rnd">
              <a:solidFill>
                <a:schemeClr val="accent1"/>
              </a:solidFill>
              <a:round/>
            </a:ln>
            <a:effectLst/>
          </c:spPr>
          <c:marker>
            <c:symbol val="none"/>
          </c:marker>
          <c:xVal>
            <c:numRef>
              <c:f>'Fraction Flux'!$A$6:$A$300</c:f>
              <c:numCache>
                <c:formatCode>General</c:formatCode>
                <c:ptCount val="295"/>
                <c:pt idx="0">
                  <c:v>1000</c:v>
                </c:pt>
                <c:pt idx="1">
                  <c:v>1014.9999999999999</c:v>
                </c:pt>
                <c:pt idx="2">
                  <c:v>1030.2249999999997</c:v>
                </c:pt>
                <c:pt idx="3">
                  <c:v>1045.6783749999995</c:v>
                </c:pt>
                <c:pt idx="4">
                  <c:v>1061.3635506249993</c:v>
                </c:pt>
                <c:pt idx="5">
                  <c:v>1077.2840038843742</c:v>
                </c:pt>
                <c:pt idx="6">
                  <c:v>1093.4432639426398</c:v>
                </c:pt>
                <c:pt idx="7">
                  <c:v>1109.8449129017793</c:v>
                </c:pt>
                <c:pt idx="8">
                  <c:v>1126.4925865953057</c:v>
                </c:pt>
                <c:pt idx="9">
                  <c:v>1143.3899753942353</c:v>
                </c:pt>
                <c:pt idx="10">
                  <c:v>1160.5408250251487</c:v>
                </c:pt>
                <c:pt idx="11">
                  <c:v>1177.9489374005259</c:v>
                </c:pt>
                <c:pt idx="12">
                  <c:v>1195.6181714615336</c:v>
                </c:pt>
                <c:pt idx="13">
                  <c:v>1213.5524440334566</c:v>
                </c:pt>
                <c:pt idx="14">
                  <c:v>1231.7557306939584</c:v>
                </c:pt>
                <c:pt idx="15">
                  <c:v>1250.2320666543676</c:v>
                </c:pt>
                <c:pt idx="16">
                  <c:v>1268.9855476541829</c:v>
                </c:pt>
                <c:pt idx="17">
                  <c:v>1288.0203308689956</c:v>
                </c:pt>
                <c:pt idx="18">
                  <c:v>1307.3406358320306</c:v>
                </c:pt>
                <c:pt idx="19">
                  <c:v>1326.950745369511</c:v>
                </c:pt>
                <c:pt idx="20">
                  <c:v>1346.8550065500535</c:v>
                </c:pt>
                <c:pt idx="21">
                  <c:v>1367.0578316483043</c:v>
                </c:pt>
                <c:pt idx="22">
                  <c:v>1387.5636991230288</c:v>
                </c:pt>
                <c:pt idx="23">
                  <c:v>1408.377154609874</c:v>
                </c:pt>
                <c:pt idx="24">
                  <c:v>1429.5028119290218</c:v>
                </c:pt>
                <c:pt idx="25">
                  <c:v>1450.945354107957</c:v>
                </c:pt>
                <c:pt idx="26">
                  <c:v>1472.7095344195761</c:v>
                </c:pt>
                <c:pt idx="27">
                  <c:v>1494.8001774358697</c:v>
                </c:pt>
                <c:pt idx="28">
                  <c:v>1517.2221800974075</c:v>
                </c:pt>
                <c:pt idx="29">
                  <c:v>1539.9805127988684</c:v>
                </c:pt>
                <c:pt idx="30">
                  <c:v>1563.0802204908514</c:v>
                </c:pt>
                <c:pt idx="31">
                  <c:v>1586.526423798214</c:v>
                </c:pt>
                <c:pt idx="32">
                  <c:v>1610.324320155187</c:v>
                </c:pt>
                <c:pt idx="33">
                  <c:v>1634.4791849575147</c:v>
                </c:pt>
                <c:pt idx="34">
                  <c:v>1658.9963727318773</c:v>
                </c:pt>
                <c:pt idx="35">
                  <c:v>1683.8813183228553</c:v>
                </c:pt>
                <c:pt idx="36">
                  <c:v>1709.1395380976981</c:v>
                </c:pt>
                <c:pt idx="37">
                  <c:v>1734.7766311691635</c:v>
                </c:pt>
                <c:pt idx="38">
                  <c:v>1760.7982806367008</c:v>
                </c:pt>
                <c:pt idx="39">
                  <c:v>1787.2102548462512</c:v>
                </c:pt>
                <c:pt idx="40">
                  <c:v>1814.0184086689449</c:v>
                </c:pt>
                <c:pt idx="41">
                  <c:v>1841.2286847989787</c:v>
                </c:pt>
                <c:pt idx="42">
                  <c:v>1868.8471150709634</c:v>
                </c:pt>
                <c:pt idx="43">
                  <c:v>1896.8798217970277</c:v>
                </c:pt>
                <c:pt idx="44">
                  <c:v>1925.3330191239829</c:v>
                </c:pt>
                <c:pt idx="45">
                  <c:v>1954.2130144108426</c:v>
                </c:pt>
                <c:pt idx="46">
                  <c:v>1983.5262096270051</c:v>
                </c:pt>
                <c:pt idx="47">
                  <c:v>2013.27910277141</c:v>
                </c:pt>
                <c:pt idx="48">
                  <c:v>2043.4782893129809</c:v>
                </c:pt>
                <c:pt idx="49">
                  <c:v>2074.1304636526756</c:v>
                </c:pt>
                <c:pt idx="50">
                  <c:v>2105.2424206074656</c:v>
                </c:pt>
                <c:pt idx="51">
                  <c:v>2136.8210569165776</c:v>
                </c:pt>
                <c:pt idx="52">
                  <c:v>2168.8733727703261</c:v>
                </c:pt>
                <c:pt idx="53">
                  <c:v>2201.4064733618807</c:v>
                </c:pt>
                <c:pt idx="54">
                  <c:v>2234.4275704623087</c:v>
                </c:pt>
                <c:pt idx="55">
                  <c:v>2267.9439840192431</c:v>
                </c:pt>
                <c:pt idx="56">
                  <c:v>2301.9631437795315</c:v>
                </c:pt>
                <c:pt idx="57">
                  <c:v>2336.4925909362241</c:v>
                </c:pt>
                <c:pt idx="58">
                  <c:v>2371.5399798002672</c:v>
                </c:pt>
                <c:pt idx="59">
                  <c:v>2407.113079497271</c:v>
                </c:pt>
                <c:pt idx="60">
                  <c:v>2443.2197756897299</c:v>
                </c:pt>
                <c:pt idx="61">
                  <c:v>2479.8680723250754</c:v>
                </c:pt>
                <c:pt idx="62">
                  <c:v>2517.0660934099515</c:v>
                </c:pt>
                <c:pt idx="63">
                  <c:v>2554.8220848111005</c:v>
                </c:pt>
                <c:pt idx="64">
                  <c:v>2593.1444160832666</c:v>
                </c:pt>
                <c:pt idx="65">
                  <c:v>2632.0415823245153</c:v>
                </c:pt>
                <c:pt idx="66">
                  <c:v>2671.5222060593828</c:v>
                </c:pt>
                <c:pt idx="67">
                  <c:v>2711.5950391502734</c:v>
                </c:pt>
                <c:pt idx="68">
                  <c:v>2752.2689647375273</c:v>
                </c:pt>
                <c:pt idx="69">
                  <c:v>2793.5529992085899</c:v>
                </c:pt>
                <c:pt idx="70">
                  <c:v>2835.4562941967183</c:v>
                </c:pt>
                <c:pt idx="71">
                  <c:v>2877.988138609669</c:v>
                </c:pt>
                <c:pt idx="72">
                  <c:v>2921.157960688814</c:v>
                </c:pt>
                <c:pt idx="73">
                  <c:v>2964.975330099146</c:v>
                </c:pt>
                <c:pt idx="74">
                  <c:v>3009.4499600506329</c:v>
                </c:pt>
                <c:pt idx="75">
                  <c:v>3054.591709451392</c:v>
                </c:pt>
                <c:pt idx="76">
                  <c:v>3100.4105850931628</c:v>
                </c:pt>
                <c:pt idx="77">
                  <c:v>3146.9167438695599</c:v>
                </c:pt>
                <c:pt idx="78">
                  <c:v>3194.1204950276028</c:v>
                </c:pt>
                <c:pt idx="79">
                  <c:v>3242.0323024530167</c:v>
                </c:pt>
                <c:pt idx="80">
                  <c:v>3290.6627869898116</c:v>
                </c:pt>
                <c:pt idx="81">
                  <c:v>3340.0227287946586</c:v>
                </c:pt>
                <c:pt idx="82">
                  <c:v>3390.1230697265783</c:v>
                </c:pt>
                <c:pt idx="83">
                  <c:v>3440.9749157724764</c:v>
                </c:pt>
                <c:pt idx="84">
                  <c:v>3492.5895395090633</c:v>
                </c:pt>
                <c:pt idx="85">
                  <c:v>3544.9783826016987</c:v>
                </c:pt>
                <c:pt idx="86">
                  <c:v>3598.1530583407239</c:v>
                </c:pt>
                <c:pt idx="87">
                  <c:v>3652.1253542158342</c:v>
                </c:pt>
                <c:pt idx="88">
                  <c:v>3706.9072345290715</c:v>
                </c:pt>
                <c:pt idx="89">
                  <c:v>3762.5108430470073</c:v>
                </c:pt>
                <c:pt idx="90">
                  <c:v>3818.9485056927119</c:v>
                </c:pt>
                <c:pt idx="91">
                  <c:v>3876.2327332781024</c:v>
                </c:pt>
                <c:pt idx="92">
                  <c:v>3934.3762242772736</c:v>
                </c:pt>
                <c:pt idx="93">
                  <c:v>3993.3918676414323</c:v>
                </c:pt>
                <c:pt idx="94">
                  <c:v>4053.2927456560533</c:v>
                </c:pt>
                <c:pt idx="95">
                  <c:v>4114.0921368408935</c:v>
                </c:pt>
                <c:pt idx="96">
                  <c:v>4175.8035188935064</c:v>
                </c:pt>
                <c:pt idx="97">
                  <c:v>4238.4405716769088</c:v>
                </c:pt>
                <c:pt idx="98">
                  <c:v>4302.0171802520617</c:v>
                </c:pt>
                <c:pt idx="99">
                  <c:v>4366.5474379558418</c:v>
                </c:pt>
                <c:pt idx="100">
                  <c:v>4432.0456495251792</c:v>
                </c:pt>
                <c:pt idx="101">
                  <c:v>4498.5263342680564</c:v>
                </c:pt>
                <c:pt idx="102">
                  <c:v>4566.0042292820772</c:v>
                </c:pt>
                <c:pt idx="103">
                  <c:v>4634.4942927213078</c:v>
                </c:pt>
                <c:pt idx="104">
                  <c:v>4704.0117071121267</c:v>
                </c:pt>
                <c:pt idx="105">
                  <c:v>4774.5718827188084</c:v>
                </c:pt>
                <c:pt idx="106">
                  <c:v>4846.1904609595904</c:v>
                </c:pt>
                <c:pt idx="107">
                  <c:v>4918.8833178739842</c:v>
                </c:pt>
                <c:pt idx="108">
                  <c:v>4992.6665676420935</c:v>
                </c:pt>
                <c:pt idx="109">
                  <c:v>5067.5565661567243</c:v>
                </c:pt>
                <c:pt idx="110">
                  <c:v>5143.5699146490751</c:v>
                </c:pt>
                <c:pt idx="111">
                  <c:v>5220.7234633688104</c:v>
                </c:pt>
                <c:pt idx="112">
                  <c:v>5299.0343153193417</c:v>
                </c:pt>
                <c:pt idx="113">
                  <c:v>5378.5198300491311</c:v>
                </c:pt>
                <c:pt idx="114">
                  <c:v>5459.1976274998678</c:v>
                </c:pt>
                <c:pt idx="115">
                  <c:v>5541.0855919123651</c:v>
                </c:pt>
                <c:pt idx="116">
                  <c:v>5624.20187579105</c:v>
                </c:pt>
                <c:pt idx="117">
                  <c:v>5708.5649039279151</c:v>
                </c:pt>
                <c:pt idx="118">
                  <c:v>5794.193377486833</c:v>
                </c:pt>
                <c:pt idx="119">
                  <c:v>5881.1062781491346</c:v>
                </c:pt>
                <c:pt idx="120">
                  <c:v>5969.3228723213706</c:v>
                </c:pt>
                <c:pt idx="121">
                  <c:v>6058.8627154061905</c:v>
                </c:pt>
                <c:pt idx="122">
                  <c:v>6149.7456561372828</c:v>
                </c:pt>
                <c:pt idx="123">
                  <c:v>6241.9918409793418</c:v>
                </c:pt>
                <c:pt idx="124">
                  <c:v>6335.6217185940313</c:v>
                </c:pt>
                <c:pt idx="125">
                  <c:v>6430.6560443729413</c:v>
                </c:pt>
                <c:pt idx="126">
                  <c:v>6527.1158850385345</c:v>
                </c:pt>
                <c:pt idx="127">
                  <c:v>6625.022623314112</c:v>
                </c:pt>
                <c:pt idx="128">
                  <c:v>6724.3979626638229</c:v>
                </c:pt>
                <c:pt idx="129">
                  <c:v>6825.2639321037796</c:v>
                </c:pt>
                <c:pt idx="130">
                  <c:v>6927.6428910853356</c:v>
                </c:pt>
                <c:pt idx="131">
                  <c:v>7031.5575344516146</c:v>
                </c:pt>
                <c:pt idx="132">
                  <c:v>7137.0308974683885</c:v>
                </c:pt>
                <c:pt idx="133">
                  <c:v>7244.0863609304133</c:v>
                </c:pt>
                <c:pt idx="134">
                  <c:v>7352.7476563443688</c:v>
                </c:pt>
                <c:pt idx="135">
                  <c:v>7463.0388711895339</c:v>
                </c:pt>
                <c:pt idx="136">
                  <c:v>7574.9844542573765</c:v>
                </c:pt>
                <c:pt idx="137">
                  <c:v>7688.6092210712368</c:v>
                </c:pt>
                <c:pt idx="138">
                  <c:v>7803.9383593873044</c:v>
                </c:pt>
                <c:pt idx="139">
                  <c:v>7920.9974347781135</c:v>
                </c:pt>
                <c:pt idx="140">
                  <c:v>8039.8123962997843</c:v>
                </c:pt>
                <c:pt idx="141">
                  <c:v>8160.4095822442805</c:v>
                </c:pt>
                <c:pt idx="142">
                  <c:v>8282.8157259779437</c:v>
                </c:pt>
                <c:pt idx="143">
                  <c:v>8407.0579618676129</c:v>
                </c:pt>
                <c:pt idx="144">
                  <c:v>8533.1638312956256</c:v>
                </c:pt>
                <c:pt idx="145">
                  <c:v>8661.161288765059</c:v>
                </c:pt>
                <c:pt idx="146">
                  <c:v>8791.0787080965347</c:v>
                </c:pt>
                <c:pt idx="147">
                  <c:v>8922.9448887179824</c:v>
                </c:pt>
                <c:pt idx="148">
                  <c:v>9056.7890620487506</c:v>
                </c:pt>
                <c:pt idx="149">
                  <c:v>9192.6408979794815</c:v>
                </c:pt>
                <c:pt idx="150">
                  <c:v>9330.530511449173</c:v>
                </c:pt>
                <c:pt idx="151">
                  <c:v>9470.4884691209099</c:v>
                </c:pt>
                <c:pt idx="152">
                  <c:v>9612.5457961577231</c:v>
                </c:pt>
                <c:pt idx="153">
                  <c:v>9756.7339831000882</c:v>
                </c:pt>
                <c:pt idx="154">
                  <c:v>9903.0849928465886</c:v>
                </c:pt>
                <c:pt idx="155">
                  <c:v>10051.631267739287</c:v>
                </c:pt>
                <c:pt idx="156">
                  <c:v>10202.405736755376</c:v>
                </c:pt>
                <c:pt idx="157">
                  <c:v>10355.441822806706</c:v>
                </c:pt>
                <c:pt idx="158">
                  <c:v>10510.773450148805</c:v>
                </c:pt>
                <c:pt idx="159">
                  <c:v>10668.435051901037</c:v>
                </c:pt>
                <c:pt idx="160">
                  <c:v>10828.461577679551</c:v>
                </c:pt>
                <c:pt idx="161">
                  <c:v>10990.888501344743</c:v>
                </c:pt>
                <c:pt idx="162">
                  <c:v>11155.751828864913</c:v>
                </c:pt>
                <c:pt idx="163">
                  <c:v>11323.088106297886</c:v>
                </c:pt>
                <c:pt idx="164">
                  <c:v>11492.934427892353</c:v>
                </c:pt>
                <c:pt idx="165">
                  <c:v>11665.328444310737</c:v>
                </c:pt>
                <c:pt idx="166">
                  <c:v>11840.308370975397</c:v>
                </c:pt>
                <c:pt idx="167">
                  <c:v>12017.912996540028</c:v>
                </c:pt>
                <c:pt idx="168">
                  <c:v>12198.181691488127</c:v>
                </c:pt>
                <c:pt idx="169">
                  <c:v>12381.154416860449</c:v>
                </c:pt>
                <c:pt idx="170">
                  <c:v>12566.871733113354</c:v>
                </c:pt>
                <c:pt idx="171">
                  <c:v>12755.374809110053</c:v>
                </c:pt>
                <c:pt idx="172">
                  <c:v>12946.705431246703</c:v>
                </c:pt>
                <c:pt idx="173">
                  <c:v>13140.906012715403</c:v>
                </c:pt>
                <c:pt idx="174">
                  <c:v>13338.019602906132</c:v>
                </c:pt>
                <c:pt idx="175">
                  <c:v>13538.089896949723</c:v>
                </c:pt>
                <c:pt idx="176">
                  <c:v>13741.161245403968</c:v>
                </c:pt>
                <c:pt idx="177">
                  <c:v>13947.278664085026</c:v>
                </c:pt>
                <c:pt idx="178">
                  <c:v>14156.4878440463</c:v>
                </c:pt>
                <c:pt idx="179">
                  <c:v>14368.835161706993</c:v>
                </c:pt>
                <c:pt idx="180">
                  <c:v>14584.367689132596</c:v>
                </c:pt>
                <c:pt idx="181">
                  <c:v>14803.133204469583</c:v>
                </c:pt>
                <c:pt idx="182">
                  <c:v>15025.180202536625</c:v>
                </c:pt>
                <c:pt idx="183">
                  <c:v>15250.557905574673</c:v>
                </c:pt>
                <c:pt idx="184">
                  <c:v>15479.316274158291</c:v>
                </c:pt>
                <c:pt idx="185">
                  <c:v>15711.506018270664</c:v>
                </c:pt>
                <c:pt idx="186">
                  <c:v>15947.178608544722</c:v>
                </c:pt>
                <c:pt idx="187">
                  <c:v>16186.386287672891</c:v>
                </c:pt>
                <c:pt idx="188">
                  <c:v>16429.182081987983</c:v>
                </c:pt>
                <c:pt idx="189">
                  <c:v>16675.6198132178</c:v>
                </c:pt>
                <c:pt idx="190">
                  <c:v>16925.754110416066</c:v>
                </c:pt>
                <c:pt idx="191">
                  <c:v>17179.640422072305</c:v>
                </c:pt>
                <c:pt idx="192">
                  <c:v>17437.335028403388</c:v>
                </c:pt>
                <c:pt idx="193">
                  <c:v>17698.895053829438</c:v>
                </c:pt>
                <c:pt idx="194">
                  <c:v>17964.378479636878</c:v>
                </c:pt>
                <c:pt idx="195">
                  <c:v>18233.84415683143</c:v>
                </c:pt>
                <c:pt idx="196">
                  <c:v>18507.351819183899</c:v>
                </c:pt>
                <c:pt idx="197">
                  <c:v>18784.962096471656</c:v>
                </c:pt>
                <c:pt idx="198">
                  <c:v>19066.736527918729</c:v>
                </c:pt>
                <c:pt idx="199">
                  <c:v>19352.737575837509</c:v>
                </c:pt>
                <c:pt idx="200">
                  <c:v>19643.028639475069</c:v>
                </c:pt>
                <c:pt idx="201">
                  <c:v>19937.674069067194</c:v>
                </c:pt>
                <c:pt idx="202">
                  <c:v>20236.739180103199</c:v>
                </c:pt>
                <c:pt idx="203">
                  <c:v>20540.290267804747</c:v>
                </c:pt>
                <c:pt idx="204">
                  <c:v>20848.394621821815</c:v>
                </c:pt>
                <c:pt idx="205">
                  <c:v>21161.120541149139</c:v>
                </c:pt>
                <c:pt idx="206">
                  <c:v>21478.537349266375</c:v>
                </c:pt>
                <c:pt idx="207">
                  <c:v>21800.715409505367</c:v>
                </c:pt>
                <c:pt idx="208">
                  <c:v>22127.726140647945</c:v>
                </c:pt>
                <c:pt idx="209">
                  <c:v>22459.642032757663</c:v>
                </c:pt>
                <c:pt idx="210">
                  <c:v>22796.536663249026</c:v>
                </c:pt>
                <c:pt idx="211">
                  <c:v>23138.484713197759</c:v>
                </c:pt>
                <c:pt idx="212">
                  <c:v>23485.561983895721</c:v>
                </c:pt>
                <c:pt idx="213">
                  <c:v>23837.845413654155</c:v>
                </c:pt>
                <c:pt idx="214">
                  <c:v>24195.413094858966</c:v>
                </c:pt>
                <c:pt idx="215">
                  <c:v>24558.34429128185</c:v>
                </c:pt>
                <c:pt idx="216">
                  <c:v>24926.719455651077</c:v>
                </c:pt>
                <c:pt idx="217">
                  <c:v>25300.62024748584</c:v>
                </c:pt>
                <c:pt idx="218">
                  <c:v>25680.129551198126</c:v>
                </c:pt>
                <c:pt idx="219">
                  <c:v>26065.331494466096</c:v>
                </c:pt>
                <c:pt idx="220">
                  <c:v>26456.311466883086</c:v>
                </c:pt>
                <c:pt idx="221">
                  <c:v>26853.15613888633</c:v>
                </c:pt>
                <c:pt idx="222">
                  <c:v>27255.953480969623</c:v>
                </c:pt>
                <c:pt idx="223">
                  <c:v>27664.792783184166</c:v>
                </c:pt>
                <c:pt idx="224">
                  <c:v>28079.764674931925</c:v>
                </c:pt>
                <c:pt idx="225">
                  <c:v>28500.961145055902</c:v>
                </c:pt>
                <c:pt idx="226">
                  <c:v>28928.475562231739</c:v>
                </c:pt>
                <c:pt idx="227">
                  <c:v>29362.402695665212</c:v>
                </c:pt>
                <c:pt idx="228">
                  <c:v>29802.838736100188</c:v>
                </c:pt>
                <c:pt idx="229">
                  <c:v>30249.881317141688</c:v>
                </c:pt>
                <c:pt idx="230">
                  <c:v>30703.62953689881</c:v>
                </c:pt>
                <c:pt idx="231">
                  <c:v>31164.18397995229</c:v>
                </c:pt>
                <c:pt idx="232">
                  <c:v>31631.646739651569</c:v>
                </c:pt>
                <c:pt idx="233">
                  <c:v>32106.121440746341</c:v>
                </c:pt>
                <c:pt idx="234">
                  <c:v>32587.713262357534</c:v>
                </c:pt>
                <c:pt idx="235">
                  <c:v>33076.528961292897</c:v>
                </c:pt>
                <c:pt idx="236">
                  <c:v>33572.676895712284</c:v>
                </c:pt>
                <c:pt idx="237">
                  <c:v>34076.267049147966</c:v>
                </c:pt>
                <c:pt idx="238">
                  <c:v>34587.411054885182</c:v>
                </c:pt>
                <c:pt idx="239">
                  <c:v>35106.222220708456</c:v>
                </c:pt>
                <c:pt idx="240">
                  <c:v>35632.815554019078</c:v>
                </c:pt>
                <c:pt idx="241">
                  <c:v>36167.307787329359</c:v>
                </c:pt>
                <c:pt idx="242">
                  <c:v>36709.817404139292</c:v>
                </c:pt>
                <c:pt idx="243">
                  <c:v>37260.464665201376</c:v>
                </c:pt>
                <c:pt idx="244">
                  <c:v>37819.371635179392</c:v>
                </c:pt>
                <c:pt idx="245">
                  <c:v>38386.662209707079</c:v>
                </c:pt>
                <c:pt idx="246">
                  <c:v>38962.462142852681</c:v>
                </c:pt>
                <c:pt idx="247">
                  <c:v>39546.899074995468</c:v>
                </c:pt>
                <c:pt idx="248">
                  <c:v>40140.102561120395</c:v>
                </c:pt>
                <c:pt idx="249">
                  <c:v>40742.204099537194</c:v>
                </c:pt>
                <c:pt idx="250">
                  <c:v>41353.337161030249</c:v>
                </c:pt>
                <c:pt idx="251">
                  <c:v>41973.6372184457</c:v>
                </c:pt>
                <c:pt idx="252">
                  <c:v>42603.241776722381</c:v>
                </c:pt>
                <c:pt idx="253">
                  <c:v>43242.290403373212</c:v>
                </c:pt>
                <c:pt idx="254">
                  <c:v>43890.924759423804</c:v>
                </c:pt>
                <c:pt idx="255">
                  <c:v>44549.288630815157</c:v>
                </c:pt>
                <c:pt idx="256">
                  <c:v>45217.527960277381</c:v>
                </c:pt>
                <c:pt idx="257">
                  <c:v>45895.790879681539</c:v>
                </c:pt>
                <c:pt idx="258">
                  <c:v>46584.227742876756</c:v>
                </c:pt>
                <c:pt idx="259">
                  <c:v>47282.991159019904</c:v>
                </c:pt>
                <c:pt idx="260">
                  <c:v>47992.236026405197</c:v>
                </c:pt>
                <c:pt idx="261">
                  <c:v>48712.119566801273</c:v>
                </c:pt>
                <c:pt idx="262">
                  <c:v>49442.801360303289</c:v>
                </c:pt>
                <c:pt idx="263">
                  <c:v>50184.443380707831</c:v>
                </c:pt>
                <c:pt idx="264">
                  <c:v>50937.210031418443</c:v>
                </c:pt>
                <c:pt idx="265">
                  <c:v>51701.268181889711</c:v>
                </c:pt>
                <c:pt idx="266">
                  <c:v>52476.787204618049</c:v>
                </c:pt>
                <c:pt idx="267">
                  <c:v>53263.939012687311</c:v>
                </c:pt>
                <c:pt idx="268">
                  <c:v>54062.898097877616</c:v>
                </c:pt>
                <c:pt idx="269">
                  <c:v>54873.841569345772</c:v>
                </c:pt>
                <c:pt idx="270">
                  <c:v>55696.94919288595</c:v>
                </c:pt>
                <c:pt idx="271">
                  <c:v>56532.403430779232</c:v>
                </c:pt>
                <c:pt idx="272">
                  <c:v>57380.389482240913</c:v>
                </c:pt>
                <c:pt idx="273">
                  <c:v>58241.095324474518</c:v>
                </c:pt>
                <c:pt idx="274">
                  <c:v>59114.711754341632</c:v>
                </c:pt>
                <c:pt idx="275">
                  <c:v>60001.432430656751</c:v>
                </c:pt>
                <c:pt idx="276">
                  <c:v>60901.453917116596</c:v>
                </c:pt>
                <c:pt idx="277">
                  <c:v>61814.975725873337</c:v>
                </c:pt>
                <c:pt idx="278">
                  <c:v>62742.200361761432</c:v>
                </c:pt>
                <c:pt idx="279">
                  <c:v>63683.33336718785</c:v>
                </c:pt>
                <c:pt idx="280">
                  <c:v>64638.583367695661</c:v>
                </c:pt>
                <c:pt idx="281">
                  <c:v>65608.162118211083</c:v>
                </c:pt>
                <c:pt idx="282">
                  <c:v>66592.284549984237</c:v>
                </c:pt>
                <c:pt idx="283">
                  <c:v>67591.168818234</c:v>
                </c:pt>
                <c:pt idx="284">
                  <c:v>68605.036350507507</c:v>
                </c:pt>
                <c:pt idx="285">
                  <c:v>69634.11189576512</c:v>
                </c:pt>
                <c:pt idx="286">
                  <c:v>70678.623574201585</c:v>
                </c:pt>
                <c:pt idx="287">
                  <c:v>71738.802927814599</c:v>
                </c:pt>
                <c:pt idx="288">
                  <c:v>72814.884971731808</c:v>
                </c:pt>
                <c:pt idx="289">
                  <c:v>73907.108246307776</c:v>
                </c:pt>
                <c:pt idx="290">
                  <c:v>75015.714870002383</c:v>
                </c:pt>
                <c:pt idx="291">
                  <c:v>76140.950593052417</c:v>
                </c:pt>
                <c:pt idx="292">
                  <c:v>77283.064851948191</c:v>
                </c:pt>
                <c:pt idx="293">
                  <c:v>78442.310824727407</c:v>
                </c:pt>
                <c:pt idx="294">
                  <c:v>79618.945487098317</c:v>
                </c:pt>
              </c:numCache>
            </c:numRef>
          </c:xVal>
          <c:yVal>
            <c:numRef>
              <c:f>'Fraction Flux'!$B$6:$B$300</c:f>
              <c:numCache>
                <c:formatCode>General</c:formatCode>
                <c:ptCount val="295"/>
                <c:pt idx="0">
                  <c:v>3.2077449810307248E-4</c:v>
                </c:pt>
                <c:pt idx="1">
                  <c:v>3.8069492334506176E-4</c:v>
                </c:pt>
                <c:pt idx="2">
                  <c:v>4.5041409266602519E-4</c:v>
                </c:pt>
                <c:pt idx="3">
                  <c:v>5.3128188315724285E-4</c:v>
                </c:pt>
                <c:pt idx="4">
                  <c:v>6.2479337987917879E-4</c:v>
                </c:pt>
                <c:pt idx="5">
                  <c:v>7.3259870256626568E-4</c:v>
                </c:pt>
                <c:pt idx="6">
                  <c:v>8.5651276081235618E-4</c:v>
                </c:pt>
                <c:pt idx="7">
                  <c:v>9.9852483441759707E-4</c:v>
                </c:pt>
                <c:pt idx="8">
                  <c:v>1.1608078680425762E-3</c:v>
                </c:pt>
                <c:pt idx="9">
                  <c:v>1.3457273627130422E-3</c:v>
                </c:pt>
                <c:pt idx="10">
                  <c:v>1.5558497412215134E-3</c:v>
                </c:pt>
                <c:pt idx="11">
                  <c:v>1.7939500602443667E-3</c:v>
                </c:pt>
                <c:pt idx="12">
                  <c:v>2.0630189391843616E-3</c:v>
                </c:pt>
                <c:pt idx="13">
                  <c:v>2.3662685744927137E-3</c:v>
                </c:pt>
                <c:pt idx="14">
                  <c:v>2.7071377086338895E-3</c:v>
                </c:pt>
                <c:pt idx="15">
                  <c:v>3.0892954250198988E-3</c:v>
                </c:pt>
                <c:pt idx="16">
                  <c:v>3.516643644221541E-3</c:v>
                </c:pt>
                <c:pt idx="17">
                  <c:v>3.9933182025964587E-3</c:v>
                </c:pt>
                <c:pt idx="18">
                  <c:v>4.5236884021624601E-3</c:v>
                </c:pt>
                <c:pt idx="19">
                  <c:v>5.1123549300623669E-3</c:v>
                </c:pt>
                <c:pt idx="20">
                  <c:v>5.7641460572557084E-3</c:v>
                </c:pt>
                <c:pt idx="21">
                  <c:v>6.4841120390430971E-3</c:v>
                </c:pt>
                <c:pt idx="22">
                  <c:v>7.2775176545609773E-3</c:v>
                </c:pt>
                <c:pt idx="23">
                  <c:v>8.1498328383292767E-3</c:v>
                </c:pt>
                <c:pt idx="24">
                  <c:v>9.1067213785747444E-3</c:v>
                </c:pt>
                <c:pt idx="25">
                  <c:v>1.0154027646269546E-2</c:v>
                </c:pt>
                <c:pt idx="26">
                  <c:v>1.1297761419254594E-2</c:v>
                </c:pt>
                <c:pt idx="27">
                  <c:v>1.2544080757843136E-2</c:v>
                </c:pt>
                <c:pt idx="28">
                  <c:v>1.3899273028749971E-2</c:v>
                </c:pt>
                <c:pt idx="29">
                  <c:v>1.5369734125646007E-2</c:v>
                </c:pt>
                <c:pt idx="30">
                  <c:v>1.6961945976168635E-2</c:v>
                </c:pt>
                <c:pt idx="31">
                  <c:v>1.8682452441592071E-2</c:v>
                </c:pt>
                <c:pt idx="32">
                  <c:v>2.0537833733967347E-2</c:v>
                </c:pt>
                <c:pt idx="33">
                  <c:v>2.2534679493163279E-2</c:v>
                </c:pt>
                <c:pt idx="34">
                  <c:v>2.467956068263924E-2</c:v>
                </c:pt>
                <c:pt idx="35">
                  <c:v>2.6979000477731885E-2</c:v>
                </c:pt>
                <c:pt idx="36">
                  <c:v>2.9439444333538695E-2</c:v>
                </c:pt>
                <c:pt idx="37">
                  <c:v>3.2067229430949418E-2</c:v>
                </c:pt>
                <c:pt idx="38">
                  <c:v>3.4868553708860252E-2</c:v>
                </c:pt>
                <c:pt idx="39">
                  <c:v>3.7849444697975479E-2</c:v>
                </c:pt>
                <c:pt idx="40">
                  <c:v>4.1015728376766168E-2</c:v>
                </c:pt>
                <c:pt idx="41">
                  <c:v>4.4372998273046013E-2</c:v>
                </c:pt>
                <c:pt idx="42">
                  <c:v>4.7926585035211085E-2</c:v>
                </c:pt>
                <c:pt idx="43">
                  <c:v>5.1681526695470395E-2</c:v>
                </c:pt>
                <c:pt idx="44">
                  <c:v>5.5642539843398925E-2</c:v>
                </c:pt>
                <c:pt idx="45">
                  <c:v>5.9813991921934297E-2</c:v>
                </c:pt>
                <c:pt idx="46">
                  <c:v>6.419987484960088E-2</c:v>
                </c:pt>
                <c:pt idx="47">
                  <c:v>6.880378016240013E-2</c:v>
                </c:pt>
                <c:pt idx="48">
                  <c:v>7.3628875856590156E-2</c:v>
                </c:pt>
                <c:pt idx="49">
                  <c:v>7.867788509965587E-2</c:v>
                </c:pt>
                <c:pt idx="50">
                  <c:v>8.3953066961324971E-2</c:v>
                </c:pt>
                <c:pt idx="51">
                  <c:v>8.9456199299711048E-2</c:v>
                </c:pt>
                <c:pt idx="52">
                  <c:v>9.5188563919772901E-2</c:v>
                </c:pt>
                <c:pt idx="53">
                  <c:v>0.10115093410249006</c:v>
                </c:pt>
                <c:pt idx="54">
                  <c:v>0.10734356458368789</c:v>
                </c:pt>
                <c:pt idx="55">
                  <c:v>0.11376618404153714</c:v>
                </c:pt>
                <c:pt idx="56">
                  <c:v>0.12041799013162012</c:v>
                </c:pt>
                <c:pt idx="57">
                  <c:v>0.12729764708832614</c:v>
                </c:pt>
                <c:pt idx="58">
                  <c:v>0.13440328617316366</c:v>
                </c:pt>
                <c:pt idx="59">
                  <c:v>0.1417325073635925</c:v>
                </c:pt>
                <c:pt idx="60">
                  <c:v>0.14928238598171242</c:v>
                </c:pt>
                <c:pt idx="61">
                  <c:v>0.15704947948416556</c:v>
                </c:pt>
                <c:pt idx="62">
                  <c:v>0.16502983770351606</c:v>
                </c:pt>
                <c:pt idx="63">
                  <c:v>0.17321901516750771</c:v>
                </c:pt>
                <c:pt idx="64">
                  <c:v>0.18161208559508529</c:v>
                </c:pt>
                <c:pt idx="65">
                  <c:v>0.19020365845030018</c:v>
                </c:pt>
                <c:pt idx="66">
                  <c:v>0.19898789742323325</c:v>
                </c:pt>
                <c:pt idx="67">
                  <c:v>0.20795854069655906</c:v>
                </c:pt>
                <c:pt idx="68">
                  <c:v>0.21710892284742603</c:v>
                </c:pt>
                <c:pt idx="69">
                  <c:v>0.22643199822694052</c:v>
                </c:pt>
                <c:pt idx="70">
                  <c:v>0.23592036565374092</c:v>
                </c:pt>
                <c:pt idx="71">
                  <c:v>0.24556629425391571</c:v>
                </c:pt>
                <c:pt idx="72">
                  <c:v>0.25536175027682873</c:v>
                </c:pt>
                <c:pt idx="73">
                  <c:v>0.26529842471523091</c:v>
                </c:pt>
                <c:pt idx="74">
                  <c:v>0.27536776155829096</c:v>
                </c:pt>
                <c:pt idx="75">
                  <c:v>0.28556098650780515</c:v>
                </c:pt>
                <c:pt idx="76">
                  <c:v>0.29586913599077463</c:v>
                </c:pt>
                <c:pt idx="77">
                  <c:v>0.30628308630565576</c:v>
                </c:pt>
                <c:pt idx="78">
                  <c:v>0.3167935827448175</c:v>
                </c:pt>
                <c:pt idx="79">
                  <c:v>0.32739126854196654</c:v>
                </c:pt>
                <c:pt idx="80">
                  <c:v>0.33806671350040601</c:v>
                </c:pt>
                <c:pt idx="81">
                  <c:v>0.34881044216589135</c:v>
                </c:pt>
                <c:pt idx="82">
                  <c:v>0.35961296141638649</c:v>
                </c:pt>
                <c:pt idx="83">
                  <c:v>0.3704647895205378</c:v>
                </c:pt>
                <c:pt idx="84">
                  <c:v>0.38135647419630198</c:v>
                </c:pt>
                <c:pt idx="85">
                  <c:v>0.39227862899774368</c:v>
                </c:pt>
                <c:pt idx="86">
                  <c:v>0.40322195046613846</c:v>
                </c:pt>
                <c:pt idx="87">
                  <c:v>0.41417724287707086</c:v>
                </c:pt>
                <c:pt idx="88">
                  <c:v>0.42513544018622507</c:v>
                </c:pt>
                <c:pt idx="89">
                  <c:v>0.43608762677033841</c:v>
                </c:pt>
                <c:pt idx="90">
                  <c:v>0.44702505691485012</c:v>
                </c:pt>
                <c:pt idx="91">
                  <c:v>0.45793917300956799</c:v>
                </c:pt>
                <c:pt idx="92">
                  <c:v>0.46882162242317676</c:v>
                </c:pt>
                <c:pt idx="93">
                  <c:v>0.4796642730365655</c:v>
                </c:pt>
                <c:pt idx="94">
                  <c:v>0.49045922742369141</c:v>
                </c:pt>
                <c:pt idx="95">
                  <c:v>0.50119883567699852</c:v>
                </c:pt>
                <c:pt idx="96">
                  <c:v>0.51187570688221695</c:v>
                </c:pt>
                <c:pt idx="97">
                  <c:v>0.52248271925467038</c:v>
                </c:pt>
                <c:pt idx="98">
                  <c:v>0.53301302895596347</c:v>
                </c:pt>
                <c:pt idx="99">
                  <c:v>0.5434600776161399</c:v>
                </c:pt>
                <c:pt idx="100">
                  <c:v>0.55381759859202517</c:v>
                </c:pt>
                <c:pt idx="101">
                  <c:v>0.56407962199754591</c:v>
                </c:pt>
                <c:pt idx="102">
                  <c:v>0.5742404843582597</c:v>
                </c:pt>
                <c:pt idx="103">
                  <c:v>0.58429480961873259</c:v>
                </c:pt>
                <c:pt idx="104">
                  <c:v>0.59423754132785123</c:v>
                </c:pt>
                <c:pt idx="105">
                  <c:v>0.60406392394234121</c:v>
                </c:pt>
                <c:pt idx="106">
                  <c:v>0.61376950695992727</c:v>
                </c:pt>
                <c:pt idx="107">
                  <c:v>0.62335014354946827</c:v>
                </c:pt>
                <c:pt idx="108">
                  <c:v>0.63280198829973167</c:v>
                </c:pt>
                <c:pt idx="109">
                  <c:v>0.64212149414388131</c:v>
                </c:pt>
                <c:pt idx="110">
                  <c:v>0.65130540851729524</c:v>
                </c:pt>
                <c:pt idx="111">
                  <c:v>0.66035076880646049</c:v>
                </c:pt>
                <c:pt idx="112">
                  <c:v>0.66925489714650266</c:v>
                </c:pt>
                <c:pt idx="113">
                  <c:v>0.678015394624358</c:v>
                </c:pt>
                <c:pt idx="114">
                  <c:v>0.68663013494375924</c:v>
                </c:pt>
                <c:pt idx="115">
                  <c:v>0.69509725760712693</c:v>
                </c:pt>
                <c:pt idx="116">
                  <c:v>0.7034151606680884</c:v>
                </c:pt>
                <c:pt idx="117">
                  <c:v>0.71158249310683419</c:v>
                </c:pt>
                <c:pt idx="118">
                  <c:v>0.71959815823866569</c:v>
                </c:pt>
                <c:pt idx="119">
                  <c:v>0.72746126276860534</c:v>
                </c:pt>
                <c:pt idx="120">
                  <c:v>0.73517116890629286</c:v>
                </c:pt>
                <c:pt idx="121">
                  <c:v>0.74272744738574359</c:v>
                </c:pt>
                <c:pt idx="122">
                  <c:v>0.75012987780256846</c:v>
                </c:pt>
                <c:pt idx="123">
                  <c:v>0.75737843971843832</c:v>
                </c:pt>
                <c:pt idx="124">
                  <c:v>0.76447330369857758</c:v>
                </c:pt>
                <c:pt idx="125">
                  <c:v>0.77141482231765335</c:v>
                </c:pt>
                <c:pt idx="126">
                  <c:v>0.77820352116709668</c:v>
                </c:pt>
                <c:pt idx="127">
                  <c:v>0.78484008989456944</c:v>
                </c:pt>
                <c:pt idx="128">
                  <c:v>0.79132537330397967</c:v>
                </c:pt>
                <c:pt idx="129">
                  <c:v>0.79766036254219785</c:v>
                </c:pt>
                <c:pt idx="130">
                  <c:v>0.80384618639638439</c:v>
                </c:pt>
                <c:pt idx="131">
                  <c:v>0.80988410272369449</c:v>
                </c:pt>
                <c:pt idx="132">
                  <c:v>0.81577550894522877</c:v>
                </c:pt>
                <c:pt idx="133">
                  <c:v>0.82152186225735391</c:v>
                </c:pt>
                <c:pt idx="134">
                  <c:v>0.82712477351062241</c:v>
                </c:pt>
                <c:pt idx="135">
                  <c:v>0.83258593456590091</c:v>
                </c:pt>
                <c:pt idx="136">
                  <c:v>0.8379071261250487</c:v>
                </c:pt>
                <c:pt idx="137">
                  <c:v>0.84309021030111175</c:v>
                </c:pt>
                <c:pt idx="138">
                  <c:v>0.84813712341868785</c:v>
                </c:pt>
                <c:pt idx="139">
                  <c:v>0.85304986905161917</c:v>
                </c:pt>
                <c:pt idx="140">
                  <c:v>0.85783051130372223</c:v>
                </c:pt>
                <c:pt idx="141">
                  <c:v>0.86248116833692678</c:v>
                </c:pt>
                <c:pt idx="142">
                  <c:v>0.86700400614994133</c:v>
                </c:pt>
                <c:pt idx="143">
                  <c:v>0.87140123260940394</c:v>
                </c:pt>
                <c:pt idx="144">
                  <c:v>0.8756751175469939</c:v>
                </c:pt>
                <c:pt idx="145">
                  <c:v>0.8798278892214223</c:v>
                </c:pt>
                <c:pt idx="146">
                  <c:v>0.88386186937603051</c:v>
                </c:pt>
                <c:pt idx="147">
                  <c:v>0.88777937885919511</c:v>
                </c:pt>
                <c:pt idx="148">
                  <c:v>0.89158275434460166</c:v>
                </c:pt>
                <c:pt idx="149">
                  <c:v>0.89527434386513338</c:v>
                </c:pt>
                <c:pt idx="150">
                  <c:v>0.89885650258733385</c:v>
                </c:pt>
                <c:pt idx="151">
                  <c:v>0.90233158882199083</c:v>
                </c:pt>
                <c:pt idx="152">
                  <c:v>0.90570196026590222</c:v>
                </c:pt>
                <c:pt idx="153">
                  <c:v>0.90896997046947792</c:v>
                </c:pt>
                <c:pt idx="154">
                  <c:v>0.91213796552446225</c:v>
                </c:pt>
                <c:pt idx="155">
                  <c:v>0.91520831501279132</c:v>
                </c:pt>
                <c:pt idx="156">
                  <c:v>0.91818327924465537</c:v>
                </c:pt>
                <c:pt idx="157">
                  <c:v>0.92106519292698441</c:v>
                </c:pt>
                <c:pt idx="158">
                  <c:v>0.92385634352058166</c:v>
                </c:pt>
                <c:pt idx="159">
                  <c:v>0.92655899756408933</c:v>
                </c:pt>
                <c:pt idx="160">
                  <c:v>0.92917539854954134</c:v>
                </c:pt>
                <c:pt idx="161">
                  <c:v>0.93170776497201069</c:v>
                </c:pt>
                <c:pt idx="162">
                  <c:v>0.93415828854637795</c:v>
                </c:pt>
                <c:pt idx="163">
                  <c:v>0.93652913258428117</c:v>
                </c:pt>
                <c:pt idx="164">
                  <c:v>0.93882243052431091</c:v>
                </c:pt>
                <c:pt idx="165">
                  <c:v>0.94104032690274964</c:v>
                </c:pt>
                <c:pt idx="166">
                  <c:v>0.94318481429885603</c:v>
                </c:pt>
                <c:pt idx="167">
                  <c:v>0.94525796522465821</c:v>
                </c:pt>
                <c:pt idx="168">
                  <c:v>0.94726178189004018</c:v>
                </c:pt>
                <c:pt idx="169">
                  <c:v>0.94919823135670722</c:v>
                </c:pt>
                <c:pt idx="170">
                  <c:v>0.95106924484750632</c:v>
                </c:pt>
                <c:pt idx="171">
                  <c:v>0.95287671716305655</c:v>
                </c:pt>
                <c:pt idx="172">
                  <c:v>0.95462250619966604</c:v>
                </c:pt>
                <c:pt idx="173">
                  <c:v>0.95630843256267661</c:v>
                </c:pt>
                <c:pt idx="174">
                  <c:v>0.95793632816187513</c:v>
                </c:pt>
                <c:pt idx="175">
                  <c:v>0.95950784835977532</c:v>
                </c:pt>
                <c:pt idx="176">
                  <c:v>0.96102474250477821</c:v>
                </c:pt>
                <c:pt idx="177">
                  <c:v>0.962488680010126</c:v>
                </c:pt>
                <c:pt idx="178">
                  <c:v>0.9639012923138619</c:v>
                </c:pt>
                <c:pt idx="179">
                  <c:v>0.96526417295215505</c:v>
                </c:pt>
                <c:pt idx="180">
                  <c:v>0.96657887769209139</c:v>
                </c:pt>
                <c:pt idx="181">
                  <c:v>0.96784692471955758</c:v>
                </c:pt>
                <c:pt idx="182">
                  <c:v>0.96906979487799971</c:v>
                </c:pt>
                <c:pt idx="183">
                  <c:v>0.97024899236119411</c:v>
                </c:pt>
                <c:pt idx="184">
                  <c:v>0.97138581252408185</c:v>
                </c:pt>
                <c:pt idx="185">
                  <c:v>0.97248167852639011</c:v>
                </c:pt>
                <c:pt idx="186">
                  <c:v>0.97353792522853166</c:v>
                </c:pt>
                <c:pt idx="187">
                  <c:v>0.97455585197931904</c:v>
                </c:pt>
                <c:pt idx="188">
                  <c:v>0.97553672308205608</c:v>
                </c:pt>
                <c:pt idx="189">
                  <c:v>0.97648176828706412</c:v>
                </c:pt>
                <c:pt idx="190">
                  <c:v>0.9773921833078193</c:v>
                </c:pt>
                <c:pt idx="191">
                  <c:v>0.97826919848050486</c:v>
                </c:pt>
                <c:pt idx="192">
                  <c:v>0.97911381649579499</c:v>
                </c:pt>
                <c:pt idx="193">
                  <c:v>0.97992719385699278</c:v>
                </c:pt>
                <c:pt idx="194">
                  <c:v>0.98071039577997332</c:v>
                </c:pt>
                <c:pt idx="195">
                  <c:v>0.98146445629676338</c:v>
                </c:pt>
                <c:pt idx="196">
                  <c:v>0.98219037886251082</c:v>
                </c:pt>
                <c:pt idx="197">
                  <c:v>0.9828891369703695</c:v>
                </c:pt>
                <c:pt idx="198">
                  <c:v>0.98356174524725348</c:v>
                </c:pt>
                <c:pt idx="199">
                  <c:v>0.98420898771160437</c:v>
                </c:pt>
                <c:pt idx="200">
                  <c:v>0.98483181372854756</c:v>
                </c:pt>
                <c:pt idx="201">
                  <c:v>0.98543108328412932</c:v>
                </c:pt>
                <c:pt idx="202">
                  <c:v>0.98600762954390664</c:v>
                </c:pt>
                <c:pt idx="203">
                  <c:v>0.98656225948303455</c:v>
                </c:pt>
                <c:pt idx="204">
                  <c:v>0.9870957545144603</c:v>
                </c:pt>
                <c:pt idx="205">
                  <c:v>0.98760894704639346</c:v>
                </c:pt>
                <c:pt idx="206">
                  <c:v>0.98810242709999774</c:v>
                </c:pt>
                <c:pt idx="207">
                  <c:v>0.98857697036736225</c:v>
                </c:pt>
                <c:pt idx="208">
                  <c:v>0.98903326230281441</c:v>
                </c:pt>
                <c:pt idx="209">
                  <c:v>0.98947196588177322</c:v>
                </c:pt>
                <c:pt idx="210">
                  <c:v>0.98989372219898608</c:v>
                </c:pt>
                <c:pt idx="211">
                  <c:v>0.99029915105937061</c:v>
                </c:pt>
                <c:pt idx="212">
                  <c:v>0.99068893580610251</c:v>
                </c:pt>
                <c:pt idx="213">
                  <c:v>0.99106349707375441</c:v>
                </c:pt>
                <c:pt idx="214">
                  <c:v>0.99142346933964298</c:v>
                </c:pt>
                <c:pt idx="215">
                  <c:v>0.9917693930621837</c:v>
                </c:pt>
                <c:pt idx="216">
                  <c:v>0.99210179023900313</c:v>
                </c:pt>
                <c:pt idx="217">
                  <c:v>0.9924211649441711</c:v>
                </c:pt>
                <c:pt idx="218">
                  <c:v>0.99272808934319301</c:v>
                </c:pt>
                <c:pt idx="219">
                  <c:v>0.99302287211742091</c:v>
                </c:pt>
                <c:pt idx="220">
                  <c:v>0.99330604323307081</c:v>
                </c:pt>
                <c:pt idx="221">
                  <c:v>0.993578040298434</c:v>
                </c:pt>
                <c:pt idx="222">
                  <c:v>0.99383928553259304</c:v>
                </c:pt>
                <c:pt idx="223">
                  <c:v>0.9940901862403474</c:v>
                </c:pt>
                <c:pt idx="224">
                  <c:v>0.99433122414560648</c:v>
                </c:pt>
                <c:pt idx="225">
                  <c:v>0.99456261012361036</c:v>
                </c:pt>
                <c:pt idx="226">
                  <c:v>0.99478478943978921</c:v>
                </c:pt>
                <c:pt idx="227">
                  <c:v>0.99499811432676144</c:v>
                </c:pt>
                <c:pt idx="228">
                  <c:v>0.99520292431804502</c:v>
                </c:pt>
                <c:pt idx="229">
                  <c:v>0.99539954665894925</c:v>
                </c:pt>
                <c:pt idx="230">
                  <c:v>0.99558839077615169</c:v>
                </c:pt>
                <c:pt idx="231">
                  <c:v>0.99576958217860523</c:v>
                </c:pt>
                <c:pt idx="232">
                  <c:v>0.99594349868269594</c:v>
                </c:pt>
                <c:pt idx="233">
                  <c:v>0.99611042232276159</c:v>
                </c:pt>
                <c:pt idx="234">
                  <c:v>0.99627062474434058</c:v>
                </c:pt>
                <c:pt idx="235">
                  <c:v>0.9964243675536486</c:v>
                </c:pt>
                <c:pt idx="236">
                  <c:v>0.99657200352391229</c:v>
                </c:pt>
                <c:pt idx="237">
                  <c:v>0.99671358336702343</c:v>
                </c:pt>
                <c:pt idx="238">
                  <c:v>0.99684943227428269</c:v>
                </c:pt>
                <c:pt idx="239">
                  <c:v>0.99697977503008439</c:v>
                </c:pt>
                <c:pt idx="240">
                  <c:v>0.99710482798326794</c:v>
                </c:pt>
                <c:pt idx="241">
                  <c:v>0.99722489901394618</c:v>
                </c:pt>
                <c:pt idx="242">
                  <c:v>0.99733999853098165</c:v>
                </c:pt>
                <c:pt idx="243">
                  <c:v>0.99745041023663339</c:v>
                </c:pt>
                <c:pt idx="244">
                  <c:v>0.99755631960953672</c:v>
                </c:pt>
                <c:pt idx="245">
                  <c:v>0.99765790507211782</c:v>
                </c:pt>
                <c:pt idx="246">
                  <c:v>0.99775533824156504</c:v>
                </c:pt>
                <c:pt idx="247">
                  <c:v>0.99784889307602154</c:v>
                </c:pt>
                <c:pt idx="248">
                  <c:v>0.99793852013303541</c:v>
                </c:pt>
                <c:pt idx="249">
                  <c:v>0.99802447193845611</c:v>
                </c:pt>
                <c:pt idx="250">
                  <c:v>0.99810689526503305</c:v>
                </c:pt>
                <c:pt idx="251">
                  <c:v>0.99818593122016164</c:v>
                </c:pt>
                <c:pt idx="252">
                  <c:v>0.99826182536072461</c:v>
                </c:pt>
                <c:pt idx="253">
                  <c:v>0.99833449754314807</c:v>
                </c:pt>
                <c:pt idx="254">
                  <c:v>0.99840417428262496</c:v>
                </c:pt>
                <c:pt idx="255">
                  <c:v>0.998470976039321</c:v>
                </c:pt>
                <c:pt idx="256">
                  <c:v>0.99853501857362725</c:v>
                </c:pt>
                <c:pt idx="257">
                  <c:v>0.99859652496342133</c:v>
                </c:pt>
                <c:pt idx="258">
                  <c:v>0.99865538739396786</c:v>
                </c:pt>
                <c:pt idx="259">
                  <c:v>0.99871181191077152</c:v>
                </c:pt>
                <c:pt idx="260">
                  <c:v>0.99876589717229824</c:v>
                </c:pt>
                <c:pt idx="261">
                  <c:v>0.99881773795064943</c:v>
                </c:pt>
                <c:pt idx="262">
                  <c:v>0.99886753977777898</c:v>
                </c:pt>
                <c:pt idx="263">
                  <c:v>0.99891516982771844</c:v>
                </c:pt>
                <c:pt idx="264">
                  <c:v>0.99896081829276073</c:v>
                </c:pt>
                <c:pt idx="265">
                  <c:v>0.99900456582217301</c:v>
                </c:pt>
                <c:pt idx="266">
                  <c:v>0.99904648986074851</c:v>
                </c:pt>
                <c:pt idx="267">
                  <c:v>0.99908678247232641</c:v>
                </c:pt>
                <c:pt idx="268">
                  <c:v>0.99912528815950596</c:v>
                </c:pt>
                <c:pt idx="269">
                  <c:v>0.99916218507927501</c:v>
                </c:pt>
                <c:pt idx="270">
                  <c:v>0.99919753904540243</c:v>
                </c:pt>
                <c:pt idx="271">
                  <c:v>0.99923152661054215</c:v>
                </c:pt>
                <c:pt idx="272">
                  <c:v>0.99926398958406648</c:v>
                </c:pt>
                <c:pt idx="273">
                  <c:v>0.99929509200156419</c:v>
                </c:pt>
                <c:pt idx="274">
                  <c:v>0.9993248897361221</c:v>
                </c:pt>
                <c:pt idx="275">
                  <c:v>0.99935343641089514</c:v>
                </c:pt>
                <c:pt idx="276">
                  <c:v>0.99938090087685316</c:v>
                </c:pt>
                <c:pt idx="277">
                  <c:v>0.9994071054563497</c:v>
                </c:pt>
                <c:pt idx="278">
                  <c:v>0.9994322075310248</c:v>
                </c:pt>
                <c:pt idx="279">
                  <c:v>0.99945625257214155</c:v>
                </c:pt>
                <c:pt idx="280">
                  <c:v>0.99947928420829624</c:v>
                </c:pt>
                <c:pt idx="281">
                  <c:v>0.99950134429813087</c:v>
                </c:pt>
                <c:pt idx="282">
                  <c:v>0.99952247300033226</c:v>
                </c:pt>
                <c:pt idx="283">
                  <c:v>0.99954270884099161</c:v>
                </c:pt>
                <c:pt idx="284">
                  <c:v>0.99956208877843067</c:v>
                </c:pt>
                <c:pt idx="285">
                  <c:v>0.9995806482655728</c:v>
                </c:pt>
                <c:pt idx="286">
                  <c:v>0.99959842130994681</c:v>
                </c:pt>
                <c:pt idx="287">
                  <c:v>0.99961544053140516</c:v>
                </c:pt>
                <c:pt idx="288">
                  <c:v>0.99963173721763787</c:v>
                </c:pt>
                <c:pt idx="289">
                  <c:v>0.99964734137755606</c:v>
                </c:pt>
                <c:pt idx="290">
                  <c:v>0.99966228179262606</c:v>
                </c:pt>
                <c:pt idx="291">
                  <c:v>0.99967658606621823</c:v>
                </c:pt>
                <c:pt idx="292">
                  <c:v>0.99969028067105348</c:v>
                </c:pt>
                <c:pt idx="293">
                  <c:v>0.99970339099479477</c:v>
                </c:pt>
                <c:pt idx="294">
                  <c:v>0.99971594138387865</c:v>
                </c:pt>
              </c:numCache>
            </c:numRef>
          </c:yVal>
          <c:smooth val="1"/>
        </c:ser>
        <c:dLbls>
          <c:showLegendKey val="0"/>
          <c:showVal val="0"/>
          <c:showCatName val="0"/>
          <c:showSerName val="0"/>
          <c:showPercent val="0"/>
          <c:showBubbleSize val="0"/>
        </c:dLbls>
        <c:axId val="175065320"/>
        <c:axId val="175065712"/>
      </c:scatterChart>
      <c:valAx>
        <c:axId val="175065320"/>
        <c:scaling>
          <c:logBase val="10"/>
          <c:orientation val="minMax"/>
          <c:max val="100000"/>
          <c:min val="1000"/>
        </c:scaling>
        <c:delete val="0"/>
        <c:axPos val="b"/>
        <c:majorGridlines>
          <c:spPr>
            <a:ln w="9525" cap="flat" cmpd="sng" algn="ctr">
              <a:solidFill>
                <a:schemeClr val="tx1">
                  <a:lumMod val="15000"/>
                  <a:lumOff val="85000"/>
                </a:schemeClr>
              </a:solidFill>
              <a:round/>
            </a:ln>
            <a:effectLst/>
          </c:spPr>
        </c:majorGridlines>
        <c:minorGridlines>
          <c:spPr>
            <a:ln w="9525" cap="flat" cmpd="sng" algn="ctr">
              <a:solidFill>
                <a:schemeClr val="tx1"/>
              </a:solidFill>
              <a:round/>
            </a:ln>
            <a:effectLst/>
          </c:spPr>
        </c:minorGridlines>
        <c:title>
          <c:tx>
            <c:rich>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r>
                  <a:rPr lang="en-US" sz="1200" dirty="0">
                    <a:solidFill>
                      <a:schemeClr val="tx1"/>
                    </a:solidFill>
                    <a:sym typeface="Symbol" panose="05050102010706020507" pitchFamily="18" charset="2"/>
                  </a:rPr>
                  <a:t>T, m</a:t>
                </a:r>
                <a:r>
                  <a:rPr lang="en-US" sz="1200" baseline="0" dirty="0">
                    <a:solidFill>
                      <a:schemeClr val="tx1"/>
                    </a:solidFill>
                    <a:sym typeface="Symbol" panose="05050102010706020507" pitchFamily="18" charset="2"/>
                  </a:rPr>
                  <a:t>-K</a:t>
                </a:r>
                <a:endParaRPr lang="en-US" sz="1200" dirty="0">
                  <a:solidFill>
                    <a:schemeClr val="tx1"/>
                  </a:solidFill>
                </a:endParaRPr>
              </a:p>
            </c:rich>
          </c:tx>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title>
        <c:numFmt formatCode="General" sourceLinked="1"/>
        <c:majorTickMark val="out"/>
        <c:minorTickMark val="out"/>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75065712"/>
        <c:crosses val="autoZero"/>
        <c:crossBetween val="midCat"/>
      </c:valAx>
      <c:valAx>
        <c:axId val="175065712"/>
        <c:scaling>
          <c:orientation val="minMax"/>
          <c:max val="1"/>
        </c:scaling>
        <c:delete val="0"/>
        <c:axPos val="l"/>
        <c:majorGridlines>
          <c:spPr>
            <a:ln w="9525" cap="flat" cmpd="sng" algn="ctr">
              <a:solidFill>
                <a:schemeClr val="tx1"/>
              </a:solidFill>
              <a:round/>
            </a:ln>
            <a:effectLst/>
          </c:spPr>
        </c:majorGridlines>
        <c:title>
          <c:tx>
            <c:rich>
              <a:bodyPr rot="-5400000" spcFirstLastPara="1" vertOverflow="ellipsis" vert="horz" wrap="square" anchor="ctr" anchorCtr="1"/>
              <a:lstStyle/>
              <a:p>
                <a:pPr>
                  <a:defRPr sz="1200" b="0" i="0" u="none" strike="noStrike" kern="1200" baseline="0">
                    <a:solidFill>
                      <a:schemeClr val="tx1"/>
                    </a:solidFill>
                    <a:latin typeface="+mn-lt"/>
                    <a:ea typeface="+mn-ea"/>
                    <a:cs typeface="+mn-cs"/>
                  </a:defRPr>
                </a:pPr>
                <a:r>
                  <a:rPr lang="en-US" sz="1200" dirty="0">
                    <a:solidFill>
                      <a:schemeClr val="tx1"/>
                    </a:solidFill>
                  </a:rPr>
                  <a:t>Fraction of Total Energy</a:t>
                </a:r>
              </a:p>
            </c:rich>
          </c:tx>
          <c:layout/>
          <c:overlay val="0"/>
          <c:spPr>
            <a:noFill/>
            <a:ln>
              <a:noFill/>
            </a:ln>
            <a:effectLst/>
          </c:spPr>
          <c:txPr>
            <a:bodyPr rot="-54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75065320"/>
        <c:crosses val="autoZero"/>
        <c:crossBetween val="midCat"/>
        <c:majorUnit val="0.2"/>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104583933576291"/>
          <c:y val="6.1150875049445566E-2"/>
          <c:w val="0.7459091961989277"/>
          <c:h val="0.78124280367364862"/>
        </c:manualLayout>
      </c:layout>
      <c:scatterChart>
        <c:scatterStyle val="lineMarker"/>
        <c:varyColors val="0"/>
        <c:ser>
          <c:idx val="0"/>
          <c:order val="0"/>
          <c:tx>
            <c:v>Graphite</c:v>
          </c:tx>
          <c:spPr>
            <a:ln w="19050" cap="rnd">
              <a:noFill/>
              <a:round/>
            </a:ln>
            <a:effectLst/>
          </c:spPr>
          <c:marker>
            <c:symbol val="circle"/>
            <c:size val="10"/>
            <c:spPr>
              <a:solidFill>
                <a:schemeClr val="accent1"/>
              </a:solidFill>
              <a:ln w="9525">
                <a:solidFill>
                  <a:schemeClr val="accent1"/>
                </a:solidFill>
              </a:ln>
              <a:effectLst/>
            </c:spPr>
          </c:marker>
          <c:trendline>
            <c:spPr>
              <a:ln w="19050" cap="rnd">
                <a:solidFill>
                  <a:schemeClr val="accent1"/>
                </a:solidFill>
                <a:prstDash val="sysDot"/>
              </a:ln>
              <a:effectLst/>
            </c:spPr>
            <c:trendlineType val="poly"/>
            <c:order val="2"/>
            <c:dispRSqr val="0"/>
            <c:dispEq val="0"/>
          </c:trendline>
          <c:xVal>
            <c:numRef>
              <c:f>'Wavelength Data'!$A$1:$A$11</c:f>
              <c:numCache>
                <c:formatCode>General</c:formatCode>
                <c:ptCount val="11"/>
                <c:pt idx="0">
                  <c:v>0.61006089199864399</c:v>
                </c:pt>
                <c:pt idx="1">
                  <c:v>0.64901030514009705</c:v>
                </c:pt>
                <c:pt idx="2">
                  <c:v>0.72467729676769299</c:v>
                </c:pt>
                <c:pt idx="3">
                  <c:v>0.79838657596113805</c:v>
                </c:pt>
                <c:pt idx="4">
                  <c:v>0.88890689861032501</c:v>
                </c:pt>
                <c:pt idx="5">
                  <c:v>0.96355617418722195</c:v>
                </c:pt>
                <c:pt idx="6">
                  <c:v>1.29834450345702</c:v>
                </c:pt>
                <c:pt idx="7">
                  <c:v>2.1005224010755401</c:v>
                </c:pt>
                <c:pt idx="8">
                  <c:v>3.4998342852116799</c:v>
                </c:pt>
                <c:pt idx="9">
                  <c:v>4.3161428397873802</c:v>
                </c:pt>
                <c:pt idx="10">
                  <c:v>6.3040558741830397</c:v>
                </c:pt>
              </c:numCache>
            </c:numRef>
          </c:xVal>
          <c:yVal>
            <c:numRef>
              <c:f>'Wavelength Data'!$B$1:$B$11</c:f>
              <c:numCache>
                <c:formatCode>General</c:formatCode>
                <c:ptCount val="11"/>
                <c:pt idx="0">
                  <c:v>0.92954239569313502</c:v>
                </c:pt>
                <c:pt idx="1">
                  <c:v>0.91500672947510098</c:v>
                </c:pt>
                <c:pt idx="2">
                  <c:v>0.89616419919246204</c:v>
                </c:pt>
                <c:pt idx="3">
                  <c:v>0.87409152086137198</c:v>
                </c:pt>
                <c:pt idx="4">
                  <c:v>0.88378196500672901</c:v>
                </c:pt>
                <c:pt idx="5">
                  <c:v>0.87786002691789999</c:v>
                </c:pt>
                <c:pt idx="6">
                  <c:v>0.87786002691789999</c:v>
                </c:pt>
                <c:pt idx="7">
                  <c:v>0.84932705248990503</c:v>
                </c:pt>
                <c:pt idx="8">
                  <c:v>0.838559892328398</c:v>
                </c:pt>
                <c:pt idx="9">
                  <c:v>0.82510094212651397</c:v>
                </c:pt>
                <c:pt idx="10">
                  <c:v>0.82240915208613696</c:v>
                </c:pt>
              </c:numCache>
            </c:numRef>
          </c:yVal>
          <c:smooth val="0"/>
        </c:ser>
        <c:ser>
          <c:idx val="1"/>
          <c:order val="1"/>
          <c:tx>
            <c:v>C/SiC</c:v>
          </c:tx>
          <c:spPr>
            <a:ln w="25400" cap="rnd">
              <a:noFill/>
              <a:round/>
            </a:ln>
            <a:effectLst/>
          </c:spPr>
          <c:marker>
            <c:symbol val="square"/>
            <c:size val="10"/>
            <c:spPr>
              <a:solidFill>
                <a:schemeClr val="accent2"/>
              </a:solidFill>
              <a:ln w="9525">
                <a:solidFill>
                  <a:schemeClr val="accent2"/>
                </a:solidFill>
              </a:ln>
              <a:effectLst/>
            </c:spPr>
          </c:marker>
          <c:trendline>
            <c:spPr>
              <a:ln w="19050" cap="rnd">
                <a:solidFill>
                  <a:schemeClr val="accent2"/>
                </a:solidFill>
                <a:prstDash val="sysDot"/>
              </a:ln>
              <a:effectLst/>
            </c:spPr>
            <c:trendlineType val="poly"/>
            <c:order val="2"/>
            <c:dispRSqr val="0"/>
            <c:dispEq val="0"/>
          </c:trendline>
          <c:xVal>
            <c:numRef>
              <c:f>'Wavelength Data'!$C$1:$C$10</c:f>
              <c:numCache>
                <c:formatCode>General</c:formatCode>
                <c:ptCount val="10"/>
                <c:pt idx="0">
                  <c:v>0.65442799192080503</c:v>
                </c:pt>
                <c:pt idx="1">
                  <c:v>0.78772779666473802</c:v>
                </c:pt>
                <c:pt idx="2">
                  <c:v>0.800511261902914</c:v>
                </c:pt>
                <c:pt idx="3">
                  <c:v>0.84917848402822205</c:v>
                </c:pt>
                <c:pt idx="4">
                  <c:v>0.90329966334394596</c:v>
                </c:pt>
                <c:pt idx="5">
                  <c:v>1.2985276092627001</c:v>
                </c:pt>
                <c:pt idx="6">
                  <c:v>2.1002869603366099</c:v>
                </c:pt>
                <c:pt idx="7">
                  <c:v>3.4826026798794598</c:v>
                </c:pt>
                <c:pt idx="8">
                  <c:v>4.3194058854409203</c:v>
                </c:pt>
                <c:pt idx="9">
                  <c:v>6.3111262438100102</c:v>
                </c:pt>
              </c:numCache>
            </c:numRef>
          </c:xVal>
          <c:yVal>
            <c:numRef>
              <c:f>'Wavelength Data'!$D$1:$D$10</c:f>
              <c:numCache>
                <c:formatCode>General</c:formatCode>
                <c:ptCount val="10"/>
                <c:pt idx="0">
                  <c:v>0.87732166890982499</c:v>
                </c:pt>
                <c:pt idx="1">
                  <c:v>0.87516823687752299</c:v>
                </c:pt>
                <c:pt idx="2">
                  <c:v>0.878398384925975</c:v>
                </c:pt>
                <c:pt idx="3">
                  <c:v>0.89131897711978403</c:v>
                </c:pt>
                <c:pt idx="4">
                  <c:v>0.89239569313593503</c:v>
                </c:pt>
                <c:pt idx="5">
                  <c:v>0.85686406460296105</c:v>
                </c:pt>
                <c:pt idx="6">
                  <c:v>0.86601615074024196</c:v>
                </c:pt>
                <c:pt idx="7">
                  <c:v>0.77341857335127795</c:v>
                </c:pt>
                <c:pt idx="8">
                  <c:v>0.71258411843876102</c:v>
                </c:pt>
                <c:pt idx="9">
                  <c:v>0.65551816958277198</c:v>
                </c:pt>
              </c:numCache>
            </c:numRef>
          </c:yVal>
          <c:smooth val="0"/>
        </c:ser>
        <c:ser>
          <c:idx val="2"/>
          <c:order val="2"/>
          <c:tx>
            <c:v>C/C</c:v>
          </c:tx>
          <c:spPr>
            <a:ln w="25400" cap="rnd">
              <a:noFill/>
              <a:round/>
            </a:ln>
            <a:effectLst/>
          </c:spPr>
          <c:marker>
            <c:symbol val="triangle"/>
            <c:size val="10"/>
            <c:spPr>
              <a:solidFill>
                <a:schemeClr val="accent3"/>
              </a:solidFill>
              <a:ln w="9525">
                <a:solidFill>
                  <a:schemeClr val="accent3"/>
                </a:solidFill>
              </a:ln>
              <a:effectLst/>
            </c:spPr>
          </c:marker>
          <c:trendline>
            <c:spPr>
              <a:ln w="19050" cap="rnd">
                <a:solidFill>
                  <a:schemeClr val="accent3"/>
                </a:solidFill>
                <a:prstDash val="sysDot"/>
              </a:ln>
              <a:effectLst/>
            </c:spPr>
            <c:trendlineType val="poly"/>
            <c:order val="2"/>
            <c:dispRSqr val="0"/>
            <c:dispEq val="0"/>
          </c:trendline>
          <c:xVal>
            <c:numRef>
              <c:f>'Wavelength Data'!$E$1:$E$11</c:f>
              <c:numCache>
                <c:formatCode>General</c:formatCode>
                <c:ptCount val="11"/>
                <c:pt idx="0">
                  <c:v>0.65317502790884796</c:v>
                </c:pt>
                <c:pt idx="1">
                  <c:v>0.78210537947960901</c:v>
                </c:pt>
                <c:pt idx="2">
                  <c:v>0.80119177545901099</c:v>
                </c:pt>
                <c:pt idx="3">
                  <c:v>0.85455353046105798</c:v>
                </c:pt>
                <c:pt idx="4">
                  <c:v>0.89924232753280098</c:v>
                </c:pt>
                <c:pt idx="5">
                  <c:v>1.2955963279500899</c:v>
                </c:pt>
                <c:pt idx="6">
                  <c:v>1.59796299350152</c:v>
                </c:pt>
                <c:pt idx="7">
                  <c:v>2.1020648106012598</c:v>
                </c:pt>
                <c:pt idx="8">
                  <c:v>3.4936640583609901</c:v>
                </c:pt>
                <c:pt idx="9">
                  <c:v>4.2980302889938899</c:v>
                </c:pt>
                <c:pt idx="10">
                  <c:v>6.2964469853870897</c:v>
                </c:pt>
              </c:numCache>
            </c:numRef>
          </c:xVal>
          <c:yVal>
            <c:numRef>
              <c:f>'Wavelength Data'!$F$1:$F$11</c:f>
              <c:numCache>
                <c:formatCode>General</c:formatCode>
                <c:ptCount val="11"/>
                <c:pt idx="0">
                  <c:v>0.76265141318977103</c:v>
                </c:pt>
                <c:pt idx="1">
                  <c:v>0.74165545087483098</c:v>
                </c:pt>
                <c:pt idx="2">
                  <c:v>0.75188425302826301</c:v>
                </c:pt>
                <c:pt idx="3">
                  <c:v>0.75188425302826301</c:v>
                </c:pt>
                <c:pt idx="4">
                  <c:v>0.76265141318977103</c:v>
                </c:pt>
                <c:pt idx="5">
                  <c:v>0.793337819650067</c:v>
                </c:pt>
                <c:pt idx="6">
                  <c:v>0.76318977119784603</c:v>
                </c:pt>
                <c:pt idx="7">
                  <c:v>0.74004037685060498</c:v>
                </c:pt>
                <c:pt idx="8">
                  <c:v>0.70127860026917899</c:v>
                </c:pt>
                <c:pt idx="9">
                  <c:v>0.65121130551816897</c:v>
                </c:pt>
                <c:pt idx="10">
                  <c:v>0.60222072678331096</c:v>
                </c:pt>
              </c:numCache>
            </c:numRef>
          </c:yVal>
          <c:smooth val="0"/>
        </c:ser>
        <c:ser>
          <c:idx val="4"/>
          <c:order val="3"/>
          <c:spPr>
            <a:ln w="9525" cap="rnd">
              <a:solidFill>
                <a:schemeClr val="bg1">
                  <a:lumMod val="75000"/>
                </a:schemeClr>
              </a:solidFill>
              <a:round/>
            </a:ln>
            <a:effectLst/>
          </c:spPr>
          <c:marker>
            <c:symbol val="circle"/>
            <c:size val="5"/>
            <c:spPr>
              <a:solidFill>
                <a:schemeClr val="accent5"/>
              </a:solidFill>
              <a:ln w="9525">
                <a:solidFill>
                  <a:schemeClr val="accent5"/>
                </a:solidFill>
              </a:ln>
              <a:effectLst/>
            </c:spPr>
          </c:marker>
          <c:xVal>
            <c:numRef>
              <c:f>'Wavelength Data'!$H$1:$H$2</c:f>
              <c:numCache>
                <c:formatCode>General</c:formatCode>
                <c:ptCount val="2"/>
                <c:pt idx="0">
                  <c:v>0.6</c:v>
                </c:pt>
                <c:pt idx="1">
                  <c:v>0.6</c:v>
                </c:pt>
              </c:numCache>
            </c:numRef>
          </c:xVal>
          <c:yVal>
            <c:numRef>
              <c:f>'Wavelength Data'!$I$1:$I$2</c:f>
              <c:numCache>
                <c:formatCode>General</c:formatCode>
                <c:ptCount val="2"/>
                <c:pt idx="0">
                  <c:v>0</c:v>
                </c:pt>
                <c:pt idx="1">
                  <c:v>1</c:v>
                </c:pt>
              </c:numCache>
            </c:numRef>
          </c:yVal>
          <c:smooth val="0"/>
        </c:ser>
        <c:ser>
          <c:idx val="5"/>
          <c:order val="4"/>
          <c:spPr>
            <a:ln w="9525" cap="rnd">
              <a:solidFill>
                <a:schemeClr val="bg1">
                  <a:lumMod val="75000"/>
                </a:schemeClr>
              </a:solidFill>
              <a:round/>
            </a:ln>
            <a:effectLst/>
          </c:spPr>
          <c:marker>
            <c:symbol val="circle"/>
            <c:size val="5"/>
            <c:spPr>
              <a:solidFill>
                <a:schemeClr val="accent6"/>
              </a:solidFill>
              <a:ln w="9525">
                <a:solidFill>
                  <a:schemeClr val="accent6"/>
                </a:solidFill>
              </a:ln>
              <a:effectLst/>
            </c:spPr>
          </c:marker>
          <c:xVal>
            <c:numRef>
              <c:f>'Wavelength Data'!$L$1:$L$2</c:f>
              <c:numCache>
                <c:formatCode>General</c:formatCode>
                <c:ptCount val="2"/>
                <c:pt idx="0">
                  <c:v>0.79999999999999993</c:v>
                </c:pt>
                <c:pt idx="1">
                  <c:v>0.79999999999999993</c:v>
                </c:pt>
              </c:numCache>
            </c:numRef>
          </c:xVal>
          <c:yVal>
            <c:numRef>
              <c:f>'Wavelength Data'!$M$1:$M$2</c:f>
              <c:numCache>
                <c:formatCode>General</c:formatCode>
                <c:ptCount val="2"/>
                <c:pt idx="0">
                  <c:v>0</c:v>
                </c:pt>
                <c:pt idx="1">
                  <c:v>1</c:v>
                </c:pt>
              </c:numCache>
            </c:numRef>
          </c:yVal>
          <c:smooth val="0"/>
        </c:ser>
        <c:ser>
          <c:idx val="6"/>
          <c:order val="5"/>
          <c:spPr>
            <a:ln w="9525" cap="rnd">
              <a:solidFill>
                <a:schemeClr val="bg1">
                  <a:lumMod val="75000"/>
                </a:schemeClr>
              </a:solidFill>
              <a:round/>
            </a:ln>
            <a:effectLst/>
          </c:spPr>
          <c:marker>
            <c:symbol val="circle"/>
            <c:size val="5"/>
            <c:spPr>
              <a:solidFill>
                <a:schemeClr val="accent1">
                  <a:lumMod val="60000"/>
                </a:schemeClr>
              </a:solidFill>
              <a:ln w="9525">
                <a:solidFill>
                  <a:schemeClr val="accent1">
                    <a:lumMod val="60000"/>
                  </a:schemeClr>
                </a:solidFill>
              </a:ln>
              <a:effectLst/>
            </c:spPr>
          </c:marker>
          <c:xVal>
            <c:numRef>
              <c:f>'Wavelength Data'!$N$1:$N$2</c:f>
              <c:numCache>
                <c:formatCode>General</c:formatCode>
                <c:ptCount val="2"/>
                <c:pt idx="0">
                  <c:v>0.89999999999999991</c:v>
                </c:pt>
                <c:pt idx="1">
                  <c:v>0.89999999999999991</c:v>
                </c:pt>
              </c:numCache>
            </c:numRef>
          </c:xVal>
          <c:yVal>
            <c:numRef>
              <c:f>'Wavelength Data'!$O$1:$O$2</c:f>
              <c:numCache>
                <c:formatCode>General</c:formatCode>
                <c:ptCount val="2"/>
                <c:pt idx="0">
                  <c:v>0</c:v>
                </c:pt>
                <c:pt idx="1">
                  <c:v>1</c:v>
                </c:pt>
              </c:numCache>
            </c:numRef>
          </c:yVal>
          <c:smooth val="0"/>
        </c:ser>
        <c:ser>
          <c:idx val="7"/>
          <c:order val="6"/>
          <c:spPr>
            <a:ln w="9525" cap="rnd">
              <a:solidFill>
                <a:schemeClr val="bg1">
                  <a:lumMod val="75000"/>
                </a:schemeClr>
              </a:solidFill>
              <a:round/>
            </a:ln>
            <a:effectLst/>
          </c:spPr>
          <c:marker>
            <c:symbol val="circle"/>
            <c:size val="5"/>
            <c:spPr>
              <a:solidFill>
                <a:schemeClr val="accent2">
                  <a:lumMod val="60000"/>
                </a:schemeClr>
              </a:solidFill>
              <a:ln w="9525">
                <a:solidFill>
                  <a:schemeClr val="accent2">
                    <a:lumMod val="60000"/>
                  </a:schemeClr>
                </a:solidFill>
              </a:ln>
              <a:effectLst/>
            </c:spPr>
          </c:marker>
          <c:xVal>
            <c:numRef>
              <c:f>'Wavelength Data'!$P$1:$P$2</c:f>
              <c:numCache>
                <c:formatCode>General</c:formatCode>
                <c:ptCount val="2"/>
                <c:pt idx="0">
                  <c:v>0.99999999999999989</c:v>
                </c:pt>
                <c:pt idx="1">
                  <c:v>0.99999999999999989</c:v>
                </c:pt>
              </c:numCache>
            </c:numRef>
          </c:xVal>
          <c:yVal>
            <c:numRef>
              <c:f>'Wavelength Data'!$Q$1:$Q$2</c:f>
              <c:numCache>
                <c:formatCode>General</c:formatCode>
                <c:ptCount val="2"/>
                <c:pt idx="0">
                  <c:v>0</c:v>
                </c:pt>
                <c:pt idx="1">
                  <c:v>1</c:v>
                </c:pt>
              </c:numCache>
            </c:numRef>
          </c:yVal>
          <c:smooth val="0"/>
        </c:ser>
        <c:ser>
          <c:idx val="8"/>
          <c:order val="7"/>
          <c:spPr>
            <a:ln w="9525" cap="rnd">
              <a:solidFill>
                <a:schemeClr val="bg1">
                  <a:lumMod val="75000"/>
                </a:schemeClr>
              </a:solidFill>
              <a:round/>
            </a:ln>
            <a:effectLst/>
          </c:spPr>
          <c:marker>
            <c:symbol val="circle"/>
            <c:size val="5"/>
            <c:spPr>
              <a:solidFill>
                <a:schemeClr val="accent3">
                  <a:lumMod val="60000"/>
                </a:schemeClr>
              </a:solidFill>
              <a:ln w="9525">
                <a:solidFill>
                  <a:schemeClr val="accent3">
                    <a:lumMod val="60000"/>
                  </a:schemeClr>
                </a:solidFill>
              </a:ln>
              <a:effectLst/>
            </c:spPr>
          </c:marker>
          <c:xVal>
            <c:numRef>
              <c:f>'Wavelength Data'!$R$1:$R$2</c:f>
              <c:numCache>
                <c:formatCode>General</c:formatCode>
                <c:ptCount val="2"/>
                <c:pt idx="0">
                  <c:v>2</c:v>
                </c:pt>
                <c:pt idx="1">
                  <c:v>2</c:v>
                </c:pt>
              </c:numCache>
            </c:numRef>
          </c:xVal>
          <c:yVal>
            <c:numRef>
              <c:f>'Wavelength Data'!$S$1:$S$2</c:f>
              <c:numCache>
                <c:formatCode>General</c:formatCode>
                <c:ptCount val="2"/>
                <c:pt idx="0">
                  <c:v>0</c:v>
                </c:pt>
                <c:pt idx="1">
                  <c:v>1</c:v>
                </c:pt>
              </c:numCache>
            </c:numRef>
          </c:yVal>
          <c:smooth val="0"/>
        </c:ser>
        <c:ser>
          <c:idx val="9"/>
          <c:order val="8"/>
          <c:spPr>
            <a:ln w="9525" cap="rnd">
              <a:solidFill>
                <a:schemeClr val="bg1">
                  <a:lumMod val="75000"/>
                </a:schemeClr>
              </a:solidFill>
              <a:round/>
            </a:ln>
            <a:effectLst/>
          </c:spPr>
          <c:marker>
            <c:symbol val="circle"/>
            <c:size val="5"/>
            <c:spPr>
              <a:solidFill>
                <a:schemeClr val="accent4">
                  <a:lumMod val="60000"/>
                </a:schemeClr>
              </a:solidFill>
              <a:ln w="9525">
                <a:solidFill>
                  <a:schemeClr val="accent4">
                    <a:lumMod val="60000"/>
                  </a:schemeClr>
                </a:solidFill>
              </a:ln>
              <a:effectLst/>
            </c:spPr>
          </c:marker>
          <c:xVal>
            <c:numRef>
              <c:f>'Wavelength Data'!$T$1:$T$2</c:f>
              <c:numCache>
                <c:formatCode>General</c:formatCode>
                <c:ptCount val="2"/>
                <c:pt idx="0">
                  <c:v>3</c:v>
                </c:pt>
                <c:pt idx="1">
                  <c:v>3</c:v>
                </c:pt>
              </c:numCache>
            </c:numRef>
          </c:xVal>
          <c:yVal>
            <c:numRef>
              <c:f>'Wavelength Data'!$U$1:$U$2</c:f>
              <c:numCache>
                <c:formatCode>General</c:formatCode>
                <c:ptCount val="2"/>
                <c:pt idx="0">
                  <c:v>0</c:v>
                </c:pt>
                <c:pt idx="1">
                  <c:v>1</c:v>
                </c:pt>
              </c:numCache>
            </c:numRef>
          </c:yVal>
          <c:smooth val="0"/>
        </c:ser>
        <c:ser>
          <c:idx val="10"/>
          <c:order val="9"/>
          <c:spPr>
            <a:ln w="9525" cap="rnd">
              <a:solidFill>
                <a:schemeClr val="bg1">
                  <a:lumMod val="75000"/>
                </a:schemeClr>
              </a:solidFill>
              <a:round/>
            </a:ln>
            <a:effectLst/>
          </c:spPr>
          <c:marker>
            <c:symbol val="circle"/>
            <c:size val="5"/>
            <c:spPr>
              <a:solidFill>
                <a:schemeClr val="accent5">
                  <a:lumMod val="60000"/>
                </a:schemeClr>
              </a:solidFill>
              <a:ln w="9525">
                <a:solidFill>
                  <a:schemeClr val="accent5">
                    <a:lumMod val="60000"/>
                  </a:schemeClr>
                </a:solidFill>
              </a:ln>
              <a:effectLst/>
            </c:spPr>
          </c:marker>
          <c:xVal>
            <c:numRef>
              <c:f>'Wavelength Data'!$V$1:$V$2</c:f>
              <c:numCache>
                <c:formatCode>General</c:formatCode>
                <c:ptCount val="2"/>
                <c:pt idx="0">
                  <c:v>4</c:v>
                </c:pt>
                <c:pt idx="1">
                  <c:v>4</c:v>
                </c:pt>
              </c:numCache>
            </c:numRef>
          </c:xVal>
          <c:yVal>
            <c:numRef>
              <c:f>'Wavelength Data'!$W$1:$W$2</c:f>
              <c:numCache>
                <c:formatCode>General</c:formatCode>
                <c:ptCount val="2"/>
                <c:pt idx="0">
                  <c:v>0</c:v>
                </c:pt>
                <c:pt idx="1">
                  <c:v>1</c:v>
                </c:pt>
              </c:numCache>
            </c:numRef>
          </c:yVal>
          <c:smooth val="0"/>
        </c:ser>
        <c:ser>
          <c:idx val="11"/>
          <c:order val="10"/>
          <c:spPr>
            <a:ln w="9525" cap="rnd">
              <a:solidFill>
                <a:schemeClr val="bg1">
                  <a:lumMod val="75000"/>
                </a:schemeClr>
              </a:solidFill>
              <a:round/>
            </a:ln>
            <a:effectLst/>
          </c:spPr>
          <c:marker>
            <c:symbol val="circle"/>
            <c:size val="5"/>
            <c:spPr>
              <a:solidFill>
                <a:schemeClr val="accent6">
                  <a:lumMod val="60000"/>
                </a:schemeClr>
              </a:solidFill>
              <a:ln w="9525">
                <a:solidFill>
                  <a:schemeClr val="accent6">
                    <a:lumMod val="60000"/>
                  </a:schemeClr>
                </a:solidFill>
              </a:ln>
              <a:effectLst/>
            </c:spPr>
          </c:marker>
          <c:xVal>
            <c:numRef>
              <c:f>'Wavelength Data'!$X$1:$X$2</c:f>
              <c:numCache>
                <c:formatCode>General</c:formatCode>
                <c:ptCount val="2"/>
                <c:pt idx="0">
                  <c:v>5</c:v>
                </c:pt>
                <c:pt idx="1">
                  <c:v>5</c:v>
                </c:pt>
              </c:numCache>
            </c:numRef>
          </c:xVal>
          <c:yVal>
            <c:numRef>
              <c:f>'Wavelength Data'!$Y$1:$Y$2</c:f>
              <c:numCache>
                <c:formatCode>General</c:formatCode>
                <c:ptCount val="2"/>
                <c:pt idx="0">
                  <c:v>0</c:v>
                </c:pt>
                <c:pt idx="1">
                  <c:v>1</c:v>
                </c:pt>
              </c:numCache>
            </c:numRef>
          </c:yVal>
          <c:smooth val="0"/>
        </c:ser>
        <c:ser>
          <c:idx val="12"/>
          <c:order val="11"/>
          <c:spPr>
            <a:ln w="9525" cap="rnd">
              <a:solidFill>
                <a:schemeClr val="bg1">
                  <a:lumMod val="75000"/>
                </a:schemeClr>
              </a:solidFill>
              <a:round/>
            </a:ln>
            <a:effectLst/>
          </c:spPr>
          <c:marker>
            <c:symbol val="circle"/>
            <c:size val="5"/>
            <c:spPr>
              <a:solidFill>
                <a:schemeClr val="accent1">
                  <a:lumMod val="80000"/>
                  <a:lumOff val="20000"/>
                </a:schemeClr>
              </a:solidFill>
              <a:ln w="9525">
                <a:solidFill>
                  <a:schemeClr val="accent1">
                    <a:lumMod val="80000"/>
                    <a:lumOff val="20000"/>
                  </a:schemeClr>
                </a:solidFill>
              </a:ln>
              <a:effectLst/>
            </c:spPr>
          </c:marker>
          <c:xVal>
            <c:numRef>
              <c:f>'Wavelength Data'!$Z$1:$Z$2</c:f>
              <c:numCache>
                <c:formatCode>General</c:formatCode>
                <c:ptCount val="2"/>
                <c:pt idx="0">
                  <c:v>6</c:v>
                </c:pt>
                <c:pt idx="1">
                  <c:v>6</c:v>
                </c:pt>
              </c:numCache>
            </c:numRef>
          </c:xVal>
          <c:yVal>
            <c:numRef>
              <c:f>'Wavelength Data'!$AA$1:$AA$2</c:f>
              <c:numCache>
                <c:formatCode>General</c:formatCode>
                <c:ptCount val="2"/>
                <c:pt idx="0">
                  <c:v>0</c:v>
                </c:pt>
                <c:pt idx="1">
                  <c:v>1</c:v>
                </c:pt>
              </c:numCache>
            </c:numRef>
          </c:yVal>
          <c:smooth val="0"/>
        </c:ser>
        <c:ser>
          <c:idx val="13"/>
          <c:order val="12"/>
          <c:spPr>
            <a:ln w="9525" cap="rnd">
              <a:solidFill>
                <a:schemeClr val="bg1">
                  <a:lumMod val="75000"/>
                </a:schemeClr>
              </a:solidFill>
              <a:round/>
            </a:ln>
            <a:effectLst/>
          </c:spPr>
          <c:marker>
            <c:symbol val="circle"/>
            <c:size val="5"/>
            <c:spPr>
              <a:solidFill>
                <a:schemeClr val="accent2">
                  <a:lumMod val="80000"/>
                  <a:lumOff val="20000"/>
                </a:schemeClr>
              </a:solidFill>
              <a:ln w="9525">
                <a:solidFill>
                  <a:schemeClr val="accent2">
                    <a:lumMod val="80000"/>
                    <a:lumOff val="20000"/>
                  </a:schemeClr>
                </a:solidFill>
              </a:ln>
              <a:effectLst/>
            </c:spPr>
          </c:marker>
          <c:xVal>
            <c:numRef>
              <c:f>'Wavelength Data'!$AB$1:$AB$2</c:f>
              <c:numCache>
                <c:formatCode>General</c:formatCode>
                <c:ptCount val="2"/>
                <c:pt idx="0">
                  <c:v>7</c:v>
                </c:pt>
                <c:pt idx="1">
                  <c:v>7</c:v>
                </c:pt>
              </c:numCache>
            </c:numRef>
          </c:xVal>
          <c:yVal>
            <c:numRef>
              <c:f>'Wavelength Data'!$AC$1:$AC$2</c:f>
              <c:numCache>
                <c:formatCode>General</c:formatCode>
                <c:ptCount val="2"/>
                <c:pt idx="0">
                  <c:v>0</c:v>
                </c:pt>
                <c:pt idx="1">
                  <c:v>1</c:v>
                </c:pt>
              </c:numCache>
            </c:numRef>
          </c:yVal>
          <c:smooth val="0"/>
        </c:ser>
        <c:ser>
          <c:idx val="14"/>
          <c:order val="13"/>
          <c:spPr>
            <a:ln w="9525" cap="rnd">
              <a:solidFill>
                <a:schemeClr val="bg1">
                  <a:lumMod val="75000"/>
                </a:schemeClr>
              </a:solidFill>
              <a:round/>
            </a:ln>
            <a:effectLst/>
          </c:spPr>
          <c:marker>
            <c:symbol val="circle"/>
            <c:size val="5"/>
            <c:spPr>
              <a:solidFill>
                <a:schemeClr val="accent3">
                  <a:lumMod val="80000"/>
                  <a:lumOff val="20000"/>
                </a:schemeClr>
              </a:solidFill>
              <a:ln w="9525">
                <a:solidFill>
                  <a:schemeClr val="accent3">
                    <a:lumMod val="80000"/>
                    <a:lumOff val="20000"/>
                  </a:schemeClr>
                </a:solidFill>
              </a:ln>
              <a:effectLst/>
            </c:spPr>
          </c:marker>
          <c:xVal>
            <c:numRef>
              <c:f>'Wavelength Data'!$J$1:$J$2</c:f>
              <c:numCache>
                <c:formatCode>General</c:formatCode>
                <c:ptCount val="2"/>
                <c:pt idx="0">
                  <c:v>0.7</c:v>
                </c:pt>
                <c:pt idx="1">
                  <c:v>0.7</c:v>
                </c:pt>
              </c:numCache>
            </c:numRef>
          </c:xVal>
          <c:yVal>
            <c:numRef>
              <c:f>'Wavelength Data'!$K$1:$K$2</c:f>
              <c:numCache>
                <c:formatCode>General</c:formatCode>
                <c:ptCount val="2"/>
                <c:pt idx="0">
                  <c:v>0</c:v>
                </c:pt>
                <c:pt idx="1">
                  <c:v>1</c:v>
                </c:pt>
              </c:numCache>
            </c:numRef>
          </c:yVal>
          <c:smooth val="0"/>
        </c:ser>
        <c:dLbls>
          <c:showLegendKey val="0"/>
          <c:showVal val="0"/>
          <c:showCatName val="0"/>
          <c:showSerName val="0"/>
          <c:showPercent val="0"/>
          <c:showBubbleSize val="0"/>
        </c:dLbls>
        <c:axId val="175066104"/>
        <c:axId val="175988192"/>
      </c:scatterChart>
      <c:valAx>
        <c:axId val="175066104"/>
        <c:scaling>
          <c:logBase val="10"/>
          <c:orientation val="minMax"/>
          <c:max val="8"/>
          <c:min val="0.5"/>
        </c:scaling>
        <c:delete val="0"/>
        <c:axPos val="b"/>
        <c:minorGridlines>
          <c:spPr>
            <a:ln w="9525" cap="flat" cmpd="sng" algn="ctr">
              <a:noFill/>
              <a:round/>
            </a:ln>
            <a:effectLst/>
          </c:spPr>
        </c:minorGridlines>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Wavelength, </a:t>
                </a:r>
                <a:r>
                  <a:rPr lang="en-US" sz="2000">
                    <a:sym typeface="Symbol" panose="05050102010706020507" pitchFamily="18" charset="2"/>
                  </a:rPr>
                  <a:t></a:t>
                </a:r>
                <a:r>
                  <a:rPr lang="en-US" sz="2000"/>
                  <a:t>m</a:t>
                </a:r>
              </a:p>
            </c:rich>
          </c:tx>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solidFill>
            <a:schemeClr val="bg1"/>
          </a:solidFill>
          <a:ln w="9525" cap="flat" cmpd="sng" algn="ctr">
            <a:noFill/>
            <a:round/>
          </a:ln>
          <a:effectLst/>
        </c:spPr>
        <c:txPr>
          <a:bodyPr rot="-60000000" spcFirstLastPara="1" vertOverflow="ellipsis" vert="horz" wrap="square" anchor="ctr" anchorCtr="1"/>
          <a:lstStyle/>
          <a:p>
            <a:pPr>
              <a:defRPr sz="2000" b="0" i="0" u="none" strike="noStrike" kern="1200" baseline="0">
                <a:noFill/>
                <a:latin typeface="+mn-lt"/>
                <a:ea typeface="+mn-ea"/>
                <a:cs typeface="+mn-cs"/>
              </a:defRPr>
            </a:pPr>
            <a:endParaRPr lang="en-US"/>
          </a:p>
        </c:txPr>
        <c:crossAx val="175988192"/>
        <c:crosses val="autoZero"/>
        <c:crossBetween val="midCat"/>
      </c:valAx>
      <c:valAx>
        <c:axId val="175988192"/>
        <c:scaling>
          <c:orientation val="minMax"/>
          <c:max val="0.95000000000000007"/>
          <c:min val="0.55000000000000004"/>
        </c:scaling>
        <c:delete val="0"/>
        <c:axPos val="l"/>
        <c:majorGridlines>
          <c:spPr>
            <a:ln w="9525" cap="flat" cmpd="sng" algn="ctr">
              <a:solidFill>
                <a:schemeClr val="bg1">
                  <a:lumMod val="75000"/>
                </a:schemeClr>
              </a:solidFill>
              <a:round/>
            </a:ln>
            <a:effectLst/>
          </c:spPr>
        </c:majorGridlines>
        <c:minorGridlines>
          <c:spPr>
            <a:ln w="9525" cap="flat" cmpd="sng" algn="ctr">
              <a:solidFill>
                <a:schemeClr val="tx1">
                  <a:lumMod val="5000"/>
                  <a:lumOff val="95000"/>
                </a:schemeClr>
              </a:solidFill>
              <a:round/>
            </a:ln>
            <a:effectLst/>
          </c:spPr>
        </c:minorGridlines>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Total Spectral Emissivity</a:t>
                </a:r>
              </a:p>
            </c:rich>
          </c:tx>
          <c:layout/>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75066104"/>
        <c:crossesAt val="0.1"/>
        <c:crossBetween val="midCat"/>
      </c:valAx>
      <c:spPr>
        <a:noFill/>
        <a:ln>
          <a:solidFill>
            <a:schemeClr val="bg1">
              <a:lumMod val="75000"/>
            </a:schemeClr>
          </a:solidFill>
        </a:ln>
        <a:effectLst/>
      </c:spPr>
    </c:plotArea>
    <c:legend>
      <c:legendPos val="r"/>
      <c:layout>
        <c:manualLayout>
          <c:xMode val="edge"/>
          <c:yMode val="edge"/>
          <c:x val="0.71210269130272263"/>
          <c:y val="7.7334314057396714E-2"/>
          <c:w val="0.22782959975421782"/>
          <c:h val="0.15400452854207411"/>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197561409168815"/>
          <c:y val="3.4730692708342441E-2"/>
          <c:w val="0.78768004910862355"/>
          <c:h val="0.80980243546330555"/>
        </c:manualLayout>
      </c:layout>
      <c:scatterChart>
        <c:scatterStyle val="lineMarker"/>
        <c:varyColors val="0"/>
        <c:ser>
          <c:idx val="0"/>
          <c:order val="0"/>
          <c:tx>
            <c:v>Graphite</c:v>
          </c:tx>
          <c:spPr>
            <a:ln w="19050" cap="rnd">
              <a:noFill/>
              <a:round/>
            </a:ln>
            <a:effectLst/>
          </c:spPr>
          <c:marker>
            <c:symbol val="circle"/>
            <c:size val="10"/>
            <c:spPr>
              <a:solidFill>
                <a:schemeClr val="accent1"/>
              </a:solidFill>
              <a:ln w="9525">
                <a:solidFill>
                  <a:schemeClr val="accent1"/>
                </a:solidFill>
              </a:ln>
              <a:effectLst/>
            </c:spPr>
          </c:marker>
          <c:trendline>
            <c:spPr>
              <a:ln w="19050" cap="rnd">
                <a:solidFill>
                  <a:schemeClr val="accent1"/>
                </a:solidFill>
                <a:prstDash val="sysDot"/>
              </a:ln>
              <a:effectLst/>
            </c:spPr>
            <c:trendlineType val="poly"/>
            <c:order val="2"/>
            <c:dispRSqr val="0"/>
            <c:dispEq val="0"/>
          </c:trendline>
          <c:xVal>
            <c:numRef>
              <c:f>'Temperature Data'!$A$1:$A$41</c:f>
              <c:numCache>
                <c:formatCode>General</c:formatCode>
                <c:ptCount val="41"/>
                <c:pt idx="0">
                  <c:v>1146.2346244094399</c:v>
                </c:pt>
                <c:pt idx="1">
                  <c:v>1155.84140913538</c:v>
                </c:pt>
                <c:pt idx="2">
                  <c:v>1279.3038500794401</c:v>
                </c:pt>
                <c:pt idx="3">
                  <c:v>1352.8225848879899</c:v>
                </c:pt>
                <c:pt idx="4">
                  <c:v>1431.1236676241799</c:v>
                </c:pt>
                <c:pt idx="5">
                  <c:v>1448.5011100939601</c:v>
                </c:pt>
                <c:pt idx="6">
                  <c:v>1475.5326872691601</c:v>
                </c:pt>
                <c:pt idx="7">
                  <c:v>1520.02588465545</c:v>
                </c:pt>
                <c:pt idx="8">
                  <c:v>1554.90177509811</c:v>
                </c:pt>
                <c:pt idx="9">
                  <c:v>1555.62780811683</c:v>
                </c:pt>
                <c:pt idx="10">
                  <c:v>1640.15804370929</c:v>
                </c:pt>
                <c:pt idx="11">
                  <c:v>1641.0997821900901</c:v>
                </c:pt>
                <c:pt idx="12">
                  <c:v>1635.07581257825</c:v>
                </c:pt>
                <c:pt idx="13">
                  <c:v>1673.7712680324501</c:v>
                </c:pt>
                <c:pt idx="14">
                  <c:v>1757.8648315918999</c:v>
                </c:pt>
                <c:pt idx="15">
                  <c:v>1815.05834569693</c:v>
                </c:pt>
                <c:pt idx="16">
                  <c:v>1846.02523227795</c:v>
                </c:pt>
                <c:pt idx="17">
                  <c:v>1894.4958279406901</c:v>
                </c:pt>
                <c:pt idx="18">
                  <c:v>1952.6416027441901</c:v>
                </c:pt>
                <c:pt idx="19">
                  <c:v>2026.2971263823499</c:v>
                </c:pt>
              </c:numCache>
            </c:numRef>
          </c:xVal>
          <c:yVal>
            <c:numRef>
              <c:f>'Temperature Data'!$B$1:$B$41</c:f>
              <c:numCache>
                <c:formatCode>General</c:formatCode>
                <c:ptCount val="41"/>
                <c:pt idx="0">
                  <c:v>0.76838007828529897</c:v>
                </c:pt>
                <c:pt idx="1">
                  <c:v>0.77409443164241298</c:v>
                </c:pt>
                <c:pt idx="2">
                  <c:v>0.80884181950187795</c:v>
                </c:pt>
                <c:pt idx="3">
                  <c:v>0.81297784020960195</c:v>
                </c:pt>
                <c:pt idx="4">
                  <c:v>0.821601455222702</c:v>
                </c:pt>
                <c:pt idx="5">
                  <c:v>0.82528409987689</c:v>
                </c:pt>
                <c:pt idx="6">
                  <c:v>0.83101265822784798</c:v>
                </c:pt>
                <c:pt idx="7">
                  <c:v>0.83390219072571703</c:v>
                </c:pt>
                <c:pt idx="8">
                  <c:v>0.83189257867988198</c:v>
                </c:pt>
                <c:pt idx="9">
                  <c:v>0.85064317055462602</c:v>
                </c:pt>
                <c:pt idx="10">
                  <c:v>0.82666316802929296</c:v>
                </c:pt>
                <c:pt idx="11">
                  <c:v>0.82870197922914202</c:v>
                </c:pt>
                <c:pt idx="12">
                  <c:v>0.84540902490608905</c:v>
                </c:pt>
                <c:pt idx="13">
                  <c:v>0.84747861359260002</c:v>
                </c:pt>
                <c:pt idx="14">
                  <c:v>0.85732977682376299</c:v>
                </c:pt>
                <c:pt idx="15">
                  <c:v>0.85126227153634904</c:v>
                </c:pt>
                <c:pt idx="16">
                  <c:v>0.85210273367214795</c:v>
                </c:pt>
                <c:pt idx="17">
                  <c:v>0.84684333470122097</c:v>
                </c:pt>
                <c:pt idx="18">
                  <c:v>0.84199943180024595</c:v>
                </c:pt>
                <c:pt idx="19">
                  <c:v>0.83553773793364605</c:v>
                </c:pt>
              </c:numCache>
            </c:numRef>
          </c:yVal>
          <c:smooth val="0"/>
        </c:ser>
        <c:ser>
          <c:idx val="1"/>
          <c:order val="1"/>
          <c:tx>
            <c:v>C/C</c:v>
          </c:tx>
          <c:spPr>
            <a:ln w="25400" cap="rnd">
              <a:noFill/>
              <a:round/>
            </a:ln>
            <a:effectLst/>
          </c:spPr>
          <c:marker>
            <c:symbol val="x"/>
            <c:size val="10"/>
            <c:spPr>
              <a:solidFill>
                <a:schemeClr val="accent2"/>
              </a:solidFill>
              <a:ln w="9525">
                <a:solidFill>
                  <a:schemeClr val="accent2"/>
                </a:solidFill>
              </a:ln>
              <a:effectLst/>
            </c:spPr>
          </c:marker>
          <c:trendline>
            <c:spPr>
              <a:ln w="19050" cap="rnd">
                <a:solidFill>
                  <a:schemeClr val="accent2"/>
                </a:solidFill>
                <a:prstDash val="sysDot"/>
              </a:ln>
              <a:effectLst/>
            </c:spPr>
            <c:trendlineType val="poly"/>
            <c:order val="2"/>
            <c:dispRSqr val="0"/>
            <c:dispEq val="0"/>
          </c:trendline>
          <c:xVal>
            <c:numRef>
              <c:f>'Temperature Data'!$C$1:$C$8</c:f>
              <c:numCache>
                <c:formatCode>General</c:formatCode>
                <c:ptCount val="8"/>
                <c:pt idx="0">
                  <c:v>1187.4080621231701</c:v>
                </c:pt>
                <c:pt idx="1">
                  <c:v>1271.28592022054</c:v>
                </c:pt>
                <c:pt idx="2">
                  <c:v>1345.59382135378</c:v>
                </c:pt>
                <c:pt idx="3">
                  <c:v>1358.18891589591</c:v>
                </c:pt>
                <c:pt idx="4">
                  <c:v>1371.6836600481899</c:v>
                </c:pt>
                <c:pt idx="5">
                  <c:v>1451.8419142018299</c:v>
                </c:pt>
                <c:pt idx="6">
                  <c:v>1516.5851194797799</c:v>
                </c:pt>
                <c:pt idx="7">
                  <c:v>1558.17944590001</c:v>
                </c:pt>
              </c:numCache>
            </c:numRef>
          </c:xVal>
          <c:yVal>
            <c:numRef>
              <c:f>'Temperature Data'!$D$1:$D$8</c:f>
              <c:numCache>
                <c:formatCode>General</c:formatCode>
                <c:ptCount val="8"/>
                <c:pt idx="0">
                  <c:v>0.72846799141386998</c:v>
                </c:pt>
                <c:pt idx="1">
                  <c:v>0.75503093531992804</c:v>
                </c:pt>
                <c:pt idx="2">
                  <c:v>0.77302629502193798</c:v>
                </c:pt>
                <c:pt idx="3">
                  <c:v>0.77222134537075005</c:v>
                </c:pt>
                <c:pt idx="4">
                  <c:v>0.77671604217304802</c:v>
                </c:pt>
                <c:pt idx="5">
                  <c:v>0.79145530161936894</c:v>
                </c:pt>
                <c:pt idx="6">
                  <c:v>0.80047547271062802</c:v>
                </c:pt>
                <c:pt idx="7">
                  <c:v>0.80295503330281803</c:v>
                </c:pt>
              </c:numCache>
            </c:numRef>
          </c:yVal>
          <c:smooth val="0"/>
        </c:ser>
        <c:ser>
          <c:idx val="2"/>
          <c:order val="2"/>
          <c:tx>
            <c:v>C/SiC</c:v>
          </c:tx>
          <c:spPr>
            <a:ln w="25400" cap="rnd">
              <a:noFill/>
              <a:round/>
            </a:ln>
            <a:effectLst/>
          </c:spPr>
          <c:marker>
            <c:symbol val="triangle"/>
            <c:size val="11"/>
            <c:spPr>
              <a:solidFill>
                <a:schemeClr val="accent3"/>
              </a:solidFill>
              <a:ln w="9525">
                <a:solidFill>
                  <a:schemeClr val="accent3"/>
                </a:solidFill>
              </a:ln>
              <a:effectLst/>
            </c:spPr>
          </c:marker>
          <c:trendline>
            <c:spPr>
              <a:ln w="19050" cap="rnd">
                <a:solidFill>
                  <a:schemeClr val="accent3"/>
                </a:solidFill>
                <a:prstDash val="sysDot"/>
              </a:ln>
              <a:effectLst/>
            </c:spPr>
            <c:trendlineType val="poly"/>
            <c:order val="2"/>
            <c:dispRSqr val="0"/>
            <c:dispEq val="0"/>
          </c:trendline>
          <c:xVal>
            <c:numRef>
              <c:f>'Temperature Data'!$E$1:$E$13</c:f>
              <c:numCache>
                <c:formatCode>General</c:formatCode>
                <c:ptCount val="13"/>
                <c:pt idx="0">
                  <c:v>1243.5756600061</c:v>
                </c:pt>
                <c:pt idx="1">
                  <c:v>1305.4568220798201</c:v>
                </c:pt>
                <c:pt idx="2">
                  <c:v>1371.18385470921</c:v>
                </c:pt>
                <c:pt idx="3">
                  <c:v>1442.8401569914799</c:v>
                </c:pt>
                <c:pt idx="4">
                  <c:v>1503.74801393141</c:v>
                </c:pt>
                <c:pt idx="5">
                  <c:v>1626.3160663741401</c:v>
                </c:pt>
                <c:pt idx="6">
                  <c:v>1666.94760987825</c:v>
                </c:pt>
                <c:pt idx="7">
                  <c:v>1746.82176415501</c:v>
                </c:pt>
                <c:pt idx="8">
                  <c:v>1815.53710660058</c:v>
                </c:pt>
                <c:pt idx="9">
                  <c:v>1866.9328787735301</c:v>
                </c:pt>
                <c:pt idx="10">
                  <c:v>1867.9272283426401</c:v>
                </c:pt>
                <c:pt idx="11">
                  <c:v>1947.25948840977</c:v>
                </c:pt>
                <c:pt idx="12">
                  <c:v>1995.46176752212</c:v>
                </c:pt>
              </c:numCache>
            </c:numRef>
          </c:xVal>
          <c:yVal>
            <c:numRef>
              <c:f>'Temperature Data'!$F$1:$F$13</c:f>
              <c:numCache>
                <c:formatCode>General</c:formatCode>
                <c:ptCount val="13"/>
                <c:pt idx="0">
                  <c:v>0.65188334543388304</c:v>
                </c:pt>
                <c:pt idx="1">
                  <c:v>0.65764031377252996</c:v>
                </c:pt>
                <c:pt idx="2">
                  <c:v>0.66543846081000002</c:v>
                </c:pt>
                <c:pt idx="3">
                  <c:v>0.66386644149120799</c:v>
                </c:pt>
                <c:pt idx="4">
                  <c:v>0.67003022507023502</c:v>
                </c:pt>
                <c:pt idx="5">
                  <c:v>0.69907036206950901</c:v>
                </c:pt>
                <c:pt idx="6">
                  <c:v>0.70114152908867</c:v>
                </c:pt>
                <c:pt idx="7">
                  <c:v>0.73789142649704798</c:v>
                </c:pt>
                <c:pt idx="8">
                  <c:v>0.73917027052621598</c:v>
                </c:pt>
                <c:pt idx="9">
                  <c:v>0.73228282142744305</c:v>
                </c:pt>
                <c:pt idx="10">
                  <c:v>0.73024558856024502</c:v>
                </c:pt>
                <c:pt idx="11">
                  <c:v>0.73397873985921203</c:v>
                </c:pt>
                <c:pt idx="12">
                  <c:v>0.74950716563022801</c:v>
                </c:pt>
              </c:numCache>
            </c:numRef>
          </c:yVal>
          <c:smooth val="0"/>
        </c:ser>
        <c:dLbls>
          <c:showLegendKey val="0"/>
          <c:showVal val="0"/>
          <c:showCatName val="0"/>
          <c:showSerName val="0"/>
          <c:showPercent val="0"/>
          <c:showBubbleSize val="0"/>
        </c:dLbls>
        <c:axId val="175989368"/>
        <c:axId val="175989760"/>
      </c:scatterChart>
      <c:valAx>
        <c:axId val="175989368"/>
        <c:scaling>
          <c:orientation val="minMax"/>
          <c:max val="2100"/>
          <c:min val="110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Temperature, K</a:t>
                </a:r>
              </a:p>
            </c:rich>
          </c:tx>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75989760"/>
        <c:crosses val="autoZero"/>
        <c:crossBetween val="midCat"/>
      </c:valAx>
      <c:valAx>
        <c:axId val="175989760"/>
        <c:scaling>
          <c:orientation val="minMax"/>
          <c:min val="0.60000000000000009"/>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en-US" sz="2000"/>
                  <a:t>Total Normal Emissivity</a:t>
                </a:r>
              </a:p>
            </c:rich>
          </c:tx>
          <c:layout/>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title>
        <c:numFmt formatCode="#,##0.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75989368"/>
        <c:crosses val="autoZero"/>
        <c:crossBetween val="midCat"/>
      </c:valAx>
      <c:spPr>
        <a:noFill/>
        <a:ln>
          <a:noFill/>
        </a:ln>
        <a:effectLst/>
      </c:spPr>
    </c:plotArea>
    <c:legend>
      <c:legendPos val="l"/>
      <c:layout>
        <c:manualLayout>
          <c:xMode val="edge"/>
          <c:yMode val="edge"/>
          <c:x val="0.15723823810394472"/>
          <c:y val="4.4086045322028457E-2"/>
          <c:w val="0.2903173836458452"/>
          <c:h val="0.1713929352332299"/>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31.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66.wmf"/><Relationship Id="rId1" Type="http://schemas.openxmlformats.org/officeDocument/2006/relationships/image" Target="../media/image65.wmf"/></Relationships>
</file>

<file path=ppt/drawings/drawing1.xml><?xml version="1.0" encoding="utf-8"?>
<c:userShapes xmlns:c="http://schemas.openxmlformats.org/drawingml/2006/chart">
  <cdr:relSizeAnchor xmlns:cdr="http://schemas.openxmlformats.org/drawingml/2006/chartDrawing">
    <cdr:from>
      <cdr:x>0.16813</cdr:x>
      <cdr:y>0.57335</cdr:y>
    </cdr:from>
    <cdr:to>
      <cdr:x>0.20821</cdr:x>
      <cdr:y>0.61238</cdr:y>
    </cdr:to>
    <cdr:sp macro="" textlink="">
      <cdr:nvSpPr>
        <cdr:cNvPr id="3" name="TextBox 2"/>
        <cdr:cNvSpPr txBox="1"/>
      </cdr:nvSpPr>
      <cdr:spPr>
        <a:xfrm xmlns:a="http://schemas.openxmlformats.org/drawingml/2006/main">
          <a:off x="1456267" y="3606800"/>
          <a:ext cx="347133" cy="245534"/>
        </a:xfrm>
        <a:prstGeom xmlns:a="http://schemas.openxmlformats.org/drawingml/2006/main" prst="rect">
          <a:avLst/>
        </a:prstGeom>
      </cdr:spPr>
      <cdr:txBody>
        <a:bodyPr xmlns:a="http://schemas.openxmlformats.org/drawingml/2006/main" vertOverflow="clip" wrap="square" lIns="0" tIns="0" rIns="0" bIns="0" rtlCol="0"/>
        <a:lstStyle xmlns:a="http://schemas.openxmlformats.org/drawingml/2006/main"/>
        <a:p xmlns:a="http://schemas.openxmlformats.org/drawingml/2006/main">
          <a:pPr algn="ctr"/>
          <a:r>
            <a:rPr lang="en-US" sz="600" b="1" dirty="0"/>
            <a:t>254</a:t>
          </a:r>
        </a:p>
      </cdr:txBody>
    </cdr:sp>
  </cdr:relSizeAnchor>
  <cdr:relSizeAnchor xmlns:cdr="http://schemas.openxmlformats.org/drawingml/2006/chartDrawing">
    <cdr:from>
      <cdr:x>0.18964</cdr:x>
      <cdr:y>0.46433</cdr:y>
    </cdr:from>
    <cdr:to>
      <cdr:x>0.27175</cdr:x>
      <cdr:y>0.50202</cdr:y>
    </cdr:to>
    <cdr:sp macro="" textlink="">
      <cdr:nvSpPr>
        <cdr:cNvPr id="4" name="TextBox 1"/>
        <cdr:cNvSpPr txBox="1"/>
      </cdr:nvSpPr>
      <cdr:spPr>
        <a:xfrm xmlns:a="http://schemas.openxmlformats.org/drawingml/2006/main">
          <a:off x="1642526" y="2920976"/>
          <a:ext cx="711187" cy="237098"/>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600" b="1" dirty="0"/>
            <a:t>297-302</a:t>
          </a:r>
        </a:p>
      </cdr:txBody>
    </cdr:sp>
  </cdr:relSizeAnchor>
  <cdr:relSizeAnchor xmlns:cdr="http://schemas.openxmlformats.org/drawingml/2006/chartDrawing">
    <cdr:from>
      <cdr:x>0.22874</cdr:x>
      <cdr:y>0.32301</cdr:y>
    </cdr:from>
    <cdr:to>
      <cdr:x>0.31085</cdr:x>
      <cdr:y>0.3607</cdr:y>
    </cdr:to>
    <cdr:sp macro="" textlink="">
      <cdr:nvSpPr>
        <cdr:cNvPr id="5" name="TextBox 1"/>
        <cdr:cNvSpPr txBox="1"/>
      </cdr:nvSpPr>
      <cdr:spPr>
        <a:xfrm xmlns:a="http://schemas.openxmlformats.org/drawingml/2006/main">
          <a:off x="1981187" y="2031970"/>
          <a:ext cx="711187" cy="237097"/>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600" b="1" dirty="0"/>
            <a:t>312-313</a:t>
          </a:r>
        </a:p>
      </cdr:txBody>
    </cdr:sp>
  </cdr:relSizeAnchor>
  <cdr:relSizeAnchor xmlns:cdr="http://schemas.openxmlformats.org/drawingml/2006/chartDrawing">
    <cdr:from>
      <cdr:x>0.30792</cdr:x>
      <cdr:y>0.14939</cdr:y>
    </cdr:from>
    <cdr:to>
      <cdr:x>0.39003</cdr:x>
      <cdr:y>0.18708</cdr:y>
    </cdr:to>
    <cdr:sp macro="" textlink="">
      <cdr:nvSpPr>
        <cdr:cNvPr id="6" name="TextBox 1"/>
        <cdr:cNvSpPr txBox="1"/>
      </cdr:nvSpPr>
      <cdr:spPr>
        <a:xfrm xmlns:a="http://schemas.openxmlformats.org/drawingml/2006/main">
          <a:off x="2667000" y="939800"/>
          <a:ext cx="711200" cy="237067"/>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600" b="1" dirty="0"/>
            <a:t>365</a:t>
          </a:r>
        </a:p>
      </cdr:txBody>
    </cdr:sp>
  </cdr:relSizeAnchor>
  <cdr:relSizeAnchor xmlns:cdr="http://schemas.openxmlformats.org/drawingml/2006/chartDrawing">
    <cdr:from>
      <cdr:x>0.3695</cdr:x>
      <cdr:y>0.16555</cdr:y>
    </cdr:from>
    <cdr:to>
      <cdr:x>0.45162</cdr:x>
      <cdr:y>0.20323</cdr:y>
    </cdr:to>
    <cdr:sp macro="" textlink="">
      <cdr:nvSpPr>
        <cdr:cNvPr id="7" name="TextBox 1"/>
        <cdr:cNvSpPr txBox="1"/>
      </cdr:nvSpPr>
      <cdr:spPr>
        <a:xfrm xmlns:a="http://schemas.openxmlformats.org/drawingml/2006/main">
          <a:off x="3200365" y="1041431"/>
          <a:ext cx="711274" cy="237035"/>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600" b="1" dirty="0"/>
            <a:t>405</a:t>
          </a:r>
        </a:p>
      </cdr:txBody>
    </cdr:sp>
  </cdr:relSizeAnchor>
  <cdr:relSizeAnchor xmlns:cdr="http://schemas.openxmlformats.org/drawingml/2006/chartDrawing">
    <cdr:from>
      <cdr:x>0.4086</cdr:x>
      <cdr:y>0.14805</cdr:y>
    </cdr:from>
    <cdr:to>
      <cdr:x>0.49072</cdr:x>
      <cdr:y>0.18573</cdr:y>
    </cdr:to>
    <cdr:sp macro="" textlink="">
      <cdr:nvSpPr>
        <cdr:cNvPr id="8" name="TextBox 1"/>
        <cdr:cNvSpPr txBox="1"/>
      </cdr:nvSpPr>
      <cdr:spPr>
        <a:xfrm xmlns:a="http://schemas.openxmlformats.org/drawingml/2006/main">
          <a:off x="3539026" y="931343"/>
          <a:ext cx="711274" cy="237035"/>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600" b="1" dirty="0"/>
            <a:t>436</a:t>
          </a:r>
        </a:p>
      </cdr:txBody>
    </cdr:sp>
  </cdr:relSizeAnchor>
  <cdr:relSizeAnchor xmlns:cdr="http://schemas.openxmlformats.org/drawingml/2006/chartDrawing">
    <cdr:from>
      <cdr:x>0.57185</cdr:x>
      <cdr:y>0.25572</cdr:y>
    </cdr:from>
    <cdr:to>
      <cdr:x>0.65396</cdr:x>
      <cdr:y>0.29341</cdr:y>
    </cdr:to>
    <cdr:sp macro="" textlink="">
      <cdr:nvSpPr>
        <cdr:cNvPr id="9" name="TextBox 1"/>
        <cdr:cNvSpPr txBox="1"/>
      </cdr:nvSpPr>
      <cdr:spPr>
        <a:xfrm xmlns:a="http://schemas.openxmlformats.org/drawingml/2006/main">
          <a:off x="4952999" y="1608666"/>
          <a:ext cx="711188" cy="237098"/>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600" b="1" dirty="0"/>
            <a:t>546</a:t>
          </a:r>
        </a:p>
      </cdr:txBody>
    </cdr:sp>
  </cdr:relSizeAnchor>
  <cdr:relSizeAnchor xmlns:cdr="http://schemas.openxmlformats.org/drawingml/2006/chartDrawing">
    <cdr:from>
      <cdr:x>0.61095</cdr:x>
      <cdr:y>0.48318</cdr:y>
    </cdr:from>
    <cdr:to>
      <cdr:x>0.69306</cdr:x>
      <cdr:y>0.52086</cdr:y>
    </cdr:to>
    <cdr:sp macro="" textlink="">
      <cdr:nvSpPr>
        <cdr:cNvPr id="10" name="TextBox 1"/>
        <cdr:cNvSpPr txBox="1"/>
      </cdr:nvSpPr>
      <cdr:spPr>
        <a:xfrm xmlns:a="http://schemas.openxmlformats.org/drawingml/2006/main">
          <a:off x="5291660" y="3039556"/>
          <a:ext cx="711188" cy="237035"/>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600" b="1" dirty="0"/>
            <a:t>579</a:t>
          </a:r>
        </a:p>
      </cdr:txBody>
    </cdr:sp>
  </cdr:relSizeAnchor>
  <cdr:relSizeAnchor xmlns:cdr="http://schemas.openxmlformats.org/drawingml/2006/chartDrawing">
    <cdr:from>
      <cdr:x>0.71555</cdr:x>
      <cdr:y>0.33109</cdr:y>
    </cdr:from>
    <cdr:to>
      <cdr:x>0.95113</cdr:x>
      <cdr:y>0.40915</cdr:y>
    </cdr:to>
    <cdr:sp macro="" textlink="">
      <cdr:nvSpPr>
        <cdr:cNvPr id="11" name="TextBox 1"/>
        <cdr:cNvSpPr txBox="1"/>
      </cdr:nvSpPr>
      <cdr:spPr>
        <a:xfrm xmlns:a="http://schemas.openxmlformats.org/drawingml/2006/main">
          <a:off x="6197643" y="2082799"/>
          <a:ext cx="2040452" cy="491054"/>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600" b="1" dirty="0"/>
            <a:t>Mercury Lamp</a:t>
          </a:r>
        </a:p>
        <a:p xmlns:a="http://schemas.openxmlformats.org/drawingml/2006/main">
          <a:pPr algn="ctr"/>
          <a:r>
            <a:rPr lang="en-US" sz="600" b="1" dirty="0"/>
            <a:t>Spectral</a:t>
          </a:r>
          <a:r>
            <a:rPr lang="en-US" sz="600" b="1" baseline="0" dirty="0"/>
            <a:t> Distribution</a:t>
          </a:r>
          <a:endParaRPr lang="en-US" sz="600" b="1" dirty="0"/>
        </a:p>
      </cdr:txBody>
    </cdr:sp>
  </cdr:relSizeAnchor>
</c:userShapes>
</file>

<file path=ppt/drawings/drawing2.xml><?xml version="1.0" encoding="utf-8"?>
<c:userShapes xmlns:c="http://schemas.openxmlformats.org/drawingml/2006/chart">
  <cdr:relSizeAnchor xmlns:cdr="http://schemas.openxmlformats.org/drawingml/2006/chartDrawing">
    <cdr:from>
      <cdr:x>0.38319</cdr:x>
      <cdr:y>0.67968</cdr:y>
    </cdr:from>
    <cdr:to>
      <cdr:x>0.48387</cdr:x>
      <cdr:y>0.72275</cdr:y>
    </cdr:to>
    <cdr:sp macro="" textlink="">
      <cdr:nvSpPr>
        <cdr:cNvPr id="2" name="TextBox 1"/>
        <cdr:cNvSpPr txBox="1"/>
      </cdr:nvSpPr>
      <cdr:spPr>
        <a:xfrm xmlns:a="http://schemas.openxmlformats.org/drawingml/2006/main">
          <a:off x="3318933" y="4275667"/>
          <a:ext cx="872067" cy="270933"/>
        </a:xfrm>
        <a:prstGeom xmlns:a="http://schemas.openxmlformats.org/drawingml/2006/main" prst="rect">
          <a:avLst/>
        </a:prstGeom>
      </cdr:spPr>
      <cdr:txBody>
        <a:bodyPr xmlns:a="http://schemas.openxmlformats.org/drawingml/2006/main" vertOverflow="clip" wrap="square" lIns="0" tIns="0" rIns="0" bIns="0" rtlCol="0"/>
        <a:lstStyle xmlns:a="http://schemas.openxmlformats.org/drawingml/2006/main"/>
        <a:p xmlns:a="http://schemas.openxmlformats.org/drawingml/2006/main">
          <a:r>
            <a:rPr lang="en-US" sz="1800" dirty="0"/>
            <a:t>Si</a:t>
          </a:r>
        </a:p>
      </cdr:txBody>
    </cdr:sp>
  </cdr:relSizeAnchor>
  <cdr:relSizeAnchor xmlns:cdr="http://schemas.openxmlformats.org/drawingml/2006/chartDrawing">
    <cdr:from>
      <cdr:x>0.36755</cdr:x>
      <cdr:y>0.74024</cdr:y>
    </cdr:from>
    <cdr:to>
      <cdr:x>0.58255</cdr:x>
      <cdr:y>0.79196</cdr:y>
    </cdr:to>
    <cdr:sp macro="" textlink="">
      <cdr:nvSpPr>
        <cdr:cNvPr id="3" name="TextBox 1"/>
        <cdr:cNvSpPr txBox="1"/>
      </cdr:nvSpPr>
      <cdr:spPr>
        <a:xfrm xmlns:a="http://schemas.openxmlformats.org/drawingml/2006/main">
          <a:off x="2596156" y="3948440"/>
          <a:ext cx="1518644" cy="275864"/>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800" dirty="0"/>
            <a:t>Photomultiplier</a:t>
          </a:r>
        </a:p>
      </cdr:txBody>
    </cdr:sp>
  </cdr:relSizeAnchor>
  <cdr:relSizeAnchor xmlns:cdr="http://schemas.openxmlformats.org/drawingml/2006/chartDrawing">
    <cdr:from>
      <cdr:x>0.38319</cdr:x>
      <cdr:y>0.61911</cdr:y>
    </cdr:from>
    <cdr:to>
      <cdr:x>0.48387</cdr:x>
      <cdr:y>0.66218</cdr:y>
    </cdr:to>
    <cdr:sp macro="" textlink="">
      <cdr:nvSpPr>
        <cdr:cNvPr id="4" name="TextBox 1"/>
        <cdr:cNvSpPr txBox="1"/>
      </cdr:nvSpPr>
      <cdr:spPr>
        <a:xfrm xmlns:a="http://schemas.openxmlformats.org/drawingml/2006/main">
          <a:off x="3318933" y="3894667"/>
          <a:ext cx="872067" cy="270933"/>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800" dirty="0"/>
            <a:t>Si UV</a:t>
          </a:r>
        </a:p>
      </cdr:txBody>
    </cdr:sp>
  </cdr:relSizeAnchor>
  <cdr:relSizeAnchor xmlns:cdr="http://schemas.openxmlformats.org/drawingml/2006/chartDrawing">
    <cdr:from>
      <cdr:x>0.4477</cdr:x>
      <cdr:y>0.55585</cdr:y>
    </cdr:from>
    <cdr:to>
      <cdr:x>0.54839</cdr:x>
      <cdr:y>0.59892</cdr:y>
    </cdr:to>
    <cdr:sp macro="" textlink="">
      <cdr:nvSpPr>
        <cdr:cNvPr id="5" name="TextBox 1"/>
        <cdr:cNvSpPr txBox="1"/>
      </cdr:nvSpPr>
      <cdr:spPr>
        <a:xfrm xmlns:a="http://schemas.openxmlformats.org/drawingml/2006/main">
          <a:off x="3877733" y="3496733"/>
          <a:ext cx="872067" cy="270933"/>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800" dirty="0"/>
            <a:t>Ge</a:t>
          </a:r>
        </a:p>
      </cdr:txBody>
    </cdr:sp>
  </cdr:relSizeAnchor>
  <cdr:relSizeAnchor xmlns:cdr="http://schemas.openxmlformats.org/drawingml/2006/chartDrawing">
    <cdr:from>
      <cdr:x>0.49462</cdr:x>
      <cdr:y>0.49394</cdr:y>
    </cdr:from>
    <cdr:to>
      <cdr:x>0.59531</cdr:x>
      <cdr:y>0.53701</cdr:y>
    </cdr:to>
    <cdr:sp macro="" textlink="">
      <cdr:nvSpPr>
        <cdr:cNvPr id="6" name="TextBox 1"/>
        <cdr:cNvSpPr txBox="1"/>
      </cdr:nvSpPr>
      <cdr:spPr>
        <a:xfrm xmlns:a="http://schemas.openxmlformats.org/drawingml/2006/main">
          <a:off x="4284134" y="3107267"/>
          <a:ext cx="872067" cy="270933"/>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800" dirty="0"/>
            <a:t>InGaAs</a:t>
          </a:r>
        </a:p>
      </cdr:txBody>
    </cdr:sp>
  </cdr:relSizeAnchor>
  <cdr:relSizeAnchor xmlns:cdr="http://schemas.openxmlformats.org/drawingml/2006/chartDrawing">
    <cdr:from>
      <cdr:x>0.52395</cdr:x>
      <cdr:y>0.42934</cdr:y>
    </cdr:from>
    <cdr:to>
      <cdr:x>0.62463</cdr:x>
      <cdr:y>0.47241</cdr:y>
    </cdr:to>
    <cdr:sp macro="" textlink="">
      <cdr:nvSpPr>
        <cdr:cNvPr id="7" name="TextBox 1"/>
        <cdr:cNvSpPr txBox="1"/>
      </cdr:nvSpPr>
      <cdr:spPr>
        <a:xfrm xmlns:a="http://schemas.openxmlformats.org/drawingml/2006/main">
          <a:off x="4538133" y="2700866"/>
          <a:ext cx="872067" cy="270933"/>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800" dirty="0"/>
            <a:t>PbS</a:t>
          </a:r>
        </a:p>
      </cdr:txBody>
    </cdr:sp>
  </cdr:relSizeAnchor>
  <cdr:relSizeAnchor xmlns:cdr="http://schemas.openxmlformats.org/drawingml/2006/chartDrawing">
    <cdr:from>
      <cdr:x>0.58749</cdr:x>
      <cdr:y>0.37012</cdr:y>
    </cdr:from>
    <cdr:to>
      <cdr:x>0.68817</cdr:x>
      <cdr:y>0.41319</cdr:y>
    </cdr:to>
    <cdr:sp macro="" textlink="">
      <cdr:nvSpPr>
        <cdr:cNvPr id="8" name="TextBox 1"/>
        <cdr:cNvSpPr txBox="1"/>
      </cdr:nvSpPr>
      <cdr:spPr>
        <a:xfrm xmlns:a="http://schemas.openxmlformats.org/drawingml/2006/main">
          <a:off x="5088467" y="2328334"/>
          <a:ext cx="872067" cy="270933"/>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800" dirty="0"/>
            <a:t>PbSe</a:t>
          </a:r>
        </a:p>
      </cdr:txBody>
    </cdr:sp>
  </cdr:relSizeAnchor>
  <cdr:relSizeAnchor xmlns:cdr="http://schemas.openxmlformats.org/drawingml/2006/chartDrawing">
    <cdr:from>
      <cdr:x>0.55034</cdr:x>
      <cdr:y>0.30283</cdr:y>
    </cdr:from>
    <cdr:to>
      <cdr:x>0.65103</cdr:x>
      <cdr:y>0.34589</cdr:y>
    </cdr:to>
    <cdr:sp macro="" textlink="">
      <cdr:nvSpPr>
        <cdr:cNvPr id="9" name="TextBox 1"/>
        <cdr:cNvSpPr txBox="1"/>
      </cdr:nvSpPr>
      <cdr:spPr>
        <a:xfrm xmlns:a="http://schemas.openxmlformats.org/drawingml/2006/main">
          <a:off x="4766734" y="1905000"/>
          <a:ext cx="872067" cy="270933"/>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800" dirty="0"/>
            <a:t>InAs</a:t>
          </a:r>
        </a:p>
      </cdr:txBody>
    </cdr:sp>
  </cdr:relSizeAnchor>
  <cdr:relSizeAnchor xmlns:cdr="http://schemas.openxmlformats.org/drawingml/2006/chartDrawing">
    <cdr:from>
      <cdr:x>0.60411</cdr:x>
      <cdr:y>0.24764</cdr:y>
    </cdr:from>
    <cdr:to>
      <cdr:x>0.70479</cdr:x>
      <cdr:y>0.29071</cdr:y>
    </cdr:to>
    <cdr:sp macro="" textlink="">
      <cdr:nvSpPr>
        <cdr:cNvPr id="10" name="TextBox 1"/>
        <cdr:cNvSpPr txBox="1"/>
      </cdr:nvSpPr>
      <cdr:spPr>
        <a:xfrm xmlns:a="http://schemas.openxmlformats.org/drawingml/2006/main">
          <a:off x="5232400" y="1557867"/>
          <a:ext cx="872067" cy="270933"/>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800" dirty="0"/>
            <a:t>InAsPb</a:t>
          </a:r>
        </a:p>
      </cdr:txBody>
    </cdr:sp>
  </cdr:relSizeAnchor>
  <cdr:relSizeAnchor xmlns:cdr="http://schemas.openxmlformats.org/drawingml/2006/chartDrawing">
    <cdr:from>
      <cdr:x>0.62268</cdr:x>
      <cdr:y>0.179</cdr:y>
    </cdr:from>
    <cdr:to>
      <cdr:x>0.72336</cdr:x>
      <cdr:y>0.22207</cdr:y>
    </cdr:to>
    <cdr:sp macro="" textlink="">
      <cdr:nvSpPr>
        <cdr:cNvPr id="11" name="TextBox 1"/>
        <cdr:cNvSpPr txBox="1"/>
      </cdr:nvSpPr>
      <cdr:spPr>
        <a:xfrm xmlns:a="http://schemas.openxmlformats.org/drawingml/2006/main">
          <a:off x="5393268" y="1126067"/>
          <a:ext cx="872067" cy="270933"/>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800" dirty="0"/>
            <a:t>InSb</a:t>
          </a:r>
        </a:p>
      </cdr:txBody>
    </cdr:sp>
  </cdr:relSizeAnchor>
  <cdr:relSizeAnchor xmlns:cdr="http://schemas.openxmlformats.org/drawingml/2006/chartDrawing">
    <cdr:from>
      <cdr:x>0.79765</cdr:x>
      <cdr:y>0.11709</cdr:y>
    </cdr:from>
    <cdr:to>
      <cdr:x>0.91698</cdr:x>
      <cdr:y>0.16339</cdr:y>
    </cdr:to>
    <cdr:sp macro="" textlink="">
      <cdr:nvSpPr>
        <cdr:cNvPr id="12" name="TextBox 1"/>
        <cdr:cNvSpPr txBox="1"/>
      </cdr:nvSpPr>
      <cdr:spPr>
        <a:xfrm xmlns:a="http://schemas.openxmlformats.org/drawingml/2006/main">
          <a:off x="5634128" y="624558"/>
          <a:ext cx="842872" cy="246946"/>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800" dirty="0"/>
            <a:t>HgCdTe</a:t>
          </a:r>
        </a:p>
      </cdr:txBody>
    </cdr:sp>
  </cdr:relSizeAnchor>
  <cdr:relSizeAnchor xmlns:cdr="http://schemas.openxmlformats.org/drawingml/2006/chartDrawing">
    <cdr:from>
      <cdr:x>0.79765</cdr:x>
      <cdr:y>0.05787</cdr:y>
    </cdr:from>
    <cdr:to>
      <cdr:x>0.95894</cdr:x>
      <cdr:y>0.09421</cdr:y>
    </cdr:to>
    <cdr:sp macro="" textlink="">
      <cdr:nvSpPr>
        <cdr:cNvPr id="13" name="TextBox 1"/>
        <cdr:cNvSpPr txBox="1"/>
      </cdr:nvSpPr>
      <cdr:spPr>
        <a:xfrm xmlns:a="http://schemas.openxmlformats.org/drawingml/2006/main">
          <a:off x="6908799" y="364068"/>
          <a:ext cx="1397000" cy="228600"/>
        </a:xfrm>
        <a:prstGeom xmlns:a="http://schemas.openxmlformats.org/drawingml/2006/main" prst="rect">
          <a:avLst/>
        </a:prstGeom>
      </cdr:spPr>
      <cdr:txBody>
        <a:bodyPr xmlns:a="http://schemas.openxmlformats.org/drawingml/2006/main" wrap="square" lIns="0" tIns="0" rIns="0" bIns="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800" dirty="0"/>
            <a:t>Thermal</a:t>
          </a:r>
        </a:p>
      </cdr:txBody>
    </cdr:sp>
  </cdr:relSizeAnchor>
</c:userShapes>
</file>

<file path=ppt/drawings/drawing3.xml><?xml version="1.0" encoding="utf-8"?>
<c:userShapes xmlns:c="http://schemas.openxmlformats.org/drawingml/2006/chart">
  <cdr:relSizeAnchor xmlns:cdr="http://schemas.openxmlformats.org/drawingml/2006/chartDrawing">
    <cdr:from>
      <cdr:x>0.47019</cdr:x>
      <cdr:y>0.14132</cdr:y>
    </cdr:from>
    <cdr:to>
      <cdr:x>0.84262</cdr:x>
      <cdr:y>0.23553</cdr:y>
    </cdr:to>
    <cdr:sp macro="" textlink="">
      <cdr:nvSpPr>
        <cdr:cNvPr id="3" name="TextBox 2"/>
        <cdr:cNvSpPr txBox="1"/>
      </cdr:nvSpPr>
      <cdr:spPr>
        <a:xfrm xmlns:a="http://schemas.openxmlformats.org/drawingml/2006/main">
          <a:off x="4072470" y="889001"/>
          <a:ext cx="3225765" cy="59265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1600" dirty="0"/>
            <a:t>Wavelength</a:t>
          </a:r>
          <a:r>
            <a:rPr lang="en-US" sz="1600" baseline="0" dirty="0"/>
            <a:t> of Maximum Intensity</a:t>
          </a:r>
        </a:p>
        <a:p xmlns:a="http://schemas.openxmlformats.org/drawingml/2006/main">
          <a:pPr algn="ctr"/>
          <a:r>
            <a:rPr lang="en-US" sz="1600" baseline="0" dirty="0"/>
            <a:t>(Wien's Displacement Law)</a:t>
          </a:r>
          <a:endParaRPr lang="en-US" sz="1600" dirty="0"/>
        </a:p>
      </cdr:txBody>
    </cdr:sp>
  </cdr:relSizeAnchor>
  <cdr:relSizeAnchor xmlns:cdr="http://schemas.openxmlformats.org/drawingml/2006/chartDrawing">
    <cdr:from>
      <cdr:x>0.34995</cdr:x>
      <cdr:y>0.17766</cdr:y>
    </cdr:from>
    <cdr:to>
      <cdr:x>0.48192</cdr:x>
      <cdr:y>0.20054</cdr:y>
    </cdr:to>
    <cdr:cxnSp macro="">
      <cdr:nvCxnSpPr>
        <cdr:cNvPr id="5" name="Straight Arrow Connector 4"/>
        <cdr:cNvCxnSpPr/>
      </cdr:nvCxnSpPr>
      <cdr:spPr>
        <a:xfrm xmlns:a="http://schemas.openxmlformats.org/drawingml/2006/main" flipH="1">
          <a:off x="3031068" y="1117600"/>
          <a:ext cx="1142999" cy="143933"/>
        </a:xfrm>
        <a:prstGeom xmlns:a="http://schemas.openxmlformats.org/drawingml/2006/main" prst="straightConnector1">
          <a:avLst/>
        </a:prstGeom>
        <a:ln xmlns:a="http://schemas.openxmlformats.org/drawingml/2006/main" w="15875">
          <a:solidFill>
            <a:schemeClr val="tx1"/>
          </a:solidFill>
          <a:tailEnd type="stealth" w="med" len="lg"/>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0.43733</cdr:x>
      <cdr:y>0.33856</cdr:y>
    </cdr:from>
    <cdr:to>
      <cdr:x>0.52726</cdr:x>
      <cdr:y>0.3897</cdr:y>
    </cdr:to>
    <cdr:sp macro="" textlink="">
      <cdr:nvSpPr>
        <cdr:cNvPr id="6" name="TextBox 5"/>
        <cdr:cNvSpPr txBox="1"/>
      </cdr:nvSpPr>
      <cdr:spPr>
        <a:xfrm xmlns:a="http://schemas.openxmlformats.org/drawingml/2006/main">
          <a:off x="3787872" y="2129803"/>
          <a:ext cx="778919" cy="32170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1600" dirty="0"/>
            <a:t>5500 K</a:t>
          </a:r>
        </a:p>
      </cdr:txBody>
    </cdr:sp>
  </cdr:relSizeAnchor>
  <cdr:relSizeAnchor xmlns:cdr="http://schemas.openxmlformats.org/drawingml/2006/chartDrawing">
    <cdr:from>
      <cdr:x>0.45455</cdr:x>
      <cdr:y>0.51891</cdr:y>
    </cdr:from>
    <cdr:to>
      <cdr:x>0.54448</cdr:x>
      <cdr:y>0.57005</cdr:y>
    </cdr:to>
    <cdr:sp macro="" textlink="">
      <cdr:nvSpPr>
        <cdr:cNvPr id="7" name="TextBox 1"/>
        <cdr:cNvSpPr txBox="1"/>
      </cdr:nvSpPr>
      <cdr:spPr>
        <a:xfrm xmlns:a="http://schemas.openxmlformats.org/drawingml/2006/main">
          <a:off x="3937039" y="3264337"/>
          <a:ext cx="778920" cy="32170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a:t>5000 K</a:t>
          </a:r>
        </a:p>
      </cdr:txBody>
    </cdr:sp>
  </cdr:relSizeAnchor>
  <cdr:relSizeAnchor xmlns:cdr="http://schemas.openxmlformats.org/drawingml/2006/chartDrawing">
    <cdr:from>
      <cdr:x>0.52199</cdr:x>
      <cdr:y>0.66891</cdr:y>
    </cdr:from>
    <cdr:to>
      <cdr:x>0.61193</cdr:x>
      <cdr:y>0.72005</cdr:y>
    </cdr:to>
    <cdr:sp macro="" textlink="">
      <cdr:nvSpPr>
        <cdr:cNvPr id="8" name="TextBox 1"/>
        <cdr:cNvSpPr txBox="1"/>
      </cdr:nvSpPr>
      <cdr:spPr>
        <a:xfrm xmlns:a="http://schemas.openxmlformats.org/drawingml/2006/main">
          <a:off x="4521200" y="4207933"/>
          <a:ext cx="778934" cy="32173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a:t>4500 K</a:t>
          </a:r>
        </a:p>
      </cdr:txBody>
    </cdr:sp>
  </cdr:relSizeAnchor>
  <cdr:relSizeAnchor xmlns:cdr="http://schemas.openxmlformats.org/drawingml/2006/chartDrawing">
    <cdr:from>
      <cdr:x>0.57576</cdr:x>
      <cdr:y>0.7389</cdr:y>
    </cdr:from>
    <cdr:to>
      <cdr:x>0.66569</cdr:x>
      <cdr:y>0.79004</cdr:y>
    </cdr:to>
    <cdr:sp macro="" textlink="">
      <cdr:nvSpPr>
        <cdr:cNvPr id="9" name="TextBox 1"/>
        <cdr:cNvSpPr txBox="1"/>
      </cdr:nvSpPr>
      <cdr:spPr>
        <a:xfrm xmlns:a="http://schemas.openxmlformats.org/drawingml/2006/main">
          <a:off x="4986867" y="4648200"/>
          <a:ext cx="778934" cy="32173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a:t>4000 K</a:t>
          </a:r>
        </a:p>
      </cdr:txBody>
    </cdr:sp>
  </cdr:relSizeAnchor>
  <cdr:relSizeAnchor xmlns:cdr="http://schemas.openxmlformats.org/drawingml/2006/chartDrawing">
    <cdr:from>
      <cdr:x>0.68524</cdr:x>
      <cdr:y>0.78869</cdr:y>
    </cdr:from>
    <cdr:to>
      <cdr:x>0.77517</cdr:x>
      <cdr:y>0.83984</cdr:y>
    </cdr:to>
    <cdr:sp macro="" textlink="">
      <cdr:nvSpPr>
        <cdr:cNvPr id="10" name="TextBox 1"/>
        <cdr:cNvSpPr txBox="1"/>
      </cdr:nvSpPr>
      <cdr:spPr>
        <a:xfrm xmlns:a="http://schemas.openxmlformats.org/drawingml/2006/main">
          <a:off x="5935133" y="4961467"/>
          <a:ext cx="778934" cy="32173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a:t>3500 K</a:t>
          </a:r>
        </a:p>
      </cdr:txBody>
    </cdr:sp>
  </cdr:relSizeAnchor>
  <cdr:relSizeAnchor xmlns:cdr="http://schemas.openxmlformats.org/drawingml/2006/chartDrawing">
    <cdr:from>
      <cdr:x>0.77713</cdr:x>
      <cdr:y>0.80888</cdr:y>
    </cdr:from>
    <cdr:to>
      <cdr:x>0.86706</cdr:x>
      <cdr:y>0.86003</cdr:y>
    </cdr:to>
    <cdr:sp macro="" textlink="">
      <cdr:nvSpPr>
        <cdr:cNvPr id="11" name="TextBox 1"/>
        <cdr:cNvSpPr txBox="1"/>
      </cdr:nvSpPr>
      <cdr:spPr>
        <a:xfrm xmlns:a="http://schemas.openxmlformats.org/drawingml/2006/main">
          <a:off x="6731000" y="5088466"/>
          <a:ext cx="778934" cy="32173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1600" dirty="0"/>
            <a:t>3000 K</a:t>
          </a:r>
        </a:p>
      </cdr:txBody>
    </cdr:sp>
  </cdr:relSizeAnchor>
  <cdr:relSizeAnchor xmlns:cdr="http://schemas.openxmlformats.org/drawingml/2006/chartDrawing">
    <cdr:from>
      <cdr:x>0.57087</cdr:x>
      <cdr:y>0.08503</cdr:y>
    </cdr:from>
    <cdr:to>
      <cdr:x>0.74682</cdr:x>
      <cdr:y>0.13483</cdr:y>
    </cdr:to>
    <cdr:sp macro="" textlink="">
      <cdr:nvSpPr>
        <cdr:cNvPr id="4" name="TextBox 3"/>
        <cdr:cNvSpPr txBox="1"/>
      </cdr:nvSpPr>
      <cdr:spPr>
        <a:xfrm xmlns:a="http://schemas.openxmlformats.org/drawingml/2006/main">
          <a:off x="4944533" y="534929"/>
          <a:ext cx="1523974" cy="31327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2000" dirty="0"/>
            <a:t>Infrared</a:t>
          </a:r>
        </a:p>
      </cdr:txBody>
    </cdr:sp>
  </cdr:relSizeAnchor>
  <cdr:relSizeAnchor xmlns:cdr="http://schemas.openxmlformats.org/drawingml/2006/chartDrawing">
    <cdr:from>
      <cdr:x>0.27457</cdr:x>
      <cdr:y>0.08503</cdr:y>
    </cdr:from>
    <cdr:to>
      <cdr:x>0.45053</cdr:x>
      <cdr:y>0.13483</cdr:y>
    </cdr:to>
    <cdr:sp macro="" textlink="">
      <cdr:nvSpPr>
        <cdr:cNvPr id="12" name="TextBox 1"/>
        <cdr:cNvSpPr txBox="1"/>
      </cdr:nvSpPr>
      <cdr:spPr>
        <a:xfrm xmlns:a="http://schemas.openxmlformats.org/drawingml/2006/main">
          <a:off x="2378142" y="534929"/>
          <a:ext cx="1524060" cy="31327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2000" dirty="0"/>
            <a:t>Visible</a:t>
          </a:r>
        </a:p>
      </cdr:txBody>
    </cdr:sp>
  </cdr:relSizeAnchor>
  <cdr:relSizeAnchor xmlns:cdr="http://schemas.openxmlformats.org/drawingml/2006/chartDrawing">
    <cdr:from>
      <cdr:x>0.1085</cdr:x>
      <cdr:y>0.08503</cdr:y>
    </cdr:from>
    <cdr:to>
      <cdr:x>0.28446</cdr:x>
      <cdr:y>0.13483</cdr:y>
    </cdr:to>
    <cdr:sp macro="" textlink="">
      <cdr:nvSpPr>
        <cdr:cNvPr id="13" name="TextBox 1"/>
        <cdr:cNvSpPr txBox="1"/>
      </cdr:nvSpPr>
      <cdr:spPr>
        <a:xfrm xmlns:a="http://schemas.openxmlformats.org/drawingml/2006/main">
          <a:off x="939762" y="534929"/>
          <a:ext cx="1524060" cy="31327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sz="2000" dirty="0"/>
            <a:t>UV</a:t>
          </a:r>
        </a:p>
      </cdr:txBody>
    </cdr:sp>
  </cdr:relSizeAnchor>
</c:userShapes>
</file>

<file path=ppt/drawings/drawing4.xml><?xml version="1.0" encoding="utf-8"?>
<c:userShapes xmlns:c="http://schemas.openxmlformats.org/drawingml/2006/chart">
  <cdr:relSizeAnchor xmlns:cdr="http://schemas.openxmlformats.org/drawingml/2006/chartDrawing">
    <cdr:from>
      <cdr:x>0.20946</cdr:x>
      <cdr:y>0.5</cdr:y>
    </cdr:from>
    <cdr:to>
      <cdr:x>0.44717</cdr:x>
      <cdr:y>0.62144</cdr:y>
    </cdr:to>
    <cdr:sp macro="" textlink="">
      <cdr:nvSpPr>
        <cdr:cNvPr id="2" name="TextBox 1"/>
        <cdr:cNvSpPr txBox="1"/>
      </cdr:nvSpPr>
      <cdr:spPr>
        <a:xfrm xmlns:a="http://schemas.openxmlformats.org/drawingml/2006/main">
          <a:off x="1812808" y="3137371"/>
          <a:ext cx="2057408" cy="7620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2000" dirty="0"/>
            <a:t>Peak </a:t>
          </a:r>
          <a:r>
            <a:rPr lang="en-US" sz="2000" dirty="0" smtClean="0"/>
            <a:t>Wavelength</a:t>
          </a:r>
        </a:p>
        <a:p xmlns:a="http://schemas.openxmlformats.org/drawingml/2006/main">
          <a:pPr algn="ctr"/>
          <a:r>
            <a:rPr lang="en-US" sz="2000" dirty="0" smtClean="0"/>
            <a:t>Wien’s Law</a:t>
          </a:r>
          <a:endParaRPr lang="en-US" sz="2000" dirty="0"/>
        </a:p>
      </cdr:txBody>
    </cdr:sp>
  </cdr:relSizeAnchor>
  <cdr:relSizeAnchor xmlns:cdr="http://schemas.openxmlformats.org/drawingml/2006/chartDrawing">
    <cdr:from>
      <cdr:x>0.54402</cdr:x>
      <cdr:y>0.5</cdr:y>
    </cdr:from>
    <cdr:to>
      <cdr:x>0.73772</cdr:x>
      <cdr:y>0.56072</cdr:y>
    </cdr:to>
    <cdr:sp macro="" textlink="">
      <cdr:nvSpPr>
        <cdr:cNvPr id="3" name="TextBox 1"/>
        <cdr:cNvSpPr txBox="1"/>
      </cdr:nvSpPr>
      <cdr:spPr>
        <a:xfrm xmlns:a="http://schemas.openxmlformats.org/drawingml/2006/main">
          <a:off x="4708408" y="3137371"/>
          <a:ext cx="1676427" cy="381000"/>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2000" dirty="0"/>
            <a:t>Peak Intensity</a:t>
          </a:r>
        </a:p>
      </cdr:txBody>
    </cdr:sp>
  </cdr:relSizeAnchor>
  <cdr:relSizeAnchor xmlns:cdr="http://schemas.openxmlformats.org/drawingml/2006/chartDrawing">
    <cdr:from>
      <cdr:x>0.73111</cdr:x>
      <cdr:y>0.53391</cdr:y>
    </cdr:from>
    <cdr:to>
      <cdr:x>0.78545</cdr:x>
      <cdr:y>0.53391</cdr:y>
    </cdr:to>
    <cdr:cxnSp macro="">
      <cdr:nvCxnSpPr>
        <cdr:cNvPr id="6" name="Straight Arrow Connector 5"/>
        <cdr:cNvCxnSpPr/>
      </cdr:nvCxnSpPr>
      <cdr:spPr>
        <a:xfrm xmlns:a="http://schemas.openxmlformats.org/drawingml/2006/main">
          <a:off x="6172200" y="2895600"/>
          <a:ext cx="458750" cy="0"/>
        </a:xfrm>
        <a:prstGeom xmlns:a="http://schemas.openxmlformats.org/drawingml/2006/main" prst="straightConnector1">
          <a:avLst/>
        </a:prstGeom>
        <a:ln xmlns:a="http://schemas.openxmlformats.org/drawingml/2006/main" w="31750">
          <a:solidFill>
            <a:schemeClr val="tx1"/>
          </a:solidFill>
          <a:headEnd w="sm" len="sm"/>
          <a:tailEnd type="triangle" w="lg" len="lg"/>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0.15344</cdr:x>
      <cdr:y>0.53391</cdr:y>
    </cdr:from>
    <cdr:to>
      <cdr:x>0.20779</cdr:x>
      <cdr:y>0.53391</cdr:y>
    </cdr:to>
    <cdr:cxnSp macro="">
      <cdr:nvCxnSpPr>
        <cdr:cNvPr id="8" name="Straight Arrow Connector 7"/>
        <cdr:cNvCxnSpPr/>
      </cdr:nvCxnSpPr>
      <cdr:spPr>
        <a:xfrm xmlns:a="http://schemas.openxmlformats.org/drawingml/2006/main" flipH="1">
          <a:off x="1295400" y="2895600"/>
          <a:ext cx="458834" cy="0"/>
        </a:xfrm>
        <a:prstGeom xmlns:a="http://schemas.openxmlformats.org/drawingml/2006/main" prst="straightConnector1">
          <a:avLst/>
        </a:prstGeom>
        <a:ln xmlns:a="http://schemas.openxmlformats.org/drawingml/2006/main" w="31750">
          <a:solidFill>
            <a:schemeClr val="tx1"/>
          </a:solidFill>
          <a:headEnd w="sm" len="sm"/>
          <a:tailEnd type="triangle" w="lg" len="lg"/>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5.xml><?xml version="1.0" encoding="utf-8"?>
<c:userShapes xmlns:c="http://schemas.openxmlformats.org/drawingml/2006/chart">
  <cdr:relSizeAnchor xmlns:cdr="http://schemas.openxmlformats.org/drawingml/2006/chartDrawing">
    <cdr:from>
      <cdr:x>0.17168</cdr:x>
      <cdr:y>0.89879</cdr:y>
    </cdr:from>
    <cdr:to>
      <cdr:x>0.29611</cdr:x>
      <cdr:y>0.95312</cdr:y>
    </cdr:to>
    <cdr:sp macro="" textlink="">
      <cdr:nvSpPr>
        <cdr:cNvPr id="5" name="TextBox 4"/>
        <cdr:cNvSpPr txBox="1"/>
      </cdr:nvSpPr>
      <cdr:spPr>
        <a:xfrm xmlns:a="http://schemas.openxmlformats.org/drawingml/2006/main">
          <a:off x="710790" y="4557983"/>
          <a:ext cx="515164" cy="27550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200" dirty="0"/>
            <a:t>1500</a:t>
          </a:r>
        </a:p>
      </cdr:txBody>
    </cdr:sp>
  </cdr:relSizeAnchor>
  <cdr:relSizeAnchor xmlns:cdr="http://schemas.openxmlformats.org/drawingml/2006/chartDrawing">
    <cdr:from>
      <cdr:x>0.31147</cdr:x>
      <cdr:y>0.89825</cdr:y>
    </cdr:from>
    <cdr:to>
      <cdr:x>0.43112</cdr:x>
      <cdr:y>0.93589</cdr:y>
    </cdr:to>
    <cdr:sp macro="" textlink="">
      <cdr:nvSpPr>
        <cdr:cNvPr id="6" name="TextBox 1"/>
        <cdr:cNvSpPr txBox="1"/>
      </cdr:nvSpPr>
      <cdr:spPr>
        <a:xfrm xmlns:a="http://schemas.openxmlformats.org/drawingml/2006/main">
          <a:off x="1289564" y="4555245"/>
          <a:ext cx="495359" cy="19088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200" dirty="0"/>
            <a:t>4500</a:t>
          </a:r>
        </a:p>
      </cdr:txBody>
    </cdr:sp>
  </cdr:relSizeAnchor>
  <cdr:relSizeAnchor xmlns:cdr="http://schemas.openxmlformats.org/drawingml/2006/chartDrawing">
    <cdr:from>
      <cdr:x>0.20734</cdr:x>
      <cdr:y>0.41412</cdr:y>
    </cdr:from>
    <cdr:to>
      <cdr:x>0.39223</cdr:x>
      <cdr:y>0.88273</cdr:y>
    </cdr:to>
    <cdr:sp macro="" textlink="">
      <cdr:nvSpPr>
        <cdr:cNvPr id="10" name="Freeform 9"/>
        <cdr:cNvSpPr/>
      </cdr:nvSpPr>
      <cdr:spPr>
        <a:xfrm xmlns:a="http://schemas.openxmlformats.org/drawingml/2006/main">
          <a:off x="858426" y="2100097"/>
          <a:ext cx="765482" cy="2376436"/>
        </a:xfrm>
        <a:custGeom xmlns:a="http://schemas.openxmlformats.org/drawingml/2006/main">
          <a:avLst/>
          <a:gdLst>
            <a:gd name="connsiteX0" fmla="*/ 1604682 w 1622612"/>
            <a:gd name="connsiteY0" fmla="*/ 2940423 h 2940423"/>
            <a:gd name="connsiteX1" fmla="*/ 1622612 w 1622612"/>
            <a:gd name="connsiteY1" fmla="*/ 0 h 2940423"/>
            <a:gd name="connsiteX2" fmla="*/ 1528482 w 1622612"/>
            <a:gd name="connsiteY2" fmla="*/ 224117 h 2940423"/>
            <a:gd name="connsiteX3" fmla="*/ 1461247 w 1622612"/>
            <a:gd name="connsiteY3" fmla="*/ 398929 h 2940423"/>
            <a:gd name="connsiteX4" fmla="*/ 1362635 w 1622612"/>
            <a:gd name="connsiteY4" fmla="*/ 623047 h 2940423"/>
            <a:gd name="connsiteX5" fmla="*/ 1277471 w 1622612"/>
            <a:gd name="connsiteY5" fmla="*/ 829235 h 2940423"/>
            <a:gd name="connsiteX6" fmla="*/ 1196788 w 1622612"/>
            <a:gd name="connsiteY6" fmla="*/ 1044388 h 2940423"/>
            <a:gd name="connsiteX7" fmla="*/ 1075765 w 1622612"/>
            <a:gd name="connsiteY7" fmla="*/ 1362635 h 2940423"/>
            <a:gd name="connsiteX8" fmla="*/ 963706 w 1622612"/>
            <a:gd name="connsiteY8" fmla="*/ 1604682 h 2940423"/>
            <a:gd name="connsiteX9" fmla="*/ 847165 w 1622612"/>
            <a:gd name="connsiteY9" fmla="*/ 1873623 h 2940423"/>
            <a:gd name="connsiteX10" fmla="*/ 735106 w 1622612"/>
            <a:gd name="connsiteY10" fmla="*/ 2102223 h 2940423"/>
            <a:gd name="connsiteX11" fmla="*/ 618565 w 1622612"/>
            <a:gd name="connsiteY11" fmla="*/ 2294964 h 2940423"/>
            <a:gd name="connsiteX12" fmla="*/ 475129 w 1622612"/>
            <a:gd name="connsiteY12" fmla="*/ 2514600 h 2940423"/>
            <a:gd name="connsiteX13" fmla="*/ 398929 w 1622612"/>
            <a:gd name="connsiteY13" fmla="*/ 2599764 h 2940423"/>
            <a:gd name="connsiteX14" fmla="*/ 295835 w 1622612"/>
            <a:gd name="connsiteY14" fmla="*/ 2693894 h 2940423"/>
            <a:gd name="connsiteX15" fmla="*/ 121024 w 1622612"/>
            <a:gd name="connsiteY15" fmla="*/ 2814917 h 2940423"/>
            <a:gd name="connsiteX16" fmla="*/ 4482 w 1622612"/>
            <a:gd name="connsiteY16" fmla="*/ 2864223 h 2940423"/>
            <a:gd name="connsiteX17" fmla="*/ 0 w 1622612"/>
            <a:gd name="connsiteY17" fmla="*/ 2935941 h 2940423"/>
            <a:gd name="connsiteX18" fmla="*/ 1604682 w 1622612"/>
            <a:gd name="connsiteY18" fmla="*/ 2940423 h 2940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22612" h="2940423">
              <a:moveTo>
                <a:pt x="1604682" y="2940423"/>
              </a:moveTo>
              <a:lnTo>
                <a:pt x="1622612" y="0"/>
              </a:lnTo>
              <a:lnTo>
                <a:pt x="1528482" y="224117"/>
              </a:lnTo>
              <a:lnTo>
                <a:pt x="1461247" y="398929"/>
              </a:lnTo>
              <a:lnTo>
                <a:pt x="1362635" y="623047"/>
              </a:lnTo>
              <a:lnTo>
                <a:pt x="1277471" y="829235"/>
              </a:lnTo>
              <a:lnTo>
                <a:pt x="1196788" y="1044388"/>
              </a:lnTo>
              <a:lnTo>
                <a:pt x="1075765" y="1362635"/>
              </a:lnTo>
              <a:lnTo>
                <a:pt x="963706" y="1604682"/>
              </a:lnTo>
              <a:lnTo>
                <a:pt x="847165" y="1873623"/>
              </a:lnTo>
              <a:lnTo>
                <a:pt x="735106" y="2102223"/>
              </a:lnTo>
              <a:lnTo>
                <a:pt x="618565" y="2294964"/>
              </a:lnTo>
              <a:lnTo>
                <a:pt x="475129" y="2514600"/>
              </a:lnTo>
              <a:lnTo>
                <a:pt x="398929" y="2599764"/>
              </a:lnTo>
              <a:lnTo>
                <a:pt x="295835" y="2693894"/>
              </a:lnTo>
              <a:lnTo>
                <a:pt x="121024" y="2814917"/>
              </a:lnTo>
              <a:lnTo>
                <a:pt x="4482" y="2864223"/>
              </a:lnTo>
              <a:lnTo>
                <a:pt x="0" y="2935941"/>
              </a:lnTo>
              <a:lnTo>
                <a:pt x="1604682" y="2940423"/>
              </a:lnTo>
              <a:close/>
            </a:path>
          </a:pathLst>
        </a:custGeom>
        <a:solidFill xmlns:a="http://schemas.openxmlformats.org/drawingml/2006/main">
          <a:schemeClr val="accent2">
            <a:alpha val="60000"/>
          </a:schemeClr>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dirty="0"/>
        </a:p>
      </cdr:txBody>
    </cdr:sp>
  </cdr:relSizeAnchor>
</c:userShapes>
</file>

<file path=ppt/drawings/drawing6.xml><?xml version="1.0" encoding="utf-8"?>
<c:userShapes xmlns:c="http://schemas.openxmlformats.org/drawingml/2006/chart">
  <cdr:relSizeAnchor xmlns:cdr="http://schemas.openxmlformats.org/drawingml/2006/chartDrawing">
    <cdr:from>
      <cdr:x>0.13454</cdr:x>
      <cdr:y>0.85574</cdr:y>
    </cdr:from>
    <cdr:to>
      <cdr:x>0.95355</cdr:x>
      <cdr:y>0.91289</cdr:y>
    </cdr:to>
    <cdr:sp macro="" textlink="">
      <cdr:nvSpPr>
        <cdr:cNvPr id="2" name="TextBox 1"/>
        <cdr:cNvSpPr txBox="1"/>
      </cdr:nvSpPr>
      <cdr:spPr>
        <a:xfrm xmlns:a="http://schemas.openxmlformats.org/drawingml/2006/main">
          <a:off x="1132014" y="4216207"/>
          <a:ext cx="6891108" cy="28157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l"/>
          <a:r>
            <a:rPr lang="en-US" sz="1600" dirty="0"/>
            <a:t>0.5  </a:t>
          </a:r>
          <a:r>
            <a:rPr lang="en-US" sz="1600" baseline="0" dirty="0"/>
            <a:t>   </a:t>
          </a:r>
          <a:r>
            <a:rPr lang="en-US" sz="1600" dirty="0" smtClean="0"/>
            <a:t>6  </a:t>
          </a:r>
          <a:r>
            <a:rPr lang="en-US" sz="1600" baseline="0" dirty="0" smtClean="0"/>
            <a:t>   </a:t>
          </a:r>
          <a:r>
            <a:rPr lang="en-US" sz="1600" dirty="0"/>
            <a:t>7</a:t>
          </a:r>
          <a:r>
            <a:rPr lang="en-US" sz="1600" baseline="0" dirty="0"/>
            <a:t>     </a:t>
          </a:r>
          <a:r>
            <a:rPr lang="en-US" sz="1600" dirty="0"/>
            <a:t>8</a:t>
          </a:r>
          <a:r>
            <a:rPr lang="en-US" sz="1600" baseline="0" dirty="0"/>
            <a:t>    </a:t>
          </a:r>
          <a:r>
            <a:rPr lang="en-US" sz="1600" dirty="0"/>
            <a:t>9   1</a:t>
          </a:r>
          <a:r>
            <a:rPr lang="en-US" sz="1600" baseline="0" dirty="0"/>
            <a:t>                              </a:t>
          </a:r>
          <a:r>
            <a:rPr lang="en-US" sz="1600" baseline="0" dirty="0" smtClean="0"/>
            <a:t> </a:t>
          </a:r>
          <a:r>
            <a:rPr lang="en-US" sz="1600" baseline="0" dirty="0"/>
            <a:t>2                  3            4          5      6     7    </a:t>
          </a:r>
          <a:r>
            <a:rPr lang="en-US" sz="1600" baseline="0" dirty="0" smtClean="0"/>
            <a:t>8</a:t>
          </a:r>
          <a:endParaRPr lang="en-US" sz="16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53" tIns="48327" rIns="96653" bIns="48327" rtlCol="0"/>
          <a:lstStyle>
            <a:lvl1pPr algn="l">
              <a:defRPr sz="1200"/>
            </a:lvl1pPr>
          </a:lstStyle>
          <a:p>
            <a:endParaRPr lang="en-US" dirty="0"/>
          </a:p>
        </p:txBody>
      </p:sp>
      <p:sp>
        <p:nvSpPr>
          <p:cNvPr id="3" name="Date Placeholder 2"/>
          <p:cNvSpPr>
            <a:spLocks noGrp="1"/>
          </p:cNvSpPr>
          <p:nvPr>
            <p:ph type="dt" sz="quarter" idx="1"/>
          </p:nvPr>
        </p:nvSpPr>
        <p:spPr>
          <a:xfrm>
            <a:off x="4143587" y="0"/>
            <a:ext cx="3169920" cy="480060"/>
          </a:xfrm>
          <a:prstGeom prst="rect">
            <a:avLst/>
          </a:prstGeom>
        </p:spPr>
        <p:txBody>
          <a:bodyPr vert="horz" lIns="96653" tIns="48327" rIns="96653" bIns="48327" rtlCol="0"/>
          <a:lstStyle>
            <a:lvl1pPr algn="r">
              <a:defRPr sz="1200"/>
            </a:lvl1pPr>
          </a:lstStyle>
          <a:p>
            <a:fld id="{A25F03DE-AABC-324D-AD57-97FB4074ED15}" type="datetimeFigureOut">
              <a:rPr lang="en-US" smtClean="0"/>
              <a:t>11/27/2015</a:t>
            </a:fld>
            <a:endParaRPr lang="en-US" dirty="0"/>
          </a:p>
        </p:txBody>
      </p:sp>
      <p:sp>
        <p:nvSpPr>
          <p:cNvPr id="4" name="Footer Placeholder 3"/>
          <p:cNvSpPr>
            <a:spLocks noGrp="1"/>
          </p:cNvSpPr>
          <p:nvPr>
            <p:ph type="ftr" sz="quarter" idx="2"/>
          </p:nvPr>
        </p:nvSpPr>
        <p:spPr>
          <a:xfrm>
            <a:off x="0" y="9119474"/>
            <a:ext cx="3169920" cy="480060"/>
          </a:xfrm>
          <a:prstGeom prst="rect">
            <a:avLst/>
          </a:prstGeom>
        </p:spPr>
        <p:txBody>
          <a:bodyPr vert="horz" lIns="96653" tIns="48327" rIns="96653" bIns="48327" rtlCol="0" anchor="b"/>
          <a:lstStyle>
            <a:lvl1pPr algn="l">
              <a:defRPr sz="1200"/>
            </a:lvl1pPr>
          </a:lstStyle>
          <a:p>
            <a:endParaRPr lang="en-US" dirty="0"/>
          </a:p>
        </p:txBody>
      </p:sp>
      <p:sp>
        <p:nvSpPr>
          <p:cNvPr id="5" name="Slide Number Placeholder 4"/>
          <p:cNvSpPr>
            <a:spLocks noGrp="1"/>
          </p:cNvSpPr>
          <p:nvPr>
            <p:ph type="sldNum" sz="quarter" idx="3"/>
          </p:nvPr>
        </p:nvSpPr>
        <p:spPr>
          <a:xfrm>
            <a:off x="4143587" y="9119474"/>
            <a:ext cx="3169920" cy="480060"/>
          </a:xfrm>
          <a:prstGeom prst="rect">
            <a:avLst/>
          </a:prstGeom>
        </p:spPr>
        <p:txBody>
          <a:bodyPr vert="horz" lIns="96653" tIns="48327" rIns="96653" bIns="48327" rtlCol="0" anchor="b"/>
          <a:lstStyle>
            <a:lvl1pPr algn="r">
              <a:defRPr sz="1200"/>
            </a:lvl1pPr>
          </a:lstStyle>
          <a:p>
            <a:fld id="{7CC1BDA1-81FA-8B4B-B285-E28C05B4DEF1}" type="slidenum">
              <a:rPr lang="en-US" smtClean="0"/>
              <a:t>‹#›</a:t>
            </a:fld>
            <a:endParaRPr lang="en-US" dirty="0"/>
          </a:p>
        </p:txBody>
      </p:sp>
    </p:spTree>
    <p:extLst>
      <p:ext uri="{BB962C8B-B14F-4D97-AF65-F5344CB8AC3E}">
        <p14:creationId xmlns:p14="http://schemas.microsoft.com/office/powerpoint/2010/main" val="324548287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53" tIns="48327" rIns="96653" bIns="48327" rtlCol="0"/>
          <a:lstStyle>
            <a:lvl1pPr algn="l">
              <a:defRPr sz="1200"/>
            </a:lvl1pPr>
          </a:lstStyle>
          <a:p>
            <a:endParaRPr lang="en-US" dirty="0"/>
          </a:p>
        </p:txBody>
      </p:sp>
      <p:sp>
        <p:nvSpPr>
          <p:cNvPr id="3" name="Date Placeholder 2"/>
          <p:cNvSpPr>
            <a:spLocks noGrp="1"/>
          </p:cNvSpPr>
          <p:nvPr>
            <p:ph type="dt" idx="1"/>
          </p:nvPr>
        </p:nvSpPr>
        <p:spPr>
          <a:xfrm>
            <a:off x="4143587" y="0"/>
            <a:ext cx="3169920" cy="480060"/>
          </a:xfrm>
          <a:prstGeom prst="rect">
            <a:avLst/>
          </a:prstGeom>
        </p:spPr>
        <p:txBody>
          <a:bodyPr vert="horz" lIns="96653" tIns="48327" rIns="96653" bIns="48327" rtlCol="0"/>
          <a:lstStyle>
            <a:lvl1pPr algn="r">
              <a:defRPr sz="1200"/>
            </a:lvl1pPr>
          </a:lstStyle>
          <a:p>
            <a:fld id="{8732074E-55C2-F746-A04E-90D570EC3A77}" type="datetimeFigureOut">
              <a:rPr lang="en-US" smtClean="0"/>
              <a:t>11/27/2015</a:t>
            </a:fld>
            <a:endParaRPr lang="en-US" dirty="0"/>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6653" tIns="48327" rIns="96653" bIns="48327" rtlCol="0" anchor="ctr"/>
          <a:lstStyle/>
          <a:p>
            <a:endParaRPr lang="en-US" dirty="0"/>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53" tIns="48327" rIns="96653" bIns="48327"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19474"/>
            <a:ext cx="3169920" cy="480060"/>
          </a:xfrm>
          <a:prstGeom prst="rect">
            <a:avLst/>
          </a:prstGeom>
        </p:spPr>
        <p:txBody>
          <a:bodyPr vert="horz" lIns="96653" tIns="48327" rIns="96653" bIns="48327" rtlCol="0" anchor="b"/>
          <a:lstStyle>
            <a:lvl1pPr algn="l">
              <a:defRPr sz="1200"/>
            </a:lvl1pPr>
          </a:lstStyle>
          <a:p>
            <a:endParaRPr lang="en-US" dirty="0"/>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53" tIns="48327" rIns="96653" bIns="48327" rtlCol="0" anchor="b"/>
          <a:lstStyle>
            <a:lvl1pPr algn="r">
              <a:defRPr sz="1200"/>
            </a:lvl1pPr>
          </a:lstStyle>
          <a:p>
            <a:fld id="{E4B7072F-C8D8-4841-95B2-86EC617C38AC}" type="slidenum">
              <a:rPr lang="en-US" smtClean="0"/>
              <a:t>‹#›</a:t>
            </a:fld>
            <a:endParaRPr lang="en-US" dirty="0"/>
          </a:p>
        </p:txBody>
      </p:sp>
    </p:spTree>
    <p:extLst>
      <p:ext uri="{BB962C8B-B14F-4D97-AF65-F5344CB8AC3E}">
        <p14:creationId xmlns:p14="http://schemas.microsoft.com/office/powerpoint/2010/main" val="2353873009"/>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8" defTabSz="474254">
              <a:defRPr/>
            </a:pPr>
            <a:r>
              <a:rPr lang="en-US" dirty="0" smtClean="0"/>
              <a:t>Welcome to this</a:t>
            </a:r>
            <a:r>
              <a:rPr lang="en-US" baseline="0" dirty="0" smtClean="0"/>
              <a:t> NASA NESC Academy lesson on radiative thermometry. In this lesson, we will learn about the theory and practice of radiative thermometry with the primary purpose of determining the temperature of heated bodies using electronic detectors. The course also will cover the historical development of the field, the fundamental physics of radiative surfaces, along with modern measurement methods. </a:t>
            </a:r>
            <a:r>
              <a:rPr lang="en-US" sz="1200" kern="1200" dirty="0" smtClean="0">
                <a:solidFill>
                  <a:schemeClr val="tx1"/>
                </a:solidFill>
                <a:effectLst/>
                <a:latin typeface="+mn-lt"/>
                <a:ea typeface="+mn-ea"/>
                <a:cs typeface="+mn-cs"/>
              </a:rPr>
              <a:t>Many documented examples to illustrate the concepts are presented throughout this lesson. This is a </a:t>
            </a:r>
            <a:r>
              <a:rPr lang="en-US" sz="1200" kern="1200" baseline="0" dirty="0" smtClean="0">
                <a:solidFill>
                  <a:schemeClr val="tx1"/>
                </a:solidFill>
                <a:effectLst/>
                <a:latin typeface="+mn-lt"/>
                <a:ea typeface="+mn-ea"/>
                <a:cs typeface="+mn-cs"/>
              </a:rPr>
              <a:t>two-part lesson. Once you have completed this first part, you can proceed </a:t>
            </a:r>
            <a:r>
              <a:rPr lang="en-US" sz="1200" kern="1200" baseline="0" smtClean="0">
                <a:solidFill>
                  <a:schemeClr val="tx1"/>
                </a:solidFill>
                <a:effectLst/>
                <a:latin typeface="+mn-lt"/>
                <a:ea typeface="+mn-ea"/>
                <a:cs typeface="+mn-cs"/>
              </a:rPr>
              <a:t>to Part </a:t>
            </a:r>
            <a:r>
              <a:rPr lang="en-US" sz="1200" kern="1200" baseline="0" dirty="0" smtClean="0">
                <a:solidFill>
                  <a:schemeClr val="tx1"/>
                </a:solidFill>
                <a:effectLst/>
                <a:latin typeface="+mn-lt"/>
                <a:ea typeface="+mn-ea"/>
                <a:cs typeface="+mn-cs"/>
              </a:rPr>
              <a:t>II.</a:t>
            </a:r>
            <a:endParaRPr lang="en-US" dirty="0" smtClean="0"/>
          </a:p>
          <a:p>
            <a:pPr marL="0" lvl="8" defTabSz="474254">
              <a:defRPr/>
            </a:pP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a:t>
            </a:fld>
            <a:endParaRPr lang="en-US" dirty="0"/>
          </a:p>
        </p:txBody>
      </p:sp>
    </p:spTree>
    <p:extLst>
      <p:ext uri="{BB962C8B-B14F-4D97-AF65-F5344CB8AC3E}">
        <p14:creationId xmlns:p14="http://schemas.microsoft.com/office/powerpoint/2010/main" val="16303211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Our lesson plan is divided into ten sections, five in Part I and five in Part II. </a:t>
            </a:r>
            <a:r>
              <a:rPr lang="en-US" baseline="0" dirty="0" smtClean="0"/>
              <a:t>In Part I here, we </a:t>
            </a:r>
            <a:r>
              <a:rPr lang="en-US" dirty="0" smtClean="0"/>
              <a:t>will introduce</a:t>
            </a:r>
            <a:r>
              <a:rPr lang="en-US" baseline="0" dirty="0" smtClean="0"/>
              <a:t> a consistent nomenclature used in our lesson followed by an introduction and then history of radiative thermometry. We will then review the fundamental physics behind radiative thermometry. In Part II we will discuss practical radiation thermometers and measurement techniques. Finally we will discuss calibration techniques and then end with a summary of the lesson.</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2</a:t>
            </a:fld>
            <a:endParaRPr lang="en-US" dirty="0"/>
          </a:p>
        </p:txBody>
      </p:sp>
    </p:spTree>
    <p:extLst>
      <p:ext uri="{BB962C8B-B14F-4D97-AF65-F5344CB8AC3E}">
        <p14:creationId xmlns:p14="http://schemas.microsoft.com/office/powerpoint/2010/main" val="42106260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the examples used in this lesson are contained in an </a:t>
            </a:r>
            <a:r>
              <a:rPr lang="en-US" dirty="0" smtClean="0"/>
              <a:t>Excel® </a:t>
            </a:r>
            <a:r>
              <a:rPr lang="en-US" dirty="0"/>
              <a:t>file developed by the author. This file utilizes a library of </a:t>
            </a:r>
            <a:r>
              <a:rPr lang="en-US" dirty="0" smtClean="0"/>
              <a:t>radiative functions </a:t>
            </a:r>
            <a:r>
              <a:rPr lang="en-US" dirty="0"/>
              <a:t>written in Visual Basic for </a:t>
            </a:r>
            <a:r>
              <a:rPr lang="en-US" dirty="0" smtClean="0"/>
              <a:t>Applications® </a:t>
            </a:r>
            <a:r>
              <a:rPr lang="en-US" dirty="0"/>
              <a:t>(VBA) that is also available. To obtain the </a:t>
            </a:r>
            <a:r>
              <a:rPr lang="en-US" dirty="0" smtClean="0"/>
              <a:t>Excel® </a:t>
            </a:r>
            <a:r>
              <a:rPr lang="en-US" dirty="0"/>
              <a:t>file and library, please contact Tim Risch at </a:t>
            </a:r>
            <a:r>
              <a:rPr lang="en-US" dirty="0" smtClean="0"/>
              <a:t>Timothy.K.Risch@NASA.gov. </a:t>
            </a:r>
            <a:endParaRPr lang="en-US" dirty="0"/>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3</a:t>
            </a:fld>
            <a:endParaRPr lang="en-US" dirty="0"/>
          </a:p>
        </p:txBody>
      </p:sp>
    </p:spTree>
    <p:extLst>
      <p:ext uri="{BB962C8B-B14F-4D97-AF65-F5344CB8AC3E}">
        <p14:creationId xmlns:p14="http://schemas.microsoft.com/office/powerpoint/2010/main" val="27090316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Now we will begin Part I.</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4</a:t>
            </a:fld>
            <a:endParaRPr lang="en-US" dirty="0"/>
          </a:p>
        </p:txBody>
      </p:sp>
    </p:spTree>
    <p:extLst>
      <p:ext uri="{BB962C8B-B14F-4D97-AF65-F5344CB8AC3E}">
        <p14:creationId xmlns:p14="http://schemas.microsoft.com/office/powerpoint/2010/main" val="32733446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tab pos="831591" algn="l"/>
              </a:tabLst>
              <a:defRPr/>
            </a:pPr>
            <a:r>
              <a:rPr lang="en-US" dirty="0"/>
              <a:t>Note that the nomenclature or symbology for radiation is not standard across all disciplines or sources. For consistency, we have adopted the naming and symbolic convention used by Howell, J. R. , R. Siegel, and M. P. Mengüç, </a:t>
            </a:r>
            <a:r>
              <a:rPr lang="en-US" i="1" dirty="0"/>
              <a:t>Thermal Radiation Heat Transfer, </a:t>
            </a:r>
            <a:r>
              <a:rPr lang="en-US" dirty="0"/>
              <a:t>Fifth Edition, Taylor &amp; Francis, New York, 2010</a:t>
            </a:r>
            <a:r>
              <a:rPr lang="en-US" dirty="0" smtClean="0"/>
              <a:t>. </a:t>
            </a:r>
            <a:r>
              <a:rPr lang="en-US" sz="1200" kern="1200" dirty="0" smtClean="0">
                <a:solidFill>
                  <a:schemeClr val="tx1"/>
                </a:solidFill>
                <a:effectLst/>
                <a:latin typeface="+mn-lt"/>
                <a:ea typeface="+mn-ea"/>
                <a:cs typeface="+mn-cs"/>
              </a:rPr>
              <a:t>This nomenclature also is included in the manual for the radiative function library mentioned in the previous slide.</a:t>
            </a:r>
          </a:p>
          <a:p>
            <a:pPr>
              <a:tabLst>
                <a:tab pos="831591" algn="l"/>
              </a:tabLst>
            </a:pPr>
            <a:endParaRPr lang="en-US" dirty="0"/>
          </a:p>
        </p:txBody>
      </p:sp>
      <p:sp>
        <p:nvSpPr>
          <p:cNvPr id="4" name="Slide Number Placeholder 3"/>
          <p:cNvSpPr>
            <a:spLocks noGrp="1"/>
          </p:cNvSpPr>
          <p:nvPr>
            <p:ph type="sldNum" sz="quarter" idx="10"/>
          </p:nvPr>
        </p:nvSpPr>
        <p:spPr/>
        <p:txBody>
          <a:bodyPr/>
          <a:lstStyle/>
          <a:p>
            <a:fld id="{B6A01FC5-BAFE-4EB5-AC2E-A74EFEB356AC}" type="slidenum">
              <a:rPr lang="en-US" smtClean="0"/>
              <a:t>5</a:t>
            </a:fld>
            <a:endParaRPr lang="en-US" dirty="0"/>
          </a:p>
        </p:txBody>
      </p:sp>
    </p:spTree>
    <p:extLst>
      <p:ext uri="{BB962C8B-B14F-4D97-AF65-F5344CB8AC3E}">
        <p14:creationId xmlns:p14="http://schemas.microsoft.com/office/powerpoint/2010/main" val="24013123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6</a:t>
            </a:fld>
            <a:endParaRPr lang="en-US" dirty="0"/>
          </a:p>
        </p:txBody>
      </p:sp>
    </p:spTree>
    <p:extLst>
      <p:ext uri="{BB962C8B-B14F-4D97-AF65-F5344CB8AC3E}">
        <p14:creationId xmlns:p14="http://schemas.microsoft.com/office/powerpoint/2010/main" val="20601016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7</a:t>
            </a:fld>
            <a:endParaRPr lang="en-US" dirty="0"/>
          </a:p>
        </p:txBody>
      </p:sp>
    </p:spTree>
    <p:extLst>
      <p:ext uri="{BB962C8B-B14F-4D97-AF65-F5344CB8AC3E}">
        <p14:creationId xmlns:p14="http://schemas.microsoft.com/office/powerpoint/2010/main" val="6251043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8</a:t>
            </a:fld>
            <a:endParaRPr lang="en-US" dirty="0"/>
          </a:p>
        </p:txBody>
      </p:sp>
    </p:spTree>
    <p:extLst>
      <p:ext uri="{BB962C8B-B14F-4D97-AF65-F5344CB8AC3E}">
        <p14:creationId xmlns:p14="http://schemas.microsoft.com/office/powerpoint/2010/main" val="7792386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a:t>
            </a:r>
            <a:r>
              <a:rPr lang="en-US" baseline="0" dirty="0" smtClean="0"/>
              <a:t> this introductory section, we will cover the basics of radiation thermometry.</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9</a:t>
            </a:fld>
            <a:endParaRPr lang="en-US" dirty="0"/>
          </a:p>
        </p:txBody>
      </p:sp>
    </p:spTree>
    <p:extLst>
      <p:ext uri="{BB962C8B-B14F-4D97-AF65-F5344CB8AC3E}">
        <p14:creationId xmlns:p14="http://schemas.microsoft.com/office/powerpoint/2010/main" val="26078170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bodies above absolute zero emit thermal radiation, which is quantified by the radiative intensity. This energy is distributed across the electromagnetic spectrum and the intensity of emission and the shape of the distribution is dependent on the </a:t>
            </a:r>
            <a:r>
              <a:rPr lang="en-US" dirty="0" smtClean="0"/>
              <a:t>temperature of the body. </a:t>
            </a:r>
            <a:r>
              <a:rPr lang="en-US" dirty="0"/>
              <a:t>Conversely, the temperature of a body can be measured by the quantity and spectral distribution of energy it emits.</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10</a:t>
            </a:fld>
            <a:endParaRPr lang="en-US" dirty="0"/>
          </a:p>
        </p:txBody>
      </p:sp>
    </p:spTree>
    <p:extLst>
      <p:ext uri="{BB962C8B-B14F-4D97-AF65-F5344CB8AC3E}">
        <p14:creationId xmlns:p14="http://schemas.microsoft.com/office/powerpoint/2010/main" val="5612808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Measuring the temperature of individual heated solid bodies is the most common application of radiation thermometry, although the techniques discussed here are applicable to measuring the temperature of a group of hot particles in a </a:t>
            </a:r>
            <a:r>
              <a:rPr lang="en-US" dirty="0" smtClean="0"/>
              <a:t>cloud. These </a:t>
            </a:r>
            <a:r>
              <a:rPr lang="en-US" dirty="0"/>
              <a:t>applications emit radiation across the entire spectrum (continuum radiation) and we will exclude the measurement of radiation due to electronic or molecular transitions at specific wavelengths (line radiation).</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11</a:t>
            </a:fld>
            <a:endParaRPr lang="en-US" dirty="0"/>
          </a:p>
        </p:txBody>
      </p:sp>
    </p:spTree>
    <p:extLst>
      <p:ext uri="{BB962C8B-B14F-4D97-AF65-F5344CB8AC3E}">
        <p14:creationId xmlns:p14="http://schemas.microsoft.com/office/powerpoint/2010/main" val="35866576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Temperature is a numerical measure of the internal energy of a body. Heat flows between bodies at different </a:t>
            </a:r>
            <a:r>
              <a:rPr lang="en-US" dirty="0" smtClean="0"/>
              <a:t>temperatures and flows </a:t>
            </a:r>
            <a:r>
              <a:rPr lang="en-US" dirty="0"/>
              <a:t>from a body at higher temperature to a body with a lower temperature. Temperature is measured using a thermometer.</a:t>
            </a:r>
          </a:p>
        </p:txBody>
      </p:sp>
      <p:sp>
        <p:nvSpPr>
          <p:cNvPr id="4" name="Slide Number Placeholder 3"/>
          <p:cNvSpPr>
            <a:spLocks noGrp="1"/>
          </p:cNvSpPr>
          <p:nvPr>
            <p:ph type="sldNum" sz="quarter" idx="10"/>
          </p:nvPr>
        </p:nvSpPr>
        <p:spPr/>
        <p:txBody>
          <a:bodyPr/>
          <a:lstStyle/>
          <a:p>
            <a:fld id="{E4B7072F-C8D8-4841-95B2-86EC617C38AC}" type="slidenum">
              <a:rPr lang="en-US" smtClean="0"/>
              <a:t>12</a:t>
            </a:fld>
            <a:endParaRPr lang="en-US" dirty="0"/>
          </a:p>
        </p:txBody>
      </p:sp>
    </p:spTree>
    <p:extLst>
      <p:ext uri="{BB962C8B-B14F-4D97-AF65-F5344CB8AC3E}">
        <p14:creationId xmlns:p14="http://schemas.microsoft.com/office/powerpoint/2010/main" val="24929937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There are many kinds of thermometers. These include simple liquid in glass instruments as well as thermocouples and resistance temperature detectors or RTDs. These are examples of “contact thermometers” in that they require actual physical contact with the object being measured. A radiation thermometer, on the other hand, is a “non-contact” measurement device that does not require physical contact with the object to be measured.</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13</a:t>
            </a:fld>
            <a:endParaRPr lang="en-US" dirty="0"/>
          </a:p>
        </p:txBody>
      </p:sp>
    </p:spTree>
    <p:extLst>
      <p:ext uri="{BB962C8B-B14F-4D97-AF65-F5344CB8AC3E}">
        <p14:creationId xmlns:p14="http://schemas.microsoft.com/office/powerpoint/2010/main" val="12599261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many advantages to radiation thermometers. One of the most important </a:t>
            </a:r>
            <a:r>
              <a:rPr lang="en-US" dirty="0" smtClean="0"/>
              <a:t>advantage is </a:t>
            </a:r>
            <a:r>
              <a:rPr lang="en-US" dirty="0"/>
              <a:t>that radiation thermometers are </a:t>
            </a:r>
            <a:r>
              <a:rPr lang="en-US" dirty="0" smtClean="0"/>
              <a:t>non-contact</a:t>
            </a:r>
            <a:r>
              <a:rPr lang="en-US" baseline="0" dirty="0" smtClean="0"/>
              <a:t> </a:t>
            </a:r>
            <a:r>
              <a:rPr lang="en-US" dirty="0" smtClean="0"/>
              <a:t>sensors </a:t>
            </a:r>
            <a:r>
              <a:rPr lang="en-US" dirty="0"/>
              <a:t>and can be used when the object is too remote, too fragile, too hot, or sensitive to contamination. Radiation thermometers can also have very fast response </a:t>
            </a:r>
            <a:r>
              <a:rPr lang="en-US" dirty="0" smtClean="0"/>
              <a:t>times since </a:t>
            </a:r>
            <a:r>
              <a:rPr lang="en-US" dirty="0"/>
              <a:t>many radiation thermometers do not require the heating of a physical object for measurement. </a:t>
            </a:r>
            <a:r>
              <a:rPr lang="en-US" dirty="0" smtClean="0"/>
              <a:t>The non-contact nature of radiative thermometry means that the temperature field also is not perturbed by the measurement. Finally </a:t>
            </a:r>
            <a:r>
              <a:rPr lang="en-US" dirty="0"/>
              <a:t>radiation thermometers are immune from electrical interference since light is a high-frequency electromagnetic wave and is not affected by the presence of </a:t>
            </a:r>
            <a:r>
              <a:rPr lang="en-US" sz="1200" kern="1200" dirty="0" smtClean="0">
                <a:solidFill>
                  <a:schemeClr val="tx1"/>
                </a:solidFill>
                <a:effectLst/>
                <a:latin typeface="+mn-lt"/>
                <a:ea typeface="+mn-ea"/>
                <a:cs typeface="+mn-cs"/>
              </a:rPr>
              <a:t>lower frequency electrical or magnetic fields.</a:t>
            </a:r>
            <a:r>
              <a:rPr lang="en-US" dirty="0" smtClean="0"/>
              <a:t>.</a:t>
            </a:r>
            <a:endParaRPr lang="en-US" dirty="0"/>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14</a:t>
            </a:fld>
            <a:endParaRPr lang="en-US" dirty="0"/>
          </a:p>
        </p:txBody>
      </p:sp>
    </p:spTree>
    <p:extLst>
      <p:ext uri="{BB962C8B-B14F-4D97-AF65-F5344CB8AC3E}">
        <p14:creationId xmlns:p14="http://schemas.microsoft.com/office/powerpoint/2010/main" val="29801917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dirty="0" smtClean="0"/>
              <a:t>For example, </a:t>
            </a:r>
            <a:r>
              <a:rPr lang="en-US" dirty="0"/>
              <a:t>radiation thermometers can make measurements at temperatures above 4000 K where no other physical sensor could survive. One can obtain detectors with response times on the order of nanoseconds with the right detector. </a:t>
            </a:r>
          </a:p>
          <a:p>
            <a:pPr lvl="1"/>
            <a:r>
              <a:rPr lang="en-US" dirty="0"/>
              <a:t>The </a:t>
            </a:r>
            <a:r>
              <a:rPr lang="en-US" dirty="0" smtClean="0"/>
              <a:t>temperatures </a:t>
            </a:r>
            <a:r>
              <a:rPr lang="en-US" dirty="0"/>
              <a:t>of remote objects such as the sun and distant stars can be determined using the emitted radiation measured on earth.</a:t>
            </a:r>
          </a:p>
          <a:p>
            <a:r>
              <a:rPr lang="en-US" dirty="0"/>
              <a:t> </a:t>
            </a:r>
          </a:p>
        </p:txBody>
      </p:sp>
      <p:sp>
        <p:nvSpPr>
          <p:cNvPr id="4" name="Slide Number Placeholder 3"/>
          <p:cNvSpPr>
            <a:spLocks noGrp="1"/>
          </p:cNvSpPr>
          <p:nvPr>
            <p:ph type="sldNum" sz="quarter" idx="10"/>
          </p:nvPr>
        </p:nvSpPr>
        <p:spPr/>
        <p:txBody>
          <a:bodyPr/>
          <a:lstStyle/>
          <a:p>
            <a:fld id="{E4B7072F-C8D8-4841-95B2-86EC617C38AC}" type="slidenum">
              <a:rPr lang="en-US" smtClean="0"/>
              <a:t>15</a:t>
            </a:fld>
            <a:endParaRPr lang="en-US" dirty="0"/>
          </a:p>
        </p:txBody>
      </p:sp>
    </p:spTree>
    <p:extLst>
      <p:ext uri="{BB962C8B-B14F-4D97-AF65-F5344CB8AC3E}">
        <p14:creationId xmlns:p14="http://schemas.microsoft.com/office/powerpoint/2010/main" val="23146331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several disadvantages to radiation </a:t>
            </a:r>
            <a:r>
              <a:rPr lang="en-US" dirty="0" smtClean="0"/>
              <a:t>thermometers, however. </a:t>
            </a:r>
            <a:r>
              <a:rPr lang="en-US" dirty="0"/>
              <a:t>First, radiation thermometers do not provide an unambiguous measurement. The measurement depends on </a:t>
            </a:r>
            <a:r>
              <a:rPr lang="en-US" dirty="0" smtClean="0"/>
              <a:t>the optical surface </a:t>
            </a:r>
            <a:r>
              <a:rPr lang="en-US" dirty="0"/>
              <a:t>properties, which often are unknown. </a:t>
            </a:r>
            <a:r>
              <a:rPr lang="en-US" dirty="0" smtClean="0"/>
              <a:t>Since the radiation emitted from a body depends not only on the temperature,</a:t>
            </a:r>
            <a:r>
              <a:rPr lang="en-US" baseline="0" dirty="0" smtClean="0"/>
              <a:t> but also on surface properties, decupling these two effects is often very difficult. Only if the surface is a perfect emitter, can the temperature be determined with certainty. </a:t>
            </a:r>
            <a:r>
              <a:rPr lang="en-US" dirty="0" smtClean="0"/>
              <a:t>Second</a:t>
            </a:r>
            <a:r>
              <a:rPr lang="en-US" dirty="0"/>
              <a:t>, radiation thermometers are more difficult to calibrate. The measurement is a radiative flux, not a voltage or displacement and calibration standards are more difficult to obtain. </a:t>
            </a:r>
            <a:r>
              <a:rPr lang="en-US" dirty="0" smtClean="0"/>
              <a:t>Radiation thermometers </a:t>
            </a:r>
            <a:r>
              <a:rPr lang="en-US" dirty="0"/>
              <a:t>are generally more complex than other measurements methods such as liquid in glass thermometers or thermocouples</a:t>
            </a:r>
            <a:r>
              <a:rPr lang="en-US" dirty="0" smtClean="0"/>
              <a:t>. Finally, the instrument</a:t>
            </a:r>
            <a:r>
              <a:rPr lang="en-US" baseline="0" dirty="0" smtClean="0"/>
              <a:t> must have a clear line of site to the object. This may limit their application if the object to be measured is completely enclosed and not visible.</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16</a:t>
            </a:fld>
            <a:endParaRPr lang="en-US" dirty="0"/>
          </a:p>
        </p:txBody>
      </p:sp>
    </p:spTree>
    <p:extLst>
      <p:ext uri="{BB962C8B-B14F-4D97-AF65-F5344CB8AC3E}">
        <p14:creationId xmlns:p14="http://schemas.microsoft.com/office/powerpoint/2010/main" val="31189010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a:t>Radiation thermometers measure radiation in the ultra-violet (UV), visible, and infra-red (IR) ranges of the electromagnetic spectrum. These comprise the regions in the spectrum from about 0.1 to 5000 </a:t>
            </a:r>
            <a:r>
              <a:rPr lang="en-US" dirty="0">
                <a:sym typeface="Symbol" panose="05050102010706020507" pitchFamily="18" charset="2"/>
              </a:rPr>
              <a:t>m.</a:t>
            </a:r>
            <a:endParaRPr lang="en-US" dirty="0"/>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17</a:t>
            </a:fld>
            <a:endParaRPr lang="en-US" dirty="0"/>
          </a:p>
        </p:txBody>
      </p:sp>
    </p:spTree>
    <p:extLst>
      <p:ext uri="{BB962C8B-B14F-4D97-AF65-F5344CB8AC3E}">
        <p14:creationId xmlns:p14="http://schemas.microsoft.com/office/powerpoint/2010/main" val="9937338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By measuring the radiation intensity or distribution, the temperature of </a:t>
            </a:r>
            <a:r>
              <a:rPr lang="en-US" dirty="0" smtClean="0"/>
              <a:t>an ideal surface </a:t>
            </a:r>
            <a:r>
              <a:rPr lang="en-US" dirty="0"/>
              <a:t>can uniquely be </a:t>
            </a:r>
            <a:r>
              <a:rPr lang="en-US" dirty="0" smtClean="0"/>
              <a:t>obtained.</a:t>
            </a:r>
            <a:r>
              <a:rPr lang="en-US" baseline="0" dirty="0" smtClean="0"/>
              <a:t> </a:t>
            </a:r>
            <a:r>
              <a:rPr lang="en-US" dirty="0" smtClean="0"/>
              <a:t>This </a:t>
            </a:r>
            <a:r>
              <a:rPr lang="en-US" dirty="0"/>
              <a:t>is the basic principle of radiation temperature measurement.</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18</a:t>
            </a:fld>
            <a:endParaRPr lang="en-US" dirty="0"/>
          </a:p>
        </p:txBody>
      </p:sp>
    </p:spTree>
    <p:extLst>
      <p:ext uri="{BB962C8B-B14F-4D97-AF65-F5344CB8AC3E}">
        <p14:creationId xmlns:p14="http://schemas.microsoft.com/office/powerpoint/2010/main" val="40582387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Next, we will cover the history of radiation thermometry.</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19</a:t>
            </a:fld>
            <a:endParaRPr lang="en-US" dirty="0"/>
          </a:p>
        </p:txBody>
      </p:sp>
    </p:spTree>
    <p:extLst>
      <p:ext uri="{BB962C8B-B14F-4D97-AF65-F5344CB8AC3E}">
        <p14:creationId xmlns:p14="http://schemas.microsoft.com/office/powerpoint/2010/main" val="1266014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radiation thermometer was the human eye which has amazing capabilities. The human eye can detect a luminance range of 10</a:t>
            </a:r>
            <a:r>
              <a:rPr lang="en-US" baseline="30000" dirty="0"/>
              <a:t>14</a:t>
            </a:r>
            <a:r>
              <a:rPr lang="en-US" dirty="0"/>
              <a:t>, or one hundred trillion (100,000,000,000,000) </a:t>
            </a:r>
            <a:r>
              <a:rPr lang="en-US" dirty="0" smtClean="0"/>
              <a:t>while</a:t>
            </a:r>
            <a:r>
              <a:rPr lang="en-US" baseline="0" dirty="0" smtClean="0"/>
              <a:t> covering</a:t>
            </a:r>
            <a:r>
              <a:rPr lang="en-US" dirty="0" smtClean="0"/>
              <a:t> </a:t>
            </a:r>
            <a:r>
              <a:rPr lang="en-US" dirty="0"/>
              <a:t>an almost 180-degree forward-facing horizontal field of view. The human eye can distinguish about 10 million individual colors.</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20</a:t>
            </a:fld>
            <a:endParaRPr lang="en-US" dirty="0"/>
          </a:p>
        </p:txBody>
      </p:sp>
    </p:spTree>
    <p:extLst>
      <p:ext uri="{BB962C8B-B14F-4D97-AF65-F5344CB8AC3E}">
        <p14:creationId xmlns:p14="http://schemas.microsoft.com/office/powerpoint/2010/main" val="13074752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a:latin typeface="Calibri" panose="020F0502020204030204" pitchFamily="34" charset="0"/>
              </a:rPr>
              <a:t>As early as 1500 B.C. the process of making iron and steel consistently required that the furnace and the metals be heated to a repeatable temperature. Since there was no </a:t>
            </a:r>
            <a:r>
              <a:rPr lang="en-US" sz="1200" dirty="0" smtClean="0">
                <a:latin typeface="Calibri" panose="020F0502020204030204" pitchFamily="34" charset="0"/>
              </a:rPr>
              <a:t>capability to directly measure temperature</a:t>
            </a:r>
            <a:r>
              <a:rPr lang="en-US" dirty="0" smtClean="0">
                <a:latin typeface="Calibri" panose="020F0502020204030204" pitchFamily="34" charset="0"/>
              </a:rPr>
              <a:t>, </a:t>
            </a:r>
            <a:r>
              <a:rPr lang="en-US" dirty="0">
                <a:latin typeface="Calibri" panose="020F0502020204030204" pitchFamily="34" charset="0"/>
              </a:rPr>
              <a:t>it was discovered that the color of the furnace and the metal could </a:t>
            </a:r>
            <a:r>
              <a:rPr lang="en-US" dirty="0" smtClean="0">
                <a:latin typeface="Calibri" panose="020F0502020204030204" pitchFamily="34" charset="0"/>
              </a:rPr>
              <a:t>roughly indicate </a:t>
            </a:r>
            <a:r>
              <a:rPr lang="en-US" dirty="0">
                <a:latin typeface="Calibri" panose="020F0502020204030204" pitchFamily="34" charset="0"/>
              </a:rPr>
              <a:t>temperature.</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21</a:t>
            </a:fld>
            <a:endParaRPr lang="en-US" dirty="0"/>
          </a:p>
        </p:txBody>
      </p:sp>
    </p:spTree>
    <p:extLst>
      <p:ext uri="{BB962C8B-B14F-4D97-AF65-F5344CB8AC3E}">
        <p14:creationId xmlns:p14="http://schemas.microsoft.com/office/powerpoint/2010/main" val="22521980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0" dirty="0" smtClean="0"/>
              <a:t>In the Old</a:t>
            </a:r>
            <a:r>
              <a:rPr lang="en-US" i="0" baseline="0" dirty="0" smtClean="0"/>
              <a:t> Testament, </a:t>
            </a:r>
            <a:r>
              <a:rPr lang="en-US" dirty="0"/>
              <a:t>Ezekiel refers </a:t>
            </a:r>
            <a:r>
              <a:rPr lang="en-US" dirty="0" smtClean="0"/>
              <a:t>to glowing </a:t>
            </a:r>
            <a:r>
              <a:rPr lang="en-US" dirty="0"/>
              <a:t>copper </a:t>
            </a:r>
            <a:r>
              <a:rPr lang="en-US" dirty="0" smtClean="0"/>
              <a:t>as a way </a:t>
            </a:r>
            <a:r>
              <a:rPr lang="en-US" dirty="0"/>
              <a:t>to quantify heat and high temperature. </a:t>
            </a:r>
            <a:endParaRPr lang="en-US" i="0" dirty="0"/>
          </a:p>
        </p:txBody>
      </p:sp>
      <p:sp>
        <p:nvSpPr>
          <p:cNvPr id="4" name="Slide Number Placeholder 3"/>
          <p:cNvSpPr>
            <a:spLocks noGrp="1"/>
          </p:cNvSpPr>
          <p:nvPr>
            <p:ph type="sldNum" sz="quarter" idx="10"/>
          </p:nvPr>
        </p:nvSpPr>
        <p:spPr/>
        <p:txBody>
          <a:bodyPr/>
          <a:lstStyle/>
          <a:p>
            <a:fld id="{E4B7072F-C8D8-4841-95B2-86EC617C38AC}" type="slidenum">
              <a:rPr lang="en-US" smtClean="0"/>
              <a:t>22</a:t>
            </a:fld>
            <a:endParaRPr lang="en-US" dirty="0"/>
          </a:p>
        </p:txBody>
      </p:sp>
    </p:spTree>
    <p:extLst>
      <p:ext uri="{BB962C8B-B14F-4D97-AF65-F5344CB8AC3E}">
        <p14:creationId xmlns:p14="http://schemas.microsoft.com/office/powerpoint/2010/main" val="23335496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ancient Roman poet </a:t>
            </a:r>
            <a:r>
              <a:rPr lang="en-US" dirty="0"/>
              <a:t>Virgil similarly </a:t>
            </a:r>
            <a:r>
              <a:rPr lang="en-US" dirty="0" smtClean="0"/>
              <a:t>used </a:t>
            </a:r>
            <a:r>
              <a:rPr lang="en-US" dirty="0"/>
              <a:t>the color of red hot steel to describe intense heat and temperature. These examples demonstrate that </a:t>
            </a:r>
            <a:r>
              <a:rPr lang="en-US" dirty="0" smtClean="0"/>
              <a:t>even the </a:t>
            </a:r>
            <a:r>
              <a:rPr lang="en-US" dirty="0"/>
              <a:t>ancients </a:t>
            </a:r>
            <a:r>
              <a:rPr lang="en-US" dirty="0" smtClean="0"/>
              <a:t>knew </a:t>
            </a:r>
            <a:r>
              <a:rPr lang="en-US" dirty="0"/>
              <a:t>that the color and intensity of emitted light from a heated material was an indication of the temperature or quantity of heat in an object.</a:t>
            </a:r>
          </a:p>
        </p:txBody>
      </p:sp>
      <p:sp>
        <p:nvSpPr>
          <p:cNvPr id="4" name="Slide Number Placeholder 3"/>
          <p:cNvSpPr>
            <a:spLocks noGrp="1"/>
          </p:cNvSpPr>
          <p:nvPr>
            <p:ph type="sldNum" sz="quarter" idx="10"/>
          </p:nvPr>
        </p:nvSpPr>
        <p:spPr/>
        <p:txBody>
          <a:bodyPr/>
          <a:lstStyle/>
          <a:p>
            <a:fld id="{E4B7072F-C8D8-4841-95B2-86EC617C38AC}" type="slidenum">
              <a:rPr lang="en-US" smtClean="0"/>
              <a:t>23</a:t>
            </a:fld>
            <a:endParaRPr lang="en-US" dirty="0"/>
          </a:p>
        </p:txBody>
      </p:sp>
    </p:spTree>
    <p:extLst>
      <p:ext uri="{BB962C8B-B14F-4D97-AF65-F5344CB8AC3E}">
        <p14:creationId xmlns:p14="http://schemas.microsoft.com/office/powerpoint/2010/main" val="2264140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dirty="0"/>
              <a:t>Even today, the blacksmith uses color of heated steel </a:t>
            </a:r>
            <a:r>
              <a:rPr lang="en-US" dirty="0" smtClean="0"/>
              <a:t>to </a:t>
            </a:r>
            <a:r>
              <a:rPr lang="en-US" dirty="0"/>
              <a:t>determine its temperature as shown in the chart.</a:t>
            </a:r>
          </a:p>
        </p:txBody>
      </p:sp>
      <p:sp>
        <p:nvSpPr>
          <p:cNvPr id="4" name="Slide Number Placeholder 3"/>
          <p:cNvSpPr>
            <a:spLocks noGrp="1"/>
          </p:cNvSpPr>
          <p:nvPr>
            <p:ph type="sldNum" sz="quarter" idx="10"/>
          </p:nvPr>
        </p:nvSpPr>
        <p:spPr/>
        <p:txBody>
          <a:bodyPr/>
          <a:lstStyle/>
          <a:p>
            <a:fld id="{E4B7072F-C8D8-4841-95B2-86EC617C38AC}" type="slidenum">
              <a:rPr lang="en-US" smtClean="0"/>
              <a:t>24</a:t>
            </a:fld>
            <a:endParaRPr lang="en-US" dirty="0"/>
          </a:p>
        </p:txBody>
      </p:sp>
    </p:spTree>
    <p:extLst>
      <p:ext uri="{BB962C8B-B14F-4D97-AF65-F5344CB8AC3E}">
        <p14:creationId xmlns:p14="http://schemas.microsoft.com/office/powerpoint/2010/main" val="2778607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Next we will discuss the components of practical radiation thermometers</a:t>
            </a:r>
            <a:r>
              <a:rPr lang="en-US" baseline="0" dirty="0" smtClean="0"/>
              <a:t> including detectors and wavelength selection devices.</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25</a:t>
            </a:fld>
            <a:endParaRPr lang="en-US" dirty="0"/>
          </a:p>
        </p:txBody>
      </p:sp>
    </p:spTree>
    <p:extLst>
      <p:ext uri="{BB962C8B-B14F-4D97-AF65-F5344CB8AC3E}">
        <p14:creationId xmlns:p14="http://schemas.microsoft.com/office/powerpoint/2010/main" val="27850722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a:t>Possibly the first practical radiation thermometer was developed in 1828 by M’Sweeny who used a mercury in glass thermometer at the end of a copper cone to reflect heat from a furnace. The radiant energy heated the thermometer indicating the temperature of the fire. The principle of radiatively heating a sensor to measure changes in its temperature remains a measurement method today, although semiconductors and electronics have replaced the glass thermometer.</a:t>
            </a:r>
          </a:p>
          <a:p>
            <a:pPr defTabSz="474254">
              <a:defRPr/>
            </a:pPr>
            <a:endParaRPr lang="en-US" dirty="0"/>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26</a:t>
            </a:fld>
            <a:endParaRPr lang="en-US" dirty="0"/>
          </a:p>
        </p:txBody>
      </p:sp>
    </p:spTree>
    <p:extLst>
      <p:ext uri="{BB962C8B-B14F-4D97-AF65-F5344CB8AC3E}">
        <p14:creationId xmlns:p14="http://schemas.microsoft.com/office/powerpoint/2010/main" val="4600574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disappearing filament pyrometer became the industrial and scientific standard pyrometer in the early 20</a:t>
            </a:r>
            <a:r>
              <a:rPr lang="en-US" baseline="30000" dirty="0"/>
              <a:t>th</a:t>
            </a:r>
            <a:r>
              <a:rPr lang="en-US" dirty="0"/>
              <a:t> century. It was the first device which could measure temperatures above 1000°C.</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27</a:t>
            </a:fld>
            <a:endParaRPr lang="en-US" dirty="0"/>
          </a:p>
        </p:txBody>
      </p:sp>
    </p:spTree>
    <p:extLst>
      <p:ext uri="{BB962C8B-B14F-4D97-AF65-F5344CB8AC3E}">
        <p14:creationId xmlns:p14="http://schemas.microsoft.com/office/powerpoint/2010/main" val="27865851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disappearing-filament pyrometer measures the temperature of a glowing incandescent object by comparing it to the light of a heated filament. In the design above,</a:t>
            </a:r>
            <a:r>
              <a:rPr lang="en-US" baseline="0" dirty="0" smtClean="0"/>
              <a:t> a telescope with a </a:t>
            </a:r>
            <a:r>
              <a:rPr lang="en-US" dirty="0" smtClean="0"/>
              <a:t>thin wire (filament)</a:t>
            </a:r>
            <a:r>
              <a:rPr lang="en-US" baseline="0" dirty="0" smtClean="0"/>
              <a:t> </a:t>
            </a:r>
            <a:r>
              <a:rPr lang="en-US" dirty="0" smtClean="0"/>
              <a:t>is placed at the focal plane of the objective lens</a:t>
            </a:r>
            <a:r>
              <a:rPr lang="en-US" baseline="0" dirty="0" smtClean="0"/>
              <a:t> and </a:t>
            </a:r>
            <a:r>
              <a:rPr lang="en-US" dirty="0" smtClean="0"/>
              <a:t>is heated by electric current. When seen through the eyepiece, the wire appears silhouetted in front of the hot luminous object under investigation, as shown in the sketch at the bottom left. If the filament is brighter than the background</a:t>
            </a:r>
            <a:r>
              <a:rPr lang="en-US" baseline="0" dirty="0" smtClean="0"/>
              <a:t> object, then the temperature of the object is below that of the filament. Conversely, if the filament is darker, then the object temperature is higher than the filament, </a:t>
            </a:r>
            <a:r>
              <a:rPr lang="en-US" dirty="0" smtClean="0"/>
              <a:t>The user adjusts the current through the filament until it seems to "disappear" in front of the glowing object as</a:t>
            </a:r>
            <a:r>
              <a:rPr lang="en-US" baseline="0" dirty="0" smtClean="0"/>
              <a:t> seen in the sketch on the bottom right</a:t>
            </a:r>
            <a:r>
              <a:rPr lang="en-US" dirty="0" smtClean="0"/>
              <a:t>. At that point the filament and object are at the same temperature. The user then reads the temperature off the filament current control dial, which is calibrated by the filament's current-vs-temperature curve.</a:t>
            </a:r>
          </a:p>
          <a:p>
            <a:endParaRPr lang="en-US" dirty="0" smtClean="0"/>
          </a:p>
        </p:txBody>
      </p:sp>
      <p:sp>
        <p:nvSpPr>
          <p:cNvPr id="4" name="Slide Number Placeholder 3"/>
          <p:cNvSpPr>
            <a:spLocks noGrp="1"/>
          </p:cNvSpPr>
          <p:nvPr>
            <p:ph type="sldNum" sz="quarter" idx="10"/>
          </p:nvPr>
        </p:nvSpPr>
        <p:spPr/>
        <p:txBody>
          <a:bodyPr/>
          <a:lstStyle/>
          <a:p>
            <a:fld id="{E4B7072F-C8D8-4841-95B2-86EC617C38AC}" type="slidenum">
              <a:rPr lang="en-US" smtClean="0"/>
              <a:t>28</a:t>
            </a:fld>
            <a:endParaRPr lang="en-US" dirty="0"/>
          </a:p>
        </p:txBody>
      </p:sp>
    </p:spTree>
    <p:extLst>
      <p:ext uri="{BB962C8B-B14F-4D97-AF65-F5344CB8AC3E}">
        <p14:creationId xmlns:p14="http://schemas.microsoft.com/office/powerpoint/2010/main" val="329196024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While the disappearing filament pyrometer was reasonably accurate and became a standard method for measuring high temperature objects optically, it suffered from one major flaw; measurements required human intervention and depended on the vision of the user to determine the relative brightness of the filament. In the times leading up to WWII, electronic detectors were invented that allowed fully automated temperature measurement. These include thermopile and pyroelectric detectors which actually measure the increase in temperature of a </a:t>
            </a:r>
            <a:r>
              <a:rPr lang="en-US" dirty="0" smtClean="0"/>
              <a:t>sensor. Quantum sensors, developed later, measure </a:t>
            </a:r>
            <a:r>
              <a:rPr lang="en-US" dirty="0"/>
              <a:t>the current generated when photons strike a semiconductor. In the last 30 years, solid-state radiation detectors have been developed and refined to provide low-cost solutions for temperature measurement across a wide range </a:t>
            </a:r>
            <a:r>
              <a:rPr lang="en-US" dirty="0" smtClean="0"/>
              <a:t>of </a:t>
            </a:r>
            <a:r>
              <a:rPr lang="en-US" dirty="0"/>
              <a:t>wavelengths and intensities.</a:t>
            </a:r>
          </a:p>
          <a:p>
            <a:pPr defTabSz="474254">
              <a:defRPr/>
            </a:pPr>
            <a:endParaRPr lang="en-US" dirty="0"/>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29</a:t>
            </a:fld>
            <a:endParaRPr lang="en-US" dirty="0"/>
          </a:p>
        </p:txBody>
      </p:sp>
    </p:spTree>
    <p:extLst>
      <p:ext uri="{BB962C8B-B14F-4D97-AF65-F5344CB8AC3E}">
        <p14:creationId xmlns:p14="http://schemas.microsoft.com/office/powerpoint/2010/main" val="3078790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three major detector types used in the modern radiation thermometers: internal photonic, external photonic, and thermal detectors. </a:t>
            </a:r>
          </a:p>
        </p:txBody>
      </p:sp>
      <p:sp>
        <p:nvSpPr>
          <p:cNvPr id="4" name="Slide Number Placeholder 3"/>
          <p:cNvSpPr>
            <a:spLocks noGrp="1"/>
          </p:cNvSpPr>
          <p:nvPr>
            <p:ph type="sldNum" sz="quarter" idx="10"/>
          </p:nvPr>
        </p:nvSpPr>
        <p:spPr/>
        <p:txBody>
          <a:bodyPr/>
          <a:lstStyle/>
          <a:p>
            <a:fld id="{E4B7072F-C8D8-4841-95B2-86EC617C38AC}" type="slidenum">
              <a:rPr lang="en-US" smtClean="0"/>
              <a:t>30</a:t>
            </a:fld>
            <a:endParaRPr lang="en-US" dirty="0"/>
          </a:p>
        </p:txBody>
      </p:sp>
    </p:spTree>
    <p:extLst>
      <p:ext uri="{BB962C8B-B14F-4D97-AF65-F5344CB8AC3E}">
        <p14:creationId xmlns:p14="http://schemas.microsoft.com/office/powerpoint/2010/main" val="13952888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Pictures of</a:t>
            </a:r>
            <a:r>
              <a:rPr lang="en-US" baseline="0" dirty="0" smtClean="0"/>
              <a:t> common detectors are shown in the photos. To improve range, many IR detectors are cooled either cryogenically or thermoelectrically to reduce background noise. However, improvements in detectors are rapid, especially in the area of linear and two-dimensional focal plane arrays that allow measurements to be made across the surfaces of objects, not just at one spatial position.</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31</a:t>
            </a:fld>
            <a:endParaRPr lang="en-US" dirty="0"/>
          </a:p>
        </p:txBody>
      </p:sp>
    </p:spTree>
    <p:extLst>
      <p:ext uri="{BB962C8B-B14F-4D97-AF65-F5344CB8AC3E}">
        <p14:creationId xmlns:p14="http://schemas.microsoft.com/office/powerpoint/2010/main" val="260850634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wavelength range of common detectors</a:t>
            </a:r>
            <a:r>
              <a:rPr lang="en-US" baseline="0" dirty="0" smtClean="0"/>
              <a:t> are shown here. Infrared detectors can be fabricated from semiconductor materials such as Mercury Cadmium Telluride (</a:t>
            </a:r>
            <a:r>
              <a:rPr lang="en-US" baseline="0" dirty="0" err="1" smtClean="0"/>
              <a:t>HgCdTe</a:t>
            </a:r>
            <a:r>
              <a:rPr lang="en-US" baseline="0" dirty="0" smtClean="0"/>
              <a:t>), Indium Arsenide (</a:t>
            </a:r>
            <a:r>
              <a:rPr lang="en-US" baseline="0" dirty="0" err="1" smtClean="0"/>
              <a:t>InAs</a:t>
            </a:r>
            <a:r>
              <a:rPr lang="en-US" baseline="0" dirty="0" smtClean="0"/>
              <a:t>), Indium </a:t>
            </a:r>
            <a:r>
              <a:rPr lang="en-US" baseline="0" dirty="0" err="1" smtClean="0"/>
              <a:t>Antimonide</a:t>
            </a:r>
            <a:r>
              <a:rPr lang="en-US" baseline="0" dirty="0" smtClean="0"/>
              <a:t> (</a:t>
            </a:r>
            <a:r>
              <a:rPr lang="en-US" baseline="0" dirty="0" err="1" smtClean="0"/>
              <a:t>InSb</a:t>
            </a:r>
            <a:r>
              <a:rPr lang="en-US" baseline="0" dirty="0" smtClean="0"/>
              <a:t>), Lead Sulfide (</a:t>
            </a:r>
            <a:r>
              <a:rPr lang="en-US" baseline="0" dirty="0" err="1" smtClean="0"/>
              <a:t>PbS</a:t>
            </a:r>
            <a:r>
              <a:rPr lang="en-US" baseline="0" dirty="0" smtClean="0"/>
              <a:t>), and Lead </a:t>
            </a:r>
            <a:r>
              <a:rPr lang="en-US" baseline="0" dirty="0" err="1" smtClean="0"/>
              <a:t>Selenide</a:t>
            </a:r>
            <a:r>
              <a:rPr lang="en-US" baseline="0" dirty="0" smtClean="0"/>
              <a:t> (</a:t>
            </a:r>
            <a:r>
              <a:rPr lang="en-US" baseline="0" dirty="0" err="1" smtClean="0"/>
              <a:t>PbSe</a:t>
            </a:r>
            <a:r>
              <a:rPr lang="en-US" baseline="0" dirty="0" smtClean="0"/>
              <a:t>).  Visible and near IR detectors are made from Silicon and Germanium, while photomultplier tubes are common for ultraviolet applications. Thermal detectors cover a wide range of wavelengths from the visible to the far infrared. Sensors in the visible to the near IR are generally reserved for measuring higher temperatures, in the range of 1000 K and above. Under the right conditions, longer wavelength detectors such as Mercury Cadmium Telluride can accurately measure surface temperatures of objects at room temperature or below.</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32</a:t>
            </a:fld>
            <a:endParaRPr lang="en-US" dirty="0"/>
          </a:p>
        </p:txBody>
      </p:sp>
    </p:spTree>
    <p:extLst>
      <p:ext uri="{BB962C8B-B14F-4D97-AF65-F5344CB8AC3E}">
        <p14:creationId xmlns:p14="http://schemas.microsoft.com/office/powerpoint/2010/main" val="8017338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general behavior of thermal</a:t>
            </a:r>
            <a:r>
              <a:rPr lang="en-US" baseline="0" dirty="0" smtClean="0"/>
              <a:t> and photonic detectors is shown here. Photonic detectors exhibit a response that increases with wavelength until a peak is reached at the cutoff wavelength and then rapidly declines. Thermal detectors exhibit a response that is uniform across the wavelength spectrum.</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33</a:t>
            </a:fld>
            <a:endParaRPr lang="en-US" dirty="0"/>
          </a:p>
        </p:txBody>
      </p:sp>
    </p:spTree>
    <p:extLst>
      <p:ext uri="{BB962C8B-B14F-4D97-AF65-F5344CB8AC3E}">
        <p14:creationId xmlns:p14="http://schemas.microsoft.com/office/powerpoint/2010/main" val="15067605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characteristics of various detectors are summarized in this slide.</a:t>
            </a:r>
            <a:r>
              <a:rPr lang="en-US" baseline="0" dirty="0" smtClean="0"/>
              <a:t> For most engineering applications of temperature measurement, internal photonic detectors are usually the best choice. External photonic detectors find use in low-light applications and thermal detectors are sometimes used when low cost is a requirement.</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34</a:t>
            </a:fld>
            <a:endParaRPr lang="en-US" dirty="0"/>
          </a:p>
        </p:txBody>
      </p:sp>
    </p:spTree>
    <p:extLst>
      <p:ext uri="{BB962C8B-B14F-4D97-AF65-F5344CB8AC3E}">
        <p14:creationId xmlns:p14="http://schemas.microsoft.com/office/powerpoint/2010/main" val="123896936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 simplify analysis, the light incident on a detector is usually</a:t>
            </a:r>
            <a:r>
              <a:rPr lang="en-US" baseline="0" dirty="0" smtClean="0"/>
              <a:t> filtered to provide a narrow wavelength. The spectral intensity can thus be assumed constant across the waveband. Wide-band detectors, which provide a higher signal, can be used, but as we will see later in the lesson, the interpretation of measurements is complicated by the wide bandwidth.</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35</a:t>
            </a:fld>
            <a:endParaRPr lang="en-US" dirty="0"/>
          </a:p>
        </p:txBody>
      </p:sp>
    </p:spTree>
    <p:extLst>
      <p:ext uri="{BB962C8B-B14F-4D97-AF65-F5344CB8AC3E}">
        <p14:creationId xmlns:p14="http://schemas.microsoft.com/office/powerpoint/2010/main" val="15192913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are several methods used to limit optical bandwidth. These include interference filters, </a:t>
            </a:r>
            <a:r>
              <a:rPr lang="en-US" baseline="0" dirty="0" smtClean="0"/>
              <a:t>interferometers, or dispersive spectrometers. The advantages of each are application specific.</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36</a:t>
            </a:fld>
            <a:endParaRPr lang="en-US" dirty="0"/>
          </a:p>
        </p:txBody>
      </p:sp>
    </p:spTree>
    <p:extLst>
      <p:ext uri="{BB962C8B-B14F-4D97-AF65-F5344CB8AC3E}">
        <p14:creationId xmlns:p14="http://schemas.microsoft.com/office/powerpoint/2010/main" val="425878291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a:t>
            </a:r>
            <a:r>
              <a:rPr lang="en-US" dirty="0"/>
              <a:t>he use of interference filters is one of the most common ways to limit the spectral bandwidth to a </a:t>
            </a:r>
            <a:r>
              <a:rPr lang="en-US" dirty="0" smtClean="0"/>
              <a:t>detector, especially for temperature measurement. </a:t>
            </a:r>
            <a:r>
              <a:rPr lang="en-US" dirty="0"/>
              <a:t>The spectral transmission of a typical interference filter is shown here. This filter is designed for a center wavelength at about 596 nm (0.596 µm) and a 12-nm bandwidth.  Interference filters across the UV, visible, and IR can be obtained for a nominal cost and the filter bandwidth can be tailored to meet specific requirements. Note that the transmission of the filter, as shown on the plot, is only about 50% even for the most transmissive wavelength. This is true for most components to limit bandwidth. There is always some loss in these components.</a:t>
            </a:r>
          </a:p>
        </p:txBody>
      </p:sp>
      <p:sp>
        <p:nvSpPr>
          <p:cNvPr id="4" name="Slide Number Placeholder 3"/>
          <p:cNvSpPr>
            <a:spLocks noGrp="1"/>
          </p:cNvSpPr>
          <p:nvPr>
            <p:ph type="sldNum" sz="quarter" idx="10"/>
          </p:nvPr>
        </p:nvSpPr>
        <p:spPr/>
        <p:txBody>
          <a:bodyPr/>
          <a:lstStyle/>
          <a:p>
            <a:fld id="{E4B7072F-C8D8-4841-95B2-86EC617C38AC}" type="slidenum">
              <a:rPr lang="en-US" smtClean="0"/>
              <a:t>37</a:t>
            </a:fld>
            <a:endParaRPr lang="en-US" dirty="0"/>
          </a:p>
        </p:txBody>
      </p:sp>
    </p:spTree>
    <p:extLst>
      <p:ext uri="{BB962C8B-B14F-4D97-AF65-F5344CB8AC3E}">
        <p14:creationId xmlns:p14="http://schemas.microsoft.com/office/powerpoint/2010/main" val="28830168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Today, radiation thermometers covering a wide range of wavelengths and temperatures are available from instrument manufacturers and components are readily available to make high precision instruments that can be tailored to meet specific requirements. In fact, a competent researcher can build a much better radiative thermometer than what is available commercially since most commercial products are targeted for industrial and not laboratory use.</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38</a:t>
            </a:fld>
            <a:endParaRPr lang="en-US" dirty="0"/>
          </a:p>
        </p:txBody>
      </p:sp>
    </p:spTree>
    <p:extLst>
      <p:ext uri="{BB962C8B-B14F-4D97-AF65-F5344CB8AC3E}">
        <p14:creationId xmlns:p14="http://schemas.microsoft.com/office/powerpoint/2010/main" val="1257551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on the left, we see an engineer using a common handheld radiation thermometer</a:t>
            </a:r>
            <a:r>
              <a:rPr lang="en-US" baseline="0" dirty="0" smtClean="0"/>
              <a:t> to measure the temperature of a furnace. A precision, commercial radiation thermometer is shown on the right. </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39</a:t>
            </a:fld>
            <a:endParaRPr lang="en-US" dirty="0"/>
          </a:p>
        </p:txBody>
      </p:sp>
    </p:spTree>
    <p:extLst>
      <p:ext uri="{BB962C8B-B14F-4D97-AF65-F5344CB8AC3E}">
        <p14:creationId xmlns:p14="http://schemas.microsoft.com/office/powerpoint/2010/main" val="94192688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Shown here</a:t>
            </a:r>
            <a:r>
              <a:rPr lang="en-US" baseline="0" dirty="0" smtClean="0"/>
              <a:t> is a simplified visible radiation thermometer fabricated from commonly available components. In the visible part of the spectrum, it is possible to use refractive optics as shown here. Light enters from the right and is collimated by a front optic. The light then passes through a filter limiting the bandwidth. The back optic then focuses the light on the active part of a detector. The detector is connected to an amplifier and then measured by voltmeter or other data acquisition device.</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40</a:t>
            </a:fld>
            <a:endParaRPr lang="en-US" dirty="0"/>
          </a:p>
        </p:txBody>
      </p:sp>
    </p:spTree>
    <p:extLst>
      <p:ext uri="{BB962C8B-B14F-4D97-AF65-F5344CB8AC3E}">
        <p14:creationId xmlns:p14="http://schemas.microsoft.com/office/powerpoint/2010/main" val="401534097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this slide we see the conceptual design for a 3-channel, infrared radiation</a:t>
            </a:r>
            <a:r>
              <a:rPr lang="en-US" baseline="0" dirty="0" smtClean="0"/>
              <a:t> thermometer using three, liquid nitrogen-cooled detectors. The target beam enters from the right and is reflected off a primary mirror and then split into three individual beams. Because the light is in the IR, it more difficult to obtain refractive optical components, so all the optics here are reflective. At the entrance of each detector is an interference filter that provides three different wavelengths or colors for analysis.</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41</a:t>
            </a:fld>
            <a:endParaRPr lang="en-US" dirty="0"/>
          </a:p>
        </p:txBody>
      </p:sp>
    </p:spTree>
    <p:extLst>
      <p:ext uri="{BB962C8B-B14F-4D97-AF65-F5344CB8AC3E}">
        <p14:creationId xmlns:p14="http://schemas.microsoft.com/office/powerpoint/2010/main" val="392225869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457200" rtl="0" eaLnBrk="1" fontAlgn="auto" latinLnBrk="0" hangingPunct="1">
              <a:lnSpc>
                <a:spcPct val="100000"/>
              </a:lnSpc>
              <a:spcBef>
                <a:spcPts val="0"/>
              </a:spcBef>
              <a:spcAft>
                <a:spcPts val="0"/>
              </a:spcAft>
              <a:buClrTx/>
              <a:buSzTx/>
              <a:buFontTx/>
              <a:buNone/>
              <a:tabLst/>
              <a:defRPr/>
            </a:pPr>
            <a:r>
              <a:rPr lang="en-US" dirty="0"/>
              <a:t>To ensure accurate non-contact temperature measurements, the items listed here should be </a:t>
            </a:r>
            <a:r>
              <a:rPr lang="en-US" dirty="0" smtClean="0"/>
              <a:t>observed</a:t>
            </a:r>
            <a:r>
              <a:rPr lang="en-US" baseline="0" dirty="0" smtClean="0"/>
              <a:t> w</a:t>
            </a:r>
            <a:r>
              <a:rPr lang="en-US" dirty="0" smtClean="0"/>
              <a:t>henever</a:t>
            </a:r>
            <a:r>
              <a:rPr lang="en-US" baseline="0" dirty="0" smtClean="0"/>
              <a:t> possible. Ensure that the sample area overfills the detector to eliminate chances that the detector does not completely image the measured area. </a:t>
            </a:r>
            <a:r>
              <a:rPr lang="en-US" dirty="0" smtClean="0"/>
              <a:t>Smoke,</a:t>
            </a:r>
            <a:r>
              <a:rPr lang="en-US" baseline="0" dirty="0" smtClean="0"/>
              <a:t> fog, and dust </a:t>
            </a:r>
            <a:r>
              <a:rPr lang="en-US" sz="2600" kern="1200" dirty="0" smtClean="0">
                <a:solidFill>
                  <a:schemeClr val="tx1"/>
                </a:solidFill>
                <a:latin typeface="+mn-lt"/>
                <a:ea typeface="+mn-ea"/>
                <a:cs typeface="+mn-cs"/>
              </a:rPr>
              <a:t>can attenuate the signal,</a:t>
            </a:r>
            <a:r>
              <a:rPr lang="en-US" sz="2600" kern="1200" baseline="0" dirty="0" smtClean="0">
                <a:solidFill>
                  <a:schemeClr val="tx1"/>
                </a:solidFill>
                <a:latin typeface="+mn-lt"/>
                <a:ea typeface="+mn-ea"/>
                <a:cs typeface="+mn-cs"/>
              </a:rPr>
              <a:t> so it is important that there is clear field of view from the detector to the target. </a:t>
            </a:r>
            <a:r>
              <a:rPr lang="en-US" sz="2600" kern="1200" dirty="0" smtClean="0">
                <a:solidFill>
                  <a:schemeClr val="tx1"/>
                </a:solidFill>
                <a:latin typeface="+mn-lt"/>
                <a:ea typeface="+mn-ea"/>
                <a:cs typeface="+mn-cs"/>
              </a:rPr>
              <a:t>Environments that are too cold or too hot can degrade instrument accuracy. Finally, as we have mentioned, the surface properties of the material also influence the</a:t>
            </a:r>
            <a:r>
              <a:rPr lang="en-US" sz="2600" kern="1200" baseline="0" dirty="0" smtClean="0">
                <a:solidFill>
                  <a:schemeClr val="tx1"/>
                </a:solidFill>
                <a:latin typeface="+mn-lt"/>
                <a:ea typeface="+mn-ea"/>
                <a:cs typeface="+mn-cs"/>
              </a:rPr>
              <a:t> measured temperature. Later in this lesson we will discuss the issue of surface emissivity further.</a:t>
            </a:r>
            <a:endParaRPr lang="en-US" sz="2600" kern="1200" dirty="0" smtClean="0">
              <a:solidFill>
                <a:schemeClr val="tx1"/>
              </a:solidFill>
              <a:latin typeface="+mn-lt"/>
              <a:ea typeface="+mn-ea"/>
              <a:cs typeface="+mn-cs"/>
            </a:endParaRPr>
          </a:p>
          <a:p>
            <a:pPr marL="0" marR="0" lvl="1" indent="0" algn="l" defTabSz="457200" rtl="0" eaLnBrk="1" fontAlgn="auto" latinLnBrk="0" hangingPunct="1">
              <a:lnSpc>
                <a:spcPct val="100000"/>
              </a:lnSpc>
              <a:spcBef>
                <a:spcPts val="0"/>
              </a:spcBef>
              <a:spcAft>
                <a:spcPts val="0"/>
              </a:spcAft>
              <a:buClrTx/>
              <a:buSzTx/>
              <a:buFontTx/>
              <a:buNone/>
              <a:tabLst/>
              <a:defRPr/>
            </a:pPr>
            <a:endParaRPr lang="en-US" sz="2600"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42</a:t>
            </a:fld>
            <a:endParaRPr lang="en-US" dirty="0"/>
          </a:p>
        </p:txBody>
      </p:sp>
    </p:spTree>
    <p:extLst>
      <p:ext uri="{BB962C8B-B14F-4D97-AF65-F5344CB8AC3E}">
        <p14:creationId xmlns:p14="http://schemas.microsoft.com/office/powerpoint/2010/main" val="170435128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this section, we will discuss the fundamental physics underlying</a:t>
            </a:r>
            <a:r>
              <a:rPr lang="en-US" baseline="0" dirty="0" smtClean="0"/>
              <a:t> radiation thermometry measurements.</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43</a:t>
            </a:fld>
            <a:endParaRPr lang="en-US" dirty="0"/>
          </a:p>
        </p:txBody>
      </p:sp>
    </p:spTree>
    <p:extLst>
      <p:ext uri="{BB962C8B-B14F-4D97-AF65-F5344CB8AC3E}">
        <p14:creationId xmlns:p14="http://schemas.microsoft.com/office/powerpoint/2010/main" val="67515448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The first concept we will discuss is that of a blackbody. </a:t>
            </a:r>
            <a:r>
              <a:rPr lang="en-US" dirty="0"/>
              <a:t>A blackbody is an idealized physical body that absorbs all incident electromagnetic radiation and emits electromagnetic radiation called blackbody radiation. A blackbody is best visualized by placing it inside </a:t>
            </a:r>
            <a:r>
              <a:rPr lang="en-US" dirty="0" smtClean="0"/>
              <a:t>a </a:t>
            </a:r>
            <a:r>
              <a:rPr lang="en-US" dirty="0"/>
              <a:t>perfectly insulated enclosure of arbitrary </a:t>
            </a:r>
            <a:r>
              <a:rPr lang="en-US" dirty="0" smtClean="0"/>
              <a:t>shape that is maintained under a vacuum. </a:t>
            </a:r>
            <a:r>
              <a:rPr lang="en-US" dirty="0"/>
              <a:t>To maintain equilibrium, the blackbody must emit the same amount of radiation as it absorbs. In order to be consistent with the second law of thermodynamics, the total emitted radiation from a blackbody must increase as the temperature increases.  </a:t>
            </a:r>
          </a:p>
        </p:txBody>
      </p:sp>
      <p:sp>
        <p:nvSpPr>
          <p:cNvPr id="4" name="Slide Number Placeholder 3"/>
          <p:cNvSpPr>
            <a:spLocks noGrp="1"/>
          </p:cNvSpPr>
          <p:nvPr>
            <p:ph type="sldNum" sz="quarter" idx="10"/>
          </p:nvPr>
        </p:nvSpPr>
        <p:spPr/>
        <p:txBody>
          <a:bodyPr/>
          <a:lstStyle/>
          <a:p>
            <a:fld id="{E4B7072F-C8D8-4841-95B2-86EC617C38AC}" type="slidenum">
              <a:rPr lang="en-US" smtClean="0"/>
              <a:t>44</a:t>
            </a:fld>
            <a:endParaRPr lang="en-US" dirty="0"/>
          </a:p>
        </p:txBody>
      </p:sp>
    </p:spTree>
    <p:extLst>
      <p:ext uri="{BB962C8B-B14F-4D97-AF65-F5344CB8AC3E}">
        <p14:creationId xmlns:p14="http://schemas.microsoft.com/office/powerpoint/2010/main" val="370305312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radiation emitted from a blackbody is determined by the temperature alone not by the body's shape or composition. A blackbody in thermal equilibrium has two notable properties: </a:t>
            </a:r>
          </a:p>
          <a:p>
            <a:r>
              <a:rPr lang="en-US" dirty="0" smtClean="0"/>
              <a:t>1) it is an ideal emitter: at every frequency and wavelength, it emits as much energy as – or more energy than – any other body at the same temperature, and 2) it is a diffuse emitter: the energy is radiated </a:t>
            </a:r>
            <a:r>
              <a:rPr lang="en-US" dirty="0" err="1" smtClean="0"/>
              <a:t>isotropically</a:t>
            </a:r>
            <a:r>
              <a:rPr lang="en-US" dirty="0" smtClean="0"/>
              <a:t> independent of direction</a:t>
            </a:r>
          </a:p>
          <a:p>
            <a:r>
              <a:rPr lang="en-US" dirty="0" smtClean="0"/>
              <a:t>The total radiation emitted from a blackbody is also independent of placement or orientation of the body in the chamber. Furthermore, the blackbody must absorb the same amount of radiation that it emits at each wavelength. The important item to remember, is that a blackbody is a perfect emitter at all wavelengths and temperatures.</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45</a:t>
            </a:fld>
            <a:endParaRPr lang="en-US" dirty="0"/>
          </a:p>
        </p:txBody>
      </p:sp>
    </p:spTree>
    <p:extLst>
      <p:ext uri="{BB962C8B-B14F-4D97-AF65-F5344CB8AC3E}">
        <p14:creationId xmlns:p14="http://schemas.microsoft.com/office/powerpoint/2010/main" val="163022734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heated bodies emit thermal radiation. For a perfect emitter, Max Planck in 1901 quantified the energy emitted by a blackbody as a function of </a:t>
            </a:r>
            <a:r>
              <a:rPr lang="en-US" dirty="0" smtClean="0"/>
              <a:t>the wavelength </a:t>
            </a:r>
            <a:r>
              <a:rPr lang="en-US" dirty="0"/>
              <a:t>of </a:t>
            </a:r>
            <a:r>
              <a:rPr lang="en-US" dirty="0" smtClean="0"/>
              <a:t>emitted </a:t>
            </a:r>
            <a:r>
              <a:rPr lang="en-US" dirty="0"/>
              <a:t>light and the temperature of the body. This </a:t>
            </a:r>
            <a:r>
              <a:rPr lang="en-US" dirty="0" smtClean="0"/>
              <a:t>relationship </a:t>
            </a:r>
            <a:r>
              <a:rPr lang="en-US" dirty="0"/>
              <a:t>is </a:t>
            </a:r>
            <a:r>
              <a:rPr lang="en-US" dirty="0" smtClean="0"/>
              <a:t>known</a:t>
            </a:r>
            <a:r>
              <a:rPr lang="en-US" baseline="0" dirty="0" smtClean="0"/>
              <a:t> </a:t>
            </a:r>
            <a:r>
              <a:rPr lang="en-US" dirty="0" smtClean="0"/>
              <a:t>as </a:t>
            </a:r>
            <a:r>
              <a:rPr lang="en-US" dirty="0"/>
              <a:t>Planck’s law.</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46</a:t>
            </a:fld>
            <a:endParaRPr lang="en-US" dirty="0"/>
          </a:p>
        </p:txBody>
      </p:sp>
    </p:spTree>
    <p:extLst>
      <p:ext uri="{BB962C8B-B14F-4D97-AF65-F5344CB8AC3E}">
        <p14:creationId xmlns:p14="http://schemas.microsoft.com/office/powerpoint/2010/main" val="121953178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emissive intensity distribution is expressed in units of </a:t>
            </a:r>
            <a:r>
              <a:rPr lang="en-US" dirty="0" smtClean="0"/>
              <a:t>Watts per square meter per </a:t>
            </a:r>
            <a:r>
              <a:rPr lang="en-US" dirty="0" err="1" smtClean="0"/>
              <a:t>steridian</a:t>
            </a:r>
            <a:r>
              <a:rPr lang="en-US" dirty="0" smtClean="0"/>
              <a:t> per micrometer (W/m</a:t>
            </a:r>
            <a:r>
              <a:rPr lang="en-US" baseline="30000" dirty="0" smtClean="0"/>
              <a:t>2</a:t>
            </a:r>
            <a:r>
              <a:rPr lang="en-US" dirty="0" smtClean="0"/>
              <a:t>-sr-</a:t>
            </a:r>
            <a:r>
              <a:rPr lang="en-US" dirty="0">
                <a:sym typeface="Symbol"/>
              </a:rPr>
              <a:t></a:t>
            </a:r>
            <a:r>
              <a:rPr lang="en-US" dirty="0" smtClean="0"/>
              <a:t>m) </a:t>
            </a:r>
            <a:r>
              <a:rPr lang="en-US" dirty="0"/>
              <a:t>which is </a:t>
            </a:r>
            <a:r>
              <a:rPr lang="en-US" dirty="0" smtClean="0"/>
              <a:t>a </a:t>
            </a:r>
            <a:r>
              <a:rPr lang="en-US" dirty="0"/>
              <a:t>power per area, per unit wavelength, per solid angle. A solid angle Ω equals 4π times the area subtended by a spherical cap at a given distance divided by the entire area of the sphere at that distance. The entire sphere has a solid angle of 4π </a:t>
            </a:r>
            <a:r>
              <a:rPr lang="en-US" dirty="0" err="1" smtClean="0"/>
              <a:t>steridians</a:t>
            </a:r>
            <a:r>
              <a:rPr lang="en-US" dirty="0" smtClean="0"/>
              <a:t>.</a:t>
            </a:r>
            <a:endParaRPr lang="en-US" dirty="0"/>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47</a:t>
            </a:fld>
            <a:endParaRPr lang="en-US" dirty="0"/>
          </a:p>
        </p:txBody>
      </p:sp>
    </p:spTree>
    <p:extLst>
      <p:ext uri="{BB962C8B-B14F-4D97-AF65-F5344CB8AC3E}">
        <p14:creationId xmlns:p14="http://schemas.microsoft.com/office/powerpoint/2010/main" val="181256357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we see a</a:t>
            </a:r>
            <a:r>
              <a:rPr lang="en-US" baseline="0" dirty="0" smtClean="0"/>
              <a:t> graphical representation of the blackbody emissive intensity as a function of wavelength for various temperatures. </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48</a:t>
            </a:fld>
            <a:endParaRPr lang="en-US" dirty="0"/>
          </a:p>
        </p:txBody>
      </p:sp>
    </p:spTree>
    <p:extLst>
      <p:ext uri="{BB962C8B-B14F-4D97-AF65-F5344CB8AC3E}">
        <p14:creationId xmlns:p14="http://schemas.microsoft.com/office/powerpoint/2010/main" val="59498579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n-US" dirty="0" smtClean="0"/>
                  <a:t>As shown in the previous slide, the Planck </a:t>
                </a:r>
                <a:r>
                  <a:rPr lang="en-US" dirty="0"/>
                  <a:t>function has three important properties:</a:t>
                </a:r>
              </a:p>
              <a:p>
                <a:pPr marL="533535" indent="-533535">
                  <a:buFont typeface="+mj-lt"/>
                  <a:buAutoNum type="arabicPeriod"/>
                </a:pPr>
                <a:r>
                  <a:rPr lang="en-US" dirty="0"/>
                  <a:t>The radiant intensity increases with increasing temperature at all wavelengths and for all temperatures (i.e. </a:t>
                </a:r>
                <a14:m>
                  <m:oMath xmlns:m="http://schemas.openxmlformats.org/officeDocument/2006/math">
                    <m:f>
                      <m:fPr>
                        <m:type m:val="lin"/>
                        <m:ctrlPr>
                          <a:rPr lang="en-US" i="1">
                            <a:latin typeface="Cambria Math" panose="02040503050406030204" pitchFamily="18" charset="0"/>
                          </a:rPr>
                        </m:ctrlPr>
                      </m:fPr>
                      <m:num>
                        <m:r>
                          <a:rPr lang="en-US" i="1">
                            <a:latin typeface="Cambria Math" panose="02040503050406030204" pitchFamily="18" charset="0"/>
                          </a:rPr>
                          <m:t>𝑑</m:t>
                        </m:r>
                        <m:sSub>
                          <m:sSubPr>
                            <m:ctrlPr>
                              <a:rPr lang="en-US" i="1">
                                <a:latin typeface="Cambria Math" panose="02040503050406030204" pitchFamily="18" charset="0"/>
                              </a:rPr>
                            </m:ctrlPr>
                          </m:sSubPr>
                          <m:e>
                            <m:r>
                              <a:rPr lang="en-US" i="1">
                                <a:latin typeface="Cambria Math" panose="02040503050406030204" pitchFamily="18" charset="0"/>
                              </a:rPr>
                              <m:t>𝑖</m:t>
                            </m:r>
                          </m:e>
                          <m:sub>
                            <m:r>
                              <a:rPr lang="en-US" i="1">
                                <a:latin typeface="Cambria Math" panose="02040503050406030204" pitchFamily="18" charset="0"/>
                              </a:rPr>
                              <m:t>𝑏</m:t>
                            </m:r>
                            <m:r>
                              <a:rPr lang="en-US" i="1">
                                <a:latin typeface="Cambria Math" panose="02040503050406030204" pitchFamily="18" charset="0"/>
                              </a:rPr>
                              <m:t>,</m:t>
                            </m:r>
                            <m:r>
                              <a:rPr lang="en-US" i="1">
                                <a:latin typeface="Cambria Math" panose="02040503050406030204" pitchFamily="18" charset="0"/>
                                <a:ea typeface="Cambria Math" panose="02040503050406030204" pitchFamily="18" charset="0"/>
                              </a:rPr>
                              <m:t>𝜆</m:t>
                            </m:r>
                          </m:sub>
                        </m:sSub>
                      </m:num>
                      <m:den>
                        <m:r>
                          <a:rPr lang="en-US" i="1">
                            <a:latin typeface="Cambria Math" panose="02040503050406030204" pitchFamily="18" charset="0"/>
                          </a:rPr>
                          <m:t>𝑑𝑇</m:t>
                        </m:r>
                      </m:den>
                    </m:f>
                    <m:r>
                      <a:rPr lang="en-US">
                        <a:latin typeface="Cambria Math" panose="02040503050406030204" pitchFamily="18" charset="0"/>
                      </a:rPr>
                      <m:t> </m:t>
                    </m:r>
                  </m:oMath>
                </a14:m>
                <a:r>
                  <a:rPr lang="en-US" dirty="0"/>
                  <a:t>is always </a:t>
                </a:r>
                <a:r>
                  <a:rPr lang="en-US" dirty="0" smtClean="0"/>
                  <a:t>greater than zero</a:t>
                </a:r>
                <a:r>
                  <a:rPr lang="en-US" dirty="0"/>
                  <a:t>)</a:t>
                </a:r>
              </a:p>
              <a:p>
                <a:pPr marL="533535" indent="-533535">
                  <a:buFont typeface="+mj-lt"/>
                  <a:buAutoNum type="arabicPeriod"/>
                </a:pPr>
                <a:r>
                  <a:rPr lang="en-US" dirty="0"/>
                  <a:t>For any given temperature, the radiant intensity reaches a maximum at a specific wavelength and there are two wavelengths where the radiant intensity is equal for intensities less than the maximum.</a:t>
                </a:r>
              </a:p>
              <a:p>
                <a:pPr marL="533535" indent="-533535">
                  <a:buFont typeface="+mj-lt"/>
                  <a:buAutoNum type="arabicPeriod"/>
                </a:pPr>
                <a:r>
                  <a:rPr lang="en-US" dirty="0"/>
                  <a:t>The wavelength at the maximum radiant intensity decreases as the temperature </a:t>
                </a:r>
                <a:r>
                  <a:rPr lang="en-US" dirty="0" smtClean="0"/>
                  <a:t>increases. This known as Wien’s law.</a:t>
                </a:r>
                <a:endParaRPr lang="en-US" dirty="0"/>
              </a:p>
              <a:p>
                <a:endParaRPr lang="en-US" dirty="0"/>
              </a:p>
            </p:txBody>
          </p:sp>
        </mc:Choice>
        <mc:Fallback xmlns="">
          <p:sp>
            <p:nvSpPr>
              <p:cNvPr id="3" name="Notes Placeholder 2"/>
              <p:cNvSpPr>
                <a:spLocks noGrp="1"/>
              </p:cNvSpPr>
              <p:nvPr>
                <p:ph type="body" idx="1"/>
              </p:nvPr>
            </p:nvSpPr>
            <p:spPr/>
            <p:txBody>
              <a:bodyPr/>
              <a:lstStyle/>
              <a:p>
                <a:pPr marL="0" indent="0">
                  <a:buNone/>
                </a:pPr>
                <a:r>
                  <a:rPr lang="en-US" dirty="0" smtClean="0"/>
                  <a:t>As shown in the previous slide, the </a:t>
                </a:r>
                <a:r>
                  <a:rPr lang="en-US" sz="1200" dirty="0" smtClean="0">
                    <a:latin typeface="+mn-lt"/>
                  </a:rPr>
                  <a:t>The Planck function has three important properties:</a:t>
                </a:r>
              </a:p>
              <a:p>
                <a:pPr marL="514350" indent="-514350">
                  <a:buFont typeface="+mj-lt"/>
                  <a:buAutoNum type="arabicPeriod"/>
                </a:pPr>
                <a:r>
                  <a:rPr lang="en-US" sz="1200" dirty="0" smtClean="0">
                    <a:latin typeface="+mn-lt"/>
                  </a:rPr>
                  <a:t>The radiant intensity increases with increasing temperature at all wavelengths and for all temperatures (i.e. </a:t>
                </a:r>
                <a:r>
                  <a:rPr lang="en-US" sz="1200" i="0" smtClean="0">
                    <a:latin typeface="Cambria Math" panose="02040503050406030204" pitchFamily="18" charset="0"/>
                  </a:rPr>
                  <a:t>〖</a:t>
                </a:r>
                <a:r>
                  <a:rPr lang="en-US" sz="1200" b="0" i="0" smtClean="0">
                    <a:latin typeface="Cambria Math" panose="02040503050406030204" pitchFamily="18" charset="0"/>
                  </a:rPr>
                  <a:t>𝑑</a:t>
                </a:r>
                <a:r>
                  <a:rPr lang="en-US" sz="1200" i="0">
                    <a:latin typeface="Cambria Math" panose="02040503050406030204" pitchFamily="18" charset="0"/>
                  </a:rPr>
                  <a:t>𝑖</a:t>
                </a:r>
                <a:r>
                  <a:rPr lang="en-US" sz="1200" b="0" i="0" smtClean="0">
                    <a:latin typeface="Cambria Math" panose="02040503050406030204" pitchFamily="18" charset="0"/>
                  </a:rPr>
                  <a:t>_(𝑏,</a:t>
                </a:r>
                <a:r>
                  <a:rPr lang="en-US" sz="1200" b="0" i="0" smtClean="0">
                    <a:latin typeface="Cambria Math" panose="02040503050406030204" pitchFamily="18" charset="0"/>
                    <a:ea typeface="Cambria Math" panose="02040503050406030204" pitchFamily="18" charset="0"/>
                  </a:rPr>
                  <a:t>𝜆)〗∕</a:t>
                </a:r>
                <a:r>
                  <a:rPr lang="en-US" sz="1200" b="0" i="0" smtClean="0">
                    <a:latin typeface="Cambria Math" panose="02040503050406030204" pitchFamily="18" charset="0"/>
                  </a:rPr>
                  <a:t>𝑑𝑇  </a:t>
                </a:r>
                <a:r>
                  <a:rPr lang="en-US" sz="1200" b="0" dirty="0" smtClean="0">
                    <a:latin typeface="+mn-lt"/>
                  </a:rPr>
                  <a:t>is always zero)</a:t>
                </a:r>
              </a:p>
              <a:p>
                <a:pPr marL="514350" indent="-514350">
                  <a:buFont typeface="+mj-lt"/>
                  <a:buAutoNum type="arabicPeriod"/>
                </a:pPr>
                <a:r>
                  <a:rPr lang="en-US" sz="1200" dirty="0" smtClean="0">
                    <a:latin typeface="+mn-lt"/>
                  </a:rPr>
                  <a:t>For any given temperature, the radiant intensity reaches a maximum at a specific wavelength and there are two wavelengths where the radiant intensity is equal for intensities less than the maximum.</a:t>
                </a:r>
              </a:p>
              <a:p>
                <a:pPr marL="514350" indent="-514350">
                  <a:buFont typeface="+mj-lt"/>
                  <a:buAutoNum type="arabicPeriod"/>
                </a:pPr>
                <a:r>
                  <a:rPr lang="en-US" sz="1200" dirty="0" smtClean="0">
                    <a:latin typeface="+mn-lt"/>
                  </a:rPr>
                  <a:t>The wavelength at the maximum radiant intensity decreases as the temperature increases (Wien’s displacement law).</a:t>
                </a:r>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49</a:t>
            </a:fld>
            <a:endParaRPr lang="en-US" dirty="0"/>
          </a:p>
        </p:txBody>
      </p:sp>
    </p:spTree>
    <p:extLst>
      <p:ext uri="{BB962C8B-B14F-4D97-AF65-F5344CB8AC3E}">
        <p14:creationId xmlns:p14="http://schemas.microsoft.com/office/powerpoint/2010/main" val="193101365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The inverse relationship between the wavelength at</a:t>
            </a:r>
            <a:r>
              <a:rPr lang="en-US" baseline="0" dirty="0" smtClean="0"/>
              <a:t> the peak emissive intensity and the temperature is known as Wien’s law. Wien’s law can be found by differentiating the Planck equation with wavelength resulting in the equation above.</a:t>
            </a:r>
            <a:endParaRPr lang="en-US" dirty="0" smtClean="0"/>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50</a:t>
            </a:fld>
            <a:endParaRPr lang="en-US" dirty="0"/>
          </a:p>
        </p:txBody>
      </p:sp>
    </p:spTree>
    <p:extLst>
      <p:ext uri="{BB962C8B-B14F-4D97-AF65-F5344CB8AC3E}">
        <p14:creationId xmlns:p14="http://schemas.microsoft.com/office/powerpoint/2010/main" val="304955061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relationship between the peak intensity and the wavelength</a:t>
            </a:r>
            <a:r>
              <a:rPr lang="en-US" baseline="0" dirty="0" smtClean="0"/>
              <a:t> at the peak intensity versus temperature from Wien’s law is shown here.</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51</a:t>
            </a:fld>
            <a:endParaRPr lang="en-US" dirty="0"/>
          </a:p>
        </p:txBody>
      </p:sp>
    </p:spTree>
    <p:extLst>
      <p:ext uri="{BB962C8B-B14F-4D97-AF65-F5344CB8AC3E}">
        <p14:creationId xmlns:p14="http://schemas.microsoft.com/office/powerpoint/2010/main" val="31410416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a:t>Now let’s try an example. What is the emitted spectral intensity for a blackbody at </a:t>
            </a:r>
            <a:r>
              <a:rPr lang="en-US" dirty="0" smtClean="0"/>
              <a:t>3,000</a:t>
            </a:r>
            <a:r>
              <a:rPr lang="en-US" dirty="0"/>
              <a:t> K and at a wavelength of 0.5 </a:t>
            </a:r>
            <a:r>
              <a:rPr lang="en-US" dirty="0">
                <a:sym typeface="Symbol" panose="05050102010706020507" pitchFamily="18" charset="2"/>
              </a:rPr>
              <a:t></a:t>
            </a:r>
            <a:r>
              <a:rPr lang="en-US" dirty="0"/>
              <a:t>m?</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52</a:t>
            </a:fld>
            <a:endParaRPr lang="en-US" dirty="0"/>
          </a:p>
        </p:txBody>
      </p:sp>
    </p:spTree>
    <p:extLst>
      <p:ext uri="{BB962C8B-B14F-4D97-AF65-F5344CB8AC3E}">
        <p14:creationId xmlns:p14="http://schemas.microsoft.com/office/powerpoint/2010/main" val="366074122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r>
                  <a:rPr lang="en-US" dirty="0" smtClean="0"/>
                  <a:t>The spectral intensity is calculated from the Planck Equation (Equation 1) using routine bb_ibl from the Excel® library and is</a:t>
                </a:r>
                <a:r>
                  <a:rPr lang="en-US" baseline="0" dirty="0" smtClean="0"/>
                  <a:t> equal to </a:t>
                </a:r>
                <a14:m>
                  <m:oMath xmlns:m="http://schemas.openxmlformats.org/officeDocument/2006/math">
                    <m:r>
                      <a:rPr lang="en-US" i="1" smtClean="0">
                        <a:latin typeface="Cambria Math" panose="02040503050406030204" pitchFamily="18" charset="0"/>
                      </a:rPr>
                      <m:t>2.60×</m:t>
                    </m:r>
                    <m:sSup>
                      <m:sSupPr>
                        <m:ctrlPr>
                          <a:rPr lang="en-US" i="1">
                            <a:latin typeface="Cambria Math" panose="02040503050406030204" pitchFamily="18" charset="0"/>
                          </a:rPr>
                        </m:ctrlPr>
                      </m:sSupPr>
                      <m:e>
                        <m:r>
                          <a:rPr lang="en-US" i="1">
                            <a:latin typeface="Cambria Math" panose="02040503050406030204" pitchFamily="18" charset="0"/>
                          </a:rPr>
                          <m:t>10</m:t>
                        </m:r>
                      </m:e>
                      <m:sup>
                        <m:r>
                          <a:rPr lang="en-US" i="1">
                            <a:latin typeface="Cambria Math" panose="02040503050406030204" pitchFamily="18" charset="0"/>
                          </a:rPr>
                          <m:t>5</m:t>
                        </m:r>
                      </m:sup>
                    </m:sSup>
                    <m:r>
                      <a:rPr lang="en-US" b="0" i="0" smtClean="0">
                        <a:latin typeface="Cambria Math" panose="02040503050406030204" pitchFamily="18" charset="0"/>
                      </a:rPr>
                      <m:t> </m:t>
                    </m:r>
                  </m:oMath>
                </a14:m>
                <a:r>
                  <a:rPr lang="en-US" dirty="0" smtClean="0"/>
                  <a:t>W/m</a:t>
                </a:r>
                <a:r>
                  <a:rPr lang="en-US" baseline="30000" dirty="0" smtClean="0"/>
                  <a:t>2</a:t>
                </a:r>
                <a:r>
                  <a:rPr lang="en-US" dirty="0" smtClean="0"/>
                  <a:t>-sr-</a:t>
                </a:r>
                <a:r>
                  <a:rPr lang="en-US" dirty="0">
                    <a:sym typeface="Symbol" panose="05050102010706020507" pitchFamily="18" charset="2"/>
                  </a:rPr>
                  <a:t></a:t>
                </a:r>
                <a:r>
                  <a:rPr lang="en-US" dirty="0" smtClean="0"/>
                  <a:t>m.</a:t>
                </a:r>
              </a:p>
              <a:p>
                <a:endParaRPr lang="en-US" dirty="0"/>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The spectral intensity is calculated from the Planck Equation (Equation 1) using routine bb_ibl from the Excel library and is</a:t>
                </a:r>
                <a:r>
                  <a:rPr lang="en-US" baseline="0" dirty="0" smtClean="0"/>
                  <a:t> equal to </a:t>
                </a:r>
                <a:r>
                  <a:rPr lang="en-US" i="0" smtClean="0">
                    <a:latin typeface="Cambria Math" panose="02040503050406030204" pitchFamily="18" charset="0"/>
                  </a:rPr>
                  <a:t>2.60× </a:t>
                </a:r>
                <a:r>
                  <a:rPr lang="en-US" i="0">
                    <a:latin typeface="Cambria Math" panose="02040503050406030204" pitchFamily="18" charset="0"/>
                  </a:rPr>
                  <a:t>〖10〗^5</a:t>
                </a:r>
                <a:r>
                  <a:rPr lang="en-US" b="0" i="0" smtClean="0">
                    <a:latin typeface="Cambria Math" panose="02040503050406030204" pitchFamily="18" charset="0"/>
                  </a:rPr>
                  <a:t>  </a:t>
                </a:r>
                <a:r>
                  <a:rPr lang="en-US" dirty="0" smtClean="0"/>
                  <a:t>W/m</a:t>
                </a:r>
                <a:r>
                  <a:rPr lang="en-US" baseline="30000" dirty="0" smtClean="0"/>
                  <a:t>2</a:t>
                </a:r>
                <a:r>
                  <a:rPr lang="en-US" dirty="0" smtClean="0"/>
                  <a:t>-sr-</a:t>
                </a:r>
                <a:r>
                  <a:rPr lang="en-US" dirty="0">
                    <a:sym typeface="Symbol" panose="05050102010706020507" pitchFamily="18" charset="2"/>
                  </a:rPr>
                  <a:t></a:t>
                </a:r>
                <a:r>
                  <a:rPr lang="en-US" dirty="0" smtClean="0"/>
                  <a:t>m.</a:t>
                </a:r>
              </a:p>
              <a:p>
                <a:endParaRPr lang="en-US"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53</a:t>
            </a:fld>
            <a:endParaRPr lang="en-US" dirty="0"/>
          </a:p>
        </p:txBody>
      </p:sp>
    </p:spTree>
    <p:extLst>
      <p:ext uri="{BB962C8B-B14F-4D97-AF65-F5344CB8AC3E}">
        <p14:creationId xmlns:p14="http://schemas.microsoft.com/office/powerpoint/2010/main" val="358529686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is </a:t>
            </a:r>
            <a:r>
              <a:rPr lang="en-US" dirty="0" smtClean="0"/>
              <a:t>the emitted </a:t>
            </a:r>
            <a:r>
              <a:rPr lang="en-US" dirty="0"/>
              <a:t>power across a 10 nm (0.01 </a:t>
            </a:r>
            <a:r>
              <a:rPr lang="en-US" dirty="0">
                <a:sym typeface="Symbol" panose="05050102010706020507" pitchFamily="18" charset="2"/>
              </a:rPr>
              <a:t></a:t>
            </a:r>
            <a:r>
              <a:rPr lang="en-US" dirty="0"/>
              <a:t>m) waveband centered at 0.5 </a:t>
            </a:r>
            <a:r>
              <a:rPr lang="en-US" dirty="0">
                <a:sym typeface="Symbol" panose="05050102010706020507" pitchFamily="18" charset="2"/>
              </a:rPr>
              <a:t></a:t>
            </a:r>
            <a:r>
              <a:rPr lang="en-US" dirty="0"/>
              <a:t>m and at 3,000 K?</a:t>
            </a:r>
          </a:p>
        </p:txBody>
      </p:sp>
      <p:sp>
        <p:nvSpPr>
          <p:cNvPr id="4" name="Slide Number Placeholder 3"/>
          <p:cNvSpPr>
            <a:spLocks noGrp="1"/>
          </p:cNvSpPr>
          <p:nvPr>
            <p:ph type="sldNum" sz="quarter" idx="10"/>
          </p:nvPr>
        </p:nvSpPr>
        <p:spPr/>
        <p:txBody>
          <a:bodyPr/>
          <a:lstStyle/>
          <a:p>
            <a:fld id="{E4B7072F-C8D8-4841-95B2-86EC617C38AC}" type="slidenum">
              <a:rPr lang="en-US" smtClean="0"/>
              <a:t>54</a:t>
            </a:fld>
            <a:endParaRPr lang="en-US" dirty="0"/>
          </a:p>
        </p:txBody>
      </p:sp>
    </p:spTree>
    <p:extLst>
      <p:ext uri="{BB962C8B-B14F-4D97-AF65-F5344CB8AC3E}">
        <p14:creationId xmlns:p14="http://schemas.microsoft.com/office/powerpoint/2010/main" val="322213144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r>
                  <a:rPr lang="en-US" dirty="0"/>
                  <a:t>Since the bandwidth is small, one can evaluate the total power using the spectral intensity at the given wavelength calculated using routine bb_ibl and then multiplied by the wavelength band. The </a:t>
                </a:r>
                <a:r>
                  <a:rPr lang="en-US" dirty="0" smtClean="0"/>
                  <a:t>resulting value </a:t>
                </a:r>
                <a:r>
                  <a:rPr lang="en-US" dirty="0"/>
                  <a:t>is </a:t>
                </a:r>
                <a14:m>
                  <m:oMath xmlns:m="http://schemas.openxmlformats.org/officeDocument/2006/math">
                    <m:r>
                      <a:rPr lang="en-US" i="1">
                        <a:latin typeface="Cambria Math" panose="02040503050406030204" pitchFamily="18" charset="0"/>
                      </a:rPr>
                      <m:t>2.60× </m:t>
                    </m:r>
                    <m:sSup>
                      <m:sSupPr>
                        <m:ctrlPr>
                          <a:rPr lang="en-US" i="1">
                            <a:latin typeface="Cambria Math" panose="02040503050406030204" pitchFamily="18" charset="0"/>
                          </a:rPr>
                        </m:ctrlPr>
                      </m:sSupPr>
                      <m:e>
                        <m:r>
                          <a:rPr lang="en-US" i="1">
                            <a:latin typeface="Cambria Math" panose="02040503050406030204" pitchFamily="18" charset="0"/>
                          </a:rPr>
                          <m:t>10</m:t>
                        </m:r>
                      </m:e>
                      <m:sup>
                        <m:r>
                          <a:rPr lang="en-US" i="1">
                            <a:latin typeface="Cambria Math" panose="02040503050406030204" pitchFamily="18" charset="0"/>
                          </a:rPr>
                          <m:t>3</m:t>
                        </m:r>
                      </m:sup>
                    </m:sSup>
                  </m:oMath>
                </a14:m>
                <a:r>
                  <a:rPr lang="en-US" dirty="0"/>
                  <a:t> W/m</a:t>
                </a:r>
                <a:r>
                  <a:rPr lang="en-US" baseline="30000" dirty="0"/>
                  <a:t>2</a:t>
                </a:r>
                <a:r>
                  <a:rPr lang="en-US" dirty="0"/>
                  <a:t>-sr.</a:t>
                </a:r>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Since the bandwidth is small, one can evaluate the total power using the spectral intensity at the given wavelength calculated using routine bb_ibl and then multiplied by the wavelength band.</a:t>
                </a:r>
                <a:r>
                  <a:rPr lang="en-US" sz="1200" baseline="0" dirty="0" smtClean="0"/>
                  <a:t> The value is </a:t>
                </a:r>
                <a:r>
                  <a:rPr lang="en-US" sz="1200" i="0" smtClean="0">
                    <a:latin typeface="Cambria Math" panose="02040503050406030204" pitchFamily="18" charset="0"/>
                  </a:rPr>
                  <a:t>2.60× </a:t>
                </a:r>
                <a:r>
                  <a:rPr lang="en-US" sz="1200" i="0">
                    <a:latin typeface="Cambria Math" panose="02040503050406030204" pitchFamily="18" charset="0"/>
                  </a:rPr>
                  <a:t>〖10〗^3</a:t>
                </a:r>
                <a:r>
                  <a:rPr lang="en-US" sz="1200" dirty="0"/>
                  <a:t> </a:t>
                </a:r>
                <a:r>
                  <a:rPr lang="en-US" sz="1200" dirty="0" smtClean="0"/>
                  <a:t>W/m</a:t>
                </a:r>
                <a:r>
                  <a:rPr lang="en-US" sz="1200" baseline="30000" dirty="0" smtClean="0"/>
                  <a:t>2</a:t>
                </a:r>
                <a:r>
                  <a:rPr lang="en-US" sz="1200" dirty="0" smtClean="0"/>
                  <a:t>-sr.</a:t>
                </a:r>
                <a:endParaRPr lang="en-US" sz="1200" dirty="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55</a:t>
            </a:fld>
            <a:endParaRPr lang="en-US" dirty="0"/>
          </a:p>
        </p:txBody>
      </p:sp>
    </p:spTree>
    <p:extLst>
      <p:ext uri="{BB962C8B-B14F-4D97-AF65-F5344CB8AC3E}">
        <p14:creationId xmlns:p14="http://schemas.microsoft.com/office/powerpoint/2010/main" val="295859640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intensity across a finite wavelength band can be determined by integrating the Planck function. However, no closed form solution for this integral exists, so </a:t>
            </a:r>
            <a:r>
              <a:rPr lang="en-US" dirty="0" smtClean="0"/>
              <a:t>the </a:t>
            </a:r>
            <a:r>
              <a:rPr lang="en-US" dirty="0"/>
              <a:t>integration must be performed numerically, for example by polynomial functions (e.g. Simpson’s rule), Gaussian quadrature, or a series solution.</a:t>
            </a:r>
          </a:p>
        </p:txBody>
      </p:sp>
      <p:sp>
        <p:nvSpPr>
          <p:cNvPr id="4" name="Slide Number Placeholder 3"/>
          <p:cNvSpPr>
            <a:spLocks noGrp="1"/>
          </p:cNvSpPr>
          <p:nvPr>
            <p:ph type="sldNum" sz="quarter" idx="10"/>
          </p:nvPr>
        </p:nvSpPr>
        <p:spPr/>
        <p:txBody>
          <a:bodyPr/>
          <a:lstStyle/>
          <a:p>
            <a:fld id="{E4B7072F-C8D8-4841-95B2-86EC617C38AC}" type="slidenum">
              <a:rPr lang="en-US" smtClean="0"/>
              <a:t>56</a:t>
            </a:fld>
            <a:endParaRPr lang="en-US" dirty="0"/>
          </a:p>
        </p:txBody>
      </p:sp>
    </p:spTree>
    <p:extLst>
      <p:ext uri="{BB962C8B-B14F-4D97-AF65-F5344CB8AC3E}">
        <p14:creationId xmlns:p14="http://schemas.microsoft.com/office/powerpoint/2010/main" val="96002457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a:t>A useful expression </a:t>
            </a:r>
            <a:r>
              <a:rPr lang="en-US" dirty="0" smtClean="0"/>
              <a:t>for </a:t>
            </a:r>
            <a:r>
              <a:rPr lang="en-US" dirty="0"/>
              <a:t>the fraction of power between zero and a specified wavelength is given by the series solution above. The fractional power or intensity can be found by subtracting </a:t>
            </a:r>
            <a:r>
              <a:rPr lang="en-US" dirty="0" smtClean="0"/>
              <a:t>two </a:t>
            </a:r>
            <a:r>
              <a:rPr lang="en-US" dirty="0"/>
              <a:t>evaluations of the series solution.</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57</a:t>
            </a:fld>
            <a:endParaRPr lang="en-US" dirty="0"/>
          </a:p>
        </p:txBody>
      </p:sp>
    </p:spTree>
    <p:extLst>
      <p:ext uri="{BB962C8B-B14F-4D97-AF65-F5344CB8AC3E}">
        <p14:creationId xmlns:p14="http://schemas.microsoft.com/office/powerpoint/2010/main" val="334091585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fractio</a:t>
            </a:r>
            <a:r>
              <a:rPr lang="en-US" baseline="0" dirty="0" smtClean="0"/>
              <a:t>n of total in-band energy from zero to a specified wavelength using the series solution is plotted above.</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58</a:t>
            </a:fld>
            <a:endParaRPr lang="en-US" dirty="0"/>
          </a:p>
        </p:txBody>
      </p:sp>
    </p:spTree>
    <p:extLst>
      <p:ext uri="{BB962C8B-B14F-4D97-AF65-F5344CB8AC3E}">
        <p14:creationId xmlns:p14="http://schemas.microsoft.com/office/powerpoint/2010/main" val="59486413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Integrating over all wavelengths from</a:t>
            </a:r>
            <a:r>
              <a:rPr lang="en-US" baseline="0" dirty="0" smtClean="0"/>
              <a:t> zero to infinity gives the total blackbody intensity. The relationship that the total blackbody intensity is proportional to the fourth power in temperature is known as the Stefan-Boltzmann law. The proportionality constant between the total hemispherical emissive power and the fourth power of temperature is known as the Stefan-Boltzmann constant and is equal to </a:t>
            </a:r>
            <a:r>
              <a:rPr lang="en-US" dirty="0"/>
              <a:t>5.6704 ×10</a:t>
            </a:r>
            <a:r>
              <a:rPr lang="en-US" baseline="30000" dirty="0"/>
              <a:t>-8</a:t>
            </a:r>
            <a:r>
              <a:rPr lang="en-US" dirty="0"/>
              <a:t> W/m</a:t>
            </a:r>
            <a:r>
              <a:rPr lang="en-US" baseline="30000" dirty="0"/>
              <a:t>2</a:t>
            </a:r>
            <a:r>
              <a:rPr lang="en-US" dirty="0"/>
              <a:t>-K</a:t>
            </a:r>
            <a:r>
              <a:rPr lang="en-US" baseline="30000" dirty="0"/>
              <a:t>4</a:t>
            </a:r>
            <a:r>
              <a:rPr lang="en-US" dirty="0"/>
              <a:t>.</a:t>
            </a:r>
          </a:p>
        </p:txBody>
      </p:sp>
      <p:sp>
        <p:nvSpPr>
          <p:cNvPr id="4" name="Slide Number Placeholder 3"/>
          <p:cNvSpPr>
            <a:spLocks noGrp="1"/>
          </p:cNvSpPr>
          <p:nvPr>
            <p:ph type="sldNum" sz="quarter" idx="10"/>
          </p:nvPr>
        </p:nvSpPr>
        <p:spPr/>
        <p:txBody>
          <a:bodyPr/>
          <a:lstStyle/>
          <a:p>
            <a:fld id="{E4B7072F-C8D8-4841-95B2-86EC617C38AC}" type="slidenum">
              <a:rPr lang="en-US" smtClean="0"/>
              <a:t>59</a:t>
            </a:fld>
            <a:endParaRPr lang="en-US" dirty="0"/>
          </a:p>
        </p:txBody>
      </p:sp>
    </p:spTree>
    <p:extLst>
      <p:ext uri="{BB962C8B-B14F-4D97-AF65-F5344CB8AC3E}">
        <p14:creationId xmlns:p14="http://schemas.microsoft.com/office/powerpoint/2010/main" val="310649954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total spectral emission</a:t>
            </a:r>
            <a:r>
              <a:rPr lang="en-US" baseline="0" dirty="0" smtClean="0"/>
              <a:t> passing through the entire hemisphere in terms of the blackbody intensity requires the integration through all angles of the hemisphere. The blackbody hemispherical emissive power is </a:t>
            </a:r>
            <a:r>
              <a:rPr lang="en-US" baseline="0" dirty="0" smtClean="0">
                <a:sym typeface="Symbol" panose="05050102010706020507" pitchFamily="18" charset="2"/>
              </a:rPr>
              <a:t> times the blackbody intensity.</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60</a:t>
            </a:fld>
            <a:endParaRPr lang="en-US" dirty="0"/>
          </a:p>
        </p:txBody>
      </p:sp>
    </p:spTree>
    <p:extLst>
      <p:ext uri="{BB962C8B-B14F-4D97-AF65-F5344CB8AC3E}">
        <p14:creationId xmlns:p14="http://schemas.microsoft.com/office/powerpoint/2010/main" val="27603836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74254">
              <a:defRPr/>
            </a:pPr>
            <a:r>
              <a:rPr lang="en-US" dirty="0" smtClean="0"/>
              <a:t>Example 3. </a:t>
            </a:r>
            <a:r>
              <a:rPr lang="en-US" dirty="0"/>
              <a:t>What is the total emitted power for a body at 1,500 K? What is the emitted power between the wavelengths of 1 to 3 </a:t>
            </a:r>
            <a:r>
              <a:rPr lang="en-US" dirty="0">
                <a:sym typeface="Symbol" panose="05050102010706020507" pitchFamily="18" charset="2"/>
              </a:rPr>
              <a:t></a:t>
            </a:r>
            <a:r>
              <a:rPr lang="en-US" dirty="0"/>
              <a:t>m? </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61</a:t>
            </a:fld>
            <a:endParaRPr lang="en-US" dirty="0"/>
          </a:p>
        </p:txBody>
      </p:sp>
    </p:spTree>
    <p:extLst>
      <p:ext uri="{BB962C8B-B14F-4D97-AF65-F5344CB8AC3E}">
        <p14:creationId xmlns:p14="http://schemas.microsoft.com/office/powerpoint/2010/main" val="106281695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defTabSz="474254">
                  <a:defRPr/>
                </a:pPr>
                <a:r>
                  <a:rPr lang="en-US" dirty="0" smtClean="0"/>
                  <a:t>The total emitted power at 1,500 K is given by Equation 8 and calculated using routine bb_eb and is </a:t>
                </a:r>
                <a:r>
                  <a:rPr lang="en-US" dirty="0">
                    <a:sym typeface="Symbol" panose="05050102010706020507" pitchFamily="18" charset="2"/>
                  </a:rPr>
                  <a:t>2.87</a:t>
                </a:r>
                <a:r>
                  <a:rPr lang="en-US" dirty="0"/>
                  <a:t> </a:t>
                </a:r>
                <a14:m>
                  <m:oMath xmlns:m="http://schemas.openxmlformats.org/officeDocument/2006/math">
                    <m:r>
                      <a:rPr lang="en-US">
                        <a:latin typeface="Cambria Math" panose="02040503050406030204" pitchFamily="18" charset="0"/>
                      </a:rPr>
                      <m:t>× </m:t>
                    </m:r>
                    <m:sSup>
                      <m:sSupPr>
                        <m:ctrlPr>
                          <a:rPr lang="en-US" i="1">
                            <a:latin typeface="Cambria Math" panose="02040503050406030204" pitchFamily="18" charset="0"/>
                          </a:rPr>
                        </m:ctrlPr>
                      </m:sSupPr>
                      <m:e>
                        <m:r>
                          <a:rPr lang="en-US">
                            <a:latin typeface="Cambria Math" panose="02040503050406030204" pitchFamily="18" charset="0"/>
                          </a:rPr>
                          <m:t>10</m:t>
                        </m:r>
                      </m:e>
                      <m:sup>
                        <m:r>
                          <a:rPr lang="en-US">
                            <a:latin typeface="Cambria Math" panose="02040503050406030204" pitchFamily="18" charset="0"/>
                          </a:rPr>
                          <m:t>5</m:t>
                        </m:r>
                      </m:sup>
                    </m:sSup>
                  </m:oMath>
                </a14:m>
                <a:r>
                  <a:rPr lang="en-US" dirty="0"/>
                  <a:t> W/m</a:t>
                </a:r>
                <a:r>
                  <a:rPr lang="en-US" baseline="30000" dirty="0"/>
                  <a:t>2</a:t>
                </a:r>
                <a:r>
                  <a:rPr lang="en-US" baseline="-25000" dirty="0"/>
                  <a:t>.</a:t>
                </a:r>
                <a:r>
                  <a:rPr lang="en-US" dirty="0"/>
                  <a:t>. The fraction of total energy between 1 and 3 µm is calculated using the series solution for the fraction of power between the bands. The fractional power in band is about 55% and the resulting emitted power is </a:t>
                </a:r>
                <a14:m>
                  <m:oMath xmlns:m="http://schemas.openxmlformats.org/officeDocument/2006/math">
                    <m:r>
                      <m:rPr>
                        <m:nor/>
                      </m:rPr>
                      <a:rPr lang="en-US"/>
                      <m:t>1.58</m:t>
                    </m:r>
                    <m:r>
                      <a:rPr lang="en-US" b="0" i="1" smtClean="0">
                        <a:latin typeface="Cambria Math" panose="02040503050406030204" pitchFamily="18" charset="0"/>
                      </a:rPr>
                      <m:t> </m:t>
                    </m:r>
                    <m:r>
                      <a:rPr lang="en-US" i="1">
                        <a:latin typeface="Cambria Math" panose="02040503050406030204" pitchFamily="18" charset="0"/>
                        <a:ea typeface="Cambria Math" panose="02040503050406030204" pitchFamily="18" charset="0"/>
                      </a:rPr>
                      <m:t>×</m:t>
                    </m:r>
                    <m:sSup>
                      <m:sSupPr>
                        <m:ctrlPr>
                          <a:rPr lang="en-US" i="1">
                            <a:latin typeface="Cambria Math" panose="02040503050406030204" pitchFamily="18" charset="0"/>
                            <a:ea typeface="Cambria Math" panose="02040503050406030204" pitchFamily="18" charset="0"/>
                          </a:rPr>
                        </m:ctrlPr>
                      </m:sSupPr>
                      <m:e>
                        <m:r>
                          <a:rPr lang="en-US" i="1">
                            <a:latin typeface="Cambria Math" panose="02040503050406030204" pitchFamily="18" charset="0"/>
                            <a:ea typeface="Cambria Math" panose="02040503050406030204" pitchFamily="18" charset="0"/>
                          </a:rPr>
                          <m:t>10</m:t>
                        </m:r>
                      </m:e>
                      <m:sup>
                        <m:r>
                          <a:rPr lang="en-US" i="1">
                            <a:latin typeface="Cambria Math" panose="02040503050406030204" pitchFamily="18" charset="0"/>
                            <a:ea typeface="Cambria Math" panose="02040503050406030204" pitchFamily="18" charset="0"/>
                          </a:rPr>
                          <m:t>5</m:t>
                        </m:r>
                      </m:sup>
                    </m:sSup>
                  </m:oMath>
                </a14:m>
                <a:r>
                  <a:rPr lang="en-US" dirty="0"/>
                  <a:t> W/m</a:t>
                </a:r>
                <a:r>
                  <a:rPr lang="en-US" baseline="30000" dirty="0"/>
                  <a:t>2</a:t>
                </a:r>
                <a:r>
                  <a:rPr lang="en-US" dirty="0"/>
                  <a:t>.</a:t>
                </a:r>
              </a:p>
            </p:txBody>
          </p:sp>
        </mc:Choice>
        <mc:Fallback xmlns="">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The total emitted power at 1,500 K is given by Equation 8 and calculated using routine</a:t>
                </a:r>
                <a:r>
                  <a:rPr lang="en-US" sz="1200" baseline="0" dirty="0" smtClean="0"/>
                  <a:t> </a:t>
                </a:r>
                <a:r>
                  <a:rPr lang="en-US" sz="1200" dirty="0" smtClean="0"/>
                  <a:t>bb_eb</a:t>
                </a:r>
                <a:r>
                  <a:rPr lang="en-US" sz="1200" baseline="0" dirty="0" smtClean="0"/>
                  <a:t> and is </a:t>
                </a:r>
                <a:r>
                  <a:rPr lang="en-US" sz="1200" dirty="0" smtClean="0">
                    <a:sym typeface="Symbol" panose="05050102010706020507" pitchFamily="18" charset="2"/>
                  </a:rPr>
                  <a:t>2.87</a:t>
                </a:r>
                <a:r>
                  <a:rPr lang="en-US" sz="1200" dirty="0"/>
                  <a:t> </a:t>
                </a:r>
                <a:r>
                  <a:rPr lang="en-US" sz="1200" i="0">
                    <a:latin typeface="Cambria Math" panose="02040503050406030204" pitchFamily="18" charset="0"/>
                  </a:rPr>
                  <a:t>× 〖10〗^5</a:t>
                </a:r>
                <a:r>
                  <a:rPr lang="en-US" sz="1200" dirty="0"/>
                  <a:t> </a:t>
                </a:r>
                <a:r>
                  <a:rPr lang="en-US" sz="1200" dirty="0" smtClean="0"/>
                  <a:t>W/m</a:t>
                </a:r>
                <a:r>
                  <a:rPr lang="en-US" sz="1200" baseline="30000" dirty="0" smtClean="0"/>
                  <a:t>2</a:t>
                </a:r>
                <a:r>
                  <a:rPr lang="en-US" sz="1200" baseline="-25000" dirty="0" smtClean="0"/>
                  <a:t>.</a:t>
                </a:r>
                <a:r>
                  <a:rPr lang="en-US" sz="1200" baseline="0" dirty="0" smtClean="0"/>
                  <a:t>. The fraction of total energy between 1 and 3 µm is calculated using the series solution for the fraction of power between the bands. The fractional power in band is about 55% and the resulting emitted power is </a:t>
                </a:r>
                <a:r>
                  <a:rPr lang="en-US" sz="1200" i="0" smtClean="0">
                    <a:latin typeface="Cambria Math" panose="02040503050406030204" pitchFamily="18" charset="0"/>
                  </a:rPr>
                  <a:t>"1.58</a:t>
                </a:r>
                <a:r>
                  <a:rPr lang="en-US" sz="1200" i="0">
                    <a:latin typeface="Cambria Math" panose="02040503050406030204" pitchFamily="18" charset="0"/>
                    <a:ea typeface="Cambria Math" panose="02040503050406030204" pitchFamily="18" charset="0"/>
                  </a:rPr>
                  <a:t>"</a:t>
                </a:r>
                <a:r>
                  <a:rPr lang="en-US" sz="1200" i="0">
                    <a:latin typeface="Cambria Math" panose="02040503050406030204" pitchFamily="18" charset="0"/>
                    <a:ea typeface="Cambria Math" panose="02040503050406030204" pitchFamily="18" charset="0"/>
                  </a:rPr>
                  <a:t>×〖10〗^</a:t>
                </a:r>
                <a:r>
                  <a:rPr lang="en-US" sz="1200" i="0" smtClean="0">
                    <a:latin typeface="Cambria Math" panose="02040503050406030204" pitchFamily="18" charset="0"/>
                    <a:ea typeface="Cambria Math" panose="02040503050406030204" pitchFamily="18" charset="0"/>
                  </a:rPr>
                  <a:t>5</a:t>
                </a:r>
                <a:r>
                  <a:rPr lang="en-US" sz="1200" dirty="0" smtClean="0"/>
                  <a:t> </a:t>
                </a:r>
                <a:r>
                  <a:rPr lang="en-US" sz="1200" dirty="0" smtClean="0"/>
                  <a:t>W/m</a:t>
                </a:r>
                <a:r>
                  <a:rPr lang="en-US" sz="1200" baseline="30000" dirty="0" smtClean="0"/>
                  <a:t>2</a:t>
                </a:r>
                <a:r>
                  <a:rPr lang="en-US" sz="1200" baseline="0" dirty="0" smtClean="0"/>
                  <a:t>.</a:t>
                </a:r>
                <a:endParaRPr lang="en-US" sz="1200" baseline="0" dirty="0" smtClean="0"/>
              </a:p>
            </p:txBody>
          </p:sp>
        </mc:Fallback>
      </mc:AlternateContent>
      <p:sp>
        <p:nvSpPr>
          <p:cNvPr id="4" name="Slide Number Placeholder 3"/>
          <p:cNvSpPr>
            <a:spLocks noGrp="1"/>
          </p:cNvSpPr>
          <p:nvPr>
            <p:ph type="sldNum" sz="quarter" idx="10"/>
          </p:nvPr>
        </p:nvSpPr>
        <p:spPr/>
        <p:txBody>
          <a:bodyPr/>
          <a:lstStyle/>
          <a:p>
            <a:fld id="{E4B7072F-C8D8-4841-95B2-86EC617C38AC}" type="slidenum">
              <a:rPr lang="en-US" smtClean="0"/>
              <a:t>62</a:t>
            </a:fld>
            <a:endParaRPr lang="en-US" dirty="0"/>
          </a:p>
        </p:txBody>
      </p:sp>
    </p:spTree>
    <p:extLst>
      <p:ext uri="{BB962C8B-B14F-4D97-AF65-F5344CB8AC3E}">
        <p14:creationId xmlns:p14="http://schemas.microsoft.com/office/powerpoint/2010/main" val="151367912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Unfortunately, real surfaces do not emit radiation like an idealized blackbody, instead, real surfaces emit at a lower rate. The fraction of radiation a surface emits relative </a:t>
            </a:r>
            <a:r>
              <a:rPr lang="en-US" dirty="0" smtClean="0"/>
              <a:t>to a </a:t>
            </a:r>
            <a:r>
              <a:rPr lang="en-US" dirty="0"/>
              <a:t>blackbody is known as the emissivity. The emissivity of a surface varies with the material, its temperature and the direction and wavelength, of the emitted energy.</a:t>
            </a:r>
          </a:p>
        </p:txBody>
      </p:sp>
      <p:sp>
        <p:nvSpPr>
          <p:cNvPr id="4" name="Slide Number Placeholder 3"/>
          <p:cNvSpPr>
            <a:spLocks noGrp="1"/>
          </p:cNvSpPr>
          <p:nvPr>
            <p:ph type="sldNum" sz="quarter" idx="10"/>
          </p:nvPr>
        </p:nvSpPr>
        <p:spPr/>
        <p:txBody>
          <a:bodyPr/>
          <a:lstStyle/>
          <a:p>
            <a:fld id="{E4B7072F-C8D8-4841-95B2-86EC617C38AC}" type="slidenum">
              <a:rPr lang="en-US" smtClean="0"/>
              <a:t>63</a:t>
            </a:fld>
            <a:endParaRPr lang="en-US" dirty="0"/>
          </a:p>
        </p:txBody>
      </p:sp>
    </p:spTree>
    <p:extLst>
      <p:ext uri="{BB962C8B-B14F-4D97-AF65-F5344CB8AC3E}">
        <p14:creationId xmlns:p14="http://schemas.microsoft.com/office/powerpoint/2010/main" val="126537032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Non-black surfaces always emit less energy than a blackbody. This is known as Kirchhoff’s Law. The ratio of the actual energy emitted by a body to that of a blackbody at the same temperature is known as the total </a:t>
            </a:r>
            <a:r>
              <a:rPr lang="en-US" dirty="0" smtClean="0"/>
              <a:t>hemispherical </a:t>
            </a:r>
            <a:r>
              <a:rPr lang="en-US" dirty="0"/>
              <a:t>emissivity and is defined by the equation shown.</a:t>
            </a:r>
          </a:p>
        </p:txBody>
      </p:sp>
      <p:sp>
        <p:nvSpPr>
          <p:cNvPr id="4" name="Slide Number Placeholder 3"/>
          <p:cNvSpPr>
            <a:spLocks noGrp="1"/>
          </p:cNvSpPr>
          <p:nvPr>
            <p:ph type="sldNum" sz="quarter" idx="10"/>
          </p:nvPr>
        </p:nvSpPr>
        <p:spPr/>
        <p:txBody>
          <a:bodyPr/>
          <a:lstStyle/>
          <a:p>
            <a:fld id="{E4B7072F-C8D8-4841-95B2-86EC617C38AC}" type="slidenum">
              <a:rPr lang="en-US" smtClean="0"/>
              <a:t>64</a:t>
            </a:fld>
            <a:endParaRPr lang="en-US" dirty="0"/>
          </a:p>
        </p:txBody>
      </p:sp>
    </p:spTree>
    <p:extLst>
      <p:ext uri="{BB962C8B-B14F-4D97-AF65-F5344CB8AC3E}">
        <p14:creationId xmlns:p14="http://schemas.microsoft.com/office/powerpoint/2010/main" val="335331187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emissivity of a surface has a value from 0 to 1.  Surface emissivities vary from near 1 for non-reflective materials such </a:t>
            </a:r>
            <a:r>
              <a:rPr lang="en-US" dirty="0" smtClean="0"/>
              <a:t>as </a:t>
            </a:r>
            <a:r>
              <a:rPr lang="en-US" dirty="0"/>
              <a:t>graphite </a:t>
            </a:r>
            <a:r>
              <a:rPr lang="en-US" dirty="0" smtClean="0"/>
              <a:t>and carbon </a:t>
            </a:r>
            <a:r>
              <a:rPr lang="en-US" dirty="0"/>
              <a:t>black to values less than 0.1 for reflective surfaces such as polished gold and copper. The special case where the emissivity is constant across the wavelength band is known as </a:t>
            </a:r>
            <a:r>
              <a:rPr lang="en-US" dirty="0" smtClean="0"/>
              <a:t>a gray surface.</a:t>
            </a:r>
            <a:endParaRPr lang="en-US" dirty="0"/>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65</a:t>
            </a:fld>
            <a:endParaRPr lang="en-US" dirty="0"/>
          </a:p>
        </p:txBody>
      </p:sp>
    </p:spTree>
    <p:extLst>
      <p:ext uri="{BB962C8B-B14F-4D97-AF65-F5344CB8AC3E}">
        <p14:creationId xmlns:p14="http://schemas.microsoft.com/office/powerpoint/2010/main" val="222704484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Shown above is</a:t>
            </a:r>
            <a:r>
              <a:rPr lang="en-US" baseline="0" dirty="0" smtClean="0"/>
              <a:t> a tabulation of the </a:t>
            </a:r>
            <a:r>
              <a:rPr lang="en-US" baseline="0" dirty="0" err="1" smtClean="0"/>
              <a:t>emissivities</a:t>
            </a:r>
            <a:r>
              <a:rPr lang="en-US" baseline="0" dirty="0" smtClean="0"/>
              <a:t> for many common materials. Again, metals possess low </a:t>
            </a:r>
            <a:r>
              <a:rPr lang="en-US" baseline="0" dirty="0" err="1" smtClean="0"/>
              <a:t>emissivities</a:t>
            </a:r>
            <a:r>
              <a:rPr lang="en-US" baseline="0" dirty="0" smtClean="0"/>
              <a:t> while electrical insulators exhibit high </a:t>
            </a:r>
            <a:r>
              <a:rPr lang="en-US" baseline="0" dirty="0" err="1" smtClean="0"/>
              <a:t>emissivities</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66</a:t>
            </a:fld>
            <a:endParaRPr lang="en-US" dirty="0"/>
          </a:p>
        </p:txBody>
      </p:sp>
    </p:spTree>
    <p:extLst>
      <p:ext uri="{BB962C8B-B14F-4D97-AF65-F5344CB8AC3E}">
        <p14:creationId xmlns:p14="http://schemas.microsoft.com/office/powerpoint/2010/main" val="320446891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spectral emissivity is temperature and wavelength dependent and can vary substantially as the surface conditions </a:t>
            </a:r>
            <a:r>
              <a:rPr lang="en-US" dirty="0" smtClean="0"/>
              <a:t>change.</a:t>
            </a:r>
            <a:r>
              <a:rPr lang="en-US" baseline="0" dirty="0" smtClean="0"/>
              <a:t> </a:t>
            </a:r>
            <a:r>
              <a:rPr lang="en-US" dirty="0" smtClean="0"/>
              <a:t>There </a:t>
            </a:r>
            <a:r>
              <a:rPr lang="en-US" dirty="0"/>
              <a:t>is no general theory that allows one to calculate the emissivity for all </a:t>
            </a:r>
            <a:r>
              <a:rPr lang="en-US" dirty="0" smtClean="0"/>
              <a:t>materials (although some specialized theories work in limited cases, for example for metals).</a:t>
            </a:r>
            <a:r>
              <a:rPr lang="en-US" baseline="0" dirty="0" smtClean="0"/>
              <a:t> E</a:t>
            </a:r>
            <a:r>
              <a:rPr lang="en-US" dirty="0" smtClean="0"/>
              <a:t>missivity </a:t>
            </a:r>
            <a:r>
              <a:rPr lang="en-US" dirty="0"/>
              <a:t>values are most often obtained experimentally.</a:t>
            </a:r>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67</a:t>
            </a:fld>
            <a:endParaRPr lang="en-US" dirty="0"/>
          </a:p>
        </p:txBody>
      </p:sp>
    </p:spTree>
    <p:extLst>
      <p:ext uri="{BB962C8B-B14F-4D97-AF65-F5344CB8AC3E}">
        <p14:creationId xmlns:p14="http://schemas.microsoft.com/office/powerpoint/2010/main" val="215884851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plot shows the variation of the emissivity for graphite</a:t>
            </a:r>
            <a:r>
              <a:rPr lang="en-US" baseline="0" dirty="0" smtClean="0"/>
              <a:t> and silicon carbide with temperature. Note the drop-off in emissivity as the wavelength increases.</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68</a:t>
            </a:fld>
            <a:endParaRPr lang="en-US" dirty="0"/>
          </a:p>
        </p:txBody>
      </p:sp>
    </p:spTree>
    <p:extLst>
      <p:ext uri="{BB962C8B-B14F-4D97-AF65-F5344CB8AC3E}">
        <p14:creationId xmlns:p14="http://schemas.microsoft.com/office/powerpoint/2010/main" val="338028366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we show the variation of emissivity with temperature. For graphite and silicon carbide, the data shows that the emissivity increases with increasing temperature.</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69</a:t>
            </a:fld>
            <a:endParaRPr lang="en-US" dirty="0"/>
          </a:p>
        </p:txBody>
      </p:sp>
    </p:spTree>
    <p:extLst>
      <p:ext uri="{BB962C8B-B14F-4D97-AF65-F5344CB8AC3E}">
        <p14:creationId xmlns:p14="http://schemas.microsoft.com/office/powerpoint/2010/main" val="1468159553"/>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1" defTabSz="474254">
              <a:defRPr/>
            </a:pPr>
            <a:r>
              <a:rPr lang="en-US" dirty="0"/>
              <a:t>It is possible to </a:t>
            </a:r>
            <a:r>
              <a:rPr lang="en-US" dirty="0" smtClean="0"/>
              <a:t>increase the emissivity to a value close to one and therefore decrease </a:t>
            </a:r>
            <a:r>
              <a:rPr lang="en-US" dirty="0"/>
              <a:t>the uncertainty in </a:t>
            </a:r>
            <a:r>
              <a:rPr lang="en-US" dirty="0" smtClean="0"/>
              <a:t>the emissivity </a:t>
            </a:r>
            <a:r>
              <a:rPr lang="en-US" dirty="0"/>
              <a:t>if physical modification to the sample surface or configuration is allowed. High emissivity paints and coating can be used to increase the surface emissivity to a value greater </a:t>
            </a:r>
            <a:r>
              <a:rPr lang="en-US" dirty="0" smtClean="0"/>
              <a:t>than 0.95</a:t>
            </a:r>
            <a:r>
              <a:rPr lang="en-US" dirty="0"/>
              <a:t>. Organic and silicon based </a:t>
            </a:r>
            <a:r>
              <a:rPr lang="en-US" dirty="0" smtClean="0"/>
              <a:t>coatings </a:t>
            </a:r>
            <a:r>
              <a:rPr lang="en-US" dirty="0"/>
              <a:t>can be </a:t>
            </a:r>
            <a:r>
              <a:rPr lang="en-US" dirty="0" smtClean="0"/>
              <a:t>used up </a:t>
            </a:r>
            <a:r>
              <a:rPr lang="en-US" dirty="0"/>
              <a:t>to </a:t>
            </a:r>
            <a:r>
              <a:rPr lang="en-US" dirty="0" smtClean="0"/>
              <a:t>around 625 K while </a:t>
            </a:r>
            <a:r>
              <a:rPr lang="en-US" dirty="0"/>
              <a:t>ceramic based </a:t>
            </a:r>
            <a:r>
              <a:rPr lang="en-US" dirty="0" smtClean="0"/>
              <a:t>coatings are good </a:t>
            </a:r>
            <a:r>
              <a:rPr lang="en-US" dirty="0"/>
              <a:t>to up to </a:t>
            </a:r>
            <a:r>
              <a:rPr lang="en-US" dirty="0" smtClean="0"/>
              <a:t>around 1,650</a:t>
            </a:r>
            <a:r>
              <a:rPr lang="en-US" baseline="0" dirty="0" smtClean="0"/>
              <a:t> K</a:t>
            </a:r>
            <a:r>
              <a:rPr lang="en-US" dirty="0" smtClean="0"/>
              <a:t>. </a:t>
            </a:r>
            <a:r>
              <a:rPr lang="en-US" dirty="0"/>
              <a:t>The effective surface emissivity can be increased by </a:t>
            </a:r>
            <a:r>
              <a:rPr lang="en-US" dirty="0" smtClean="0"/>
              <a:t>physical modifications as well. Fabricating </a:t>
            </a:r>
            <a:r>
              <a:rPr lang="en-US" dirty="0"/>
              <a:t>a cavity on the sample and measuring the temperature in the </a:t>
            </a:r>
            <a:r>
              <a:rPr lang="en-US" dirty="0" smtClean="0"/>
              <a:t>cavity creates a geometry emulating</a:t>
            </a:r>
            <a:r>
              <a:rPr lang="en-US" baseline="0" dirty="0" smtClean="0"/>
              <a:t> a blackbody</a:t>
            </a:r>
            <a:r>
              <a:rPr lang="en-US" dirty="0" smtClean="0"/>
              <a:t>. </a:t>
            </a:r>
            <a:r>
              <a:rPr lang="en-US" dirty="0"/>
              <a:t>The cavity can be made by drilling a hole into the sample or by building up a </a:t>
            </a:r>
            <a:r>
              <a:rPr lang="en-US" dirty="0" smtClean="0"/>
              <a:t>“volcano” shape using </a:t>
            </a:r>
            <a:r>
              <a:rPr lang="en-US" dirty="0"/>
              <a:t>high-temperature ceramic or graphite cements</a:t>
            </a:r>
            <a:r>
              <a:rPr lang="en-US" dirty="0" smtClean="0"/>
              <a:t>. Later, we will see why increasing the surface emissivity is beneficial in radiative temperature measurement applications.</a:t>
            </a:r>
            <a:endParaRPr lang="en-US" dirty="0"/>
          </a:p>
          <a:p>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70</a:t>
            </a:fld>
            <a:endParaRPr lang="en-US" dirty="0"/>
          </a:p>
        </p:txBody>
      </p:sp>
    </p:spTree>
    <p:extLst>
      <p:ext uri="{BB962C8B-B14F-4D97-AF65-F5344CB8AC3E}">
        <p14:creationId xmlns:p14="http://schemas.microsoft.com/office/powerpoint/2010/main" val="106667523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 summarize what</a:t>
            </a:r>
            <a:r>
              <a:rPr lang="en-US" baseline="0" dirty="0" smtClean="0"/>
              <a:t> we have learned in Part I of this lesson: </a:t>
            </a:r>
            <a:r>
              <a:rPr lang="en-US" dirty="0" smtClean="0"/>
              <a:t>All bodies above absolute zero emit thermal radiation. The quantity of power emitted is measured by the radiative intensity. Energy is distributed across the electromagnetic spectrum and the intensity of emission and the shape of the distribution is dependent on the temperature. Conversely, the temperature of a body can be measured by the quantity and spectral distribution of energy it emits.</a:t>
            </a:r>
          </a:p>
          <a:p>
            <a:r>
              <a:rPr lang="en-US" dirty="0" smtClean="0"/>
              <a:t>A blackbody is an idealized physical body that absorbs all incident electromagnetic radiation and emits electromagnetic radiation called blackbody radiation.</a:t>
            </a:r>
          </a:p>
          <a:p>
            <a:r>
              <a:rPr lang="en-US" dirty="0" smtClean="0"/>
              <a:t>The intensity and distribution of energy emitted by a </a:t>
            </a:r>
            <a:r>
              <a:rPr lang="en-US" dirty="0" err="1" smtClean="0"/>
              <a:t>blaclbody</a:t>
            </a:r>
            <a:r>
              <a:rPr lang="en-US" dirty="0" smtClean="0"/>
              <a:t> is governed by Planck’s law and is determined by the wavelength of light and the temperature. </a:t>
            </a:r>
          </a:p>
          <a:p>
            <a:r>
              <a:rPr lang="en-US" dirty="0" smtClean="0"/>
              <a:t>Real surfaces do not emit radiation like an idealized blackbody, but instead, real surfaces emit radiation at a lower rate.</a:t>
            </a:r>
          </a:p>
          <a:p>
            <a:r>
              <a:rPr lang="en-US" dirty="0" smtClean="0"/>
              <a:t>The fraction of radiation a surface emits relative to a blackbody is known as the emissivity.</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71</a:t>
            </a:fld>
            <a:endParaRPr lang="en-US" dirty="0"/>
          </a:p>
        </p:txBody>
      </p:sp>
    </p:spTree>
    <p:extLst>
      <p:ext uri="{BB962C8B-B14F-4D97-AF65-F5344CB8AC3E}">
        <p14:creationId xmlns:p14="http://schemas.microsoft.com/office/powerpoint/2010/main" val="130200962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t>This is the end of Part I. </a:t>
            </a:r>
            <a:r>
              <a:rPr lang="en-US" sz="1200" smtClean="0"/>
              <a:t>Please </a:t>
            </a:r>
            <a:r>
              <a:rPr lang="en-US" sz="1200" dirty="0" smtClean="0"/>
              <a:t>continue to Part II.</a:t>
            </a:r>
            <a:endParaRPr lang="en-US" dirty="0"/>
          </a:p>
        </p:txBody>
      </p:sp>
      <p:sp>
        <p:nvSpPr>
          <p:cNvPr id="4" name="Slide Number Placeholder 3"/>
          <p:cNvSpPr>
            <a:spLocks noGrp="1"/>
          </p:cNvSpPr>
          <p:nvPr>
            <p:ph type="sldNum" sz="quarter" idx="10"/>
          </p:nvPr>
        </p:nvSpPr>
        <p:spPr/>
        <p:txBody>
          <a:bodyPr/>
          <a:lstStyle/>
          <a:p>
            <a:fld id="{E4B7072F-C8D8-4841-95B2-86EC617C38AC}" type="slidenum">
              <a:rPr lang="en-US" smtClean="0"/>
              <a:t>72</a:t>
            </a:fld>
            <a:endParaRPr lang="en-US" dirty="0"/>
          </a:p>
        </p:txBody>
      </p:sp>
    </p:spTree>
    <p:extLst>
      <p:ext uri="{BB962C8B-B14F-4D97-AF65-F5344CB8AC3E}">
        <p14:creationId xmlns:p14="http://schemas.microsoft.com/office/powerpoint/2010/main" val="349576767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FRC CVR 1 (preferred)">
    <p:spTree>
      <p:nvGrpSpPr>
        <p:cNvPr id="1" name=""/>
        <p:cNvGrpSpPr/>
        <p:nvPr/>
      </p:nvGrpSpPr>
      <p:grpSpPr>
        <a:xfrm>
          <a:off x="0" y="0"/>
          <a:ext cx="0" cy="0"/>
          <a:chOff x="0" y="0"/>
          <a:chExt cx="0" cy="0"/>
        </a:xfrm>
      </p:grpSpPr>
      <p:pic>
        <p:nvPicPr>
          <p:cNvPr id="5" name="Picture 4" descr="PPTskyBackground_standard"/>
          <p:cNvPicPr>
            <a:picLocks noChangeAspect="1"/>
          </p:cNvPicPr>
          <p:nvPr userDrawn="1"/>
        </p:nvPicPr>
        <p:blipFill rotWithShape="1">
          <a:blip r:embed="rId2" cstate="print">
            <a:extLst>
              <a:ext uri="{28A0092B-C50C-407E-A947-70E740481C1C}">
                <a14:useLocalDpi xmlns:a14="http://schemas.microsoft.com/office/drawing/2010/main"/>
              </a:ext>
            </a:extLst>
          </a:blip>
          <a:srcRect t="50000" b="1121"/>
          <a:stretch/>
        </p:blipFill>
        <p:spPr>
          <a:xfrm>
            <a:off x="0" y="0"/>
            <a:ext cx="9144000" cy="3352090"/>
          </a:xfrm>
          <a:prstGeom prst="rect">
            <a:avLst/>
          </a:prstGeom>
        </p:spPr>
      </p:pic>
      <p:pic>
        <p:nvPicPr>
          <p:cNvPr id="4" name="Picture 3" descr="Skyline-(as-of-6-May-13).png"/>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2502273"/>
            <a:ext cx="9144000" cy="1323975"/>
          </a:xfrm>
          <a:prstGeom prst="rect">
            <a:avLst/>
          </a:prstGeom>
        </p:spPr>
      </p:pic>
      <p:sp>
        <p:nvSpPr>
          <p:cNvPr id="30" name="Picture Placeholder 2"/>
          <p:cNvSpPr>
            <a:spLocks noGrp="1"/>
          </p:cNvSpPr>
          <p:nvPr>
            <p:ph type="pic" sz="quarter" idx="52"/>
          </p:nvPr>
        </p:nvSpPr>
        <p:spPr>
          <a:xfrm>
            <a:off x="7302825"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21" name="Picture Placeholder 2"/>
          <p:cNvSpPr>
            <a:spLocks noGrp="1"/>
          </p:cNvSpPr>
          <p:nvPr>
            <p:ph type="pic" sz="quarter" idx="57"/>
          </p:nvPr>
        </p:nvSpPr>
        <p:spPr>
          <a:xfrm>
            <a:off x="7302825" y="3521076"/>
            <a:ext cx="1828800" cy="1465262"/>
          </a:xfrm>
          <a:ln w="12700" cmpd="sng">
            <a:solidFill>
              <a:srgbClr val="FFFFFF"/>
            </a:solidFill>
          </a:ln>
          <a:effectLst/>
        </p:spPr>
        <p:txBody>
          <a:bodyPr/>
          <a:lstStyle/>
          <a:p>
            <a:r>
              <a:rPr lang="en-US" dirty="0" smtClean="0"/>
              <a:t>Click icon to add picture</a:t>
            </a:r>
            <a:endParaRPr lang="en-US" dirty="0"/>
          </a:p>
        </p:txBody>
      </p:sp>
      <p:sp>
        <p:nvSpPr>
          <p:cNvPr id="3" name="Picture Placeholder 2"/>
          <p:cNvSpPr>
            <a:spLocks noGrp="1"/>
          </p:cNvSpPr>
          <p:nvPr>
            <p:ph type="pic" sz="quarter" idx="48"/>
          </p:nvPr>
        </p:nvSpPr>
        <p:spPr>
          <a:xfrm>
            <a:off x="13368"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15" name="Picture Placeholder 2"/>
          <p:cNvSpPr>
            <a:spLocks noGrp="1"/>
          </p:cNvSpPr>
          <p:nvPr>
            <p:ph type="pic" sz="quarter" idx="53"/>
          </p:nvPr>
        </p:nvSpPr>
        <p:spPr>
          <a:xfrm>
            <a:off x="13368" y="3521076"/>
            <a:ext cx="1828800" cy="1465262"/>
          </a:xfrm>
          <a:ln w="12700" cmpd="sng">
            <a:solidFill>
              <a:srgbClr val="FFFFFF"/>
            </a:solidFill>
          </a:ln>
          <a:effectLst/>
        </p:spPr>
        <p:txBody>
          <a:bodyPr/>
          <a:lstStyle/>
          <a:p>
            <a:r>
              <a:rPr lang="en-US" dirty="0" smtClean="0"/>
              <a:t>Click icon to add picture</a:t>
            </a:r>
            <a:endParaRPr lang="en-US" dirty="0"/>
          </a:p>
        </p:txBody>
      </p:sp>
      <p:pic>
        <p:nvPicPr>
          <p:cNvPr id="18" name="Picture 17" descr="Description: NASA insignia RGB"/>
          <p:cNvPicPr/>
          <p:nvPr userDrawn="1"/>
        </p:nvPicPr>
        <p:blipFill>
          <a:blip r:embed="rId4" cstate="print">
            <a:extLst>
              <a:ext uri="{28A0092B-C50C-407E-A947-70E740481C1C}">
                <a14:useLocalDpi xmlns:a14="http://schemas.microsoft.com/office/drawing/2010/main"/>
              </a:ext>
            </a:extLst>
          </a:blip>
          <a:srcRect/>
          <a:stretch>
            <a:fillRect/>
          </a:stretch>
        </p:blipFill>
        <p:spPr bwMode="auto">
          <a:xfrm>
            <a:off x="8271685" y="123345"/>
            <a:ext cx="799465" cy="662305"/>
          </a:xfrm>
          <a:prstGeom prst="rect">
            <a:avLst/>
          </a:prstGeom>
          <a:noFill/>
          <a:ln>
            <a:noFill/>
          </a:ln>
        </p:spPr>
      </p:pic>
      <p:sp>
        <p:nvSpPr>
          <p:cNvPr id="19" name="TextBox 18"/>
          <p:cNvSpPr txBox="1"/>
          <p:nvPr userDrawn="1"/>
        </p:nvSpPr>
        <p:spPr>
          <a:xfrm>
            <a:off x="84695" y="351672"/>
            <a:ext cx="2905834" cy="230832"/>
          </a:xfrm>
          <a:prstGeom prst="rect">
            <a:avLst/>
          </a:prstGeom>
          <a:noFill/>
        </p:spPr>
        <p:txBody>
          <a:bodyPr wrap="square" rtlCol="0">
            <a:spAutoFit/>
          </a:bodyPr>
          <a:lstStyle/>
          <a:p>
            <a:r>
              <a:rPr lang="en-US" sz="900" dirty="0" smtClean="0">
                <a:latin typeface="Helvetica"/>
                <a:cs typeface="Helvetica"/>
              </a:rPr>
              <a:t>National Aeronautics and Space Administration</a:t>
            </a:r>
            <a:endParaRPr lang="en-US" sz="900" dirty="0">
              <a:latin typeface="Helvetica"/>
              <a:cs typeface="Helvetica"/>
            </a:endParaRPr>
          </a:p>
        </p:txBody>
      </p:sp>
      <p:sp>
        <p:nvSpPr>
          <p:cNvPr id="25" name="Text Placeholder 5"/>
          <p:cNvSpPr>
            <a:spLocks noGrp="1"/>
          </p:cNvSpPr>
          <p:nvPr>
            <p:ph type="body" sz="quarter" idx="29" hasCustomPrompt="1"/>
          </p:nvPr>
        </p:nvSpPr>
        <p:spPr>
          <a:xfrm>
            <a:off x="450645" y="2169343"/>
            <a:ext cx="8177418" cy="351759"/>
          </a:xfrm>
          <a:prstGeom prst="rect">
            <a:avLst/>
          </a:prstGeom>
        </p:spPr>
        <p:txBody>
          <a:bodyPr>
            <a:noAutofit/>
          </a:bodyPr>
          <a:lstStyle>
            <a:lvl1pPr marL="0" indent="0" algn="l">
              <a:buNone/>
              <a:defRPr sz="1800">
                <a:solidFill>
                  <a:srgbClr val="132C5C"/>
                </a:solidFill>
                <a:latin typeface="Helvetica"/>
                <a:cs typeface="Helvetica"/>
              </a:defRPr>
            </a:lvl1pPr>
          </a:lstStyle>
          <a:p>
            <a:pPr lvl="0"/>
            <a:r>
              <a:rPr lang="en-US" dirty="0" smtClean="0"/>
              <a:t>Author</a:t>
            </a:r>
            <a:endParaRPr lang="en-US" dirty="0"/>
          </a:p>
        </p:txBody>
      </p:sp>
      <p:sp>
        <p:nvSpPr>
          <p:cNvPr id="26" name="Text Placeholder 5"/>
          <p:cNvSpPr>
            <a:spLocks noGrp="1"/>
          </p:cNvSpPr>
          <p:nvPr>
            <p:ph type="body" sz="quarter" idx="30" hasCustomPrompt="1"/>
          </p:nvPr>
        </p:nvSpPr>
        <p:spPr>
          <a:xfrm>
            <a:off x="450645" y="2666879"/>
            <a:ext cx="8177418" cy="340913"/>
          </a:xfrm>
          <a:prstGeom prst="rect">
            <a:avLst/>
          </a:prstGeom>
        </p:spPr>
        <p:txBody>
          <a:bodyPr>
            <a:noAutofit/>
          </a:bodyPr>
          <a:lstStyle>
            <a:lvl1pPr marL="0" indent="0" algn="l">
              <a:buNone/>
              <a:defRPr sz="1600" b="0" i="0">
                <a:solidFill>
                  <a:srgbClr val="132C5C"/>
                </a:solidFill>
                <a:latin typeface="Helvetica Light"/>
                <a:cs typeface="Helvetica Light"/>
              </a:defRPr>
            </a:lvl1pPr>
          </a:lstStyle>
          <a:p>
            <a:pPr lvl="0"/>
            <a:r>
              <a:rPr lang="en-US" dirty="0" smtClean="0"/>
              <a:t>Date</a:t>
            </a:r>
            <a:endParaRPr lang="en-US" dirty="0"/>
          </a:p>
        </p:txBody>
      </p:sp>
      <p:sp>
        <p:nvSpPr>
          <p:cNvPr id="27" name="Text Placeholder 3"/>
          <p:cNvSpPr>
            <a:spLocks noGrp="1"/>
          </p:cNvSpPr>
          <p:nvPr>
            <p:ph type="body" sz="quarter" idx="28" hasCustomPrompt="1"/>
          </p:nvPr>
        </p:nvSpPr>
        <p:spPr>
          <a:xfrm>
            <a:off x="450645" y="972746"/>
            <a:ext cx="8177418" cy="646331"/>
          </a:xfrm>
          <a:prstGeom prst="rect">
            <a:avLst/>
          </a:prstGeom>
        </p:spPr>
        <p:txBody>
          <a:bodyPr anchor="ctr"/>
          <a:lstStyle>
            <a:lvl1pPr marL="0" indent="0" algn="l">
              <a:buNone/>
              <a:defRPr sz="3600" b="1" i="0" baseline="0">
                <a:solidFill>
                  <a:srgbClr val="132C5C"/>
                </a:solidFill>
                <a:latin typeface="Helvetica"/>
                <a:cs typeface="Helvetica"/>
              </a:defRPr>
            </a:lvl1pPr>
          </a:lstStyle>
          <a:p>
            <a:pPr lvl="0"/>
            <a:r>
              <a:rPr lang="en-US" dirty="0" smtClean="0"/>
              <a:t>Presentation Title</a:t>
            </a:r>
            <a:endParaRPr lang="en-US" dirty="0"/>
          </a:p>
        </p:txBody>
      </p:sp>
      <p:sp>
        <p:nvSpPr>
          <p:cNvPr id="28" name="Text Placeholder 3"/>
          <p:cNvSpPr>
            <a:spLocks noGrp="1"/>
          </p:cNvSpPr>
          <p:nvPr>
            <p:ph type="body" sz="quarter" idx="37" hasCustomPrompt="1"/>
          </p:nvPr>
        </p:nvSpPr>
        <p:spPr>
          <a:xfrm>
            <a:off x="450645" y="1612126"/>
            <a:ext cx="8177418" cy="553998"/>
          </a:xfrm>
          <a:prstGeom prst="rect">
            <a:avLst/>
          </a:prstGeom>
        </p:spPr>
        <p:txBody>
          <a:bodyPr anchor="ctr"/>
          <a:lstStyle>
            <a:lvl1pPr marL="0" indent="0" algn="l">
              <a:buNone/>
              <a:defRPr sz="3000" b="0" i="0" baseline="0">
                <a:solidFill>
                  <a:srgbClr val="132C5C"/>
                </a:solidFill>
                <a:latin typeface="Helvetica"/>
                <a:cs typeface="Helvetica"/>
              </a:defRPr>
            </a:lvl1pPr>
          </a:lstStyle>
          <a:p>
            <a:pPr lvl="0"/>
            <a:r>
              <a:rPr lang="en-US" dirty="0" smtClean="0"/>
              <a:t>Presentation Subtitle</a:t>
            </a:r>
            <a:endParaRPr lang="en-US" dirty="0"/>
          </a:p>
        </p:txBody>
      </p:sp>
      <p:sp>
        <p:nvSpPr>
          <p:cNvPr id="23" name="Picture Placeholder 2"/>
          <p:cNvSpPr>
            <a:spLocks noGrp="1"/>
          </p:cNvSpPr>
          <p:nvPr>
            <p:ph type="pic" sz="quarter" idx="49"/>
          </p:nvPr>
        </p:nvSpPr>
        <p:spPr>
          <a:xfrm>
            <a:off x="1828800"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24" name="Picture Placeholder 2"/>
          <p:cNvSpPr>
            <a:spLocks noGrp="1"/>
          </p:cNvSpPr>
          <p:nvPr>
            <p:ph type="pic" sz="quarter" idx="50"/>
          </p:nvPr>
        </p:nvSpPr>
        <p:spPr>
          <a:xfrm>
            <a:off x="3657600"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29" name="Picture Placeholder 2"/>
          <p:cNvSpPr>
            <a:spLocks noGrp="1"/>
          </p:cNvSpPr>
          <p:nvPr>
            <p:ph type="pic" sz="quarter" idx="51"/>
          </p:nvPr>
        </p:nvSpPr>
        <p:spPr>
          <a:xfrm>
            <a:off x="5486400"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16" name="Picture Placeholder 2"/>
          <p:cNvSpPr>
            <a:spLocks noGrp="1"/>
          </p:cNvSpPr>
          <p:nvPr>
            <p:ph type="pic" sz="quarter" idx="54"/>
          </p:nvPr>
        </p:nvSpPr>
        <p:spPr>
          <a:xfrm>
            <a:off x="1828800" y="3521076"/>
            <a:ext cx="1828800" cy="1465262"/>
          </a:xfrm>
          <a:ln w="12700" cmpd="sng">
            <a:solidFill>
              <a:srgbClr val="FFFFFF"/>
            </a:solidFill>
          </a:ln>
          <a:effectLst/>
        </p:spPr>
        <p:txBody>
          <a:bodyPr/>
          <a:lstStyle/>
          <a:p>
            <a:r>
              <a:rPr lang="en-US" dirty="0" smtClean="0"/>
              <a:t>Click icon to add picture</a:t>
            </a:r>
            <a:endParaRPr lang="en-US" dirty="0"/>
          </a:p>
        </p:txBody>
      </p:sp>
      <p:sp>
        <p:nvSpPr>
          <p:cNvPr id="17" name="Picture Placeholder 2"/>
          <p:cNvSpPr>
            <a:spLocks noGrp="1"/>
          </p:cNvSpPr>
          <p:nvPr>
            <p:ph type="pic" sz="quarter" idx="55"/>
          </p:nvPr>
        </p:nvSpPr>
        <p:spPr>
          <a:xfrm>
            <a:off x="3657600" y="3521076"/>
            <a:ext cx="1828800" cy="1465262"/>
          </a:xfrm>
          <a:ln w="12700" cmpd="sng">
            <a:solidFill>
              <a:srgbClr val="FFFFFF"/>
            </a:solidFill>
          </a:ln>
          <a:effectLst/>
        </p:spPr>
        <p:txBody>
          <a:bodyPr/>
          <a:lstStyle/>
          <a:p>
            <a:r>
              <a:rPr lang="en-US" dirty="0" smtClean="0"/>
              <a:t>Click icon to add picture</a:t>
            </a:r>
            <a:endParaRPr lang="en-US" dirty="0"/>
          </a:p>
        </p:txBody>
      </p:sp>
      <p:sp>
        <p:nvSpPr>
          <p:cNvPr id="20" name="Picture Placeholder 2"/>
          <p:cNvSpPr>
            <a:spLocks noGrp="1"/>
          </p:cNvSpPr>
          <p:nvPr>
            <p:ph type="pic" sz="quarter" idx="56"/>
          </p:nvPr>
        </p:nvSpPr>
        <p:spPr>
          <a:xfrm>
            <a:off x="5486400" y="3521076"/>
            <a:ext cx="1828800" cy="1465262"/>
          </a:xfrm>
          <a:ln w="12700" cmpd="sng">
            <a:solidFill>
              <a:srgbClr val="FFFFFF"/>
            </a:solidFill>
          </a:ln>
          <a:effectLst/>
        </p:spPr>
        <p:txBody>
          <a:bodyPr/>
          <a:lstStyle/>
          <a:p>
            <a:r>
              <a:rPr lang="en-US" dirty="0" smtClean="0"/>
              <a:t>Click icon to add picture</a:t>
            </a:r>
            <a:endParaRPr lang="en-US" dirty="0"/>
          </a:p>
        </p:txBody>
      </p:sp>
    </p:spTree>
    <p:extLst>
      <p:ext uri="{BB962C8B-B14F-4D97-AF65-F5344CB8AC3E}">
        <p14:creationId xmlns:p14="http://schemas.microsoft.com/office/powerpoint/2010/main" val="148690377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7" name="Picture Placeholder 2"/>
          <p:cNvSpPr>
            <a:spLocks noGrp="1"/>
          </p:cNvSpPr>
          <p:nvPr>
            <p:ph type="pic" sz="quarter" idx="52"/>
          </p:nvPr>
        </p:nvSpPr>
        <p:spPr>
          <a:xfrm>
            <a:off x="7302825"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8" name="Picture Placeholder 2"/>
          <p:cNvSpPr>
            <a:spLocks noGrp="1"/>
          </p:cNvSpPr>
          <p:nvPr>
            <p:ph type="pic" sz="quarter" idx="57"/>
          </p:nvPr>
        </p:nvSpPr>
        <p:spPr>
          <a:xfrm>
            <a:off x="7302825" y="3521076"/>
            <a:ext cx="1828800" cy="1465262"/>
          </a:xfrm>
          <a:ln w="12700" cmpd="sng">
            <a:solidFill>
              <a:srgbClr val="FFFFFF"/>
            </a:solidFill>
          </a:ln>
          <a:effectLst/>
        </p:spPr>
        <p:txBody>
          <a:bodyPr/>
          <a:lstStyle/>
          <a:p>
            <a:r>
              <a:rPr lang="en-US" dirty="0" smtClean="0"/>
              <a:t>Click icon to add picture</a:t>
            </a:r>
            <a:endParaRPr lang="en-US" dirty="0"/>
          </a:p>
        </p:txBody>
      </p:sp>
      <p:sp>
        <p:nvSpPr>
          <p:cNvPr id="9" name="Picture Placeholder 2"/>
          <p:cNvSpPr>
            <a:spLocks noGrp="1"/>
          </p:cNvSpPr>
          <p:nvPr>
            <p:ph type="pic" sz="quarter" idx="48"/>
          </p:nvPr>
        </p:nvSpPr>
        <p:spPr>
          <a:xfrm>
            <a:off x="13368"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10" name="Picture Placeholder 2"/>
          <p:cNvSpPr>
            <a:spLocks noGrp="1"/>
          </p:cNvSpPr>
          <p:nvPr>
            <p:ph type="pic" sz="quarter" idx="53"/>
          </p:nvPr>
        </p:nvSpPr>
        <p:spPr>
          <a:xfrm>
            <a:off x="13368" y="3521076"/>
            <a:ext cx="1828800" cy="1465262"/>
          </a:xfrm>
          <a:ln w="12700" cmpd="sng">
            <a:solidFill>
              <a:srgbClr val="FFFFFF"/>
            </a:solidFill>
          </a:ln>
          <a:effectLst/>
        </p:spPr>
        <p:txBody>
          <a:bodyPr/>
          <a:lstStyle/>
          <a:p>
            <a:r>
              <a:rPr lang="en-US" dirty="0" smtClean="0"/>
              <a:t>Click icon to add picture</a:t>
            </a:r>
            <a:endParaRPr lang="en-US" dirty="0"/>
          </a:p>
        </p:txBody>
      </p:sp>
      <p:pic>
        <p:nvPicPr>
          <p:cNvPr id="11" name="Picture 10" descr="Description: NASA insignia RGB"/>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279242" y="85560"/>
            <a:ext cx="799465" cy="662305"/>
          </a:xfrm>
          <a:prstGeom prst="rect">
            <a:avLst/>
          </a:prstGeom>
          <a:noFill/>
          <a:ln>
            <a:noFill/>
          </a:ln>
        </p:spPr>
      </p:pic>
      <p:sp>
        <p:nvSpPr>
          <p:cNvPr id="12" name="TextBox 11"/>
          <p:cNvSpPr txBox="1"/>
          <p:nvPr userDrawn="1"/>
        </p:nvSpPr>
        <p:spPr>
          <a:xfrm>
            <a:off x="84695" y="351672"/>
            <a:ext cx="2905834" cy="230832"/>
          </a:xfrm>
          <a:prstGeom prst="rect">
            <a:avLst/>
          </a:prstGeom>
          <a:noFill/>
        </p:spPr>
        <p:txBody>
          <a:bodyPr wrap="square" rtlCol="0">
            <a:spAutoFit/>
          </a:bodyPr>
          <a:lstStyle/>
          <a:p>
            <a:r>
              <a:rPr lang="en-US" sz="900" dirty="0" smtClean="0">
                <a:latin typeface="Helvetica"/>
                <a:cs typeface="Helvetica"/>
              </a:rPr>
              <a:t>National Aeronautics and Space Administration</a:t>
            </a:r>
            <a:endParaRPr lang="en-US" sz="900" dirty="0">
              <a:latin typeface="Helvetica"/>
              <a:cs typeface="Helvetica"/>
            </a:endParaRPr>
          </a:p>
        </p:txBody>
      </p:sp>
      <p:sp>
        <p:nvSpPr>
          <p:cNvPr id="13" name="Text Placeholder 5"/>
          <p:cNvSpPr>
            <a:spLocks noGrp="1"/>
          </p:cNvSpPr>
          <p:nvPr>
            <p:ph type="body" sz="quarter" idx="29" hasCustomPrompt="1"/>
          </p:nvPr>
        </p:nvSpPr>
        <p:spPr>
          <a:xfrm>
            <a:off x="450645" y="2169343"/>
            <a:ext cx="8177418" cy="351759"/>
          </a:xfrm>
          <a:prstGeom prst="rect">
            <a:avLst/>
          </a:prstGeom>
        </p:spPr>
        <p:txBody>
          <a:bodyPr>
            <a:noAutofit/>
          </a:bodyPr>
          <a:lstStyle>
            <a:lvl1pPr marL="0" indent="0" algn="l">
              <a:buNone/>
              <a:defRPr sz="1800">
                <a:solidFill>
                  <a:srgbClr val="132C5C"/>
                </a:solidFill>
                <a:latin typeface="Helvetica"/>
                <a:cs typeface="Helvetica"/>
              </a:defRPr>
            </a:lvl1pPr>
          </a:lstStyle>
          <a:p>
            <a:pPr lvl="0"/>
            <a:r>
              <a:rPr lang="en-US" dirty="0" smtClean="0"/>
              <a:t>Author</a:t>
            </a:r>
            <a:endParaRPr lang="en-US" dirty="0"/>
          </a:p>
        </p:txBody>
      </p:sp>
      <p:sp>
        <p:nvSpPr>
          <p:cNvPr id="14" name="Text Placeholder 5"/>
          <p:cNvSpPr>
            <a:spLocks noGrp="1"/>
          </p:cNvSpPr>
          <p:nvPr>
            <p:ph type="body" sz="quarter" idx="30" hasCustomPrompt="1"/>
          </p:nvPr>
        </p:nvSpPr>
        <p:spPr>
          <a:xfrm>
            <a:off x="450645" y="2666879"/>
            <a:ext cx="8177418" cy="340913"/>
          </a:xfrm>
          <a:prstGeom prst="rect">
            <a:avLst/>
          </a:prstGeom>
        </p:spPr>
        <p:txBody>
          <a:bodyPr>
            <a:noAutofit/>
          </a:bodyPr>
          <a:lstStyle>
            <a:lvl1pPr marL="0" indent="0" algn="l">
              <a:buNone/>
              <a:defRPr sz="1600" b="0" i="0">
                <a:solidFill>
                  <a:srgbClr val="132C5C"/>
                </a:solidFill>
                <a:latin typeface="Helvetica Light"/>
                <a:cs typeface="Helvetica Light"/>
              </a:defRPr>
            </a:lvl1pPr>
          </a:lstStyle>
          <a:p>
            <a:pPr lvl="0"/>
            <a:r>
              <a:rPr lang="en-US" dirty="0" smtClean="0"/>
              <a:t>Date</a:t>
            </a:r>
            <a:endParaRPr lang="en-US" dirty="0"/>
          </a:p>
        </p:txBody>
      </p:sp>
      <p:sp>
        <p:nvSpPr>
          <p:cNvPr id="15" name="Text Placeholder 3"/>
          <p:cNvSpPr>
            <a:spLocks noGrp="1"/>
          </p:cNvSpPr>
          <p:nvPr>
            <p:ph type="body" sz="quarter" idx="28" hasCustomPrompt="1"/>
          </p:nvPr>
        </p:nvSpPr>
        <p:spPr>
          <a:xfrm>
            <a:off x="450645" y="972746"/>
            <a:ext cx="8177418" cy="646331"/>
          </a:xfrm>
          <a:prstGeom prst="rect">
            <a:avLst/>
          </a:prstGeom>
        </p:spPr>
        <p:txBody>
          <a:bodyPr anchor="ctr"/>
          <a:lstStyle>
            <a:lvl1pPr marL="0" indent="0" algn="l">
              <a:buNone/>
              <a:defRPr sz="3600" b="1" i="0" baseline="0">
                <a:solidFill>
                  <a:srgbClr val="132C5C"/>
                </a:solidFill>
                <a:latin typeface="Helvetica"/>
                <a:cs typeface="Helvetica"/>
              </a:defRPr>
            </a:lvl1pPr>
          </a:lstStyle>
          <a:p>
            <a:pPr lvl="0"/>
            <a:r>
              <a:rPr lang="en-US" dirty="0" smtClean="0"/>
              <a:t>Presentation Title</a:t>
            </a:r>
            <a:endParaRPr lang="en-US" dirty="0"/>
          </a:p>
        </p:txBody>
      </p:sp>
      <p:sp>
        <p:nvSpPr>
          <p:cNvPr id="16" name="Text Placeholder 3"/>
          <p:cNvSpPr>
            <a:spLocks noGrp="1"/>
          </p:cNvSpPr>
          <p:nvPr>
            <p:ph type="body" sz="quarter" idx="37" hasCustomPrompt="1"/>
          </p:nvPr>
        </p:nvSpPr>
        <p:spPr>
          <a:xfrm>
            <a:off x="450645" y="1612126"/>
            <a:ext cx="8177418" cy="553998"/>
          </a:xfrm>
          <a:prstGeom prst="rect">
            <a:avLst/>
          </a:prstGeom>
        </p:spPr>
        <p:txBody>
          <a:bodyPr anchor="ctr"/>
          <a:lstStyle>
            <a:lvl1pPr marL="0" indent="0" algn="l">
              <a:buNone/>
              <a:defRPr sz="3000" b="0" i="0" baseline="0">
                <a:solidFill>
                  <a:srgbClr val="132C5C"/>
                </a:solidFill>
                <a:latin typeface="Helvetica"/>
                <a:cs typeface="Helvetica"/>
              </a:defRPr>
            </a:lvl1pPr>
          </a:lstStyle>
          <a:p>
            <a:pPr lvl="0"/>
            <a:r>
              <a:rPr lang="en-US" dirty="0" smtClean="0"/>
              <a:t>Presentation Subtitle</a:t>
            </a:r>
            <a:endParaRPr lang="en-US" dirty="0"/>
          </a:p>
        </p:txBody>
      </p:sp>
      <p:sp>
        <p:nvSpPr>
          <p:cNvPr id="17" name="Picture Placeholder 2"/>
          <p:cNvSpPr>
            <a:spLocks noGrp="1"/>
          </p:cNvSpPr>
          <p:nvPr>
            <p:ph type="pic" sz="quarter" idx="49"/>
          </p:nvPr>
        </p:nvSpPr>
        <p:spPr>
          <a:xfrm>
            <a:off x="1828800"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18" name="Picture Placeholder 2"/>
          <p:cNvSpPr>
            <a:spLocks noGrp="1"/>
          </p:cNvSpPr>
          <p:nvPr>
            <p:ph type="pic" sz="quarter" idx="50"/>
          </p:nvPr>
        </p:nvSpPr>
        <p:spPr>
          <a:xfrm>
            <a:off x="3657600"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19" name="Picture Placeholder 2"/>
          <p:cNvSpPr>
            <a:spLocks noGrp="1"/>
          </p:cNvSpPr>
          <p:nvPr>
            <p:ph type="pic" sz="quarter" idx="51"/>
          </p:nvPr>
        </p:nvSpPr>
        <p:spPr>
          <a:xfrm>
            <a:off x="5486400" y="4986338"/>
            <a:ext cx="1828800" cy="1465262"/>
          </a:xfrm>
          <a:ln w="12700" cmpd="sng">
            <a:solidFill>
              <a:srgbClr val="FFFFFF"/>
            </a:solidFill>
          </a:ln>
          <a:effectLst/>
        </p:spPr>
        <p:txBody>
          <a:bodyPr/>
          <a:lstStyle/>
          <a:p>
            <a:r>
              <a:rPr lang="en-US" dirty="0" smtClean="0"/>
              <a:t>Click icon to add picture</a:t>
            </a:r>
            <a:endParaRPr lang="en-US" dirty="0"/>
          </a:p>
        </p:txBody>
      </p:sp>
      <p:sp>
        <p:nvSpPr>
          <p:cNvPr id="20" name="Picture Placeholder 2"/>
          <p:cNvSpPr>
            <a:spLocks noGrp="1"/>
          </p:cNvSpPr>
          <p:nvPr>
            <p:ph type="pic" sz="quarter" idx="54"/>
          </p:nvPr>
        </p:nvSpPr>
        <p:spPr>
          <a:xfrm>
            <a:off x="1828800" y="3521076"/>
            <a:ext cx="1828800" cy="1465262"/>
          </a:xfrm>
          <a:ln w="12700" cmpd="sng">
            <a:solidFill>
              <a:srgbClr val="FFFFFF"/>
            </a:solidFill>
          </a:ln>
          <a:effectLst/>
        </p:spPr>
        <p:txBody>
          <a:bodyPr/>
          <a:lstStyle/>
          <a:p>
            <a:r>
              <a:rPr lang="en-US" dirty="0" smtClean="0"/>
              <a:t>Click icon to add picture</a:t>
            </a:r>
            <a:endParaRPr lang="en-US" dirty="0"/>
          </a:p>
        </p:txBody>
      </p:sp>
      <p:sp>
        <p:nvSpPr>
          <p:cNvPr id="21" name="Picture Placeholder 2"/>
          <p:cNvSpPr>
            <a:spLocks noGrp="1"/>
          </p:cNvSpPr>
          <p:nvPr>
            <p:ph type="pic" sz="quarter" idx="55"/>
          </p:nvPr>
        </p:nvSpPr>
        <p:spPr>
          <a:xfrm>
            <a:off x="3657600" y="3521076"/>
            <a:ext cx="1828800" cy="1465262"/>
          </a:xfrm>
          <a:ln w="12700" cmpd="sng">
            <a:solidFill>
              <a:srgbClr val="FFFFFF"/>
            </a:solidFill>
          </a:ln>
          <a:effectLst/>
        </p:spPr>
        <p:txBody>
          <a:bodyPr/>
          <a:lstStyle/>
          <a:p>
            <a:r>
              <a:rPr lang="en-US" dirty="0" smtClean="0"/>
              <a:t>Click icon to add picture</a:t>
            </a:r>
            <a:endParaRPr lang="en-US" dirty="0"/>
          </a:p>
        </p:txBody>
      </p:sp>
      <p:sp>
        <p:nvSpPr>
          <p:cNvPr id="22" name="Picture Placeholder 2"/>
          <p:cNvSpPr>
            <a:spLocks noGrp="1"/>
          </p:cNvSpPr>
          <p:nvPr>
            <p:ph type="pic" sz="quarter" idx="56"/>
          </p:nvPr>
        </p:nvSpPr>
        <p:spPr>
          <a:xfrm>
            <a:off x="5486400" y="3521076"/>
            <a:ext cx="1828800" cy="1465262"/>
          </a:xfrm>
          <a:ln w="12700" cmpd="sng">
            <a:solidFill>
              <a:srgbClr val="FFFFFF"/>
            </a:solidFill>
          </a:ln>
          <a:effectLst/>
        </p:spPr>
        <p:txBody>
          <a:bodyPr/>
          <a:lstStyle/>
          <a:p>
            <a:r>
              <a:rPr lang="en-US" dirty="0" smtClean="0"/>
              <a:t>Click icon to add picture</a:t>
            </a:r>
            <a:endParaRPr lang="en-US" dirty="0"/>
          </a:p>
        </p:txBody>
      </p:sp>
    </p:spTree>
    <p:extLst>
      <p:ext uri="{BB962C8B-B14F-4D97-AF65-F5344CB8AC3E}">
        <p14:creationId xmlns:p14="http://schemas.microsoft.com/office/powerpoint/2010/main" val="10883060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FRC CVR 2">
    <p:spTree>
      <p:nvGrpSpPr>
        <p:cNvPr id="1" name=""/>
        <p:cNvGrpSpPr/>
        <p:nvPr/>
      </p:nvGrpSpPr>
      <p:grpSpPr>
        <a:xfrm>
          <a:off x="0" y="0"/>
          <a:ext cx="0" cy="0"/>
          <a:chOff x="0" y="0"/>
          <a:chExt cx="0" cy="0"/>
        </a:xfrm>
      </p:grpSpPr>
      <p:pic>
        <p:nvPicPr>
          <p:cNvPr id="22" name="Picture 21" descr="PPTskyBackground_standard"/>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1"/>
            <a:ext cx="9144000" cy="2288441"/>
          </a:xfrm>
          <a:prstGeom prst="rect">
            <a:avLst/>
          </a:prstGeom>
        </p:spPr>
      </p:pic>
      <p:pic>
        <p:nvPicPr>
          <p:cNvPr id="12" name="Picture 11" descr="Description: NASA insignia RGB"/>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8160560" y="250345"/>
            <a:ext cx="799465" cy="662305"/>
          </a:xfrm>
          <a:prstGeom prst="rect">
            <a:avLst/>
          </a:prstGeom>
          <a:noFill/>
          <a:ln>
            <a:noFill/>
          </a:ln>
        </p:spPr>
      </p:pic>
      <p:sp>
        <p:nvSpPr>
          <p:cNvPr id="13" name="TextBox 12"/>
          <p:cNvSpPr txBox="1"/>
          <p:nvPr userDrawn="1"/>
        </p:nvSpPr>
        <p:spPr>
          <a:xfrm>
            <a:off x="87235" y="476767"/>
            <a:ext cx="2905834" cy="230832"/>
          </a:xfrm>
          <a:prstGeom prst="rect">
            <a:avLst/>
          </a:prstGeom>
          <a:noFill/>
        </p:spPr>
        <p:txBody>
          <a:bodyPr wrap="square" rtlCol="0">
            <a:spAutoFit/>
          </a:bodyPr>
          <a:lstStyle/>
          <a:p>
            <a:r>
              <a:rPr lang="en-US" sz="900" dirty="0" smtClean="0">
                <a:latin typeface="Helvetica"/>
                <a:cs typeface="Helvetica"/>
              </a:rPr>
              <a:t>National Aeronautics and Space Administration</a:t>
            </a:r>
            <a:endParaRPr lang="en-US" sz="900" dirty="0">
              <a:latin typeface="Helvetica"/>
              <a:cs typeface="Helvetica"/>
            </a:endParaRPr>
          </a:p>
        </p:txBody>
      </p:sp>
      <p:sp>
        <p:nvSpPr>
          <p:cNvPr id="17" name="Text Placeholder 5"/>
          <p:cNvSpPr>
            <a:spLocks noGrp="1"/>
          </p:cNvSpPr>
          <p:nvPr>
            <p:ph type="body" sz="quarter" idx="29" hasCustomPrompt="1"/>
          </p:nvPr>
        </p:nvSpPr>
        <p:spPr>
          <a:xfrm>
            <a:off x="450645" y="5682363"/>
            <a:ext cx="8177418" cy="351759"/>
          </a:xfrm>
          <a:prstGeom prst="rect">
            <a:avLst/>
          </a:prstGeom>
        </p:spPr>
        <p:txBody>
          <a:bodyPr>
            <a:noAutofit/>
          </a:bodyPr>
          <a:lstStyle>
            <a:lvl1pPr marL="0" indent="0" algn="l">
              <a:buNone/>
              <a:defRPr sz="1800">
                <a:solidFill>
                  <a:srgbClr val="4973B4"/>
                </a:solidFill>
                <a:latin typeface="Helvetica"/>
                <a:cs typeface="Helvetica"/>
              </a:defRPr>
            </a:lvl1pPr>
          </a:lstStyle>
          <a:p>
            <a:pPr lvl="0"/>
            <a:r>
              <a:rPr lang="en-US" dirty="0" smtClean="0"/>
              <a:t>Author</a:t>
            </a:r>
            <a:endParaRPr lang="en-US" dirty="0"/>
          </a:p>
        </p:txBody>
      </p:sp>
      <p:sp>
        <p:nvSpPr>
          <p:cNvPr id="18" name="Text Placeholder 5"/>
          <p:cNvSpPr>
            <a:spLocks noGrp="1"/>
          </p:cNvSpPr>
          <p:nvPr>
            <p:ph type="body" sz="quarter" idx="30" hasCustomPrompt="1"/>
          </p:nvPr>
        </p:nvSpPr>
        <p:spPr>
          <a:xfrm>
            <a:off x="450645" y="6070109"/>
            <a:ext cx="8177418" cy="340913"/>
          </a:xfrm>
          <a:prstGeom prst="rect">
            <a:avLst/>
          </a:prstGeom>
        </p:spPr>
        <p:txBody>
          <a:bodyPr>
            <a:noAutofit/>
          </a:bodyPr>
          <a:lstStyle>
            <a:lvl1pPr marL="0" indent="0" algn="l">
              <a:buNone/>
              <a:defRPr sz="1600" b="0" i="0">
                <a:solidFill>
                  <a:srgbClr val="4973B4"/>
                </a:solidFill>
                <a:latin typeface="Helvetica Light"/>
                <a:cs typeface="Helvetica Light"/>
              </a:defRPr>
            </a:lvl1pPr>
          </a:lstStyle>
          <a:p>
            <a:pPr lvl="0"/>
            <a:r>
              <a:rPr lang="en-US" dirty="0" smtClean="0"/>
              <a:t>Date</a:t>
            </a:r>
            <a:endParaRPr lang="en-US" dirty="0"/>
          </a:p>
        </p:txBody>
      </p:sp>
      <p:sp>
        <p:nvSpPr>
          <p:cNvPr id="19" name="Text Placeholder 3"/>
          <p:cNvSpPr>
            <a:spLocks noGrp="1"/>
          </p:cNvSpPr>
          <p:nvPr>
            <p:ph type="body" sz="quarter" idx="28" hasCustomPrompt="1"/>
          </p:nvPr>
        </p:nvSpPr>
        <p:spPr>
          <a:xfrm>
            <a:off x="450645" y="4031679"/>
            <a:ext cx="8177418" cy="646331"/>
          </a:xfrm>
          <a:prstGeom prst="rect">
            <a:avLst/>
          </a:prstGeom>
        </p:spPr>
        <p:txBody>
          <a:bodyPr anchor="ctr"/>
          <a:lstStyle>
            <a:lvl1pPr marL="0" indent="0" algn="l">
              <a:buNone/>
              <a:defRPr sz="3600" b="1" i="0" baseline="0">
                <a:solidFill>
                  <a:srgbClr val="4973B4"/>
                </a:solidFill>
                <a:latin typeface="Helvetica"/>
                <a:cs typeface="Helvetica"/>
              </a:defRPr>
            </a:lvl1pPr>
          </a:lstStyle>
          <a:p>
            <a:pPr lvl="0"/>
            <a:r>
              <a:rPr lang="en-US" dirty="0" smtClean="0"/>
              <a:t>Presentation Title</a:t>
            </a:r>
            <a:endParaRPr lang="en-US" dirty="0"/>
          </a:p>
        </p:txBody>
      </p:sp>
      <p:sp>
        <p:nvSpPr>
          <p:cNvPr id="20" name="Text Placeholder 3"/>
          <p:cNvSpPr>
            <a:spLocks noGrp="1"/>
          </p:cNvSpPr>
          <p:nvPr>
            <p:ph type="body" sz="quarter" idx="37" hasCustomPrompt="1"/>
          </p:nvPr>
        </p:nvSpPr>
        <p:spPr>
          <a:xfrm>
            <a:off x="450645" y="4815264"/>
            <a:ext cx="8177418" cy="553998"/>
          </a:xfrm>
          <a:prstGeom prst="rect">
            <a:avLst/>
          </a:prstGeom>
        </p:spPr>
        <p:txBody>
          <a:bodyPr anchor="ctr"/>
          <a:lstStyle>
            <a:lvl1pPr marL="0" indent="0" algn="l">
              <a:buNone/>
              <a:defRPr sz="3000" b="0" i="0" baseline="0">
                <a:solidFill>
                  <a:srgbClr val="4973B4"/>
                </a:solidFill>
                <a:latin typeface="Helvetica"/>
                <a:cs typeface="Helvetica"/>
              </a:defRPr>
            </a:lvl1pPr>
          </a:lstStyle>
          <a:p>
            <a:pPr lvl="0"/>
            <a:r>
              <a:rPr lang="en-US" dirty="0" smtClean="0"/>
              <a:t>Presentation Subtitle</a:t>
            </a:r>
            <a:endParaRPr lang="en-US" dirty="0"/>
          </a:p>
        </p:txBody>
      </p:sp>
      <p:pic>
        <p:nvPicPr>
          <p:cNvPr id="21" name="Picture 20" descr="Skyline-(as-of-6-May-13).png"/>
          <p:cNvPicPr>
            <a:picLocks noChangeAspect="1"/>
          </p:cNvPicPr>
          <p:nvPr userDrawn="1"/>
        </p:nvPicPr>
        <p:blipFill>
          <a:blip r:embed="rId4">
            <a:extLst>
              <a:ext uri="{28A0092B-C50C-407E-A947-70E740481C1C}">
                <a14:useLocalDpi xmlns:a14="http://schemas.microsoft.com/office/drawing/2010/main"/>
              </a:ext>
            </a:extLst>
          </a:blip>
          <a:stretch>
            <a:fillRect/>
          </a:stretch>
        </p:blipFill>
        <p:spPr>
          <a:xfrm>
            <a:off x="0" y="1090612"/>
            <a:ext cx="9144000" cy="1323975"/>
          </a:xfrm>
          <a:prstGeom prst="rect">
            <a:avLst/>
          </a:prstGeom>
        </p:spPr>
      </p:pic>
      <p:sp>
        <p:nvSpPr>
          <p:cNvPr id="34" name="Picture Placeholder 2"/>
          <p:cNvSpPr>
            <a:spLocks noGrp="1"/>
          </p:cNvSpPr>
          <p:nvPr>
            <p:ph type="pic" sz="quarter" idx="48"/>
          </p:nvPr>
        </p:nvSpPr>
        <p:spPr>
          <a:xfrm>
            <a:off x="0" y="2288440"/>
            <a:ext cx="1828800" cy="1465262"/>
          </a:xfrm>
          <a:ln w="12700" cmpd="sng">
            <a:solidFill>
              <a:srgbClr val="FFFFFF"/>
            </a:solidFill>
          </a:ln>
          <a:effectLst/>
        </p:spPr>
        <p:txBody>
          <a:bodyPr/>
          <a:lstStyle/>
          <a:p>
            <a:r>
              <a:rPr lang="en-US" dirty="0" smtClean="0"/>
              <a:t>Click icon to add picture</a:t>
            </a:r>
            <a:endParaRPr lang="en-US" dirty="0"/>
          </a:p>
        </p:txBody>
      </p:sp>
      <p:sp>
        <p:nvSpPr>
          <p:cNvPr id="35" name="Picture Placeholder 2"/>
          <p:cNvSpPr>
            <a:spLocks noGrp="1"/>
          </p:cNvSpPr>
          <p:nvPr>
            <p:ph type="pic" sz="quarter" idx="49"/>
          </p:nvPr>
        </p:nvSpPr>
        <p:spPr>
          <a:xfrm>
            <a:off x="1828800" y="2288440"/>
            <a:ext cx="1828800" cy="1465262"/>
          </a:xfrm>
          <a:ln w="12700" cmpd="sng">
            <a:solidFill>
              <a:srgbClr val="FFFFFF"/>
            </a:solidFill>
          </a:ln>
          <a:effectLst/>
        </p:spPr>
        <p:txBody>
          <a:bodyPr/>
          <a:lstStyle/>
          <a:p>
            <a:r>
              <a:rPr lang="en-US" dirty="0" smtClean="0"/>
              <a:t>Click icon to add picture</a:t>
            </a:r>
            <a:endParaRPr lang="en-US" dirty="0"/>
          </a:p>
        </p:txBody>
      </p:sp>
      <p:sp>
        <p:nvSpPr>
          <p:cNvPr id="36" name="Picture Placeholder 2"/>
          <p:cNvSpPr>
            <a:spLocks noGrp="1"/>
          </p:cNvSpPr>
          <p:nvPr>
            <p:ph type="pic" sz="quarter" idx="50"/>
          </p:nvPr>
        </p:nvSpPr>
        <p:spPr>
          <a:xfrm>
            <a:off x="3657600" y="2288440"/>
            <a:ext cx="1828800" cy="1465262"/>
          </a:xfrm>
          <a:ln w="12700" cmpd="sng">
            <a:solidFill>
              <a:srgbClr val="FFFFFF"/>
            </a:solidFill>
          </a:ln>
          <a:effectLst/>
        </p:spPr>
        <p:txBody>
          <a:bodyPr/>
          <a:lstStyle/>
          <a:p>
            <a:r>
              <a:rPr lang="en-US" dirty="0" smtClean="0"/>
              <a:t>Click icon to add picture</a:t>
            </a:r>
            <a:endParaRPr lang="en-US" dirty="0"/>
          </a:p>
        </p:txBody>
      </p:sp>
      <p:sp>
        <p:nvSpPr>
          <p:cNvPr id="37" name="Picture Placeholder 2"/>
          <p:cNvSpPr>
            <a:spLocks noGrp="1"/>
          </p:cNvSpPr>
          <p:nvPr>
            <p:ph type="pic" sz="quarter" idx="51"/>
          </p:nvPr>
        </p:nvSpPr>
        <p:spPr>
          <a:xfrm>
            <a:off x="5486400" y="2288440"/>
            <a:ext cx="1828800" cy="1465262"/>
          </a:xfrm>
          <a:ln w="12700" cmpd="sng">
            <a:solidFill>
              <a:srgbClr val="FFFFFF"/>
            </a:solidFill>
          </a:ln>
          <a:effectLst/>
        </p:spPr>
        <p:txBody>
          <a:bodyPr/>
          <a:lstStyle/>
          <a:p>
            <a:r>
              <a:rPr lang="en-US" dirty="0" smtClean="0"/>
              <a:t>Click icon to add picture</a:t>
            </a:r>
            <a:endParaRPr lang="en-US" dirty="0"/>
          </a:p>
        </p:txBody>
      </p:sp>
      <p:sp>
        <p:nvSpPr>
          <p:cNvPr id="38" name="Picture Placeholder 2"/>
          <p:cNvSpPr>
            <a:spLocks noGrp="1"/>
          </p:cNvSpPr>
          <p:nvPr>
            <p:ph type="pic" sz="quarter" idx="52"/>
          </p:nvPr>
        </p:nvSpPr>
        <p:spPr>
          <a:xfrm>
            <a:off x="7316193" y="2288440"/>
            <a:ext cx="1828800" cy="1465262"/>
          </a:xfrm>
          <a:ln w="12700" cmpd="sng">
            <a:solidFill>
              <a:srgbClr val="FFFFFF"/>
            </a:solidFill>
          </a:ln>
          <a:effectLst/>
        </p:spPr>
        <p:txBody>
          <a:bodyPr/>
          <a:lstStyle/>
          <a:p>
            <a:r>
              <a:rPr lang="en-US" dirty="0" smtClean="0"/>
              <a:t>Click icon to add picture</a:t>
            </a:r>
            <a:endParaRPr lang="en-US" dirty="0"/>
          </a:p>
        </p:txBody>
      </p:sp>
    </p:spTree>
    <p:extLst>
      <p:ext uri="{BB962C8B-B14F-4D97-AF65-F5344CB8AC3E}">
        <p14:creationId xmlns:p14="http://schemas.microsoft.com/office/powerpoint/2010/main" val="71102963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DFRC Blank_Black">
    <p:spTree>
      <p:nvGrpSpPr>
        <p:cNvPr id="1" name=""/>
        <p:cNvGrpSpPr/>
        <p:nvPr/>
      </p:nvGrpSpPr>
      <p:grpSpPr>
        <a:xfrm>
          <a:off x="0" y="0"/>
          <a:ext cx="0" cy="0"/>
          <a:chOff x="0" y="0"/>
          <a:chExt cx="0" cy="0"/>
        </a:xfrm>
      </p:grpSpPr>
      <p:pic>
        <p:nvPicPr>
          <p:cNvPr id="4" name="Picture 3" descr="Description: NASA insignia RGB"/>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160560" y="250345"/>
            <a:ext cx="799465" cy="662305"/>
          </a:xfrm>
          <a:prstGeom prst="rect">
            <a:avLst/>
          </a:prstGeom>
          <a:noFill/>
          <a:ln>
            <a:noFill/>
          </a:ln>
        </p:spPr>
      </p:pic>
      <p:sp>
        <p:nvSpPr>
          <p:cNvPr id="5" name="TextBox 4"/>
          <p:cNvSpPr txBox="1"/>
          <p:nvPr userDrawn="1"/>
        </p:nvSpPr>
        <p:spPr>
          <a:xfrm>
            <a:off x="87235" y="476767"/>
            <a:ext cx="2905834" cy="230832"/>
          </a:xfrm>
          <a:prstGeom prst="rect">
            <a:avLst/>
          </a:prstGeom>
          <a:noFill/>
        </p:spPr>
        <p:txBody>
          <a:bodyPr wrap="square" rtlCol="0">
            <a:spAutoFit/>
          </a:bodyPr>
          <a:lstStyle/>
          <a:p>
            <a:r>
              <a:rPr lang="en-US" sz="900" dirty="0" smtClean="0">
                <a:solidFill>
                  <a:schemeClr val="bg1"/>
                </a:solidFill>
                <a:latin typeface="Helvetica"/>
                <a:cs typeface="Helvetica"/>
              </a:rPr>
              <a:t>National Aeronautics and Space Administration</a:t>
            </a:r>
            <a:endParaRPr lang="en-US" sz="900" dirty="0">
              <a:solidFill>
                <a:schemeClr val="bg1"/>
              </a:solidFill>
              <a:latin typeface="Helvetica"/>
              <a:cs typeface="Helvetica"/>
            </a:endParaRPr>
          </a:p>
        </p:txBody>
      </p:sp>
      <p:sp>
        <p:nvSpPr>
          <p:cNvPr id="6" name="Text Placeholder 5"/>
          <p:cNvSpPr>
            <a:spLocks noGrp="1"/>
          </p:cNvSpPr>
          <p:nvPr>
            <p:ph type="body" sz="quarter" idx="29" hasCustomPrompt="1"/>
          </p:nvPr>
        </p:nvSpPr>
        <p:spPr>
          <a:xfrm>
            <a:off x="450645" y="5682363"/>
            <a:ext cx="8177418" cy="351759"/>
          </a:xfrm>
          <a:prstGeom prst="rect">
            <a:avLst/>
          </a:prstGeom>
        </p:spPr>
        <p:txBody>
          <a:bodyPr>
            <a:noAutofit/>
          </a:bodyPr>
          <a:lstStyle>
            <a:lvl1pPr marL="0" indent="0" algn="l">
              <a:buNone/>
              <a:defRPr sz="1800">
                <a:solidFill>
                  <a:srgbClr val="4973B4"/>
                </a:solidFill>
                <a:latin typeface="Helvetica"/>
                <a:cs typeface="Helvetica"/>
              </a:defRPr>
            </a:lvl1pPr>
          </a:lstStyle>
          <a:p>
            <a:pPr lvl="0"/>
            <a:r>
              <a:rPr lang="en-US" dirty="0" smtClean="0"/>
              <a:t>Author</a:t>
            </a:r>
            <a:endParaRPr lang="en-US" dirty="0"/>
          </a:p>
        </p:txBody>
      </p:sp>
      <p:sp>
        <p:nvSpPr>
          <p:cNvPr id="7" name="Text Placeholder 5"/>
          <p:cNvSpPr>
            <a:spLocks noGrp="1"/>
          </p:cNvSpPr>
          <p:nvPr>
            <p:ph type="body" sz="quarter" idx="30" hasCustomPrompt="1"/>
          </p:nvPr>
        </p:nvSpPr>
        <p:spPr>
          <a:xfrm>
            <a:off x="450645" y="6070109"/>
            <a:ext cx="8177418" cy="340913"/>
          </a:xfrm>
          <a:prstGeom prst="rect">
            <a:avLst/>
          </a:prstGeom>
        </p:spPr>
        <p:txBody>
          <a:bodyPr>
            <a:noAutofit/>
          </a:bodyPr>
          <a:lstStyle>
            <a:lvl1pPr marL="0" indent="0" algn="l">
              <a:buNone/>
              <a:defRPr sz="1600" b="0" i="0">
                <a:solidFill>
                  <a:srgbClr val="4973B4"/>
                </a:solidFill>
                <a:latin typeface="Helvetica Light"/>
                <a:cs typeface="Helvetica Light"/>
              </a:defRPr>
            </a:lvl1pPr>
          </a:lstStyle>
          <a:p>
            <a:pPr lvl="0"/>
            <a:r>
              <a:rPr lang="en-US" dirty="0" smtClean="0"/>
              <a:t>Date</a:t>
            </a:r>
            <a:endParaRPr lang="en-US" dirty="0"/>
          </a:p>
        </p:txBody>
      </p:sp>
      <p:sp>
        <p:nvSpPr>
          <p:cNvPr id="8" name="Text Placeholder 3"/>
          <p:cNvSpPr>
            <a:spLocks noGrp="1"/>
          </p:cNvSpPr>
          <p:nvPr>
            <p:ph type="body" sz="quarter" idx="28" hasCustomPrompt="1"/>
          </p:nvPr>
        </p:nvSpPr>
        <p:spPr>
          <a:xfrm>
            <a:off x="450645" y="4031679"/>
            <a:ext cx="8177418" cy="646331"/>
          </a:xfrm>
          <a:prstGeom prst="rect">
            <a:avLst/>
          </a:prstGeom>
        </p:spPr>
        <p:txBody>
          <a:bodyPr anchor="ctr"/>
          <a:lstStyle>
            <a:lvl1pPr marL="0" indent="0" algn="l">
              <a:buNone/>
              <a:defRPr sz="3600" b="1" i="0" baseline="0">
                <a:solidFill>
                  <a:srgbClr val="4973B4"/>
                </a:solidFill>
                <a:latin typeface="Helvetica"/>
                <a:cs typeface="Helvetica"/>
              </a:defRPr>
            </a:lvl1pPr>
          </a:lstStyle>
          <a:p>
            <a:pPr lvl="0"/>
            <a:r>
              <a:rPr lang="en-US" dirty="0" smtClean="0"/>
              <a:t>Presentation Title</a:t>
            </a:r>
            <a:endParaRPr lang="en-US" dirty="0"/>
          </a:p>
        </p:txBody>
      </p:sp>
      <p:sp>
        <p:nvSpPr>
          <p:cNvPr id="9" name="Text Placeholder 3"/>
          <p:cNvSpPr>
            <a:spLocks noGrp="1"/>
          </p:cNvSpPr>
          <p:nvPr>
            <p:ph type="body" sz="quarter" idx="37" hasCustomPrompt="1"/>
          </p:nvPr>
        </p:nvSpPr>
        <p:spPr>
          <a:xfrm>
            <a:off x="450645" y="4815264"/>
            <a:ext cx="8177418" cy="553998"/>
          </a:xfrm>
          <a:prstGeom prst="rect">
            <a:avLst/>
          </a:prstGeom>
        </p:spPr>
        <p:txBody>
          <a:bodyPr anchor="ctr"/>
          <a:lstStyle>
            <a:lvl1pPr marL="0" indent="0" algn="l">
              <a:buNone/>
              <a:defRPr sz="3000" b="0" i="0" baseline="0">
                <a:solidFill>
                  <a:srgbClr val="4973B4"/>
                </a:solidFill>
                <a:latin typeface="Helvetica"/>
                <a:cs typeface="Helvetica"/>
              </a:defRPr>
            </a:lvl1pPr>
          </a:lstStyle>
          <a:p>
            <a:pPr lvl="0"/>
            <a:r>
              <a:rPr lang="en-US" dirty="0" smtClean="0"/>
              <a:t>Presentation Subtitle</a:t>
            </a:r>
            <a:endParaRPr lang="en-US" dirty="0"/>
          </a:p>
        </p:txBody>
      </p:sp>
      <p:sp>
        <p:nvSpPr>
          <p:cNvPr id="14" name="Picture Placeholder 2"/>
          <p:cNvSpPr>
            <a:spLocks noGrp="1"/>
          </p:cNvSpPr>
          <p:nvPr>
            <p:ph type="pic" sz="quarter" idx="48"/>
          </p:nvPr>
        </p:nvSpPr>
        <p:spPr>
          <a:xfrm>
            <a:off x="0" y="1508685"/>
            <a:ext cx="2286000" cy="1842909"/>
          </a:xfrm>
          <a:ln w="12700" cmpd="sng">
            <a:solidFill>
              <a:srgbClr val="FFFFFF"/>
            </a:solidFill>
          </a:ln>
          <a:effectLst/>
        </p:spPr>
        <p:txBody>
          <a:bodyPr/>
          <a:lstStyle/>
          <a:p>
            <a:r>
              <a:rPr lang="en-US" dirty="0" smtClean="0"/>
              <a:t>Click icon to add picture</a:t>
            </a:r>
            <a:endParaRPr lang="en-US" dirty="0"/>
          </a:p>
        </p:txBody>
      </p:sp>
      <p:sp>
        <p:nvSpPr>
          <p:cNvPr id="29" name="Picture Placeholder 2"/>
          <p:cNvSpPr>
            <a:spLocks noGrp="1"/>
          </p:cNvSpPr>
          <p:nvPr>
            <p:ph type="pic" sz="quarter" idx="49"/>
          </p:nvPr>
        </p:nvSpPr>
        <p:spPr>
          <a:xfrm>
            <a:off x="2286000" y="1508685"/>
            <a:ext cx="2286000" cy="1842909"/>
          </a:xfrm>
          <a:ln w="12700" cmpd="sng">
            <a:solidFill>
              <a:srgbClr val="FFFFFF"/>
            </a:solidFill>
          </a:ln>
          <a:effectLst/>
        </p:spPr>
        <p:txBody>
          <a:bodyPr/>
          <a:lstStyle/>
          <a:p>
            <a:r>
              <a:rPr lang="en-US" dirty="0" smtClean="0"/>
              <a:t>Click icon to add picture</a:t>
            </a:r>
            <a:endParaRPr lang="en-US" dirty="0"/>
          </a:p>
        </p:txBody>
      </p:sp>
      <p:sp>
        <p:nvSpPr>
          <p:cNvPr id="30" name="Picture Placeholder 2"/>
          <p:cNvSpPr>
            <a:spLocks noGrp="1"/>
          </p:cNvSpPr>
          <p:nvPr>
            <p:ph type="pic" sz="quarter" idx="50"/>
          </p:nvPr>
        </p:nvSpPr>
        <p:spPr>
          <a:xfrm>
            <a:off x="4572000" y="1508685"/>
            <a:ext cx="2286000" cy="1842909"/>
          </a:xfrm>
          <a:ln w="12700" cmpd="sng">
            <a:solidFill>
              <a:srgbClr val="FFFFFF"/>
            </a:solidFill>
          </a:ln>
          <a:effectLst/>
        </p:spPr>
        <p:txBody>
          <a:bodyPr/>
          <a:lstStyle/>
          <a:p>
            <a:r>
              <a:rPr lang="en-US" dirty="0" smtClean="0"/>
              <a:t>Click icon to add picture</a:t>
            </a:r>
            <a:endParaRPr lang="en-US" dirty="0"/>
          </a:p>
        </p:txBody>
      </p:sp>
      <p:sp>
        <p:nvSpPr>
          <p:cNvPr id="31" name="Picture Placeholder 2"/>
          <p:cNvSpPr>
            <a:spLocks noGrp="1"/>
          </p:cNvSpPr>
          <p:nvPr>
            <p:ph type="pic" sz="quarter" idx="51"/>
          </p:nvPr>
        </p:nvSpPr>
        <p:spPr>
          <a:xfrm>
            <a:off x="6858000" y="1508685"/>
            <a:ext cx="2286000" cy="1842909"/>
          </a:xfrm>
          <a:ln w="12700" cmpd="sng">
            <a:solidFill>
              <a:srgbClr val="FFFFFF"/>
            </a:solidFill>
          </a:ln>
          <a:effectLst/>
        </p:spPr>
        <p:txBody>
          <a:bodyPr/>
          <a:lstStyle/>
          <a:p>
            <a:r>
              <a:rPr lang="en-US" dirty="0" smtClean="0"/>
              <a:t>Click icon to add picture</a:t>
            </a:r>
            <a:endParaRPr lang="en-US" dirty="0"/>
          </a:p>
        </p:txBody>
      </p:sp>
    </p:spTree>
    <p:extLst>
      <p:ext uri="{BB962C8B-B14F-4D97-AF65-F5344CB8AC3E}">
        <p14:creationId xmlns:p14="http://schemas.microsoft.com/office/powerpoint/2010/main" val="2710002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DFRC Blank_Black">
    <p:spTree>
      <p:nvGrpSpPr>
        <p:cNvPr id="1" name=""/>
        <p:cNvGrpSpPr/>
        <p:nvPr/>
      </p:nvGrpSpPr>
      <p:grpSpPr>
        <a:xfrm>
          <a:off x="0" y="0"/>
          <a:ext cx="0" cy="0"/>
          <a:chOff x="0" y="0"/>
          <a:chExt cx="0" cy="0"/>
        </a:xfrm>
      </p:grpSpPr>
      <p:pic>
        <p:nvPicPr>
          <p:cNvPr id="4" name="Picture 3" descr="Description: NASA insignia RGB"/>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160560" y="250345"/>
            <a:ext cx="799465" cy="662305"/>
          </a:xfrm>
          <a:prstGeom prst="rect">
            <a:avLst/>
          </a:prstGeom>
          <a:noFill/>
          <a:ln>
            <a:noFill/>
          </a:ln>
        </p:spPr>
      </p:pic>
      <p:sp>
        <p:nvSpPr>
          <p:cNvPr id="5" name="TextBox 4"/>
          <p:cNvSpPr txBox="1"/>
          <p:nvPr userDrawn="1"/>
        </p:nvSpPr>
        <p:spPr>
          <a:xfrm>
            <a:off x="87235" y="476767"/>
            <a:ext cx="2905834" cy="230832"/>
          </a:xfrm>
          <a:prstGeom prst="rect">
            <a:avLst/>
          </a:prstGeom>
          <a:noFill/>
        </p:spPr>
        <p:txBody>
          <a:bodyPr wrap="square" rtlCol="0">
            <a:spAutoFit/>
          </a:bodyPr>
          <a:lstStyle/>
          <a:p>
            <a:r>
              <a:rPr lang="en-US" sz="900" dirty="0" smtClean="0">
                <a:solidFill>
                  <a:schemeClr val="bg1"/>
                </a:solidFill>
                <a:latin typeface="Helvetica"/>
                <a:cs typeface="Helvetica"/>
              </a:rPr>
              <a:t>National Aeronautics and Space Administration</a:t>
            </a:r>
            <a:endParaRPr lang="en-US" sz="900" dirty="0">
              <a:solidFill>
                <a:schemeClr val="bg1"/>
              </a:solidFill>
              <a:latin typeface="Helvetica"/>
              <a:cs typeface="Helvetica"/>
            </a:endParaRPr>
          </a:p>
        </p:txBody>
      </p:sp>
      <p:sp>
        <p:nvSpPr>
          <p:cNvPr id="6" name="Text Placeholder 5"/>
          <p:cNvSpPr>
            <a:spLocks noGrp="1"/>
          </p:cNvSpPr>
          <p:nvPr>
            <p:ph type="body" sz="quarter" idx="29" hasCustomPrompt="1"/>
          </p:nvPr>
        </p:nvSpPr>
        <p:spPr>
          <a:xfrm>
            <a:off x="450645" y="5146141"/>
            <a:ext cx="8177418" cy="351759"/>
          </a:xfrm>
          <a:prstGeom prst="rect">
            <a:avLst/>
          </a:prstGeom>
        </p:spPr>
        <p:txBody>
          <a:bodyPr>
            <a:noAutofit/>
          </a:bodyPr>
          <a:lstStyle>
            <a:lvl1pPr marL="0" indent="0" algn="l">
              <a:buNone/>
              <a:defRPr sz="1800">
                <a:solidFill>
                  <a:srgbClr val="FFFFFF"/>
                </a:solidFill>
                <a:latin typeface="Helvetica"/>
                <a:cs typeface="Helvetica"/>
              </a:defRPr>
            </a:lvl1pPr>
          </a:lstStyle>
          <a:p>
            <a:pPr lvl="0"/>
            <a:r>
              <a:rPr lang="en-US" dirty="0" smtClean="0"/>
              <a:t>Author</a:t>
            </a:r>
            <a:endParaRPr lang="en-US" dirty="0"/>
          </a:p>
        </p:txBody>
      </p:sp>
      <p:sp>
        <p:nvSpPr>
          <p:cNvPr id="7" name="Text Placeholder 5"/>
          <p:cNvSpPr>
            <a:spLocks noGrp="1"/>
          </p:cNvSpPr>
          <p:nvPr>
            <p:ph type="body" sz="quarter" idx="30" hasCustomPrompt="1"/>
          </p:nvPr>
        </p:nvSpPr>
        <p:spPr>
          <a:xfrm>
            <a:off x="450645" y="5533887"/>
            <a:ext cx="8177418" cy="340913"/>
          </a:xfrm>
          <a:prstGeom prst="rect">
            <a:avLst/>
          </a:prstGeom>
        </p:spPr>
        <p:txBody>
          <a:bodyPr>
            <a:noAutofit/>
          </a:bodyPr>
          <a:lstStyle>
            <a:lvl1pPr marL="0" indent="0" algn="l">
              <a:buNone/>
              <a:defRPr sz="1600" b="0" i="0">
                <a:solidFill>
                  <a:srgbClr val="FFFFFF"/>
                </a:solidFill>
                <a:latin typeface="Helvetica Light"/>
                <a:cs typeface="Helvetica Light"/>
              </a:defRPr>
            </a:lvl1pPr>
          </a:lstStyle>
          <a:p>
            <a:pPr lvl="0"/>
            <a:r>
              <a:rPr lang="en-US" dirty="0" smtClean="0"/>
              <a:t>Date</a:t>
            </a:r>
            <a:endParaRPr lang="en-US" dirty="0"/>
          </a:p>
        </p:txBody>
      </p:sp>
      <p:sp>
        <p:nvSpPr>
          <p:cNvPr id="8" name="Text Placeholder 3"/>
          <p:cNvSpPr>
            <a:spLocks noGrp="1"/>
          </p:cNvSpPr>
          <p:nvPr>
            <p:ph type="body" sz="quarter" idx="28" hasCustomPrompt="1"/>
          </p:nvPr>
        </p:nvSpPr>
        <p:spPr>
          <a:xfrm>
            <a:off x="450645" y="3495457"/>
            <a:ext cx="8177418" cy="646331"/>
          </a:xfrm>
          <a:prstGeom prst="rect">
            <a:avLst/>
          </a:prstGeom>
        </p:spPr>
        <p:txBody>
          <a:bodyPr anchor="ctr"/>
          <a:lstStyle>
            <a:lvl1pPr marL="0" indent="0" algn="l">
              <a:buNone/>
              <a:defRPr sz="3600" b="1" i="0" baseline="0">
                <a:solidFill>
                  <a:srgbClr val="FFFFFF"/>
                </a:solidFill>
                <a:latin typeface="Helvetica"/>
                <a:cs typeface="Helvetica"/>
              </a:defRPr>
            </a:lvl1pPr>
          </a:lstStyle>
          <a:p>
            <a:pPr lvl="0"/>
            <a:r>
              <a:rPr lang="en-US" dirty="0" smtClean="0"/>
              <a:t>Presentation Title</a:t>
            </a:r>
            <a:endParaRPr lang="en-US" dirty="0"/>
          </a:p>
        </p:txBody>
      </p:sp>
      <p:sp>
        <p:nvSpPr>
          <p:cNvPr id="9" name="Text Placeholder 3"/>
          <p:cNvSpPr>
            <a:spLocks noGrp="1"/>
          </p:cNvSpPr>
          <p:nvPr>
            <p:ph type="body" sz="quarter" idx="37" hasCustomPrompt="1"/>
          </p:nvPr>
        </p:nvSpPr>
        <p:spPr>
          <a:xfrm>
            <a:off x="450645" y="4279042"/>
            <a:ext cx="8177418" cy="553998"/>
          </a:xfrm>
          <a:prstGeom prst="rect">
            <a:avLst/>
          </a:prstGeom>
        </p:spPr>
        <p:txBody>
          <a:bodyPr anchor="ctr"/>
          <a:lstStyle>
            <a:lvl1pPr marL="0" indent="0" algn="l">
              <a:buNone/>
              <a:defRPr sz="3000" b="0" i="0" baseline="0">
                <a:solidFill>
                  <a:srgbClr val="FFFFFF"/>
                </a:solidFill>
                <a:latin typeface="Helvetica"/>
                <a:cs typeface="Helvetica"/>
              </a:defRPr>
            </a:lvl1pPr>
          </a:lstStyle>
          <a:p>
            <a:pPr lvl="0"/>
            <a:r>
              <a:rPr lang="en-US" dirty="0" smtClean="0"/>
              <a:t>Presentation Subtitle</a:t>
            </a:r>
            <a:endParaRPr lang="en-US" dirty="0"/>
          </a:p>
        </p:txBody>
      </p:sp>
      <p:sp>
        <p:nvSpPr>
          <p:cNvPr id="14" name="Picture Placeholder 2"/>
          <p:cNvSpPr>
            <a:spLocks noGrp="1"/>
          </p:cNvSpPr>
          <p:nvPr>
            <p:ph type="pic" sz="quarter" idx="48"/>
          </p:nvPr>
        </p:nvSpPr>
        <p:spPr>
          <a:xfrm>
            <a:off x="0" y="1290975"/>
            <a:ext cx="2286000" cy="1842909"/>
          </a:xfrm>
          <a:ln w="12700" cmpd="sng">
            <a:solidFill>
              <a:srgbClr val="FFFFFF"/>
            </a:solidFill>
          </a:ln>
          <a:effectLst/>
        </p:spPr>
        <p:txBody>
          <a:bodyPr/>
          <a:lstStyle/>
          <a:p>
            <a:r>
              <a:rPr lang="en-US" dirty="0" smtClean="0"/>
              <a:t>Click icon to add picture</a:t>
            </a:r>
            <a:endParaRPr lang="en-US" dirty="0"/>
          </a:p>
        </p:txBody>
      </p:sp>
      <p:sp>
        <p:nvSpPr>
          <p:cNvPr id="15" name="Picture Placeholder 2"/>
          <p:cNvSpPr>
            <a:spLocks noGrp="1"/>
          </p:cNvSpPr>
          <p:nvPr>
            <p:ph type="pic" sz="quarter" idx="49"/>
          </p:nvPr>
        </p:nvSpPr>
        <p:spPr>
          <a:xfrm>
            <a:off x="2286000" y="1290975"/>
            <a:ext cx="2286000" cy="1842909"/>
          </a:xfrm>
          <a:ln w="12700" cmpd="sng">
            <a:solidFill>
              <a:srgbClr val="FFFFFF"/>
            </a:solidFill>
          </a:ln>
          <a:effectLst/>
        </p:spPr>
        <p:txBody>
          <a:bodyPr/>
          <a:lstStyle/>
          <a:p>
            <a:r>
              <a:rPr lang="en-US" dirty="0" smtClean="0"/>
              <a:t>Click icon to add picture</a:t>
            </a:r>
            <a:endParaRPr lang="en-US" dirty="0"/>
          </a:p>
        </p:txBody>
      </p:sp>
      <p:sp>
        <p:nvSpPr>
          <p:cNvPr id="16" name="Picture Placeholder 2"/>
          <p:cNvSpPr>
            <a:spLocks noGrp="1"/>
          </p:cNvSpPr>
          <p:nvPr>
            <p:ph type="pic" sz="quarter" idx="50"/>
          </p:nvPr>
        </p:nvSpPr>
        <p:spPr>
          <a:xfrm>
            <a:off x="4572000" y="1290975"/>
            <a:ext cx="2286000" cy="1842909"/>
          </a:xfrm>
          <a:ln w="12700" cmpd="sng">
            <a:solidFill>
              <a:srgbClr val="FFFFFF"/>
            </a:solidFill>
          </a:ln>
          <a:effectLst/>
        </p:spPr>
        <p:txBody>
          <a:bodyPr/>
          <a:lstStyle/>
          <a:p>
            <a:r>
              <a:rPr lang="en-US" dirty="0" smtClean="0"/>
              <a:t>Click icon to add picture</a:t>
            </a:r>
            <a:endParaRPr lang="en-US" dirty="0"/>
          </a:p>
        </p:txBody>
      </p:sp>
      <p:sp>
        <p:nvSpPr>
          <p:cNvPr id="17" name="Picture Placeholder 2"/>
          <p:cNvSpPr>
            <a:spLocks noGrp="1"/>
          </p:cNvSpPr>
          <p:nvPr>
            <p:ph type="pic" sz="quarter" idx="51"/>
          </p:nvPr>
        </p:nvSpPr>
        <p:spPr>
          <a:xfrm>
            <a:off x="6858000" y="1290975"/>
            <a:ext cx="2286000" cy="1842909"/>
          </a:xfrm>
          <a:ln w="12700" cmpd="sng">
            <a:solidFill>
              <a:srgbClr val="FFFFFF"/>
            </a:solidFill>
          </a:ln>
          <a:effectLst/>
        </p:spPr>
        <p:txBody>
          <a:bodyPr/>
          <a:lstStyle/>
          <a:p>
            <a:r>
              <a:rPr lang="en-US" dirty="0" smtClean="0"/>
              <a:t>Click icon to add picture</a:t>
            </a:r>
            <a:endParaRPr lang="en-US" dirty="0"/>
          </a:p>
        </p:txBody>
      </p:sp>
    </p:spTree>
    <p:extLst>
      <p:ext uri="{BB962C8B-B14F-4D97-AF65-F5344CB8AC3E}">
        <p14:creationId xmlns:p14="http://schemas.microsoft.com/office/powerpoint/2010/main" val="3422075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DFRC Blank_Black">
    <p:spTree>
      <p:nvGrpSpPr>
        <p:cNvPr id="1" name=""/>
        <p:cNvGrpSpPr/>
        <p:nvPr/>
      </p:nvGrpSpPr>
      <p:grpSpPr>
        <a:xfrm>
          <a:off x="0" y="0"/>
          <a:ext cx="0" cy="0"/>
          <a:chOff x="0" y="0"/>
          <a:chExt cx="0" cy="0"/>
        </a:xfrm>
      </p:grpSpPr>
      <p:pic>
        <p:nvPicPr>
          <p:cNvPr id="4" name="Picture 3" descr="Description: NASA insignia RGB"/>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160560" y="250345"/>
            <a:ext cx="799465" cy="662305"/>
          </a:xfrm>
          <a:prstGeom prst="rect">
            <a:avLst/>
          </a:prstGeom>
          <a:noFill/>
          <a:ln>
            <a:noFill/>
          </a:ln>
        </p:spPr>
      </p:pic>
      <p:sp>
        <p:nvSpPr>
          <p:cNvPr id="5" name="TextBox 4"/>
          <p:cNvSpPr txBox="1"/>
          <p:nvPr userDrawn="1"/>
        </p:nvSpPr>
        <p:spPr>
          <a:xfrm>
            <a:off x="87235" y="476767"/>
            <a:ext cx="2905834" cy="230832"/>
          </a:xfrm>
          <a:prstGeom prst="rect">
            <a:avLst/>
          </a:prstGeom>
          <a:noFill/>
        </p:spPr>
        <p:txBody>
          <a:bodyPr wrap="square" rtlCol="0">
            <a:spAutoFit/>
          </a:bodyPr>
          <a:lstStyle/>
          <a:p>
            <a:r>
              <a:rPr lang="en-US" sz="900" dirty="0" smtClean="0">
                <a:solidFill>
                  <a:schemeClr val="bg1"/>
                </a:solidFill>
                <a:latin typeface="Helvetica"/>
                <a:cs typeface="Helvetica"/>
              </a:rPr>
              <a:t>National Aeronautics and Space Administration</a:t>
            </a:r>
            <a:endParaRPr lang="en-US" sz="900" dirty="0">
              <a:solidFill>
                <a:schemeClr val="bg1"/>
              </a:solidFill>
              <a:latin typeface="Helvetica"/>
              <a:cs typeface="Helvetica"/>
            </a:endParaRPr>
          </a:p>
        </p:txBody>
      </p:sp>
      <p:sp>
        <p:nvSpPr>
          <p:cNvPr id="6" name="Text Placeholder 5"/>
          <p:cNvSpPr>
            <a:spLocks noGrp="1"/>
          </p:cNvSpPr>
          <p:nvPr>
            <p:ph type="body" sz="quarter" idx="29" hasCustomPrompt="1"/>
          </p:nvPr>
        </p:nvSpPr>
        <p:spPr>
          <a:xfrm>
            <a:off x="450645" y="5146141"/>
            <a:ext cx="8177418" cy="351759"/>
          </a:xfrm>
          <a:prstGeom prst="rect">
            <a:avLst/>
          </a:prstGeom>
        </p:spPr>
        <p:txBody>
          <a:bodyPr>
            <a:noAutofit/>
          </a:bodyPr>
          <a:lstStyle>
            <a:lvl1pPr marL="0" indent="0" algn="l">
              <a:buNone/>
              <a:defRPr sz="1800">
                <a:solidFill>
                  <a:srgbClr val="FFFFFF"/>
                </a:solidFill>
                <a:latin typeface="Helvetica"/>
                <a:cs typeface="Helvetica"/>
              </a:defRPr>
            </a:lvl1pPr>
          </a:lstStyle>
          <a:p>
            <a:pPr lvl="0"/>
            <a:r>
              <a:rPr lang="en-US" dirty="0" smtClean="0"/>
              <a:t>Author</a:t>
            </a:r>
            <a:endParaRPr lang="en-US" dirty="0"/>
          </a:p>
        </p:txBody>
      </p:sp>
      <p:sp>
        <p:nvSpPr>
          <p:cNvPr id="7" name="Text Placeholder 5"/>
          <p:cNvSpPr>
            <a:spLocks noGrp="1"/>
          </p:cNvSpPr>
          <p:nvPr>
            <p:ph type="body" sz="quarter" idx="30" hasCustomPrompt="1"/>
          </p:nvPr>
        </p:nvSpPr>
        <p:spPr>
          <a:xfrm>
            <a:off x="450645" y="5533887"/>
            <a:ext cx="8177418" cy="340913"/>
          </a:xfrm>
          <a:prstGeom prst="rect">
            <a:avLst/>
          </a:prstGeom>
        </p:spPr>
        <p:txBody>
          <a:bodyPr>
            <a:noAutofit/>
          </a:bodyPr>
          <a:lstStyle>
            <a:lvl1pPr marL="0" indent="0" algn="l">
              <a:buNone/>
              <a:defRPr sz="1600" b="0" i="0">
                <a:solidFill>
                  <a:srgbClr val="FFFFFF"/>
                </a:solidFill>
                <a:latin typeface="Helvetica Light"/>
                <a:cs typeface="Helvetica Light"/>
              </a:defRPr>
            </a:lvl1pPr>
          </a:lstStyle>
          <a:p>
            <a:pPr lvl="0"/>
            <a:r>
              <a:rPr lang="en-US" dirty="0" smtClean="0"/>
              <a:t>Date</a:t>
            </a:r>
            <a:endParaRPr lang="en-US" dirty="0"/>
          </a:p>
        </p:txBody>
      </p:sp>
      <p:sp>
        <p:nvSpPr>
          <p:cNvPr id="8" name="Text Placeholder 3"/>
          <p:cNvSpPr>
            <a:spLocks noGrp="1"/>
          </p:cNvSpPr>
          <p:nvPr>
            <p:ph type="body" sz="quarter" idx="28" hasCustomPrompt="1"/>
          </p:nvPr>
        </p:nvSpPr>
        <p:spPr>
          <a:xfrm>
            <a:off x="450645" y="3495457"/>
            <a:ext cx="8177418" cy="646331"/>
          </a:xfrm>
          <a:prstGeom prst="rect">
            <a:avLst/>
          </a:prstGeom>
        </p:spPr>
        <p:txBody>
          <a:bodyPr anchor="ctr"/>
          <a:lstStyle>
            <a:lvl1pPr marL="0" indent="0" algn="l">
              <a:buNone/>
              <a:defRPr sz="3600" b="1" i="0" baseline="0">
                <a:solidFill>
                  <a:srgbClr val="FFFFFF"/>
                </a:solidFill>
                <a:latin typeface="Helvetica"/>
                <a:cs typeface="Helvetica"/>
              </a:defRPr>
            </a:lvl1pPr>
          </a:lstStyle>
          <a:p>
            <a:pPr lvl="0"/>
            <a:r>
              <a:rPr lang="en-US" dirty="0" smtClean="0"/>
              <a:t>Presentation Title</a:t>
            </a:r>
            <a:endParaRPr lang="en-US" dirty="0"/>
          </a:p>
        </p:txBody>
      </p:sp>
      <p:sp>
        <p:nvSpPr>
          <p:cNvPr id="9" name="Text Placeholder 3"/>
          <p:cNvSpPr>
            <a:spLocks noGrp="1"/>
          </p:cNvSpPr>
          <p:nvPr>
            <p:ph type="body" sz="quarter" idx="37" hasCustomPrompt="1"/>
          </p:nvPr>
        </p:nvSpPr>
        <p:spPr>
          <a:xfrm>
            <a:off x="450645" y="4279042"/>
            <a:ext cx="8177418" cy="553998"/>
          </a:xfrm>
          <a:prstGeom prst="rect">
            <a:avLst/>
          </a:prstGeom>
        </p:spPr>
        <p:txBody>
          <a:bodyPr anchor="ctr"/>
          <a:lstStyle>
            <a:lvl1pPr marL="0" indent="0" algn="l">
              <a:buNone/>
              <a:defRPr sz="3000" b="0" i="0" baseline="0">
                <a:solidFill>
                  <a:srgbClr val="FFFFFF"/>
                </a:solidFill>
                <a:latin typeface="Helvetica"/>
                <a:cs typeface="Helvetica"/>
              </a:defRPr>
            </a:lvl1pPr>
          </a:lstStyle>
          <a:p>
            <a:pPr lvl="0"/>
            <a:r>
              <a:rPr lang="en-US" dirty="0" smtClean="0"/>
              <a:t>Presentation Subtitle</a:t>
            </a:r>
            <a:endParaRPr lang="en-US" dirty="0"/>
          </a:p>
        </p:txBody>
      </p:sp>
      <p:sp>
        <p:nvSpPr>
          <p:cNvPr id="14" name="Picture Placeholder 2"/>
          <p:cNvSpPr>
            <a:spLocks noGrp="1"/>
          </p:cNvSpPr>
          <p:nvPr>
            <p:ph type="pic" sz="quarter" idx="48"/>
          </p:nvPr>
        </p:nvSpPr>
        <p:spPr>
          <a:xfrm>
            <a:off x="0" y="1303070"/>
            <a:ext cx="2286000" cy="1842909"/>
          </a:xfrm>
          <a:ln w="12700" cmpd="sng">
            <a:solidFill>
              <a:srgbClr val="FFFFFF"/>
            </a:solidFill>
          </a:ln>
          <a:effectLst/>
        </p:spPr>
        <p:txBody>
          <a:bodyPr/>
          <a:lstStyle/>
          <a:p>
            <a:r>
              <a:rPr lang="en-US" dirty="0" smtClean="0"/>
              <a:t>Click icon to add picture</a:t>
            </a:r>
            <a:endParaRPr lang="en-US" dirty="0"/>
          </a:p>
        </p:txBody>
      </p:sp>
      <p:sp>
        <p:nvSpPr>
          <p:cNvPr id="15" name="Picture Placeholder 2"/>
          <p:cNvSpPr>
            <a:spLocks noGrp="1"/>
          </p:cNvSpPr>
          <p:nvPr>
            <p:ph type="pic" sz="quarter" idx="49"/>
          </p:nvPr>
        </p:nvSpPr>
        <p:spPr>
          <a:xfrm>
            <a:off x="2286000" y="1303070"/>
            <a:ext cx="2286000" cy="1842909"/>
          </a:xfrm>
          <a:ln w="12700" cmpd="sng">
            <a:solidFill>
              <a:srgbClr val="FFFFFF"/>
            </a:solidFill>
          </a:ln>
          <a:effectLst/>
        </p:spPr>
        <p:txBody>
          <a:bodyPr/>
          <a:lstStyle/>
          <a:p>
            <a:r>
              <a:rPr lang="en-US" dirty="0" smtClean="0"/>
              <a:t>Click icon to add picture</a:t>
            </a:r>
            <a:endParaRPr lang="en-US" dirty="0"/>
          </a:p>
        </p:txBody>
      </p:sp>
      <p:sp>
        <p:nvSpPr>
          <p:cNvPr id="16" name="Picture Placeholder 2"/>
          <p:cNvSpPr>
            <a:spLocks noGrp="1"/>
          </p:cNvSpPr>
          <p:nvPr>
            <p:ph type="pic" sz="quarter" idx="50"/>
          </p:nvPr>
        </p:nvSpPr>
        <p:spPr>
          <a:xfrm>
            <a:off x="4572000" y="1303070"/>
            <a:ext cx="2286000" cy="1842909"/>
          </a:xfrm>
          <a:ln w="12700" cmpd="sng">
            <a:solidFill>
              <a:srgbClr val="FFFFFF"/>
            </a:solidFill>
          </a:ln>
          <a:effectLst/>
        </p:spPr>
        <p:txBody>
          <a:bodyPr/>
          <a:lstStyle/>
          <a:p>
            <a:r>
              <a:rPr lang="en-US" dirty="0" smtClean="0"/>
              <a:t>Click icon to add picture</a:t>
            </a:r>
            <a:endParaRPr lang="en-US" dirty="0"/>
          </a:p>
        </p:txBody>
      </p:sp>
      <p:sp>
        <p:nvSpPr>
          <p:cNvPr id="17" name="Picture Placeholder 2"/>
          <p:cNvSpPr>
            <a:spLocks noGrp="1"/>
          </p:cNvSpPr>
          <p:nvPr>
            <p:ph type="pic" sz="quarter" idx="51"/>
          </p:nvPr>
        </p:nvSpPr>
        <p:spPr>
          <a:xfrm>
            <a:off x="6858000" y="1303070"/>
            <a:ext cx="2286000" cy="1842909"/>
          </a:xfrm>
          <a:ln w="12700" cmpd="sng">
            <a:solidFill>
              <a:srgbClr val="FFFFFF"/>
            </a:solidFill>
          </a:ln>
          <a:effectLst/>
        </p:spPr>
        <p:txBody>
          <a:bodyPr/>
          <a:lstStyle/>
          <a:p>
            <a:r>
              <a:rPr lang="en-US" dirty="0" smtClean="0"/>
              <a:t>Click icon to add picture</a:t>
            </a:r>
            <a:endParaRPr lang="en-US" dirty="0"/>
          </a:p>
        </p:txBody>
      </p:sp>
    </p:spTree>
    <p:extLst>
      <p:ext uri="{BB962C8B-B14F-4D97-AF65-F5344CB8AC3E}">
        <p14:creationId xmlns:p14="http://schemas.microsoft.com/office/powerpoint/2010/main" val="3516943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17" name="Picture 16" descr="PPTskyBackground_standard"/>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1" name="Text Placeholder 1"/>
          <p:cNvSpPr>
            <a:spLocks noGrp="1"/>
          </p:cNvSpPr>
          <p:nvPr>
            <p:ph type="body" sz="quarter" idx="29" hasCustomPrompt="1"/>
          </p:nvPr>
        </p:nvSpPr>
        <p:spPr>
          <a:xfrm>
            <a:off x="450645" y="5087475"/>
            <a:ext cx="8177418" cy="400110"/>
          </a:xfrm>
        </p:spPr>
        <p:txBody>
          <a:bodyPr/>
          <a:lstStyle>
            <a:lvl1pPr marL="0" indent="0">
              <a:buNone/>
              <a:defRPr>
                <a:solidFill>
                  <a:srgbClr val="132C5C"/>
                </a:solidFill>
              </a:defRPr>
            </a:lvl1pPr>
          </a:lstStyle>
          <a:p>
            <a:r>
              <a:rPr lang="en-US" sz="2000" b="1" dirty="0" smtClean="0"/>
              <a:t>Author</a:t>
            </a:r>
            <a:endParaRPr lang="en-US" sz="2000" dirty="0" smtClean="0"/>
          </a:p>
        </p:txBody>
      </p:sp>
      <p:sp>
        <p:nvSpPr>
          <p:cNvPr id="12" name="Text Placeholder 2"/>
          <p:cNvSpPr>
            <a:spLocks noGrp="1"/>
          </p:cNvSpPr>
          <p:nvPr>
            <p:ph type="body" sz="quarter" idx="30" hasCustomPrompt="1"/>
          </p:nvPr>
        </p:nvSpPr>
        <p:spPr>
          <a:xfrm>
            <a:off x="450645" y="6003908"/>
            <a:ext cx="8177418" cy="369332"/>
          </a:xfrm>
        </p:spPr>
        <p:txBody>
          <a:bodyPr/>
          <a:lstStyle>
            <a:lvl1pPr marL="0" indent="0">
              <a:buNone/>
              <a:defRPr>
                <a:solidFill>
                  <a:srgbClr val="132C5C"/>
                </a:solidFill>
              </a:defRPr>
            </a:lvl1pPr>
          </a:lstStyle>
          <a:p>
            <a:r>
              <a:rPr lang="en-US" sz="1800" dirty="0" smtClean="0"/>
              <a:t>Month, Year</a:t>
            </a:r>
            <a:endParaRPr lang="en-US" sz="1800" dirty="0"/>
          </a:p>
        </p:txBody>
      </p:sp>
      <p:sp>
        <p:nvSpPr>
          <p:cNvPr id="13" name="Text Placeholder 3"/>
          <p:cNvSpPr>
            <a:spLocks noGrp="1"/>
          </p:cNvSpPr>
          <p:nvPr>
            <p:ph type="body" sz="quarter" idx="28" hasCustomPrompt="1"/>
          </p:nvPr>
        </p:nvSpPr>
        <p:spPr>
          <a:xfrm>
            <a:off x="1680005" y="588330"/>
            <a:ext cx="6948058" cy="646331"/>
          </a:xfrm>
        </p:spPr>
        <p:txBody>
          <a:bodyPr/>
          <a:lstStyle>
            <a:lvl1pPr marL="0" indent="0">
              <a:buNone/>
              <a:defRPr sz="3600" b="1">
                <a:solidFill>
                  <a:srgbClr val="132C5C"/>
                </a:solidFill>
              </a:defRPr>
            </a:lvl1pPr>
          </a:lstStyle>
          <a:p>
            <a:r>
              <a:rPr lang="en-US" dirty="0" smtClean="0"/>
              <a:t>Presentation Title</a:t>
            </a:r>
            <a:endParaRPr lang="en-US" dirty="0"/>
          </a:p>
        </p:txBody>
      </p:sp>
      <p:sp>
        <p:nvSpPr>
          <p:cNvPr id="14" name="Text Placeholder 4"/>
          <p:cNvSpPr>
            <a:spLocks noGrp="1"/>
          </p:cNvSpPr>
          <p:nvPr>
            <p:ph type="body" sz="quarter" idx="37" hasCustomPrompt="1"/>
          </p:nvPr>
        </p:nvSpPr>
        <p:spPr>
          <a:xfrm>
            <a:off x="1680005" y="1187560"/>
            <a:ext cx="6948058" cy="553998"/>
          </a:xfrm>
        </p:spPr>
        <p:txBody>
          <a:bodyPr/>
          <a:lstStyle>
            <a:lvl1pPr marL="0" indent="0">
              <a:buNone/>
              <a:defRPr sz="3000">
                <a:solidFill>
                  <a:srgbClr val="132C5C"/>
                </a:solidFill>
              </a:defRPr>
            </a:lvl1pPr>
          </a:lstStyle>
          <a:p>
            <a:r>
              <a:rPr lang="en-US" dirty="0" smtClean="0"/>
              <a:t>Presentation Subtitle</a:t>
            </a:r>
            <a:endParaRPr lang="en-US" dirty="0"/>
          </a:p>
        </p:txBody>
      </p:sp>
      <p:pic>
        <p:nvPicPr>
          <p:cNvPr id="15" name="Picture 14" descr="Armstrong logo color.eps"/>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367032" y="472654"/>
            <a:ext cx="1226241" cy="1153467"/>
          </a:xfrm>
          <a:prstGeom prst="rect">
            <a:avLst/>
          </a:prstGeom>
        </p:spPr>
      </p:pic>
      <p:sp>
        <p:nvSpPr>
          <p:cNvPr id="16" name="Text Placeholder 1"/>
          <p:cNvSpPr>
            <a:spLocks noGrp="1"/>
          </p:cNvSpPr>
          <p:nvPr>
            <p:ph type="body" sz="quarter" idx="43" hasCustomPrompt="1"/>
          </p:nvPr>
        </p:nvSpPr>
        <p:spPr>
          <a:xfrm>
            <a:off x="450645" y="5494254"/>
            <a:ext cx="8177418" cy="400110"/>
          </a:xfrm>
        </p:spPr>
        <p:txBody>
          <a:bodyPr/>
          <a:lstStyle>
            <a:lvl1pPr marL="0" indent="0">
              <a:buNone/>
              <a:defRPr>
                <a:solidFill>
                  <a:srgbClr val="132C5C"/>
                </a:solidFill>
              </a:defRPr>
            </a:lvl1pPr>
          </a:lstStyle>
          <a:p>
            <a:r>
              <a:rPr lang="en-US" sz="2000" dirty="0" smtClean="0"/>
              <a:t>Author Title</a:t>
            </a:r>
          </a:p>
        </p:txBody>
      </p:sp>
      <p:sp>
        <p:nvSpPr>
          <p:cNvPr id="26" name="Picture Placeholder 2"/>
          <p:cNvSpPr>
            <a:spLocks noGrp="1"/>
          </p:cNvSpPr>
          <p:nvPr>
            <p:ph type="pic" sz="quarter" idx="48"/>
          </p:nvPr>
        </p:nvSpPr>
        <p:spPr>
          <a:xfrm>
            <a:off x="0" y="2452095"/>
            <a:ext cx="2286000" cy="1842909"/>
          </a:xfrm>
          <a:ln w="12700" cmpd="sng">
            <a:solidFill>
              <a:srgbClr val="FFFFFF"/>
            </a:solidFill>
          </a:ln>
          <a:effectLst/>
        </p:spPr>
        <p:txBody>
          <a:bodyPr/>
          <a:lstStyle/>
          <a:p>
            <a:r>
              <a:rPr lang="en-US" dirty="0" smtClean="0"/>
              <a:t>Click icon to add picture</a:t>
            </a:r>
            <a:endParaRPr lang="en-US" dirty="0"/>
          </a:p>
        </p:txBody>
      </p:sp>
      <p:sp>
        <p:nvSpPr>
          <p:cNvPr id="27" name="Picture Placeholder 2"/>
          <p:cNvSpPr>
            <a:spLocks noGrp="1"/>
          </p:cNvSpPr>
          <p:nvPr>
            <p:ph type="pic" sz="quarter" idx="49"/>
          </p:nvPr>
        </p:nvSpPr>
        <p:spPr>
          <a:xfrm>
            <a:off x="2286000" y="2452095"/>
            <a:ext cx="2286000" cy="1842909"/>
          </a:xfrm>
          <a:ln w="12700" cmpd="sng">
            <a:solidFill>
              <a:srgbClr val="FFFFFF"/>
            </a:solidFill>
          </a:ln>
          <a:effectLst/>
        </p:spPr>
        <p:txBody>
          <a:bodyPr/>
          <a:lstStyle/>
          <a:p>
            <a:r>
              <a:rPr lang="en-US" dirty="0" smtClean="0"/>
              <a:t>Click icon to add picture</a:t>
            </a:r>
            <a:endParaRPr lang="en-US" dirty="0"/>
          </a:p>
        </p:txBody>
      </p:sp>
      <p:sp>
        <p:nvSpPr>
          <p:cNvPr id="28" name="Picture Placeholder 2"/>
          <p:cNvSpPr>
            <a:spLocks noGrp="1"/>
          </p:cNvSpPr>
          <p:nvPr>
            <p:ph type="pic" sz="quarter" idx="50"/>
          </p:nvPr>
        </p:nvSpPr>
        <p:spPr>
          <a:xfrm>
            <a:off x="4572000" y="2452095"/>
            <a:ext cx="2286000" cy="1842909"/>
          </a:xfrm>
          <a:ln w="12700" cmpd="sng">
            <a:solidFill>
              <a:srgbClr val="FFFFFF"/>
            </a:solidFill>
          </a:ln>
          <a:effectLst/>
        </p:spPr>
        <p:txBody>
          <a:bodyPr/>
          <a:lstStyle/>
          <a:p>
            <a:r>
              <a:rPr lang="en-US" dirty="0" smtClean="0"/>
              <a:t>Click icon to add picture</a:t>
            </a:r>
            <a:endParaRPr lang="en-US" dirty="0"/>
          </a:p>
        </p:txBody>
      </p:sp>
      <p:sp>
        <p:nvSpPr>
          <p:cNvPr id="29" name="Picture Placeholder 2"/>
          <p:cNvSpPr>
            <a:spLocks noGrp="1"/>
          </p:cNvSpPr>
          <p:nvPr>
            <p:ph type="pic" sz="quarter" idx="51"/>
          </p:nvPr>
        </p:nvSpPr>
        <p:spPr>
          <a:xfrm>
            <a:off x="6858000" y="2452095"/>
            <a:ext cx="2286000" cy="1842909"/>
          </a:xfrm>
          <a:ln w="12700" cmpd="sng">
            <a:solidFill>
              <a:srgbClr val="FFFFFF"/>
            </a:solidFill>
          </a:ln>
          <a:effectLst/>
        </p:spPr>
        <p:txBody>
          <a:bodyPr/>
          <a:lstStyle/>
          <a:p>
            <a:r>
              <a:rPr lang="en-US" dirty="0" smtClean="0"/>
              <a:t>Click icon to add picture</a:t>
            </a:r>
            <a:endParaRPr lang="en-US" dirty="0"/>
          </a:p>
        </p:txBody>
      </p:sp>
    </p:spTree>
    <p:extLst>
      <p:ext uri="{BB962C8B-B14F-4D97-AF65-F5344CB8AC3E}">
        <p14:creationId xmlns:p14="http://schemas.microsoft.com/office/powerpoint/2010/main" val="4134158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9" name="Text Placeholder 1"/>
          <p:cNvSpPr>
            <a:spLocks noGrp="1"/>
          </p:cNvSpPr>
          <p:nvPr>
            <p:ph type="body" sz="quarter" idx="29" hasCustomPrompt="1"/>
          </p:nvPr>
        </p:nvSpPr>
        <p:spPr>
          <a:xfrm>
            <a:off x="450645" y="4494813"/>
            <a:ext cx="8177418" cy="400110"/>
          </a:xfrm>
        </p:spPr>
        <p:txBody>
          <a:bodyPr/>
          <a:lstStyle>
            <a:lvl1pPr marL="0" indent="0">
              <a:buNone/>
              <a:defRPr>
                <a:solidFill>
                  <a:srgbClr val="FFFFFF"/>
                </a:solidFill>
              </a:defRPr>
            </a:lvl1pPr>
          </a:lstStyle>
          <a:p>
            <a:r>
              <a:rPr lang="en-US" sz="2000" b="1" dirty="0" smtClean="0"/>
              <a:t>Author</a:t>
            </a:r>
            <a:endParaRPr lang="en-US" sz="2000" dirty="0" smtClean="0"/>
          </a:p>
        </p:txBody>
      </p:sp>
      <p:sp>
        <p:nvSpPr>
          <p:cNvPr id="10" name="Text Placeholder 2"/>
          <p:cNvSpPr>
            <a:spLocks noGrp="1"/>
          </p:cNvSpPr>
          <p:nvPr>
            <p:ph type="body" sz="quarter" idx="30" hasCustomPrompt="1"/>
          </p:nvPr>
        </p:nvSpPr>
        <p:spPr>
          <a:xfrm>
            <a:off x="450645" y="5538245"/>
            <a:ext cx="8177418" cy="369332"/>
          </a:xfrm>
        </p:spPr>
        <p:txBody>
          <a:bodyPr/>
          <a:lstStyle>
            <a:lvl1pPr marL="0" indent="0">
              <a:buNone/>
              <a:defRPr>
                <a:solidFill>
                  <a:srgbClr val="FFFFFF"/>
                </a:solidFill>
              </a:defRPr>
            </a:lvl1pPr>
          </a:lstStyle>
          <a:p>
            <a:r>
              <a:rPr lang="en-US" sz="1800" dirty="0" smtClean="0"/>
              <a:t>Month, Year</a:t>
            </a:r>
            <a:endParaRPr lang="en-US" sz="1800" dirty="0"/>
          </a:p>
        </p:txBody>
      </p:sp>
      <p:sp>
        <p:nvSpPr>
          <p:cNvPr id="11" name="Text Placeholder 3"/>
          <p:cNvSpPr>
            <a:spLocks noGrp="1"/>
          </p:cNvSpPr>
          <p:nvPr>
            <p:ph type="body" sz="quarter" idx="28" hasCustomPrompt="1"/>
          </p:nvPr>
        </p:nvSpPr>
        <p:spPr>
          <a:xfrm>
            <a:off x="1680005" y="588330"/>
            <a:ext cx="6948058" cy="646331"/>
          </a:xfrm>
        </p:spPr>
        <p:txBody>
          <a:bodyPr/>
          <a:lstStyle>
            <a:lvl1pPr marL="0" indent="0">
              <a:buNone/>
              <a:defRPr sz="3600" b="1">
                <a:solidFill>
                  <a:srgbClr val="FFFFFF"/>
                </a:solidFill>
              </a:defRPr>
            </a:lvl1pPr>
          </a:lstStyle>
          <a:p>
            <a:r>
              <a:rPr lang="en-US" dirty="0" smtClean="0"/>
              <a:t>Presentation Title</a:t>
            </a:r>
            <a:endParaRPr lang="en-US" dirty="0"/>
          </a:p>
        </p:txBody>
      </p:sp>
      <p:sp>
        <p:nvSpPr>
          <p:cNvPr id="12" name="Text Placeholder 4"/>
          <p:cNvSpPr>
            <a:spLocks noGrp="1"/>
          </p:cNvSpPr>
          <p:nvPr>
            <p:ph type="body" sz="quarter" idx="37" hasCustomPrompt="1"/>
          </p:nvPr>
        </p:nvSpPr>
        <p:spPr>
          <a:xfrm>
            <a:off x="1680005" y="1187560"/>
            <a:ext cx="6948058" cy="553998"/>
          </a:xfrm>
        </p:spPr>
        <p:txBody>
          <a:bodyPr/>
          <a:lstStyle>
            <a:lvl1pPr marL="0" indent="0">
              <a:buNone/>
              <a:defRPr sz="3000">
                <a:solidFill>
                  <a:srgbClr val="FFFFFF"/>
                </a:solidFill>
              </a:defRPr>
            </a:lvl1pPr>
          </a:lstStyle>
          <a:p>
            <a:r>
              <a:rPr lang="en-US" dirty="0" smtClean="0"/>
              <a:t>Presentation Subtitle</a:t>
            </a:r>
            <a:endParaRPr lang="en-US" dirty="0"/>
          </a:p>
        </p:txBody>
      </p:sp>
      <p:pic>
        <p:nvPicPr>
          <p:cNvPr id="13" name="Picture 12" descr="Armstrong logo color.eps"/>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367032" y="472654"/>
            <a:ext cx="1226241" cy="1153467"/>
          </a:xfrm>
          <a:prstGeom prst="rect">
            <a:avLst/>
          </a:prstGeom>
        </p:spPr>
      </p:pic>
      <p:sp>
        <p:nvSpPr>
          <p:cNvPr id="14" name="Text Placeholder 1"/>
          <p:cNvSpPr>
            <a:spLocks noGrp="1"/>
          </p:cNvSpPr>
          <p:nvPr>
            <p:ph type="body" sz="quarter" idx="43" hasCustomPrompt="1"/>
          </p:nvPr>
        </p:nvSpPr>
        <p:spPr>
          <a:xfrm>
            <a:off x="450645" y="4901592"/>
            <a:ext cx="8177418" cy="400110"/>
          </a:xfrm>
        </p:spPr>
        <p:txBody>
          <a:bodyPr/>
          <a:lstStyle>
            <a:lvl1pPr marL="0" indent="0">
              <a:buNone/>
              <a:defRPr>
                <a:solidFill>
                  <a:srgbClr val="FFFFFF"/>
                </a:solidFill>
              </a:defRPr>
            </a:lvl1pPr>
          </a:lstStyle>
          <a:p>
            <a:r>
              <a:rPr lang="en-US" sz="2000" dirty="0" smtClean="0"/>
              <a:t>Author Title</a:t>
            </a:r>
          </a:p>
        </p:txBody>
      </p:sp>
      <p:sp>
        <p:nvSpPr>
          <p:cNvPr id="15" name="Picture Placeholder 2"/>
          <p:cNvSpPr>
            <a:spLocks noGrp="1"/>
          </p:cNvSpPr>
          <p:nvPr>
            <p:ph type="pic" sz="quarter" idx="48"/>
          </p:nvPr>
        </p:nvSpPr>
        <p:spPr>
          <a:xfrm>
            <a:off x="0" y="2186018"/>
            <a:ext cx="2286000" cy="1842909"/>
          </a:xfrm>
          <a:ln w="12700" cmpd="sng">
            <a:solidFill>
              <a:srgbClr val="FFFFFF"/>
            </a:solidFill>
          </a:ln>
          <a:effectLst/>
        </p:spPr>
        <p:txBody>
          <a:bodyPr/>
          <a:lstStyle/>
          <a:p>
            <a:r>
              <a:rPr lang="en-US" dirty="0" smtClean="0"/>
              <a:t>Click icon to add picture</a:t>
            </a:r>
            <a:endParaRPr lang="en-US" dirty="0"/>
          </a:p>
        </p:txBody>
      </p:sp>
      <p:sp>
        <p:nvSpPr>
          <p:cNvPr id="16" name="Picture Placeholder 2"/>
          <p:cNvSpPr>
            <a:spLocks noGrp="1"/>
          </p:cNvSpPr>
          <p:nvPr>
            <p:ph type="pic" sz="quarter" idx="49"/>
          </p:nvPr>
        </p:nvSpPr>
        <p:spPr>
          <a:xfrm>
            <a:off x="2286000" y="2186018"/>
            <a:ext cx="2286000" cy="1842909"/>
          </a:xfrm>
          <a:ln w="12700" cmpd="sng">
            <a:solidFill>
              <a:srgbClr val="FFFFFF"/>
            </a:solidFill>
          </a:ln>
          <a:effectLst/>
        </p:spPr>
        <p:txBody>
          <a:bodyPr/>
          <a:lstStyle/>
          <a:p>
            <a:r>
              <a:rPr lang="en-US" dirty="0" smtClean="0"/>
              <a:t>Click icon to add picture</a:t>
            </a:r>
            <a:endParaRPr lang="en-US" dirty="0"/>
          </a:p>
        </p:txBody>
      </p:sp>
      <p:sp>
        <p:nvSpPr>
          <p:cNvPr id="17" name="Picture Placeholder 2"/>
          <p:cNvSpPr>
            <a:spLocks noGrp="1"/>
          </p:cNvSpPr>
          <p:nvPr>
            <p:ph type="pic" sz="quarter" idx="50"/>
          </p:nvPr>
        </p:nvSpPr>
        <p:spPr>
          <a:xfrm>
            <a:off x="4572000" y="2186018"/>
            <a:ext cx="2286000" cy="1842909"/>
          </a:xfrm>
          <a:ln w="12700" cmpd="sng">
            <a:solidFill>
              <a:srgbClr val="FFFFFF"/>
            </a:solidFill>
          </a:ln>
          <a:effectLst/>
        </p:spPr>
        <p:txBody>
          <a:bodyPr/>
          <a:lstStyle/>
          <a:p>
            <a:r>
              <a:rPr lang="en-US" dirty="0" smtClean="0"/>
              <a:t>Click icon to add picture</a:t>
            </a:r>
            <a:endParaRPr lang="en-US" dirty="0"/>
          </a:p>
        </p:txBody>
      </p:sp>
      <p:sp>
        <p:nvSpPr>
          <p:cNvPr id="18" name="Picture Placeholder 2"/>
          <p:cNvSpPr>
            <a:spLocks noGrp="1"/>
          </p:cNvSpPr>
          <p:nvPr>
            <p:ph type="pic" sz="quarter" idx="51"/>
          </p:nvPr>
        </p:nvSpPr>
        <p:spPr>
          <a:xfrm>
            <a:off x="6858000" y="2186018"/>
            <a:ext cx="2286000" cy="1842909"/>
          </a:xfrm>
          <a:ln w="12700" cmpd="sng">
            <a:solidFill>
              <a:srgbClr val="FFFFFF"/>
            </a:solidFill>
          </a:ln>
          <a:effectLst/>
        </p:spPr>
        <p:txBody>
          <a:bodyPr/>
          <a:lstStyle/>
          <a:p>
            <a:r>
              <a:rPr lang="en-US" dirty="0" smtClean="0"/>
              <a:t>Click icon to add picture</a:t>
            </a:r>
            <a:endParaRPr lang="en-US" dirty="0"/>
          </a:p>
        </p:txBody>
      </p:sp>
    </p:spTree>
    <p:extLst>
      <p:ext uri="{BB962C8B-B14F-4D97-AF65-F5344CB8AC3E}">
        <p14:creationId xmlns:p14="http://schemas.microsoft.com/office/powerpoint/2010/main" val="8487343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9" name="Text Placeholder 1"/>
          <p:cNvSpPr>
            <a:spLocks noGrp="1"/>
          </p:cNvSpPr>
          <p:nvPr>
            <p:ph type="body" sz="quarter" idx="29" hasCustomPrompt="1"/>
          </p:nvPr>
        </p:nvSpPr>
        <p:spPr>
          <a:xfrm>
            <a:off x="450645" y="4494813"/>
            <a:ext cx="8177418" cy="400110"/>
          </a:xfrm>
        </p:spPr>
        <p:txBody>
          <a:bodyPr/>
          <a:lstStyle>
            <a:lvl1pPr marL="0" indent="0">
              <a:buNone/>
              <a:defRPr>
                <a:solidFill>
                  <a:srgbClr val="FFFFFF"/>
                </a:solidFill>
              </a:defRPr>
            </a:lvl1pPr>
          </a:lstStyle>
          <a:p>
            <a:r>
              <a:rPr lang="en-US" sz="2000" b="1" dirty="0" smtClean="0"/>
              <a:t>Author</a:t>
            </a:r>
            <a:endParaRPr lang="en-US" sz="2000" dirty="0" smtClean="0"/>
          </a:p>
        </p:txBody>
      </p:sp>
      <p:sp>
        <p:nvSpPr>
          <p:cNvPr id="10" name="Text Placeholder 2"/>
          <p:cNvSpPr>
            <a:spLocks noGrp="1"/>
          </p:cNvSpPr>
          <p:nvPr>
            <p:ph type="body" sz="quarter" idx="30" hasCustomPrompt="1"/>
          </p:nvPr>
        </p:nvSpPr>
        <p:spPr>
          <a:xfrm>
            <a:off x="450645" y="5538245"/>
            <a:ext cx="8177418" cy="369332"/>
          </a:xfrm>
        </p:spPr>
        <p:txBody>
          <a:bodyPr/>
          <a:lstStyle>
            <a:lvl1pPr marL="0" indent="0">
              <a:buNone/>
              <a:defRPr>
                <a:solidFill>
                  <a:srgbClr val="FFFFFF"/>
                </a:solidFill>
              </a:defRPr>
            </a:lvl1pPr>
          </a:lstStyle>
          <a:p>
            <a:r>
              <a:rPr lang="en-US" sz="1800" dirty="0" smtClean="0"/>
              <a:t>Month, Year</a:t>
            </a:r>
            <a:endParaRPr lang="en-US" sz="1800" dirty="0"/>
          </a:p>
        </p:txBody>
      </p:sp>
      <p:sp>
        <p:nvSpPr>
          <p:cNvPr id="11" name="Text Placeholder 3"/>
          <p:cNvSpPr>
            <a:spLocks noGrp="1"/>
          </p:cNvSpPr>
          <p:nvPr>
            <p:ph type="body" sz="quarter" idx="28" hasCustomPrompt="1"/>
          </p:nvPr>
        </p:nvSpPr>
        <p:spPr>
          <a:xfrm>
            <a:off x="1680005" y="588330"/>
            <a:ext cx="6948058" cy="646331"/>
          </a:xfrm>
        </p:spPr>
        <p:txBody>
          <a:bodyPr/>
          <a:lstStyle>
            <a:lvl1pPr marL="0" indent="0">
              <a:buNone/>
              <a:defRPr sz="3600" b="1">
                <a:solidFill>
                  <a:srgbClr val="FFFFFF"/>
                </a:solidFill>
              </a:defRPr>
            </a:lvl1pPr>
          </a:lstStyle>
          <a:p>
            <a:r>
              <a:rPr lang="en-US" dirty="0" smtClean="0"/>
              <a:t>Presentation Title</a:t>
            </a:r>
            <a:endParaRPr lang="en-US" dirty="0"/>
          </a:p>
        </p:txBody>
      </p:sp>
      <p:sp>
        <p:nvSpPr>
          <p:cNvPr id="12" name="Text Placeholder 4"/>
          <p:cNvSpPr>
            <a:spLocks noGrp="1"/>
          </p:cNvSpPr>
          <p:nvPr>
            <p:ph type="body" sz="quarter" idx="37" hasCustomPrompt="1"/>
          </p:nvPr>
        </p:nvSpPr>
        <p:spPr>
          <a:xfrm>
            <a:off x="1680005" y="1187560"/>
            <a:ext cx="6948058" cy="553998"/>
          </a:xfrm>
        </p:spPr>
        <p:txBody>
          <a:bodyPr/>
          <a:lstStyle>
            <a:lvl1pPr marL="0" indent="0">
              <a:buNone/>
              <a:defRPr sz="3000">
                <a:solidFill>
                  <a:srgbClr val="FFFFFF"/>
                </a:solidFill>
              </a:defRPr>
            </a:lvl1pPr>
          </a:lstStyle>
          <a:p>
            <a:r>
              <a:rPr lang="en-US" dirty="0" smtClean="0"/>
              <a:t>Presentation Subtitle</a:t>
            </a:r>
            <a:endParaRPr lang="en-US" dirty="0"/>
          </a:p>
        </p:txBody>
      </p:sp>
      <p:pic>
        <p:nvPicPr>
          <p:cNvPr id="13" name="Picture 12" descr="Armstrong logo color.eps"/>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367032" y="472654"/>
            <a:ext cx="1226241" cy="1153467"/>
          </a:xfrm>
          <a:prstGeom prst="rect">
            <a:avLst/>
          </a:prstGeom>
        </p:spPr>
      </p:pic>
      <p:sp>
        <p:nvSpPr>
          <p:cNvPr id="14" name="Text Placeholder 1"/>
          <p:cNvSpPr>
            <a:spLocks noGrp="1"/>
          </p:cNvSpPr>
          <p:nvPr>
            <p:ph type="body" sz="quarter" idx="43" hasCustomPrompt="1"/>
          </p:nvPr>
        </p:nvSpPr>
        <p:spPr>
          <a:xfrm>
            <a:off x="450645" y="4901592"/>
            <a:ext cx="8177418" cy="400110"/>
          </a:xfrm>
        </p:spPr>
        <p:txBody>
          <a:bodyPr/>
          <a:lstStyle>
            <a:lvl1pPr marL="0" indent="0">
              <a:buNone/>
              <a:defRPr>
                <a:solidFill>
                  <a:srgbClr val="FFFFFF"/>
                </a:solidFill>
              </a:defRPr>
            </a:lvl1pPr>
          </a:lstStyle>
          <a:p>
            <a:r>
              <a:rPr lang="en-US" sz="2000" dirty="0" smtClean="0"/>
              <a:t>Author Title</a:t>
            </a:r>
          </a:p>
        </p:txBody>
      </p:sp>
      <p:sp>
        <p:nvSpPr>
          <p:cNvPr id="15" name="Picture Placeholder 2"/>
          <p:cNvSpPr>
            <a:spLocks noGrp="1"/>
          </p:cNvSpPr>
          <p:nvPr>
            <p:ph type="pic" sz="quarter" idx="48"/>
          </p:nvPr>
        </p:nvSpPr>
        <p:spPr>
          <a:xfrm>
            <a:off x="0" y="2198114"/>
            <a:ext cx="2286000" cy="1842909"/>
          </a:xfrm>
          <a:ln w="12700" cmpd="sng">
            <a:solidFill>
              <a:srgbClr val="FFFFFF"/>
            </a:solidFill>
          </a:ln>
          <a:effectLst/>
        </p:spPr>
        <p:txBody>
          <a:bodyPr/>
          <a:lstStyle/>
          <a:p>
            <a:r>
              <a:rPr lang="en-US" dirty="0" smtClean="0"/>
              <a:t>Click icon to add picture</a:t>
            </a:r>
            <a:endParaRPr lang="en-US" dirty="0"/>
          </a:p>
        </p:txBody>
      </p:sp>
      <p:sp>
        <p:nvSpPr>
          <p:cNvPr id="16" name="Picture Placeholder 2"/>
          <p:cNvSpPr>
            <a:spLocks noGrp="1"/>
          </p:cNvSpPr>
          <p:nvPr>
            <p:ph type="pic" sz="quarter" idx="49"/>
          </p:nvPr>
        </p:nvSpPr>
        <p:spPr>
          <a:xfrm>
            <a:off x="2286000" y="2198114"/>
            <a:ext cx="2286000" cy="1842909"/>
          </a:xfrm>
          <a:ln w="12700" cmpd="sng">
            <a:solidFill>
              <a:srgbClr val="FFFFFF"/>
            </a:solidFill>
          </a:ln>
          <a:effectLst/>
        </p:spPr>
        <p:txBody>
          <a:bodyPr/>
          <a:lstStyle/>
          <a:p>
            <a:r>
              <a:rPr lang="en-US" dirty="0" smtClean="0"/>
              <a:t>Click icon to add picture</a:t>
            </a:r>
            <a:endParaRPr lang="en-US" dirty="0"/>
          </a:p>
        </p:txBody>
      </p:sp>
      <p:sp>
        <p:nvSpPr>
          <p:cNvPr id="17" name="Picture Placeholder 2"/>
          <p:cNvSpPr>
            <a:spLocks noGrp="1"/>
          </p:cNvSpPr>
          <p:nvPr>
            <p:ph type="pic" sz="quarter" idx="50"/>
          </p:nvPr>
        </p:nvSpPr>
        <p:spPr>
          <a:xfrm>
            <a:off x="4572000" y="2198114"/>
            <a:ext cx="2286000" cy="1842909"/>
          </a:xfrm>
          <a:ln w="12700" cmpd="sng">
            <a:solidFill>
              <a:srgbClr val="FFFFFF"/>
            </a:solidFill>
          </a:ln>
          <a:effectLst/>
        </p:spPr>
        <p:txBody>
          <a:bodyPr/>
          <a:lstStyle/>
          <a:p>
            <a:r>
              <a:rPr lang="en-US" dirty="0" smtClean="0"/>
              <a:t>Click icon to add picture</a:t>
            </a:r>
            <a:endParaRPr lang="en-US" dirty="0"/>
          </a:p>
        </p:txBody>
      </p:sp>
      <p:sp>
        <p:nvSpPr>
          <p:cNvPr id="18" name="Picture Placeholder 2"/>
          <p:cNvSpPr>
            <a:spLocks noGrp="1"/>
          </p:cNvSpPr>
          <p:nvPr>
            <p:ph type="pic" sz="quarter" idx="51"/>
          </p:nvPr>
        </p:nvSpPr>
        <p:spPr>
          <a:xfrm>
            <a:off x="6858000" y="2198114"/>
            <a:ext cx="2286000" cy="1842909"/>
          </a:xfrm>
          <a:ln w="12700" cmpd="sng">
            <a:solidFill>
              <a:srgbClr val="FFFFFF"/>
            </a:solidFill>
          </a:ln>
          <a:effectLst/>
        </p:spPr>
        <p:txBody>
          <a:bodyPr/>
          <a:lstStyle/>
          <a:p>
            <a:r>
              <a:rPr lang="en-US" dirty="0" smtClean="0"/>
              <a:t>Click icon to add picture</a:t>
            </a:r>
            <a:endParaRPr lang="en-US" dirty="0"/>
          </a:p>
        </p:txBody>
      </p:sp>
    </p:spTree>
    <p:extLst>
      <p:ext uri="{BB962C8B-B14F-4D97-AF65-F5344CB8AC3E}">
        <p14:creationId xmlns:p14="http://schemas.microsoft.com/office/powerpoint/2010/main" val="3830174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DFRC Blank_Skylin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60110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FRC Section Break 1">
    <p:spTree>
      <p:nvGrpSpPr>
        <p:cNvPr id="1" name=""/>
        <p:cNvGrpSpPr/>
        <p:nvPr/>
      </p:nvGrpSpPr>
      <p:grpSpPr>
        <a:xfrm>
          <a:off x="0" y="0"/>
          <a:ext cx="0" cy="0"/>
          <a:chOff x="0" y="0"/>
          <a:chExt cx="0" cy="0"/>
        </a:xfrm>
      </p:grpSpPr>
      <p:sp>
        <p:nvSpPr>
          <p:cNvPr id="18" name="Text Placeholder 5"/>
          <p:cNvSpPr>
            <a:spLocks noGrp="1"/>
          </p:cNvSpPr>
          <p:nvPr>
            <p:ph type="body" sz="quarter" idx="16" hasCustomPrompt="1"/>
          </p:nvPr>
        </p:nvSpPr>
        <p:spPr>
          <a:xfrm>
            <a:off x="441325" y="2721622"/>
            <a:ext cx="8229600" cy="461665"/>
          </a:xfrm>
        </p:spPr>
        <p:txBody>
          <a:bodyPr anchor="t" anchorCtr="0"/>
          <a:lstStyle>
            <a:lvl1pPr marL="0" indent="0" algn="ctr">
              <a:buNone/>
              <a:defRPr sz="2400" baseline="0">
                <a:solidFill>
                  <a:srgbClr val="4973B4"/>
                </a:solidFill>
                <a:latin typeface="Helvetica Light"/>
              </a:defRPr>
            </a:lvl1pPr>
          </a:lstStyle>
          <a:p>
            <a:pPr lvl="0"/>
            <a:r>
              <a:rPr lang="en-US" dirty="0" smtClean="0"/>
              <a:t>Section Subtitle</a:t>
            </a:r>
            <a:endParaRPr lang="en-US" dirty="0"/>
          </a:p>
        </p:txBody>
      </p:sp>
      <p:sp>
        <p:nvSpPr>
          <p:cNvPr id="17" name="Title Placeholder 1"/>
          <p:cNvSpPr>
            <a:spLocks noGrp="1"/>
          </p:cNvSpPr>
          <p:nvPr>
            <p:ph type="title" hasCustomPrompt="1"/>
          </p:nvPr>
        </p:nvSpPr>
        <p:spPr>
          <a:xfrm>
            <a:off x="441325" y="1826994"/>
            <a:ext cx="8229600" cy="626098"/>
          </a:xfrm>
          <a:prstGeom prst="rect">
            <a:avLst/>
          </a:prstGeom>
        </p:spPr>
        <p:txBody>
          <a:bodyPr vert="horz" lIns="91440" tIns="45720" rIns="91440" bIns="45720" rtlCol="0" anchor="t" anchorCtr="0">
            <a:noAutofit/>
          </a:bodyPr>
          <a:lstStyle>
            <a:lvl1pPr algn="ctr">
              <a:defRPr sz="3600" b="1" i="0">
                <a:solidFill>
                  <a:srgbClr val="132C5C"/>
                </a:solidFill>
                <a:effectLst>
                  <a:reflection stA="25000" endPos="75000" dist="12700" dir="5400000" sy="-100000" algn="bl" rotWithShape="0"/>
                </a:effectLst>
                <a:latin typeface="Helvetica"/>
                <a:cs typeface="Helvetica"/>
              </a:defRPr>
            </a:lvl1pPr>
          </a:lstStyle>
          <a:p>
            <a:r>
              <a:rPr lang="en-US" dirty="0" smtClean="0"/>
              <a:t>Section Title</a:t>
            </a:r>
            <a:endParaRPr lang="en-US" dirty="0"/>
          </a:p>
        </p:txBody>
      </p:sp>
      <p:sp>
        <p:nvSpPr>
          <p:cNvPr id="14"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5"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21" name="Picture Placeholder 2"/>
          <p:cNvSpPr>
            <a:spLocks noGrp="1"/>
          </p:cNvSpPr>
          <p:nvPr>
            <p:ph type="pic" sz="quarter" idx="48"/>
          </p:nvPr>
        </p:nvSpPr>
        <p:spPr>
          <a:xfrm>
            <a:off x="0" y="3100"/>
            <a:ext cx="1828800" cy="1465262"/>
          </a:xfrm>
          <a:ln w="12700" cmpd="sng">
            <a:solidFill>
              <a:srgbClr val="FFFFFF"/>
            </a:solidFill>
          </a:ln>
          <a:effectLst/>
        </p:spPr>
        <p:txBody>
          <a:bodyPr/>
          <a:lstStyle/>
          <a:p>
            <a:endParaRPr lang="en-US" dirty="0"/>
          </a:p>
        </p:txBody>
      </p:sp>
      <p:sp>
        <p:nvSpPr>
          <p:cNvPr id="22" name="Picture Placeholder 2"/>
          <p:cNvSpPr>
            <a:spLocks noGrp="1"/>
          </p:cNvSpPr>
          <p:nvPr>
            <p:ph type="pic" sz="quarter" idx="49"/>
          </p:nvPr>
        </p:nvSpPr>
        <p:spPr>
          <a:xfrm>
            <a:off x="1828800" y="3100"/>
            <a:ext cx="1828800" cy="1465262"/>
          </a:xfrm>
          <a:ln w="12700" cmpd="sng">
            <a:solidFill>
              <a:srgbClr val="FFFFFF"/>
            </a:solidFill>
          </a:ln>
          <a:effectLst/>
        </p:spPr>
        <p:txBody>
          <a:bodyPr/>
          <a:lstStyle/>
          <a:p>
            <a:endParaRPr lang="en-US" dirty="0"/>
          </a:p>
        </p:txBody>
      </p:sp>
      <p:sp>
        <p:nvSpPr>
          <p:cNvPr id="23" name="Picture Placeholder 2"/>
          <p:cNvSpPr>
            <a:spLocks noGrp="1"/>
          </p:cNvSpPr>
          <p:nvPr>
            <p:ph type="pic" sz="quarter" idx="50"/>
          </p:nvPr>
        </p:nvSpPr>
        <p:spPr>
          <a:xfrm>
            <a:off x="3657600" y="3100"/>
            <a:ext cx="1828800" cy="1465262"/>
          </a:xfrm>
          <a:ln w="12700" cmpd="sng">
            <a:solidFill>
              <a:srgbClr val="FFFFFF"/>
            </a:solidFill>
          </a:ln>
          <a:effectLst/>
        </p:spPr>
        <p:txBody>
          <a:bodyPr/>
          <a:lstStyle/>
          <a:p>
            <a:endParaRPr lang="en-US" dirty="0"/>
          </a:p>
        </p:txBody>
      </p:sp>
      <p:sp>
        <p:nvSpPr>
          <p:cNvPr id="24" name="Picture Placeholder 2"/>
          <p:cNvSpPr>
            <a:spLocks noGrp="1"/>
          </p:cNvSpPr>
          <p:nvPr>
            <p:ph type="pic" sz="quarter" idx="51"/>
          </p:nvPr>
        </p:nvSpPr>
        <p:spPr>
          <a:xfrm>
            <a:off x="5486400" y="3100"/>
            <a:ext cx="1828800" cy="1465262"/>
          </a:xfrm>
          <a:ln w="12700" cmpd="sng">
            <a:solidFill>
              <a:srgbClr val="FFFFFF"/>
            </a:solidFill>
          </a:ln>
          <a:effectLst/>
        </p:spPr>
        <p:txBody>
          <a:bodyPr/>
          <a:lstStyle/>
          <a:p>
            <a:endParaRPr lang="en-US" dirty="0"/>
          </a:p>
        </p:txBody>
      </p:sp>
      <p:sp>
        <p:nvSpPr>
          <p:cNvPr id="25" name="Picture Placeholder 2"/>
          <p:cNvSpPr>
            <a:spLocks noGrp="1"/>
          </p:cNvSpPr>
          <p:nvPr>
            <p:ph type="pic" sz="quarter" idx="52"/>
          </p:nvPr>
        </p:nvSpPr>
        <p:spPr>
          <a:xfrm>
            <a:off x="7316193" y="3100"/>
            <a:ext cx="1828800" cy="1465262"/>
          </a:xfrm>
          <a:ln w="12700" cmpd="sng">
            <a:solidFill>
              <a:srgbClr val="FFFFFF"/>
            </a:solidFill>
          </a:ln>
          <a:effectLst/>
        </p:spPr>
        <p:txBody>
          <a:bodyPr/>
          <a:lstStyle/>
          <a:p>
            <a:endParaRPr lang="en-US" dirty="0"/>
          </a:p>
        </p:txBody>
      </p:sp>
    </p:spTree>
    <p:extLst>
      <p:ext uri="{BB962C8B-B14F-4D97-AF65-F5344CB8AC3E}">
        <p14:creationId xmlns:p14="http://schemas.microsoft.com/office/powerpoint/2010/main" val="2115706301"/>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FRC Section Break 2">
    <p:spTree>
      <p:nvGrpSpPr>
        <p:cNvPr id="1" name=""/>
        <p:cNvGrpSpPr/>
        <p:nvPr/>
      </p:nvGrpSpPr>
      <p:grpSpPr>
        <a:xfrm>
          <a:off x="0" y="0"/>
          <a:ext cx="0" cy="0"/>
          <a:chOff x="0" y="0"/>
          <a:chExt cx="0" cy="0"/>
        </a:xfrm>
      </p:grpSpPr>
      <p:sp>
        <p:nvSpPr>
          <p:cNvPr id="6" name="Content Placeholder 36"/>
          <p:cNvSpPr>
            <a:spLocks noGrp="1"/>
          </p:cNvSpPr>
          <p:nvPr>
            <p:ph sz="quarter" idx="31" hasCustomPrompt="1"/>
          </p:nvPr>
        </p:nvSpPr>
        <p:spPr>
          <a:xfrm>
            <a:off x="4883727" y="5902141"/>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7" name="Picture Placeholder 21"/>
          <p:cNvSpPr>
            <a:spLocks noGrp="1"/>
          </p:cNvSpPr>
          <p:nvPr>
            <p:ph type="pic" sz="quarter" idx="23" hasCustomPrompt="1"/>
          </p:nvPr>
        </p:nvSpPr>
        <p:spPr>
          <a:xfrm>
            <a:off x="4883727" y="2145390"/>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sp>
        <p:nvSpPr>
          <p:cNvPr id="8" name="Title Placeholder 1"/>
          <p:cNvSpPr>
            <a:spLocks noGrp="1"/>
          </p:cNvSpPr>
          <p:nvPr>
            <p:ph type="title" hasCustomPrompt="1"/>
          </p:nvPr>
        </p:nvSpPr>
        <p:spPr>
          <a:xfrm>
            <a:off x="242530" y="1229364"/>
            <a:ext cx="8342670" cy="445873"/>
          </a:xfrm>
          <a:prstGeom prst="rect">
            <a:avLst/>
          </a:prstGeom>
        </p:spPr>
        <p:txBody>
          <a:bodyPr vert="horz" lIns="91440" tIns="45720" rIns="91440" bIns="45720" rtlCol="0" anchor="t" anchorCtr="0">
            <a:normAutofit/>
          </a:bodyPr>
          <a:lstStyle>
            <a:lvl1pPr>
              <a:defRPr sz="2400" b="0" u="none">
                <a:solidFill>
                  <a:srgbClr val="4973B4"/>
                </a:solidFill>
                <a:latin typeface="Helvetica Light"/>
                <a:cs typeface="Helvetica Light"/>
              </a:defRPr>
            </a:lvl1pPr>
          </a:lstStyle>
          <a:p>
            <a:r>
              <a:rPr lang="en-US" dirty="0" smtClean="0"/>
              <a:t>Click to Edit Master Title Style</a:t>
            </a:r>
            <a:endParaRPr lang="en-US" dirty="0"/>
          </a:p>
        </p:txBody>
      </p:sp>
      <p:sp>
        <p:nvSpPr>
          <p:cNvPr id="14" name="Content Placeholder 13"/>
          <p:cNvSpPr>
            <a:spLocks noGrp="1"/>
          </p:cNvSpPr>
          <p:nvPr>
            <p:ph sz="quarter" idx="32"/>
          </p:nvPr>
        </p:nvSpPr>
        <p:spPr>
          <a:xfrm>
            <a:off x="344488" y="2144713"/>
            <a:ext cx="3862387"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3" name="Text Placeholder 2"/>
          <p:cNvSpPr>
            <a:spLocks noGrp="1"/>
          </p:cNvSpPr>
          <p:nvPr>
            <p:ph type="body" sz="quarter" idx="33" hasCustomPrompt="1"/>
          </p:nvPr>
        </p:nvSpPr>
        <p:spPr>
          <a:xfrm>
            <a:off x="234950" y="345758"/>
            <a:ext cx="3798888" cy="646331"/>
          </a:xfrm>
        </p:spPr>
        <p:txBody>
          <a:bodyPr/>
          <a:lstStyle>
            <a:lvl1pPr marL="0" indent="0">
              <a:buNone/>
              <a:defRPr sz="3600" b="1">
                <a:solidFill>
                  <a:srgbClr val="132C5C"/>
                </a:solidFill>
                <a:effectLst>
                  <a:reflection stA="25000" endPos="75000" dist="12700" dir="5400000" sy="-100000" algn="bl" rotWithShape="0"/>
                </a:effectLst>
              </a:defRPr>
            </a:lvl1pPr>
          </a:lstStyle>
          <a:p>
            <a:pPr lvl="0"/>
            <a:r>
              <a:rPr lang="en-US" dirty="0" smtClean="0"/>
              <a:t>Section Title</a:t>
            </a:r>
            <a:endParaRPr lang="en-US" dirty="0"/>
          </a:p>
        </p:txBody>
      </p:sp>
      <p:sp>
        <p:nvSpPr>
          <p:cNvPr id="1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834022007"/>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DFRC Section Break 2">
    <p:spTree>
      <p:nvGrpSpPr>
        <p:cNvPr id="1" name=""/>
        <p:cNvGrpSpPr/>
        <p:nvPr/>
      </p:nvGrpSpPr>
      <p:grpSpPr>
        <a:xfrm>
          <a:off x="0" y="0"/>
          <a:ext cx="0" cy="0"/>
          <a:chOff x="0" y="0"/>
          <a:chExt cx="0" cy="0"/>
        </a:xfrm>
      </p:grpSpPr>
      <p:sp>
        <p:nvSpPr>
          <p:cNvPr id="8" name="Title Placeholder 1"/>
          <p:cNvSpPr>
            <a:spLocks noGrp="1"/>
          </p:cNvSpPr>
          <p:nvPr>
            <p:ph type="title" hasCustomPrompt="1"/>
          </p:nvPr>
        </p:nvSpPr>
        <p:spPr>
          <a:xfrm>
            <a:off x="242530" y="1229364"/>
            <a:ext cx="8342670" cy="445873"/>
          </a:xfrm>
          <a:prstGeom prst="rect">
            <a:avLst/>
          </a:prstGeom>
        </p:spPr>
        <p:txBody>
          <a:bodyPr vert="horz" lIns="91440" tIns="45720" rIns="91440" bIns="45720" rtlCol="0" anchor="t" anchorCtr="0">
            <a:normAutofit/>
          </a:bodyPr>
          <a:lstStyle>
            <a:lvl1pPr>
              <a:defRPr sz="2400" b="0" u="none">
                <a:solidFill>
                  <a:srgbClr val="4973B4"/>
                </a:solidFill>
                <a:latin typeface="Helvetica Light"/>
                <a:cs typeface="Helvetica Light"/>
              </a:defRPr>
            </a:lvl1pPr>
          </a:lstStyle>
          <a:p>
            <a:r>
              <a:rPr lang="en-US" dirty="0" smtClean="0"/>
              <a:t>Click to Edit Master Title Style</a:t>
            </a:r>
            <a:endParaRPr lang="en-US" dirty="0"/>
          </a:p>
        </p:txBody>
      </p:sp>
      <p:sp>
        <p:nvSpPr>
          <p:cNvPr id="3" name="Text Placeholder 2"/>
          <p:cNvSpPr>
            <a:spLocks noGrp="1"/>
          </p:cNvSpPr>
          <p:nvPr>
            <p:ph type="body" sz="quarter" idx="33" hasCustomPrompt="1"/>
          </p:nvPr>
        </p:nvSpPr>
        <p:spPr>
          <a:xfrm>
            <a:off x="234950" y="345758"/>
            <a:ext cx="3798888" cy="646331"/>
          </a:xfrm>
        </p:spPr>
        <p:txBody>
          <a:bodyPr/>
          <a:lstStyle>
            <a:lvl1pPr marL="0" indent="0">
              <a:buNone/>
              <a:defRPr sz="3600" b="1">
                <a:solidFill>
                  <a:srgbClr val="132C5C"/>
                </a:solidFill>
                <a:effectLst>
                  <a:reflection stA="25000" endPos="75000" dist="12700" dir="5400000" sy="-100000" algn="bl" rotWithShape="0"/>
                </a:effectLst>
              </a:defRPr>
            </a:lvl1pPr>
          </a:lstStyle>
          <a:p>
            <a:pPr lvl="0"/>
            <a:r>
              <a:rPr lang="en-US" dirty="0" smtClean="0"/>
              <a:t>Section Title</a:t>
            </a:r>
            <a:endParaRPr lang="en-US" dirty="0"/>
          </a:p>
        </p:txBody>
      </p:sp>
      <p:sp>
        <p:nvSpPr>
          <p:cNvPr id="1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30" name="Picture Placeholder 2"/>
          <p:cNvSpPr>
            <a:spLocks noGrp="1"/>
          </p:cNvSpPr>
          <p:nvPr>
            <p:ph type="pic" sz="quarter" idx="48"/>
          </p:nvPr>
        </p:nvSpPr>
        <p:spPr>
          <a:xfrm>
            <a:off x="0" y="2101340"/>
            <a:ext cx="2286000" cy="1842909"/>
          </a:xfrm>
          <a:ln w="12700" cmpd="sng">
            <a:solidFill>
              <a:srgbClr val="FFFFFF"/>
            </a:solidFill>
          </a:ln>
          <a:effectLst/>
        </p:spPr>
        <p:txBody>
          <a:bodyPr/>
          <a:lstStyle/>
          <a:p>
            <a:endParaRPr lang="en-US" dirty="0"/>
          </a:p>
        </p:txBody>
      </p:sp>
      <p:sp>
        <p:nvSpPr>
          <p:cNvPr id="31" name="Picture Placeholder 2"/>
          <p:cNvSpPr>
            <a:spLocks noGrp="1"/>
          </p:cNvSpPr>
          <p:nvPr>
            <p:ph type="pic" sz="quarter" idx="49"/>
          </p:nvPr>
        </p:nvSpPr>
        <p:spPr>
          <a:xfrm>
            <a:off x="2286000" y="2101340"/>
            <a:ext cx="2286000" cy="1842909"/>
          </a:xfrm>
          <a:ln w="12700" cmpd="sng">
            <a:solidFill>
              <a:srgbClr val="FFFFFF"/>
            </a:solidFill>
          </a:ln>
          <a:effectLst/>
        </p:spPr>
        <p:txBody>
          <a:bodyPr/>
          <a:lstStyle/>
          <a:p>
            <a:endParaRPr lang="en-US" dirty="0"/>
          </a:p>
        </p:txBody>
      </p:sp>
      <p:sp>
        <p:nvSpPr>
          <p:cNvPr id="32" name="Picture Placeholder 2"/>
          <p:cNvSpPr>
            <a:spLocks noGrp="1"/>
          </p:cNvSpPr>
          <p:nvPr>
            <p:ph type="pic" sz="quarter" idx="50"/>
          </p:nvPr>
        </p:nvSpPr>
        <p:spPr>
          <a:xfrm>
            <a:off x="4572000" y="2101340"/>
            <a:ext cx="2286000" cy="1842909"/>
          </a:xfrm>
          <a:ln w="12700" cmpd="sng">
            <a:solidFill>
              <a:srgbClr val="FFFFFF"/>
            </a:solidFill>
          </a:ln>
          <a:effectLst/>
        </p:spPr>
        <p:txBody>
          <a:bodyPr/>
          <a:lstStyle/>
          <a:p>
            <a:endParaRPr lang="en-US" dirty="0"/>
          </a:p>
        </p:txBody>
      </p:sp>
      <p:sp>
        <p:nvSpPr>
          <p:cNvPr id="33" name="Picture Placeholder 2"/>
          <p:cNvSpPr>
            <a:spLocks noGrp="1"/>
          </p:cNvSpPr>
          <p:nvPr>
            <p:ph type="pic" sz="quarter" idx="51"/>
          </p:nvPr>
        </p:nvSpPr>
        <p:spPr>
          <a:xfrm>
            <a:off x="6858000" y="2101340"/>
            <a:ext cx="2286000" cy="1842909"/>
          </a:xfrm>
          <a:ln w="12700" cmpd="sng">
            <a:solidFill>
              <a:srgbClr val="FFFFFF"/>
            </a:solidFill>
          </a:ln>
          <a:effectLst/>
        </p:spPr>
        <p:txBody>
          <a:bodyPr/>
          <a:lstStyle/>
          <a:p>
            <a:endParaRPr lang="en-US" dirty="0"/>
          </a:p>
        </p:txBody>
      </p:sp>
      <p:sp>
        <p:nvSpPr>
          <p:cNvPr id="34" name="Picture Placeholder 2"/>
          <p:cNvSpPr>
            <a:spLocks noGrp="1"/>
          </p:cNvSpPr>
          <p:nvPr>
            <p:ph type="pic" sz="quarter" idx="52"/>
          </p:nvPr>
        </p:nvSpPr>
        <p:spPr>
          <a:xfrm>
            <a:off x="0" y="3957545"/>
            <a:ext cx="2286000" cy="1842909"/>
          </a:xfrm>
          <a:ln w="12700" cmpd="sng">
            <a:solidFill>
              <a:srgbClr val="FFFFFF"/>
            </a:solidFill>
          </a:ln>
          <a:effectLst/>
        </p:spPr>
        <p:txBody>
          <a:bodyPr/>
          <a:lstStyle/>
          <a:p>
            <a:endParaRPr lang="en-US" dirty="0"/>
          </a:p>
        </p:txBody>
      </p:sp>
      <p:sp>
        <p:nvSpPr>
          <p:cNvPr id="35" name="Picture Placeholder 2"/>
          <p:cNvSpPr>
            <a:spLocks noGrp="1"/>
          </p:cNvSpPr>
          <p:nvPr>
            <p:ph type="pic" sz="quarter" idx="53"/>
          </p:nvPr>
        </p:nvSpPr>
        <p:spPr>
          <a:xfrm>
            <a:off x="2286000" y="3957545"/>
            <a:ext cx="2286000" cy="1842909"/>
          </a:xfrm>
          <a:ln w="12700" cmpd="sng">
            <a:solidFill>
              <a:srgbClr val="FFFFFF"/>
            </a:solidFill>
          </a:ln>
          <a:effectLst/>
        </p:spPr>
        <p:txBody>
          <a:bodyPr/>
          <a:lstStyle/>
          <a:p>
            <a:endParaRPr lang="en-US" dirty="0"/>
          </a:p>
        </p:txBody>
      </p:sp>
      <p:sp>
        <p:nvSpPr>
          <p:cNvPr id="36" name="Picture Placeholder 2"/>
          <p:cNvSpPr>
            <a:spLocks noGrp="1"/>
          </p:cNvSpPr>
          <p:nvPr>
            <p:ph type="pic" sz="quarter" idx="54"/>
          </p:nvPr>
        </p:nvSpPr>
        <p:spPr>
          <a:xfrm>
            <a:off x="4572000" y="3957545"/>
            <a:ext cx="2286000" cy="1842909"/>
          </a:xfrm>
          <a:ln w="12700" cmpd="sng">
            <a:solidFill>
              <a:srgbClr val="FFFFFF"/>
            </a:solidFill>
          </a:ln>
          <a:effectLst/>
        </p:spPr>
        <p:txBody>
          <a:bodyPr/>
          <a:lstStyle/>
          <a:p>
            <a:endParaRPr lang="en-US" dirty="0"/>
          </a:p>
        </p:txBody>
      </p:sp>
      <p:sp>
        <p:nvSpPr>
          <p:cNvPr id="37" name="Picture Placeholder 2"/>
          <p:cNvSpPr>
            <a:spLocks noGrp="1"/>
          </p:cNvSpPr>
          <p:nvPr>
            <p:ph type="pic" sz="quarter" idx="55"/>
          </p:nvPr>
        </p:nvSpPr>
        <p:spPr>
          <a:xfrm>
            <a:off x="6858000" y="3957545"/>
            <a:ext cx="2286000" cy="1842909"/>
          </a:xfrm>
          <a:ln w="12700" cmpd="sng">
            <a:solidFill>
              <a:srgbClr val="FFFFFF"/>
            </a:solidFill>
          </a:ln>
          <a:effectLst/>
        </p:spPr>
        <p:txBody>
          <a:bodyPr/>
          <a:lstStyle/>
          <a:p>
            <a:endParaRPr lang="en-US" dirty="0"/>
          </a:p>
        </p:txBody>
      </p:sp>
    </p:spTree>
    <p:extLst>
      <p:ext uri="{BB962C8B-B14F-4D97-AF65-F5344CB8AC3E}">
        <p14:creationId xmlns:p14="http://schemas.microsoft.com/office/powerpoint/2010/main" val="3817999126"/>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FRC Inside Page 1">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242530" y="274638"/>
            <a:ext cx="8342670" cy="692201"/>
          </a:xfrm>
          <a:prstGeom prst="rect">
            <a:avLst/>
          </a:prstGeom>
        </p:spPr>
        <p:txBody>
          <a:bodyPr vert="horz" lIns="91440" tIns="45720" rIns="91440" bIns="45720" rtlCol="0" anchor="t" anchorCtr="0">
            <a:normAutofit/>
          </a:bodyPr>
          <a:lstStyle>
            <a:lvl1pPr>
              <a:defRPr sz="2400" b="0" u="none">
                <a:solidFill>
                  <a:srgbClr val="4973B4"/>
                </a:solidFill>
                <a:latin typeface="Helvetica"/>
                <a:cs typeface="Helvetica"/>
              </a:defRPr>
            </a:lvl1pPr>
          </a:lstStyle>
          <a:p>
            <a:r>
              <a:rPr lang="en-US" dirty="0" smtClean="0"/>
              <a:t>Click to Edit Master Title Style</a:t>
            </a:r>
            <a:endParaRPr lang="en-US" dirty="0"/>
          </a:p>
        </p:txBody>
      </p:sp>
      <p:sp>
        <p:nvSpPr>
          <p:cNvPr id="3" name="Content Placeholder 2"/>
          <p:cNvSpPr>
            <a:spLocks noGrp="1"/>
          </p:cNvSpPr>
          <p:nvPr>
            <p:ph sz="quarter" idx="32"/>
          </p:nvPr>
        </p:nvSpPr>
        <p:spPr>
          <a:xfrm>
            <a:off x="336550" y="1150883"/>
            <a:ext cx="3854450"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15"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10" name="Content Placeholder 36"/>
          <p:cNvSpPr>
            <a:spLocks noGrp="1"/>
          </p:cNvSpPr>
          <p:nvPr>
            <p:ph sz="quarter" idx="31" hasCustomPrompt="1"/>
          </p:nvPr>
        </p:nvSpPr>
        <p:spPr>
          <a:xfrm>
            <a:off x="4883727" y="4907634"/>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1" name="Picture Placeholder 21"/>
          <p:cNvSpPr>
            <a:spLocks noGrp="1"/>
          </p:cNvSpPr>
          <p:nvPr>
            <p:ph type="pic" sz="quarter" idx="23" hasCustomPrompt="1"/>
          </p:nvPr>
        </p:nvSpPr>
        <p:spPr>
          <a:xfrm>
            <a:off x="4883727" y="1150883"/>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spTree>
    <p:extLst>
      <p:ext uri="{BB962C8B-B14F-4D97-AF65-F5344CB8AC3E}">
        <p14:creationId xmlns:p14="http://schemas.microsoft.com/office/powerpoint/2010/main" val="1380999862"/>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FRC Inside Page 2">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a:xfrm>
            <a:off x="8331200" y="6487454"/>
            <a:ext cx="724330" cy="365125"/>
          </a:xfrm>
          <a:prstGeom prst="rect">
            <a:avLst/>
          </a:prstGeom>
        </p:spPr>
        <p:txBody>
          <a:bodyPr/>
          <a:lstStyle/>
          <a:p>
            <a:fld id="{951609CC-B4C0-EB48-8A97-5DEC2430C126}" type="slidenum">
              <a:rPr lang="en-US" smtClean="0"/>
              <a:pPr/>
              <a:t>‹#›</a:t>
            </a:fld>
            <a:endParaRPr lang="en-US" dirty="0"/>
          </a:p>
        </p:txBody>
      </p:sp>
      <p:sp>
        <p:nvSpPr>
          <p:cNvPr id="4" name="Footer Placeholder 3"/>
          <p:cNvSpPr>
            <a:spLocks noGrp="1"/>
          </p:cNvSpPr>
          <p:nvPr>
            <p:ph type="ftr" sz="quarter" idx="11"/>
          </p:nvPr>
        </p:nvSpPr>
        <p:spPr>
          <a:xfrm>
            <a:off x="2499360" y="6498590"/>
            <a:ext cx="6278880" cy="365125"/>
          </a:xfrm>
          <a:prstGeom prst="rect">
            <a:avLst/>
          </a:prstGeom>
        </p:spPr>
        <p:txBody>
          <a:bodyPr/>
          <a:lstStyle/>
          <a:p>
            <a:endParaRPr lang="en-US" dirty="0"/>
          </a:p>
        </p:txBody>
      </p:sp>
      <p:sp>
        <p:nvSpPr>
          <p:cNvPr id="7" name="Title Placeholder 1"/>
          <p:cNvSpPr>
            <a:spLocks noGrp="1"/>
          </p:cNvSpPr>
          <p:nvPr>
            <p:ph type="title" hasCustomPrompt="1"/>
          </p:nvPr>
        </p:nvSpPr>
        <p:spPr>
          <a:xfrm>
            <a:off x="242530" y="274639"/>
            <a:ext cx="8342670" cy="472310"/>
          </a:xfrm>
          <a:prstGeom prst="rect">
            <a:avLst/>
          </a:prstGeom>
        </p:spPr>
        <p:txBody>
          <a:bodyPr vert="horz" lIns="91440" tIns="45720" rIns="91440" bIns="45720" rtlCol="0" anchor="t" anchorCtr="0">
            <a:normAutofit/>
          </a:bodyPr>
          <a:lstStyle>
            <a:lvl1pPr>
              <a:defRPr sz="2400" b="0" u="none">
                <a:solidFill>
                  <a:srgbClr val="4973B4"/>
                </a:solidFill>
                <a:latin typeface="Helvetica"/>
                <a:cs typeface="Helvetica"/>
              </a:defRPr>
            </a:lvl1pPr>
          </a:lstStyle>
          <a:p>
            <a:r>
              <a:rPr lang="en-US" dirty="0" smtClean="0"/>
              <a:t>Click to Edit Master Title Style</a:t>
            </a:r>
            <a:endParaRPr lang="en-US" dirty="0"/>
          </a:p>
        </p:txBody>
      </p:sp>
      <p:sp>
        <p:nvSpPr>
          <p:cNvPr id="8" name="Content Placeholder 2"/>
          <p:cNvSpPr>
            <a:spLocks noGrp="1"/>
          </p:cNvSpPr>
          <p:nvPr>
            <p:ph sz="quarter" idx="32"/>
          </p:nvPr>
        </p:nvSpPr>
        <p:spPr>
          <a:xfrm>
            <a:off x="336550" y="1665189"/>
            <a:ext cx="3854450"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10" name="Content Placeholder 36"/>
          <p:cNvSpPr>
            <a:spLocks noGrp="1"/>
          </p:cNvSpPr>
          <p:nvPr>
            <p:ph sz="quarter" idx="31" hasCustomPrompt="1"/>
          </p:nvPr>
        </p:nvSpPr>
        <p:spPr>
          <a:xfrm>
            <a:off x="4883727" y="5421940"/>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2" name="Picture Placeholder 21"/>
          <p:cNvSpPr>
            <a:spLocks noGrp="1"/>
          </p:cNvSpPr>
          <p:nvPr>
            <p:ph type="pic" sz="quarter" idx="23" hasCustomPrompt="1"/>
          </p:nvPr>
        </p:nvSpPr>
        <p:spPr>
          <a:xfrm>
            <a:off x="4883727" y="1665189"/>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spTree>
    <p:extLst>
      <p:ext uri="{BB962C8B-B14F-4D97-AF65-F5344CB8AC3E}">
        <p14:creationId xmlns:p14="http://schemas.microsoft.com/office/powerpoint/2010/main" val="1120196606"/>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FRC Inside Page 3">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242530" y="274639"/>
            <a:ext cx="8342670" cy="463102"/>
          </a:xfrm>
          <a:prstGeom prst="rect">
            <a:avLst/>
          </a:prstGeom>
        </p:spPr>
        <p:txBody>
          <a:bodyPr vert="horz" lIns="91440" tIns="45720" rIns="91440" bIns="45720" rtlCol="0" anchor="t" anchorCtr="0">
            <a:normAutofit/>
          </a:bodyPr>
          <a:lstStyle>
            <a:lvl1pPr>
              <a:defRPr sz="2400" b="0" u="none">
                <a:solidFill>
                  <a:srgbClr val="4973B4"/>
                </a:solidFill>
                <a:latin typeface="Helvetica "/>
                <a:cs typeface="Helvetica "/>
              </a:defRPr>
            </a:lvl1pPr>
          </a:lstStyle>
          <a:p>
            <a:r>
              <a:rPr lang="en-US" dirty="0" smtClean="0"/>
              <a:t>Click to Edit Master Title Style</a:t>
            </a:r>
            <a:endParaRPr lang="en-US" dirty="0"/>
          </a:p>
        </p:txBody>
      </p:sp>
      <p:sp>
        <p:nvSpPr>
          <p:cNvPr id="3" name="Content Placeholder 2"/>
          <p:cNvSpPr>
            <a:spLocks noGrp="1"/>
          </p:cNvSpPr>
          <p:nvPr>
            <p:ph sz="quarter" idx="10"/>
          </p:nvPr>
        </p:nvSpPr>
        <p:spPr>
          <a:xfrm>
            <a:off x="333971" y="1148268"/>
            <a:ext cx="8342670"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3"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2351469239"/>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FRC Inside Page 4">
    <p:spTree>
      <p:nvGrpSpPr>
        <p:cNvPr id="1" name=""/>
        <p:cNvGrpSpPr/>
        <p:nvPr/>
      </p:nvGrpSpPr>
      <p:grpSpPr>
        <a:xfrm>
          <a:off x="0" y="0"/>
          <a:ext cx="0" cy="0"/>
          <a:chOff x="0" y="0"/>
          <a:chExt cx="0" cy="0"/>
        </a:xfrm>
      </p:grpSpPr>
      <p:sp>
        <p:nvSpPr>
          <p:cNvPr id="11" name="Picture Placeholder 21"/>
          <p:cNvSpPr>
            <a:spLocks noGrp="1"/>
          </p:cNvSpPr>
          <p:nvPr>
            <p:ph type="pic" sz="quarter" idx="11" hasCustomPrompt="1"/>
          </p:nvPr>
        </p:nvSpPr>
        <p:spPr>
          <a:xfrm>
            <a:off x="10636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2" name="Picture Placeholder 21"/>
          <p:cNvSpPr>
            <a:spLocks noGrp="1"/>
          </p:cNvSpPr>
          <p:nvPr>
            <p:ph type="pic" sz="quarter" idx="12" hasCustomPrompt="1"/>
          </p:nvPr>
        </p:nvSpPr>
        <p:spPr>
          <a:xfrm>
            <a:off x="1612022"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3" name="Picture Placeholder 21"/>
          <p:cNvSpPr>
            <a:spLocks noGrp="1"/>
          </p:cNvSpPr>
          <p:nvPr>
            <p:ph type="pic" sz="quarter" idx="13" hasCustomPrompt="1"/>
          </p:nvPr>
        </p:nvSpPr>
        <p:spPr>
          <a:xfrm>
            <a:off x="3118417"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4" name="Picture Placeholder 21"/>
          <p:cNvSpPr>
            <a:spLocks noGrp="1"/>
          </p:cNvSpPr>
          <p:nvPr>
            <p:ph type="pic" sz="quarter" idx="14" hasCustomPrompt="1"/>
          </p:nvPr>
        </p:nvSpPr>
        <p:spPr>
          <a:xfrm>
            <a:off x="462481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5" name="Picture Placeholder 21"/>
          <p:cNvSpPr>
            <a:spLocks noGrp="1"/>
          </p:cNvSpPr>
          <p:nvPr>
            <p:ph type="pic" sz="quarter" idx="15" hasCustomPrompt="1"/>
          </p:nvPr>
        </p:nvSpPr>
        <p:spPr>
          <a:xfrm>
            <a:off x="6131804"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6" name="Picture Placeholder 21"/>
          <p:cNvSpPr>
            <a:spLocks noGrp="1"/>
          </p:cNvSpPr>
          <p:nvPr>
            <p:ph type="pic" sz="quarter" idx="16" hasCustomPrompt="1"/>
          </p:nvPr>
        </p:nvSpPr>
        <p:spPr>
          <a:xfrm>
            <a:off x="7638199"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8" name="Content Placeholder 36"/>
          <p:cNvSpPr>
            <a:spLocks noGrp="1"/>
          </p:cNvSpPr>
          <p:nvPr>
            <p:ph sz="quarter" idx="25" hasCustomPrompt="1"/>
          </p:nvPr>
        </p:nvSpPr>
        <p:spPr>
          <a:xfrm>
            <a:off x="106363"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9" name="Content Placeholder 36"/>
          <p:cNvSpPr>
            <a:spLocks noGrp="1"/>
          </p:cNvSpPr>
          <p:nvPr>
            <p:ph sz="quarter" idx="26" hasCustomPrompt="1"/>
          </p:nvPr>
        </p:nvSpPr>
        <p:spPr>
          <a:xfrm>
            <a:off x="1612022"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0" name="Content Placeholder 36"/>
          <p:cNvSpPr>
            <a:spLocks noGrp="1"/>
          </p:cNvSpPr>
          <p:nvPr>
            <p:ph sz="quarter" idx="27" hasCustomPrompt="1"/>
          </p:nvPr>
        </p:nvSpPr>
        <p:spPr>
          <a:xfrm>
            <a:off x="3118417"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1" name="Content Placeholder 36"/>
          <p:cNvSpPr>
            <a:spLocks noGrp="1"/>
          </p:cNvSpPr>
          <p:nvPr>
            <p:ph sz="quarter" idx="28" hasCustomPrompt="1"/>
          </p:nvPr>
        </p:nvSpPr>
        <p:spPr>
          <a:xfrm>
            <a:off x="4625606"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2" name="Content Placeholder 36"/>
          <p:cNvSpPr>
            <a:spLocks noGrp="1"/>
          </p:cNvSpPr>
          <p:nvPr>
            <p:ph sz="quarter" idx="29" hasCustomPrompt="1"/>
          </p:nvPr>
        </p:nvSpPr>
        <p:spPr>
          <a:xfrm>
            <a:off x="6131804"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3" name="Content Placeholder 36"/>
          <p:cNvSpPr>
            <a:spLocks noGrp="1"/>
          </p:cNvSpPr>
          <p:nvPr>
            <p:ph sz="quarter" idx="30" hasCustomPrompt="1"/>
          </p:nvPr>
        </p:nvSpPr>
        <p:spPr>
          <a:xfrm>
            <a:off x="7655355"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Title Placeholder 1"/>
          <p:cNvSpPr>
            <a:spLocks noGrp="1"/>
          </p:cNvSpPr>
          <p:nvPr>
            <p:ph type="title" hasCustomPrompt="1"/>
          </p:nvPr>
        </p:nvSpPr>
        <p:spPr>
          <a:xfrm>
            <a:off x="242530" y="274639"/>
            <a:ext cx="8342670" cy="463102"/>
          </a:xfrm>
          <a:prstGeom prst="rect">
            <a:avLst/>
          </a:prstGeom>
        </p:spPr>
        <p:txBody>
          <a:bodyPr vert="horz" lIns="91440" tIns="45720" rIns="91440" bIns="45720" rtlCol="0" anchor="t" anchorCtr="0">
            <a:normAutofit/>
          </a:bodyPr>
          <a:lstStyle>
            <a:lvl1pPr>
              <a:defRPr sz="2400" b="0" u="none">
                <a:solidFill>
                  <a:srgbClr val="4973B4"/>
                </a:solidFill>
                <a:latin typeface="Helvetica "/>
                <a:cs typeface="Helvetica "/>
              </a:defRPr>
            </a:lvl1pPr>
          </a:lstStyle>
          <a:p>
            <a:r>
              <a:rPr lang="en-US" dirty="0" smtClean="0"/>
              <a:t>Click to Edit Master Title Style</a:t>
            </a:r>
            <a:endParaRPr lang="en-US" dirty="0"/>
          </a:p>
        </p:txBody>
      </p:sp>
      <p:sp>
        <p:nvSpPr>
          <p:cNvPr id="3" name="Content Placeholder 2"/>
          <p:cNvSpPr>
            <a:spLocks noGrp="1"/>
          </p:cNvSpPr>
          <p:nvPr>
            <p:ph sz="quarter" idx="32"/>
          </p:nvPr>
        </p:nvSpPr>
        <p:spPr>
          <a:xfrm>
            <a:off x="333970" y="1150883"/>
            <a:ext cx="4529495"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2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3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25" name="Content Placeholder 36"/>
          <p:cNvSpPr>
            <a:spLocks noGrp="1"/>
          </p:cNvSpPr>
          <p:nvPr>
            <p:ph sz="quarter" idx="31" hasCustomPrompt="1"/>
          </p:nvPr>
        </p:nvSpPr>
        <p:spPr>
          <a:xfrm>
            <a:off x="5006109" y="3679967"/>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8" name="Picture Placeholder 21"/>
          <p:cNvSpPr>
            <a:spLocks noGrp="1"/>
          </p:cNvSpPr>
          <p:nvPr>
            <p:ph type="pic" sz="quarter" idx="23" hasCustomPrompt="1"/>
          </p:nvPr>
        </p:nvSpPr>
        <p:spPr>
          <a:xfrm>
            <a:off x="5006109" y="1150883"/>
            <a:ext cx="3579091" cy="2405117"/>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cxnSp>
        <p:nvCxnSpPr>
          <p:cNvPr id="24" name="Straight Connector 23"/>
          <p:cNvCxnSpPr/>
          <p:nvPr userDrawn="1"/>
        </p:nvCxnSpPr>
        <p:spPr>
          <a:xfrm>
            <a:off x="0" y="737740"/>
            <a:ext cx="8818880" cy="0"/>
          </a:xfrm>
          <a:prstGeom prst="line">
            <a:avLst/>
          </a:prstGeom>
          <a:ln w="3175">
            <a:gradFill flip="none" rotWithShape="1">
              <a:gsLst>
                <a:gs pos="0">
                  <a:srgbClr val="4973B4"/>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5861779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AFRC Inside Page No Header 1">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337820" y="304242"/>
            <a:ext cx="8061325"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8"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3425067776"/>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FRC Inside Page No Header 2">
    <p:spTree>
      <p:nvGrpSpPr>
        <p:cNvPr id="1" name=""/>
        <p:cNvGrpSpPr/>
        <p:nvPr/>
      </p:nvGrpSpPr>
      <p:grpSpPr>
        <a:xfrm>
          <a:off x="0" y="0"/>
          <a:ext cx="0" cy="0"/>
          <a:chOff x="0" y="0"/>
          <a:chExt cx="0" cy="0"/>
        </a:xfrm>
      </p:grpSpPr>
      <p:sp>
        <p:nvSpPr>
          <p:cNvPr id="23"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24"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19" name="Picture Placeholder 21"/>
          <p:cNvSpPr>
            <a:spLocks noGrp="1"/>
          </p:cNvSpPr>
          <p:nvPr>
            <p:ph type="pic" sz="quarter" idx="11" hasCustomPrompt="1"/>
          </p:nvPr>
        </p:nvSpPr>
        <p:spPr>
          <a:xfrm>
            <a:off x="10636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0" name="Picture Placeholder 21"/>
          <p:cNvSpPr>
            <a:spLocks noGrp="1"/>
          </p:cNvSpPr>
          <p:nvPr>
            <p:ph type="pic" sz="quarter" idx="12" hasCustomPrompt="1"/>
          </p:nvPr>
        </p:nvSpPr>
        <p:spPr>
          <a:xfrm>
            <a:off x="1612022"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1" name="Picture Placeholder 21"/>
          <p:cNvSpPr>
            <a:spLocks noGrp="1"/>
          </p:cNvSpPr>
          <p:nvPr>
            <p:ph type="pic" sz="quarter" idx="13" hasCustomPrompt="1"/>
          </p:nvPr>
        </p:nvSpPr>
        <p:spPr>
          <a:xfrm>
            <a:off x="3118417"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2" name="Picture Placeholder 21"/>
          <p:cNvSpPr>
            <a:spLocks noGrp="1"/>
          </p:cNvSpPr>
          <p:nvPr>
            <p:ph type="pic" sz="quarter" idx="14" hasCustomPrompt="1"/>
          </p:nvPr>
        </p:nvSpPr>
        <p:spPr>
          <a:xfrm>
            <a:off x="462481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5" name="Picture Placeholder 21"/>
          <p:cNvSpPr>
            <a:spLocks noGrp="1"/>
          </p:cNvSpPr>
          <p:nvPr>
            <p:ph type="pic" sz="quarter" idx="15" hasCustomPrompt="1"/>
          </p:nvPr>
        </p:nvSpPr>
        <p:spPr>
          <a:xfrm>
            <a:off x="6131804"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6" name="Picture Placeholder 21"/>
          <p:cNvSpPr>
            <a:spLocks noGrp="1"/>
          </p:cNvSpPr>
          <p:nvPr>
            <p:ph type="pic" sz="quarter" idx="16" hasCustomPrompt="1"/>
          </p:nvPr>
        </p:nvSpPr>
        <p:spPr>
          <a:xfrm>
            <a:off x="7638199"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7" name="Content Placeholder 36"/>
          <p:cNvSpPr>
            <a:spLocks noGrp="1"/>
          </p:cNvSpPr>
          <p:nvPr>
            <p:ph sz="quarter" idx="25" hasCustomPrompt="1"/>
          </p:nvPr>
        </p:nvSpPr>
        <p:spPr>
          <a:xfrm>
            <a:off x="106363"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8" name="Content Placeholder 36"/>
          <p:cNvSpPr>
            <a:spLocks noGrp="1"/>
          </p:cNvSpPr>
          <p:nvPr>
            <p:ph sz="quarter" idx="26" hasCustomPrompt="1"/>
          </p:nvPr>
        </p:nvSpPr>
        <p:spPr>
          <a:xfrm>
            <a:off x="1612022"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Content Placeholder 36"/>
          <p:cNvSpPr>
            <a:spLocks noGrp="1"/>
          </p:cNvSpPr>
          <p:nvPr>
            <p:ph sz="quarter" idx="27" hasCustomPrompt="1"/>
          </p:nvPr>
        </p:nvSpPr>
        <p:spPr>
          <a:xfrm>
            <a:off x="3118417"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0" name="Content Placeholder 36"/>
          <p:cNvSpPr>
            <a:spLocks noGrp="1"/>
          </p:cNvSpPr>
          <p:nvPr>
            <p:ph sz="quarter" idx="28" hasCustomPrompt="1"/>
          </p:nvPr>
        </p:nvSpPr>
        <p:spPr>
          <a:xfrm>
            <a:off x="4625606"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1" name="Content Placeholder 36"/>
          <p:cNvSpPr>
            <a:spLocks noGrp="1"/>
          </p:cNvSpPr>
          <p:nvPr>
            <p:ph sz="quarter" idx="29" hasCustomPrompt="1"/>
          </p:nvPr>
        </p:nvSpPr>
        <p:spPr>
          <a:xfrm>
            <a:off x="6131804"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2" name="Content Placeholder 36"/>
          <p:cNvSpPr>
            <a:spLocks noGrp="1"/>
          </p:cNvSpPr>
          <p:nvPr>
            <p:ph sz="quarter" idx="30" hasCustomPrompt="1"/>
          </p:nvPr>
        </p:nvSpPr>
        <p:spPr>
          <a:xfrm>
            <a:off x="7655355"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Tree>
    <p:extLst>
      <p:ext uri="{BB962C8B-B14F-4D97-AF65-F5344CB8AC3E}">
        <p14:creationId xmlns:p14="http://schemas.microsoft.com/office/powerpoint/2010/main" val="2912605443"/>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AFRC Inside Page No Header 3">
    <p:spTree>
      <p:nvGrpSpPr>
        <p:cNvPr id="1" name=""/>
        <p:cNvGrpSpPr/>
        <p:nvPr/>
      </p:nvGrpSpPr>
      <p:grpSpPr>
        <a:xfrm>
          <a:off x="0" y="0"/>
          <a:ext cx="0" cy="0"/>
          <a:chOff x="0" y="0"/>
          <a:chExt cx="0" cy="0"/>
        </a:xfrm>
      </p:grpSpPr>
      <p:sp>
        <p:nvSpPr>
          <p:cNvPr id="48" name="Rectangle 47"/>
          <p:cNvSpPr/>
          <p:nvPr userDrawn="1"/>
        </p:nvSpPr>
        <p:spPr>
          <a:xfrm>
            <a:off x="0" y="1982839"/>
            <a:ext cx="9144000" cy="17206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Picture Placeholder 21"/>
          <p:cNvSpPr>
            <a:spLocks noGrp="1"/>
          </p:cNvSpPr>
          <p:nvPr>
            <p:ph type="pic" sz="quarter" idx="11" hasCustomPrompt="1"/>
          </p:nvPr>
        </p:nvSpPr>
        <p:spPr>
          <a:xfrm>
            <a:off x="106363"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0" name="Picture Placeholder 21"/>
          <p:cNvSpPr>
            <a:spLocks noGrp="1"/>
          </p:cNvSpPr>
          <p:nvPr>
            <p:ph type="pic" sz="quarter" idx="12" hasCustomPrompt="1"/>
          </p:nvPr>
        </p:nvSpPr>
        <p:spPr>
          <a:xfrm>
            <a:off x="1612022"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1" name="Picture Placeholder 21"/>
          <p:cNvSpPr>
            <a:spLocks noGrp="1"/>
          </p:cNvSpPr>
          <p:nvPr>
            <p:ph type="pic" sz="quarter" idx="13" hasCustomPrompt="1"/>
          </p:nvPr>
        </p:nvSpPr>
        <p:spPr>
          <a:xfrm>
            <a:off x="3118417"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2" name="Picture Placeholder 21"/>
          <p:cNvSpPr>
            <a:spLocks noGrp="1"/>
          </p:cNvSpPr>
          <p:nvPr>
            <p:ph type="pic" sz="quarter" idx="14" hasCustomPrompt="1"/>
          </p:nvPr>
        </p:nvSpPr>
        <p:spPr>
          <a:xfrm>
            <a:off x="4624813"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3" name="Picture Placeholder 21"/>
          <p:cNvSpPr>
            <a:spLocks noGrp="1"/>
          </p:cNvSpPr>
          <p:nvPr>
            <p:ph type="pic" sz="quarter" idx="15" hasCustomPrompt="1"/>
          </p:nvPr>
        </p:nvSpPr>
        <p:spPr>
          <a:xfrm>
            <a:off x="6131804"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4" name="Picture Placeholder 21"/>
          <p:cNvSpPr>
            <a:spLocks noGrp="1"/>
          </p:cNvSpPr>
          <p:nvPr>
            <p:ph type="pic" sz="quarter" idx="16" hasCustomPrompt="1"/>
          </p:nvPr>
        </p:nvSpPr>
        <p:spPr>
          <a:xfrm>
            <a:off x="7638199"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5" name="Content Placeholder 36"/>
          <p:cNvSpPr>
            <a:spLocks noGrp="1"/>
          </p:cNvSpPr>
          <p:nvPr>
            <p:ph sz="quarter" idx="25" hasCustomPrompt="1"/>
          </p:nvPr>
        </p:nvSpPr>
        <p:spPr>
          <a:xfrm>
            <a:off x="106363"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6" name="Content Placeholder 36"/>
          <p:cNvSpPr>
            <a:spLocks noGrp="1"/>
          </p:cNvSpPr>
          <p:nvPr>
            <p:ph sz="quarter" idx="26" hasCustomPrompt="1"/>
          </p:nvPr>
        </p:nvSpPr>
        <p:spPr>
          <a:xfrm>
            <a:off x="1612022" y="555625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7" name="Content Placeholder 36"/>
          <p:cNvSpPr>
            <a:spLocks noGrp="1"/>
          </p:cNvSpPr>
          <p:nvPr>
            <p:ph sz="quarter" idx="27" hasCustomPrompt="1"/>
          </p:nvPr>
        </p:nvSpPr>
        <p:spPr>
          <a:xfrm>
            <a:off x="3118417" y="555625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8" name="Content Placeholder 36"/>
          <p:cNvSpPr>
            <a:spLocks noGrp="1"/>
          </p:cNvSpPr>
          <p:nvPr>
            <p:ph sz="quarter" idx="28" hasCustomPrompt="1"/>
          </p:nvPr>
        </p:nvSpPr>
        <p:spPr>
          <a:xfrm>
            <a:off x="4625606"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9" name="Content Placeholder 36"/>
          <p:cNvSpPr>
            <a:spLocks noGrp="1"/>
          </p:cNvSpPr>
          <p:nvPr>
            <p:ph sz="quarter" idx="29" hasCustomPrompt="1"/>
          </p:nvPr>
        </p:nvSpPr>
        <p:spPr>
          <a:xfrm>
            <a:off x="6131804"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0" name="Content Placeholder 36"/>
          <p:cNvSpPr>
            <a:spLocks noGrp="1"/>
          </p:cNvSpPr>
          <p:nvPr>
            <p:ph sz="quarter" idx="30" hasCustomPrompt="1"/>
          </p:nvPr>
        </p:nvSpPr>
        <p:spPr>
          <a:xfrm>
            <a:off x="7655355"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2" name="Picture Placeholder 21"/>
          <p:cNvSpPr>
            <a:spLocks noGrp="1"/>
          </p:cNvSpPr>
          <p:nvPr>
            <p:ph type="pic" sz="quarter" idx="31" hasCustomPrompt="1"/>
          </p:nvPr>
        </p:nvSpPr>
        <p:spPr>
          <a:xfrm>
            <a:off x="106363"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3" name="Picture Placeholder 21"/>
          <p:cNvSpPr>
            <a:spLocks noGrp="1"/>
          </p:cNvSpPr>
          <p:nvPr>
            <p:ph type="pic" sz="quarter" idx="32" hasCustomPrompt="1"/>
          </p:nvPr>
        </p:nvSpPr>
        <p:spPr>
          <a:xfrm>
            <a:off x="1612022"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4" name="Picture Placeholder 21"/>
          <p:cNvSpPr>
            <a:spLocks noGrp="1"/>
          </p:cNvSpPr>
          <p:nvPr>
            <p:ph type="pic" sz="quarter" idx="33" hasCustomPrompt="1"/>
          </p:nvPr>
        </p:nvSpPr>
        <p:spPr>
          <a:xfrm>
            <a:off x="3118417"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5" name="Picture Placeholder 21"/>
          <p:cNvSpPr>
            <a:spLocks noGrp="1"/>
          </p:cNvSpPr>
          <p:nvPr>
            <p:ph type="pic" sz="quarter" idx="34" hasCustomPrompt="1"/>
          </p:nvPr>
        </p:nvSpPr>
        <p:spPr>
          <a:xfrm>
            <a:off x="4624813"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6" name="Picture Placeholder 21"/>
          <p:cNvSpPr>
            <a:spLocks noGrp="1"/>
          </p:cNvSpPr>
          <p:nvPr>
            <p:ph type="pic" sz="quarter" idx="35" hasCustomPrompt="1"/>
          </p:nvPr>
        </p:nvSpPr>
        <p:spPr>
          <a:xfrm>
            <a:off x="6131804"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7" name="Picture Placeholder 21"/>
          <p:cNvSpPr>
            <a:spLocks noGrp="1"/>
          </p:cNvSpPr>
          <p:nvPr>
            <p:ph type="pic" sz="quarter" idx="36" hasCustomPrompt="1"/>
          </p:nvPr>
        </p:nvSpPr>
        <p:spPr>
          <a:xfrm>
            <a:off x="7638199"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8" name="Content Placeholder 36"/>
          <p:cNvSpPr>
            <a:spLocks noGrp="1"/>
          </p:cNvSpPr>
          <p:nvPr>
            <p:ph sz="quarter" idx="37" hasCustomPrompt="1"/>
          </p:nvPr>
        </p:nvSpPr>
        <p:spPr>
          <a:xfrm>
            <a:off x="106363"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Content Placeholder 36"/>
          <p:cNvSpPr>
            <a:spLocks noGrp="1"/>
          </p:cNvSpPr>
          <p:nvPr>
            <p:ph sz="quarter" idx="38" hasCustomPrompt="1"/>
          </p:nvPr>
        </p:nvSpPr>
        <p:spPr>
          <a:xfrm>
            <a:off x="1612022"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0" name="Content Placeholder 36"/>
          <p:cNvSpPr>
            <a:spLocks noGrp="1"/>
          </p:cNvSpPr>
          <p:nvPr>
            <p:ph sz="quarter" idx="39" hasCustomPrompt="1"/>
          </p:nvPr>
        </p:nvSpPr>
        <p:spPr>
          <a:xfrm>
            <a:off x="3118417" y="3642784"/>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1" name="Content Placeholder 36"/>
          <p:cNvSpPr>
            <a:spLocks noGrp="1"/>
          </p:cNvSpPr>
          <p:nvPr>
            <p:ph sz="quarter" idx="40" hasCustomPrompt="1"/>
          </p:nvPr>
        </p:nvSpPr>
        <p:spPr>
          <a:xfrm>
            <a:off x="4625606"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2" name="Content Placeholder 36"/>
          <p:cNvSpPr>
            <a:spLocks noGrp="1"/>
          </p:cNvSpPr>
          <p:nvPr>
            <p:ph sz="quarter" idx="41" hasCustomPrompt="1"/>
          </p:nvPr>
        </p:nvSpPr>
        <p:spPr>
          <a:xfrm>
            <a:off x="6131804"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3" name="Content Placeholder 36"/>
          <p:cNvSpPr>
            <a:spLocks noGrp="1"/>
          </p:cNvSpPr>
          <p:nvPr>
            <p:ph sz="quarter" idx="42" hasCustomPrompt="1"/>
          </p:nvPr>
        </p:nvSpPr>
        <p:spPr>
          <a:xfrm>
            <a:off x="7655355"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4" name="Picture Placeholder 21"/>
          <p:cNvSpPr>
            <a:spLocks noGrp="1"/>
          </p:cNvSpPr>
          <p:nvPr>
            <p:ph type="pic" sz="quarter" idx="43" hasCustomPrompt="1"/>
          </p:nvPr>
        </p:nvSpPr>
        <p:spPr>
          <a:xfrm>
            <a:off x="106363"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5" name="Picture Placeholder 21"/>
          <p:cNvSpPr>
            <a:spLocks noGrp="1"/>
          </p:cNvSpPr>
          <p:nvPr>
            <p:ph type="pic" sz="quarter" idx="44" hasCustomPrompt="1"/>
          </p:nvPr>
        </p:nvSpPr>
        <p:spPr>
          <a:xfrm>
            <a:off x="1612022"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6" name="Picture Placeholder 21"/>
          <p:cNvSpPr>
            <a:spLocks noGrp="1"/>
          </p:cNvSpPr>
          <p:nvPr>
            <p:ph type="pic" sz="quarter" idx="45" hasCustomPrompt="1"/>
          </p:nvPr>
        </p:nvSpPr>
        <p:spPr>
          <a:xfrm>
            <a:off x="3118417"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7" name="Picture Placeholder 21"/>
          <p:cNvSpPr>
            <a:spLocks noGrp="1"/>
          </p:cNvSpPr>
          <p:nvPr>
            <p:ph type="pic" sz="quarter" idx="46" hasCustomPrompt="1"/>
          </p:nvPr>
        </p:nvSpPr>
        <p:spPr>
          <a:xfrm>
            <a:off x="4624813"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8" name="Picture Placeholder 21"/>
          <p:cNvSpPr>
            <a:spLocks noGrp="1"/>
          </p:cNvSpPr>
          <p:nvPr>
            <p:ph type="pic" sz="quarter" idx="47" hasCustomPrompt="1"/>
          </p:nvPr>
        </p:nvSpPr>
        <p:spPr>
          <a:xfrm>
            <a:off x="6131804"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9" name="Picture Placeholder 21"/>
          <p:cNvSpPr>
            <a:spLocks noGrp="1"/>
          </p:cNvSpPr>
          <p:nvPr>
            <p:ph type="pic" sz="quarter" idx="48" hasCustomPrompt="1"/>
          </p:nvPr>
        </p:nvSpPr>
        <p:spPr>
          <a:xfrm>
            <a:off x="7638199"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40" name="Content Placeholder 36"/>
          <p:cNvSpPr>
            <a:spLocks noGrp="1"/>
          </p:cNvSpPr>
          <p:nvPr>
            <p:ph sz="quarter" idx="49" hasCustomPrompt="1"/>
          </p:nvPr>
        </p:nvSpPr>
        <p:spPr>
          <a:xfrm>
            <a:off x="106363"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1" name="Content Placeholder 36"/>
          <p:cNvSpPr>
            <a:spLocks noGrp="1"/>
          </p:cNvSpPr>
          <p:nvPr>
            <p:ph sz="quarter" idx="50" hasCustomPrompt="1"/>
          </p:nvPr>
        </p:nvSpPr>
        <p:spPr>
          <a:xfrm>
            <a:off x="1612022"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2" name="Content Placeholder 36"/>
          <p:cNvSpPr>
            <a:spLocks noGrp="1"/>
          </p:cNvSpPr>
          <p:nvPr>
            <p:ph sz="quarter" idx="51" hasCustomPrompt="1"/>
          </p:nvPr>
        </p:nvSpPr>
        <p:spPr>
          <a:xfrm>
            <a:off x="3118417"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3" name="Content Placeholder 36"/>
          <p:cNvSpPr>
            <a:spLocks noGrp="1"/>
          </p:cNvSpPr>
          <p:nvPr>
            <p:ph sz="quarter" idx="52" hasCustomPrompt="1"/>
          </p:nvPr>
        </p:nvSpPr>
        <p:spPr>
          <a:xfrm>
            <a:off x="4625606"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4" name="Content Placeholder 36"/>
          <p:cNvSpPr>
            <a:spLocks noGrp="1"/>
          </p:cNvSpPr>
          <p:nvPr>
            <p:ph sz="quarter" idx="53" hasCustomPrompt="1"/>
          </p:nvPr>
        </p:nvSpPr>
        <p:spPr>
          <a:xfrm>
            <a:off x="6131804" y="1756989"/>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5" name="Content Placeholder 36"/>
          <p:cNvSpPr>
            <a:spLocks noGrp="1"/>
          </p:cNvSpPr>
          <p:nvPr>
            <p:ph sz="quarter" idx="54" hasCustomPrompt="1"/>
          </p:nvPr>
        </p:nvSpPr>
        <p:spPr>
          <a:xfrm>
            <a:off x="7655355" y="1756989"/>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5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5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3379348052"/>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AFRC Inside Page No Header 4">
    <p:spTree>
      <p:nvGrpSpPr>
        <p:cNvPr id="1" name=""/>
        <p:cNvGrpSpPr/>
        <p:nvPr/>
      </p:nvGrpSpPr>
      <p:grpSpPr>
        <a:xfrm>
          <a:off x="0" y="0"/>
          <a:ext cx="0" cy="0"/>
          <a:chOff x="0" y="0"/>
          <a:chExt cx="0" cy="0"/>
        </a:xfrm>
      </p:grpSpPr>
      <p:sp>
        <p:nvSpPr>
          <p:cNvPr id="28" name="Picture Placeholder 21"/>
          <p:cNvSpPr>
            <a:spLocks noGrp="1"/>
          </p:cNvSpPr>
          <p:nvPr>
            <p:ph type="pic" sz="quarter" idx="11" hasCustomPrompt="1"/>
          </p:nvPr>
        </p:nvSpPr>
        <p:spPr>
          <a:xfrm>
            <a:off x="106363"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9" name="Picture Placeholder 21"/>
          <p:cNvSpPr>
            <a:spLocks noGrp="1"/>
          </p:cNvSpPr>
          <p:nvPr>
            <p:ph type="pic" sz="quarter" idx="12" hasCustomPrompt="1"/>
          </p:nvPr>
        </p:nvSpPr>
        <p:spPr>
          <a:xfrm>
            <a:off x="1612022"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0" name="Picture Placeholder 21"/>
          <p:cNvSpPr>
            <a:spLocks noGrp="1"/>
          </p:cNvSpPr>
          <p:nvPr>
            <p:ph type="pic" sz="quarter" idx="13" hasCustomPrompt="1"/>
          </p:nvPr>
        </p:nvSpPr>
        <p:spPr>
          <a:xfrm>
            <a:off x="3118417"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1" name="Picture Placeholder 21"/>
          <p:cNvSpPr>
            <a:spLocks noGrp="1"/>
          </p:cNvSpPr>
          <p:nvPr>
            <p:ph type="pic" sz="quarter" idx="14" hasCustomPrompt="1"/>
          </p:nvPr>
        </p:nvSpPr>
        <p:spPr>
          <a:xfrm>
            <a:off x="4624813"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2" name="Picture Placeholder 21"/>
          <p:cNvSpPr>
            <a:spLocks noGrp="1"/>
          </p:cNvSpPr>
          <p:nvPr>
            <p:ph type="pic" sz="quarter" idx="15" hasCustomPrompt="1"/>
          </p:nvPr>
        </p:nvSpPr>
        <p:spPr>
          <a:xfrm>
            <a:off x="6131804"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3" name="Picture Placeholder 21"/>
          <p:cNvSpPr>
            <a:spLocks noGrp="1"/>
          </p:cNvSpPr>
          <p:nvPr>
            <p:ph type="pic" sz="quarter" idx="16" hasCustomPrompt="1"/>
          </p:nvPr>
        </p:nvSpPr>
        <p:spPr>
          <a:xfrm>
            <a:off x="7638199"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4" name="Content Placeholder 36"/>
          <p:cNvSpPr>
            <a:spLocks noGrp="1"/>
          </p:cNvSpPr>
          <p:nvPr>
            <p:ph sz="quarter" idx="25" hasCustomPrompt="1"/>
          </p:nvPr>
        </p:nvSpPr>
        <p:spPr>
          <a:xfrm>
            <a:off x="106363"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5" name="Content Placeholder 36"/>
          <p:cNvSpPr>
            <a:spLocks noGrp="1"/>
          </p:cNvSpPr>
          <p:nvPr>
            <p:ph sz="quarter" idx="26" hasCustomPrompt="1"/>
          </p:nvPr>
        </p:nvSpPr>
        <p:spPr>
          <a:xfrm>
            <a:off x="1612022"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6" name="Content Placeholder 36"/>
          <p:cNvSpPr>
            <a:spLocks noGrp="1"/>
          </p:cNvSpPr>
          <p:nvPr>
            <p:ph sz="quarter" idx="27" hasCustomPrompt="1"/>
          </p:nvPr>
        </p:nvSpPr>
        <p:spPr>
          <a:xfrm>
            <a:off x="3118417"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7" name="Content Placeholder 36"/>
          <p:cNvSpPr>
            <a:spLocks noGrp="1"/>
          </p:cNvSpPr>
          <p:nvPr>
            <p:ph sz="quarter" idx="28" hasCustomPrompt="1"/>
          </p:nvPr>
        </p:nvSpPr>
        <p:spPr>
          <a:xfrm>
            <a:off x="4625606"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8" name="Content Placeholder 36"/>
          <p:cNvSpPr>
            <a:spLocks noGrp="1"/>
          </p:cNvSpPr>
          <p:nvPr>
            <p:ph sz="quarter" idx="29" hasCustomPrompt="1"/>
          </p:nvPr>
        </p:nvSpPr>
        <p:spPr>
          <a:xfrm>
            <a:off x="6131804" y="595993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9" name="Content Placeholder 36"/>
          <p:cNvSpPr>
            <a:spLocks noGrp="1"/>
          </p:cNvSpPr>
          <p:nvPr>
            <p:ph sz="quarter" idx="30" hasCustomPrompt="1"/>
          </p:nvPr>
        </p:nvSpPr>
        <p:spPr>
          <a:xfrm>
            <a:off x="7655355" y="595993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0" name="Content Placeholder 36"/>
          <p:cNvSpPr>
            <a:spLocks noGrp="1"/>
          </p:cNvSpPr>
          <p:nvPr>
            <p:ph sz="quarter" idx="31" hasCustomPrompt="1"/>
          </p:nvPr>
        </p:nvSpPr>
        <p:spPr>
          <a:xfrm>
            <a:off x="5324900" y="3846709"/>
            <a:ext cx="3361900"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5" name="Picture Placeholder 21"/>
          <p:cNvSpPr>
            <a:spLocks noGrp="1"/>
          </p:cNvSpPr>
          <p:nvPr>
            <p:ph type="pic" sz="quarter" idx="23" hasCustomPrompt="1"/>
          </p:nvPr>
        </p:nvSpPr>
        <p:spPr>
          <a:xfrm>
            <a:off x="5324900" y="519115"/>
            <a:ext cx="3361900" cy="3221612"/>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 name="Content Placeholder 2"/>
          <p:cNvSpPr>
            <a:spLocks noGrp="1"/>
          </p:cNvSpPr>
          <p:nvPr>
            <p:ph sz="quarter" idx="32"/>
          </p:nvPr>
        </p:nvSpPr>
        <p:spPr>
          <a:xfrm>
            <a:off x="337820" y="517363"/>
            <a:ext cx="4460875" cy="1354217"/>
          </a:xfrm>
        </p:spPr>
        <p:txBody>
          <a:bodyPr/>
          <a:lstStyle>
            <a:lvl5pPr marL="1828800" inden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25"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2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2141691324"/>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AFRC Blank_Skyline">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1"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1146018129"/>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AFRC Blank_Black">
    <p:spTree>
      <p:nvGrpSpPr>
        <p:cNvPr id="1" name=""/>
        <p:cNvGrpSpPr/>
        <p:nvPr/>
      </p:nvGrpSpPr>
      <p:grpSpPr>
        <a:xfrm>
          <a:off x="0" y="0"/>
          <a:ext cx="0" cy="0"/>
          <a:chOff x="0" y="0"/>
          <a:chExt cx="0" cy="0"/>
        </a:xfrm>
      </p:grpSpPr>
      <p:sp>
        <p:nvSpPr>
          <p:cNvPr id="4"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5"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4100420885"/>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AFRC Blank_White">
    <p:spTree>
      <p:nvGrpSpPr>
        <p:cNvPr id="1" name=""/>
        <p:cNvGrpSpPr/>
        <p:nvPr/>
      </p:nvGrpSpPr>
      <p:grpSpPr>
        <a:xfrm>
          <a:off x="0" y="0"/>
          <a:ext cx="0" cy="0"/>
          <a:chOff x="0" y="0"/>
          <a:chExt cx="0" cy="0"/>
        </a:xfrm>
      </p:grpSpPr>
      <p:sp>
        <p:nvSpPr>
          <p:cNvPr id="3"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5"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1883271095"/>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AFRC Last Page">
    <p:spTree>
      <p:nvGrpSpPr>
        <p:cNvPr id="1" name=""/>
        <p:cNvGrpSpPr/>
        <p:nvPr/>
      </p:nvGrpSpPr>
      <p:grpSpPr>
        <a:xfrm>
          <a:off x="0" y="0"/>
          <a:ext cx="0" cy="0"/>
          <a:chOff x="0" y="0"/>
          <a:chExt cx="0" cy="0"/>
        </a:xfrm>
      </p:grpSpPr>
      <p:pic>
        <p:nvPicPr>
          <p:cNvPr id="2" name="Picture 1" descr="PPTskyBackground_standard"/>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0" name="Picture 19" descr="Description: NASA insignia RGB"/>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3354053" y="2474964"/>
            <a:ext cx="2302131" cy="1907166"/>
          </a:xfrm>
          <a:prstGeom prst="rect">
            <a:avLst/>
          </a:prstGeom>
          <a:noFill/>
          <a:ln>
            <a:noFill/>
          </a:ln>
        </p:spPr>
      </p:pic>
    </p:spTree>
    <p:extLst>
      <p:ext uri="{BB962C8B-B14F-4D97-AF65-F5344CB8AC3E}">
        <p14:creationId xmlns:p14="http://schemas.microsoft.com/office/powerpoint/2010/main" val="1550289472"/>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5" name="Picture 4" descr="PPTskyBackground_standard"/>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6" name="Picture 5" descr="Armstrong logo color.eps"/>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3347577" y="2277243"/>
            <a:ext cx="2448847" cy="2303515"/>
          </a:xfrm>
          <a:prstGeom prst="rect">
            <a:avLst/>
          </a:prstGeom>
        </p:spPr>
      </p:pic>
    </p:spTree>
    <p:extLst>
      <p:ext uri="{BB962C8B-B14F-4D97-AF65-F5344CB8AC3E}">
        <p14:creationId xmlns:p14="http://schemas.microsoft.com/office/powerpoint/2010/main" val="33429215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AFRC Color Palette">
    <p:spTree>
      <p:nvGrpSpPr>
        <p:cNvPr id="1" name=""/>
        <p:cNvGrpSpPr/>
        <p:nvPr/>
      </p:nvGrpSpPr>
      <p:grpSpPr>
        <a:xfrm>
          <a:off x="0" y="0"/>
          <a:ext cx="0" cy="0"/>
          <a:chOff x="0" y="0"/>
          <a:chExt cx="0" cy="0"/>
        </a:xfrm>
      </p:grpSpPr>
      <p:sp>
        <p:nvSpPr>
          <p:cNvPr id="4" name="Rectangle 3"/>
          <p:cNvSpPr/>
          <p:nvPr userDrawn="1"/>
        </p:nvSpPr>
        <p:spPr>
          <a:xfrm>
            <a:off x="867559" y="1356145"/>
            <a:ext cx="1368414" cy="1368414"/>
          </a:xfrm>
          <a:prstGeom prst="rect">
            <a:avLst/>
          </a:prstGeom>
          <a:solidFill>
            <a:srgbClr val="4973B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rgbClr val="5787D2"/>
              </a:solidFill>
            </a:endParaRPr>
          </a:p>
        </p:txBody>
      </p:sp>
      <p:sp>
        <p:nvSpPr>
          <p:cNvPr id="5" name="Rectangle 4"/>
          <p:cNvSpPr/>
          <p:nvPr userDrawn="1"/>
        </p:nvSpPr>
        <p:spPr>
          <a:xfrm>
            <a:off x="3890945" y="1356145"/>
            <a:ext cx="1368414" cy="1368414"/>
          </a:xfrm>
          <a:prstGeom prst="rect">
            <a:avLst/>
          </a:prstGeom>
          <a:solidFill>
            <a:srgbClr val="41329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userDrawn="1"/>
        </p:nvSpPr>
        <p:spPr>
          <a:xfrm>
            <a:off x="2388373" y="1356145"/>
            <a:ext cx="1368414" cy="1368414"/>
          </a:xfrm>
          <a:prstGeom prst="rect">
            <a:avLst/>
          </a:prstGeom>
          <a:solidFill>
            <a:srgbClr val="9F5F3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userDrawn="1"/>
        </p:nvSpPr>
        <p:spPr>
          <a:xfrm>
            <a:off x="5393517" y="1356145"/>
            <a:ext cx="1368414" cy="1368414"/>
          </a:xfrm>
          <a:prstGeom prst="rect">
            <a:avLst/>
          </a:prstGeom>
          <a:solidFill>
            <a:srgbClr val="5B586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Rectangle 7"/>
          <p:cNvSpPr/>
          <p:nvPr userDrawn="1"/>
        </p:nvSpPr>
        <p:spPr>
          <a:xfrm>
            <a:off x="6887145" y="1356145"/>
            <a:ext cx="1368414" cy="1368414"/>
          </a:xfrm>
          <a:prstGeom prst="rect">
            <a:avLst/>
          </a:prstGeom>
          <a:solidFill>
            <a:srgbClr val="D8B88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TextBox 8"/>
          <p:cNvSpPr txBox="1"/>
          <p:nvPr userDrawn="1"/>
        </p:nvSpPr>
        <p:spPr>
          <a:xfrm>
            <a:off x="867559" y="2814176"/>
            <a:ext cx="1368414" cy="461665"/>
          </a:xfrm>
          <a:prstGeom prst="rect">
            <a:avLst/>
          </a:prstGeom>
          <a:noFill/>
        </p:spPr>
        <p:txBody>
          <a:bodyPr wrap="square" rtlCol="0">
            <a:spAutoFit/>
          </a:bodyPr>
          <a:lstStyle/>
          <a:p>
            <a:pPr algn="ctr"/>
            <a:r>
              <a:rPr lang="en-US" sz="1200" dirty="0" smtClean="0">
                <a:latin typeface="Helvetica"/>
                <a:cs typeface="Helvetica"/>
              </a:rPr>
              <a:t>RGB</a:t>
            </a:r>
            <a:endParaRPr lang="en-US" sz="1200" baseline="0" dirty="0" smtClean="0">
              <a:latin typeface="Helvetica"/>
              <a:cs typeface="Helvetica"/>
            </a:endParaRPr>
          </a:p>
          <a:p>
            <a:pPr algn="ctr"/>
            <a:r>
              <a:rPr lang="en-US" sz="1200" baseline="0" dirty="0" smtClean="0">
                <a:latin typeface="Helvetica"/>
                <a:cs typeface="Helvetica"/>
              </a:rPr>
              <a:t>73, 115, 180</a:t>
            </a:r>
          </a:p>
        </p:txBody>
      </p:sp>
      <p:sp>
        <p:nvSpPr>
          <p:cNvPr id="11" name="TextBox 10"/>
          <p:cNvSpPr txBox="1"/>
          <p:nvPr userDrawn="1"/>
        </p:nvSpPr>
        <p:spPr>
          <a:xfrm>
            <a:off x="2388373" y="2814176"/>
            <a:ext cx="1368414" cy="1015663"/>
          </a:xfrm>
          <a:prstGeom prst="rect">
            <a:avLst/>
          </a:prstGeom>
          <a:noFill/>
        </p:spPr>
        <p:txBody>
          <a:bodyPr wrap="square" rtlCol="0">
            <a:spAutoFit/>
          </a:bodyPr>
          <a:lstStyle/>
          <a:p>
            <a:pPr algn="ctr"/>
            <a:r>
              <a:rPr lang="en-US" sz="1200" dirty="0" smtClean="0">
                <a:latin typeface="Helvetica"/>
                <a:cs typeface="Helvetica"/>
              </a:rPr>
              <a:t>RGB</a:t>
            </a:r>
            <a:endParaRPr lang="en-US" sz="1200" baseline="0" dirty="0" smtClean="0">
              <a:latin typeface="Helvetica"/>
              <a:cs typeface="Helvetica"/>
            </a:endParaRPr>
          </a:p>
          <a:p>
            <a:pPr algn="ctr"/>
            <a:r>
              <a:rPr lang="en-US" sz="1200" baseline="0" dirty="0" smtClean="0">
                <a:latin typeface="Helvetica"/>
                <a:cs typeface="Helvetica"/>
              </a:rPr>
              <a:t>159, 95, 50</a:t>
            </a:r>
          </a:p>
          <a:p>
            <a:pPr algn="ctr"/>
            <a:endParaRPr lang="en-US" sz="1200" baseline="0" dirty="0" smtClean="0">
              <a:latin typeface="Helvetica"/>
              <a:cs typeface="Helvetica"/>
            </a:endParaRPr>
          </a:p>
          <a:p>
            <a:pPr algn="ctr"/>
            <a:r>
              <a:rPr lang="en-US" sz="1200" baseline="0" dirty="0" smtClean="0">
                <a:latin typeface="Helvetica"/>
                <a:cs typeface="Helvetica"/>
              </a:rPr>
              <a:t>HEX</a:t>
            </a:r>
          </a:p>
          <a:p>
            <a:pPr algn="ctr"/>
            <a:r>
              <a:rPr lang="en-US" sz="1200" baseline="0" dirty="0" smtClean="0">
                <a:latin typeface="Helvetica"/>
                <a:cs typeface="Helvetica"/>
              </a:rPr>
              <a:t>#9F5F32</a:t>
            </a:r>
            <a:endParaRPr lang="en-US" sz="1200" dirty="0">
              <a:latin typeface="Helvetica"/>
              <a:cs typeface="Helvetica"/>
            </a:endParaRPr>
          </a:p>
        </p:txBody>
      </p:sp>
      <p:sp>
        <p:nvSpPr>
          <p:cNvPr id="12" name="TextBox 11"/>
          <p:cNvSpPr txBox="1"/>
          <p:nvPr userDrawn="1"/>
        </p:nvSpPr>
        <p:spPr>
          <a:xfrm>
            <a:off x="3890945" y="2814176"/>
            <a:ext cx="1368414" cy="1015663"/>
          </a:xfrm>
          <a:prstGeom prst="rect">
            <a:avLst/>
          </a:prstGeom>
          <a:noFill/>
        </p:spPr>
        <p:txBody>
          <a:bodyPr wrap="square" rtlCol="0">
            <a:spAutoFit/>
          </a:bodyPr>
          <a:lstStyle/>
          <a:p>
            <a:pPr algn="ctr"/>
            <a:r>
              <a:rPr lang="en-US" sz="1200" dirty="0" smtClean="0">
                <a:latin typeface="Helvetica"/>
                <a:cs typeface="Helvetica"/>
              </a:rPr>
              <a:t>RGB</a:t>
            </a:r>
            <a:endParaRPr lang="en-US" sz="1200" baseline="0" dirty="0" smtClean="0">
              <a:latin typeface="Helvetica"/>
              <a:cs typeface="Helvetica"/>
            </a:endParaRPr>
          </a:p>
          <a:p>
            <a:pPr algn="ctr"/>
            <a:r>
              <a:rPr lang="en-US" sz="1200" baseline="0" dirty="0" smtClean="0">
                <a:latin typeface="Helvetica"/>
                <a:cs typeface="Helvetica"/>
              </a:rPr>
              <a:t>65, 50, 159</a:t>
            </a:r>
          </a:p>
          <a:p>
            <a:pPr algn="ctr"/>
            <a:endParaRPr lang="en-US" sz="1200" baseline="0" dirty="0" smtClean="0">
              <a:latin typeface="Helvetica"/>
              <a:cs typeface="Helvetica"/>
            </a:endParaRPr>
          </a:p>
          <a:p>
            <a:pPr algn="ctr"/>
            <a:r>
              <a:rPr lang="en-US" sz="1200" baseline="0" dirty="0" smtClean="0">
                <a:latin typeface="Helvetica"/>
                <a:cs typeface="Helvetica"/>
              </a:rPr>
              <a:t>HEX</a:t>
            </a:r>
          </a:p>
          <a:p>
            <a:pPr algn="ctr"/>
            <a:r>
              <a:rPr lang="en-US" sz="1200" baseline="0" dirty="0" smtClean="0">
                <a:latin typeface="Helvetica"/>
                <a:cs typeface="Helvetica"/>
              </a:rPr>
              <a:t>#41329F</a:t>
            </a:r>
            <a:endParaRPr lang="en-US" sz="1200" dirty="0">
              <a:latin typeface="Helvetica"/>
              <a:cs typeface="Helvetica"/>
            </a:endParaRPr>
          </a:p>
        </p:txBody>
      </p:sp>
      <p:sp>
        <p:nvSpPr>
          <p:cNvPr id="13" name="TextBox 12"/>
          <p:cNvSpPr txBox="1"/>
          <p:nvPr userDrawn="1"/>
        </p:nvSpPr>
        <p:spPr>
          <a:xfrm>
            <a:off x="5393517" y="2814176"/>
            <a:ext cx="1368414" cy="1015663"/>
          </a:xfrm>
          <a:prstGeom prst="rect">
            <a:avLst/>
          </a:prstGeom>
          <a:noFill/>
        </p:spPr>
        <p:txBody>
          <a:bodyPr wrap="square" rtlCol="0">
            <a:spAutoFit/>
          </a:bodyPr>
          <a:lstStyle/>
          <a:p>
            <a:pPr algn="ctr"/>
            <a:r>
              <a:rPr lang="en-US" sz="1200" dirty="0" smtClean="0">
                <a:latin typeface="Helvetica"/>
                <a:cs typeface="Helvetica"/>
              </a:rPr>
              <a:t>RGB</a:t>
            </a:r>
            <a:endParaRPr lang="en-US" sz="1200" baseline="0" dirty="0" smtClean="0">
              <a:latin typeface="Helvetica"/>
              <a:cs typeface="Helvetica"/>
            </a:endParaRPr>
          </a:p>
          <a:p>
            <a:pPr algn="ctr"/>
            <a:r>
              <a:rPr lang="en-US" sz="1200" baseline="0" dirty="0" smtClean="0">
                <a:latin typeface="Helvetica"/>
                <a:cs typeface="Helvetica"/>
              </a:rPr>
              <a:t>91, 88, 108</a:t>
            </a:r>
          </a:p>
          <a:p>
            <a:pPr algn="ctr"/>
            <a:endParaRPr lang="en-US" sz="1200" baseline="0" dirty="0" smtClean="0">
              <a:latin typeface="Helvetica"/>
              <a:cs typeface="Helvetica"/>
            </a:endParaRPr>
          </a:p>
          <a:p>
            <a:pPr algn="ctr"/>
            <a:r>
              <a:rPr lang="en-US" sz="1200" baseline="0" dirty="0" smtClean="0">
                <a:latin typeface="Helvetica"/>
                <a:cs typeface="Helvetica"/>
              </a:rPr>
              <a:t>HEX</a:t>
            </a:r>
          </a:p>
          <a:p>
            <a:pPr algn="ctr"/>
            <a:r>
              <a:rPr lang="en-US" sz="1200" baseline="0" dirty="0" smtClean="0">
                <a:latin typeface="Helvetica"/>
                <a:cs typeface="Helvetica"/>
              </a:rPr>
              <a:t>#5B586C</a:t>
            </a:r>
            <a:endParaRPr lang="en-US" sz="1200" dirty="0">
              <a:latin typeface="Helvetica"/>
              <a:cs typeface="Helvetica"/>
            </a:endParaRPr>
          </a:p>
        </p:txBody>
      </p:sp>
      <p:sp>
        <p:nvSpPr>
          <p:cNvPr id="14" name="TextBox 13"/>
          <p:cNvSpPr txBox="1"/>
          <p:nvPr userDrawn="1"/>
        </p:nvSpPr>
        <p:spPr>
          <a:xfrm>
            <a:off x="6887145" y="2814176"/>
            <a:ext cx="1368414" cy="1015663"/>
          </a:xfrm>
          <a:prstGeom prst="rect">
            <a:avLst/>
          </a:prstGeom>
          <a:noFill/>
        </p:spPr>
        <p:txBody>
          <a:bodyPr wrap="square" rtlCol="0">
            <a:spAutoFit/>
          </a:bodyPr>
          <a:lstStyle/>
          <a:p>
            <a:pPr algn="ctr"/>
            <a:r>
              <a:rPr lang="en-US" sz="1200" dirty="0" smtClean="0">
                <a:latin typeface="Helvetica"/>
                <a:cs typeface="Helvetica"/>
              </a:rPr>
              <a:t>RGB</a:t>
            </a:r>
            <a:endParaRPr lang="en-US" sz="1200" baseline="0" dirty="0" smtClean="0">
              <a:latin typeface="Helvetica"/>
              <a:cs typeface="Helvetica"/>
            </a:endParaRPr>
          </a:p>
          <a:p>
            <a:pPr algn="ctr"/>
            <a:r>
              <a:rPr lang="en-US" sz="1200" baseline="0" dirty="0" smtClean="0">
                <a:latin typeface="Helvetica"/>
                <a:cs typeface="Helvetica"/>
              </a:rPr>
              <a:t>216, 184, 143</a:t>
            </a:r>
          </a:p>
          <a:p>
            <a:pPr algn="ctr"/>
            <a:endParaRPr lang="en-US" sz="1200" baseline="0" dirty="0" smtClean="0">
              <a:latin typeface="Helvetica"/>
              <a:cs typeface="Helvetica"/>
            </a:endParaRPr>
          </a:p>
          <a:p>
            <a:pPr algn="ctr"/>
            <a:r>
              <a:rPr lang="en-US" sz="1200" baseline="0" dirty="0" smtClean="0">
                <a:latin typeface="Helvetica"/>
                <a:cs typeface="Helvetica"/>
              </a:rPr>
              <a:t>HEX</a:t>
            </a:r>
          </a:p>
          <a:p>
            <a:pPr algn="ctr"/>
            <a:r>
              <a:rPr lang="en-US" sz="1200" baseline="0" dirty="0" smtClean="0">
                <a:latin typeface="Helvetica"/>
                <a:cs typeface="Helvetica"/>
              </a:rPr>
              <a:t>#D8B88F</a:t>
            </a:r>
            <a:endParaRPr lang="en-US" sz="1200" dirty="0">
              <a:latin typeface="Helvetica"/>
              <a:cs typeface="Helvetica"/>
            </a:endParaRPr>
          </a:p>
        </p:txBody>
      </p:sp>
    </p:spTree>
    <p:extLst>
      <p:ext uri="{BB962C8B-B14F-4D97-AF65-F5344CB8AC3E}">
        <p14:creationId xmlns:p14="http://schemas.microsoft.com/office/powerpoint/2010/main" val="586603654"/>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84ACB6F-5FF5-4EC3-B967-A518020DE3F0}" type="slidenum">
              <a:rPr lang="en-US" smtClean="0"/>
              <a:t>‹#›</a:t>
            </a:fld>
            <a:endParaRPr lang="en-US" dirty="0"/>
          </a:p>
        </p:txBody>
      </p:sp>
    </p:spTree>
    <p:extLst>
      <p:ext uri="{BB962C8B-B14F-4D97-AF65-F5344CB8AC3E}">
        <p14:creationId xmlns:p14="http://schemas.microsoft.com/office/powerpoint/2010/main" val="4450659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1" y="274638"/>
            <a:ext cx="8229600" cy="1143000"/>
          </a:xfrm>
          <a:prstGeom prst="rect">
            <a:avLst/>
          </a:prstGeom>
        </p:spPr>
        <p:txBody>
          <a:bodyPr>
            <a:normAutofit/>
          </a:bodyPr>
          <a:lstStyle>
            <a:lvl1pPr>
              <a:defRPr sz="3200"/>
            </a:lvl1pPr>
          </a:lstStyle>
          <a:p>
            <a:r>
              <a:rPr lang="en-US" dirty="0" smtClean="0"/>
              <a:t>Click to edit Master title style</a:t>
            </a:r>
            <a:endParaRPr lang="en-US" dirty="0"/>
          </a:p>
        </p:txBody>
      </p:sp>
      <p:sp>
        <p:nvSpPr>
          <p:cNvPr id="3" name="Content Placeholder 2"/>
          <p:cNvSpPr>
            <a:spLocks noGrp="1"/>
          </p:cNvSpPr>
          <p:nvPr>
            <p:ph idx="1"/>
          </p:nvPr>
        </p:nvSpPr>
        <p:spPr>
          <a:xfrm>
            <a:off x="457200" y="1600200"/>
            <a:ext cx="8229600" cy="1920526"/>
          </a:xfrm>
          <a:prstGeom prst="rect">
            <a:avLst/>
          </a:prstGeom>
        </p:spPr>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73832025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AFRC Section Break 1">
    <p:spTree>
      <p:nvGrpSpPr>
        <p:cNvPr id="1" name=""/>
        <p:cNvGrpSpPr/>
        <p:nvPr/>
      </p:nvGrpSpPr>
      <p:grpSpPr>
        <a:xfrm>
          <a:off x="0" y="0"/>
          <a:ext cx="0" cy="0"/>
          <a:chOff x="0" y="0"/>
          <a:chExt cx="0" cy="0"/>
        </a:xfrm>
      </p:grpSpPr>
      <p:sp>
        <p:nvSpPr>
          <p:cNvPr id="18" name="Text Placeholder 5"/>
          <p:cNvSpPr>
            <a:spLocks noGrp="1"/>
          </p:cNvSpPr>
          <p:nvPr>
            <p:ph type="body" sz="quarter" idx="16" hasCustomPrompt="1"/>
          </p:nvPr>
        </p:nvSpPr>
        <p:spPr>
          <a:xfrm>
            <a:off x="441325" y="3514866"/>
            <a:ext cx="8229600" cy="461665"/>
          </a:xfrm>
        </p:spPr>
        <p:txBody>
          <a:bodyPr anchor="t" anchorCtr="0"/>
          <a:lstStyle>
            <a:lvl1pPr marL="0" indent="0" algn="ctr">
              <a:buNone/>
              <a:defRPr sz="2400" baseline="0">
                <a:solidFill>
                  <a:srgbClr val="FFFFFF"/>
                </a:solidFill>
                <a:latin typeface="Helvetica Light"/>
              </a:defRPr>
            </a:lvl1pPr>
          </a:lstStyle>
          <a:p>
            <a:pPr lvl="0"/>
            <a:r>
              <a:rPr lang="en-US" dirty="0" smtClean="0"/>
              <a:t>Section Subtitle</a:t>
            </a:r>
            <a:endParaRPr lang="en-US" dirty="0"/>
          </a:p>
        </p:txBody>
      </p:sp>
      <p:sp>
        <p:nvSpPr>
          <p:cNvPr id="17" name="Title Placeholder 1"/>
          <p:cNvSpPr>
            <a:spLocks noGrp="1"/>
          </p:cNvSpPr>
          <p:nvPr>
            <p:ph type="title" hasCustomPrompt="1"/>
          </p:nvPr>
        </p:nvSpPr>
        <p:spPr>
          <a:xfrm>
            <a:off x="441325" y="2620238"/>
            <a:ext cx="8229600" cy="626098"/>
          </a:xfrm>
          <a:prstGeom prst="rect">
            <a:avLst/>
          </a:prstGeom>
        </p:spPr>
        <p:txBody>
          <a:bodyPr vert="horz" lIns="91440" tIns="45720" rIns="91440" bIns="45720" rtlCol="0" anchor="t" anchorCtr="0">
            <a:noAutofit/>
          </a:bodyPr>
          <a:lstStyle>
            <a:lvl1pPr algn="ctr">
              <a:defRPr sz="3600" b="1" i="0">
                <a:solidFill>
                  <a:srgbClr val="FFFFFF"/>
                </a:solidFill>
                <a:effectLst>
                  <a:reflection stA="25000" endPos="75000" dist="12700" dir="5400000" sy="-100000" algn="bl" rotWithShape="0"/>
                </a:effectLst>
                <a:latin typeface="Helvetica"/>
                <a:cs typeface="Helvetica"/>
              </a:defRPr>
            </a:lvl1pPr>
          </a:lstStyle>
          <a:p>
            <a:r>
              <a:rPr lang="en-US" dirty="0" smtClean="0"/>
              <a:t>Section Title</a:t>
            </a:r>
            <a:endParaRPr lang="en-US" dirty="0"/>
          </a:p>
        </p:txBody>
      </p:sp>
      <p:sp>
        <p:nvSpPr>
          <p:cNvPr id="14"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5"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21" name="Picture Placeholder 2"/>
          <p:cNvSpPr>
            <a:spLocks noGrp="1"/>
          </p:cNvSpPr>
          <p:nvPr>
            <p:ph type="pic" sz="quarter" idx="48"/>
          </p:nvPr>
        </p:nvSpPr>
        <p:spPr>
          <a:xfrm>
            <a:off x="0" y="3100"/>
            <a:ext cx="1828800" cy="1465262"/>
          </a:xfrm>
          <a:ln w="12700" cmpd="sng">
            <a:solidFill>
              <a:srgbClr val="FFFFFF"/>
            </a:solidFill>
          </a:ln>
          <a:effectLst/>
        </p:spPr>
        <p:txBody>
          <a:bodyPr/>
          <a:lstStyle/>
          <a:p>
            <a:endParaRPr lang="en-US" dirty="0"/>
          </a:p>
        </p:txBody>
      </p:sp>
      <p:sp>
        <p:nvSpPr>
          <p:cNvPr id="22" name="Picture Placeholder 2"/>
          <p:cNvSpPr>
            <a:spLocks noGrp="1"/>
          </p:cNvSpPr>
          <p:nvPr>
            <p:ph type="pic" sz="quarter" idx="49"/>
          </p:nvPr>
        </p:nvSpPr>
        <p:spPr>
          <a:xfrm>
            <a:off x="1828800" y="3100"/>
            <a:ext cx="1828800" cy="1465262"/>
          </a:xfrm>
          <a:ln w="12700" cmpd="sng">
            <a:solidFill>
              <a:srgbClr val="FFFFFF"/>
            </a:solidFill>
          </a:ln>
          <a:effectLst/>
        </p:spPr>
        <p:txBody>
          <a:bodyPr/>
          <a:lstStyle/>
          <a:p>
            <a:endParaRPr lang="en-US" dirty="0"/>
          </a:p>
        </p:txBody>
      </p:sp>
      <p:sp>
        <p:nvSpPr>
          <p:cNvPr id="23" name="Picture Placeholder 2"/>
          <p:cNvSpPr>
            <a:spLocks noGrp="1"/>
          </p:cNvSpPr>
          <p:nvPr>
            <p:ph type="pic" sz="quarter" idx="50"/>
          </p:nvPr>
        </p:nvSpPr>
        <p:spPr>
          <a:xfrm>
            <a:off x="3657600" y="3100"/>
            <a:ext cx="1828800" cy="1465262"/>
          </a:xfrm>
          <a:ln w="12700" cmpd="sng">
            <a:solidFill>
              <a:srgbClr val="FFFFFF"/>
            </a:solidFill>
          </a:ln>
          <a:effectLst/>
        </p:spPr>
        <p:txBody>
          <a:bodyPr/>
          <a:lstStyle/>
          <a:p>
            <a:endParaRPr lang="en-US" dirty="0"/>
          </a:p>
        </p:txBody>
      </p:sp>
      <p:sp>
        <p:nvSpPr>
          <p:cNvPr id="24" name="Picture Placeholder 2"/>
          <p:cNvSpPr>
            <a:spLocks noGrp="1"/>
          </p:cNvSpPr>
          <p:nvPr>
            <p:ph type="pic" sz="quarter" idx="51"/>
          </p:nvPr>
        </p:nvSpPr>
        <p:spPr>
          <a:xfrm>
            <a:off x="5486400" y="3100"/>
            <a:ext cx="1828800" cy="1465262"/>
          </a:xfrm>
          <a:ln w="12700" cmpd="sng">
            <a:solidFill>
              <a:srgbClr val="FFFFFF"/>
            </a:solidFill>
          </a:ln>
          <a:effectLst/>
        </p:spPr>
        <p:txBody>
          <a:bodyPr/>
          <a:lstStyle/>
          <a:p>
            <a:endParaRPr lang="en-US" dirty="0"/>
          </a:p>
        </p:txBody>
      </p:sp>
      <p:sp>
        <p:nvSpPr>
          <p:cNvPr id="25" name="Picture Placeholder 2"/>
          <p:cNvSpPr>
            <a:spLocks noGrp="1"/>
          </p:cNvSpPr>
          <p:nvPr>
            <p:ph type="pic" sz="quarter" idx="52"/>
          </p:nvPr>
        </p:nvSpPr>
        <p:spPr>
          <a:xfrm>
            <a:off x="7316193" y="3100"/>
            <a:ext cx="1828800" cy="1465262"/>
          </a:xfrm>
          <a:ln w="12700" cmpd="sng">
            <a:solidFill>
              <a:srgbClr val="FFFFFF"/>
            </a:solidFill>
          </a:ln>
          <a:effectLst/>
        </p:spPr>
        <p:txBody>
          <a:bodyPr/>
          <a:lstStyle/>
          <a:p>
            <a:endParaRPr lang="en-US" dirty="0"/>
          </a:p>
        </p:txBody>
      </p:sp>
    </p:spTree>
    <p:extLst>
      <p:ext uri="{BB962C8B-B14F-4D97-AF65-F5344CB8AC3E}">
        <p14:creationId xmlns:p14="http://schemas.microsoft.com/office/powerpoint/2010/main" val="3283827520"/>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DFRC Section Break 2">
    <p:spTree>
      <p:nvGrpSpPr>
        <p:cNvPr id="1" name=""/>
        <p:cNvGrpSpPr/>
        <p:nvPr/>
      </p:nvGrpSpPr>
      <p:grpSpPr>
        <a:xfrm>
          <a:off x="0" y="0"/>
          <a:ext cx="0" cy="0"/>
          <a:chOff x="0" y="0"/>
          <a:chExt cx="0" cy="0"/>
        </a:xfrm>
      </p:grpSpPr>
      <p:sp>
        <p:nvSpPr>
          <p:cNvPr id="6" name="Content Placeholder 36"/>
          <p:cNvSpPr>
            <a:spLocks noGrp="1"/>
          </p:cNvSpPr>
          <p:nvPr>
            <p:ph sz="quarter" idx="31" hasCustomPrompt="1"/>
          </p:nvPr>
        </p:nvSpPr>
        <p:spPr>
          <a:xfrm>
            <a:off x="4883727" y="5902141"/>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7" name="Picture Placeholder 21"/>
          <p:cNvSpPr>
            <a:spLocks noGrp="1"/>
          </p:cNvSpPr>
          <p:nvPr>
            <p:ph type="pic" sz="quarter" idx="23" hasCustomPrompt="1"/>
          </p:nvPr>
        </p:nvSpPr>
        <p:spPr>
          <a:xfrm>
            <a:off x="4883727" y="2145390"/>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sp>
        <p:nvSpPr>
          <p:cNvPr id="8" name="Title Placeholder 1"/>
          <p:cNvSpPr>
            <a:spLocks noGrp="1"/>
          </p:cNvSpPr>
          <p:nvPr>
            <p:ph type="title" hasCustomPrompt="1"/>
          </p:nvPr>
        </p:nvSpPr>
        <p:spPr>
          <a:xfrm>
            <a:off x="242530" y="1229364"/>
            <a:ext cx="8342670" cy="445873"/>
          </a:xfrm>
          <a:prstGeom prst="rect">
            <a:avLst/>
          </a:prstGeom>
        </p:spPr>
        <p:txBody>
          <a:bodyPr vert="horz" lIns="91440" tIns="45720" rIns="91440" bIns="45720" rtlCol="0" anchor="t" anchorCtr="0">
            <a:normAutofit/>
          </a:bodyPr>
          <a:lstStyle>
            <a:lvl1pPr>
              <a:defRPr sz="2400" b="0" u="none">
                <a:solidFill>
                  <a:srgbClr val="FFFFFF"/>
                </a:solidFill>
                <a:latin typeface="Helvetica Light"/>
                <a:cs typeface="Helvetica Light"/>
              </a:defRPr>
            </a:lvl1pPr>
          </a:lstStyle>
          <a:p>
            <a:r>
              <a:rPr lang="en-US" dirty="0" smtClean="0"/>
              <a:t>Click to Edit Master Title Style</a:t>
            </a:r>
            <a:endParaRPr lang="en-US" dirty="0"/>
          </a:p>
        </p:txBody>
      </p:sp>
      <p:sp>
        <p:nvSpPr>
          <p:cNvPr id="14" name="Content Placeholder 13"/>
          <p:cNvSpPr>
            <a:spLocks noGrp="1"/>
          </p:cNvSpPr>
          <p:nvPr>
            <p:ph sz="quarter" idx="32"/>
          </p:nvPr>
        </p:nvSpPr>
        <p:spPr>
          <a:xfrm>
            <a:off x="344488" y="2144713"/>
            <a:ext cx="3862387"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3" name="Text Placeholder 2"/>
          <p:cNvSpPr>
            <a:spLocks noGrp="1"/>
          </p:cNvSpPr>
          <p:nvPr>
            <p:ph type="body" sz="quarter" idx="33" hasCustomPrompt="1"/>
          </p:nvPr>
        </p:nvSpPr>
        <p:spPr>
          <a:xfrm>
            <a:off x="234950" y="345758"/>
            <a:ext cx="3798888" cy="646331"/>
          </a:xfrm>
        </p:spPr>
        <p:txBody>
          <a:bodyPr/>
          <a:lstStyle>
            <a:lvl1pPr marL="0" indent="0">
              <a:buNone/>
              <a:defRPr sz="3600" b="1">
                <a:solidFill>
                  <a:srgbClr val="FFFFFF"/>
                </a:solidFill>
                <a:effectLst>
                  <a:reflection stA="25000" endPos="75000" dist="12700" dir="5400000" sy="-100000" algn="bl" rotWithShape="0"/>
                </a:effectLst>
              </a:defRPr>
            </a:lvl1pPr>
          </a:lstStyle>
          <a:p>
            <a:pPr lvl="0"/>
            <a:r>
              <a:rPr lang="en-US" dirty="0" smtClean="0"/>
              <a:t>Section Title</a:t>
            </a:r>
            <a:endParaRPr lang="en-US" dirty="0"/>
          </a:p>
        </p:txBody>
      </p:sp>
      <p:sp>
        <p:nvSpPr>
          <p:cNvPr id="1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341875951"/>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DFRC Section Break 2">
    <p:spTree>
      <p:nvGrpSpPr>
        <p:cNvPr id="1" name=""/>
        <p:cNvGrpSpPr/>
        <p:nvPr/>
      </p:nvGrpSpPr>
      <p:grpSpPr>
        <a:xfrm>
          <a:off x="0" y="0"/>
          <a:ext cx="0" cy="0"/>
          <a:chOff x="0" y="0"/>
          <a:chExt cx="0" cy="0"/>
        </a:xfrm>
      </p:grpSpPr>
      <p:sp>
        <p:nvSpPr>
          <p:cNvPr id="8" name="Title Placeholder 1"/>
          <p:cNvSpPr>
            <a:spLocks noGrp="1"/>
          </p:cNvSpPr>
          <p:nvPr>
            <p:ph type="title" hasCustomPrompt="1"/>
          </p:nvPr>
        </p:nvSpPr>
        <p:spPr>
          <a:xfrm>
            <a:off x="242530" y="1229364"/>
            <a:ext cx="8342670" cy="445873"/>
          </a:xfrm>
          <a:prstGeom prst="rect">
            <a:avLst/>
          </a:prstGeom>
        </p:spPr>
        <p:txBody>
          <a:bodyPr vert="horz" lIns="91440" tIns="45720" rIns="91440" bIns="45720" rtlCol="0" anchor="t" anchorCtr="0">
            <a:normAutofit/>
          </a:bodyPr>
          <a:lstStyle>
            <a:lvl1pPr>
              <a:defRPr sz="2400" b="0" u="none">
                <a:solidFill>
                  <a:srgbClr val="FFFFFF"/>
                </a:solidFill>
                <a:latin typeface="Helvetica Light"/>
                <a:cs typeface="Helvetica Light"/>
              </a:defRPr>
            </a:lvl1pPr>
          </a:lstStyle>
          <a:p>
            <a:r>
              <a:rPr lang="en-US" dirty="0" smtClean="0"/>
              <a:t>Click to Edit Master Title Style</a:t>
            </a:r>
            <a:endParaRPr lang="en-US" dirty="0"/>
          </a:p>
        </p:txBody>
      </p:sp>
      <p:sp>
        <p:nvSpPr>
          <p:cNvPr id="3" name="Text Placeholder 2"/>
          <p:cNvSpPr>
            <a:spLocks noGrp="1"/>
          </p:cNvSpPr>
          <p:nvPr>
            <p:ph type="body" sz="quarter" idx="33" hasCustomPrompt="1"/>
          </p:nvPr>
        </p:nvSpPr>
        <p:spPr>
          <a:xfrm>
            <a:off x="234950" y="345758"/>
            <a:ext cx="3798888" cy="646331"/>
          </a:xfrm>
        </p:spPr>
        <p:txBody>
          <a:bodyPr/>
          <a:lstStyle>
            <a:lvl1pPr marL="0" indent="0">
              <a:buNone/>
              <a:defRPr sz="3600" b="1">
                <a:solidFill>
                  <a:srgbClr val="FFFFFF"/>
                </a:solidFill>
                <a:effectLst>
                  <a:reflection stA="25000" endPos="75000" dist="12700" dir="5400000" sy="-100000" algn="bl" rotWithShape="0"/>
                </a:effectLst>
              </a:defRPr>
            </a:lvl1pPr>
          </a:lstStyle>
          <a:p>
            <a:pPr lvl="0"/>
            <a:r>
              <a:rPr lang="en-US" dirty="0" smtClean="0"/>
              <a:t>Section Title</a:t>
            </a:r>
            <a:endParaRPr lang="en-US" dirty="0"/>
          </a:p>
        </p:txBody>
      </p:sp>
      <p:sp>
        <p:nvSpPr>
          <p:cNvPr id="1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20" name="Picture Placeholder 2"/>
          <p:cNvSpPr>
            <a:spLocks noGrp="1"/>
          </p:cNvSpPr>
          <p:nvPr>
            <p:ph type="pic" sz="quarter" idx="48"/>
          </p:nvPr>
        </p:nvSpPr>
        <p:spPr>
          <a:xfrm>
            <a:off x="0" y="2101340"/>
            <a:ext cx="2286000" cy="1842909"/>
          </a:xfrm>
          <a:ln w="12700" cmpd="sng">
            <a:solidFill>
              <a:srgbClr val="FFFFFF"/>
            </a:solidFill>
          </a:ln>
          <a:effectLst/>
        </p:spPr>
        <p:txBody>
          <a:bodyPr/>
          <a:lstStyle/>
          <a:p>
            <a:endParaRPr lang="en-US" dirty="0"/>
          </a:p>
        </p:txBody>
      </p:sp>
      <p:sp>
        <p:nvSpPr>
          <p:cNvPr id="21" name="Picture Placeholder 2"/>
          <p:cNvSpPr>
            <a:spLocks noGrp="1"/>
          </p:cNvSpPr>
          <p:nvPr>
            <p:ph type="pic" sz="quarter" idx="49"/>
          </p:nvPr>
        </p:nvSpPr>
        <p:spPr>
          <a:xfrm>
            <a:off x="2286000" y="2101340"/>
            <a:ext cx="2286000" cy="1842909"/>
          </a:xfrm>
          <a:ln w="12700" cmpd="sng">
            <a:solidFill>
              <a:srgbClr val="FFFFFF"/>
            </a:solidFill>
          </a:ln>
          <a:effectLst/>
        </p:spPr>
        <p:txBody>
          <a:bodyPr/>
          <a:lstStyle/>
          <a:p>
            <a:endParaRPr lang="en-US" dirty="0"/>
          </a:p>
        </p:txBody>
      </p:sp>
      <p:sp>
        <p:nvSpPr>
          <p:cNvPr id="22" name="Picture Placeholder 2"/>
          <p:cNvSpPr>
            <a:spLocks noGrp="1"/>
          </p:cNvSpPr>
          <p:nvPr>
            <p:ph type="pic" sz="quarter" idx="50"/>
          </p:nvPr>
        </p:nvSpPr>
        <p:spPr>
          <a:xfrm>
            <a:off x="4572000" y="2101340"/>
            <a:ext cx="2286000" cy="1842909"/>
          </a:xfrm>
          <a:ln w="12700" cmpd="sng">
            <a:solidFill>
              <a:srgbClr val="FFFFFF"/>
            </a:solidFill>
          </a:ln>
          <a:effectLst/>
        </p:spPr>
        <p:txBody>
          <a:bodyPr/>
          <a:lstStyle/>
          <a:p>
            <a:endParaRPr lang="en-US" dirty="0"/>
          </a:p>
        </p:txBody>
      </p:sp>
      <p:sp>
        <p:nvSpPr>
          <p:cNvPr id="23" name="Picture Placeholder 2"/>
          <p:cNvSpPr>
            <a:spLocks noGrp="1"/>
          </p:cNvSpPr>
          <p:nvPr>
            <p:ph type="pic" sz="quarter" idx="51"/>
          </p:nvPr>
        </p:nvSpPr>
        <p:spPr>
          <a:xfrm>
            <a:off x="6858000" y="2101340"/>
            <a:ext cx="2286000" cy="1842909"/>
          </a:xfrm>
          <a:ln w="12700" cmpd="sng">
            <a:solidFill>
              <a:srgbClr val="FFFFFF"/>
            </a:solidFill>
          </a:ln>
          <a:effectLst/>
        </p:spPr>
        <p:txBody>
          <a:bodyPr/>
          <a:lstStyle/>
          <a:p>
            <a:endParaRPr lang="en-US" dirty="0"/>
          </a:p>
        </p:txBody>
      </p:sp>
      <p:sp>
        <p:nvSpPr>
          <p:cNvPr id="24" name="Picture Placeholder 2"/>
          <p:cNvSpPr>
            <a:spLocks noGrp="1"/>
          </p:cNvSpPr>
          <p:nvPr>
            <p:ph type="pic" sz="quarter" idx="52"/>
          </p:nvPr>
        </p:nvSpPr>
        <p:spPr>
          <a:xfrm>
            <a:off x="0" y="3957545"/>
            <a:ext cx="2286000" cy="1842909"/>
          </a:xfrm>
          <a:ln w="12700" cmpd="sng">
            <a:solidFill>
              <a:srgbClr val="FFFFFF"/>
            </a:solidFill>
          </a:ln>
          <a:effectLst/>
        </p:spPr>
        <p:txBody>
          <a:bodyPr/>
          <a:lstStyle/>
          <a:p>
            <a:endParaRPr lang="en-US" dirty="0"/>
          </a:p>
        </p:txBody>
      </p:sp>
      <p:sp>
        <p:nvSpPr>
          <p:cNvPr id="25" name="Picture Placeholder 2"/>
          <p:cNvSpPr>
            <a:spLocks noGrp="1"/>
          </p:cNvSpPr>
          <p:nvPr>
            <p:ph type="pic" sz="quarter" idx="53"/>
          </p:nvPr>
        </p:nvSpPr>
        <p:spPr>
          <a:xfrm>
            <a:off x="2286000" y="3957545"/>
            <a:ext cx="2286000" cy="1842909"/>
          </a:xfrm>
          <a:ln w="12700" cmpd="sng">
            <a:solidFill>
              <a:srgbClr val="FFFFFF"/>
            </a:solidFill>
          </a:ln>
          <a:effectLst/>
        </p:spPr>
        <p:txBody>
          <a:bodyPr/>
          <a:lstStyle/>
          <a:p>
            <a:endParaRPr lang="en-US" dirty="0"/>
          </a:p>
        </p:txBody>
      </p:sp>
      <p:sp>
        <p:nvSpPr>
          <p:cNvPr id="26" name="Picture Placeholder 2"/>
          <p:cNvSpPr>
            <a:spLocks noGrp="1"/>
          </p:cNvSpPr>
          <p:nvPr>
            <p:ph type="pic" sz="quarter" idx="54"/>
          </p:nvPr>
        </p:nvSpPr>
        <p:spPr>
          <a:xfrm>
            <a:off x="4572000" y="3957545"/>
            <a:ext cx="2286000" cy="1842909"/>
          </a:xfrm>
          <a:ln w="12700" cmpd="sng">
            <a:solidFill>
              <a:srgbClr val="FFFFFF"/>
            </a:solidFill>
          </a:ln>
          <a:effectLst/>
        </p:spPr>
        <p:txBody>
          <a:bodyPr/>
          <a:lstStyle/>
          <a:p>
            <a:endParaRPr lang="en-US" dirty="0"/>
          </a:p>
        </p:txBody>
      </p:sp>
      <p:sp>
        <p:nvSpPr>
          <p:cNvPr id="27" name="Picture Placeholder 2"/>
          <p:cNvSpPr>
            <a:spLocks noGrp="1"/>
          </p:cNvSpPr>
          <p:nvPr>
            <p:ph type="pic" sz="quarter" idx="55"/>
          </p:nvPr>
        </p:nvSpPr>
        <p:spPr>
          <a:xfrm>
            <a:off x="6858000" y="3957545"/>
            <a:ext cx="2286000" cy="1842909"/>
          </a:xfrm>
          <a:ln w="12700" cmpd="sng">
            <a:solidFill>
              <a:srgbClr val="FFFFFF"/>
            </a:solidFill>
          </a:ln>
          <a:effectLst/>
        </p:spPr>
        <p:txBody>
          <a:bodyPr/>
          <a:lstStyle/>
          <a:p>
            <a:endParaRPr lang="en-US" dirty="0"/>
          </a:p>
        </p:txBody>
      </p:sp>
    </p:spTree>
    <p:extLst>
      <p:ext uri="{BB962C8B-B14F-4D97-AF65-F5344CB8AC3E}">
        <p14:creationId xmlns:p14="http://schemas.microsoft.com/office/powerpoint/2010/main" val="855509179"/>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AFRC Inside Page 1">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242530" y="274638"/>
            <a:ext cx="8342670" cy="692201"/>
          </a:xfrm>
          <a:prstGeom prst="rect">
            <a:avLst/>
          </a:prstGeom>
        </p:spPr>
        <p:txBody>
          <a:bodyPr vert="horz" lIns="91440" tIns="45720" rIns="91440" bIns="45720" rtlCol="0" anchor="t" anchorCtr="0">
            <a:normAutofit/>
          </a:bodyPr>
          <a:lstStyle>
            <a:lvl1pPr>
              <a:defRPr sz="2400" b="0" u="none">
                <a:solidFill>
                  <a:srgbClr val="FFFFFF"/>
                </a:solidFill>
                <a:latin typeface="Helvetica"/>
                <a:cs typeface="Helvetica"/>
              </a:defRPr>
            </a:lvl1pPr>
          </a:lstStyle>
          <a:p>
            <a:r>
              <a:rPr lang="en-US" dirty="0" smtClean="0"/>
              <a:t>Click to Edit Master Title Style</a:t>
            </a:r>
            <a:endParaRPr lang="en-US" dirty="0"/>
          </a:p>
        </p:txBody>
      </p:sp>
      <p:sp>
        <p:nvSpPr>
          <p:cNvPr id="3" name="Content Placeholder 2"/>
          <p:cNvSpPr>
            <a:spLocks noGrp="1"/>
          </p:cNvSpPr>
          <p:nvPr>
            <p:ph sz="quarter" idx="32"/>
          </p:nvPr>
        </p:nvSpPr>
        <p:spPr>
          <a:xfrm>
            <a:off x="336550" y="1150883"/>
            <a:ext cx="3854450"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cxnSp>
        <p:nvCxnSpPr>
          <p:cNvPr id="14" name="Straight Connector 13"/>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
        <p:nvSpPr>
          <p:cNvPr id="15"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10" name="Content Placeholder 36"/>
          <p:cNvSpPr>
            <a:spLocks noGrp="1"/>
          </p:cNvSpPr>
          <p:nvPr>
            <p:ph sz="quarter" idx="31" hasCustomPrompt="1"/>
          </p:nvPr>
        </p:nvSpPr>
        <p:spPr>
          <a:xfrm>
            <a:off x="4883727" y="4907634"/>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1" name="Picture Placeholder 21"/>
          <p:cNvSpPr>
            <a:spLocks noGrp="1"/>
          </p:cNvSpPr>
          <p:nvPr>
            <p:ph type="pic" sz="quarter" idx="23" hasCustomPrompt="1"/>
          </p:nvPr>
        </p:nvSpPr>
        <p:spPr>
          <a:xfrm>
            <a:off x="4883727" y="1150883"/>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spTree>
    <p:extLst>
      <p:ext uri="{BB962C8B-B14F-4D97-AF65-F5344CB8AC3E}">
        <p14:creationId xmlns:p14="http://schemas.microsoft.com/office/powerpoint/2010/main" val="3581495142"/>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AFRC Inside Page 2">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951609CC-B4C0-EB48-8A97-5DEC2430C126}" type="slidenum">
              <a:rPr lang="en-US" smtClean="0"/>
              <a:pPr/>
              <a:t>‹#›</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Title Placeholder 1"/>
          <p:cNvSpPr>
            <a:spLocks noGrp="1"/>
          </p:cNvSpPr>
          <p:nvPr>
            <p:ph type="title" hasCustomPrompt="1"/>
          </p:nvPr>
        </p:nvSpPr>
        <p:spPr>
          <a:xfrm>
            <a:off x="242530" y="274639"/>
            <a:ext cx="8342670" cy="472310"/>
          </a:xfrm>
          <a:prstGeom prst="rect">
            <a:avLst/>
          </a:prstGeom>
        </p:spPr>
        <p:txBody>
          <a:bodyPr vert="horz" lIns="91440" tIns="45720" rIns="91440" bIns="45720" rtlCol="0" anchor="t" anchorCtr="0">
            <a:normAutofit/>
          </a:bodyPr>
          <a:lstStyle>
            <a:lvl1pPr>
              <a:defRPr sz="2400" b="0" u="none">
                <a:solidFill>
                  <a:srgbClr val="FFFFFF"/>
                </a:solidFill>
                <a:latin typeface="Helvetica"/>
                <a:cs typeface="Helvetica"/>
              </a:defRPr>
            </a:lvl1pPr>
          </a:lstStyle>
          <a:p>
            <a:r>
              <a:rPr lang="en-US" dirty="0" smtClean="0"/>
              <a:t>Click to Edit Master Title Style</a:t>
            </a:r>
            <a:endParaRPr lang="en-US" dirty="0"/>
          </a:p>
        </p:txBody>
      </p:sp>
      <p:sp>
        <p:nvSpPr>
          <p:cNvPr id="8" name="Content Placeholder 2"/>
          <p:cNvSpPr>
            <a:spLocks noGrp="1"/>
          </p:cNvSpPr>
          <p:nvPr>
            <p:ph sz="quarter" idx="32"/>
          </p:nvPr>
        </p:nvSpPr>
        <p:spPr>
          <a:xfrm>
            <a:off x="336550" y="1665189"/>
            <a:ext cx="3854450"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11" name="Content Placeholder 10"/>
          <p:cNvSpPr>
            <a:spLocks noGrp="1"/>
          </p:cNvSpPr>
          <p:nvPr>
            <p:ph sz="quarter" idx="33"/>
          </p:nvPr>
        </p:nvSpPr>
        <p:spPr>
          <a:xfrm>
            <a:off x="242888" y="746948"/>
            <a:ext cx="8342312" cy="369332"/>
          </a:xfrm>
        </p:spPr>
        <p:txBody>
          <a:bodyPr/>
          <a:lstStyle>
            <a:lvl1pPr marL="0" indent="0">
              <a:buNone/>
              <a:defRPr sz="1800" i="1">
                <a:latin typeface="Helvetica "/>
                <a:cs typeface="Helvetica "/>
              </a:defRPr>
            </a:lvl1pPr>
          </a:lstStyle>
          <a:p>
            <a:pPr lvl="0"/>
            <a:r>
              <a:rPr lang="en-US" dirty="0" smtClean="0"/>
              <a:t>Click to edit Master text styles</a:t>
            </a:r>
            <a:endParaRPr lang="en-US" dirty="0"/>
          </a:p>
        </p:txBody>
      </p:sp>
      <p:sp>
        <p:nvSpPr>
          <p:cNvPr id="10" name="Content Placeholder 36"/>
          <p:cNvSpPr>
            <a:spLocks noGrp="1"/>
          </p:cNvSpPr>
          <p:nvPr>
            <p:ph sz="quarter" idx="31" hasCustomPrompt="1"/>
          </p:nvPr>
        </p:nvSpPr>
        <p:spPr>
          <a:xfrm>
            <a:off x="4883727" y="5421940"/>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2" name="Picture Placeholder 21"/>
          <p:cNvSpPr>
            <a:spLocks noGrp="1"/>
          </p:cNvSpPr>
          <p:nvPr>
            <p:ph type="pic" sz="quarter" idx="23" hasCustomPrompt="1"/>
          </p:nvPr>
        </p:nvSpPr>
        <p:spPr>
          <a:xfrm>
            <a:off x="4883727" y="1665189"/>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cxnSp>
        <p:nvCxnSpPr>
          <p:cNvPr id="13" name="Straight Connector 12"/>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82366210"/>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FRC Inside Page 3">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242530" y="274639"/>
            <a:ext cx="8342670" cy="463102"/>
          </a:xfrm>
          <a:prstGeom prst="rect">
            <a:avLst/>
          </a:prstGeom>
        </p:spPr>
        <p:txBody>
          <a:bodyPr vert="horz" lIns="91440" tIns="45720" rIns="91440" bIns="45720" rtlCol="0" anchor="t" anchorCtr="0">
            <a:normAutofit/>
          </a:bodyPr>
          <a:lstStyle>
            <a:lvl1pPr>
              <a:defRPr sz="2400" b="0" u="none">
                <a:solidFill>
                  <a:srgbClr val="FFFFFF"/>
                </a:solidFill>
                <a:latin typeface="Helvetica "/>
                <a:cs typeface="Helvetica "/>
              </a:defRPr>
            </a:lvl1pPr>
          </a:lstStyle>
          <a:p>
            <a:r>
              <a:rPr lang="en-US" dirty="0" smtClean="0"/>
              <a:t>Click to Edit Master Title Style</a:t>
            </a:r>
            <a:endParaRPr lang="en-US" dirty="0"/>
          </a:p>
        </p:txBody>
      </p:sp>
      <p:sp>
        <p:nvSpPr>
          <p:cNvPr id="3" name="Content Placeholder 2"/>
          <p:cNvSpPr>
            <a:spLocks noGrp="1"/>
          </p:cNvSpPr>
          <p:nvPr>
            <p:ph sz="quarter" idx="10"/>
          </p:nvPr>
        </p:nvSpPr>
        <p:spPr>
          <a:xfrm>
            <a:off x="333971" y="1148268"/>
            <a:ext cx="8342670"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3"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cxnSp>
        <p:nvCxnSpPr>
          <p:cNvPr id="7" name="Straight Connector 6"/>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52688415"/>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AFRC Inside Page 4">
    <p:spTree>
      <p:nvGrpSpPr>
        <p:cNvPr id="1" name=""/>
        <p:cNvGrpSpPr/>
        <p:nvPr/>
      </p:nvGrpSpPr>
      <p:grpSpPr>
        <a:xfrm>
          <a:off x="0" y="0"/>
          <a:ext cx="0" cy="0"/>
          <a:chOff x="0" y="0"/>
          <a:chExt cx="0" cy="0"/>
        </a:xfrm>
      </p:grpSpPr>
      <p:sp>
        <p:nvSpPr>
          <p:cNvPr id="11" name="Picture Placeholder 21"/>
          <p:cNvSpPr>
            <a:spLocks noGrp="1"/>
          </p:cNvSpPr>
          <p:nvPr>
            <p:ph type="pic" sz="quarter" idx="11" hasCustomPrompt="1"/>
          </p:nvPr>
        </p:nvSpPr>
        <p:spPr>
          <a:xfrm>
            <a:off x="10636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2" name="Picture Placeholder 21"/>
          <p:cNvSpPr>
            <a:spLocks noGrp="1"/>
          </p:cNvSpPr>
          <p:nvPr>
            <p:ph type="pic" sz="quarter" idx="12" hasCustomPrompt="1"/>
          </p:nvPr>
        </p:nvSpPr>
        <p:spPr>
          <a:xfrm>
            <a:off x="1612022"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3" name="Picture Placeholder 21"/>
          <p:cNvSpPr>
            <a:spLocks noGrp="1"/>
          </p:cNvSpPr>
          <p:nvPr>
            <p:ph type="pic" sz="quarter" idx="13" hasCustomPrompt="1"/>
          </p:nvPr>
        </p:nvSpPr>
        <p:spPr>
          <a:xfrm>
            <a:off x="3118417"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4" name="Picture Placeholder 21"/>
          <p:cNvSpPr>
            <a:spLocks noGrp="1"/>
          </p:cNvSpPr>
          <p:nvPr>
            <p:ph type="pic" sz="quarter" idx="14" hasCustomPrompt="1"/>
          </p:nvPr>
        </p:nvSpPr>
        <p:spPr>
          <a:xfrm>
            <a:off x="462481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5" name="Picture Placeholder 21"/>
          <p:cNvSpPr>
            <a:spLocks noGrp="1"/>
          </p:cNvSpPr>
          <p:nvPr>
            <p:ph type="pic" sz="quarter" idx="15" hasCustomPrompt="1"/>
          </p:nvPr>
        </p:nvSpPr>
        <p:spPr>
          <a:xfrm>
            <a:off x="6131804"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6" name="Picture Placeholder 21"/>
          <p:cNvSpPr>
            <a:spLocks noGrp="1"/>
          </p:cNvSpPr>
          <p:nvPr>
            <p:ph type="pic" sz="quarter" idx="16" hasCustomPrompt="1"/>
          </p:nvPr>
        </p:nvSpPr>
        <p:spPr>
          <a:xfrm>
            <a:off x="7638199"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8" name="Content Placeholder 36"/>
          <p:cNvSpPr>
            <a:spLocks noGrp="1"/>
          </p:cNvSpPr>
          <p:nvPr>
            <p:ph sz="quarter" idx="25" hasCustomPrompt="1"/>
          </p:nvPr>
        </p:nvSpPr>
        <p:spPr>
          <a:xfrm>
            <a:off x="106363"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9" name="Content Placeholder 36"/>
          <p:cNvSpPr>
            <a:spLocks noGrp="1"/>
          </p:cNvSpPr>
          <p:nvPr>
            <p:ph sz="quarter" idx="26" hasCustomPrompt="1"/>
          </p:nvPr>
        </p:nvSpPr>
        <p:spPr>
          <a:xfrm>
            <a:off x="1612022"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0" name="Content Placeholder 36"/>
          <p:cNvSpPr>
            <a:spLocks noGrp="1"/>
          </p:cNvSpPr>
          <p:nvPr>
            <p:ph sz="quarter" idx="27" hasCustomPrompt="1"/>
          </p:nvPr>
        </p:nvSpPr>
        <p:spPr>
          <a:xfrm>
            <a:off x="3118417"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1" name="Content Placeholder 36"/>
          <p:cNvSpPr>
            <a:spLocks noGrp="1"/>
          </p:cNvSpPr>
          <p:nvPr>
            <p:ph sz="quarter" idx="28" hasCustomPrompt="1"/>
          </p:nvPr>
        </p:nvSpPr>
        <p:spPr>
          <a:xfrm>
            <a:off x="4625606"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2" name="Content Placeholder 36"/>
          <p:cNvSpPr>
            <a:spLocks noGrp="1"/>
          </p:cNvSpPr>
          <p:nvPr>
            <p:ph sz="quarter" idx="29" hasCustomPrompt="1"/>
          </p:nvPr>
        </p:nvSpPr>
        <p:spPr>
          <a:xfrm>
            <a:off x="6131804"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3" name="Content Placeholder 36"/>
          <p:cNvSpPr>
            <a:spLocks noGrp="1"/>
          </p:cNvSpPr>
          <p:nvPr>
            <p:ph sz="quarter" idx="30" hasCustomPrompt="1"/>
          </p:nvPr>
        </p:nvSpPr>
        <p:spPr>
          <a:xfrm>
            <a:off x="7655355"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Title Placeholder 1"/>
          <p:cNvSpPr>
            <a:spLocks noGrp="1"/>
          </p:cNvSpPr>
          <p:nvPr>
            <p:ph type="title" hasCustomPrompt="1"/>
          </p:nvPr>
        </p:nvSpPr>
        <p:spPr>
          <a:xfrm>
            <a:off x="242530" y="274639"/>
            <a:ext cx="8342670" cy="463102"/>
          </a:xfrm>
          <a:prstGeom prst="rect">
            <a:avLst/>
          </a:prstGeom>
        </p:spPr>
        <p:txBody>
          <a:bodyPr vert="horz" lIns="91440" tIns="45720" rIns="91440" bIns="45720" rtlCol="0" anchor="t" anchorCtr="0">
            <a:normAutofit/>
          </a:bodyPr>
          <a:lstStyle>
            <a:lvl1pPr>
              <a:defRPr sz="2400" b="0" u="none">
                <a:solidFill>
                  <a:srgbClr val="FFFFFF"/>
                </a:solidFill>
                <a:latin typeface="Helvetica "/>
                <a:cs typeface="Helvetica "/>
              </a:defRPr>
            </a:lvl1pPr>
          </a:lstStyle>
          <a:p>
            <a:r>
              <a:rPr lang="en-US" dirty="0" smtClean="0"/>
              <a:t>Click to Edit Master Title Style</a:t>
            </a:r>
            <a:endParaRPr lang="en-US" dirty="0"/>
          </a:p>
        </p:txBody>
      </p:sp>
      <p:sp>
        <p:nvSpPr>
          <p:cNvPr id="3" name="Content Placeholder 2"/>
          <p:cNvSpPr>
            <a:spLocks noGrp="1"/>
          </p:cNvSpPr>
          <p:nvPr>
            <p:ph sz="quarter" idx="32"/>
          </p:nvPr>
        </p:nvSpPr>
        <p:spPr>
          <a:xfrm>
            <a:off x="333970" y="1150883"/>
            <a:ext cx="4529495"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2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3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25" name="Content Placeholder 36"/>
          <p:cNvSpPr>
            <a:spLocks noGrp="1"/>
          </p:cNvSpPr>
          <p:nvPr>
            <p:ph sz="quarter" idx="31" hasCustomPrompt="1"/>
          </p:nvPr>
        </p:nvSpPr>
        <p:spPr>
          <a:xfrm>
            <a:off x="5006109" y="3679967"/>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8" name="Picture Placeholder 21"/>
          <p:cNvSpPr>
            <a:spLocks noGrp="1"/>
          </p:cNvSpPr>
          <p:nvPr>
            <p:ph type="pic" sz="quarter" idx="23" hasCustomPrompt="1"/>
          </p:nvPr>
        </p:nvSpPr>
        <p:spPr>
          <a:xfrm>
            <a:off x="5006109" y="1150883"/>
            <a:ext cx="3579091" cy="2405117"/>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cxnSp>
        <p:nvCxnSpPr>
          <p:cNvPr id="24" name="Straight Connector 23"/>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59549634"/>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AFRC Inside Page No Header 1">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337820" y="304242"/>
            <a:ext cx="8061325"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8"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3898168927"/>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AFRC Inside Page No Header 2">
    <p:spTree>
      <p:nvGrpSpPr>
        <p:cNvPr id="1" name=""/>
        <p:cNvGrpSpPr/>
        <p:nvPr/>
      </p:nvGrpSpPr>
      <p:grpSpPr>
        <a:xfrm>
          <a:off x="0" y="0"/>
          <a:ext cx="0" cy="0"/>
          <a:chOff x="0" y="0"/>
          <a:chExt cx="0" cy="0"/>
        </a:xfrm>
      </p:grpSpPr>
      <p:sp>
        <p:nvSpPr>
          <p:cNvPr id="23"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24"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19" name="Picture Placeholder 21"/>
          <p:cNvSpPr>
            <a:spLocks noGrp="1"/>
          </p:cNvSpPr>
          <p:nvPr>
            <p:ph type="pic" sz="quarter" idx="11" hasCustomPrompt="1"/>
          </p:nvPr>
        </p:nvSpPr>
        <p:spPr>
          <a:xfrm>
            <a:off x="10636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0" name="Picture Placeholder 21"/>
          <p:cNvSpPr>
            <a:spLocks noGrp="1"/>
          </p:cNvSpPr>
          <p:nvPr>
            <p:ph type="pic" sz="quarter" idx="12" hasCustomPrompt="1"/>
          </p:nvPr>
        </p:nvSpPr>
        <p:spPr>
          <a:xfrm>
            <a:off x="1612022"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1" name="Picture Placeholder 21"/>
          <p:cNvSpPr>
            <a:spLocks noGrp="1"/>
          </p:cNvSpPr>
          <p:nvPr>
            <p:ph type="pic" sz="quarter" idx="13" hasCustomPrompt="1"/>
          </p:nvPr>
        </p:nvSpPr>
        <p:spPr>
          <a:xfrm>
            <a:off x="3118417"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2" name="Picture Placeholder 21"/>
          <p:cNvSpPr>
            <a:spLocks noGrp="1"/>
          </p:cNvSpPr>
          <p:nvPr>
            <p:ph type="pic" sz="quarter" idx="14" hasCustomPrompt="1"/>
          </p:nvPr>
        </p:nvSpPr>
        <p:spPr>
          <a:xfrm>
            <a:off x="462481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5" name="Picture Placeholder 21"/>
          <p:cNvSpPr>
            <a:spLocks noGrp="1"/>
          </p:cNvSpPr>
          <p:nvPr>
            <p:ph type="pic" sz="quarter" idx="15" hasCustomPrompt="1"/>
          </p:nvPr>
        </p:nvSpPr>
        <p:spPr>
          <a:xfrm>
            <a:off x="6131804"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6" name="Picture Placeholder 21"/>
          <p:cNvSpPr>
            <a:spLocks noGrp="1"/>
          </p:cNvSpPr>
          <p:nvPr>
            <p:ph type="pic" sz="quarter" idx="16" hasCustomPrompt="1"/>
          </p:nvPr>
        </p:nvSpPr>
        <p:spPr>
          <a:xfrm>
            <a:off x="7638199"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7" name="Content Placeholder 36"/>
          <p:cNvSpPr>
            <a:spLocks noGrp="1"/>
          </p:cNvSpPr>
          <p:nvPr>
            <p:ph sz="quarter" idx="25" hasCustomPrompt="1"/>
          </p:nvPr>
        </p:nvSpPr>
        <p:spPr>
          <a:xfrm>
            <a:off x="106363"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8" name="Content Placeholder 36"/>
          <p:cNvSpPr>
            <a:spLocks noGrp="1"/>
          </p:cNvSpPr>
          <p:nvPr>
            <p:ph sz="quarter" idx="26" hasCustomPrompt="1"/>
          </p:nvPr>
        </p:nvSpPr>
        <p:spPr>
          <a:xfrm>
            <a:off x="1612022"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Content Placeholder 36"/>
          <p:cNvSpPr>
            <a:spLocks noGrp="1"/>
          </p:cNvSpPr>
          <p:nvPr>
            <p:ph sz="quarter" idx="27" hasCustomPrompt="1"/>
          </p:nvPr>
        </p:nvSpPr>
        <p:spPr>
          <a:xfrm>
            <a:off x="3118417"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0" name="Content Placeholder 36"/>
          <p:cNvSpPr>
            <a:spLocks noGrp="1"/>
          </p:cNvSpPr>
          <p:nvPr>
            <p:ph sz="quarter" idx="28" hasCustomPrompt="1"/>
          </p:nvPr>
        </p:nvSpPr>
        <p:spPr>
          <a:xfrm>
            <a:off x="4625606"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1" name="Content Placeholder 36"/>
          <p:cNvSpPr>
            <a:spLocks noGrp="1"/>
          </p:cNvSpPr>
          <p:nvPr>
            <p:ph sz="quarter" idx="29" hasCustomPrompt="1"/>
          </p:nvPr>
        </p:nvSpPr>
        <p:spPr>
          <a:xfrm>
            <a:off x="6131804"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2" name="Content Placeholder 36"/>
          <p:cNvSpPr>
            <a:spLocks noGrp="1"/>
          </p:cNvSpPr>
          <p:nvPr>
            <p:ph sz="quarter" idx="30" hasCustomPrompt="1"/>
          </p:nvPr>
        </p:nvSpPr>
        <p:spPr>
          <a:xfrm>
            <a:off x="7655355"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Tree>
    <p:extLst>
      <p:ext uri="{BB962C8B-B14F-4D97-AF65-F5344CB8AC3E}">
        <p14:creationId xmlns:p14="http://schemas.microsoft.com/office/powerpoint/2010/main" val="3443449446"/>
      </p:ext>
    </p:extLst>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AFRC Inside Page No Header 3">
    <p:spTree>
      <p:nvGrpSpPr>
        <p:cNvPr id="1" name=""/>
        <p:cNvGrpSpPr/>
        <p:nvPr/>
      </p:nvGrpSpPr>
      <p:grpSpPr>
        <a:xfrm>
          <a:off x="0" y="0"/>
          <a:ext cx="0" cy="0"/>
          <a:chOff x="0" y="0"/>
          <a:chExt cx="0" cy="0"/>
        </a:xfrm>
      </p:grpSpPr>
      <p:sp>
        <p:nvSpPr>
          <p:cNvPr id="9" name="Picture Placeholder 21"/>
          <p:cNvSpPr>
            <a:spLocks noGrp="1"/>
          </p:cNvSpPr>
          <p:nvPr>
            <p:ph type="pic" sz="quarter" idx="11" hasCustomPrompt="1"/>
          </p:nvPr>
        </p:nvSpPr>
        <p:spPr>
          <a:xfrm>
            <a:off x="106363"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0" name="Picture Placeholder 21"/>
          <p:cNvSpPr>
            <a:spLocks noGrp="1"/>
          </p:cNvSpPr>
          <p:nvPr>
            <p:ph type="pic" sz="quarter" idx="12" hasCustomPrompt="1"/>
          </p:nvPr>
        </p:nvSpPr>
        <p:spPr>
          <a:xfrm>
            <a:off x="1612022"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1" name="Picture Placeholder 21"/>
          <p:cNvSpPr>
            <a:spLocks noGrp="1"/>
          </p:cNvSpPr>
          <p:nvPr>
            <p:ph type="pic" sz="quarter" idx="13" hasCustomPrompt="1"/>
          </p:nvPr>
        </p:nvSpPr>
        <p:spPr>
          <a:xfrm>
            <a:off x="3118417"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2" name="Picture Placeholder 21"/>
          <p:cNvSpPr>
            <a:spLocks noGrp="1"/>
          </p:cNvSpPr>
          <p:nvPr>
            <p:ph type="pic" sz="quarter" idx="14" hasCustomPrompt="1"/>
          </p:nvPr>
        </p:nvSpPr>
        <p:spPr>
          <a:xfrm>
            <a:off x="4624813"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3" name="Picture Placeholder 21"/>
          <p:cNvSpPr>
            <a:spLocks noGrp="1"/>
          </p:cNvSpPr>
          <p:nvPr>
            <p:ph type="pic" sz="quarter" idx="15" hasCustomPrompt="1"/>
          </p:nvPr>
        </p:nvSpPr>
        <p:spPr>
          <a:xfrm>
            <a:off x="6131804"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4" name="Picture Placeholder 21"/>
          <p:cNvSpPr>
            <a:spLocks noGrp="1"/>
          </p:cNvSpPr>
          <p:nvPr>
            <p:ph type="pic" sz="quarter" idx="16" hasCustomPrompt="1"/>
          </p:nvPr>
        </p:nvSpPr>
        <p:spPr>
          <a:xfrm>
            <a:off x="7638199"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5" name="Content Placeholder 36"/>
          <p:cNvSpPr>
            <a:spLocks noGrp="1"/>
          </p:cNvSpPr>
          <p:nvPr>
            <p:ph sz="quarter" idx="25" hasCustomPrompt="1"/>
          </p:nvPr>
        </p:nvSpPr>
        <p:spPr>
          <a:xfrm>
            <a:off x="106363"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6" name="Content Placeholder 36"/>
          <p:cNvSpPr>
            <a:spLocks noGrp="1"/>
          </p:cNvSpPr>
          <p:nvPr>
            <p:ph sz="quarter" idx="26" hasCustomPrompt="1"/>
          </p:nvPr>
        </p:nvSpPr>
        <p:spPr>
          <a:xfrm>
            <a:off x="1612022" y="555625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7" name="Content Placeholder 36"/>
          <p:cNvSpPr>
            <a:spLocks noGrp="1"/>
          </p:cNvSpPr>
          <p:nvPr>
            <p:ph sz="quarter" idx="27" hasCustomPrompt="1"/>
          </p:nvPr>
        </p:nvSpPr>
        <p:spPr>
          <a:xfrm>
            <a:off x="3118417" y="555625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8" name="Content Placeholder 36"/>
          <p:cNvSpPr>
            <a:spLocks noGrp="1"/>
          </p:cNvSpPr>
          <p:nvPr>
            <p:ph sz="quarter" idx="28" hasCustomPrompt="1"/>
          </p:nvPr>
        </p:nvSpPr>
        <p:spPr>
          <a:xfrm>
            <a:off x="4625606"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9" name="Content Placeholder 36"/>
          <p:cNvSpPr>
            <a:spLocks noGrp="1"/>
          </p:cNvSpPr>
          <p:nvPr>
            <p:ph sz="quarter" idx="29" hasCustomPrompt="1"/>
          </p:nvPr>
        </p:nvSpPr>
        <p:spPr>
          <a:xfrm>
            <a:off x="6131804"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0" name="Content Placeholder 36"/>
          <p:cNvSpPr>
            <a:spLocks noGrp="1"/>
          </p:cNvSpPr>
          <p:nvPr>
            <p:ph sz="quarter" idx="30" hasCustomPrompt="1"/>
          </p:nvPr>
        </p:nvSpPr>
        <p:spPr>
          <a:xfrm>
            <a:off x="7655355"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2" name="Picture Placeholder 21"/>
          <p:cNvSpPr>
            <a:spLocks noGrp="1"/>
          </p:cNvSpPr>
          <p:nvPr>
            <p:ph type="pic" sz="quarter" idx="31" hasCustomPrompt="1"/>
          </p:nvPr>
        </p:nvSpPr>
        <p:spPr>
          <a:xfrm>
            <a:off x="106363"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3" name="Picture Placeholder 21"/>
          <p:cNvSpPr>
            <a:spLocks noGrp="1"/>
          </p:cNvSpPr>
          <p:nvPr>
            <p:ph type="pic" sz="quarter" idx="32" hasCustomPrompt="1"/>
          </p:nvPr>
        </p:nvSpPr>
        <p:spPr>
          <a:xfrm>
            <a:off x="1612022"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4" name="Picture Placeholder 21"/>
          <p:cNvSpPr>
            <a:spLocks noGrp="1"/>
          </p:cNvSpPr>
          <p:nvPr>
            <p:ph type="pic" sz="quarter" idx="33" hasCustomPrompt="1"/>
          </p:nvPr>
        </p:nvSpPr>
        <p:spPr>
          <a:xfrm>
            <a:off x="3118417"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5" name="Picture Placeholder 21"/>
          <p:cNvSpPr>
            <a:spLocks noGrp="1"/>
          </p:cNvSpPr>
          <p:nvPr>
            <p:ph type="pic" sz="quarter" idx="34" hasCustomPrompt="1"/>
          </p:nvPr>
        </p:nvSpPr>
        <p:spPr>
          <a:xfrm>
            <a:off x="4624813"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6" name="Picture Placeholder 21"/>
          <p:cNvSpPr>
            <a:spLocks noGrp="1"/>
          </p:cNvSpPr>
          <p:nvPr>
            <p:ph type="pic" sz="quarter" idx="35" hasCustomPrompt="1"/>
          </p:nvPr>
        </p:nvSpPr>
        <p:spPr>
          <a:xfrm>
            <a:off x="6131804"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7" name="Picture Placeholder 21"/>
          <p:cNvSpPr>
            <a:spLocks noGrp="1"/>
          </p:cNvSpPr>
          <p:nvPr>
            <p:ph type="pic" sz="quarter" idx="36" hasCustomPrompt="1"/>
          </p:nvPr>
        </p:nvSpPr>
        <p:spPr>
          <a:xfrm>
            <a:off x="7638199"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8" name="Content Placeholder 36"/>
          <p:cNvSpPr>
            <a:spLocks noGrp="1"/>
          </p:cNvSpPr>
          <p:nvPr>
            <p:ph sz="quarter" idx="37" hasCustomPrompt="1"/>
          </p:nvPr>
        </p:nvSpPr>
        <p:spPr>
          <a:xfrm>
            <a:off x="106363"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Content Placeholder 36"/>
          <p:cNvSpPr>
            <a:spLocks noGrp="1"/>
          </p:cNvSpPr>
          <p:nvPr>
            <p:ph sz="quarter" idx="38" hasCustomPrompt="1"/>
          </p:nvPr>
        </p:nvSpPr>
        <p:spPr>
          <a:xfrm>
            <a:off x="1612022"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0" name="Content Placeholder 36"/>
          <p:cNvSpPr>
            <a:spLocks noGrp="1"/>
          </p:cNvSpPr>
          <p:nvPr>
            <p:ph sz="quarter" idx="39" hasCustomPrompt="1"/>
          </p:nvPr>
        </p:nvSpPr>
        <p:spPr>
          <a:xfrm>
            <a:off x="3118417" y="3642784"/>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1" name="Content Placeholder 36"/>
          <p:cNvSpPr>
            <a:spLocks noGrp="1"/>
          </p:cNvSpPr>
          <p:nvPr>
            <p:ph sz="quarter" idx="40" hasCustomPrompt="1"/>
          </p:nvPr>
        </p:nvSpPr>
        <p:spPr>
          <a:xfrm>
            <a:off x="4625606"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2" name="Content Placeholder 36"/>
          <p:cNvSpPr>
            <a:spLocks noGrp="1"/>
          </p:cNvSpPr>
          <p:nvPr>
            <p:ph sz="quarter" idx="41" hasCustomPrompt="1"/>
          </p:nvPr>
        </p:nvSpPr>
        <p:spPr>
          <a:xfrm>
            <a:off x="6131804"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3" name="Content Placeholder 36"/>
          <p:cNvSpPr>
            <a:spLocks noGrp="1"/>
          </p:cNvSpPr>
          <p:nvPr>
            <p:ph sz="quarter" idx="42" hasCustomPrompt="1"/>
          </p:nvPr>
        </p:nvSpPr>
        <p:spPr>
          <a:xfrm>
            <a:off x="7655355"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4" name="Picture Placeholder 21"/>
          <p:cNvSpPr>
            <a:spLocks noGrp="1"/>
          </p:cNvSpPr>
          <p:nvPr>
            <p:ph type="pic" sz="quarter" idx="43" hasCustomPrompt="1"/>
          </p:nvPr>
        </p:nvSpPr>
        <p:spPr>
          <a:xfrm>
            <a:off x="106363"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5" name="Picture Placeholder 21"/>
          <p:cNvSpPr>
            <a:spLocks noGrp="1"/>
          </p:cNvSpPr>
          <p:nvPr>
            <p:ph type="pic" sz="quarter" idx="44" hasCustomPrompt="1"/>
          </p:nvPr>
        </p:nvSpPr>
        <p:spPr>
          <a:xfrm>
            <a:off x="1612022"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6" name="Picture Placeholder 21"/>
          <p:cNvSpPr>
            <a:spLocks noGrp="1"/>
          </p:cNvSpPr>
          <p:nvPr>
            <p:ph type="pic" sz="quarter" idx="45" hasCustomPrompt="1"/>
          </p:nvPr>
        </p:nvSpPr>
        <p:spPr>
          <a:xfrm>
            <a:off x="3118417"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7" name="Picture Placeholder 21"/>
          <p:cNvSpPr>
            <a:spLocks noGrp="1"/>
          </p:cNvSpPr>
          <p:nvPr>
            <p:ph type="pic" sz="quarter" idx="46" hasCustomPrompt="1"/>
          </p:nvPr>
        </p:nvSpPr>
        <p:spPr>
          <a:xfrm>
            <a:off x="4624813"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8" name="Picture Placeholder 21"/>
          <p:cNvSpPr>
            <a:spLocks noGrp="1"/>
          </p:cNvSpPr>
          <p:nvPr>
            <p:ph type="pic" sz="quarter" idx="47" hasCustomPrompt="1"/>
          </p:nvPr>
        </p:nvSpPr>
        <p:spPr>
          <a:xfrm>
            <a:off x="6131804"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9" name="Picture Placeholder 21"/>
          <p:cNvSpPr>
            <a:spLocks noGrp="1"/>
          </p:cNvSpPr>
          <p:nvPr>
            <p:ph type="pic" sz="quarter" idx="48" hasCustomPrompt="1"/>
          </p:nvPr>
        </p:nvSpPr>
        <p:spPr>
          <a:xfrm>
            <a:off x="7638199"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40" name="Content Placeholder 36"/>
          <p:cNvSpPr>
            <a:spLocks noGrp="1"/>
          </p:cNvSpPr>
          <p:nvPr>
            <p:ph sz="quarter" idx="49" hasCustomPrompt="1"/>
          </p:nvPr>
        </p:nvSpPr>
        <p:spPr>
          <a:xfrm>
            <a:off x="106363"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1" name="Content Placeholder 36"/>
          <p:cNvSpPr>
            <a:spLocks noGrp="1"/>
          </p:cNvSpPr>
          <p:nvPr>
            <p:ph sz="quarter" idx="50" hasCustomPrompt="1"/>
          </p:nvPr>
        </p:nvSpPr>
        <p:spPr>
          <a:xfrm>
            <a:off x="1612022"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2" name="Content Placeholder 36"/>
          <p:cNvSpPr>
            <a:spLocks noGrp="1"/>
          </p:cNvSpPr>
          <p:nvPr>
            <p:ph sz="quarter" idx="51" hasCustomPrompt="1"/>
          </p:nvPr>
        </p:nvSpPr>
        <p:spPr>
          <a:xfrm>
            <a:off x="3118417"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3" name="Content Placeholder 36"/>
          <p:cNvSpPr>
            <a:spLocks noGrp="1"/>
          </p:cNvSpPr>
          <p:nvPr>
            <p:ph sz="quarter" idx="52" hasCustomPrompt="1"/>
          </p:nvPr>
        </p:nvSpPr>
        <p:spPr>
          <a:xfrm>
            <a:off x="4625606"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4" name="Content Placeholder 36"/>
          <p:cNvSpPr>
            <a:spLocks noGrp="1"/>
          </p:cNvSpPr>
          <p:nvPr>
            <p:ph sz="quarter" idx="53" hasCustomPrompt="1"/>
          </p:nvPr>
        </p:nvSpPr>
        <p:spPr>
          <a:xfrm>
            <a:off x="6131804" y="1756989"/>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5" name="Content Placeholder 36"/>
          <p:cNvSpPr>
            <a:spLocks noGrp="1"/>
          </p:cNvSpPr>
          <p:nvPr>
            <p:ph sz="quarter" idx="54" hasCustomPrompt="1"/>
          </p:nvPr>
        </p:nvSpPr>
        <p:spPr>
          <a:xfrm>
            <a:off x="7655355" y="1756989"/>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5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5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201133129"/>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AFRC Inside Page No Header 4">
    <p:spTree>
      <p:nvGrpSpPr>
        <p:cNvPr id="1" name=""/>
        <p:cNvGrpSpPr/>
        <p:nvPr/>
      </p:nvGrpSpPr>
      <p:grpSpPr>
        <a:xfrm>
          <a:off x="0" y="0"/>
          <a:ext cx="0" cy="0"/>
          <a:chOff x="0" y="0"/>
          <a:chExt cx="0" cy="0"/>
        </a:xfrm>
      </p:grpSpPr>
      <p:sp>
        <p:nvSpPr>
          <p:cNvPr id="28" name="Picture Placeholder 21"/>
          <p:cNvSpPr>
            <a:spLocks noGrp="1"/>
          </p:cNvSpPr>
          <p:nvPr>
            <p:ph type="pic" sz="quarter" idx="11" hasCustomPrompt="1"/>
          </p:nvPr>
        </p:nvSpPr>
        <p:spPr>
          <a:xfrm>
            <a:off x="106363"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9" name="Picture Placeholder 21"/>
          <p:cNvSpPr>
            <a:spLocks noGrp="1"/>
          </p:cNvSpPr>
          <p:nvPr>
            <p:ph type="pic" sz="quarter" idx="12" hasCustomPrompt="1"/>
          </p:nvPr>
        </p:nvSpPr>
        <p:spPr>
          <a:xfrm>
            <a:off x="1612022"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0" name="Picture Placeholder 21"/>
          <p:cNvSpPr>
            <a:spLocks noGrp="1"/>
          </p:cNvSpPr>
          <p:nvPr>
            <p:ph type="pic" sz="quarter" idx="13" hasCustomPrompt="1"/>
          </p:nvPr>
        </p:nvSpPr>
        <p:spPr>
          <a:xfrm>
            <a:off x="3118417"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1" name="Picture Placeholder 21"/>
          <p:cNvSpPr>
            <a:spLocks noGrp="1"/>
          </p:cNvSpPr>
          <p:nvPr>
            <p:ph type="pic" sz="quarter" idx="14" hasCustomPrompt="1"/>
          </p:nvPr>
        </p:nvSpPr>
        <p:spPr>
          <a:xfrm>
            <a:off x="4624813"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2" name="Picture Placeholder 21"/>
          <p:cNvSpPr>
            <a:spLocks noGrp="1"/>
          </p:cNvSpPr>
          <p:nvPr>
            <p:ph type="pic" sz="quarter" idx="15" hasCustomPrompt="1"/>
          </p:nvPr>
        </p:nvSpPr>
        <p:spPr>
          <a:xfrm>
            <a:off x="6131804"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3" name="Picture Placeholder 21"/>
          <p:cNvSpPr>
            <a:spLocks noGrp="1"/>
          </p:cNvSpPr>
          <p:nvPr>
            <p:ph type="pic" sz="quarter" idx="16" hasCustomPrompt="1"/>
          </p:nvPr>
        </p:nvSpPr>
        <p:spPr>
          <a:xfrm>
            <a:off x="7638199"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4" name="Content Placeholder 36"/>
          <p:cNvSpPr>
            <a:spLocks noGrp="1"/>
          </p:cNvSpPr>
          <p:nvPr>
            <p:ph sz="quarter" idx="25" hasCustomPrompt="1"/>
          </p:nvPr>
        </p:nvSpPr>
        <p:spPr>
          <a:xfrm>
            <a:off x="106363"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5" name="Content Placeholder 36"/>
          <p:cNvSpPr>
            <a:spLocks noGrp="1"/>
          </p:cNvSpPr>
          <p:nvPr>
            <p:ph sz="quarter" idx="26" hasCustomPrompt="1"/>
          </p:nvPr>
        </p:nvSpPr>
        <p:spPr>
          <a:xfrm>
            <a:off x="1612022"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6" name="Content Placeholder 36"/>
          <p:cNvSpPr>
            <a:spLocks noGrp="1"/>
          </p:cNvSpPr>
          <p:nvPr>
            <p:ph sz="quarter" idx="27" hasCustomPrompt="1"/>
          </p:nvPr>
        </p:nvSpPr>
        <p:spPr>
          <a:xfrm>
            <a:off x="3118417"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7" name="Content Placeholder 36"/>
          <p:cNvSpPr>
            <a:spLocks noGrp="1"/>
          </p:cNvSpPr>
          <p:nvPr>
            <p:ph sz="quarter" idx="28" hasCustomPrompt="1"/>
          </p:nvPr>
        </p:nvSpPr>
        <p:spPr>
          <a:xfrm>
            <a:off x="4625606"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8" name="Content Placeholder 36"/>
          <p:cNvSpPr>
            <a:spLocks noGrp="1"/>
          </p:cNvSpPr>
          <p:nvPr>
            <p:ph sz="quarter" idx="29" hasCustomPrompt="1"/>
          </p:nvPr>
        </p:nvSpPr>
        <p:spPr>
          <a:xfrm>
            <a:off x="6131804" y="595993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9" name="Content Placeholder 36"/>
          <p:cNvSpPr>
            <a:spLocks noGrp="1"/>
          </p:cNvSpPr>
          <p:nvPr>
            <p:ph sz="quarter" idx="30" hasCustomPrompt="1"/>
          </p:nvPr>
        </p:nvSpPr>
        <p:spPr>
          <a:xfrm>
            <a:off x="7655355" y="595993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0" name="Content Placeholder 36"/>
          <p:cNvSpPr>
            <a:spLocks noGrp="1"/>
          </p:cNvSpPr>
          <p:nvPr>
            <p:ph sz="quarter" idx="31" hasCustomPrompt="1"/>
          </p:nvPr>
        </p:nvSpPr>
        <p:spPr>
          <a:xfrm>
            <a:off x="5324900" y="3846709"/>
            <a:ext cx="3361900"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5" name="Picture Placeholder 21"/>
          <p:cNvSpPr>
            <a:spLocks noGrp="1"/>
          </p:cNvSpPr>
          <p:nvPr>
            <p:ph type="pic" sz="quarter" idx="23" hasCustomPrompt="1"/>
          </p:nvPr>
        </p:nvSpPr>
        <p:spPr>
          <a:xfrm>
            <a:off x="5324900" y="519115"/>
            <a:ext cx="3361900" cy="3221612"/>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 name="Content Placeholder 2"/>
          <p:cNvSpPr>
            <a:spLocks noGrp="1"/>
          </p:cNvSpPr>
          <p:nvPr>
            <p:ph sz="quarter" idx="32"/>
          </p:nvPr>
        </p:nvSpPr>
        <p:spPr>
          <a:xfrm>
            <a:off x="337820" y="517363"/>
            <a:ext cx="4460875" cy="1354217"/>
          </a:xfrm>
        </p:spPr>
        <p:txBody>
          <a:bodyPr/>
          <a:lstStyle>
            <a:lvl5pPr marL="1828800" inden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25"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2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3027436015"/>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AFRC Blank_Skyline">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1"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2761154096"/>
      </p:ext>
    </p:extLst>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AFRC Last Page">
    <p:spTree>
      <p:nvGrpSpPr>
        <p:cNvPr id="1" name=""/>
        <p:cNvGrpSpPr/>
        <p:nvPr/>
      </p:nvGrpSpPr>
      <p:grpSpPr>
        <a:xfrm>
          <a:off x="0" y="0"/>
          <a:ext cx="0" cy="0"/>
          <a:chOff x="0" y="0"/>
          <a:chExt cx="0" cy="0"/>
        </a:xfrm>
      </p:grpSpPr>
      <p:pic>
        <p:nvPicPr>
          <p:cNvPr id="3" name="Picture 2" descr="PPTSunsetBackground_Standard.pn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0" name="Picture 19" descr="Description: NASA insignia RGB"/>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3354053" y="2474964"/>
            <a:ext cx="2302131" cy="1907166"/>
          </a:xfrm>
          <a:prstGeom prst="rect">
            <a:avLst/>
          </a:prstGeom>
          <a:noFill/>
          <a:ln>
            <a:noFill/>
          </a:ln>
          <a:effectLst>
            <a:outerShdw blurRad="50800" dist="25400" dir="3600000" algn="tl" rotWithShape="0">
              <a:srgbClr val="000000">
                <a:alpha val="55000"/>
              </a:srgbClr>
            </a:outerShdw>
          </a:effectLst>
        </p:spPr>
      </p:pic>
    </p:spTree>
    <p:extLst>
      <p:ext uri="{BB962C8B-B14F-4D97-AF65-F5344CB8AC3E}">
        <p14:creationId xmlns:p14="http://schemas.microsoft.com/office/powerpoint/2010/main" val="2216554657"/>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4" name="Picture 3" descr="PPTSunsetBackground_Standard.pn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6" name="Picture 5" descr="Armstrong logo color.eps"/>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3347577" y="2277243"/>
            <a:ext cx="2448847" cy="2303515"/>
          </a:xfrm>
          <a:prstGeom prst="rect">
            <a:avLst/>
          </a:prstGeom>
          <a:effectLst>
            <a:outerShdw blurRad="50800" dist="25400" dir="2700000" algn="tl" rotWithShape="0">
              <a:srgbClr val="000000">
                <a:alpha val="55000"/>
              </a:srgbClr>
            </a:outerShdw>
          </a:effectLst>
        </p:spPr>
      </p:pic>
    </p:spTree>
    <p:extLst>
      <p:ext uri="{BB962C8B-B14F-4D97-AF65-F5344CB8AC3E}">
        <p14:creationId xmlns:p14="http://schemas.microsoft.com/office/powerpoint/2010/main" val="216066905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DFRC Blank_Skyline">
    <p:spTree>
      <p:nvGrpSpPr>
        <p:cNvPr id="1" name=""/>
        <p:cNvGrpSpPr/>
        <p:nvPr/>
      </p:nvGrpSpPr>
      <p:grpSpPr>
        <a:xfrm>
          <a:off x="0" y="0"/>
          <a:ext cx="0" cy="0"/>
          <a:chOff x="0" y="0"/>
          <a:chExt cx="0" cy="0"/>
        </a:xfrm>
      </p:grpSpPr>
      <p:pic>
        <p:nvPicPr>
          <p:cNvPr id="7" name="Picture 6" descr="PPTSunsetBackground_Standard.pn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850951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AFRC Color Palette">
    <p:spTree>
      <p:nvGrpSpPr>
        <p:cNvPr id="1" name=""/>
        <p:cNvGrpSpPr/>
        <p:nvPr/>
      </p:nvGrpSpPr>
      <p:grpSpPr>
        <a:xfrm>
          <a:off x="0" y="0"/>
          <a:ext cx="0" cy="0"/>
          <a:chOff x="0" y="0"/>
          <a:chExt cx="0" cy="0"/>
        </a:xfrm>
      </p:grpSpPr>
      <p:sp>
        <p:nvSpPr>
          <p:cNvPr id="15" name="Rectangle 14"/>
          <p:cNvSpPr/>
          <p:nvPr userDrawn="1"/>
        </p:nvSpPr>
        <p:spPr>
          <a:xfrm>
            <a:off x="867559" y="1356146"/>
            <a:ext cx="1368414" cy="1368415"/>
          </a:xfrm>
          <a:prstGeom prst="rect">
            <a:avLst/>
          </a:prstGeom>
          <a:solidFill>
            <a:srgbClr val="132C5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rgbClr val="5787D2"/>
              </a:solidFill>
            </a:endParaRPr>
          </a:p>
        </p:txBody>
      </p:sp>
      <p:sp>
        <p:nvSpPr>
          <p:cNvPr id="16" name="Rectangle 15"/>
          <p:cNvSpPr/>
          <p:nvPr userDrawn="1"/>
        </p:nvSpPr>
        <p:spPr>
          <a:xfrm>
            <a:off x="3890945" y="1356146"/>
            <a:ext cx="1368414" cy="1368415"/>
          </a:xfrm>
          <a:prstGeom prst="rect">
            <a:avLst/>
          </a:prstGeom>
          <a:solidFill>
            <a:srgbClr val="ED5D1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7" name="Rectangle 16"/>
          <p:cNvSpPr/>
          <p:nvPr userDrawn="1"/>
        </p:nvSpPr>
        <p:spPr>
          <a:xfrm>
            <a:off x="2388373" y="1356146"/>
            <a:ext cx="1368414" cy="1368415"/>
          </a:xfrm>
          <a:prstGeom prst="rect">
            <a:avLst/>
          </a:prstGeom>
          <a:solidFill>
            <a:srgbClr val="4A74A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8" name="Rectangle 17"/>
          <p:cNvSpPr/>
          <p:nvPr userDrawn="1"/>
        </p:nvSpPr>
        <p:spPr>
          <a:xfrm>
            <a:off x="5393517" y="1356146"/>
            <a:ext cx="1368414" cy="1368415"/>
          </a:xfrm>
          <a:prstGeom prst="rect">
            <a:avLst/>
          </a:prstGeom>
          <a:solidFill>
            <a:srgbClr val="FFCA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9" name="Rectangle 18"/>
          <p:cNvSpPr/>
          <p:nvPr userDrawn="1"/>
        </p:nvSpPr>
        <p:spPr>
          <a:xfrm>
            <a:off x="6887145" y="1356146"/>
            <a:ext cx="1368414" cy="1368415"/>
          </a:xfrm>
          <a:prstGeom prst="rect">
            <a:avLst/>
          </a:prstGeom>
          <a:solidFill>
            <a:srgbClr val="674129"/>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0" name="TextBox 19"/>
          <p:cNvSpPr txBox="1"/>
          <p:nvPr userDrawn="1"/>
        </p:nvSpPr>
        <p:spPr>
          <a:xfrm>
            <a:off x="867559" y="2814177"/>
            <a:ext cx="1368414" cy="461665"/>
          </a:xfrm>
          <a:prstGeom prst="rect">
            <a:avLst/>
          </a:prstGeom>
          <a:noFill/>
        </p:spPr>
        <p:txBody>
          <a:bodyPr wrap="square" rtlCol="0">
            <a:spAutoFit/>
          </a:bodyPr>
          <a:lstStyle/>
          <a:p>
            <a:pPr algn="ctr"/>
            <a:r>
              <a:rPr lang="en-US" sz="1200" dirty="0" smtClean="0">
                <a:latin typeface="Helvetica"/>
                <a:cs typeface="Helvetica"/>
              </a:rPr>
              <a:t>RGB</a:t>
            </a:r>
            <a:endParaRPr lang="en-US" sz="1200" baseline="0" dirty="0" smtClean="0">
              <a:latin typeface="Helvetica"/>
              <a:cs typeface="Helvetica"/>
            </a:endParaRPr>
          </a:p>
          <a:p>
            <a:pPr algn="ctr"/>
            <a:r>
              <a:rPr lang="en-US" sz="1200" baseline="0" dirty="0" smtClean="0">
                <a:latin typeface="Helvetica"/>
                <a:cs typeface="Helvetica"/>
              </a:rPr>
              <a:t>19, 44, 92</a:t>
            </a:r>
          </a:p>
        </p:txBody>
      </p:sp>
      <p:sp>
        <p:nvSpPr>
          <p:cNvPr id="21" name="TextBox 20"/>
          <p:cNvSpPr txBox="1"/>
          <p:nvPr userDrawn="1"/>
        </p:nvSpPr>
        <p:spPr>
          <a:xfrm>
            <a:off x="2388373" y="2814178"/>
            <a:ext cx="1368414" cy="461665"/>
          </a:xfrm>
          <a:prstGeom prst="rect">
            <a:avLst/>
          </a:prstGeom>
          <a:noFill/>
        </p:spPr>
        <p:txBody>
          <a:bodyPr wrap="square" rtlCol="0">
            <a:spAutoFit/>
          </a:bodyPr>
          <a:lstStyle/>
          <a:p>
            <a:pPr algn="ctr"/>
            <a:r>
              <a:rPr lang="en-US" sz="1200" dirty="0" smtClean="0">
                <a:latin typeface="Helvetica"/>
                <a:cs typeface="Helvetica"/>
              </a:rPr>
              <a:t>RGB</a:t>
            </a:r>
            <a:endParaRPr lang="en-US" sz="1200" baseline="0" dirty="0" smtClean="0">
              <a:latin typeface="Helvetica"/>
              <a:cs typeface="Helvetica"/>
            </a:endParaRPr>
          </a:p>
          <a:p>
            <a:pPr algn="ctr"/>
            <a:r>
              <a:rPr lang="en-US" sz="1200" baseline="0" dirty="0" smtClean="0">
                <a:latin typeface="Helvetica"/>
                <a:cs typeface="Helvetica"/>
              </a:rPr>
              <a:t>74, 116, 172</a:t>
            </a:r>
            <a:endParaRPr lang="en-US" sz="1200" dirty="0">
              <a:latin typeface="Helvetica"/>
              <a:cs typeface="Helvetica"/>
            </a:endParaRPr>
          </a:p>
        </p:txBody>
      </p:sp>
      <p:sp>
        <p:nvSpPr>
          <p:cNvPr id="22" name="TextBox 21"/>
          <p:cNvSpPr txBox="1"/>
          <p:nvPr userDrawn="1"/>
        </p:nvSpPr>
        <p:spPr>
          <a:xfrm>
            <a:off x="3890945" y="2814178"/>
            <a:ext cx="1368414" cy="461665"/>
          </a:xfrm>
          <a:prstGeom prst="rect">
            <a:avLst/>
          </a:prstGeom>
          <a:noFill/>
        </p:spPr>
        <p:txBody>
          <a:bodyPr wrap="square" rtlCol="0">
            <a:spAutoFit/>
          </a:bodyPr>
          <a:lstStyle/>
          <a:p>
            <a:pPr algn="ctr"/>
            <a:r>
              <a:rPr lang="en-US" sz="1200" dirty="0" smtClean="0">
                <a:latin typeface="Helvetica"/>
                <a:cs typeface="Helvetica"/>
              </a:rPr>
              <a:t>RGB</a:t>
            </a:r>
          </a:p>
          <a:p>
            <a:pPr algn="ctr"/>
            <a:r>
              <a:rPr lang="en-US" sz="1200" baseline="0" dirty="0" smtClean="0">
                <a:latin typeface="Helvetica"/>
                <a:cs typeface="Helvetica"/>
              </a:rPr>
              <a:t>237, 93, 29</a:t>
            </a:r>
          </a:p>
        </p:txBody>
      </p:sp>
      <p:sp>
        <p:nvSpPr>
          <p:cNvPr id="23" name="TextBox 22"/>
          <p:cNvSpPr txBox="1"/>
          <p:nvPr userDrawn="1"/>
        </p:nvSpPr>
        <p:spPr>
          <a:xfrm>
            <a:off x="5393517" y="2814178"/>
            <a:ext cx="1368414" cy="461665"/>
          </a:xfrm>
          <a:prstGeom prst="rect">
            <a:avLst/>
          </a:prstGeom>
          <a:noFill/>
        </p:spPr>
        <p:txBody>
          <a:bodyPr wrap="square" rtlCol="0">
            <a:spAutoFit/>
          </a:bodyPr>
          <a:lstStyle/>
          <a:p>
            <a:pPr algn="ctr"/>
            <a:r>
              <a:rPr lang="en-US" sz="1200" dirty="0" smtClean="0">
                <a:latin typeface="Helvetica"/>
                <a:cs typeface="Helvetica"/>
              </a:rPr>
              <a:t>RGB</a:t>
            </a:r>
            <a:endParaRPr lang="en-US" sz="1200" baseline="0" dirty="0" smtClean="0">
              <a:latin typeface="Helvetica"/>
              <a:cs typeface="Helvetica"/>
            </a:endParaRPr>
          </a:p>
          <a:p>
            <a:pPr algn="ctr"/>
            <a:r>
              <a:rPr lang="en-US" sz="1200" baseline="0" dirty="0" smtClean="0">
                <a:latin typeface="Helvetica"/>
                <a:cs typeface="Helvetica"/>
              </a:rPr>
              <a:t>255, 202, 28</a:t>
            </a:r>
            <a:endParaRPr lang="en-US" sz="1200" dirty="0">
              <a:latin typeface="Helvetica"/>
              <a:cs typeface="Helvetica"/>
            </a:endParaRPr>
          </a:p>
        </p:txBody>
      </p:sp>
      <p:sp>
        <p:nvSpPr>
          <p:cNvPr id="24" name="TextBox 23"/>
          <p:cNvSpPr txBox="1"/>
          <p:nvPr userDrawn="1"/>
        </p:nvSpPr>
        <p:spPr>
          <a:xfrm>
            <a:off x="6887145" y="2814178"/>
            <a:ext cx="1368414" cy="461665"/>
          </a:xfrm>
          <a:prstGeom prst="rect">
            <a:avLst/>
          </a:prstGeom>
          <a:noFill/>
        </p:spPr>
        <p:txBody>
          <a:bodyPr wrap="square" rtlCol="0">
            <a:spAutoFit/>
          </a:bodyPr>
          <a:lstStyle/>
          <a:p>
            <a:pPr algn="ctr"/>
            <a:r>
              <a:rPr lang="en-US" sz="1200" dirty="0" smtClean="0">
                <a:latin typeface="Helvetica"/>
                <a:cs typeface="Helvetica"/>
              </a:rPr>
              <a:t>RGB</a:t>
            </a:r>
            <a:endParaRPr lang="en-US" sz="1200" baseline="0" dirty="0" smtClean="0">
              <a:latin typeface="Helvetica"/>
              <a:cs typeface="Helvetica"/>
            </a:endParaRPr>
          </a:p>
          <a:p>
            <a:pPr algn="ctr"/>
            <a:r>
              <a:rPr lang="en-US" sz="1200" baseline="0" dirty="0" smtClean="0">
                <a:latin typeface="Helvetica"/>
                <a:cs typeface="Helvetica"/>
              </a:rPr>
              <a:t>103, 65, 41</a:t>
            </a:r>
            <a:endParaRPr lang="en-US" sz="1200" dirty="0">
              <a:latin typeface="Helvetica"/>
              <a:cs typeface="Helvetica"/>
            </a:endParaRPr>
          </a:p>
        </p:txBody>
      </p:sp>
      <p:sp>
        <p:nvSpPr>
          <p:cNvPr id="25" name="TextBox 24"/>
          <p:cNvSpPr txBox="1"/>
          <p:nvPr userDrawn="1"/>
        </p:nvSpPr>
        <p:spPr>
          <a:xfrm>
            <a:off x="867559" y="1032979"/>
            <a:ext cx="1368414" cy="276999"/>
          </a:xfrm>
          <a:prstGeom prst="rect">
            <a:avLst/>
          </a:prstGeom>
          <a:noFill/>
        </p:spPr>
        <p:txBody>
          <a:bodyPr wrap="square" rtlCol="0">
            <a:spAutoFit/>
          </a:bodyPr>
          <a:lstStyle/>
          <a:p>
            <a:pPr algn="ctr"/>
            <a:r>
              <a:rPr lang="en-US" sz="1200" dirty="0" smtClean="0">
                <a:latin typeface="Helvetica"/>
                <a:cs typeface="Helvetica"/>
              </a:rPr>
              <a:t>Dk Blue</a:t>
            </a:r>
            <a:endParaRPr lang="en-US" sz="1200" baseline="0" dirty="0" smtClean="0">
              <a:latin typeface="Helvetica"/>
              <a:cs typeface="Helvetica"/>
            </a:endParaRPr>
          </a:p>
        </p:txBody>
      </p:sp>
      <p:sp>
        <p:nvSpPr>
          <p:cNvPr id="26" name="TextBox 25"/>
          <p:cNvSpPr txBox="1"/>
          <p:nvPr userDrawn="1"/>
        </p:nvSpPr>
        <p:spPr>
          <a:xfrm>
            <a:off x="2388373" y="1032980"/>
            <a:ext cx="1368414" cy="276999"/>
          </a:xfrm>
          <a:prstGeom prst="rect">
            <a:avLst/>
          </a:prstGeom>
          <a:noFill/>
        </p:spPr>
        <p:txBody>
          <a:bodyPr wrap="square" rtlCol="0">
            <a:spAutoFit/>
          </a:bodyPr>
          <a:lstStyle/>
          <a:p>
            <a:pPr algn="ctr"/>
            <a:r>
              <a:rPr lang="en-US" sz="1200" dirty="0" smtClean="0">
                <a:latin typeface="Helvetica"/>
                <a:cs typeface="Helvetica"/>
              </a:rPr>
              <a:t>Blue</a:t>
            </a:r>
            <a:endParaRPr lang="en-US" sz="1200" dirty="0">
              <a:latin typeface="Helvetica"/>
              <a:cs typeface="Helvetica"/>
            </a:endParaRPr>
          </a:p>
        </p:txBody>
      </p:sp>
      <p:sp>
        <p:nvSpPr>
          <p:cNvPr id="27" name="TextBox 26"/>
          <p:cNvSpPr txBox="1"/>
          <p:nvPr userDrawn="1"/>
        </p:nvSpPr>
        <p:spPr>
          <a:xfrm>
            <a:off x="3890945" y="1032980"/>
            <a:ext cx="1368414" cy="276999"/>
          </a:xfrm>
          <a:prstGeom prst="rect">
            <a:avLst/>
          </a:prstGeom>
          <a:noFill/>
        </p:spPr>
        <p:txBody>
          <a:bodyPr wrap="square" rtlCol="0">
            <a:spAutoFit/>
          </a:bodyPr>
          <a:lstStyle/>
          <a:p>
            <a:pPr algn="ctr"/>
            <a:r>
              <a:rPr lang="en-US" sz="1200" dirty="0" smtClean="0">
                <a:latin typeface="Helvetica"/>
                <a:cs typeface="Helvetica"/>
              </a:rPr>
              <a:t>Orange</a:t>
            </a:r>
            <a:endParaRPr lang="en-US" sz="1200" baseline="0" dirty="0" smtClean="0">
              <a:latin typeface="Helvetica"/>
              <a:cs typeface="Helvetica"/>
            </a:endParaRPr>
          </a:p>
        </p:txBody>
      </p:sp>
      <p:sp>
        <p:nvSpPr>
          <p:cNvPr id="28" name="TextBox 27"/>
          <p:cNvSpPr txBox="1"/>
          <p:nvPr userDrawn="1"/>
        </p:nvSpPr>
        <p:spPr>
          <a:xfrm>
            <a:off x="5393517" y="1032980"/>
            <a:ext cx="1368414" cy="276999"/>
          </a:xfrm>
          <a:prstGeom prst="rect">
            <a:avLst/>
          </a:prstGeom>
          <a:noFill/>
        </p:spPr>
        <p:txBody>
          <a:bodyPr wrap="square" rtlCol="0">
            <a:spAutoFit/>
          </a:bodyPr>
          <a:lstStyle/>
          <a:p>
            <a:pPr algn="ctr"/>
            <a:r>
              <a:rPr lang="en-US" sz="1200" dirty="0" smtClean="0">
                <a:latin typeface="Helvetica"/>
                <a:cs typeface="Helvetica"/>
              </a:rPr>
              <a:t>Yellow</a:t>
            </a:r>
            <a:endParaRPr lang="en-US" sz="1200" dirty="0">
              <a:latin typeface="Helvetica"/>
              <a:cs typeface="Helvetica"/>
            </a:endParaRPr>
          </a:p>
        </p:txBody>
      </p:sp>
      <p:sp>
        <p:nvSpPr>
          <p:cNvPr id="29" name="TextBox 28"/>
          <p:cNvSpPr txBox="1"/>
          <p:nvPr userDrawn="1"/>
        </p:nvSpPr>
        <p:spPr>
          <a:xfrm>
            <a:off x="6887145" y="1032980"/>
            <a:ext cx="1368414" cy="276999"/>
          </a:xfrm>
          <a:prstGeom prst="rect">
            <a:avLst/>
          </a:prstGeom>
          <a:noFill/>
        </p:spPr>
        <p:txBody>
          <a:bodyPr wrap="square" rtlCol="0">
            <a:spAutoFit/>
          </a:bodyPr>
          <a:lstStyle/>
          <a:p>
            <a:pPr algn="ctr"/>
            <a:r>
              <a:rPr lang="en-US" sz="1200" dirty="0" smtClean="0">
                <a:latin typeface="Helvetica"/>
                <a:cs typeface="Helvetica"/>
              </a:rPr>
              <a:t>Dk Brown</a:t>
            </a:r>
            <a:endParaRPr lang="en-US" sz="1200" dirty="0">
              <a:latin typeface="Helvetica"/>
              <a:cs typeface="Helvetica"/>
            </a:endParaRPr>
          </a:p>
        </p:txBody>
      </p:sp>
    </p:spTree>
    <p:extLst>
      <p:ext uri="{BB962C8B-B14F-4D97-AF65-F5344CB8AC3E}">
        <p14:creationId xmlns:p14="http://schemas.microsoft.com/office/powerpoint/2010/main" val="3335753298"/>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AFRC Section Break 1">
    <p:spTree>
      <p:nvGrpSpPr>
        <p:cNvPr id="1" name=""/>
        <p:cNvGrpSpPr/>
        <p:nvPr/>
      </p:nvGrpSpPr>
      <p:grpSpPr>
        <a:xfrm>
          <a:off x="0" y="0"/>
          <a:ext cx="0" cy="0"/>
          <a:chOff x="0" y="0"/>
          <a:chExt cx="0" cy="0"/>
        </a:xfrm>
      </p:grpSpPr>
      <p:sp>
        <p:nvSpPr>
          <p:cNvPr id="18" name="Text Placeholder 5"/>
          <p:cNvSpPr>
            <a:spLocks noGrp="1"/>
          </p:cNvSpPr>
          <p:nvPr>
            <p:ph type="body" sz="quarter" idx="16" hasCustomPrompt="1"/>
          </p:nvPr>
        </p:nvSpPr>
        <p:spPr>
          <a:xfrm>
            <a:off x="441325" y="3514866"/>
            <a:ext cx="8229600" cy="461665"/>
          </a:xfrm>
        </p:spPr>
        <p:txBody>
          <a:bodyPr anchor="t" anchorCtr="0"/>
          <a:lstStyle>
            <a:lvl1pPr marL="0" indent="0" algn="ctr">
              <a:buNone/>
              <a:defRPr sz="2400" baseline="0">
                <a:solidFill>
                  <a:srgbClr val="FFFFFF"/>
                </a:solidFill>
                <a:latin typeface="Helvetica Light"/>
              </a:defRPr>
            </a:lvl1pPr>
          </a:lstStyle>
          <a:p>
            <a:pPr lvl="0"/>
            <a:r>
              <a:rPr lang="en-US" dirty="0" smtClean="0"/>
              <a:t>Section Subtitle</a:t>
            </a:r>
            <a:endParaRPr lang="en-US" dirty="0"/>
          </a:p>
        </p:txBody>
      </p:sp>
      <p:sp>
        <p:nvSpPr>
          <p:cNvPr id="17" name="Title Placeholder 1"/>
          <p:cNvSpPr>
            <a:spLocks noGrp="1"/>
          </p:cNvSpPr>
          <p:nvPr>
            <p:ph type="title" hasCustomPrompt="1"/>
          </p:nvPr>
        </p:nvSpPr>
        <p:spPr>
          <a:xfrm>
            <a:off x="441325" y="2620238"/>
            <a:ext cx="8229600" cy="626098"/>
          </a:xfrm>
          <a:prstGeom prst="rect">
            <a:avLst/>
          </a:prstGeom>
        </p:spPr>
        <p:txBody>
          <a:bodyPr vert="horz" lIns="91440" tIns="45720" rIns="91440" bIns="45720" rtlCol="0" anchor="t" anchorCtr="0">
            <a:noAutofit/>
          </a:bodyPr>
          <a:lstStyle>
            <a:lvl1pPr algn="ctr">
              <a:defRPr sz="3600" b="1" i="0">
                <a:solidFill>
                  <a:srgbClr val="FFFFFF"/>
                </a:solidFill>
                <a:effectLst>
                  <a:reflection stA="25000" endPos="75000" dist="12700" dir="5400000" sy="-100000" algn="bl" rotWithShape="0"/>
                </a:effectLst>
                <a:latin typeface="Helvetica"/>
                <a:cs typeface="Helvetica"/>
              </a:defRPr>
            </a:lvl1pPr>
          </a:lstStyle>
          <a:p>
            <a:r>
              <a:rPr lang="en-US" dirty="0" smtClean="0"/>
              <a:t>Section Title</a:t>
            </a:r>
            <a:endParaRPr lang="en-US" dirty="0"/>
          </a:p>
        </p:txBody>
      </p:sp>
      <p:sp>
        <p:nvSpPr>
          <p:cNvPr id="14"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5"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11" name="Picture Placeholder 2"/>
          <p:cNvSpPr>
            <a:spLocks noGrp="1"/>
          </p:cNvSpPr>
          <p:nvPr>
            <p:ph type="pic" sz="quarter" idx="48"/>
          </p:nvPr>
        </p:nvSpPr>
        <p:spPr>
          <a:xfrm>
            <a:off x="0" y="3100"/>
            <a:ext cx="1828800" cy="1465262"/>
          </a:xfrm>
          <a:ln w="12700" cmpd="sng">
            <a:solidFill>
              <a:srgbClr val="FFFFFF"/>
            </a:solidFill>
          </a:ln>
          <a:effectLst/>
        </p:spPr>
        <p:txBody>
          <a:bodyPr/>
          <a:lstStyle/>
          <a:p>
            <a:endParaRPr lang="en-US" dirty="0"/>
          </a:p>
        </p:txBody>
      </p:sp>
      <p:sp>
        <p:nvSpPr>
          <p:cNvPr id="21" name="Picture Placeholder 2"/>
          <p:cNvSpPr>
            <a:spLocks noGrp="1"/>
          </p:cNvSpPr>
          <p:nvPr>
            <p:ph type="pic" sz="quarter" idx="49"/>
          </p:nvPr>
        </p:nvSpPr>
        <p:spPr>
          <a:xfrm>
            <a:off x="1828800" y="3100"/>
            <a:ext cx="1828800" cy="1465262"/>
          </a:xfrm>
          <a:ln w="12700" cmpd="sng">
            <a:solidFill>
              <a:srgbClr val="FFFFFF"/>
            </a:solidFill>
          </a:ln>
          <a:effectLst/>
        </p:spPr>
        <p:txBody>
          <a:bodyPr/>
          <a:lstStyle/>
          <a:p>
            <a:endParaRPr lang="en-US" dirty="0"/>
          </a:p>
        </p:txBody>
      </p:sp>
      <p:sp>
        <p:nvSpPr>
          <p:cNvPr id="22" name="Picture Placeholder 2"/>
          <p:cNvSpPr>
            <a:spLocks noGrp="1"/>
          </p:cNvSpPr>
          <p:nvPr>
            <p:ph type="pic" sz="quarter" idx="50"/>
          </p:nvPr>
        </p:nvSpPr>
        <p:spPr>
          <a:xfrm>
            <a:off x="3657600" y="3100"/>
            <a:ext cx="1828800" cy="1465262"/>
          </a:xfrm>
          <a:ln w="12700" cmpd="sng">
            <a:solidFill>
              <a:srgbClr val="FFFFFF"/>
            </a:solidFill>
          </a:ln>
          <a:effectLst/>
        </p:spPr>
        <p:txBody>
          <a:bodyPr/>
          <a:lstStyle/>
          <a:p>
            <a:endParaRPr lang="en-US" dirty="0"/>
          </a:p>
        </p:txBody>
      </p:sp>
      <p:sp>
        <p:nvSpPr>
          <p:cNvPr id="23" name="Picture Placeholder 2"/>
          <p:cNvSpPr>
            <a:spLocks noGrp="1"/>
          </p:cNvSpPr>
          <p:nvPr>
            <p:ph type="pic" sz="quarter" idx="51"/>
          </p:nvPr>
        </p:nvSpPr>
        <p:spPr>
          <a:xfrm>
            <a:off x="5486400" y="3100"/>
            <a:ext cx="1828800" cy="1465262"/>
          </a:xfrm>
          <a:ln w="12700" cmpd="sng">
            <a:solidFill>
              <a:srgbClr val="FFFFFF"/>
            </a:solidFill>
          </a:ln>
          <a:effectLst/>
        </p:spPr>
        <p:txBody>
          <a:bodyPr/>
          <a:lstStyle/>
          <a:p>
            <a:endParaRPr lang="en-US" dirty="0"/>
          </a:p>
        </p:txBody>
      </p:sp>
      <p:sp>
        <p:nvSpPr>
          <p:cNvPr id="24" name="Picture Placeholder 2"/>
          <p:cNvSpPr>
            <a:spLocks noGrp="1"/>
          </p:cNvSpPr>
          <p:nvPr>
            <p:ph type="pic" sz="quarter" idx="52"/>
          </p:nvPr>
        </p:nvSpPr>
        <p:spPr>
          <a:xfrm>
            <a:off x="7316193" y="3100"/>
            <a:ext cx="1828800" cy="1465262"/>
          </a:xfrm>
          <a:ln w="12700" cmpd="sng">
            <a:solidFill>
              <a:srgbClr val="FFFFFF"/>
            </a:solidFill>
          </a:ln>
          <a:effectLst/>
        </p:spPr>
        <p:txBody>
          <a:bodyPr/>
          <a:lstStyle/>
          <a:p>
            <a:endParaRPr lang="en-US" dirty="0"/>
          </a:p>
        </p:txBody>
      </p:sp>
    </p:spTree>
    <p:extLst>
      <p:ext uri="{BB962C8B-B14F-4D97-AF65-F5344CB8AC3E}">
        <p14:creationId xmlns:p14="http://schemas.microsoft.com/office/powerpoint/2010/main" val="1457958275"/>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DFRC Section Break 2">
    <p:spTree>
      <p:nvGrpSpPr>
        <p:cNvPr id="1" name=""/>
        <p:cNvGrpSpPr/>
        <p:nvPr/>
      </p:nvGrpSpPr>
      <p:grpSpPr>
        <a:xfrm>
          <a:off x="0" y="0"/>
          <a:ext cx="0" cy="0"/>
          <a:chOff x="0" y="0"/>
          <a:chExt cx="0" cy="0"/>
        </a:xfrm>
      </p:grpSpPr>
      <p:sp>
        <p:nvSpPr>
          <p:cNvPr id="6" name="Content Placeholder 36"/>
          <p:cNvSpPr>
            <a:spLocks noGrp="1"/>
          </p:cNvSpPr>
          <p:nvPr>
            <p:ph sz="quarter" idx="31" hasCustomPrompt="1"/>
          </p:nvPr>
        </p:nvSpPr>
        <p:spPr>
          <a:xfrm>
            <a:off x="4883727" y="5902141"/>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7" name="Picture Placeholder 21"/>
          <p:cNvSpPr>
            <a:spLocks noGrp="1"/>
          </p:cNvSpPr>
          <p:nvPr>
            <p:ph type="pic" sz="quarter" idx="23" hasCustomPrompt="1"/>
          </p:nvPr>
        </p:nvSpPr>
        <p:spPr>
          <a:xfrm>
            <a:off x="4883727" y="2145390"/>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sp>
        <p:nvSpPr>
          <p:cNvPr id="8" name="Title Placeholder 1"/>
          <p:cNvSpPr>
            <a:spLocks noGrp="1"/>
          </p:cNvSpPr>
          <p:nvPr>
            <p:ph type="title" hasCustomPrompt="1"/>
          </p:nvPr>
        </p:nvSpPr>
        <p:spPr>
          <a:xfrm>
            <a:off x="242530" y="1229364"/>
            <a:ext cx="8342670" cy="445873"/>
          </a:xfrm>
          <a:prstGeom prst="rect">
            <a:avLst/>
          </a:prstGeom>
        </p:spPr>
        <p:txBody>
          <a:bodyPr vert="horz" lIns="91440" tIns="45720" rIns="91440" bIns="45720" rtlCol="0" anchor="t" anchorCtr="0">
            <a:normAutofit/>
          </a:bodyPr>
          <a:lstStyle>
            <a:lvl1pPr>
              <a:defRPr sz="2400" b="0" u="none">
                <a:solidFill>
                  <a:srgbClr val="FFFFFF"/>
                </a:solidFill>
                <a:latin typeface="Helvetica Light"/>
                <a:cs typeface="Helvetica Light"/>
              </a:defRPr>
            </a:lvl1pPr>
          </a:lstStyle>
          <a:p>
            <a:r>
              <a:rPr lang="en-US" dirty="0" smtClean="0"/>
              <a:t>Click to Edit Master Title Style</a:t>
            </a:r>
            <a:endParaRPr lang="en-US" dirty="0"/>
          </a:p>
        </p:txBody>
      </p:sp>
      <p:sp>
        <p:nvSpPr>
          <p:cNvPr id="14" name="Content Placeholder 13"/>
          <p:cNvSpPr>
            <a:spLocks noGrp="1"/>
          </p:cNvSpPr>
          <p:nvPr>
            <p:ph sz="quarter" idx="32"/>
          </p:nvPr>
        </p:nvSpPr>
        <p:spPr>
          <a:xfrm>
            <a:off x="344488" y="2144713"/>
            <a:ext cx="3862387"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3" name="Text Placeholder 2"/>
          <p:cNvSpPr>
            <a:spLocks noGrp="1"/>
          </p:cNvSpPr>
          <p:nvPr>
            <p:ph type="body" sz="quarter" idx="33" hasCustomPrompt="1"/>
          </p:nvPr>
        </p:nvSpPr>
        <p:spPr>
          <a:xfrm>
            <a:off x="234950" y="345758"/>
            <a:ext cx="3798888" cy="646331"/>
          </a:xfrm>
        </p:spPr>
        <p:txBody>
          <a:bodyPr/>
          <a:lstStyle>
            <a:lvl1pPr marL="0" indent="0">
              <a:buNone/>
              <a:defRPr sz="3600" b="1">
                <a:solidFill>
                  <a:srgbClr val="FFFFFF"/>
                </a:solidFill>
                <a:effectLst>
                  <a:reflection stA="25000" endPos="75000" dist="12700" dir="5400000" sy="-100000" algn="bl" rotWithShape="0"/>
                </a:effectLst>
              </a:defRPr>
            </a:lvl1pPr>
          </a:lstStyle>
          <a:p>
            <a:pPr lvl="0"/>
            <a:r>
              <a:rPr lang="en-US" dirty="0" smtClean="0"/>
              <a:t>Section Title</a:t>
            </a:r>
            <a:endParaRPr lang="en-US" dirty="0"/>
          </a:p>
        </p:txBody>
      </p:sp>
      <p:sp>
        <p:nvSpPr>
          <p:cNvPr id="1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3806562999"/>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_DFRC Section Break 2">
    <p:spTree>
      <p:nvGrpSpPr>
        <p:cNvPr id="1" name=""/>
        <p:cNvGrpSpPr/>
        <p:nvPr/>
      </p:nvGrpSpPr>
      <p:grpSpPr>
        <a:xfrm>
          <a:off x="0" y="0"/>
          <a:ext cx="0" cy="0"/>
          <a:chOff x="0" y="0"/>
          <a:chExt cx="0" cy="0"/>
        </a:xfrm>
      </p:grpSpPr>
      <p:sp>
        <p:nvSpPr>
          <p:cNvPr id="8" name="Title Placeholder 1"/>
          <p:cNvSpPr>
            <a:spLocks noGrp="1"/>
          </p:cNvSpPr>
          <p:nvPr>
            <p:ph type="title" hasCustomPrompt="1"/>
          </p:nvPr>
        </p:nvSpPr>
        <p:spPr>
          <a:xfrm>
            <a:off x="242530" y="1229364"/>
            <a:ext cx="8342670" cy="445873"/>
          </a:xfrm>
          <a:prstGeom prst="rect">
            <a:avLst/>
          </a:prstGeom>
        </p:spPr>
        <p:txBody>
          <a:bodyPr vert="horz" lIns="91440" tIns="45720" rIns="91440" bIns="45720" rtlCol="0" anchor="t" anchorCtr="0">
            <a:normAutofit/>
          </a:bodyPr>
          <a:lstStyle>
            <a:lvl1pPr>
              <a:defRPr sz="2400" b="0" u="none">
                <a:solidFill>
                  <a:srgbClr val="FFFFFF"/>
                </a:solidFill>
                <a:latin typeface="Helvetica Light"/>
                <a:cs typeface="Helvetica Light"/>
              </a:defRPr>
            </a:lvl1pPr>
          </a:lstStyle>
          <a:p>
            <a:r>
              <a:rPr lang="en-US" dirty="0" smtClean="0"/>
              <a:t>Click to Edit Master Title Style</a:t>
            </a:r>
            <a:endParaRPr lang="en-US" dirty="0"/>
          </a:p>
        </p:txBody>
      </p:sp>
      <p:sp>
        <p:nvSpPr>
          <p:cNvPr id="3" name="Text Placeholder 2"/>
          <p:cNvSpPr>
            <a:spLocks noGrp="1"/>
          </p:cNvSpPr>
          <p:nvPr>
            <p:ph type="body" sz="quarter" idx="33" hasCustomPrompt="1"/>
          </p:nvPr>
        </p:nvSpPr>
        <p:spPr>
          <a:xfrm>
            <a:off x="234950" y="345758"/>
            <a:ext cx="3798888" cy="646331"/>
          </a:xfrm>
        </p:spPr>
        <p:txBody>
          <a:bodyPr/>
          <a:lstStyle>
            <a:lvl1pPr marL="0" indent="0">
              <a:buNone/>
              <a:defRPr sz="3600" b="1">
                <a:solidFill>
                  <a:srgbClr val="FFFFFF"/>
                </a:solidFill>
                <a:effectLst>
                  <a:reflection stA="25000" endPos="75000" dist="12700" dir="5400000" sy="-100000" algn="bl" rotWithShape="0"/>
                </a:effectLst>
              </a:defRPr>
            </a:lvl1pPr>
          </a:lstStyle>
          <a:p>
            <a:pPr lvl="0"/>
            <a:r>
              <a:rPr lang="en-US" dirty="0" smtClean="0"/>
              <a:t>Section Title</a:t>
            </a:r>
            <a:endParaRPr lang="en-US" dirty="0"/>
          </a:p>
        </p:txBody>
      </p:sp>
      <p:sp>
        <p:nvSpPr>
          <p:cNvPr id="1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20" name="Picture Placeholder 2"/>
          <p:cNvSpPr>
            <a:spLocks noGrp="1"/>
          </p:cNvSpPr>
          <p:nvPr>
            <p:ph type="pic" sz="quarter" idx="48"/>
          </p:nvPr>
        </p:nvSpPr>
        <p:spPr>
          <a:xfrm>
            <a:off x="0" y="2101340"/>
            <a:ext cx="2286000" cy="1842909"/>
          </a:xfrm>
          <a:ln w="12700" cmpd="sng">
            <a:solidFill>
              <a:srgbClr val="FFFFFF"/>
            </a:solidFill>
          </a:ln>
          <a:effectLst/>
        </p:spPr>
        <p:txBody>
          <a:bodyPr/>
          <a:lstStyle/>
          <a:p>
            <a:endParaRPr lang="en-US" dirty="0"/>
          </a:p>
        </p:txBody>
      </p:sp>
      <p:sp>
        <p:nvSpPr>
          <p:cNvPr id="21" name="Picture Placeholder 2"/>
          <p:cNvSpPr>
            <a:spLocks noGrp="1"/>
          </p:cNvSpPr>
          <p:nvPr>
            <p:ph type="pic" sz="quarter" idx="49"/>
          </p:nvPr>
        </p:nvSpPr>
        <p:spPr>
          <a:xfrm>
            <a:off x="2286000" y="2101340"/>
            <a:ext cx="2286000" cy="1842909"/>
          </a:xfrm>
          <a:ln w="12700" cmpd="sng">
            <a:solidFill>
              <a:srgbClr val="FFFFFF"/>
            </a:solidFill>
          </a:ln>
          <a:effectLst/>
        </p:spPr>
        <p:txBody>
          <a:bodyPr/>
          <a:lstStyle/>
          <a:p>
            <a:endParaRPr lang="en-US" dirty="0"/>
          </a:p>
        </p:txBody>
      </p:sp>
      <p:sp>
        <p:nvSpPr>
          <p:cNvPr id="22" name="Picture Placeholder 2"/>
          <p:cNvSpPr>
            <a:spLocks noGrp="1"/>
          </p:cNvSpPr>
          <p:nvPr>
            <p:ph type="pic" sz="quarter" idx="50"/>
          </p:nvPr>
        </p:nvSpPr>
        <p:spPr>
          <a:xfrm>
            <a:off x="4572000" y="2101340"/>
            <a:ext cx="2286000" cy="1842909"/>
          </a:xfrm>
          <a:ln w="12700" cmpd="sng">
            <a:solidFill>
              <a:srgbClr val="FFFFFF"/>
            </a:solidFill>
          </a:ln>
          <a:effectLst/>
        </p:spPr>
        <p:txBody>
          <a:bodyPr/>
          <a:lstStyle/>
          <a:p>
            <a:endParaRPr lang="en-US" dirty="0"/>
          </a:p>
        </p:txBody>
      </p:sp>
      <p:sp>
        <p:nvSpPr>
          <p:cNvPr id="23" name="Picture Placeholder 2"/>
          <p:cNvSpPr>
            <a:spLocks noGrp="1"/>
          </p:cNvSpPr>
          <p:nvPr>
            <p:ph type="pic" sz="quarter" idx="51"/>
          </p:nvPr>
        </p:nvSpPr>
        <p:spPr>
          <a:xfrm>
            <a:off x="6858000" y="2101340"/>
            <a:ext cx="2286000" cy="1842909"/>
          </a:xfrm>
          <a:ln w="12700" cmpd="sng">
            <a:solidFill>
              <a:srgbClr val="FFFFFF"/>
            </a:solidFill>
          </a:ln>
          <a:effectLst/>
        </p:spPr>
        <p:txBody>
          <a:bodyPr/>
          <a:lstStyle/>
          <a:p>
            <a:endParaRPr lang="en-US" dirty="0"/>
          </a:p>
        </p:txBody>
      </p:sp>
      <p:sp>
        <p:nvSpPr>
          <p:cNvPr id="24" name="Picture Placeholder 2"/>
          <p:cNvSpPr>
            <a:spLocks noGrp="1"/>
          </p:cNvSpPr>
          <p:nvPr>
            <p:ph type="pic" sz="quarter" idx="52"/>
          </p:nvPr>
        </p:nvSpPr>
        <p:spPr>
          <a:xfrm>
            <a:off x="0" y="3957545"/>
            <a:ext cx="2286000" cy="1842909"/>
          </a:xfrm>
          <a:ln w="12700" cmpd="sng">
            <a:solidFill>
              <a:srgbClr val="FFFFFF"/>
            </a:solidFill>
          </a:ln>
          <a:effectLst/>
        </p:spPr>
        <p:txBody>
          <a:bodyPr/>
          <a:lstStyle/>
          <a:p>
            <a:endParaRPr lang="en-US" dirty="0"/>
          </a:p>
        </p:txBody>
      </p:sp>
      <p:sp>
        <p:nvSpPr>
          <p:cNvPr id="25" name="Picture Placeholder 2"/>
          <p:cNvSpPr>
            <a:spLocks noGrp="1"/>
          </p:cNvSpPr>
          <p:nvPr>
            <p:ph type="pic" sz="quarter" idx="53"/>
          </p:nvPr>
        </p:nvSpPr>
        <p:spPr>
          <a:xfrm>
            <a:off x="2286000" y="3957545"/>
            <a:ext cx="2286000" cy="1842909"/>
          </a:xfrm>
          <a:ln w="12700" cmpd="sng">
            <a:solidFill>
              <a:srgbClr val="FFFFFF"/>
            </a:solidFill>
          </a:ln>
          <a:effectLst/>
        </p:spPr>
        <p:txBody>
          <a:bodyPr/>
          <a:lstStyle/>
          <a:p>
            <a:endParaRPr lang="en-US" dirty="0"/>
          </a:p>
        </p:txBody>
      </p:sp>
      <p:sp>
        <p:nvSpPr>
          <p:cNvPr id="26" name="Picture Placeholder 2"/>
          <p:cNvSpPr>
            <a:spLocks noGrp="1"/>
          </p:cNvSpPr>
          <p:nvPr>
            <p:ph type="pic" sz="quarter" idx="54"/>
          </p:nvPr>
        </p:nvSpPr>
        <p:spPr>
          <a:xfrm>
            <a:off x="4572000" y="3957545"/>
            <a:ext cx="2286000" cy="1842909"/>
          </a:xfrm>
          <a:ln w="12700" cmpd="sng">
            <a:solidFill>
              <a:srgbClr val="FFFFFF"/>
            </a:solidFill>
          </a:ln>
          <a:effectLst/>
        </p:spPr>
        <p:txBody>
          <a:bodyPr/>
          <a:lstStyle/>
          <a:p>
            <a:endParaRPr lang="en-US" dirty="0"/>
          </a:p>
        </p:txBody>
      </p:sp>
      <p:sp>
        <p:nvSpPr>
          <p:cNvPr id="27" name="Picture Placeholder 2"/>
          <p:cNvSpPr>
            <a:spLocks noGrp="1"/>
          </p:cNvSpPr>
          <p:nvPr>
            <p:ph type="pic" sz="quarter" idx="55"/>
          </p:nvPr>
        </p:nvSpPr>
        <p:spPr>
          <a:xfrm>
            <a:off x="6858000" y="3957545"/>
            <a:ext cx="2286000" cy="1842909"/>
          </a:xfrm>
          <a:ln w="12700" cmpd="sng">
            <a:solidFill>
              <a:srgbClr val="FFFFFF"/>
            </a:solidFill>
          </a:ln>
          <a:effectLst/>
        </p:spPr>
        <p:txBody>
          <a:bodyPr/>
          <a:lstStyle/>
          <a:p>
            <a:endParaRPr lang="en-US" dirty="0"/>
          </a:p>
        </p:txBody>
      </p:sp>
    </p:spTree>
    <p:extLst>
      <p:ext uri="{BB962C8B-B14F-4D97-AF65-F5344CB8AC3E}">
        <p14:creationId xmlns:p14="http://schemas.microsoft.com/office/powerpoint/2010/main" val="177621937"/>
      </p:ext>
    </p:extLst>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AFRC Inside Page 1">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242530" y="274638"/>
            <a:ext cx="8342670" cy="692201"/>
          </a:xfrm>
          <a:prstGeom prst="rect">
            <a:avLst/>
          </a:prstGeom>
        </p:spPr>
        <p:txBody>
          <a:bodyPr vert="horz" lIns="91440" tIns="45720" rIns="91440" bIns="45720" rtlCol="0" anchor="t" anchorCtr="0">
            <a:normAutofit/>
          </a:bodyPr>
          <a:lstStyle>
            <a:lvl1pPr>
              <a:defRPr sz="2400" b="0" u="none">
                <a:solidFill>
                  <a:srgbClr val="FFFFFF"/>
                </a:solidFill>
                <a:latin typeface="Helvetica"/>
                <a:cs typeface="Helvetica"/>
              </a:defRPr>
            </a:lvl1pPr>
          </a:lstStyle>
          <a:p>
            <a:r>
              <a:rPr lang="en-US" dirty="0" smtClean="0"/>
              <a:t>Click to Edit Master Title Style</a:t>
            </a:r>
            <a:endParaRPr lang="en-US" dirty="0"/>
          </a:p>
        </p:txBody>
      </p:sp>
      <p:sp>
        <p:nvSpPr>
          <p:cNvPr id="3" name="Content Placeholder 2"/>
          <p:cNvSpPr>
            <a:spLocks noGrp="1"/>
          </p:cNvSpPr>
          <p:nvPr>
            <p:ph sz="quarter" idx="32"/>
          </p:nvPr>
        </p:nvSpPr>
        <p:spPr>
          <a:xfrm>
            <a:off x="336550" y="1150883"/>
            <a:ext cx="3854450"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cxnSp>
        <p:nvCxnSpPr>
          <p:cNvPr id="14" name="Straight Connector 13"/>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
        <p:nvSpPr>
          <p:cNvPr id="15"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10" name="Content Placeholder 36"/>
          <p:cNvSpPr>
            <a:spLocks noGrp="1"/>
          </p:cNvSpPr>
          <p:nvPr>
            <p:ph sz="quarter" idx="31" hasCustomPrompt="1"/>
          </p:nvPr>
        </p:nvSpPr>
        <p:spPr>
          <a:xfrm>
            <a:off x="4883727" y="4907634"/>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1" name="Picture Placeholder 21"/>
          <p:cNvSpPr>
            <a:spLocks noGrp="1"/>
          </p:cNvSpPr>
          <p:nvPr>
            <p:ph type="pic" sz="quarter" idx="23" hasCustomPrompt="1"/>
          </p:nvPr>
        </p:nvSpPr>
        <p:spPr>
          <a:xfrm>
            <a:off x="4883727" y="1150883"/>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spTree>
    <p:extLst>
      <p:ext uri="{BB962C8B-B14F-4D97-AF65-F5344CB8AC3E}">
        <p14:creationId xmlns:p14="http://schemas.microsoft.com/office/powerpoint/2010/main" val="2602831357"/>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AFRC Inside Page 2">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951609CC-B4C0-EB48-8A97-5DEC2430C126}" type="slidenum">
              <a:rPr lang="en-US" smtClean="0"/>
              <a:pPr/>
              <a:t>‹#›</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Title Placeholder 1"/>
          <p:cNvSpPr>
            <a:spLocks noGrp="1"/>
          </p:cNvSpPr>
          <p:nvPr>
            <p:ph type="title" hasCustomPrompt="1"/>
          </p:nvPr>
        </p:nvSpPr>
        <p:spPr>
          <a:xfrm>
            <a:off x="242530" y="274639"/>
            <a:ext cx="8342670" cy="472310"/>
          </a:xfrm>
          <a:prstGeom prst="rect">
            <a:avLst/>
          </a:prstGeom>
        </p:spPr>
        <p:txBody>
          <a:bodyPr vert="horz" lIns="91440" tIns="45720" rIns="91440" bIns="45720" rtlCol="0" anchor="t" anchorCtr="0">
            <a:normAutofit/>
          </a:bodyPr>
          <a:lstStyle>
            <a:lvl1pPr>
              <a:defRPr sz="2400" b="0" u="none">
                <a:solidFill>
                  <a:srgbClr val="FFFFFF"/>
                </a:solidFill>
                <a:latin typeface="Helvetica"/>
                <a:cs typeface="Helvetica"/>
              </a:defRPr>
            </a:lvl1pPr>
          </a:lstStyle>
          <a:p>
            <a:r>
              <a:rPr lang="en-US" dirty="0" smtClean="0"/>
              <a:t>Click to Edit Master Title Style</a:t>
            </a:r>
            <a:endParaRPr lang="en-US" dirty="0"/>
          </a:p>
        </p:txBody>
      </p:sp>
      <p:sp>
        <p:nvSpPr>
          <p:cNvPr id="8" name="Content Placeholder 2"/>
          <p:cNvSpPr>
            <a:spLocks noGrp="1"/>
          </p:cNvSpPr>
          <p:nvPr>
            <p:ph sz="quarter" idx="32"/>
          </p:nvPr>
        </p:nvSpPr>
        <p:spPr>
          <a:xfrm>
            <a:off x="336550" y="1665189"/>
            <a:ext cx="3854450"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11" name="Content Placeholder 10"/>
          <p:cNvSpPr>
            <a:spLocks noGrp="1"/>
          </p:cNvSpPr>
          <p:nvPr>
            <p:ph sz="quarter" idx="33"/>
          </p:nvPr>
        </p:nvSpPr>
        <p:spPr>
          <a:xfrm>
            <a:off x="242888" y="746948"/>
            <a:ext cx="8342312" cy="369332"/>
          </a:xfrm>
        </p:spPr>
        <p:txBody>
          <a:bodyPr/>
          <a:lstStyle>
            <a:lvl1pPr marL="0" indent="0">
              <a:buNone/>
              <a:defRPr sz="1800" i="1">
                <a:latin typeface="Helvetica "/>
                <a:cs typeface="Helvetica "/>
              </a:defRPr>
            </a:lvl1pPr>
          </a:lstStyle>
          <a:p>
            <a:pPr lvl="0"/>
            <a:r>
              <a:rPr lang="en-US" dirty="0" smtClean="0"/>
              <a:t>Click to edit Master text styles</a:t>
            </a:r>
            <a:endParaRPr lang="en-US" dirty="0"/>
          </a:p>
        </p:txBody>
      </p:sp>
      <p:sp>
        <p:nvSpPr>
          <p:cNvPr id="10" name="Content Placeholder 36"/>
          <p:cNvSpPr>
            <a:spLocks noGrp="1"/>
          </p:cNvSpPr>
          <p:nvPr>
            <p:ph sz="quarter" idx="31" hasCustomPrompt="1"/>
          </p:nvPr>
        </p:nvSpPr>
        <p:spPr>
          <a:xfrm>
            <a:off x="4883727" y="5421940"/>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2" name="Picture Placeholder 21"/>
          <p:cNvSpPr>
            <a:spLocks noGrp="1"/>
          </p:cNvSpPr>
          <p:nvPr>
            <p:ph type="pic" sz="quarter" idx="23" hasCustomPrompt="1"/>
          </p:nvPr>
        </p:nvSpPr>
        <p:spPr>
          <a:xfrm>
            <a:off x="4883727" y="1665189"/>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cxnSp>
        <p:nvCxnSpPr>
          <p:cNvPr id="13" name="Straight Connector 12"/>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56680475"/>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AFRC Inside Page 3">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242530" y="274639"/>
            <a:ext cx="8342670" cy="463102"/>
          </a:xfrm>
          <a:prstGeom prst="rect">
            <a:avLst/>
          </a:prstGeom>
        </p:spPr>
        <p:txBody>
          <a:bodyPr vert="horz" lIns="91440" tIns="45720" rIns="91440" bIns="45720" rtlCol="0" anchor="t" anchorCtr="0">
            <a:normAutofit/>
          </a:bodyPr>
          <a:lstStyle>
            <a:lvl1pPr>
              <a:defRPr sz="2400" b="0" u="none">
                <a:solidFill>
                  <a:srgbClr val="FFFFFF"/>
                </a:solidFill>
                <a:latin typeface="Helvetica "/>
                <a:cs typeface="Helvetica "/>
              </a:defRPr>
            </a:lvl1pPr>
          </a:lstStyle>
          <a:p>
            <a:r>
              <a:rPr lang="en-US" dirty="0" smtClean="0"/>
              <a:t>Click to Edit Master Title Style</a:t>
            </a:r>
            <a:endParaRPr lang="en-US" dirty="0"/>
          </a:p>
        </p:txBody>
      </p:sp>
      <p:sp>
        <p:nvSpPr>
          <p:cNvPr id="3" name="Content Placeholder 2"/>
          <p:cNvSpPr>
            <a:spLocks noGrp="1"/>
          </p:cNvSpPr>
          <p:nvPr>
            <p:ph sz="quarter" idx="10"/>
          </p:nvPr>
        </p:nvSpPr>
        <p:spPr>
          <a:xfrm>
            <a:off x="333971" y="1148268"/>
            <a:ext cx="8342670"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3"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cxnSp>
        <p:nvCxnSpPr>
          <p:cNvPr id="7" name="Straight Connector 6"/>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86515568"/>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AFRC Inside Page 4">
    <p:spTree>
      <p:nvGrpSpPr>
        <p:cNvPr id="1" name=""/>
        <p:cNvGrpSpPr/>
        <p:nvPr/>
      </p:nvGrpSpPr>
      <p:grpSpPr>
        <a:xfrm>
          <a:off x="0" y="0"/>
          <a:ext cx="0" cy="0"/>
          <a:chOff x="0" y="0"/>
          <a:chExt cx="0" cy="0"/>
        </a:xfrm>
      </p:grpSpPr>
      <p:sp>
        <p:nvSpPr>
          <p:cNvPr id="11" name="Picture Placeholder 21"/>
          <p:cNvSpPr>
            <a:spLocks noGrp="1"/>
          </p:cNvSpPr>
          <p:nvPr>
            <p:ph type="pic" sz="quarter" idx="11" hasCustomPrompt="1"/>
          </p:nvPr>
        </p:nvSpPr>
        <p:spPr>
          <a:xfrm>
            <a:off x="10636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2" name="Picture Placeholder 21"/>
          <p:cNvSpPr>
            <a:spLocks noGrp="1"/>
          </p:cNvSpPr>
          <p:nvPr>
            <p:ph type="pic" sz="quarter" idx="12" hasCustomPrompt="1"/>
          </p:nvPr>
        </p:nvSpPr>
        <p:spPr>
          <a:xfrm>
            <a:off x="1612022"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3" name="Picture Placeholder 21"/>
          <p:cNvSpPr>
            <a:spLocks noGrp="1"/>
          </p:cNvSpPr>
          <p:nvPr>
            <p:ph type="pic" sz="quarter" idx="13" hasCustomPrompt="1"/>
          </p:nvPr>
        </p:nvSpPr>
        <p:spPr>
          <a:xfrm>
            <a:off x="3118417"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4" name="Picture Placeholder 21"/>
          <p:cNvSpPr>
            <a:spLocks noGrp="1"/>
          </p:cNvSpPr>
          <p:nvPr>
            <p:ph type="pic" sz="quarter" idx="14" hasCustomPrompt="1"/>
          </p:nvPr>
        </p:nvSpPr>
        <p:spPr>
          <a:xfrm>
            <a:off x="462481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5" name="Picture Placeholder 21"/>
          <p:cNvSpPr>
            <a:spLocks noGrp="1"/>
          </p:cNvSpPr>
          <p:nvPr>
            <p:ph type="pic" sz="quarter" idx="15" hasCustomPrompt="1"/>
          </p:nvPr>
        </p:nvSpPr>
        <p:spPr>
          <a:xfrm>
            <a:off x="6131804"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6" name="Picture Placeholder 21"/>
          <p:cNvSpPr>
            <a:spLocks noGrp="1"/>
          </p:cNvSpPr>
          <p:nvPr>
            <p:ph type="pic" sz="quarter" idx="16" hasCustomPrompt="1"/>
          </p:nvPr>
        </p:nvSpPr>
        <p:spPr>
          <a:xfrm>
            <a:off x="7638199"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8" name="Content Placeholder 36"/>
          <p:cNvSpPr>
            <a:spLocks noGrp="1"/>
          </p:cNvSpPr>
          <p:nvPr>
            <p:ph sz="quarter" idx="25" hasCustomPrompt="1"/>
          </p:nvPr>
        </p:nvSpPr>
        <p:spPr>
          <a:xfrm>
            <a:off x="106363"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9" name="Content Placeholder 36"/>
          <p:cNvSpPr>
            <a:spLocks noGrp="1"/>
          </p:cNvSpPr>
          <p:nvPr>
            <p:ph sz="quarter" idx="26" hasCustomPrompt="1"/>
          </p:nvPr>
        </p:nvSpPr>
        <p:spPr>
          <a:xfrm>
            <a:off x="1612022"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0" name="Content Placeholder 36"/>
          <p:cNvSpPr>
            <a:spLocks noGrp="1"/>
          </p:cNvSpPr>
          <p:nvPr>
            <p:ph sz="quarter" idx="27" hasCustomPrompt="1"/>
          </p:nvPr>
        </p:nvSpPr>
        <p:spPr>
          <a:xfrm>
            <a:off x="3118417"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1" name="Content Placeholder 36"/>
          <p:cNvSpPr>
            <a:spLocks noGrp="1"/>
          </p:cNvSpPr>
          <p:nvPr>
            <p:ph sz="quarter" idx="28" hasCustomPrompt="1"/>
          </p:nvPr>
        </p:nvSpPr>
        <p:spPr>
          <a:xfrm>
            <a:off x="4625606"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2" name="Content Placeholder 36"/>
          <p:cNvSpPr>
            <a:spLocks noGrp="1"/>
          </p:cNvSpPr>
          <p:nvPr>
            <p:ph sz="quarter" idx="29" hasCustomPrompt="1"/>
          </p:nvPr>
        </p:nvSpPr>
        <p:spPr>
          <a:xfrm>
            <a:off x="6131804"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3" name="Content Placeholder 36"/>
          <p:cNvSpPr>
            <a:spLocks noGrp="1"/>
          </p:cNvSpPr>
          <p:nvPr>
            <p:ph sz="quarter" idx="30" hasCustomPrompt="1"/>
          </p:nvPr>
        </p:nvSpPr>
        <p:spPr>
          <a:xfrm>
            <a:off x="7655355"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Title Placeholder 1"/>
          <p:cNvSpPr>
            <a:spLocks noGrp="1"/>
          </p:cNvSpPr>
          <p:nvPr>
            <p:ph type="title" hasCustomPrompt="1"/>
          </p:nvPr>
        </p:nvSpPr>
        <p:spPr>
          <a:xfrm>
            <a:off x="242530" y="274639"/>
            <a:ext cx="8342670" cy="463102"/>
          </a:xfrm>
          <a:prstGeom prst="rect">
            <a:avLst/>
          </a:prstGeom>
        </p:spPr>
        <p:txBody>
          <a:bodyPr vert="horz" lIns="91440" tIns="45720" rIns="91440" bIns="45720" rtlCol="0" anchor="t" anchorCtr="0">
            <a:normAutofit/>
          </a:bodyPr>
          <a:lstStyle>
            <a:lvl1pPr>
              <a:defRPr sz="2400" b="0" u="none">
                <a:solidFill>
                  <a:srgbClr val="FFFFFF"/>
                </a:solidFill>
                <a:latin typeface="Helvetica "/>
                <a:cs typeface="Helvetica "/>
              </a:defRPr>
            </a:lvl1pPr>
          </a:lstStyle>
          <a:p>
            <a:r>
              <a:rPr lang="en-US" dirty="0" smtClean="0"/>
              <a:t>Click to Edit Master Title Style</a:t>
            </a:r>
            <a:endParaRPr lang="en-US" dirty="0"/>
          </a:p>
        </p:txBody>
      </p:sp>
      <p:sp>
        <p:nvSpPr>
          <p:cNvPr id="3" name="Content Placeholder 2"/>
          <p:cNvSpPr>
            <a:spLocks noGrp="1"/>
          </p:cNvSpPr>
          <p:nvPr>
            <p:ph sz="quarter" idx="32"/>
          </p:nvPr>
        </p:nvSpPr>
        <p:spPr>
          <a:xfrm>
            <a:off x="333970" y="1150883"/>
            <a:ext cx="4529495"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2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3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25" name="Content Placeholder 36"/>
          <p:cNvSpPr>
            <a:spLocks noGrp="1"/>
          </p:cNvSpPr>
          <p:nvPr>
            <p:ph sz="quarter" idx="31" hasCustomPrompt="1"/>
          </p:nvPr>
        </p:nvSpPr>
        <p:spPr>
          <a:xfrm>
            <a:off x="5006109" y="3679967"/>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8" name="Picture Placeholder 21"/>
          <p:cNvSpPr>
            <a:spLocks noGrp="1"/>
          </p:cNvSpPr>
          <p:nvPr>
            <p:ph type="pic" sz="quarter" idx="23" hasCustomPrompt="1"/>
          </p:nvPr>
        </p:nvSpPr>
        <p:spPr>
          <a:xfrm>
            <a:off x="5006109" y="1150883"/>
            <a:ext cx="3579091" cy="2405117"/>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cxnSp>
        <p:nvCxnSpPr>
          <p:cNvPr id="24" name="Straight Connector 23"/>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25693492"/>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AFRC Inside Page No Header 1">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337820" y="304242"/>
            <a:ext cx="8061325"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8"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3172611043"/>
      </p:ext>
    </p:extLst>
  </p:cSld>
  <p:clrMapOvr>
    <a:masterClrMapping/>
  </p:clrMapOvr>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AFRC Inside Page No Header 2">
    <p:spTree>
      <p:nvGrpSpPr>
        <p:cNvPr id="1" name=""/>
        <p:cNvGrpSpPr/>
        <p:nvPr/>
      </p:nvGrpSpPr>
      <p:grpSpPr>
        <a:xfrm>
          <a:off x="0" y="0"/>
          <a:ext cx="0" cy="0"/>
          <a:chOff x="0" y="0"/>
          <a:chExt cx="0" cy="0"/>
        </a:xfrm>
      </p:grpSpPr>
      <p:sp>
        <p:nvSpPr>
          <p:cNvPr id="23"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24"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19" name="Picture Placeholder 21"/>
          <p:cNvSpPr>
            <a:spLocks noGrp="1"/>
          </p:cNvSpPr>
          <p:nvPr>
            <p:ph type="pic" sz="quarter" idx="11" hasCustomPrompt="1"/>
          </p:nvPr>
        </p:nvSpPr>
        <p:spPr>
          <a:xfrm>
            <a:off x="10636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0" name="Picture Placeholder 21"/>
          <p:cNvSpPr>
            <a:spLocks noGrp="1"/>
          </p:cNvSpPr>
          <p:nvPr>
            <p:ph type="pic" sz="quarter" idx="12" hasCustomPrompt="1"/>
          </p:nvPr>
        </p:nvSpPr>
        <p:spPr>
          <a:xfrm>
            <a:off x="1612022"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1" name="Picture Placeholder 21"/>
          <p:cNvSpPr>
            <a:spLocks noGrp="1"/>
          </p:cNvSpPr>
          <p:nvPr>
            <p:ph type="pic" sz="quarter" idx="13" hasCustomPrompt="1"/>
          </p:nvPr>
        </p:nvSpPr>
        <p:spPr>
          <a:xfrm>
            <a:off x="3118417"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2" name="Picture Placeholder 21"/>
          <p:cNvSpPr>
            <a:spLocks noGrp="1"/>
          </p:cNvSpPr>
          <p:nvPr>
            <p:ph type="pic" sz="quarter" idx="14" hasCustomPrompt="1"/>
          </p:nvPr>
        </p:nvSpPr>
        <p:spPr>
          <a:xfrm>
            <a:off x="462481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5" name="Picture Placeholder 21"/>
          <p:cNvSpPr>
            <a:spLocks noGrp="1"/>
          </p:cNvSpPr>
          <p:nvPr>
            <p:ph type="pic" sz="quarter" idx="15" hasCustomPrompt="1"/>
          </p:nvPr>
        </p:nvSpPr>
        <p:spPr>
          <a:xfrm>
            <a:off x="6131804"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6" name="Picture Placeholder 21"/>
          <p:cNvSpPr>
            <a:spLocks noGrp="1"/>
          </p:cNvSpPr>
          <p:nvPr>
            <p:ph type="pic" sz="quarter" idx="16" hasCustomPrompt="1"/>
          </p:nvPr>
        </p:nvSpPr>
        <p:spPr>
          <a:xfrm>
            <a:off x="7638199"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7" name="Content Placeholder 36"/>
          <p:cNvSpPr>
            <a:spLocks noGrp="1"/>
          </p:cNvSpPr>
          <p:nvPr>
            <p:ph sz="quarter" idx="25" hasCustomPrompt="1"/>
          </p:nvPr>
        </p:nvSpPr>
        <p:spPr>
          <a:xfrm>
            <a:off x="106363"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8" name="Content Placeholder 36"/>
          <p:cNvSpPr>
            <a:spLocks noGrp="1"/>
          </p:cNvSpPr>
          <p:nvPr>
            <p:ph sz="quarter" idx="26" hasCustomPrompt="1"/>
          </p:nvPr>
        </p:nvSpPr>
        <p:spPr>
          <a:xfrm>
            <a:off x="1612022"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Content Placeholder 36"/>
          <p:cNvSpPr>
            <a:spLocks noGrp="1"/>
          </p:cNvSpPr>
          <p:nvPr>
            <p:ph sz="quarter" idx="27" hasCustomPrompt="1"/>
          </p:nvPr>
        </p:nvSpPr>
        <p:spPr>
          <a:xfrm>
            <a:off x="3118417"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0" name="Content Placeholder 36"/>
          <p:cNvSpPr>
            <a:spLocks noGrp="1"/>
          </p:cNvSpPr>
          <p:nvPr>
            <p:ph sz="quarter" idx="28" hasCustomPrompt="1"/>
          </p:nvPr>
        </p:nvSpPr>
        <p:spPr>
          <a:xfrm>
            <a:off x="4625606"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1" name="Content Placeholder 36"/>
          <p:cNvSpPr>
            <a:spLocks noGrp="1"/>
          </p:cNvSpPr>
          <p:nvPr>
            <p:ph sz="quarter" idx="29" hasCustomPrompt="1"/>
          </p:nvPr>
        </p:nvSpPr>
        <p:spPr>
          <a:xfrm>
            <a:off x="6131804"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2" name="Content Placeholder 36"/>
          <p:cNvSpPr>
            <a:spLocks noGrp="1"/>
          </p:cNvSpPr>
          <p:nvPr>
            <p:ph sz="quarter" idx="30" hasCustomPrompt="1"/>
          </p:nvPr>
        </p:nvSpPr>
        <p:spPr>
          <a:xfrm>
            <a:off x="7655355"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Tree>
    <p:extLst>
      <p:ext uri="{BB962C8B-B14F-4D97-AF65-F5344CB8AC3E}">
        <p14:creationId xmlns:p14="http://schemas.microsoft.com/office/powerpoint/2010/main" val="3957369342"/>
      </p:ext>
    </p:extLst>
  </p:cSld>
  <p:clrMapOvr>
    <a:masterClrMapping/>
  </p:clrMapOvr>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AFRC Inside Page No Header 3">
    <p:spTree>
      <p:nvGrpSpPr>
        <p:cNvPr id="1" name=""/>
        <p:cNvGrpSpPr/>
        <p:nvPr/>
      </p:nvGrpSpPr>
      <p:grpSpPr>
        <a:xfrm>
          <a:off x="0" y="0"/>
          <a:ext cx="0" cy="0"/>
          <a:chOff x="0" y="0"/>
          <a:chExt cx="0" cy="0"/>
        </a:xfrm>
      </p:grpSpPr>
      <p:sp>
        <p:nvSpPr>
          <p:cNvPr id="9" name="Picture Placeholder 21"/>
          <p:cNvSpPr>
            <a:spLocks noGrp="1"/>
          </p:cNvSpPr>
          <p:nvPr>
            <p:ph type="pic" sz="quarter" idx="11" hasCustomPrompt="1"/>
          </p:nvPr>
        </p:nvSpPr>
        <p:spPr>
          <a:xfrm>
            <a:off x="106363"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0" name="Picture Placeholder 21"/>
          <p:cNvSpPr>
            <a:spLocks noGrp="1"/>
          </p:cNvSpPr>
          <p:nvPr>
            <p:ph type="pic" sz="quarter" idx="12" hasCustomPrompt="1"/>
          </p:nvPr>
        </p:nvSpPr>
        <p:spPr>
          <a:xfrm>
            <a:off x="1612022"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1" name="Picture Placeholder 21"/>
          <p:cNvSpPr>
            <a:spLocks noGrp="1"/>
          </p:cNvSpPr>
          <p:nvPr>
            <p:ph type="pic" sz="quarter" idx="13" hasCustomPrompt="1"/>
          </p:nvPr>
        </p:nvSpPr>
        <p:spPr>
          <a:xfrm>
            <a:off x="3118417"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2" name="Picture Placeholder 21"/>
          <p:cNvSpPr>
            <a:spLocks noGrp="1"/>
          </p:cNvSpPr>
          <p:nvPr>
            <p:ph type="pic" sz="quarter" idx="14" hasCustomPrompt="1"/>
          </p:nvPr>
        </p:nvSpPr>
        <p:spPr>
          <a:xfrm>
            <a:off x="4624813"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3" name="Picture Placeholder 21"/>
          <p:cNvSpPr>
            <a:spLocks noGrp="1"/>
          </p:cNvSpPr>
          <p:nvPr>
            <p:ph type="pic" sz="quarter" idx="15" hasCustomPrompt="1"/>
          </p:nvPr>
        </p:nvSpPr>
        <p:spPr>
          <a:xfrm>
            <a:off x="6131804"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4" name="Picture Placeholder 21"/>
          <p:cNvSpPr>
            <a:spLocks noGrp="1"/>
          </p:cNvSpPr>
          <p:nvPr>
            <p:ph type="pic" sz="quarter" idx="16" hasCustomPrompt="1"/>
          </p:nvPr>
        </p:nvSpPr>
        <p:spPr>
          <a:xfrm>
            <a:off x="7638199"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5" name="Content Placeholder 36"/>
          <p:cNvSpPr>
            <a:spLocks noGrp="1"/>
          </p:cNvSpPr>
          <p:nvPr>
            <p:ph sz="quarter" idx="25" hasCustomPrompt="1"/>
          </p:nvPr>
        </p:nvSpPr>
        <p:spPr>
          <a:xfrm>
            <a:off x="106363"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6" name="Content Placeholder 36"/>
          <p:cNvSpPr>
            <a:spLocks noGrp="1"/>
          </p:cNvSpPr>
          <p:nvPr>
            <p:ph sz="quarter" idx="26" hasCustomPrompt="1"/>
          </p:nvPr>
        </p:nvSpPr>
        <p:spPr>
          <a:xfrm>
            <a:off x="1612022" y="555625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7" name="Content Placeholder 36"/>
          <p:cNvSpPr>
            <a:spLocks noGrp="1"/>
          </p:cNvSpPr>
          <p:nvPr>
            <p:ph sz="quarter" idx="27" hasCustomPrompt="1"/>
          </p:nvPr>
        </p:nvSpPr>
        <p:spPr>
          <a:xfrm>
            <a:off x="3118417" y="555625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8" name="Content Placeholder 36"/>
          <p:cNvSpPr>
            <a:spLocks noGrp="1"/>
          </p:cNvSpPr>
          <p:nvPr>
            <p:ph sz="quarter" idx="28" hasCustomPrompt="1"/>
          </p:nvPr>
        </p:nvSpPr>
        <p:spPr>
          <a:xfrm>
            <a:off x="4625606"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9" name="Content Placeholder 36"/>
          <p:cNvSpPr>
            <a:spLocks noGrp="1"/>
          </p:cNvSpPr>
          <p:nvPr>
            <p:ph sz="quarter" idx="29" hasCustomPrompt="1"/>
          </p:nvPr>
        </p:nvSpPr>
        <p:spPr>
          <a:xfrm>
            <a:off x="6131804"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0" name="Content Placeholder 36"/>
          <p:cNvSpPr>
            <a:spLocks noGrp="1"/>
          </p:cNvSpPr>
          <p:nvPr>
            <p:ph sz="quarter" idx="30" hasCustomPrompt="1"/>
          </p:nvPr>
        </p:nvSpPr>
        <p:spPr>
          <a:xfrm>
            <a:off x="7655355"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2" name="Picture Placeholder 21"/>
          <p:cNvSpPr>
            <a:spLocks noGrp="1"/>
          </p:cNvSpPr>
          <p:nvPr>
            <p:ph type="pic" sz="quarter" idx="31" hasCustomPrompt="1"/>
          </p:nvPr>
        </p:nvSpPr>
        <p:spPr>
          <a:xfrm>
            <a:off x="106363"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3" name="Picture Placeholder 21"/>
          <p:cNvSpPr>
            <a:spLocks noGrp="1"/>
          </p:cNvSpPr>
          <p:nvPr>
            <p:ph type="pic" sz="quarter" idx="32" hasCustomPrompt="1"/>
          </p:nvPr>
        </p:nvSpPr>
        <p:spPr>
          <a:xfrm>
            <a:off x="1612022"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4" name="Picture Placeholder 21"/>
          <p:cNvSpPr>
            <a:spLocks noGrp="1"/>
          </p:cNvSpPr>
          <p:nvPr>
            <p:ph type="pic" sz="quarter" idx="33" hasCustomPrompt="1"/>
          </p:nvPr>
        </p:nvSpPr>
        <p:spPr>
          <a:xfrm>
            <a:off x="3118417"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5" name="Picture Placeholder 21"/>
          <p:cNvSpPr>
            <a:spLocks noGrp="1"/>
          </p:cNvSpPr>
          <p:nvPr>
            <p:ph type="pic" sz="quarter" idx="34" hasCustomPrompt="1"/>
          </p:nvPr>
        </p:nvSpPr>
        <p:spPr>
          <a:xfrm>
            <a:off x="4624813"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6" name="Picture Placeholder 21"/>
          <p:cNvSpPr>
            <a:spLocks noGrp="1"/>
          </p:cNvSpPr>
          <p:nvPr>
            <p:ph type="pic" sz="quarter" idx="35" hasCustomPrompt="1"/>
          </p:nvPr>
        </p:nvSpPr>
        <p:spPr>
          <a:xfrm>
            <a:off x="6131804"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7" name="Picture Placeholder 21"/>
          <p:cNvSpPr>
            <a:spLocks noGrp="1"/>
          </p:cNvSpPr>
          <p:nvPr>
            <p:ph type="pic" sz="quarter" idx="36" hasCustomPrompt="1"/>
          </p:nvPr>
        </p:nvSpPr>
        <p:spPr>
          <a:xfrm>
            <a:off x="7638199"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8" name="Content Placeholder 36"/>
          <p:cNvSpPr>
            <a:spLocks noGrp="1"/>
          </p:cNvSpPr>
          <p:nvPr>
            <p:ph sz="quarter" idx="37" hasCustomPrompt="1"/>
          </p:nvPr>
        </p:nvSpPr>
        <p:spPr>
          <a:xfrm>
            <a:off x="106363"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Content Placeholder 36"/>
          <p:cNvSpPr>
            <a:spLocks noGrp="1"/>
          </p:cNvSpPr>
          <p:nvPr>
            <p:ph sz="quarter" idx="38" hasCustomPrompt="1"/>
          </p:nvPr>
        </p:nvSpPr>
        <p:spPr>
          <a:xfrm>
            <a:off x="1612022"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0" name="Content Placeholder 36"/>
          <p:cNvSpPr>
            <a:spLocks noGrp="1"/>
          </p:cNvSpPr>
          <p:nvPr>
            <p:ph sz="quarter" idx="39" hasCustomPrompt="1"/>
          </p:nvPr>
        </p:nvSpPr>
        <p:spPr>
          <a:xfrm>
            <a:off x="3118417" y="3642784"/>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1" name="Content Placeholder 36"/>
          <p:cNvSpPr>
            <a:spLocks noGrp="1"/>
          </p:cNvSpPr>
          <p:nvPr>
            <p:ph sz="quarter" idx="40" hasCustomPrompt="1"/>
          </p:nvPr>
        </p:nvSpPr>
        <p:spPr>
          <a:xfrm>
            <a:off x="4625606"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2" name="Content Placeholder 36"/>
          <p:cNvSpPr>
            <a:spLocks noGrp="1"/>
          </p:cNvSpPr>
          <p:nvPr>
            <p:ph sz="quarter" idx="41" hasCustomPrompt="1"/>
          </p:nvPr>
        </p:nvSpPr>
        <p:spPr>
          <a:xfrm>
            <a:off x="6131804"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3" name="Content Placeholder 36"/>
          <p:cNvSpPr>
            <a:spLocks noGrp="1"/>
          </p:cNvSpPr>
          <p:nvPr>
            <p:ph sz="quarter" idx="42" hasCustomPrompt="1"/>
          </p:nvPr>
        </p:nvSpPr>
        <p:spPr>
          <a:xfrm>
            <a:off x="7655355"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4" name="Picture Placeholder 21"/>
          <p:cNvSpPr>
            <a:spLocks noGrp="1"/>
          </p:cNvSpPr>
          <p:nvPr>
            <p:ph type="pic" sz="quarter" idx="43" hasCustomPrompt="1"/>
          </p:nvPr>
        </p:nvSpPr>
        <p:spPr>
          <a:xfrm>
            <a:off x="106363"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5" name="Picture Placeholder 21"/>
          <p:cNvSpPr>
            <a:spLocks noGrp="1"/>
          </p:cNvSpPr>
          <p:nvPr>
            <p:ph type="pic" sz="quarter" idx="44" hasCustomPrompt="1"/>
          </p:nvPr>
        </p:nvSpPr>
        <p:spPr>
          <a:xfrm>
            <a:off x="1612022"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6" name="Picture Placeholder 21"/>
          <p:cNvSpPr>
            <a:spLocks noGrp="1"/>
          </p:cNvSpPr>
          <p:nvPr>
            <p:ph type="pic" sz="quarter" idx="45" hasCustomPrompt="1"/>
          </p:nvPr>
        </p:nvSpPr>
        <p:spPr>
          <a:xfrm>
            <a:off x="3118417"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7" name="Picture Placeholder 21"/>
          <p:cNvSpPr>
            <a:spLocks noGrp="1"/>
          </p:cNvSpPr>
          <p:nvPr>
            <p:ph type="pic" sz="quarter" idx="46" hasCustomPrompt="1"/>
          </p:nvPr>
        </p:nvSpPr>
        <p:spPr>
          <a:xfrm>
            <a:off x="4624813"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8" name="Picture Placeholder 21"/>
          <p:cNvSpPr>
            <a:spLocks noGrp="1"/>
          </p:cNvSpPr>
          <p:nvPr>
            <p:ph type="pic" sz="quarter" idx="47" hasCustomPrompt="1"/>
          </p:nvPr>
        </p:nvSpPr>
        <p:spPr>
          <a:xfrm>
            <a:off x="6131804"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9" name="Picture Placeholder 21"/>
          <p:cNvSpPr>
            <a:spLocks noGrp="1"/>
          </p:cNvSpPr>
          <p:nvPr>
            <p:ph type="pic" sz="quarter" idx="48" hasCustomPrompt="1"/>
          </p:nvPr>
        </p:nvSpPr>
        <p:spPr>
          <a:xfrm>
            <a:off x="7638199"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40" name="Content Placeholder 36"/>
          <p:cNvSpPr>
            <a:spLocks noGrp="1"/>
          </p:cNvSpPr>
          <p:nvPr>
            <p:ph sz="quarter" idx="49" hasCustomPrompt="1"/>
          </p:nvPr>
        </p:nvSpPr>
        <p:spPr>
          <a:xfrm>
            <a:off x="106363"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1" name="Content Placeholder 36"/>
          <p:cNvSpPr>
            <a:spLocks noGrp="1"/>
          </p:cNvSpPr>
          <p:nvPr>
            <p:ph sz="quarter" idx="50" hasCustomPrompt="1"/>
          </p:nvPr>
        </p:nvSpPr>
        <p:spPr>
          <a:xfrm>
            <a:off x="1612022"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2" name="Content Placeholder 36"/>
          <p:cNvSpPr>
            <a:spLocks noGrp="1"/>
          </p:cNvSpPr>
          <p:nvPr>
            <p:ph sz="quarter" idx="51" hasCustomPrompt="1"/>
          </p:nvPr>
        </p:nvSpPr>
        <p:spPr>
          <a:xfrm>
            <a:off x="3118417"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3" name="Content Placeholder 36"/>
          <p:cNvSpPr>
            <a:spLocks noGrp="1"/>
          </p:cNvSpPr>
          <p:nvPr>
            <p:ph sz="quarter" idx="52" hasCustomPrompt="1"/>
          </p:nvPr>
        </p:nvSpPr>
        <p:spPr>
          <a:xfrm>
            <a:off x="4625606"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4" name="Content Placeholder 36"/>
          <p:cNvSpPr>
            <a:spLocks noGrp="1"/>
          </p:cNvSpPr>
          <p:nvPr>
            <p:ph sz="quarter" idx="53" hasCustomPrompt="1"/>
          </p:nvPr>
        </p:nvSpPr>
        <p:spPr>
          <a:xfrm>
            <a:off x="6131804" y="1756989"/>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5" name="Content Placeholder 36"/>
          <p:cNvSpPr>
            <a:spLocks noGrp="1"/>
          </p:cNvSpPr>
          <p:nvPr>
            <p:ph sz="quarter" idx="54" hasCustomPrompt="1"/>
          </p:nvPr>
        </p:nvSpPr>
        <p:spPr>
          <a:xfrm>
            <a:off x="7655355" y="1756989"/>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5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5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2883412926"/>
      </p:ext>
    </p:extLst>
  </p:cSld>
  <p:clrMapOvr>
    <a:masterClrMapping/>
  </p:clrMapOvr>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AFRC Inside Page No Header 4">
    <p:spTree>
      <p:nvGrpSpPr>
        <p:cNvPr id="1" name=""/>
        <p:cNvGrpSpPr/>
        <p:nvPr/>
      </p:nvGrpSpPr>
      <p:grpSpPr>
        <a:xfrm>
          <a:off x="0" y="0"/>
          <a:ext cx="0" cy="0"/>
          <a:chOff x="0" y="0"/>
          <a:chExt cx="0" cy="0"/>
        </a:xfrm>
      </p:grpSpPr>
      <p:sp>
        <p:nvSpPr>
          <p:cNvPr id="28" name="Picture Placeholder 21"/>
          <p:cNvSpPr>
            <a:spLocks noGrp="1"/>
          </p:cNvSpPr>
          <p:nvPr>
            <p:ph type="pic" sz="quarter" idx="11" hasCustomPrompt="1"/>
          </p:nvPr>
        </p:nvSpPr>
        <p:spPr>
          <a:xfrm>
            <a:off x="106363"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9" name="Picture Placeholder 21"/>
          <p:cNvSpPr>
            <a:spLocks noGrp="1"/>
          </p:cNvSpPr>
          <p:nvPr>
            <p:ph type="pic" sz="quarter" idx="12" hasCustomPrompt="1"/>
          </p:nvPr>
        </p:nvSpPr>
        <p:spPr>
          <a:xfrm>
            <a:off x="1612022"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0" name="Picture Placeholder 21"/>
          <p:cNvSpPr>
            <a:spLocks noGrp="1"/>
          </p:cNvSpPr>
          <p:nvPr>
            <p:ph type="pic" sz="quarter" idx="13" hasCustomPrompt="1"/>
          </p:nvPr>
        </p:nvSpPr>
        <p:spPr>
          <a:xfrm>
            <a:off x="3118417"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1" name="Picture Placeholder 21"/>
          <p:cNvSpPr>
            <a:spLocks noGrp="1"/>
          </p:cNvSpPr>
          <p:nvPr>
            <p:ph type="pic" sz="quarter" idx="14" hasCustomPrompt="1"/>
          </p:nvPr>
        </p:nvSpPr>
        <p:spPr>
          <a:xfrm>
            <a:off x="4624813"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2" name="Picture Placeholder 21"/>
          <p:cNvSpPr>
            <a:spLocks noGrp="1"/>
          </p:cNvSpPr>
          <p:nvPr>
            <p:ph type="pic" sz="quarter" idx="15" hasCustomPrompt="1"/>
          </p:nvPr>
        </p:nvSpPr>
        <p:spPr>
          <a:xfrm>
            <a:off x="6131804"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3" name="Picture Placeholder 21"/>
          <p:cNvSpPr>
            <a:spLocks noGrp="1"/>
          </p:cNvSpPr>
          <p:nvPr>
            <p:ph type="pic" sz="quarter" idx="16" hasCustomPrompt="1"/>
          </p:nvPr>
        </p:nvSpPr>
        <p:spPr>
          <a:xfrm>
            <a:off x="7638199"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4" name="Content Placeholder 36"/>
          <p:cNvSpPr>
            <a:spLocks noGrp="1"/>
          </p:cNvSpPr>
          <p:nvPr>
            <p:ph sz="quarter" idx="25" hasCustomPrompt="1"/>
          </p:nvPr>
        </p:nvSpPr>
        <p:spPr>
          <a:xfrm>
            <a:off x="106363"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5" name="Content Placeholder 36"/>
          <p:cNvSpPr>
            <a:spLocks noGrp="1"/>
          </p:cNvSpPr>
          <p:nvPr>
            <p:ph sz="quarter" idx="26" hasCustomPrompt="1"/>
          </p:nvPr>
        </p:nvSpPr>
        <p:spPr>
          <a:xfrm>
            <a:off x="1612022"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6" name="Content Placeholder 36"/>
          <p:cNvSpPr>
            <a:spLocks noGrp="1"/>
          </p:cNvSpPr>
          <p:nvPr>
            <p:ph sz="quarter" idx="27" hasCustomPrompt="1"/>
          </p:nvPr>
        </p:nvSpPr>
        <p:spPr>
          <a:xfrm>
            <a:off x="3118417"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7" name="Content Placeholder 36"/>
          <p:cNvSpPr>
            <a:spLocks noGrp="1"/>
          </p:cNvSpPr>
          <p:nvPr>
            <p:ph sz="quarter" idx="28" hasCustomPrompt="1"/>
          </p:nvPr>
        </p:nvSpPr>
        <p:spPr>
          <a:xfrm>
            <a:off x="4625606"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8" name="Content Placeholder 36"/>
          <p:cNvSpPr>
            <a:spLocks noGrp="1"/>
          </p:cNvSpPr>
          <p:nvPr>
            <p:ph sz="quarter" idx="29" hasCustomPrompt="1"/>
          </p:nvPr>
        </p:nvSpPr>
        <p:spPr>
          <a:xfrm>
            <a:off x="6131804" y="595993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9" name="Content Placeholder 36"/>
          <p:cNvSpPr>
            <a:spLocks noGrp="1"/>
          </p:cNvSpPr>
          <p:nvPr>
            <p:ph sz="quarter" idx="30" hasCustomPrompt="1"/>
          </p:nvPr>
        </p:nvSpPr>
        <p:spPr>
          <a:xfrm>
            <a:off x="7655355" y="595993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0" name="Content Placeholder 36"/>
          <p:cNvSpPr>
            <a:spLocks noGrp="1"/>
          </p:cNvSpPr>
          <p:nvPr>
            <p:ph sz="quarter" idx="31" hasCustomPrompt="1"/>
          </p:nvPr>
        </p:nvSpPr>
        <p:spPr>
          <a:xfrm>
            <a:off x="5324900" y="3846709"/>
            <a:ext cx="3361900"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5" name="Picture Placeholder 21"/>
          <p:cNvSpPr>
            <a:spLocks noGrp="1"/>
          </p:cNvSpPr>
          <p:nvPr>
            <p:ph type="pic" sz="quarter" idx="23" hasCustomPrompt="1"/>
          </p:nvPr>
        </p:nvSpPr>
        <p:spPr>
          <a:xfrm>
            <a:off x="5324900" y="519115"/>
            <a:ext cx="3361900" cy="3221612"/>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 name="Content Placeholder 2"/>
          <p:cNvSpPr>
            <a:spLocks noGrp="1"/>
          </p:cNvSpPr>
          <p:nvPr>
            <p:ph sz="quarter" idx="32"/>
          </p:nvPr>
        </p:nvSpPr>
        <p:spPr>
          <a:xfrm>
            <a:off x="337820" y="517363"/>
            <a:ext cx="4460875" cy="1354217"/>
          </a:xfrm>
        </p:spPr>
        <p:txBody>
          <a:bodyPr/>
          <a:lstStyle>
            <a:lvl5pPr marL="1828800" inden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25"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2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4021111359"/>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AFRC Blank_Skyline">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11"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Tree>
    <p:extLst>
      <p:ext uri="{BB962C8B-B14F-4D97-AF65-F5344CB8AC3E}">
        <p14:creationId xmlns:p14="http://schemas.microsoft.com/office/powerpoint/2010/main" val="1846496191"/>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AFRC Last Pag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0" name="Picture 19" descr="Description: NASA insignia RGB"/>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3354053" y="2474964"/>
            <a:ext cx="2302131" cy="1907166"/>
          </a:xfrm>
          <a:prstGeom prst="rect">
            <a:avLst/>
          </a:prstGeom>
          <a:noFill/>
          <a:ln>
            <a:noFill/>
          </a:ln>
          <a:effectLst>
            <a:outerShdw blurRad="50800" dist="25400" dir="3600000" algn="tl" rotWithShape="0">
              <a:srgbClr val="000000">
                <a:alpha val="55000"/>
              </a:srgbClr>
            </a:outerShdw>
          </a:effectLst>
        </p:spPr>
      </p:pic>
    </p:spTree>
    <p:extLst>
      <p:ext uri="{BB962C8B-B14F-4D97-AF65-F5344CB8AC3E}">
        <p14:creationId xmlns:p14="http://schemas.microsoft.com/office/powerpoint/2010/main" val="154145935"/>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6" name="Picture 5" descr="Armstrong logo color.eps"/>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3347577" y="2277243"/>
            <a:ext cx="2448847" cy="2303515"/>
          </a:xfrm>
          <a:prstGeom prst="rect">
            <a:avLst/>
          </a:prstGeom>
          <a:effectLst>
            <a:outerShdw blurRad="50800" dist="25400" dir="2700000" algn="tl" rotWithShape="0">
              <a:srgbClr val="000000">
                <a:alpha val="55000"/>
              </a:srgbClr>
            </a:outerShdw>
          </a:effectLst>
        </p:spPr>
      </p:pic>
    </p:spTree>
    <p:extLst>
      <p:ext uri="{BB962C8B-B14F-4D97-AF65-F5344CB8AC3E}">
        <p14:creationId xmlns:p14="http://schemas.microsoft.com/office/powerpoint/2010/main" val="208005812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DFRC Blank_Skylin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8676043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AFRC Section Break 1">
    <p:spTree>
      <p:nvGrpSpPr>
        <p:cNvPr id="1" name=""/>
        <p:cNvGrpSpPr/>
        <p:nvPr/>
      </p:nvGrpSpPr>
      <p:grpSpPr>
        <a:xfrm>
          <a:off x="0" y="0"/>
          <a:ext cx="0" cy="0"/>
          <a:chOff x="0" y="0"/>
          <a:chExt cx="0" cy="0"/>
        </a:xfrm>
      </p:grpSpPr>
      <p:sp>
        <p:nvSpPr>
          <p:cNvPr id="18" name="Text Placeholder 5"/>
          <p:cNvSpPr>
            <a:spLocks noGrp="1"/>
          </p:cNvSpPr>
          <p:nvPr>
            <p:ph type="body" sz="quarter" idx="16" hasCustomPrompt="1"/>
          </p:nvPr>
        </p:nvSpPr>
        <p:spPr>
          <a:xfrm>
            <a:off x="441325" y="3514866"/>
            <a:ext cx="8229600" cy="461665"/>
          </a:xfrm>
        </p:spPr>
        <p:txBody>
          <a:bodyPr anchor="t" anchorCtr="0"/>
          <a:lstStyle>
            <a:lvl1pPr marL="0" indent="0" algn="ctr">
              <a:buNone/>
              <a:defRPr sz="2400" baseline="0">
                <a:solidFill>
                  <a:srgbClr val="FFFFFF"/>
                </a:solidFill>
                <a:latin typeface="Helvetica Light"/>
              </a:defRPr>
            </a:lvl1pPr>
          </a:lstStyle>
          <a:p>
            <a:pPr lvl="0"/>
            <a:r>
              <a:rPr lang="en-US" dirty="0" smtClean="0"/>
              <a:t>Section Subtitle</a:t>
            </a:r>
            <a:endParaRPr lang="en-US" dirty="0"/>
          </a:p>
        </p:txBody>
      </p:sp>
      <p:sp>
        <p:nvSpPr>
          <p:cNvPr id="17" name="Title Placeholder 1"/>
          <p:cNvSpPr>
            <a:spLocks noGrp="1"/>
          </p:cNvSpPr>
          <p:nvPr>
            <p:ph type="title" hasCustomPrompt="1"/>
          </p:nvPr>
        </p:nvSpPr>
        <p:spPr>
          <a:xfrm>
            <a:off x="441325" y="2620238"/>
            <a:ext cx="8229600" cy="626098"/>
          </a:xfrm>
          <a:prstGeom prst="rect">
            <a:avLst/>
          </a:prstGeom>
        </p:spPr>
        <p:txBody>
          <a:bodyPr vert="horz" lIns="91440" tIns="45720" rIns="91440" bIns="45720" rtlCol="0" anchor="t" anchorCtr="0">
            <a:noAutofit/>
          </a:bodyPr>
          <a:lstStyle>
            <a:lvl1pPr algn="ctr">
              <a:defRPr sz="3600" b="1" i="0">
                <a:solidFill>
                  <a:srgbClr val="FFFFFF"/>
                </a:solidFill>
                <a:effectLst>
                  <a:reflection stA="25000" endPos="75000" dist="12700" dir="5400000" sy="-100000" algn="bl" rotWithShape="0"/>
                </a:effectLst>
                <a:latin typeface="Helvetica"/>
                <a:cs typeface="Helvetica"/>
              </a:defRPr>
            </a:lvl1pPr>
          </a:lstStyle>
          <a:p>
            <a:r>
              <a:rPr lang="en-US" dirty="0" smtClean="0"/>
              <a:t>Section Title</a:t>
            </a:r>
            <a:endParaRPr lang="en-US" dirty="0"/>
          </a:p>
        </p:txBody>
      </p:sp>
      <p:sp>
        <p:nvSpPr>
          <p:cNvPr id="14"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15"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
        <p:nvSpPr>
          <p:cNvPr id="11" name="Picture Placeholder 2"/>
          <p:cNvSpPr>
            <a:spLocks noGrp="1"/>
          </p:cNvSpPr>
          <p:nvPr>
            <p:ph type="pic" sz="quarter" idx="48"/>
          </p:nvPr>
        </p:nvSpPr>
        <p:spPr>
          <a:xfrm>
            <a:off x="0" y="3100"/>
            <a:ext cx="1828800" cy="1465262"/>
          </a:xfrm>
          <a:ln w="12700" cmpd="sng">
            <a:solidFill>
              <a:srgbClr val="FFFFFF"/>
            </a:solidFill>
          </a:ln>
          <a:effectLst/>
        </p:spPr>
        <p:txBody>
          <a:bodyPr/>
          <a:lstStyle/>
          <a:p>
            <a:endParaRPr lang="en-US" dirty="0"/>
          </a:p>
        </p:txBody>
      </p:sp>
      <p:sp>
        <p:nvSpPr>
          <p:cNvPr id="21" name="Picture Placeholder 2"/>
          <p:cNvSpPr>
            <a:spLocks noGrp="1"/>
          </p:cNvSpPr>
          <p:nvPr>
            <p:ph type="pic" sz="quarter" idx="49"/>
          </p:nvPr>
        </p:nvSpPr>
        <p:spPr>
          <a:xfrm>
            <a:off x="1828800" y="3100"/>
            <a:ext cx="1828800" cy="1465262"/>
          </a:xfrm>
          <a:ln w="12700" cmpd="sng">
            <a:solidFill>
              <a:srgbClr val="FFFFFF"/>
            </a:solidFill>
          </a:ln>
          <a:effectLst/>
        </p:spPr>
        <p:txBody>
          <a:bodyPr/>
          <a:lstStyle/>
          <a:p>
            <a:endParaRPr lang="en-US" dirty="0"/>
          </a:p>
        </p:txBody>
      </p:sp>
      <p:sp>
        <p:nvSpPr>
          <p:cNvPr id="22" name="Picture Placeholder 2"/>
          <p:cNvSpPr>
            <a:spLocks noGrp="1"/>
          </p:cNvSpPr>
          <p:nvPr>
            <p:ph type="pic" sz="quarter" idx="50"/>
          </p:nvPr>
        </p:nvSpPr>
        <p:spPr>
          <a:xfrm>
            <a:off x="3657600" y="3100"/>
            <a:ext cx="1828800" cy="1465262"/>
          </a:xfrm>
          <a:ln w="12700" cmpd="sng">
            <a:solidFill>
              <a:srgbClr val="FFFFFF"/>
            </a:solidFill>
          </a:ln>
          <a:effectLst/>
        </p:spPr>
        <p:txBody>
          <a:bodyPr/>
          <a:lstStyle/>
          <a:p>
            <a:endParaRPr lang="en-US" dirty="0"/>
          </a:p>
        </p:txBody>
      </p:sp>
      <p:sp>
        <p:nvSpPr>
          <p:cNvPr id="23" name="Picture Placeholder 2"/>
          <p:cNvSpPr>
            <a:spLocks noGrp="1"/>
          </p:cNvSpPr>
          <p:nvPr>
            <p:ph type="pic" sz="quarter" idx="51"/>
          </p:nvPr>
        </p:nvSpPr>
        <p:spPr>
          <a:xfrm>
            <a:off x="5486400" y="3100"/>
            <a:ext cx="1828800" cy="1465262"/>
          </a:xfrm>
          <a:ln w="12700" cmpd="sng">
            <a:solidFill>
              <a:srgbClr val="FFFFFF"/>
            </a:solidFill>
          </a:ln>
          <a:effectLst/>
        </p:spPr>
        <p:txBody>
          <a:bodyPr/>
          <a:lstStyle/>
          <a:p>
            <a:endParaRPr lang="en-US" dirty="0"/>
          </a:p>
        </p:txBody>
      </p:sp>
      <p:sp>
        <p:nvSpPr>
          <p:cNvPr id="24" name="Picture Placeholder 2"/>
          <p:cNvSpPr>
            <a:spLocks noGrp="1"/>
          </p:cNvSpPr>
          <p:nvPr>
            <p:ph type="pic" sz="quarter" idx="52"/>
          </p:nvPr>
        </p:nvSpPr>
        <p:spPr>
          <a:xfrm>
            <a:off x="7316193" y="3100"/>
            <a:ext cx="1828800" cy="1465262"/>
          </a:xfrm>
          <a:ln w="12700" cmpd="sng">
            <a:solidFill>
              <a:srgbClr val="FFFFFF"/>
            </a:solidFill>
          </a:ln>
          <a:effectLst/>
        </p:spPr>
        <p:txBody>
          <a:bodyPr/>
          <a:lstStyle/>
          <a:p>
            <a:endParaRPr lang="en-US" dirty="0"/>
          </a:p>
        </p:txBody>
      </p:sp>
    </p:spTree>
    <p:extLst>
      <p:ext uri="{BB962C8B-B14F-4D97-AF65-F5344CB8AC3E}">
        <p14:creationId xmlns:p14="http://schemas.microsoft.com/office/powerpoint/2010/main" val="1465310469"/>
      </p:ext>
    </p:extLst>
  </p:cSld>
  <p:clrMapOvr>
    <a:masterClrMapping/>
  </p:clrMapOvr>
  <p:timing>
    <p:tnLst>
      <p:par>
        <p:cTn id="1" dur="indefinite" restart="never" nodeType="tmRoot"/>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DFRC Section Break 2">
    <p:spTree>
      <p:nvGrpSpPr>
        <p:cNvPr id="1" name=""/>
        <p:cNvGrpSpPr/>
        <p:nvPr/>
      </p:nvGrpSpPr>
      <p:grpSpPr>
        <a:xfrm>
          <a:off x="0" y="0"/>
          <a:ext cx="0" cy="0"/>
          <a:chOff x="0" y="0"/>
          <a:chExt cx="0" cy="0"/>
        </a:xfrm>
      </p:grpSpPr>
      <p:sp>
        <p:nvSpPr>
          <p:cNvPr id="6" name="Content Placeholder 36"/>
          <p:cNvSpPr>
            <a:spLocks noGrp="1"/>
          </p:cNvSpPr>
          <p:nvPr>
            <p:ph sz="quarter" idx="31" hasCustomPrompt="1"/>
          </p:nvPr>
        </p:nvSpPr>
        <p:spPr>
          <a:xfrm>
            <a:off x="4883727" y="5902141"/>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7" name="Picture Placeholder 21"/>
          <p:cNvSpPr>
            <a:spLocks noGrp="1"/>
          </p:cNvSpPr>
          <p:nvPr>
            <p:ph type="pic" sz="quarter" idx="23" hasCustomPrompt="1"/>
          </p:nvPr>
        </p:nvSpPr>
        <p:spPr>
          <a:xfrm>
            <a:off x="4883727" y="2145390"/>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sp>
        <p:nvSpPr>
          <p:cNvPr id="8" name="Title Placeholder 1"/>
          <p:cNvSpPr>
            <a:spLocks noGrp="1"/>
          </p:cNvSpPr>
          <p:nvPr>
            <p:ph type="title" hasCustomPrompt="1"/>
          </p:nvPr>
        </p:nvSpPr>
        <p:spPr>
          <a:xfrm>
            <a:off x="242530" y="1229364"/>
            <a:ext cx="8342670" cy="445873"/>
          </a:xfrm>
          <a:prstGeom prst="rect">
            <a:avLst/>
          </a:prstGeom>
        </p:spPr>
        <p:txBody>
          <a:bodyPr vert="horz" lIns="91440" tIns="45720" rIns="91440" bIns="45720" rtlCol="0" anchor="t" anchorCtr="0">
            <a:normAutofit/>
          </a:bodyPr>
          <a:lstStyle>
            <a:lvl1pPr>
              <a:defRPr sz="2400" b="0" u="none">
                <a:solidFill>
                  <a:srgbClr val="FFFFFF"/>
                </a:solidFill>
                <a:latin typeface="Helvetica Light"/>
                <a:cs typeface="Helvetica Light"/>
              </a:defRPr>
            </a:lvl1pPr>
          </a:lstStyle>
          <a:p>
            <a:r>
              <a:rPr lang="en-US" dirty="0" smtClean="0"/>
              <a:t>Click to Edit Master Title Style</a:t>
            </a:r>
            <a:endParaRPr lang="en-US" dirty="0"/>
          </a:p>
        </p:txBody>
      </p:sp>
      <p:sp>
        <p:nvSpPr>
          <p:cNvPr id="14" name="Content Placeholder 13"/>
          <p:cNvSpPr>
            <a:spLocks noGrp="1"/>
          </p:cNvSpPr>
          <p:nvPr>
            <p:ph sz="quarter" idx="32"/>
          </p:nvPr>
        </p:nvSpPr>
        <p:spPr>
          <a:xfrm>
            <a:off x="344488" y="2144713"/>
            <a:ext cx="3862387"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3" name="Text Placeholder 2"/>
          <p:cNvSpPr>
            <a:spLocks noGrp="1"/>
          </p:cNvSpPr>
          <p:nvPr>
            <p:ph type="body" sz="quarter" idx="33" hasCustomPrompt="1"/>
          </p:nvPr>
        </p:nvSpPr>
        <p:spPr>
          <a:xfrm>
            <a:off x="234950" y="345758"/>
            <a:ext cx="3798888" cy="646331"/>
          </a:xfrm>
        </p:spPr>
        <p:txBody>
          <a:bodyPr/>
          <a:lstStyle>
            <a:lvl1pPr marL="0" indent="0">
              <a:buNone/>
              <a:defRPr sz="3600" b="1">
                <a:solidFill>
                  <a:srgbClr val="FFFFFF"/>
                </a:solidFill>
                <a:effectLst>
                  <a:reflection stA="25000" endPos="75000" dist="12700" dir="5400000" sy="-100000" algn="bl" rotWithShape="0"/>
                </a:effectLst>
              </a:defRPr>
            </a:lvl1pPr>
          </a:lstStyle>
          <a:p>
            <a:pPr lvl="0"/>
            <a:r>
              <a:rPr lang="en-US" dirty="0" smtClean="0"/>
              <a:t>Section Title</a:t>
            </a:r>
            <a:endParaRPr lang="en-US" dirty="0"/>
          </a:p>
        </p:txBody>
      </p:sp>
      <p:sp>
        <p:nvSpPr>
          <p:cNvPr id="1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Tree>
    <p:extLst>
      <p:ext uri="{BB962C8B-B14F-4D97-AF65-F5344CB8AC3E}">
        <p14:creationId xmlns:p14="http://schemas.microsoft.com/office/powerpoint/2010/main" val="2375398493"/>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DFRC Section Break 2">
    <p:spTree>
      <p:nvGrpSpPr>
        <p:cNvPr id="1" name=""/>
        <p:cNvGrpSpPr/>
        <p:nvPr/>
      </p:nvGrpSpPr>
      <p:grpSpPr>
        <a:xfrm>
          <a:off x="0" y="0"/>
          <a:ext cx="0" cy="0"/>
          <a:chOff x="0" y="0"/>
          <a:chExt cx="0" cy="0"/>
        </a:xfrm>
      </p:grpSpPr>
      <p:sp>
        <p:nvSpPr>
          <p:cNvPr id="8" name="Title Placeholder 1"/>
          <p:cNvSpPr>
            <a:spLocks noGrp="1"/>
          </p:cNvSpPr>
          <p:nvPr>
            <p:ph type="title" hasCustomPrompt="1"/>
          </p:nvPr>
        </p:nvSpPr>
        <p:spPr>
          <a:xfrm>
            <a:off x="242530" y="1229364"/>
            <a:ext cx="8342670" cy="445873"/>
          </a:xfrm>
          <a:prstGeom prst="rect">
            <a:avLst/>
          </a:prstGeom>
        </p:spPr>
        <p:txBody>
          <a:bodyPr vert="horz" lIns="91440" tIns="45720" rIns="91440" bIns="45720" rtlCol="0" anchor="t" anchorCtr="0">
            <a:normAutofit/>
          </a:bodyPr>
          <a:lstStyle>
            <a:lvl1pPr>
              <a:defRPr sz="2400" b="0" u="none">
                <a:solidFill>
                  <a:srgbClr val="FFFFFF"/>
                </a:solidFill>
                <a:latin typeface="Helvetica Light"/>
                <a:cs typeface="Helvetica Light"/>
              </a:defRPr>
            </a:lvl1pPr>
          </a:lstStyle>
          <a:p>
            <a:r>
              <a:rPr lang="en-US" dirty="0" smtClean="0"/>
              <a:t>Click to Edit Master Title Style</a:t>
            </a:r>
            <a:endParaRPr lang="en-US" dirty="0"/>
          </a:p>
        </p:txBody>
      </p:sp>
      <p:sp>
        <p:nvSpPr>
          <p:cNvPr id="3" name="Text Placeholder 2"/>
          <p:cNvSpPr>
            <a:spLocks noGrp="1"/>
          </p:cNvSpPr>
          <p:nvPr>
            <p:ph type="body" sz="quarter" idx="33" hasCustomPrompt="1"/>
          </p:nvPr>
        </p:nvSpPr>
        <p:spPr>
          <a:xfrm>
            <a:off x="234950" y="345758"/>
            <a:ext cx="3798888" cy="646331"/>
          </a:xfrm>
        </p:spPr>
        <p:txBody>
          <a:bodyPr/>
          <a:lstStyle>
            <a:lvl1pPr marL="0" indent="0">
              <a:buNone/>
              <a:defRPr sz="3600" b="1">
                <a:solidFill>
                  <a:srgbClr val="FFFFFF"/>
                </a:solidFill>
                <a:effectLst>
                  <a:reflection stA="25000" endPos="75000" dist="12700" dir="5400000" sy="-100000" algn="bl" rotWithShape="0"/>
                </a:effectLst>
              </a:defRPr>
            </a:lvl1pPr>
          </a:lstStyle>
          <a:p>
            <a:pPr lvl="0"/>
            <a:r>
              <a:rPr lang="en-US" dirty="0" smtClean="0"/>
              <a:t>Section Title</a:t>
            </a:r>
            <a:endParaRPr lang="en-US" dirty="0"/>
          </a:p>
        </p:txBody>
      </p:sp>
      <p:sp>
        <p:nvSpPr>
          <p:cNvPr id="1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
        <p:nvSpPr>
          <p:cNvPr id="20" name="Picture Placeholder 2"/>
          <p:cNvSpPr>
            <a:spLocks noGrp="1"/>
          </p:cNvSpPr>
          <p:nvPr>
            <p:ph type="pic" sz="quarter" idx="48"/>
          </p:nvPr>
        </p:nvSpPr>
        <p:spPr>
          <a:xfrm>
            <a:off x="0" y="2101340"/>
            <a:ext cx="2286000" cy="1842909"/>
          </a:xfrm>
          <a:ln w="12700" cmpd="sng">
            <a:solidFill>
              <a:srgbClr val="FFFFFF"/>
            </a:solidFill>
          </a:ln>
          <a:effectLst/>
        </p:spPr>
        <p:txBody>
          <a:bodyPr/>
          <a:lstStyle/>
          <a:p>
            <a:endParaRPr lang="en-US" dirty="0"/>
          </a:p>
        </p:txBody>
      </p:sp>
      <p:sp>
        <p:nvSpPr>
          <p:cNvPr id="21" name="Picture Placeholder 2"/>
          <p:cNvSpPr>
            <a:spLocks noGrp="1"/>
          </p:cNvSpPr>
          <p:nvPr>
            <p:ph type="pic" sz="quarter" idx="49"/>
          </p:nvPr>
        </p:nvSpPr>
        <p:spPr>
          <a:xfrm>
            <a:off x="2286000" y="2101340"/>
            <a:ext cx="2286000" cy="1842909"/>
          </a:xfrm>
          <a:ln w="12700" cmpd="sng">
            <a:solidFill>
              <a:srgbClr val="FFFFFF"/>
            </a:solidFill>
          </a:ln>
          <a:effectLst/>
        </p:spPr>
        <p:txBody>
          <a:bodyPr/>
          <a:lstStyle/>
          <a:p>
            <a:endParaRPr lang="en-US" dirty="0"/>
          </a:p>
        </p:txBody>
      </p:sp>
      <p:sp>
        <p:nvSpPr>
          <p:cNvPr id="22" name="Picture Placeholder 2"/>
          <p:cNvSpPr>
            <a:spLocks noGrp="1"/>
          </p:cNvSpPr>
          <p:nvPr>
            <p:ph type="pic" sz="quarter" idx="50"/>
          </p:nvPr>
        </p:nvSpPr>
        <p:spPr>
          <a:xfrm>
            <a:off x="4572000" y="2101340"/>
            <a:ext cx="2286000" cy="1842909"/>
          </a:xfrm>
          <a:ln w="12700" cmpd="sng">
            <a:solidFill>
              <a:srgbClr val="FFFFFF"/>
            </a:solidFill>
          </a:ln>
          <a:effectLst/>
        </p:spPr>
        <p:txBody>
          <a:bodyPr/>
          <a:lstStyle/>
          <a:p>
            <a:endParaRPr lang="en-US" dirty="0"/>
          </a:p>
        </p:txBody>
      </p:sp>
      <p:sp>
        <p:nvSpPr>
          <p:cNvPr id="23" name="Picture Placeholder 2"/>
          <p:cNvSpPr>
            <a:spLocks noGrp="1"/>
          </p:cNvSpPr>
          <p:nvPr>
            <p:ph type="pic" sz="quarter" idx="51"/>
          </p:nvPr>
        </p:nvSpPr>
        <p:spPr>
          <a:xfrm>
            <a:off x="6858000" y="2101340"/>
            <a:ext cx="2286000" cy="1842909"/>
          </a:xfrm>
          <a:ln w="12700" cmpd="sng">
            <a:solidFill>
              <a:srgbClr val="FFFFFF"/>
            </a:solidFill>
          </a:ln>
          <a:effectLst/>
        </p:spPr>
        <p:txBody>
          <a:bodyPr/>
          <a:lstStyle/>
          <a:p>
            <a:endParaRPr lang="en-US" dirty="0"/>
          </a:p>
        </p:txBody>
      </p:sp>
      <p:sp>
        <p:nvSpPr>
          <p:cNvPr id="24" name="Picture Placeholder 2"/>
          <p:cNvSpPr>
            <a:spLocks noGrp="1"/>
          </p:cNvSpPr>
          <p:nvPr>
            <p:ph type="pic" sz="quarter" idx="52"/>
          </p:nvPr>
        </p:nvSpPr>
        <p:spPr>
          <a:xfrm>
            <a:off x="0" y="3957545"/>
            <a:ext cx="2286000" cy="1842909"/>
          </a:xfrm>
          <a:ln w="12700" cmpd="sng">
            <a:solidFill>
              <a:srgbClr val="FFFFFF"/>
            </a:solidFill>
          </a:ln>
          <a:effectLst/>
        </p:spPr>
        <p:txBody>
          <a:bodyPr/>
          <a:lstStyle/>
          <a:p>
            <a:endParaRPr lang="en-US" dirty="0"/>
          </a:p>
        </p:txBody>
      </p:sp>
      <p:sp>
        <p:nvSpPr>
          <p:cNvPr id="25" name="Picture Placeholder 2"/>
          <p:cNvSpPr>
            <a:spLocks noGrp="1"/>
          </p:cNvSpPr>
          <p:nvPr>
            <p:ph type="pic" sz="quarter" idx="53"/>
          </p:nvPr>
        </p:nvSpPr>
        <p:spPr>
          <a:xfrm>
            <a:off x="2286000" y="3957545"/>
            <a:ext cx="2286000" cy="1842909"/>
          </a:xfrm>
          <a:ln w="12700" cmpd="sng">
            <a:solidFill>
              <a:srgbClr val="FFFFFF"/>
            </a:solidFill>
          </a:ln>
          <a:effectLst/>
        </p:spPr>
        <p:txBody>
          <a:bodyPr/>
          <a:lstStyle/>
          <a:p>
            <a:endParaRPr lang="en-US" dirty="0"/>
          </a:p>
        </p:txBody>
      </p:sp>
      <p:sp>
        <p:nvSpPr>
          <p:cNvPr id="26" name="Picture Placeholder 2"/>
          <p:cNvSpPr>
            <a:spLocks noGrp="1"/>
          </p:cNvSpPr>
          <p:nvPr>
            <p:ph type="pic" sz="quarter" idx="54"/>
          </p:nvPr>
        </p:nvSpPr>
        <p:spPr>
          <a:xfrm>
            <a:off x="4572000" y="3957545"/>
            <a:ext cx="2286000" cy="1842909"/>
          </a:xfrm>
          <a:ln w="12700" cmpd="sng">
            <a:solidFill>
              <a:srgbClr val="FFFFFF"/>
            </a:solidFill>
          </a:ln>
          <a:effectLst/>
        </p:spPr>
        <p:txBody>
          <a:bodyPr/>
          <a:lstStyle/>
          <a:p>
            <a:endParaRPr lang="en-US" dirty="0"/>
          </a:p>
        </p:txBody>
      </p:sp>
      <p:sp>
        <p:nvSpPr>
          <p:cNvPr id="27" name="Picture Placeholder 2"/>
          <p:cNvSpPr>
            <a:spLocks noGrp="1"/>
          </p:cNvSpPr>
          <p:nvPr>
            <p:ph type="pic" sz="quarter" idx="55"/>
          </p:nvPr>
        </p:nvSpPr>
        <p:spPr>
          <a:xfrm>
            <a:off x="6858000" y="3957545"/>
            <a:ext cx="2286000" cy="1842909"/>
          </a:xfrm>
          <a:ln w="12700" cmpd="sng">
            <a:solidFill>
              <a:srgbClr val="FFFFFF"/>
            </a:solidFill>
          </a:ln>
          <a:effectLst/>
        </p:spPr>
        <p:txBody>
          <a:bodyPr/>
          <a:lstStyle/>
          <a:p>
            <a:endParaRPr lang="en-US" dirty="0"/>
          </a:p>
        </p:txBody>
      </p:sp>
    </p:spTree>
    <p:extLst>
      <p:ext uri="{BB962C8B-B14F-4D97-AF65-F5344CB8AC3E}">
        <p14:creationId xmlns:p14="http://schemas.microsoft.com/office/powerpoint/2010/main" val="4095442734"/>
      </p:ext>
    </p:extLst>
  </p:cSld>
  <p:clrMapOvr>
    <a:masterClrMapping/>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AFRC Inside Page 1">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242530" y="274638"/>
            <a:ext cx="8342670" cy="692201"/>
          </a:xfrm>
          <a:prstGeom prst="rect">
            <a:avLst/>
          </a:prstGeom>
        </p:spPr>
        <p:txBody>
          <a:bodyPr vert="horz" lIns="91440" tIns="45720" rIns="91440" bIns="45720" rtlCol="0" anchor="t" anchorCtr="0">
            <a:normAutofit/>
          </a:bodyPr>
          <a:lstStyle>
            <a:lvl1pPr>
              <a:defRPr sz="2400" b="0" u="none">
                <a:solidFill>
                  <a:srgbClr val="FFFFFF"/>
                </a:solidFill>
                <a:latin typeface="Helvetica"/>
                <a:cs typeface="Helvetica"/>
              </a:defRPr>
            </a:lvl1pPr>
          </a:lstStyle>
          <a:p>
            <a:r>
              <a:rPr lang="en-US" dirty="0" smtClean="0"/>
              <a:t>Click to Edit Master Title Style</a:t>
            </a:r>
            <a:endParaRPr lang="en-US" dirty="0"/>
          </a:p>
        </p:txBody>
      </p:sp>
      <p:sp>
        <p:nvSpPr>
          <p:cNvPr id="3" name="Content Placeholder 2"/>
          <p:cNvSpPr>
            <a:spLocks noGrp="1"/>
          </p:cNvSpPr>
          <p:nvPr>
            <p:ph sz="quarter" idx="32"/>
          </p:nvPr>
        </p:nvSpPr>
        <p:spPr>
          <a:xfrm>
            <a:off x="336550" y="1150883"/>
            <a:ext cx="3854450"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cxnSp>
        <p:nvCxnSpPr>
          <p:cNvPr id="14" name="Straight Connector 13"/>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
        <p:nvSpPr>
          <p:cNvPr id="15"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1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
        <p:nvSpPr>
          <p:cNvPr id="10" name="Content Placeholder 36"/>
          <p:cNvSpPr>
            <a:spLocks noGrp="1"/>
          </p:cNvSpPr>
          <p:nvPr>
            <p:ph sz="quarter" idx="31" hasCustomPrompt="1"/>
          </p:nvPr>
        </p:nvSpPr>
        <p:spPr>
          <a:xfrm>
            <a:off x="4883727" y="4907634"/>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1" name="Picture Placeholder 21"/>
          <p:cNvSpPr>
            <a:spLocks noGrp="1"/>
          </p:cNvSpPr>
          <p:nvPr>
            <p:ph type="pic" sz="quarter" idx="23" hasCustomPrompt="1"/>
          </p:nvPr>
        </p:nvSpPr>
        <p:spPr>
          <a:xfrm>
            <a:off x="4883727" y="1150883"/>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spTree>
    <p:extLst>
      <p:ext uri="{BB962C8B-B14F-4D97-AF65-F5344CB8AC3E}">
        <p14:creationId xmlns:p14="http://schemas.microsoft.com/office/powerpoint/2010/main" val="2924506070"/>
      </p:ext>
    </p:extLst>
  </p:cSld>
  <p:clrMapOvr>
    <a:masterClrMapping/>
  </p:clrMapOvr>
  <p:timing>
    <p:tnLst>
      <p:par>
        <p:cTn id="1" dur="indefinite" restart="never" nodeType="tmRoot"/>
      </p:par>
    </p:tn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AFRC Inside Page 2">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lvl1pPr>
              <a:defRPr>
                <a:solidFill>
                  <a:srgbClr val="FFFFFF"/>
                </a:solidFill>
              </a:defRPr>
            </a:lvl1pPr>
          </a:lstStyle>
          <a:p>
            <a:fld id="{951609CC-B4C0-EB48-8A97-5DEC2430C126}" type="slidenum">
              <a:rPr lang="en-US" smtClean="0"/>
              <a:pPr/>
              <a:t>‹#›</a:t>
            </a:fld>
            <a:endParaRPr lang="en-US" dirty="0"/>
          </a:p>
        </p:txBody>
      </p:sp>
      <p:sp>
        <p:nvSpPr>
          <p:cNvPr id="4" name="Footer Placeholder 3"/>
          <p:cNvSpPr>
            <a:spLocks noGrp="1"/>
          </p:cNvSpPr>
          <p:nvPr>
            <p:ph type="ftr" sz="quarter" idx="11"/>
          </p:nvPr>
        </p:nvSpPr>
        <p:spPr/>
        <p:txBody>
          <a:bodyPr/>
          <a:lstStyle>
            <a:lvl1pPr>
              <a:defRPr>
                <a:solidFill>
                  <a:srgbClr val="FFFFFF"/>
                </a:solidFill>
              </a:defRPr>
            </a:lvl1pPr>
          </a:lstStyle>
          <a:p>
            <a:endParaRPr lang="en-US" dirty="0"/>
          </a:p>
        </p:txBody>
      </p:sp>
      <p:sp>
        <p:nvSpPr>
          <p:cNvPr id="7" name="Title Placeholder 1"/>
          <p:cNvSpPr>
            <a:spLocks noGrp="1"/>
          </p:cNvSpPr>
          <p:nvPr>
            <p:ph type="title" hasCustomPrompt="1"/>
          </p:nvPr>
        </p:nvSpPr>
        <p:spPr>
          <a:xfrm>
            <a:off x="242530" y="274639"/>
            <a:ext cx="8342670" cy="472310"/>
          </a:xfrm>
          <a:prstGeom prst="rect">
            <a:avLst/>
          </a:prstGeom>
        </p:spPr>
        <p:txBody>
          <a:bodyPr vert="horz" lIns="91440" tIns="45720" rIns="91440" bIns="45720" rtlCol="0" anchor="t" anchorCtr="0">
            <a:normAutofit/>
          </a:bodyPr>
          <a:lstStyle>
            <a:lvl1pPr>
              <a:defRPr sz="2400" b="0" u="none">
                <a:solidFill>
                  <a:srgbClr val="FFFFFF"/>
                </a:solidFill>
                <a:latin typeface="Helvetica"/>
                <a:cs typeface="Helvetica"/>
              </a:defRPr>
            </a:lvl1pPr>
          </a:lstStyle>
          <a:p>
            <a:r>
              <a:rPr lang="en-US" dirty="0" smtClean="0"/>
              <a:t>Click to Edit Master Title Style</a:t>
            </a:r>
            <a:endParaRPr lang="en-US" dirty="0"/>
          </a:p>
        </p:txBody>
      </p:sp>
      <p:sp>
        <p:nvSpPr>
          <p:cNvPr id="8" name="Content Placeholder 2"/>
          <p:cNvSpPr>
            <a:spLocks noGrp="1"/>
          </p:cNvSpPr>
          <p:nvPr>
            <p:ph sz="quarter" idx="32"/>
          </p:nvPr>
        </p:nvSpPr>
        <p:spPr>
          <a:xfrm>
            <a:off x="336550" y="1665189"/>
            <a:ext cx="3854450" cy="169277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11" name="Content Placeholder 10"/>
          <p:cNvSpPr>
            <a:spLocks noGrp="1"/>
          </p:cNvSpPr>
          <p:nvPr>
            <p:ph sz="quarter" idx="33"/>
          </p:nvPr>
        </p:nvSpPr>
        <p:spPr>
          <a:xfrm>
            <a:off x="242888" y="746948"/>
            <a:ext cx="8342312" cy="369332"/>
          </a:xfrm>
        </p:spPr>
        <p:txBody>
          <a:bodyPr/>
          <a:lstStyle>
            <a:lvl1pPr marL="0" indent="0">
              <a:buNone/>
              <a:defRPr sz="1800" i="1">
                <a:latin typeface="Helvetica "/>
                <a:cs typeface="Helvetica "/>
              </a:defRPr>
            </a:lvl1pPr>
          </a:lstStyle>
          <a:p>
            <a:pPr lvl="0"/>
            <a:r>
              <a:rPr lang="en-US" dirty="0" smtClean="0"/>
              <a:t>Click to edit Master text styles</a:t>
            </a:r>
            <a:endParaRPr lang="en-US" dirty="0"/>
          </a:p>
        </p:txBody>
      </p:sp>
      <p:sp>
        <p:nvSpPr>
          <p:cNvPr id="10" name="Content Placeholder 36"/>
          <p:cNvSpPr>
            <a:spLocks noGrp="1"/>
          </p:cNvSpPr>
          <p:nvPr>
            <p:ph sz="quarter" idx="31" hasCustomPrompt="1"/>
          </p:nvPr>
        </p:nvSpPr>
        <p:spPr>
          <a:xfrm>
            <a:off x="4883727" y="5421940"/>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2" name="Picture Placeholder 21"/>
          <p:cNvSpPr>
            <a:spLocks noGrp="1"/>
          </p:cNvSpPr>
          <p:nvPr>
            <p:ph type="pic" sz="quarter" idx="23" hasCustomPrompt="1"/>
          </p:nvPr>
        </p:nvSpPr>
        <p:spPr>
          <a:xfrm>
            <a:off x="4883727" y="1665189"/>
            <a:ext cx="3579091" cy="3647855"/>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cxnSp>
        <p:nvCxnSpPr>
          <p:cNvPr id="13" name="Straight Connector 12"/>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32491960"/>
      </p:ext>
    </p:extLst>
  </p:cSld>
  <p:clrMapOvr>
    <a:masterClrMapping/>
  </p:clrMapOvr>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AFRC Inside Page 3">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242530" y="274639"/>
            <a:ext cx="8342670" cy="463102"/>
          </a:xfrm>
          <a:prstGeom prst="rect">
            <a:avLst/>
          </a:prstGeom>
        </p:spPr>
        <p:txBody>
          <a:bodyPr vert="horz" lIns="91440" tIns="45720" rIns="91440" bIns="45720" rtlCol="0" anchor="t" anchorCtr="0">
            <a:normAutofit/>
          </a:bodyPr>
          <a:lstStyle>
            <a:lvl1pPr>
              <a:defRPr sz="2400" b="0" u="none">
                <a:solidFill>
                  <a:srgbClr val="FFFFFF"/>
                </a:solidFill>
                <a:latin typeface="Helvetica "/>
                <a:cs typeface="Helvetica "/>
              </a:defRPr>
            </a:lvl1pPr>
          </a:lstStyle>
          <a:p>
            <a:r>
              <a:rPr lang="en-US" dirty="0" smtClean="0"/>
              <a:t>Click to Edit Master Title Style</a:t>
            </a:r>
            <a:endParaRPr lang="en-US" dirty="0"/>
          </a:p>
        </p:txBody>
      </p:sp>
      <p:sp>
        <p:nvSpPr>
          <p:cNvPr id="3" name="Content Placeholder 2"/>
          <p:cNvSpPr>
            <a:spLocks noGrp="1"/>
          </p:cNvSpPr>
          <p:nvPr>
            <p:ph sz="quarter" idx="10"/>
          </p:nvPr>
        </p:nvSpPr>
        <p:spPr>
          <a:xfrm>
            <a:off x="333971" y="1148268"/>
            <a:ext cx="8342670"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3"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1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cxnSp>
        <p:nvCxnSpPr>
          <p:cNvPr id="7" name="Straight Connector 6"/>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05649983"/>
      </p:ext>
    </p:extLst>
  </p:cSld>
  <p:clrMapOvr>
    <a:masterClrMapping/>
  </p:clrMapOvr>
  <p:timing>
    <p:tnLst>
      <p:par>
        <p:cT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AFRC Inside Page 4">
    <p:spTree>
      <p:nvGrpSpPr>
        <p:cNvPr id="1" name=""/>
        <p:cNvGrpSpPr/>
        <p:nvPr/>
      </p:nvGrpSpPr>
      <p:grpSpPr>
        <a:xfrm>
          <a:off x="0" y="0"/>
          <a:ext cx="0" cy="0"/>
          <a:chOff x="0" y="0"/>
          <a:chExt cx="0" cy="0"/>
        </a:xfrm>
      </p:grpSpPr>
      <p:sp>
        <p:nvSpPr>
          <p:cNvPr id="11" name="Picture Placeholder 21"/>
          <p:cNvSpPr>
            <a:spLocks noGrp="1"/>
          </p:cNvSpPr>
          <p:nvPr>
            <p:ph type="pic" sz="quarter" idx="11" hasCustomPrompt="1"/>
          </p:nvPr>
        </p:nvSpPr>
        <p:spPr>
          <a:xfrm>
            <a:off x="10636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2" name="Picture Placeholder 21"/>
          <p:cNvSpPr>
            <a:spLocks noGrp="1"/>
          </p:cNvSpPr>
          <p:nvPr>
            <p:ph type="pic" sz="quarter" idx="12" hasCustomPrompt="1"/>
          </p:nvPr>
        </p:nvSpPr>
        <p:spPr>
          <a:xfrm>
            <a:off x="1612022"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3" name="Picture Placeholder 21"/>
          <p:cNvSpPr>
            <a:spLocks noGrp="1"/>
          </p:cNvSpPr>
          <p:nvPr>
            <p:ph type="pic" sz="quarter" idx="13" hasCustomPrompt="1"/>
          </p:nvPr>
        </p:nvSpPr>
        <p:spPr>
          <a:xfrm>
            <a:off x="3118417"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4" name="Picture Placeholder 21"/>
          <p:cNvSpPr>
            <a:spLocks noGrp="1"/>
          </p:cNvSpPr>
          <p:nvPr>
            <p:ph type="pic" sz="quarter" idx="14" hasCustomPrompt="1"/>
          </p:nvPr>
        </p:nvSpPr>
        <p:spPr>
          <a:xfrm>
            <a:off x="462481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5" name="Picture Placeholder 21"/>
          <p:cNvSpPr>
            <a:spLocks noGrp="1"/>
          </p:cNvSpPr>
          <p:nvPr>
            <p:ph type="pic" sz="quarter" idx="15" hasCustomPrompt="1"/>
          </p:nvPr>
        </p:nvSpPr>
        <p:spPr>
          <a:xfrm>
            <a:off x="6131804"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6" name="Picture Placeholder 21"/>
          <p:cNvSpPr>
            <a:spLocks noGrp="1"/>
          </p:cNvSpPr>
          <p:nvPr>
            <p:ph type="pic" sz="quarter" idx="16" hasCustomPrompt="1"/>
          </p:nvPr>
        </p:nvSpPr>
        <p:spPr>
          <a:xfrm>
            <a:off x="7638199"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8" name="Content Placeholder 36"/>
          <p:cNvSpPr>
            <a:spLocks noGrp="1"/>
          </p:cNvSpPr>
          <p:nvPr>
            <p:ph sz="quarter" idx="25" hasCustomPrompt="1"/>
          </p:nvPr>
        </p:nvSpPr>
        <p:spPr>
          <a:xfrm>
            <a:off x="106363"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9" name="Content Placeholder 36"/>
          <p:cNvSpPr>
            <a:spLocks noGrp="1"/>
          </p:cNvSpPr>
          <p:nvPr>
            <p:ph sz="quarter" idx="26" hasCustomPrompt="1"/>
          </p:nvPr>
        </p:nvSpPr>
        <p:spPr>
          <a:xfrm>
            <a:off x="1612022"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0" name="Content Placeholder 36"/>
          <p:cNvSpPr>
            <a:spLocks noGrp="1"/>
          </p:cNvSpPr>
          <p:nvPr>
            <p:ph sz="quarter" idx="27" hasCustomPrompt="1"/>
          </p:nvPr>
        </p:nvSpPr>
        <p:spPr>
          <a:xfrm>
            <a:off x="3118417"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1" name="Content Placeholder 36"/>
          <p:cNvSpPr>
            <a:spLocks noGrp="1"/>
          </p:cNvSpPr>
          <p:nvPr>
            <p:ph sz="quarter" idx="28" hasCustomPrompt="1"/>
          </p:nvPr>
        </p:nvSpPr>
        <p:spPr>
          <a:xfrm>
            <a:off x="4625606"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2" name="Content Placeholder 36"/>
          <p:cNvSpPr>
            <a:spLocks noGrp="1"/>
          </p:cNvSpPr>
          <p:nvPr>
            <p:ph sz="quarter" idx="29" hasCustomPrompt="1"/>
          </p:nvPr>
        </p:nvSpPr>
        <p:spPr>
          <a:xfrm>
            <a:off x="6131804"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3" name="Content Placeholder 36"/>
          <p:cNvSpPr>
            <a:spLocks noGrp="1"/>
          </p:cNvSpPr>
          <p:nvPr>
            <p:ph sz="quarter" idx="30" hasCustomPrompt="1"/>
          </p:nvPr>
        </p:nvSpPr>
        <p:spPr>
          <a:xfrm>
            <a:off x="7655355"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Title Placeholder 1"/>
          <p:cNvSpPr>
            <a:spLocks noGrp="1"/>
          </p:cNvSpPr>
          <p:nvPr>
            <p:ph type="title" hasCustomPrompt="1"/>
          </p:nvPr>
        </p:nvSpPr>
        <p:spPr>
          <a:xfrm>
            <a:off x="242530" y="274639"/>
            <a:ext cx="8342670" cy="463102"/>
          </a:xfrm>
          <a:prstGeom prst="rect">
            <a:avLst/>
          </a:prstGeom>
        </p:spPr>
        <p:txBody>
          <a:bodyPr vert="horz" lIns="91440" tIns="45720" rIns="91440" bIns="45720" rtlCol="0" anchor="t" anchorCtr="0">
            <a:normAutofit/>
          </a:bodyPr>
          <a:lstStyle>
            <a:lvl1pPr>
              <a:defRPr sz="2400" b="0" u="none">
                <a:solidFill>
                  <a:srgbClr val="FFFFFF"/>
                </a:solidFill>
                <a:latin typeface="Helvetica "/>
                <a:cs typeface="Helvetica "/>
              </a:defRPr>
            </a:lvl1pPr>
          </a:lstStyle>
          <a:p>
            <a:r>
              <a:rPr lang="en-US" dirty="0" smtClean="0"/>
              <a:t>Click to Edit Master Title Style</a:t>
            </a:r>
            <a:endParaRPr lang="en-US" dirty="0"/>
          </a:p>
        </p:txBody>
      </p:sp>
      <p:sp>
        <p:nvSpPr>
          <p:cNvPr id="3" name="Content Placeholder 2"/>
          <p:cNvSpPr>
            <a:spLocks noGrp="1"/>
          </p:cNvSpPr>
          <p:nvPr>
            <p:ph sz="quarter" idx="32"/>
          </p:nvPr>
        </p:nvSpPr>
        <p:spPr>
          <a:xfrm>
            <a:off x="333970" y="1150883"/>
            <a:ext cx="4529495"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2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3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
        <p:nvSpPr>
          <p:cNvPr id="25" name="Content Placeholder 36"/>
          <p:cNvSpPr>
            <a:spLocks noGrp="1"/>
          </p:cNvSpPr>
          <p:nvPr>
            <p:ph sz="quarter" idx="31" hasCustomPrompt="1"/>
          </p:nvPr>
        </p:nvSpPr>
        <p:spPr>
          <a:xfrm>
            <a:off x="5006109" y="3679967"/>
            <a:ext cx="3579091"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8" name="Picture Placeholder 21"/>
          <p:cNvSpPr>
            <a:spLocks noGrp="1"/>
          </p:cNvSpPr>
          <p:nvPr>
            <p:ph type="pic" sz="quarter" idx="23" hasCustomPrompt="1"/>
          </p:nvPr>
        </p:nvSpPr>
        <p:spPr>
          <a:xfrm>
            <a:off x="5006109" y="1150883"/>
            <a:ext cx="3579091" cy="2405117"/>
          </a:xfrm>
          <a:prstGeom prst="rect">
            <a:avLst/>
          </a:prstGeom>
          <a:ln w="12700" cmpd="sng">
            <a:solidFill>
              <a:srgbClr val="FFFFFF"/>
            </a:solidFill>
          </a:ln>
          <a:effectLst/>
        </p:spPr>
        <p:txBody>
          <a:bodyPr anchor="ctr">
            <a:normAutofit/>
          </a:bodyPr>
          <a:lstStyle>
            <a:lvl1pPr marL="0" indent="0" algn="ctr">
              <a:buNone/>
              <a:defRPr sz="2000">
                <a:effectLst/>
                <a:latin typeface="Helvetica"/>
                <a:cs typeface="Helvetica"/>
              </a:defRPr>
            </a:lvl1pPr>
          </a:lstStyle>
          <a:p>
            <a:r>
              <a:rPr lang="en-US" dirty="0" smtClean="0"/>
              <a:t>Picture</a:t>
            </a:r>
            <a:endParaRPr lang="en-US" dirty="0"/>
          </a:p>
        </p:txBody>
      </p:sp>
      <p:cxnSp>
        <p:nvCxnSpPr>
          <p:cNvPr id="24" name="Straight Connector 23"/>
          <p:cNvCxnSpPr/>
          <p:nvPr userDrawn="1"/>
        </p:nvCxnSpPr>
        <p:spPr>
          <a:xfrm>
            <a:off x="0" y="737740"/>
            <a:ext cx="8818880" cy="0"/>
          </a:xfrm>
          <a:prstGeom prst="line">
            <a:avLst/>
          </a:prstGeom>
          <a:ln w="3175">
            <a:gradFill flip="none" rotWithShape="1">
              <a:gsLst>
                <a:gs pos="0">
                  <a:schemeClr val="bg1"/>
                </a:gs>
                <a:gs pos="100000">
                  <a:srgbClr val="FFFFFF">
                    <a:alpha val="0"/>
                  </a:srgbClr>
                </a:gs>
              </a:gsLst>
              <a:lin ang="0" scaled="1"/>
              <a:tileRect/>
            </a:gra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35309520"/>
      </p:ext>
    </p:extLst>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AFRC Inside Page No Header 1">
    <p:spTree>
      <p:nvGrpSpPr>
        <p:cNvPr id="1" name=""/>
        <p:cNvGrpSpPr/>
        <p:nvPr/>
      </p:nvGrpSpPr>
      <p:grpSpPr>
        <a:xfrm>
          <a:off x="0" y="0"/>
          <a:ext cx="0" cy="0"/>
          <a:chOff x="0" y="0"/>
          <a:chExt cx="0" cy="0"/>
        </a:xfrm>
      </p:grpSpPr>
      <p:sp>
        <p:nvSpPr>
          <p:cNvPr id="3" name="Content Placeholder 2"/>
          <p:cNvSpPr>
            <a:spLocks noGrp="1"/>
          </p:cNvSpPr>
          <p:nvPr>
            <p:ph sz="quarter" idx="10"/>
          </p:nvPr>
        </p:nvSpPr>
        <p:spPr>
          <a:xfrm>
            <a:off x="337820" y="304242"/>
            <a:ext cx="8061325" cy="13542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8"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1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Tree>
    <p:extLst>
      <p:ext uri="{BB962C8B-B14F-4D97-AF65-F5344CB8AC3E}">
        <p14:creationId xmlns:p14="http://schemas.microsoft.com/office/powerpoint/2010/main" val="706880701"/>
      </p:ext>
    </p:extLst>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AFRC Inside Page No Header 2">
    <p:spTree>
      <p:nvGrpSpPr>
        <p:cNvPr id="1" name=""/>
        <p:cNvGrpSpPr/>
        <p:nvPr/>
      </p:nvGrpSpPr>
      <p:grpSpPr>
        <a:xfrm>
          <a:off x="0" y="0"/>
          <a:ext cx="0" cy="0"/>
          <a:chOff x="0" y="0"/>
          <a:chExt cx="0" cy="0"/>
        </a:xfrm>
      </p:grpSpPr>
      <p:sp>
        <p:nvSpPr>
          <p:cNvPr id="23"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24"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
        <p:nvSpPr>
          <p:cNvPr id="19" name="Picture Placeholder 21"/>
          <p:cNvSpPr>
            <a:spLocks noGrp="1"/>
          </p:cNvSpPr>
          <p:nvPr>
            <p:ph type="pic" sz="quarter" idx="11" hasCustomPrompt="1"/>
          </p:nvPr>
        </p:nvSpPr>
        <p:spPr>
          <a:xfrm>
            <a:off x="10636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0" name="Picture Placeholder 21"/>
          <p:cNvSpPr>
            <a:spLocks noGrp="1"/>
          </p:cNvSpPr>
          <p:nvPr>
            <p:ph type="pic" sz="quarter" idx="12" hasCustomPrompt="1"/>
          </p:nvPr>
        </p:nvSpPr>
        <p:spPr>
          <a:xfrm>
            <a:off x="1612022"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1" name="Picture Placeholder 21"/>
          <p:cNvSpPr>
            <a:spLocks noGrp="1"/>
          </p:cNvSpPr>
          <p:nvPr>
            <p:ph type="pic" sz="quarter" idx="13" hasCustomPrompt="1"/>
          </p:nvPr>
        </p:nvSpPr>
        <p:spPr>
          <a:xfrm>
            <a:off x="3118417"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2" name="Picture Placeholder 21"/>
          <p:cNvSpPr>
            <a:spLocks noGrp="1"/>
          </p:cNvSpPr>
          <p:nvPr>
            <p:ph type="pic" sz="quarter" idx="14" hasCustomPrompt="1"/>
          </p:nvPr>
        </p:nvSpPr>
        <p:spPr>
          <a:xfrm>
            <a:off x="4624813"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5" name="Picture Placeholder 21"/>
          <p:cNvSpPr>
            <a:spLocks noGrp="1"/>
          </p:cNvSpPr>
          <p:nvPr>
            <p:ph type="pic" sz="quarter" idx="15" hasCustomPrompt="1"/>
          </p:nvPr>
        </p:nvSpPr>
        <p:spPr>
          <a:xfrm>
            <a:off x="6131804"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6" name="Picture Placeholder 21"/>
          <p:cNvSpPr>
            <a:spLocks noGrp="1"/>
          </p:cNvSpPr>
          <p:nvPr>
            <p:ph type="pic" sz="quarter" idx="16" hasCustomPrompt="1"/>
          </p:nvPr>
        </p:nvSpPr>
        <p:spPr>
          <a:xfrm>
            <a:off x="7638199" y="43557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7" name="Content Placeholder 36"/>
          <p:cNvSpPr>
            <a:spLocks noGrp="1"/>
          </p:cNvSpPr>
          <p:nvPr>
            <p:ph sz="quarter" idx="25" hasCustomPrompt="1"/>
          </p:nvPr>
        </p:nvSpPr>
        <p:spPr>
          <a:xfrm>
            <a:off x="106363"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8" name="Content Placeholder 36"/>
          <p:cNvSpPr>
            <a:spLocks noGrp="1"/>
          </p:cNvSpPr>
          <p:nvPr>
            <p:ph sz="quarter" idx="26" hasCustomPrompt="1"/>
          </p:nvPr>
        </p:nvSpPr>
        <p:spPr>
          <a:xfrm>
            <a:off x="1612022"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Content Placeholder 36"/>
          <p:cNvSpPr>
            <a:spLocks noGrp="1"/>
          </p:cNvSpPr>
          <p:nvPr>
            <p:ph sz="quarter" idx="27" hasCustomPrompt="1"/>
          </p:nvPr>
        </p:nvSpPr>
        <p:spPr>
          <a:xfrm>
            <a:off x="3118417"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0" name="Content Placeholder 36"/>
          <p:cNvSpPr>
            <a:spLocks noGrp="1"/>
          </p:cNvSpPr>
          <p:nvPr>
            <p:ph sz="quarter" idx="28" hasCustomPrompt="1"/>
          </p:nvPr>
        </p:nvSpPr>
        <p:spPr>
          <a:xfrm>
            <a:off x="4625606"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1" name="Content Placeholder 36"/>
          <p:cNvSpPr>
            <a:spLocks noGrp="1"/>
          </p:cNvSpPr>
          <p:nvPr>
            <p:ph sz="quarter" idx="29" hasCustomPrompt="1"/>
          </p:nvPr>
        </p:nvSpPr>
        <p:spPr>
          <a:xfrm>
            <a:off x="6131804"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2" name="Content Placeholder 36"/>
          <p:cNvSpPr>
            <a:spLocks noGrp="1"/>
          </p:cNvSpPr>
          <p:nvPr>
            <p:ph sz="quarter" idx="30" hasCustomPrompt="1"/>
          </p:nvPr>
        </p:nvSpPr>
        <p:spPr>
          <a:xfrm>
            <a:off x="7655355" y="58518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Tree>
    <p:extLst>
      <p:ext uri="{BB962C8B-B14F-4D97-AF65-F5344CB8AC3E}">
        <p14:creationId xmlns:p14="http://schemas.microsoft.com/office/powerpoint/2010/main" val="3498288703"/>
      </p:ext>
    </p:extLst>
  </p:cSld>
  <p:clrMapOvr>
    <a:masterClrMapping/>
  </p:clrMapOvr>
  <p:timing>
    <p:tnLst>
      <p:par>
        <p:cTn id="1" dur="indefinite" restart="never" nodeType="tmRoot"/>
      </p:par>
    </p:tn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AFRC Inside Page No Header 3">
    <p:spTree>
      <p:nvGrpSpPr>
        <p:cNvPr id="1" name=""/>
        <p:cNvGrpSpPr/>
        <p:nvPr/>
      </p:nvGrpSpPr>
      <p:grpSpPr>
        <a:xfrm>
          <a:off x="0" y="0"/>
          <a:ext cx="0" cy="0"/>
          <a:chOff x="0" y="0"/>
          <a:chExt cx="0" cy="0"/>
        </a:xfrm>
      </p:grpSpPr>
      <p:sp>
        <p:nvSpPr>
          <p:cNvPr id="9" name="Picture Placeholder 21"/>
          <p:cNvSpPr>
            <a:spLocks noGrp="1"/>
          </p:cNvSpPr>
          <p:nvPr>
            <p:ph type="pic" sz="quarter" idx="11" hasCustomPrompt="1"/>
          </p:nvPr>
        </p:nvSpPr>
        <p:spPr>
          <a:xfrm>
            <a:off x="106363"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0" name="Picture Placeholder 21"/>
          <p:cNvSpPr>
            <a:spLocks noGrp="1"/>
          </p:cNvSpPr>
          <p:nvPr>
            <p:ph type="pic" sz="quarter" idx="12" hasCustomPrompt="1"/>
          </p:nvPr>
        </p:nvSpPr>
        <p:spPr>
          <a:xfrm>
            <a:off x="1612022"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1" name="Picture Placeholder 21"/>
          <p:cNvSpPr>
            <a:spLocks noGrp="1"/>
          </p:cNvSpPr>
          <p:nvPr>
            <p:ph type="pic" sz="quarter" idx="13" hasCustomPrompt="1"/>
          </p:nvPr>
        </p:nvSpPr>
        <p:spPr>
          <a:xfrm>
            <a:off x="3118417"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2" name="Picture Placeholder 21"/>
          <p:cNvSpPr>
            <a:spLocks noGrp="1"/>
          </p:cNvSpPr>
          <p:nvPr>
            <p:ph type="pic" sz="quarter" idx="14" hasCustomPrompt="1"/>
          </p:nvPr>
        </p:nvSpPr>
        <p:spPr>
          <a:xfrm>
            <a:off x="4624813"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3" name="Picture Placeholder 21"/>
          <p:cNvSpPr>
            <a:spLocks noGrp="1"/>
          </p:cNvSpPr>
          <p:nvPr>
            <p:ph type="pic" sz="quarter" idx="15" hasCustomPrompt="1"/>
          </p:nvPr>
        </p:nvSpPr>
        <p:spPr>
          <a:xfrm>
            <a:off x="6131804"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4" name="Picture Placeholder 21"/>
          <p:cNvSpPr>
            <a:spLocks noGrp="1"/>
          </p:cNvSpPr>
          <p:nvPr>
            <p:ph type="pic" sz="quarter" idx="16" hasCustomPrompt="1"/>
          </p:nvPr>
        </p:nvSpPr>
        <p:spPr>
          <a:xfrm>
            <a:off x="7638199" y="406017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15" name="Content Placeholder 36"/>
          <p:cNvSpPr>
            <a:spLocks noGrp="1"/>
          </p:cNvSpPr>
          <p:nvPr>
            <p:ph sz="quarter" idx="25" hasCustomPrompt="1"/>
          </p:nvPr>
        </p:nvSpPr>
        <p:spPr>
          <a:xfrm>
            <a:off x="106363"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6" name="Content Placeholder 36"/>
          <p:cNvSpPr>
            <a:spLocks noGrp="1"/>
          </p:cNvSpPr>
          <p:nvPr>
            <p:ph sz="quarter" idx="26" hasCustomPrompt="1"/>
          </p:nvPr>
        </p:nvSpPr>
        <p:spPr>
          <a:xfrm>
            <a:off x="1612022" y="555625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7" name="Content Placeholder 36"/>
          <p:cNvSpPr>
            <a:spLocks noGrp="1"/>
          </p:cNvSpPr>
          <p:nvPr>
            <p:ph sz="quarter" idx="27" hasCustomPrompt="1"/>
          </p:nvPr>
        </p:nvSpPr>
        <p:spPr>
          <a:xfrm>
            <a:off x="3118417" y="555625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8" name="Content Placeholder 36"/>
          <p:cNvSpPr>
            <a:spLocks noGrp="1"/>
          </p:cNvSpPr>
          <p:nvPr>
            <p:ph sz="quarter" idx="28" hasCustomPrompt="1"/>
          </p:nvPr>
        </p:nvSpPr>
        <p:spPr>
          <a:xfrm>
            <a:off x="4625606"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19" name="Content Placeholder 36"/>
          <p:cNvSpPr>
            <a:spLocks noGrp="1"/>
          </p:cNvSpPr>
          <p:nvPr>
            <p:ph sz="quarter" idx="29" hasCustomPrompt="1"/>
          </p:nvPr>
        </p:nvSpPr>
        <p:spPr>
          <a:xfrm>
            <a:off x="6131804"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0" name="Content Placeholder 36"/>
          <p:cNvSpPr>
            <a:spLocks noGrp="1"/>
          </p:cNvSpPr>
          <p:nvPr>
            <p:ph sz="quarter" idx="30" hasCustomPrompt="1"/>
          </p:nvPr>
        </p:nvSpPr>
        <p:spPr>
          <a:xfrm>
            <a:off x="7655355" y="555625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2" name="Picture Placeholder 21"/>
          <p:cNvSpPr>
            <a:spLocks noGrp="1"/>
          </p:cNvSpPr>
          <p:nvPr>
            <p:ph type="pic" sz="quarter" idx="31" hasCustomPrompt="1"/>
          </p:nvPr>
        </p:nvSpPr>
        <p:spPr>
          <a:xfrm>
            <a:off x="106363"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3" name="Picture Placeholder 21"/>
          <p:cNvSpPr>
            <a:spLocks noGrp="1"/>
          </p:cNvSpPr>
          <p:nvPr>
            <p:ph type="pic" sz="quarter" idx="32" hasCustomPrompt="1"/>
          </p:nvPr>
        </p:nvSpPr>
        <p:spPr>
          <a:xfrm>
            <a:off x="1612022"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4" name="Picture Placeholder 21"/>
          <p:cNvSpPr>
            <a:spLocks noGrp="1"/>
          </p:cNvSpPr>
          <p:nvPr>
            <p:ph type="pic" sz="quarter" idx="33" hasCustomPrompt="1"/>
          </p:nvPr>
        </p:nvSpPr>
        <p:spPr>
          <a:xfrm>
            <a:off x="3118417"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5" name="Picture Placeholder 21"/>
          <p:cNvSpPr>
            <a:spLocks noGrp="1"/>
          </p:cNvSpPr>
          <p:nvPr>
            <p:ph type="pic" sz="quarter" idx="34" hasCustomPrompt="1"/>
          </p:nvPr>
        </p:nvSpPr>
        <p:spPr>
          <a:xfrm>
            <a:off x="4624813"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6" name="Picture Placeholder 21"/>
          <p:cNvSpPr>
            <a:spLocks noGrp="1"/>
          </p:cNvSpPr>
          <p:nvPr>
            <p:ph type="pic" sz="quarter" idx="35" hasCustomPrompt="1"/>
          </p:nvPr>
        </p:nvSpPr>
        <p:spPr>
          <a:xfrm>
            <a:off x="6131804"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7" name="Picture Placeholder 21"/>
          <p:cNvSpPr>
            <a:spLocks noGrp="1"/>
          </p:cNvSpPr>
          <p:nvPr>
            <p:ph type="pic" sz="quarter" idx="36" hasCustomPrompt="1"/>
          </p:nvPr>
        </p:nvSpPr>
        <p:spPr>
          <a:xfrm>
            <a:off x="7638199" y="2146706"/>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8" name="Content Placeholder 36"/>
          <p:cNvSpPr>
            <a:spLocks noGrp="1"/>
          </p:cNvSpPr>
          <p:nvPr>
            <p:ph sz="quarter" idx="37" hasCustomPrompt="1"/>
          </p:nvPr>
        </p:nvSpPr>
        <p:spPr>
          <a:xfrm>
            <a:off x="106363"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29" name="Content Placeholder 36"/>
          <p:cNvSpPr>
            <a:spLocks noGrp="1"/>
          </p:cNvSpPr>
          <p:nvPr>
            <p:ph sz="quarter" idx="38" hasCustomPrompt="1"/>
          </p:nvPr>
        </p:nvSpPr>
        <p:spPr>
          <a:xfrm>
            <a:off x="1612022"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0" name="Content Placeholder 36"/>
          <p:cNvSpPr>
            <a:spLocks noGrp="1"/>
          </p:cNvSpPr>
          <p:nvPr>
            <p:ph sz="quarter" idx="39" hasCustomPrompt="1"/>
          </p:nvPr>
        </p:nvSpPr>
        <p:spPr>
          <a:xfrm>
            <a:off x="3118417" y="3642784"/>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1" name="Content Placeholder 36"/>
          <p:cNvSpPr>
            <a:spLocks noGrp="1"/>
          </p:cNvSpPr>
          <p:nvPr>
            <p:ph sz="quarter" idx="40" hasCustomPrompt="1"/>
          </p:nvPr>
        </p:nvSpPr>
        <p:spPr>
          <a:xfrm>
            <a:off x="4625606"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2" name="Content Placeholder 36"/>
          <p:cNvSpPr>
            <a:spLocks noGrp="1"/>
          </p:cNvSpPr>
          <p:nvPr>
            <p:ph sz="quarter" idx="41" hasCustomPrompt="1"/>
          </p:nvPr>
        </p:nvSpPr>
        <p:spPr>
          <a:xfrm>
            <a:off x="6131804"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3" name="Content Placeholder 36"/>
          <p:cNvSpPr>
            <a:spLocks noGrp="1"/>
          </p:cNvSpPr>
          <p:nvPr>
            <p:ph sz="quarter" idx="42" hasCustomPrompt="1"/>
          </p:nvPr>
        </p:nvSpPr>
        <p:spPr>
          <a:xfrm>
            <a:off x="7655355" y="3642784"/>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4" name="Picture Placeholder 21"/>
          <p:cNvSpPr>
            <a:spLocks noGrp="1"/>
          </p:cNvSpPr>
          <p:nvPr>
            <p:ph type="pic" sz="quarter" idx="43" hasCustomPrompt="1"/>
          </p:nvPr>
        </p:nvSpPr>
        <p:spPr>
          <a:xfrm>
            <a:off x="106363"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5" name="Picture Placeholder 21"/>
          <p:cNvSpPr>
            <a:spLocks noGrp="1"/>
          </p:cNvSpPr>
          <p:nvPr>
            <p:ph type="pic" sz="quarter" idx="44" hasCustomPrompt="1"/>
          </p:nvPr>
        </p:nvSpPr>
        <p:spPr>
          <a:xfrm>
            <a:off x="1612022"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6" name="Picture Placeholder 21"/>
          <p:cNvSpPr>
            <a:spLocks noGrp="1"/>
          </p:cNvSpPr>
          <p:nvPr>
            <p:ph type="pic" sz="quarter" idx="45" hasCustomPrompt="1"/>
          </p:nvPr>
        </p:nvSpPr>
        <p:spPr>
          <a:xfrm>
            <a:off x="3118417"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7" name="Picture Placeholder 21"/>
          <p:cNvSpPr>
            <a:spLocks noGrp="1"/>
          </p:cNvSpPr>
          <p:nvPr>
            <p:ph type="pic" sz="quarter" idx="46" hasCustomPrompt="1"/>
          </p:nvPr>
        </p:nvSpPr>
        <p:spPr>
          <a:xfrm>
            <a:off x="4624813"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8" name="Picture Placeholder 21"/>
          <p:cNvSpPr>
            <a:spLocks noGrp="1"/>
          </p:cNvSpPr>
          <p:nvPr>
            <p:ph type="pic" sz="quarter" idx="47" hasCustomPrompt="1"/>
          </p:nvPr>
        </p:nvSpPr>
        <p:spPr>
          <a:xfrm>
            <a:off x="6131804"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9" name="Picture Placeholder 21"/>
          <p:cNvSpPr>
            <a:spLocks noGrp="1"/>
          </p:cNvSpPr>
          <p:nvPr>
            <p:ph type="pic" sz="quarter" idx="48" hasCustomPrompt="1"/>
          </p:nvPr>
        </p:nvSpPr>
        <p:spPr>
          <a:xfrm>
            <a:off x="7638199" y="260911"/>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40" name="Content Placeholder 36"/>
          <p:cNvSpPr>
            <a:spLocks noGrp="1"/>
          </p:cNvSpPr>
          <p:nvPr>
            <p:ph sz="quarter" idx="49" hasCustomPrompt="1"/>
          </p:nvPr>
        </p:nvSpPr>
        <p:spPr>
          <a:xfrm>
            <a:off x="106363"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1" name="Content Placeholder 36"/>
          <p:cNvSpPr>
            <a:spLocks noGrp="1"/>
          </p:cNvSpPr>
          <p:nvPr>
            <p:ph sz="quarter" idx="50" hasCustomPrompt="1"/>
          </p:nvPr>
        </p:nvSpPr>
        <p:spPr>
          <a:xfrm>
            <a:off x="1612022"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2" name="Content Placeholder 36"/>
          <p:cNvSpPr>
            <a:spLocks noGrp="1"/>
          </p:cNvSpPr>
          <p:nvPr>
            <p:ph sz="quarter" idx="51" hasCustomPrompt="1"/>
          </p:nvPr>
        </p:nvSpPr>
        <p:spPr>
          <a:xfrm>
            <a:off x="3118417"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3" name="Content Placeholder 36"/>
          <p:cNvSpPr>
            <a:spLocks noGrp="1"/>
          </p:cNvSpPr>
          <p:nvPr>
            <p:ph sz="quarter" idx="52" hasCustomPrompt="1"/>
          </p:nvPr>
        </p:nvSpPr>
        <p:spPr>
          <a:xfrm>
            <a:off x="4625606" y="1756989"/>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4" name="Content Placeholder 36"/>
          <p:cNvSpPr>
            <a:spLocks noGrp="1"/>
          </p:cNvSpPr>
          <p:nvPr>
            <p:ph sz="quarter" idx="53" hasCustomPrompt="1"/>
          </p:nvPr>
        </p:nvSpPr>
        <p:spPr>
          <a:xfrm>
            <a:off x="6131804" y="1756989"/>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5" name="Content Placeholder 36"/>
          <p:cNvSpPr>
            <a:spLocks noGrp="1"/>
          </p:cNvSpPr>
          <p:nvPr>
            <p:ph sz="quarter" idx="54" hasCustomPrompt="1"/>
          </p:nvPr>
        </p:nvSpPr>
        <p:spPr>
          <a:xfrm>
            <a:off x="7655355" y="1756989"/>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51"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5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Tree>
    <p:extLst>
      <p:ext uri="{BB962C8B-B14F-4D97-AF65-F5344CB8AC3E}">
        <p14:creationId xmlns:p14="http://schemas.microsoft.com/office/powerpoint/2010/main" val="255855179"/>
      </p:ext>
    </p:extLst>
  </p:cSld>
  <p:clrMapOvr>
    <a:masterClrMapping/>
  </p:clrMapOvr>
  <p:timing>
    <p:tnLst>
      <p:par>
        <p:cTn id="1" dur="indefinite" restart="never" nodeType="tmRoot"/>
      </p:par>
    </p:tn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AFRC Inside Page No Header 4">
    <p:spTree>
      <p:nvGrpSpPr>
        <p:cNvPr id="1" name=""/>
        <p:cNvGrpSpPr/>
        <p:nvPr/>
      </p:nvGrpSpPr>
      <p:grpSpPr>
        <a:xfrm>
          <a:off x="0" y="0"/>
          <a:ext cx="0" cy="0"/>
          <a:chOff x="0" y="0"/>
          <a:chExt cx="0" cy="0"/>
        </a:xfrm>
      </p:grpSpPr>
      <p:sp>
        <p:nvSpPr>
          <p:cNvPr id="28" name="Picture Placeholder 21"/>
          <p:cNvSpPr>
            <a:spLocks noGrp="1"/>
          </p:cNvSpPr>
          <p:nvPr>
            <p:ph type="pic" sz="quarter" idx="11" hasCustomPrompt="1"/>
          </p:nvPr>
        </p:nvSpPr>
        <p:spPr>
          <a:xfrm>
            <a:off x="106363"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29" name="Picture Placeholder 21"/>
          <p:cNvSpPr>
            <a:spLocks noGrp="1"/>
          </p:cNvSpPr>
          <p:nvPr>
            <p:ph type="pic" sz="quarter" idx="12" hasCustomPrompt="1"/>
          </p:nvPr>
        </p:nvSpPr>
        <p:spPr>
          <a:xfrm>
            <a:off x="1612022"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0" name="Picture Placeholder 21"/>
          <p:cNvSpPr>
            <a:spLocks noGrp="1"/>
          </p:cNvSpPr>
          <p:nvPr>
            <p:ph type="pic" sz="quarter" idx="13" hasCustomPrompt="1"/>
          </p:nvPr>
        </p:nvSpPr>
        <p:spPr>
          <a:xfrm>
            <a:off x="3118417"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1" name="Picture Placeholder 21"/>
          <p:cNvSpPr>
            <a:spLocks noGrp="1"/>
          </p:cNvSpPr>
          <p:nvPr>
            <p:ph type="pic" sz="quarter" idx="14" hasCustomPrompt="1"/>
          </p:nvPr>
        </p:nvSpPr>
        <p:spPr>
          <a:xfrm>
            <a:off x="4624813"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2" name="Picture Placeholder 21"/>
          <p:cNvSpPr>
            <a:spLocks noGrp="1"/>
          </p:cNvSpPr>
          <p:nvPr>
            <p:ph type="pic" sz="quarter" idx="15" hasCustomPrompt="1"/>
          </p:nvPr>
        </p:nvSpPr>
        <p:spPr>
          <a:xfrm>
            <a:off x="6131804"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3" name="Picture Placeholder 21"/>
          <p:cNvSpPr>
            <a:spLocks noGrp="1"/>
          </p:cNvSpPr>
          <p:nvPr>
            <p:ph type="pic" sz="quarter" idx="16" hasCustomPrompt="1"/>
          </p:nvPr>
        </p:nvSpPr>
        <p:spPr>
          <a:xfrm>
            <a:off x="7638199" y="4463852"/>
            <a:ext cx="1400175" cy="1400175"/>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4" name="Content Placeholder 36"/>
          <p:cNvSpPr>
            <a:spLocks noGrp="1"/>
          </p:cNvSpPr>
          <p:nvPr>
            <p:ph sz="quarter" idx="25" hasCustomPrompt="1"/>
          </p:nvPr>
        </p:nvSpPr>
        <p:spPr>
          <a:xfrm>
            <a:off x="106363"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5" name="Content Placeholder 36"/>
          <p:cNvSpPr>
            <a:spLocks noGrp="1"/>
          </p:cNvSpPr>
          <p:nvPr>
            <p:ph sz="quarter" idx="26" hasCustomPrompt="1"/>
          </p:nvPr>
        </p:nvSpPr>
        <p:spPr>
          <a:xfrm>
            <a:off x="1612022"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6" name="Content Placeholder 36"/>
          <p:cNvSpPr>
            <a:spLocks noGrp="1"/>
          </p:cNvSpPr>
          <p:nvPr>
            <p:ph sz="quarter" idx="27" hasCustomPrompt="1"/>
          </p:nvPr>
        </p:nvSpPr>
        <p:spPr>
          <a:xfrm>
            <a:off x="3118417"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7" name="Content Placeholder 36"/>
          <p:cNvSpPr>
            <a:spLocks noGrp="1"/>
          </p:cNvSpPr>
          <p:nvPr>
            <p:ph sz="quarter" idx="28" hasCustomPrompt="1"/>
          </p:nvPr>
        </p:nvSpPr>
        <p:spPr>
          <a:xfrm>
            <a:off x="4625606" y="5959930"/>
            <a:ext cx="1400175"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8" name="Content Placeholder 36"/>
          <p:cNvSpPr>
            <a:spLocks noGrp="1"/>
          </p:cNvSpPr>
          <p:nvPr>
            <p:ph sz="quarter" idx="29" hasCustomPrompt="1"/>
          </p:nvPr>
        </p:nvSpPr>
        <p:spPr>
          <a:xfrm>
            <a:off x="6131804" y="595993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39" name="Content Placeholder 36"/>
          <p:cNvSpPr>
            <a:spLocks noGrp="1"/>
          </p:cNvSpPr>
          <p:nvPr>
            <p:ph sz="quarter" idx="30" hasCustomPrompt="1"/>
          </p:nvPr>
        </p:nvSpPr>
        <p:spPr>
          <a:xfrm>
            <a:off x="7655355" y="5959930"/>
            <a:ext cx="1400175" cy="307777"/>
          </a:xfrm>
        </p:spPr>
        <p:txBody>
          <a:bodyPr/>
          <a:lstStyle>
            <a:lvl1pPr marL="0" indent="0" algn="ctr">
              <a:buFontTx/>
              <a:buNone/>
              <a:defRPr sz="14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0" name="Content Placeholder 36"/>
          <p:cNvSpPr>
            <a:spLocks noGrp="1"/>
          </p:cNvSpPr>
          <p:nvPr>
            <p:ph sz="quarter" idx="31" hasCustomPrompt="1"/>
          </p:nvPr>
        </p:nvSpPr>
        <p:spPr>
          <a:xfrm>
            <a:off x="5324900" y="3846709"/>
            <a:ext cx="3361900" cy="276999"/>
          </a:xfrm>
        </p:spPr>
        <p:txBody>
          <a:bodyPr/>
          <a:lstStyle>
            <a:lvl1pPr marL="0" indent="0" algn="ctr">
              <a:buFontTx/>
              <a:buNone/>
              <a:defRPr sz="1200" b="0" i="0">
                <a:latin typeface="Helvetica Light"/>
                <a:cs typeface="Helvetica Light"/>
              </a:defRPr>
            </a:lvl1pPr>
            <a:lvl2pPr marL="457200" indent="0">
              <a:buFontTx/>
              <a:buNone/>
              <a:defRPr sz="1400"/>
            </a:lvl2pPr>
            <a:lvl3pPr marL="914400" indent="0">
              <a:buFontTx/>
              <a:buNone/>
              <a:defRPr sz="1400"/>
            </a:lvl3pPr>
            <a:lvl4pPr marL="1371600" indent="0">
              <a:buFontTx/>
              <a:buNone/>
              <a:defRPr sz="1400"/>
            </a:lvl4pPr>
            <a:lvl5pPr marL="1828800" indent="0">
              <a:buFontTx/>
              <a:buNone/>
              <a:defRPr sz="1400"/>
            </a:lvl5pPr>
          </a:lstStyle>
          <a:p>
            <a:pPr lvl="0"/>
            <a:r>
              <a:rPr lang="en-US" dirty="0" smtClean="0"/>
              <a:t>Caption</a:t>
            </a:r>
            <a:endParaRPr lang="en-US" dirty="0"/>
          </a:p>
        </p:txBody>
      </p:sp>
      <p:sp>
        <p:nvSpPr>
          <p:cNvPr id="45" name="Picture Placeholder 21"/>
          <p:cNvSpPr>
            <a:spLocks noGrp="1"/>
          </p:cNvSpPr>
          <p:nvPr>
            <p:ph type="pic" sz="quarter" idx="23" hasCustomPrompt="1"/>
          </p:nvPr>
        </p:nvSpPr>
        <p:spPr>
          <a:xfrm>
            <a:off x="5324900" y="519115"/>
            <a:ext cx="3361900" cy="3221612"/>
          </a:xfrm>
          <a:prstGeom prst="rect">
            <a:avLst/>
          </a:prstGeom>
          <a:ln w="12700" cmpd="sng">
            <a:solidFill>
              <a:srgbClr val="FFFFFF"/>
            </a:solidFill>
          </a:ln>
          <a:effectLst/>
        </p:spPr>
        <p:txBody>
          <a:bodyPr anchor="ctr">
            <a:normAutofit/>
          </a:bodyPr>
          <a:lstStyle>
            <a:lvl1pPr marL="0" indent="0" algn="ctr">
              <a:buNone/>
              <a:defRPr sz="2000">
                <a:latin typeface="Helvetica"/>
                <a:cs typeface="Helvetica"/>
              </a:defRPr>
            </a:lvl1pPr>
          </a:lstStyle>
          <a:p>
            <a:r>
              <a:rPr lang="en-US" dirty="0" smtClean="0"/>
              <a:t>Picture</a:t>
            </a:r>
            <a:endParaRPr lang="en-US" dirty="0"/>
          </a:p>
        </p:txBody>
      </p:sp>
      <p:sp>
        <p:nvSpPr>
          <p:cNvPr id="3" name="Content Placeholder 2"/>
          <p:cNvSpPr>
            <a:spLocks noGrp="1"/>
          </p:cNvSpPr>
          <p:nvPr>
            <p:ph sz="quarter" idx="32"/>
          </p:nvPr>
        </p:nvSpPr>
        <p:spPr>
          <a:xfrm>
            <a:off x="337820" y="517363"/>
            <a:ext cx="4460875" cy="1354217"/>
          </a:xfrm>
        </p:spPr>
        <p:txBody>
          <a:bodyPr/>
          <a:lstStyle>
            <a:lvl5pPr marL="1828800" indent="0">
              <a:buNone/>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25"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26"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Tree>
    <p:extLst>
      <p:ext uri="{BB962C8B-B14F-4D97-AF65-F5344CB8AC3E}">
        <p14:creationId xmlns:p14="http://schemas.microsoft.com/office/powerpoint/2010/main" val="2077210151"/>
      </p:ext>
    </p:extLst>
  </p:cSld>
  <p:clrMapOvr>
    <a:masterClrMapping/>
  </p:clrMapOvr>
  <p:timing>
    <p:tnLst>
      <p:par>
        <p:cTn id="1" dur="indefinite" restart="never" nodeType="tmRoot"/>
      </p:par>
    </p:tn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AFRC Blank_Skyline">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FFFFFF"/>
                </a:solidFill>
                <a:latin typeface="Helvetica"/>
                <a:cs typeface="Helvetica"/>
              </a:defRPr>
            </a:lvl1pPr>
          </a:lstStyle>
          <a:p>
            <a:fld id="{951609CC-B4C0-EB48-8A97-5DEC2430C126}" type="slidenum">
              <a:rPr lang="en-US" smtClean="0"/>
              <a:pPr/>
              <a:t>‹#›</a:t>
            </a:fld>
            <a:endParaRPr lang="en-US" dirty="0"/>
          </a:p>
        </p:txBody>
      </p:sp>
      <p:sp>
        <p:nvSpPr>
          <p:cNvPr id="11"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FFFFFF"/>
                </a:solidFill>
                <a:latin typeface="Helvetica"/>
                <a:cs typeface="Helvetica"/>
              </a:defRPr>
            </a:lvl1pPr>
          </a:lstStyle>
          <a:p>
            <a:endParaRPr lang="en-US" dirty="0"/>
          </a:p>
        </p:txBody>
      </p:sp>
    </p:spTree>
    <p:extLst>
      <p:ext uri="{BB962C8B-B14F-4D97-AF65-F5344CB8AC3E}">
        <p14:creationId xmlns:p14="http://schemas.microsoft.com/office/powerpoint/2010/main" val="2639834829"/>
      </p:ext>
    </p:extLst>
  </p:cSld>
  <p:clrMapOvr>
    <a:masterClrMapping/>
  </p:clrMapOvr>
  <p:timing>
    <p:tnLst>
      <p:par>
        <p:cTn id="1" dur="indefinite" restart="never" nodeType="tmRoot"/>
      </p:par>
    </p:tn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AFRC Last Pag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2028" y="0"/>
            <a:ext cx="9139943" cy="6858000"/>
          </a:xfrm>
          <a:prstGeom prst="rect">
            <a:avLst/>
          </a:prstGeom>
        </p:spPr>
      </p:pic>
      <p:pic>
        <p:nvPicPr>
          <p:cNvPr id="20" name="Picture 19" descr="Description: NASA insignia RGB"/>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3354053" y="2474964"/>
            <a:ext cx="2302131" cy="1907166"/>
          </a:xfrm>
          <a:prstGeom prst="rect">
            <a:avLst/>
          </a:prstGeom>
          <a:noFill/>
          <a:ln>
            <a:noFill/>
          </a:ln>
          <a:effectLst>
            <a:outerShdw blurRad="50800" dist="25400" dir="3600000" algn="tl" rotWithShape="0">
              <a:srgbClr val="000000">
                <a:alpha val="55000"/>
              </a:srgbClr>
            </a:outerShdw>
          </a:effectLst>
        </p:spPr>
      </p:pic>
    </p:spTree>
    <p:extLst>
      <p:ext uri="{BB962C8B-B14F-4D97-AF65-F5344CB8AC3E}">
        <p14:creationId xmlns:p14="http://schemas.microsoft.com/office/powerpoint/2010/main" val="4090968615"/>
      </p:ext>
    </p:extLst>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6" name="Picture 5" descr="Armstrong logo color.eps"/>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3347577" y="2277243"/>
            <a:ext cx="2448847" cy="2303515"/>
          </a:xfrm>
          <a:prstGeom prst="rect">
            <a:avLst/>
          </a:prstGeom>
          <a:effectLst>
            <a:outerShdw blurRad="50800" dist="25400" dir="2700000" algn="tl" rotWithShape="0">
              <a:srgbClr val="000000">
                <a:alpha val="55000"/>
              </a:srgbClr>
            </a:outerShdw>
          </a:effectLst>
        </p:spPr>
      </p:pic>
    </p:spTree>
    <p:extLst>
      <p:ext uri="{BB962C8B-B14F-4D97-AF65-F5344CB8AC3E}">
        <p14:creationId xmlns:p14="http://schemas.microsoft.com/office/powerpoint/2010/main" val="401562003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DFRC Blank_Skylin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205398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slideLayout" Target="../slideLayouts/slideLayout23.xml"/><Relationship Id="rId18" Type="http://schemas.openxmlformats.org/officeDocument/2006/relationships/slideLayout" Target="../slideLayouts/slideLayout28.xml"/><Relationship Id="rId3" Type="http://schemas.openxmlformats.org/officeDocument/2006/relationships/slideLayout" Target="../slideLayouts/slideLayout13.xml"/><Relationship Id="rId21" Type="http://schemas.openxmlformats.org/officeDocument/2006/relationships/image" Target="../media/image1.png"/><Relationship Id="rId7" Type="http://schemas.openxmlformats.org/officeDocument/2006/relationships/slideLayout" Target="../slideLayouts/slideLayout17.xml"/><Relationship Id="rId12" Type="http://schemas.openxmlformats.org/officeDocument/2006/relationships/slideLayout" Target="../slideLayouts/slideLayout22.xml"/><Relationship Id="rId17" Type="http://schemas.openxmlformats.org/officeDocument/2006/relationships/slideLayout" Target="../slideLayouts/slideLayout27.xml"/><Relationship Id="rId2" Type="http://schemas.openxmlformats.org/officeDocument/2006/relationships/slideLayout" Target="../slideLayouts/slideLayout12.xml"/><Relationship Id="rId16" Type="http://schemas.openxmlformats.org/officeDocument/2006/relationships/slideLayout" Target="../slideLayouts/slideLayout26.xml"/><Relationship Id="rId20" Type="http://schemas.openxmlformats.org/officeDocument/2006/relationships/theme" Target="../theme/theme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slideLayout" Target="../slideLayouts/slideLayout25.xml"/><Relationship Id="rId10" Type="http://schemas.openxmlformats.org/officeDocument/2006/relationships/slideLayout" Target="../slideLayouts/slideLayout20.xml"/><Relationship Id="rId19" Type="http://schemas.openxmlformats.org/officeDocument/2006/relationships/slideLayout" Target="../slideLayouts/slideLayout29.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slideLayout" Target="../slideLayouts/slideLayout24.xml"/><Relationship Id="rId22" Type="http://schemas.openxmlformats.org/officeDocument/2006/relationships/image" Target="../media/image4.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image" Target="../media/image1.png"/><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theme" Target="../theme/theme3.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slideLayout" Target="../slideLayouts/slideLayout58.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17" Type="http://schemas.openxmlformats.org/officeDocument/2006/relationships/image" Target="../media/image1.png"/><Relationship Id="rId2" Type="http://schemas.openxmlformats.org/officeDocument/2006/relationships/slideLayout" Target="../slideLayouts/slideLayout47.xml"/><Relationship Id="rId16" Type="http://schemas.openxmlformats.org/officeDocument/2006/relationships/theme" Target="../theme/theme4.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5" Type="http://schemas.openxmlformats.org/officeDocument/2006/relationships/slideLayout" Target="../slideLayouts/slideLayout6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slideLayout" Target="../slideLayouts/slideLayout5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slideLayout" Target="../slideLayouts/slideLayout73.xml"/><Relationship Id="rId18" Type="http://schemas.openxmlformats.org/officeDocument/2006/relationships/image" Target="../media/image10.png"/><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17" Type="http://schemas.openxmlformats.org/officeDocument/2006/relationships/image" Target="../media/image1.png"/><Relationship Id="rId2" Type="http://schemas.openxmlformats.org/officeDocument/2006/relationships/slideLayout" Target="../slideLayouts/slideLayout62.xml"/><Relationship Id="rId16" Type="http://schemas.openxmlformats.org/officeDocument/2006/relationships/theme" Target="../theme/theme5.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5" Type="http://schemas.openxmlformats.org/officeDocument/2006/relationships/slideLayout" Target="../slideLayouts/slideLayout7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slideLayout" Target="../slideLayouts/slideLayout7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2"/>
          <a:srcRect/>
          <a:stretch>
            <a:fillRect/>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8" name="Title Placeholder 1"/>
          <p:cNvSpPr>
            <a:spLocks noGrp="1"/>
          </p:cNvSpPr>
          <p:nvPr>
            <p:ph type="title"/>
          </p:nvPr>
        </p:nvSpPr>
        <p:spPr>
          <a:xfrm>
            <a:off x="344130" y="274638"/>
            <a:ext cx="8342670" cy="69220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9" name="Text Placeholder 2"/>
          <p:cNvSpPr>
            <a:spLocks noGrp="1"/>
          </p:cNvSpPr>
          <p:nvPr>
            <p:ph type="body" idx="1"/>
          </p:nvPr>
        </p:nvSpPr>
        <p:spPr>
          <a:xfrm>
            <a:off x="344130" y="1302774"/>
            <a:ext cx="8342670" cy="1431161"/>
          </a:xfrm>
          <a:prstGeom prst="rect">
            <a:avLst/>
          </a:prstGeom>
        </p:spPr>
        <p:txBody>
          <a:bodyPr vert="horz" wrap="square" lIns="91440" tIns="45720" rIns="91440" bIns="45720" rtlCol="0">
            <a:sp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7" name="TextBox 6"/>
          <p:cNvSpPr txBox="1"/>
          <p:nvPr/>
        </p:nvSpPr>
        <p:spPr>
          <a:xfrm>
            <a:off x="81911" y="6538455"/>
            <a:ext cx="2761226" cy="276999"/>
          </a:xfrm>
          <a:prstGeom prst="rect">
            <a:avLst/>
          </a:prstGeom>
          <a:noFill/>
        </p:spPr>
        <p:txBody>
          <a:bodyPr wrap="square" rtlCol="0">
            <a:spAutoFit/>
          </a:bodyPr>
          <a:lstStyle/>
          <a:p>
            <a:r>
              <a:rPr lang="en-US" sz="1200" dirty="0" smtClean="0">
                <a:solidFill>
                  <a:srgbClr val="4973B4"/>
                </a:solidFill>
                <a:latin typeface="Helvetica"/>
                <a:cs typeface="Helvetica"/>
              </a:rPr>
              <a:t>www.nasa.gov</a:t>
            </a:r>
            <a:endParaRPr lang="en-US" sz="1200" dirty="0">
              <a:solidFill>
                <a:srgbClr val="4973B4"/>
              </a:solidFill>
              <a:latin typeface="Helvetica"/>
              <a:cs typeface="Helvetica"/>
            </a:endParaRPr>
          </a:p>
        </p:txBody>
      </p:sp>
    </p:spTree>
    <p:extLst>
      <p:ext uri="{BB962C8B-B14F-4D97-AF65-F5344CB8AC3E}">
        <p14:creationId xmlns:p14="http://schemas.microsoft.com/office/powerpoint/2010/main" val="2734082866"/>
      </p:ext>
    </p:extLst>
  </p:cSld>
  <p:clrMap bg1="lt1" tx1="dk1" bg2="lt2" tx2="dk2" accent1="accent1" accent2="accent2" accent3="accent3" accent4="accent4" accent5="accent5" accent6="accent6" hlink="hlink" folHlink="folHlink"/>
  <p:sldLayoutIdLst>
    <p:sldLayoutId id="2147483662" r:id="rId1"/>
    <p:sldLayoutId id="2147483760" r:id="rId2"/>
    <p:sldLayoutId id="2147483676" r:id="rId3"/>
    <p:sldLayoutId id="2147483699" r:id="rId4"/>
    <p:sldLayoutId id="2147483705" r:id="rId5"/>
    <p:sldLayoutId id="2147483706" r:id="rId6"/>
    <p:sldLayoutId id="2147483702" r:id="rId7"/>
    <p:sldLayoutId id="2147483704" r:id="rId8"/>
    <p:sldLayoutId id="2147483707" r:id="rId9"/>
    <p:sldLayoutId id="2147483700" r:id="rId10"/>
  </p:sldLayoutIdLst>
  <p:timing>
    <p:tnLst>
      <p:par>
        <p:cTn id="1" dur="indefinite" restart="never" nodeType="tmRoot"/>
      </p:par>
    </p:tnLst>
  </p:timing>
  <p:hf hdr="0" dt="0"/>
  <p:txStyles>
    <p:titleStyle>
      <a:lvl1pPr algn="l" defTabSz="457200" rtl="0" eaLnBrk="1" latinLnBrk="0" hangingPunct="1">
        <a:spcBef>
          <a:spcPct val="0"/>
        </a:spcBef>
        <a:buNone/>
        <a:defRPr sz="2400" b="1" i="0" kern="1200">
          <a:solidFill>
            <a:schemeClr val="tx1"/>
          </a:solidFill>
          <a:latin typeface="Helvetica"/>
          <a:ea typeface="+mj-ea"/>
          <a:cs typeface="Helvetica"/>
        </a:defRPr>
      </a:lvl1pPr>
    </p:titleStyle>
    <p:bodyStyle>
      <a:lvl1pPr marL="288925" marR="0" indent="-288925" algn="l" defTabSz="457200" rtl="0" eaLnBrk="1" fontAlgn="auto" latinLnBrk="0" hangingPunct="1">
        <a:lnSpc>
          <a:spcPct val="100000"/>
        </a:lnSpc>
        <a:spcBef>
          <a:spcPts val="0"/>
        </a:spcBef>
        <a:spcAft>
          <a:spcPts val="600"/>
        </a:spcAft>
        <a:buClrTx/>
        <a:buSzTx/>
        <a:buFont typeface="Wingdings" charset="2"/>
        <a:buChar char="§"/>
        <a:tabLst/>
        <a:defRPr sz="2200" kern="1200">
          <a:solidFill>
            <a:schemeClr val="tx1"/>
          </a:solidFill>
          <a:latin typeface="Helvetica"/>
          <a:ea typeface="+mn-ea"/>
          <a:cs typeface="Helvetica"/>
        </a:defRPr>
      </a:lvl1pPr>
      <a:lvl2pPr marL="519113" marR="0" indent="-230188" algn="l" defTabSz="457200" rtl="0" eaLnBrk="1" fontAlgn="auto" latinLnBrk="0" hangingPunct="1">
        <a:lnSpc>
          <a:spcPct val="100000"/>
        </a:lnSpc>
        <a:spcBef>
          <a:spcPts val="0"/>
        </a:spcBef>
        <a:spcAft>
          <a:spcPts val="600"/>
        </a:spcAft>
        <a:buClrTx/>
        <a:buSzTx/>
        <a:buFont typeface="Lucida Grande"/>
        <a:buChar char="›"/>
        <a:tabLst/>
        <a:defRPr sz="1800" kern="1200">
          <a:solidFill>
            <a:schemeClr val="tx1"/>
          </a:solidFill>
          <a:latin typeface="Helvetica"/>
          <a:ea typeface="+mn-ea"/>
          <a:cs typeface="Helvetica"/>
        </a:defRPr>
      </a:lvl2pPr>
      <a:lvl3pPr marL="738188" marR="0" indent="-219075" algn="l" defTabSz="457200" rtl="0" eaLnBrk="1" fontAlgn="auto" latinLnBrk="0" hangingPunct="1">
        <a:lnSpc>
          <a:spcPct val="100000"/>
        </a:lnSpc>
        <a:spcBef>
          <a:spcPts val="0"/>
        </a:spcBef>
        <a:spcAft>
          <a:spcPts val="600"/>
        </a:spcAft>
        <a:buClrTx/>
        <a:buSzTx/>
        <a:buFont typeface="Wingdings" charset="2"/>
        <a:buChar char="§"/>
        <a:tabLst/>
        <a:defRPr sz="1600" kern="1200">
          <a:solidFill>
            <a:schemeClr val="tx1"/>
          </a:solidFill>
          <a:latin typeface="Helvetica"/>
          <a:ea typeface="+mn-ea"/>
          <a:cs typeface="Helvetica"/>
        </a:defRPr>
      </a:lvl3pPr>
      <a:lvl4pPr marL="969963" marR="0" indent="-231775" algn="l" defTabSz="457200" rtl="0" eaLnBrk="1" fontAlgn="auto" latinLnBrk="0" hangingPunct="1">
        <a:lnSpc>
          <a:spcPct val="100000"/>
        </a:lnSpc>
        <a:spcBef>
          <a:spcPts val="0"/>
        </a:spcBef>
        <a:spcAft>
          <a:spcPts val="600"/>
        </a:spcAft>
        <a:buClrTx/>
        <a:buSzTx/>
        <a:buFont typeface="Lucida Grande"/>
        <a:buChar char="»"/>
        <a:tabLst/>
        <a:defRPr sz="1600" kern="1200">
          <a:solidFill>
            <a:schemeClr val="tx1"/>
          </a:solidFill>
          <a:latin typeface="Helvetica"/>
          <a:ea typeface="+mn-ea"/>
          <a:cs typeface="Helvetica"/>
        </a:defRPr>
      </a:lvl4pPr>
      <a:lvl5pPr marL="2057400" marR="0" indent="-228600" algn="l" defTabSz="457200" rtl="0" eaLnBrk="1" fontAlgn="auto" latinLnBrk="0" hangingPunct="1">
        <a:lnSpc>
          <a:spcPct val="100000"/>
        </a:lnSpc>
        <a:spcBef>
          <a:spcPct val="20000"/>
        </a:spcBef>
        <a:spcAft>
          <a:spcPts val="0"/>
        </a:spcAft>
        <a:buClrTx/>
        <a:buSzTx/>
        <a:buFont typeface="Lucida Grande"/>
        <a:buChar char="–"/>
        <a:tabLst/>
        <a:defRPr sz="2400" kern="1200">
          <a:solidFill>
            <a:schemeClr val="tx1"/>
          </a:solidFill>
          <a:latin typeface="Helvetica"/>
          <a:ea typeface="+mn-ea"/>
          <a:cs typeface="Helvetica"/>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srcRect/>
          <a:stretch>
            <a:fillRect/>
          </a:stretch>
        </a:blipFill>
        <a:effectLst/>
      </p:bgPr>
    </p:bg>
    <p:spTree>
      <p:nvGrpSpPr>
        <p:cNvPr id="1" name=""/>
        <p:cNvGrpSpPr/>
        <p:nvPr/>
      </p:nvGrpSpPr>
      <p:grpSpPr>
        <a:xfrm>
          <a:off x="0" y="0"/>
          <a:ext cx="0" cy="0"/>
          <a:chOff x="0" y="0"/>
          <a:chExt cx="0" cy="0"/>
        </a:xfrm>
      </p:grpSpPr>
      <p:sp>
        <p:nvSpPr>
          <p:cNvPr id="8" name="Title Placeholder 1"/>
          <p:cNvSpPr>
            <a:spLocks noGrp="1"/>
          </p:cNvSpPr>
          <p:nvPr>
            <p:ph type="title"/>
          </p:nvPr>
        </p:nvSpPr>
        <p:spPr>
          <a:xfrm>
            <a:off x="344130" y="274638"/>
            <a:ext cx="8342670" cy="441391"/>
          </a:xfrm>
          <a:prstGeom prst="rect">
            <a:avLst/>
          </a:prstGeom>
        </p:spPr>
        <p:txBody>
          <a:bodyPr vert="horz" lIns="91440" tIns="45720" rIns="91440" bIns="45720" rtlCol="0" anchor="t" anchorCtr="0">
            <a:normAutofit/>
          </a:bodyPr>
          <a:lstStyle/>
          <a:p>
            <a:r>
              <a:rPr lang="en-US" dirty="0" smtClean="0"/>
              <a:t>Click to edit Master title style</a:t>
            </a:r>
            <a:endParaRPr lang="en-US" dirty="0"/>
          </a:p>
        </p:txBody>
      </p:sp>
      <p:sp>
        <p:nvSpPr>
          <p:cNvPr id="9" name="Text Placeholder 2"/>
          <p:cNvSpPr>
            <a:spLocks noGrp="1"/>
          </p:cNvSpPr>
          <p:nvPr>
            <p:ph type="body" idx="1"/>
          </p:nvPr>
        </p:nvSpPr>
        <p:spPr>
          <a:xfrm>
            <a:off x="344130" y="910985"/>
            <a:ext cx="8342670" cy="1431161"/>
          </a:xfrm>
          <a:prstGeom prst="rect">
            <a:avLst/>
          </a:prstGeom>
        </p:spPr>
        <p:txBody>
          <a:bodyPr vert="horz" wrap="square" lIns="91440" tIns="45720" rIns="91440" bIns="45720" rtlCol="0">
            <a:sp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7" name="TextBox 6"/>
          <p:cNvSpPr txBox="1"/>
          <p:nvPr/>
        </p:nvSpPr>
        <p:spPr>
          <a:xfrm>
            <a:off x="36506" y="6675031"/>
            <a:ext cx="1987724" cy="138499"/>
          </a:xfrm>
          <a:prstGeom prst="rect">
            <a:avLst/>
          </a:prstGeom>
          <a:noFill/>
        </p:spPr>
        <p:txBody>
          <a:bodyPr wrap="none" lIns="0" tIns="0" rIns="0" bIns="0" rtlCol="0">
            <a:spAutoFit/>
          </a:bodyPr>
          <a:lstStyle/>
          <a:p>
            <a:r>
              <a:rPr lang="en-US" sz="900" i="0" baseline="0" dirty="0" smtClean="0">
                <a:solidFill>
                  <a:srgbClr val="4973B4"/>
                </a:solidFill>
                <a:latin typeface="Helvetica" panose="020B0604020202020204" pitchFamily="34" charset="0"/>
                <a:cs typeface="Helvetica" panose="020B0604020202020204" pitchFamily="34" charset="0"/>
              </a:rPr>
              <a:t>Understanding Radiation Thermometry</a:t>
            </a:r>
            <a:endParaRPr lang="en-US" sz="900" i="0" dirty="0">
              <a:solidFill>
                <a:srgbClr val="4973B4"/>
              </a:solidFill>
              <a:latin typeface="Helvetica" panose="020B0604020202020204" pitchFamily="34" charset="0"/>
              <a:cs typeface="Helvetica" panose="020B0604020202020204" pitchFamily="34" charset="0"/>
            </a:endParaRPr>
          </a:p>
        </p:txBody>
      </p:sp>
      <p:sp>
        <p:nvSpPr>
          <p:cNvPr id="10" name="Line 7"/>
          <p:cNvSpPr>
            <a:spLocks noChangeShapeType="1"/>
          </p:cNvSpPr>
          <p:nvPr userDrawn="1"/>
        </p:nvSpPr>
        <p:spPr bwMode="auto">
          <a:xfrm flipV="1">
            <a:off x="0" y="6644514"/>
            <a:ext cx="9144000" cy="1588"/>
          </a:xfrm>
          <a:prstGeom prst="line">
            <a:avLst/>
          </a:prstGeom>
          <a:noFill/>
          <a:ln w="15875">
            <a:solidFill>
              <a:srgbClr val="4973B4"/>
            </a:solidFill>
            <a:round/>
            <a:headEnd/>
            <a:tailEnd/>
          </a:ln>
          <a:extLst>
            <a:ext uri="{909E8E84-426E-40DD-AFC4-6F175D3DCCD1}">
              <a14:hiddenFill xmlns:a14="http://schemas.microsoft.com/office/drawing/2010/main">
                <a:noFill/>
              </a14:hiddenFill>
            </a:ext>
          </a:extLst>
        </p:spPr>
        <p:txBody>
          <a:bodyPr wrap="none" lIns="0" tIns="0" rIns="0" bIns="0" anchor="ctr">
            <a:spAutoFit/>
          </a:bodyPr>
          <a:lstStyle/>
          <a:p>
            <a:endParaRPr lang="en-US" sz="900" i="0" dirty="0">
              <a:latin typeface="Helvetica" panose="020B0604020202020204" pitchFamily="34" charset="0"/>
              <a:cs typeface="Helvetica" panose="020B0604020202020204" pitchFamily="34" charset="0"/>
            </a:endParaRPr>
          </a:p>
        </p:txBody>
      </p:sp>
      <p:sp>
        <p:nvSpPr>
          <p:cNvPr id="12" name="Text Box 9"/>
          <p:cNvSpPr txBox="1">
            <a:spLocks noChangeArrowheads="1"/>
          </p:cNvSpPr>
          <p:nvPr userDrawn="1"/>
        </p:nvSpPr>
        <p:spPr bwMode="auto">
          <a:xfrm>
            <a:off x="8968794" y="6675031"/>
            <a:ext cx="141064" cy="138499"/>
          </a:xfrm>
          <a:prstGeom prst="rect">
            <a:avLst/>
          </a:prstGeom>
          <a:noFill/>
          <a:ln w="12700">
            <a:noFill/>
            <a:miter lim="800000"/>
            <a:headEnd/>
            <a:tailEnd/>
          </a:ln>
          <a:effectLst/>
        </p:spPr>
        <p:txBody>
          <a:bodyPr wrap="none" lIns="0" tIns="0" rIns="0" bIns="0">
            <a:spAutoFit/>
          </a:bodyPr>
          <a:lstStyle>
            <a:lvl1pPr eaLnBrk="0" hangingPunct="0">
              <a:defRPr sz="1200">
                <a:solidFill>
                  <a:schemeClr val="tx2"/>
                </a:solidFill>
                <a:latin typeface="Times New Roman" panose="02020603050405020304" pitchFamily="18" charset="0"/>
                <a:ea typeface="MS PGothic" panose="020B0600070205080204" pitchFamily="34" charset="-128"/>
              </a:defRPr>
            </a:lvl1pPr>
            <a:lvl2pPr marL="742950" indent="-285750" eaLnBrk="0" hangingPunct="0">
              <a:defRPr sz="1200">
                <a:solidFill>
                  <a:schemeClr val="tx2"/>
                </a:solidFill>
                <a:latin typeface="Times New Roman" panose="02020603050405020304" pitchFamily="18" charset="0"/>
                <a:ea typeface="MS PGothic" panose="020B0600070205080204" pitchFamily="34" charset="-128"/>
              </a:defRPr>
            </a:lvl2pPr>
            <a:lvl3pPr marL="1143000" indent="-228600" eaLnBrk="0" hangingPunct="0">
              <a:defRPr sz="1200">
                <a:solidFill>
                  <a:schemeClr val="tx2"/>
                </a:solidFill>
                <a:latin typeface="Times New Roman" panose="02020603050405020304" pitchFamily="18" charset="0"/>
                <a:ea typeface="MS PGothic" panose="020B0600070205080204" pitchFamily="34" charset="-128"/>
              </a:defRPr>
            </a:lvl3pPr>
            <a:lvl4pPr marL="1600200" indent="-228600" eaLnBrk="0" hangingPunct="0">
              <a:defRPr sz="1200">
                <a:solidFill>
                  <a:schemeClr val="tx2"/>
                </a:solidFill>
                <a:latin typeface="Times New Roman" panose="02020603050405020304" pitchFamily="18" charset="0"/>
                <a:ea typeface="MS PGothic" panose="020B0600070205080204" pitchFamily="34" charset="-128"/>
              </a:defRPr>
            </a:lvl4pPr>
            <a:lvl5pPr marL="2057400" indent="-228600" eaLnBrk="0" hangingPunct="0">
              <a:defRPr sz="1200">
                <a:solidFill>
                  <a:schemeClr val="tx2"/>
                </a:solidFill>
                <a:latin typeface="Times New Roman" panose="02020603050405020304" pitchFamily="18" charset="0"/>
                <a:ea typeface="MS PGothic" panose="020B0600070205080204" pitchFamily="34" charset="-128"/>
              </a:defRPr>
            </a:lvl5pPr>
            <a:lvl6pPr marL="2514600" indent="-228600" eaLnBrk="0" fontAlgn="base" hangingPunct="0">
              <a:spcBef>
                <a:spcPct val="50000"/>
              </a:spcBef>
              <a:spcAft>
                <a:spcPct val="0"/>
              </a:spcAft>
              <a:buChar char="•"/>
              <a:defRPr sz="1200">
                <a:solidFill>
                  <a:schemeClr val="tx2"/>
                </a:solidFill>
                <a:latin typeface="Times New Roman" panose="02020603050405020304" pitchFamily="18" charset="0"/>
                <a:ea typeface="MS PGothic" panose="020B0600070205080204" pitchFamily="34" charset="-128"/>
              </a:defRPr>
            </a:lvl6pPr>
            <a:lvl7pPr marL="2971800" indent="-228600" eaLnBrk="0" fontAlgn="base" hangingPunct="0">
              <a:spcBef>
                <a:spcPct val="50000"/>
              </a:spcBef>
              <a:spcAft>
                <a:spcPct val="0"/>
              </a:spcAft>
              <a:buChar char="•"/>
              <a:defRPr sz="1200">
                <a:solidFill>
                  <a:schemeClr val="tx2"/>
                </a:solidFill>
                <a:latin typeface="Times New Roman" panose="02020603050405020304" pitchFamily="18" charset="0"/>
                <a:ea typeface="MS PGothic" panose="020B0600070205080204" pitchFamily="34" charset="-128"/>
              </a:defRPr>
            </a:lvl7pPr>
            <a:lvl8pPr marL="3429000" indent="-228600" eaLnBrk="0" fontAlgn="base" hangingPunct="0">
              <a:spcBef>
                <a:spcPct val="50000"/>
              </a:spcBef>
              <a:spcAft>
                <a:spcPct val="0"/>
              </a:spcAft>
              <a:buChar char="•"/>
              <a:defRPr sz="1200">
                <a:solidFill>
                  <a:schemeClr val="tx2"/>
                </a:solidFill>
                <a:latin typeface="Times New Roman" panose="02020603050405020304" pitchFamily="18" charset="0"/>
                <a:ea typeface="MS PGothic" panose="020B0600070205080204" pitchFamily="34" charset="-128"/>
              </a:defRPr>
            </a:lvl8pPr>
            <a:lvl9pPr marL="3886200" indent="-228600" eaLnBrk="0" fontAlgn="base" hangingPunct="0">
              <a:spcBef>
                <a:spcPct val="50000"/>
              </a:spcBef>
              <a:spcAft>
                <a:spcPct val="0"/>
              </a:spcAft>
              <a:buChar char="•"/>
              <a:defRPr sz="1200">
                <a:solidFill>
                  <a:schemeClr val="tx2"/>
                </a:solidFill>
                <a:latin typeface="Times New Roman" panose="02020603050405020304" pitchFamily="18" charset="0"/>
                <a:ea typeface="MS PGothic" panose="020B0600070205080204" pitchFamily="34" charset="-128"/>
              </a:defRPr>
            </a:lvl9pPr>
          </a:lstStyle>
          <a:p>
            <a:pPr algn="r">
              <a:spcBef>
                <a:spcPct val="0"/>
              </a:spcBef>
              <a:buFontTx/>
              <a:buNone/>
            </a:pPr>
            <a:fld id="{D10194B8-52A4-4881-9F21-D7E9116500AE}" type="slidenum">
              <a:rPr lang="en-US" altLang="en-US" sz="900" i="0">
                <a:solidFill>
                  <a:srgbClr val="4973B4"/>
                </a:solidFill>
                <a:latin typeface="Helvetica" panose="020B0604020202020204" pitchFamily="34" charset="0"/>
                <a:cs typeface="Helvetica" panose="020B0604020202020204" pitchFamily="34" charset="0"/>
              </a:rPr>
              <a:pPr algn="r">
                <a:spcBef>
                  <a:spcPct val="0"/>
                </a:spcBef>
                <a:buFontTx/>
                <a:buNone/>
              </a:pPr>
              <a:t>‹#›</a:t>
            </a:fld>
            <a:endParaRPr lang="en-US" altLang="en-US" sz="900" i="0" dirty="0">
              <a:solidFill>
                <a:srgbClr val="4973B4"/>
              </a:solidFill>
              <a:latin typeface="Helvetica" panose="020B0604020202020204" pitchFamily="34" charset="0"/>
              <a:cs typeface="Helvetica" panose="020B0604020202020204" pitchFamily="34" charset="0"/>
            </a:endParaRPr>
          </a:p>
        </p:txBody>
      </p:sp>
      <p:sp>
        <p:nvSpPr>
          <p:cNvPr id="15" name="TextBox 14"/>
          <p:cNvSpPr txBox="1"/>
          <p:nvPr userDrawn="1"/>
        </p:nvSpPr>
        <p:spPr>
          <a:xfrm>
            <a:off x="4112449" y="6675031"/>
            <a:ext cx="512961" cy="138499"/>
          </a:xfrm>
          <a:prstGeom prst="rect">
            <a:avLst/>
          </a:prstGeom>
          <a:noFill/>
        </p:spPr>
        <p:txBody>
          <a:bodyPr wrap="none" lIns="0" tIns="0" rIns="0" bIns="0" rtlCol="0">
            <a:spAutoFit/>
          </a:bodyPr>
          <a:lstStyle/>
          <a:p>
            <a:r>
              <a:rPr lang="en-US" sz="900" i="0" baseline="0" dirty="0" smtClean="0">
                <a:solidFill>
                  <a:srgbClr val="4973B4"/>
                </a:solidFill>
                <a:latin typeface="Helvetica" panose="020B0604020202020204" pitchFamily="34" charset="0"/>
                <a:cs typeface="Helvetica" panose="020B0604020202020204" pitchFamily="34" charset="0"/>
              </a:rPr>
              <a:t>Tim Risch</a:t>
            </a:r>
            <a:endParaRPr lang="en-US" sz="900" i="0" dirty="0">
              <a:solidFill>
                <a:srgbClr val="4973B4"/>
              </a:solidFill>
              <a:latin typeface="Helvetica" panose="020B0604020202020204" pitchFamily="34" charset="0"/>
              <a:cs typeface="Helvetica" panose="020B0604020202020204" pitchFamily="34" charset="0"/>
            </a:endParaRPr>
          </a:p>
        </p:txBody>
      </p:sp>
      <p:pic>
        <p:nvPicPr>
          <p:cNvPr id="16" name="Picture 15" descr="Description: NASA insignia RGB"/>
          <p:cNvPicPr/>
          <p:nvPr userDrawn="1"/>
        </p:nvPicPr>
        <p:blipFill>
          <a:blip r:embed="rId22" cstate="print">
            <a:extLst>
              <a:ext uri="{28A0092B-C50C-407E-A947-70E740481C1C}">
                <a14:useLocalDpi xmlns:a14="http://schemas.microsoft.com/office/drawing/2010/main"/>
              </a:ext>
            </a:extLst>
          </a:blip>
          <a:srcRect/>
          <a:stretch>
            <a:fillRect/>
          </a:stretch>
        </p:blipFill>
        <p:spPr bwMode="auto">
          <a:xfrm>
            <a:off x="8279242" y="85560"/>
            <a:ext cx="799465" cy="662305"/>
          </a:xfrm>
          <a:prstGeom prst="rect">
            <a:avLst/>
          </a:prstGeom>
          <a:noFill/>
          <a:ln>
            <a:noFill/>
          </a:ln>
        </p:spPr>
      </p:pic>
    </p:spTree>
    <p:extLst>
      <p:ext uri="{BB962C8B-B14F-4D97-AF65-F5344CB8AC3E}">
        <p14:creationId xmlns:p14="http://schemas.microsoft.com/office/powerpoint/2010/main" val="803057435"/>
      </p:ext>
    </p:extLst>
  </p:cSld>
  <p:clrMap bg1="lt1" tx1="dk1" bg2="lt2" tx2="dk2" accent1="accent1" accent2="accent2" accent3="accent3" accent4="accent4" accent5="accent5" accent6="accent6" hlink="hlink" folHlink="folHlink"/>
  <p:sldLayoutIdLst>
    <p:sldLayoutId id="2147483666" r:id="rId1"/>
    <p:sldLayoutId id="2147483684" r:id="rId2"/>
    <p:sldLayoutId id="2147483741" r:id="rId3"/>
    <p:sldLayoutId id="2147483680" r:id="rId4"/>
    <p:sldLayoutId id="2147483687" r:id="rId5"/>
    <p:sldLayoutId id="2147483665" r:id="rId6"/>
    <p:sldLayoutId id="2147483670" r:id="rId7"/>
    <p:sldLayoutId id="2147483671" r:id="rId8"/>
    <p:sldLayoutId id="2147483672" r:id="rId9"/>
    <p:sldLayoutId id="2147483678" r:id="rId10"/>
    <p:sldLayoutId id="2147483682" r:id="rId11"/>
    <p:sldLayoutId id="2147483679" r:id="rId12"/>
    <p:sldLayoutId id="2147483681" r:id="rId13"/>
    <p:sldLayoutId id="2147483673" r:id="rId14"/>
    <p:sldLayoutId id="2147483669" r:id="rId15"/>
    <p:sldLayoutId id="2147483703" r:id="rId16"/>
    <p:sldLayoutId id="2147483675" r:id="rId17"/>
    <p:sldLayoutId id="2147483762" r:id="rId18"/>
    <p:sldLayoutId id="2147483763" r:id="rId19"/>
  </p:sldLayoutIdLst>
  <p:timing>
    <p:tnLst>
      <p:par>
        <p:cTn id="1" dur="indefinite" restart="never" nodeType="tmRoot"/>
      </p:par>
    </p:tnLst>
  </p:timing>
  <p:hf hdr="0" dt="0"/>
  <p:txStyles>
    <p:titleStyle>
      <a:lvl1pPr algn="l" defTabSz="457200" rtl="0" eaLnBrk="1" latinLnBrk="0" hangingPunct="1">
        <a:spcBef>
          <a:spcPct val="0"/>
        </a:spcBef>
        <a:buNone/>
        <a:defRPr sz="2200" b="1" i="0" kern="1200">
          <a:solidFill>
            <a:schemeClr val="tx1"/>
          </a:solidFill>
          <a:latin typeface="Helvetica"/>
          <a:ea typeface="+mj-ea"/>
          <a:cs typeface="Helvetica"/>
        </a:defRPr>
      </a:lvl1pPr>
    </p:titleStyle>
    <p:bodyStyle>
      <a:lvl1pPr marL="288925" marR="0" indent="-288925" algn="l" defTabSz="457200" rtl="0" eaLnBrk="1" fontAlgn="auto" latinLnBrk="0" hangingPunct="1">
        <a:lnSpc>
          <a:spcPct val="100000"/>
        </a:lnSpc>
        <a:spcBef>
          <a:spcPts val="0"/>
        </a:spcBef>
        <a:spcAft>
          <a:spcPts val="600"/>
        </a:spcAft>
        <a:buClrTx/>
        <a:buSzTx/>
        <a:buFont typeface="Wingdings" charset="2"/>
        <a:buChar char="§"/>
        <a:tabLst/>
        <a:defRPr sz="2000" kern="1200">
          <a:solidFill>
            <a:schemeClr val="tx1"/>
          </a:solidFill>
          <a:latin typeface="Helvetica"/>
          <a:ea typeface="+mn-ea"/>
          <a:cs typeface="Helvetica"/>
        </a:defRPr>
      </a:lvl1pPr>
      <a:lvl2pPr marL="519113" marR="0" indent="-230188" algn="l" defTabSz="457200" rtl="0" eaLnBrk="1" fontAlgn="auto" latinLnBrk="0" hangingPunct="1">
        <a:lnSpc>
          <a:spcPct val="100000"/>
        </a:lnSpc>
        <a:spcBef>
          <a:spcPts val="0"/>
        </a:spcBef>
        <a:spcAft>
          <a:spcPts val="600"/>
        </a:spcAft>
        <a:buClrTx/>
        <a:buSzTx/>
        <a:buFont typeface="Lucida Grande"/>
        <a:buChar char="›"/>
        <a:tabLst/>
        <a:defRPr sz="1800" kern="1200">
          <a:solidFill>
            <a:schemeClr val="tx1"/>
          </a:solidFill>
          <a:latin typeface="Helvetica"/>
          <a:ea typeface="+mn-ea"/>
          <a:cs typeface="Helvetica"/>
        </a:defRPr>
      </a:lvl2pPr>
      <a:lvl3pPr marL="738188" marR="0" indent="-219075" algn="l" defTabSz="457200" rtl="0" eaLnBrk="1" fontAlgn="auto" latinLnBrk="0" hangingPunct="1">
        <a:lnSpc>
          <a:spcPct val="100000"/>
        </a:lnSpc>
        <a:spcBef>
          <a:spcPts val="0"/>
        </a:spcBef>
        <a:spcAft>
          <a:spcPts val="600"/>
        </a:spcAft>
        <a:buClrTx/>
        <a:buSzTx/>
        <a:buFont typeface="Wingdings" charset="2"/>
        <a:buChar char="§"/>
        <a:tabLst/>
        <a:defRPr sz="1600" kern="1200">
          <a:solidFill>
            <a:schemeClr val="tx1"/>
          </a:solidFill>
          <a:latin typeface="Helvetica"/>
          <a:ea typeface="+mn-ea"/>
          <a:cs typeface="Helvetica"/>
        </a:defRPr>
      </a:lvl3pPr>
      <a:lvl4pPr marL="969963" marR="0" indent="-231775" algn="l" defTabSz="457200" rtl="0" eaLnBrk="1" fontAlgn="auto" latinLnBrk="0" hangingPunct="1">
        <a:lnSpc>
          <a:spcPct val="100000"/>
        </a:lnSpc>
        <a:spcBef>
          <a:spcPts val="0"/>
        </a:spcBef>
        <a:spcAft>
          <a:spcPts val="600"/>
        </a:spcAft>
        <a:buClrTx/>
        <a:buSzTx/>
        <a:buFont typeface="Lucida Grande"/>
        <a:buChar char="»"/>
        <a:tabLst/>
        <a:defRPr sz="1600" kern="1200">
          <a:solidFill>
            <a:schemeClr val="tx1"/>
          </a:solidFill>
          <a:latin typeface="Helvetica"/>
          <a:ea typeface="+mn-ea"/>
          <a:cs typeface="Helvetica"/>
        </a:defRPr>
      </a:lvl4pPr>
      <a:lvl5pPr marL="2057400" marR="0" indent="-228600" algn="l" defTabSz="457200" rtl="0" eaLnBrk="1" fontAlgn="auto" latinLnBrk="0" hangingPunct="1">
        <a:lnSpc>
          <a:spcPct val="100000"/>
        </a:lnSpc>
        <a:spcBef>
          <a:spcPct val="20000"/>
        </a:spcBef>
        <a:spcAft>
          <a:spcPts val="0"/>
        </a:spcAft>
        <a:buClrTx/>
        <a:buSzTx/>
        <a:buFont typeface="Lucida Grande"/>
        <a:buChar char="–"/>
        <a:tabLst/>
        <a:defRPr sz="2400" kern="1200">
          <a:solidFill>
            <a:schemeClr val="tx1"/>
          </a:solidFill>
          <a:latin typeface="Helvetica"/>
          <a:ea typeface="+mn-ea"/>
          <a:cs typeface="Helvetica"/>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8"/>
          <a:srcRect/>
          <a:stretch>
            <a:fillRect/>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8" name="Title Placeholder 1"/>
          <p:cNvSpPr>
            <a:spLocks noGrp="1"/>
          </p:cNvSpPr>
          <p:nvPr>
            <p:ph type="title"/>
          </p:nvPr>
        </p:nvSpPr>
        <p:spPr>
          <a:xfrm>
            <a:off x="344130" y="274638"/>
            <a:ext cx="8342670" cy="441391"/>
          </a:xfrm>
          <a:prstGeom prst="rect">
            <a:avLst/>
          </a:prstGeom>
        </p:spPr>
        <p:txBody>
          <a:bodyPr vert="horz" lIns="91440" tIns="45720" rIns="91440" bIns="45720" rtlCol="0" anchor="t" anchorCtr="0">
            <a:normAutofit/>
          </a:bodyPr>
          <a:lstStyle/>
          <a:p>
            <a:r>
              <a:rPr lang="en-US" dirty="0" smtClean="0"/>
              <a:t>Click to edit Master title style</a:t>
            </a:r>
            <a:endParaRPr lang="en-US" dirty="0"/>
          </a:p>
        </p:txBody>
      </p:sp>
      <p:sp>
        <p:nvSpPr>
          <p:cNvPr id="9" name="Text Placeholder 2"/>
          <p:cNvSpPr>
            <a:spLocks noGrp="1"/>
          </p:cNvSpPr>
          <p:nvPr>
            <p:ph type="body" idx="1"/>
          </p:nvPr>
        </p:nvSpPr>
        <p:spPr>
          <a:xfrm>
            <a:off x="344130" y="910985"/>
            <a:ext cx="8342670" cy="1431161"/>
          </a:xfrm>
          <a:prstGeom prst="rect">
            <a:avLst/>
          </a:prstGeom>
        </p:spPr>
        <p:txBody>
          <a:bodyPr vert="horz" wrap="square" lIns="91440" tIns="45720" rIns="91440" bIns="45720" rtlCol="0">
            <a:sp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7" name="TextBox 6"/>
          <p:cNvSpPr txBox="1"/>
          <p:nvPr/>
        </p:nvSpPr>
        <p:spPr>
          <a:xfrm>
            <a:off x="81911" y="6538455"/>
            <a:ext cx="2761226" cy="276999"/>
          </a:xfrm>
          <a:prstGeom prst="rect">
            <a:avLst/>
          </a:prstGeom>
          <a:noFill/>
        </p:spPr>
        <p:txBody>
          <a:bodyPr wrap="square" rtlCol="0">
            <a:spAutoFit/>
          </a:bodyPr>
          <a:lstStyle/>
          <a:p>
            <a:r>
              <a:rPr lang="en-US" sz="1200" dirty="0" smtClean="0">
                <a:solidFill>
                  <a:srgbClr val="4973B4"/>
                </a:solidFill>
                <a:latin typeface="Helvetica"/>
                <a:cs typeface="Helvetica"/>
              </a:rPr>
              <a:t>Armstrong Flight</a:t>
            </a:r>
            <a:r>
              <a:rPr lang="en-US" sz="1200" baseline="0" dirty="0" smtClean="0">
                <a:solidFill>
                  <a:srgbClr val="4973B4"/>
                </a:solidFill>
                <a:latin typeface="Helvetica"/>
                <a:cs typeface="Helvetica"/>
              </a:rPr>
              <a:t> Research Center</a:t>
            </a:r>
            <a:endParaRPr lang="en-US" sz="1200" dirty="0">
              <a:solidFill>
                <a:srgbClr val="4973B4"/>
              </a:solidFill>
              <a:latin typeface="Helvetica"/>
              <a:cs typeface="Helvetica"/>
            </a:endParaRPr>
          </a:p>
        </p:txBody>
      </p:sp>
    </p:spTree>
    <p:extLst>
      <p:ext uri="{BB962C8B-B14F-4D97-AF65-F5344CB8AC3E}">
        <p14:creationId xmlns:p14="http://schemas.microsoft.com/office/powerpoint/2010/main" val="3294208673"/>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42"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2" r:id="rId13"/>
    <p:sldLayoutId id="2147483723" r:id="rId14"/>
    <p:sldLayoutId id="2147483725" r:id="rId15"/>
    <p:sldLayoutId id="2147483724" r:id="rId16"/>
  </p:sldLayoutIdLst>
  <p:timing>
    <p:tnLst>
      <p:par>
        <p:cTn id="1" dur="indefinite" restart="never" nodeType="tmRoot"/>
      </p:par>
    </p:tnLst>
  </p:timing>
  <p:hf hdr="0" dt="0"/>
  <p:txStyles>
    <p:titleStyle>
      <a:lvl1pPr algn="l" defTabSz="457200" rtl="0" eaLnBrk="1" latinLnBrk="0" hangingPunct="1">
        <a:spcBef>
          <a:spcPct val="0"/>
        </a:spcBef>
        <a:buNone/>
        <a:defRPr sz="2200" b="1" i="0" kern="1200">
          <a:solidFill>
            <a:srgbClr val="FFFFFF"/>
          </a:solidFill>
          <a:latin typeface="Helvetica"/>
          <a:ea typeface="+mj-ea"/>
          <a:cs typeface="Helvetica"/>
        </a:defRPr>
      </a:lvl1pPr>
    </p:titleStyle>
    <p:bodyStyle>
      <a:lvl1pPr marL="288925" marR="0" indent="-288925" algn="l" defTabSz="457200" rtl="0" eaLnBrk="1" fontAlgn="auto" latinLnBrk="0" hangingPunct="1">
        <a:lnSpc>
          <a:spcPct val="100000"/>
        </a:lnSpc>
        <a:spcBef>
          <a:spcPts val="0"/>
        </a:spcBef>
        <a:spcAft>
          <a:spcPts val="600"/>
        </a:spcAft>
        <a:buClrTx/>
        <a:buSzTx/>
        <a:buFont typeface="Wingdings" charset="2"/>
        <a:buChar char="§"/>
        <a:tabLst/>
        <a:defRPr sz="2000" kern="1200">
          <a:solidFill>
            <a:srgbClr val="FFFFFF"/>
          </a:solidFill>
          <a:latin typeface="Helvetica"/>
          <a:ea typeface="+mn-ea"/>
          <a:cs typeface="Helvetica"/>
        </a:defRPr>
      </a:lvl1pPr>
      <a:lvl2pPr marL="519113" marR="0" indent="-230188" algn="l" defTabSz="457200" rtl="0" eaLnBrk="1" fontAlgn="auto" latinLnBrk="0" hangingPunct="1">
        <a:lnSpc>
          <a:spcPct val="100000"/>
        </a:lnSpc>
        <a:spcBef>
          <a:spcPts val="0"/>
        </a:spcBef>
        <a:spcAft>
          <a:spcPts val="600"/>
        </a:spcAft>
        <a:buClrTx/>
        <a:buSzTx/>
        <a:buFont typeface="Lucida Grande"/>
        <a:buChar char="›"/>
        <a:tabLst/>
        <a:defRPr sz="1800" kern="1200">
          <a:solidFill>
            <a:srgbClr val="FFFFFF"/>
          </a:solidFill>
          <a:latin typeface="Helvetica"/>
          <a:ea typeface="+mn-ea"/>
          <a:cs typeface="Helvetica"/>
        </a:defRPr>
      </a:lvl2pPr>
      <a:lvl3pPr marL="738188" marR="0" indent="-219075" algn="l" defTabSz="457200" rtl="0" eaLnBrk="1" fontAlgn="auto" latinLnBrk="0" hangingPunct="1">
        <a:lnSpc>
          <a:spcPct val="100000"/>
        </a:lnSpc>
        <a:spcBef>
          <a:spcPts val="0"/>
        </a:spcBef>
        <a:spcAft>
          <a:spcPts val="600"/>
        </a:spcAft>
        <a:buClrTx/>
        <a:buSzTx/>
        <a:buFont typeface="Wingdings" charset="2"/>
        <a:buChar char="§"/>
        <a:tabLst/>
        <a:defRPr sz="1600" kern="1200">
          <a:solidFill>
            <a:srgbClr val="FFFFFF"/>
          </a:solidFill>
          <a:latin typeface="Helvetica"/>
          <a:ea typeface="+mn-ea"/>
          <a:cs typeface="Helvetica"/>
        </a:defRPr>
      </a:lvl3pPr>
      <a:lvl4pPr marL="969963" marR="0" indent="-231775" algn="l" defTabSz="457200" rtl="0" eaLnBrk="1" fontAlgn="auto" latinLnBrk="0" hangingPunct="1">
        <a:lnSpc>
          <a:spcPct val="100000"/>
        </a:lnSpc>
        <a:spcBef>
          <a:spcPts val="0"/>
        </a:spcBef>
        <a:spcAft>
          <a:spcPts val="600"/>
        </a:spcAft>
        <a:buClrTx/>
        <a:buSzTx/>
        <a:buFont typeface="Lucida Grande"/>
        <a:buChar char="»"/>
        <a:tabLst/>
        <a:defRPr sz="1600" kern="1200">
          <a:solidFill>
            <a:srgbClr val="FFFFFF"/>
          </a:solidFill>
          <a:latin typeface="Helvetica"/>
          <a:ea typeface="+mn-ea"/>
          <a:cs typeface="Helvetica"/>
        </a:defRPr>
      </a:lvl4pPr>
      <a:lvl5pPr marL="2057400" marR="0" indent="-228600" algn="l" defTabSz="457200" rtl="0" eaLnBrk="1" fontAlgn="auto" latinLnBrk="0" hangingPunct="1">
        <a:lnSpc>
          <a:spcPct val="100000"/>
        </a:lnSpc>
        <a:spcBef>
          <a:spcPct val="20000"/>
        </a:spcBef>
        <a:spcAft>
          <a:spcPts val="0"/>
        </a:spcAft>
        <a:buClrTx/>
        <a:buSzTx/>
        <a:buFont typeface="Lucida Grande"/>
        <a:buChar char="–"/>
        <a:tabLst/>
        <a:defRPr sz="2400" kern="1200">
          <a:solidFill>
            <a:schemeClr val="tx1"/>
          </a:solidFill>
          <a:latin typeface="Helvetica"/>
          <a:ea typeface="+mn-ea"/>
          <a:cs typeface="Helvetica"/>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7"/>
          <a:srcRect/>
          <a:stretch>
            <a:fillRect/>
          </a:stretch>
        </a:blip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rgbClr val="4973B4"/>
                </a:solidFill>
                <a:latin typeface="Helvetica"/>
                <a:cs typeface="Helvetica"/>
              </a:defRPr>
            </a:lvl1pPr>
          </a:lstStyle>
          <a:p>
            <a:fld id="{951609CC-B4C0-EB48-8A97-5DEC2430C126}" type="slidenum">
              <a:rPr lang="en-US" smtClean="0"/>
              <a:pPr/>
              <a:t>‹#›</a:t>
            </a:fld>
            <a:endParaRPr lang="en-US" dirty="0"/>
          </a:p>
        </p:txBody>
      </p:sp>
      <p:sp>
        <p:nvSpPr>
          <p:cNvPr id="8" name="Title Placeholder 1"/>
          <p:cNvSpPr>
            <a:spLocks noGrp="1"/>
          </p:cNvSpPr>
          <p:nvPr>
            <p:ph type="title"/>
          </p:nvPr>
        </p:nvSpPr>
        <p:spPr>
          <a:xfrm>
            <a:off x="344130" y="274638"/>
            <a:ext cx="8342670" cy="441391"/>
          </a:xfrm>
          <a:prstGeom prst="rect">
            <a:avLst/>
          </a:prstGeom>
        </p:spPr>
        <p:txBody>
          <a:bodyPr vert="horz" lIns="91440" tIns="45720" rIns="91440" bIns="45720" rtlCol="0" anchor="t" anchorCtr="0">
            <a:normAutofit/>
          </a:bodyPr>
          <a:lstStyle/>
          <a:p>
            <a:r>
              <a:rPr lang="en-US" dirty="0" smtClean="0"/>
              <a:t>Click to edit Master title style</a:t>
            </a:r>
            <a:endParaRPr lang="en-US" dirty="0"/>
          </a:p>
        </p:txBody>
      </p:sp>
      <p:sp>
        <p:nvSpPr>
          <p:cNvPr id="9" name="Text Placeholder 2"/>
          <p:cNvSpPr>
            <a:spLocks noGrp="1"/>
          </p:cNvSpPr>
          <p:nvPr>
            <p:ph type="body" idx="1"/>
          </p:nvPr>
        </p:nvSpPr>
        <p:spPr>
          <a:xfrm>
            <a:off x="344130" y="910985"/>
            <a:ext cx="8342670" cy="1431161"/>
          </a:xfrm>
          <a:prstGeom prst="rect">
            <a:avLst/>
          </a:prstGeom>
        </p:spPr>
        <p:txBody>
          <a:bodyPr vert="horz" wrap="square" lIns="91440" tIns="45720" rIns="91440" bIns="45720" rtlCol="0">
            <a:sp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rgbClr val="4973B4"/>
                </a:solidFill>
                <a:latin typeface="Helvetica"/>
                <a:cs typeface="Helvetica"/>
              </a:defRPr>
            </a:lvl1pPr>
          </a:lstStyle>
          <a:p>
            <a:endParaRPr lang="en-US" dirty="0"/>
          </a:p>
        </p:txBody>
      </p:sp>
      <p:sp>
        <p:nvSpPr>
          <p:cNvPr id="7" name="TextBox 6"/>
          <p:cNvSpPr txBox="1"/>
          <p:nvPr/>
        </p:nvSpPr>
        <p:spPr>
          <a:xfrm>
            <a:off x="81911" y="6538455"/>
            <a:ext cx="2761226" cy="276999"/>
          </a:xfrm>
          <a:prstGeom prst="rect">
            <a:avLst/>
          </a:prstGeom>
          <a:noFill/>
        </p:spPr>
        <p:txBody>
          <a:bodyPr wrap="square" rtlCol="0">
            <a:spAutoFit/>
          </a:bodyPr>
          <a:lstStyle/>
          <a:p>
            <a:r>
              <a:rPr lang="en-US" sz="1200" dirty="0" smtClean="0">
                <a:solidFill>
                  <a:srgbClr val="4973B4"/>
                </a:solidFill>
                <a:latin typeface="Helvetica"/>
                <a:cs typeface="Helvetica"/>
              </a:rPr>
              <a:t>Armstrong Flight</a:t>
            </a:r>
            <a:r>
              <a:rPr lang="en-US" sz="1200" baseline="0" dirty="0" smtClean="0">
                <a:solidFill>
                  <a:srgbClr val="4973B4"/>
                </a:solidFill>
                <a:latin typeface="Helvetica"/>
                <a:cs typeface="Helvetica"/>
              </a:rPr>
              <a:t> Research Center</a:t>
            </a:r>
            <a:endParaRPr lang="en-US" sz="1200" dirty="0">
              <a:solidFill>
                <a:srgbClr val="4973B4"/>
              </a:solidFill>
              <a:latin typeface="Helvetica"/>
              <a:cs typeface="Helvetica"/>
            </a:endParaRPr>
          </a:p>
        </p:txBody>
      </p:sp>
    </p:spTree>
    <p:extLst>
      <p:ext uri="{BB962C8B-B14F-4D97-AF65-F5344CB8AC3E}">
        <p14:creationId xmlns:p14="http://schemas.microsoft.com/office/powerpoint/2010/main" val="2714842759"/>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43"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 id="2147483739" r:id="rId14"/>
    <p:sldLayoutId id="2147483740" r:id="rId15"/>
  </p:sldLayoutIdLst>
  <p:timing>
    <p:tnLst>
      <p:par>
        <p:cTn id="1" dur="indefinite" restart="never" nodeType="tmRoot"/>
      </p:par>
    </p:tnLst>
  </p:timing>
  <p:hf hdr="0" dt="0"/>
  <p:txStyles>
    <p:titleStyle>
      <a:lvl1pPr algn="l" defTabSz="457200" rtl="0" eaLnBrk="1" latinLnBrk="0" hangingPunct="1">
        <a:spcBef>
          <a:spcPct val="0"/>
        </a:spcBef>
        <a:buNone/>
        <a:defRPr sz="2200" b="1" i="0" kern="1200">
          <a:solidFill>
            <a:srgbClr val="FFFFFF"/>
          </a:solidFill>
          <a:latin typeface="Helvetica"/>
          <a:ea typeface="+mj-ea"/>
          <a:cs typeface="Helvetica"/>
        </a:defRPr>
      </a:lvl1pPr>
    </p:titleStyle>
    <p:bodyStyle>
      <a:lvl1pPr marL="288925" marR="0" indent="-288925" algn="l" defTabSz="457200" rtl="0" eaLnBrk="1" fontAlgn="auto" latinLnBrk="0" hangingPunct="1">
        <a:lnSpc>
          <a:spcPct val="100000"/>
        </a:lnSpc>
        <a:spcBef>
          <a:spcPts val="0"/>
        </a:spcBef>
        <a:spcAft>
          <a:spcPts val="600"/>
        </a:spcAft>
        <a:buClrTx/>
        <a:buSzTx/>
        <a:buFont typeface="Wingdings" charset="2"/>
        <a:buChar char="§"/>
        <a:tabLst/>
        <a:defRPr sz="2000" kern="1200">
          <a:solidFill>
            <a:srgbClr val="FFFFFF"/>
          </a:solidFill>
          <a:latin typeface="Helvetica"/>
          <a:ea typeface="+mn-ea"/>
          <a:cs typeface="Helvetica"/>
        </a:defRPr>
      </a:lvl1pPr>
      <a:lvl2pPr marL="519113" marR="0" indent="-230188" algn="l" defTabSz="457200" rtl="0" eaLnBrk="1" fontAlgn="auto" latinLnBrk="0" hangingPunct="1">
        <a:lnSpc>
          <a:spcPct val="100000"/>
        </a:lnSpc>
        <a:spcBef>
          <a:spcPts val="0"/>
        </a:spcBef>
        <a:spcAft>
          <a:spcPts val="600"/>
        </a:spcAft>
        <a:buClrTx/>
        <a:buSzTx/>
        <a:buFont typeface="Lucida Grande"/>
        <a:buChar char="›"/>
        <a:tabLst/>
        <a:defRPr sz="1800" kern="1200">
          <a:solidFill>
            <a:srgbClr val="FFFFFF"/>
          </a:solidFill>
          <a:latin typeface="Helvetica"/>
          <a:ea typeface="+mn-ea"/>
          <a:cs typeface="Helvetica"/>
        </a:defRPr>
      </a:lvl2pPr>
      <a:lvl3pPr marL="738188" marR="0" indent="-219075" algn="l" defTabSz="457200" rtl="0" eaLnBrk="1" fontAlgn="auto" latinLnBrk="0" hangingPunct="1">
        <a:lnSpc>
          <a:spcPct val="100000"/>
        </a:lnSpc>
        <a:spcBef>
          <a:spcPts val="0"/>
        </a:spcBef>
        <a:spcAft>
          <a:spcPts val="600"/>
        </a:spcAft>
        <a:buClrTx/>
        <a:buSzTx/>
        <a:buFont typeface="Wingdings" charset="2"/>
        <a:buChar char="§"/>
        <a:tabLst/>
        <a:defRPr sz="1600" kern="1200">
          <a:solidFill>
            <a:srgbClr val="FFFFFF"/>
          </a:solidFill>
          <a:latin typeface="Helvetica"/>
          <a:ea typeface="+mn-ea"/>
          <a:cs typeface="Helvetica"/>
        </a:defRPr>
      </a:lvl3pPr>
      <a:lvl4pPr marL="969963" marR="0" indent="-231775" algn="l" defTabSz="457200" rtl="0" eaLnBrk="1" fontAlgn="auto" latinLnBrk="0" hangingPunct="1">
        <a:lnSpc>
          <a:spcPct val="100000"/>
        </a:lnSpc>
        <a:spcBef>
          <a:spcPts val="0"/>
        </a:spcBef>
        <a:spcAft>
          <a:spcPts val="600"/>
        </a:spcAft>
        <a:buClrTx/>
        <a:buSzTx/>
        <a:buFont typeface="Lucida Grande"/>
        <a:buChar char="»"/>
        <a:tabLst/>
        <a:defRPr sz="1600" kern="1200">
          <a:solidFill>
            <a:srgbClr val="FFFFFF"/>
          </a:solidFill>
          <a:latin typeface="Helvetica"/>
          <a:ea typeface="+mn-ea"/>
          <a:cs typeface="Helvetica"/>
        </a:defRPr>
      </a:lvl4pPr>
      <a:lvl5pPr marL="2057400" marR="0" indent="-228600" algn="l" defTabSz="457200" rtl="0" eaLnBrk="1" fontAlgn="auto" latinLnBrk="0" hangingPunct="1">
        <a:lnSpc>
          <a:spcPct val="100000"/>
        </a:lnSpc>
        <a:spcBef>
          <a:spcPct val="20000"/>
        </a:spcBef>
        <a:spcAft>
          <a:spcPts val="0"/>
        </a:spcAft>
        <a:buClrTx/>
        <a:buSzTx/>
        <a:buFont typeface="Lucida Grande"/>
        <a:buChar char="–"/>
        <a:tabLst/>
        <a:defRPr sz="2400" kern="1200">
          <a:solidFill>
            <a:schemeClr val="tx1"/>
          </a:solidFill>
          <a:latin typeface="Helvetica"/>
          <a:ea typeface="+mn-ea"/>
          <a:cs typeface="Helvetica"/>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7"/>
          <a:srcRect/>
          <a:stretch>
            <a:fillRect/>
          </a:stretch>
        </a:blipFill>
        <a:effectLst/>
      </p:bgPr>
    </p:bg>
    <p:spTree>
      <p:nvGrpSpPr>
        <p:cNvPr id="1" name=""/>
        <p:cNvGrpSpPr/>
        <p:nvPr/>
      </p:nvGrpSpPr>
      <p:grpSpPr>
        <a:xfrm>
          <a:off x="0" y="0"/>
          <a:ext cx="0" cy="0"/>
          <a:chOff x="0" y="0"/>
          <a:chExt cx="0" cy="0"/>
        </a:xfrm>
      </p:grpSpPr>
      <p:pic>
        <p:nvPicPr>
          <p:cNvPr id="3" name="Picture 2" descr="Mars background_NASA HQ.png"/>
          <p:cNvPicPr>
            <a:picLocks noChangeAspect="1"/>
          </p:cNvPicPr>
          <p:nvPr userDrawn="1"/>
        </p:nvPicPr>
        <p:blipFill>
          <a:blip r:embed="rId18">
            <a:extLst>
              <a:ext uri="{28A0092B-C50C-407E-A947-70E740481C1C}">
                <a14:useLocalDpi xmlns:a14="http://schemas.microsoft.com/office/drawing/2010/main"/>
              </a:ext>
            </a:extLst>
          </a:blip>
          <a:stretch>
            <a:fillRect/>
          </a:stretch>
        </p:blipFill>
        <p:spPr>
          <a:xfrm>
            <a:off x="0" y="0"/>
            <a:ext cx="9139944" cy="6858000"/>
          </a:xfrm>
          <a:prstGeom prst="rect">
            <a:avLst/>
          </a:prstGeom>
        </p:spPr>
      </p:pic>
      <p:sp>
        <p:nvSpPr>
          <p:cNvPr id="6" name="Slide Number Placeholder 5"/>
          <p:cNvSpPr>
            <a:spLocks noGrp="1"/>
          </p:cNvSpPr>
          <p:nvPr>
            <p:ph type="sldNum" sz="quarter" idx="4"/>
          </p:nvPr>
        </p:nvSpPr>
        <p:spPr>
          <a:xfrm>
            <a:off x="8331200" y="6487454"/>
            <a:ext cx="724330" cy="365125"/>
          </a:xfrm>
          <a:prstGeom prst="rect">
            <a:avLst/>
          </a:prstGeom>
        </p:spPr>
        <p:txBody>
          <a:bodyPr vert="horz" lIns="91440" tIns="45720" rIns="91440" bIns="45720" rtlCol="0" anchor="ctr"/>
          <a:lstStyle>
            <a:lvl1pPr algn="r">
              <a:defRPr sz="1200">
                <a:solidFill>
                  <a:schemeClr val="bg1"/>
                </a:solidFill>
                <a:latin typeface="Helvetica"/>
                <a:cs typeface="Helvetica"/>
              </a:defRPr>
            </a:lvl1pPr>
          </a:lstStyle>
          <a:p>
            <a:fld id="{951609CC-B4C0-EB48-8A97-5DEC2430C126}" type="slidenum">
              <a:rPr lang="en-US" smtClean="0"/>
              <a:pPr/>
              <a:t>‹#›</a:t>
            </a:fld>
            <a:endParaRPr lang="en-US" dirty="0"/>
          </a:p>
        </p:txBody>
      </p:sp>
      <p:sp>
        <p:nvSpPr>
          <p:cNvPr id="8" name="Title Placeholder 1"/>
          <p:cNvSpPr>
            <a:spLocks noGrp="1"/>
          </p:cNvSpPr>
          <p:nvPr>
            <p:ph type="title"/>
          </p:nvPr>
        </p:nvSpPr>
        <p:spPr>
          <a:xfrm>
            <a:off x="344130" y="274638"/>
            <a:ext cx="8342670" cy="441391"/>
          </a:xfrm>
          <a:prstGeom prst="rect">
            <a:avLst/>
          </a:prstGeom>
        </p:spPr>
        <p:txBody>
          <a:bodyPr vert="horz" lIns="91440" tIns="45720" rIns="91440" bIns="45720" rtlCol="0" anchor="t" anchorCtr="0">
            <a:normAutofit/>
          </a:bodyPr>
          <a:lstStyle/>
          <a:p>
            <a:r>
              <a:rPr lang="en-US" dirty="0" smtClean="0"/>
              <a:t>Click to edit Master title style</a:t>
            </a:r>
            <a:endParaRPr lang="en-US" dirty="0"/>
          </a:p>
        </p:txBody>
      </p:sp>
      <p:sp>
        <p:nvSpPr>
          <p:cNvPr id="9" name="Text Placeholder 2"/>
          <p:cNvSpPr>
            <a:spLocks noGrp="1"/>
          </p:cNvSpPr>
          <p:nvPr>
            <p:ph type="body" idx="1"/>
          </p:nvPr>
        </p:nvSpPr>
        <p:spPr>
          <a:xfrm>
            <a:off x="344130" y="910985"/>
            <a:ext cx="8342670" cy="1431161"/>
          </a:xfrm>
          <a:prstGeom prst="rect">
            <a:avLst/>
          </a:prstGeom>
        </p:spPr>
        <p:txBody>
          <a:bodyPr vert="horz" wrap="square" lIns="91440" tIns="45720" rIns="91440" bIns="45720" rtlCol="0">
            <a:sp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2" name="Footer Placeholder 1"/>
          <p:cNvSpPr>
            <a:spLocks noGrp="1"/>
          </p:cNvSpPr>
          <p:nvPr>
            <p:ph type="ftr" sz="quarter" idx="3"/>
          </p:nvPr>
        </p:nvSpPr>
        <p:spPr>
          <a:xfrm>
            <a:off x="2499360" y="6498590"/>
            <a:ext cx="6278880" cy="365125"/>
          </a:xfrm>
          <a:prstGeom prst="rect">
            <a:avLst/>
          </a:prstGeom>
        </p:spPr>
        <p:txBody>
          <a:bodyPr vert="horz" lIns="91440" tIns="45720" rIns="91440" bIns="45720" rtlCol="0" anchor="ctr"/>
          <a:lstStyle>
            <a:lvl1pPr algn="ctr">
              <a:defRPr sz="1200">
                <a:solidFill>
                  <a:schemeClr val="bg1"/>
                </a:solidFill>
                <a:latin typeface="Helvetica"/>
                <a:cs typeface="Helvetica"/>
              </a:defRPr>
            </a:lvl1pPr>
          </a:lstStyle>
          <a:p>
            <a:endParaRPr lang="en-US" dirty="0"/>
          </a:p>
        </p:txBody>
      </p:sp>
      <p:sp>
        <p:nvSpPr>
          <p:cNvPr id="7" name="TextBox 6"/>
          <p:cNvSpPr txBox="1"/>
          <p:nvPr/>
        </p:nvSpPr>
        <p:spPr>
          <a:xfrm>
            <a:off x="81911" y="6538455"/>
            <a:ext cx="2761226" cy="276999"/>
          </a:xfrm>
          <a:prstGeom prst="rect">
            <a:avLst/>
          </a:prstGeom>
          <a:noFill/>
        </p:spPr>
        <p:txBody>
          <a:bodyPr wrap="square" rtlCol="0">
            <a:spAutoFit/>
          </a:bodyPr>
          <a:lstStyle/>
          <a:p>
            <a:r>
              <a:rPr lang="en-US" sz="1200" dirty="0" smtClean="0">
                <a:solidFill>
                  <a:schemeClr val="bg1"/>
                </a:solidFill>
                <a:latin typeface="Helvetica"/>
                <a:cs typeface="Helvetica"/>
              </a:rPr>
              <a:t>Armstrong Flight</a:t>
            </a:r>
            <a:r>
              <a:rPr lang="en-US" sz="1200" baseline="0" dirty="0" smtClean="0">
                <a:solidFill>
                  <a:schemeClr val="bg1"/>
                </a:solidFill>
                <a:latin typeface="Helvetica"/>
                <a:cs typeface="Helvetica"/>
              </a:rPr>
              <a:t> Research Center</a:t>
            </a:r>
            <a:endParaRPr lang="en-US" sz="1200" dirty="0">
              <a:solidFill>
                <a:schemeClr val="bg1"/>
              </a:solidFill>
              <a:latin typeface="Helvetica"/>
              <a:cs typeface="Helvetica"/>
            </a:endParaRPr>
          </a:p>
        </p:txBody>
      </p:sp>
    </p:spTree>
    <p:extLst>
      <p:ext uri="{BB962C8B-B14F-4D97-AF65-F5344CB8AC3E}">
        <p14:creationId xmlns:p14="http://schemas.microsoft.com/office/powerpoint/2010/main" val="3148375903"/>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Lst>
  <p:timing>
    <p:tnLst>
      <p:par>
        <p:cTn id="1" dur="indefinite" restart="never" nodeType="tmRoot"/>
      </p:par>
    </p:tnLst>
  </p:timing>
  <p:hf hdr="0" dt="0"/>
  <p:txStyles>
    <p:titleStyle>
      <a:lvl1pPr algn="l" defTabSz="457200" rtl="0" eaLnBrk="1" latinLnBrk="0" hangingPunct="1">
        <a:spcBef>
          <a:spcPct val="0"/>
        </a:spcBef>
        <a:buNone/>
        <a:defRPr sz="2200" b="1" i="0" kern="1200">
          <a:solidFill>
            <a:srgbClr val="FFFFFF"/>
          </a:solidFill>
          <a:latin typeface="Helvetica"/>
          <a:ea typeface="+mj-ea"/>
          <a:cs typeface="Helvetica"/>
        </a:defRPr>
      </a:lvl1pPr>
    </p:titleStyle>
    <p:bodyStyle>
      <a:lvl1pPr marL="288925" marR="0" indent="-288925" algn="l" defTabSz="457200" rtl="0" eaLnBrk="1" fontAlgn="auto" latinLnBrk="0" hangingPunct="1">
        <a:lnSpc>
          <a:spcPct val="100000"/>
        </a:lnSpc>
        <a:spcBef>
          <a:spcPts val="0"/>
        </a:spcBef>
        <a:spcAft>
          <a:spcPts val="600"/>
        </a:spcAft>
        <a:buClrTx/>
        <a:buSzTx/>
        <a:buFont typeface="Wingdings" charset="2"/>
        <a:buChar char="§"/>
        <a:tabLst/>
        <a:defRPr sz="2000" kern="1200">
          <a:solidFill>
            <a:srgbClr val="FFFFFF"/>
          </a:solidFill>
          <a:latin typeface="Helvetica"/>
          <a:ea typeface="+mn-ea"/>
          <a:cs typeface="Helvetica"/>
        </a:defRPr>
      </a:lvl1pPr>
      <a:lvl2pPr marL="519113" marR="0" indent="-230188" algn="l" defTabSz="457200" rtl="0" eaLnBrk="1" fontAlgn="auto" latinLnBrk="0" hangingPunct="1">
        <a:lnSpc>
          <a:spcPct val="100000"/>
        </a:lnSpc>
        <a:spcBef>
          <a:spcPts val="0"/>
        </a:spcBef>
        <a:spcAft>
          <a:spcPts val="600"/>
        </a:spcAft>
        <a:buClrTx/>
        <a:buSzTx/>
        <a:buFont typeface="Lucida Grande"/>
        <a:buChar char="›"/>
        <a:tabLst/>
        <a:defRPr sz="1800" kern="1200">
          <a:solidFill>
            <a:srgbClr val="FFFFFF"/>
          </a:solidFill>
          <a:latin typeface="Helvetica"/>
          <a:ea typeface="+mn-ea"/>
          <a:cs typeface="Helvetica"/>
        </a:defRPr>
      </a:lvl2pPr>
      <a:lvl3pPr marL="738188" marR="0" indent="-219075" algn="l" defTabSz="457200" rtl="0" eaLnBrk="1" fontAlgn="auto" latinLnBrk="0" hangingPunct="1">
        <a:lnSpc>
          <a:spcPct val="100000"/>
        </a:lnSpc>
        <a:spcBef>
          <a:spcPts val="0"/>
        </a:spcBef>
        <a:spcAft>
          <a:spcPts val="600"/>
        </a:spcAft>
        <a:buClrTx/>
        <a:buSzTx/>
        <a:buFont typeface="Wingdings" charset="2"/>
        <a:buChar char="§"/>
        <a:tabLst/>
        <a:defRPr sz="1600" kern="1200">
          <a:solidFill>
            <a:srgbClr val="FFFFFF"/>
          </a:solidFill>
          <a:latin typeface="Helvetica"/>
          <a:ea typeface="+mn-ea"/>
          <a:cs typeface="Helvetica"/>
        </a:defRPr>
      </a:lvl3pPr>
      <a:lvl4pPr marL="969963" marR="0" indent="-231775" algn="l" defTabSz="457200" rtl="0" eaLnBrk="1" fontAlgn="auto" latinLnBrk="0" hangingPunct="1">
        <a:lnSpc>
          <a:spcPct val="100000"/>
        </a:lnSpc>
        <a:spcBef>
          <a:spcPts val="0"/>
        </a:spcBef>
        <a:spcAft>
          <a:spcPts val="600"/>
        </a:spcAft>
        <a:buClrTx/>
        <a:buSzTx/>
        <a:buFont typeface="Lucida Grande"/>
        <a:buChar char="»"/>
        <a:tabLst/>
        <a:defRPr sz="1600" kern="1200">
          <a:solidFill>
            <a:srgbClr val="FFFFFF"/>
          </a:solidFill>
          <a:latin typeface="Helvetica"/>
          <a:ea typeface="+mn-ea"/>
          <a:cs typeface="Helvetica"/>
        </a:defRPr>
      </a:lvl4pPr>
      <a:lvl5pPr marL="2057400" marR="0" indent="-228600" algn="l" defTabSz="457200" rtl="0" eaLnBrk="1" fontAlgn="auto" latinLnBrk="0" hangingPunct="1">
        <a:lnSpc>
          <a:spcPct val="100000"/>
        </a:lnSpc>
        <a:spcBef>
          <a:spcPct val="20000"/>
        </a:spcBef>
        <a:spcAft>
          <a:spcPts val="0"/>
        </a:spcAft>
        <a:buClrTx/>
        <a:buSzTx/>
        <a:buFont typeface="Lucida Grande"/>
        <a:buChar char="–"/>
        <a:tabLst/>
        <a:defRPr sz="2400" kern="1200">
          <a:solidFill>
            <a:schemeClr val="tx1"/>
          </a:solidFill>
          <a:latin typeface="Helvetica"/>
          <a:ea typeface="+mn-ea"/>
          <a:cs typeface="Helvetica"/>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hyperlink" Target="mailto:Timothy.K.Risch@NASA.gov" TargetMode="External"/><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29.xml"/><Relationship Id="rId5" Type="http://schemas.openxmlformats.org/officeDocument/2006/relationships/image" Target="../media/image15.png"/><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2.xml"/><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29.xml"/><Relationship Id="rId5" Type="http://schemas.openxmlformats.org/officeDocument/2006/relationships/image" Target="../media/image19.png"/><Relationship Id="rId4" Type="http://schemas.openxmlformats.org/officeDocument/2006/relationships/image" Target="../media/image18.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3" Type="http://schemas.openxmlformats.org/officeDocument/2006/relationships/image" Target="../media/image21.TIF"/><Relationship Id="rId2" Type="http://schemas.openxmlformats.org/officeDocument/2006/relationships/notesSlide" Target="../notesSlides/notesSlide20.xml"/><Relationship Id="rId1" Type="http://schemas.openxmlformats.org/officeDocument/2006/relationships/slideLayout" Target="../slideLayouts/slideLayout29.xml"/><Relationship Id="rId4" Type="http://schemas.openxmlformats.org/officeDocument/2006/relationships/image" Target="../media/image22.jpeg"/></Relationships>
</file>

<file path=ppt/slides/_rels/slide2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1.xml"/><Relationship Id="rId1" Type="http://schemas.openxmlformats.org/officeDocument/2006/relationships/slideLayout" Target="../slideLayouts/slideLayout29.xml"/><Relationship Id="rId4" Type="http://schemas.openxmlformats.org/officeDocument/2006/relationships/image" Target="../media/image24.jpeg"/></Relationships>
</file>

<file path=ppt/slides/_rels/slide22.xml.rels><?xml version="1.0" encoding="UTF-8" standalone="yes"?>
<Relationships xmlns="http://schemas.openxmlformats.org/package/2006/relationships"><Relationship Id="rId3" Type="http://schemas.openxmlformats.org/officeDocument/2006/relationships/hyperlink" Target="https://www.biblegateway.com/passage/?search=Ezekiel+24:11&amp;version=NIV" TargetMode="External"/><Relationship Id="rId2" Type="http://schemas.openxmlformats.org/officeDocument/2006/relationships/notesSlide" Target="../notesSlides/notesSlide22.xml"/><Relationship Id="rId1" Type="http://schemas.openxmlformats.org/officeDocument/2006/relationships/slideLayout" Target="../slideLayouts/slideLayout29.xml"/><Relationship Id="rId5" Type="http://schemas.openxmlformats.org/officeDocument/2006/relationships/image" Target="../media/image26.jpeg"/><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3.xm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4.xml"/><Relationship Id="rId1" Type="http://schemas.openxmlformats.org/officeDocument/2006/relationships/slideLayout" Target="../slideLayouts/slideLayout29.xml"/><Relationship Id="rId4" Type="http://schemas.openxmlformats.org/officeDocument/2006/relationships/image" Target="../media/image29.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9.xml"/><Relationship Id="rId1" Type="http://schemas.openxmlformats.org/officeDocument/2006/relationships/vmlDrawing" Target="../drawings/vmlDrawing1.vml"/><Relationship Id="rId5" Type="http://schemas.openxmlformats.org/officeDocument/2006/relationships/image" Target="../media/image31.wmf"/><Relationship Id="rId4" Type="http://schemas.openxmlformats.org/officeDocument/2006/relationships/oleObject" Target="../embeddings/oleObject1.bin"/></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8.xml"/><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9.xml"/><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notesSlide" Target="../notesSlides/notesSlide31.xml"/><Relationship Id="rId1" Type="http://schemas.openxmlformats.org/officeDocument/2006/relationships/slideLayout" Target="../slideLayouts/slideLayout29.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3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2.xml"/><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3.xml"/><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6.xml"/><Relationship Id="rId1" Type="http://schemas.openxmlformats.org/officeDocument/2006/relationships/slideLayout" Target="../slideLayouts/slideLayout29.xml"/><Relationship Id="rId6" Type="http://schemas.openxmlformats.org/officeDocument/2006/relationships/image" Target="../media/image44.jpeg"/><Relationship Id="rId5" Type="http://schemas.openxmlformats.org/officeDocument/2006/relationships/image" Target="../media/image43.png"/><Relationship Id="rId4" Type="http://schemas.openxmlformats.org/officeDocument/2006/relationships/image" Target="../media/image42.png"/></Relationships>
</file>

<file path=ppt/slides/_rels/slide3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7.xml"/><Relationship Id="rId1" Type="http://schemas.openxmlformats.org/officeDocument/2006/relationships/slideLayout" Target="../slideLayouts/slideLayout29.xml"/><Relationship Id="rId4" Type="http://schemas.openxmlformats.org/officeDocument/2006/relationships/image" Target="../media/image46.jpe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9.xml"/><Relationship Id="rId1" Type="http://schemas.openxmlformats.org/officeDocument/2006/relationships/slideLayout" Target="../slideLayouts/slideLayout29.xml"/><Relationship Id="rId4" Type="http://schemas.openxmlformats.org/officeDocument/2006/relationships/image" Target="../media/image48.jpeg"/></Relationships>
</file>

<file path=ppt/slides/_rels/slide40.xml.rels><?xml version="1.0" encoding="UTF-8" standalone="yes"?>
<Relationships xmlns="http://schemas.openxmlformats.org/package/2006/relationships"><Relationship Id="rId3" Type="http://schemas.openxmlformats.org/officeDocument/2006/relationships/image" Target="../media/image49.tif"/><Relationship Id="rId2" Type="http://schemas.openxmlformats.org/officeDocument/2006/relationships/notesSlide" Target="../notesSlides/notesSlide40.xml"/><Relationship Id="rId1" Type="http://schemas.openxmlformats.org/officeDocument/2006/relationships/slideLayout" Target="../slideLayouts/slideLayout29.xml"/></Relationships>
</file>

<file path=ppt/slides/_rels/slide41.xml.rels><?xml version="1.0" encoding="UTF-8" standalone="yes"?>
<Relationships xmlns="http://schemas.openxmlformats.org/package/2006/relationships"><Relationship Id="rId3" Type="http://schemas.openxmlformats.org/officeDocument/2006/relationships/image" Target="../media/image50.tif"/><Relationship Id="rId2" Type="http://schemas.openxmlformats.org/officeDocument/2006/relationships/notesSlide" Target="../notesSlides/notesSlide41.xml"/><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2.xml"/><Relationship Id="rId1" Type="http://schemas.openxmlformats.org/officeDocument/2006/relationships/slideLayout" Target="../slideLayouts/slideLayout2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9.xml"/></Relationships>
</file>

<file path=ppt/slides/_rels/slide4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4.xml"/><Relationship Id="rId1" Type="http://schemas.openxmlformats.org/officeDocument/2006/relationships/slideLayout" Target="../slideLayouts/slideLayout29.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9.xml"/></Relationships>
</file>

<file path=ppt/slides/_rels/slide4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46.xml"/><Relationship Id="rId1" Type="http://schemas.openxmlformats.org/officeDocument/2006/relationships/slideLayout" Target="../slideLayouts/slideLayout29.xml"/><Relationship Id="rId5" Type="http://schemas.openxmlformats.org/officeDocument/2006/relationships/image" Target="../media/image142.png"/></Relationships>
</file>

<file path=ppt/slides/_rels/slide47.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47.xml"/><Relationship Id="rId1" Type="http://schemas.openxmlformats.org/officeDocument/2006/relationships/slideLayout" Target="../slideLayouts/slideLayout29.xml"/><Relationship Id="rId4" Type="http://schemas.openxmlformats.org/officeDocument/2006/relationships/image" Target="../media/image54.png"/></Relationships>
</file>

<file path=ppt/slides/_rels/slide4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8.xml"/><Relationship Id="rId1" Type="http://schemas.openxmlformats.org/officeDocument/2006/relationships/slideLayout" Target="../slideLayouts/slideLayout29.xml"/><Relationship Id="rId4" Type="http://schemas.openxmlformats.org/officeDocument/2006/relationships/chart" Target="../charts/chart3.xml"/></Relationships>
</file>

<file path=ppt/slides/_rels/slide4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9.xml"/><Relationship Id="rId1" Type="http://schemas.openxmlformats.org/officeDocument/2006/relationships/slideLayout" Target="../slideLayouts/slideLayout29.xml"/></Relationships>
</file>

<file path=ppt/slides/_rels/slide50.xml.rels><?xml version="1.0" encoding="UTF-8" standalone="yes"?>
<Relationships xmlns="http://schemas.openxmlformats.org/package/2006/relationships"><Relationship Id="rId3" Type="http://schemas.openxmlformats.org/officeDocument/2006/relationships/image" Target="../media/image560.png"/><Relationship Id="rId2" Type="http://schemas.openxmlformats.org/officeDocument/2006/relationships/notesSlide" Target="../notesSlides/notesSlide50.xml"/><Relationship Id="rId1" Type="http://schemas.openxmlformats.org/officeDocument/2006/relationships/slideLayout" Target="../slideLayouts/slideLayout29.xml"/></Relationships>
</file>

<file path=ppt/slides/_rels/slide51.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51.xml"/><Relationship Id="rId1" Type="http://schemas.openxmlformats.org/officeDocument/2006/relationships/slideLayout" Target="../slideLayouts/slideLayout29.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9.xml"/></Relationships>
</file>

<file path=ppt/slides/_rels/slide5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53.xml"/><Relationship Id="rId1" Type="http://schemas.openxmlformats.org/officeDocument/2006/relationships/slideLayout" Target="../slideLayouts/slideLayout29.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9.xml"/></Relationships>
</file>

<file path=ppt/slides/_rels/slide5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55.xml"/><Relationship Id="rId1" Type="http://schemas.openxmlformats.org/officeDocument/2006/relationships/slideLayout" Target="../slideLayouts/slideLayout29.xml"/></Relationships>
</file>

<file path=ppt/slides/_rels/slide5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56.xml"/><Relationship Id="rId1" Type="http://schemas.openxmlformats.org/officeDocument/2006/relationships/slideLayout" Target="../slideLayouts/slideLayout29.xml"/></Relationships>
</file>

<file path=ppt/slides/_rels/slide57.xml.rels><?xml version="1.0" encoding="UTF-8" standalone="yes"?>
<Relationships xmlns="http://schemas.openxmlformats.org/package/2006/relationships"><Relationship Id="rId7" Type="http://schemas.openxmlformats.org/officeDocument/2006/relationships/image" Target="../media/image60.png"/><Relationship Id="rId2" Type="http://schemas.openxmlformats.org/officeDocument/2006/relationships/notesSlide" Target="../notesSlides/notesSlide57.xml"/><Relationship Id="rId1" Type="http://schemas.openxmlformats.org/officeDocument/2006/relationships/slideLayout" Target="../slideLayouts/slideLayout29.xml"/><Relationship Id="rId6" Type="http://schemas.openxmlformats.org/officeDocument/2006/relationships/image" Target="../media/image156.png"/><Relationship Id="rId5" Type="http://schemas.openxmlformats.org/officeDocument/2006/relationships/image" Target="../media/image155.png"/></Relationships>
</file>

<file path=ppt/slides/_rels/slide58.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58.xml"/><Relationship Id="rId1" Type="http://schemas.openxmlformats.org/officeDocument/2006/relationships/slideLayout" Target="../slideLayouts/slideLayout29.xml"/></Relationships>
</file>

<file path=ppt/slides/_rels/slide59.xml.rels><?xml version="1.0" encoding="UTF-8" standalone="yes"?>
<Relationships xmlns="http://schemas.openxmlformats.org/package/2006/relationships"><Relationship Id="rId3" Type="http://schemas.openxmlformats.org/officeDocument/2006/relationships/image" Target="../media/image61.png"/><Relationship Id="rId7" Type="http://schemas.openxmlformats.org/officeDocument/2006/relationships/image" Target="../media/image172.png"/><Relationship Id="rId2" Type="http://schemas.openxmlformats.org/officeDocument/2006/relationships/notesSlide" Target="../notesSlides/notesSlide59.xml"/><Relationship Id="rId1" Type="http://schemas.openxmlformats.org/officeDocument/2006/relationships/slideLayout" Target="../slideLayouts/slideLayout29.xml"/><Relationship Id="rId4" Type="http://schemas.openxmlformats.org/officeDocument/2006/relationships/image" Target="../media/image62.png"/></Relationships>
</file>

<file path=ppt/slides/_rels/slide60.xml.rels><?xml version="1.0" encoding="UTF-8" standalone="yes"?>
<Relationships xmlns="http://schemas.openxmlformats.org/package/2006/relationships"><Relationship Id="rId3" Type="http://schemas.openxmlformats.org/officeDocument/2006/relationships/image" Target="../media/image580.png"/><Relationship Id="rId2" Type="http://schemas.openxmlformats.org/officeDocument/2006/relationships/notesSlide" Target="../notesSlides/notesSlide60.xml"/><Relationship Id="rId1" Type="http://schemas.openxmlformats.org/officeDocument/2006/relationships/slideLayout" Target="../slideLayouts/slideLayout29.xml"/><Relationship Id="rId5" Type="http://schemas.openxmlformats.org/officeDocument/2006/relationships/image" Target="../media/image63.png"/><Relationship Id="rId4" Type="http://schemas.openxmlformats.org/officeDocument/2006/relationships/image" Target="../media/image590.png"/></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9.xml"/></Relationships>
</file>

<file path=ppt/slides/_rels/slide62.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62.xml"/><Relationship Id="rId1" Type="http://schemas.openxmlformats.org/officeDocument/2006/relationships/slideLayout" Target="../slideLayouts/slideLayout29.xml"/><Relationship Id="rId4" Type="http://schemas.openxmlformats.org/officeDocument/2006/relationships/chart" Target="../charts/chart6.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9.xml"/></Relationships>
</file>

<file path=ppt/slides/_rels/slide64.xml.rels><?xml version="1.0" encoding="UTF-8" standalone="yes"?>
<Relationships xmlns="http://schemas.openxmlformats.org/package/2006/relationships"><Relationship Id="rId3" Type="http://schemas.openxmlformats.org/officeDocument/2006/relationships/image" Target="../media/image640.png"/><Relationship Id="rId2" Type="http://schemas.openxmlformats.org/officeDocument/2006/relationships/notesSlide" Target="../notesSlides/notesSlide64.xml"/><Relationship Id="rId1" Type="http://schemas.openxmlformats.org/officeDocument/2006/relationships/slideLayout" Target="../slideLayouts/slideLayout29.xml"/><Relationship Id="rId4" Type="http://schemas.openxmlformats.org/officeDocument/2006/relationships/image" Target="../media/image65.png"/></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9.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9.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9.xml"/></Relationships>
</file>

<file path=ppt/slides/_rels/slide68.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68.xml"/><Relationship Id="rId1" Type="http://schemas.openxmlformats.org/officeDocument/2006/relationships/slideLayout" Target="../slideLayouts/slideLayout29.xml"/></Relationships>
</file>

<file path=ppt/slides/_rels/slide69.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69.xml"/><Relationship Id="rId1" Type="http://schemas.openxmlformats.org/officeDocument/2006/relationships/slideLayout" Target="../slideLayouts/slideLayout29.xml"/></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70.xml"/><Relationship Id="rId7" Type="http://schemas.openxmlformats.org/officeDocument/2006/relationships/image" Target="../media/image66.wmf"/><Relationship Id="rId2" Type="http://schemas.openxmlformats.org/officeDocument/2006/relationships/slideLayout" Target="../slideLayouts/slideLayout29.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65.wmf"/><Relationship Id="rId4" Type="http://schemas.openxmlformats.org/officeDocument/2006/relationships/oleObject" Target="../embeddings/oleObject2.bin"/></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9.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US" sz="4800" dirty="0" smtClean="0"/>
              <a:t>Understanding Radiation Thermometry – Part I</a:t>
            </a:r>
            <a:br>
              <a:rPr lang="en-US" sz="4800" dirty="0" smtClean="0"/>
            </a:br>
            <a:endParaRPr lang="en-US" sz="4800" dirty="0"/>
          </a:p>
        </p:txBody>
      </p:sp>
      <p:sp>
        <p:nvSpPr>
          <p:cNvPr id="3" name="Subtitle 2"/>
          <p:cNvSpPr>
            <a:spLocks noGrp="1"/>
          </p:cNvSpPr>
          <p:nvPr>
            <p:ph type="subTitle" idx="1"/>
          </p:nvPr>
        </p:nvSpPr>
        <p:spPr>
          <a:xfrm>
            <a:off x="1371600" y="3886200"/>
            <a:ext cx="6400800" cy="1938992"/>
          </a:xfrm>
        </p:spPr>
        <p:txBody>
          <a:bodyPr/>
          <a:lstStyle/>
          <a:p>
            <a:r>
              <a:rPr lang="en-US" dirty="0" smtClean="0"/>
              <a:t>Timothy K. Risch</a:t>
            </a:r>
          </a:p>
          <a:p>
            <a:r>
              <a:rPr lang="en-US" dirty="0" smtClean="0"/>
              <a:t>NASA Armstrong Flight Research Center</a:t>
            </a:r>
          </a:p>
          <a:p>
            <a:r>
              <a:rPr lang="en-US" dirty="0" smtClean="0"/>
              <a:t>November 27, </a:t>
            </a:r>
            <a:r>
              <a:rPr lang="en-US" dirty="0" smtClean="0"/>
              <a:t>2015</a:t>
            </a:r>
          </a:p>
          <a:p>
            <a:endParaRPr lang="en-US" dirty="0" smtClean="0"/>
          </a:p>
          <a:p>
            <a:r>
              <a:rPr lang="en-US" dirty="0" smtClean="0"/>
              <a:t>Narrated by Nicholas </a:t>
            </a:r>
            <a:r>
              <a:rPr lang="en-US" dirty="0" err="1" smtClean="0"/>
              <a:t>DeStefano</a:t>
            </a:r>
            <a:endParaRPr lang="en-US" dirty="0"/>
          </a:p>
        </p:txBody>
      </p:sp>
      <p:sp>
        <p:nvSpPr>
          <p:cNvPr id="4" name="Title 1"/>
          <p:cNvSpPr txBox="1">
            <a:spLocks/>
          </p:cNvSpPr>
          <p:nvPr/>
        </p:nvSpPr>
        <p:spPr>
          <a:xfrm>
            <a:off x="533400" y="0"/>
            <a:ext cx="7772400" cy="1149350"/>
          </a:xfrm>
          <a:prstGeom prst="rect">
            <a:avLst/>
          </a:prstGeom>
        </p:spPr>
        <p:txBody>
          <a:bodyPr vert="horz" lIns="91440" tIns="45720" rIns="91440" bIns="45720" rtlCol="0" anchor="ctr">
            <a:normAutofit fontScale="6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
            </a:r>
            <a:br>
              <a:rPr lang="en-US" dirty="0" smtClean="0"/>
            </a:br>
            <a:endParaRPr lang="en-US" sz="8000" dirty="0"/>
          </a:p>
        </p:txBody>
      </p:sp>
      <p:sp>
        <p:nvSpPr>
          <p:cNvPr id="5" name="Title 1"/>
          <p:cNvSpPr txBox="1">
            <a:spLocks/>
          </p:cNvSpPr>
          <p:nvPr/>
        </p:nvSpPr>
        <p:spPr>
          <a:xfrm>
            <a:off x="533400" y="5612027"/>
            <a:ext cx="7772400" cy="1149350"/>
          </a:xfrm>
          <a:prstGeom prst="rect">
            <a:avLst/>
          </a:prstGeom>
        </p:spPr>
        <p:txBody>
          <a:bodyPr vert="horz" lIns="91440" tIns="45720" rIns="91440" bIns="45720" rtlCol="0" anchor="ctr">
            <a:normAutofit fontScale="6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
            </a:r>
            <a:br>
              <a:rPr lang="en-US" dirty="0" smtClean="0"/>
            </a:br>
            <a:endParaRPr lang="en-US" sz="8000" dirty="0"/>
          </a:p>
        </p:txBody>
      </p:sp>
    </p:spTree>
    <p:extLst>
      <p:ext uri="{BB962C8B-B14F-4D97-AF65-F5344CB8AC3E}">
        <p14:creationId xmlns:p14="http://schemas.microsoft.com/office/powerpoint/2010/main" val="21991496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TextBox 21"/>
          <p:cNvSpPr txBox="1"/>
          <p:nvPr/>
        </p:nvSpPr>
        <p:spPr>
          <a:xfrm>
            <a:off x="1779336" y="5401668"/>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smtClean="0"/>
              <a:t>Summary of Part 1</a:t>
            </a:r>
            <a:endParaRPr lang="en-US" dirty="0"/>
          </a:p>
        </p:txBody>
      </p:sp>
      <p:sp>
        <p:nvSpPr>
          <p:cNvPr id="2" name="Title 1"/>
          <p:cNvSpPr>
            <a:spLocks noGrp="1"/>
          </p:cNvSpPr>
          <p:nvPr>
            <p:ph type="title"/>
          </p:nvPr>
        </p:nvSpPr>
        <p:spPr>
          <a:xfrm>
            <a:off x="351072" y="245039"/>
            <a:ext cx="8229600" cy="1143000"/>
          </a:xfrm>
        </p:spPr>
        <p:txBody>
          <a:bodyPr>
            <a:normAutofit/>
          </a:bodyPr>
          <a:lstStyle/>
          <a:p>
            <a:r>
              <a:rPr lang="en-US" sz="3200" dirty="0" smtClean="0"/>
              <a:t>Lesson Plan</a:t>
            </a:r>
            <a:endParaRPr lang="en-US" sz="3200" dirty="0"/>
          </a:p>
        </p:txBody>
      </p:sp>
      <p:sp>
        <p:nvSpPr>
          <p:cNvPr id="4" name="TextBox 3"/>
          <p:cNvSpPr txBox="1"/>
          <p:nvPr/>
        </p:nvSpPr>
        <p:spPr>
          <a:xfrm>
            <a:off x="682056" y="1005839"/>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p>
            <a:pPr algn="ctr"/>
            <a:r>
              <a:rPr lang="en-US" b="1" dirty="0" smtClean="0">
                <a:solidFill>
                  <a:schemeClr val="bg1"/>
                </a:solidFill>
              </a:rPr>
              <a:t>Nomenclature</a:t>
            </a:r>
            <a:endParaRPr lang="en-US" b="1" dirty="0">
              <a:solidFill>
                <a:schemeClr val="bg1"/>
              </a:solidFill>
            </a:endParaRPr>
          </a:p>
        </p:txBody>
      </p:sp>
      <p:sp>
        <p:nvSpPr>
          <p:cNvPr id="5" name="TextBox 4"/>
          <p:cNvSpPr txBox="1"/>
          <p:nvPr/>
        </p:nvSpPr>
        <p:spPr>
          <a:xfrm>
            <a:off x="956376" y="2103119"/>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Introduction</a:t>
            </a:r>
          </a:p>
        </p:txBody>
      </p:sp>
      <p:sp>
        <p:nvSpPr>
          <p:cNvPr id="6" name="TextBox 5"/>
          <p:cNvSpPr txBox="1"/>
          <p:nvPr/>
        </p:nvSpPr>
        <p:spPr>
          <a:xfrm>
            <a:off x="1230696" y="3200399"/>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History of Radiation Thermometry</a:t>
            </a:r>
          </a:p>
        </p:txBody>
      </p:sp>
      <p:sp>
        <p:nvSpPr>
          <p:cNvPr id="7" name="TextBox 6"/>
          <p:cNvSpPr txBox="1"/>
          <p:nvPr/>
        </p:nvSpPr>
        <p:spPr>
          <a:xfrm>
            <a:off x="1505016" y="4297679"/>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Fundamental Physics</a:t>
            </a:r>
          </a:p>
        </p:txBody>
      </p:sp>
      <p:sp>
        <p:nvSpPr>
          <p:cNvPr id="8" name="TextBox 7"/>
          <p:cNvSpPr txBox="1"/>
          <p:nvPr/>
        </p:nvSpPr>
        <p:spPr>
          <a:xfrm>
            <a:off x="5029200" y="1005840"/>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Practical Radiation Thermometers</a:t>
            </a:r>
          </a:p>
        </p:txBody>
      </p:sp>
      <p:sp>
        <p:nvSpPr>
          <p:cNvPr id="9" name="TextBox 8"/>
          <p:cNvSpPr txBox="1"/>
          <p:nvPr/>
        </p:nvSpPr>
        <p:spPr>
          <a:xfrm>
            <a:off x="5303520" y="2103120"/>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Practical Measurement Techniques</a:t>
            </a:r>
          </a:p>
        </p:txBody>
      </p:sp>
      <p:sp>
        <p:nvSpPr>
          <p:cNvPr id="10" name="TextBox 9"/>
          <p:cNvSpPr txBox="1"/>
          <p:nvPr/>
        </p:nvSpPr>
        <p:spPr>
          <a:xfrm>
            <a:off x="5577840" y="3200400"/>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Calibration</a:t>
            </a:r>
          </a:p>
        </p:txBody>
      </p:sp>
      <p:sp>
        <p:nvSpPr>
          <p:cNvPr id="12" name="TextBox 11"/>
          <p:cNvSpPr txBox="1"/>
          <p:nvPr/>
        </p:nvSpPr>
        <p:spPr>
          <a:xfrm>
            <a:off x="6126480" y="5394960"/>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Final Thoughts</a:t>
            </a:r>
          </a:p>
        </p:txBody>
      </p:sp>
      <p:sp>
        <p:nvSpPr>
          <p:cNvPr id="13" name="TextBox 12"/>
          <p:cNvSpPr txBox="1"/>
          <p:nvPr/>
        </p:nvSpPr>
        <p:spPr>
          <a:xfrm>
            <a:off x="5852160" y="4297680"/>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For Further Reading</a:t>
            </a:r>
          </a:p>
        </p:txBody>
      </p:sp>
      <p:cxnSp>
        <p:nvCxnSpPr>
          <p:cNvPr id="15" name="Straight Arrow Connector 14"/>
          <p:cNvCxnSpPr/>
          <p:nvPr/>
        </p:nvCxnSpPr>
        <p:spPr>
          <a:xfrm>
            <a:off x="1449771" y="1948967"/>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4829748" y="791281"/>
            <a:ext cx="3782183" cy="5732635"/>
          </a:xfrm>
          <a:prstGeom prst="rect">
            <a:avLst/>
          </a:prstGeom>
          <a:gradFill>
            <a:gsLst>
              <a:gs pos="100000">
                <a:schemeClr val="accent1">
                  <a:tint val="100000"/>
                  <a:shade val="100000"/>
                  <a:satMod val="130000"/>
                  <a:alpha val="0"/>
                </a:schemeClr>
              </a:gs>
              <a:gs pos="100000">
                <a:schemeClr val="accent1">
                  <a:tint val="50000"/>
                  <a:shade val="100000"/>
                  <a:satMod val="350000"/>
                </a:schemeClr>
              </a:gs>
            </a:gsLst>
          </a:gradFill>
          <a:ln w="444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43" name="Straight Arrow Connector 42"/>
          <p:cNvCxnSpPr/>
          <p:nvPr/>
        </p:nvCxnSpPr>
        <p:spPr>
          <a:xfrm>
            <a:off x="1816585" y="3045502"/>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a:off x="2187903" y="4150237"/>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a:off x="2552833" y="5247241"/>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a:off x="5729251" y="1975488"/>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a:off x="6096065" y="3082656"/>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a:off x="6467383" y="4187391"/>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a:off x="6832313" y="5284395"/>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3146594" y="1069364"/>
            <a:ext cx="1171749" cy="584775"/>
          </a:xfrm>
          <a:prstGeom prst="rect">
            <a:avLst/>
          </a:prstGeom>
          <a:noFill/>
        </p:spPr>
        <p:txBody>
          <a:bodyPr wrap="square" rtlCol="0">
            <a:spAutoFit/>
          </a:bodyPr>
          <a:lstStyle/>
          <a:p>
            <a:r>
              <a:rPr lang="en-US" sz="3200" b="1" dirty="0"/>
              <a:t>Part I</a:t>
            </a:r>
          </a:p>
        </p:txBody>
      </p:sp>
      <p:sp>
        <p:nvSpPr>
          <p:cNvPr id="55" name="TextBox 54"/>
          <p:cNvSpPr txBox="1"/>
          <p:nvPr/>
        </p:nvSpPr>
        <p:spPr>
          <a:xfrm>
            <a:off x="7416953" y="1095651"/>
            <a:ext cx="1309416" cy="584775"/>
          </a:xfrm>
          <a:prstGeom prst="rect">
            <a:avLst/>
          </a:prstGeom>
          <a:noFill/>
        </p:spPr>
        <p:txBody>
          <a:bodyPr wrap="square" rtlCol="0">
            <a:spAutoFit/>
          </a:bodyPr>
          <a:lstStyle/>
          <a:p>
            <a:r>
              <a:rPr lang="en-US" sz="3200" b="1" dirty="0"/>
              <a:t>Part </a:t>
            </a:r>
            <a:r>
              <a:rPr lang="en-US" sz="3200" b="1" dirty="0" smtClean="0"/>
              <a:t>II</a:t>
            </a:r>
            <a:endParaRPr lang="en-US" sz="3200" b="1" dirty="0"/>
          </a:p>
        </p:txBody>
      </p:sp>
      <p:sp>
        <p:nvSpPr>
          <p:cNvPr id="56" name="Rectangle 55"/>
          <p:cNvSpPr/>
          <p:nvPr/>
        </p:nvSpPr>
        <p:spPr>
          <a:xfrm>
            <a:off x="536359" y="791281"/>
            <a:ext cx="3782183" cy="5732635"/>
          </a:xfrm>
          <a:prstGeom prst="rect">
            <a:avLst/>
          </a:prstGeom>
          <a:gradFill>
            <a:gsLst>
              <a:gs pos="100000">
                <a:schemeClr val="accent1">
                  <a:tint val="100000"/>
                  <a:shade val="100000"/>
                  <a:satMod val="130000"/>
                  <a:alpha val="0"/>
                </a:schemeClr>
              </a:gs>
              <a:gs pos="100000">
                <a:schemeClr val="accent1">
                  <a:tint val="50000"/>
                  <a:shade val="100000"/>
                  <a:satMod val="350000"/>
                </a:schemeClr>
              </a:gs>
            </a:gsLst>
          </a:gradFill>
          <a:ln w="444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68090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Preliminaries</a:t>
            </a:r>
            <a:endParaRPr lang="en-US" sz="3200" dirty="0"/>
          </a:p>
        </p:txBody>
      </p:sp>
      <p:sp>
        <p:nvSpPr>
          <p:cNvPr id="3" name="Content Placeholder 2"/>
          <p:cNvSpPr>
            <a:spLocks noGrp="1"/>
          </p:cNvSpPr>
          <p:nvPr>
            <p:ph idx="1"/>
          </p:nvPr>
        </p:nvSpPr>
        <p:spPr>
          <a:xfrm>
            <a:off x="1280968" y="1295400"/>
            <a:ext cx="6582064" cy="4525963"/>
          </a:xfrm>
        </p:spPr>
        <p:txBody>
          <a:bodyPr>
            <a:normAutofit/>
          </a:bodyPr>
          <a:lstStyle/>
          <a:p>
            <a:pPr marL="0" indent="0">
              <a:buNone/>
            </a:pPr>
            <a:r>
              <a:rPr lang="en-US" sz="2800" dirty="0" smtClean="0">
                <a:latin typeface="+mj-lt"/>
              </a:rPr>
              <a:t>An Excel® worksheet containing solutions to all examples are available from Tim Risch at </a:t>
            </a:r>
            <a:r>
              <a:rPr lang="en-US" sz="2800" dirty="0" smtClean="0">
                <a:latin typeface="+mj-lt"/>
                <a:hlinkClick r:id="rId3"/>
              </a:rPr>
              <a:t>Timothy.K.Risch@NASA.gov</a:t>
            </a:r>
            <a:endParaRPr lang="en-US" sz="2800" dirty="0" smtClean="0">
              <a:latin typeface="+mj-lt"/>
            </a:endParaRPr>
          </a:p>
          <a:p>
            <a:pPr marL="0" indent="0">
              <a:buNone/>
            </a:pPr>
            <a:endParaRPr lang="en-US" sz="2800" dirty="0">
              <a:latin typeface="+mj-lt"/>
            </a:endParaRPr>
          </a:p>
          <a:p>
            <a:pPr marL="0" indent="0">
              <a:buNone/>
            </a:pPr>
            <a:r>
              <a:rPr lang="en-US" sz="2800" dirty="0"/>
              <a:t>Excel®, Visual Basic for Applications®, and Microsoft® are registered trademarks of Microsoft Corporation.</a:t>
            </a:r>
          </a:p>
        </p:txBody>
      </p:sp>
    </p:spTree>
    <p:extLst>
      <p:ext uri="{BB962C8B-B14F-4D97-AF65-F5344CB8AC3E}">
        <p14:creationId xmlns:p14="http://schemas.microsoft.com/office/powerpoint/2010/main" val="39666681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1779336" y="5401668"/>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smtClean="0"/>
              <a:t>Summary of Part 1</a:t>
            </a:r>
            <a:endParaRPr lang="en-US" dirty="0"/>
          </a:p>
        </p:txBody>
      </p:sp>
      <p:sp>
        <p:nvSpPr>
          <p:cNvPr id="2" name="Title 1"/>
          <p:cNvSpPr>
            <a:spLocks noGrp="1"/>
          </p:cNvSpPr>
          <p:nvPr>
            <p:ph type="title"/>
          </p:nvPr>
        </p:nvSpPr>
        <p:spPr>
          <a:xfrm>
            <a:off x="351072" y="245039"/>
            <a:ext cx="8229600" cy="1143000"/>
          </a:xfrm>
        </p:spPr>
        <p:txBody>
          <a:bodyPr>
            <a:normAutofit/>
          </a:bodyPr>
          <a:lstStyle/>
          <a:p>
            <a:r>
              <a:rPr lang="en-US" sz="3200" dirty="0" smtClean="0"/>
              <a:t>Lesson Plan</a:t>
            </a:r>
            <a:endParaRPr lang="en-US" sz="3200" dirty="0"/>
          </a:p>
        </p:txBody>
      </p:sp>
      <p:sp>
        <p:nvSpPr>
          <p:cNvPr id="4" name="TextBox 3"/>
          <p:cNvSpPr txBox="1"/>
          <p:nvPr/>
        </p:nvSpPr>
        <p:spPr>
          <a:xfrm>
            <a:off x="682056" y="1005839"/>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p>
            <a:pPr algn="ctr"/>
            <a:r>
              <a:rPr lang="en-US" b="1" dirty="0" smtClean="0">
                <a:solidFill>
                  <a:schemeClr val="bg1"/>
                </a:solidFill>
              </a:rPr>
              <a:t>Nomenclature</a:t>
            </a:r>
            <a:endParaRPr lang="en-US" b="1" dirty="0">
              <a:solidFill>
                <a:schemeClr val="bg1"/>
              </a:solidFill>
            </a:endParaRPr>
          </a:p>
        </p:txBody>
      </p:sp>
      <p:sp>
        <p:nvSpPr>
          <p:cNvPr id="5" name="TextBox 4"/>
          <p:cNvSpPr txBox="1"/>
          <p:nvPr/>
        </p:nvSpPr>
        <p:spPr>
          <a:xfrm>
            <a:off x="956376" y="2103119"/>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Introduction</a:t>
            </a:r>
          </a:p>
        </p:txBody>
      </p:sp>
      <p:sp>
        <p:nvSpPr>
          <p:cNvPr id="6" name="TextBox 5"/>
          <p:cNvSpPr txBox="1"/>
          <p:nvPr/>
        </p:nvSpPr>
        <p:spPr>
          <a:xfrm>
            <a:off x="1230696" y="3200399"/>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History of Radiation Thermometry</a:t>
            </a:r>
          </a:p>
        </p:txBody>
      </p:sp>
      <p:sp>
        <p:nvSpPr>
          <p:cNvPr id="7" name="TextBox 6"/>
          <p:cNvSpPr txBox="1"/>
          <p:nvPr/>
        </p:nvSpPr>
        <p:spPr>
          <a:xfrm>
            <a:off x="1505016" y="4297679"/>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Fundamental Physics</a:t>
            </a:r>
          </a:p>
        </p:txBody>
      </p:sp>
      <p:sp>
        <p:nvSpPr>
          <p:cNvPr id="8" name="TextBox 7"/>
          <p:cNvSpPr txBox="1"/>
          <p:nvPr/>
        </p:nvSpPr>
        <p:spPr>
          <a:xfrm>
            <a:off x="5029200" y="1005840"/>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Practical Radiation Thermometers</a:t>
            </a:r>
          </a:p>
        </p:txBody>
      </p:sp>
      <p:sp>
        <p:nvSpPr>
          <p:cNvPr id="9" name="TextBox 8"/>
          <p:cNvSpPr txBox="1"/>
          <p:nvPr/>
        </p:nvSpPr>
        <p:spPr>
          <a:xfrm>
            <a:off x="5303520" y="2103120"/>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Practical Measurement Techniques</a:t>
            </a:r>
          </a:p>
        </p:txBody>
      </p:sp>
      <p:sp>
        <p:nvSpPr>
          <p:cNvPr id="10" name="TextBox 9"/>
          <p:cNvSpPr txBox="1"/>
          <p:nvPr/>
        </p:nvSpPr>
        <p:spPr>
          <a:xfrm>
            <a:off x="5577840" y="3200400"/>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Calibration</a:t>
            </a:r>
          </a:p>
        </p:txBody>
      </p:sp>
      <p:sp>
        <p:nvSpPr>
          <p:cNvPr id="12" name="TextBox 11"/>
          <p:cNvSpPr txBox="1"/>
          <p:nvPr/>
        </p:nvSpPr>
        <p:spPr>
          <a:xfrm>
            <a:off x="6126480" y="5394960"/>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Final Thoughts</a:t>
            </a:r>
          </a:p>
        </p:txBody>
      </p:sp>
      <p:sp>
        <p:nvSpPr>
          <p:cNvPr id="13" name="TextBox 12"/>
          <p:cNvSpPr txBox="1"/>
          <p:nvPr/>
        </p:nvSpPr>
        <p:spPr>
          <a:xfrm>
            <a:off x="5852160" y="4297680"/>
            <a:ext cx="2286000" cy="914400"/>
          </a:xfrm>
          <a:prstGeom prst="rect">
            <a:avLst/>
          </a:prstGeom>
          <a:ln/>
        </p:spPr>
        <p:style>
          <a:lnRef idx="3">
            <a:schemeClr val="lt1"/>
          </a:lnRef>
          <a:fillRef idx="1003">
            <a:schemeClr val="dk2"/>
          </a:fillRef>
          <a:effectRef idx="1">
            <a:schemeClr val="accent1"/>
          </a:effectRef>
          <a:fontRef idx="minor">
            <a:schemeClr val="lt1"/>
          </a:fontRef>
        </p:style>
        <p:txBody>
          <a:bodyPr wrap="square" rtlCol="0" anchor="ctr">
            <a:spAutoFit/>
          </a:bodyPr>
          <a:lstStyle>
            <a:defPPr>
              <a:defRPr lang="en-US"/>
            </a:defPPr>
            <a:lvl1pPr algn="ctr">
              <a:defRPr b="1">
                <a:solidFill>
                  <a:schemeClr val="bg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dirty="0"/>
              <a:t>For Further Reading</a:t>
            </a:r>
          </a:p>
        </p:txBody>
      </p:sp>
      <p:cxnSp>
        <p:nvCxnSpPr>
          <p:cNvPr id="15" name="Straight Arrow Connector 14"/>
          <p:cNvCxnSpPr/>
          <p:nvPr/>
        </p:nvCxnSpPr>
        <p:spPr>
          <a:xfrm>
            <a:off x="1449771" y="1948967"/>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4829748" y="791281"/>
            <a:ext cx="3782183" cy="5732635"/>
          </a:xfrm>
          <a:prstGeom prst="rect">
            <a:avLst/>
          </a:prstGeom>
          <a:solidFill>
            <a:schemeClr val="bg2">
              <a:lumMod val="50000"/>
              <a:alpha val="50000"/>
            </a:schemeClr>
          </a:solidFill>
          <a:ln w="444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43" name="Straight Arrow Connector 42"/>
          <p:cNvCxnSpPr/>
          <p:nvPr/>
        </p:nvCxnSpPr>
        <p:spPr>
          <a:xfrm>
            <a:off x="1816585" y="3045502"/>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a:off x="2187903" y="4150237"/>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a:off x="2552833" y="5247241"/>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a:off x="5729251" y="1975488"/>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a:off x="6096065" y="3082656"/>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a:off x="6467383" y="4187391"/>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a:off x="6832313" y="5284395"/>
            <a:ext cx="95183" cy="146785"/>
          </a:xfrm>
          <a:prstGeom prst="straightConnector1">
            <a:avLst/>
          </a:prstGeom>
          <a:ln w="22225">
            <a:solidFill>
              <a:schemeClr val="tx1"/>
            </a:solidFill>
            <a:headEnd w="lg" len="lg"/>
            <a:tailEnd type="stealth" w="lg" len="lg"/>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3146594" y="1069364"/>
            <a:ext cx="1171749" cy="584775"/>
          </a:xfrm>
          <a:prstGeom prst="rect">
            <a:avLst/>
          </a:prstGeom>
          <a:noFill/>
        </p:spPr>
        <p:txBody>
          <a:bodyPr wrap="square" rtlCol="0">
            <a:spAutoFit/>
          </a:bodyPr>
          <a:lstStyle/>
          <a:p>
            <a:r>
              <a:rPr lang="en-US" sz="3200" b="1" dirty="0"/>
              <a:t>Part I</a:t>
            </a:r>
          </a:p>
        </p:txBody>
      </p:sp>
      <p:sp>
        <p:nvSpPr>
          <p:cNvPr id="55" name="TextBox 54"/>
          <p:cNvSpPr txBox="1"/>
          <p:nvPr/>
        </p:nvSpPr>
        <p:spPr>
          <a:xfrm>
            <a:off x="7416953" y="1095651"/>
            <a:ext cx="1309416" cy="584775"/>
          </a:xfrm>
          <a:prstGeom prst="rect">
            <a:avLst/>
          </a:prstGeom>
          <a:noFill/>
        </p:spPr>
        <p:txBody>
          <a:bodyPr wrap="square" rtlCol="0">
            <a:spAutoFit/>
          </a:bodyPr>
          <a:lstStyle/>
          <a:p>
            <a:r>
              <a:rPr lang="en-US" sz="3200" b="1" dirty="0"/>
              <a:t>Part </a:t>
            </a:r>
            <a:r>
              <a:rPr lang="en-US" sz="3200" b="1" dirty="0" smtClean="0"/>
              <a:t>II</a:t>
            </a:r>
            <a:endParaRPr lang="en-US" sz="3200" b="1" dirty="0"/>
          </a:p>
        </p:txBody>
      </p:sp>
      <p:sp>
        <p:nvSpPr>
          <p:cNvPr id="56" name="Rectangle 55"/>
          <p:cNvSpPr/>
          <p:nvPr/>
        </p:nvSpPr>
        <p:spPr>
          <a:xfrm>
            <a:off x="536359" y="791281"/>
            <a:ext cx="3782183" cy="5732635"/>
          </a:xfrm>
          <a:prstGeom prst="rect">
            <a:avLst/>
          </a:prstGeom>
          <a:gradFill>
            <a:gsLst>
              <a:gs pos="100000">
                <a:schemeClr val="accent1">
                  <a:tint val="100000"/>
                  <a:shade val="100000"/>
                  <a:satMod val="130000"/>
                  <a:alpha val="0"/>
                </a:schemeClr>
              </a:gs>
              <a:gs pos="100000">
                <a:schemeClr val="accent1">
                  <a:tint val="50000"/>
                  <a:shade val="100000"/>
                  <a:satMod val="350000"/>
                </a:schemeClr>
              </a:gs>
            </a:gsLst>
          </a:gradFill>
          <a:ln w="444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49870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Nomenclature - I</a:t>
            </a:r>
            <a:endParaRPr lang="en-US" sz="32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57200" y="1231080"/>
                <a:ext cx="8229600" cy="5226367"/>
              </a:xfrm>
            </p:spPr>
            <p:txBody>
              <a:bodyPr/>
              <a:lstStyle/>
              <a:p>
                <a:pPr marL="0" indent="0">
                  <a:buNone/>
                  <a:tabLst>
                    <a:tab pos="1141413" algn="l"/>
                  </a:tabLst>
                </a:pPr>
                <a14:m>
                  <m:oMath xmlns:m="http://schemas.openxmlformats.org/officeDocument/2006/math">
                    <m:r>
                      <a:rPr lang="en-US" sz="2000" i="1" smtClean="0">
                        <a:latin typeface="Cambria Math" panose="02040503050406030204" pitchFamily="18" charset="0"/>
                      </a:rPr>
                      <m:t>𝑐</m:t>
                    </m:r>
                  </m:oMath>
                </a14:m>
                <a:r>
                  <a:rPr lang="en-US" sz="2000" dirty="0"/>
                  <a:t>	speed of light, 2.99792458 × 10</a:t>
                </a:r>
                <a:r>
                  <a:rPr lang="en-US" sz="2000" baseline="30000" dirty="0"/>
                  <a:t>8</a:t>
                </a:r>
                <a:r>
                  <a:rPr lang="en-US" sz="2000" dirty="0"/>
                  <a:t> m/s</a:t>
                </a:r>
              </a:p>
              <a:p>
                <a:pPr marL="0" indent="0">
                  <a:buNone/>
                  <a:tabLst>
                    <a:tab pos="1141413"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𝐶</m:t>
                        </m:r>
                      </m:e>
                      <m:sub>
                        <m:r>
                          <a:rPr lang="en-US" sz="2000" i="1">
                            <a:latin typeface="Cambria Math" panose="02040503050406030204" pitchFamily="18" charset="0"/>
                          </a:rPr>
                          <m:t>1</m:t>
                        </m:r>
                      </m:sub>
                    </m:sSub>
                  </m:oMath>
                </a14:m>
                <a:r>
                  <a:rPr lang="en-US" sz="2000" dirty="0"/>
                  <a:t>	</a:t>
                </a:r>
                <a:r>
                  <a:rPr lang="en-US" sz="2000" dirty="0" smtClean="0"/>
                  <a:t>Planck’s </a:t>
                </a:r>
                <a:r>
                  <a:rPr lang="en-US" sz="2000" dirty="0"/>
                  <a:t>first constant,  </a:t>
                </a:r>
                <a14:m>
                  <m:oMath xmlns:m="http://schemas.openxmlformats.org/officeDocument/2006/math">
                    <m:r>
                      <a:rPr lang="en-US" sz="2000" i="1">
                        <a:latin typeface="Cambria Math" panose="02040503050406030204" pitchFamily="18" charset="0"/>
                      </a:rPr>
                      <m:t>2</m:t>
                    </m:r>
                    <m:acc>
                      <m:accPr>
                        <m:chr m:val="̅"/>
                        <m:ctrlPr>
                          <a:rPr lang="en-US" sz="2000" i="1">
                            <a:latin typeface="Cambria Math" panose="02040503050406030204" pitchFamily="18" charset="0"/>
                          </a:rPr>
                        </m:ctrlPr>
                      </m:accPr>
                      <m:e>
                        <m:r>
                          <a:rPr lang="en-US" sz="2000" i="1">
                            <a:latin typeface="Cambria Math" panose="02040503050406030204" pitchFamily="18" charset="0"/>
                          </a:rPr>
                          <m:t>h</m:t>
                        </m:r>
                      </m:e>
                    </m:acc>
                    <m:sSup>
                      <m:sSupPr>
                        <m:ctrlPr>
                          <a:rPr lang="en-US" sz="2000" i="1">
                            <a:latin typeface="Cambria Math" panose="02040503050406030204" pitchFamily="18" charset="0"/>
                          </a:rPr>
                        </m:ctrlPr>
                      </m:sSupPr>
                      <m:e>
                        <m:r>
                          <a:rPr lang="en-US" sz="2000" i="1">
                            <a:latin typeface="Cambria Math" panose="02040503050406030204" pitchFamily="18" charset="0"/>
                          </a:rPr>
                          <m:t>𝑐</m:t>
                        </m:r>
                      </m:e>
                      <m:sup>
                        <m:r>
                          <a:rPr lang="en-US" sz="2000" i="1">
                            <a:latin typeface="Cambria Math" panose="02040503050406030204" pitchFamily="18" charset="0"/>
                          </a:rPr>
                          <m:t>2</m:t>
                        </m:r>
                      </m:sup>
                    </m:sSup>
                  </m:oMath>
                </a14:m>
                <a:r>
                  <a:rPr lang="en-US" sz="2000" dirty="0"/>
                  <a:t> = 1.191043 × 10</a:t>
                </a:r>
                <a:r>
                  <a:rPr lang="en-US" sz="2000" baseline="30000" dirty="0"/>
                  <a:t>8</a:t>
                </a:r>
                <a:r>
                  <a:rPr lang="en-US" sz="2000" dirty="0"/>
                  <a:t> W-</a:t>
                </a:r>
                <a:r>
                  <a:rPr lang="en-US" sz="2000" dirty="0">
                    <a:sym typeface="Symbol"/>
                  </a:rPr>
                  <a:t></a:t>
                </a:r>
                <a:r>
                  <a:rPr lang="en-US" sz="2000" dirty="0"/>
                  <a:t>m</a:t>
                </a:r>
                <a:r>
                  <a:rPr lang="en-US" sz="2000" baseline="30000" dirty="0"/>
                  <a:t>4</a:t>
                </a:r>
                <a:r>
                  <a:rPr lang="en-US" sz="2000" dirty="0"/>
                  <a:t>/m</a:t>
                </a:r>
                <a:r>
                  <a:rPr lang="en-US" sz="2000" baseline="30000" dirty="0"/>
                  <a:t>2</a:t>
                </a:r>
                <a:r>
                  <a:rPr lang="en-US" sz="2000" dirty="0"/>
                  <a:t>-sr</a:t>
                </a:r>
              </a:p>
              <a:p>
                <a:pPr marL="0" indent="0">
                  <a:buNone/>
                  <a:tabLst>
                    <a:tab pos="1141413"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𝐶</m:t>
                        </m:r>
                      </m:e>
                      <m:sub>
                        <m:r>
                          <a:rPr lang="en-US" sz="2000" i="1">
                            <a:latin typeface="Cambria Math" panose="02040503050406030204" pitchFamily="18" charset="0"/>
                          </a:rPr>
                          <m:t>2</m:t>
                        </m:r>
                      </m:sub>
                    </m:sSub>
                  </m:oMath>
                </a14:m>
                <a:r>
                  <a:rPr lang="en-US" sz="2000" dirty="0"/>
                  <a:t>	</a:t>
                </a:r>
                <a:r>
                  <a:rPr lang="en-US" sz="2000" dirty="0" smtClean="0"/>
                  <a:t>Planck’s </a:t>
                </a:r>
                <a:r>
                  <a:rPr lang="en-US" sz="2000" dirty="0"/>
                  <a:t>second constant,  </a:t>
                </a:r>
                <a14:m>
                  <m:oMath xmlns:m="http://schemas.openxmlformats.org/officeDocument/2006/math">
                    <m:acc>
                      <m:accPr>
                        <m:chr m:val="̅"/>
                        <m:ctrlPr>
                          <a:rPr lang="en-US" sz="2000" i="1">
                            <a:latin typeface="Cambria Math" panose="02040503050406030204" pitchFamily="18" charset="0"/>
                          </a:rPr>
                        </m:ctrlPr>
                      </m:accPr>
                      <m:e>
                        <m:r>
                          <a:rPr lang="en-US" sz="2000" i="1">
                            <a:latin typeface="Cambria Math" panose="02040503050406030204" pitchFamily="18" charset="0"/>
                          </a:rPr>
                          <m:t>h</m:t>
                        </m:r>
                      </m:e>
                    </m:acc>
                    <m:r>
                      <a:rPr lang="en-US" sz="2000" i="1">
                        <a:latin typeface="Cambria Math" panose="02040503050406030204" pitchFamily="18" charset="0"/>
                      </a:rPr>
                      <m:t>𝑐</m:t>
                    </m:r>
                    <m:r>
                      <a:rPr lang="en-US" sz="2000" i="1">
                        <a:latin typeface="Cambria Math" panose="02040503050406030204" pitchFamily="18" charset="0"/>
                      </a:rPr>
                      <m:t>/</m:t>
                    </m:r>
                    <m:r>
                      <a:rPr lang="en-US" sz="2000" i="1">
                        <a:latin typeface="Cambria Math" panose="02040503050406030204" pitchFamily="18" charset="0"/>
                      </a:rPr>
                      <m:t>𝑘</m:t>
                    </m:r>
                  </m:oMath>
                </a14:m>
                <a:r>
                  <a:rPr lang="en-US" sz="2000" dirty="0"/>
                  <a:t> = 14,387.75 </a:t>
                </a:r>
                <a:r>
                  <a:rPr lang="en-US" sz="2000" dirty="0">
                    <a:sym typeface="Symbol"/>
                  </a:rPr>
                  <a:t></a:t>
                </a:r>
                <a:r>
                  <a:rPr lang="en-US" sz="2000" dirty="0" smtClean="0"/>
                  <a:t>m-K</a:t>
                </a:r>
              </a:p>
              <a:p>
                <a:pPr marL="0" indent="0">
                  <a:buNone/>
                  <a:tabLst>
                    <a:tab pos="1141413"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𝐶</m:t>
                        </m:r>
                      </m:e>
                      <m:sub>
                        <m:r>
                          <a:rPr lang="en-US" sz="2000" b="0" i="1" smtClean="0">
                            <a:latin typeface="Cambria Math" panose="02040503050406030204" pitchFamily="18" charset="0"/>
                          </a:rPr>
                          <m:t>3</m:t>
                        </m:r>
                      </m:sub>
                    </m:sSub>
                  </m:oMath>
                </a14:m>
                <a:r>
                  <a:rPr lang="en-US" sz="2000" dirty="0" smtClean="0"/>
                  <a:t>	Constant in Wien’s displacement law</a:t>
                </a:r>
                <a:endParaRPr lang="en-US" sz="2000" dirty="0"/>
              </a:p>
              <a:p>
                <a:pPr marL="0" indent="0">
                  <a:buNone/>
                  <a:tabLst>
                    <a:tab pos="1141413"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𝐶</m:t>
                        </m:r>
                      </m:e>
                      <m:sub>
                        <m:r>
                          <a:rPr lang="en-US" sz="2000" b="0" i="1" smtClean="0">
                            <a:latin typeface="Cambria Math" panose="02040503050406030204" pitchFamily="18" charset="0"/>
                          </a:rPr>
                          <m:t>4</m:t>
                        </m:r>
                      </m:sub>
                    </m:sSub>
                  </m:oMath>
                </a14:m>
                <a:r>
                  <a:rPr lang="en-US" sz="2000" dirty="0" smtClean="0"/>
                  <a:t>	Constant </a:t>
                </a:r>
                <a:r>
                  <a:rPr lang="en-US" sz="2000" dirty="0"/>
                  <a:t>in equation for maximum blackbody intensity</a:t>
                </a:r>
              </a:p>
              <a:p>
                <a:pPr marL="0" indent="0">
                  <a:buNone/>
                  <a:tabLst>
                    <a:tab pos="1141413"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𝐷</m:t>
                        </m:r>
                      </m:e>
                      <m:sub>
                        <m:r>
                          <a:rPr lang="en-US" sz="2000" i="1">
                            <a:latin typeface="Cambria Math" panose="02040503050406030204" pitchFamily="18" charset="0"/>
                          </a:rPr>
                          <m:t>𝑖</m:t>
                        </m:r>
                      </m:sub>
                    </m:sSub>
                    <m:d>
                      <m:dPr>
                        <m:ctrlPr>
                          <a:rPr lang="en-US" sz="2000" i="1">
                            <a:latin typeface="Cambria Math" panose="02040503050406030204" pitchFamily="18" charset="0"/>
                          </a:rPr>
                        </m:ctrlPr>
                      </m:dPr>
                      <m:e>
                        <m:r>
                          <a:rPr lang="en-US" sz="2000" i="1">
                            <a:latin typeface="Cambria Math" panose="02040503050406030204" pitchFamily="18" charset="0"/>
                            <a:sym typeface="Symbol"/>
                          </a:rPr>
                          <m:t></m:t>
                        </m:r>
                      </m:e>
                    </m:d>
                  </m:oMath>
                </a14:m>
                <a:r>
                  <a:rPr lang="en-US" sz="2000" dirty="0"/>
                  <a:t>	detector spectral response function for detector </a:t>
                </a:r>
                <a:r>
                  <a:rPr lang="en-US" sz="2000" i="1" dirty="0" smtClean="0"/>
                  <a:t>I</a:t>
                </a:r>
              </a:p>
              <a:p>
                <a:pPr marL="0" indent="0">
                  <a:buNone/>
                  <a:tabLst>
                    <a:tab pos="1141413" algn="l"/>
                  </a:tabLst>
                </a:pP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𝐹</m:t>
                        </m:r>
                      </m:e>
                      <m:sub>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𝑙</m:t>
                            </m:r>
                          </m:sub>
                        </m:sSub>
                        <m:r>
                          <a:rPr lang="en-US" i="1">
                            <a:latin typeface="Cambria Math" panose="02040503050406030204" pitchFamily="18" charset="0"/>
                          </a:rPr>
                          <m:t>𝑇</m:t>
                        </m:r>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𝑢</m:t>
                            </m:r>
                          </m:sub>
                        </m:sSub>
                        <m:r>
                          <a:rPr lang="en-US" i="1">
                            <a:latin typeface="Cambria Math" panose="02040503050406030204" pitchFamily="18" charset="0"/>
                          </a:rPr>
                          <m:t>𝑇</m:t>
                        </m:r>
                      </m:sub>
                    </m:sSub>
                  </m:oMath>
                </a14:m>
                <a:r>
                  <a:rPr lang="en-US" i="1" dirty="0" smtClean="0">
                    <a:latin typeface="Cambria Math" panose="02040503050406030204" pitchFamily="18" charset="0"/>
                  </a:rPr>
                  <a:t>	</a:t>
                </a:r>
                <a:r>
                  <a:rPr lang="en-US" dirty="0"/>
                  <a:t>fraction of spectral intensity between two </a:t>
                </a:r>
                <a:r>
                  <a:rPr lang="en-US" dirty="0" smtClean="0"/>
                  <a:t>wavelength-	temperature values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𝑙</m:t>
                        </m:r>
                      </m:sub>
                    </m:sSub>
                    <m:r>
                      <a:rPr lang="en-US" i="1" smtClean="0">
                        <a:latin typeface="Cambria Math" panose="02040503050406030204" pitchFamily="18" charset="0"/>
                      </a:rPr>
                      <m:t>𝑇</m:t>
                    </m:r>
                  </m:oMath>
                </a14:m>
                <a:r>
                  <a:rPr lang="en-US" i="1" dirty="0" smtClean="0">
                    <a:latin typeface="Cambria Math" panose="02040503050406030204" pitchFamily="18" charset="0"/>
                  </a:rPr>
                  <a:t> </a:t>
                </a:r>
                <a:r>
                  <a:rPr lang="en-US" dirty="0"/>
                  <a:t>and</a:t>
                </a:r>
                <a:r>
                  <a:rPr lang="en-US" i="1" dirty="0" smtClean="0">
                    <a:latin typeface="Cambria Math" panose="02040503050406030204" pitchFamily="18" charset="0"/>
                  </a:rPr>
                  <a:t>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𝜆</m:t>
                        </m:r>
                      </m:e>
                      <m:sub>
                        <m:r>
                          <a:rPr lang="en-US" i="1">
                            <a:latin typeface="Cambria Math" panose="02040503050406030204" pitchFamily="18" charset="0"/>
                          </a:rPr>
                          <m:t>𝑢</m:t>
                        </m:r>
                      </m:sub>
                    </m:sSub>
                    <m:r>
                      <a:rPr lang="en-US" i="1">
                        <a:latin typeface="Cambria Math" panose="02040503050406030204" pitchFamily="18" charset="0"/>
                      </a:rPr>
                      <m:t>𝑇</m:t>
                    </m:r>
                  </m:oMath>
                </a14:m>
                <a:endParaRPr lang="en-US" i="1" dirty="0" smtClean="0">
                  <a:latin typeface="Cambria Math" panose="02040503050406030204" pitchFamily="18" charset="0"/>
                </a:endParaRPr>
              </a:p>
              <a:p>
                <a:pPr marL="0" indent="0">
                  <a:buNone/>
                  <a:tabLst>
                    <a:tab pos="1141413" algn="l"/>
                  </a:tabLst>
                </a:pPr>
                <a14:m>
                  <m:oMath xmlns:m="http://schemas.openxmlformats.org/officeDocument/2006/math">
                    <m:acc>
                      <m:accPr>
                        <m:chr m:val="̅"/>
                        <m:ctrlPr>
                          <a:rPr lang="en-US" sz="1800" i="1">
                            <a:latin typeface="Cambria Math" panose="02040503050406030204" pitchFamily="18" charset="0"/>
                          </a:rPr>
                        </m:ctrlPr>
                      </m:accPr>
                      <m:e>
                        <m:r>
                          <a:rPr lang="en-US" sz="1800" i="1">
                            <a:latin typeface="Cambria Math" panose="02040503050406030204" pitchFamily="18" charset="0"/>
                          </a:rPr>
                          <m:t>h</m:t>
                        </m:r>
                      </m:e>
                    </m:acc>
                  </m:oMath>
                </a14:m>
                <a:r>
                  <a:rPr lang="en-US" sz="2000" dirty="0"/>
                  <a:t>	</a:t>
                </a:r>
                <a:r>
                  <a:rPr lang="en-US" sz="2000" dirty="0" smtClean="0"/>
                  <a:t>Planck’s </a:t>
                </a:r>
                <a:r>
                  <a:rPr lang="en-US" sz="2000" dirty="0"/>
                  <a:t>constant, 6.626068 × 10</a:t>
                </a:r>
                <a:r>
                  <a:rPr lang="en-US" sz="2000" baseline="30000" dirty="0"/>
                  <a:t>-34</a:t>
                </a:r>
                <a:r>
                  <a:rPr lang="en-US" sz="2000" dirty="0"/>
                  <a:t> J-s</a:t>
                </a:r>
              </a:p>
              <a:p>
                <a:pPr marL="0" indent="0">
                  <a:buNone/>
                  <a:tabLst>
                    <a:tab pos="1141413" algn="l"/>
                  </a:tabLst>
                </a:pPr>
                <a14:m>
                  <m:oMath xmlns:m="http://schemas.openxmlformats.org/officeDocument/2006/math">
                    <m:r>
                      <a:rPr lang="en-US" sz="2000" i="1">
                        <a:latin typeface="Cambria Math" panose="02040503050406030204" pitchFamily="18" charset="0"/>
                      </a:rPr>
                      <m:t>𝑘</m:t>
                    </m:r>
                  </m:oMath>
                </a14:m>
                <a:r>
                  <a:rPr lang="en-US" sz="2000" dirty="0"/>
                  <a:t>	Boltzmann constant, 1.3806503 × 10</a:t>
                </a:r>
                <a:r>
                  <a:rPr lang="en-US" sz="2000" baseline="30000" dirty="0"/>
                  <a:t>-23</a:t>
                </a:r>
                <a:r>
                  <a:rPr lang="en-US" sz="2000" dirty="0"/>
                  <a:t> J/K</a:t>
                </a:r>
              </a:p>
              <a:p>
                <a:pPr marL="0" indent="0">
                  <a:buNone/>
                  <a:tabLst>
                    <a:tab pos="1141413" algn="l"/>
                  </a:tabLst>
                </a:pPr>
                <a14:m>
                  <m:oMath xmlns:m="http://schemas.openxmlformats.org/officeDocument/2006/math">
                    <m:sSub>
                      <m:sSubPr>
                        <m:ctrlPr>
                          <a:rPr lang="en-US" sz="2000" i="1">
                            <a:latin typeface="Cambria Math" panose="02040503050406030204" pitchFamily="18" charset="0"/>
                          </a:rPr>
                        </m:ctrlPr>
                      </m:sSubPr>
                      <m:e>
                        <m:r>
                          <a:rPr lang="en-US" sz="2000" b="0" i="1" smtClean="0">
                            <a:latin typeface="Cambria Math" panose="02040503050406030204" pitchFamily="18" charset="0"/>
                          </a:rPr>
                          <m:t>𝑖</m:t>
                        </m:r>
                      </m:e>
                      <m:sub>
                        <m:r>
                          <a:rPr lang="en-US" sz="2000" i="1">
                            <a:latin typeface="Cambria Math" panose="02040503050406030204" pitchFamily="18" charset="0"/>
                          </a:rPr>
                          <m:t>𝑏</m:t>
                        </m:r>
                        <m:r>
                          <a:rPr lang="en-US" sz="2000" b="0" i="1" smtClean="0">
                            <a:latin typeface="Cambria Math" panose="02040503050406030204" pitchFamily="18" charset="0"/>
                          </a:rPr>
                          <m:t>,</m:t>
                        </m:r>
                        <m:r>
                          <a:rPr lang="en-US" sz="2000" i="1">
                            <a:latin typeface="Cambria Math" panose="02040503050406030204" pitchFamily="18" charset="0"/>
                          </a:rPr>
                          <m:t>𝜆</m:t>
                        </m:r>
                      </m:sub>
                    </m:sSub>
                    <m:r>
                      <a:rPr lang="en-US" sz="2000" i="1">
                        <a:latin typeface="Cambria Math" panose="02040503050406030204" pitchFamily="18" charset="0"/>
                      </a:rPr>
                      <m:t>(</m:t>
                    </m:r>
                    <m:r>
                      <a:rPr lang="en-US" sz="2000" i="1">
                        <a:latin typeface="Cambria Math" panose="02040503050406030204" pitchFamily="18" charset="0"/>
                        <a:sym typeface="Symbol"/>
                      </a:rPr>
                      <m:t></m:t>
                    </m:r>
                    <m:r>
                      <a:rPr lang="en-US" sz="2000" i="1">
                        <a:latin typeface="Cambria Math" panose="02040503050406030204" pitchFamily="18" charset="0"/>
                      </a:rPr>
                      <m:t>, </m:t>
                    </m:r>
                    <m:r>
                      <a:rPr lang="en-US" sz="2000" i="1">
                        <a:latin typeface="Cambria Math" panose="02040503050406030204" pitchFamily="18" charset="0"/>
                      </a:rPr>
                      <m:t>𝑇</m:t>
                    </m:r>
                    <m:r>
                      <a:rPr lang="en-US" sz="2000" i="1">
                        <a:latin typeface="Cambria Math" panose="02040503050406030204" pitchFamily="18" charset="0"/>
                      </a:rPr>
                      <m:t>)</m:t>
                    </m:r>
                  </m:oMath>
                </a14:m>
                <a:r>
                  <a:rPr lang="en-US" sz="2000" dirty="0"/>
                  <a:t>	spectral emissive </a:t>
                </a:r>
                <a:r>
                  <a:rPr lang="en-US" dirty="0" smtClean="0"/>
                  <a:t>intensity</a:t>
                </a:r>
                <a:r>
                  <a:rPr lang="en-US" sz="2000" dirty="0" smtClean="0"/>
                  <a:t> </a:t>
                </a:r>
                <a:r>
                  <a:rPr lang="en-US" sz="2000" dirty="0"/>
                  <a:t>of a perfect </a:t>
                </a:r>
                <a:r>
                  <a:rPr lang="en-US" sz="2000" dirty="0" smtClean="0"/>
                  <a:t>blackbody </a:t>
                </a:r>
                <a:r>
                  <a:rPr lang="en-US" sz="2000" dirty="0"/>
                  <a:t>at 	</a:t>
                </a:r>
                <a:r>
                  <a:rPr lang="en-US" sz="2000" dirty="0" smtClean="0"/>
                  <a:t>wavelength </a:t>
                </a:r>
                <a:r>
                  <a:rPr lang="en-US" sz="2000" dirty="0">
                    <a:sym typeface="Symbol"/>
                  </a:rPr>
                  <a:t></a:t>
                </a:r>
                <a:r>
                  <a:rPr lang="en-US" sz="2000" dirty="0"/>
                  <a:t> and temperature </a:t>
                </a:r>
                <a14:m>
                  <m:oMath xmlns:m="http://schemas.openxmlformats.org/officeDocument/2006/math">
                    <m:r>
                      <a:rPr lang="en-US" sz="2000" i="1">
                        <a:latin typeface="Cambria Math" panose="02040503050406030204" pitchFamily="18" charset="0"/>
                      </a:rPr>
                      <m:t>𝑇</m:t>
                    </m:r>
                  </m:oMath>
                </a14:m>
                <a:r>
                  <a:rPr lang="en-US" sz="2000" i="1" dirty="0"/>
                  <a:t>,</a:t>
                </a:r>
                <a:r>
                  <a:rPr lang="en-US" sz="2000" dirty="0"/>
                  <a:t> W/m</a:t>
                </a:r>
                <a:r>
                  <a:rPr lang="en-US" sz="2000" baseline="30000" dirty="0"/>
                  <a:t>2</a:t>
                </a:r>
                <a:r>
                  <a:rPr lang="en-US" sz="2000" dirty="0"/>
                  <a:t>-sr-</a:t>
                </a:r>
                <a:r>
                  <a:rPr lang="en-US" sz="2000" dirty="0">
                    <a:sym typeface="Symbol"/>
                  </a:rPr>
                  <a:t></a:t>
                </a:r>
                <a:r>
                  <a:rPr lang="en-US" sz="2000" dirty="0" smtClean="0"/>
                  <a:t>m</a:t>
                </a:r>
              </a:p>
              <a:p>
                <a:pPr marL="0" indent="0">
                  <a:buNone/>
                  <a:tabLst>
                    <a:tab pos="1141413"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𝑖</m:t>
                        </m:r>
                      </m:e>
                      <m:sub>
                        <m:r>
                          <a:rPr lang="en-US" sz="2000" i="1">
                            <a:latin typeface="Cambria Math"/>
                          </a:rPr>
                          <m:t>𝜆</m:t>
                        </m:r>
                      </m:sub>
                    </m:sSub>
                    <m:r>
                      <a:rPr lang="en-US" sz="2000" i="1">
                        <a:latin typeface="Cambria Math"/>
                      </a:rPr>
                      <m:t>(</m:t>
                    </m:r>
                    <m:r>
                      <a:rPr lang="en-US" sz="2000" i="1">
                        <a:latin typeface="Cambria Math"/>
                        <a:sym typeface="Symbol"/>
                      </a:rPr>
                      <m:t></m:t>
                    </m:r>
                    <m:r>
                      <a:rPr lang="en-US" sz="2000" i="1">
                        <a:latin typeface="Cambria Math"/>
                      </a:rPr>
                      <m:t>, </m:t>
                    </m:r>
                    <m:r>
                      <a:rPr lang="en-US" sz="2000" i="1">
                        <a:latin typeface="Cambria Math"/>
                      </a:rPr>
                      <m:t>𝑇</m:t>
                    </m:r>
                    <m:r>
                      <a:rPr lang="en-US" sz="2000" i="1">
                        <a:latin typeface="Cambria Math"/>
                      </a:rPr>
                      <m:t>)</m:t>
                    </m:r>
                  </m:oMath>
                </a14:m>
                <a:r>
                  <a:rPr lang="en-US" sz="2000" dirty="0"/>
                  <a:t>	spectral radiant intensity of a </a:t>
                </a:r>
                <a:r>
                  <a:rPr lang="en-US" sz="2000" dirty="0" smtClean="0"/>
                  <a:t>non-blackbody </a:t>
                </a:r>
                <a:r>
                  <a:rPr lang="en-US" sz="2000" dirty="0"/>
                  <a:t>at wavelength </a:t>
                </a:r>
                <a:r>
                  <a:rPr lang="en-US" sz="2000" dirty="0" smtClean="0"/>
                  <a:t>	</a:t>
                </a:r>
                <a:r>
                  <a:rPr lang="en-US" sz="2000" dirty="0" smtClean="0">
                    <a:sym typeface="Symbol"/>
                  </a:rPr>
                  <a:t></a:t>
                </a:r>
                <a:r>
                  <a:rPr lang="en-US" sz="2000" dirty="0" smtClean="0"/>
                  <a:t> </a:t>
                </a:r>
                <a:r>
                  <a:rPr lang="en-US" sz="2000" dirty="0"/>
                  <a:t>and </a:t>
                </a:r>
                <a:r>
                  <a:rPr lang="en-US" sz="2000" dirty="0" smtClean="0"/>
                  <a:t>	temperature </a:t>
                </a:r>
                <a14:m>
                  <m:oMath xmlns:m="http://schemas.openxmlformats.org/officeDocument/2006/math">
                    <m:r>
                      <a:rPr lang="en-US" sz="2000" i="1">
                        <a:latin typeface="Cambria Math"/>
                      </a:rPr>
                      <m:t>𝑇</m:t>
                    </m:r>
                  </m:oMath>
                </a14:m>
                <a:r>
                  <a:rPr lang="en-US" sz="2000" i="1" dirty="0"/>
                  <a:t>,</a:t>
                </a:r>
                <a:r>
                  <a:rPr lang="en-US" sz="2000" dirty="0"/>
                  <a:t> W/m</a:t>
                </a:r>
                <a:r>
                  <a:rPr lang="en-US" sz="2000" baseline="30000" dirty="0"/>
                  <a:t>2</a:t>
                </a:r>
                <a:r>
                  <a:rPr lang="en-US" sz="2000" dirty="0"/>
                  <a:t>-sr-</a:t>
                </a:r>
                <a:r>
                  <a:rPr lang="en-US" sz="2000" dirty="0">
                    <a:sym typeface="Symbol"/>
                  </a:rPr>
                  <a:t></a:t>
                </a:r>
                <a:r>
                  <a:rPr lang="en-US" sz="2000" dirty="0" smtClean="0"/>
                  <a:t>m</a:t>
                </a:r>
                <a:endParaRPr lang="en-US" sz="20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57200" y="1231080"/>
                <a:ext cx="8229600" cy="5226367"/>
              </a:xfrm>
              <a:blipFill rotWithShape="0">
                <a:blip r:embed="rId3"/>
                <a:stretch>
                  <a:fillRect t="-817" b="-1167"/>
                </a:stretch>
              </a:blipFill>
            </p:spPr>
            <p:txBody>
              <a:bodyPr/>
              <a:lstStyle/>
              <a:p>
                <a:r>
                  <a:rPr lang="en-US">
                    <a:noFill/>
                  </a:rPr>
                  <a:t> </a:t>
                </a:r>
              </a:p>
            </p:txBody>
          </p:sp>
        </mc:Fallback>
      </mc:AlternateContent>
    </p:spTree>
    <p:extLst>
      <p:ext uri="{BB962C8B-B14F-4D97-AF65-F5344CB8AC3E}">
        <p14:creationId xmlns:p14="http://schemas.microsoft.com/office/powerpoint/2010/main" val="26951715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Nomenclature - </a:t>
            </a:r>
            <a:r>
              <a:rPr lang="en-US" sz="3200" dirty="0" smtClean="0"/>
              <a:t>II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229600" cy="4561114"/>
              </a:xfrm>
            </p:spPr>
            <p:txBody>
              <a:bodyPr>
                <a:noAutofit/>
              </a:bodyPr>
              <a:lstStyle/>
              <a:p>
                <a:pPr marL="0" indent="0">
                  <a:buNone/>
                  <a:tabLst>
                    <a:tab pos="1376363" algn="l"/>
                  </a:tabLst>
                </a:pPr>
                <a14:m>
                  <m:oMath xmlns:m="http://schemas.openxmlformats.org/officeDocument/2006/math">
                    <m:sSub>
                      <m:sSubPr>
                        <m:ctrlPr>
                          <a:rPr lang="en-US" sz="2000" i="1" smtClean="0">
                            <a:latin typeface="Cambria Math" panose="02040503050406030204" pitchFamily="18" charset="0"/>
                          </a:rPr>
                        </m:ctrlPr>
                      </m:sSubPr>
                      <m:e>
                        <m:r>
                          <a:rPr lang="en-US" sz="2000" i="1">
                            <a:latin typeface="Cambria Math" panose="02040503050406030204" pitchFamily="18" charset="0"/>
                          </a:rPr>
                          <m:t>𝑖</m:t>
                        </m:r>
                      </m:e>
                      <m:sub>
                        <m:r>
                          <a:rPr lang="en-US" sz="2000" i="1">
                            <a:latin typeface="Cambria Math"/>
                          </a:rPr>
                          <m:t>𝑏</m:t>
                        </m:r>
                      </m:sub>
                    </m:sSub>
                    <m:r>
                      <a:rPr lang="en-US" sz="2000" i="1">
                        <a:latin typeface="Cambria Math"/>
                      </a:rPr>
                      <m:t>(</m:t>
                    </m:r>
                    <m:r>
                      <a:rPr lang="en-US" sz="2000" i="1">
                        <a:latin typeface="Cambria Math"/>
                      </a:rPr>
                      <m:t>𝑇</m:t>
                    </m:r>
                    <m:r>
                      <a:rPr lang="en-US" sz="2000" i="1">
                        <a:latin typeface="Cambria Math"/>
                      </a:rPr>
                      <m:t>)</m:t>
                    </m:r>
                  </m:oMath>
                </a14:m>
                <a:r>
                  <a:rPr lang="en-US" sz="2000" dirty="0"/>
                  <a:t>	total radiant intensity of a </a:t>
                </a:r>
                <a:r>
                  <a:rPr lang="en-US" sz="2000" dirty="0" smtClean="0"/>
                  <a:t>blackbody </a:t>
                </a:r>
                <a:r>
                  <a:rPr lang="en-US" sz="2000" dirty="0"/>
                  <a:t>at temperature </a:t>
                </a:r>
                <a14:m>
                  <m:oMath xmlns:m="http://schemas.openxmlformats.org/officeDocument/2006/math">
                    <m:r>
                      <a:rPr lang="en-US" sz="2000" i="1">
                        <a:latin typeface="Cambria Math"/>
                      </a:rPr>
                      <m:t>𝑇</m:t>
                    </m:r>
                  </m:oMath>
                </a14:m>
                <a:r>
                  <a:rPr lang="en-US" sz="2000" i="1" dirty="0"/>
                  <a:t>,</a:t>
                </a:r>
                <a:r>
                  <a:rPr lang="en-US" sz="2000" dirty="0"/>
                  <a:t> </a:t>
                </a:r>
                <a:endParaRPr lang="en-US" sz="2000" dirty="0" smtClean="0"/>
              </a:p>
              <a:p>
                <a:pPr marL="0" indent="0">
                  <a:buNone/>
                  <a:tabLst>
                    <a:tab pos="1376363" algn="l"/>
                  </a:tabLst>
                </a:pPr>
                <a:r>
                  <a:rPr lang="en-US" dirty="0"/>
                  <a:t>	</a:t>
                </a:r>
                <a:r>
                  <a:rPr lang="en-US" sz="2000" dirty="0" smtClean="0"/>
                  <a:t>W/m</a:t>
                </a:r>
                <a:r>
                  <a:rPr lang="en-US" sz="2000" baseline="30000" dirty="0" smtClean="0"/>
                  <a:t>2</a:t>
                </a:r>
                <a:r>
                  <a:rPr lang="en-US" sz="2000" dirty="0" smtClean="0"/>
                  <a:t>-sr-</a:t>
                </a:r>
                <a:r>
                  <a:rPr lang="en-US" sz="2000" dirty="0" smtClean="0">
                    <a:sym typeface="Symbol"/>
                  </a:rPr>
                  <a:t></a:t>
                </a:r>
                <a:r>
                  <a:rPr lang="en-US" sz="2000" dirty="0"/>
                  <a:t>m</a:t>
                </a:r>
              </a:p>
              <a:p>
                <a:pPr marL="0" indent="0">
                  <a:buNone/>
                  <a:tabLst>
                    <a:tab pos="1376363" algn="l"/>
                  </a:tabLst>
                </a:pPr>
                <a14:m>
                  <m:oMath xmlns:m="http://schemas.openxmlformats.org/officeDocument/2006/math">
                    <m:r>
                      <a:rPr lang="en-US" sz="2000" i="1">
                        <a:latin typeface="Cambria Math" panose="02040503050406030204" pitchFamily="18" charset="0"/>
                      </a:rPr>
                      <m:t>𝑖</m:t>
                    </m:r>
                    <m:r>
                      <a:rPr lang="en-US" sz="2000" i="1">
                        <a:latin typeface="Cambria Math"/>
                      </a:rPr>
                      <m:t>(</m:t>
                    </m:r>
                    <m:r>
                      <a:rPr lang="en-US" sz="2000" i="1">
                        <a:latin typeface="Cambria Math"/>
                      </a:rPr>
                      <m:t>𝑇</m:t>
                    </m:r>
                    <m:r>
                      <a:rPr lang="en-US" sz="2000" i="1">
                        <a:latin typeface="Cambria Math"/>
                      </a:rPr>
                      <m:t>)</m:t>
                    </m:r>
                  </m:oMath>
                </a14:m>
                <a:r>
                  <a:rPr lang="en-US" sz="2000" dirty="0"/>
                  <a:t>	total radiant intensity </a:t>
                </a:r>
                <a:r>
                  <a:rPr lang="en-US" sz="2000" dirty="0" smtClean="0"/>
                  <a:t>non-blackbody </a:t>
                </a:r>
                <a:r>
                  <a:rPr lang="en-US" sz="2000" dirty="0"/>
                  <a:t>at temperature </a:t>
                </a:r>
                <a14:m>
                  <m:oMath xmlns:m="http://schemas.openxmlformats.org/officeDocument/2006/math">
                    <m:r>
                      <a:rPr lang="en-US" sz="2000" i="1">
                        <a:latin typeface="Cambria Math"/>
                      </a:rPr>
                      <m:t>𝑇</m:t>
                    </m:r>
                  </m:oMath>
                </a14:m>
                <a:r>
                  <a:rPr lang="en-US" sz="2000" i="1" dirty="0"/>
                  <a:t>,</a:t>
                </a:r>
                <a:r>
                  <a:rPr lang="en-US" sz="2000" dirty="0"/>
                  <a:t> </a:t>
                </a:r>
                <a:endParaRPr lang="en-US" sz="2000" dirty="0" smtClean="0"/>
              </a:p>
              <a:p>
                <a:pPr marL="0" indent="0">
                  <a:buNone/>
                  <a:tabLst>
                    <a:tab pos="1376363" algn="l"/>
                  </a:tabLst>
                </a:pPr>
                <a:r>
                  <a:rPr lang="en-US" dirty="0"/>
                  <a:t>	</a:t>
                </a:r>
                <a:r>
                  <a:rPr lang="en-US" sz="2000" dirty="0" smtClean="0"/>
                  <a:t>W/m</a:t>
                </a:r>
                <a:r>
                  <a:rPr lang="en-US" sz="2000" baseline="30000" dirty="0" smtClean="0"/>
                  <a:t>2</a:t>
                </a:r>
                <a:r>
                  <a:rPr lang="en-US" sz="2000" dirty="0" smtClean="0"/>
                  <a:t>-sr-</a:t>
                </a:r>
                <a:r>
                  <a:rPr lang="en-US" sz="2000" dirty="0" smtClean="0">
                    <a:sym typeface="Symbol"/>
                  </a:rPr>
                  <a:t></a:t>
                </a:r>
                <a:r>
                  <a:rPr lang="en-US" sz="2000" dirty="0" smtClean="0"/>
                  <a:t>m</a:t>
                </a:r>
              </a:p>
              <a:p>
                <a:pPr marL="0" indent="0">
                  <a:buNone/>
                  <a:tabLst>
                    <a:tab pos="1376363" algn="l"/>
                  </a:tabLst>
                </a:pP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𝐼</m:t>
                        </m:r>
                      </m:e>
                      <m:sub>
                        <m:r>
                          <a:rPr lang="en-US" b="0" i="1" smtClean="0">
                            <a:latin typeface="Cambria Math" panose="02040503050406030204" pitchFamily="18" charset="0"/>
                          </a:rPr>
                          <m:t>𝑏</m:t>
                        </m:r>
                      </m:sub>
                    </m:sSub>
                    <m:d>
                      <m:dPr>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sym typeface="Symbol"/>
                              </a:rPr>
                              <m:t></m:t>
                            </m:r>
                          </m:e>
                          <m:sub>
                            <m:r>
                              <a:rPr lang="en-US" i="1">
                                <a:latin typeface="Cambria Math" panose="02040503050406030204" pitchFamily="18" charset="0"/>
                              </a:rPr>
                              <m:t>𝑙</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sym typeface="Symbol"/>
                              </a:rPr>
                              <m:t></m:t>
                            </m:r>
                          </m:e>
                          <m:sub>
                            <m:r>
                              <a:rPr lang="en-US" i="1">
                                <a:latin typeface="Cambria Math" panose="02040503050406030204" pitchFamily="18" charset="0"/>
                              </a:rPr>
                              <m:t>𝑢</m:t>
                            </m:r>
                          </m:sub>
                        </m:sSub>
                        <m:r>
                          <a:rPr lang="en-US" i="1">
                            <a:latin typeface="Cambria Math" panose="02040503050406030204" pitchFamily="18" charset="0"/>
                          </a:rPr>
                          <m:t>,</m:t>
                        </m:r>
                        <m:r>
                          <a:rPr lang="en-US" i="1">
                            <a:latin typeface="Cambria Math" panose="02040503050406030204" pitchFamily="18" charset="0"/>
                          </a:rPr>
                          <m:t>𝑇</m:t>
                        </m:r>
                      </m:e>
                    </m:d>
                  </m:oMath>
                </a14:m>
                <a:r>
                  <a:rPr lang="en-US" i="1" dirty="0" smtClean="0">
                    <a:latin typeface="Cambria Math" panose="02040503050406030204" pitchFamily="18" charset="0"/>
                  </a:rPr>
                  <a:t> 	</a:t>
                </a:r>
                <a:r>
                  <a:rPr lang="en-US" dirty="0" smtClean="0"/>
                  <a:t>integral of spectral radiant intensity of a blackbody at 	temperature 	</a:t>
                </a:r>
                <a14:m>
                  <m:oMath xmlns:m="http://schemas.openxmlformats.org/officeDocument/2006/math">
                    <m:r>
                      <a:rPr lang="en-US" i="1">
                        <a:latin typeface="Cambria Math"/>
                      </a:rPr>
                      <m:t>𝑇</m:t>
                    </m:r>
                    <m:r>
                      <a:rPr lang="en-US" i="1">
                        <a:latin typeface="Cambria Math"/>
                      </a:rPr>
                      <m:t> </m:t>
                    </m:r>
                  </m:oMath>
                </a14:m>
                <a:r>
                  <a:rPr lang="en-US" dirty="0" smtClean="0"/>
                  <a:t>across a finite wavelength band from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sym typeface="Symbol"/>
                          </a:rPr>
                          <m:t></m:t>
                        </m:r>
                      </m:e>
                      <m:sub>
                        <m:r>
                          <a:rPr lang="en-US" i="1">
                            <a:latin typeface="Cambria Math" panose="02040503050406030204" pitchFamily="18" charset="0"/>
                          </a:rPr>
                          <m:t>𝑙</m:t>
                        </m:r>
                      </m:sub>
                    </m:sSub>
                  </m:oMath>
                </a14:m>
                <a:r>
                  <a:rPr lang="en-US" dirty="0" smtClean="0"/>
                  <a:t> to </a:t>
                </a:r>
                <a14:m>
                  <m:oMath xmlns:m="http://schemas.openxmlformats.org/officeDocument/2006/math">
                    <m:sSub>
                      <m:sSubPr>
                        <m:ctrlPr>
                          <a:rPr lang="en-US" i="1" smtClean="0">
                            <a:latin typeface="Cambria Math" panose="02040503050406030204" pitchFamily="18" charset="0"/>
                          </a:rPr>
                        </m:ctrlPr>
                      </m:sSubPr>
                      <m:e>
                        <m:r>
                          <a:rPr lang="en-US" i="1">
                            <a:latin typeface="Cambria Math" panose="02040503050406030204" pitchFamily="18" charset="0"/>
                            <a:sym typeface="Symbol"/>
                          </a:rPr>
                          <m:t></m:t>
                        </m:r>
                      </m:e>
                      <m:sub>
                        <m:r>
                          <a:rPr lang="en-US" i="1">
                            <a:latin typeface="Cambria Math" panose="02040503050406030204" pitchFamily="18" charset="0"/>
                          </a:rPr>
                          <m:t>𝑢</m:t>
                        </m:r>
                      </m:sub>
                    </m:sSub>
                  </m:oMath>
                </a14:m>
                <a:r>
                  <a:rPr lang="en-US" dirty="0" smtClean="0"/>
                  <a:t>, 	W/m</a:t>
                </a:r>
                <a:r>
                  <a:rPr lang="en-US" baseline="30000" dirty="0" smtClean="0"/>
                  <a:t>2</a:t>
                </a:r>
                <a:r>
                  <a:rPr lang="en-US" dirty="0" smtClean="0"/>
                  <a:t>-sr</a:t>
                </a:r>
                <a:endParaRPr lang="en-US" dirty="0"/>
              </a:p>
              <a:p>
                <a:pPr marL="0" indent="0">
                  <a:buNone/>
                  <a:tabLst>
                    <a:tab pos="1376363" algn="l"/>
                  </a:tabLst>
                </a:pPr>
                <a14:m>
                  <m:oMath xmlns:m="http://schemas.openxmlformats.org/officeDocument/2006/math">
                    <m:r>
                      <a:rPr lang="en-US" i="1">
                        <a:latin typeface="Cambria Math" panose="02040503050406030204" pitchFamily="18" charset="0"/>
                      </a:rPr>
                      <m:t>𝐼</m:t>
                    </m:r>
                    <m:d>
                      <m:dPr>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sym typeface="Symbol"/>
                              </a:rPr>
                              <m:t></m:t>
                            </m:r>
                          </m:e>
                          <m:sub>
                            <m:r>
                              <a:rPr lang="en-US" i="1">
                                <a:latin typeface="Cambria Math" panose="02040503050406030204" pitchFamily="18" charset="0"/>
                              </a:rPr>
                              <m:t>𝑙</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sym typeface="Symbol"/>
                              </a:rPr>
                              <m:t></m:t>
                            </m:r>
                          </m:e>
                          <m:sub>
                            <m:r>
                              <a:rPr lang="en-US" i="1">
                                <a:latin typeface="Cambria Math" panose="02040503050406030204" pitchFamily="18" charset="0"/>
                              </a:rPr>
                              <m:t>𝑢</m:t>
                            </m:r>
                          </m:sub>
                        </m:sSub>
                        <m:r>
                          <a:rPr lang="en-US" i="1">
                            <a:latin typeface="Cambria Math" panose="02040503050406030204" pitchFamily="18" charset="0"/>
                          </a:rPr>
                          <m:t>,</m:t>
                        </m:r>
                        <m:r>
                          <a:rPr lang="en-US" i="1">
                            <a:latin typeface="Cambria Math" panose="02040503050406030204" pitchFamily="18" charset="0"/>
                          </a:rPr>
                          <m:t>𝑇</m:t>
                        </m:r>
                      </m:e>
                    </m:d>
                  </m:oMath>
                </a14:m>
                <a:r>
                  <a:rPr lang="en-US" sz="1800" i="1" dirty="0">
                    <a:latin typeface="Cambria Math" panose="02040503050406030204" pitchFamily="18" charset="0"/>
                  </a:rPr>
                  <a:t> 	</a:t>
                </a:r>
                <a:r>
                  <a:rPr lang="en-US" dirty="0"/>
                  <a:t>integral of spectral radiant intensity of a non-blackbody at </a:t>
                </a:r>
                <a:r>
                  <a:rPr lang="en-US" dirty="0" smtClean="0"/>
                  <a:t>	temperature </a:t>
                </a:r>
                <a:r>
                  <a:rPr lang="en-US" dirty="0"/>
                  <a:t>	</a:t>
                </a:r>
                <a14:m>
                  <m:oMath xmlns:m="http://schemas.openxmlformats.org/officeDocument/2006/math">
                    <m:r>
                      <a:rPr lang="en-US">
                        <a:latin typeface="Cambria Math" panose="02040503050406030204" pitchFamily="18" charset="0"/>
                      </a:rPr>
                      <m:t>𝑇</m:t>
                    </m:r>
                    <m:r>
                      <a:rPr lang="en-US">
                        <a:latin typeface="Cambria Math" panose="02040503050406030204" pitchFamily="18" charset="0"/>
                      </a:rPr>
                      <m:t> </m:t>
                    </m:r>
                  </m:oMath>
                </a14:m>
                <a:r>
                  <a:rPr lang="en-US" dirty="0"/>
                  <a:t>across a finite wavelength band from </a:t>
                </a:r>
                <a14:m>
                  <m:oMath xmlns:m="http://schemas.openxmlformats.org/officeDocument/2006/math">
                    <m:sSub>
                      <m:sSubPr>
                        <m:ctrlPr>
                          <a:rPr lang="en-US" i="1">
                            <a:latin typeface="Cambria Math" panose="02040503050406030204" pitchFamily="18" charset="0"/>
                          </a:rPr>
                        </m:ctrlPr>
                      </m:sSubPr>
                      <m:e>
                        <m:r>
                          <a:rPr lang="en-US">
                            <a:latin typeface="Cambria Math" panose="02040503050406030204" pitchFamily="18" charset="0"/>
                            <a:sym typeface="Symbol"/>
                          </a:rPr>
                          <m:t></m:t>
                        </m:r>
                      </m:e>
                      <m:sub>
                        <m:r>
                          <a:rPr lang="en-US">
                            <a:latin typeface="Cambria Math" panose="02040503050406030204" pitchFamily="18" charset="0"/>
                          </a:rPr>
                          <m:t>𝑙</m:t>
                        </m:r>
                      </m:sub>
                    </m:sSub>
                  </m:oMath>
                </a14:m>
                <a:r>
                  <a:rPr lang="en-US" dirty="0"/>
                  <a:t> to </a:t>
                </a:r>
                <a14:m>
                  <m:oMath xmlns:m="http://schemas.openxmlformats.org/officeDocument/2006/math">
                    <m:sSub>
                      <m:sSubPr>
                        <m:ctrlPr>
                          <a:rPr lang="en-US" i="1">
                            <a:latin typeface="Cambria Math" panose="02040503050406030204" pitchFamily="18" charset="0"/>
                          </a:rPr>
                        </m:ctrlPr>
                      </m:sSubPr>
                      <m:e>
                        <m:r>
                          <a:rPr lang="en-US">
                            <a:latin typeface="Cambria Math" panose="02040503050406030204" pitchFamily="18" charset="0"/>
                            <a:sym typeface="Symbol"/>
                          </a:rPr>
                          <m:t></m:t>
                        </m:r>
                      </m:e>
                      <m:sub>
                        <m:r>
                          <a:rPr lang="en-US">
                            <a:latin typeface="Cambria Math" panose="02040503050406030204" pitchFamily="18" charset="0"/>
                          </a:rPr>
                          <m:t>𝑢</m:t>
                        </m:r>
                      </m:sub>
                    </m:sSub>
                  </m:oMath>
                </a14:m>
                <a:r>
                  <a:rPr lang="en-US" dirty="0"/>
                  <a:t>, 	W/m</a:t>
                </a:r>
                <a:r>
                  <a:rPr lang="en-US" baseline="30000" dirty="0"/>
                  <a:t>2</a:t>
                </a:r>
                <a:r>
                  <a:rPr lang="en-US" dirty="0"/>
                  <a:t>-sr</a:t>
                </a:r>
              </a:p>
              <a:p>
                <a:pPr marL="0" indent="0">
                  <a:buNone/>
                  <a:tabLst>
                    <a:tab pos="1376363" algn="l"/>
                  </a:tabLst>
                </a:pPr>
                <a14:m>
                  <m:oMath xmlns:m="http://schemas.openxmlformats.org/officeDocument/2006/math">
                    <m:r>
                      <a:rPr lang="en-US" sz="1800" i="1">
                        <a:latin typeface="Cambria Math"/>
                      </a:rPr>
                      <m:t>𝑇</m:t>
                    </m:r>
                  </m:oMath>
                </a14:m>
                <a:r>
                  <a:rPr lang="en-US" sz="2000" dirty="0"/>
                  <a:t>	actual surface temperature, K</a:t>
                </a:r>
              </a:p>
              <a:p>
                <a:pPr marL="0" indent="0">
                  <a:buNone/>
                  <a:tabLst>
                    <a:tab pos="1376363" algn="l"/>
                  </a:tabLst>
                </a:pPr>
                <a14:m>
                  <m:oMath xmlns:m="http://schemas.openxmlformats.org/officeDocument/2006/math">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𝑇</m:t>
                        </m:r>
                      </m:e>
                      <m:sub>
                        <m:r>
                          <a:rPr lang="en-US" sz="2000" b="0" i="1" smtClean="0">
                            <a:latin typeface="Cambria Math" panose="02040503050406030204" pitchFamily="18" charset="0"/>
                          </a:rPr>
                          <m:t>𝑟</m:t>
                        </m:r>
                      </m:sub>
                    </m:sSub>
                  </m:oMath>
                </a14:m>
                <a:r>
                  <a:rPr lang="en-US" sz="2000" dirty="0"/>
                  <a:t>	</a:t>
                </a:r>
                <a:r>
                  <a:rPr lang="en-US" sz="2000" dirty="0" smtClean="0"/>
                  <a:t>ratio temperature</a:t>
                </a:r>
                <a:r>
                  <a:rPr lang="en-US" sz="2000" dirty="0"/>
                  <a:t>, </a:t>
                </a:r>
                <a:r>
                  <a:rPr lang="en-US" sz="2000" dirty="0" smtClean="0"/>
                  <a:t>K</a:t>
                </a:r>
              </a:p>
              <a:p>
                <a:pPr marL="0" indent="0">
                  <a:buNone/>
                  <a:tabLst>
                    <a:tab pos="1376363" algn="l"/>
                  </a:tabLst>
                </a:pPr>
                <a14:m>
                  <m:oMath xmlns:m="http://schemas.openxmlformats.org/officeDocument/2006/math">
                    <m:sSub>
                      <m:sSubPr>
                        <m:ctrlPr>
                          <a:rPr lang="en-US" i="1">
                            <a:latin typeface="Cambria Math" panose="02040503050406030204" pitchFamily="18" charset="0"/>
                          </a:rPr>
                        </m:ctrlPr>
                      </m:sSubPr>
                      <m:e>
                        <m:r>
                          <a:rPr lang="en-US" i="1">
                            <a:latin typeface="Cambria Math"/>
                          </a:rPr>
                          <m:t>𝑇</m:t>
                        </m:r>
                      </m:e>
                      <m:sub>
                        <m:r>
                          <a:rPr lang="en-US" i="1">
                            <a:latin typeface="Cambria Math"/>
                            <a:sym typeface="Symbol"/>
                          </a:rPr>
                          <m:t></m:t>
                        </m:r>
                      </m:sub>
                    </m:sSub>
                  </m:oMath>
                </a14:m>
                <a:r>
                  <a:rPr lang="en-US" dirty="0"/>
                  <a:t>	measured surface temperature at wavelength </a:t>
                </a:r>
                <a:r>
                  <a:rPr lang="en-US" i="1" dirty="0">
                    <a:sym typeface="Symbol"/>
                  </a:rPr>
                  <a:t></a:t>
                </a:r>
                <a:r>
                  <a:rPr lang="en-US" dirty="0"/>
                  <a:t> assuming a 	perfect </a:t>
                </a:r>
                <a:r>
                  <a:rPr lang="en-US" dirty="0" smtClean="0"/>
                  <a:t> emitter</a:t>
                </a:r>
                <a:r>
                  <a:rPr lang="en-US" dirty="0"/>
                  <a:t>, </a:t>
                </a:r>
                <a:r>
                  <a:rPr lang="en-US" dirty="0" smtClean="0"/>
                  <a:t>K</a:t>
                </a:r>
                <a:endParaRPr lang="en-US" i="1" dirty="0">
                  <a:latin typeface="Cambria Math"/>
                  <a:sym typeface="Symbo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229600" cy="4561114"/>
              </a:xfrm>
              <a:blipFill rotWithShape="0">
                <a:blip r:embed="rId3"/>
                <a:stretch>
                  <a:fillRect t="-802" b="-11765"/>
                </a:stretch>
              </a:blipFill>
            </p:spPr>
            <p:txBody>
              <a:bodyPr/>
              <a:lstStyle/>
              <a:p>
                <a:r>
                  <a:rPr lang="en-US">
                    <a:noFill/>
                  </a:rPr>
                  <a:t> </a:t>
                </a:r>
              </a:p>
            </p:txBody>
          </p:sp>
        </mc:Fallback>
      </mc:AlternateContent>
    </p:spTree>
    <p:extLst>
      <p:ext uri="{BB962C8B-B14F-4D97-AF65-F5344CB8AC3E}">
        <p14:creationId xmlns:p14="http://schemas.microsoft.com/office/powerpoint/2010/main" val="9916365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Nomenclature - </a:t>
            </a:r>
            <a:r>
              <a:rPr lang="en-US" sz="3200" dirty="0" smtClean="0"/>
              <a:t>III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Autofit/>
              </a:bodyPr>
              <a:lstStyle/>
              <a:p>
                <a:pPr marL="0" indent="0">
                  <a:buNone/>
                  <a:tabLst>
                    <a:tab pos="857250" algn="l"/>
                  </a:tabLst>
                </a:pPr>
                <a14:m>
                  <m:oMath xmlns:m="http://schemas.openxmlformats.org/officeDocument/2006/math">
                    <m:r>
                      <a:rPr lang="en-US" i="1">
                        <a:latin typeface="Cambria Math"/>
                        <a:sym typeface="Symbol"/>
                      </a:rPr>
                      <m:t></m:t>
                    </m:r>
                    <m:d>
                      <m:dPr>
                        <m:ctrlPr>
                          <a:rPr lang="en-US" i="1">
                            <a:latin typeface="Cambria Math" panose="02040503050406030204" pitchFamily="18" charset="0"/>
                          </a:rPr>
                        </m:ctrlPr>
                      </m:dPr>
                      <m:e>
                        <m:r>
                          <a:rPr lang="en-US" i="1">
                            <a:latin typeface="Cambria Math"/>
                          </a:rPr>
                          <m:t>𝑇</m:t>
                        </m:r>
                      </m:e>
                    </m:d>
                  </m:oMath>
                </a14:m>
                <a:r>
                  <a:rPr lang="en-US" dirty="0"/>
                  <a:t>	total emissivity of a non-blackbody at temperature </a:t>
                </a:r>
                <a14:m>
                  <m:oMath xmlns:m="http://schemas.openxmlformats.org/officeDocument/2006/math">
                    <m:r>
                      <a:rPr lang="en-US" i="1">
                        <a:latin typeface="Cambria Math"/>
                      </a:rPr>
                      <m:t>𝑇</m:t>
                    </m:r>
                  </m:oMath>
                </a14:m>
                <a:endParaRPr lang="en-US" dirty="0"/>
              </a:p>
              <a:p>
                <a:pPr marL="0" indent="0">
                  <a:buNone/>
                  <a:tabLst>
                    <a:tab pos="857250" algn="l"/>
                  </a:tabLst>
                </a:pPr>
                <a14:m>
                  <m:oMath xmlns:m="http://schemas.openxmlformats.org/officeDocument/2006/math">
                    <m:acc>
                      <m:accPr>
                        <m:chr m:val="̅"/>
                        <m:ctrlPr>
                          <a:rPr lang="en-US" i="1">
                            <a:latin typeface="Cambria Math" panose="02040503050406030204" pitchFamily="18" charset="0"/>
                          </a:rPr>
                        </m:ctrlPr>
                      </m:accPr>
                      <m:e>
                        <m:sSub>
                          <m:sSubPr>
                            <m:ctrlPr>
                              <a:rPr lang="en-US" i="1">
                                <a:latin typeface="Cambria Math" panose="02040503050406030204" pitchFamily="18" charset="0"/>
                              </a:rPr>
                            </m:ctrlPr>
                          </m:sSubPr>
                          <m:e>
                            <m:r>
                              <a:rPr lang="en-US" i="1">
                                <a:latin typeface="Cambria Math" panose="02040503050406030204" pitchFamily="18" charset="0"/>
                                <a:sym typeface="Symbol" panose="05050102010706020507" pitchFamily="18" charset="2"/>
                              </a:rPr>
                              <m:t></m:t>
                            </m:r>
                          </m:e>
                          <m:sub>
                            <m:r>
                              <a:rPr lang="en-US" i="1">
                                <a:latin typeface="Cambria Math" panose="02040503050406030204" pitchFamily="18" charset="0"/>
                              </a:rPr>
                              <m:t>𝑖</m:t>
                            </m:r>
                          </m:sub>
                        </m:sSub>
                      </m:e>
                    </m:acc>
                  </m:oMath>
                </a14:m>
                <a:r>
                  <a:rPr lang="en-US" i="1" dirty="0"/>
                  <a:t>	</a:t>
                </a:r>
                <a:r>
                  <a:rPr lang="en-US" dirty="0"/>
                  <a:t>wavelength-averaged emissivity for detector </a:t>
                </a:r>
                <a14:m>
                  <m:oMath xmlns:m="http://schemas.openxmlformats.org/officeDocument/2006/math">
                    <m:r>
                      <a:rPr lang="en-US" i="1">
                        <a:latin typeface="Cambria Math" panose="02040503050406030204" pitchFamily="18" charset="0"/>
                      </a:rPr>
                      <m:t>𝑖</m:t>
                    </m:r>
                  </m:oMath>
                </a14:m>
                <a:endParaRPr lang="en-US" dirty="0"/>
              </a:p>
              <a:p>
                <a:pPr marL="0" indent="0">
                  <a:buNone/>
                  <a:tabLst>
                    <a:tab pos="857250" algn="l"/>
                  </a:tabLst>
                </a:pPr>
                <a14:m>
                  <m:oMath xmlns:m="http://schemas.openxmlformats.org/officeDocument/2006/math">
                    <m:acc>
                      <m:accPr>
                        <m:chr m:val="̅"/>
                        <m:ctrlPr>
                          <a:rPr lang="en-US" i="1">
                            <a:latin typeface="Cambria Math" panose="02040503050406030204" pitchFamily="18" charset="0"/>
                          </a:rPr>
                        </m:ctrlPr>
                      </m:accPr>
                      <m:e>
                        <m:sSub>
                          <m:sSubPr>
                            <m:ctrlPr>
                              <a:rPr lang="en-US" i="1">
                                <a:latin typeface="Cambria Math" panose="02040503050406030204" pitchFamily="18" charset="0"/>
                              </a:rPr>
                            </m:ctrlPr>
                          </m:sSubPr>
                          <m:e>
                            <m:r>
                              <a:rPr lang="en-US" i="1">
                                <a:latin typeface="Cambria Math" panose="02040503050406030204" pitchFamily="18" charset="0"/>
                                <a:sym typeface="Symbol" panose="05050102010706020507" pitchFamily="18" charset="2"/>
                              </a:rPr>
                              <m:t></m:t>
                            </m:r>
                          </m:e>
                          <m:sub>
                            <m:r>
                              <a:rPr lang="en-US" i="1">
                                <a:latin typeface="Cambria Math" panose="02040503050406030204" pitchFamily="18" charset="0"/>
                              </a:rPr>
                              <m:t>𝑟</m:t>
                            </m:r>
                          </m:sub>
                        </m:sSub>
                      </m:e>
                    </m:acc>
                  </m:oMath>
                </a14:m>
                <a:r>
                  <a:rPr lang="en-US" dirty="0"/>
                  <a:t>	wavelength averaged emissivity ratio for detector 1 and 2, </a:t>
                </a:r>
                <a14:m>
                  <m:oMath xmlns:m="http://schemas.openxmlformats.org/officeDocument/2006/math">
                    <m:acc>
                      <m:accPr>
                        <m:chr m:val="̅"/>
                        <m:ctrlPr>
                          <a:rPr lang="en-US" i="1">
                            <a:latin typeface="Cambria Math" panose="02040503050406030204" pitchFamily="18" charset="0"/>
                          </a:rPr>
                        </m:ctrlPr>
                      </m:accPr>
                      <m:e>
                        <m:sSub>
                          <m:sSubPr>
                            <m:ctrlPr>
                              <a:rPr lang="en-US" i="1">
                                <a:latin typeface="Cambria Math" panose="02040503050406030204" pitchFamily="18" charset="0"/>
                              </a:rPr>
                            </m:ctrlPr>
                          </m:sSubPr>
                          <m:e>
                            <m:r>
                              <a:rPr lang="en-US" i="1">
                                <a:latin typeface="Cambria Math" panose="02040503050406030204" pitchFamily="18" charset="0"/>
                                <a:sym typeface="Symbol" panose="05050102010706020507" pitchFamily="18" charset="2"/>
                              </a:rPr>
                              <m:t></m:t>
                            </m:r>
                          </m:e>
                          <m:sub>
                            <m:r>
                              <a:rPr lang="en-US" i="1">
                                <a:latin typeface="Cambria Math" panose="02040503050406030204" pitchFamily="18" charset="0"/>
                              </a:rPr>
                              <m:t>2</m:t>
                            </m:r>
                          </m:sub>
                        </m:sSub>
                      </m:e>
                    </m:acc>
                    <m:r>
                      <a:rPr lang="en-US" i="1">
                        <a:latin typeface="Cambria Math" panose="02040503050406030204" pitchFamily="18" charset="0"/>
                      </a:rPr>
                      <m:t>/</m:t>
                    </m:r>
                    <m:acc>
                      <m:accPr>
                        <m:chr m:val="̅"/>
                        <m:ctrlPr>
                          <a:rPr lang="en-US" i="1">
                            <a:latin typeface="Cambria Math" panose="02040503050406030204" pitchFamily="18" charset="0"/>
                          </a:rPr>
                        </m:ctrlPr>
                      </m:accPr>
                      <m:e>
                        <m:sSub>
                          <m:sSubPr>
                            <m:ctrlPr>
                              <a:rPr lang="en-US" i="1">
                                <a:latin typeface="Cambria Math" panose="02040503050406030204" pitchFamily="18" charset="0"/>
                              </a:rPr>
                            </m:ctrlPr>
                          </m:sSubPr>
                          <m:e>
                            <m:r>
                              <a:rPr lang="en-US" i="1">
                                <a:latin typeface="Cambria Math" panose="02040503050406030204" pitchFamily="18" charset="0"/>
                                <a:sym typeface="Symbol" panose="05050102010706020507" pitchFamily="18" charset="2"/>
                              </a:rPr>
                              <m:t></m:t>
                            </m:r>
                          </m:e>
                          <m:sub>
                            <m:r>
                              <a:rPr lang="en-US" i="1">
                                <a:latin typeface="Cambria Math" panose="02040503050406030204" pitchFamily="18" charset="0"/>
                              </a:rPr>
                              <m:t>1</m:t>
                            </m:r>
                          </m:sub>
                        </m:sSub>
                      </m:e>
                    </m:acc>
                  </m:oMath>
                </a14:m>
                <a:endParaRPr lang="en-US" sz="2000" dirty="0"/>
              </a:p>
              <a:p>
                <a:pPr marL="0" indent="0">
                  <a:buNone/>
                  <a:tabLst>
                    <a:tab pos="860425"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a:sym typeface="Symbol"/>
                          </a:rPr>
                          <m:t></m:t>
                        </m:r>
                      </m:e>
                      <m:sub>
                        <m:r>
                          <a:rPr lang="en-US" sz="2000" i="1">
                            <a:latin typeface="Cambria Math"/>
                          </a:rPr>
                          <m:t>𝜆</m:t>
                        </m:r>
                      </m:sub>
                    </m:sSub>
                  </m:oMath>
                </a14:m>
                <a:r>
                  <a:rPr lang="en-US" sz="2000" dirty="0"/>
                  <a:t>	monochromatic emissivity of a </a:t>
                </a:r>
                <a:r>
                  <a:rPr lang="en-US" sz="2000" dirty="0" smtClean="0"/>
                  <a:t>non-blackbody </a:t>
                </a:r>
                <a:r>
                  <a:rPr lang="en-US" sz="2000" dirty="0"/>
                  <a:t>at wavelength </a:t>
                </a:r>
                <a:r>
                  <a:rPr lang="en-US" sz="2000" dirty="0" smtClean="0">
                    <a:sym typeface="Symbol"/>
                  </a:rPr>
                  <a:t></a:t>
                </a:r>
              </a:p>
              <a:p>
                <a:pPr marL="0" indent="0">
                  <a:buNone/>
                  <a:tabLst>
                    <a:tab pos="860425" algn="l"/>
                  </a:tabLst>
                </a:pPr>
                <a:r>
                  <a:rPr lang="en-US" dirty="0">
                    <a:sym typeface="Symbol"/>
                  </a:rPr>
                  <a:t>	</a:t>
                </a:r>
                <a:r>
                  <a:rPr lang="en-US" sz="2000" dirty="0" smtClean="0"/>
                  <a:t>and temperature </a:t>
                </a:r>
                <a14:m>
                  <m:oMath xmlns:m="http://schemas.openxmlformats.org/officeDocument/2006/math">
                    <m:r>
                      <a:rPr lang="en-US" sz="2000" i="1">
                        <a:latin typeface="Cambria Math"/>
                      </a:rPr>
                      <m:t>𝑇</m:t>
                    </m:r>
                  </m:oMath>
                </a14:m>
                <a:endParaRPr lang="en-US" sz="2000" dirty="0"/>
              </a:p>
              <a:p>
                <a:pPr marL="0" indent="0">
                  <a:buNone/>
                  <a:tabLst>
                    <a:tab pos="860425" algn="l"/>
                  </a:tabLst>
                </a:pPr>
                <a14:m>
                  <m:oMath xmlns:m="http://schemas.openxmlformats.org/officeDocument/2006/math">
                    <m:acc>
                      <m:accPr>
                        <m:chr m:val="̅"/>
                        <m:ctrlPr>
                          <a:rPr lang="en-US" sz="2000" i="1">
                            <a:latin typeface="Cambria Math" panose="02040503050406030204" pitchFamily="18" charset="0"/>
                          </a:rPr>
                        </m:ctrlPr>
                      </m:accPr>
                      <m:e>
                        <m:r>
                          <a:rPr lang="en-US" sz="2000" i="1">
                            <a:latin typeface="Cambria Math"/>
                            <a:sym typeface="Symbol"/>
                          </a:rPr>
                          <m:t></m:t>
                        </m:r>
                      </m:e>
                    </m:acc>
                    <m:d>
                      <m:dPr>
                        <m:ctrlPr>
                          <a:rPr lang="en-US" sz="2000" i="1">
                            <a:latin typeface="Cambria Math" panose="02040503050406030204" pitchFamily="18" charset="0"/>
                          </a:rPr>
                        </m:ctrlPr>
                      </m:dPr>
                      <m:e>
                        <m:acc>
                          <m:accPr>
                            <m:chr m:val="̅"/>
                            <m:ctrlPr>
                              <a:rPr lang="en-US" sz="2000" i="1">
                                <a:latin typeface="Cambria Math" panose="02040503050406030204" pitchFamily="18" charset="0"/>
                              </a:rPr>
                            </m:ctrlPr>
                          </m:accPr>
                          <m:e>
                            <m:r>
                              <a:rPr lang="en-US" sz="2000" i="1">
                                <a:latin typeface="Cambria Math"/>
                              </a:rPr>
                              <m:t>𝑇</m:t>
                            </m:r>
                          </m:e>
                        </m:acc>
                      </m:e>
                    </m:d>
                  </m:oMath>
                </a14:m>
                <a:r>
                  <a:rPr lang="en-US" sz="2000" dirty="0" smtClean="0"/>
                  <a:t>	inferred </a:t>
                </a:r>
                <a:r>
                  <a:rPr lang="en-US" sz="2000" dirty="0"/>
                  <a:t>total emissivity of a </a:t>
                </a:r>
                <a:r>
                  <a:rPr lang="en-US" sz="2000" dirty="0" smtClean="0"/>
                  <a:t>non-blackbody </a:t>
                </a:r>
                <a:r>
                  <a:rPr lang="en-US" sz="2000" dirty="0"/>
                  <a:t>at temperature </a:t>
                </a:r>
                <a14:m>
                  <m:oMath xmlns:m="http://schemas.openxmlformats.org/officeDocument/2006/math">
                    <m:acc>
                      <m:accPr>
                        <m:chr m:val="̅"/>
                        <m:ctrlPr>
                          <a:rPr lang="en-US" sz="2000" i="1">
                            <a:latin typeface="Cambria Math" panose="02040503050406030204" pitchFamily="18" charset="0"/>
                          </a:rPr>
                        </m:ctrlPr>
                      </m:accPr>
                      <m:e>
                        <m:r>
                          <a:rPr lang="en-US" sz="2000" i="1">
                            <a:latin typeface="Cambria Math"/>
                          </a:rPr>
                          <m:t>𝑇</m:t>
                        </m:r>
                      </m:e>
                    </m:acc>
                  </m:oMath>
                </a14:m>
                <a:endParaRPr lang="en-US" sz="2000" dirty="0"/>
              </a:p>
              <a:p>
                <a:pPr marL="0" indent="0">
                  <a:buNone/>
                  <a:tabLst>
                    <a:tab pos="860425"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a:sym typeface="Symbol"/>
                          </a:rPr>
                          <m:t></m:t>
                        </m:r>
                      </m:e>
                      <m:sub>
                        <m:r>
                          <a:rPr lang="en-US" sz="2000" i="1">
                            <a:latin typeface="Cambria Math"/>
                          </a:rPr>
                          <m:t>𝑟</m:t>
                        </m:r>
                      </m:sub>
                    </m:sSub>
                  </m:oMath>
                </a14:m>
                <a:r>
                  <a:rPr lang="en-US" sz="2000" dirty="0"/>
                  <a:t>	emissivity ratio at two wavelengths </a:t>
                </a:r>
                <a14:m>
                  <m:oMath xmlns:m="http://schemas.openxmlformats.org/officeDocument/2006/math">
                    <m:sSub>
                      <m:sSubPr>
                        <m:ctrlPr>
                          <a:rPr lang="en-US" sz="2000" i="1">
                            <a:latin typeface="Cambria Math" panose="02040503050406030204" pitchFamily="18" charset="0"/>
                          </a:rPr>
                        </m:ctrlPr>
                      </m:sSubPr>
                      <m:e>
                        <m:r>
                          <a:rPr lang="en-US" sz="2000" i="1">
                            <a:latin typeface="Cambria Math"/>
                            <a:sym typeface="Symbol"/>
                          </a:rPr>
                          <m:t></m:t>
                        </m:r>
                      </m:e>
                      <m:sub>
                        <m:r>
                          <a:rPr lang="en-US" sz="2000" i="1">
                            <a:latin typeface="Cambria Math"/>
                          </a:rPr>
                          <m:t>1</m:t>
                        </m:r>
                      </m:sub>
                    </m:sSub>
                  </m:oMath>
                </a14:m>
                <a:r>
                  <a:rPr lang="en-US" sz="2000" dirty="0"/>
                  <a:t> and </a:t>
                </a:r>
                <a14:m>
                  <m:oMath xmlns:m="http://schemas.openxmlformats.org/officeDocument/2006/math">
                    <m:sSub>
                      <m:sSubPr>
                        <m:ctrlPr>
                          <a:rPr lang="en-US" sz="2000" i="1">
                            <a:latin typeface="Cambria Math" panose="02040503050406030204" pitchFamily="18" charset="0"/>
                          </a:rPr>
                        </m:ctrlPr>
                      </m:sSubPr>
                      <m:e>
                        <m:r>
                          <a:rPr lang="en-US" sz="2000" i="1">
                            <a:latin typeface="Cambria Math"/>
                            <a:sym typeface="Symbol"/>
                          </a:rPr>
                          <m:t></m:t>
                        </m:r>
                      </m:e>
                      <m:sub>
                        <m:r>
                          <a:rPr lang="en-US" sz="2000" i="1">
                            <a:latin typeface="Cambria Math"/>
                          </a:rPr>
                          <m:t>2</m:t>
                        </m:r>
                      </m:sub>
                    </m:sSub>
                  </m:oMath>
                </a14:m>
                <a:r>
                  <a:rPr lang="en-US" sz="2000" dirty="0" smtClean="0"/>
                  <a:t>, </a:t>
                </a:r>
                <a14:m>
                  <m:oMath xmlns:m="http://schemas.openxmlformats.org/officeDocument/2006/math">
                    <m:f>
                      <m:fPr>
                        <m:type m:val="lin"/>
                        <m:ctrlPr>
                          <a:rPr lang="en-US" sz="2000" i="1" smtClean="0">
                            <a:latin typeface="Cambria Math" panose="02040503050406030204" pitchFamily="18" charset="0"/>
                          </a:rPr>
                        </m:ctrlPr>
                      </m:fPr>
                      <m:num>
                        <m:sSub>
                          <m:sSubPr>
                            <m:ctrlPr>
                              <a:rPr lang="en-US" sz="2000" i="1">
                                <a:latin typeface="Cambria Math" panose="02040503050406030204" pitchFamily="18" charset="0"/>
                              </a:rPr>
                            </m:ctrlPr>
                          </m:sSubPr>
                          <m:e>
                            <m:r>
                              <a:rPr lang="en-US" sz="2000" i="1">
                                <a:latin typeface="Cambria Math"/>
                                <a:sym typeface="Symbol"/>
                              </a:rPr>
                              <m:t></m:t>
                            </m:r>
                          </m:e>
                          <m:sub>
                            <m:sSub>
                              <m:sSubPr>
                                <m:ctrlPr>
                                  <a:rPr lang="en-US" sz="2000" i="1">
                                    <a:latin typeface="Cambria Math" panose="02040503050406030204" pitchFamily="18" charset="0"/>
                                  </a:rPr>
                                </m:ctrlPr>
                              </m:sSubPr>
                              <m:e>
                                <m:r>
                                  <a:rPr lang="en-US" sz="2000" i="1">
                                    <a:latin typeface="Cambria Math"/>
                                    <a:sym typeface="Symbol"/>
                                  </a:rPr>
                                  <m:t></m:t>
                                </m:r>
                              </m:e>
                              <m:sub>
                                <m:r>
                                  <a:rPr lang="en-US" sz="2000" b="0" i="1" smtClean="0">
                                    <a:latin typeface="Cambria Math" panose="02040503050406030204" pitchFamily="18" charset="0"/>
                                  </a:rPr>
                                  <m:t>1</m:t>
                                </m:r>
                              </m:sub>
                            </m:sSub>
                          </m:sub>
                        </m:sSub>
                      </m:num>
                      <m:den>
                        <m:sSub>
                          <m:sSubPr>
                            <m:ctrlPr>
                              <a:rPr lang="en-US" sz="2000" i="1">
                                <a:latin typeface="Cambria Math" panose="02040503050406030204" pitchFamily="18" charset="0"/>
                              </a:rPr>
                            </m:ctrlPr>
                          </m:sSubPr>
                          <m:e>
                            <m:r>
                              <a:rPr lang="en-US" sz="2000" i="1">
                                <a:latin typeface="Cambria Math"/>
                                <a:sym typeface="Symbol"/>
                              </a:rPr>
                              <m:t></m:t>
                            </m:r>
                          </m:e>
                          <m:sub>
                            <m:sSub>
                              <m:sSubPr>
                                <m:ctrlPr>
                                  <a:rPr lang="en-US" sz="2000" i="1">
                                    <a:latin typeface="Cambria Math" panose="02040503050406030204" pitchFamily="18" charset="0"/>
                                  </a:rPr>
                                </m:ctrlPr>
                              </m:sSubPr>
                              <m:e>
                                <m:r>
                                  <a:rPr lang="en-US" sz="2000" i="1">
                                    <a:latin typeface="Cambria Math"/>
                                    <a:sym typeface="Symbol"/>
                                  </a:rPr>
                                  <m:t></m:t>
                                </m:r>
                              </m:e>
                              <m:sub>
                                <m:r>
                                  <a:rPr lang="en-US" sz="2000" i="1">
                                    <a:latin typeface="Cambria Math"/>
                                  </a:rPr>
                                  <m:t>2</m:t>
                                </m:r>
                              </m:sub>
                            </m:sSub>
                          </m:sub>
                        </m:sSub>
                      </m:den>
                    </m:f>
                  </m:oMath>
                </a14:m>
                <a:endParaRPr lang="en-US" sz="2000" dirty="0"/>
              </a:p>
              <a:p>
                <a:pPr marL="0" indent="0">
                  <a:buNone/>
                  <a:tabLst>
                    <a:tab pos="860425" algn="l"/>
                  </a:tabLst>
                </a:pPr>
                <a14:m>
                  <m:oMath xmlns:m="http://schemas.openxmlformats.org/officeDocument/2006/math">
                    <m:r>
                      <m:rPr>
                        <m:sty m:val="p"/>
                      </m:rPr>
                      <a:rPr lang="en-US" sz="2000">
                        <a:latin typeface="Cambria Math"/>
                      </a:rPr>
                      <m:t>Δ</m:t>
                    </m:r>
                    <m:sSub>
                      <m:sSubPr>
                        <m:ctrlPr>
                          <a:rPr lang="en-US" sz="2000" i="1">
                            <a:latin typeface="Cambria Math" panose="02040503050406030204" pitchFamily="18" charset="0"/>
                          </a:rPr>
                        </m:ctrlPr>
                      </m:sSubPr>
                      <m:e>
                        <m:r>
                          <a:rPr lang="en-US" sz="2000" i="1">
                            <a:latin typeface="Cambria Math"/>
                            <a:sym typeface="Symbol"/>
                          </a:rPr>
                          <m:t></m:t>
                        </m:r>
                      </m:e>
                      <m:sub>
                        <m:r>
                          <a:rPr lang="en-US" sz="2000" i="1">
                            <a:latin typeface="Cambria Math"/>
                          </a:rPr>
                          <m:t>𝑖</m:t>
                        </m:r>
                      </m:sub>
                    </m:sSub>
                  </m:oMath>
                </a14:m>
                <a:r>
                  <a:rPr lang="en-US" sz="2000" dirty="0"/>
                  <a:t>	bandwidth of narrow-band detector </a:t>
                </a:r>
                <a:r>
                  <a:rPr lang="en-US" sz="2000" i="1" dirty="0"/>
                  <a:t>i, </a:t>
                </a:r>
                <a:r>
                  <a:rPr lang="en-US" sz="2000" dirty="0">
                    <a:sym typeface="Symbol"/>
                  </a:rPr>
                  <a:t></a:t>
                </a:r>
                <a:r>
                  <a:rPr lang="en-US" sz="2000" dirty="0"/>
                  <a:t>m</a:t>
                </a:r>
              </a:p>
              <a:p>
                <a:pPr marL="0" indent="0">
                  <a:buNone/>
                  <a:tabLst>
                    <a:tab pos="860425" algn="l"/>
                  </a:tabLst>
                </a:pPr>
                <a14:m>
                  <m:oMath xmlns:m="http://schemas.openxmlformats.org/officeDocument/2006/math">
                    <m:r>
                      <m:rPr>
                        <m:sty m:val="p"/>
                      </m:rPr>
                      <a:rPr lang="en-US" sz="2000">
                        <a:latin typeface="Cambria Math"/>
                      </a:rPr>
                      <m:t>Λ</m:t>
                    </m:r>
                    <m:r>
                      <a:rPr lang="en-US" sz="2000" i="1">
                        <a:latin typeface="Cambria Math"/>
                      </a:rPr>
                      <m:t> </m:t>
                    </m:r>
                  </m:oMath>
                </a14:m>
                <a:r>
                  <a:rPr lang="en-US" sz="2000" dirty="0"/>
                  <a:t>	equivalent wavelength, </a:t>
                </a:r>
                <a14:m>
                  <m:oMath xmlns:m="http://schemas.openxmlformats.org/officeDocument/2006/math">
                    <m:f>
                      <m:fPr>
                        <m:type m:val="lin"/>
                        <m:ctrlPr>
                          <a:rPr lang="en-US" sz="2000" i="1">
                            <a:latin typeface="Cambria Math" panose="02040503050406030204" pitchFamily="18" charset="0"/>
                          </a:rPr>
                        </m:ctrlPr>
                      </m:fPr>
                      <m:num>
                        <m:sSub>
                          <m:sSubPr>
                            <m:ctrlPr>
                              <a:rPr lang="en-US" sz="2000" i="1">
                                <a:latin typeface="Cambria Math" panose="02040503050406030204" pitchFamily="18" charset="0"/>
                              </a:rPr>
                            </m:ctrlPr>
                          </m:sSubPr>
                          <m:e>
                            <m:r>
                              <a:rPr lang="en-US" sz="2000" i="1">
                                <a:latin typeface="Cambria Math"/>
                              </a:rPr>
                              <m:t>𝜆</m:t>
                            </m:r>
                          </m:e>
                          <m:sub>
                            <m:r>
                              <a:rPr lang="en-US" sz="2000" i="1">
                                <a:latin typeface="Cambria Math"/>
                              </a:rPr>
                              <m:t>1</m:t>
                            </m:r>
                          </m:sub>
                        </m:sSub>
                        <m:sSub>
                          <m:sSubPr>
                            <m:ctrlPr>
                              <a:rPr lang="en-US" sz="2000" i="1">
                                <a:latin typeface="Cambria Math" panose="02040503050406030204" pitchFamily="18" charset="0"/>
                              </a:rPr>
                            </m:ctrlPr>
                          </m:sSubPr>
                          <m:e>
                            <m:r>
                              <a:rPr lang="en-US" sz="2000" i="1">
                                <a:latin typeface="Cambria Math"/>
                              </a:rPr>
                              <m:t>𝜆</m:t>
                            </m:r>
                          </m:e>
                          <m:sub>
                            <m:r>
                              <a:rPr lang="en-US" sz="2000" i="1">
                                <a:latin typeface="Cambria Math"/>
                              </a:rPr>
                              <m:t>2</m:t>
                            </m:r>
                          </m:sub>
                        </m:sSub>
                      </m:num>
                      <m:den>
                        <m:sSub>
                          <m:sSubPr>
                            <m:ctrlPr>
                              <a:rPr lang="en-US" sz="2000" i="1">
                                <a:latin typeface="Cambria Math" panose="02040503050406030204" pitchFamily="18" charset="0"/>
                              </a:rPr>
                            </m:ctrlPr>
                          </m:sSubPr>
                          <m:e>
                            <m:r>
                              <a:rPr lang="en-US" sz="2000" i="1">
                                <a:latin typeface="Cambria Math"/>
                              </a:rPr>
                              <m:t>(</m:t>
                            </m:r>
                            <m:r>
                              <a:rPr lang="en-US" sz="2000" i="1">
                                <a:latin typeface="Cambria Math"/>
                              </a:rPr>
                              <m:t>𝜆</m:t>
                            </m:r>
                          </m:e>
                          <m:sub>
                            <m:r>
                              <a:rPr lang="en-US" sz="2000" i="1">
                                <a:latin typeface="Cambria Math"/>
                              </a:rPr>
                              <m:t>2</m:t>
                            </m:r>
                          </m:sub>
                        </m:sSub>
                        <m:r>
                          <a:rPr lang="en-US" sz="2000" i="1">
                            <a:latin typeface="Cambria Math"/>
                          </a:rPr>
                          <m:t>− </m:t>
                        </m:r>
                        <m:sSub>
                          <m:sSubPr>
                            <m:ctrlPr>
                              <a:rPr lang="en-US" sz="2000" i="1">
                                <a:latin typeface="Cambria Math" panose="02040503050406030204" pitchFamily="18" charset="0"/>
                              </a:rPr>
                            </m:ctrlPr>
                          </m:sSubPr>
                          <m:e>
                            <m:r>
                              <a:rPr lang="en-US" sz="2000" i="1">
                                <a:latin typeface="Cambria Math"/>
                              </a:rPr>
                              <m:t>𝜆</m:t>
                            </m:r>
                          </m:e>
                          <m:sub>
                            <m:r>
                              <a:rPr lang="en-US" sz="2000" i="1">
                                <a:latin typeface="Cambria Math"/>
                              </a:rPr>
                              <m:t>1</m:t>
                            </m:r>
                          </m:sub>
                        </m:sSub>
                        <m:r>
                          <a:rPr lang="en-US" sz="2000" i="1">
                            <a:latin typeface="Cambria Math"/>
                          </a:rPr>
                          <m:t>)</m:t>
                        </m:r>
                      </m:den>
                    </m:f>
                  </m:oMath>
                </a14:m>
                <a:r>
                  <a:rPr lang="en-US" sz="2000" dirty="0"/>
                  <a:t>, </a:t>
                </a:r>
                <a:r>
                  <a:rPr lang="en-US" sz="2000" dirty="0">
                    <a:sym typeface="Symbol"/>
                  </a:rPr>
                  <a:t></a:t>
                </a:r>
                <a:r>
                  <a:rPr lang="en-US" sz="2000" dirty="0"/>
                  <a:t>m</a:t>
                </a:r>
              </a:p>
              <a:p>
                <a:pPr marL="0" indent="0">
                  <a:buNone/>
                  <a:tabLst>
                    <a:tab pos="860425"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a:rPr>
                          <m:t>𝜆</m:t>
                        </m:r>
                      </m:e>
                      <m:sub>
                        <m:r>
                          <a:rPr lang="en-US" sz="2000" i="1">
                            <a:latin typeface="Cambria Math"/>
                          </a:rPr>
                          <m:t>𝑖</m:t>
                        </m:r>
                      </m:sub>
                    </m:sSub>
                  </m:oMath>
                </a14:m>
                <a:r>
                  <a:rPr lang="en-US" sz="2000" dirty="0"/>
                  <a:t>	wavelength of detector </a:t>
                </a:r>
                <a:r>
                  <a:rPr lang="en-US" sz="2000" i="1" dirty="0"/>
                  <a:t>i</a:t>
                </a:r>
                <a:r>
                  <a:rPr lang="en-US" sz="2000" dirty="0"/>
                  <a:t>, </a:t>
                </a:r>
                <a:r>
                  <a:rPr lang="en-US" sz="2000" dirty="0">
                    <a:sym typeface="Symbol"/>
                  </a:rPr>
                  <a:t></a:t>
                </a:r>
                <a:r>
                  <a:rPr lang="en-US" sz="2000" dirty="0"/>
                  <a:t>m</a:t>
                </a:r>
              </a:p>
              <a:p>
                <a:endParaRPr lang="en-US" sz="2000" dirty="0"/>
              </a:p>
              <a:p>
                <a:endParaRPr lang="en-US" sz="20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3"/>
                <a:stretch>
                  <a:fillRect t="-1905" b="-119683"/>
                </a:stretch>
              </a:blipFill>
            </p:spPr>
            <p:txBody>
              <a:bodyPr/>
              <a:lstStyle/>
              <a:p>
                <a:r>
                  <a:rPr lang="en-US">
                    <a:noFill/>
                  </a:rPr>
                  <a:t> </a:t>
                </a:r>
              </a:p>
            </p:txBody>
          </p:sp>
        </mc:Fallback>
      </mc:AlternateContent>
    </p:spTree>
    <p:extLst>
      <p:ext uri="{BB962C8B-B14F-4D97-AF65-F5344CB8AC3E}">
        <p14:creationId xmlns:p14="http://schemas.microsoft.com/office/powerpoint/2010/main" val="26075228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Nomenclature - </a:t>
            </a:r>
            <a:r>
              <a:rPr lang="en-US" sz="3200" dirty="0" smtClean="0"/>
              <a:t>IV</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Autofit/>
              </a:bodyPr>
              <a:lstStyle/>
              <a:p>
                <a:pPr marL="0" indent="0">
                  <a:buNone/>
                  <a:tabLst>
                    <a:tab pos="857250" algn="l"/>
                  </a:tabLst>
                </a:pPr>
                <a14:m>
                  <m:oMath xmlns:m="http://schemas.openxmlformats.org/officeDocument/2006/math">
                    <m:sSub>
                      <m:sSubPr>
                        <m:ctrlPr>
                          <a:rPr lang="en-US" sz="2000" i="1" smtClean="0">
                            <a:latin typeface="Cambria Math" panose="02040503050406030204" pitchFamily="18" charset="0"/>
                          </a:rPr>
                        </m:ctrlPr>
                      </m:sSubPr>
                      <m:e>
                        <m:r>
                          <a:rPr lang="en-US" sz="2000" i="1">
                            <a:latin typeface="Cambria Math"/>
                          </a:rPr>
                          <m:t>𝜆</m:t>
                        </m:r>
                      </m:e>
                      <m:sub>
                        <m:r>
                          <a:rPr lang="en-US" sz="2000" b="0" i="1" smtClean="0">
                            <a:latin typeface="Cambria Math" panose="02040503050406030204" pitchFamily="18" charset="0"/>
                          </a:rPr>
                          <m:t>𝑙</m:t>
                        </m:r>
                      </m:sub>
                    </m:sSub>
                  </m:oMath>
                </a14:m>
                <a:r>
                  <a:rPr lang="en-US" sz="2000" dirty="0"/>
                  <a:t>	lower wavelength on wide-band </a:t>
                </a:r>
                <a:r>
                  <a:rPr lang="en-US" sz="2000" dirty="0" smtClean="0"/>
                  <a:t>radiative thermometer, </a:t>
                </a:r>
                <a:r>
                  <a:rPr lang="en-US" sz="2000" dirty="0">
                    <a:sym typeface="Symbol"/>
                  </a:rPr>
                  <a:t></a:t>
                </a:r>
                <a:r>
                  <a:rPr lang="en-US" sz="2000" dirty="0" smtClean="0"/>
                  <a:t>m</a:t>
                </a:r>
              </a:p>
              <a:p>
                <a:pPr marL="0" indent="0">
                  <a:buNone/>
                  <a:tabLst>
                    <a:tab pos="857250" algn="l"/>
                  </a:tabLst>
                </a:pPr>
                <a14:m>
                  <m:oMath xmlns:m="http://schemas.openxmlformats.org/officeDocument/2006/math">
                    <m:sSub>
                      <m:sSubPr>
                        <m:ctrlPr>
                          <a:rPr lang="en-US" i="1">
                            <a:latin typeface="Cambria Math" panose="02040503050406030204" pitchFamily="18" charset="0"/>
                          </a:rPr>
                        </m:ctrlPr>
                      </m:sSubPr>
                      <m:e>
                        <m:r>
                          <a:rPr lang="en-US" i="1">
                            <a:latin typeface="Cambria Math"/>
                          </a:rPr>
                          <m:t>𝜆</m:t>
                        </m:r>
                      </m:e>
                      <m:sub>
                        <m:r>
                          <a:rPr lang="en-US" i="1">
                            <a:latin typeface="Cambria Math" panose="02040503050406030204" pitchFamily="18" charset="0"/>
                          </a:rPr>
                          <m:t>𝑚𝑎𝑥</m:t>
                        </m:r>
                      </m:sub>
                    </m:sSub>
                  </m:oMath>
                </a14:m>
                <a:r>
                  <a:rPr lang="en-US" dirty="0"/>
                  <a:t>	wavelength of maximum spectral intensity, </a:t>
                </a:r>
                <a:r>
                  <a:rPr lang="en-US" dirty="0">
                    <a:sym typeface="Symbol"/>
                  </a:rPr>
                  <a:t></a:t>
                </a:r>
                <a:r>
                  <a:rPr lang="en-US" dirty="0" smtClean="0"/>
                  <a:t>m</a:t>
                </a:r>
                <a:endParaRPr lang="en-US" sz="2000" dirty="0"/>
              </a:p>
              <a:p>
                <a:pPr marL="0" indent="0">
                  <a:buNone/>
                  <a:tabLst>
                    <a:tab pos="857250" algn="l"/>
                  </a:tabLst>
                </a:pPr>
                <a14:m>
                  <m:oMath xmlns:m="http://schemas.openxmlformats.org/officeDocument/2006/math">
                    <m:sSub>
                      <m:sSubPr>
                        <m:ctrlPr>
                          <a:rPr lang="en-US" sz="2000" i="1">
                            <a:latin typeface="Cambria Math" panose="02040503050406030204" pitchFamily="18" charset="0"/>
                          </a:rPr>
                        </m:ctrlPr>
                      </m:sSubPr>
                      <m:e>
                        <m:r>
                          <a:rPr lang="en-US" sz="2000" i="1">
                            <a:latin typeface="Cambria Math"/>
                          </a:rPr>
                          <m:t>𝜆</m:t>
                        </m:r>
                      </m:e>
                      <m:sub>
                        <m:r>
                          <a:rPr lang="en-US" sz="2000" b="0" i="1" smtClean="0">
                            <a:latin typeface="Cambria Math" panose="02040503050406030204" pitchFamily="18" charset="0"/>
                          </a:rPr>
                          <m:t>𝑢</m:t>
                        </m:r>
                      </m:sub>
                    </m:sSub>
                  </m:oMath>
                </a14:m>
                <a:r>
                  <a:rPr lang="en-US" sz="2000" dirty="0"/>
                  <a:t>	upper wavelength on wide-band radiative thermometer, </a:t>
                </a:r>
                <a:r>
                  <a:rPr lang="en-US" sz="2000" dirty="0">
                    <a:sym typeface="Symbol"/>
                  </a:rPr>
                  <a:t></a:t>
                </a:r>
                <a:r>
                  <a:rPr lang="en-US" sz="2000" dirty="0"/>
                  <a:t>m</a:t>
                </a:r>
              </a:p>
              <a:p>
                <a:pPr marL="0" indent="0">
                  <a:buNone/>
                  <a:tabLst>
                    <a:tab pos="857250" algn="l"/>
                  </a:tabLst>
                </a:pPr>
                <a14:m>
                  <m:oMath xmlns:m="http://schemas.openxmlformats.org/officeDocument/2006/math">
                    <m:r>
                      <a:rPr lang="en-US" sz="2000" i="1">
                        <a:latin typeface="Cambria Math"/>
                      </a:rPr>
                      <m:t>𝜋</m:t>
                    </m:r>
                  </m:oMath>
                </a14:m>
                <a:r>
                  <a:rPr lang="en-US" sz="2000" dirty="0"/>
                  <a:t>	ratio of perimeter to diameter for a circle, 3.14159265358979</a:t>
                </a:r>
                <a:br>
                  <a:rPr lang="en-US" sz="2000" dirty="0"/>
                </a:br>
                <a14:m>
                  <m:oMath xmlns:m="http://schemas.openxmlformats.org/officeDocument/2006/math">
                    <m:r>
                      <m:rPr>
                        <m:sty m:val="p"/>
                      </m:rPr>
                      <a:rPr lang="en-US" sz="2000" smtClean="0">
                        <a:latin typeface="Cambria Math"/>
                      </a:rPr>
                      <m:t>σ</m:t>
                    </m:r>
                  </m:oMath>
                </a14:m>
                <a:r>
                  <a:rPr lang="en-US" sz="2000" dirty="0" smtClean="0"/>
                  <a:t>	Stefan-Boltzmann </a:t>
                </a:r>
                <a:r>
                  <a:rPr lang="en-US" sz="2000" dirty="0"/>
                  <a:t>constant, </a:t>
                </a:r>
                <a14:m>
                  <m:oMath xmlns:m="http://schemas.openxmlformats.org/officeDocument/2006/math">
                    <m:sSup>
                      <m:sSupPr>
                        <m:ctrlPr>
                          <a:rPr lang="en-US" sz="2000" i="1">
                            <a:latin typeface="Cambria Math" panose="02040503050406030204" pitchFamily="18" charset="0"/>
                          </a:rPr>
                        </m:ctrlPr>
                      </m:sSupPr>
                      <m:e>
                        <m:f>
                          <m:fPr>
                            <m:ctrlPr>
                              <a:rPr lang="en-US" sz="2000" i="1">
                                <a:latin typeface="Cambria Math" panose="02040503050406030204" pitchFamily="18" charset="0"/>
                              </a:rPr>
                            </m:ctrlPr>
                          </m:fPr>
                          <m:num>
                            <m:sSub>
                              <m:sSubPr>
                                <m:ctrlPr>
                                  <a:rPr lang="en-US" sz="2000" i="1">
                                    <a:latin typeface="Cambria Math" panose="02040503050406030204" pitchFamily="18" charset="0"/>
                                  </a:rPr>
                                </m:ctrlPr>
                              </m:sSubPr>
                              <m:e>
                                <m:r>
                                  <a:rPr lang="en-US" sz="2000" i="1">
                                    <a:latin typeface="Cambria Math"/>
                                  </a:rPr>
                                  <m:t>𝜋</m:t>
                                </m:r>
                                <m:r>
                                  <a:rPr lang="en-US" sz="2000" i="1">
                                    <a:latin typeface="Cambria Math"/>
                                  </a:rPr>
                                  <m:t>𝐶</m:t>
                                </m:r>
                              </m:e>
                              <m:sub>
                                <m:r>
                                  <a:rPr lang="en-US" sz="2000" i="1">
                                    <a:latin typeface="Cambria Math"/>
                                  </a:rPr>
                                  <m:t>1</m:t>
                                </m:r>
                              </m:sub>
                            </m:sSub>
                          </m:num>
                          <m:den>
                            <m:r>
                              <a:rPr lang="en-US" sz="2000" i="1">
                                <a:latin typeface="Cambria Math"/>
                              </a:rPr>
                              <m:t>15</m:t>
                            </m:r>
                          </m:den>
                        </m:f>
                        <m:d>
                          <m:dPr>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1">
                                    <a:latin typeface="Cambria Math"/>
                                  </a:rPr>
                                  <m:t>𝜋</m:t>
                                </m:r>
                              </m:num>
                              <m:den>
                                <m:sSub>
                                  <m:sSubPr>
                                    <m:ctrlPr>
                                      <a:rPr lang="en-US" sz="2000" i="1">
                                        <a:latin typeface="Cambria Math" panose="02040503050406030204" pitchFamily="18" charset="0"/>
                                      </a:rPr>
                                    </m:ctrlPr>
                                  </m:sSubPr>
                                  <m:e>
                                    <m:r>
                                      <a:rPr lang="en-US" sz="2000" i="1">
                                        <a:latin typeface="Cambria Math"/>
                                      </a:rPr>
                                      <m:t>𝐶</m:t>
                                    </m:r>
                                  </m:e>
                                  <m:sub>
                                    <m:r>
                                      <a:rPr lang="en-US" sz="2000" i="1">
                                        <a:latin typeface="Cambria Math"/>
                                      </a:rPr>
                                      <m:t>2</m:t>
                                    </m:r>
                                  </m:sub>
                                </m:sSub>
                              </m:den>
                            </m:f>
                          </m:e>
                        </m:d>
                      </m:e>
                      <m:sup>
                        <m:r>
                          <a:rPr lang="en-US" sz="2000" i="1">
                            <a:latin typeface="Cambria Math"/>
                          </a:rPr>
                          <m:t>4</m:t>
                        </m:r>
                      </m:sup>
                    </m:sSup>
                  </m:oMath>
                </a14:m>
                <a:r>
                  <a:rPr lang="en-US" sz="2000" dirty="0"/>
                  <a:t> = 5.670401 × </a:t>
                </a:r>
                <a:r>
                  <a:rPr lang="en-US" sz="2000" dirty="0" smtClean="0"/>
                  <a:t>10</a:t>
                </a:r>
                <a:r>
                  <a:rPr lang="en-US" sz="2000" baseline="30000" dirty="0" smtClean="0"/>
                  <a:t>-8</a:t>
                </a:r>
                <a:endParaRPr lang="en-US" dirty="0"/>
              </a:p>
              <a:p>
                <a:pPr marL="0" indent="0">
                  <a:buNone/>
                  <a:tabLst>
                    <a:tab pos="857250" algn="l"/>
                  </a:tabLst>
                </a:pPr>
                <a:r>
                  <a:rPr lang="en-US" sz="2000" dirty="0"/>
                  <a:t>	</a:t>
                </a:r>
                <a:r>
                  <a:rPr lang="en-US" sz="2000" dirty="0" smtClean="0"/>
                  <a:t>W/m</a:t>
                </a:r>
                <a:r>
                  <a:rPr lang="en-US" sz="2000" baseline="30000" dirty="0" smtClean="0"/>
                  <a:t>2</a:t>
                </a:r>
                <a:r>
                  <a:rPr lang="en-US" sz="2000" dirty="0" smtClean="0"/>
                  <a:t>-K</a:t>
                </a:r>
                <a:r>
                  <a:rPr lang="en-US" sz="2000" baseline="30000" dirty="0" smtClean="0"/>
                  <a:t>4</a:t>
                </a:r>
                <a:endParaRPr lang="en-US" sz="2000" dirty="0"/>
              </a:p>
              <a:p>
                <a:pPr marL="0" indent="0">
                  <a:buNone/>
                  <a:tabLst>
                    <a:tab pos="857250" algn="l"/>
                  </a:tabLst>
                </a:pPr>
                <a14:m>
                  <m:oMath xmlns:m="http://schemas.openxmlformats.org/officeDocument/2006/math">
                    <m:r>
                      <m:rPr>
                        <m:sty m:val="p"/>
                      </m:rPr>
                      <a:rPr lang="en-US" sz="2000">
                        <a:latin typeface="Cambria Math"/>
                      </a:rPr>
                      <m:t>Ω</m:t>
                    </m:r>
                  </m:oMath>
                </a14:m>
                <a:r>
                  <a:rPr lang="en-US" sz="2000" dirty="0"/>
                  <a:t>	solid angle, sr</a:t>
                </a:r>
                <a:br>
                  <a:rPr lang="en-US" sz="2000" dirty="0"/>
                </a:br>
                <a:endParaRPr lang="en-US" sz="2000" dirty="0"/>
              </a:p>
              <a:p>
                <a:pPr marL="0" indent="0">
                  <a:buNone/>
                  <a:tabLst>
                    <a:tab pos="801688" algn="l"/>
                  </a:tabLst>
                </a:pPr>
                <a:r>
                  <a:rPr lang="en-US" sz="2000" dirty="0" smtClean="0">
                    <a:latin typeface="+mj-lt"/>
                  </a:rPr>
                  <a:t>Note that the nomenclature or symbology for radiation is not standard across all disciplines or sources. For consistency, we have adopted the naming and symbolic convention used </a:t>
                </a:r>
                <a:r>
                  <a:rPr lang="en-US" sz="2000" dirty="0">
                    <a:latin typeface="+mj-lt"/>
                  </a:rPr>
                  <a:t>by </a:t>
                </a:r>
                <a:r>
                  <a:rPr lang="en-US" sz="2000" dirty="0" smtClean="0">
                    <a:latin typeface="+mj-lt"/>
                  </a:rPr>
                  <a:t>Howell, </a:t>
                </a:r>
                <a:r>
                  <a:rPr lang="en-US" sz="2000" dirty="0">
                    <a:latin typeface="+mj-lt"/>
                  </a:rPr>
                  <a:t>J. R. </a:t>
                </a:r>
                <a:r>
                  <a:rPr lang="en-US" sz="2000" dirty="0" smtClean="0">
                    <a:latin typeface="+mj-lt"/>
                  </a:rPr>
                  <a:t>, R. Siegel, and M. P. Mengüç, </a:t>
                </a:r>
                <a:r>
                  <a:rPr lang="en-US" sz="2000" i="1" dirty="0" smtClean="0">
                    <a:latin typeface="+mj-lt"/>
                  </a:rPr>
                  <a:t>Thermal Radiation Heat Transfer, </a:t>
                </a:r>
                <a:r>
                  <a:rPr lang="en-US" sz="2000" dirty="0" smtClean="0">
                    <a:latin typeface="+mj-lt"/>
                  </a:rPr>
                  <a:t>Fifth Edition, Taylor &amp; Francis, New York, 2010.</a:t>
                </a:r>
                <a:endParaRPr lang="en-US" sz="2000" dirty="0">
                  <a:latin typeface="+mj-lt"/>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3"/>
                <a:stretch>
                  <a:fillRect l="-741" t="-2540" r="-593" b="-152698"/>
                </a:stretch>
              </a:blipFill>
            </p:spPr>
            <p:txBody>
              <a:bodyPr/>
              <a:lstStyle/>
              <a:p>
                <a:r>
                  <a:rPr lang="en-US">
                    <a:noFill/>
                  </a:rPr>
                  <a:t> </a:t>
                </a:r>
              </a:p>
            </p:txBody>
          </p:sp>
        </mc:Fallback>
      </mc:AlternateContent>
    </p:spTree>
    <p:extLst>
      <p:ext uri="{BB962C8B-B14F-4D97-AF65-F5344CB8AC3E}">
        <p14:creationId xmlns:p14="http://schemas.microsoft.com/office/powerpoint/2010/main" val="6908811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0"/>
            <a:ext cx="8229600" cy="1143000"/>
          </a:xfrm>
        </p:spPr>
        <p:txBody>
          <a:bodyPr>
            <a:normAutofit/>
          </a:bodyPr>
          <a:lstStyle/>
          <a:p>
            <a:r>
              <a:rPr lang="en-US" sz="3600" dirty="0"/>
              <a:t>Introduction</a:t>
            </a:r>
          </a:p>
        </p:txBody>
      </p:sp>
      <p:sp>
        <p:nvSpPr>
          <p:cNvPr id="4" name="Rectangle 3"/>
          <p:cNvSpPr/>
          <p:nvPr/>
        </p:nvSpPr>
        <p:spPr>
          <a:xfrm>
            <a:off x="2832100" y="3886200"/>
            <a:ext cx="5854700" cy="1631216"/>
          </a:xfrm>
          <a:prstGeom prst="rect">
            <a:avLst/>
          </a:prstGeom>
        </p:spPr>
        <p:txBody>
          <a:bodyPr wrap="square">
            <a:spAutoFit/>
          </a:bodyPr>
          <a:lstStyle/>
          <a:p>
            <a:r>
              <a:rPr lang="en-US" sz="2000" i="1" dirty="0"/>
              <a:t>“If there be light, then there is darkness; if cold, then heat; if height, depth also; if solid, then fluid; hardness and softness, roughness and smoothness, calm and tempest, prosperity and adversity, life and death.”</a:t>
            </a:r>
            <a:br>
              <a:rPr lang="en-US" sz="2000" i="1" dirty="0"/>
            </a:br>
            <a:r>
              <a:rPr lang="en-US" sz="2000" dirty="0"/>
              <a:t>― </a:t>
            </a:r>
            <a:r>
              <a:rPr lang="en-US" sz="2000" b="1" dirty="0"/>
              <a:t>Pythagoras</a:t>
            </a:r>
          </a:p>
        </p:txBody>
      </p:sp>
    </p:spTree>
    <p:extLst>
      <p:ext uri="{BB962C8B-B14F-4D97-AF65-F5344CB8AC3E}">
        <p14:creationId xmlns:p14="http://schemas.microsoft.com/office/powerpoint/2010/main" val="9757051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Radiation Thermometry - I</a:t>
            </a:r>
            <a:endParaRPr lang="en-US" sz="3200" dirty="0"/>
          </a:p>
        </p:txBody>
      </p:sp>
      <p:sp>
        <p:nvSpPr>
          <p:cNvPr id="3" name="Content Placeholder 2"/>
          <p:cNvSpPr>
            <a:spLocks noGrp="1"/>
          </p:cNvSpPr>
          <p:nvPr>
            <p:ph idx="1"/>
          </p:nvPr>
        </p:nvSpPr>
        <p:spPr>
          <a:xfrm>
            <a:off x="457200" y="1219200"/>
            <a:ext cx="8229600" cy="4308872"/>
          </a:xfrm>
        </p:spPr>
        <p:txBody>
          <a:bodyPr/>
          <a:lstStyle/>
          <a:p>
            <a:r>
              <a:rPr lang="en-US" sz="2600" dirty="0" smtClean="0">
                <a:latin typeface="+mn-lt"/>
              </a:rPr>
              <a:t>All bodies above absolute zero emit thermal radiation.</a:t>
            </a:r>
          </a:p>
          <a:p>
            <a:r>
              <a:rPr lang="en-US" sz="2600" dirty="0" smtClean="0">
                <a:latin typeface="+mn-lt"/>
              </a:rPr>
              <a:t>The quantity of power emitted is measured by the radiative intensity.</a:t>
            </a:r>
          </a:p>
          <a:p>
            <a:r>
              <a:rPr lang="en-US" sz="2600" dirty="0" smtClean="0">
                <a:latin typeface="+mn-lt"/>
              </a:rPr>
              <a:t>Energy is distributed across the electromagnetic spectrum and the intensity of emission and the shape of the distribution is dependent on the temperature.</a:t>
            </a:r>
          </a:p>
          <a:p>
            <a:r>
              <a:rPr lang="en-US" sz="2600" dirty="0" smtClean="0">
                <a:latin typeface="+mn-lt"/>
              </a:rPr>
              <a:t>Conversely, the </a:t>
            </a:r>
            <a:r>
              <a:rPr lang="en-US" sz="2600" dirty="0">
                <a:latin typeface="+mn-lt"/>
              </a:rPr>
              <a:t>temperature of a body can be measured by the quantity and spectral distribution of energy it </a:t>
            </a:r>
            <a:r>
              <a:rPr lang="en-US" sz="2600" dirty="0" smtClean="0">
                <a:latin typeface="+mn-lt"/>
              </a:rPr>
              <a:t>emits.</a:t>
            </a:r>
            <a:endParaRPr lang="en-US" sz="2600" dirty="0">
              <a:latin typeface="+mn-lt"/>
            </a:endParaRPr>
          </a:p>
          <a:p>
            <a:endParaRPr lang="en-US" dirty="0">
              <a:latin typeface="+mn-lt"/>
            </a:endParaRPr>
          </a:p>
        </p:txBody>
      </p:sp>
    </p:spTree>
    <p:extLst>
      <p:ext uri="{BB962C8B-B14F-4D97-AF65-F5344CB8AC3E}">
        <p14:creationId xmlns:p14="http://schemas.microsoft.com/office/powerpoint/2010/main" val="27844603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Chart 20"/>
          <p:cNvGraphicFramePr>
            <a:graphicFrameLocks noGrp="1"/>
          </p:cNvGraphicFramePr>
          <p:nvPr>
            <p:extLst/>
          </p:nvPr>
        </p:nvGraphicFramePr>
        <p:xfrm>
          <a:off x="5851779" y="4230273"/>
          <a:ext cx="3187700" cy="2344093"/>
        </p:xfrm>
        <a:graphic>
          <a:graphicData uri="http://schemas.openxmlformats.org/drawingml/2006/chart">
            <c:chart xmlns:c="http://schemas.openxmlformats.org/drawingml/2006/chart" xmlns:r="http://schemas.openxmlformats.org/officeDocument/2006/relationships" r:id="rId3"/>
          </a:graphicData>
        </a:graphic>
      </p:graphicFrame>
      <p:pic>
        <p:nvPicPr>
          <p:cNvPr id="7170" name="Picture 2" descr="Heat shield test at angle of attac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49376" y="685800"/>
            <a:ext cx="2715224" cy="1821663"/>
          </a:xfrm>
          <a:prstGeom prst="rect">
            <a:avLst/>
          </a:prstGeom>
          <a:noFill/>
          <a:extLst>
            <a:ext uri="{909E8E84-426E-40DD-AFC4-6F175D3DCCD1}">
              <a14:hiddenFill xmlns:a14="http://schemas.microsoft.com/office/drawing/2010/main">
                <a:solidFill>
                  <a:srgbClr val="FFFFFF"/>
                </a:solidFill>
              </a14:hiddenFill>
            </a:ext>
          </a:extLst>
        </p:spPr>
      </p:pic>
      <p:pic>
        <p:nvPicPr>
          <p:cNvPr id="6" name="Content Placeholder 5"/>
          <p:cNvPicPr>
            <a:picLocks noGrp="1" noChangeAspect="1"/>
          </p:cNvPicPr>
          <p:nvPr>
            <p:ph idx="1"/>
          </p:nvPr>
        </p:nvPicPr>
        <p:blipFill>
          <a:blip r:embed="rId5" cstate="print">
            <a:extLst>
              <a:ext uri="{28A0092B-C50C-407E-A947-70E740481C1C}">
                <a14:useLocalDpi xmlns:a14="http://schemas.microsoft.com/office/drawing/2010/main" val="0"/>
              </a:ext>
            </a:extLst>
          </a:blip>
          <a:stretch>
            <a:fillRect/>
          </a:stretch>
        </p:blipFill>
        <p:spPr>
          <a:xfrm>
            <a:off x="6149780" y="2605073"/>
            <a:ext cx="2714820" cy="1625200"/>
          </a:xfrm>
        </p:spPr>
      </p:pic>
      <p:sp>
        <p:nvSpPr>
          <p:cNvPr id="9" name="Content Placeholder 2"/>
          <p:cNvSpPr txBox="1">
            <a:spLocks/>
          </p:cNvSpPr>
          <p:nvPr/>
        </p:nvSpPr>
        <p:spPr>
          <a:xfrm>
            <a:off x="457200" y="1048308"/>
            <a:ext cx="5394579" cy="50326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z="2400" dirty="0"/>
              <a:t>R</a:t>
            </a:r>
            <a:r>
              <a:rPr lang="en-US" sz="2400" dirty="0" smtClean="0"/>
              <a:t>adiation thermometry is most often applied to measuring the temperature of heated solid bodies</a:t>
            </a:r>
          </a:p>
          <a:p>
            <a:r>
              <a:rPr lang="en-US" sz="2400" dirty="0" smtClean="0"/>
              <a:t>However, the techniques discussed here are applicable to measuring the temperature of a group of hot particles in a cloud</a:t>
            </a:r>
          </a:p>
          <a:p>
            <a:r>
              <a:rPr lang="en-US" sz="2400" dirty="0" smtClean="0"/>
              <a:t>These applications emit radiation across the entire spectrum (continuum radiation) and we will exclude the measurement of radiation due to electronic or molecular transitions at specific wavelengths (line radiation)</a:t>
            </a:r>
            <a:endParaRPr lang="en-US" sz="2400" dirty="0"/>
          </a:p>
        </p:txBody>
      </p:sp>
      <p:grpSp>
        <p:nvGrpSpPr>
          <p:cNvPr id="18" name="Group 17"/>
          <p:cNvGrpSpPr/>
          <p:nvPr/>
        </p:nvGrpSpPr>
        <p:grpSpPr>
          <a:xfrm>
            <a:off x="6446453" y="4327883"/>
            <a:ext cx="2329248" cy="1930857"/>
            <a:chOff x="6400800" y="4724400"/>
            <a:chExt cx="2329248" cy="1930857"/>
          </a:xfrm>
        </p:grpSpPr>
        <p:cxnSp>
          <p:nvCxnSpPr>
            <p:cNvPr id="10" name="Straight Connector 9"/>
            <p:cNvCxnSpPr/>
            <p:nvPr/>
          </p:nvCxnSpPr>
          <p:spPr>
            <a:xfrm>
              <a:off x="6400800" y="4724400"/>
              <a:ext cx="2329248" cy="1930857"/>
            </a:xfrm>
            <a:prstGeom prst="line">
              <a:avLst/>
            </a:prstGeom>
            <a:ln w="1270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H="1">
              <a:off x="6400800" y="4724400"/>
              <a:ext cx="2329248" cy="1930857"/>
            </a:xfrm>
            <a:prstGeom prst="line">
              <a:avLst/>
            </a:prstGeom>
            <a:ln w="1270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22" name="Rectangle 21"/>
          <p:cNvSpPr/>
          <p:nvPr/>
        </p:nvSpPr>
        <p:spPr>
          <a:xfrm>
            <a:off x="6149780" y="669325"/>
            <a:ext cx="2714820" cy="1769075"/>
          </a:xfrm>
          <a:prstGeom prst="rect">
            <a:avLst/>
          </a:prstGeom>
          <a:no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p:cNvSpPr>
            <a:spLocks noGrp="1"/>
          </p:cNvSpPr>
          <p:nvPr>
            <p:ph type="title"/>
          </p:nvPr>
        </p:nvSpPr>
        <p:spPr>
          <a:xfrm>
            <a:off x="457201" y="274638"/>
            <a:ext cx="8229600" cy="1143000"/>
          </a:xfrm>
        </p:spPr>
        <p:txBody>
          <a:bodyPr>
            <a:normAutofit/>
          </a:bodyPr>
          <a:lstStyle/>
          <a:p>
            <a:r>
              <a:rPr lang="en-US" sz="3200" dirty="0" smtClean="0"/>
              <a:t>Radiation Thermometry - II</a:t>
            </a:r>
            <a:endParaRPr lang="en-US" sz="3200" dirty="0"/>
          </a:p>
        </p:txBody>
      </p:sp>
    </p:spTree>
    <p:extLst>
      <p:ext uri="{BB962C8B-B14F-4D97-AF65-F5344CB8AC3E}">
        <p14:creationId xmlns:p14="http://schemas.microsoft.com/office/powerpoint/2010/main" val="12493450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What is Temperature?</a:t>
            </a:r>
            <a:endParaRPr lang="en-US" sz="3200" dirty="0"/>
          </a:p>
        </p:txBody>
      </p:sp>
      <p:sp>
        <p:nvSpPr>
          <p:cNvPr id="3" name="Content Placeholder 2"/>
          <p:cNvSpPr>
            <a:spLocks noGrp="1"/>
          </p:cNvSpPr>
          <p:nvPr>
            <p:ph idx="1"/>
          </p:nvPr>
        </p:nvSpPr>
        <p:spPr>
          <a:xfrm>
            <a:off x="455141" y="1143000"/>
            <a:ext cx="5383397" cy="4525963"/>
          </a:xfrm>
        </p:spPr>
        <p:txBody>
          <a:bodyPr>
            <a:noAutofit/>
          </a:bodyPr>
          <a:lstStyle/>
          <a:p>
            <a:r>
              <a:rPr lang="en-US" sz="2800" dirty="0" smtClean="0">
                <a:latin typeface="+mn-lt"/>
              </a:rPr>
              <a:t>Temperature is a numerical measure of the internal energy of a body.</a:t>
            </a:r>
          </a:p>
          <a:p>
            <a:r>
              <a:rPr lang="en-US" sz="2800" dirty="0" smtClean="0">
                <a:latin typeface="+mn-lt"/>
              </a:rPr>
              <a:t>Heat flows between bodies at different temperatures.</a:t>
            </a:r>
          </a:p>
          <a:p>
            <a:r>
              <a:rPr lang="en-US" sz="2800" dirty="0" smtClean="0">
                <a:latin typeface="+mn-lt"/>
              </a:rPr>
              <a:t>Heat flows from a body at higher temperature to a body with a lower temperature.</a:t>
            </a:r>
          </a:p>
          <a:p>
            <a:r>
              <a:rPr lang="en-US" sz="2800" dirty="0" smtClean="0">
                <a:latin typeface="+mn-lt"/>
              </a:rPr>
              <a:t>Temperature is measured using a thermometer.</a:t>
            </a:r>
          </a:p>
        </p:txBody>
      </p:sp>
      <p:sp>
        <p:nvSpPr>
          <p:cNvPr id="9" name="TextBox 8"/>
          <p:cNvSpPr txBox="1"/>
          <p:nvPr/>
        </p:nvSpPr>
        <p:spPr>
          <a:xfrm>
            <a:off x="5838538" y="5943982"/>
            <a:ext cx="3048000" cy="646331"/>
          </a:xfrm>
          <a:prstGeom prst="rect">
            <a:avLst/>
          </a:prstGeom>
          <a:noFill/>
        </p:spPr>
        <p:txBody>
          <a:bodyPr wrap="square" rtlCol="0">
            <a:spAutoFit/>
          </a:bodyPr>
          <a:lstStyle/>
          <a:p>
            <a:pPr algn="ctr"/>
            <a:r>
              <a:rPr lang="en-US" b="1" dirty="0" smtClean="0"/>
              <a:t>World’s Tallest Thermometer Baker, CA</a:t>
            </a:r>
            <a:endParaRPr lang="en-US" b="1"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38538" y="1245790"/>
            <a:ext cx="3048000" cy="4618183"/>
          </a:xfrm>
          <a:prstGeom prst="rect">
            <a:avLst/>
          </a:prstGeom>
          <a:ln>
            <a:noFill/>
          </a:ln>
          <a:effectLst>
            <a:outerShdw blurRad="292100" dist="139700" dir="2700000" algn="tl" rotWithShape="0">
              <a:srgbClr val="333333">
                <a:alpha val="65000"/>
              </a:srgbClr>
            </a:outerShdw>
          </a:effectLst>
        </p:spPr>
      </p:pic>
      <p:sp>
        <p:nvSpPr>
          <p:cNvPr id="7" name="Rectangle 6"/>
          <p:cNvSpPr/>
          <p:nvPr/>
        </p:nvSpPr>
        <p:spPr>
          <a:xfrm>
            <a:off x="5838539" y="1245789"/>
            <a:ext cx="3048000" cy="4618183"/>
          </a:xfrm>
          <a:prstGeom prst="rect">
            <a:avLst/>
          </a:prstGeom>
          <a:no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655036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Types of Thermometers</a:t>
            </a:r>
            <a:endParaRPr lang="en-US" sz="3200" dirty="0"/>
          </a:p>
        </p:txBody>
      </p:sp>
      <p:sp>
        <p:nvSpPr>
          <p:cNvPr id="3" name="Content Placeholder 2"/>
          <p:cNvSpPr>
            <a:spLocks noGrp="1"/>
          </p:cNvSpPr>
          <p:nvPr>
            <p:ph idx="1"/>
          </p:nvPr>
        </p:nvSpPr>
        <p:spPr/>
        <p:txBody>
          <a:bodyPr>
            <a:noAutofit/>
          </a:bodyPr>
          <a:lstStyle/>
          <a:p>
            <a:r>
              <a:rPr lang="en-US" sz="2400" dirty="0" smtClean="0"/>
              <a:t>Liquid in glass</a:t>
            </a:r>
          </a:p>
          <a:p>
            <a:r>
              <a:rPr lang="en-US" sz="2400" dirty="0" smtClean="0"/>
              <a:t>Thermocouple</a:t>
            </a:r>
          </a:p>
          <a:p>
            <a:r>
              <a:rPr lang="en-US" sz="2400" dirty="0" smtClean="0"/>
              <a:t>Resistance Temperature </a:t>
            </a:r>
            <a:r>
              <a:rPr lang="en-US" sz="2400" dirty="0"/>
              <a:t/>
            </a:r>
            <a:br>
              <a:rPr lang="en-US" sz="2400" dirty="0"/>
            </a:br>
            <a:r>
              <a:rPr lang="en-US" sz="2400" dirty="0" smtClean="0"/>
              <a:t>Devices (RTD)</a:t>
            </a:r>
          </a:p>
          <a:p>
            <a:r>
              <a:rPr lang="en-US" sz="2400" dirty="0" smtClean="0"/>
              <a:t>Thermistors</a:t>
            </a:r>
          </a:p>
          <a:p>
            <a:r>
              <a:rPr lang="en-US" sz="2400" dirty="0" smtClean="0"/>
              <a:t>Radiation </a:t>
            </a:r>
          </a:p>
          <a:p>
            <a:pPr marL="0" indent="0">
              <a:buNone/>
            </a:pPr>
            <a:r>
              <a:rPr lang="en-US" sz="2400" dirty="0" smtClean="0"/>
              <a:t>The first four thermometer types are “contact thermometers” in that they require actual physical contact with the object being measured. A radiation thermometer is a “non-contact” measurement device that does not require physical contact with the object to be measured.</a:t>
            </a:r>
          </a:p>
          <a:p>
            <a:endParaRPr lang="en-US" sz="2400" dirty="0"/>
          </a:p>
        </p:txBody>
      </p:sp>
      <p:pic>
        <p:nvPicPr>
          <p:cNvPr id="3074" name="Picture 2" descr="thermometer temperature instru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3780" y="1041504"/>
            <a:ext cx="2630311" cy="196809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3230407" y="1706049"/>
            <a:ext cx="3037918" cy="1708829"/>
          </a:xfrm>
          <a:prstGeom prst="rect">
            <a:avLst/>
          </a:prstGeom>
        </p:spPr>
      </p:pic>
      <p:pic>
        <p:nvPicPr>
          <p:cNvPr id="8" name="Picture 2" descr="https://upload.wikimedia.org/wikipedia/commons/3/3c/Wire_Wound_PRT.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03780" y="3026467"/>
            <a:ext cx="2657942" cy="10529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34040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7766"/>
            <a:ext cx="8229600" cy="1143000"/>
          </a:xfrm>
        </p:spPr>
        <p:txBody>
          <a:bodyPr>
            <a:normAutofit/>
          </a:bodyPr>
          <a:lstStyle/>
          <a:p>
            <a:r>
              <a:rPr lang="en-US" sz="3000" dirty="0" smtClean="0"/>
              <a:t>Advantages of Radiation Thermometers - I</a:t>
            </a:r>
            <a:endParaRPr lang="en-US" sz="3000" dirty="0"/>
          </a:p>
        </p:txBody>
      </p:sp>
      <p:sp>
        <p:nvSpPr>
          <p:cNvPr id="3" name="Content Placeholder 2"/>
          <p:cNvSpPr>
            <a:spLocks noGrp="1"/>
          </p:cNvSpPr>
          <p:nvPr>
            <p:ph idx="1"/>
          </p:nvPr>
        </p:nvSpPr>
        <p:spPr>
          <a:xfrm>
            <a:off x="465438" y="1417638"/>
            <a:ext cx="8229600" cy="4525963"/>
          </a:xfrm>
        </p:spPr>
        <p:txBody>
          <a:bodyPr>
            <a:normAutofit fontScale="85000" lnSpcReduction="20000"/>
          </a:bodyPr>
          <a:lstStyle/>
          <a:p>
            <a:r>
              <a:rPr lang="en-US" sz="2400" dirty="0" smtClean="0"/>
              <a:t>Non-contact. Can be used when the object is:</a:t>
            </a:r>
          </a:p>
          <a:p>
            <a:pPr lvl="1"/>
            <a:r>
              <a:rPr lang="en-US" sz="2400" dirty="0" smtClean="0"/>
              <a:t>Too remote</a:t>
            </a:r>
          </a:p>
          <a:p>
            <a:pPr lvl="1"/>
            <a:r>
              <a:rPr lang="en-US" sz="2400" dirty="0" smtClean="0"/>
              <a:t>Too fragile</a:t>
            </a:r>
          </a:p>
          <a:p>
            <a:pPr lvl="1"/>
            <a:r>
              <a:rPr lang="en-US" sz="2400" dirty="0" smtClean="0"/>
              <a:t>Too hot</a:t>
            </a:r>
          </a:p>
          <a:p>
            <a:pPr lvl="1"/>
            <a:r>
              <a:rPr lang="en-US" sz="2400" dirty="0" smtClean="0"/>
              <a:t>Too sensitive to contamination</a:t>
            </a:r>
          </a:p>
          <a:p>
            <a:pPr>
              <a:lnSpc>
                <a:spcPct val="120000"/>
              </a:lnSpc>
            </a:pPr>
            <a:r>
              <a:rPr lang="en-US" sz="2400" dirty="0" smtClean="0"/>
              <a:t>Very fast response. Many radiation thermometers do not require the heating of a physical object for measurement, unlike contact devices.</a:t>
            </a:r>
          </a:p>
          <a:p>
            <a:pPr>
              <a:lnSpc>
                <a:spcPct val="120000"/>
              </a:lnSpc>
            </a:pPr>
            <a:r>
              <a:rPr lang="en-US" sz="2400" dirty="0" smtClean="0"/>
              <a:t>Does not perturb the temperature field. Contact sensors can cause heat losses and distortions to the temperature field resulting in inac</a:t>
            </a:r>
            <a:r>
              <a:rPr lang="en-US" sz="2400" dirty="0"/>
              <a:t>curate measurements</a:t>
            </a:r>
            <a:r>
              <a:rPr lang="en-US" sz="2400" dirty="0" smtClean="0"/>
              <a:t>.</a:t>
            </a:r>
          </a:p>
          <a:p>
            <a:pPr>
              <a:lnSpc>
                <a:spcPct val="120000"/>
              </a:lnSpc>
            </a:pPr>
            <a:r>
              <a:rPr lang="en-US" sz="2400" dirty="0"/>
              <a:t>Immune from electrical interference. Signal transmission is by high-frequency electromagnetic waves not affected by the presence of electrical or magnetic </a:t>
            </a:r>
            <a:r>
              <a:rPr lang="en-US" sz="2400" dirty="0" smtClean="0"/>
              <a:t>fields. </a:t>
            </a:r>
            <a:endParaRPr lang="en-US" sz="2400" dirty="0"/>
          </a:p>
        </p:txBody>
      </p:sp>
    </p:spTree>
    <p:extLst>
      <p:ext uri="{BB962C8B-B14F-4D97-AF65-F5344CB8AC3E}">
        <p14:creationId xmlns:p14="http://schemas.microsoft.com/office/powerpoint/2010/main" val="15035997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000" dirty="0"/>
              <a:t>Advantages of </a:t>
            </a:r>
            <a:r>
              <a:rPr lang="en-US" sz="3000" dirty="0" smtClean="0"/>
              <a:t>Radiation </a:t>
            </a:r>
            <a:r>
              <a:rPr lang="en-US" sz="3000" dirty="0"/>
              <a:t>Thermometers - </a:t>
            </a:r>
            <a:r>
              <a:rPr lang="en-US" sz="3000" dirty="0" smtClean="0"/>
              <a:t>II</a:t>
            </a:r>
            <a:endParaRPr lang="en-US" sz="3000" dirty="0"/>
          </a:p>
        </p:txBody>
      </p:sp>
      <p:sp>
        <p:nvSpPr>
          <p:cNvPr id="3" name="Content Placeholder 2"/>
          <p:cNvSpPr>
            <a:spLocks noGrp="1"/>
          </p:cNvSpPr>
          <p:nvPr>
            <p:ph idx="1"/>
          </p:nvPr>
        </p:nvSpPr>
        <p:spPr>
          <a:xfrm>
            <a:off x="457200" y="1600200"/>
            <a:ext cx="8229600" cy="3647152"/>
          </a:xfrm>
        </p:spPr>
        <p:txBody>
          <a:bodyPr/>
          <a:lstStyle/>
          <a:p>
            <a:r>
              <a:rPr lang="en-US" sz="2400" dirty="0" smtClean="0"/>
              <a:t>For example,</a:t>
            </a:r>
          </a:p>
          <a:p>
            <a:pPr lvl="1"/>
            <a:r>
              <a:rPr lang="en-US" sz="2400" dirty="0" smtClean="0"/>
              <a:t>Temperature measurements can be made for bodies heated above 4000 K where no other physical sensor could survive.</a:t>
            </a:r>
          </a:p>
          <a:p>
            <a:pPr lvl="1"/>
            <a:r>
              <a:rPr lang="en-US" sz="2400" dirty="0" smtClean="0"/>
              <a:t>Response times on the order of nanoseconds are possible with the right detector. </a:t>
            </a:r>
          </a:p>
          <a:p>
            <a:pPr lvl="1"/>
            <a:r>
              <a:rPr lang="en-US" sz="2400" dirty="0" smtClean="0"/>
              <a:t>Temperatures of the sun and distant stars can be determined using the emitted radiation measured on earth.</a:t>
            </a:r>
            <a:endParaRPr lang="en-US" sz="2400" dirty="0"/>
          </a:p>
        </p:txBody>
      </p:sp>
    </p:spTree>
    <p:extLst>
      <p:ext uri="{BB962C8B-B14F-4D97-AF65-F5344CB8AC3E}">
        <p14:creationId xmlns:p14="http://schemas.microsoft.com/office/powerpoint/2010/main" val="26011807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000" dirty="0" smtClean="0"/>
              <a:t>Disadvantages of Radiation Thermometers</a:t>
            </a:r>
            <a:endParaRPr lang="en-US" sz="3000" dirty="0"/>
          </a:p>
        </p:txBody>
      </p:sp>
      <p:sp>
        <p:nvSpPr>
          <p:cNvPr id="3" name="Content Placeholder 2"/>
          <p:cNvSpPr>
            <a:spLocks noGrp="1"/>
          </p:cNvSpPr>
          <p:nvPr>
            <p:ph idx="1"/>
          </p:nvPr>
        </p:nvSpPr>
        <p:spPr>
          <a:xfrm>
            <a:off x="457200" y="1219200"/>
            <a:ext cx="8229600" cy="4616648"/>
          </a:xfrm>
        </p:spPr>
        <p:txBody>
          <a:bodyPr/>
          <a:lstStyle/>
          <a:p>
            <a:r>
              <a:rPr lang="en-US" sz="2400" dirty="0" smtClean="0"/>
              <a:t>Do not provide an unambiguous measurement.</a:t>
            </a:r>
          </a:p>
          <a:p>
            <a:pPr lvl="1"/>
            <a:r>
              <a:rPr lang="en-US" sz="2400" dirty="0" smtClean="0"/>
              <a:t>Measurement depends on the optical surface properties, which often are unknown.</a:t>
            </a:r>
          </a:p>
          <a:p>
            <a:r>
              <a:rPr lang="en-US" sz="2400" dirty="0" smtClean="0"/>
              <a:t>More difficult to calibrate</a:t>
            </a:r>
          </a:p>
          <a:p>
            <a:pPr lvl="1"/>
            <a:r>
              <a:rPr lang="en-US" sz="2400" dirty="0"/>
              <a:t>Measurement is a radiative flux, not a voltage or </a:t>
            </a:r>
            <a:r>
              <a:rPr lang="en-US" sz="2400" dirty="0" smtClean="0"/>
              <a:t>displacement and calibration standards are more difficult to obtain.</a:t>
            </a:r>
            <a:endParaRPr lang="en-US" sz="2400" dirty="0"/>
          </a:p>
          <a:p>
            <a:r>
              <a:rPr lang="en-US" sz="2400" dirty="0" smtClean="0"/>
              <a:t>Generally more complex than other measurements methods</a:t>
            </a:r>
          </a:p>
          <a:p>
            <a:pPr lvl="1"/>
            <a:r>
              <a:rPr lang="en-US" sz="2400" dirty="0" smtClean="0"/>
              <a:t>Liquid </a:t>
            </a:r>
            <a:r>
              <a:rPr lang="en-US" sz="2400" dirty="0"/>
              <a:t>in glass </a:t>
            </a:r>
            <a:r>
              <a:rPr lang="en-US" sz="2400" dirty="0" smtClean="0"/>
              <a:t>thermometers </a:t>
            </a:r>
            <a:r>
              <a:rPr lang="en-US" sz="2400" dirty="0"/>
              <a:t>or a </a:t>
            </a:r>
            <a:r>
              <a:rPr lang="en-US" sz="2400" dirty="0" smtClean="0"/>
              <a:t>thermocouple are relatively </a:t>
            </a:r>
            <a:r>
              <a:rPr lang="en-US" sz="2400" dirty="0"/>
              <a:t>simple compared to </a:t>
            </a:r>
            <a:r>
              <a:rPr lang="en-US" sz="2400" dirty="0" smtClean="0"/>
              <a:t>radiation thermometers.</a:t>
            </a:r>
          </a:p>
          <a:p>
            <a:r>
              <a:rPr lang="en-US" sz="2400" dirty="0" smtClean="0"/>
              <a:t>Must have a clear line of site to object being </a:t>
            </a:r>
            <a:r>
              <a:rPr lang="en-US" sz="2400" dirty="0" smtClean="0"/>
              <a:t>measured.</a:t>
            </a:r>
            <a:endParaRPr lang="en-US" sz="2400" dirty="0"/>
          </a:p>
        </p:txBody>
      </p:sp>
    </p:spTree>
    <p:extLst>
      <p:ext uri="{BB962C8B-B14F-4D97-AF65-F5344CB8AC3E}">
        <p14:creationId xmlns:p14="http://schemas.microsoft.com/office/powerpoint/2010/main" val="7657930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130801" y="1219200"/>
            <a:ext cx="3556000" cy="4832092"/>
          </a:xfrm>
          <a:prstGeom prst="rect">
            <a:avLst/>
          </a:prstGeom>
          <a:noFill/>
        </p:spPr>
        <p:txBody>
          <a:bodyPr wrap="square" rtlCol="0">
            <a:spAutoFit/>
          </a:bodyPr>
          <a:lstStyle/>
          <a:p>
            <a:r>
              <a:rPr lang="en-US" sz="2800" dirty="0" smtClean="0"/>
              <a:t>Radiation thermometers measure radiation in the ultra-violet (UV), visible, and infra-red (IR) ranges of the electromagnetic spectrum. These comprise the regions in the spectrum from about 0.1 to 5000 </a:t>
            </a:r>
            <a:r>
              <a:rPr lang="en-US" sz="2800" dirty="0" smtClean="0">
                <a:sym typeface="Symbol" panose="05050102010706020507" pitchFamily="18" charset="2"/>
              </a:rPr>
              <a:t>m.</a:t>
            </a:r>
            <a:endParaRPr lang="en-US" sz="2800" dirty="0"/>
          </a:p>
        </p:txBody>
      </p:sp>
      <p:sp>
        <p:nvSpPr>
          <p:cNvPr id="5" name="Title 1"/>
          <p:cNvSpPr>
            <a:spLocks noGrp="1"/>
          </p:cNvSpPr>
          <p:nvPr>
            <p:ph type="title"/>
          </p:nvPr>
        </p:nvSpPr>
        <p:spPr>
          <a:xfrm>
            <a:off x="457201" y="274638"/>
            <a:ext cx="8229600" cy="1143000"/>
          </a:xfrm>
        </p:spPr>
        <p:txBody>
          <a:bodyPr>
            <a:normAutofit/>
          </a:bodyPr>
          <a:lstStyle/>
          <a:p>
            <a:r>
              <a:rPr lang="en-US" sz="3200" dirty="0" smtClean="0"/>
              <a:t>Radiation Measurement Spectrum</a:t>
            </a:r>
            <a:endParaRPr lang="en-US" sz="3200" dirty="0"/>
          </a:p>
        </p:txBody>
      </p:sp>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7200" y="835601"/>
            <a:ext cx="4114799" cy="5716231"/>
          </a:xfrm>
        </p:spPr>
      </p:pic>
    </p:spTree>
    <p:extLst>
      <p:ext uri="{BB962C8B-B14F-4D97-AF65-F5344CB8AC3E}">
        <p14:creationId xmlns:p14="http://schemas.microsoft.com/office/powerpoint/2010/main" val="407646576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Radiation Temperature Measurement</a:t>
            </a:r>
            <a:endParaRPr lang="en-US" sz="3200" dirty="0"/>
          </a:p>
        </p:txBody>
      </p:sp>
      <p:sp>
        <p:nvSpPr>
          <p:cNvPr id="3" name="Content Placeholder 2"/>
          <p:cNvSpPr>
            <a:spLocks noGrp="1"/>
          </p:cNvSpPr>
          <p:nvPr>
            <p:ph idx="1"/>
          </p:nvPr>
        </p:nvSpPr>
        <p:spPr>
          <a:xfrm>
            <a:off x="457200" y="1600200"/>
            <a:ext cx="8229600" cy="1646605"/>
          </a:xfrm>
        </p:spPr>
        <p:txBody>
          <a:bodyPr/>
          <a:lstStyle/>
          <a:p>
            <a:r>
              <a:rPr lang="en-US" sz="2400" dirty="0" smtClean="0"/>
              <a:t>By measuring the radiation intensity or distribution, the temperature of an ideal surface can uniquely be obtained.</a:t>
            </a:r>
          </a:p>
          <a:p>
            <a:r>
              <a:rPr lang="en-US" sz="2400" dirty="0" smtClean="0"/>
              <a:t>This is the basic principle of radiation temperature measurement.</a:t>
            </a:r>
            <a:endParaRPr lang="en-US" sz="2400" dirty="0"/>
          </a:p>
        </p:txBody>
      </p:sp>
    </p:spTree>
    <p:extLst>
      <p:ext uri="{BB962C8B-B14F-4D97-AF65-F5344CB8AC3E}">
        <p14:creationId xmlns:p14="http://schemas.microsoft.com/office/powerpoint/2010/main" val="25747934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0"/>
            <a:ext cx="8229600" cy="1143000"/>
          </a:xfrm>
        </p:spPr>
        <p:txBody>
          <a:bodyPr>
            <a:normAutofit/>
          </a:bodyPr>
          <a:lstStyle/>
          <a:p>
            <a:r>
              <a:rPr lang="en-US" sz="3600" dirty="0" smtClean="0"/>
              <a:t>History of Radiation Thermometry</a:t>
            </a:r>
            <a:endParaRPr lang="en-US" sz="3600" dirty="0"/>
          </a:p>
        </p:txBody>
      </p:sp>
      <p:sp>
        <p:nvSpPr>
          <p:cNvPr id="4" name="Rectangle 3"/>
          <p:cNvSpPr/>
          <p:nvPr/>
        </p:nvSpPr>
        <p:spPr>
          <a:xfrm>
            <a:off x="4292600" y="3886200"/>
            <a:ext cx="4394200" cy="1015663"/>
          </a:xfrm>
          <a:prstGeom prst="rect">
            <a:avLst/>
          </a:prstGeom>
        </p:spPr>
        <p:txBody>
          <a:bodyPr wrap="square">
            <a:spAutoFit/>
          </a:bodyPr>
          <a:lstStyle/>
          <a:p>
            <a:r>
              <a:rPr lang="en-US" sz="2000" i="1" dirty="0" smtClean="0"/>
              <a:t>“Heat </a:t>
            </a:r>
            <a:r>
              <a:rPr lang="en-US" sz="2000" i="1" dirty="0"/>
              <a:t>cannot be separated from fire, or beauty from The Eternal</a:t>
            </a:r>
            <a:r>
              <a:rPr lang="en-US" sz="2000" i="1" dirty="0" smtClean="0"/>
              <a:t>.”</a:t>
            </a:r>
            <a:r>
              <a:rPr lang="en-US" sz="2000" dirty="0"/>
              <a:t/>
            </a:r>
            <a:br>
              <a:rPr lang="en-US" sz="2000" dirty="0"/>
            </a:br>
            <a:r>
              <a:rPr lang="en-US" sz="2000" dirty="0"/>
              <a:t>― </a:t>
            </a:r>
            <a:r>
              <a:rPr lang="en-US" sz="2000" b="1" dirty="0"/>
              <a:t>Dante Alighieri</a:t>
            </a:r>
          </a:p>
        </p:txBody>
      </p:sp>
    </p:spTree>
    <p:extLst>
      <p:ext uri="{BB962C8B-B14F-4D97-AF65-F5344CB8AC3E}">
        <p14:creationId xmlns:p14="http://schemas.microsoft.com/office/powerpoint/2010/main" val="205965355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8" name="Content Placeholder 4107"/>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486400" y="794447"/>
            <a:ext cx="3240797" cy="3627759"/>
          </a:xfrm>
          <a:ln>
            <a:solidFill>
              <a:schemeClr val="tx1"/>
            </a:solidFill>
          </a:ln>
        </p:spPr>
      </p:pic>
      <p:pic>
        <p:nvPicPr>
          <p:cNvPr id="4100" name="Picture 4" descr="http://www.polyvore.com/cgi/img-thing?.out=jpg&amp;size=l&amp;tid=2398137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903311" y="369694"/>
            <a:ext cx="2209800" cy="2209800"/>
          </a:xfrm>
          <a:prstGeom prst="rect">
            <a:avLst/>
          </a:prstGeom>
          <a:noFill/>
          <a:extLst>
            <a:ext uri="{909E8E84-426E-40DD-AFC4-6F175D3DCCD1}">
              <a14:hiddenFill xmlns:a14="http://schemas.microsoft.com/office/drawing/2010/main">
                <a:solidFill>
                  <a:srgbClr val="FFFFFF"/>
                </a:solidFill>
              </a14:hiddenFill>
            </a:ext>
          </a:extLst>
        </p:spPr>
      </p:pic>
      <p:cxnSp>
        <p:nvCxnSpPr>
          <p:cNvPr id="4110" name="Straight Connector 4109"/>
          <p:cNvCxnSpPr/>
          <p:nvPr/>
        </p:nvCxnSpPr>
        <p:spPr>
          <a:xfrm flipV="1">
            <a:off x="2655911" y="870647"/>
            <a:ext cx="4343400" cy="762000"/>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2655911" y="1937447"/>
            <a:ext cx="4038600" cy="642047"/>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4113" name="TextBox 4112"/>
          <p:cNvSpPr txBox="1"/>
          <p:nvPr/>
        </p:nvSpPr>
        <p:spPr>
          <a:xfrm>
            <a:off x="92121" y="2737945"/>
            <a:ext cx="5452133" cy="3970318"/>
          </a:xfrm>
          <a:prstGeom prst="rect">
            <a:avLst/>
          </a:prstGeom>
          <a:noFill/>
        </p:spPr>
        <p:txBody>
          <a:bodyPr wrap="square" rtlCol="0">
            <a:spAutoFit/>
          </a:bodyPr>
          <a:lstStyle/>
          <a:p>
            <a:r>
              <a:rPr lang="en-US" sz="2600" dirty="0" smtClean="0"/>
              <a:t>On of the first radiation thermometers was the human eye. The </a:t>
            </a:r>
            <a:r>
              <a:rPr lang="en-US" sz="2600" dirty="0"/>
              <a:t>human eye can detect a luminance range of 10</a:t>
            </a:r>
            <a:r>
              <a:rPr lang="en-US" sz="2600" baseline="30000" dirty="0"/>
              <a:t>14</a:t>
            </a:r>
            <a:r>
              <a:rPr lang="en-US" sz="2600" dirty="0"/>
              <a:t>, or one hundred trillion (100,000,000,000,000) </a:t>
            </a:r>
            <a:r>
              <a:rPr lang="en-US" sz="2600" dirty="0" smtClean="0"/>
              <a:t>over an almost </a:t>
            </a:r>
            <a:r>
              <a:rPr lang="en-US" sz="2600" dirty="0"/>
              <a:t>180-degree forward-facing horizontal field of </a:t>
            </a:r>
            <a:r>
              <a:rPr lang="en-US" sz="2600" dirty="0" smtClean="0"/>
              <a:t>view. The </a:t>
            </a:r>
            <a:r>
              <a:rPr lang="en-US" sz="2600" dirty="0"/>
              <a:t>human eye can distinguish about 10 million </a:t>
            </a:r>
            <a:r>
              <a:rPr lang="en-US" sz="2600" dirty="0" smtClean="0"/>
              <a:t>individual colors.</a:t>
            </a:r>
            <a:r>
              <a:rPr lang="en-US" sz="2600" baseline="30000" dirty="0" smtClean="0"/>
              <a:t>1</a:t>
            </a:r>
            <a:endParaRPr lang="en-US" sz="2600" dirty="0" smtClean="0"/>
          </a:p>
          <a:p>
            <a:endParaRPr lang="en-US" dirty="0"/>
          </a:p>
        </p:txBody>
      </p:sp>
      <p:sp>
        <p:nvSpPr>
          <p:cNvPr id="2" name="Rectangle 1"/>
          <p:cNvSpPr/>
          <p:nvPr/>
        </p:nvSpPr>
        <p:spPr>
          <a:xfrm>
            <a:off x="903311" y="369694"/>
            <a:ext cx="2209800" cy="2209800"/>
          </a:xfrm>
          <a:prstGeom prst="rect">
            <a:avLst/>
          </a:prstGeom>
          <a:noFill/>
          <a:ln w="508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 name="Rectangle 2"/>
          <p:cNvSpPr/>
          <p:nvPr/>
        </p:nvSpPr>
        <p:spPr>
          <a:xfrm>
            <a:off x="5486400" y="794447"/>
            <a:ext cx="3240797" cy="3627759"/>
          </a:xfrm>
          <a:prstGeom prst="rect">
            <a:avLst/>
          </a:prstGeom>
          <a:noFill/>
          <a:ln w="50800">
            <a:solidFill>
              <a:schemeClr val="tx1"/>
            </a:solidFill>
          </a:ln>
          <a:effectLst>
            <a:outerShdw blurRad="40000" dist="23000" dir="5400000" rotWithShape="0">
              <a:schemeClr val="tx1">
                <a:alpha val="35000"/>
              </a:scheme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extBox 3"/>
          <p:cNvSpPr txBox="1"/>
          <p:nvPr/>
        </p:nvSpPr>
        <p:spPr>
          <a:xfrm>
            <a:off x="5835316" y="4848726"/>
            <a:ext cx="2719137" cy="1384995"/>
          </a:xfrm>
          <a:prstGeom prst="rect">
            <a:avLst/>
          </a:prstGeom>
          <a:noFill/>
        </p:spPr>
        <p:txBody>
          <a:bodyPr wrap="square" rtlCol="0">
            <a:spAutoFit/>
          </a:bodyPr>
          <a:lstStyle/>
          <a:p>
            <a:r>
              <a:rPr lang="en-US" sz="1400" dirty="0" smtClean="0"/>
              <a:t>1) Judd</a:t>
            </a:r>
            <a:r>
              <a:rPr lang="en-US" sz="1400" dirty="0"/>
              <a:t>, Deane B.; </a:t>
            </a:r>
            <a:r>
              <a:rPr lang="en-US" sz="1400" dirty="0" err="1"/>
              <a:t>Wyszecki</a:t>
            </a:r>
            <a:r>
              <a:rPr lang="en-US" sz="1400" dirty="0"/>
              <a:t>, Günter (1975). Color in Business, Science and Industry. Wiley Series in Pure and Applied Optics (third ed.). New York:Wiley-Interscience. p. 388. ISBN 0-471-45212-2.</a:t>
            </a:r>
          </a:p>
        </p:txBody>
      </p:sp>
    </p:spTree>
    <p:extLst>
      <p:ext uri="{BB962C8B-B14F-4D97-AF65-F5344CB8AC3E}">
        <p14:creationId xmlns:p14="http://schemas.microsoft.com/office/powerpoint/2010/main" val="191602251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1" y="457200"/>
            <a:ext cx="4321150" cy="5668963"/>
          </a:xfrm>
        </p:spPr>
        <p:txBody>
          <a:bodyPr>
            <a:normAutofit/>
          </a:bodyPr>
          <a:lstStyle/>
          <a:p>
            <a:pPr marL="0" indent="0">
              <a:buNone/>
            </a:pPr>
            <a:r>
              <a:rPr lang="en-US" sz="2800" dirty="0" smtClean="0">
                <a:latin typeface="Calibri" panose="020F0502020204030204" pitchFamily="34" charset="0"/>
              </a:rPr>
              <a:t>As early as 1500 B.C. the process of making iron and steel consistently required that the furnace and the metals be heated to a repeatable temperature. Since there was no method capable of directly measuring temperature, it was discovered that the color of the furnace and the metal could indicate temperature.</a:t>
            </a:r>
            <a:endParaRPr lang="en-US" sz="2800" dirty="0">
              <a:latin typeface="Calibri" panose="020F050202020403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7959" y="267730"/>
            <a:ext cx="4147894" cy="2827291"/>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69633" y="3242472"/>
            <a:ext cx="4149047" cy="2866181"/>
          </a:xfrm>
          <a:prstGeom prst="rect">
            <a:avLst/>
          </a:prstGeom>
        </p:spPr>
      </p:pic>
      <p:sp>
        <p:nvSpPr>
          <p:cNvPr id="5" name="TextBox 4"/>
          <p:cNvSpPr txBox="1"/>
          <p:nvPr/>
        </p:nvSpPr>
        <p:spPr>
          <a:xfrm>
            <a:off x="4869633" y="6208898"/>
            <a:ext cx="4238231" cy="276999"/>
          </a:xfrm>
          <a:prstGeom prst="rect">
            <a:avLst/>
          </a:prstGeom>
          <a:noFill/>
        </p:spPr>
        <p:txBody>
          <a:bodyPr wrap="square" rtlCol="0">
            <a:spAutoFit/>
          </a:bodyPr>
          <a:lstStyle/>
          <a:p>
            <a:pPr algn="ctr"/>
            <a:r>
              <a:rPr lang="en-US" sz="1200" b="1" dirty="0" smtClean="0"/>
              <a:t>Early Roman Blacksmith</a:t>
            </a:r>
            <a:endParaRPr lang="en-US" sz="1200" b="1" dirty="0"/>
          </a:p>
        </p:txBody>
      </p:sp>
      <p:sp>
        <p:nvSpPr>
          <p:cNvPr id="6" name="Rectangle 5"/>
          <p:cNvSpPr/>
          <p:nvPr/>
        </p:nvSpPr>
        <p:spPr>
          <a:xfrm>
            <a:off x="4837958" y="267730"/>
            <a:ext cx="4147895" cy="2827291"/>
          </a:xfrm>
          <a:prstGeom prst="rect">
            <a:avLst/>
          </a:prstGeom>
          <a:no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4837958" y="3208426"/>
            <a:ext cx="4180722" cy="2917737"/>
          </a:xfrm>
          <a:prstGeom prst="rect">
            <a:avLst/>
          </a:prstGeom>
          <a:no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524371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4572000" cy="3970318"/>
          </a:xfrm>
        </p:spPr>
        <p:txBody>
          <a:bodyPr/>
          <a:lstStyle/>
          <a:p>
            <a:pPr marL="0" indent="0">
              <a:buNone/>
            </a:pPr>
            <a:r>
              <a:rPr lang="en-US" sz="2800" dirty="0">
                <a:latin typeface="+mn-lt"/>
              </a:rPr>
              <a:t>Ezekiel </a:t>
            </a:r>
            <a:r>
              <a:rPr lang="en-US" sz="2800" dirty="0" smtClean="0">
                <a:latin typeface="+mn-lt"/>
              </a:rPr>
              <a:t>(</a:t>
            </a:r>
            <a:r>
              <a:rPr lang="en-US" sz="2800" dirty="0">
                <a:latin typeface="+mn-lt"/>
              </a:rPr>
              <a:t>593 to 565 </a:t>
            </a:r>
            <a:r>
              <a:rPr lang="en-US" sz="2800" dirty="0" smtClean="0">
                <a:latin typeface="+mn-lt"/>
              </a:rPr>
              <a:t>BC)</a:t>
            </a:r>
            <a:br>
              <a:rPr lang="en-US" sz="2800" dirty="0" smtClean="0">
                <a:latin typeface="+mn-lt"/>
              </a:rPr>
            </a:br>
            <a:r>
              <a:rPr lang="en-US" sz="2800" dirty="0" smtClean="0">
                <a:latin typeface="+mn-lt"/>
              </a:rPr>
              <a:t>“Then </a:t>
            </a:r>
            <a:r>
              <a:rPr lang="en-US" sz="2800" dirty="0">
                <a:latin typeface="+mn-lt"/>
              </a:rPr>
              <a:t>set the empty pot on the coals till it becomes </a:t>
            </a:r>
            <a:r>
              <a:rPr lang="en-US" sz="2800" i="1" dirty="0">
                <a:latin typeface="+mn-lt"/>
              </a:rPr>
              <a:t>hot and its copper glows</a:t>
            </a:r>
            <a:r>
              <a:rPr lang="en-US" sz="2800" dirty="0">
                <a:latin typeface="+mn-lt"/>
              </a:rPr>
              <a:t>, so that its impurities may be melted and its deposit burned away</a:t>
            </a:r>
            <a:r>
              <a:rPr lang="en-US" sz="2800" dirty="0" smtClean="0">
                <a:latin typeface="+mn-lt"/>
              </a:rPr>
              <a:t>.”</a:t>
            </a:r>
          </a:p>
          <a:p>
            <a:pPr marL="0" indent="0">
              <a:buNone/>
            </a:pPr>
            <a:r>
              <a:rPr lang="en-US" sz="2800" dirty="0">
                <a:latin typeface="+mn-lt"/>
                <a:hlinkClick r:id="rId3"/>
              </a:rPr>
              <a:t>Ezekiel </a:t>
            </a:r>
            <a:r>
              <a:rPr lang="en-US" sz="2800" dirty="0" smtClean="0">
                <a:latin typeface="+mn-lt"/>
                <a:hlinkClick r:id="rId3"/>
              </a:rPr>
              <a:t>24:11</a:t>
            </a:r>
            <a:r>
              <a:rPr lang="en-US" sz="2800" dirty="0" smtClean="0">
                <a:latin typeface="+mn-lt"/>
              </a:rPr>
              <a:t>, </a:t>
            </a:r>
            <a:r>
              <a:rPr lang="en-US" sz="2800" dirty="0">
                <a:latin typeface="+mn-lt"/>
              </a:rPr>
              <a:t>New International Version (</a:t>
            </a:r>
            <a:r>
              <a:rPr lang="en-US" sz="2800" dirty="0" smtClean="0">
                <a:latin typeface="+mn-lt"/>
              </a:rPr>
              <a:t>NIV)</a:t>
            </a:r>
            <a:endParaRPr lang="en-US" sz="2800" dirty="0">
              <a:latin typeface="+mn-lt"/>
            </a:endParaRPr>
          </a:p>
          <a:p>
            <a:pPr marL="0" indent="0">
              <a:buNone/>
            </a:pPr>
            <a:endParaRPr lang="en-US" sz="1800" dirty="0"/>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6000" y="304800"/>
            <a:ext cx="2470709" cy="3200400"/>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95999" y="3550507"/>
            <a:ext cx="2470709" cy="2914881"/>
          </a:xfrm>
          <a:prstGeom prst="rect">
            <a:avLst/>
          </a:prstGeom>
        </p:spPr>
      </p:pic>
      <p:sp>
        <p:nvSpPr>
          <p:cNvPr id="5" name="Rectangle 4"/>
          <p:cNvSpPr/>
          <p:nvPr/>
        </p:nvSpPr>
        <p:spPr>
          <a:xfrm>
            <a:off x="6095999" y="292443"/>
            <a:ext cx="2470709" cy="3212757"/>
          </a:xfrm>
          <a:prstGeom prst="rect">
            <a:avLst/>
          </a:prstGeom>
          <a:no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659423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5317" y="533400"/>
            <a:ext cx="3931883" cy="4909036"/>
          </a:xfrm>
        </p:spPr>
        <p:txBody>
          <a:bodyPr/>
          <a:lstStyle/>
          <a:p>
            <a:pPr marL="0" indent="0">
              <a:buNone/>
            </a:pPr>
            <a:r>
              <a:rPr lang="en-US" sz="2800" dirty="0" smtClean="0">
                <a:latin typeface="+mn-lt"/>
              </a:rPr>
              <a:t>“…and from the Anvils, the sturdy Strokes in echoing Groans resound </a:t>
            </a:r>
            <a:r>
              <a:rPr lang="en-US" sz="2800" dirty="0">
                <a:latin typeface="+mn-lt"/>
              </a:rPr>
              <a:t>the </a:t>
            </a:r>
            <a:r>
              <a:rPr lang="en-US" sz="2800" i="1" dirty="0">
                <a:latin typeface="+mn-lt"/>
              </a:rPr>
              <a:t>red </a:t>
            </a:r>
            <a:r>
              <a:rPr lang="en-US" sz="2800" i="1" dirty="0" smtClean="0">
                <a:latin typeface="+mn-lt"/>
              </a:rPr>
              <a:t>hot </a:t>
            </a:r>
            <a:r>
              <a:rPr lang="en-US" sz="2800" dirty="0" smtClean="0">
                <a:latin typeface="+mn-lt"/>
              </a:rPr>
              <a:t>Bars of Steel hiss in the caverns, and the Fire in the Furnace pants.”</a:t>
            </a:r>
          </a:p>
          <a:p>
            <a:pPr marL="0" indent="0">
              <a:buNone/>
            </a:pPr>
            <a:r>
              <a:rPr lang="en-US" sz="2800" dirty="0" smtClean="0">
                <a:latin typeface="+mn-lt"/>
              </a:rPr>
              <a:t>P. Virgil Maronis, Aneidos </a:t>
            </a:r>
            <a:r>
              <a:rPr lang="en-US" sz="2800" dirty="0">
                <a:latin typeface="+mn-lt"/>
              </a:rPr>
              <a:t>Liber </a:t>
            </a:r>
            <a:r>
              <a:rPr lang="en-US" sz="2800" dirty="0" smtClean="0">
                <a:latin typeface="+mn-lt"/>
              </a:rPr>
              <a:t>Octavus, 19 B.C., translated by Joseph Davidson, 1890</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9600" y="914400"/>
            <a:ext cx="4434449" cy="3429000"/>
          </a:xfrm>
          <a:prstGeom prst="rect">
            <a:avLst/>
          </a:prstGeom>
          <a:ln>
            <a:noFill/>
          </a:ln>
          <a:effectLst>
            <a:outerShdw blurRad="292100" dist="139700" dir="2700000" algn="tl" rotWithShape="0">
              <a:srgbClr val="333333">
                <a:alpha val="65000"/>
              </a:srgbClr>
            </a:outerShdw>
          </a:effectLst>
        </p:spPr>
      </p:pic>
      <p:sp>
        <p:nvSpPr>
          <p:cNvPr id="2" name="Rectangle 1"/>
          <p:cNvSpPr/>
          <p:nvPr/>
        </p:nvSpPr>
        <p:spPr>
          <a:xfrm>
            <a:off x="4419600" y="914400"/>
            <a:ext cx="4434449" cy="3429000"/>
          </a:xfrm>
          <a:prstGeom prst="rect">
            <a:avLst/>
          </a:prstGeom>
          <a:no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410173" y="4419600"/>
            <a:ext cx="4843806" cy="369332"/>
          </a:xfrm>
          <a:prstGeom prst="rect">
            <a:avLst/>
          </a:prstGeom>
        </p:spPr>
        <p:txBody>
          <a:bodyPr wrap="square">
            <a:spAutoFit/>
          </a:bodyPr>
          <a:lstStyle/>
          <a:p>
            <a:r>
              <a:rPr lang="en-US" i="1" dirty="0"/>
              <a:t>The Forge of Vulcan</a:t>
            </a:r>
            <a:r>
              <a:rPr lang="en-US" dirty="0"/>
              <a:t> by Diego Velázquez</a:t>
            </a:r>
            <a:r>
              <a:rPr lang="en-US" dirty="0" smtClean="0"/>
              <a:t>, (</a:t>
            </a:r>
            <a:r>
              <a:rPr lang="en-US" dirty="0"/>
              <a:t>1630).</a:t>
            </a:r>
          </a:p>
        </p:txBody>
      </p:sp>
    </p:spTree>
    <p:extLst>
      <p:ext uri="{BB962C8B-B14F-4D97-AF65-F5344CB8AC3E}">
        <p14:creationId xmlns:p14="http://schemas.microsoft.com/office/powerpoint/2010/main" val="42269295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199" y="1676400"/>
            <a:ext cx="3446979" cy="4648200"/>
          </a:xfrm>
          <a:prstGeom prst="rect">
            <a:avLst/>
          </a:prstGeom>
          <a:ln>
            <a:noFill/>
          </a:ln>
          <a:effectLst>
            <a:outerShdw blurRad="292100" dist="139700" dir="2700000" algn="tl" rotWithShape="0">
              <a:srgbClr val="333333">
                <a:alpha val="65000"/>
              </a:srgbClr>
            </a:outerShdw>
          </a:effectLst>
        </p:spPr>
      </p:pic>
      <p:pic>
        <p:nvPicPr>
          <p:cNvPr id="5" name="Picture 2" descr="http://www.stormthecastle.com/blacksmithing/images/blacksmithing-color-char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4800" y="1664043"/>
            <a:ext cx="4083544" cy="470645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838200" y="381000"/>
            <a:ext cx="7162800" cy="1200329"/>
          </a:xfrm>
          <a:prstGeom prst="rect">
            <a:avLst/>
          </a:prstGeom>
          <a:noFill/>
        </p:spPr>
        <p:txBody>
          <a:bodyPr wrap="square" rtlCol="0">
            <a:spAutoFit/>
          </a:bodyPr>
          <a:lstStyle/>
          <a:p>
            <a:pPr algn="ctr"/>
            <a:r>
              <a:rPr lang="en-US" sz="3600" dirty="0" smtClean="0"/>
              <a:t>Even today, the color of heated steel is used to determine its temperature.</a:t>
            </a:r>
            <a:endParaRPr lang="en-US" sz="3600" dirty="0"/>
          </a:p>
        </p:txBody>
      </p:sp>
      <p:sp>
        <p:nvSpPr>
          <p:cNvPr id="6" name="Rectangle 5"/>
          <p:cNvSpPr/>
          <p:nvPr/>
        </p:nvSpPr>
        <p:spPr>
          <a:xfrm>
            <a:off x="457199" y="1649626"/>
            <a:ext cx="3446979" cy="4674974"/>
          </a:xfrm>
          <a:prstGeom prst="rect">
            <a:avLst/>
          </a:prstGeom>
          <a:no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965349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0"/>
            <a:ext cx="8229600" cy="1143000"/>
          </a:xfrm>
        </p:spPr>
        <p:txBody>
          <a:bodyPr>
            <a:normAutofit/>
          </a:bodyPr>
          <a:lstStyle/>
          <a:p>
            <a:r>
              <a:rPr lang="en-US" sz="3600" dirty="0"/>
              <a:t>Practical Radiation Thermometers</a:t>
            </a:r>
          </a:p>
        </p:txBody>
      </p:sp>
      <p:sp>
        <p:nvSpPr>
          <p:cNvPr id="4" name="Rectangle 3"/>
          <p:cNvSpPr/>
          <p:nvPr/>
        </p:nvSpPr>
        <p:spPr>
          <a:xfrm>
            <a:off x="2959100" y="3886200"/>
            <a:ext cx="5727700" cy="1631216"/>
          </a:xfrm>
          <a:prstGeom prst="rect">
            <a:avLst/>
          </a:prstGeom>
        </p:spPr>
        <p:txBody>
          <a:bodyPr wrap="square">
            <a:spAutoFit/>
          </a:bodyPr>
          <a:lstStyle/>
          <a:p>
            <a:r>
              <a:rPr lang="en-US" sz="2000" i="1" dirty="0"/>
              <a:t>“Is not Fire a Body heated so hot as to emit Light copiously? For what else is a red hot Iron than Fire? And what else is a burning Coal than red hot Wood</a:t>
            </a:r>
            <a:r>
              <a:rPr lang="en-US" sz="2000" i="1" dirty="0" smtClean="0"/>
              <a:t>?“</a:t>
            </a:r>
            <a:endParaRPr lang="en-US" sz="2000" dirty="0"/>
          </a:p>
          <a:p>
            <a:r>
              <a:rPr lang="en-US" sz="2000" dirty="0"/>
              <a:t>— </a:t>
            </a:r>
            <a:r>
              <a:rPr lang="en-US" sz="2000" b="1" dirty="0"/>
              <a:t>Sir Isaac Newton</a:t>
            </a:r>
          </a:p>
          <a:p>
            <a:r>
              <a:rPr lang="en-US" sz="2000" i="1" dirty="0"/>
              <a:t>Opticks</a:t>
            </a:r>
            <a:r>
              <a:rPr lang="en-US" sz="2000" dirty="0"/>
              <a:t> (1704), Book 3, Query 9, 134. </a:t>
            </a:r>
          </a:p>
        </p:txBody>
      </p:sp>
    </p:spTree>
    <p:extLst>
      <p:ext uri="{BB962C8B-B14F-4D97-AF65-F5344CB8AC3E}">
        <p14:creationId xmlns:p14="http://schemas.microsoft.com/office/powerpoint/2010/main" val="373567812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Early Radiation Thermometers</a:t>
            </a:r>
            <a:endParaRPr lang="en-US" dirty="0"/>
          </a:p>
        </p:txBody>
      </p:sp>
      <p:sp>
        <p:nvSpPr>
          <p:cNvPr id="3" name="Content Placeholder 2"/>
          <p:cNvSpPr>
            <a:spLocks noGrp="1"/>
          </p:cNvSpPr>
          <p:nvPr>
            <p:ph idx="1"/>
          </p:nvPr>
        </p:nvSpPr>
        <p:spPr>
          <a:xfrm>
            <a:off x="533400" y="5905500"/>
            <a:ext cx="8229600" cy="1009051"/>
          </a:xfrm>
        </p:spPr>
        <p:txBody>
          <a:bodyPr>
            <a:normAutofit/>
          </a:bodyPr>
          <a:lstStyle/>
          <a:p>
            <a:pPr marL="0" indent="0">
              <a:buNone/>
            </a:pPr>
            <a:r>
              <a:rPr lang="en-US" sz="1400" dirty="0" smtClean="0">
                <a:latin typeface="+mn-lt"/>
              </a:rPr>
              <a:t>Sketch based on the description from: </a:t>
            </a:r>
            <a:r>
              <a:rPr lang="en-US" sz="1400" dirty="0">
                <a:latin typeface="+mn-lt"/>
              </a:rPr>
              <a:t>M’Sweeny, J., “On Regulating the heat of Furnaces by means of Pyrometers, acted on by radiant heat.”, </a:t>
            </a:r>
            <a:r>
              <a:rPr lang="en-US" sz="1400" i="1" dirty="0">
                <a:latin typeface="+mn-lt"/>
              </a:rPr>
              <a:t>Journal of the Franklin Institute</a:t>
            </a:r>
            <a:r>
              <a:rPr lang="en-US" sz="1400" dirty="0">
                <a:latin typeface="+mn-lt"/>
              </a:rPr>
              <a:t>, Vol. III, pp. 13-16, 1829.</a:t>
            </a:r>
          </a:p>
          <a:p>
            <a:pPr marL="0" indent="0">
              <a:buNone/>
            </a:pPr>
            <a:endParaRPr lang="en-US" sz="2400" dirty="0"/>
          </a:p>
        </p:txBody>
      </p:sp>
      <p:sp>
        <p:nvSpPr>
          <p:cNvPr id="4" name="TextBox 3"/>
          <p:cNvSpPr txBox="1"/>
          <p:nvPr/>
        </p:nvSpPr>
        <p:spPr>
          <a:xfrm>
            <a:off x="6248400" y="1070669"/>
            <a:ext cx="2184400" cy="4401205"/>
          </a:xfrm>
          <a:prstGeom prst="rect">
            <a:avLst/>
          </a:prstGeom>
          <a:noFill/>
        </p:spPr>
        <p:txBody>
          <a:bodyPr wrap="square" rtlCol="0">
            <a:spAutoFit/>
          </a:bodyPr>
          <a:lstStyle/>
          <a:p>
            <a:r>
              <a:rPr lang="en-US" sz="2800" dirty="0" smtClean="0"/>
              <a:t>Early 1828 M’Sweeny radiation thermometer (pyrometer) used for measuring the temperature of furnaces.</a:t>
            </a:r>
            <a:endParaRPr lang="en-US" sz="2800"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2546" y="1259106"/>
            <a:ext cx="5666154" cy="4461297"/>
          </a:xfrm>
          <a:prstGeom prst="rect">
            <a:avLst/>
          </a:prstGeom>
        </p:spPr>
      </p:pic>
    </p:spTree>
    <p:extLst>
      <p:ext uri="{BB962C8B-B14F-4D97-AF65-F5344CB8AC3E}">
        <p14:creationId xmlns:p14="http://schemas.microsoft.com/office/powerpoint/2010/main" val="17571832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508519"/>
            <a:ext cx="3810000" cy="4031873"/>
          </a:xfrm>
        </p:spPr>
        <p:txBody>
          <a:bodyPr/>
          <a:lstStyle/>
          <a:p>
            <a:r>
              <a:rPr lang="en-US" sz="3200" dirty="0" smtClean="0"/>
              <a:t>Disappearing filament pyrometer patent from 1902 which  </a:t>
            </a:r>
            <a:r>
              <a:rPr lang="en-US" sz="3200" dirty="0"/>
              <a:t>became the industrial and scientific standard pyrometer in the early 20</a:t>
            </a:r>
            <a:r>
              <a:rPr lang="en-US" sz="3200" baseline="30000" dirty="0"/>
              <a:t>th</a:t>
            </a:r>
            <a:r>
              <a:rPr lang="en-US" sz="3200" dirty="0"/>
              <a:t> century</a:t>
            </a:r>
          </a:p>
        </p:txBody>
      </p:sp>
      <p:graphicFrame>
        <p:nvGraphicFramePr>
          <p:cNvPr id="2" name="Object 1"/>
          <p:cNvGraphicFramePr>
            <a:graphicFrameLocks noChangeAspect="1"/>
          </p:cNvGraphicFramePr>
          <p:nvPr>
            <p:extLst>
              <p:ext uri="{D42A27DB-BD31-4B8C-83A1-F6EECF244321}">
                <p14:modId xmlns:p14="http://schemas.microsoft.com/office/powerpoint/2010/main" val="2925046426"/>
              </p:ext>
            </p:extLst>
          </p:nvPr>
        </p:nvGraphicFramePr>
        <p:xfrm>
          <a:off x="4233080" y="381000"/>
          <a:ext cx="3886200" cy="6077355"/>
        </p:xfrm>
        <a:graphic>
          <a:graphicData uri="http://schemas.openxmlformats.org/presentationml/2006/ole">
            <mc:AlternateContent xmlns:mc="http://schemas.openxmlformats.org/markup-compatibility/2006">
              <mc:Choice xmlns:v="urn:schemas-microsoft-com:vml" Requires="v">
                <p:oleObj spid="_x0000_s1307" name="CorelPhotoPaint.Image.11" r:id="rId4" imgW="299160" imgH="466200" progId="CorelPhotoPaint.Image.11">
                  <p:embed/>
                </p:oleObj>
              </mc:Choice>
              <mc:Fallback>
                <p:oleObj name="CorelPhotoPaint.Image.11" r:id="rId4" imgW="299160" imgH="466200" progId="CorelPhotoPaint.Image.11">
                  <p:embed/>
                  <p:pic>
                    <p:nvPicPr>
                      <p:cNvPr id="0" name=""/>
                      <p:cNvPicPr/>
                      <p:nvPr/>
                    </p:nvPicPr>
                    <p:blipFill>
                      <a:blip r:embed="rId5"/>
                      <a:stretch>
                        <a:fillRect/>
                      </a:stretch>
                    </p:blipFill>
                    <p:spPr>
                      <a:xfrm>
                        <a:off x="4233080" y="381000"/>
                        <a:ext cx="3886200" cy="6077355"/>
                      </a:xfrm>
                      <a:prstGeom prst="rect">
                        <a:avLst/>
                      </a:prstGeom>
                    </p:spPr>
                  </p:pic>
                </p:oleObj>
              </mc:Fallback>
            </mc:AlternateContent>
          </a:graphicData>
        </a:graphic>
      </p:graphicFrame>
      <p:sp>
        <p:nvSpPr>
          <p:cNvPr id="4" name="Rectangle 3"/>
          <p:cNvSpPr/>
          <p:nvPr/>
        </p:nvSpPr>
        <p:spPr>
          <a:xfrm>
            <a:off x="4233080" y="381000"/>
            <a:ext cx="3886200" cy="6077355"/>
          </a:xfrm>
          <a:prstGeom prst="rect">
            <a:avLst/>
          </a:prstGeom>
          <a:noFill/>
          <a:ln w="508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6725429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6700" y="825500"/>
            <a:ext cx="8585200" cy="5778500"/>
          </a:xfrm>
          <a:prstGeom prst="rect">
            <a:avLst/>
          </a:prstGeom>
          <a:solidFill>
            <a:schemeClr val="bg1"/>
          </a:solidFill>
          <a:ln w="508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77800" y="274638"/>
            <a:ext cx="8509001" cy="1143000"/>
          </a:xfrm>
        </p:spPr>
        <p:txBody>
          <a:bodyPr>
            <a:normAutofit/>
          </a:bodyPr>
          <a:lstStyle/>
          <a:p>
            <a:r>
              <a:rPr lang="en-US" sz="2800" dirty="0" smtClean="0"/>
              <a:t>How a Disappearing Filament Pyrometer Works</a:t>
            </a:r>
            <a:endParaRPr lang="en-US" sz="2800"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911" y="967520"/>
            <a:ext cx="7548177" cy="5578284"/>
          </a:xfrm>
          <a:prstGeom prst="rect">
            <a:avLst/>
          </a:prstGeom>
        </p:spPr>
      </p:pic>
    </p:spTree>
    <p:extLst>
      <p:ext uri="{BB962C8B-B14F-4D97-AF65-F5344CB8AC3E}">
        <p14:creationId xmlns:p14="http://schemas.microsoft.com/office/powerpoint/2010/main" val="9177759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8838"/>
            <a:ext cx="5867400" cy="5676900"/>
          </a:xfrm>
        </p:spPr>
        <p:txBody>
          <a:bodyPr>
            <a:noAutofit/>
          </a:bodyPr>
          <a:lstStyle/>
          <a:p>
            <a:r>
              <a:rPr lang="en-US" sz="2400" dirty="0" smtClean="0">
                <a:latin typeface="+mn-lt"/>
              </a:rPr>
              <a:t>In the times leading up to WWII, electronic detectors were invented that allowed fully automated temperature measurement.</a:t>
            </a:r>
          </a:p>
          <a:p>
            <a:r>
              <a:rPr lang="en-US" sz="2400" dirty="0" smtClean="0">
                <a:latin typeface="+mn-lt"/>
              </a:rPr>
              <a:t>These include thermopile and pyroelectric detectors which actually measure the increase in temperature of a sensor and quantum sensors that measure the current generated when photons strike a semiconductor.</a:t>
            </a:r>
          </a:p>
          <a:p>
            <a:r>
              <a:rPr lang="en-US" sz="2400" dirty="0">
                <a:latin typeface="+mn-lt"/>
              </a:rPr>
              <a:t>In the last 30 years, </a:t>
            </a:r>
            <a:r>
              <a:rPr lang="en-US" sz="2400" dirty="0" smtClean="0">
                <a:latin typeface="+mn-lt"/>
              </a:rPr>
              <a:t>solid-state radiation </a:t>
            </a:r>
            <a:r>
              <a:rPr lang="en-US" sz="2400" dirty="0">
                <a:latin typeface="+mn-lt"/>
              </a:rPr>
              <a:t>detectors have been developed and refined to provide low-cost solutions for temperature measurement across a wide </a:t>
            </a:r>
            <a:r>
              <a:rPr lang="en-US" sz="2400" dirty="0" smtClean="0">
                <a:latin typeface="+mn-lt"/>
              </a:rPr>
              <a:t>range of wavelengths and intensities.</a:t>
            </a:r>
            <a:endParaRPr lang="en-US" sz="2400" dirty="0">
              <a:latin typeface="+mn-lt"/>
            </a:endParaRPr>
          </a:p>
          <a:p>
            <a:endParaRPr lang="en-US" sz="2400" dirty="0" smtClean="0"/>
          </a:p>
        </p:txBody>
      </p:sp>
      <p:sp>
        <p:nvSpPr>
          <p:cNvPr id="4" name="TextBox 3"/>
          <p:cNvSpPr txBox="1"/>
          <p:nvPr/>
        </p:nvSpPr>
        <p:spPr>
          <a:xfrm>
            <a:off x="6443653" y="5562600"/>
            <a:ext cx="2646218" cy="923330"/>
          </a:xfrm>
          <a:prstGeom prst="rect">
            <a:avLst/>
          </a:prstGeom>
          <a:noFill/>
        </p:spPr>
        <p:txBody>
          <a:bodyPr wrap="square" rtlCol="0">
            <a:spAutoFit/>
          </a:bodyPr>
          <a:lstStyle/>
          <a:p>
            <a:r>
              <a:rPr lang="en-US" dirty="0" smtClean="0"/>
              <a:t>Original 1P25 image converter tube developed by RCA in the 1930’s</a:t>
            </a:r>
            <a:endParaRPr lang="en-US" dirty="0"/>
          </a:p>
        </p:txBody>
      </p:sp>
      <p:sp>
        <p:nvSpPr>
          <p:cNvPr id="8" name="Title 1"/>
          <p:cNvSpPr>
            <a:spLocks noGrp="1"/>
          </p:cNvSpPr>
          <p:nvPr>
            <p:ph type="title"/>
          </p:nvPr>
        </p:nvSpPr>
        <p:spPr>
          <a:xfrm>
            <a:off x="457201" y="274638"/>
            <a:ext cx="8229600" cy="1143000"/>
          </a:xfrm>
        </p:spPr>
        <p:txBody>
          <a:bodyPr>
            <a:normAutofit/>
          </a:bodyPr>
          <a:lstStyle/>
          <a:p>
            <a:r>
              <a:rPr lang="en-US" sz="3200" dirty="0" smtClean="0"/>
              <a:t>Modern Development of Detectors</a:t>
            </a:r>
            <a:endParaRPr lang="en-US" sz="3200" dirty="0"/>
          </a:p>
        </p:txBody>
      </p:sp>
      <p:sp>
        <p:nvSpPr>
          <p:cNvPr id="5" name="Rectangle 4"/>
          <p:cNvSpPr/>
          <p:nvPr/>
        </p:nvSpPr>
        <p:spPr>
          <a:xfrm>
            <a:off x="6846724" y="858838"/>
            <a:ext cx="1840077" cy="4577163"/>
          </a:xfrm>
          <a:prstGeom prst="rect">
            <a:avLst/>
          </a:prstGeom>
          <a:no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2050" name="Picture 2" descr="1p25_a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5404" y="907139"/>
            <a:ext cx="1782716" cy="45288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79370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Three Major Detector Types</a:t>
            </a:r>
            <a:endParaRPr lang="en-US" sz="3200" dirty="0"/>
          </a:p>
        </p:txBody>
      </p:sp>
      <p:sp>
        <p:nvSpPr>
          <p:cNvPr id="3" name="Content Placeholder 2"/>
          <p:cNvSpPr>
            <a:spLocks noGrp="1"/>
          </p:cNvSpPr>
          <p:nvPr>
            <p:ph idx="1"/>
          </p:nvPr>
        </p:nvSpPr>
        <p:spPr>
          <a:xfrm>
            <a:off x="457200" y="1143000"/>
            <a:ext cx="8229600" cy="4525963"/>
          </a:xfrm>
        </p:spPr>
        <p:txBody>
          <a:bodyPr/>
          <a:lstStyle/>
          <a:p>
            <a:r>
              <a:rPr lang="en-US" sz="2800" dirty="0" smtClean="0"/>
              <a:t>Internal photonic</a:t>
            </a:r>
          </a:p>
          <a:p>
            <a:pPr lvl="1"/>
            <a:r>
              <a:rPr lang="en-US" sz="2800" dirty="0" smtClean="0"/>
              <a:t>Electrons are created within a semiconductor material producing a voltage or current</a:t>
            </a:r>
          </a:p>
          <a:p>
            <a:r>
              <a:rPr lang="en-US" sz="2800" dirty="0" smtClean="0"/>
              <a:t>External photonic</a:t>
            </a:r>
          </a:p>
          <a:p>
            <a:pPr lvl="1"/>
            <a:r>
              <a:rPr lang="en-US" sz="2800" dirty="0" smtClean="0"/>
              <a:t>Electrons are emitted from photosensitive material creating a current</a:t>
            </a:r>
          </a:p>
          <a:p>
            <a:r>
              <a:rPr lang="en-US" sz="2800" dirty="0" smtClean="0"/>
              <a:t>Thermal</a:t>
            </a:r>
          </a:p>
          <a:p>
            <a:pPr lvl="1"/>
            <a:r>
              <a:rPr lang="en-US" sz="2800" dirty="0" smtClean="0"/>
              <a:t>Heat is generated that changes the property of a material</a:t>
            </a:r>
            <a:endParaRPr lang="en-US" sz="2800" dirty="0"/>
          </a:p>
        </p:txBody>
      </p:sp>
    </p:spTree>
    <p:extLst>
      <p:ext uri="{BB962C8B-B14F-4D97-AF65-F5344CB8AC3E}">
        <p14:creationId xmlns:p14="http://schemas.microsoft.com/office/powerpoint/2010/main" val="408175915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Common Radiation Detectors</a:t>
            </a:r>
            <a:endParaRPr lang="en-US" sz="3200" dirty="0"/>
          </a:p>
        </p:txBody>
      </p:sp>
      <p:pic>
        <p:nvPicPr>
          <p:cNvPr id="5124" name="Picture 4" descr="https://www.thorlabs.com/images/xlarge/12174-xl.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9621" y="1233272"/>
            <a:ext cx="1766888" cy="176688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img.directindustry.com/images_di/photo-g/hgcdte-photodiode-36058-228236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87847" y="1008253"/>
            <a:ext cx="2763043" cy="1862292"/>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http://images.vnsky.com/upfile/product/2013012204/PDB-C23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1473" y="3662003"/>
            <a:ext cx="2273192" cy="227319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15434" y="3104634"/>
            <a:ext cx="1981200" cy="369332"/>
          </a:xfrm>
          <a:prstGeom prst="rect">
            <a:avLst/>
          </a:prstGeom>
          <a:noFill/>
        </p:spPr>
        <p:txBody>
          <a:bodyPr wrap="square" rtlCol="0">
            <a:spAutoFit/>
          </a:bodyPr>
          <a:lstStyle/>
          <a:p>
            <a:pPr algn="ctr"/>
            <a:r>
              <a:rPr lang="en-US" dirty="0" smtClean="0"/>
              <a:t>Photodiode</a:t>
            </a:r>
            <a:endParaRPr lang="en-US" dirty="0"/>
          </a:p>
        </p:txBody>
      </p:sp>
      <p:sp>
        <p:nvSpPr>
          <p:cNvPr id="5" name="TextBox 4"/>
          <p:cNvSpPr txBox="1"/>
          <p:nvPr/>
        </p:nvSpPr>
        <p:spPr>
          <a:xfrm>
            <a:off x="5965418" y="2906168"/>
            <a:ext cx="2971800" cy="369332"/>
          </a:xfrm>
          <a:prstGeom prst="rect">
            <a:avLst/>
          </a:prstGeom>
          <a:noFill/>
        </p:spPr>
        <p:txBody>
          <a:bodyPr wrap="square" rtlCol="0">
            <a:spAutoFit/>
          </a:bodyPr>
          <a:lstStyle/>
          <a:p>
            <a:pPr algn="ctr"/>
            <a:r>
              <a:rPr lang="en-US" dirty="0" smtClean="0"/>
              <a:t>Uncooled IR detectors</a:t>
            </a:r>
            <a:endParaRPr lang="en-US" dirty="0"/>
          </a:p>
        </p:txBody>
      </p:sp>
      <p:sp>
        <p:nvSpPr>
          <p:cNvPr id="11" name="TextBox 10"/>
          <p:cNvSpPr txBox="1"/>
          <p:nvPr/>
        </p:nvSpPr>
        <p:spPr>
          <a:xfrm>
            <a:off x="5713133" y="6174194"/>
            <a:ext cx="3561556" cy="369332"/>
          </a:xfrm>
          <a:prstGeom prst="rect">
            <a:avLst/>
          </a:prstGeom>
          <a:noFill/>
        </p:spPr>
        <p:txBody>
          <a:bodyPr wrap="square" rtlCol="0">
            <a:spAutoFit/>
          </a:bodyPr>
          <a:lstStyle/>
          <a:p>
            <a:pPr algn="ctr"/>
            <a:r>
              <a:rPr lang="en-US" dirty="0" smtClean="0"/>
              <a:t>Cryogenically cooled IR detectors</a:t>
            </a:r>
            <a:endParaRPr lang="en-US" dirty="0"/>
          </a:p>
        </p:txBody>
      </p:sp>
      <p:sp>
        <p:nvSpPr>
          <p:cNvPr id="12" name="TextBox 11"/>
          <p:cNvSpPr txBox="1"/>
          <p:nvPr/>
        </p:nvSpPr>
        <p:spPr>
          <a:xfrm>
            <a:off x="591284" y="5947239"/>
            <a:ext cx="2669339" cy="369332"/>
          </a:xfrm>
          <a:prstGeom prst="rect">
            <a:avLst/>
          </a:prstGeom>
          <a:noFill/>
        </p:spPr>
        <p:txBody>
          <a:bodyPr wrap="square" rtlCol="0">
            <a:spAutoFit/>
          </a:bodyPr>
          <a:lstStyle/>
          <a:p>
            <a:pPr algn="ctr"/>
            <a:r>
              <a:rPr lang="en-US" dirty="0" smtClean="0"/>
              <a:t>Linear Array Detectors</a:t>
            </a:r>
            <a:endParaRPr lang="en-US" dirty="0"/>
          </a:p>
        </p:txBody>
      </p:sp>
      <p:sp>
        <p:nvSpPr>
          <p:cNvPr id="6" name="AutoShape 12" descr="data:image/jpeg;base64,/9j/4AAQSkZJRgABAQAAAQABAAD/2wCEAAkGBhQSEBQQExIVEhQVGBcYGBgXFBQUFhcXFRgYFBUZFhYXGyYeGBkjGRUUHy8gIycpLCwtFR4xNTAsNSYrLCkBCQoKDgwOGg8PGi8kHyQsLCosKSwsKS8tLiksKSwsLCwvLCwsLCwsLC0sLCwsKSwsLCwsNSwsLDIsLCwpNCwsLP/AABEIAOEA4QMBIgACEQEDEQH/xAAcAAEAAgMBAQEAAAAAAAAAAAAABAYCAwUBBwj/xABBEAACAQIEAwYEBAQDBgcAAAABAgADEQQFEiExQVEGEyJhcYEykaHBQlKx0SMzYvAUcoJDkqLC4fEHFSQ0Y7Kz/8QAGQEBAAMBAQAAAAAAAAAAAAAAAAIDBAEF/8QALxEAAgICAQIFAgQHAQAAAAAAAAECAxExEhNBBCEyYaFRkSNCgfAiJDNxscHRFP/aAAwDAQACEQMRAD8A+4xEQBERAEREAREQBERAEREAREQBOZmHaGlRbQWLP+RBqYevJfciQu1eemjT0U/5jWUHoW2H7ymHFLSIRiSxu3BmZt7Fj7nmZFskkW5+2B/DR+b7/IA/rMk7XHnR+T/us4FDFrbgw/zKQPna0lA3G285lncIsFDtRRbjqT1G3zF51KNdXF1YMPI3lLKjoPlPEpWOpGKHyM7k5gvMSs4XtHUTaqNa/mXY+44H6TvYPHpVF0YHy5j1E6mcwSIiJ04IiIAiIgCIiAIiIAiIgCIiAIiIAiIgCImjG41KSGpUYKo/uwHMwDfI+OxgpoWPHkOplZxXa93/AJSimvDU9ixvwsvAe95jXrOw8bFiOZt72A2E5k7g05rSLp3pO4dS3ubfqR8pngMYEUt3YcgEW5kG2oA+wPses6OXUw6PTP4h/wBj85yApUlSLFTY+sgTKf2l7R4tRTFChoDKXdtOth43QIg4XAS5NjxFh1k5T2+wdWyVVq4SoNid2HqwI1e5X3k7tH8VNuoZfcHV9dTfKcLG5fSrC1Wmr24EjcejDcexkGWqOUXWgda66T08Qn5qbC/uOF/eZU6gO3A9Dsfl0858yfIatC9XB13SoOClvpq5+jXB6yN2T7VYmk9RcTqenqYux2dKhNyUBte5O6gc+Avv1NkJRwfWJiFKtqQlGHMfeQv/ADX/ANOK6qag0g2QFibkDYDiLmZYbMdYuabr6rw9gZIiWbLu0W4StZTyYfCfXpO4DKMGVhbj5f8ATlJ2W5u1E6Wu1P5lf+kkmRaLZEwo1gyhlNweBmckREREAREQBERAEREAREQBERAERBMAT5znWaHFYoi/8OmdKi+xK/E1upJHsJa82z8KPAveKdiysuxO9rel+c+f4+pTQMVLEXdt9j4tJsbcdgflK3LLwixRwsknL63e4sgfDSB28+F/cn6SwGcPs5gilWsx/F3dj1Fr/cTutOg3ZdX0t5STneCv/FUX2s32P2+U5vSdnL8aGXQ3C1vacDKviuz9Zx3tR07kG6gfFaxF2PXdhtOJmGXmk1uI5H95bO0OX1e6ajSqmnfdWtdTcWIPTjbaU/A47GUFNHF4Y1qY4MLNt/SfsSJFkovBqBnPzPJ0rMjkspptqsp8LGwB1KdjsAL7HbjO5TGGrErSrd2/5KoKnjbYnea8Vl1Sn8Sm3Ubr8xIluUy24JxTbWlyp3GrfZhzlf7fY7EkquDVaGpSWclDq3sO75Dnc2BkvJcx1UwpvdPBcg2O1xY8Dtt7SP2iFmo1ORLUz/qGtT80Yf6pN6IVxTmlI5GA/wDENKarSx+CqUStlFVCWB5XLE7nzDGWrL8VQxAvhsSlXbdGNqnyNj9JXSLix3B4jkfUTj4zsrRc66Y7moN1ZLgA8joBA+VjIZaNk/C/Q+g5ZnBw7lTugNmF76GHHhw9JcqNYMoZTcHcGfmrJcdjMDi2R9eILm7Aksag/MtzxsDv7HafX+zPaIU6vctqVW0nSw0tTZxexB4dJbFmCcGi8xAMSZUIiIAiIgCIiAIiIAiIgCRswv3bW/veSZ4RONZWDqeHk+d529Y1XbDqTTuC6Fu7Z3ABBpsCRpF7WawNreZ4NSmKy1U0926geAhgblWYDmt9Kt8JPHlcT6Viezqm5psUPQ7r/wBJzqeVsoZWa7jcbcwNxx3BAB/0zy+N1LXeJu5V2L3IeXNqwtMkWZQFb2A0n3QqZ7rk3DYUBdHLhx4C5NM+gJZfrykKrRINjxE3pmXR6WmC1Sp2kXNsRppkW1tUvTRL6dbODtcbqoAZmbkqseUgYKqaOnD1aqs5J7u17mmANIa/BjZ7DottyNx071XOhbQ4268xbmLDjxmtK1+B1D6HlcX5SDWQMNJlbxeJq4Z7i5BO3A39Ljjtw5wcLTjspoV/jQX62328+P1kKnkNWjvh67W/K3jX5HebcozlMQvh8L81PlsbScKtvKMJjJwMwz9lHcVKDLVNtBpqzISCLFbcr2v03nZqZO+KCBSo0kOym+9hcaSOYa3qDJZqHnvM8LiCjal2tJJHM/Q4GYZU1PexsOI6EcfaQZKWhmKYmq5elVovvY7C/mvFW6nfhMq5QfzqVTDH8yjvaR9xwlbPQq8T5Yn9yBWohhvx3APMagVP0JnSyzK6bU1rgeNkCsbkm67MCedmB+U1nLWI1U2WsvVDf6cZlktSqjVKbUz3d9atsDdvjWxN+ILcPxTqI+JcZRUosvPZvMe8p6GPiTb1HIzsSkZTjgldWB8JNj7m362l3lyPOaERE6cEREAREQBERAEREAREQBIGZUiLVBy4/YyfIWa40U0PMnYD7yu3jwfLROvPJYOWWsdfI7HkOQt+g/3fOMZR1DWNyOPmOvqOchLjrAi2o8SOdt7Eefl+8xwmZjUQDt9txz52FiDM9VnJF9kMM5eNp6HNchqr2FOmg206iNQB5amALOeCoOm/J7lwR3lO2ir3hcMrNXq7rRWmOKKAV+K1hTUWsGI7WKxgWppNrN8J5X5qfPp1+chYyoy1A/dPWAWyBGpjSxvqLa2AFxpGrewBFtze4rMcJiWZqlN1AemV+EkqVcakIJ34Aj287TPE0FqKUcXB/vbznmAwzKGZyDUqNrci+kGwVVW++lVVVF+NiTuTNQxRD1RUKBE0WYEixe90YEnxAd2fSoJwFRzjIXw7d4hOkWs67EW3Aa3A+fD0nayTtuGtTxIIO9qgHIb3ZRvw5id7RtyIPuCP2nCx/ZhSddKykfgNtBvx3tcfpO5GC1objUpDKeBBuCPvPQZV8opmm+lWai5Aurbo1ha+knS/LcbyzU9f404fiS7D1I+JfrCkg4m1ahHOZit5fLb58j7zV3d9gQbcuY9RxHvPN+n1ktkTXWyei7atGl/zIxpP818JPqJGzLE1cPT1i+JA5FLVbeRF1blw9bSYanLgfWYtVJ2P7/pI8fodyV3JMc7q7tTNMa9r8NyD4fQm0+tUGuqnyE+dVq3e1koLu1wXsb6QD4R6k/RTPo9NbADoJZEhIyiIkiIiIgCIiAIiIAiIgCInhNt4BrxOICKWbgJU8XiWquDa7MbKv98hzkjOMz1t/QvDz87ec6ORZXpHeuPG3AflXkPWYH/MTx+VfLNi/Bjn8z+DdhMlVaWg7sdy3PV1lTzzKXpsWS+oEEgHSKgBHAnYHa2+3I8iL9NGMwa1F0n2PMTTZXy84+TX7wZ4WY3o+RYrF9/Tbuwe8TapSN1O1iSt9wRf1HoQZryPtUCe6rHe9g52uej9G8+Blh7Qdmgz61fu6qHw1EPG3AOB8Q6dPpKdmuWrWqGkwFDF2vY7Uq44XB8/v8qK7VJ8e5dOtpZ7Fox1KozJpdhT4OEZabb/AIu8sWsByUqfOaqyBj/hKY0oBeqQTsrbimDx7ype5PEKSeLqZUcq7TVcK/cV1YqvFT8aean8S+UueX46lVXXSZSCbm2xufzDrYDj0lxWZItOgFporEuzFUXxMSd2I1NZUW4uSQBdRxIBzwtUVUFRQRctsbX8LMh4Ejip4eUg1Fqa6p8SFtjWOm1Kgi3tSAJYv8bcAAzFjeyqdVGjrZaL0mRGpE00FZx3NJdNNNSpYCo2r4rsQUIB8JgHXancWYAjzElYbE6evub/AKznVKzLWp0l0lWBuLNqRFBs5YsRYtpUXAvc2vZiM8PmVKowRWJJGoeFwGQW8akixXxCx53FpzB3J2XxFN7FlBPXgw9GG8j4gW+Cow9QKg/4vF9ZGKzwkzqQyQcTi6ynwpTfz0MtvP4vT6yCKGNq7NUWgu9+7Ug2ufxMdtuYndUmdHKMv72ppPwru3meQ+8mokGzd2M7NLRXvNNhuVvckk8WYncky2TxVtsJ7LCsREQBERAEREAREQBERAE4WeZn/sl/1H7SZm+Y92th8R+g6zgYLBGvU0/hHxn/AJfU85jvm5y6UN9/ZGqqKiupL9CVkeW94wqsPAvwj8x/N6dJZpjTphQFAsBMpphBQjxRnnJzeWJzc4zHu10g+I/QSVjsYKaFj7DqZVKjPWqBRu7H5DmT5TP4i1r8OHqZdTWn/HLSM8Dg2rVNIJCjd2HzsD1kPtZ2JWqmlwWUG6ONmpnqDy/Qy55fgVpIEX3PMnmTIGd5jYd0vE/F5eUhKqumvz2u/fJKNk7J+X29j45muFemO6xy9/SGyV0H8ROl9t/Q/XlzTlNfDH/EYep31I/jTcgchUTiPf6T67h8oaurNZdHAah8fX2lYxvZBqFQ1KBOHc8V/A1uo4Ef3tOxlJRTmsfv4DjFtqLIPZ/tQuIPdOAGIsOHi62B4+gvOtUy0qhFC1NiRqO5ZguwXvGDFdtgbG3K0i0siWoxL0kSqfy2Kt/mRgATfpf1k9TUpgD4wLbG72H/AOgHkCw8pLkc4mpjTpp3T61NQeIqK1UsSNLDvdJLty33tbYDYbsuR1pKtRiW342uAWJVTp2JVSqkjoZmcxT8QdOtv4g9wAHHus1NmKN/LqU6h6Bt/lsR8pNSTOOLRIYzDVOBie0VcXCYOox4A6alvkF+8jUMRjKzWemKSn8x0D3W+tvTYdZNECxjHLqFNTdtybcgOfz2nf7BvcVjy1m39/OVKhg+7Uol6lV7Xaw35DYbKo3sB9Tcz6H2Zyj/AA+HVDx4mTRGR1oiJIgIiIAiIgCIiAIiIAkfG4wU0LH2HUzdUqBQWJsBKnmmYmo17bcFXn5e5/vhM993TWFt6Lqa+by9I1VGerUsN3b/AIRzPoJasvwK0kCL7nmTzJkTJMr7pdTfzG4+XQDyE6kUU9OPnt7FtnN+WloTGpUCgsdgJlK7neZ6joB8K8T1t9hJXWqqOfscqrdksEPM8wNRr8uCjmZ28kyvul1NvUbj5dAPISDkGWXPfuP8gPIfmPmZ28ViRTUsf+56SqivgnZPb2TtnyahDSI+aZiKS7fEeH7yvYLBGvUK76eNRvrp9TznlWo9arYbs3yVevp/fWWfAYJaSBF9zzJ5kyNad8+pLS0v9kpvpR4Lb2b6dMKAoFgJjXw6uLMAw85skfG4wU0LH2HUzZJqKyzMk28Ir+b5VTQixvf8J3sOt+U5xax0nxgAbMpaw5eIbj5zdXrM7/mdjsPP9hLLleWikluLHdj1M8+qLtk5ryj2NlklWlF+bKZWoo4s1PUP9NQD0vYicDMuy2EqEk0mB/pZ1PyYkT6rXyqk/FBfrax+YkN+zFI8C4/1H7zV05LuUc4vsfKKPZfDAgqa/ldmP6WnZweXqllVWHmbAne+wFyfaXteytLmXPvb9JOwuUUqe6oAevE/OTUfqRc12ON2cyDTaq6hearbn1PnLLESwrEREAREQBERAEREARE5Gd5npBpqdzxPQdPWV2WKuPJk4Qc3hELPM01XUGyrxPUj7TLs/leo9+4/yA8h1PmZByjL+/e5/lKf94j7S3gW2meityfVnt69kXXTSXTjpHsRImY44UkvzPAec1SkorLM8YuTwiLneZaBoU+I8fITj5Vl/fPv/LU7/wBRHL0E0pTetU0A+I7sfyjr6nlLbhcKtNAiiwEx1Rd0urLXZGqySrj0477mwkKOgH6SrZrmBqNtci9lXmTJee5ne9MHwj4j6cpnkOWf7ZxufgB/COvqZ2b68uC9K3/w5FdKPJ7eiXk2V90t23dt2P2HkJ0oibEsLCMzefMxqVAoLE2AlTzPMO8bUdlHAfp7mTM6zLWdCnwjj5n9phkeW94wrMPCPgB5n8x+0wWN+Inwj6VtmuCVMeb29E3Isr0jvXHjbgPyjpOxETekorCMjbbyxEROnBERAEREAREQBERAEREARE04rEimpY8vqek42kss6lnyRozPMBSX+o8P3lUSm2Iq90p47u3Qc/ee5ljmqPYbu+wHQfsJZ8lyoUKduLHdj1MwQT8TPk/Ste5rk+jHivUyVhMKtNAiiwAm6J4TPQMZhXrBFLHgJUsdjGqPe1yxsq/39ZJzrM9ZIB8C/Xz8/KTOz+VWHfOPEfhH5V/czBJ/+ifFelfJsS6Mcv1Mm5Rlgopvu53Y9T+01ZzmWgaFPiP0H7yVmGOFJb8zwHU/tKxh6LYiqVvtxdunkPMy26byqq9v4RXXFf1J6/yzfk2W982tv5an/fYfYS1ATXQohFCqLAbCbJdXWq48UVTm5vLE5GdZlpHdqdzxPQdPWS8zx4pL/UeAlXSm9WpoXdm3J6Dmx+0z+IsbfSht/BdTBJdSekbcvwBrPp/Avxnr/T+/yltRAAANgJqwWDWkgRRsPr5mb5fVWq48UVWWOcssRES0rEREAREQBERAEREAREQBERAPHcAXOwEqWeZxq3/CNlHMn9zJnanMSjKjXWmwJLciwPwk8tt/P2kDs7lhrv8A4ioLU1+BTz/qImC/ldPpR8l3Zrq41x6j32Oj2ayYqO/qDxtwH5R0lgiJtjFRSitGWUnJ5YnEzzMv9kp/zH7SZm2Y92th8R4eXnK3hcGa9TQD4eLn7epmS+xyfSht79kaaYKK6ktdiVkmXd63eMP4anw/1N19ByljxOJWmhZtgP7AHnMqdNUUAWCgewAlRznNzUa4BK3tTX8x4aiP7sPUyc5R8PBRjvt/cjFO6eZa7mOMxT16ulfjbgOSr5y05Zl60aYQe55k8zIfZ/J+5TU29RtyenkJ15Kirgsy29kbbOTwtLQmrE4gIpZuAmxmsLnYCVbN8z1t0QcP3nb7unH3ehVXzfsR8Zi2qPqtdibKv2EsOT5Z3SXO7tux+w8hImQZXb+M48R+EflH7mdyR8PTwXKXqezt1nJ4WkIiJpKBERAEREAREQBERAEREAREQBERAMKtFWFmAI856iACwFhMogCaMZihTQsfl1PSbXcAEk2AlTzfM9bX3sNlHMk8PczP4i7prC29F1NfN+els04is9WpYbu/DyHX0EtOW5etGmEHqTzJ5kyHkGU92ut/5jcfIcgJ148PT01l7exdZzeFpaK3n+cg6qanwL8Z6n8g+/y6zzs5lBJ/xFQbn4AeQ6+s9o9jwKgJctTDFgh6k3sTzAJljAttI11Pm7J77eyOzsXFQjruexE5ec5loGhT4jx8h+5l9k1XHkyuEHN4REzvMtX8NTsPiPXykXJMt71hUYfw1+EfmI5+gkXBYI16mgbIPjP/ACj7y4UqQVQoFgJkog7Jdaf6Gi2agunH9TMRETcZBERAEREAREQBERAEREAREQBERAEREARE42dZra9JT4reI9AeAHmfoJXZYq48mThBzeERc7zXVdAfAvE9SPsJj2fyzW3+IcbD4Af/ALHzMg5VgTiKn/xId/6iOXpLkqgCw2Ambw9bm+tPb0X3TUV04a7nsRE2mURE1YrErTQuxsB/YA85xvCywlk05ljxSS/FjsB59fQSpuHq1NCm7sbk9BzJmWYY9nbURdm2Vf0H7mWHI8p7lLtvUbdj9h5Tz0n4meX6V8m1voRwvUyVl2AWjTCLy4nqeZMlRE9ExCIiAIiIAiIgCIiAIiIAiIgCIiAIiIAiIgCcbOOza1n7wO1NrWa34h5jr58Z2YkZRUliSydUnF5RowWDWkgRRYCb4iSOCIiAeM1hc7CU/Nc370l72pL8A5seGq3nwHl6zu9o6dRqBFMatxqUGxZN7gH5etiOc4uS5S1ap3lRSqJ8KkWJPUiYvERnZJVrXdmmlxgnN77Im9nMoP8A7ioPEfhH5R+8sM8Ans1wioLiiiUnJ5YiIkiIiIgCIiAIiIAiIgCIiAIiIAiIgCIiAIiIAiIgCIiAIiIAmKxEAyiIgCIiAIiIAiIgCIiAIiIAiIgCIiAIiIAiIgH/2Q=="/>
          <p:cNvSpPr>
            <a:spLocks noChangeAspect="1" noChangeArrowheads="1"/>
          </p:cNvSpPr>
          <p:nvPr/>
        </p:nvSpPr>
        <p:spPr bwMode="auto">
          <a:xfrm>
            <a:off x="909852" y="-591538"/>
            <a:ext cx="3743325" cy="3743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14" name="Picture 2" descr="http://www.warsash.com.au/products/images/thermopile-detectors.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92239" y="1178874"/>
            <a:ext cx="1962215" cy="1962215"/>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3359525" y="3181149"/>
            <a:ext cx="1981200" cy="369332"/>
          </a:xfrm>
          <a:prstGeom prst="rect">
            <a:avLst/>
          </a:prstGeom>
          <a:noFill/>
        </p:spPr>
        <p:txBody>
          <a:bodyPr wrap="square" rtlCol="0">
            <a:spAutoFit/>
          </a:bodyPr>
          <a:lstStyle/>
          <a:p>
            <a:pPr algn="ctr"/>
            <a:r>
              <a:rPr lang="en-US" dirty="0" smtClean="0"/>
              <a:t>Thermopile</a:t>
            </a:r>
            <a:endParaRPr lang="en-US" dirty="0"/>
          </a:p>
        </p:txBody>
      </p:sp>
      <p:pic>
        <p:nvPicPr>
          <p:cNvPr id="5134" name="Picture 14" descr="https://www.hofstragroup.com/media/product_images/productimage-picture-rca-6342-photomultiplier-tube-2-10-stage-s-11-549.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112079" y="3590541"/>
            <a:ext cx="2700166" cy="2025125"/>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3260623" y="5724704"/>
            <a:ext cx="2669339" cy="369332"/>
          </a:xfrm>
          <a:prstGeom prst="rect">
            <a:avLst/>
          </a:prstGeom>
          <a:noFill/>
        </p:spPr>
        <p:txBody>
          <a:bodyPr wrap="square" rtlCol="0">
            <a:spAutoFit/>
          </a:bodyPr>
          <a:lstStyle/>
          <a:p>
            <a:pPr algn="ctr"/>
            <a:r>
              <a:rPr lang="en-US" dirty="0" smtClean="0"/>
              <a:t>Photomultiplier Tube</a:t>
            </a:r>
            <a:endParaRPr lang="en-US" dirty="0"/>
          </a:p>
        </p:txBody>
      </p:sp>
      <p:sp>
        <p:nvSpPr>
          <p:cNvPr id="3" name="Rectangle 2"/>
          <p:cNvSpPr/>
          <p:nvPr/>
        </p:nvSpPr>
        <p:spPr>
          <a:xfrm>
            <a:off x="679621" y="1233272"/>
            <a:ext cx="1766888" cy="1766888"/>
          </a:xfrm>
          <a:prstGeom prst="rect">
            <a:avLst/>
          </a:prstGeom>
          <a:no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p:nvSpPr>
        <p:spPr>
          <a:xfrm>
            <a:off x="3292239" y="1178874"/>
            <a:ext cx="1962215" cy="1962215"/>
          </a:xfrm>
          <a:prstGeom prst="rect">
            <a:avLst/>
          </a:prstGeom>
          <a:no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Rectangle 7"/>
          <p:cNvSpPr/>
          <p:nvPr/>
        </p:nvSpPr>
        <p:spPr>
          <a:xfrm>
            <a:off x="5987847" y="1008253"/>
            <a:ext cx="2763043" cy="1862292"/>
          </a:xfrm>
          <a:prstGeom prst="rect">
            <a:avLst/>
          </a:prstGeom>
          <a:no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Rectangle 8"/>
          <p:cNvSpPr/>
          <p:nvPr/>
        </p:nvSpPr>
        <p:spPr>
          <a:xfrm>
            <a:off x="731473" y="3590541"/>
            <a:ext cx="2273192" cy="2356698"/>
          </a:xfrm>
          <a:prstGeom prst="rect">
            <a:avLst/>
          </a:prstGeom>
          <a:no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Rectangle 12"/>
          <p:cNvSpPr/>
          <p:nvPr/>
        </p:nvSpPr>
        <p:spPr>
          <a:xfrm>
            <a:off x="3112079" y="3590541"/>
            <a:ext cx="2700166" cy="2047992"/>
          </a:xfrm>
          <a:prstGeom prst="rect">
            <a:avLst/>
          </a:prstGeom>
          <a:no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6" name="Picture 15"/>
          <p:cNvPicPr>
            <a:picLocks noChangeAspect="1"/>
          </p:cNvPicPr>
          <p:nvPr/>
        </p:nvPicPr>
        <p:blipFill>
          <a:blip r:embed="rId8"/>
          <a:stretch>
            <a:fillRect/>
          </a:stretch>
        </p:blipFill>
        <p:spPr>
          <a:xfrm>
            <a:off x="6127343" y="3441286"/>
            <a:ext cx="2647950" cy="2714625"/>
          </a:xfrm>
          <a:prstGeom prst="rect">
            <a:avLst/>
          </a:prstGeom>
        </p:spPr>
      </p:pic>
      <p:sp>
        <p:nvSpPr>
          <p:cNvPr id="18" name="Rectangle 17"/>
          <p:cNvSpPr/>
          <p:nvPr/>
        </p:nvSpPr>
        <p:spPr>
          <a:xfrm>
            <a:off x="6103616" y="3441286"/>
            <a:ext cx="2671677" cy="2714625"/>
          </a:xfrm>
          <a:prstGeom prst="rect">
            <a:avLst/>
          </a:prstGeom>
          <a:no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3304117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000" dirty="0" smtClean="0"/>
              <a:t>Wavelength Ranges of Common Detectors</a:t>
            </a:r>
            <a:endParaRPr lang="en-US" sz="3000" dirty="0"/>
          </a:p>
        </p:txBody>
      </p:sp>
      <p:graphicFrame>
        <p:nvGraphicFramePr>
          <p:cNvPr id="4" name="Chart 3"/>
          <p:cNvGraphicFramePr>
            <a:graphicFrameLocks noGrp="1"/>
          </p:cNvGraphicFramePr>
          <p:nvPr>
            <p:extLst>
              <p:ext uri="{D42A27DB-BD31-4B8C-83A1-F6EECF244321}">
                <p14:modId xmlns:p14="http://schemas.microsoft.com/office/powerpoint/2010/main" val="186397015"/>
              </p:ext>
            </p:extLst>
          </p:nvPr>
        </p:nvGraphicFramePr>
        <p:xfrm>
          <a:off x="838200" y="1204912"/>
          <a:ext cx="7063409" cy="5334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608780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Wavelength Response of Detectors</a:t>
            </a:r>
            <a:endParaRPr lang="en-US" sz="3200" dirty="0"/>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990600" y="1003299"/>
            <a:ext cx="7162800" cy="5466861"/>
          </a:xfrm>
          <a:effectLst>
            <a:outerShdw blurRad="50800" dist="38100" dir="2700000" sx="101000" sy="101000" algn="tl" rotWithShape="0">
              <a:prstClr val="black">
                <a:alpha val="40000"/>
              </a:prstClr>
            </a:outerShdw>
          </a:effectLst>
        </p:spPr>
      </p:pic>
    </p:spTree>
    <p:extLst>
      <p:ext uri="{BB962C8B-B14F-4D97-AF65-F5344CB8AC3E}">
        <p14:creationId xmlns:p14="http://schemas.microsoft.com/office/powerpoint/2010/main" val="416239614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Features of Different Detectors</a:t>
            </a:r>
            <a:endParaRPr lang="en-US" sz="3200" dirty="0"/>
          </a:p>
        </p:txBody>
      </p:sp>
      <p:sp>
        <p:nvSpPr>
          <p:cNvPr id="3" name="Rectangle 2"/>
          <p:cNvSpPr/>
          <p:nvPr/>
        </p:nvSpPr>
        <p:spPr>
          <a:xfrm>
            <a:off x="457200" y="1417638"/>
            <a:ext cx="8077200" cy="4678362"/>
          </a:xfrm>
          <a:prstGeom prst="rect">
            <a:avLst/>
          </a:prstGeom>
          <a:no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 name="Content Placeholder 4"/>
          <p:cNvGraphicFramePr>
            <a:graphicFrameLocks noGrp="1"/>
          </p:cNvGraphicFramePr>
          <p:nvPr>
            <p:ph idx="1"/>
            <p:extLst/>
          </p:nvPr>
        </p:nvGraphicFramePr>
        <p:xfrm>
          <a:off x="457200" y="1417638"/>
          <a:ext cx="8077200" cy="4666170"/>
        </p:xfrm>
        <a:graphic>
          <a:graphicData uri="http://schemas.openxmlformats.org/drawingml/2006/table">
            <a:tbl>
              <a:tblPr firstRow="1" firstCol="1" bandRow="1">
                <a:tableStyleId>{5C22544A-7EE6-4342-B048-85BDC9FD1C3A}</a:tableStyleId>
              </a:tblPr>
              <a:tblGrid>
                <a:gridCol w="2303189"/>
                <a:gridCol w="2345011"/>
                <a:gridCol w="3429000"/>
              </a:tblGrid>
              <a:tr h="224864">
                <a:tc>
                  <a:txBody>
                    <a:bodyPr/>
                    <a:lstStyle/>
                    <a:p>
                      <a:pPr marL="0" marR="0" algn="ctr">
                        <a:lnSpc>
                          <a:spcPct val="107000"/>
                        </a:lnSpc>
                        <a:spcBef>
                          <a:spcPts val="0"/>
                        </a:spcBef>
                        <a:spcAft>
                          <a:spcPts val="0"/>
                        </a:spcAft>
                      </a:pPr>
                      <a:r>
                        <a:rPr lang="en-US" sz="2000" dirty="0">
                          <a:effectLst/>
                        </a:rPr>
                        <a:t>Type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5366" marR="65366" marT="0" marB="0"/>
                </a:tc>
                <a:tc>
                  <a:txBody>
                    <a:bodyPr/>
                    <a:lstStyle/>
                    <a:p>
                      <a:pPr marL="0" marR="0" algn="ctr">
                        <a:lnSpc>
                          <a:spcPct val="107000"/>
                        </a:lnSpc>
                        <a:spcBef>
                          <a:spcPts val="0"/>
                        </a:spcBef>
                        <a:spcAft>
                          <a:spcPts val="0"/>
                        </a:spcAft>
                      </a:pPr>
                      <a:r>
                        <a:rPr lang="en-US" sz="2000" dirty="0">
                          <a:effectLst/>
                        </a:rPr>
                        <a:t>Detector</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5366" marR="65366" marT="0" marB="0"/>
                </a:tc>
                <a:tc>
                  <a:txBody>
                    <a:bodyPr/>
                    <a:lstStyle/>
                    <a:p>
                      <a:pPr marL="0" marR="0" algn="ctr">
                        <a:lnSpc>
                          <a:spcPct val="107000"/>
                        </a:lnSpc>
                        <a:spcBef>
                          <a:spcPts val="0"/>
                        </a:spcBef>
                        <a:spcAft>
                          <a:spcPts val="0"/>
                        </a:spcAft>
                      </a:pPr>
                      <a:r>
                        <a:rPr lang="en-US" sz="2000" dirty="0">
                          <a:effectLst/>
                        </a:rPr>
                        <a:t>Features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5366" marR="65366" marT="0" marB="0"/>
                </a:tc>
              </a:tr>
              <a:tr h="1574046">
                <a:tc>
                  <a:txBody>
                    <a:bodyPr/>
                    <a:lstStyle/>
                    <a:p>
                      <a:pPr marL="0" marR="0">
                        <a:lnSpc>
                          <a:spcPct val="107000"/>
                        </a:lnSpc>
                        <a:spcBef>
                          <a:spcPts val="0"/>
                        </a:spcBef>
                        <a:spcAft>
                          <a:spcPts val="0"/>
                        </a:spcAft>
                      </a:pPr>
                      <a:r>
                        <a:rPr lang="en-US" sz="2000" dirty="0">
                          <a:effectLst/>
                        </a:rPr>
                        <a:t>Internal Photonic</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5366" marR="65366" marT="0" marB="0"/>
                </a:tc>
                <a:tc>
                  <a:txBody>
                    <a:bodyPr/>
                    <a:lstStyle/>
                    <a:p>
                      <a:pPr marL="0" marR="0">
                        <a:lnSpc>
                          <a:spcPct val="107000"/>
                        </a:lnSpc>
                        <a:spcBef>
                          <a:spcPts val="0"/>
                        </a:spcBef>
                        <a:spcAft>
                          <a:spcPts val="0"/>
                        </a:spcAft>
                      </a:pPr>
                      <a:r>
                        <a:rPr lang="en-US" sz="2000" dirty="0">
                          <a:effectLst/>
                        </a:rPr>
                        <a:t>Si Photodiode</a:t>
                      </a:r>
                    </a:p>
                    <a:p>
                      <a:pPr marL="0" marR="0">
                        <a:lnSpc>
                          <a:spcPct val="107000"/>
                        </a:lnSpc>
                        <a:spcBef>
                          <a:spcPts val="0"/>
                        </a:spcBef>
                        <a:spcAft>
                          <a:spcPts val="0"/>
                        </a:spcAft>
                      </a:pPr>
                      <a:r>
                        <a:rPr lang="en-US" sz="2000" dirty="0">
                          <a:effectLst/>
                        </a:rPr>
                        <a:t>Ge Photodiode</a:t>
                      </a:r>
                    </a:p>
                    <a:p>
                      <a:pPr marL="0" marR="0">
                        <a:lnSpc>
                          <a:spcPct val="107000"/>
                        </a:lnSpc>
                        <a:spcBef>
                          <a:spcPts val="0"/>
                        </a:spcBef>
                        <a:spcAft>
                          <a:spcPts val="0"/>
                        </a:spcAft>
                      </a:pPr>
                      <a:r>
                        <a:rPr lang="en-US" sz="2000" dirty="0">
                          <a:effectLst/>
                        </a:rPr>
                        <a:t>InGaAs</a:t>
                      </a:r>
                    </a:p>
                    <a:p>
                      <a:pPr marL="0" marR="0">
                        <a:lnSpc>
                          <a:spcPct val="107000"/>
                        </a:lnSpc>
                        <a:spcBef>
                          <a:spcPts val="0"/>
                        </a:spcBef>
                        <a:spcAft>
                          <a:spcPts val="0"/>
                        </a:spcAft>
                      </a:pPr>
                      <a:r>
                        <a:rPr lang="en-US" sz="2000" dirty="0">
                          <a:effectLst/>
                        </a:rPr>
                        <a:t>PbS</a:t>
                      </a:r>
                    </a:p>
                    <a:p>
                      <a:pPr marL="0" marR="0">
                        <a:lnSpc>
                          <a:spcPct val="107000"/>
                        </a:lnSpc>
                        <a:spcBef>
                          <a:spcPts val="0"/>
                        </a:spcBef>
                        <a:spcAft>
                          <a:spcPts val="0"/>
                        </a:spcAft>
                      </a:pPr>
                      <a:r>
                        <a:rPr lang="en-US" sz="2000" dirty="0">
                          <a:effectLst/>
                        </a:rPr>
                        <a:t>PbSe</a:t>
                      </a:r>
                    </a:p>
                    <a:p>
                      <a:pPr marL="0" marR="0">
                        <a:lnSpc>
                          <a:spcPct val="107000"/>
                        </a:lnSpc>
                        <a:spcBef>
                          <a:spcPts val="0"/>
                        </a:spcBef>
                        <a:spcAft>
                          <a:spcPts val="0"/>
                        </a:spcAft>
                      </a:pPr>
                      <a:r>
                        <a:rPr lang="en-US" sz="2000" dirty="0">
                          <a:effectLst/>
                        </a:rPr>
                        <a:t>InSb</a:t>
                      </a:r>
                    </a:p>
                    <a:p>
                      <a:pPr marL="0" marR="0">
                        <a:lnSpc>
                          <a:spcPct val="107000"/>
                        </a:lnSpc>
                        <a:spcBef>
                          <a:spcPts val="0"/>
                        </a:spcBef>
                        <a:spcAft>
                          <a:spcPts val="0"/>
                        </a:spcAft>
                      </a:pPr>
                      <a:r>
                        <a:rPr lang="en-US" sz="2000" dirty="0">
                          <a:effectLst/>
                        </a:rPr>
                        <a:t>HgCdTe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5366" marR="65366" marT="0" marB="0"/>
                </a:tc>
                <a:tc>
                  <a:txBody>
                    <a:bodyPr/>
                    <a:lstStyle/>
                    <a:p>
                      <a:pPr marL="342900" marR="0" lvl="0" indent="-342900">
                        <a:lnSpc>
                          <a:spcPct val="107000"/>
                        </a:lnSpc>
                        <a:spcBef>
                          <a:spcPts val="0"/>
                        </a:spcBef>
                        <a:spcAft>
                          <a:spcPts val="0"/>
                        </a:spcAft>
                        <a:buFont typeface="Symbol" panose="05050102010706020507" pitchFamily="18" charset="2"/>
                        <a:buChar char=""/>
                      </a:pPr>
                      <a:r>
                        <a:rPr lang="en-US" sz="2000" dirty="0">
                          <a:effectLst/>
                        </a:rPr>
                        <a:t>High speed response</a:t>
                      </a:r>
                    </a:p>
                    <a:p>
                      <a:pPr marL="342900" marR="0" lvl="0" indent="-342900">
                        <a:lnSpc>
                          <a:spcPct val="107000"/>
                        </a:lnSpc>
                        <a:spcBef>
                          <a:spcPts val="0"/>
                        </a:spcBef>
                        <a:spcAft>
                          <a:spcPts val="0"/>
                        </a:spcAft>
                        <a:buFont typeface="Symbol" panose="05050102010706020507" pitchFamily="18" charset="2"/>
                        <a:buChar char=""/>
                      </a:pPr>
                      <a:r>
                        <a:rPr lang="en-US" sz="2000" dirty="0">
                          <a:effectLst/>
                        </a:rPr>
                        <a:t>Wide spectral range</a:t>
                      </a:r>
                    </a:p>
                    <a:p>
                      <a:pPr marL="342900" marR="0" lvl="0" indent="-342900">
                        <a:lnSpc>
                          <a:spcPct val="107000"/>
                        </a:lnSpc>
                        <a:spcBef>
                          <a:spcPts val="0"/>
                        </a:spcBef>
                        <a:spcAft>
                          <a:spcPts val="0"/>
                        </a:spcAft>
                        <a:buFont typeface="Symbol" panose="05050102010706020507" pitchFamily="18" charset="2"/>
                        <a:buChar char=""/>
                      </a:pPr>
                      <a:r>
                        <a:rPr lang="en-US" sz="2000" dirty="0">
                          <a:effectLst/>
                        </a:rPr>
                        <a:t>Small size</a:t>
                      </a:r>
                    </a:p>
                    <a:p>
                      <a:pPr marL="342900" marR="0" lvl="0" indent="-342900">
                        <a:lnSpc>
                          <a:spcPct val="107000"/>
                        </a:lnSpc>
                        <a:spcBef>
                          <a:spcPts val="0"/>
                        </a:spcBef>
                        <a:spcAft>
                          <a:spcPts val="0"/>
                        </a:spcAft>
                        <a:buFont typeface="Symbol" panose="05050102010706020507" pitchFamily="18" charset="2"/>
                        <a:buChar char=""/>
                      </a:pPr>
                      <a:r>
                        <a:rPr lang="en-US" sz="2000" dirty="0">
                          <a:effectLst/>
                        </a:rPr>
                        <a:t>Easy integration</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5366" marR="65366" marT="0" marB="0"/>
                </a:tc>
              </a:tr>
              <a:tr h="1078674">
                <a:tc>
                  <a:txBody>
                    <a:bodyPr/>
                    <a:lstStyle/>
                    <a:p>
                      <a:pPr marL="0" marR="0">
                        <a:lnSpc>
                          <a:spcPct val="107000"/>
                        </a:lnSpc>
                        <a:spcBef>
                          <a:spcPts val="0"/>
                        </a:spcBef>
                        <a:spcAft>
                          <a:spcPts val="0"/>
                        </a:spcAft>
                      </a:pPr>
                      <a:r>
                        <a:rPr lang="en-US" sz="2000" dirty="0">
                          <a:effectLst/>
                        </a:rPr>
                        <a:t>External Photonic</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5366" marR="65366" marT="0" marB="0"/>
                </a:tc>
                <a:tc>
                  <a:txBody>
                    <a:bodyPr/>
                    <a:lstStyle/>
                    <a:p>
                      <a:pPr marL="0" marR="0">
                        <a:lnSpc>
                          <a:spcPct val="107000"/>
                        </a:lnSpc>
                        <a:spcBef>
                          <a:spcPts val="0"/>
                        </a:spcBef>
                        <a:spcAft>
                          <a:spcPts val="0"/>
                        </a:spcAft>
                      </a:pPr>
                      <a:r>
                        <a:rPr lang="en-US" sz="2000" dirty="0">
                          <a:effectLst/>
                        </a:rPr>
                        <a:t>Photomultiplier tube</a:t>
                      </a:r>
                    </a:p>
                    <a:p>
                      <a:pPr marL="0" marR="0">
                        <a:lnSpc>
                          <a:spcPct val="107000"/>
                        </a:lnSpc>
                        <a:spcBef>
                          <a:spcPts val="0"/>
                        </a:spcBef>
                        <a:spcAft>
                          <a:spcPts val="0"/>
                        </a:spcAft>
                      </a:pPr>
                      <a:r>
                        <a:rPr lang="en-US" sz="2000" dirty="0">
                          <a:effectLst/>
                        </a:rPr>
                        <a:t>Photo tube</a:t>
                      </a:r>
                    </a:p>
                    <a:p>
                      <a:pPr marL="0" marR="0">
                        <a:lnSpc>
                          <a:spcPct val="107000"/>
                        </a:lnSpc>
                        <a:spcBef>
                          <a:spcPts val="0"/>
                        </a:spcBef>
                        <a:spcAft>
                          <a:spcPts val="0"/>
                        </a:spcAft>
                      </a:pPr>
                      <a:r>
                        <a:rPr lang="en-US" sz="2000" dirty="0">
                          <a:effectLst/>
                        </a:rPr>
                        <a:t>Image Tube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5366" marR="65366" marT="0" marB="0"/>
                </a:tc>
                <a:tc>
                  <a:txBody>
                    <a:bodyPr/>
                    <a:lstStyle/>
                    <a:p>
                      <a:pPr marL="342900" marR="0" lvl="0" indent="-342900">
                        <a:lnSpc>
                          <a:spcPct val="107000"/>
                        </a:lnSpc>
                        <a:spcBef>
                          <a:spcPts val="0"/>
                        </a:spcBef>
                        <a:spcAft>
                          <a:spcPts val="0"/>
                        </a:spcAft>
                        <a:buFont typeface="Symbol" panose="05050102010706020507" pitchFamily="18" charset="2"/>
                        <a:buChar char=""/>
                      </a:pPr>
                      <a:r>
                        <a:rPr lang="en-US" sz="2000" dirty="0">
                          <a:effectLst/>
                        </a:rPr>
                        <a:t>High sensitivity</a:t>
                      </a:r>
                    </a:p>
                    <a:p>
                      <a:pPr marL="342900" marR="0" lvl="0" indent="-342900">
                        <a:lnSpc>
                          <a:spcPct val="107000"/>
                        </a:lnSpc>
                        <a:spcBef>
                          <a:spcPts val="0"/>
                        </a:spcBef>
                        <a:spcAft>
                          <a:spcPts val="0"/>
                        </a:spcAft>
                        <a:buFont typeface="Symbol" panose="05050102010706020507" pitchFamily="18" charset="2"/>
                        <a:buChar char=""/>
                      </a:pPr>
                      <a:r>
                        <a:rPr lang="en-US" sz="2000" dirty="0">
                          <a:effectLst/>
                        </a:rPr>
                        <a:t>High-speed response</a:t>
                      </a:r>
                    </a:p>
                    <a:p>
                      <a:pPr marL="342900" marR="0" lvl="0" indent="-342900">
                        <a:lnSpc>
                          <a:spcPct val="107000"/>
                        </a:lnSpc>
                        <a:spcBef>
                          <a:spcPts val="0"/>
                        </a:spcBef>
                        <a:spcAft>
                          <a:spcPts val="0"/>
                        </a:spcAft>
                        <a:buFont typeface="Symbol" panose="05050102010706020507" pitchFamily="18" charset="2"/>
                        <a:buChar char=""/>
                      </a:pPr>
                      <a:r>
                        <a:rPr lang="en-US" sz="2000" dirty="0">
                          <a:effectLst/>
                        </a:rPr>
                        <a:t>Large photosensitive area</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5366" marR="65366" marT="0" marB="0"/>
                </a:tc>
              </a:tr>
              <a:tr h="674591">
                <a:tc>
                  <a:txBody>
                    <a:bodyPr/>
                    <a:lstStyle/>
                    <a:p>
                      <a:pPr marL="0" marR="0">
                        <a:lnSpc>
                          <a:spcPct val="107000"/>
                        </a:lnSpc>
                        <a:spcBef>
                          <a:spcPts val="0"/>
                        </a:spcBef>
                        <a:spcAft>
                          <a:spcPts val="0"/>
                        </a:spcAft>
                      </a:pPr>
                      <a:r>
                        <a:rPr lang="en-US" sz="2000" dirty="0">
                          <a:effectLst/>
                        </a:rPr>
                        <a:t>Thermal</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5366" marR="65366" marT="0" marB="0"/>
                </a:tc>
                <a:tc>
                  <a:txBody>
                    <a:bodyPr/>
                    <a:lstStyle/>
                    <a:p>
                      <a:pPr marL="0" marR="0">
                        <a:lnSpc>
                          <a:spcPct val="107000"/>
                        </a:lnSpc>
                        <a:spcBef>
                          <a:spcPts val="0"/>
                        </a:spcBef>
                        <a:spcAft>
                          <a:spcPts val="0"/>
                        </a:spcAft>
                      </a:pPr>
                      <a:r>
                        <a:rPr lang="en-US" sz="2000" dirty="0">
                          <a:effectLst/>
                        </a:rPr>
                        <a:t>Thermopile</a:t>
                      </a:r>
                    </a:p>
                    <a:p>
                      <a:pPr marL="0" marR="0">
                        <a:lnSpc>
                          <a:spcPct val="107000"/>
                        </a:lnSpc>
                        <a:spcBef>
                          <a:spcPts val="0"/>
                        </a:spcBef>
                        <a:spcAft>
                          <a:spcPts val="0"/>
                        </a:spcAft>
                      </a:pPr>
                      <a:r>
                        <a:rPr lang="en-US" sz="2000" dirty="0">
                          <a:effectLst/>
                        </a:rPr>
                        <a:t>Bolometer</a:t>
                      </a:r>
                    </a:p>
                    <a:p>
                      <a:pPr marL="0" marR="0">
                        <a:lnSpc>
                          <a:spcPct val="107000"/>
                        </a:lnSpc>
                        <a:spcBef>
                          <a:spcPts val="0"/>
                        </a:spcBef>
                        <a:spcAft>
                          <a:spcPts val="0"/>
                        </a:spcAft>
                      </a:pPr>
                      <a:r>
                        <a:rPr lang="en-US" sz="2000" dirty="0" smtClean="0">
                          <a:effectLst/>
                        </a:rPr>
                        <a:t>Pyroelectric</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5366" marR="65366" marT="0" marB="0"/>
                </a:tc>
                <a:tc>
                  <a:txBody>
                    <a:bodyPr/>
                    <a:lstStyle/>
                    <a:p>
                      <a:pPr marL="342900" marR="0" lvl="0" indent="-342900">
                        <a:lnSpc>
                          <a:spcPct val="107000"/>
                        </a:lnSpc>
                        <a:spcBef>
                          <a:spcPts val="0"/>
                        </a:spcBef>
                        <a:spcAft>
                          <a:spcPts val="0"/>
                        </a:spcAft>
                        <a:buFont typeface="Symbol" panose="05050102010706020507" pitchFamily="18" charset="2"/>
                        <a:buChar char=""/>
                      </a:pPr>
                      <a:r>
                        <a:rPr lang="en-US" sz="2000" dirty="0">
                          <a:effectLst/>
                        </a:rPr>
                        <a:t>Insensitive to wavelength</a:t>
                      </a:r>
                    </a:p>
                    <a:p>
                      <a:pPr marL="342900" marR="0" lvl="0" indent="-342900">
                        <a:lnSpc>
                          <a:spcPct val="107000"/>
                        </a:lnSpc>
                        <a:spcBef>
                          <a:spcPts val="0"/>
                        </a:spcBef>
                        <a:spcAft>
                          <a:spcPts val="0"/>
                        </a:spcAft>
                        <a:buFont typeface="Symbol" panose="05050102010706020507" pitchFamily="18" charset="2"/>
                        <a:buChar char=""/>
                      </a:pPr>
                      <a:r>
                        <a:rPr lang="en-US" sz="2000" dirty="0">
                          <a:effectLst/>
                        </a:rPr>
                        <a:t>Slow response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5366" marR="65366" marT="0" marB="0"/>
                </a:tc>
              </a:tr>
            </a:tbl>
          </a:graphicData>
        </a:graphic>
      </p:graphicFrame>
    </p:spTree>
    <p:extLst>
      <p:ext uri="{BB962C8B-B14F-4D97-AF65-F5344CB8AC3E}">
        <p14:creationId xmlns:p14="http://schemas.microsoft.com/office/powerpoint/2010/main" val="83729902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08100"/>
            <a:ext cx="8229600" cy="4632037"/>
          </a:xfrm>
        </p:spPr>
        <p:txBody>
          <a:bodyPr/>
          <a:lstStyle/>
          <a:p>
            <a:r>
              <a:rPr lang="en-US" sz="2800" dirty="0" smtClean="0">
                <a:latin typeface="+mj-lt"/>
              </a:rPr>
              <a:t>To simplify the analysis and improve measurement accuracy, the light incident on a detector is usually filtered to provide a narrow wavelength or color</a:t>
            </a:r>
          </a:p>
          <a:p>
            <a:r>
              <a:rPr lang="en-US" sz="2800" dirty="0" smtClean="0">
                <a:latin typeface="+mj-lt"/>
              </a:rPr>
              <a:t>The bandwidth is usually made short – 10 to 100 nm wide so that the spectral intensity can be assumed constant across the band</a:t>
            </a:r>
          </a:p>
          <a:p>
            <a:r>
              <a:rPr lang="en-US" sz="2800" dirty="0" smtClean="0">
                <a:latin typeface="+mj-lt"/>
              </a:rPr>
              <a:t>However, this reduces the light input and measured signal</a:t>
            </a:r>
          </a:p>
          <a:p>
            <a:r>
              <a:rPr lang="en-US" sz="2800" dirty="0" smtClean="0">
                <a:latin typeface="+mj-lt"/>
              </a:rPr>
              <a:t>So in cases where high sensitivity is needed, wide-band detectors can be used</a:t>
            </a:r>
            <a:endParaRPr lang="en-US" sz="2800" dirty="0">
              <a:latin typeface="+mj-lt"/>
            </a:endParaRPr>
          </a:p>
        </p:txBody>
      </p:sp>
      <p:sp>
        <p:nvSpPr>
          <p:cNvPr id="4" name="Title 1"/>
          <p:cNvSpPr>
            <a:spLocks noGrp="1"/>
          </p:cNvSpPr>
          <p:nvPr>
            <p:ph type="title"/>
          </p:nvPr>
        </p:nvSpPr>
        <p:spPr>
          <a:xfrm>
            <a:off x="457201" y="274638"/>
            <a:ext cx="8229600" cy="1143000"/>
          </a:xfrm>
        </p:spPr>
        <p:txBody>
          <a:bodyPr>
            <a:normAutofit/>
          </a:bodyPr>
          <a:lstStyle/>
          <a:p>
            <a:r>
              <a:rPr lang="en-US" sz="3200" dirty="0" smtClean="0"/>
              <a:t>Ways Detectors are Used</a:t>
            </a:r>
            <a:endParaRPr lang="en-US" sz="3200" dirty="0"/>
          </a:p>
        </p:txBody>
      </p:sp>
    </p:spTree>
    <p:extLst>
      <p:ext uri="{BB962C8B-B14F-4D97-AF65-F5344CB8AC3E}">
        <p14:creationId xmlns:p14="http://schemas.microsoft.com/office/powerpoint/2010/main" val="402601620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Methods to Limit Optical Bandwidth - I</a:t>
            </a:r>
            <a:endParaRPr lang="en-US" sz="3200" dirty="0"/>
          </a:p>
        </p:txBody>
      </p:sp>
      <p:pic>
        <p:nvPicPr>
          <p:cNvPr id="6146" name="Picture 2" descr="500 - 694nm Bandpass Interference Fil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923" y="1075516"/>
            <a:ext cx="2819400" cy="2187013"/>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upload.wikimedia.org/wikipedia/commons/a/a1/FTIR_Interferometer.png"/>
          <p:cNvPicPr>
            <a:picLocks noGrp="1" noChangeAspect="1" noChangeArrowheads="1"/>
          </p:cNvPicPr>
          <p:nvPr>
            <p:ph idx="1"/>
          </p:nvPr>
        </p:nvPicPr>
        <p:blipFill>
          <a:blip r:embed="rId4" cstate="print">
            <a:extLst>
              <a:ext uri="{28A0092B-C50C-407E-A947-70E740481C1C}">
                <a14:useLocalDpi xmlns:a14="http://schemas.microsoft.com/office/drawing/2010/main" val="0"/>
              </a:ext>
            </a:extLst>
          </a:blip>
          <a:srcRect/>
          <a:stretch>
            <a:fillRect/>
          </a:stretch>
        </p:blipFill>
        <p:spPr bwMode="auto">
          <a:xfrm>
            <a:off x="4818585" y="1246577"/>
            <a:ext cx="3956971" cy="3834417"/>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4818585" y="1246577"/>
            <a:ext cx="3956971" cy="3834417"/>
          </a:xfrm>
          <a:prstGeom prst="rect">
            <a:avLst/>
          </a:prstGeom>
          <a:no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Rectangle 8"/>
          <p:cNvSpPr/>
          <p:nvPr/>
        </p:nvSpPr>
        <p:spPr>
          <a:xfrm>
            <a:off x="3557768" y="4333238"/>
            <a:ext cx="2908825" cy="1860676"/>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07998" y="4408537"/>
            <a:ext cx="2590427" cy="1732910"/>
          </a:xfrm>
          <a:prstGeom prst="rect">
            <a:avLst/>
          </a:prstGeom>
        </p:spPr>
      </p:pic>
      <p:sp>
        <p:nvSpPr>
          <p:cNvPr id="3" name="TextBox 2"/>
          <p:cNvSpPr txBox="1"/>
          <p:nvPr/>
        </p:nvSpPr>
        <p:spPr>
          <a:xfrm>
            <a:off x="1080476" y="3280073"/>
            <a:ext cx="2819400" cy="369332"/>
          </a:xfrm>
          <a:prstGeom prst="rect">
            <a:avLst/>
          </a:prstGeom>
          <a:noFill/>
        </p:spPr>
        <p:txBody>
          <a:bodyPr wrap="square" rtlCol="0">
            <a:spAutoFit/>
          </a:bodyPr>
          <a:lstStyle/>
          <a:p>
            <a:r>
              <a:rPr lang="en-US" dirty="0" smtClean="0"/>
              <a:t>Interference Filters</a:t>
            </a:r>
            <a:endParaRPr lang="en-US" dirty="0"/>
          </a:p>
        </p:txBody>
      </p:sp>
      <p:sp>
        <p:nvSpPr>
          <p:cNvPr id="5" name="TextBox 4"/>
          <p:cNvSpPr txBox="1"/>
          <p:nvPr/>
        </p:nvSpPr>
        <p:spPr>
          <a:xfrm>
            <a:off x="6280917" y="5156293"/>
            <a:ext cx="2286000" cy="369332"/>
          </a:xfrm>
          <a:prstGeom prst="rect">
            <a:avLst/>
          </a:prstGeom>
          <a:noFill/>
        </p:spPr>
        <p:txBody>
          <a:bodyPr wrap="square" rtlCol="0">
            <a:spAutoFit/>
          </a:bodyPr>
          <a:lstStyle/>
          <a:p>
            <a:pPr algn="ctr"/>
            <a:r>
              <a:rPr lang="en-US" dirty="0" smtClean="0"/>
              <a:t>Interferometer</a:t>
            </a:r>
            <a:endParaRPr lang="en-US" dirty="0"/>
          </a:p>
        </p:txBody>
      </p:sp>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2407" y="3630937"/>
            <a:ext cx="3155577" cy="2438400"/>
          </a:xfrm>
          <a:prstGeom prst="rect">
            <a:avLst/>
          </a:prstGeom>
        </p:spPr>
      </p:pic>
      <p:sp>
        <p:nvSpPr>
          <p:cNvPr id="6" name="TextBox 5"/>
          <p:cNvSpPr txBox="1"/>
          <p:nvPr/>
        </p:nvSpPr>
        <p:spPr>
          <a:xfrm>
            <a:off x="2099771" y="6213556"/>
            <a:ext cx="2827380" cy="369332"/>
          </a:xfrm>
          <a:prstGeom prst="rect">
            <a:avLst/>
          </a:prstGeom>
          <a:noFill/>
        </p:spPr>
        <p:txBody>
          <a:bodyPr wrap="square" rtlCol="0">
            <a:spAutoFit/>
          </a:bodyPr>
          <a:lstStyle/>
          <a:p>
            <a:r>
              <a:rPr lang="en-US" dirty="0" smtClean="0"/>
              <a:t>Dispersive Spectrometer</a:t>
            </a:r>
            <a:endParaRPr lang="en-US" dirty="0"/>
          </a:p>
        </p:txBody>
      </p:sp>
      <p:sp>
        <p:nvSpPr>
          <p:cNvPr id="10" name="Rectangle 9"/>
          <p:cNvSpPr/>
          <p:nvPr/>
        </p:nvSpPr>
        <p:spPr>
          <a:xfrm>
            <a:off x="888924" y="1057002"/>
            <a:ext cx="2819400" cy="2223071"/>
          </a:xfrm>
          <a:prstGeom prst="rect">
            <a:avLst/>
          </a:prstGeom>
          <a:no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p:cNvSpPr/>
          <p:nvPr/>
        </p:nvSpPr>
        <p:spPr>
          <a:xfrm>
            <a:off x="332407" y="3630937"/>
            <a:ext cx="3155577" cy="2560702"/>
          </a:xfrm>
          <a:prstGeom prst="rect">
            <a:avLst/>
          </a:prstGeom>
          <a:no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671074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8092" y="4876800"/>
            <a:ext cx="8229600" cy="1630362"/>
          </a:xfrm>
          <a:ln>
            <a:solidFill>
              <a:schemeClr val="bg1"/>
            </a:solidFill>
          </a:ln>
        </p:spPr>
        <p:txBody>
          <a:bodyPr>
            <a:normAutofit/>
          </a:bodyPr>
          <a:lstStyle/>
          <a:p>
            <a:pPr algn="ctr"/>
            <a:r>
              <a:rPr lang="en-US" sz="2400" b="0" dirty="0" smtClean="0">
                <a:latin typeface="+mn-lt"/>
              </a:rPr>
              <a:t>Common interference filter spectral response.</a:t>
            </a:r>
            <a:endParaRPr lang="en-US" sz="2400" b="0" dirty="0">
              <a:latin typeface="+mn-lt"/>
            </a:endParaRPr>
          </a:p>
        </p:txBody>
      </p:sp>
      <p:sp>
        <p:nvSpPr>
          <p:cNvPr id="9" name="Rectangle 8"/>
          <p:cNvSpPr/>
          <p:nvPr/>
        </p:nvSpPr>
        <p:spPr>
          <a:xfrm>
            <a:off x="4055076" y="1322198"/>
            <a:ext cx="4648200" cy="3126456"/>
          </a:xfrm>
          <a:prstGeom prst="rect">
            <a:avLst/>
          </a:prstGeom>
          <a:solidFill>
            <a:schemeClr val="bg1"/>
          </a:solidFill>
          <a:ln w="38100">
            <a:solidFill>
              <a:schemeClr val="tx1"/>
            </a:solidFill>
          </a:ln>
          <a:effectLst>
            <a:outerShdw blurRad="177800" dist="38100" dir="27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Content Placeholder 6"/>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160108" y="1442333"/>
            <a:ext cx="4476180" cy="2886186"/>
          </a:xfrm>
        </p:spPr>
      </p:pic>
      <p:sp>
        <p:nvSpPr>
          <p:cNvPr id="8" name="TextBox 7"/>
          <p:cNvSpPr txBox="1"/>
          <p:nvPr/>
        </p:nvSpPr>
        <p:spPr>
          <a:xfrm>
            <a:off x="4256903" y="4448654"/>
            <a:ext cx="4495800" cy="369332"/>
          </a:xfrm>
          <a:prstGeom prst="rect">
            <a:avLst/>
          </a:prstGeom>
          <a:noFill/>
        </p:spPr>
        <p:txBody>
          <a:bodyPr wrap="square" rtlCol="0">
            <a:spAutoFit/>
          </a:bodyPr>
          <a:lstStyle/>
          <a:p>
            <a:pPr algn="ctr"/>
            <a:r>
              <a:rPr lang="en-US" dirty="0" smtClean="0"/>
              <a:t>600-nm CW – </a:t>
            </a:r>
            <a:r>
              <a:rPr lang="en-US" dirty="0" smtClean="0"/>
              <a:t>12-nw </a:t>
            </a:r>
            <a:r>
              <a:rPr lang="en-US" dirty="0" smtClean="0"/>
              <a:t>wide Interference Filter</a:t>
            </a:r>
            <a:endParaRPr lang="en-US" dirty="0"/>
          </a:p>
        </p:txBody>
      </p:sp>
      <p:sp>
        <p:nvSpPr>
          <p:cNvPr id="3" name="Rectangle 2"/>
          <p:cNvSpPr/>
          <p:nvPr/>
        </p:nvSpPr>
        <p:spPr>
          <a:xfrm>
            <a:off x="488092" y="1370877"/>
            <a:ext cx="3352800" cy="2528023"/>
          </a:xfrm>
          <a:prstGeom prst="rect">
            <a:avLst/>
          </a:prstGeom>
          <a:solidFill>
            <a:schemeClr val="bg1"/>
          </a:solidFill>
          <a:ln w="38100">
            <a:solidFill>
              <a:schemeClr val="tx1"/>
            </a:solidFill>
          </a:ln>
          <a:effectLst>
            <a:outerShdw blurRad="177800" dist="38100" dir="27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50" name="Picture 2" descr="Baader interference CCD colour filter re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5294" y="1575055"/>
            <a:ext cx="3095678" cy="2146339"/>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p:cNvSpPr txBox="1">
            <a:spLocks/>
          </p:cNvSpPr>
          <p:nvPr/>
        </p:nvSpPr>
        <p:spPr>
          <a:xfrm>
            <a:off x="457201" y="274638"/>
            <a:ext cx="8229600" cy="1143000"/>
          </a:xfrm>
          <a:prstGeom prst="rect">
            <a:avLst/>
          </a:prstGeom>
        </p:spPr>
        <p:txBody>
          <a:bodyPr vert="horz" lIns="91440" tIns="45720" rIns="91440" bIns="45720" rtlCol="0" anchor="t" anchorCtr="0">
            <a:normAutofit/>
          </a:bodyPr>
          <a:lstStyle>
            <a:lvl1pPr algn="l" defTabSz="457200" rtl="0" eaLnBrk="1" latinLnBrk="0" hangingPunct="1">
              <a:spcBef>
                <a:spcPct val="0"/>
              </a:spcBef>
              <a:buNone/>
              <a:defRPr sz="2200" b="1" i="0" kern="1200">
                <a:solidFill>
                  <a:schemeClr val="tx1"/>
                </a:solidFill>
                <a:latin typeface="Helvetica"/>
                <a:ea typeface="+mj-ea"/>
                <a:cs typeface="Helvetica"/>
              </a:defRPr>
            </a:lvl1pPr>
          </a:lstStyle>
          <a:p>
            <a:r>
              <a:rPr lang="en-US" sz="3200" dirty="0" smtClean="0"/>
              <a:t>Methods to Limit Optical Bandwidth - II</a:t>
            </a:r>
            <a:endParaRPr lang="en-US" sz="3200" dirty="0"/>
          </a:p>
        </p:txBody>
      </p:sp>
    </p:spTree>
    <p:extLst>
      <p:ext uri="{BB962C8B-B14F-4D97-AF65-F5344CB8AC3E}">
        <p14:creationId xmlns:p14="http://schemas.microsoft.com/office/powerpoint/2010/main" val="315983142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31900"/>
            <a:ext cx="8229600" cy="2754600"/>
          </a:xfrm>
        </p:spPr>
        <p:txBody>
          <a:bodyPr/>
          <a:lstStyle/>
          <a:p>
            <a:r>
              <a:rPr lang="en-US" sz="2800" dirty="0" smtClean="0">
                <a:latin typeface="+mj-lt"/>
              </a:rPr>
              <a:t>Today, radiation thermometers covering a wide range of wavelengths and temperatures are available from instrument manufacturers.</a:t>
            </a:r>
          </a:p>
          <a:p>
            <a:r>
              <a:rPr lang="en-US" sz="2800" dirty="0" smtClean="0">
                <a:latin typeface="+mj-lt"/>
              </a:rPr>
              <a:t>Additionally, components are readily available to make high precision instruments that can be tailored to meet specific requirements.</a:t>
            </a:r>
          </a:p>
        </p:txBody>
      </p:sp>
      <p:sp>
        <p:nvSpPr>
          <p:cNvPr id="4" name="Title 1"/>
          <p:cNvSpPr txBox="1">
            <a:spLocks/>
          </p:cNvSpPr>
          <p:nvPr/>
        </p:nvSpPr>
        <p:spPr>
          <a:xfrm>
            <a:off x="457201" y="274638"/>
            <a:ext cx="8229600" cy="1143000"/>
          </a:xfrm>
          <a:prstGeom prst="rect">
            <a:avLst/>
          </a:prstGeom>
        </p:spPr>
        <p:txBody>
          <a:bodyPr vert="horz" lIns="91440" tIns="45720" rIns="91440" bIns="45720" rtlCol="0" anchor="t" anchorCtr="0">
            <a:normAutofit/>
          </a:bodyPr>
          <a:lstStyle>
            <a:lvl1pPr algn="l" defTabSz="457200" rtl="0" eaLnBrk="1" latinLnBrk="0" hangingPunct="1">
              <a:spcBef>
                <a:spcPct val="0"/>
              </a:spcBef>
              <a:buNone/>
              <a:defRPr sz="2200" b="1" i="0" kern="1200">
                <a:solidFill>
                  <a:schemeClr val="tx1"/>
                </a:solidFill>
                <a:latin typeface="Helvetica"/>
                <a:ea typeface="+mj-ea"/>
                <a:cs typeface="Helvetica"/>
              </a:defRPr>
            </a:lvl1pPr>
          </a:lstStyle>
          <a:p>
            <a:r>
              <a:rPr lang="en-US" sz="3200" dirty="0" smtClean="0"/>
              <a:t>Modern Radiation Thermometers</a:t>
            </a:r>
            <a:endParaRPr lang="en-US" sz="3200" dirty="0"/>
          </a:p>
        </p:txBody>
      </p:sp>
    </p:spTree>
    <p:extLst>
      <p:ext uri="{BB962C8B-B14F-4D97-AF65-F5344CB8AC3E}">
        <p14:creationId xmlns:p14="http://schemas.microsoft.com/office/powerpoint/2010/main" val="299500588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77795" y="1403222"/>
            <a:ext cx="3673540" cy="4261071"/>
          </a:xfrm>
          <a:prstGeom prst="rect">
            <a:avLst/>
          </a:prstGeom>
          <a:ln>
            <a:noFill/>
          </a:ln>
          <a:effectLst>
            <a:outerShdw blurRad="292100" dist="139700" dir="2700000" algn="tl" rotWithShape="0">
              <a:srgbClr val="333333">
                <a:alpha val="65000"/>
              </a:srgbClr>
            </a:outerShdw>
          </a:effec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08449" y="1403222"/>
            <a:ext cx="4244253" cy="2575352"/>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0" y="5664293"/>
            <a:ext cx="4283140" cy="923330"/>
          </a:xfrm>
          <a:prstGeom prst="rect">
            <a:avLst/>
          </a:prstGeom>
          <a:noFill/>
        </p:spPr>
        <p:txBody>
          <a:bodyPr wrap="square" rtlCol="0">
            <a:spAutoFit/>
          </a:bodyPr>
          <a:lstStyle/>
          <a:p>
            <a:pPr algn="ctr"/>
            <a:r>
              <a:rPr lang="en-US" b="1" dirty="0" smtClean="0"/>
              <a:t>An engineer uses a readily available handheld radiation thermometer to measure the temperature of a furnace</a:t>
            </a:r>
            <a:endParaRPr lang="en-US" b="1" dirty="0"/>
          </a:p>
        </p:txBody>
      </p:sp>
      <p:sp>
        <p:nvSpPr>
          <p:cNvPr id="8" name="TextBox 7"/>
          <p:cNvSpPr txBox="1"/>
          <p:nvPr/>
        </p:nvSpPr>
        <p:spPr>
          <a:xfrm>
            <a:off x="4724400" y="4121733"/>
            <a:ext cx="4244253" cy="646331"/>
          </a:xfrm>
          <a:prstGeom prst="rect">
            <a:avLst/>
          </a:prstGeom>
          <a:noFill/>
        </p:spPr>
        <p:txBody>
          <a:bodyPr wrap="square" rtlCol="0">
            <a:spAutoFit/>
          </a:bodyPr>
          <a:lstStyle/>
          <a:p>
            <a:pPr algn="ctr"/>
            <a:r>
              <a:rPr lang="en-US" b="1" dirty="0" smtClean="0"/>
              <a:t>A precision commercial radiation thermometer for process measurement</a:t>
            </a:r>
            <a:endParaRPr lang="en-US" b="1" dirty="0"/>
          </a:p>
        </p:txBody>
      </p:sp>
      <p:sp>
        <p:nvSpPr>
          <p:cNvPr id="9" name="Rectangle 8"/>
          <p:cNvSpPr/>
          <p:nvPr/>
        </p:nvSpPr>
        <p:spPr>
          <a:xfrm>
            <a:off x="446904" y="1403221"/>
            <a:ext cx="3704432" cy="4261071"/>
          </a:xfrm>
          <a:prstGeom prst="rect">
            <a:avLst/>
          </a:prstGeom>
          <a:no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itle 1"/>
          <p:cNvSpPr txBox="1">
            <a:spLocks/>
          </p:cNvSpPr>
          <p:nvPr/>
        </p:nvSpPr>
        <p:spPr>
          <a:xfrm>
            <a:off x="457201" y="274638"/>
            <a:ext cx="8229600" cy="1143000"/>
          </a:xfrm>
          <a:prstGeom prst="rect">
            <a:avLst/>
          </a:prstGeom>
        </p:spPr>
        <p:txBody>
          <a:bodyPr vert="horz" lIns="91440" tIns="45720" rIns="91440" bIns="45720" rtlCol="0" anchor="t" anchorCtr="0">
            <a:normAutofit/>
          </a:bodyPr>
          <a:lstStyle>
            <a:lvl1pPr algn="l" defTabSz="457200" rtl="0" eaLnBrk="1" latinLnBrk="0" hangingPunct="1">
              <a:spcBef>
                <a:spcPct val="0"/>
              </a:spcBef>
              <a:buNone/>
              <a:defRPr sz="2200" b="1" i="0" kern="1200">
                <a:solidFill>
                  <a:schemeClr val="tx1"/>
                </a:solidFill>
                <a:latin typeface="Helvetica"/>
                <a:ea typeface="+mj-ea"/>
                <a:cs typeface="Helvetica"/>
              </a:defRPr>
            </a:lvl1pPr>
          </a:lstStyle>
          <a:p>
            <a:r>
              <a:rPr lang="en-US" sz="3200" dirty="0" smtClean="0"/>
              <a:t>Radiation Thermometers in Use</a:t>
            </a:r>
            <a:endParaRPr lang="en-US" sz="3200" dirty="0"/>
          </a:p>
        </p:txBody>
      </p:sp>
    </p:spTree>
    <p:extLst>
      <p:ext uri="{BB962C8B-B14F-4D97-AF65-F5344CB8AC3E}">
        <p14:creationId xmlns:p14="http://schemas.microsoft.com/office/powerpoint/2010/main" val="360647478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81000" y="1003300"/>
            <a:ext cx="8229600" cy="3975315"/>
          </a:xfrm>
        </p:spPr>
      </p:pic>
      <p:cxnSp>
        <p:nvCxnSpPr>
          <p:cNvPr id="6" name="Straight Arrow Connector 5"/>
          <p:cNvCxnSpPr/>
          <p:nvPr/>
        </p:nvCxnSpPr>
        <p:spPr>
          <a:xfrm flipV="1">
            <a:off x="1371600" y="2937411"/>
            <a:ext cx="1219200" cy="609600"/>
          </a:xfrm>
          <a:prstGeom prst="straightConnector1">
            <a:avLst/>
          </a:prstGeom>
          <a:ln w="19050">
            <a:headEnd w="lg" len="lg"/>
            <a:tailEnd type="stealth" w="lg" len="lg"/>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78824" y="3635565"/>
            <a:ext cx="1437762" cy="646331"/>
          </a:xfrm>
          <a:prstGeom prst="rect">
            <a:avLst/>
          </a:prstGeom>
          <a:noFill/>
        </p:spPr>
        <p:txBody>
          <a:bodyPr wrap="square" rtlCol="0">
            <a:spAutoFit/>
          </a:bodyPr>
          <a:lstStyle/>
          <a:p>
            <a:pPr algn="ctr"/>
            <a:r>
              <a:rPr lang="en-US" dirty="0" smtClean="0"/>
              <a:t>Detector and Amplifier</a:t>
            </a:r>
            <a:endParaRPr lang="en-US" dirty="0"/>
          </a:p>
        </p:txBody>
      </p:sp>
      <p:sp>
        <p:nvSpPr>
          <p:cNvPr id="8" name="TextBox 7"/>
          <p:cNvSpPr txBox="1"/>
          <p:nvPr/>
        </p:nvSpPr>
        <p:spPr>
          <a:xfrm>
            <a:off x="2226791" y="4254099"/>
            <a:ext cx="1341738" cy="369332"/>
          </a:xfrm>
          <a:prstGeom prst="rect">
            <a:avLst/>
          </a:prstGeom>
          <a:noFill/>
        </p:spPr>
        <p:txBody>
          <a:bodyPr wrap="square" rtlCol="0">
            <a:spAutoFit/>
          </a:bodyPr>
          <a:lstStyle/>
          <a:p>
            <a:pPr algn="ctr"/>
            <a:r>
              <a:rPr lang="en-US" dirty="0" smtClean="0"/>
              <a:t>Back Optic</a:t>
            </a:r>
            <a:endParaRPr lang="en-US" dirty="0"/>
          </a:p>
        </p:txBody>
      </p:sp>
      <p:sp>
        <p:nvSpPr>
          <p:cNvPr id="9" name="TextBox 8"/>
          <p:cNvSpPr txBox="1"/>
          <p:nvPr/>
        </p:nvSpPr>
        <p:spPr>
          <a:xfrm>
            <a:off x="5181600" y="4542103"/>
            <a:ext cx="1371600" cy="369332"/>
          </a:xfrm>
          <a:prstGeom prst="rect">
            <a:avLst/>
          </a:prstGeom>
          <a:noFill/>
        </p:spPr>
        <p:txBody>
          <a:bodyPr wrap="square" rtlCol="0">
            <a:spAutoFit/>
          </a:bodyPr>
          <a:lstStyle/>
          <a:p>
            <a:pPr algn="ctr"/>
            <a:r>
              <a:rPr lang="en-US" dirty="0" smtClean="0"/>
              <a:t>Front Optic</a:t>
            </a:r>
            <a:endParaRPr lang="en-US" dirty="0"/>
          </a:p>
        </p:txBody>
      </p:sp>
      <p:sp>
        <p:nvSpPr>
          <p:cNvPr id="10" name="TextBox 9"/>
          <p:cNvSpPr txBox="1"/>
          <p:nvPr/>
        </p:nvSpPr>
        <p:spPr>
          <a:xfrm>
            <a:off x="3878734" y="4474156"/>
            <a:ext cx="829962" cy="369332"/>
          </a:xfrm>
          <a:prstGeom prst="rect">
            <a:avLst/>
          </a:prstGeom>
          <a:noFill/>
        </p:spPr>
        <p:txBody>
          <a:bodyPr wrap="square" rtlCol="0">
            <a:spAutoFit/>
          </a:bodyPr>
          <a:lstStyle/>
          <a:p>
            <a:pPr algn="ctr"/>
            <a:r>
              <a:rPr lang="en-US" dirty="0" smtClean="0"/>
              <a:t>Filter</a:t>
            </a:r>
            <a:endParaRPr lang="en-US" dirty="0"/>
          </a:p>
        </p:txBody>
      </p:sp>
      <p:cxnSp>
        <p:nvCxnSpPr>
          <p:cNvPr id="11" name="Straight Arrow Connector 10"/>
          <p:cNvCxnSpPr/>
          <p:nvPr/>
        </p:nvCxnSpPr>
        <p:spPr>
          <a:xfrm flipV="1">
            <a:off x="3154062" y="3648603"/>
            <a:ext cx="1219200" cy="609600"/>
          </a:xfrm>
          <a:prstGeom prst="straightConnector1">
            <a:avLst/>
          </a:prstGeom>
          <a:ln w="19050">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4457700" y="3854357"/>
            <a:ext cx="842833" cy="609600"/>
          </a:xfrm>
          <a:prstGeom prst="straightConnector1">
            <a:avLst/>
          </a:prstGeom>
          <a:ln w="19050">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5773437" y="3949299"/>
            <a:ext cx="464665" cy="592804"/>
          </a:xfrm>
          <a:prstGeom prst="straightConnector1">
            <a:avLst/>
          </a:prstGeom>
          <a:ln w="19050">
            <a:headEnd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V="1">
            <a:off x="2971800" y="2347219"/>
            <a:ext cx="1736896" cy="376046"/>
          </a:xfrm>
          <a:prstGeom prst="line">
            <a:avLst/>
          </a:prstGeom>
          <a:ln>
            <a:solidFill>
              <a:schemeClr val="bg1"/>
            </a:solidFill>
            <a:headEnd type="stealth" w="lg" len="lg"/>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4708696" y="2347219"/>
            <a:ext cx="1615904" cy="285757"/>
          </a:xfrm>
          <a:prstGeom prst="line">
            <a:avLst/>
          </a:prstGeom>
          <a:ln>
            <a:solidFill>
              <a:schemeClr val="bg1"/>
            </a:solidFill>
            <a:headEnd type="stealth" w="lg" len="lg"/>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6324600" y="2632976"/>
            <a:ext cx="1600200" cy="533400"/>
          </a:xfrm>
          <a:prstGeom prst="line">
            <a:avLst/>
          </a:prstGeom>
          <a:ln>
            <a:solidFill>
              <a:schemeClr val="bg1"/>
            </a:solidFill>
            <a:headEnd type="stealth" w="lg" len="lg"/>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2971800" y="2728904"/>
            <a:ext cx="1485900" cy="939375"/>
          </a:xfrm>
          <a:prstGeom prst="line">
            <a:avLst/>
          </a:prstGeom>
          <a:ln>
            <a:solidFill>
              <a:schemeClr val="bg1"/>
            </a:solidFill>
            <a:headEnd type="stealth" w="lg" len="lg"/>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4457700" y="3668279"/>
            <a:ext cx="1710466" cy="301352"/>
          </a:xfrm>
          <a:prstGeom prst="line">
            <a:avLst/>
          </a:prstGeom>
          <a:ln>
            <a:solidFill>
              <a:schemeClr val="bg1"/>
            </a:solidFill>
            <a:headEnd type="stealth" w="lg" len="lg"/>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6168166" y="3969631"/>
            <a:ext cx="1528034" cy="76829"/>
          </a:xfrm>
          <a:prstGeom prst="line">
            <a:avLst/>
          </a:prstGeom>
          <a:ln>
            <a:solidFill>
              <a:schemeClr val="bg1"/>
            </a:solidFill>
            <a:headEnd type="stealth" w="lg" len="lg"/>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2971800" y="2723265"/>
            <a:ext cx="1473500" cy="295222"/>
          </a:xfrm>
          <a:prstGeom prst="line">
            <a:avLst/>
          </a:prstGeom>
          <a:ln>
            <a:solidFill>
              <a:schemeClr val="bg1"/>
            </a:solidFill>
            <a:headEnd type="stealth" w="lg" len="lg"/>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4445300" y="3018487"/>
            <a:ext cx="1710466" cy="301352"/>
          </a:xfrm>
          <a:prstGeom prst="line">
            <a:avLst/>
          </a:prstGeom>
          <a:ln>
            <a:solidFill>
              <a:schemeClr val="bg1"/>
            </a:solidFill>
            <a:headEnd type="stealth" w="lg" len="lg"/>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6155766" y="3319839"/>
            <a:ext cx="1616634" cy="191527"/>
          </a:xfrm>
          <a:prstGeom prst="line">
            <a:avLst/>
          </a:prstGeom>
          <a:ln>
            <a:solidFill>
              <a:schemeClr val="bg1"/>
            </a:solidFill>
            <a:headEnd type="stealth" w="lg" len="lg"/>
          </a:ln>
        </p:spPr>
        <p:style>
          <a:lnRef idx="1">
            <a:schemeClr val="accent1"/>
          </a:lnRef>
          <a:fillRef idx="0">
            <a:schemeClr val="accent1"/>
          </a:fillRef>
          <a:effectRef idx="0">
            <a:schemeClr val="accent1"/>
          </a:effectRef>
          <a:fontRef idx="minor">
            <a:schemeClr val="tx1"/>
          </a:fontRef>
        </p:style>
      </p:cxnSp>
      <p:sp>
        <p:nvSpPr>
          <p:cNvPr id="21" name="Title 1"/>
          <p:cNvSpPr>
            <a:spLocks noGrp="1"/>
          </p:cNvSpPr>
          <p:nvPr>
            <p:ph type="title"/>
          </p:nvPr>
        </p:nvSpPr>
        <p:spPr>
          <a:xfrm>
            <a:off x="266700" y="126861"/>
            <a:ext cx="8216900" cy="1143000"/>
          </a:xfrm>
        </p:spPr>
        <p:txBody>
          <a:bodyPr>
            <a:normAutofit/>
          </a:bodyPr>
          <a:lstStyle/>
          <a:p>
            <a:pPr algn="ctr"/>
            <a:r>
              <a:rPr lang="en-US" sz="3000" dirty="0" smtClean="0"/>
              <a:t>Visible-Wavelength Radiation Thermometer</a:t>
            </a:r>
            <a:endParaRPr lang="en-US" sz="3000" dirty="0"/>
          </a:p>
        </p:txBody>
      </p:sp>
      <p:sp>
        <p:nvSpPr>
          <p:cNvPr id="2" name="Rectangle 1"/>
          <p:cNvSpPr/>
          <p:nvPr/>
        </p:nvSpPr>
        <p:spPr>
          <a:xfrm>
            <a:off x="381000" y="1003300"/>
            <a:ext cx="8229600" cy="3975315"/>
          </a:xfrm>
          <a:prstGeom prst="rect">
            <a:avLst/>
          </a:prstGeom>
          <a:no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8383859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65674" y="1807558"/>
            <a:ext cx="8435426" cy="4072336"/>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9" name="Content Placeholder 8"/>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7200" y="1846470"/>
            <a:ext cx="8229600" cy="4033423"/>
          </a:xfrm>
        </p:spPr>
      </p:pic>
      <p:sp>
        <p:nvSpPr>
          <p:cNvPr id="2" name="Title 1"/>
          <p:cNvSpPr>
            <a:spLocks noGrp="1"/>
          </p:cNvSpPr>
          <p:nvPr>
            <p:ph type="title"/>
          </p:nvPr>
        </p:nvSpPr>
        <p:spPr>
          <a:xfrm>
            <a:off x="365674" y="126861"/>
            <a:ext cx="8229600" cy="1143000"/>
          </a:xfrm>
        </p:spPr>
        <p:txBody>
          <a:bodyPr>
            <a:normAutofit/>
          </a:bodyPr>
          <a:lstStyle/>
          <a:p>
            <a:r>
              <a:rPr lang="en-US" sz="3200" dirty="0" smtClean="0"/>
              <a:t>3-Channel IR Radiation Thermometer</a:t>
            </a:r>
            <a:endParaRPr lang="en-US" sz="3200" dirty="0"/>
          </a:p>
        </p:txBody>
      </p:sp>
      <p:sp>
        <p:nvSpPr>
          <p:cNvPr id="3" name="TextBox 2"/>
          <p:cNvSpPr txBox="1"/>
          <p:nvPr/>
        </p:nvSpPr>
        <p:spPr>
          <a:xfrm>
            <a:off x="814240" y="2435482"/>
            <a:ext cx="2043893" cy="461665"/>
          </a:xfrm>
          <a:prstGeom prst="rect">
            <a:avLst/>
          </a:prstGeom>
          <a:noFill/>
        </p:spPr>
        <p:txBody>
          <a:bodyPr wrap="none" rtlCol="0">
            <a:spAutoFit/>
          </a:bodyPr>
          <a:lstStyle/>
          <a:p>
            <a:r>
              <a:rPr lang="en-US" sz="2400" dirty="0" smtClean="0"/>
              <a:t>Primary Mirror</a:t>
            </a:r>
            <a:endParaRPr lang="en-US" sz="2400" dirty="0"/>
          </a:p>
        </p:txBody>
      </p:sp>
      <p:sp>
        <p:nvSpPr>
          <p:cNvPr id="5" name="TextBox 4"/>
          <p:cNvSpPr txBox="1"/>
          <p:nvPr/>
        </p:nvSpPr>
        <p:spPr>
          <a:xfrm>
            <a:off x="4572000" y="5477615"/>
            <a:ext cx="1984710" cy="461665"/>
          </a:xfrm>
          <a:prstGeom prst="rect">
            <a:avLst/>
          </a:prstGeom>
          <a:noFill/>
        </p:spPr>
        <p:txBody>
          <a:bodyPr wrap="none" rtlCol="0">
            <a:spAutoFit/>
          </a:bodyPr>
          <a:lstStyle/>
          <a:p>
            <a:r>
              <a:rPr lang="en-US" sz="2400" dirty="0" smtClean="0"/>
              <a:t>Beam Splitters</a:t>
            </a:r>
            <a:endParaRPr lang="en-US" sz="2400" dirty="0"/>
          </a:p>
        </p:txBody>
      </p:sp>
      <p:sp>
        <p:nvSpPr>
          <p:cNvPr id="7" name="TextBox 6"/>
          <p:cNvSpPr txBox="1"/>
          <p:nvPr/>
        </p:nvSpPr>
        <p:spPr>
          <a:xfrm>
            <a:off x="2855485" y="1302970"/>
            <a:ext cx="2914131" cy="461665"/>
          </a:xfrm>
          <a:prstGeom prst="rect">
            <a:avLst/>
          </a:prstGeom>
          <a:noFill/>
        </p:spPr>
        <p:txBody>
          <a:bodyPr wrap="none" rtlCol="0">
            <a:spAutoFit/>
          </a:bodyPr>
          <a:lstStyle/>
          <a:p>
            <a:r>
              <a:rPr lang="en-US" sz="2400" dirty="0" smtClean="0"/>
              <a:t>LN</a:t>
            </a:r>
            <a:r>
              <a:rPr lang="en-US" sz="2400" baseline="-25000" dirty="0" smtClean="0"/>
              <a:t>2</a:t>
            </a:r>
            <a:r>
              <a:rPr lang="en-US" sz="2400" dirty="0" smtClean="0"/>
              <a:t>-Cooled Detectors</a:t>
            </a:r>
            <a:endParaRPr lang="en-US" sz="2400" dirty="0"/>
          </a:p>
        </p:txBody>
      </p:sp>
      <p:sp>
        <p:nvSpPr>
          <p:cNvPr id="8" name="TextBox 7"/>
          <p:cNvSpPr txBox="1"/>
          <p:nvPr/>
        </p:nvSpPr>
        <p:spPr>
          <a:xfrm>
            <a:off x="2074889" y="5477615"/>
            <a:ext cx="2497800" cy="461665"/>
          </a:xfrm>
          <a:prstGeom prst="rect">
            <a:avLst/>
          </a:prstGeom>
          <a:noFill/>
        </p:spPr>
        <p:txBody>
          <a:bodyPr wrap="none" rtlCol="0">
            <a:spAutoFit/>
          </a:bodyPr>
          <a:lstStyle/>
          <a:p>
            <a:r>
              <a:rPr lang="en-US" sz="2400" dirty="0" smtClean="0"/>
              <a:t>Wavelength Filters</a:t>
            </a:r>
            <a:endParaRPr lang="en-US" sz="2400" dirty="0"/>
          </a:p>
        </p:txBody>
      </p:sp>
      <p:cxnSp>
        <p:nvCxnSpPr>
          <p:cNvPr id="11" name="Straight Arrow Connector 10"/>
          <p:cNvCxnSpPr/>
          <p:nvPr/>
        </p:nvCxnSpPr>
        <p:spPr>
          <a:xfrm>
            <a:off x="1219200" y="2804814"/>
            <a:ext cx="518149" cy="685800"/>
          </a:xfrm>
          <a:prstGeom prst="straightConnector1">
            <a:avLst/>
          </a:prstGeom>
          <a:ln>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3298076" y="1672302"/>
            <a:ext cx="103232" cy="626398"/>
          </a:xfrm>
          <a:prstGeom prst="straightConnector1">
            <a:avLst/>
          </a:prstGeom>
          <a:ln>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3401308" y="1629380"/>
            <a:ext cx="1643188" cy="902890"/>
          </a:xfrm>
          <a:prstGeom prst="straightConnector1">
            <a:avLst/>
          </a:prstGeom>
          <a:ln>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3685916" y="1672302"/>
            <a:ext cx="3061754" cy="1099566"/>
          </a:xfrm>
          <a:prstGeom prst="straightConnector1">
            <a:avLst/>
          </a:prstGeom>
          <a:ln>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flipV="1">
            <a:off x="4646142" y="4715053"/>
            <a:ext cx="570651" cy="762562"/>
          </a:xfrm>
          <a:prstGeom prst="straightConnector1">
            <a:avLst/>
          </a:prstGeom>
          <a:ln>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V="1">
            <a:off x="5339935" y="4715053"/>
            <a:ext cx="482610" cy="775323"/>
          </a:xfrm>
          <a:prstGeom prst="straightConnector1">
            <a:avLst/>
          </a:prstGeom>
          <a:ln>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3140811" y="3863181"/>
            <a:ext cx="600847" cy="1651905"/>
          </a:xfrm>
          <a:prstGeom prst="straightConnector1">
            <a:avLst/>
          </a:prstGeom>
          <a:ln>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V="1">
            <a:off x="3456332" y="4010857"/>
            <a:ext cx="2048284" cy="1504229"/>
          </a:xfrm>
          <a:prstGeom prst="straightConnector1">
            <a:avLst/>
          </a:prstGeom>
          <a:ln>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V="1">
            <a:off x="3837847" y="4077075"/>
            <a:ext cx="2617618" cy="1454483"/>
          </a:xfrm>
          <a:prstGeom prst="straightConnector1">
            <a:avLst/>
          </a:prstGeom>
          <a:ln>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7526597" y="4419599"/>
            <a:ext cx="1312603" cy="461665"/>
          </a:xfrm>
          <a:prstGeom prst="rect">
            <a:avLst/>
          </a:prstGeom>
          <a:noFill/>
        </p:spPr>
        <p:txBody>
          <a:bodyPr wrap="none" rtlCol="0">
            <a:spAutoFit/>
          </a:bodyPr>
          <a:lstStyle/>
          <a:p>
            <a:r>
              <a:rPr lang="en-US" sz="2400" dirty="0" smtClean="0"/>
              <a:t>To Target</a:t>
            </a:r>
            <a:endParaRPr lang="en-US" sz="2400" dirty="0"/>
          </a:p>
        </p:txBody>
      </p:sp>
      <p:cxnSp>
        <p:nvCxnSpPr>
          <p:cNvPr id="32" name="Straight Arrow Connector 31"/>
          <p:cNvCxnSpPr/>
          <p:nvPr/>
        </p:nvCxnSpPr>
        <p:spPr>
          <a:xfrm>
            <a:off x="7848600" y="4419600"/>
            <a:ext cx="1066800" cy="0"/>
          </a:xfrm>
          <a:prstGeom prst="straightConnector1">
            <a:avLst/>
          </a:prstGeom>
          <a:ln>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587650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079500"/>
            <a:ext cx="8229600" cy="5447645"/>
          </a:xfrm>
        </p:spPr>
        <p:txBody>
          <a:bodyPr/>
          <a:lstStyle/>
          <a:p>
            <a:pPr marL="0" indent="0">
              <a:buNone/>
            </a:pPr>
            <a:r>
              <a:rPr lang="en-US" sz="2400" dirty="0" smtClean="0">
                <a:latin typeface="+mj-lt"/>
              </a:rPr>
              <a:t>To ensure accurate non-contact temperature measurements, be aware of the following:</a:t>
            </a:r>
          </a:p>
          <a:p>
            <a:r>
              <a:rPr lang="en-US" sz="2600" dirty="0" smtClean="0">
                <a:latin typeface="+mj-lt"/>
              </a:rPr>
              <a:t>Field </a:t>
            </a:r>
            <a:r>
              <a:rPr lang="en-US" sz="2600" dirty="0">
                <a:latin typeface="+mj-lt"/>
              </a:rPr>
              <a:t>of </a:t>
            </a:r>
            <a:r>
              <a:rPr lang="en-US" sz="2600" dirty="0" smtClean="0">
                <a:latin typeface="+mj-lt"/>
              </a:rPr>
              <a:t>View</a:t>
            </a:r>
          </a:p>
          <a:p>
            <a:pPr lvl="1"/>
            <a:r>
              <a:rPr lang="en-US" sz="2600" dirty="0" smtClean="0">
                <a:latin typeface="+mj-lt"/>
              </a:rPr>
              <a:t>Ensure the sample area overfills the spot size</a:t>
            </a:r>
            <a:endParaRPr lang="en-US" sz="2600" dirty="0">
              <a:latin typeface="+mj-lt"/>
            </a:endParaRPr>
          </a:p>
          <a:p>
            <a:r>
              <a:rPr lang="en-US" sz="2600" dirty="0" smtClean="0">
                <a:latin typeface="+mj-lt"/>
              </a:rPr>
              <a:t>Optical Path</a:t>
            </a:r>
          </a:p>
          <a:p>
            <a:pPr lvl="1"/>
            <a:r>
              <a:rPr lang="en-US" sz="2600" dirty="0" smtClean="0">
                <a:latin typeface="+mj-lt"/>
              </a:rPr>
              <a:t>Smoke, fog, dust, etc. can attenuate the signal </a:t>
            </a:r>
          </a:p>
          <a:p>
            <a:r>
              <a:rPr lang="en-US" sz="2800" dirty="0" smtClean="0">
                <a:latin typeface="+mj-lt"/>
              </a:rPr>
              <a:t>Instrument Temperature</a:t>
            </a:r>
            <a:endParaRPr lang="en-US" sz="2800" dirty="0">
              <a:latin typeface="+mj-lt"/>
            </a:endParaRPr>
          </a:p>
          <a:p>
            <a:pPr lvl="1"/>
            <a:r>
              <a:rPr lang="en-US" sz="2600" dirty="0" smtClean="0">
                <a:latin typeface="+mj-lt"/>
              </a:rPr>
              <a:t>Environments that are too cold or too hot can degrade instrument accuracy</a:t>
            </a:r>
            <a:endParaRPr lang="en-US" sz="2600" dirty="0">
              <a:latin typeface="+mj-lt"/>
            </a:endParaRPr>
          </a:p>
          <a:p>
            <a:r>
              <a:rPr lang="en-US" sz="2600" dirty="0" smtClean="0">
                <a:latin typeface="+mj-lt"/>
              </a:rPr>
              <a:t>Emissivity</a:t>
            </a:r>
          </a:p>
          <a:p>
            <a:pPr lvl="1"/>
            <a:r>
              <a:rPr lang="en-US" sz="2600" dirty="0" smtClean="0">
                <a:latin typeface="+mj-lt"/>
              </a:rPr>
              <a:t>The surface emissivity can significantly reduce the measured signal</a:t>
            </a:r>
            <a:endParaRPr lang="en-US" sz="2600" dirty="0">
              <a:latin typeface="+mj-lt"/>
            </a:endParaRPr>
          </a:p>
        </p:txBody>
      </p:sp>
      <p:pic>
        <p:nvPicPr>
          <p:cNvPr id="7169" name="Picture 1" descr="spac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525" cy="76200"/>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spac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2875" cy="142875"/>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a:xfrm>
            <a:off x="365674" y="126861"/>
            <a:ext cx="8229600" cy="1143000"/>
          </a:xfrm>
        </p:spPr>
        <p:txBody>
          <a:bodyPr>
            <a:normAutofit/>
          </a:bodyPr>
          <a:lstStyle/>
          <a:p>
            <a:r>
              <a:rPr lang="en-US" sz="3200" dirty="0" smtClean="0"/>
              <a:t>Practical Measurement Tips</a:t>
            </a:r>
            <a:endParaRPr lang="en-US" sz="3200" dirty="0"/>
          </a:p>
        </p:txBody>
      </p:sp>
    </p:spTree>
    <p:extLst>
      <p:ext uri="{BB962C8B-B14F-4D97-AF65-F5344CB8AC3E}">
        <p14:creationId xmlns:p14="http://schemas.microsoft.com/office/powerpoint/2010/main" val="101950288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3200"/>
            <a:ext cx="8229600" cy="1143000"/>
          </a:xfrm>
        </p:spPr>
        <p:txBody>
          <a:bodyPr>
            <a:normAutofit/>
          </a:bodyPr>
          <a:lstStyle/>
          <a:p>
            <a:r>
              <a:rPr lang="en-US" sz="3600" dirty="0" smtClean="0"/>
              <a:t>Fundamental Physics</a:t>
            </a:r>
            <a:endParaRPr lang="en-US" sz="3600" dirty="0"/>
          </a:p>
        </p:txBody>
      </p:sp>
      <p:sp>
        <p:nvSpPr>
          <p:cNvPr id="3" name="Rectangle 2"/>
          <p:cNvSpPr/>
          <p:nvPr/>
        </p:nvSpPr>
        <p:spPr>
          <a:xfrm>
            <a:off x="2959100" y="3886200"/>
            <a:ext cx="5651500" cy="1938992"/>
          </a:xfrm>
          <a:prstGeom prst="rect">
            <a:avLst/>
          </a:prstGeom>
        </p:spPr>
        <p:txBody>
          <a:bodyPr wrap="square">
            <a:spAutoFit/>
          </a:bodyPr>
          <a:lstStyle/>
          <a:p>
            <a:r>
              <a:rPr lang="en-US" sz="2000" i="1" dirty="0" smtClean="0"/>
              <a:t>“The </a:t>
            </a:r>
            <a:r>
              <a:rPr lang="en-US" sz="2000" i="1" dirty="0"/>
              <a:t>spectral density of black body radiation ... represents something absolute, and since the search for the absolutes has always appeared to me to be the highest form of research, I applied myself vigorously to its solution</a:t>
            </a:r>
            <a:r>
              <a:rPr lang="en-US" sz="2000" i="1" dirty="0" smtClean="0"/>
              <a:t>.”</a:t>
            </a:r>
            <a:endParaRPr lang="en-US" sz="2000" dirty="0"/>
          </a:p>
          <a:p>
            <a:r>
              <a:rPr lang="en-US" sz="2000" dirty="0"/>
              <a:t>— </a:t>
            </a:r>
            <a:r>
              <a:rPr lang="en-US" sz="2000" b="1" dirty="0"/>
              <a:t>Max Planck</a:t>
            </a:r>
          </a:p>
        </p:txBody>
      </p:sp>
    </p:spTree>
    <p:extLst>
      <p:ext uri="{BB962C8B-B14F-4D97-AF65-F5344CB8AC3E}">
        <p14:creationId xmlns:p14="http://schemas.microsoft.com/office/powerpoint/2010/main" val="346715388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74638"/>
            <a:ext cx="8229600" cy="1143000"/>
          </a:xfrm>
        </p:spPr>
        <p:txBody>
          <a:bodyPr>
            <a:normAutofit/>
          </a:bodyPr>
          <a:lstStyle/>
          <a:p>
            <a:r>
              <a:rPr lang="en-US" sz="3200" dirty="0" smtClean="0"/>
              <a:t>Blackbody - I</a:t>
            </a:r>
            <a:endParaRPr lang="en-US" sz="3200" dirty="0"/>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58403" y="1417638"/>
            <a:ext cx="5313864" cy="4830699"/>
          </a:xfrm>
          <a:prstGeom prst="rect">
            <a:avLst/>
          </a:prstGeom>
        </p:spPr>
      </p:pic>
      <p:sp>
        <p:nvSpPr>
          <p:cNvPr id="7" name="Content Placeholder 2"/>
          <p:cNvSpPr>
            <a:spLocks noGrp="1"/>
          </p:cNvSpPr>
          <p:nvPr>
            <p:ph idx="1"/>
          </p:nvPr>
        </p:nvSpPr>
        <p:spPr>
          <a:xfrm>
            <a:off x="86267" y="1417638"/>
            <a:ext cx="3657602" cy="3970318"/>
          </a:xfrm>
        </p:spPr>
        <p:txBody>
          <a:bodyPr/>
          <a:lstStyle/>
          <a:p>
            <a:pPr marL="285750" indent="-285750">
              <a:buFont typeface="Arial" panose="020B0604020202020204" pitchFamily="34" charset="0"/>
              <a:buChar char="•"/>
            </a:pPr>
            <a:r>
              <a:rPr lang="en-US" sz="2800" dirty="0">
                <a:latin typeface="+mj-lt"/>
              </a:rPr>
              <a:t>A blackbody is an idealized physical body that absorbs all incident electromagnetic radiation and emits electromagnetic radiation called blackbody radiation. </a:t>
            </a:r>
          </a:p>
        </p:txBody>
      </p:sp>
      <p:sp>
        <p:nvSpPr>
          <p:cNvPr id="2" name="Rectangle 1"/>
          <p:cNvSpPr/>
          <p:nvPr/>
        </p:nvSpPr>
        <p:spPr>
          <a:xfrm>
            <a:off x="3558403" y="1417638"/>
            <a:ext cx="5313864" cy="4830699"/>
          </a:xfrm>
          <a:prstGeom prst="rect">
            <a:avLst/>
          </a:prstGeom>
          <a:noFill/>
          <a:ln w="508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8991296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5447645"/>
          </a:xfrm>
        </p:spPr>
        <p:txBody>
          <a:bodyPr/>
          <a:lstStyle/>
          <a:p>
            <a:pPr marL="285750" indent="-285750"/>
            <a:r>
              <a:rPr lang="en-US" sz="2800" dirty="0">
                <a:latin typeface="+mn-lt"/>
              </a:rPr>
              <a:t>The radiation </a:t>
            </a:r>
            <a:r>
              <a:rPr lang="en-US" sz="2800" dirty="0" smtClean="0">
                <a:latin typeface="+mn-lt"/>
              </a:rPr>
              <a:t>emitted from a blackbody is </a:t>
            </a:r>
            <a:r>
              <a:rPr lang="en-US" sz="2800" dirty="0">
                <a:latin typeface="+mn-lt"/>
              </a:rPr>
              <a:t>determined by the temperature alone not by the body's shape or </a:t>
            </a:r>
            <a:r>
              <a:rPr lang="en-US" sz="2800" dirty="0" smtClean="0">
                <a:latin typeface="+mn-lt"/>
              </a:rPr>
              <a:t>composition.</a:t>
            </a:r>
            <a:endParaRPr lang="en-US" sz="2800" dirty="0">
              <a:latin typeface="+mn-lt"/>
            </a:endParaRPr>
          </a:p>
          <a:p>
            <a:pPr marL="285750" indent="-285750"/>
            <a:r>
              <a:rPr lang="en-US" sz="2800" dirty="0">
                <a:latin typeface="+mn-lt"/>
              </a:rPr>
              <a:t>A </a:t>
            </a:r>
            <a:r>
              <a:rPr lang="en-US" sz="2800" dirty="0" smtClean="0">
                <a:latin typeface="+mn-lt"/>
              </a:rPr>
              <a:t>blackbody </a:t>
            </a:r>
            <a:r>
              <a:rPr lang="en-US" sz="2800" dirty="0">
                <a:latin typeface="+mn-lt"/>
              </a:rPr>
              <a:t>in thermal equilibrium has two notable properties:</a:t>
            </a:r>
          </a:p>
          <a:p>
            <a:pPr lvl="1">
              <a:buFont typeface="Arial" panose="020B0604020202020204" pitchFamily="34" charset="0"/>
              <a:buChar char="•"/>
            </a:pPr>
            <a:r>
              <a:rPr lang="en-US" sz="2800" dirty="0">
                <a:latin typeface="+mn-lt"/>
              </a:rPr>
              <a:t>It is an ideal emitter: at every </a:t>
            </a:r>
            <a:r>
              <a:rPr lang="en-US" sz="2800" dirty="0" smtClean="0">
                <a:latin typeface="+mn-lt"/>
              </a:rPr>
              <a:t>frequency and wavelength, </a:t>
            </a:r>
            <a:r>
              <a:rPr lang="en-US" sz="2800" dirty="0">
                <a:latin typeface="+mn-lt"/>
              </a:rPr>
              <a:t>it emits as much energy as – or more energy than – any other body at the same temperature.</a:t>
            </a:r>
          </a:p>
          <a:p>
            <a:pPr lvl="1">
              <a:buFont typeface="Arial" panose="020B0604020202020204" pitchFamily="34" charset="0"/>
              <a:buChar char="•"/>
            </a:pPr>
            <a:r>
              <a:rPr lang="en-US" sz="2800" dirty="0">
                <a:latin typeface="+mn-lt"/>
              </a:rPr>
              <a:t>It is a diffuse emitter: the energy is radiated isotropically independent of </a:t>
            </a:r>
            <a:r>
              <a:rPr lang="en-US" sz="2800" dirty="0" smtClean="0">
                <a:latin typeface="+mn-lt"/>
              </a:rPr>
              <a:t>direction.</a:t>
            </a:r>
            <a:endParaRPr lang="en-US" sz="2800" dirty="0">
              <a:latin typeface="+mn-lt"/>
            </a:endParaRPr>
          </a:p>
          <a:p>
            <a:endParaRPr lang="en-US" dirty="0">
              <a:latin typeface="+mn-lt"/>
            </a:endParaRPr>
          </a:p>
        </p:txBody>
      </p:sp>
      <p:sp>
        <p:nvSpPr>
          <p:cNvPr id="5" name="Title 1"/>
          <p:cNvSpPr>
            <a:spLocks noGrp="1"/>
          </p:cNvSpPr>
          <p:nvPr>
            <p:ph type="title"/>
          </p:nvPr>
        </p:nvSpPr>
        <p:spPr/>
        <p:txBody>
          <a:bodyPr>
            <a:normAutofit/>
          </a:bodyPr>
          <a:lstStyle/>
          <a:p>
            <a:r>
              <a:rPr lang="en-US" sz="3200" dirty="0" smtClean="0"/>
              <a:t>Blackbody - II</a:t>
            </a:r>
            <a:endParaRPr lang="en-US" sz="3200" dirty="0"/>
          </a:p>
        </p:txBody>
      </p:sp>
    </p:spTree>
    <p:extLst>
      <p:ext uri="{BB962C8B-B14F-4D97-AF65-F5344CB8AC3E}">
        <p14:creationId xmlns:p14="http://schemas.microsoft.com/office/powerpoint/2010/main" val="240530586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Fundamental Physics - I</a:t>
            </a:r>
            <a:endParaRPr lang="en-US" sz="32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57200" y="1295400"/>
                <a:ext cx="8229600" cy="4525963"/>
              </a:xfrm>
            </p:spPr>
            <p:txBody>
              <a:bodyPr/>
              <a:lstStyle/>
              <a:p>
                <a:r>
                  <a:rPr lang="en-US" sz="2400" dirty="0" smtClean="0">
                    <a:latin typeface="+mn-lt"/>
                  </a:rPr>
                  <a:t>All heated bodies emit thermal radiation</a:t>
                </a:r>
              </a:p>
              <a:p>
                <a:r>
                  <a:rPr lang="en-US" sz="2400" dirty="0" smtClean="0">
                    <a:latin typeface="+mn-lt"/>
                  </a:rPr>
                  <a:t>The intensity and distribution of energy is governed by Planck’s law and is determined by the wavelength of light and the temperature. For a perfect emitter (blackbody) in a vacuum:</a:t>
                </a:r>
              </a:p>
              <a:p>
                <a:endParaRPr lang="en-US" sz="2400" dirty="0" smtClean="0">
                  <a:latin typeface="+mn-lt"/>
                </a:endParaRPr>
              </a:p>
              <a:p>
                <a:pPr marL="0" indent="0">
                  <a:buNone/>
                </a:pPr>
                <a:endParaRPr lang="en-US" sz="2400" dirty="0" smtClean="0">
                  <a:latin typeface="+mn-lt"/>
                </a:endParaRPr>
              </a:p>
              <a:p>
                <a:pPr marL="0" indent="0">
                  <a:buNone/>
                </a:pPr>
                <a:r>
                  <a:rPr lang="en-US" sz="2400" b="0" dirty="0" smtClean="0">
                    <a:latin typeface="+mn-lt"/>
                  </a:rPr>
                  <a:t>Where </a:t>
                </a:r>
                <a14:m>
                  <m:oMath xmlns:m="http://schemas.openxmlformats.org/officeDocument/2006/math">
                    <m:sSub>
                      <m:sSubPr>
                        <m:ctrlPr>
                          <a:rPr lang="en-US" sz="2400" i="1" smtClean="0">
                            <a:latin typeface="Cambria Math" panose="02040503050406030204" pitchFamily="18" charset="0"/>
                          </a:rPr>
                        </m:ctrlPr>
                      </m:sSubPr>
                      <m:e>
                        <m:r>
                          <a:rPr lang="en-US" sz="2400" b="0" i="1" smtClean="0">
                            <a:latin typeface="Cambria Math" panose="02040503050406030204" pitchFamily="18" charset="0"/>
                          </a:rPr>
                          <m:t>𝑖</m:t>
                        </m:r>
                      </m:e>
                      <m:sub>
                        <m:r>
                          <a:rPr lang="en-US" sz="2400" b="0" i="1" smtClean="0">
                            <a:latin typeface="Cambria Math" panose="02040503050406030204" pitchFamily="18" charset="0"/>
                          </a:rPr>
                          <m:t>𝑏</m:t>
                        </m:r>
                        <m:r>
                          <a:rPr lang="en-US" sz="2400" b="0" i="1" smtClean="0">
                            <a:latin typeface="Cambria Math" panose="02040503050406030204" pitchFamily="18" charset="0"/>
                          </a:rPr>
                          <m:t>,</m:t>
                        </m:r>
                        <m:r>
                          <a:rPr lang="en-US" sz="2400" i="1">
                            <a:latin typeface="Cambria Math" panose="02040503050406030204" pitchFamily="18" charset="0"/>
                          </a:rPr>
                          <m:t>𝜆</m:t>
                        </m:r>
                      </m:sub>
                    </m:sSub>
                    <m:d>
                      <m:dPr>
                        <m:ctrlPr>
                          <a:rPr lang="en-US" sz="2400" i="1">
                            <a:latin typeface="Cambria Math" panose="02040503050406030204" pitchFamily="18" charset="0"/>
                          </a:rPr>
                        </m:ctrlPr>
                      </m:dPr>
                      <m:e>
                        <m:r>
                          <a:rPr lang="en-US" sz="2400" i="1">
                            <a:latin typeface="Cambria Math" panose="02040503050406030204" pitchFamily="18" charset="0"/>
                            <a:sym typeface="Symbol"/>
                          </a:rPr>
                          <m:t></m:t>
                        </m:r>
                        <m:r>
                          <a:rPr lang="en-US" sz="2400" i="1">
                            <a:latin typeface="Cambria Math" panose="02040503050406030204" pitchFamily="18" charset="0"/>
                          </a:rPr>
                          <m:t>, </m:t>
                        </m:r>
                        <m:r>
                          <a:rPr lang="en-US" sz="2400" i="1">
                            <a:latin typeface="Cambria Math" panose="02040503050406030204" pitchFamily="18" charset="0"/>
                          </a:rPr>
                          <m:t>𝑇</m:t>
                        </m:r>
                      </m:e>
                    </m:d>
                  </m:oMath>
                </a14:m>
                <a:r>
                  <a:rPr lang="en-US" sz="2400" dirty="0" smtClean="0">
                    <a:latin typeface="+mn-lt"/>
                  </a:rPr>
                  <a:t> is the blackbody spectral radiant intensity at </a:t>
                </a:r>
                <a:r>
                  <a:rPr lang="en-US" sz="2400" dirty="0">
                    <a:latin typeface="+mn-lt"/>
                  </a:rPr>
                  <a:t>wavelength </a:t>
                </a:r>
                <a:r>
                  <a:rPr lang="en-US" sz="2400" dirty="0">
                    <a:latin typeface="+mn-lt"/>
                    <a:sym typeface="Symbol"/>
                  </a:rPr>
                  <a:t></a:t>
                </a:r>
                <a:r>
                  <a:rPr lang="en-US" sz="2400" dirty="0">
                    <a:latin typeface="+mn-lt"/>
                  </a:rPr>
                  <a:t> and temperature </a:t>
                </a:r>
                <a14:m>
                  <m:oMath xmlns:m="http://schemas.openxmlformats.org/officeDocument/2006/math">
                    <m:r>
                      <a:rPr lang="en-US" sz="2400" i="1">
                        <a:latin typeface="Cambria Math" panose="02040503050406030204" pitchFamily="18" charset="0"/>
                      </a:rPr>
                      <m:t>𝑇</m:t>
                    </m:r>
                    <m:r>
                      <a:rPr lang="en-US" sz="2400" b="0" i="1" smtClean="0">
                        <a:latin typeface="Cambria Math" panose="02040503050406030204" pitchFamily="18" charset="0"/>
                      </a:rPr>
                      <m:t> </m:t>
                    </m:r>
                  </m:oMath>
                </a14:m>
                <a:r>
                  <a:rPr lang="en-US" sz="2400" dirty="0" smtClean="0">
                    <a:latin typeface="+mn-lt"/>
                  </a:rPr>
                  <a:t>(typically in units of  </a:t>
                </a:r>
                <a:r>
                  <a:rPr lang="en-US" sz="2400" dirty="0" smtClean="0">
                    <a:latin typeface="+mn-lt"/>
                  </a:rPr>
                  <a:t/>
                </a:r>
                <a:br>
                  <a:rPr lang="en-US" sz="2400" dirty="0" smtClean="0">
                    <a:latin typeface="+mn-lt"/>
                  </a:rPr>
                </a:br>
                <a:r>
                  <a:rPr lang="en-US" sz="2400" dirty="0" smtClean="0">
                    <a:latin typeface="+mn-lt"/>
                  </a:rPr>
                  <a:t>W/m</a:t>
                </a:r>
                <a:r>
                  <a:rPr lang="en-US" sz="2400" baseline="30000" dirty="0" smtClean="0">
                    <a:latin typeface="+mn-lt"/>
                  </a:rPr>
                  <a:t>2</a:t>
                </a:r>
                <a:r>
                  <a:rPr lang="en-US" sz="2400" dirty="0" smtClean="0">
                    <a:latin typeface="+mn-lt"/>
                  </a:rPr>
                  <a:t>-sr-</a:t>
                </a:r>
                <a:r>
                  <a:rPr lang="en-US" sz="2400" dirty="0">
                    <a:latin typeface="+mn-lt"/>
                    <a:sym typeface="Symbol"/>
                  </a:rPr>
                  <a:t></a:t>
                </a:r>
                <a:r>
                  <a:rPr lang="en-US" sz="2400" dirty="0" smtClean="0">
                    <a:latin typeface="+mn-lt"/>
                  </a:rPr>
                  <a:t>m), and </a:t>
                </a:r>
                <a14:m>
                  <m:oMath xmlns:m="http://schemas.openxmlformats.org/officeDocument/2006/math">
                    <m:sSub>
                      <m:sSubPr>
                        <m:ctrlPr>
                          <a:rPr lang="en-US" sz="2400" i="1" smtClean="0">
                            <a:latin typeface="Cambria Math" panose="02040503050406030204" pitchFamily="18" charset="0"/>
                          </a:rPr>
                        </m:ctrlPr>
                      </m:sSubPr>
                      <m:e>
                        <m:r>
                          <a:rPr lang="en-US" sz="2400" i="1">
                            <a:latin typeface="Cambria Math" panose="02040503050406030204" pitchFamily="18" charset="0"/>
                          </a:rPr>
                          <m:t>𝐶</m:t>
                        </m:r>
                      </m:e>
                      <m:sub>
                        <m:r>
                          <a:rPr lang="en-US" sz="2400" i="1">
                            <a:latin typeface="Cambria Math" panose="02040503050406030204" pitchFamily="18" charset="0"/>
                          </a:rPr>
                          <m:t>1</m:t>
                        </m:r>
                      </m:sub>
                    </m:sSub>
                  </m:oMath>
                </a14:m>
                <a:r>
                  <a:rPr lang="en-US" sz="2400" dirty="0" smtClean="0">
                    <a:latin typeface="+mn-lt"/>
                  </a:rPr>
                  <a:t>and </a:t>
                </a:r>
                <a14:m>
                  <m:oMath xmlns:m="http://schemas.openxmlformats.org/officeDocument/2006/math">
                    <m:sSub>
                      <m:sSubPr>
                        <m:ctrlPr>
                          <a:rPr lang="en-US" sz="2400" i="1" smtClean="0">
                            <a:latin typeface="Cambria Math" panose="02040503050406030204" pitchFamily="18" charset="0"/>
                          </a:rPr>
                        </m:ctrlPr>
                      </m:sSubPr>
                      <m:e>
                        <m:r>
                          <a:rPr lang="en-US" sz="2400" i="1">
                            <a:latin typeface="Cambria Math" panose="02040503050406030204" pitchFamily="18" charset="0"/>
                          </a:rPr>
                          <m:t>𝐶</m:t>
                        </m:r>
                      </m:e>
                      <m:sub>
                        <m:r>
                          <a:rPr lang="en-US" sz="2400" i="1">
                            <a:latin typeface="Cambria Math" panose="02040503050406030204" pitchFamily="18" charset="0"/>
                          </a:rPr>
                          <m:t>2</m:t>
                        </m:r>
                      </m:sub>
                    </m:sSub>
                  </m:oMath>
                </a14:m>
                <a:r>
                  <a:rPr lang="en-US" sz="2400" dirty="0" smtClean="0">
                    <a:latin typeface="+mn-lt"/>
                  </a:rPr>
                  <a:t> are Planck’s first and second constants, respectively. </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57200" y="1295400"/>
                <a:ext cx="8229600" cy="4525963"/>
              </a:xfrm>
              <a:blipFill rotWithShape="0">
                <a:blip r:embed="rId3"/>
                <a:stretch>
                  <a:fillRect l="-1111" t="-1078" b="-94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5" name="Table 4"/>
              <p:cNvGraphicFramePr>
                <a:graphicFrameLocks noGrp="1"/>
              </p:cNvGraphicFramePr>
              <p:nvPr>
                <p:extLst>
                  <p:ext uri="{D42A27DB-BD31-4B8C-83A1-F6EECF244321}">
                    <p14:modId xmlns:p14="http://schemas.microsoft.com/office/powerpoint/2010/main" val="317881031"/>
                  </p:ext>
                </p:extLst>
              </p:nvPr>
            </p:nvGraphicFramePr>
            <p:xfrm>
              <a:off x="457200" y="3124200"/>
              <a:ext cx="8229600" cy="838391"/>
            </p:xfrm>
            <a:graphic>
              <a:graphicData uri="http://schemas.openxmlformats.org/drawingml/2006/table">
                <a:tbl>
                  <a:tblPr firstRow="1" bandRow="1">
                    <a:tableStyleId>{5C22544A-7EE6-4342-B048-85BDC9FD1C3A}</a:tableStyleId>
                  </a:tblPr>
                  <a:tblGrid>
                    <a:gridCol w="990600"/>
                    <a:gridCol w="6019800"/>
                    <a:gridCol w="1219200"/>
                  </a:tblGrid>
                  <a:tr h="370840">
                    <a:tc>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centerGroup"/>
                              </m:oMathParaPr>
                              <m:oMath xmlns:m="http://schemas.openxmlformats.org/officeDocument/2006/math">
                                <m:sSub>
                                  <m:sSubPr>
                                    <m:ctrlPr>
                                      <a:rPr lang="en-US" sz="2400" i="1" smtClean="0">
                                        <a:solidFill>
                                          <a:schemeClr val="tx1"/>
                                        </a:solidFill>
                                        <a:latin typeface="Cambria Math" panose="02040503050406030204" pitchFamily="18" charset="0"/>
                                      </a:rPr>
                                    </m:ctrlPr>
                                  </m:sSubPr>
                                  <m:e>
                                    <m:r>
                                      <a:rPr lang="en-US" sz="2400" b="0" i="1" smtClean="0">
                                        <a:solidFill>
                                          <a:schemeClr val="tx1"/>
                                        </a:solidFill>
                                        <a:latin typeface="Cambria Math" panose="02040503050406030204" pitchFamily="18" charset="0"/>
                                      </a:rPr>
                                      <m:t>𝑖</m:t>
                                    </m:r>
                                  </m:e>
                                  <m:sub>
                                    <m:r>
                                      <a:rPr lang="en-US" sz="2400" i="1">
                                        <a:solidFill>
                                          <a:schemeClr val="tx1"/>
                                        </a:solidFill>
                                        <a:latin typeface="Cambria Math" panose="02040503050406030204" pitchFamily="18" charset="0"/>
                                      </a:rPr>
                                      <m:t>𝑏</m:t>
                                    </m:r>
                                    <m:r>
                                      <a:rPr lang="en-US" sz="2400" i="1">
                                        <a:solidFill>
                                          <a:schemeClr val="tx1"/>
                                        </a:solidFill>
                                        <a:latin typeface="Cambria Math" panose="02040503050406030204" pitchFamily="18" charset="0"/>
                                      </a:rPr>
                                      <m:t>𝜆</m:t>
                                    </m:r>
                                  </m:sub>
                                </m:sSub>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sym typeface="Symbol"/>
                                  </a:rPr>
                                  <m:t></m:t>
                                </m:r>
                                <m:r>
                                  <a:rPr lang="en-US" sz="2400" i="1">
                                    <a:solidFill>
                                      <a:schemeClr val="tx1"/>
                                    </a:solidFill>
                                    <a:latin typeface="Cambria Math" panose="02040503050406030204" pitchFamily="18" charset="0"/>
                                  </a:rPr>
                                  <m:t>, </m:t>
                                </m:r>
                                <m:r>
                                  <a:rPr lang="en-US" sz="2400" i="1">
                                    <a:solidFill>
                                      <a:schemeClr val="tx1"/>
                                    </a:solidFill>
                                    <a:latin typeface="Cambria Math" panose="02040503050406030204" pitchFamily="18" charset="0"/>
                                  </a:rPr>
                                  <m:t>𝑇</m:t>
                                </m:r>
                                <m:r>
                                  <a:rPr lang="en-US" sz="2400" i="1">
                                    <a:solidFill>
                                      <a:schemeClr val="tx1"/>
                                    </a:solidFill>
                                    <a:latin typeface="Cambria Math" panose="02040503050406030204" pitchFamily="18" charset="0"/>
                                  </a:rPr>
                                  <m:t>)=</m:t>
                                </m:r>
                                <m:f>
                                  <m:fPr>
                                    <m:ctrlPr>
                                      <a:rPr lang="en-US" sz="2400" i="1">
                                        <a:solidFill>
                                          <a:schemeClr val="tx1"/>
                                        </a:solidFill>
                                        <a:latin typeface="Cambria Math" panose="02040503050406030204" pitchFamily="18" charset="0"/>
                                      </a:rPr>
                                    </m:ctrlPr>
                                  </m:fPr>
                                  <m:num>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𝐶</m:t>
                                        </m:r>
                                      </m:e>
                                      <m:sub>
                                        <m:r>
                                          <a:rPr lang="en-US" sz="2400" i="1">
                                            <a:solidFill>
                                              <a:schemeClr val="tx1"/>
                                            </a:solidFill>
                                            <a:latin typeface="Cambria Math" panose="02040503050406030204" pitchFamily="18" charset="0"/>
                                          </a:rPr>
                                          <m:t>1</m:t>
                                        </m:r>
                                      </m:sub>
                                    </m:sSub>
                                  </m:num>
                                  <m:den>
                                    <m:sSup>
                                      <m:sSupPr>
                                        <m:ctrlPr>
                                          <a:rPr lang="en-US" sz="2400" i="1">
                                            <a:solidFill>
                                              <a:schemeClr val="tx1"/>
                                            </a:solidFill>
                                            <a:latin typeface="Cambria Math" panose="02040503050406030204" pitchFamily="18" charset="0"/>
                                          </a:rPr>
                                        </m:ctrlPr>
                                      </m:sSupPr>
                                      <m:e>
                                        <m:r>
                                          <a:rPr lang="en-US" sz="2400" i="1">
                                            <a:solidFill>
                                              <a:schemeClr val="tx1"/>
                                            </a:solidFill>
                                            <a:latin typeface="Cambria Math" panose="02040503050406030204" pitchFamily="18" charset="0"/>
                                          </a:rPr>
                                          <m:t>𝜆</m:t>
                                        </m:r>
                                      </m:e>
                                      <m:sup>
                                        <m:r>
                                          <a:rPr lang="en-US" sz="2400" i="1">
                                            <a:solidFill>
                                              <a:schemeClr val="tx1"/>
                                            </a:solidFill>
                                            <a:latin typeface="Cambria Math" panose="02040503050406030204" pitchFamily="18" charset="0"/>
                                          </a:rPr>
                                          <m:t>5</m:t>
                                        </m:r>
                                      </m:sup>
                                    </m:sSup>
                                    <m:d>
                                      <m:dPr>
                                        <m:ctrlPr>
                                          <a:rPr lang="en-US" sz="2400" i="1">
                                            <a:solidFill>
                                              <a:schemeClr val="tx1"/>
                                            </a:solidFill>
                                            <a:latin typeface="Cambria Math" panose="02040503050406030204" pitchFamily="18" charset="0"/>
                                          </a:rPr>
                                        </m:ctrlPr>
                                      </m:dPr>
                                      <m:e>
                                        <m:sSup>
                                          <m:sSupPr>
                                            <m:ctrlPr>
                                              <a:rPr lang="en-US" sz="2400" i="1">
                                                <a:solidFill>
                                                  <a:schemeClr val="tx1"/>
                                                </a:solidFill>
                                                <a:latin typeface="Cambria Math" panose="02040503050406030204" pitchFamily="18" charset="0"/>
                                              </a:rPr>
                                            </m:ctrlPr>
                                          </m:sSupPr>
                                          <m:e>
                                            <m:r>
                                              <a:rPr lang="en-US" sz="2400" i="1">
                                                <a:solidFill>
                                                  <a:schemeClr val="tx1"/>
                                                </a:solidFill>
                                                <a:latin typeface="Cambria Math" panose="02040503050406030204" pitchFamily="18" charset="0"/>
                                              </a:rPr>
                                              <m:t>𝑒</m:t>
                                            </m:r>
                                          </m:e>
                                          <m:sup>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𝐶</m:t>
                                                </m:r>
                                              </m:e>
                                              <m:sub>
                                                <m:r>
                                                  <a:rPr lang="en-US" sz="2400" i="1">
                                                    <a:solidFill>
                                                      <a:schemeClr val="tx1"/>
                                                    </a:solidFill>
                                                    <a:latin typeface="Cambria Math" panose="02040503050406030204" pitchFamily="18" charset="0"/>
                                                  </a:rPr>
                                                  <m:t>2</m:t>
                                                </m:r>
                                              </m:sub>
                                            </m:sSub>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𝜆</m:t>
                                            </m:r>
                                            <m:r>
                                              <a:rPr lang="en-US" sz="2400" i="1">
                                                <a:solidFill>
                                                  <a:schemeClr val="tx1"/>
                                                </a:solidFill>
                                                <a:latin typeface="Cambria Math" panose="02040503050406030204" pitchFamily="18" charset="0"/>
                                              </a:rPr>
                                              <m:t>𝑇</m:t>
                                            </m:r>
                                            <m:r>
                                              <a:rPr lang="en-US" sz="2400" i="1">
                                                <a:solidFill>
                                                  <a:schemeClr val="tx1"/>
                                                </a:solidFill>
                                                <a:latin typeface="Cambria Math" panose="02040503050406030204" pitchFamily="18" charset="0"/>
                                              </a:rPr>
                                              <m:t> </m:t>
                                            </m:r>
                                          </m:sup>
                                        </m:sSup>
                                        <m:r>
                                          <a:rPr lang="en-US" sz="2400" i="1">
                                            <a:solidFill>
                                              <a:schemeClr val="tx1"/>
                                            </a:solidFill>
                                            <a:latin typeface="Cambria Math" panose="02040503050406030204" pitchFamily="18" charset="0"/>
                                          </a:rPr>
                                          <m:t>−1</m:t>
                                        </m:r>
                                      </m:e>
                                    </m:d>
                                  </m:den>
                                </m:f>
                              </m:oMath>
                            </m:oMathPara>
                          </a14:m>
                          <a:endParaRPr lang="en-US" sz="2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2400" b="0" dirty="0" smtClean="0">
                              <a:solidFill>
                                <a:schemeClr val="tx1"/>
                              </a:solidFill>
                            </a:rPr>
                            <a:t>(1)</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5" name="Table 4"/>
              <p:cNvGraphicFramePr>
                <a:graphicFrameLocks noGrp="1"/>
              </p:cNvGraphicFramePr>
              <p:nvPr>
                <p:extLst>
                  <p:ext uri="{D42A27DB-BD31-4B8C-83A1-F6EECF244321}">
                    <p14:modId xmlns:p14="http://schemas.microsoft.com/office/powerpoint/2010/main" val="317881031"/>
                  </p:ext>
                </p:extLst>
              </p:nvPr>
            </p:nvGraphicFramePr>
            <p:xfrm>
              <a:off x="457200" y="3124200"/>
              <a:ext cx="8229600" cy="838391"/>
            </p:xfrm>
            <a:graphic>
              <a:graphicData uri="http://schemas.openxmlformats.org/drawingml/2006/table">
                <a:tbl>
                  <a:tblPr firstRow="1" bandRow="1">
                    <a:tableStyleId>{5C22544A-7EE6-4342-B048-85BDC9FD1C3A}</a:tableStyleId>
                  </a:tblPr>
                  <a:tblGrid>
                    <a:gridCol w="990600"/>
                    <a:gridCol w="6019800"/>
                    <a:gridCol w="1219200"/>
                  </a:tblGrid>
                  <a:tr h="838391">
                    <a:tc>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5"/>
                          <a:stretch>
                            <a:fillRect l="-16515" r="-20263"/>
                          </a:stretch>
                        </a:blipFill>
                      </a:tcPr>
                    </a:tc>
                    <a:tc>
                      <a:txBody>
                        <a:bodyPr/>
                        <a:lstStyle/>
                        <a:p>
                          <a:pPr algn="ctr"/>
                          <a:r>
                            <a:rPr lang="en-US" sz="2400" b="0" dirty="0" smtClean="0">
                              <a:solidFill>
                                <a:schemeClr val="tx1"/>
                              </a:solidFill>
                            </a:rPr>
                            <a:t>(1)</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29343553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543300" y="3962400"/>
            <a:ext cx="2857500" cy="2522220"/>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sz="3200" dirty="0"/>
              <a:t>Fundamental Physics - II</a:t>
            </a:r>
          </a:p>
        </p:txBody>
      </p:sp>
      <p:sp>
        <p:nvSpPr>
          <p:cNvPr id="3" name="Content Placeholder 2"/>
          <p:cNvSpPr>
            <a:spLocks noGrp="1"/>
          </p:cNvSpPr>
          <p:nvPr>
            <p:ph idx="1"/>
          </p:nvPr>
        </p:nvSpPr>
        <p:spPr>
          <a:xfrm>
            <a:off x="481914" y="1143000"/>
            <a:ext cx="8229600" cy="2893315"/>
          </a:xfrm>
        </p:spPr>
        <p:txBody>
          <a:bodyPr/>
          <a:lstStyle/>
          <a:p>
            <a:r>
              <a:rPr lang="en-US" sz="2400" dirty="0" smtClean="0"/>
              <a:t>The intensity distribution is expressed in units of </a:t>
            </a:r>
            <a:r>
              <a:rPr lang="en-US" sz="2400" dirty="0"/>
              <a:t>W/m</a:t>
            </a:r>
            <a:r>
              <a:rPr lang="en-US" sz="2400" baseline="30000" dirty="0"/>
              <a:t>2</a:t>
            </a:r>
            <a:r>
              <a:rPr lang="en-US" sz="2400" dirty="0"/>
              <a:t>-sr-</a:t>
            </a:r>
            <a:r>
              <a:rPr lang="en-US" sz="2400" dirty="0">
                <a:sym typeface="Symbol"/>
              </a:rPr>
              <a:t></a:t>
            </a:r>
            <a:r>
              <a:rPr lang="en-US" sz="2400" dirty="0" smtClean="0"/>
              <a:t>m which is a power per area, per unit wavelength, per solid angle.</a:t>
            </a:r>
          </a:p>
          <a:p>
            <a:r>
              <a:rPr lang="en-US" sz="2400" dirty="0" smtClean="0"/>
              <a:t>A </a:t>
            </a:r>
            <a:r>
              <a:rPr lang="en-US" sz="2400" dirty="0"/>
              <a:t>solid angle Ω equals 4π </a:t>
            </a:r>
            <a:r>
              <a:rPr lang="en-US" sz="2400" dirty="0" smtClean="0"/>
              <a:t>times the area subtended by a spherical cap at a given distance divided by the entire area of the sphere at that distance. </a:t>
            </a:r>
            <a:endParaRPr lang="en-US" dirty="0"/>
          </a:p>
          <a:p>
            <a:r>
              <a:rPr lang="en-US" sz="2400" dirty="0" smtClean="0"/>
              <a:t>The </a:t>
            </a:r>
            <a:r>
              <a:rPr lang="en-US" sz="2400" dirty="0"/>
              <a:t>entire sphere has a solid angle of </a:t>
            </a:r>
            <a:r>
              <a:rPr lang="en-US" sz="2400" dirty="0" smtClean="0"/>
              <a:t>4π sr</a:t>
            </a:r>
            <a:r>
              <a:rPr lang="en-US" sz="2400" dirty="0"/>
              <a:t>.</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57600" y="4036314"/>
            <a:ext cx="2577694" cy="2448305"/>
          </a:xfrm>
          <a:prstGeom prst="rect">
            <a:avLst/>
          </a:prstGeom>
        </p:spPr>
      </p:pic>
      <p:grpSp>
        <p:nvGrpSpPr>
          <p:cNvPr id="17" name="Group 16"/>
          <p:cNvGrpSpPr/>
          <p:nvPr/>
        </p:nvGrpSpPr>
        <p:grpSpPr>
          <a:xfrm>
            <a:off x="4114800" y="4546710"/>
            <a:ext cx="2057396" cy="1012111"/>
            <a:chOff x="4114800" y="4546710"/>
            <a:chExt cx="2057396" cy="1012111"/>
          </a:xfrm>
        </p:grpSpPr>
        <p:sp>
          <p:nvSpPr>
            <p:cNvPr id="5" name="TextBox 4"/>
            <p:cNvSpPr txBox="1"/>
            <p:nvPr/>
          </p:nvSpPr>
          <p:spPr>
            <a:xfrm>
              <a:off x="4114800" y="4546710"/>
              <a:ext cx="381000" cy="369332"/>
            </a:xfrm>
            <a:prstGeom prst="rect">
              <a:avLst/>
            </a:prstGeom>
            <a:noFill/>
          </p:spPr>
          <p:txBody>
            <a:bodyPr wrap="square" rtlCol="0">
              <a:spAutoFit/>
            </a:bodyPr>
            <a:lstStyle/>
            <a:p>
              <a:r>
                <a:rPr lang="en-US" dirty="0" smtClean="0"/>
                <a:t>A</a:t>
              </a:r>
              <a:endParaRPr lang="en-US" dirty="0"/>
            </a:p>
          </p:txBody>
        </p:sp>
        <p:sp>
          <p:nvSpPr>
            <p:cNvPr id="7" name="TextBox 6"/>
            <p:cNvSpPr txBox="1"/>
            <p:nvPr/>
          </p:nvSpPr>
          <p:spPr>
            <a:xfrm>
              <a:off x="5410198" y="5189489"/>
              <a:ext cx="304800" cy="369332"/>
            </a:xfrm>
            <a:prstGeom prst="rect">
              <a:avLst/>
            </a:prstGeom>
            <a:noFill/>
          </p:spPr>
          <p:txBody>
            <a:bodyPr wrap="square" rtlCol="0">
              <a:spAutoFit/>
            </a:bodyPr>
            <a:lstStyle/>
            <a:p>
              <a:r>
                <a:rPr lang="en-US" dirty="0" smtClean="0"/>
                <a:t>R</a:t>
              </a:r>
              <a:endParaRPr lang="en-US" dirty="0"/>
            </a:p>
          </p:txBody>
        </p:sp>
        <p:cxnSp>
          <p:nvCxnSpPr>
            <p:cNvPr id="9" name="Straight Arrow Connector 8"/>
            <p:cNvCxnSpPr/>
            <p:nvPr/>
          </p:nvCxnSpPr>
          <p:spPr>
            <a:xfrm>
              <a:off x="4953000" y="5244939"/>
              <a:ext cx="1219196" cy="0"/>
            </a:xfrm>
            <a:prstGeom prst="straightConnector1">
              <a:avLst/>
            </a:prstGeom>
            <a:ln>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14" name="TextBox 13"/>
              <p:cNvSpPr txBox="1"/>
              <p:nvPr/>
            </p:nvSpPr>
            <p:spPr>
              <a:xfrm>
                <a:off x="857250" y="4221394"/>
                <a:ext cx="2743200" cy="369332"/>
              </a:xfrm>
              <a:prstGeom prst="rect">
                <a:avLst/>
              </a:prstGeom>
              <a:noFill/>
            </p:spPr>
            <p:txBody>
              <a:bodyPr wrap="square" rtlCol="0">
                <a:spAutoFit/>
              </a:bodyPr>
              <a:lstStyle/>
              <a:p>
                <a14:m>
                  <m:oMath xmlns:m="http://schemas.openxmlformats.org/officeDocument/2006/math">
                    <m:r>
                      <m:rPr>
                        <m:sty m:val="p"/>
                      </m:rPr>
                      <a:rPr lang="el-GR" i="1" smtClean="0">
                        <a:latin typeface="Cambria Math" panose="02040503050406030204" pitchFamily="18" charset="0"/>
                        <a:ea typeface="Cambria Math" panose="02040503050406030204" pitchFamily="18" charset="0"/>
                      </a:rPr>
                      <m:t>Ω</m:t>
                    </m:r>
                    <m:r>
                      <a:rPr lang="en-US" i="1" smtClean="0">
                        <a:latin typeface="Cambria Math" panose="02040503050406030204" pitchFamily="18" charset="0"/>
                      </a:rPr>
                      <m:t>=</m:t>
                    </m:r>
                    <m:r>
                      <a:rPr lang="en-US" b="0" i="1" smtClean="0">
                        <a:latin typeface="Cambria Math" panose="02040503050406030204" pitchFamily="18" charset="0"/>
                      </a:rPr>
                      <m:t>𝐴</m:t>
                    </m:r>
                    <m:r>
                      <a:rPr lang="en-US" b="0" i="1" smtClean="0">
                        <a:latin typeface="Cambria Math" panose="02040503050406030204" pitchFamily="18" charset="0"/>
                      </a:rPr>
                      <m:t>/</m:t>
                    </m:r>
                    <m:sSup>
                      <m:sSupPr>
                        <m:ctrlPr>
                          <a:rPr lang="en-US" i="1" smtClean="0">
                            <a:latin typeface="Cambria Math" panose="02040503050406030204" pitchFamily="18" charset="0"/>
                          </a:rPr>
                        </m:ctrlPr>
                      </m:sSupPr>
                      <m:e>
                        <m:r>
                          <a:rPr lang="en-US" b="0" i="1" smtClean="0">
                            <a:latin typeface="Cambria Math" panose="02040503050406030204" pitchFamily="18" charset="0"/>
                          </a:rPr>
                          <m:t>4</m:t>
                        </m:r>
                        <m:r>
                          <a:rPr lang="en-US" b="0" i="1" smtClean="0">
                            <a:latin typeface="Cambria Math" panose="02040503050406030204" pitchFamily="18" charset="0"/>
                            <a:ea typeface="Cambria Math" panose="02040503050406030204" pitchFamily="18" charset="0"/>
                          </a:rPr>
                          <m:t>𝜋</m:t>
                        </m:r>
                        <m:r>
                          <a:rPr lang="en-US" i="1">
                            <a:latin typeface="Cambria Math" panose="02040503050406030204" pitchFamily="18" charset="0"/>
                          </a:rPr>
                          <m:t>𝑅</m:t>
                        </m:r>
                      </m:e>
                      <m:sup>
                        <m:r>
                          <a:rPr lang="en-US" i="1" smtClean="0">
                            <a:latin typeface="Cambria Math" panose="02040503050406030204" pitchFamily="18" charset="0"/>
                          </a:rPr>
                          <m:t>2</m:t>
                        </m:r>
                      </m:sup>
                    </m:sSup>
                    <m:r>
                      <a:rPr lang="en-US" i="1" smtClean="0">
                        <a:latin typeface="Cambria Math" panose="02040503050406030204" pitchFamily="18" charset="0"/>
                        <a:ea typeface="Cambria Math" panose="02040503050406030204" pitchFamily="18" charset="0"/>
                      </a:rPr>
                      <m:t>∙</m:t>
                    </m:r>
                  </m:oMath>
                </a14:m>
                <a:r>
                  <a:rPr lang="en-US" dirty="0"/>
                  <a:t> </a:t>
                </a:r>
                <a14:m>
                  <m:oMath xmlns:m="http://schemas.openxmlformats.org/officeDocument/2006/math">
                    <m:r>
                      <a:rPr lang="en-US" i="1">
                        <a:latin typeface="Cambria Math" panose="02040503050406030204" pitchFamily="18" charset="0"/>
                      </a:rPr>
                      <m:t>4</m:t>
                    </m:r>
                    <m:r>
                      <a:rPr lang="en-US" i="1">
                        <a:latin typeface="Cambria Math" panose="02040503050406030204" pitchFamily="18" charset="0"/>
                        <a:ea typeface="Cambria Math" panose="02040503050406030204" pitchFamily="18" charset="0"/>
                      </a:rPr>
                      <m:t>𝜋</m:t>
                    </m:r>
                    <m:r>
                      <a:rPr lang="en-US" b="0" i="1" smtClean="0">
                        <a:latin typeface="Cambria Math" panose="02040503050406030204" pitchFamily="18" charset="0"/>
                        <a:ea typeface="Cambria Math" panose="02040503050406030204" pitchFamily="18" charset="0"/>
                      </a:rPr>
                      <m:t>=</m:t>
                    </m:r>
                    <m:r>
                      <a:rPr lang="en-US" i="1">
                        <a:latin typeface="Cambria Math" panose="02040503050406030204" pitchFamily="18" charset="0"/>
                      </a:rPr>
                      <m:t>𝐴</m:t>
                    </m:r>
                    <m:r>
                      <a:rPr lang="en-US" i="1">
                        <a:latin typeface="Cambria Math" panose="02040503050406030204" pitchFamily="18" charset="0"/>
                      </a:rPr>
                      <m:t>/</m:t>
                    </m:r>
                    <m:sSup>
                      <m:sSupPr>
                        <m:ctrlPr>
                          <a:rPr lang="en-US" i="1">
                            <a:latin typeface="Cambria Math" panose="02040503050406030204" pitchFamily="18" charset="0"/>
                          </a:rPr>
                        </m:ctrlPr>
                      </m:sSupPr>
                      <m:e>
                        <m:r>
                          <a:rPr lang="en-US" i="1">
                            <a:latin typeface="Cambria Math" panose="02040503050406030204" pitchFamily="18" charset="0"/>
                          </a:rPr>
                          <m:t>𝑅</m:t>
                        </m:r>
                      </m:e>
                      <m:sup>
                        <m:r>
                          <a:rPr lang="en-US" i="1">
                            <a:latin typeface="Cambria Math" panose="02040503050406030204" pitchFamily="18" charset="0"/>
                          </a:rPr>
                          <m:t>2</m:t>
                        </m:r>
                      </m:sup>
                    </m:sSup>
                  </m:oMath>
                </a14:m>
                <a:endParaRPr lang="en-US" dirty="0"/>
              </a:p>
            </p:txBody>
          </p:sp>
        </mc:Choice>
        <mc:Fallback xmlns="">
          <p:sp>
            <p:nvSpPr>
              <p:cNvPr id="14" name="TextBox 13"/>
              <p:cNvSpPr txBox="1">
                <a:spLocks noRot="1" noChangeAspect="1" noMove="1" noResize="1" noEditPoints="1" noAdjustHandles="1" noChangeArrowheads="1" noChangeShapeType="1" noTextEdit="1"/>
              </p:cNvSpPr>
              <p:nvPr/>
            </p:nvSpPr>
            <p:spPr>
              <a:xfrm>
                <a:off x="857250" y="4221394"/>
                <a:ext cx="2743200" cy="369332"/>
              </a:xfrm>
              <a:prstGeom prst="rect">
                <a:avLst/>
              </a:prstGeom>
              <a:blipFill rotWithShape="0">
                <a:blip r:embed="rId4"/>
                <a:stretch>
                  <a:fillRect b="-13115"/>
                </a:stretch>
              </a:blipFill>
            </p:spPr>
            <p:txBody>
              <a:bodyPr/>
              <a:lstStyle/>
              <a:p>
                <a:r>
                  <a:rPr lang="en-US">
                    <a:noFill/>
                  </a:rPr>
                  <a:t> </a:t>
                </a:r>
              </a:p>
            </p:txBody>
          </p:sp>
        </mc:Fallback>
      </mc:AlternateContent>
    </p:spTree>
    <p:extLst>
      <p:ext uri="{BB962C8B-B14F-4D97-AF65-F5344CB8AC3E}">
        <p14:creationId xmlns:p14="http://schemas.microsoft.com/office/powerpoint/2010/main" val="147769408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http://upload.wikimedia.org/wikipedia/commons/thumb/c/cc/Spectrum.svg/320px-Spectrum.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33773" y="818562"/>
            <a:ext cx="1295399" cy="494237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733773" y="830346"/>
            <a:ext cx="1295399" cy="4942377"/>
          </a:xfrm>
          <a:prstGeom prst="rect">
            <a:avLst/>
          </a:prstGeom>
          <a:solidFill>
            <a:schemeClr val="bg1">
              <a:lumMod val="9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9" name="Chart 8"/>
          <p:cNvGraphicFramePr>
            <a:graphicFrameLocks noGrp="1"/>
          </p:cNvGraphicFramePr>
          <p:nvPr>
            <p:extLst>
              <p:ext uri="{D42A27DB-BD31-4B8C-83A1-F6EECF244321}">
                <p14:modId xmlns:p14="http://schemas.microsoft.com/office/powerpoint/2010/main" val="378074842"/>
              </p:ext>
            </p:extLst>
          </p:nvPr>
        </p:nvGraphicFramePr>
        <p:xfrm>
          <a:off x="241300" y="283633"/>
          <a:ext cx="8661400" cy="629073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3897775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381000" y="846138"/>
                <a:ext cx="8229600" cy="6328335"/>
              </a:xfrm>
            </p:spPr>
            <p:txBody>
              <a:bodyPr/>
              <a:lstStyle/>
              <a:p>
                <a:pPr marL="0" indent="0">
                  <a:buNone/>
                </a:pPr>
                <a:r>
                  <a:rPr lang="en-US" sz="2800" dirty="0" smtClean="0">
                    <a:latin typeface="+mn-lt"/>
                  </a:rPr>
                  <a:t>The Planck function has the following three properties:</a:t>
                </a:r>
              </a:p>
              <a:p>
                <a:pPr marL="514350" indent="-514350">
                  <a:buFont typeface="+mj-lt"/>
                  <a:buAutoNum type="arabicPeriod"/>
                </a:pPr>
                <a:r>
                  <a:rPr lang="en-US" sz="2700" dirty="0" smtClean="0"/>
                  <a:t>The radiant intensity increases with increasing temperature at all wavelengths and for all temperatures (i.e. </a:t>
                </a:r>
                <a14:m>
                  <m:oMath xmlns:m="http://schemas.openxmlformats.org/officeDocument/2006/math">
                    <m:f>
                      <m:fPr>
                        <m:type m:val="lin"/>
                        <m:ctrlPr>
                          <a:rPr lang="en-US" sz="2700" i="1" smtClean="0">
                            <a:latin typeface="Cambria Math" panose="02040503050406030204" pitchFamily="18" charset="0"/>
                          </a:rPr>
                        </m:ctrlPr>
                      </m:fPr>
                      <m:num>
                        <m:r>
                          <a:rPr lang="en-US" sz="2700" b="0" i="1" smtClean="0">
                            <a:latin typeface="Cambria Math" panose="02040503050406030204" pitchFamily="18" charset="0"/>
                          </a:rPr>
                          <m:t>𝑑</m:t>
                        </m:r>
                        <m:sSub>
                          <m:sSubPr>
                            <m:ctrlPr>
                              <a:rPr lang="en-US" sz="2700" b="0" i="1" smtClean="0">
                                <a:latin typeface="Cambria Math" panose="02040503050406030204" pitchFamily="18" charset="0"/>
                              </a:rPr>
                            </m:ctrlPr>
                          </m:sSubPr>
                          <m:e>
                            <m:r>
                              <a:rPr lang="en-US" sz="2700" i="1">
                                <a:latin typeface="Cambria Math" panose="02040503050406030204" pitchFamily="18" charset="0"/>
                              </a:rPr>
                              <m:t>𝑖</m:t>
                            </m:r>
                          </m:e>
                          <m:sub>
                            <m:r>
                              <a:rPr lang="en-US" sz="2700" b="0" i="1" smtClean="0">
                                <a:latin typeface="Cambria Math" panose="02040503050406030204" pitchFamily="18" charset="0"/>
                              </a:rPr>
                              <m:t>𝑏</m:t>
                            </m:r>
                            <m:r>
                              <a:rPr lang="en-US" sz="2700" b="0" i="1" smtClean="0">
                                <a:latin typeface="Cambria Math" panose="02040503050406030204" pitchFamily="18" charset="0"/>
                              </a:rPr>
                              <m:t>,</m:t>
                            </m:r>
                            <m:r>
                              <a:rPr lang="en-US" sz="2700" b="0" i="1" smtClean="0">
                                <a:latin typeface="Cambria Math" panose="02040503050406030204" pitchFamily="18" charset="0"/>
                                <a:ea typeface="Cambria Math" panose="02040503050406030204" pitchFamily="18" charset="0"/>
                              </a:rPr>
                              <m:t>𝜆</m:t>
                            </m:r>
                          </m:sub>
                        </m:sSub>
                      </m:num>
                      <m:den>
                        <m:r>
                          <a:rPr lang="en-US" sz="2700" b="0" i="1" smtClean="0">
                            <a:latin typeface="Cambria Math" panose="02040503050406030204" pitchFamily="18" charset="0"/>
                          </a:rPr>
                          <m:t>𝑑𝑇</m:t>
                        </m:r>
                      </m:den>
                    </m:f>
                    <m:r>
                      <a:rPr lang="en-US" sz="2700" b="0" i="0" smtClean="0">
                        <a:latin typeface="Cambria Math" panose="02040503050406030204" pitchFamily="18" charset="0"/>
                      </a:rPr>
                      <m:t> </m:t>
                    </m:r>
                  </m:oMath>
                </a14:m>
                <a:r>
                  <a:rPr lang="en-US" sz="2700" b="0" dirty="0" smtClean="0"/>
                  <a:t>is always greater than zero</a:t>
                </a:r>
                <a:r>
                  <a:rPr lang="en-US" sz="2700" b="0" dirty="0" smtClean="0"/>
                  <a:t>).</a:t>
                </a:r>
                <a:endParaRPr lang="en-US" sz="2700" b="0" dirty="0" smtClean="0"/>
              </a:p>
              <a:p>
                <a:pPr marL="514350" indent="-514350">
                  <a:buFont typeface="+mj-lt"/>
                  <a:buAutoNum type="arabicPeriod"/>
                </a:pPr>
                <a:r>
                  <a:rPr lang="en-US" sz="2700" dirty="0" smtClean="0"/>
                  <a:t>For any given temperature, the radiant intensity reaches a maximum at a specific wavelength and there are two wavelengths where the radiant intensity is equal for intensities less than the maximum.</a:t>
                </a:r>
              </a:p>
              <a:p>
                <a:pPr marL="514350" indent="-514350">
                  <a:buFont typeface="+mj-lt"/>
                  <a:buAutoNum type="arabicPeriod"/>
                </a:pPr>
                <a:r>
                  <a:rPr lang="en-US" sz="2700" dirty="0" smtClean="0"/>
                  <a:t>The wavelength at the maximum radiant intensity decreases as the temperature increases (Wien’s displacement law).</a:t>
                </a:r>
              </a:p>
              <a:p>
                <a:endParaRPr lang="en-US" dirty="0">
                  <a:latin typeface="+mn-lt"/>
                </a:endParaRPr>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381000" y="846138"/>
                <a:ext cx="8229600" cy="6328335"/>
              </a:xfrm>
              <a:blipFill rotWithShape="0">
                <a:blip r:embed="rId3"/>
                <a:stretch>
                  <a:fillRect l="-1556" t="-963"/>
                </a:stretch>
              </a:blipFill>
            </p:spPr>
            <p:txBody>
              <a:bodyPr/>
              <a:lstStyle/>
              <a:p>
                <a:r>
                  <a:rPr lang="en-US">
                    <a:noFill/>
                  </a:rPr>
                  <a:t> </a:t>
                </a:r>
              </a:p>
            </p:txBody>
          </p:sp>
        </mc:Fallback>
      </mc:AlternateContent>
      <p:sp>
        <p:nvSpPr>
          <p:cNvPr id="4" name="Title 1"/>
          <p:cNvSpPr>
            <a:spLocks noGrp="1"/>
          </p:cNvSpPr>
          <p:nvPr>
            <p:ph type="title"/>
          </p:nvPr>
        </p:nvSpPr>
        <p:spPr>
          <a:xfrm>
            <a:off x="457201" y="274638"/>
            <a:ext cx="8229600" cy="1143000"/>
          </a:xfrm>
        </p:spPr>
        <p:txBody>
          <a:bodyPr>
            <a:normAutofit/>
          </a:bodyPr>
          <a:lstStyle/>
          <a:p>
            <a:r>
              <a:rPr lang="en-US" sz="3200" dirty="0" smtClean="0"/>
              <a:t>Planck Function Properties</a:t>
            </a:r>
            <a:endParaRPr lang="en-US" sz="3200" dirty="0"/>
          </a:p>
        </p:txBody>
      </p:sp>
    </p:spTree>
    <p:extLst>
      <p:ext uri="{BB962C8B-B14F-4D97-AF65-F5344CB8AC3E}">
        <p14:creationId xmlns:p14="http://schemas.microsoft.com/office/powerpoint/2010/main" val="426731211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Wien’s Law</a:t>
            </a:r>
            <a:endParaRPr lang="en-US" sz="3200" dirty="0"/>
          </a:p>
        </p:txBody>
      </p:sp>
      <p:sp>
        <p:nvSpPr>
          <p:cNvPr id="3" name="Content Placeholder 2"/>
          <p:cNvSpPr>
            <a:spLocks noGrp="1"/>
          </p:cNvSpPr>
          <p:nvPr>
            <p:ph idx="1"/>
          </p:nvPr>
        </p:nvSpPr>
        <p:spPr>
          <a:xfrm>
            <a:off x="457200" y="1219200"/>
            <a:ext cx="8229600" cy="2477601"/>
          </a:xfrm>
        </p:spPr>
        <p:txBody>
          <a:bodyPr/>
          <a:lstStyle/>
          <a:p>
            <a:r>
              <a:rPr lang="en-US" sz="2400" dirty="0" smtClean="0"/>
              <a:t>Peak monochromatic emissive power occurs at a wavelength dependent on the temperature</a:t>
            </a:r>
          </a:p>
          <a:p>
            <a:r>
              <a:rPr lang="en-US" sz="2400" dirty="0" smtClean="0"/>
              <a:t>The peak wavelength can be found by differentiating Planck’s law with respect to wavelength</a:t>
            </a:r>
          </a:p>
          <a:p>
            <a:r>
              <a:rPr lang="en-US" sz="2400" dirty="0" smtClean="0"/>
              <a:t>The peak wavelength occurs where:</a:t>
            </a:r>
          </a:p>
          <a:p>
            <a:endParaRPr lang="en-US" dirty="0" smtClean="0"/>
          </a:p>
        </p:txBody>
      </p:sp>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ext uri="{D42A27DB-BD31-4B8C-83A1-F6EECF244321}">
                    <p14:modId xmlns:p14="http://schemas.microsoft.com/office/powerpoint/2010/main" val="2242935600"/>
                  </p:ext>
                </p:extLst>
              </p:nvPr>
            </p:nvGraphicFramePr>
            <p:xfrm>
              <a:off x="457200" y="3273137"/>
              <a:ext cx="8229600" cy="579120"/>
            </p:xfrm>
            <a:graphic>
              <a:graphicData uri="http://schemas.openxmlformats.org/drawingml/2006/table">
                <a:tbl>
                  <a:tblPr firstRow="1" bandRow="1">
                    <a:tableStyleId>{5C22544A-7EE6-4342-B048-85BDC9FD1C3A}</a:tableStyleId>
                  </a:tblPr>
                  <a:tblGrid>
                    <a:gridCol w="990600"/>
                    <a:gridCol w="6019800"/>
                    <a:gridCol w="1219200"/>
                  </a:tblGrid>
                  <a:tr h="370840">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indent="0" algn="ctr">
                            <a:buNone/>
                          </a:pPr>
                          <a14:m>
                            <m:oMathPara xmlns:m="http://schemas.openxmlformats.org/officeDocument/2006/math">
                              <m:oMathParaPr>
                                <m:jc m:val="centerGroup"/>
                              </m:oMathParaPr>
                              <m:oMath xmlns:m="http://schemas.openxmlformats.org/officeDocument/2006/math">
                                <m:sSub>
                                  <m:sSubPr>
                                    <m:ctrlPr>
                                      <a:rPr lang="en-US" sz="3200" i="1" smtClean="0">
                                        <a:solidFill>
                                          <a:schemeClr val="tx1"/>
                                        </a:solidFill>
                                        <a:latin typeface="Cambria Math" panose="02040503050406030204" pitchFamily="18" charset="0"/>
                                        <a:ea typeface="Cambria Math" panose="02040503050406030204" pitchFamily="18" charset="0"/>
                                      </a:rPr>
                                    </m:ctrlPr>
                                  </m:sSubPr>
                                  <m:e>
                                    <m:r>
                                      <a:rPr lang="en-US" sz="3200" i="1">
                                        <a:solidFill>
                                          <a:schemeClr val="tx1"/>
                                        </a:solidFill>
                                        <a:latin typeface="Cambria Math" panose="02040503050406030204" pitchFamily="18" charset="0"/>
                                        <a:ea typeface="Cambria Math" panose="02040503050406030204" pitchFamily="18" charset="0"/>
                                      </a:rPr>
                                      <m:t>𝜆</m:t>
                                    </m:r>
                                    <m:r>
                                      <m:rPr>
                                        <m:nor/>
                                      </m:rPr>
                                      <a:rPr lang="en-US" sz="3200">
                                        <a:solidFill>
                                          <a:schemeClr val="tx1"/>
                                        </a:solidFill>
                                      </a:rPr>
                                      <m:t> </m:t>
                                    </m:r>
                                  </m:e>
                                  <m:sub>
                                    <m:r>
                                      <a:rPr lang="en-US" sz="3200" i="1">
                                        <a:solidFill>
                                          <a:schemeClr val="tx1"/>
                                        </a:solidFill>
                                        <a:latin typeface="Cambria Math" panose="02040503050406030204" pitchFamily="18" charset="0"/>
                                        <a:ea typeface="Cambria Math" panose="02040503050406030204" pitchFamily="18" charset="0"/>
                                      </a:rPr>
                                      <m:t>𝑚𝑎𝑥</m:t>
                                    </m:r>
                                  </m:sub>
                                </m:sSub>
                                <m:r>
                                  <a:rPr lang="en-US" sz="3200" b="0" i="1" smtClean="0">
                                    <a:solidFill>
                                      <a:schemeClr val="tx1"/>
                                    </a:solidFill>
                                    <a:latin typeface="Cambria Math" panose="02040503050406030204" pitchFamily="18" charset="0"/>
                                    <a:ea typeface="Cambria Math" panose="02040503050406030204" pitchFamily="18" charset="0"/>
                                  </a:rPr>
                                  <m:t>𝑇</m:t>
                                </m:r>
                                <m:r>
                                  <a:rPr lang="en-US" sz="3200" b="0" i="1" smtClean="0">
                                    <a:solidFill>
                                      <a:schemeClr val="tx1"/>
                                    </a:solidFill>
                                    <a:latin typeface="Cambria Math" panose="02040503050406030204" pitchFamily="18" charset="0"/>
                                    <a:ea typeface="Cambria Math" panose="02040503050406030204" pitchFamily="18" charset="0"/>
                                  </a:rPr>
                                  <m:t>=</m:t>
                                </m:r>
                                <m:sSub>
                                  <m:sSubPr>
                                    <m:ctrlPr>
                                      <a:rPr lang="en-US" sz="3200" b="0" i="1" smtClean="0">
                                        <a:solidFill>
                                          <a:schemeClr val="tx1"/>
                                        </a:solidFill>
                                        <a:latin typeface="Cambria Math" panose="02040503050406030204" pitchFamily="18" charset="0"/>
                                        <a:ea typeface="Cambria Math" panose="02040503050406030204" pitchFamily="18" charset="0"/>
                                      </a:rPr>
                                    </m:ctrlPr>
                                  </m:sSubPr>
                                  <m:e>
                                    <m:r>
                                      <a:rPr lang="en-US" sz="3200" i="1">
                                        <a:solidFill>
                                          <a:schemeClr val="tx1"/>
                                        </a:solidFill>
                                        <a:latin typeface="Cambria Math" panose="02040503050406030204" pitchFamily="18" charset="0"/>
                                        <a:ea typeface="Cambria Math" panose="02040503050406030204" pitchFamily="18" charset="0"/>
                                      </a:rPr>
                                      <m:t>𝐶</m:t>
                                    </m:r>
                                    <m:r>
                                      <m:rPr>
                                        <m:nor/>
                                      </m:rPr>
                                      <a:rPr lang="en-US" sz="3200">
                                        <a:solidFill>
                                          <a:schemeClr val="tx1"/>
                                        </a:solidFill>
                                      </a:rPr>
                                      <m:t> </m:t>
                                    </m:r>
                                  </m:e>
                                  <m:sub>
                                    <m:r>
                                      <a:rPr lang="en-US" sz="3200" b="0" i="1" smtClean="0">
                                        <a:solidFill>
                                          <a:schemeClr val="tx1"/>
                                        </a:solidFill>
                                        <a:latin typeface="Cambria Math" panose="02040503050406030204" pitchFamily="18" charset="0"/>
                                        <a:ea typeface="Cambria Math" panose="02040503050406030204" pitchFamily="18" charset="0"/>
                                      </a:rPr>
                                      <m:t>3</m:t>
                                    </m:r>
                                  </m:sub>
                                </m:sSub>
                                <m:r>
                                  <a:rPr lang="en-US" sz="3200" b="0" i="1" smtClean="0">
                                    <a:solidFill>
                                      <a:schemeClr val="tx1"/>
                                    </a:solidFill>
                                    <a:latin typeface="Cambria Math" panose="02040503050406030204" pitchFamily="18" charset="0"/>
                                    <a:ea typeface="Cambria Math" panose="02040503050406030204" pitchFamily="18" charset="0"/>
                                  </a:rPr>
                                  <m:t>=2897.77</m:t>
                                </m:r>
                                <m:r>
                                  <m:rPr>
                                    <m:nor/>
                                  </m:rPr>
                                  <a:rPr lang="en-US" sz="3200" smtClean="0">
                                    <a:solidFill>
                                      <a:schemeClr val="tx1"/>
                                    </a:solidFill>
                                  </a:rPr>
                                  <m:t> </m:t>
                                </m:r>
                                <m:r>
                                  <m:rPr>
                                    <m:nor/>
                                  </m:rPr>
                                  <a:rPr lang="en-US" sz="3200" b="0" smtClean="0">
                                    <a:solidFill>
                                      <a:schemeClr val="tx1"/>
                                    </a:solidFill>
                                    <a:sym typeface="Symbol" panose="05050102010706020507" pitchFamily="18" charset="2"/>
                                  </a:rPr>
                                  <m:t></m:t>
                                </m:r>
                                <m:r>
                                  <m:rPr>
                                    <m:nor/>
                                  </m:rPr>
                                  <a:rPr lang="en-US" sz="3200" b="0" smtClean="0">
                                    <a:solidFill>
                                      <a:schemeClr val="tx1"/>
                                    </a:solidFill>
                                    <a:sym typeface="Symbol" panose="05050102010706020507" pitchFamily="18" charset="2"/>
                                  </a:rPr>
                                  <m:t>m</m:t>
                                </m:r>
                                <m:r>
                                  <m:rPr>
                                    <m:nor/>
                                  </m:rPr>
                                  <a:rPr lang="en-US" sz="3200" b="0" smtClean="0">
                                    <a:solidFill>
                                      <a:schemeClr val="tx1"/>
                                    </a:solidFill>
                                    <a:sym typeface="Symbol" panose="05050102010706020507" pitchFamily="18" charset="2"/>
                                  </a:rPr>
                                  <m:t>−</m:t>
                                </m:r>
                                <m:r>
                                  <m:rPr>
                                    <m:nor/>
                                  </m:rPr>
                                  <a:rPr lang="en-US" sz="3200" b="0" smtClean="0">
                                    <a:solidFill>
                                      <a:schemeClr val="tx1"/>
                                    </a:solidFill>
                                    <a:sym typeface="Symbol" panose="05050102010706020507" pitchFamily="18" charset="2"/>
                                  </a:rPr>
                                  <m:t>K</m:t>
                                </m:r>
                              </m:oMath>
                            </m:oMathPara>
                          </a14:m>
                          <a:endParaRPr lang="en-US" sz="32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3200" b="0" dirty="0" smtClean="0">
                              <a:solidFill>
                                <a:schemeClr val="tx1"/>
                              </a:solidFill>
                            </a:rPr>
                            <a:t>(2)</a:t>
                          </a:r>
                          <a:endParaRPr lang="en-US" sz="32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4" name="Table 3"/>
              <p:cNvGraphicFramePr>
                <a:graphicFrameLocks noGrp="1"/>
              </p:cNvGraphicFramePr>
              <p:nvPr>
                <p:extLst>
                  <p:ext uri="{D42A27DB-BD31-4B8C-83A1-F6EECF244321}">
                    <p14:modId xmlns:p14="http://schemas.microsoft.com/office/powerpoint/2010/main" val="2242935600"/>
                  </p:ext>
                </p:extLst>
              </p:nvPr>
            </p:nvGraphicFramePr>
            <p:xfrm>
              <a:off x="457200" y="3273137"/>
              <a:ext cx="8229600" cy="579120"/>
            </p:xfrm>
            <a:graphic>
              <a:graphicData uri="http://schemas.openxmlformats.org/drawingml/2006/table">
                <a:tbl>
                  <a:tblPr firstRow="1" bandRow="1">
                    <a:tableStyleId>{5C22544A-7EE6-4342-B048-85BDC9FD1C3A}</a:tableStyleId>
                  </a:tblPr>
                  <a:tblGrid>
                    <a:gridCol w="990600"/>
                    <a:gridCol w="6019800"/>
                    <a:gridCol w="1219200"/>
                  </a:tblGrid>
                  <a:tr h="579120">
                    <a:tc>
                      <a:txBody>
                        <a:bodyPr/>
                        <a:lstStyle/>
                        <a:p>
                          <a:endParaRPr lang="en-US"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3"/>
                          <a:stretch>
                            <a:fillRect l="-16515" t="-12500" r="-20263" b="-34375"/>
                          </a:stretch>
                        </a:blipFill>
                      </a:tcPr>
                    </a:tc>
                    <a:tc>
                      <a:txBody>
                        <a:bodyPr/>
                        <a:lstStyle/>
                        <a:p>
                          <a:pPr algn="ctr"/>
                          <a:r>
                            <a:rPr lang="en-US" sz="3200" b="0" dirty="0" smtClean="0">
                              <a:solidFill>
                                <a:schemeClr val="tx1"/>
                              </a:solidFill>
                            </a:rPr>
                            <a:t>(2)</a:t>
                          </a:r>
                          <a:endParaRPr lang="en-US" sz="32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391790457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hart 5"/>
          <p:cNvGraphicFramePr>
            <a:graphicFrameLocks noGrp="1"/>
          </p:cNvGraphicFramePr>
          <p:nvPr>
            <p:extLst/>
          </p:nvPr>
        </p:nvGraphicFramePr>
        <p:xfrm>
          <a:off x="457200" y="1143000"/>
          <a:ext cx="8442207" cy="5423370"/>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1"/>
          <p:cNvSpPr>
            <a:spLocks noGrp="1"/>
          </p:cNvSpPr>
          <p:nvPr>
            <p:ph type="title"/>
          </p:nvPr>
        </p:nvSpPr>
        <p:spPr>
          <a:xfrm>
            <a:off x="457200" y="274638"/>
            <a:ext cx="8229600" cy="1143000"/>
          </a:xfrm>
        </p:spPr>
        <p:txBody>
          <a:bodyPr>
            <a:normAutofit/>
          </a:bodyPr>
          <a:lstStyle/>
          <a:p>
            <a:r>
              <a:rPr lang="en-US" sz="3000" dirty="0" smtClean="0"/>
              <a:t>Wien’s Law Peak Intensity and Wavelength</a:t>
            </a:r>
            <a:endParaRPr lang="en-US" sz="3000" dirty="0"/>
          </a:p>
        </p:txBody>
      </p:sp>
    </p:spTree>
    <p:extLst>
      <p:ext uri="{BB962C8B-B14F-4D97-AF65-F5344CB8AC3E}">
        <p14:creationId xmlns:p14="http://schemas.microsoft.com/office/powerpoint/2010/main" val="363327357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Example 1 - I</a:t>
            </a:r>
            <a:endParaRPr lang="en-US" sz="3200" dirty="0"/>
          </a:p>
        </p:txBody>
      </p:sp>
      <p:sp>
        <p:nvSpPr>
          <p:cNvPr id="3" name="Content Placeholder 2"/>
          <p:cNvSpPr>
            <a:spLocks noGrp="1"/>
          </p:cNvSpPr>
          <p:nvPr>
            <p:ph idx="1"/>
          </p:nvPr>
        </p:nvSpPr>
        <p:spPr>
          <a:xfrm>
            <a:off x="457200" y="1219200"/>
            <a:ext cx="8229600" cy="1354217"/>
          </a:xfrm>
        </p:spPr>
        <p:txBody>
          <a:bodyPr/>
          <a:lstStyle/>
          <a:p>
            <a:pPr marL="0" indent="0">
              <a:buNone/>
            </a:pPr>
            <a:r>
              <a:rPr lang="en-US" sz="2400" dirty="0" smtClean="0"/>
              <a:t>E1:What is the emitted spectral intensity for a blackbody at 3000</a:t>
            </a:r>
            <a:r>
              <a:rPr lang="en-US" sz="2400" dirty="0"/>
              <a:t> </a:t>
            </a:r>
            <a:r>
              <a:rPr lang="en-US" sz="2400" dirty="0" smtClean="0"/>
              <a:t>K and at a wavelength of 0.5 </a:t>
            </a:r>
            <a:r>
              <a:rPr lang="en-US" sz="2400" dirty="0" smtClean="0">
                <a:sym typeface="Symbol" panose="05050102010706020507" pitchFamily="18" charset="2"/>
              </a:rPr>
              <a:t></a:t>
            </a:r>
            <a:r>
              <a:rPr lang="en-US" sz="2400" dirty="0" smtClean="0"/>
              <a:t>m?</a:t>
            </a:r>
          </a:p>
          <a:p>
            <a:endParaRPr lang="en-US" sz="2400" dirty="0"/>
          </a:p>
        </p:txBody>
      </p:sp>
    </p:spTree>
    <p:extLst>
      <p:ext uri="{BB962C8B-B14F-4D97-AF65-F5344CB8AC3E}">
        <p14:creationId xmlns:p14="http://schemas.microsoft.com/office/powerpoint/2010/main" val="124122854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1 - II</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229600" cy="4917180"/>
              </a:xfrm>
            </p:spPr>
            <p:txBody>
              <a:bodyPr/>
              <a:lstStyle/>
              <a:p>
                <a:pPr marL="0" indent="0">
                  <a:buNone/>
                </a:pPr>
                <a:r>
                  <a:rPr lang="en-US" sz="2400" dirty="0" smtClean="0"/>
                  <a:t>A1: The spectral intensity is calculated from the Planck Equation (Equation 1) using routine </a:t>
                </a:r>
                <a:r>
                  <a:rPr lang="en-US" sz="2400" dirty="0"/>
                  <a:t>bb_ibl from the </a:t>
                </a:r>
                <a:r>
                  <a:rPr lang="en-US" sz="2400" dirty="0" smtClean="0"/>
                  <a:t>Excel® </a:t>
                </a:r>
                <a:r>
                  <a:rPr lang="en-US" sz="2400" dirty="0"/>
                  <a:t>library and is</a:t>
                </a:r>
                <a:r>
                  <a:rPr lang="en-US" sz="2400" dirty="0" smtClean="0"/>
                  <a:t>:</a:t>
                </a:r>
              </a:p>
              <a:p>
                <a:pPr marL="0" indent="0" fontAlgn="t">
                  <a:buNone/>
                  <a:tabLst>
                    <a:tab pos="2057400" algn="l"/>
                  </a:tabLst>
                </a:pPr>
                <a14:m>
                  <m:oMathPara xmlns:m="http://schemas.openxmlformats.org/officeDocument/2006/math">
                    <m:oMathParaPr>
                      <m:jc m:val="centerGroup"/>
                    </m:oMathParaPr>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𝑖</m:t>
                          </m:r>
                        </m:e>
                        <m:sub>
                          <m:r>
                            <a:rPr lang="en-US" sz="2400" i="1">
                              <a:latin typeface="Cambria Math" panose="02040503050406030204" pitchFamily="18" charset="0"/>
                            </a:rPr>
                            <m:t>𝑏</m:t>
                          </m:r>
                          <m:r>
                            <a:rPr lang="en-US" sz="2400" i="1">
                              <a:latin typeface="Cambria Math" panose="02040503050406030204" pitchFamily="18" charset="0"/>
                            </a:rPr>
                            <m:t>𝜆</m:t>
                          </m:r>
                        </m:sub>
                      </m:sSub>
                      <m:d>
                        <m:dPr>
                          <m:ctrlPr>
                            <a:rPr lang="en-US" sz="2400" b="1" i="1">
                              <a:latin typeface="Cambria Math" panose="02040503050406030204" pitchFamily="18" charset="0"/>
                            </a:rPr>
                          </m:ctrlPr>
                        </m:dPr>
                        <m:e>
                          <m:r>
                            <a:rPr lang="en-US" sz="2400" i="1">
                              <a:latin typeface="Cambria Math" panose="02040503050406030204" pitchFamily="18" charset="0"/>
                            </a:rPr>
                            <m:t>𝜆</m:t>
                          </m:r>
                          <m:r>
                            <a:rPr lang="en-US" sz="2400" b="0" i="1" smtClean="0">
                              <a:latin typeface="Cambria Math" panose="02040503050406030204" pitchFamily="18" charset="0"/>
                            </a:rPr>
                            <m:t>,</m:t>
                          </m:r>
                          <m:r>
                            <a:rPr lang="en-US" sz="2400" b="0" i="1" smtClean="0">
                              <a:latin typeface="Cambria Math" panose="02040503050406030204" pitchFamily="18" charset="0"/>
                            </a:rPr>
                            <m:t>𝑇</m:t>
                          </m:r>
                        </m:e>
                      </m:d>
                      <m:r>
                        <a:rPr lang="en-US" sz="2400" b="1" i="1">
                          <a:latin typeface="Cambria Math" panose="02040503050406030204" pitchFamily="18" charset="0"/>
                        </a:rPr>
                        <m:t>=</m:t>
                      </m:r>
                      <m:f>
                        <m:fPr>
                          <m:ctrlPr>
                            <a:rPr lang="en-US" sz="2400" b="1" i="1">
                              <a:latin typeface="Cambria Math" panose="02040503050406030204" pitchFamily="18" charset="0"/>
                            </a:rPr>
                          </m:ctrlPr>
                        </m:fPr>
                        <m:num>
                          <m:sSub>
                            <m:sSubPr>
                              <m:ctrlPr>
                                <a:rPr lang="en-US" sz="2400" b="1" i="1">
                                  <a:latin typeface="Cambria Math" panose="02040503050406030204" pitchFamily="18" charset="0"/>
                                </a:rPr>
                              </m:ctrlPr>
                            </m:sSubPr>
                            <m:e>
                              <m:r>
                                <a:rPr lang="en-US" sz="2400" b="1" i="1">
                                  <a:latin typeface="Cambria Math" panose="02040503050406030204" pitchFamily="18" charset="0"/>
                                </a:rPr>
                                <m:t>𝐶</m:t>
                              </m:r>
                            </m:e>
                            <m:sub>
                              <m:r>
                                <a:rPr lang="en-US" sz="2400" b="1" i="1">
                                  <a:latin typeface="Cambria Math" panose="02040503050406030204" pitchFamily="18" charset="0"/>
                                </a:rPr>
                                <m:t>1</m:t>
                              </m:r>
                            </m:sub>
                          </m:sSub>
                        </m:num>
                        <m:den>
                          <m:sSup>
                            <m:sSupPr>
                              <m:ctrlPr>
                                <a:rPr lang="en-US" sz="2400" b="1" i="1">
                                  <a:latin typeface="Cambria Math" panose="02040503050406030204" pitchFamily="18" charset="0"/>
                                </a:rPr>
                              </m:ctrlPr>
                            </m:sSupPr>
                            <m:e>
                              <m:r>
                                <a:rPr lang="en-US" sz="2400" b="1" i="1">
                                  <a:latin typeface="Cambria Math" panose="02040503050406030204" pitchFamily="18" charset="0"/>
                                </a:rPr>
                                <m:t>𝜆</m:t>
                              </m:r>
                            </m:e>
                            <m:sup>
                              <m:r>
                                <a:rPr lang="en-US" sz="2400" b="1" i="1">
                                  <a:latin typeface="Cambria Math" panose="02040503050406030204" pitchFamily="18" charset="0"/>
                                </a:rPr>
                                <m:t>5</m:t>
                              </m:r>
                            </m:sup>
                          </m:sSup>
                          <m:d>
                            <m:dPr>
                              <m:ctrlPr>
                                <a:rPr lang="en-US" sz="2400" b="1" i="1">
                                  <a:latin typeface="Cambria Math" panose="02040503050406030204" pitchFamily="18" charset="0"/>
                                </a:rPr>
                              </m:ctrlPr>
                            </m:dPr>
                            <m:e>
                              <m:sSup>
                                <m:sSupPr>
                                  <m:ctrlPr>
                                    <a:rPr lang="en-US" sz="2400" b="1" i="1">
                                      <a:latin typeface="Cambria Math" panose="02040503050406030204" pitchFamily="18" charset="0"/>
                                    </a:rPr>
                                  </m:ctrlPr>
                                </m:sSupPr>
                                <m:e>
                                  <m:r>
                                    <a:rPr lang="en-US" sz="2400" b="1" i="1">
                                      <a:latin typeface="Cambria Math" panose="02040503050406030204" pitchFamily="18" charset="0"/>
                                    </a:rPr>
                                    <m:t>𝑒</m:t>
                                  </m:r>
                                </m:e>
                                <m:sup>
                                  <m:sSub>
                                    <m:sSubPr>
                                      <m:ctrlPr>
                                        <a:rPr lang="en-US" sz="2400" b="1" i="1">
                                          <a:latin typeface="Cambria Math" panose="02040503050406030204" pitchFamily="18" charset="0"/>
                                        </a:rPr>
                                      </m:ctrlPr>
                                    </m:sSubPr>
                                    <m:e>
                                      <m:r>
                                        <a:rPr lang="en-US" sz="2400" b="1" i="1">
                                          <a:latin typeface="Cambria Math" panose="02040503050406030204" pitchFamily="18" charset="0"/>
                                        </a:rPr>
                                        <m:t>𝐶</m:t>
                                      </m:r>
                                    </m:e>
                                    <m:sub>
                                      <m:r>
                                        <a:rPr lang="en-US" sz="2400" b="1" i="1">
                                          <a:latin typeface="Cambria Math" panose="02040503050406030204" pitchFamily="18" charset="0"/>
                                        </a:rPr>
                                        <m:t>2/</m:t>
                                      </m:r>
                                      <m:r>
                                        <a:rPr lang="en-US" sz="2400" b="1" i="1">
                                          <a:latin typeface="Cambria Math" panose="02040503050406030204" pitchFamily="18" charset="0"/>
                                        </a:rPr>
                                        <m:t>𝜆</m:t>
                                      </m:r>
                                      <m:r>
                                        <a:rPr lang="en-US" sz="2400" b="1" i="1">
                                          <a:latin typeface="Cambria Math" panose="02040503050406030204" pitchFamily="18" charset="0"/>
                                        </a:rPr>
                                        <m:t>𝑇</m:t>
                                      </m:r>
                                    </m:sub>
                                  </m:sSub>
                                </m:sup>
                              </m:sSup>
                              <m:r>
                                <a:rPr lang="en-US" sz="2400" b="1" i="1">
                                  <a:latin typeface="Cambria Math" panose="02040503050406030204" pitchFamily="18" charset="0"/>
                                </a:rPr>
                                <m:t>−1</m:t>
                              </m:r>
                            </m:e>
                          </m:d>
                        </m:den>
                      </m:f>
                      <m:r>
                        <a:rPr lang="en-US" sz="2400" b="1" i="1">
                          <a:latin typeface="Cambria Math" panose="02040503050406030204" pitchFamily="18" charset="0"/>
                        </a:rPr>
                        <m:t>=</m:t>
                      </m:r>
                      <m:f>
                        <m:fPr>
                          <m:ctrlPr>
                            <a:rPr lang="en-US" sz="2400" b="1" i="1">
                              <a:latin typeface="Cambria Math" panose="02040503050406030204" pitchFamily="18" charset="0"/>
                            </a:rPr>
                          </m:ctrlPr>
                        </m:fPr>
                        <m:num>
                          <m:r>
                            <a:rPr lang="en-US" sz="2400" b="1" i="1">
                              <a:latin typeface="Cambria Math" panose="02040503050406030204" pitchFamily="18" charset="0"/>
                            </a:rPr>
                            <m:t>1.191043 × </m:t>
                          </m:r>
                          <m:sSup>
                            <m:sSupPr>
                              <m:ctrlPr>
                                <a:rPr lang="en-US" sz="2400" b="1" i="1">
                                  <a:latin typeface="Cambria Math" panose="02040503050406030204" pitchFamily="18" charset="0"/>
                                </a:rPr>
                              </m:ctrlPr>
                            </m:sSupPr>
                            <m:e>
                              <m:r>
                                <a:rPr lang="en-US" sz="2400" b="1" i="1">
                                  <a:latin typeface="Cambria Math" panose="02040503050406030204" pitchFamily="18" charset="0"/>
                                </a:rPr>
                                <m:t>10</m:t>
                              </m:r>
                            </m:e>
                            <m:sup>
                              <m:r>
                                <a:rPr lang="en-US" sz="2400" b="1" i="1">
                                  <a:latin typeface="Cambria Math" panose="02040503050406030204" pitchFamily="18" charset="0"/>
                                </a:rPr>
                                <m:t>8</m:t>
                              </m:r>
                            </m:sup>
                          </m:sSup>
                          <m:r>
                            <a:rPr lang="en-US" sz="2400" b="1" i="1">
                              <a:latin typeface="Cambria Math" panose="02040503050406030204" pitchFamily="18" charset="0"/>
                            </a:rPr>
                            <m:t> </m:t>
                          </m:r>
                        </m:num>
                        <m:den>
                          <m:sSup>
                            <m:sSupPr>
                              <m:ctrlPr>
                                <a:rPr lang="en-US" sz="2400" b="1" i="1">
                                  <a:latin typeface="Cambria Math" panose="02040503050406030204" pitchFamily="18" charset="0"/>
                                </a:rPr>
                              </m:ctrlPr>
                            </m:sSupPr>
                            <m:e>
                              <m:r>
                                <a:rPr lang="en-US" sz="2400" b="1" i="1">
                                  <a:latin typeface="Cambria Math" panose="02040503050406030204" pitchFamily="18" charset="0"/>
                                </a:rPr>
                                <m:t>0.5</m:t>
                              </m:r>
                            </m:e>
                            <m:sup>
                              <m:r>
                                <a:rPr lang="en-US" sz="2400" b="1" i="1">
                                  <a:latin typeface="Cambria Math" panose="02040503050406030204" pitchFamily="18" charset="0"/>
                                </a:rPr>
                                <m:t>5</m:t>
                              </m:r>
                            </m:sup>
                          </m:sSup>
                          <m:d>
                            <m:dPr>
                              <m:ctrlPr>
                                <a:rPr lang="en-US" sz="2400" b="1" i="1">
                                  <a:latin typeface="Cambria Math" panose="02040503050406030204" pitchFamily="18" charset="0"/>
                                </a:rPr>
                              </m:ctrlPr>
                            </m:dPr>
                            <m:e>
                              <m:sSup>
                                <m:sSupPr>
                                  <m:ctrlPr>
                                    <a:rPr lang="en-US" sz="2400" b="1" i="1">
                                      <a:latin typeface="Cambria Math" panose="02040503050406030204" pitchFamily="18" charset="0"/>
                                    </a:rPr>
                                  </m:ctrlPr>
                                </m:sSupPr>
                                <m:e>
                                  <m:r>
                                    <a:rPr lang="en-US" sz="2400" b="1" i="1">
                                      <a:latin typeface="Cambria Math" panose="02040503050406030204" pitchFamily="18" charset="0"/>
                                    </a:rPr>
                                    <m:t>𝑒</m:t>
                                  </m:r>
                                </m:e>
                                <m:sup>
                                  <m:r>
                                    <a:rPr lang="en-US" sz="2400" b="1" i="1">
                                      <a:latin typeface="Cambria Math" panose="02040503050406030204" pitchFamily="18" charset="0"/>
                                    </a:rPr>
                                    <m:t>14,387.75/0.5·3000</m:t>
                                  </m:r>
                                </m:sup>
                              </m:sSup>
                              <m:r>
                                <a:rPr lang="en-US" sz="2400" b="1" i="1">
                                  <a:latin typeface="Cambria Math" panose="02040503050406030204" pitchFamily="18" charset="0"/>
                                </a:rPr>
                                <m:t>−1</m:t>
                              </m:r>
                            </m:e>
                          </m:d>
                        </m:den>
                      </m:f>
                    </m:oMath>
                  </m:oMathPara>
                </a14:m>
                <a:endParaRPr lang="en-US" sz="2400" dirty="0"/>
              </a:p>
              <a:p>
                <a:pPr marL="0" indent="0" fontAlgn="t">
                  <a:buNone/>
                  <a:tabLst>
                    <a:tab pos="2057400" algn="l"/>
                  </a:tabLst>
                </a:pPr>
                <a:r>
                  <a:rPr lang="en-US" sz="2400" dirty="0" smtClean="0"/>
                  <a:t>	</a:t>
                </a:r>
                <a14:m>
                  <m:oMath xmlns:m="http://schemas.openxmlformats.org/officeDocument/2006/math">
                    <m:r>
                      <a:rPr lang="en-US" sz="2400" i="1">
                        <a:latin typeface="Cambria Math" panose="02040503050406030204" pitchFamily="18" charset="0"/>
                      </a:rPr>
                      <m:t>=2.60×</m:t>
                    </m:r>
                    <m:sSup>
                      <m:sSupPr>
                        <m:ctrlPr>
                          <a:rPr lang="en-US" sz="2400" i="1">
                            <a:latin typeface="Cambria Math" panose="02040503050406030204" pitchFamily="18" charset="0"/>
                          </a:rPr>
                        </m:ctrlPr>
                      </m:sSupPr>
                      <m:e>
                        <m:r>
                          <a:rPr lang="en-US" sz="2400" i="1">
                            <a:latin typeface="Cambria Math" panose="02040503050406030204" pitchFamily="18" charset="0"/>
                          </a:rPr>
                          <m:t>10</m:t>
                        </m:r>
                      </m:e>
                      <m:sup>
                        <m:r>
                          <a:rPr lang="en-US" sz="2400" i="1">
                            <a:latin typeface="Cambria Math" panose="02040503050406030204" pitchFamily="18" charset="0"/>
                          </a:rPr>
                          <m:t>5</m:t>
                        </m:r>
                      </m:sup>
                    </m:sSup>
                    <m:r>
                      <a:rPr lang="en-US" sz="2400" b="0" i="0" smtClean="0">
                        <a:latin typeface="Cambria Math" panose="02040503050406030204" pitchFamily="18" charset="0"/>
                      </a:rPr>
                      <m:t> </m:t>
                    </m:r>
                  </m:oMath>
                </a14:m>
                <a:r>
                  <a:rPr lang="en-US" sz="2400" dirty="0" smtClean="0"/>
                  <a:t>W/m</a:t>
                </a:r>
                <a:r>
                  <a:rPr lang="en-US" sz="2400" baseline="30000" dirty="0" smtClean="0"/>
                  <a:t>2</a:t>
                </a:r>
                <a:r>
                  <a:rPr lang="en-US" sz="2400" dirty="0" smtClean="0"/>
                  <a:t>-sr-</a:t>
                </a:r>
                <a:r>
                  <a:rPr lang="en-US" sz="2400" dirty="0">
                    <a:sym typeface="Symbol" panose="05050102010706020507" pitchFamily="18" charset="2"/>
                  </a:rPr>
                  <a:t></a:t>
                </a:r>
                <a:r>
                  <a:rPr lang="en-US" sz="2400" dirty="0"/>
                  <a:t>m</a:t>
                </a:r>
              </a:p>
              <a:p>
                <a:pPr marL="0" indent="0">
                  <a:buNone/>
                </a:pPr>
                <a:endParaRPr lang="en-US" dirty="0"/>
              </a:p>
              <a:p>
                <a:endParaRPr lang="en-US" dirty="0"/>
              </a:p>
              <a:p>
                <a:endParaRPr lang="en-US" dirty="0"/>
              </a:p>
              <a:p>
                <a:endParaRPr lang="en-US" dirty="0"/>
              </a:p>
              <a:p>
                <a:pPr marL="0" indent="0">
                  <a:buNone/>
                </a:pPr>
                <a:endParaRPr lang="en-US" dirty="0"/>
              </a:p>
              <a:p>
                <a:endParaRPr lang="en-US" dirty="0"/>
              </a:p>
              <a:p>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229600" cy="4917180"/>
              </a:xfrm>
              <a:blipFill rotWithShape="0">
                <a:blip r:embed="rId3"/>
                <a:stretch>
                  <a:fillRect l="-1111" t="-993"/>
                </a:stretch>
              </a:blipFill>
            </p:spPr>
            <p:txBody>
              <a:bodyPr/>
              <a:lstStyle/>
              <a:p>
                <a:r>
                  <a:rPr lang="en-US">
                    <a:noFill/>
                  </a:rPr>
                  <a:t> </a:t>
                </a:r>
              </a:p>
            </p:txBody>
          </p:sp>
        </mc:Fallback>
      </mc:AlternateContent>
      <p:graphicFrame>
        <p:nvGraphicFramePr>
          <p:cNvPr id="4" name="Table 3"/>
          <p:cNvGraphicFramePr>
            <a:graphicFrameLocks noGrp="1"/>
          </p:cNvGraphicFramePr>
          <p:nvPr>
            <p:extLst>
              <p:ext uri="{D42A27DB-BD31-4B8C-83A1-F6EECF244321}">
                <p14:modId xmlns:p14="http://schemas.microsoft.com/office/powerpoint/2010/main" val="516103066"/>
              </p:ext>
            </p:extLst>
          </p:nvPr>
        </p:nvGraphicFramePr>
        <p:xfrm>
          <a:off x="279400" y="4861295"/>
          <a:ext cx="8521699" cy="985217"/>
        </p:xfrm>
        <a:graphic>
          <a:graphicData uri="http://schemas.openxmlformats.org/drawingml/2006/table">
            <a:tbl>
              <a:tblPr firstRow="1" bandRow="1">
                <a:tableStyleId>{5C22544A-7EE6-4342-B048-85BDC9FD1C3A}</a:tableStyleId>
              </a:tblPr>
              <a:tblGrid>
                <a:gridCol w="6728287"/>
                <a:gridCol w="1793412"/>
              </a:tblGrid>
              <a:tr h="619457">
                <a:tc>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dirty="0"/>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r h="325932">
                <a:tc>
                  <a:txBody>
                    <a:bodyPr/>
                    <a:lstStyle/>
                    <a:p>
                      <a:endParaRPr lang="en-US" dirty="0"/>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endParaRPr lang="en-US" dirty="0"/>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238828641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2 - I</a:t>
            </a:r>
            <a:endParaRPr lang="en-US" dirty="0"/>
          </a:p>
        </p:txBody>
      </p:sp>
      <p:sp>
        <p:nvSpPr>
          <p:cNvPr id="3" name="Content Placeholder 2"/>
          <p:cNvSpPr>
            <a:spLocks noGrp="1"/>
          </p:cNvSpPr>
          <p:nvPr>
            <p:ph idx="1"/>
          </p:nvPr>
        </p:nvSpPr>
        <p:spPr>
          <a:xfrm>
            <a:off x="457200" y="1600200"/>
            <a:ext cx="8229600" cy="1277273"/>
          </a:xfrm>
        </p:spPr>
        <p:txBody>
          <a:bodyPr/>
          <a:lstStyle/>
          <a:p>
            <a:pPr marL="0" indent="0">
              <a:buNone/>
            </a:pPr>
            <a:r>
              <a:rPr lang="en-US" sz="2400" dirty="0"/>
              <a:t>E2: What is emitted power across a 10 nm (0.01 </a:t>
            </a:r>
            <a:r>
              <a:rPr lang="en-US" sz="2400" dirty="0">
                <a:sym typeface="Symbol" panose="05050102010706020507" pitchFamily="18" charset="2"/>
              </a:rPr>
              <a:t></a:t>
            </a:r>
            <a:r>
              <a:rPr lang="en-US" sz="2400" dirty="0"/>
              <a:t>m) waveband centered at 0.5 </a:t>
            </a:r>
            <a:r>
              <a:rPr lang="en-US" sz="2400" dirty="0">
                <a:sym typeface="Symbol" panose="05050102010706020507" pitchFamily="18" charset="2"/>
              </a:rPr>
              <a:t></a:t>
            </a:r>
            <a:r>
              <a:rPr lang="en-US" sz="2400" dirty="0"/>
              <a:t>m and at 3,000 K?</a:t>
            </a:r>
          </a:p>
          <a:p>
            <a:endParaRPr lang="en-US" sz="2400" dirty="0" smtClean="0"/>
          </a:p>
        </p:txBody>
      </p:sp>
    </p:spTree>
    <p:extLst>
      <p:ext uri="{BB962C8B-B14F-4D97-AF65-F5344CB8AC3E}">
        <p14:creationId xmlns:p14="http://schemas.microsoft.com/office/powerpoint/2010/main" val="221411947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2 - </a:t>
            </a:r>
            <a:r>
              <a:rPr lang="en-US" dirty="0" smtClean="0"/>
              <a:t>II</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229600" cy="3512821"/>
              </a:xfrm>
            </p:spPr>
            <p:txBody>
              <a:bodyPr/>
              <a:lstStyle/>
              <a:p>
                <a:pPr marL="0" indent="0">
                  <a:buNone/>
                </a:pPr>
                <a:r>
                  <a:rPr lang="en-US" sz="2400" dirty="0" smtClean="0"/>
                  <a:t>A2: Since the bandwidth is small, one can evaluate the total power using the spectral intensity at the given wavelength calculated </a:t>
                </a:r>
                <a:r>
                  <a:rPr lang="en-US" sz="2400" dirty="0"/>
                  <a:t>using routine bb_ibl and then multiplied by the wavelength band</a:t>
                </a:r>
                <a:r>
                  <a:rPr lang="en-US" sz="2400" dirty="0" smtClean="0"/>
                  <a:t>:</a:t>
                </a:r>
              </a:p>
              <a:p>
                <a:pPr marL="0" indent="0" defTabSz="914400">
                  <a:spcAft>
                    <a:spcPts val="0"/>
                  </a:spcAft>
                  <a:buNone/>
                  <a:defRPr/>
                </a:pPr>
                <a14:m>
                  <m:oMathPara xmlns:m="http://schemas.openxmlformats.org/officeDocument/2006/math">
                    <m:oMathParaPr>
                      <m:jc m:val="centerGroup"/>
                    </m:oMathParaPr>
                    <m:oMath xmlns:m="http://schemas.openxmlformats.org/officeDocument/2006/math">
                      <m:sSub>
                        <m:sSubPr>
                          <m:ctrlPr>
                            <a:rPr lang="en-US" sz="2400" i="1" smtClean="0">
                              <a:latin typeface="Cambria Math" panose="02040503050406030204" pitchFamily="18" charset="0"/>
                            </a:rPr>
                          </m:ctrlPr>
                        </m:sSubPr>
                        <m:e>
                          <m:r>
                            <a:rPr lang="en-US" sz="2400" b="0" i="1" smtClean="0">
                              <a:latin typeface="Cambria Math" panose="02040503050406030204" pitchFamily="18" charset="0"/>
                            </a:rPr>
                            <m:t>𝐼</m:t>
                          </m:r>
                        </m:e>
                        <m:sub>
                          <m:r>
                            <a:rPr lang="en-US" sz="2400" i="1">
                              <a:latin typeface="Cambria Math" panose="02040503050406030204" pitchFamily="18" charset="0"/>
                            </a:rPr>
                            <m:t>𝑏</m:t>
                          </m:r>
                          <m:r>
                            <a:rPr lang="en-US" sz="2400" b="0" i="1" smtClean="0">
                              <a:latin typeface="Cambria Math" panose="02040503050406030204" pitchFamily="18" charset="0"/>
                            </a:rPr>
                            <m:t>,</m:t>
                          </m:r>
                          <m:r>
                            <a:rPr lang="en-US" sz="2400" i="1">
                              <a:latin typeface="Cambria Math" panose="02040503050406030204" pitchFamily="18" charset="0"/>
                            </a:rPr>
                            <m:t>𝜆</m:t>
                          </m:r>
                        </m:sub>
                      </m:sSub>
                      <m:d>
                        <m:dPr>
                          <m:ctrlPr>
                            <a:rPr lang="en-US" sz="2400" i="1">
                              <a:latin typeface="Cambria Math" panose="02040503050406030204" pitchFamily="18" charset="0"/>
                            </a:rPr>
                          </m:ctrlPr>
                        </m:dPr>
                        <m:e>
                          <m:sSub>
                            <m:sSubPr>
                              <m:ctrlPr>
                                <a:rPr lang="en-US" sz="2400" i="1" smtClean="0">
                                  <a:latin typeface="Cambria Math" panose="02040503050406030204" pitchFamily="18" charset="0"/>
                                </a:rPr>
                              </m:ctrlPr>
                            </m:sSubPr>
                            <m:e>
                              <m:r>
                                <a:rPr lang="en-US" sz="2400" i="1">
                                  <a:latin typeface="Cambria Math" panose="02040503050406030204" pitchFamily="18" charset="0"/>
                                  <a:sym typeface="Symbol" panose="05050102010706020507" pitchFamily="18" charset="2"/>
                                </a:rPr>
                                <m:t></m:t>
                              </m:r>
                            </m:e>
                            <m:sub>
                              <m:r>
                                <a:rPr lang="en-US" sz="2400" b="0" i="1" smtClean="0">
                                  <a:latin typeface="Cambria Math" panose="02040503050406030204" pitchFamily="18" charset="0"/>
                                </a:rPr>
                                <m:t>𝑙</m:t>
                              </m:r>
                            </m:sub>
                          </m:sSub>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sym typeface="Symbol" panose="05050102010706020507" pitchFamily="18" charset="2"/>
                                </a:rPr>
                                <m:t></m:t>
                              </m:r>
                            </m:e>
                            <m:sub>
                              <m:r>
                                <a:rPr lang="en-US" sz="2400" b="0" i="1" smtClean="0">
                                  <a:latin typeface="Cambria Math" panose="02040503050406030204" pitchFamily="18" charset="0"/>
                                </a:rPr>
                                <m:t>𝑢</m:t>
                              </m:r>
                            </m:sub>
                          </m:sSub>
                          <m:r>
                            <a:rPr lang="en-US" sz="2400" i="1">
                              <a:latin typeface="Cambria Math" panose="02040503050406030204" pitchFamily="18" charset="0"/>
                            </a:rPr>
                            <m:t>,</m:t>
                          </m:r>
                          <m:r>
                            <a:rPr lang="en-US" sz="2400" i="1">
                              <a:latin typeface="Cambria Math" panose="02040503050406030204" pitchFamily="18" charset="0"/>
                            </a:rPr>
                            <m:t>𝑇</m:t>
                          </m:r>
                        </m:e>
                      </m:d>
                      <m:r>
                        <a:rPr lang="en-US" sz="2400" i="1">
                          <a:latin typeface="Cambria Math" panose="02040503050406030204" pitchFamily="18" charset="0"/>
                          <a:ea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𝑖</m:t>
                          </m:r>
                        </m:e>
                        <m:sub>
                          <m:r>
                            <a:rPr lang="en-US" sz="2400" i="1">
                              <a:latin typeface="Cambria Math" panose="02040503050406030204" pitchFamily="18" charset="0"/>
                            </a:rPr>
                            <m:t>𝑏</m:t>
                          </m:r>
                          <m:r>
                            <a:rPr lang="en-US" sz="2400" b="0" i="1" smtClean="0">
                              <a:latin typeface="Cambria Math" panose="02040503050406030204" pitchFamily="18" charset="0"/>
                            </a:rPr>
                            <m:t>,</m:t>
                          </m:r>
                          <m:r>
                            <a:rPr lang="en-US" sz="2400" i="1">
                              <a:latin typeface="Cambria Math" panose="02040503050406030204" pitchFamily="18" charset="0"/>
                            </a:rPr>
                            <m:t>𝜆</m:t>
                          </m:r>
                        </m:sub>
                      </m:sSub>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panose="02040503050406030204" pitchFamily="18" charset="0"/>
                                  <a:sym typeface="Symbol" panose="05050102010706020507" pitchFamily="18" charset="2"/>
                                </a:rPr>
                                <m:t></m:t>
                              </m:r>
                            </m:e>
                            <m:sub>
                              <m:r>
                                <a:rPr lang="en-US" sz="2400" b="0" i="1" smtClean="0">
                                  <a:latin typeface="Cambria Math" panose="02040503050406030204" pitchFamily="18" charset="0"/>
                                </a:rPr>
                                <m:t>𝑙</m:t>
                              </m:r>
                            </m:sub>
                          </m:sSub>
                          <m:r>
                            <a:rPr lang="en-US" sz="2400" i="1">
                              <a:latin typeface="Cambria Math" panose="02040503050406030204" pitchFamily="18" charset="0"/>
                            </a:rPr>
                            <m:t>, </m:t>
                          </m:r>
                          <m:r>
                            <a:rPr lang="en-US" sz="2400" i="1">
                              <a:latin typeface="Cambria Math" panose="02040503050406030204" pitchFamily="18" charset="0"/>
                            </a:rPr>
                            <m:t>𝑇</m:t>
                          </m:r>
                        </m:e>
                      </m:d>
                      <m:r>
                        <a:rPr lang="en-US" sz="2400" i="1">
                          <a:latin typeface="Cambria Math" panose="02040503050406030204" pitchFamily="18" charset="0"/>
                          <a:ea typeface="Cambria Math" panose="02040503050406030204" pitchFamily="18" charset="0"/>
                        </a:rPr>
                        <m:t>∙∆</m:t>
                      </m:r>
                      <m:r>
                        <a:rPr lang="en-US" sz="2400" i="1">
                          <a:latin typeface="Cambria Math" panose="02040503050406030204" pitchFamily="18" charset="0"/>
                          <a:ea typeface="Cambria Math" panose="02040503050406030204" pitchFamily="18" charset="0"/>
                        </a:rPr>
                        <m:t>𝜆</m:t>
                      </m:r>
                    </m:oMath>
                  </m:oMathPara>
                </a14:m>
                <a:endParaRPr lang="en-US" sz="2400" i="1" dirty="0">
                  <a:latin typeface="Cambria Math" panose="02040503050406030204" pitchFamily="18" charset="0"/>
                  <a:ea typeface="Cambria Math" panose="02040503050406030204" pitchFamily="18" charset="0"/>
                </a:endParaRPr>
              </a:p>
              <a:p>
                <a:pPr marL="0" indent="0" defTabSz="914400">
                  <a:spcAft>
                    <a:spcPts val="0"/>
                  </a:spcAft>
                  <a:buNone/>
                  <a:defRPr/>
                </a:pPr>
                <a:r>
                  <a:rPr lang="en-US" sz="2400" i="1" dirty="0">
                    <a:latin typeface="Cambria Math" panose="02040503050406030204" pitchFamily="18" charset="0"/>
                  </a:rPr>
                  <a:t/>
                </a:r>
                <a:br>
                  <a:rPr lang="en-US" sz="2400" i="1" dirty="0">
                    <a:latin typeface="Cambria Math" panose="02040503050406030204" pitchFamily="18" charset="0"/>
                  </a:rPr>
                </a:br>
                <a14:m>
                  <m:oMath xmlns:m="http://schemas.openxmlformats.org/officeDocument/2006/math">
                    <m:r>
                      <a:rPr lang="en-US" sz="2400" i="1">
                        <a:latin typeface="Cambria Math" panose="02040503050406030204" pitchFamily="18" charset="0"/>
                      </a:rPr>
                      <m:t>=2.60× </m:t>
                    </m:r>
                    <m:sSup>
                      <m:sSupPr>
                        <m:ctrlPr>
                          <a:rPr lang="en-US" sz="2400" i="1">
                            <a:latin typeface="Cambria Math" panose="02040503050406030204" pitchFamily="18" charset="0"/>
                          </a:rPr>
                        </m:ctrlPr>
                      </m:sSupPr>
                      <m:e>
                        <m:r>
                          <a:rPr lang="en-US" sz="2400" i="1">
                            <a:latin typeface="Cambria Math" panose="02040503050406030204" pitchFamily="18" charset="0"/>
                          </a:rPr>
                          <m:t>10</m:t>
                        </m:r>
                      </m:e>
                      <m:sup>
                        <m:r>
                          <a:rPr lang="en-US" sz="2400" i="1">
                            <a:latin typeface="Cambria Math" panose="02040503050406030204" pitchFamily="18" charset="0"/>
                          </a:rPr>
                          <m:t>5</m:t>
                        </m:r>
                      </m:sup>
                    </m:sSup>
                  </m:oMath>
                </a14:m>
                <a:r>
                  <a:rPr lang="en-US" sz="2400" dirty="0"/>
                  <a:t> W/m</a:t>
                </a:r>
                <a:r>
                  <a:rPr lang="en-US" sz="2400" baseline="30000" dirty="0"/>
                  <a:t>2</a:t>
                </a:r>
                <a:r>
                  <a:rPr lang="en-US" sz="2400" dirty="0"/>
                  <a:t>-sr-</a:t>
                </a:r>
                <a:r>
                  <a:rPr lang="en-US" sz="2400" dirty="0">
                    <a:sym typeface="Symbol" panose="05050102010706020507" pitchFamily="18" charset="2"/>
                  </a:rPr>
                  <a:t>m</a:t>
                </a:r>
                <a14:m>
                  <m:oMath xmlns:m="http://schemas.openxmlformats.org/officeDocument/2006/math">
                    <m:r>
                      <a:rPr lang="en-US" sz="2400" i="1">
                        <a:latin typeface="Cambria Math" panose="02040503050406030204" pitchFamily="18" charset="0"/>
                        <a:ea typeface="Cambria Math" panose="02040503050406030204" pitchFamily="18" charset="0"/>
                      </a:rPr>
                      <m:t>∙</m:t>
                    </m:r>
                  </m:oMath>
                </a14:m>
                <a:r>
                  <a:rPr lang="en-US" sz="2400" dirty="0"/>
                  <a:t> 0.01 </a:t>
                </a:r>
                <a:r>
                  <a:rPr lang="en-US" sz="2400" dirty="0">
                    <a:sym typeface="Symbol" panose="05050102010706020507" pitchFamily="18" charset="2"/>
                  </a:rPr>
                  <a:t>m</a:t>
                </a:r>
                <a14:m>
                  <m:oMath xmlns:m="http://schemas.openxmlformats.org/officeDocument/2006/math">
                    <m:r>
                      <a:rPr lang="en-US" sz="2400" i="1">
                        <a:latin typeface="Cambria Math" panose="02040503050406030204" pitchFamily="18" charset="0"/>
                        <a:sym typeface="Symbol" panose="05050102010706020507" pitchFamily="18" charset="2"/>
                      </a:rPr>
                      <m:t> </m:t>
                    </m:r>
                  </m:oMath>
                </a14:m>
                <a:r>
                  <a:rPr lang="en-US" sz="2400" dirty="0"/>
                  <a:t>= </a:t>
                </a:r>
                <a14:m>
                  <m:oMath xmlns:m="http://schemas.openxmlformats.org/officeDocument/2006/math">
                    <m:r>
                      <a:rPr lang="en-US" sz="2400" i="1">
                        <a:latin typeface="Cambria Math" panose="02040503050406030204" pitchFamily="18" charset="0"/>
                      </a:rPr>
                      <m:t>2.60× </m:t>
                    </m:r>
                    <m:sSup>
                      <m:sSupPr>
                        <m:ctrlPr>
                          <a:rPr lang="en-US" sz="2400" i="1">
                            <a:latin typeface="Cambria Math" panose="02040503050406030204" pitchFamily="18" charset="0"/>
                          </a:rPr>
                        </m:ctrlPr>
                      </m:sSupPr>
                      <m:e>
                        <m:r>
                          <a:rPr lang="en-US" sz="2400" i="1">
                            <a:latin typeface="Cambria Math" panose="02040503050406030204" pitchFamily="18" charset="0"/>
                          </a:rPr>
                          <m:t>10</m:t>
                        </m:r>
                      </m:e>
                      <m:sup>
                        <m:r>
                          <a:rPr lang="en-US" sz="2400" i="1">
                            <a:latin typeface="Cambria Math" panose="02040503050406030204" pitchFamily="18" charset="0"/>
                          </a:rPr>
                          <m:t>3</m:t>
                        </m:r>
                      </m:sup>
                    </m:sSup>
                  </m:oMath>
                </a14:m>
                <a:r>
                  <a:rPr lang="en-US" sz="2400" dirty="0"/>
                  <a:t> W/m</a:t>
                </a:r>
                <a:r>
                  <a:rPr lang="en-US" sz="2400" baseline="30000" dirty="0"/>
                  <a:t>2</a:t>
                </a:r>
                <a:r>
                  <a:rPr lang="en-US" sz="2400" dirty="0"/>
                  <a:t>-sr</a:t>
                </a:r>
              </a:p>
              <a:p>
                <a:pPr marL="0" indent="0">
                  <a:buNone/>
                </a:pPr>
                <a:endParaRPr lang="en-US" sz="2400" dirty="0"/>
              </a:p>
              <a:p>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229600" cy="3512821"/>
              </a:xfrm>
              <a:blipFill rotWithShape="0">
                <a:blip r:embed="rId3"/>
                <a:stretch>
                  <a:fillRect l="-1111" t="-1389"/>
                </a:stretch>
              </a:blipFill>
            </p:spPr>
            <p:txBody>
              <a:bodyPr/>
              <a:lstStyle/>
              <a:p>
                <a:r>
                  <a:rPr lang="en-US">
                    <a:noFill/>
                  </a:rPr>
                  <a:t> </a:t>
                </a:r>
              </a:p>
            </p:txBody>
          </p:sp>
        </mc:Fallback>
      </mc:AlternateContent>
    </p:spTree>
    <p:extLst>
      <p:ext uri="{BB962C8B-B14F-4D97-AF65-F5344CB8AC3E}">
        <p14:creationId xmlns:p14="http://schemas.microsoft.com/office/powerpoint/2010/main" val="114146749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Response over Wavelength Band - I</a:t>
            </a:r>
            <a:endParaRPr lang="en-US" sz="3200" dirty="0"/>
          </a:p>
        </p:txBody>
      </p:sp>
      <p:sp>
        <p:nvSpPr>
          <p:cNvPr id="3" name="Content Placeholder 2"/>
          <p:cNvSpPr>
            <a:spLocks noGrp="1"/>
          </p:cNvSpPr>
          <p:nvPr>
            <p:ph idx="1"/>
          </p:nvPr>
        </p:nvSpPr>
        <p:spPr>
          <a:xfrm>
            <a:off x="457200" y="1219200"/>
            <a:ext cx="8229600" cy="5386090"/>
          </a:xfrm>
        </p:spPr>
        <p:txBody>
          <a:bodyPr/>
          <a:lstStyle/>
          <a:p>
            <a:r>
              <a:rPr lang="en-US" sz="2800" dirty="0" smtClean="0">
                <a:latin typeface="+mj-lt"/>
              </a:rPr>
              <a:t>The intensity across a wavelength band can be determined by integrating the Planck function:</a:t>
            </a:r>
          </a:p>
          <a:p>
            <a:endParaRPr lang="en-US" sz="2800" dirty="0" smtClean="0">
              <a:latin typeface="+mj-lt"/>
            </a:endParaRPr>
          </a:p>
          <a:p>
            <a:endParaRPr lang="en-US" dirty="0">
              <a:latin typeface="+mj-lt"/>
            </a:endParaRPr>
          </a:p>
          <a:p>
            <a:endParaRPr lang="en-US" dirty="0" smtClean="0">
              <a:latin typeface="+mj-lt"/>
            </a:endParaRPr>
          </a:p>
          <a:p>
            <a:r>
              <a:rPr lang="en-US" sz="2800" dirty="0" smtClean="0">
                <a:latin typeface="+mj-lt"/>
              </a:rPr>
              <a:t>However</a:t>
            </a:r>
            <a:r>
              <a:rPr lang="en-US" sz="2800" dirty="0">
                <a:latin typeface="+mj-lt"/>
              </a:rPr>
              <a:t>, no closed form solution exists, so that the integration must be performed </a:t>
            </a:r>
            <a:r>
              <a:rPr lang="en-US" sz="2800" dirty="0" smtClean="0">
                <a:latin typeface="+mj-lt"/>
              </a:rPr>
              <a:t>numerically, for example by:</a:t>
            </a:r>
          </a:p>
          <a:p>
            <a:pPr lvl="1"/>
            <a:r>
              <a:rPr lang="en-US" sz="2400" dirty="0" smtClean="0">
                <a:latin typeface="+mj-lt"/>
              </a:rPr>
              <a:t>Polynomial functions (e.g. Simpson’s rule)</a:t>
            </a:r>
          </a:p>
          <a:p>
            <a:pPr lvl="1"/>
            <a:r>
              <a:rPr lang="en-US" sz="2400" dirty="0" smtClean="0">
                <a:latin typeface="+mj-lt"/>
              </a:rPr>
              <a:t>Gaussian quadrature</a:t>
            </a:r>
          </a:p>
          <a:p>
            <a:pPr lvl="1"/>
            <a:r>
              <a:rPr lang="en-US" sz="2400" dirty="0" smtClean="0">
                <a:latin typeface="+mj-lt"/>
              </a:rPr>
              <a:t>Series solution</a:t>
            </a:r>
          </a:p>
          <a:p>
            <a:pPr marL="0" indent="0">
              <a:buNone/>
            </a:pPr>
            <a:endParaRPr lang="en-US" sz="2400" i="1" dirty="0" smtClean="0">
              <a:latin typeface="Cambria Math" panose="02040503050406030204" pitchFamily="18" charset="0"/>
            </a:endParaRPr>
          </a:p>
        </p:txBody>
      </p:sp>
      <mc:AlternateContent xmlns:mc="http://schemas.openxmlformats.org/markup-compatibility/2006">
        <mc:Choice xmlns:a14="http://schemas.microsoft.com/office/drawing/2010/main" Requires="a14">
          <p:graphicFrame>
            <p:nvGraphicFramePr>
              <p:cNvPr id="5" name="Table 4"/>
              <p:cNvGraphicFramePr>
                <a:graphicFrameLocks noGrp="1"/>
              </p:cNvGraphicFramePr>
              <p:nvPr>
                <p:extLst>
                  <p:ext uri="{D42A27DB-BD31-4B8C-83A1-F6EECF244321}">
                    <p14:modId xmlns:p14="http://schemas.microsoft.com/office/powerpoint/2010/main" val="1177453895"/>
                  </p:ext>
                </p:extLst>
              </p:nvPr>
            </p:nvGraphicFramePr>
            <p:xfrm>
              <a:off x="457200" y="2362200"/>
              <a:ext cx="8229600" cy="874014"/>
            </p:xfrm>
            <a:graphic>
              <a:graphicData uri="http://schemas.openxmlformats.org/drawingml/2006/table">
                <a:tbl>
                  <a:tblPr firstRow="1" bandRow="1">
                    <a:tableStyleId>{5C22544A-7EE6-4342-B048-85BDC9FD1C3A}</a:tableStyleId>
                  </a:tblPr>
                  <a:tblGrid>
                    <a:gridCol w="990600"/>
                    <a:gridCol w="6193221"/>
                    <a:gridCol w="1045779"/>
                  </a:tblGrid>
                  <a:tr h="370840">
                    <a:tc>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right"/>
                              </m:oMathParaPr>
                              <m:oMath xmlns:m="http://schemas.openxmlformats.org/officeDocument/2006/math">
                                <m:nary>
                                  <m:naryPr>
                                    <m:limLoc m:val="subSup"/>
                                    <m:ctrlPr>
                                      <a:rPr lang="en-US" sz="2000" i="1" smtClean="0">
                                        <a:solidFill>
                                          <a:schemeClr val="tx1"/>
                                        </a:solidFill>
                                        <a:latin typeface="Cambria Math" panose="02040503050406030204" pitchFamily="18" charset="0"/>
                                      </a:rPr>
                                    </m:ctrlPr>
                                  </m:naryPr>
                                  <m:sub>
                                    <m:sSub>
                                      <m:sSubPr>
                                        <m:ctrlPr>
                                          <a:rPr lang="en-US" sz="2000" i="1" smtClean="0">
                                            <a:solidFill>
                                              <a:schemeClr val="tx1"/>
                                            </a:solidFill>
                                            <a:latin typeface="Cambria Math" panose="02040503050406030204" pitchFamily="18" charset="0"/>
                                          </a:rPr>
                                        </m:ctrlPr>
                                      </m:sSubPr>
                                      <m:e>
                                        <m:r>
                                          <a:rPr lang="en-US" sz="2000" i="1">
                                            <a:solidFill>
                                              <a:schemeClr val="tx1"/>
                                            </a:solidFill>
                                            <a:latin typeface="Cambria Math" panose="02040503050406030204" pitchFamily="18" charset="0"/>
                                            <a:sym typeface="Symbol"/>
                                          </a:rPr>
                                          <m:t></m:t>
                                        </m:r>
                                      </m:e>
                                      <m:sub>
                                        <m:r>
                                          <a:rPr lang="en-US" sz="2000" b="0" i="1" smtClean="0">
                                            <a:solidFill>
                                              <a:schemeClr val="tx1"/>
                                            </a:solidFill>
                                            <a:latin typeface="Cambria Math" panose="02040503050406030204" pitchFamily="18" charset="0"/>
                                          </a:rPr>
                                          <m:t>𝑙</m:t>
                                        </m:r>
                                      </m:sub>
                                    </m:sSub>
                                  </m:sub>
                                  <m:sup>
                                    <m:sSub>
                                      <m:sSubPr>
                                        <m:ctrlPr>
                                          <a:rPr lang="en-US" sz="2000" i="1" smtClean="0">
                                            <a:solidFill>
                                              <a:schemeClr val="tx1"/>
                                            </a:solidFill>
                                            <a:latin typeface="Cambria Math" panose="02040503050406030204" pitchFamily="18" charset="0"/>
                                          </a:rPr>
                                        </m:ctrlPr>
                                      </m:sSubPr>
                                      <m:e>
                                        <m:r>
                                          <a:rPr lang="en-US" sz="2000" i="1">
                                            <a:solidFill>
                                              <a:schemeClr val="tx1"/>
                                            </a:solidFill>
                                            <a:latin typeface="Cambria Math" panose="02040503050406030204" pitchFamily="18" charset="0"/>
                                            <a:sym typeface="Symbol"/>
                                          </a:rPr>
                                          <m:t></m:t>
                                        </m:r>
                                      </m:e>
                                      <m:sub>
                                        <m:r>
                                          <a:rPr lang="en-US" sz="2000" b="0" i="1" smtClean="0">
                                            <a:solidFill>
                                              <a:schemeClr val="tx1"/>
                                            </a:solidFill>
                                            <a:latin typeface="Cambria Math" panose="02040503050406030204" pitchFamily="18" charset="0"/>
                                          </a:rPr>
                                          <m:t>𝑢</m:t>
                                        </m:r>
                                      </m:sub>
                                    </m:sSub>
                                  </m:sup>
                                  <m:e>
                                    <m:sSub>
                                      <m:sSubPr>
                                        <m:ctrlPr>
                                          <a:rPr lang="en-US" sz="2000" b="0" i="1">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𝑖</m:t>
                                        </m:r>
                                      </m:e>
                                      <m:sub>
                                        <m:r>
                                          <a:rPr lang="en-US" sz="2000" b="0" i="1">
                                            <a:solidFill>
                                              <a:schemeClr val="tx1"/>
                                            </a:solidFill>
                                            <a:latin typeface="Cambria Math" panose="02040503050406030204" pitchFamily="18" charset="0"/>
                                          </a:rPr>
                                          <m:t>𝑏</m:t>
                                        </m:r>
                                        <m:r>
                                          <a:rPr lang="en-US" sz="2000" b="0" i="1" smtClean="0">
                                            <a:solidFill>
                                              <a:schemeClr val="tx1"/>
                                            </a:solidFill>
                                            <a:latin typeface="Cambria Math" panose="02040503050406030204" pitchFamily="18" charset="0"/>
                                          </a:rPr>
                                          <m:t>,</m:t>
                                        </m:r>
                                        <m:r>
                                          <a:rPr lang="en-US" sz="2000" b="0" i="1">
                                            <a:solidFill>
                                              <a:schemeClr val="tx1"/>
                                            </a:solidFill>
                                            <a:latin typeface="Cambria Math" panose="02040503050406030204" pitchFamily="18" charset="0"/>
                                          </a:rPr>
                                          <m:t>𝜆</m:t>
                                        </m:r>
                                      </m:sub>
                                    </m:sSub>
                                    <m:d>
                                      <m:dPr>
                                        <m:ctrlPr>
                                          <a:rPr lang="en-US" sz="2000" b="0" i="1">
                                            <a:solidFill>
                                              <a:schemeClr val="tx1"/>
                                            </a:solidFill>
                                            <a:latin typeface="Cambria Math" panose="02040503050406030204" pitchFamily="18" charset="0"/>
                                          </a:rPr>
                                        </m:ctrlPr>
                                      </m:dPr>
                                      <m:e>
                                        <m:r>
                                          <a:rPr lang="en-US" sz="2000" b="0" i="1">
                                            <a:solidFill>
                                              <a:schemeClr val="tx1"/>
                                            </a:solidFill>
                                            <a:latin typeface="Cambria Math" panose="02040503050406030204" pitchFamily="18" charset="0"/>
                                            <a:sym typeface="Symbol"/>
                                          </a:rPr>
                                          <m:t></m:t>
                                        </m:r>
                                        <m:r>
                                          <a:rPr lang="en-US" sz="2000" b="0" i="1">
                                            <a:solidFill>
                                              <a:schemeClr val="tx1"/>
                                            </a:solidFill>
                                            <a:latin typeface="Cambria Math" panose="02040503050406030204" pitchFamily="18" charset="0"/>
                                          </a:rPr>
                                          <m:t>, </m:t>
                                        </m:r>
                                        <m:r>
                                          <a:rPr lang="en-US" sz="2000" b="0" i="1">
                                            <a:solidFill>
                                              <a:schemeClr val="tx1"/>
                                            </a:solidFill>
                                            <a:latin typeface="Cambria Math" panose="02040503050406030204" pitchFamily="18" charset="0"/>
                                          </a:rPr>
                                          <m:t>𝑇</m:t>
                                        </m:r>
                                      </m:e>
                                    </m:d>
                                    <m:r>
                                      <a:rPr lang="en-US" sz="2000" b="0" i="1">
                                        <a:solidFill>
                                          <a:schemeClr val="tx1"/>
                                        </a:solidFill>
                                        <a:latin typeface="Cambria Math" panose="02040503050406030204" pitchFamily="18" charset="0"/>
                                      </a:rPr>
                                      <m:t>𝑑</m:t>
                                    </m:r>
                                    <m:r>
                                      <a:rPr lang="en-US" sz="2000" i="1">
                                        <a:solidFill>
                                          <a:schemeClr val="tx1"/>
                                        </a:solidFill>
                                        <a:latin typeface="Cambria Math" panose="02040503050406030204" pitchFamily="18" charset="0"/>
                                        <a:sym typeface="Symbol"/>
                                      </a:rPr>
                                      <m:t></m:t>
                                    </m:r>
                                    <m:r>
                                      <a:rPr lang="en-US" sz="2000" i="1">
                                        <a:solidFill>
                                          <a:schemeClr val="tx1"/>
                                        </a:solidFill>
                                        <a:latin typeface="Cambria Math" panose="02040503050406030204" pitchFamily="18" charset="0"/>
                                      </a:rPr>
                                      <m:t>=</m:t>
                                    </m:r>
                                    <m:nary>
                                      <m:naryPr>
                                        <m:ctrlPr>
                                          <a:rPr lang="en-US" sz="2000" i="1">
                                            <a:solidFill>
                                              <a:schemeClr val="tx1"/>
                                            </a:solidFill>
                                            <a:latin typeface="Cambria Math" panose="02040503050406030204" pitchFamily="18" charset="0"/>
                                          </a:rPr>
                                        </m:ctrlPr>
                                      </m:naryPr>
                                      <m:sub>
                                        <m:sSub>
                                          <m:sSubPr>
                                            <m:ctrlPr>
                                              <a:rPr lang="en-US" sz="2000" i="1" smtClean="0">
                                                <a:solidFill>
                                                  <a:schemeClr val="tx1"/>
                                                </a:solidFill>
                                                <a:latin typeface="Cambria Math" panose="02040503050406030204" pitchFamily="18" charset="0"/>
                                              </a:rPr>
                                            </m:ctrlPr>
                                          </m:sSubPr>
                                          <m:e>
                                            <m:r>
                                              <a:rPr lang="en-US" sz="2000" i="1">
                                                <a:solidFill>
                                                  <a:schemeClr val="tx1"/>
                                                </a:solidFill>
                                                <a:latin typeface="Cambria Math" panose="02040503050406030204" pitchFamily="18" charset="0"/>
                                                <a:sym typeface="Symbol"/>
                                              </a:rPr>
                                              <m:t></m:t>
                                            </m:r>
                                          </m:e>
                                          <m:sub>
                                            <m:r>
                                              <a:rPr lang="en-US" sz="2000" b="0" i="1" smtClean="0">
                                                <a:solidFill>
                                                  <a:schemeClr val="tx1"/>
                                                </a:solidFill>
                                                <a:latin typeface="Cambria Math" panose="02040503050406030204" pitchFamily="18" charset="0"/>
                                              </a:rPr>
                                              <m:t>𝑙</m:t>
                                            </m:r>
                                          </m:sub>
                                        </m:sSub>
                                      </m:sub>
                                      <m:sup>
                                        <m:sSub>
                                          <m:sSubPr>
                                            <m:ctrlPr>
                                              <a:rPr lang="en-US" sz="2000" i="1" smtClean="0">
                                                <a:solidFill>
                                                  <a:schemeClr val="tx1"/>
                                                </a:solidFill>
                                                <a:latin typeface="Cambria Math" panose="02040503050406030204" pitchFamily="18" charset="0"/>
                                              </a:rPr>
                                            </m:ctrlPr>
                                          </m:sSubPr>
                                          <m:e>
                                            <m:r>
                                              <a:rPr lang="en-US" sz="2000" i="1">
                                                <a:solidFill>
                                                  <a:schemeClr val="tx1"/>
                                                </a:solidFill>
                                                <a:latin typeface="Cambria Math" panose="02040503050406030204" pitchFamily="18" charset="0"/>
                                                <a:sym typeface="Symbol"/>
                                              </a:rPr>
                                              <m:t></m:t>
                                            </m:r>
                                          </m:e>
                                          <m:sub>
                                            <m:r>
                                              <a:rPr lang="en-US" sz="2000" b="0" i="1" smtClean="0">
                                                <a:solidFill>
                                                  <a:schemeClr val="tx1"/>
                                                </a:solidFill>
                                                <a:latin typeface="Cambria Math" panose="02040503050406030204" pitchFamily="18" charset="0"/>
                                              </a:rPr>
                                              <m:t>𝑢</m:t>
                                            </m:r>
                                          </m:sub>
                                        </m:sSub>
                                      </m:sup>
                                      <m:e>
                                        <m:f>
                                          <m:fPr>
                                            <m:ctrlPr>
                                              <a:rPr lang="en-US" sz="2000" i="1">
                                                <a:solidFill>
                                                  <a:schemeClr val="tx1"/>
                                                </a:solidFill>
                                                <a:latin typeface="Cambria Math" panose="02040503050406030204" pitchFamily="18" charset="0"/>
                                              </a:rPr>
                                            </m:ctrlPr>
                                          </m:fPr>
                                          <m:num>
                                            <m:sSub>
                                              <m:sSubPr>
                                                <m:ctrlPr>
                                                  <a:rPr lang="en-US" sz="2000" i="1">
                                                    <a:solidFill>
                                                      <a:schemeClr val="tx1"/>
                                                    </a:solidFill>
                                                    <a:latin typeface="Cambria Math" panose="02040503050406030204" pitchFamily="18" charset="0"/>
                                                  </a:rPr>
                                                </m:ctrlPr>
                                              </m:sSubPr>
                                              <m:e>
                                                <m:r>
                                                  <a:rPr lang="en-US" sz="2000" i="1">
                                                    <a:solidFill>
                                                      <a:schemeClr val="tx1"/>
                                                    </a:solidFill>
                                                    <a:latin typeface="Cambria Math" panose="02040503050406030204" pitchFamily="18" charset="0"/>
                                                  </a:rPr>
                                                  <m:t>𝐶</m:t>
                                                </m:r>
                                              </m:e>
                                              <m:sub>
                                                <m:r>
                                                  <a:rPr lang="en-US" sz="2000" i="1">
                                                    <a:solidFill>
                                                      <a:schemeClr val="tx1"/>
                                                    </a:solidFill>
                                                    <a:latin typeface="Cambria Math" panose="02040503050406030204" pitchFamily="18" charset="0"/>
                                                  </a:rPr>
                                                  <m:t>1</m:t>
                                                </m:r>
                                              </m:sub>
                                            </m:sSub>
                                          </m:num>
                                          <m:den>
                                            <m:sSup>
                                              <m:sSupPr>
                                                <m:ctrlPr>
                                                  <a:rPr lang="en-US" sz="2000" i="1">
                                                    <a:solidFill>
                                                      <a:schemeClr val="tx1"/>
                                                    </a:solidFill>
                                                    <a:latin typeface="Cambria Math" panose="02040503050406030204" pitchFamily="18" charset="0"/>
                                                  </a:rPr>
                                                </m:ctrlPr>
                                              </m:sSupPr>
                                              <m:e>
                                                <m:r>
                                                  <a:rPr lang="en-US" sz="2000" i="1">
                                                    <a:solidFill>
                                                      <a:schemeClr val="tx1"/>
                                                    </a:solidFill>
                                                    <a:latin typeface="Cambria Math" panose="02040503050406030204" pitchFamily="18" charset="0"/>
                                                  </a:rPr>
                                                  <m:t>𝜆</m:t>
                                                </m:r>
                                              </m:e>
                                              <m:sup>
                                                <m:r>
                                                  <a:rPr lang="en-US" sz="2000" i="1">
                                                    <a:solidFill>
                                                      <a:schemeClr val="tx1"/>
                                                    </a:solidFill>
                                                    <a:latin typeface="Cambria Math" panose="02040503050406030204" pitchFamily="18" charset="0"/>
                                                  </a:rPr>
                                                  <m:t>5</m:t>
                                                </m:r>
                                              </m:sup>
                                            </m:sSup>
                                            <m:d>
                                              <m:dPr>
                                                <m:ctrlPr>
                                                  <a:rPr lang="en-US" sz="2000" i="1">
                                                    <a:solidFill>
                                                      <a:schemeClr val="tx1"/>
                                                    </a:solidFill>
                                                    <a:latin typeface="Cambria Math" panose="02040503050406030204" pitchFamily="18" charset="0"/>
                                                  </a:rPr>
                                                </m:ctrlPr>
                                              </m:dPr>
                                              <m:e>
                                                <m:sSup>
                                                  <m:sSupPr>
                                                    <m:ctrlPr>
                                                      <a:rPr lang="en-US" sz="2000" i="1">
                                                        <a:solidFill>
                                                          <a:schemeClr val="tx1"/>
                                                        </a:solidFill>
                                                        <a:latin typeface="Cambria Math" panose="02040503050406030204" pitchFamily="18" charset="0"/>
                                                      </a:rPr>
                                                    </m:ctrlPr>
                                                  </m:sSupPr>
                                                  <m:e>
                                                    <m:r>
                                                      <a:rPr lang="en-US" sz="2000" i="1">
                                                        <a:solidFill>
                                                          <a:schemeClr val="tx1"/>
                                                        </a:solidFill>
                                                        <a:latin typeface="Cambria Math" panose="02040503050406030204" pitchFamily="18" charset="0"/>
                                                      </a:rPr>
                                                      <m:t>𝑒</m:t>
                                                    </m:r>
                                                  </m:e>
                                                  <m:sup>
                                                    <m:sSub>
                                                      <m:sSubPr>
                                                        <m:ctrlPr>
                                                          <a:rPr lang="en-US" sz="2000" i="1">
                                                            <a:solidFill>
                                                              <a:schemeClr val="tx1"/>
                                                            </a:solidFill>
                                                            <a:latin typeface="Cambria Math" panose="02040503050406030204" pitchFamily="18" charset="0"/>
                                                          </a:rPr>
                                                        </m:ctrlPr>
                                                      </m:sSubPr>
                                                      <m:e>
                                                        <m:r>
                                                          <a:rPr lang="en-US" sz="2000" i="1">
                                                            <a:solidFill>
                                                              <a:schemeClr val="tx1"/>
                                                            </a:solidFill>
                                                            <a:latin typeface="Cambria Math" panose="02040503050406030204" pitchFamily="18" charset="0"/>
                                                          </a:rPr>
                                                          <m:t>𝐶</m:t>
                                                        </m:r>
                                                      </m:e>
                                                      <m:sub>
                                                        <m:r>
                                                          <a:rPr lang="en-US" sz="2000" i="1">
                                                            <a:solidFill>
                                                              <a:schemeClr val="tx1"/>
                                                            </a:solidFill>
                                                            <a:latin typeface="Cambria Math" panose="02040503050406030204" pitchFamily="18" charset="0"/>
                                                          </a:rPr>
                                                          <m:t>2</m:t>
                                                        </m:r>
                                                      </m:sub>
                                                    </m:sSub>
                                                    <m:r>
                                                      <a:rPr lang="en-US" sz="2000" i="1">
                                                        <a:solidFill>
                                                          <a:schemeClr val="tx1"/>
                                                        </a:solidFill>
                                                        <a:latin typeface="Cambria Math" panose="02040503050406030204" pitchFamily="18" charset="0"/>
                                                      </a:rPr>
                                                      <m:t>/</m:t>
                                                    </m:r>
                                                    <m:r>
                                                      <a:rPr lang="en-US" sz="2000" i="1">
                                                        <a:solidFill>
                                                          <a:schemeClr val="tx1"/>
                                                        </a:solidFill>
                                                        <a:latin typeface="Cambria Math" panose="02040503050406030204" pitchFamily="18" charset="0"/>
                                                      </a:rPr>
                                                      <m:t>𝜆</m:t>
                                                    </m:r>
                                                    <m:r>
                                                      <a:rPr lang="en-US" sz="2000" i="1">
                                                        <a:solidFill>
                                                          <a:schemeClr val="tx1"/>
                                                        </a:solidFill>
                                                        <a:latin typeface="Cambria Math" panose="02040503050406030204" pitchFamily="18" charset="0"/>
                                                      </a:rPr>
                                                      <m:t>𝑇</m:t>
                                                    </m:r>
                                                    <m:r>
                                                      <a:rPr lang="en-US" sz="2000" i="1">
                                                        <a:solidFill>
                                                          <a:schemeClr val="tx1"/>
                                                        </a:solidFill>
                                                        <a:latin typeface="Cambria Math" panose="02040503050406030204" pitchFamily="18" charset="0"/>
                                                      </a:rPr>
                                                      <m:t> </m:t>
                                                    </m:r>
                                                  </m:sup>
                                                </m:sSup>
                                                <m:r>
                                                  <a:rPr lang="en-US" sz="2000" i="1">
                                                    <a:solidFill>
                                                      <a:schemeClr val="tx1"/>
                                                    </a:solidFill>
                                                    <a:latin typeface="Cambria Math" panose="02040503050406030204" pitchFamily="18" charset="0"/>
                                                  </a:rPr>
                                                  <m:t>−1</m:t>
                                                </m:r>
                                              </m:e>
                                            </m:d>
                                          </m:den>
                                        </m:f>
                                        <m:r>
                                          <a:rPr lang="en-US" sz="2000" i="1">
                                            <a:solidFill>
                                              <a:schemeClr val="tx1"/>
                                            </a:solidFill>
                                            <a:latin typeface="Cambria Math" panose="02040503050406030204" pitchFamily="18" charset="0"/>
                                          </a:rPr>
                                          <m:t>𝑑</m:t>
                                        </m:r>
                                        <m:r>
                                          <a:rPr lang="en-US" sz="2000" i="1">
                                            <a:solidFill>
                                              <a:schemeClr val="tx1"/>
                                            </a:solidFill>
                                            <a:latin typeface="Cambria Math" panose="02040503050406030204" pitchFamily="18" charset="0"/>
                                            <a:sym typeface="Symbol"/>
                                          </a:rPr>
                                          <m:t></m:t>
                                        </m:r>
                                      </m:e>
                                    </m:nary>
                                    <m:r>
                                      <a:rPr lang="en-US" sz="2000" i="1">
                                        <a:solidFill>
                                          <a:schemeClr val="tx1"/>
                                        </a:solidFill>
                                        <a:latin typeface="Cambria Math" panose="02040503050406030204" pitchFamily="18" charset="0"/>
                                      </a:rPr>
                                      <m:t>=</m:t>
                                    </m:r>
                                  </m:e>
                                </m:nary>
                                <m:sSub>
                                  <m:sSubPr>
                                    <m:ctrlPr>
                                      <a:rPr lang="en-US" sz="2000" b="0" i="1" smtClean="0">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𝐼</m:t>
                                    </m:r>
                                  </m:e>
                                  <m:sub>
                                    <m:r>
                                      <a:rPr lang="en-US" sz="2000" b="0" i="1" smtClean="0">
                                        <a:solidFill>
                                          <a:schemeClr val="tx1"/>
                                        </a:solidFill>
                                        <a:latin typeface="Cambria Math" panose="02040503050406030204" pitchFamily="18" charset="0"/>
                                      </a:rPr>
                                      <m:t>𝑏</m:t>
                                    </m:r>
                                  </m:sub>
                                </m:sSub>
                                <m:r>
                                  <a:rPr lang="en-US" sz="2000" b="0" i="1" smtClean="0">
                                    <a:solidFill>
                                      <a:schemeClr val="tx1"/>
                                    </a:solidFill>
                                    <a:latin typeface="Cambria Math" panose="02040503050406030204" pitchFamily="18" charset="0"/>
                                  </a:rPr>
                                  <m:t>(</m:t>
                                </m:r>
                                <m:sSub>
                                  <m:sSubPr>
                                    <m:ctrlPr>
                                      <a:rPr lang="en-US" sz="2000" i="1">
                                        <a:solidFill>
                                          <a:schemeClr val="tx1"/>
                                        </a:solidFill>
                                        <a:latin typeface="Cambria Math" panose="02040503050406030204" pitchFamily="18" charset="0"/>
                                      </a:rPr>
                                    </m:ctrlPr>
                                  </m:sSubPr>
                                  <m:e>
                                    <m:r>
                                      <a:rPr lang="en-US" sz="2000" i="1">
                                        <a:solidFill>
                                          <a:schemeClr val="tx1"/>
                                        </a:solidFill>
                                        <a:latin typeface="Cambria Math" panose="02040503050406030204" pitchFamily="18" charset="0"/>
                                        <a:sym typeface="Symbol"/>
                                      </a:rPr>
                                      <m:t></m:t>
                                    </m:r>
                                  </m:e>
                                  <m:sub>
                                    <m:r>
                                      <a:rPr lang="en-US" sz="2000" b="0" i="1" smtClean="0">
                                        <a:solidFill>
                                          <a:schemeClr val="tx1"/>
                                        </a:solidFill>
                                        <a:latin typeface="Cambria Math" panose="02040503050406030204" pitchFamily="18" charset="0"/>
                                      </a:rPr>
                                      <m:t>𝑙</m:t>
                                    </m:r>
                                  </m:sub>
                                </m:sSub>
                                <m:r>
                                  <a:rPr lang="en-US" sz="2000" b="0" i="1" smtClean="0">
                                    <a:solidFill>
                                      <a:schemeClr val="tx1"/>
                                    </a:solidFill>
                                    <a:latin typeface="Cambria Math" panose="02040503050406030204" pitchFamily="18" charset="0"/>
                                  </a:rPr>
                                  <m:t>,</m:t>
                                </m:r>
                                <m:sSub>
                                  <m:sSubPr>
                                    <m:ctrlPr>
                                      <a:rPr lang="en-US" sz="2000" i="1">
                                        <a:solidFill>
                                          <a:schemeClr val="tx1"/>
                                        </a:solidFill>
                                        <a:latin typeface="Cambria Math" panose="02040503050406030204" pitchFamily="18" charset="0"/>
                                      </a:rPr>
                                    </m:ctrlPr>
                                  </m:sSubPr>
                                  <m:e>
                                    <m:r>
                                      <a:rPr lang="en-US" sz="2000" i="1">
                                        <a:solidFill>
                                          <a:schemeClr val="tx1"/>
                                        </a:solidFill>
                                        <a:latin typeface="Cambria Math" panose="02040503050406030204" pitchFamily="18" charset="0"/>
                                        <a:sym typeface="Symbol"/>
                                      </a:rPr>
                                      <m:t></m:t>
                                    </m:r>
                                  </m:e>
                                  <m:sub>
                                    <m:r>
                                      <a:rPr lang="en-US" sz="2000" b="0" i="1" smtClean="0">
                                        <a:solidFill>
                                          <a:schemeClr val="tx1"/>
                                        </a:solidFill>
                                        <a:latin typeface="Cambria Math" panose="02040503050406030204" pitchFamily="18" charset="0"/>
                                      </a:rPr>
                                      <m:t>𝑢</m:t>
                                    </m:r>
                                  </m:sub>
                                </m:sSub>
                                <m:r>
                                  <a:rPr lang="en-US" sz="2000" b="0" i="1" smtClean="0">
                                    <a:solidFill>
                                      <a:schemeClr val="tx1"/>
                                    </a:solidFill>
                                    <a:latin typeface="Cambria Math" panose="02040503050406030204" pitchFamily="18" charset="0"/>
                                  </a:rPr>
                                  <m:t>,</m:t>
                                </m:r>
                                <m:r>
                                  <a:rPr lang="en-US" sz="2000" b="0" i="1" smtClean="0">
                                    <a:solidFill>
                                      <a:schemeClr val="tx1"/>
                                    </a:solidFill>
                                    <a:latin typeface="Cambria Math" panose="02040503050406030204" pitchFamily="18" charset="0"/>
                                  </a:rPr>
                                  <m:t>𝑇</m:t>
                                </m:r>
                                <m:r>
                                  <a:rPr lang="en-US" sz="2000" b="0" i="1" smtClean="0">
                                    <a:solidFill>
                                      <a:schemeClr val="tx1"/>
                                    </a:solidFill>
                                    <a:latin typeface="Cambria Math" panose="02040503050406030204" pitchFamily="18" charset="0"/>
                                  </a:rPr>
                                  <m:t>)</m:t>
                                </m:r>
                              </m:oMath>
                            </m:oMathPara>
                          </a14:m>
                          <a:endParaRPr lang="en-US" sz="2000" dirty="0">
                            <a:solidFill>
                              <a:schemeClr val="tx1"/>
                            </a:solidFill>
                          </a:endParaRPr>
                        </a:p>
                      </a:txBody>
                      <a:tcPr marL="0" marR="0">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0" dirty="0" smtClean="0">
                              <a:solidFill>
                                <a:schemeClr val="tx1"/>
                              </a:solidFill>
                            </a:rPr>
                            <a:t>(3)</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p:graphicFrame>
            <p:nvGraphicFramePr>
              <p:cNvPr id="5" name="Table 4"/>
              <p:cNvGraphicFramePr>
                <a:graphicFrameLocks noGrp="1"/>
              </p:cNvGraphicFramePr>
              <p:nvPr>
                <p:extLst>
                  <p:ext uri="{D42A27DB-BD31-4B8C-83A1-F6EECF244321}">
                    <p14:modId xmlns:p14="http://schemas.microsoft.com/office/powerpoint/2010/main" val="1177453895"/>
                  </p:ext>
                </p:extLst>
              </p:nvPr>
            </p:nvGraphicFramePr>
            <p:xfrm>
              <a:off x="457200" y="2362200"/>
              <a:ext cx="8229600" cy="874014"/>
            </p:xfrm>
            <a:graphic>
              <a:graphicData uri="http://schemas.openxmlformats.org/drawingml/2006/table">
                <a:tbl>
                  <a:tblPr firstRow="1" bandRow="1">
                    <a:tableStyleId>{5C22544A-7EE6-4342-B048-85BDC9FD1C3A}</a:tableStyleId>
                  </a:tblPr>
                  <a:tblGrid>
                    <a:gridCol w="990600"/>
                    <a:gridCol w="6193221"/>
                    <a:gridCol w="1045779"/>
                  </a:tblGrid>
                  <a:tr h="874014">
                    <a:tc>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marL="0" marR="0">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3"/>
                          <a:stretch>
                            <a:fillRect l="-16059" r="-16946"/>
                          </a:stretch>
                        </a:blip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0" dirty="0" smtClean="0">
                              <a:solidFill>
                                <a:schemeClr val="tx1"/>
                              </a:solidFill>
                            </a:rPr>
                            <a:t>(3)</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52487411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Response over Wavelength </a:t>
            </a:r>
            <a:r>
              <a:rPr lang="en-US" sz="3200" dirty="0" smtClean="0"/>
              <a:t>Band-II</a:t>
            </a:r>
            <a:endParaRPr lang="en-US" sz="3200" dirty="0"/>
          </a:p>
        </p:txBody>
      </p:sp>
      <p:sp>
        <p:nvSpPr>
          <p:cNvPr id="3" name="Content Placeholder 2"/>
          <p:cNvSpPr>
            <a:spLocks noGrp="1"/>
          </p:cNvSpPr>
          <p:nvPr>
            <p:ph idx="1"/>
          </p:nvPr>
        </p:nvSpPr>
        <p:spPr>
          <a:xfrm>
            <a:off x="457200" y="1175263"/>
            <a:ext cx="8229600" cy="3924151"/>
          </a:xfrm>
        </p:spPr>
        <p:txBody>
          <a:bodyPr/>
          <a:lstStyle/>
          <a:p>
            <a:r>
              <a:rPr lang="en-US" sz="2800" dirty="0" smtClean="0">
                <a:latin typeface="+mj-lt"/>
              </a:rPr>
              <a:t>A useful expression for the fraction of power between zero and a specified wavelength is:</a:t>
            </a:r>
          </a:p>
          <a:p>
            <a:endParaRPr lang="en-US" sz="2800" dirty="0" smtClean="0">
              <a:latin typeface="+mj-lt"/>
            </a:endParaRPr>
          </a:p>
          <a:p>
            <a:endParaRPr lang="en-US" sz="2800" dirty="0" smtClean="0">
              <a:latin typeface="+mj-lt"/>
            </a:endParaRPr>
          </a:p>
          <a:p>
            <a:pPr marL="0" indent="0">
              <a:buNone/>
            </a:pPr>
            <a:endParaRPr lang="en-US" sz="2800" dirty="0" smtClean="0">
              <a:latin typeface="+mj-lt"/>
            </a:endParaRPr>
          </a:p>
          <a:p>
            <a:pPr marL="0" indent="0">
              <a:buNone/>
            </a:pPr>
            <a:endParaRPr lang="en-US" sz="2800" dirty="0" smtClean="0">
              <a:latin typeface="+mj-lt"/>
            </a:endParaRPr>
          </a:p>
          <a:p>
            <a:r>
              <a:rPr lang="en-US" sz="2800" dirty="0" smtClean="0">
                <a:latin typeface="+mj-lt"/>
              </a:rPr>
              <a:t>So that the fractional power between two </a:t>
            </a:r>
            <a:r>
              <a:rPr lang="en-US" sz="2800" dirty="0">
                <a:latin typeface="+mj-lt"/>
              </a:rPr>
              <a:t>wavelengths </a:t>
            </a:r>
            <a:r>
              <a:rPr lang="en-US" sz="2800" dirty="0" smtClean="0">
                <a:latin typeface="+mj-lt"/>
              </a:rPr>
              <a:t>is: </a:t>
            </a:r>
            <a:endParaRPr lang="en-US" sz="2800" dirty="0">
              <a:latin typeface="+mj-lt"/>
            </a:endParaRPr>
          </a:p>
        </p:txBody>
      </p:sp>
      <mc:AlternateContent xmlns:mc="http://schemas.openxmlformats.org/markup-compatibility/2006" xmlns:a14="http://schemas.microsoft.com/office/drawing/2010/main">
        <mc:Choice Requires="a14">
          <p:graphicFrame>
            <p:nvGraphicFramePr>
              <p:cNvPr id="8" name="Table 7"/>
              <p:cNvGraphicFramePr>
                <a:graphicFrameLocks noGrp="1"/>
              </p:cNvGraphicFramePr>
              <p:nvPr>
                <p:extLst>
                  <p:ext uri="{D42A27DB-BD31-4B8C-83A1-F6EECF244321}">
                    <p14:modId xmlns:p14="http://schemas.microsoft.com/office/powerpoint/2010/main" val="3412033783"/>
                  </p:ext>
                </p:extLst>
              </p:nvPr>
            </p:nvGraphicFramePr>
            <p:xfrm>
              <a:off x="450130" y="2209800"/>
              <a:ext cx="8229600" cy="1088708"/>
            </p:xfrm>
            <a:graphic>
              <a:graphicData uri="http://schemas.openxmlformats.org/drawingml/2006/table">
                <a:tbl>
                  <a:tblPr firstRow="1" bandRow="1">
                    <a:tableStyleId>{5C22544A-7EE6-4342-B048-85BDC9FD1C3A}</a:tableStyleId>
                  </a:tblPr>
                  <a:tblGrid>
                    <a:gridCol w="357433"/>
                    <a:gridCol w="7239000"/>
                    <a:gridCol w="633167"/>
                  </a:tblGrid>
                  <a:tr h="370840">
                    <a:tc>
                      <a:txBody>
                        <a:bodyPr/>
                        <a:lstStyle/>
                        <a:p>
                          <a:endParaRPr lang="en-US" sz="2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centerGroup"/>
                              </m:oMathParaPr>
                              <m:oMath xmlns:m="http://schemas.openxmlformats.org/officeDocument/2006/math">
                                <m:sSub>
                                  <m:sSubPr>
                                    <m:ctrlPr>
                                      <a:rPr lang="en-US" sz="2400" b="1" i="1" kern="1200" smtClean="0">
                                        <a:solidFill>
                                          <a:schemeClr val="tx1"/>
                                        </a:solidFill>
                                        <a:effectLst/>
                                        <a:latin typeface="Cambria Math" panose="02040503050406030204" pitchFamily="18" charset="0"/>
                                        <a:ea typeface="+mn-ea"/>
                                        <a:cs typeface="+mn-cs"/>
                                      </a:rPr>
                                    </m:ctrlPr>
                                  </m:sSubPr>
                                  <m:e>
                                    <m:r>
                                      <a:rPr lang="en-US" sz="2400" b="1" i="1" kern="1200">
                                        <a:solidFill>
                                          <a:schemeClr val="tx1"/>
                                        </a:solidFill>
                                        <a:effectLst/>
                                        <a:latin typeface="Cambria Math" panose="02040503050406030204" pitchFamily="18" charset="0"/>
                                        <a:ea typeface="+mn-ea"/>
                                        <a:cs typeface="+mn-cs"/>
                                      </a:rPr>
                                      <m:t>𝐹</m:t>
                                    </m:r>
                                  </m:e>
                                  <m:sub>
                                    <m:r>
                                      <a:rPr lang="en-US" sz="2400" b="1" i="1" kern="1200">
                                        <a:solidFill>
                                          <a:schemeClr val="tx1"/>
                                        </a:solidFill>
                                        <a:effectLst/>
                                        <a:latin typeface="Cambria Math" panose="02040503050406030204" pitchFamily="18" charset="0"/>
                                        <a:ea typeface="+mn-ea"/>
                                        <a:cs typeface="+mn-cs"/>
                                      </a:rPr>
                                      <m:t>0→</m:t>
                                    </m:r>
                                    <m:r>
                                      <a:rPr lang="en-US" sz="2400" b="1" i="1" kern="1200">
                                        <a:solidFill>
                                          <a:schemeClr val="tx1"/>
                                        </a:solidFill>
                                        <a:effectLst/>
                                        <a:latin typeface="Cambria Math" panose="02040503050406030204" pitchFamily="18" charset="0"/>
                                        <a:ea typeface="+mn-ea"/>
                                        <a:cs typeface="+mn-cs"/>
                                      </a:rPr>
                                      <m:t>𝜆</m:t>
                                    </m:r>
                                    <m:r>
                                      <a:rPr lang="en-US" sz="2400" b="1" i="1" kern="1200">
                                        <a:solidFill>
                                          <a:schemeClr val="tx1"/>
                                        </a:solidFill>
                                        <a:effectLst/>
                                        <a:latin typeface="Cambria Math" panose="02040503050406030204" pitchFamily="18" charset="0"/>
                                        <a:ea typeface="+mn-ea"/>
                                        <a:cs typeface="+mn-cs"/>
                                      </a:rPr>
                                      <m:t>𝑇</m:t>
                                    </m:r>
                                  </m:sub>
                                </m:sSub>
                                <m:r>
                                  <a:rPr lang="en-US" sz="2400" b="1" i="1" kern="1200">
                                    <a:solidFill>
                                      <a:schemeClr val="tx1"/>
                                    </a:solidFill>
                                    <a:effectLst/>
                                    <a:latin typeface="Cambria Math" panose="02040503050406030204" pitchFamily="18" charset="0"/>
                                    <a:ea typeface="+mn-ea"/>
                                    <a:cs typeface="+mn-cs"/>
                                  </a:rPr>
                                  <m:t>=</m:t>
                                </m:r>
                                <m:f>
                                  <m:fPr>
                                    <m:ctrlPr>
                                      <a:rPr lang="en-US" sz="2400" b="1" i="1" kern="1200">
                                        <a:solidFill>
                                          <a:schemeClr val="tx1"/>
                                        </a:solidFill>
                                        <a:effectLst/>
                                        <a:latin typeface="Cambria Math" panose="02040503050406030204" pitchFamily="18" charset="0"/>
                                        <a:ea typeface="+mn-ea"/>
                                        <a:cs typeface="+mn-cs"/>
                                      </a:rPr>
                                    </m:ctrlPr>
                                  </m:fPr>
                                  <m:num>
                                    <m:r>
                                      <a:rPr lang="en-US" sz="2400" b="1" i="1" kern="1200">
                                        <a:solidFill>
                                          <a:schemeClr val="tx1"/>
                                        </a:solidFill>
                                        <a:effectLst/>
                                        <a:latin typeface="Cambria Math" panose="02040503050406030204" pitchFamily="18" charset="0"/>
                                        <a:ea typeface="+mn-ea"/>
                                        <a:cs typeface="+mn-cs"/>
                                      </a:rPr>
                                      <m:t>15</m:t>
                                    </m:r>
                                  </m:num>
                                  <m:den>
                                    <m:sSup>
                                      <m:sSupPr>
                                        <m:ctrlPr>
                                          <a:rPr lang="en-US" sz="2400" b="1" i="1" kern="1200">
                                            <a:solidFill>
                                              <a:schemeClr val="tx1"/>
                                            </a:solidFill>
                                            <a:effectLst/>
                                            <a:latin typeface="Cambria Math" panose="02040503050406030204" pitchFamily="18" charset="0"/>
                                            <a:ea typeface="+mn-ea"/>
                                            <a:cs typeface="+mn-cs"/>
                                          </a:rPr>
                                        </m:ctrlPr>
                                      </m:sSupPr>
                                      <m:e>
                                        <m:r>
                                          <a:rPr lang="en-US" sz="2400" b="1" i="1" kern="1200">
                                            <a:solidFill>
                                              <a:schemeClr val="tx1"/>
                                            </a:solidFill>
                                            <a:effectLst/>
                                            <a:latin typeface="Cambria Math" panose="02040503050406030204" pitchFamily="18" charset="0"/>
                                            <a:ea typeface="+mn-ea"/>
                                            <a:cs typeface="+mn-cs"/>
                                          </a:rPr>
                                          <m:t>𝜋</m:t>
                                        </m:r>
                                      </m:e>
                                      <m:sup>
                                        <m:r>
                                          <a:rPr lang="en-US" sz="2400" b="1" i="1" kern="1200">
                                            <a:solidFill>
                                              <a:schemeClr val="tx1"/>
                                            </a:solidFill>
                                            <a:effectLst/>
                                            <a:latin typeface="Cambria Math" panose="02040503050406030204" pitchFamily="18" charset="0"/>
                                            <a:ea typeface="+mn-ea"/>
                                            <a:cs typeface="+mn-cs"/>
                                          </a:rPr>
                                          <m:t>4</m:t>
                                        </m:r>
                                      </m:sup>
                                    </m:sSup>
                                  </m:den>
                                </m:f>
                                <m:nary>
                                  <m:naryPr>
                                    <m:chr m:val="∑"/>
                                    <m:limLoc m:val="undOvr"/>
                                    <m:ctrlPr>
                                      <a:rPr lang="en-US" sz="2400" b="1" i="1" kern="1200">
                                        <a:solidFill>
                                          <a:schemeClr val="tx1"/>
                                        </a:solidFill>
                                        <a:effectLst/>
                                        <a:latin typeface="Cambria Math" panose="02040503050406030204" pitchFamily="18" charset="0"/>
                                        <a:ea typeface="+mn-ea"/>
                                        <a:cs typeface="+mn-cs"/>
                                      </a:rPr>
                                    </m:ctrlPr>
                                  </m:naryPr>
                                  <m:sub>
                                    <m:r>
                                      <a:rPr lang="en-US" sz="2400" b="1" i="1" kern="1200">
                                        <a:solidFill>
                                          <a:schemeClr val="tx1"/>
                                        </a:solidFill>
                                        <a:effectLst/>
                                        <a:latin typeface="Cambria Math" panose="02040503050406030204" pitchFamily="18" charset="0"/>
                                        <a:ea typeface="+mn-ea"/>
                                        <a:cs typeface="+mn-cs"/>
                                      </a:rPr>
                                      <m:t>𝑛</m:t>
                                    </m:r>
                                    <m:r>
                                      <a:rPr lang="en-US" sz="2400" b="1" i="1" kern="1200">
                                        <a:solidFill>
                                          <a:schemeClr val="tx1"/>
                                        </a:solidFill>
                                        <a:effectLst/>
                                        <a:latin typeface="Cambria Math" panose="02040503050406030204" pitchFamily="18" charset="0"/>
                                        <a:ea typeface="+mn-ea"/>
                                        <a:cs typeface="+mn-cs"/>
                                      </a:rPr>
                                      <m:t>−1</m:t>
                                    </m:r>
                                  </m:sub>
                                  <m:sup>
                                    <m:r>
                                      <a:rPr lang="en-US" sz="2400" b="1" i="1" kern="1200">
                                        <a:solidFill>
                                          <a:schemeClr val="tx1"/>
                                        </a:solidFill>
                                        <a:effectLst/>
                                        <a:latin typeface="Cambria Math" panose="02040503050406030204" pitchFamily="18" charset="0"/>
                                        <a:ea typeface="+mn-ea"/>
                                        <a:cs typeface="+mn-cs"/>
                                      </a:rPr>
                                      <m:t>∞</m:t>
                                    </m:r>
                                  </m:sup>
                                  <m:e>
                                    <m:f>
                                      <m:fPr>
                                        <m:ctrlPr>
                                          <a:rPr lang="en-US" sz="2400" b="1" i="1" kern="1200">
                                            <a:solidFill>
                                              <a:schemeClr val="tx1"/>
                                            </a:solidFill>
                                            <a:effectLst/>
                                            <a:latin typeface="Cambria Math" panose="02040503050406030204" pitchFamily="18" charset="0"/>
                                            <a:ea typeface="+mn-ea"/>
                                            <a:cs typeface="+mn-cs"/>
                                          </a:rPr>
                                        </m:ctrlPr>
                                      </m:fPr>
                                      <m:num>
                                        <m:sSup>
                                          <m:sSupPr>
                                            <m:ctrlPr>
                                              <a:rPr lang="en-US" sz="2400" b="1" i="1" kern="1200">
                                                <a:solidFill>
                                                  <a:schemeClr val="tx1"/>
                                                </a:solidFill>
                                                <a:effectLst/>
                                                <a:latin typeface="Cambria Math" panose="02040503050406030204" pitchFamily="18" charset="0"/>
                                                <a:ea typeface="+mn-ea"/>
                                                <a:cs typeface="+mn-cs"/>
                                              </a:rPr>
                                            </m:ctrlPr>
                                          </m:sSupPr>
                                          <m:e>
                                            <m:r>
                                              <a:rPr lang="en-US" sz="2400" b="1" i="1" kern="1200">
                                                <a:solidFill>
                                                  <a:schemeClr val="tx1"/>
                                                </a:solidFill>
                                                <a:effectLst/>
                                                <a:latin typeface="Cambria Math" panose="02040503050406030204" pitchFamily="18" charset="0"/>
                                                <a:ea typeface="+mn-ea"/>
                                                <a:cs typeface="+mn-cs"/>
                                              </a:rPr>
                                              <m:t>𝑒</m:t>
                                            </m:r>
                                          </m:e>
                                          <m:sup>
                                            <m:r>
                                              <a:rPr lang="en-US" sz="2400" b="1" i="1" kern="1200">
                                                <a:solidFill>
                                                  <a:schemeClr val="tx1"/>
                                                </a:solidFill>
                                                <a:effectLst/>
                                                <a:latin typeface="Cambria Math" panose="02040503050406030204" pitchFamily="18" charset="0"/>
                                                <a:ea typeface="+mn-ea"/>
                                                <a:cs typeface="+mn-cs"/>
                                              </a:rPr>
                                              <m:t>−</m:t>
                                            </m:r>
                                            <m:r>
                                              <a:rPr lang="en-US" sz="2400" b="1" i="1" kern="1200">
                                                <a:solidFill>
                                                  <a:schemeClr val="tx1"/>
                                                </a:solidFill>
                                                <a:effectLst/>
                                                <a:latin typeface="Cambria Math" panose="02040503050406030204" pitchFamily="18" charset="0"/>
                                                <a:ea typeface="+mn-ea"/>
                                                <a:cs typeface="+mn-cs"/>
                                              </a:rPr>
                                              <m:t>𝑛</m:t>
                                            </m:r>
                                            <m:r>
                                              <a:rPr lang="en-US" sz="2400" b="1" i="1" kern="1200">
                                                <a:solidFill>
                                                  <a:schemeClr val="tx1"/>
                                                </a:solidFill>
                                                <a:effectLst/>
                                                <a:latin typeface="Cambria Math" panose="02040503050406030204" pitchFamily="18" charset="0"/>
                                                <a:ea typeface="+mn-ea"/>
                                                <a:cs typeface="+mn-cs"/>
                                              </a:rPr>
                                              <m:t>𝜉</m:t>
                                            </m:r>
                                          </m:sup>
                                        </m:sSup>
                                      </m:num>
                                      <m:den>
                                        <m:r>
                                          <a:rPr lang="en-US" sz="2400" b="1" i="1" kern="1200">
                                            <a:solidFill>
                                              <a:schemeClr val="tx1"/>
                                            </a:solidFill>
                                            <a:effectLst/>
                                            <a:latin typeface="Cambria Math" panose="02040503050406030204" pitchFamily="18" charset="0"/>
                                            <a:ea typeface="+mn-ea"/>
                                            <a:cs typeface="+mn-cs"/>
                                          </a:rPr>
                                          <m:t>𝑛</m:t>
                                        </m:r>
                                      </m:den>
                                    </m:f>
                                    <m:d>
                                      <m:dPr>
                                        <m:ctrlPr>
                                          <a:rPr lang="en-US" sz="2400" b="1" i="1" kern="1200">
                                            <a:solidFill>
                                              <a:schemeClr val="tx1"/>
                                            </a:solidFill>
                                            <a:effectLst/>
                                            <a:latin typeface="Cambria Math" panose="02040503050406030204" pitchFamily="18" charset="0"/>
                                            <a:ea typeface="+mn-ea"/>
                                            <a:cs typeface="+mn-cs"/>
                                          </a:rPr>
                                        </m:ctrlPr>
                                      </m:dPr>
                                      <m:e>
                                        <m:sSup>
                                          <m:sSupPr>
                                            <m:ctrlPr>
                                              <a:rPr lang="en-US" sz="2400" b="1" i="1" kern="1200">
                                                <a:solidFill>
                                                  <a:schemeClr val="tx1"/>
                                                </a:solidFill>
                                                <a:effectLst/>
                                                <a:latin typeface="Cambria Math" panose="02040503050406030204" pitchFamily="18" charset="0"/>
                                                <a:ea typeface="+mn-ea"/>
                                                <a:cs typeface="+mn-cs"/>
                                              </a:rPr>
                                            </m:ctrlPr>
                                          </m:sSupPr>
                                          <m:e>
                                            <m:r>
                                              <a:rPr lang="en-US" sz="2400" b="1" i="1" kern="1200">
                                                <a:solidFill>
                                                  <a:schemeClr val="tx1"/>
                                                </a:solidFill>
                                                <a:effectLst/>
                                                <a:latin typeface="Cambria Math" panose="02040503050406030204" pitchFamily="18" charset="0"/>
                                                <a:ea typeface="+mn-ea"/>
                                                <a:cs typeface="+mn-cs"/>
                                              </a:rPr>
                                              <m:t>𝜉</m:t>
                                            </m:r>
                                          </m:e>
                                          <m:sup>
                                            <m:r>
                                              <a:rPr lang="en-US" sz="2400" b="1" i="1" kern="1200">
                                                <a:solidFill>
                                                  <a:schemeClr val="tx1"/>
                                                </a:solidFill>
                                                <a:effectLst/>
                                                <a:latin typeface="Cambria Math" panose="02040503050406030204" pitchFamily="18" charset="0"/>
                                                <a:ea typeface="+mn-ea"/>
                                                <a:cs typeface="+mn-cs"/>
                                              </a:rPr>
                                              <m:t>3</m:t>
                                            </m:r>
                                          </m:sup>
                                        </m:sSup>
                                        <m:r>
                                          <a:rPr lang="en-US" sz="2400" b="1" i="1" kern="1200">
                                            <a:solidFill>
                                              <a:schemeClr val="tx1"/>
                                            </a:solidFill>
                                            <a:effectLst/>
                                            <a:latin typeface="Cambria Math" panose="02040503050406030204" pitchFamily="18" charset="0"/>
                                            <a:ea typeface="+mn-ea"/>
                                            <a:cs typeface="+mn-cs"/>
                                          </a:rPr>
                                          <m:t>+3</m:t>
                                        </m:r>
                                        <m:f>
                                          <m:fPr>
                                            <m:ctrlPr>
                                              <a:rPr lang="en-US" sz="2400" b="1" i="1" kern="1200">
                                                <a:solidFill>
                                                  <a:schemeClr val="tx1"/>
                                                </a:solidFill>
                                                <a:effectLst/>
                                                <a:latin typeface="Cambria Math" panose="02040503050406030204" pitchFamily="18" charset="0"/>
                                                <a:ea typeface="+mn-ea"/>
                                                <a:cs typeface="+mn-cs"/>
                                              </a:rPr>
                                            </m:ctrlPr>
                                          </m:fPr>
                                          <m:num>
                                            <m:sSup>
                                              <m:sSupPr>
                                                <m:ctrlPr>
                                                  <a:rPr lang="en-US" sz="2400" b="1" i="1" kern="1200">
                                                    <a:solidFill>
                                                      <a:schemeClr val="tx1"/>
                                                    </a:solidFill>
                                                    <a:effectLst/>
                                                    <a:latin typeface="Cambria Math" panose="02040503050406030204" pitchFamily="18" charset="0"/>
                                                    <a:ea typeface="+mn-ea"/>
                                                    <a:cs typeface="+mn-cs"/>
                                                  </a:rPr>
                                                </m:ctrlPr>
                                              </m:sSupPr>
                                              <m:e>
                                                <m:r>
                                                  <a:rPr lang="en-US" sz="2400" b="1" i="1" kern="1200">
                                                    <a:solidFill>
                                                      <a:schemeClr val="tx1"/>
                                                    </a:solidFill>
                                                    <a:effectLst/>
                                                    <a:latin typeface="Cambria Math" panose="02040503050406030204" pitchFamily="18" charset="0"/>
                                                    <a:ea typeface="+mn-ea"/>
                                                    <a:cs typeface="+mn-cs"/>
                                                  </a:rPr>
                                                  <m:t>𝜉</m:t>
                                                </m:r>
                                              </m:e>
                                              <m:sup>
                                                <m:r>
                                                  <a:rPr lang="en-US" sz="2400" b="1" i="1" kern="1200">
                                                    <a:solidFill>
                                                      <a:schemeClr val="tx1"/>
                                                    </a:solidFill>
                                                    <a:effectLst/>
                                                    <a:latin typeface="Cambria Math" panose="02040503050406030204" pitchFamily="18" charset="0"/>
                                                    <a:ea typeface="+mn-ea"/>
                                                    <a:cs typeface="+mn-cs"/>
                                                  </a:rPr>
                                                  <m:t>2</m:t>
                                                </m:r>
                                              </m:sup>
                                            </m:sSup>
                                          </m:num>
                                          <m:den>
                                            <m:r>
                                              <a:rPr lang="en-US" sz="2400" b="1" i="1" kern="1200">
                                                <a:solidFill>
                                                  <a:schemeClr val="tx1"/>
                                                </a:solidFill>
                                                <a:effectLst/>
                                                <a:latin typeface="Cambria Math" panose="02040503050406030204" pitchFamily="18" charset="0"/>
                                                <a:ea typeface="+mn-ea"/>
                                                <a:cs typeface="+mn-cs"/>
                                              </a:rPr>
                                              <m:t>𝑛</m:t>
                                            </m:r>
                                          </m:den>
                                        </m:f>
                                        <m:r>
                                          <a:rPr lang="en-US" sz="2400" b="1" i="1" kern="1200">
                                            <a:solidFill>
                                              <a:schemeClr val="tx1"/>
                                            </a:solidFill>
                                            <a:effectLst/>
                                            <a:latin typeface="Cambria Math" panose="02040503050406030204" pitchFamily="18" charset="0"/>
                                            <a:ea typeface="+mn-ea"/>
                                            <a:cs typeface="+mn-cs"/>
                                          </a:rPr>
                                          <m:t>+6</m:t>
                                        </m:r>
                                        <m:f>
                                          <m:fPr>
                                            <m:ctrlPr>
                                              <a:rPr lang="en-US" sz="2400" b="1" i="1" kern="1200">
                                                <a:solidFill>
                                                  <a:schemeClr val="tx1"/>
                                                </a:solidFill>
                                                <a:effectLst/>
                                                <a:latin typeface="Cambria Math" panose="02040503050406030204" pitchFamily="18" charset="0"/>
                                                <a:ea typeface="+mn-ea"/>
                                                <a:cs typeface="+mn-cs"/>
                                              </a:rPr>
                                            </m:ctrlPr>
                                          </m:fPr>
                                          <m:num>
                                            <m:r>
                                              <a:rPr lang="en-US" sz="2400" b="1" i="1" kern="1200">
                                                <a:solidFill>
                                                  <a:schemeClr val="tx1"/>
                                                </a:solidFill>
                                                <a:effectLst/>
                                                <a:latin typeface="Cambria Math" panose="02040503050406030204" pitchFamily="18" charset="0"/>
                                                <a:ea typeface="+mn-ea"/>
                                                <a:cs typeface="+mn-cs"/>
                                              </a:rPr>
                                              <m:t>𝜉</m:t>
                                            </m:r>
                                          </m:num>
                                          <m:den>
                                            <m:sSup>
                                              <m:sSupPr>
                                                <m:ctrlPr>
                                                  <a:rPr lang="en-US" sz="2400" b="1" i="1" kern="1200">
                                                    <a:solidFill>
                                                      <a:schemeClr val="tx1"/>
                                                    </a:solidFill>
                                                    <a:effectLst/>
                                                    <a:latin typeface="Cambria Math" panose="02040503050406030204" pitchFamily="18" charset="0"/>
                                                    <a:ea typeface="+mn-ea"/>
                                                    <a:cs typeface="+mn-cs"/>
                                                  </a:rPr>
                                                </m:ctrlPr>
                                              </m:sSupPr>
                                              <m:e>
                                                <m:r>
                                                  <a:rPr lang="en-US" sz="2400" b="1" i="1" kern="1200">
                                                    <a:solidFill>
                                                      <a:schemeClr val="tx1"/>
                                                    </a:solidFill>
                                                    <a:effectLst/>
                                                    <a:latin typeface="Cambria Math" panose="02040503050406030204" pitchFamily="18" charset="0"/>
                                                    <a:ea typeface="+mn-ea"/>
                                                    <a:cs typeface="+mn-cs"/>
                                                  </a:rPr>
                                                  <m:t>𝑛</m:t>
                                                </m:r>
                                              </m:e>
                                              <m:sup>
                                                <m:r>
                                                  <a:rPr lang="en-US" sz="2400" b="1" i="1" kern="1200">
                                                    <a:solidFill>
                                                      <a:schemeClr val="tx1"/>
                                                    </a:solidFill>
                                                    <a:effectLst/>
                                                    <a:latin typeface="Cambria Math" panose="02040503050406030204" pitchFamily="18" charset="0"/>
                                                    <a:ea typeface="+mn-ea"/>
                                                    <a:cs typeface="+mn-cs"/>
                                                  </a:rPr>
                                                  <m:t>2</m:t>
                                                </m:r>
                                              </m:sup>
                                            </m:sSup>
                                          </m:den>
                                        </m:f>
                                        <m:r>
                                          <a:rPr lang="en-US" sz="2400" b="1" i="1" kern="1200">
                                            <a:solidFill>
                                              <a:schemeClr val="tx1"/>
                                            </a:solidFill>
                                            <a:effectLst/>
                                            <a:latin typeface="Cambria Math" panose="02040503050406030204" pitchFamily="18" charset="0"/>
                                            <a:ea typeface="+mn-ea"/>
                                            <a:cs typeface="+mn-cs"/>
                                          </a:rPr>
                                          <m:t>+6</m:t>
                                        </m:r>
                                        <m:f>
                                          <m:fPr>
                                            <m:ctrlPr>
                                              <a:rPr lang="en-US" sz="2400" b="1" i="1" kern="1200">
                                                <a:solidFill>
                                                  <a:schemeClr val="tx1"/>
                                                </a:solidFill>
                                                <a:effectLst/>
                                                <a:latin typeface="Cambria Math" panose="02040503050406030204" pitchFamily="18" charset="0"/>
                                                <a:ea typeface="+mn-ea"/>
                                                <a:cs typeface="+mn-cs"/>
                                              </a:rPr>
                                            </m:ctrlPr>
                                          </m:fPr>
                                          <m:num>
                                            <m:r>
                                              <a:rPr lang="en-US" sz="2400" b="1" i="1" kern="1200">
                                                <a:solidFill>
                                                  <a:schemeClr val="tx1"/>
                                                </a:solidFill>
                                                <a:effectLst/>
                                                <a:latin typeface="Cambria Math" panose="02040503050406030204" pitchFamily="18" charset="0"/>
                                                <a:ea typeface="+mn-ea"/>
                                                <a:cs typeface="+mn-cs"/>
                                              </a:rPr>
                                              <m:t>1</m:t>
                                            </m:r>
                                          </m:num>
                                          <m:den>
                                            <m:sSup>
                                              <m:sSupPr>
                                                <m:ctrlPr>
                                                  <a:rPr lang="en-US" sz="2400" b="1" i="1" kern="1200">
                                                    <a:solidFill>
                                                      <a:schemeClr val="tx1"/>
                                                    </a:solidFill>
                                                    <a:effectLst/>
                                                    <a:latin typeface="Cambria Math" panose="02040503050406030204" pitchFamily="18" charset="0"/>
                                                    <a:ea typeface="+mn-ea"/>
                                                    <a:cs typeface="+mn-cs"/>
                                                  </a:rPr>
                                                </m:ctrlPr>
                                              </m:sSupPr>
                                              <m:e>
                                                <m:r>
                                                  <a:rPr lang="en-US" sz="2400" b="1" i="1" kern="1200">
                                                    <a:solidFill>
                                                      <a:schemeClr val="tx1"/>
                                                    </a:solidFill>
                                                    <a:effectLst/>
                                                    <a:latin typeface="Cambria Math" panose="02040503050406030204" pitchFamily="18" charset="0"/>
                                                    <a:ea typeface="+mn-ea"/>
                                                    <a:cs typeface="+mn-cs"/>
                                                  </a:rPr>
                                                  <m:t>𝑛</m:t>
                                                </m:r>
                                              </m:e>
                                              <m:sup>
                                                <m:r>
                                                  <a:rPr lang="en-US" sz="2400" b="1" i="1" kern="1200">
                                                    <a:solidFill>
                                                      <a:schemeClr val="tx1"/>
                                                    </a:solidFill>
                                                    <a:effectLst/>
                                                    <a:latin typeface="Cambria Math" panose="02040503050406030204" pitchFamily="18" charset="0"/>
                                                    <a:ea typeface="+mn-ea"/>
                                                    <a:cs typeface="+mn-cs"/>
                                                  </a:rPr>
                                                  <m:t>3</m:t>
                                                </m:r>
                                              </m:sup>
                                            </m:sSup>
                                          </m:den>
                                        </m:f>
                                      </m:e>
                                    </m:d>
                                  </m:e>
                                </m:nary>
                              </m:oMath>
                            </m:oMathPara>
                          </a14:m>
                          <a:endParaRPr lang="en-US" sz="2400" b="0" i="1"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2400" b="0" dirty="0" smtClean="0">
                              <a:solidFill>
                                <a:schemeClr val="tx1"/>
                              </a:solidFill>
                            </a:rPr>
                            <a:t>(4)</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8" name="Table 7"/>
              <p:cNvGraphicFramePr>
                <a:graphicFrameLocks noGrp="1"/>
              </p:cNvGraphicFramePr>
              <p:nvPr>
                <p:extLst>
                  <p:ext uri="{D42A27DB-BD31-4B8C-83A1-F6EECF244321}">
                    <p14:modId xmlns:p14="http://schemas.microsoft.com/office/powerpoint/2010/main" val="3412033783"/>
                  </p:ext>
                </p:extLst>
              </p:nvPr>
            </p:nvGraphicFramePr>
            <p:xfrm>
              <a:off x="450130" y="2209800"/>
              <a:ext cx="8229600" cy="1088708"/>
            </p:xfrm>
            <a:graphic>
              <a:graphicData uri="http://schemas.openxmlformats.org/drawingml/2006/table">
                <a:tbl>
                  <a:tblPr firstRow="1" bandRow="1">
                    <a:tableStyleId>{5C22544A-7EE6-4342-B048-85BDC9FD1C3A}</a:tableStyleId>
                  </a:tblPr>
                  <a:tblGrid>
                    <a:gridCol w="357433"/>
                    <a:gridCol w="7239000"/>
                    <a:gridCol w="633167"/>
                  </a:tblGrid>
                  <a:tr h="1088708">
                    <a:tc>
                      <a:txBody>
                        <a:bodyPr/>
                        <a:lstStyle/>
                        <a:p>
                          <a:endParaRPr lang="en-US" sz="2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5"/>
                          <a:stretch>
                            <a:fillRect l="-4966" r="-8754"/>
                          </a:stretch>
                        </a:blipFill>
                      </a:tcPr>
                    </a:tc>
                    <a:tc>
                      <a:txBody>
                        <a:bodyPr/>
                        <a:lstStyle/>
                        <a:p>
                          <a:pPr algn="ctr"/>
                          <a:r>
                            <a:rPr lang="en-US" sz="2400" b="0" dirty="0" smtClean="0">
                              <a:solidFill>
                                <a:schemeClr val="tx1"/>
                              </a:solidFill>
                            </a:rPr>
                            <a:t>(4)</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ext uri="{D42A27DB-BD31-4B8C-83A1-F6EECF244321}">
                    <p14:modId xmlns:p14="http://schemas.microsoft.com/office/powerpoint/2010/main" val="1669153721"/>
                  </p:ext>
                </p:extLst>
              </p:nvPr>
            </p:nvGraphicFramePr>
            <p:xfrm>
              <a:off x="450130" y="3276600"/>
              <a:ext cx="8229600" cy="778574"/>
            </p:xfrm>
            <a:graphic>
              <a:graphicData uri="http://schemas.openxmlformats.org/drawingml/2006/table">
                <a:tbl>
                  <a:tblPr firstRow="1" bandRow="1">
                    <a:tableStyleId>{5C22544A-7EE6-4342-B048-85BDC9FD1C3A}</a:tableStyleId>
                  </a:tblPr>
                  <a:tblGrid>
                    <a:gridCol w="357433"/>
                    <a:gridCol w="7239000"/>
                    <a:gridCol w="633167"/>
                  </a:tblGrid>
                  <a:tr h="370840">
                    <a:tc>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centerGroup"/>
                              </m:oMathParaPr>
                              <m:oMath xmlns:m="http://schemas.openxmlformats.org/officeDocument/2006/math">
                                <m:r>
                                  <m:rPr>
                                    <m:nor/>
                                  </m:rPr>
                                  <a:rPr lang="en-US" sz="2400" b="0" smtClean="0">
                                    <a:solidFill>
                                      <a:schemeClr val="tx1"/>
                                    </a:solidFill>
                                  </a:rPr>
                                  <m:t>where</m:t>
                                </m:r>
                                <m:r>
                                  <m:rPr>
                                    <m:nor/>
                                  </m:rPr>
                                  <a:rPr lang="en-US" sz="2400" b="0" i="0" smtClean="0">
                                    <a:solidFill>
                                      <a:schemeClr val="tx1"/>
                                    </a:solidFill>
                                  </a:rPr>
                                  <m:t> </m:t>
                                </m:r>
                                <m:r>
                                  <a:rPr lang="en-US" sz="2400" b="1" i="1" kern="1200" smtClean="0">
                                    <a:solidFill>
                                      <a:schemeClr val="tx1"/>
                                    </a:solidFill>
                                    <a:effectLst/>
                                    <a:latin typeface="Cambria Math" panose="02040503050406030204" pitchFamily="18" charset="0"/>
                                    <a:ea typeface="+mn-ea"/>
                                    <a:cs typeface="+mn-cs"/>
                                  </a:rPr>
                                  <m:t>𝜉</m:t>
                                </m:r>
                                <m:r>
                                  <a:rPr lang="en-US" sz="2400" b="0" i="1" kern="1200" smtClean="0">
                                    <a:solidFill>
                                      <a:schemeClr val="tx1"/>
                                    </a:solidFill>
                                    <a:effectLst/>
                                    <a:latin typeface="Cambria Math" panose="02040503050406030204" pitchFamily="18" charset="0"/>
                                    <a:ea typeface="+mn-ea"/>
                                    <a:cs typeface="+mn-cs"/>
                                  </a:rPr>
                                  <m:t>=</m:t>
                                </m:r>
                                <m:f>
                                  <m:fPr>
                                    <m:ctrlPr>
                                      <a:rPr lang="en-US" sz="2400" b="0" i="1" kern="1200" smtClean="0">
                                        <a:solidFill>
                                          <a:schemeClr val="tx1"/>
                                        </a:solidFill>
                                        <a:effectLst/>
                                        <a:latin typeface="Cambria Math" panose="02040503050406030204" pitchFamily="18" charset="0"/>
                                        <a:ea typeface="+mn-ea"/>
                                        <a:cs typeface="+mn-cs"/>
                                      </a:rPr>
                                    </m:ctrlPr>
                                  </m:fPr>
                                  <m:num>
                                    <m:sSub>
                                      <m:sSubPr>
                                        <m:ctrlPr>
                                          <a:rPr lang="en-US" sz="2400" b="0" i="1" kern="1200" smtClean="0">
                                            <a:solidFill>
                                              <a:schemeClr val="tx1"/>
                                            </a:solidFill>
                                            <a:effectLst/>
                                            <a:latin typeface="Cambria Math" panose="02040503050406030204" pitchFamily="18" charset="0"/>
                                            <a:ea typeface="+mn-ea"/>
                                            <a:cs typeface="+mn-cs"/>
                                          </a:rPr>
                                        </m:ctrlPr>
                                      </m:sSubPr>
                                      <m:e>
                                        <m:r>
                                          <a:rPr lang="en-US" sz="2400" b="0" i="1" kern="1200" smtClean="0">
                                            <a:solidFill>
                                              <a:schemeClr val="tx1"/>
                                            </a:solidFill>
                                            <a:effectLst/>
                                            <a:latin typeface="Cambria Math" panose="02040503050406030204" pitchFamily="18" charset="0"/>
                                            <a:ea typeface="+mn-ea"/>
                                            <a:cs typeface="+mn-cs"/>
                                          </a:rPr>
                                          <m:t>𝐶</m:t>
                                        </m:r>
                                      </m:e>
                                      <m:sub>
                                        <m:r>
                                          <a:rPr lang="en-US" sz="2400" b="0" i="1" kern="1200" smtClean="0">
                                            <a:solidFill>
                                              <a:schemeClr val="tx1"/>
                                            </a:solidFill>
                                            <a:effectLst/>
                                            <a:latin typeface="Cambria Math" panose="02040503050406030204" pitchFamily="18" charset="0"/>
                                            <a:ea typeface="+mn-ea"/>
                                            <a:cs typeface="+mn-cs"/>
                                          </a:rPr>
                                          <m:t>2</m:t>
                                        </m:r>
                                      </m:sub>
                                    </m:sSub>
                                  </m:num>
                                  <m:den>
                                    <m:r>
                                      <a:rPr lang="en-US" sz="2400" b="0" i="1" smtClean="0">
                                        <a:solidFill>
                                          <a:schemeClr val="tx1"/>
                                        </a:solidFill>
                                        <a:latin typeface="Cambria Math" panose="02040503050406030204" pitchFamily="18" charset="0"/>
                                      </a:rPr>
                                      <m:t>𝜆</m:t>
                                    </m:r>
                                    <m:r>
                                      <a:rPr lang="en-US" sz="2400" b="0" i="1" smtClean="0">
                                        <a:solidFill>
                                          <a:schemeClr val="tx1"/>
                                        </a:solidFill>
                                        <a:latin typeface="Cambria Math" panose="02040503050406030204" pitchFamily="18" charset="0"/>
                                      </a:rPr>
                                      <m:t>𝑇</m:t>
                                    </m:r>
                                  </m:den>
                                </m:f>
                                <m:r>
                                  <m:rPr>
                                    <m:nor/>
                                  </m:rPr>
                                  <a:rPr lang="en-US" sz="2400" b="0" i="0" smtClean="0">
                                    <a:solidFill>
                                      <a:schemeClr val="tx1"/>
                                    </a:solidFill>
                                  </a:rPr>
                                  <m:t>and</m:t>
                                </m:r>
                                <m:r>
                                  <m:rPr>
                                    <m:nor/>
                                  </m:rPr>
                                  <a:rPr lang="en-US" sz="2400" b="0" i="0" smtClean="0">
                                    <a:solidFill>
                                      <a:schemeClr val="tx1"/>
                                    </a:solidFill>
                                  </a:rPr>
                                  <m:t> </m:t>
                                </m:r>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rPr>
                                      <m:t>𝐹</m:t>
                                    </m:r>
                                  </m:e>
                                  <m:sub>
                                    <m:r>
                                      <a:rPr lang="en-US" sz="2400" b="0" i="1">
                                        <a:solidFill>
                                          <a:schemeClr val="tx1"/>
                                        </a:solidFill>
                                        <a:latin typeface="Cambria Math" panose="02040503050406030204" pitchFamily="18" charset="0"/>
                                      </a:rPr>
                                      <m:t>0→</m:t>
                                    </m:r>
                                    <m:r>
                                      <a:rPr lang="en-US" sz="2400" b="0" i="1">
                                        <a:solidFill>
                                          <a:schemeClr val="tx1"/>
                                        </a:solidFill>
                                        <a:latin typeface="Cambria Math" panose="02040503050406030204" pitchFamily="18" charset="0"/>
                                      </a:rPr>
                                      <m:t>𝜆</m:t>
                                    </m:r>
                                    <m:r>
                                      <a:rPr lang="en-US" sz="2400" b="0" i="1">
                                        <a:solidFill>
                                          <a:schemeClr val="tx1"/>
                                        </a:solidFill>
                                        <a:latin typeface="Cambria Math" panose="02040503050406030204" pitchFamily="18" charset="0"/>
                                      </a:rPr>
                                      <m:t>𝑇</m:t>
                                    </m:r>
                                  </m:sub>
                                </m:sSub>
                                <m:r>
                                  <a:rPr lang="en-US" sz="2400" b="0" i="1">
                                    <a:solidFill>
                                      <a:schemeClr val="tx1"/>
                                    </a:solidFill>
                                    <a:latin typeface="Cambria Math" panose="02040503050406030204" pitchFamily="18" charset="0"/>
                                  </a:rPr>
                                  <m:t>=</m:t>
                                </m:r>
                                <m:f>
                                  <m:fPr>
                                    <m:ctrlPr>
                                      <a:rPr lang="en-US" sz="2400" b="0" i="1">
                                        <a:solidFill>
                                          <a:schemeClr val="tx1"/>
                                        </a:solidFill>
                                        <a:latin typeface="Cambria Math" panose="02040503050406030204" pitchFamily="18" charset="0"/>
                                      </a:rPr>
                                    </m:ctrlPr>
                                  </m:fPr>
                                  <m:num>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rPr>
                                          <m:t>𝑒</m:t>
                                        </m:r>
                                      </m:e>
                                      <m:sub>
                                        <m:r>
                                          <a:rPr lang="en-US" sz="2400" b="0" i="1">
                                            <a:solidFill>
                                              <a:schemeClr val="tx1"/>
                                            </a:solidFill>
                                            <a:latin typeface="Cambria Math" panose="02040503050406030204" pitchFamily="18" charset="0"/>
                                          </a:rPr>
                                          <m:t>0→</m:t>
                                        </m:r>
                                        <m:r>
                                          <a:rPr lang="en-US" sz="2400" b="0" i="1">
                                            <a:solidFill>
                                              <a:schemeClr val="tx1"/>
                                            </a:solidFill>
                                            <a:latin typeface="Cambria Math" panose="02040503050406030204" pitchFamily="18" charset="0"/>
                                          </a:rPr>
                                          <m:t>𝜆</m:t>
                                        </m:r>
                                        <m:r>
                                          <a:rPr lang="en-US" sz="2400" b="0" i="1">
                                            <a:solidFill>
                                              <a:schemeClr val="tx1"/>
                                            </a:solidFill>
                                            <a:latin typeface="Cambria Math" panose="02040503050406030204" pitchFamily="18" charset="0"/>
                                          </a:rPr>
                                          <m:t>𝑇</m:t>
                                        </m:r>
                                      </m:sub>
                                    </m:sSub>
                                  </m:num>
                                  <m:den>
                                    <m:r>
                                      <a:rPr lang="en-US" sz="2400" b="0" i="1">
                                        <a:solidFill>
                                          <a:schemeClr val="tx1"/>
                                        </a:solidFill>
                                        <a:latin typeface="Cambria Math" panose="02040503050406030204" pitchFamily="18" charset="0"/>
                                      </a:rPr>
                                      <m:t>𝜎</m:t>
                                    </m:r>
                                    <m:sSup>
                                      <m:sSupPr>
                                        <m:ctrlPr>
                                          <a:rPr lang="en-US" sz="2400" b="0" i="1">
                                            <a:solidFill>
                                              <a:schemeClr val="tx1"/>
                                            </a:solidFill>
                                            <a:latin typeface="Cambria Math" panose="02040503050406030204" pitchFamily="18" charset="0"/>
                                          </a:rPr>
                                        </m:ctrlPr>
                                      </m:sSupPr>
                                      <m:e>
                                        <m:r>
                                          <a:rPr lang="en-US" sz="2400" b="0" i="1">
                                            <a:solidFill>
                                              <a:schemeClr val="tx1"/>
                                            </a:solidFill>
                                            <a:latin typeface="Cambria Math" panose="02040503050406030204" pitchFamily="18" charset="0"/>
                                          </a:rPr>
                                          <m:t>𝑇</m:t>
                                        </m:r>
                                      </m:e>
                                      <m:sup>
                                        <m:r>
                                          <a:rPr lang="en-US" sz="2400" b="0" i="1">
                                            <a:solidFill>
                                              <a:schemeClr val="tx1"/>
                                            </a:solidFill>
                                            <a:latin typeface="Cambria Math" panose="02040503050406030204" pitchFamily="18" charset="0"/>
                                          </a:rPr>
                                          <m:t>4</m:t>
                                        </m:r>
                                      </m:sup>
                                    </m:sSup>
                                  </m:den>
                                </m:f>
                              </m:oMath>
                            </m:oMathPara>
                          </a14:m>
                          <a:endParaRPr lang="en-US" sz="2400" b="0" i="1"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2400" b="0" dirty="0" smtClean="0">
                              <a:solidFill>
                                <a:schemeClr val="tx1"/>
                              </a:solidFill>
                            </a:rPr>
                            <a:t>(5)</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4" name="Table 3"/>
              <p:cNvGraphicFramePr>
                <a:graphicFrameLocks noGrp="1"/>
              </p:cNvGraphicFramePr>
              <p:nvPr>
                <p:extLst>
                  <p:ext uri="{D42A27DB-BD31-4B8C-83A1-F6EECF244321}">
                    <p14:modId xmlns:p14="http://schemas.microsoft.com/office/powerpoint/2010/main" val="1669153721"/>
                  </p:ext>
                </p:extLst>
              </p:nvPr>
            </p:nvGraphicFramePr>
            <p:xfrm>
              <a:off x="450130" y="3276600"/>
              <a:ext cx="8229600" cy="778574"/>
            </p:xfrm>
            <a:graphic>
              <a:graphicData uri="http://schemas.openxmlformats.org/drawingml/2006/table">
                <a:tbl>
                  <a:tblPr firstRow="1" bandRow="1">
                    <a:tableStyleId>{5C22544A-7EE6-4342-B048-85BDC9FD1C3A}</a:tableStyleId>
                  </a:tblPr>
                  <a:tblGrid>
                    <a:gridCol w="357433"/>
                    <a:gridCol w="7239000"/>
                    <a:gridCol w="633167"/>
                  </a:tblGrid>
                  <a:tr h="778574">
                    <a:tc>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6"/>
                          <a:stretch>
                            <a:fillRect l="-4966" r="-8754"/>
                          </a:stretch>
                        </a:blipFill>
                      </a:tcPr>
                    </a:tc>
                    <a:tc>
                      <a:txBody>
                        <a:bodyPr/>
                        <a:lstStyle/>
                        <a:p>
                          <a:pPr algn="ctr"/>
                          <a:r>
                            <a:rPr lang="en-US" sz="2400" b="0" dirty="0" smtClean="0">
                              <a:solidFill>
                                <a:schemeClr val="tx1"/>
                              </a:solidFill>
                            </a:rPr>
                            <a:t>(5)</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mc:AlternateContent xmlns:mc="http://schemas.openxmlformats.org/markup-compatibility/2006" xmlns:a14="http://schemas.microsoft.com/office/drawing/2010/main">
        <mc:Choice Requires="a14">
          <p:graphicFrame>
            <p:nvGraphicFramePr>
              <p:cNvPr id="9" name="Table 8"/>
              <p:cNvGraphicFramePr>
                <a:graphicFrameLocks noGrp="1"/>
              </p:cNvGraphicFramePr>
              <p:nvPr>
                <p:extLst>
                  <p:ext uri="{D42A27DB-BD31-4B8C-83A1-F6EECF244321}">
                    <p14:modId xmlns:p14="http://schemas.microsoft.com/office/powerpoint/2010/main" val="117605697"/>
                  </p:ext>
                </p:extLst>
              </p:nvPr>
            </p:nvGraphicFramePr>
            <p:xfrm>
              <a:off x="450130" y="5105400"/>
              <a:ext cx="8229600" cy="491427"/>
            </p:xfrm>
            <a:graphic>
              <a:graphicData uri="http://schemas.openxmlformats.org/drawingml/2006/table">
                <a:tbl>
                  <a:tblPr firstRow="1" bandRow="1">
                    <a:tableStyleId>{5C22544A-7EE6-4342-B048-85BDC9FD1C3A}</a:tableStyleId>
                  </a:tblPr>
                  <a:tblGrid>
                    <a:gridCol w="357433"/>
                    <a:gridCol w="7239000"/>
                    <a:gridCol w="633167"/>
                  </a:tblGrid>
                  <a:tr h="370840">
                    <a:tc>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centerGroup"/>
                              </m:oMathParaPr>
                              <m:oMath xmlns:m="http://schemas.openxmlformats.org/officeDocument/2006/math">
                                <m:sSub>
                                  <m:sSubPr>
                                    <m:ctrlPr>
                                      <a:rPr lang="en-US" sz="2400" b="0" i="1" smtClean="0">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rPr>
                                      <m:t>𝐹</m:t>
                                    </m:r>
                                  </m:e>
                                  <m:sub>
                                    <m:sSub>
                                      <m:sSubPr>
                                        <m:ctrlPr>
                                          <a:rPr lang="en-US" sz="2400" b="0" i="1" smtClean="0">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rPr>
                                          <m:t>𝜆</m:t>
                                        </m:r>
                                      </m:e>
                                      <m:sub>
                                        <m:r>
                                          <a:rPr lang="en-US" sz="2400" b="0" i="1" smtClean="0">
                                            <a:solidFill>
                                              <a:schemeClr val="tx1"/>
                                            </a:solidFill>
                                            <a:latin typeface="Cambria Math" panose="02040503050406030204" pitchFamily="18" charset="0"/>
                                          </a:rPr>
                                          <m:t>𝑙</m:t>
                                        </m:r>
                                      </m:sub>
                                    </m:sSub>
                                    <m:r>
                                      <a:rPr lang="en-US" sz="2400" b="0" i="1">
                                        <a:solidFill>
                                          <a:schemeClr val="tx1"/>
                                        </a:solidFill>
                                        <a:latin typeface="Cambria Math" panose="02040503050406030204" pitchFamily="18" charset="0"/>
                                      </a:rPr>
                                      <m:t>𝑇</m:t>
                                    </m:r>
                                    <m:r>
                                      <a:rPr lang="en-US" sz="2400" b="0" i="1">
                                        <a:solidFill>
                                          <a:schemeClr val="tx1"/>
                                        </a:solidFill>
                                        <a:latin typeface="Cambria Math" panose="02040503050406030204" pitchFamily="18" charset="0"/>
                                      </a:rPr>
                                      <m:t>→</m:t>
                                    </m:r>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rPr>
                                          <m:t>𝜆</m:t>
                                        </m:r>
                                      </m:e>
                                      <m:sub>
                                        <m:r>
                                          <a:rPr lang="en-US" sz="2400" b="0" i="1" smtClean="0">
                                            <a:solidFill>
                                              <a:schemeClr val="tx1"/>
                                            </a:solidFill>
                                            <a:latin typeface="Cambria Math" panose="02040503050406030204" pitchFamily="18" charset="0"/>
                                          </a:rPr>
                                          <m:t>𝑢</m:t>
                                        </m:r>
                                      </m:sub>
                                    </m:sSub>
                                    <m:r>
                                      <a:rPr lang="en-US" sz="2400" b="0" i="1">
                                        <a:solidFill>
                                          <a:schemeClr val="tx1"/>
                                        </a:solidFill>
                                        <a:latin typeface="Cambria Math" panose="02040503050406030204" pitchFamily="18" charset="0"/>
                                      </a:rPr>
                                      <m:t>𝑇</m:t>
                                    </m:r>
                                  </m:sub>
                                </m:sSub>
                                <m:r>
                                  <a:rPr lang="en-US" sz="2400" b="0" i="1">
                                    <a:solidFill>
                                      <a:schemeClr val="tx1"/>
                                    </a:solidFill>
                                    <a:latin typeface="Cambria Math" panose="02040503050406030204" pitchFamily="18" charset="0"/>
                                  </a:rPr>
                                  <m:t>=</m:t>
                                </m:r>
                                <m:r>
                                  <m:rPr>
                                    <m:nor/>
                                  </m:rPr>
                                  <a:rPr lang="en-US" sz="2400" b="0">
                                    <a:solidFill>
                                      <a:schemeClr val="tx1"/>
                                    </a:solidFill>
                                  </a:rPr>
                                  <m:t> </m:t>
                                </m:r>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rPr>
                                      <m:t>𝐹</m:t>
                                    </m:r>
                                  </m:e>
                                  <m:sub>
                                    <m:r>
                                      <a:rPr lang="en-US" sz="2400" b="0" i="1">
                                        <a:solidFill>
                                          <a:schemeClr val="tx1"/>
                                        </a:solidFill>
                                        <a:latin typeface="Cambria Math" panose="02040503050406030204" pitchFamily="18" charset="0"/>
                                      </a:rPr>
                                      <m:t>0→</m:t>
                                    </m:r>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rPr>
                                          <m:t>𝜆</m:t>
                                        </m:r>
                                      </m:e>
                                      <m:sub>
                                        <m:r>
                                          <a:rPr lang="en-US" sz="2400" b="0" i="1" smtClean="0">
                                            <a:solidFill>
                                              <a:schemeClr val="tx1"/>
                                            </a:solidFill>
                                            <a:latin typeface="Cambria Math" panose="02040503050406030204" pitchFamily="18" charset="0"/>
                                          </a:rPr>
                                          <m:t>𝑢</m:t>
                                        </m:r>
                                      </m:sub>
                                    </m:sSub>
                                    <m:r>
                                      <a:rPr lang="en-US" sz="2400" b="0" i="1" smtClean="0">
                                        <a:solidFill>
                                          <a:schemeClr val="tx1"/>
                                        </a:solidFill>
                                        <a:latin typeface="Cambria Math" panose="02040503050406030204" pitchFamily="18" charset="0"/>
                                      </a:rPr>
                                      <m:t>𝑇</m:t>
                                    </m:r>
                                  </m:sub>
                                </m:sSub>
                                <m:r>
                                  <a:rPr lang="en-US" sz="2400" b="0" i="1" smtClean="0">
                                    <a:solidFill>
                                      <a:schemeClr val="tx1"/>
                                    </a:solidFill>
                                    <a:latin typeface="Cambria Math" panose="02040503050406030204" pitchFamily="18" charset="0"/>
                                  </a:rPr>
                                  <m:t>−</m:t>
                                </m:r>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rPr>
                                      <m:t>𝐹</m:t>
                                    </m:r>
                                  </m:e>
                                  <m:sub>
                                    <m:r>
                                      <a:rPr lang="en-US" sz="2400" b="0" i="1">
                                        <a:solidFill>
                                          <a:schemeClr val="tx1"/>
                                        </a:solidFill>
                                        <a:latin typeface="Cambria Math" panose="02040503050406030204" pitchFamily="18" charset="0"/>
                                      </a:rPr>
                                      <m:t>0→</m:t>
                                    </m:r>
                                    <m:sSub>
                                      <m:sSubPr>
                                        <m:ctrlPr>
                                          <a:rPr lang="en-US" sz="2400" b="0" i="1">
                                            <a:solidFill>
                                              <a:schemeClr val="tx1"/>
                                            </a:solidFill>
                                            <a:latin typeface="Cambria Math" panose="02040503050406030204" pitchFamily="18" charset="0"/>
                                          </a:rPr>
                                        </m:ctrlPr>
                                      </m:sSubPr>
                                      <m:e>
                                        <m:r>
                                          <a:rPr lang="en-US" sz="2400" b="0" i="1">
                                            <a:solidFill>
                                              <a:schemeClr val="tx1"/>
                                            </a:solidFill>
                                            <a:latin typeface="Cambria Math" panose="02040503050406030204" pitchFamily="18" charset="0"/>
                                          </a:rPr>
                                          <m:t>𝜆</m:t>
                                        </m:r>
                                      </m:e>
                                      <m:sub>
                                        <m:r>
                                          <a:rPr lang="en-US" sz="2400" b="0" i="1" smtClean="0">
                                            <a:solidFill>
                                              <a:schemeClr val="tx1"/>
                                            </a:solidFill>
                                            <a:latin typeface="Cambria Math" panose="02040503050406030204" pitchFamily="18" charset="0"/>
                                          </a:rPr>
                                          <m:t>𝑙</m:t>
                                        </m:r>
                                      </m:sub>
                                    </m:sSub>
                                    <m:r>
                                      <a:rPr lang="en-US" sz="2400" b="0" i="1">
                                        <a:solidFill>
                                          <a:schemeClr val="tx1"/>
                                        </a:solidFill>
                                        <a:latin typeface="Cambria Math" panose="02040503050406030204" pitchFamily="18" charset="0"/>
                                      </a:rPr>
                                      <m:t>𝑇</m:t>
                                    </m:r>
                                  </m:sub>
                                </m:sSub>
                              </m:oMath>
                            </m:oMathPara>
                          </a14:m>
                          <a:endParaRPr lang="en-US" sz="2400" b="0" i="1"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2400" b="0" dirty="0" smtClean="0">
                              <a:solidFill>
                                <a:schemeClr val="tx1"/>
                              </a:solidFill>
                            </a:rPr>
                            <a:t>(6)</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9" name="Table 8"/>
              <p:cNvGraphicFramePr>
                <a:graphicFrameLocks noGrp="1"/>
              </p:cNvGraphicFramePr>
              <p:nvPr>
                <p:extLst>
                  <p:ext uri="{D42A27DB-BD31-4B8C-83A1-F6EECF244321}">
                    <p14:modId xmlns:p14="http://schemas.microsoft.com/office/powerpoint/2010/main" val="117605697"/>
                  </p:ext>
                </p:extLst>
              </p:nvPr>
            </p:nvGraphicFramePr>
            <p:xfrm>
              <a:off x="450130" y="5105400"/>
              <a:ext cx="8229600" cy="491427"/>
            </p:xfrm>
            <a:graphic>
              <a:graphicData uri="http://schemas.openxmlformats.org/drawingml/2006/table">
                <a:tbl>
                  <a:tblPr firstRow="1" bandRow="1">
                    <a:tableStyleId>{5C22544A-7EE6-4342-B048-85BDC9FD1C3A}</a:tableStyleId>
                  </a:tblPr>
                  <a:tblGrid>
                    <a:gridCol w="357433"/>
                    <a:gridCol w="7239000"/>
                    <a:gridCol w="633167"/>
                  </a:tblGrid>
                  <a:tr h="491427">
                    <a:tc>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7"/>
                          <a:stretch>
                            <a:fillRect l="-4966" t="-6098" r="-8754" b="-23171"/>
                          </a:stretch>
                        </a:blipFill>
                      </a:tcPr>
                    </a:tc>
                    <a:tc>
                      <a:txBody>
                        <a:bodyPr/>
                        <a:lstStyle/>
                        <a:p>
                          <a:pPr algn="ctr"/>
                          <a:r>
                            <a:rPr lang="en-US" sz="2400" b="0" dirty="0" smtClean="0">
                              <a:solidFill>
                                <a:schemeClr val="tx1"/>
                              </a:solidFill>
                            </a:rPr>
                            <a:t>(6)</a:t>
                          </a:r>
                          <a:endParaRPr lang="en-US" sz="24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363515653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hart 5"/>
          <p:cNvGraphicFramePr>
            <a:graphicFrameLocks noGrp="1"/>
          </p:cNvGraphicFramePr>
          <p:nvPr>
            <p:extLst/>
          </p:nvPr>
        </p:nvGraphicFramePr>
        <p:xfrm>
          <a:off x="761999" y="914399"/>
          <a:ext cx="8143875" cy="5663803"/>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1"/>
          <p:cNvSpPr>
            <a:spLocks noGrp="1"/>
          </p:cNvSpPr>
          <p:nvPr>
            <p:ph type="title"/>
          </p:nvPr>
        </p:nvSpPr>
        <p:spPr>
          <a:xfrm>
            <a:off x="457200" y="274638"/>
            <a:ext cx="8229600" cy="1143000"/>
          </a:xfrm>
        </p:spPr>
        <p:txBody>
          <a:bodyPr>
            <a:normAutofit fontScale="90000"/>
          </a:bodyPr>
          <a:lstStyle/>
          <a:p>
            <a:r>
              <a:rPr lang="en-US" sz="3600" dirty="0" smtClean="0"/>
              <a:t>Fraction of Total Power In-Band Energy</a:t>
            </a:r>
            <a:endParaRPr lang="en-US" sz="3600" dirty="0"/>
          </a:p>
        </p:txBody>
      </p:sp>
    </p:spTree>
    <p:extLst>
      <p:ext uri="{BB962C8B-B14F-4D97-AF65-F5344CB8AC3E}">
        <p14:creationId xmlns:p14="http://schemas.microsoft.com/office/powerpoint/2010/main" val="116146237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Response over Wavelength </a:t>
            </a:r>
            <a:r>
              <a:rPr lang="en-US" sz="3200" dirty="0" smtClean="0"/>
              <a:t>Band-III</a:t>
            </a:r>
            <a:endParaRPr lang="en-US" sz="32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0"/>
                <a:ext cx="8229600" cy="5170646"/>
              </a:xfrm>
            </p:spPr>
            <p:txBody>
              <a:bodyPr/>
              <a:lstStyle/>
              <a:p>
                <a:pPr marL="0" indent="0">
                  <a:buNone/>
                </a:pPr>
                <a:r>
                  <a:rPr lang="en-US" sz="2400" dirty="0" smtClean="0">
                    <a:latin typeface="+mj-lt"/>
                  </a:rPr>
                  <a:t>Over all wavelengths, the total blackbody intensity is:</a:t>
                </a:r>
              </a:p>
              <a:p>
                <a:endParaRPr lang="en-US" sz="2400" dirty="0" smtClean="0">
                  <a:latin typeface="+mj-lt"/>
                </a:endParaRPr>
              </a:p>
              <a:p>
                <a:endParaRPr lang="en-US" sz="2400" dirty="0">
                  <a:latin typeface="+mj-lt"/>
                </a:endParaRPr>
              </a:p>
              <a:p>
                <a:pPr marL="0" indent="0">
                  <a:buNone/>
                </a:pPr>
                <a:r>
                  <a:rPr lang="en-US" sz="2400" dirty="0" smtClean="0">
                    <a:latin typeface="+mj-lt"/>
                  </a:rPr>
                  <a:t>which is known as the Stefan-Boltzmann law.</a:t>
                </a:r>
              </a:p>
              <a:p>
                <a:pPr marL="0" indent="0">
                  <a:buNone/>
                </a:pPr>
                <a:r>
                  <a:rPr lang="en-US" sz="2400" dirty="0" smtClean="0">
                    <a:latin typeface="+mj-lt"/>
                  </a:rPr>
                  <a:t>The total hemispherical emissive power is:</a:t>
                </a:r>
              </a:p>
              <a:p>
                <a:pPr marL="0" indent="0">
                  <a:buNone/>
                </a:pPr>
                <a:endParaRPr lang="en-US" sz="2400" dirty="0" smtClean="0">
                  <a:latin typeface="+mj-lt"/>
                </a:endParaRPr>
              </a:p>
              <a:p>
                <a:pPr marL="0" indent="0">
                  <a:buNone/>
                </a:pPr>
                <a:endParaRPr lang="en-US" sz="2400" dirty="0" smtClean="0">
                  <a:latin typeface="+mj-lt"/>
                </a:endParaRPr>
              </a:p>
              <a:p>
                <a:pPr marL="0" indent="0">
                  <a:buNone/>
                </a:pPr>
                <a:r>
                  <a:rPr lang="en-US" sz="2400" dirty="0" smtClean="0">
                    <a:latin typeface="+mj-lt"/>
                  </a:rPr>
                  <a:t>The quantity </a:t>
                </a:r>
                <a14:m>
                  <m:oMath xmlns:m="http://schemas.openxmlformats.org/officeDocument/2006/math">
                    <m:r>
                      <a:rPr lang="en-US" sz="2400" i="1" smtClean="0">
                        <a:latin typeface="Cambria Math" panose="02040503050406030204" pitchFamily="18" charset="0"/>
                        <a:ea typeface="Cambria Math" panose="02040503050406030204" pitchFamily="18" charset="0"/>
                      </a:rPr>
                      <m:t>𝜎</m:t>
                    </m:r>
                  </m:oMath>
                </a14:m>
                <a:r>
                  <a:rPr lang="en-US" sz="2400" dirty="0" smtClean="0">
                    <a:latin typeface="+mj-lt"/>
                  </a:rPr>
                  <a:t> is known as the Stefan-Boltzmann constant and is equal to:</a:t>
                </a:r>
              </a:p>
              <a:p>
                <a:pPr marL="0" indent="0" algn="ctr">
                  <a:buNone/>
                </a:pPr>
                <a:r>
                  <a:rPr lang="en-US" sz="2400" dirty="0" smtClean="0">
                    <a:latin typeface="+mj-lt"/>
                  </a:rPr>
                  <a:t>5.6704 ×10</a:t>
                </a:r>
                <a:r>
                  <a:rPr lang="en-US" sz="2400" baseline="30000" dirty="0" smtClean="0">
                    <a:latin typeface="+mj-lt"/>
                  </a:rPr>
                  <a:t>-8</a:t>
                </a:r>
                <a:r>
                  <a:rPr lang="en-US" sz="2400" dirty="0" smtClean="0">
                    <a:latin typeface="+mj-lt"/>
                  </a:rPr>
                  <a:t> W/m</a:t>
                </a:r>
                <a:r>
                  <a:rPr lang="en-US" sz="2400" baseline="30000" dirty="0" smtClean="0">
                    <a:latin typeface="+mj-lt"/>
                  </a:rPr>
                  <a:t>2</a:t>
                </a:r>
                <a:r>
                  <a:rPr lang="en-US" sz="2400" dirty="0" smtClean="0">
                    <a:latin typeface="+mj-lt"/>
                  </a:rPr>
                  <a:t>-K</a:t>
                </a:r>
                <a:r>
                  <a:rPr lang="en-US" sz="2400" baseline="30000" dirty="0" smtClean="0">
                    <a:latin typeface="+mj-lt"/>
                  </a:rPr>
                  <a:t>4</a:t>
                </a:r>
                <a:r>
                  <a:rPr lang="en-US" sz="2400" dirty="0" smtClean="0">
                    <a:latin typeface="+mj-lt"/>
                  </a:rPr>
                  <a:t> or 0.1714</a:t>
                </a:r>
                <a:r>
                  <a:rPr lang="en-US" sz="2400" dirty="0">
                    <a:latin typeface="+mj-lt"/>
                  </a:rPr>
                  <a:t> ×10</a:t>
                </a:r>
                <a:r>
                  <a:rPr lang="en-US" sz="2400" baseline="30000" dirty="0">
                    <a:latin typeface="+mj-lt"/>
                  </a:rPr>
                  <a:t>-8</a:t>
                </a:r>
                <a:r>
                  <a:rPr lang="en-US" sz="2400" dirty="0">
                    <a:latin typeface="+mj-lt"/>
                  </a:rPr>
                  <a:t> </a:t>
                </a:r>
                <a:r>
                  <a:rPr lang="en-US" sz="2400" dirty="0" smtClean="0">
                    <a:latin typeface="+mj-lt"/>
                  </a:rPr>
                  <a:t>Btu/hr-ft</a:t>
                </a:r>
                <a:r>
                  <a:rPr lang="en-US" sz="2400" baseline="30000" dirty="0" smtClean="0">
                    <a:latin typeface="+mj-lt"/>
                  </a:rPr>
                  <a:t>2</a:t>
                </a:r>
                <a:r>
                  <a:rPr lang="en-US" sz="2400" dirty="0" smtClean="0">
                    <a:latin typeface="+mj-lt"/>
                  </a:rPr>
                  <a:t>-</a:t>
                </a:r>
                <a:r>
                  <a:rPr lang="en-US" sz="2400" dirty="0" smtClean="0">
                    <a:latin typeface="+mj-lt"/>
                    <a:sym typeface="Symbol" panose="05050102010706020507" pitchFamily="18" charset="2"/>
                  </a:rPr>
                  <a:t></a:t>
                </a:r>
                <a:r>
                  <a:rPr lang="en-US" sz="2400" dirty="0" smtClean="0">
                    <a:latin typeface="+mj-lt"/>
                  </a:rPr>
                  <a:t>R</a:t>
                </a:r>
                <a:r>
                  <a:rPr lang="en-US" sz="2400" baseline="30000" dirty="0" smtClean="0">
                    <a:latin typeface="+mj-lt"/>
                  </a:rPr>
                  <a:t>4</a:t>
                </a:r>
                <a:endParaRPr lang="en-US" sz="2400" baseline="30000" dirty="0">
                  <a:latin typeface="+mj-lt"/>
                </a:endParaRPr>
              </a:p>
              <a:p>
                <a:endParaRPr lang="en-US" dirty="0"/>
              </a:p>
              <a:p>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0"/>
                <a:ext cx="8229600" cy="5170646"/>
              </a:xfrm>
              <a:blipFill rotWithShape="0">
                <a:blip r:embed="rId3"/>
                <a:stretch>
                  <a:fillRect l="-1111" t="-943" r="-125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6" name="Table 5"/>
              <p:cNvGraphicFramePr>
                <a:graphicFrameLocks noGrp="1"/>
              </p:cNvGraphicFramePr>
              <p:nvPr>
                <p:extLst>
                  <p:ext uri="{D42A27DB-BD31-4B8C-83A1-F6EECF244321}">
                    <p14:modId xmlns:p14="http://schemas.microsoft.com/office/powerpoint/2010/main" val="2842248955"/>
                  </p:ext>
                </p:extLst>
              </p:nvPr>
            </p:nvGraphicFramePr>
            <p:xfrm>
              <a:off x="1" y="1981200"/>
              <a:ext cx="8877299" cy="908241"/>
            </p:xfrm>
            <a:graphic>
              <a:graphicData uri="http://schemas.openxmlformats.org/drawingml/2006/table">
                <a:tbl>
                  <a:tblPr firstRow="1" bandRow="1">
                    <a:tableStyleId>{5C22544A-7EE6-4342-B048-85BDC9FD1C3A}</a:tableStyleId>
                  </a:tblPr>
                  <a:tblGrid>
                    <a:gridCol w="246592"/>
                    <a:gridCol w="8080786"/>
                    <a:gridCol w="549921"/>
                  </a:tblGrid>
                  <a:tr h="370840">
                    <a:tc>
                      <a:txBody>
                        <a:bodyPr/>
                        <a:lstStyle/>
                        <a:p>
                          <a:endParaRPr lang="en-US" sz="2400" dirty="0"/>
                        </a:p>
                      </a:txBody>
                      <a:tcPr>
                        <a:lnR w="12700" cmpd="sng">
                          <a:noFill/>
                        </a:lnR>
                        <a:noFill/>
                      </a:tcPr>
                    </a:tc>
                    <a:tc>
                      <a:txBody>
                        <a:bodyPr/>
                        <a:lstStyle/>
                        <a:p>
                          <a:pPr/>
                          <a14:m>
                            <m:oMathPara xmlns:m="http://schemas.openxmlformats.org/officeDocument/2006/math">
                              <m:oMathParaPr>
                                <m:jc m:val="center"/>
                              </m:oMathParaPr>
                              <m:oMath xmlns:m="http://schemas.openxmlformats.org/officeDocument/2006/math">
                                <m:nary>
                                  <m:naryPr>
                                    <m:limLoc m:val="subSup"/>
                                    <m:ctrlPr>
                                      <a:rPr lang="en-US" sz="2400" i="1" smtClean="0">
                                        <a:solidFill>
                                          <a:schemeClr val="tx1"/>
                                        </a:solidFill>
                                        <a:latin typeface="Cambria Math" panose="02040503050406030204" pitchFamily="18" charset="0"/>
                                      </a:rPr>
                                    </m:ctrlPr>
                                  </m:naryPr>
                                  <m:sub>
                                    <m:r>
                                      <a:rPr lang="en-US" sz="2400" i="1">
                                        <a:solidFill>
                                          <a:schemeClr val="tx1"/>
                                        </a:solidFill>
                                        <a:latin typeface="Cambria Math" panose="02040503050406030204" pitchFamily="18" charset="0"/>
                                      </a:rPr>
                                      <m:t>0</m:t>
                                    </m:r>
                                  </m:sub>
                                  <m:sup>
                                    <m:r>
                                      <a:rPr lang="en-US" sz="2400" i="1">
                                        <a:solidFill>
                                          <a:schemeClr val="tx1"/>
                                        </a:solidFill>
                                        <a:latin typeface="Cambria Math" panose="02040503050406030204" pitchFamily="18" charset="0"/>
                                        <a:ea typeface="Cambria Math" panose="02040503050406030204" pitchFamily="18" charset="0"/>
                                      </a:rPr>
                                      <m:t>∞</m:t>
                                    </m:r>
                                  </m:sup>
                                  <m:e>
                                    <m:sSub>
                                      <m:sSubPr>
                                        <m:ctrlPr>
                                          <a:rPr lang="en-US" sz="2400" i="1">
                                            <a:solidFill>
                                              <a:schemeClr val="tx1"/>
                                            </a:solidFill>
                                            <a:latin typeface="Cambria Math" panose="02040503050406030204" pitchFamily="18" charset="0"/>
                                          </a:rPr>
                                        </m:ctrlPr>
                                      </m:sSubPr>
                                      <m:e>
                                        <m:r>
                                          <a:rPr lang="en-US" sz="2400" b="0" i="1" smtClean="0">
                                            <a:solidFill>
                                              <a:schemeClr val="tx1"/>
                                            </a:solidFill>
                                            <a:latin typeface="Cambria Math" panose="02040503050406030204" pitchFamily="18" charset="0"/>
                                          </a:rPr>
                                          <m:t>𝑖</m:t>
                                        </m:r>
                                      </m:e>
                                      <m:sub>
                                        <m:r>
                                          <a:rPr lang="en-US" sz="2400" i="1">
                                            <a:solidFill>
                                              <a:schemeClr val="tx1"/>
                                            </a:solidFill>
                                            <a:latin typeface="Cambria Math" panose="02040503050406030204" pitchFamily="18" charset="0"/>
                                          </a:rPr>
                                          <m:t>𝑏</m:t>
                                        </m:r>
                                        <m:r>
                                          <a:rPr lang="en-US" sz="2400" b="1" i="1" smtClean="0">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𝜆</m:t>
                                        </m:r>
                                      </m:sub>
                                    </m:sSub>
                                    <m:d>
                                      <m:dPr>
                                        <m:ctrlPr>
                                          <a:rPr lang="en-US" sz="2400" i="1">
                                            <a:solidFill>
                                              <a:schemeClr val="tx1"/>
                                            </a:solidFill>
                                            <a:latin typeface="Cambria Math" panose="02040503050406030204" pitchFamily="18" charset="0"/>
                                          </a:rPr>
                                        </m:ctrlPr>
                                      </m:dPr>
                                      <m:e>
                                        <m:r>
                                          <a:rPr lang="en-US" sz="2400" i="1">
                                            <a:solidFill>
                                              <a:schemeClr val="tx1"/>
                                            </a:solidFill>
                                            <a:latin typeface="Cambria Math" panose="02040503050406030204" pitchFamily="18" charset="0"/>
                                            <a:sym typeface="Symbol"/>
                                          </a:rPr>
                                          <m:t></m:t>
                                        </m:r>
                                        <m:r>
                                          <a:rPr lang="en-US" sz="2400" i="1">
                                            <a:solidFill>
                                              <a:schemeClr val="tx1"/>
                                            </a:solidFill>
                                            <a:latin typeface="Cambria Math" panose="02040503050406030204" pitchFamily="18" charset="0"/>
                                          </a:rPr>
                                          <m:t>, </m:t>
                                        </m:r>
                                        <m:r>
                                          <a:rPr lang="en-US" sz="2400" i="1">
                                            <a:solidFill>
                                              <a:schemeClr val="tx1"/>
                                            </a:solidFill>
                                            <a:latin typeface="Cambria Math" panose="02040503050406030204" pitchFamily="18" charset="0"/>
                                          </a:rPr>
                                          <m:t>𝑇</m:t>
                                        </m:r>
                                      </m:e>
                                    </m:d>
                                    <m:r>
                                      <a:rPr lang="en-US" sz="2400" i="1">
                                        <a:solidFill>
                                          <a:schemeClr val="tx1"/>
                                        </a:solidFill>
                                        <a:latin typeface="Cambria Math" panose="02040503050406030204" pitchFamily="18" charset="0"/>
                                      </a:rPr>
                                      <m:t>𝑑</m:t>
                                    </m:r>
                                    <m:r>
                                      <a:rPr lang="en-US" sz="2400" i="1">
                                        <a:solidFill>
                                          <a:schemeClr val="tx1"/>
                                        </a:solidFill>
                                        <a:latin typeface="Cambria Math" panose="02040503050406030204" pitchFamily="18" charset="0"/>
                                        <a:sym typeface="Symbol"/>
                                      </a:rPr>
                                      <m:t></m:t>
                                    </m:r>
                                    <m:r>
                                      <a:rPr lang="en-US" sz="2400" i="1">
                                        <a:solidFill>
                                          <a:schemeClr val="tx1"/>
                                        </a:solidFill>
                                        <a:latin typeface="Cambria Math" panose="02040503050406030204" pitchFamily="18" charset="0"/>
                                      </a:rPr>
                                      <m:t>=</m:t>
                                    </m:r>
                                    <m:nary>
                                      <m:naryPr>
                                        <m:ctrlPr>
                                          <a:rPr lang="en-US" sz="2400" i="1">
                                            <a:solidFill>
                                              <a:schemeClr val="tx1"/>
                                            </a:solidFill>
                                            <a:latin typeface="Cambria Math" panose="02040503050406030204" pitchFamily="18" charset="0"/>
                                          </a:rPr>
                                        </m:ctrlPr>
                                      </m:naryPr>
                                      <m:sub>
                                        <m:r>
                                          <a:rPr lang="en-US" sz="2400" i="1">
                                            <a:solidFill>
                                              <a:schemeClr val="tx1"/>
                                            </a:solidFill>
                                            <a:latin typeface="Cambria Math" panose="02040503050406030204" pitchFamily="18" charset="0"/>
                                          </a:rPr>
                                          <m:t>0</m:t>
                                        </m:r>
                                      </m:sub>
                                      <m:sup>
                                        <m:r>
                                          <a:rPr lang="en-US" sz="2400" i="1">
                                            <a:solidFill>
                                              <a:schemeClr val="tx1"/>
                                            </a:solidFill>
                                            <a:latin typeface="Cambria Math" panose="02040503050406030204" pitchFamily="18" charset="0"/>
                                            <a:ea typeface="Cambria Math" panose="02040503050406030204" pitchFamily="18" charset="0"/>
                                          </a:rPr>
                                          <m:t>∞</m:t>
                                        </m:r>
                                      </m:sup>
                                      <m:e>
                                        <m:f>
                                          <m:fPr>
                                            <m:ctrlPr>
                                              <a:rPr lang="en-US" sz="2400" i="1">
                                                <a:solidFill>
                                                  <a:schemeClr val="tx1"/>
                                                </a:solidFill>
                                                <a:latin typeface="Cambria Math" panose="02040503050406030204" pitchFamily="18" charset="0"/>
                                              </a:rPr>
                                            </m:ctrlPr>
                                          </m:fPr>
                                          <m:num>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𝐶</m:t>
                                                </m:r>
                                              </m:e>
                                              <m:sub>
                                                <m:r>
                                                  <a:rPr lang="en-US" sz="2400" i="1">
                                                    <a:solidFill>
                                                      <a:schemeClr val="tx1"/>
                                                    </a:solidFill>
                                                    <a:latin typeface="Cambria Math" panose="02040503050406030204" pitchFamily="18" charset="0"/>
                                                  </a:rPr>
                                                  <m:t>1</m:t>
                                                </m:r>
                                              </m:sub>
                                            </m:sSub>
                                          </m:num>
                                          <m:den>
                                            <m:sSup>
                                              <m:sSupPr>
                                                <m:ctrlPr>
                                                  <a:rPr lang="en-US" sz="2400" i="1">
                                                    <a:solidFill>
                                                      <a:schemeClr val="tx1"/>
                                                    </a:solidFill>
                                                    <a:latin typeface="Cambria Math" panose="02040503050406030204" pitchFamily="18" charset="0"/>
                                                  </a:rPr>
                                                </m:ctrlPr>
                                              </m:sSupPr>
                                              <m:e>
                                                <m:r>
                                                  <a:rPr lang="en-US" sz="2400" i="1">
                                                    <a:solidFill>
                                                      <a:schemeClr val="tx1"/>
                                                    </a:solidFill>
                                                    <a:latin typeface="Cambria Math" panose="02040503050406030204" pitchFamily="18" charset="0"/>
                                                  </a:rPr>
                                                  <m:t>𝜆</m:t>
                                                </m:r>
                                              </m:e>
                                              <m:sup>
                                                <m:r>
                                                  <a:rPr lang="en-US" sz="2400" i="1">
                                                    <a:solidFill>
                                                      <a:schemeClr val="tx1"/>
                                                    </a:solidFill>
                                                    <a:latin typeface="Cambria Math" panose="02040503050406030204" pitchFamily="18" charset="0"/>
                                                  </a:rPr>
                                                  <m:t>5</m:t>
                                                </m:r>
                                              </m:sup>
                                            </m:sSup>
                                            <m:d>
                                              <m:dPr>
                                                <m:ctrlPr>
                                                  <a:rPr lang="en-US" sz="2400" i="1">
                                                    <a:solidFill>
                                                      <a:schemeClr val="tx1"/>
                                                    </a:solidFill>
                                                    <a:latin typeface="Cambria Math" panose="02040503050406030204" pitchFamily="18" charset="0"/>
                                                  </a:rPr>
                                                </m:ctrlPr>
                                              </m:dPr>
                                              <m:e>
                                                <m:sSup>
                                                  <m:sSupPr>
                                                    <m:ctrlPr>
                                                      <a:rPr lang="en-US" sz="2400" i="1">
                                                        <a:solidFill>
                                                          <a:schemeClr val="tx1"/>
                                                        </a:solidFill>
                                                        <a:latin typeface="Cambria Math" panose="02040503050406030204" pitchFamily="18" charset="0"/>
                                                      </a:rPr>
                                                    </m:ctrlPr>
                                                  </m:sSupPr>
                                                  <m:e>
                                                    <m:r>
                                                      <a:rPr lang="en-US" sz="2400" i="1">
                                                        <a:solidFill>
                                                          <a:schemeClr val="tx1"/>
                                                        </a:solidFill>
                                                        <a:latin typeface="Cambria Math" panose="02040503050406030204" pitchFamily="18" charset="0"/>
                                                      </a:rPr>
                                                      <m:t>𝑒</m:t>
                                                    </m:r>
                                                  </m:e>
                                                  <m:sup>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𝐶</m:t>
                                                        </m:r>
                                                      </m:e>
                                                      <m:sub>
                                                        <m:r>
                                                          <a:rPr lang="en-US" sz="2400" i="1">
                                                            <a:solidFill>
                                                              <a:schemeClr val="tx1"/>
                                                            </a:solidFill>
                                                            <a:latin typeface="Cambria Math" panose="02040503050406030204" pitchFamily="18" charset="0"/>
                                                          </a:rPr>
                                                          <m:t>2</m:t>
                                                        </m:r>
                                                      </m:sub>
                                                    </m:sSub>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𝜆</m:t>
                                                    </m:r>
                                                    <m:r>
                                                      <a:rPr lang="en-US" sz="2400" i="1">
                                                        <a:solidFill>
                                                          <a:schemeClr val="tx1"/>
                                                        </a:solidFill>
                                                        <a:latin typeface="Cambria Math" panose="02040503050406030204" pitchFamily="18" charset="0"/>
                                                      </a:rPr>
                                                      <m:t>𝑇</m:t>
                                                    </m:r>
                                                    <m:r>
                                                      <a:rPr lang="en-US" sz="2400" i="1">
                                                        <a:solidFill>
                                                          <a:schemeClr val="tx1"/>
                                                        </a:solidFill>
                                                        <a:latin typeface="Cambria Math" panose="02040503050406030204" pitchFamily="18" charset="0"/>
                                                      </a:rPr>
                                                      <m:t> </m:t>
                                                    </m:r>
                                                  </m:sup>
                                                </m:sSup>
                                                <m:r>
                                                  <a:rPr lang="en-US" sz="2400" i="1">
                                                    <a:solidFill>
                                                      <a:schemeClr val="tx1"/>
                                                    </a:solidFill>
                                                    <a:latin typeface="Cambria Math" panose="02040503050406030204" pitchFamily="18" charset="0"/>
                                                  </a:rPr>
                                                  <m:t>−1</m:t>
                                                </m:r>
                                              </m:e>
                                            </m:d>
                                          </m:den>
                                        </m:f>
                                        <m:r>
                                          <a:rPr lang="en-US" sz="2400" i="1">
                                            <a:solidFill>
                                              <a:schemeClr val="tx1"/>
                                            </a:solidFill>
                                            <a:latin typeface="Cambria Math" panose="02040503050406030204" pitchFamily="18" charset="0"/>
                                          </a:rPr>
                                          <m:t>𝑑</m:t>
                                        </m:r>
                                        <m:r>
                                          <a:rPr lang="en-US" sz="2400" i="1">
                                            <a:solidFill>
                                              <a:schemeClr val="tx1"/>
                                            </a:solidFill>
                                            <a:latin typeface="Cambria Math" panose="02040503050406030204" pitchFamily="18" charset="0"/>
                                            <a:sym typeface="Symbol"/>
                                          </a:rPr>
                                          <m:t></m:t>
                                        </m:r>
                                      </m:e>
                                    </m:nary>
                                    <m:r>
                                      <a:rPr lang="en-US" sz="2400" i="1">
                                        <a:solidFill>
                                          <a:schemeClr val="tx1"/>
                                        </a:solidFill>
                                        <a:latin typeface="Cambria Math" panose="02040503050406030204" pitchFamily="18" charset="0"/>
                                      </a:rPr>
                                      <m:t>=</m:t>
                                    </m:r>
                                  </m:e>
                                </m:nary>
                                <m:sSub>
                                  <m:sSubPr>
                                    <m:ctrlPr>
                                      <a:rPr lang="en-US" sz="2400" b="0" i="1" smtClean="0">
                                        <a:solidFill>
                                          <a:schemeClr val="tx1"/>
                                        </a:solidFill>
                                        <a:latin typeface="Cambria Math" panose="02040503050406030204" pitchFamily="18" charset="0"/>
                                      </a:rPr>
                                    </m:ctrlPr>
                                  </m:sSubPr>
                                  <m:e>
                                    <m:r>
                                      <a:rPr lang="en-US" sz="2400" b="0" i="1" smtClean="0">
                                        <a:solidFill>
                                          <a:schemeClr val="tx1"/>
                                        </a:solidFill>
                                        <a:latin typeface="Cambria Math" panose="02040503050406030204" pitchFamily="18" charset="0"/>
                                      </a:rPr>
                                      <m:t>𝐼</m:t>
                                    </m:r>
                                  </m:e>
                                  <m:sub>
                                    <m:r>
                                      <a:rPr lang="en-US" sz="2400" b="0" i="1" smtClean="0">
                                        <a:solidFill>
                                          <a:schemeClr val="tx1"/>
                                        </a:solidFill>
                                        <a:latin typeface="Cambria Math" panose="02040503050406030204" pitchFamily="18" charset="0"/>
                                      </a:rPr>
                                      <m:t>𝑏</m:t>
                                    </m:r>
                                  </m:sub>
                                </m:sSub>
                                <m:d>
                                  <m:dPr>
                                    <m:ctrlPr>
                                      <a:rPr lang="en-US" sz="2400" b="0" i="1" smtClean="0">
                                        <a:solidFill>
                                          <a:schemeClr val="tx1"/>
                                        </a:solidFill>
                                        <a:latin typeface="Cambria Math" panose="02040503050406030204" pitchFamily="18" charset="0"/>
                                      </a:rPr>
                                    </m:ctrlPr>
                                  </m:dPr>
                                  <m:e>
                                    <m:r>
                                      <a:rPr lang="en-US" sz="2400" i="1" smtClean="0">
                                        <a:solidFill>
                                          <a:schemeClr val="tx1"/>
                                        </a:solidFill>
                                        <a:latin typeface="Cambria Math" panose="02040503050406030204" pitchFamily="18" charset="0"/>
                                      </a:rPr>
                                      <m:t>0</m:t>
                                    </m:r>
                                    <m:r>
                                      <a:rPr lang="en-US" sz="2400" b="1" i="1" smtClean="0">
                                        <a:solidFill>
                                          <a:schemeClr val="tx1"/>
                                        </a:solidFill>
                                        <a:latin typeface="Cambria Math" panose="02040503050406030204" pitchFamily="18" charset="0"/>
                                      </a:rPr>
                                      <m:t>,</m:t>
                                    </m:r>
                                    <m:r>
                                      <a:rPr lang="en-US" sz="2400" b="1" i="1" smtClean="0">
                                        <a:solidFill>
                                          <a:schemeClr val="tx1"/>
                                        </a:solidFill>
                                        <a:latin typeface="Cambria Math" panose="02040503050406030204" pitchFamily="18" charset="0"/>
                                        <a:ea typeface="Cambria Math" panose="02040503050406030204" pitchFamily="18" charset="0"/>
                                      </a:rPr>
                                      <m:t>∞,</m:t>
                                    </m:r>
                                    <m:r>
                                      <a:rPr lang="en-US" sz="2400" b="0" i="1" smtClean="0">
                                        <a:solidFill>
                                          <a:schemeClr val="tx1"/>
                                        </a:solidFill>
                                        <a:latin typeface="Cambria Math" panose="02040503050406030204" pitchFamily="18" charset="0"/>
                                      </a:rPr>
                                      <m:t>𝑇</m:t>
                                    </m:r>
                                  </m:e>
                                </m:d>
                                <m:r>
                                  <a:rPr lang="en-US" sz="2400" b="1" i="1" smtClean="0">
                                    <a:solidFill>
                                      <a:schemeClr val="tx1"/>
                                    </a:solidFill>
                                    <a:latin typeface="Cambria Math" panose="02040503050406030204" pitchFamily="18" charset="0"/>
                                  </a:rPr>
                                  <m:t>=</m:t>
                                </m:r>
                                <m:f>
                                  <m:fPr>
                                    <m:ctrlPr>
                                      <a:rPr lang="en-US" sz="2400" i="1">
                                        <a:solidFill>
                                          <a:schemeClr val="tx1"/>
                                        </a:solidFill>
                                        <a:latin typeface="Cambria Math" panose="02040503050406030204" pitchFamily="18" charset="0"/>
                                      </a:rPr>
                                    </m:ctrlPr>
                                  </m:fPr>
                                  <m:num>
                                    <m:r>
                                      <a:rPr lang="en-US" sz="2400" i="1">
                                        <a:solidFill>
                                          <a:schemeClr val="tx1"/>
                                        </a:solidFill>
                                        <a:latin typeface="Cambria Math" panose="02040503050406030204" pitchFamily="18" charset="0"/>
                                      </a:rPr>
                                      <m:t>𝜎</m:t>
                                    </m:r>
                                    <m:sSup>
                                      <m:sSupPr>
                                        <m:ctrlPr>
                                          <a:rPr lang="en-US" sz="2400" i="1">
                                            <a:solidFill>
                                              <a:schemeClr val="tx1"/>
                                            </a:solidFill>
                                            <a:latin typeface="Cambria Math" panose="02040503050406030204" pitchFamily="18" charset="0"/>
                                          </a:rPr>
                                        </m:ctrlPr>
                                      </m:sSupPr>
                                      <m:e>
                                        <m:r>
                                          <a:rPr lang="en-US" sz="2400" i="1">
                                            <a:solidFill>
                                              <a:schemeClr val="tx1"/>
                                            </a:solidFill>
                                            <a:latin typeface="Cambria Math" panose="02040503050406030204" pitchFamily="18" charset="0"/>
                                          </a:rPr>
                                          <m:t>𝑇</m:t>
                                        </m:r>
                                      </m:e>
                                      <m:sup>
                                        <m:r>
                                          <a:rPr lang="en-US" sz="2400" i="1">
                                            <a:solidFill>
                                              <a:schemeClr val="tx1"/>
                                            </a:solidFill>
                                            <a:latin typeface="Cambria Math" panose="02040503050406030204" pitchFamily="18" charset="0"/>
                                          </a:rPr>
                                          <m:t>4</m:t>
                                        </m:r>
                                      </m:sup>
                                    </m:sSup>
                                  </m:num>
                                  <m:den>
                                    <m:r>
                                      <a:rPr lang="en-US" sz="2400" i="1">
                                        <a:solidFill>
                                          <a:schemeClr val="tx1"/>
                                        </a:solidFill>
                                        <a:latin typeface="Cambria Math" panose="02040503050406030204" pitchFamily="18" charset="0"/>
                                        <a:ea typeface="Cambria Math" panose="02040503050406030204" pitchFamily="18" charset="0"/>
                                      </a:rPr>
                                      <m:t>𝜋</m:t>
                                    </m:r>
                                  </m:den>
                                </m:f>
                              </m:oMath>
                            </m:oMathPara>
                          </a14:m>
                          <a:endParaRPr lang="en-US" sz="2400" dirty="0">
                            <a:solidFill>
                              <a:schemeClr val="tx1"/>
                            </a:solidFill>
                          </a:endParaRPr>
                        </a:p>
                      </a:txBody>
                      <a:tcPr marL="0" marR="0">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tx1"/>
                              </a:solidFill>
                            </a:rPr>
                            <a:t>(7)</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6" name="Table 5"/>
              <p:cNvGraphicFramePr>
                <a:graphicFrameLocks noGrp="1"/>
              </p:cNvGraphicFramePr>
              <p:nvPr>
                <p:extLst>
                  <p:ext uri="{D42A27DB-BD31-4B8C-83A1-F6EECF244321}">
                    <p14:modId xmlns:p14="http://schemas.microsoft.com/office/powerpoint/2010/main" val="2842248955"/>
                  </p:ext>
                </p:extLst>
              </p:nvPr>
            </p:nvGraphicFramePr>
            <p:xfrm>
              <a:off x="1" y="1981200"/>
              <a:ext cx="8877299" cy="908241"/>
            </p:xfrm>
            <a:graphic>
              <a:graphicData uri="http://schemas.openxmlformats.org/drawingml/2006/table">
                <a:tbl>
                  <a:tblPr firstRow="1" bandRow="1">
                    <a:tableStyleId>{5C22544A-7EE6-4342-B048-85BDC9FD1C3A}</a:tableStyleId>
                  </a:tblPr>
                  <a:tblGrid>
                    <a:gridCol w="246592"/>
                    <a:gridCol w="8080786"/>
                    <a:gridCol w="549921"/>
                  </a:tblGrid>
                  <a:tr h="908241">
                    <a:tc>
                      <a:txBody>
                        <a:bodyPr/>
                        <a:lstStyle/>
                        <a:p>
                          <a:endParaRPr lang="en-US" sz="2400" dirty="0"/>
                        </a:p>
                      </a:txBody>
                      <a:tcPr>
                        <a:lnR w="12700" cmpd="sng">
                          <a:noFill/>
                        </a:lnR>
                        <a:noFill/>
                      </a:tcPr>
                    </a:tc>
                    <a:tc>
                      <a:txBody>
                        <a:bodyPr/>
                        <a:lstStyle/>
                        <a:p>
                          <a:endParaRPr lang="en-US"/>
                        </a:p>
                      </a:txBody>
                      <a:tcPr marL="0" marR="0">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4"/>
                          <a:stretch>
                            <a:fillRect l="-3165" t="-1342" r="-6782" b="-3356"/>
                          </a:stretch>
                        </a:blip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tx1"/>
                              </a:solidFill>
                            </a:rPr>
                            <a:t>(7)</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mc:AlternateContent xmlns:mc="http://schemas.openxmlformats.org/markup-compatibility/2006" xmlns:a14="http://schemas.microsoft.com/office/drawing/2010/main">
        <mc:Choice Requires="a14">
          <p:graphicFrame>
            <p:nvGraphicFramePr>
              <p:cNvPr id="5" name="Table 4"/>
              <p:cNvGraphicFramePr>
                <a:graphicFrameLocks noGrp="1"/>
              </p:cNvGraphicFramePr>
              <p:nvPr>
                <p:extLst>
                  <p:ext uri="{D42A27DB-BD31-4B8C-83A1-F6EECF244321}">
                    <p14:modId xmlns:p14="http://schemas.microsoft.com/office/powerpoint/2010/main" val="4245336040"/>
                  </p:ext>
                </p:extLst>
              </p:nvPr>
            </p:nvGraphicFramePr>
            <p:xfrm>
              <a:off x="266700" y="3810000"/>
              <a:ext cx="8610600" cy="882841"/>
            </p:xfrm>
            <a:graphic>
              <a:graphicData uri="http://schemas.openxmlformats.org/drawingml/2006/table">
                <a:tbl>
                  <a:tblPr firstRow="1" bandRow="1">
                    <a:tableStyleId>{5C22544A-7EE6-4342-B048-85BDC9FD1C3A}</a:tableStyleId>
                  </a:tblPr>
                  <a:tblGrid>
                    <a:gridCol w="239184"/>
                    <a:gridCol w="7838016"/>
                    <a:gridCol w="533400"/>
                  </a:tblGrid>
                  <a:tr h="838200">
                    <a:tc>
                      <a:txBody>
                        <a:bodyPr/>
                        <a:lstStyle/>
                        <a:p>
                          <a:endParaRPr lang="en-US" sz="2400" dirty="0"/>
                        </a:p>
                      </a:txBody>
                      <a:tcPr>
                        <a:lnR w="12700" cmpd="sng">
                          <a:noFill/>
                        </a:lnR>
                        <a:noFill/>
                      </a:tcPr>
                    </a:tc>
                    <a:tc>
                      <a:txBody>
                        <a:bodyPr/>
                        <a:lstStyle/>
                        <a:p>
                          <a:pPr/>
                          <a14:m>
                            <m:oMathPara xmlns:m="http://schemas.openxmlformats.org/officeDocument/2006/math">
                              <m:oMathParaPr>
                                <m:jc m:val="center"/>
                              </m:oMathParaPr>
                              <m:oMath xmlns:m="http://schemas.openxmlformats.org/officeDocument/2006/math">
                                <m:sSub>
                                  <m:sSubPr>
                                    <m:ctrlPr>
                                      <a:rPr lang="en-US" sz="2400" i="1" smtClean="0">
                                        <a:solidFill>
                                          <a:schemeClr val="tx1"/>
                                        </a:solidFill>
                                        <a:latin typeface="Cambria Math" panose="02040503050406030204" pitchFamily="18" charset="0"/>
                                      </a:rPr>
                                    </m:ctrlPr>
                                  </m:sSubPr>
                                  <m:e>
                                    <m:r>
                                      <a:rPr lang="en-US" sz="2400" b="0" i="1" smtClean="0">
                                        <a:solidFill>
                                          <a:schemeClr val="tx1"/>
                                        </a:solidFill>
                                        <a:latin typeface="Cambria Math" panose="02040503050406030204" pitchFamily="18" charset="0"/>
                                      </a:rPr>
                                      <m:t>𝑒</m:t>
                                    </m:r>
                                  </m:e>
                                  <m:sub>
                                    <m:r>
                                      <a:rPr lang="en-US" sz="2400" b="0" i="1" smtClean="0">
                                        <a:solidFill>
                                          <a:schemeClr val="tx1"/>
                                        </a:solidFill>
                                        <a:latin typeface="Cambria Math" panose="02040503050406030204" pitchFamily="18" charset="0"/>
                                      </a:rPr>
                                      <m:t>𝑏</m:t>
                                    </m:r>
                                  </m:sub>
                                </m:sSub>
                                <m:r>
                                  <a:rPr lang="en-US" sz="2400" b="0" i="1" smtClean="0">
                                    <a:solidFill>
                                      <a:schemeClr val="tx1"/>
                                    </a:solidFill>
                                    <a:latin typeface="Cambria Math" panose="02040503050406030204" pitchFamily="18" charset="0"/>
                                  </a:rPr>
                                  <m:t>=</m:t>
                                </m:r>
                                <m:r>
                                  <a:rPr lang="en-US" sz="2400" i="1">
                                    <a:solidFill>
                                      <a:schemeClr val="tx1"/>
                                    </a:solidFill>
                                    <a:latin typeface="Cambria Math" panose="02040503050406030204" pitchFamily="18" charset="0"/>
                                    <a:ea typeface="Cambria Math" panose="02040503050406030204" pitchFamily="18" charset="0"/>
                                  </a:rPr>
                                  <m:t>𝜋</m:t>
                                </m:r>
                                <m:nary>
                                  <m:naryPr>
                                    <m:limLoc m:val="subSup"/>
                                    <m:ctrlPr>
                                      <a:rPr lang="en-US" sz="2400" i="1">
                                        <a:solidFill>
                                          <a:schemeClr val="tx1"/>
                                        </a:solidFill>
                                        <a:latin typeface="Cambria Math" panose="02040503050406030204" pitchFamily="18" charset="0"/>
                                      </a:rPr>
                                    </m:ctrlPr>
                                  </m:naryPr>
                                  <m:sub>
                                    <m:r>
                                      <a:rPr lang="en-US" sz="2400" i="1">
                                        <a:solidFill>
                                          <a:schemeClr val="tx1"/>
                                        </a:solidFill>
                                        <a:latin typeface="Cambria Math" panose="02040503050406030204" pitchFamily="18" charset="0"/>
                                      </a:rPr>
                                      <m:t>0</m:t>
                                    </m:r>
                                  </m:sub>
                                  <m:sup>
                                    <m:r>
                                      <a:rPr lang="en-US" sz="2400" i="1">
                                        <a:solidFill>
                                          <a:schemeClr val="tx1"/>
                                        </a:solidFill>
                                        <a:latin typeface="Cambria Math" panose="02040503050406030204" pitchFamily="18" charset="0"/>
                                        <a:ea typeface="Cambria Math" panose="02040503050406030204" pitchFamily="18" charset="0"/>
                                      </a:rPr>
                                      <m:t>∞</m:t>
                                    </m:r>
                                  </m:sup>
                                  <m:e>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panose="02040503050406030204" pitchFamily="18" charset="0"/>
                                          </a:rPr>
                                          <m:t>𝑖</m:t>
                                        </m:r>
                                      </m:e>
                                      <m:sub>
                                        <m:r>
                                          <a:rPr lang="en-US" sz="2400" i="1">
                                            <a:solidFill>
                                              <a:schemeClr val="tx1"/>
                                            </a:solidFill>
                                            <a:latin typeface="Cambria Math" panose="02040503050406030204" pitchFamily="18" charset="0"/>
                                          </a:rPr>
                                          <m:t>𝑏</m:t>
                                        </m:r>
                                        <m:r>
                                          <a:rPr lang="en-US" sz="2400" b="1" i="1" smtClean="0">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𝜆</m:t>
                                        </m:r>
                                      </m:sub>
                                    </m:sSub>
                                    <m:d>
                                      <m:dPr>
                                        <m:ctrlPr>
                                          <a:rPr lang="en-US" sz="2400" i="1">
                                            <a:solidFill>
                                              <a:schemeClr val="tx1"/>
                                            </a:solidFill>
                                            <a:latin typeface="Cambria Math" panose="02040503050406030204" pitchFamily="18" charset="0"/>
                                          </a:rPr>
                                        </m:ctrlPr>
                                      </m:dPr>
                                      <m:e>
                                        <m:r>
                                          <a:rPr lang="en-US" sz="2400" i="1">
                                            <a:solidFill>
                                              <a:schemeClr val="tx1"/>
                                            </a:solidFill>
                                            <a:latin typeface="Cambria Math" panose="02040503050406030204" pitchFamily="18" charset="0"/>
                                            <a:sym typeface="Symbol"/>
                                          </a:rPr>
                                          <m:t></m:t>
                                        </m:r>
                                        <m:r>
                                          <a:rPr lang="en-US" sz="2400" i="1">
                                            <a:solidFill>
                                              <a:schemeClr val="tx1"/>
                                            </a:solidFill>
                                            <a:latin typeface="Cambria Math" panose="02040503050406030204" pitchFamily="18" charset="0"/>
                                          </a:rPr>
                                          <m:t>, </m:t>
                                        </m:r>
                                        <m:r>
                                          <a:rPr lang="en-US" sz="2400" i="1">
                                            <a:solidFill>
                                              <a:schemeClr val="tx1"/>
                                            </a:solidFill>
                                            <a:latin typeface="Cambria Math" panose="02040503050406030204" pitchFamily="18" charset="0"/>
                                          </a:rPr>
                                          <m:t>𝑇</m:t>
                                        </m:r>
                                      </m:e>
                                    </m:d>
                                    <m:r>
                                      <a:rPr lang="en-US" sz="2400" i="1">
                                        <a:solidFill>
                                          <a:schemeClr val="tx1"/>
                                        </a:solidFill>
                                        <a:latin typeface="Cambria Math" panose="02040503050406030204" pitchFamily="18" charset="0"/>
                                      </a:rPr>
                                      <m:t>𝑑</m:t>
                                    </m:r>
                                    <m:r>
                                      <a:rPr lang="en-US" sz="2400" i="1">
                                        <a:solidFill>
                                          <a:schemeClr val="tx1"/>
                                        </a:solidFill>
                                        <a:latin typeface="Cambria Math" panose="02040503050406030204" pitchFamily="18" charset="0"/>
                                        <a:sym typeface="Symbol"/>
                                      </a:rPr>
                                      <m:t></m:t>
                                    </m:r>
                                    <m:r>
                                      <a:rPr lang="en-US" sz="2400" i="1">
                                        <a:solidFill>
                                          <a:schemeClr val="tx1"/>
                                        </a:solidFill>
                                        <a:latin typeface="Cambria Math" panose="02040503050406030204" pitchFamily="18" charset="0"/>
                                      </a:rPr>
                                      <m:t>=</m:t>
                                    </m:r>
                                  </m:e>
                                </m:nary>
                                <m:r>
                                  <a:rPr lang="en-US" sz="2400" i="1">
                                    <a:solidFill>
                                      <a:schemeClr val="tx1"/>
                                    </a:solidFill>
                                    <a:latin typeface="Cambria Math" panose="02040503050406030204" pitchFamily="18" charset="0"/>
                                  </a:rPr>
                                  <m:t>𝜎</m:t>
                                </m:r>
                                <m:sSup>
                                  <m:sSupPr>
                                    <m:ctrlPr>
                                      <a:rPr lang="en-US" sz="2400" i="1">
                                        <a:solidFill>
                                          <a:schemeClr val="tx1"/>
                                        </a:solidFill>
                                        <a:latin typeface="Cambria Math" panose="02040503050406030204" pitchFamily="18" charset="0"/>
                                      </a:rPr>
                                    </m:ctrlPr>
                                  </m:sSupPr>
                                  <m:e>
                                    <m:r>
                                      <a:rPr lang="en-US" sz="2400" i="1">
                                        <a:solidFill>
                                          <a:schemeClr val="tx1"/>
                                        </a:solidFill>
                                        <a:latin typeface="Cambria Math" panose="02040503050406030204" pitchFamily="18" charset="0"/>
                                      </a:rPr>
                                      <m:t>𝑇</m:t>
                                    </m:r>
                                  </m:e>
                                  <m:sup>
                                    <m:r>
                                      <a:rPr lang="en-US" sz="2400" i="1">
                                        <a:solidFill>
                                          <a:schemeClr val="tx1"/>
                                        </a:solidFill>
                                        <a:latin typeface="Cambria Math" panose="02040503050406030204" pitchFamily="18" charset="0"/>
                                      </a:rPr>
                                      <m:t>4</m:t>
                                    </m:r>
                                  </m:sup>
                                </m:sSup>
                              </m:oMath>
                            </m:oMathPara>
                          </a14:m>
                          <a:endParaRPr lang="en-US" sz="2400" dirty="0">
                            <a:solidFill>
                              <a:schemeClr val="tx1"/>
                            </a:solidFill>
                          </a:endParaRPr>
                        </a:p>
                      </a:txBody>
                      <a:tcPr marL="0" marR="0">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tx1"/>
                              </a:solidFill>
                            </a:rPr>
                            <a:t>(8)</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5" name="Table 4"/>
              <p:cNvGraphicFramePr>
                <a:graphicFrameLocks noGrp="1"/>
              </p:cNvGraphicFramePr>
              <p:nvPr>
                <p:extLst>
                  <p:ext uri="{D42A27DB-BD31-4B8C-83A1-F6EECF244321}">
                    <p14:modId xmlns:p14="http://schemas.microsoft.com/office/powerpoint/2010/main" val="4245336040"/>
                  </p:ext>
                </p:extLst>
              </p:nvPr>
            </p:nvGraphicFramePr>
            <p:xfrm>
              <a:off x="266700" y="3810000"/>
              <a:ext cx="8610600" cy="882841"/>
            </p:xfrm>
            <a:graphic>
              <a:graphicData uri="http://schemas.openxmlformats.org/drawingml/2006/table">
                <a:tbl>
                  <a:tblPr firstRow="1" bandRow="1">
                    <a:tableStyleId>{5C22544A-7EE6-4342-B048-85BDC9FD1C3A}</a:tableStyleId>
                  </a:tblPr>
                  <a:tblGrid>
                    <a:gridCol w="239184"/>
                    <a:gridCol w="7838016"/>
                    <a:gridCol w="533400"/>
                  </a:tblGrid>
                  <a:tr h="882841">
                    <a:tc>
                      <a:txBody>
                        <a:bodyPr/>
                        <a:lstStyle/>
                        <a:p>
                          <a:endParaRPr lang="en-US" sz="2400" dirty="0"/>
                        </a:p>
                      </a:txBody>
                      <a:tcPr>
                        <a:lnR w="12700" cmpd="sng">
                          <a:noFill/>
                        </a:lnR>
                        <a:noFill/>
                      </a:tcPr>
                    </a:tc>
                    <a:tc>
                      <a:txBody>
                        <a:bodyPr/>
                        <a:lstStyle/>
                        <a:p>
                          <a:endParaRPr lang="en-US"/>
                        </a:p>
                      </a:txBody>
                      <a:tcPr marL="0" marR="0">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7"/>
                          <a:stretch>
                            <a:fillRect l="-3108" t="-1379" r="-6838" b="-2759"/>
                          </a:stretch>
                        </a:blip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tx1"/>
                              </a:solidFill>
                            </a:rPr>
                            <a:t>(8)</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p:spTree>
    <p:extLst>
      <p:ext uri="{BB962C8B-B14F-4D97-AF65-F5344CB8AC3E}">
        <p14:creationId xmlns:p14="http://schemas.microsoft.com/office/powerpoint/2010/main" val="322452865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26563" y="1138287"/>
                <a:ext cx="8229600" cy="5262513"/>
              </a:xfrm>
            </p:spPr>
            <p:txBody>
              <a:bodyPr>
                <a:normAutofit fontScale="92500" lnSpcReduction="20000"/>
              </a:bodyPr>
              <a:lstStyle/>
              <a:p>
                <a:r>
                  <a:rPr lang="en-US" sz="2400" dirty="0">
                    <a:latin typeface="+mn-lt"/>
                  </a:rPr>
                  <a:t>To calculate the radiant power of a planar surface requires the integration into a hemispherical cap over the </a:t>
                </a:r>
                <a:r>
                  <a:rPr lang="en-US" sz="2400" dirty="0" smtClean="0">
                    <a:latin typeface="+mn-lt"/>
                  </a:rPr>
                  <a:t>surface</a:t>
                </a:r>
              </a:p>
              <a:p>
                <a:endParaRPr lang="en-US" sz="2400" dirty="0">
                  <a:latin typeface="+mn-lt"/>
                </a:endParaRPr>
              </a:p>
              <a:p>
                <a:endParaRPr lang="en-US" sz="2400" dirty="0" smtClean="0">
                  <a:latin typeface="+mn-lt"/>
                </a:endParaRPr>
              </a:p>
              <a:p>
                <a:endParaRPr lang="en-US" sz="2400" dirty="0">
                  <a:latin typeface="+mn-lt"/>
                </a:endParaRPr>
              </a:p>
              <a:p>
                <a:endParaRPr lang="en-US" sz="2400" dirty="0"/>
              </a:p>
              <a:p>
                <a:endParaRPr lang="en-US" sz="2400" dirty="0" smtClean="0"/>
              </a:p>
              <a:p>
                <a:endParaRPr lang="en-US" sz="2400" dirty="0"/>
              </a:p>
              <a:p>
                <a:endParaRPr lang="en-US" sz="2400" dirty="0" smtClean="0"/>
              </a:p>
              <a:p>
                <a:endParaRPr lang="en-US" sz="2400" dirty="0"/>
              </a:p>
              <a:p>
                <a:endParaRPr lang="en-US" sz="2400" dirty="0" smtClean="0"/>
              </a:p>
              <a:p>
                <a:endParaRPr lang="en-US" sz="2400" dirty="0" smtClean="0"/>
              </a:p>
              <a:p>
                <a:endParaRPr lang="en-US" sz="2400" dirty="0"/>
              </a:p>
              <a:p>
                <a:endParaRPr lang="en-US" sz="2400" dirty="0" smtClean="0"/>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𝑒</m:t>
                        </m:r>
                      </m:e>
                      <m:sub>
                        <m:r>
                          <a:rPr lang="en-US" sz="2400" i="1">
                            <a:latin typeface="Cambria Math" panose="02040503050406030204" pitchFamily="18" charset="0"/>
                          </a:rPr>
                          <m:t>𝑏</m:t>
                        </m:r>
                        <m:r>
                          <a:rPr lang="en-US" sz="2400" i="1">
                            <a:latin typeface="Cambria Math" panose="02040503050406030204" pitchFamily="18" charset="0"/>
                          </a:rPr>
                          <m:t>𝜆</m:t>
                        </m:r>
                      </m:sub>
                    </m:sSub>
                    <m:d>
                      <m:dPr>
                        <m:ctrlPr>
                          <a:rPr lang="en-US" sz="2400" i="1">
                            <a:latin typeface="Cambria Math" panose="02040503050406030204" pitchFamily="18" charset="0"/>
                          </a:rPr>
                        </m:ctrlPr>
                      </m:dPr>
                      <m:e>
                        <m:r>
                          <a:rPr lang="en-US" sz="2400" i="1">
                            <a:latin typeface="Cambria Math" panose="02040503050406030204" pitchFamily="18" charset="0"/>
                            <a:ea typeface="Cambria Math" panose="02040503050406030204" pitchFamily="18" charset="0"/>
                          </a:rPr>
                          <m:t>𝜆</m:t>
                        </m:r>
                        <m:r>
                          <a:rPr lang="en-US" sz="2400">
                            <a:latin typeface="Cambria Math" panose="02040503050406030204" pitchFamily="18" charset="0"/>
                          </a:rPr>
                          <m:t>, </m:t>
                        </m:r>
                        <m:r>
                          <a:rPr lang="en-US" sz="2400" i="1">
                            <a:latin typeface="Cambria Math" panose="02040503050406030204" pitchFamily="18" charset="0"/>
                          </a:rPr>
                          <m:t>𝑇</m:t>
                        </m:r>
                      </m:e>
                    </m:d>
                  </m:oMath>
                </a14:m>
                <a:r>
                  <a:rPr lang="en-US" sz="2400" dirty="0" smtClean="0">
                    <a:latin typeface="+mn-lt"/>
                  </a:rPr>
                  <a:t> is known as the spectral blackbody emissive power</a:t>
                </a:r>
                <a:endParaRPr lang="en-US" sz="2400" dirty="0">
                  <a:latin typeface="+mn-lt"/>
                </a:endParaRPr>
              </a:p>
              <a:p>
                <a:endParaRPr lang="en-US" sz="2400" dirty="0" smtClean="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26563" y="1138287"/>
                <a:ext cx="8229600" cy="5262513"/>
              </a:xfrm>
              <a:blipFill rotWithShape="0">
                <a:blip r:embed="rId3"/>
                <a:stretch>
                  <a:fillRect l="-815" t="-1970"/>
                </a:stretch>
              </a:blipFill>
            </p:spPr>
            <p:txBody>
              <a:bodyPr/>
              <a:lstStyle/>
              <a:p>
                <a:r>
                  <a:rPr lang="en-US">
                    <a:noFill/>
                  </a:rPr>
                  <a:t> </a:t>
                </a:r>
              </a:p>
            </p:txBody>
          </p:sp>
        </mc:Fallback>
      </mc:AlternateContent>
      <p:sp>
        <p:nvSpPr>
          <p:cNvPr id="2" name="Title 1"/>
          <p:cNvSpPr>
            <a:spLocks noGrp="1"/>
          </p:cNvSpPr>
          <p:nvPr>
            <p:ph type="title"/>
          </p:nvPr>
        </p:nvSpPr>
        <p:spPr>
          <a:xfrm>
            <a:off x="457200" y="274638"/>
            <a:ext cx="8229600" cy="868362"/>
          </a:xfrm>
        </p:spPr>
        <p:txBody>
          <a:bodyPr>
            <a:normAutofit fontScale="90000"/>
          </a:bodyPr>
          <a:lstStyle/>
          <a:p>
            <a:r>
              <a:rPr lang="en-US" sz="3200" dirty="0" smtClean="0"/>
              <a:t>Definition of Hemispherical Emissive Power</a:t>
            </a:r>
            <a:endParaRPr lang="en-US" sz="3200" dirty="0"/>
          </a:p>
        </p:txBody>
      </p:sp>
      <mc:AlternateContent xmlns:mc="http://schemas.openxmlformats.org/markup-compatibility/2006" xmlns:a14="http://schemas.microsoft.com/office/drawing/2010/main">
        <mc:Choice Requires="a14">
          <p:graphicFrame>
            <p:nvGraphicFramePr>
              <p:cNvPr id="7" name="Table 6"/>
              <p:cNvGraphicFramePr>
                <a:graphicFrameLocks noGrp="1"/>
              </p:cNvGraphicFramePr>
              <p:nvPr>
                <p:extLst>
                  <p:ext uri="{D42A27DB-BD31-4B8C-83A1-F6EECF244321}">
                    <p14:modId xmlns:p14="http://schemas.microsoft.com/office/powerpoint/2010/main" val="597532538"/>
                  </p:ext>
                </p:extLst>
              </p:nvPr>
            </p:nvGraphicFramePr>
            <p:xfrm>
              <a:off x="304800" y="5037057"/>
              <a:ext cx="8229600" cy="833565"/>
            </p:xfrm>
            <a:graphic>
              <a:graphicData uri="http://schemas.openxmlformats.org/drawingml/2006/table">
                <a:tbl>
                  <a:tblPr firstRow="1" bandRow="1">
                    <a:tableStyleId>{5C22544A-7EE6-4342-B048-85BDC9FD1C3A}</a:tableStyleId>
                  </a:tblPr>
                  <a:tblGrid>
                    <a:gridCol w="304800"/>
                    <a:gridCol w="7086600"/>
                    <a:gridCol w="838200"/>
                  </a:tblGrid>
                  <a:tr h="370840">
                    <a:tc>
                      <a:txBody>
                        <a:bodyPr/>
                        <a:lstStyle/>
                        <a:p>
                          <a:endParaRPr lang="en-US" sz="2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14:m>
                            <m:oMathPara xmlns:m="http://schemas.openxmlformats.org/officeDocument/2006/math">
                              <m:oMathParaPr>
                                <m:jc m:val="centerGroup"/>
                              </m:oMathParaPr>
                              <m:oMath xmlns:m="http://schemas.openxmlformats.org/officeDocument/2006/math">
                                <m:sSub>
                                  <m:sSubPr>
                                    <m:ctrlPr>
                                      <a:rPr lang="en-US" sz="2000" i="1" smtClean="0">
                                        <a:solidFill>
                                          <a:schemeClr val="tx1"/>
                                        </a:solidFill>
                                        <a:latin typeface="Cambria Math" panose="02040503050406030204" pitchFamily="18" charset="0"/>
                                      </a:rPr>
                                    </m:ctrlPr>
                                  </m:sSubPr>
                                  <m:e>
                                    <m:r>
                                      <a:rPr lang="en-US" sz="2000" i="1">
                                        <a:solidFill>
                                          <a:schemeClr val="tx1"/>
                                        </a:solidFill>
                                        <a:latin typeface="Cambria Math" panose="02040503050406030204" pitchFamily="18" charset="0"/>
                                      </a:rPr>
                                      <m:t>𝑒</m:t>
                                    </m:r>
                                  </m:e>
                                  <m:sub>
                                    <m:r>
                                      <a:rPr lang="en-US" sz="2000" i="1">
                                        <a:solidFill>
                                          <a:schemeClr val="tx1"/>
                                        </a:solidFill>
                                        <a:latin typeface="Cambria Math" panose="02040503050406030204" pitchFamily="18" charset="0"/>
                                      </a:rPr>
                                      <m:t>𝑏</m:t>
                                    </m:r>
                                    <m:r>
                                      <a:rPr lang="en-US" sz="2000" i="1">
                                        <a:solidFill>
                                          <a:schemeClr val="tx1"/>
                                        </a:solidFill>
                                        <a:latin typeface="Cambria Math" panose="02040503050406030204" pitchFamily="18" charset="0"/>
                                      </a:rPr>
                                      <m:t>𝜆</m:t>
                                    </m:r>
                                  </m:sub>
                                </m:sSub>
                                <m:d>
                                  <m:dPr>
                                    <m:ctrlPr>
                                      <a:rPr lang="en-US" sz="2000" i="1">
                                        <a:solidFill>
                                          <a:schemeClr val="tx1"/>
                                        </a:solidFill>
                                        <a:latin typeface="Cambria Math" panose="02040503050406030204" pitchFamily="18" charset="0"/>
                                      </a:rPr>
                                    </m:ctrlPr>
                                  </m:dPr>
                                  <m:e>
                                    <m:r>
                                      <a:rPr lang="en-US" sz="2000" i="1" smtClean="0">
                                        <a:solidFill>
                                          <a:schemeClr val="tx1"/>
                                        </a:solidFill>
                                        <a:latin typeface="Cambria Math" panose="02040503050406030204" pitchFamily="18" charset="0"/>
                                        <a:ea typeface="Cambria Math" panose="02040503050406030204" pitchFamily="18" charset="0"/>
                                      </a:rPr>
                                      <m:t>𝜆</m:t>
                                    </m:r>
                                    <m:r>
                                      <a:rPr lang="en-US" sz="2000" i="0">
                                        <a:solidFill>
                                          <a:schemeClr val="tx1"/>
                                        </a:solidFill>
                                        <a:latin typeface="Cambria Math" panose="02040503050406030204" pitchFamily="18" charset="0"/>
                                      </a:rPr>
                                      <m:t>, </m:t>
                                    </m:r>
                                    <m:r>
                                      <a:rPr lang="en-US" sz="2000" i="1">
                                        <a:solidFill>
                                          <a:schemeClr val="tx1"/>
                                        </a:solidFill>
                                        <a:latin typeface="Cambria Math" panose="02040503050406030204" pitchFamily="18" charset="0"/>
                                      </a:rPr>
                                      <m:t>𝑇</m:t>
                                    </m:r>
                                  </m:e>
                                </m:d>
                                <m:r>
                                  <a:rPr lang="en-US" sz="2000" i="0">
                                    <a:solidFill>
                                      <a:schemeClr val="tx1"/>
                                    </a:solidFill>
                                    <a:latin typeface="Cambria Math" panose="02040503050406030204" pitchFamily="18" charset="0"/>
                                  </a:rPr>
                                  <m:t>=</m:t>
                                </m:r>
                                <m:sSub>
                                  <m:sSubPr>
                                    <m:ctrlPr>
                                      <a:rPr lang="en-US" sz="2000" i="1">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𝑖</m:t>
                                    </m:r>
                                  </m:e>
                                  <m:sub>
                                    <m:r>
                                      <a:rPr lang="en-US" sz="2000" i="1">
                                        <a:solidFill>
                                          <a:schemeClr val="tx1"/>
                                        </a:solidFill>
                                        <a:latin typeface="Cambria Math" panose="02040503050406030204" pitchFamily="18" charset="0"/>
                                      </a:rPr>
                                      <m:t>𝑏</m:t>
                                    </m:r>
                                    <m:r>
                                      <a:rPr lang="en-US" sz="2000" i="1">
                                        <a:solidFill>
                                          <a:schemeClr val="tx1"/>
                                        </a:solidFill>
                                        <a:latin typeface="Cambria Math" panose="02040503050406030204" pitchFamily="18" charset="0"/>
                                      </a:rPr>
                                      <m:t>𝜆</m:t>
                                    </m:r>
                                  </m:sub>
                                </m:sSub>
                                <m:d>
                                  <m:dPr>
                                    <m:ctrlPr>
                                      <a:rPr lang="en-US" sz="2000" i="1">
                                        <a:solidFill>
                                          <a:schemeClr val="tx1"/>
                                        </a:solidFill>
                                        <a:latin typeface="Cambria Math" panose="02040503050406030204" pitchFamily="18" charset="0"/>
                                      </a:rPr>
                                    </m:ctrlPr>
                                  </m:dPr>
                                  <m:e>
                                    <m:r>
                                      <m:rPr>
                                        <m:sty m:val="p"/>
                                      </m:rPr>
                                      <a:rPr lang="el-GR" sz="2000" i="1" smtClean="0">
                                        <a:solidFill>
                                          <a:schemeClr val="tx1"/>
                                        </a:solidFill>
                                        <a:latin typeface="Cambria Math" panose="02040503050406030204" pitchFamily="18" charset="0"/>
                                        <a:ea typeface="Cambria Math" panose="02040503050406030204" pitchFamily="18" charset="0"/>
                                      </a:rPr>
                                      <m:t>λ</m:t>
                                    </m:r>
                                    <m:r>
                                      <a:rPr lang="en-US" sz="2000" i="0">
                                        <a:solidFill>
                                          <a:schemeClr val="tx1"/>
                                        </a:solidFill>
                                        <a:latin typeface="Cambria Math" panose="02040503050406030204" pitchFamily="18" charset="0"/>
                                      </a:rPr>
                                      <m:t>, </m:t>
                                    </m:r>
                                    <m:r>
                                      <a:rPr lang="en-US" sz="2000" i="1">
                                        <a:solidFill>
                                          <a:schemeClr val="tx1"/>
                                        </a:solidFill>
                                        <a:latin typeface="Cambria Math" panose="02040503050406030204" pitchFamily="18" charset="0"/>
                                      </a:rPr>
                                      <m:t>𝑇</m:t>
                                    </m:r>
                                  </m:e>
                                </m:d>
                                <m:nary>
                                  <m:naryPr>
                                    <m:limLoc m:val="subSup"/>
                                    <m:ctrlPr>
                                      <a:rPr lang="en-US" sz="2000" i="1">
                                        <a:solidFill>
                                          <a:schemeClr val="tx1"/>
                                        </a:solidFill>
                                        <a:latin typeface="Cambria Math" panose="02040503050406030204" pitchFamily="18" charset="0"/>
                                      </a:rPr>
                                    </m:ctrlPr>
                                  </m:naryPr>
                                  <m:sub>
                                    <m:r>
                                      <a:rPr lang="en-US" sz="2000" i="1">
                                        <a:solidFill>
                                          <a:schemeClr val="tx1"/>
                                        </a:solidFill>
                                        <a:latin typeface="Cambria Math" panose="02040503050406030204" pitchFamily="18" charset="0"/>
                                      </a:rPr>
                                      <m:t>𝜙</m:t>
                                    </m:r>
                                    <m:r>
                                      <a:rPr lang="en-US" sz="2000" i="0">
                                        <a:solidFill>
                                          <a:schemeClr val="tx1"/>
                                        </a:solidFill>
                                        <a:latin typeface="Cambria Math" panose="02040503050406030204" pitchFamily="18" charset="0"/>
                                      </a:rPr>
                                      <m:t>=0</m:t>
                                    </m:r>
                                  </m:sub>
                                  <m:sup>
                                    <m:r>
                                      <a:rPr lang="en-US" sz="2000" i="0">
                                        <a:solidFill>
                                          <a:schemeClr val="tx1"/>
                                        </a:solidFill>
                                        <a:latin typeface="Cambria Math" panose="02040503050406030204" pitchFamily="18" charset="0"/>
                                      </a:rPr>
                                      <m:t>2</m:t>
                                    </m:r>
                                    <m:r>
                                      <a:rPr lang="en-US" sz="2000" i="1">
                                        <a:solidFill>
                                          <a:schemeClr val="tx1"/>
                                        </a:solidFill>
                                        <a:latin typeface="Cambria Math" panose="02040503050406030204" pitchFamily="18" charset="0"/>
                                      </a:rPr>
                                      <m:t>𝜋</m:t>
                                    </m:r>
                                  </m:sup>
                                  <m:e>
                                    <m:nary>
                                      <m:naryPr>
                                        <m:limLoc m:val="subSup"/>
                                        <m:ctrlPr>
                                          <a:rPr lang="en-US" sz="2000" i="1">
                                            <a:solidFill>
                                              <a:schemeClr val="tx1"/>
                                            </a:solidFill>
                                            <a:latin typeface="Cambria Math" panose="02040503050406030204" pitchFamily="18" charset="0"/>
                                          </a:rPr>
                                        </m:ctrlPr>
                                      </m:naryPr>
                                      <m:sub>
                                        <m:r>
                                          <a:rPr lang="en-US" sz="2000" i="1">
                                            <a:solidFill>
                                              <a:schemeClr val="tx1"/>
                                            </a:solidFill>
                                            <a:latin typeface="Cambria Math" panose="02040503050406030204" pitchFamily="18" charset="0"/>
                                          </a:rPr>
                                          <m:t>𝜃</m:t>
                                        </m:r>
                                        <m:r>
                                          <a:rPr lang="en-US" sz="2000" i="0">
                                            <a:solidFill>
                                              <a:schemeClr val="tx1"/>
                                            </a:solidFill>
                                            <a:latin typeface="Cambria Math" panose="02040503050406030204" pitchFamily="18" charset="0"/>
                                          </a:rPr>
                                          <m:t>=0</m:t>
                                        </m:r>
                                      </m:sub>
                                      <m:sup>
                                        <m:f>
                                          <m:fPr>
                                            <m:type m:val="lin"/>
                                            <m:ctrlPr>
                                              <a:rPr lang="en-US" sz="2000" i="1">
                                                <a:solidFill>
                                                  <a:schemeClr val="tx1"/>
                                                </a:solidFill>
                                                <a:latin typeface="Cambria Math" panose="02040503050406030204" pitchFamily="18" charset="0"/>
                                              </a:rPr>
                                            </m:ctrlPr>
                                          </m:fPr>
                                          <m:num>
                                            <m:r>
                                              <a:rPr lang="en-US" sz="2000" i="1">
                                                <a:solidFill>
                                                  <a:schemeClr val="tx1"/>
                                                </a:solidFill>
                                                <a:latin typeface="Cambria Math" panose="02040503050406030204" pitchFamily="18" charset="0"/>
                                              </a:rPr>
                                              <m:t>𝜋</m:t>
                                            </m:r>
                                          </m:num>
                                          <m:den>
                                            <m:r>
                                              <a:rPr lang="en-US" sz="2000" i="0">
                                                <a:solidFill>
                                                  <a:schemeClr val="tx1"/>
                                                </a:solidFill>
                                                <a:latin typeface="Cambria Math" panose="02040503050406030204" pitchFamily="18" charset="0"/>
                                              </a:rPr>
                                              <m:t>2</m:t>
                                            </m:r>
                                          </m:den>
                                        </m:f>
                                      </m:sup>
                                      <m:e>
                                        <m:func>
                                          <m:funcPr>
                                            <m:ctrlPr>
                                              <a:rPr lang="en-US" sz="2000" i="1">
                                                <a:solidFill>
                                                  <a:schemeClr val="tx1"/>
                                                </a:solidFill>
                                                <a:latin typeface="Cambria Math" panose="02040503050406030204" pitchFamily="18" charset="0"/>
                                              </a:rPr>
                                            </m:ctrlPr>
                                          </m:funcPr>
                                          <m:fName>
                                            <m:r>
                                              <m:rPr>
                                                <m:sty m:val="p"/>
                                              </m:rPr>
                                              <a:rPr lang="en-US" sz="2000" i="0">
                                                <a:solidFill>
                                                  <a:schemeClr val="tx1"/>
                                                </a:solidFill>
                                                <a:latin typeface="Cambria Math" panose="02040503050406030204" pitchFamily="18" charset="0"/>
                                              </a:rPr>
                                              <m:t>cos</m:t>
                                            </m:r>
                                          </m:fName>
                                          <m:e>
                                            <m:r>
                                              <a:rPr lang="en-US" sz="2000" i="1">
                                                <a:solidFill>
                                                  <a:schemeClr val="tx1"/>
                                                </a:solidFill>
                                                <a:latin typeface="Cambria Math" panose="02040503050406030204" pitchFamily="18" charset="0"/>
                                              </a:rPr>
                                              <m:t>𝜃</m:t>
                                            </m:r>
                                          </m:e>
                                        </m:func>
                                        <m:func>
                                          <m:funcPr>
                                            <m:ctrlPr>
                                              <a:rPr lang="en-US" sz="2000" i="1">
                                                <a:solidFill>
                                                  <a:schemeClr val="tx1"/>
                                                </a:solidFill>
                                                <a:latin typeface="Cambria Math" panose="02040503050406030204" pitchFamily="18" charset="0"/>
                                              </a:rPr>
                                            </m:ctrlPr>
                                          </m:funcPr>
                                          <m:fName>
                                            <m:r>
                                              <m:rPr>
                                                <m:sty m:val="p"/>
                                              </m:rPr>
                                              <a:rPr lang="en-US" sz="2000" i="0">
                                                <a:solidFill>
                                                  <a:schemeClr val="tx1"/>
                                                </a:solidFill>
                                                <a:latin typeface="Cambria Math" panose="02040503050406030204" pitchFamily="18" charset="0"/>
                                              </a:rPr>
                                              <m:t>sin</m:t>
                                            </m:r>
                                          </m:fName>
                                          <m:e>
                                            <m:r>
                                              <a:rPr lang="en-US" sz="2000" i="1">
                                                <a:solidFill>
                                                  <a:schemeClr val="tx1"/>
                                                </a:solidFill>
                                                <a:latin typeface="Cambria Math" panose="02040503050406030204" pitchFamily="18" charset="0"/>
                                              </a:rPr>
                                              <m:t>𝜃</m:t>
                                            </m:r>
                                            <m:r>
                                              <a:rPr lang="en-US" sz="2000" i="1">
                                                <a:solidFill>
                                                  <a:schemeClr val="tx1"/>
                                                </a:solidFill>
                                                <a:latin typeface="Cambria Math" panose="02040503050406030204" pitchFamily="18" charset="0"/>
                                              </a:rPr>
                                              <m:t>𝑑</m:t>
                                            </m:r>
                                            <m:r>
                                              <a:rPr lang="en-US" sz="2000" i="1">
                                                <a:solidFill>
                                                  <a:schemeClr val="tx1"/>
                                                </a:solidFill>
                                                <a:latin typeface="Cambria Math" panose="02040503050406030204" pitchFamily="18" charset="0"/>
                                              </a:rPr>
                                              <m:t>𝜃</m:t>
                                            </m:r>
                                            <m:r>
                                              <a:rPr lang="en-US" sz="2000" i="1">
                                                <a:solidFill>
                                                  <a:schemeClr val="tx1"/>
                                                </a:solidFill>
                                                <a:latin typeface="Cambria Math" panose="02040503050406030204" pitchFamily="18" charset="0"/>
                                              </a:rPr>
                                              <m:t>𝑑</m:t>
                                            </m:r>
                                            <m:r>
                                              <a:rPr lang="en-US" sz="2000" i="1">
                                                <a:solidFill>
                                                  <a:schemeClr val="tx1"/>
                                                </a:solidFill>
                                                <a:latin typeface="Cambria Math" panose="02040503050406030204" pitchFamily="18" charset="0"/>
                                              </a:rPr>
                                              <m:t>𝜙</m:t>
                                            </m:r>
                                          </m:e>
                                        </m:func>
                                      </m:e>
                                    </m:nary>
                                  </m:e>
                                </m:nary>
                                <m:r>
                                  <a:rPr lang="en-US" sz="2000" i="0">
                                    <a:solidFill>
                                      <a:schemeClr val="tx1"/>
                                    </a:solidFill>
                                    <a:latin typeface="Cambria Math" panose="02040503050406030204" pitchFamily="18" charset="0"/>
                                  </a:rPr>
                                  <m:t>=</m:t>
                                </m:r>
                                <m:r>
                                  <a:rPr lang="en-US" sz="2000" i="1">
                                    <a:solidFill>
                                      <a:schemeClr val="tx1"/>
                                    </a:solidFill>
                                    <a:latin typeface="Cambria Math" panose="02040503050406030204" pitchFamily="18" charset="0"/>
                                  </a:rPr>
                                  <m:t>𝜋</m:t>
                                </m:r>
                                <m:sSub>
                                  <m:sSubPr>
                                    <m:ctrlPr>
                                      <a:rPr lang="en-US" sz="2000" i="1">
                                        <a:solidFill>
                                          <a:schemeClr val="tx1"/>
                                        </a:solidFill>
                                        <a:latin typeface="Cambria Math" panose="02040503050406030204" pitchFamily="18" charset="0"/>
                                      </a:rPr>
                                    </m:ctrlPr>
                                  </m:sSubPr>
                                  <m:e>
                                    <m:r>
                                      <a:rPr lang="en-US" sz="2000" b="0" i="1" smtClean="0">
                                        <a:solidFill>
                                          <a:schemeClr val="tx1"/>
                                        </a:solidFill>
                                        <a:latin typeface="Cambria Math" panose="02040503050406030204" pitchFamily="18" charset="0"/>
                                      </a:rPr>
                                      <m:t>𝑖</m:t>
                                    </m:r>
                                  </m:e>
                                  <m:sub>
                                    <m:r>
                                      <a:rPr lang="en-US" sz="2000" i="1">
                                        <a:solidFill>
                                          <a:schemeClr val="tx1"/>
                                        </a:solidFill>
                                        <a:latin typeface="Cambria Math" panose="02040503050406030204" pitchFamily="18" charset="0"/>
                                      </a:rPr>
                                      <m:t>𝑏</m:t>
                                    </m:r>
                                    <m:r>
                                      <a:rPr lang="en-US" sz="2000" i="1">
                                        <a:solidFill>
                                          <a:schemeClr val="tx1"/>
                                        </a:solidFill>
                                        <a:latin typeface="Cambria Math" panose="02040503050406030204" pitchFamily="18" charset="0"/>
                                      </a:rPr>
                                      <m:t>𝜆</m:t>
                                    </m:r>
                                  </m:sub>
                                </m:sSub>
                                <m:d>
                                  <m:dPr>
                                    <m:ctrlPr>
                                      <a:rPr lang="en-US" sz="2000" i="1">
                                        <a:solidFill>
                                          <a:schemeClr val="tx1"/>
                                        </a:solidFill>
                                        <a:latin typeface="Cambria Math" panose="02040503050406030204" pitchFamily="18" charset="0"/>
                                      </a:rPr>
                                    </m:ctrlPr>
                                  </m:dPr>
                                  <m:e>
                                    <m:r>
                                      <a:rPr lang="en-US" sz="2000" i="1" smtClean="0">
                                        <a:solidFill>
                                          <a:schemeClr val="tx1"/>
                                        </a:solidFill>
                                        <a:latin typeface="Cambria Math" panose="02040503050406030204" pitchFamily="18" charset="0"/>
                                      </a:rPr>
                                      <m:t>𝜆</m:t>
                                    </m:r>
                                    <m:r>
                                      <a:rPr lang="en-US" sz="2000" i="0">
                                        <a:solidFill>
                                          <a:schemeClr val="tx1"/>
                                        </a:solidFill>
                                        <a:latin typeface="Cambria Math" panose="02040503050406030204" pitchFamily="18" charset="0"/>
                                      </a:rPr>
                                      <m:t>, </m:t>
                                    </m:r>
                                    <m:r>
                                      <a:rPr lang="en-US" sz="2000" i="1">
                                        <a:solidFill>
                                          <a:schemeClr val="tx1"/>
                                        </a:solidFill>
                                        <a:latin typeface="Cambria Math" panose="02040503050406030204" pitchFamily="18" charset="0"/>
                                      </a:rPr>
                                      <m:t>𝑇</m:t>
                                    </m:r>
                                  </m:e>
                                </m:d>
                              </m:oMath>
                            </m:oMathPara>
                          </a14:m>
                          <a:endParaRPr lang="en-US" sz="2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800" b="0" dirty="0" smtClean="0">
                              <a:solidFill>
                                <a:schemeClr val="tx1"/>
                              </a:solidFill>
                            </a:rPr>
                            <a:t>(9)</a:t>
                          </a:r>
                          <a:endParaRPr lang="en-US" sz="18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7" name="Table 6"/>
              <p:cNvGraphicFramePr>
                <a:graphicFrameLocks noGrp="1"/>
              </p:cNvGraphicFramePr>
              <p:nvPr>
                <p:extLst>
                  <p:ext uri="{D42A27DB-BD31-4B8C-83A1-F6EECF244321}">
                    <p14:modId xmlns:p14="http://schemas.microsoft.com/office/powerpoint/2010/main" val="597532538"/>
                  </p:ext>
                </p:extLst>
              </p:nvPr>
            </p:nvGraphicFramePr>
            <p:xfrm>
              <a:off x="304800" y="5037057"/>
              <a:ext cx="8229600" cy="833565"/>
            </p:xfrm>
            <a:graphic>
              <a:graphicData uri="http://schemas.openxmlformats.org/drawingml/2006/table">
                <a:tbl>
                  <a:tblPr firstRow="1" bandRow="1">
                    <a:tableStyleId>{5C22544A-7EE6-4342-B048-85BDC9FD1C3A}</a:tableStyleId>
                  </a:tblPr>
                  <a:tblGrid>
                    <a:gridCol w="304800"/>
                    <a:gridCol w="7086600"/>
                    <a:gridCol w="838200"/>
                  </a:tblGrid>
                  <a:tr h="833565">
                    <a:tc>
                      <a:txBody>
                        <a:bodyPr/>
                        <a:lstStyle/>
                        <a:p>
                          <a:endParaRPr lang="en-US" sz="2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4"/>
                          <a:stretch>
                            <a:fillRect l="-4299" r="-11780"/>
                          </a:stretch>
                        </a:blipFill>
                      </a:tcPr>
                    </a:tc>
                    <a:tc>
                      <a:txBody>
                        <a:bodyPr/>
                        <a:lstStyle/>
                        <a:p>
                          <a:pPr algn="ctr"/>
                          <a:r>
                            <a:rPr lang="en-US" sz="1800" b="0" dirty="0" smtClean="0">
                              <a:solidFill>
                                <a:schemeClr val="tx1"/>
                              </a:solidFill>
                            </a:rPr>
                            <a:t>(9)</a:t>
                          </a:r>
                          <a:endParaRPr lang="en-US" sz="18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47800" y="2006649"/>
            <a:ext cx="5487421" cy="3035396"/>
          </a:xfrm>
          <a:prstGeom prst="rect">
            <a:avLst/>
          </a:prstGeom>
        </p:spPr>
      </p:pic>
      <p:sp>
        <p:nvSpPr>
          <p:cNvPr id="4" name="Rectangle 3"/>
          <p:cNvSpPr/>
          <p:nvPr/>
        </p:nvSpPr>
        <p:spPr>
          <a:xfrm>
            <a:off x="1447800" y="2006649"/>
            <a:ext cx="5487421" cy="3030408"/>
          </a:xfrm>
          <a:prstGeom prst="rect">
            <a:avLst/>
          </a:prstGeom>
          <a:no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7321587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Example 3 - I</a:t>
            </a:r>
            <a:endParaRPr lang="en-US" sz="3200" dirty="0"/>
          </a:p>
        </p:txBody>
      </p:sp>
      <p:sp>
        <p:nvSpPr>
          <p:cNvPr id="3" name="Content Placeholder 2"/>
          <p:cNvSpPr>
            <a:spLocks noGrp="1"/>
          </p:cNvSpPr>
          <p:nvPr>
            <p:ph idx="1"/>
          </p:nvPr>
        </p:nvSpPr>
        <p:spPr>
          <a:xfrm>
            <a:off x="438665" y="1557338"/>
            <a:ext cx="8248136" cy="1277273"/>
          </a:xfrm>
        </p:spPr>
        <p:txBody>
          <a:bodyPr/>
          <a:lstStyle/>
          <a:p>
            <a:pPr marL="0" indent="0">
              <a:buNone/>
            </a:pPr>
            <a:r>
              <a:rPr lang="en-US" sz="2400" dirty="0"/>
              <a:t>E3: What is the total </a:t>
            </a:r>
            <a:r>
              <a:rPr lang="en-US" sz="2400" dirty="0" smtClean="0"/>
              <a:t>emissive power for </a:t>
            </a:r>
            <a:r>
              <a:rPr lang="en-US" sz="2400" dirty="0"/>
              <a:t>a body at 1,500 K? What is the </a:t>
            </a:r>
            <a:r>
              <a:rPr lang="en-US" sz="2400" dirty="0" smtClean="0"/>
              <a:t>emissive power </a:t>
            </a:r>
            <a:r>
              <a:rPr lang="en-US" sz="2400" dirty="0"/>
              <a:t>between the wavelengths of 1 to 3 </a:t>
            </a:r>
            <a:r>
              <a:rPr lang="en-US" sz="2400" dirty="0">
                <a:sym typeface="Symbol" panose="05050102010706020507" pitchFamily="18" charset="2"/>
              </a:rPr>
              <a:t></a:t>
            </a:r>
            <a:r>
              <a:rPr lang="en-US" sz="2400" dirty="0"/>
              <a:t>m? </a:t>
            </a:r>
          </a:p>
          <a:p>
            <a:pPr marL="0" indent="0">
              <a:buNone/>
            </a:pPr>
            <a:endParaRPr lang="en-US" sz="2400" dirty="0" smtClean="0">
              <a:latin typeface="+mn-lt"/>
            </a:endParaRPr>
          </a:p>
        </p:txBody>
      </p:sp>
    </p:spTree>
    <p:extLst>
      <p:ext uri="{BB962C8B-B14F-4D97-AF65-F5344CB8AC3E}">
        <p14:creationId xmlns:p14="http://schemas.microsoft.com/office/powerpoint/2010/main" val="3818531034"/>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3 - </a:t>
            </a:r>
            <a:r>
              <a:rPr lang="en-US" dirty="0" smtClean="0"/>
              <a:t>II</a:t>
            </a:r>
            <a:endParaRPr lang="en-US" dirty="0"/>
          </a:p>
        </p:txBody>
      </p:sp>
      <mc:AlternateContent xmlns:mc="http://schemas.openxmlformats.org/markup-compatibility/2006">
        <mc:Choice xmlns:a14="http://schemas.microsoft.com/office/drawing/2010/main" Requires="a14">
          <p:sp>
            <p:nvSpPr>
              <p:cNvPr id="4" name="Content Placeholder 2"/>
              <p:cNvSpPr txBox="1">
                <a:spLocks/>
              </p:cNvSpPr>
              <p:nvPr/>
            </p:nvSpPr>
            <p:spPr>
              <a:xfrm>
                <a:off x="171450" y="1148492"/>
                <a:ext cx="5044605" cy="492210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sz="2200" dirty="0" smtClean="0"/>
                  <a:t>A3: The total </a:t>
                </a:r>
                <a:r>
                  <a:rPr lang="en-US" sz="2200" dirty="0" smtClean="0"/>
                  <a:t>emissive power is </a:t>
                </a:r>
                <a:r>
                  <a:rPr lang="en-US" sz="2200" dirty="0" smtClean="0"/>
                  <a:t>given by Equation 8 </a:t>
                </a:r>
                <a:r>
                  <a:rPr lang="en-US" sz="2200" dirty="0"/>
                  <a:t>and </a:t>
                </a:r>
                <a:r>
                  <a:rPr lang="en-US" sz="2200" dirty="0" smtClean="0"/>
                  <a:t>calculated using </a:t>
                </a:r>
                <a:r>
                  <a:rPr lang="en-US" sz="2200" dirty="0"/>
                  <a:t>bb_eb:</a:t>
                </a:r>
              </a:p>
              <a:p>
                <a:pPr marL="0" indent="0">
                  <a:buFont typeface="Arial" panose="020B0604020202020204" pitchFamily="34" charset="0"/>
                  <a:buNone/>
                </a:pPr>
                <a14:m>
                  <m:oMath xmlns:m="http://schemas.openxmlformats.org/officeDocument/2006/math">
                    <m:sSup>
                      <m:sSupPr>
                        <m:ctrlPr>
                          <a:rPr lang="en-US" sz="2200" i="1">
                            <a:latin typeface="Cambria Math" panose="02040503050406030204" pitchFamily="18" charset="0"/>
                          </a:rPr>
                        </m:ctrlPr>
                      </m:sSupPr>
                      <m:e>
                        <m:sSub>
                          <m:sSubPr>
                            <m:ctrlPr>
                              <a:rPr lang="en-US" sz="2200" i="1">
                                <a:latin typeface="Cambria Math" panose="02040503050406030204" pitchFamily="18" charset="0"/>
                              </a:rPr>
                            </m:ctrlPr>
                          </m:sSubPr>
                          <m:e>
                            <m:r>
                              <a:rPr lang="en-US" sz="2200" i="1">
                                <a:latin typeface="Cambria Math" panose="02040503050406030204" pitchFamily="18" charset="0"/>
                              </a:rPr>
                              <m:t>𝑒</m:t>
                            </m:r>
                          </m:e>
                          <m:sub>
                            <m:r>
                              <a:rPr lang="en-US" sz="2200" i="1" smtClean="0">
                                <a:latin typeface="Cambria Math" panose="02040503050406030204" pitchFamily="18" charset="0"/>
                              </a:rPr>
                              <m:t>𝑏</m:t>
                            </m:r>
                          </m:sub>
                        </m:sSub>
                        <m:r>
                          <a:rPr lang="en-US" sz="2200" i="1" smtClean="0">
                            <a:latin typeface="Cambria Math" panose="02040503050406030204" pitchFamily="18" charset="0"/>
                          </a:rPr>
                          <m:t>=</m:t>
                        </m:r>
                        <m:r>
                          <a:rPr lang="en-US" sz="2200">
                            <a:latin typeface="Cambria Math" panose="02040503050406030204" pitchFamily="18" charset="0"/>
                          </a:rPr>
                          <m:t>𝜎</m:t>
                        </m:r>
                        <m:r>
                          <a:rPr lang="en-US" sz="2200">
                            <a:latin typeface="Cambria Math" panose="02040503050406030204" pitchFamily="18" charset="0"/>
                          </a:rPr>
                          <m:t>𝑇</m:t>
                        </m:r>
                        <m:r>
                          <m:rPr>
                            <m:nor/>
                          </m:rPr>
                          <a:rPr lang="en-US" sz="2200">
                            <a:sym typeface="Symbol" panose="05050102010706020507" pitchFamily="18" charset="2"/>
                          </a:rPr>
                          <m:t> </m:t>
                        </m:r>
                      </m:e>
                      <m:sup>
                        <m:r>
                          <a:rPr lang="en-US" sz="2200">
                            <a:latin typeface="Cambria Math" panose="02040503050406030204" pitchFamily="18" charset="0"/>
                            <a:sym typeface="Symbol" panose="05050102010706020507" pitchFamily="18" charset="2"/>
                          </a:rPr>
                          <m:t>4</m:t>
                        </m:r>
                      </m:sup>
                    </m:sSup>
                    <m:r>
                      <a:rPr lang="en-US" sz="2200">
                        <a:latin typeface="Cambria Math" panose="02040503050406030204" pitchFamily="18" charset="0"/>
                        <a:sym typeface="Symbol" panose="05050102010706020507" pitchFamily="18" charset="2"/>
                      </a:rPr>
                      <m:t>=</m:t>
                    </m:r>
                    <m:r>
                      <a:rPr lang="en-US" sz="2200">
                        <a:latin typeface="Cambria Math" panose="02040503050406030204" pitchFamily="18" charset="0"/>
                      </a:rPr>
                      <m:t>5.67×</m:t>
                    </m:r>
                    <m:sSup>
                      <m:sSupPr>
                        <m:ctrlPr>
                          <a:rPr lang="en-US" sz="2200" i="1">
                            <a:latin typeface="Cambria Math" panose="02040503050406030204" pitchFamily="18" charset="0"/>
                          </a:rPr>
                        </m:ctrlPr>
                      </m:sSupPr>
                      <m:e>
                        <m:r>
                          <a:rPr lang="en-US" sz="2200">
                            <a:latin typeface="Cambria Math" panose="02040503050406030204" pitchFamily="18" charset="0"/>
                          </a:rPr>
                          <m:t>10</m:t>
                        </m:r>
                      </m:e>
                      <m:sup>
                        <m:r>
                          <a:rPr lang="en-US" sz="2200">
                            <a:latin typeface="Cambria Math" panose="02040503050406030204" pitchFamily="18" charset="0"/>
                          </a:rPr>
                          <m:t>−8</m:t>
                        </m:r>
                      </m:sup>
                    </m:sSup>
                    <m:r>
                      <a:rPr lang="en-US" sz="2200">
                        <a:latin typeface="Cambria Math" panose="02040503050406030204" pitchFamily="18" charset="0"/>
                      </a:rPr>
                      <m:t>∙</m:t>
                    </m:r>
                    <m:sSup>
                      <m:sSupPr>
                        <m:ctrlPr>
                          <a:rPr lang="en-US" sz="2200" i="1">
                            <a:latin typeface="Cambria Math" panose="02040503050406030204" pitchFamily="18" charset="0"/>
                          </a:rPr>
                        </m:ctrlPr>
                      </m:sSupPr>
                      <m:e>
                        <m:r>
                          <m:rPr>
                            <m:nor/>
                          </m:rPr>
                          <a:rPr lang="en-US" sz="2200"/>
                          <m:t>1</m:t>
                        </m:r>
                        <m:r>
                          <m:rPr>
                            <m:nor/>
                          </m:rPr>
                          <a:rPr lang="en-US" sz="2200" b="0" i="0" smtClean="0"/>
                          <m:t>,</m:t>
                        </m:r>
                        <m:r>
                          <m:rPr>
                            <m:nor/>
                          </m:rPr>
                          <a:rPr lang="en-US" sz="2200"/>
                          <m:t>500</m:t>
                        </m:r>
                      </m:e>
                      <m:sup>
                        <m:r>
                          <a:rPr lang="en-US" sz="2200">
                            <a:latin typeface="Cambria Math" panose="02040503050406030204" pitchFamily="18" charset="0"/>
                          </a:rPr>
                          <m:t>4</m:t>
                        </m:r>
                      </m:sup>
                    </m:sSup>
                  </m:oMath>
                </a14:m>
                <a:r>
                  <a:rPr lang="en-US" sz="2200" dirty="0">
                    <a:sym typeface="Symbol" panose="05050102010706020507" pitchFamily="18" charset="2"/>
                  </a:rPr>
                  <a:t> </a:t>
                </a:r>
                <a:endParaRPr lang="en-US" sz="2200" dirty="0" smtClean="0">
                  <a:latin typeface="Cambria Math" panose="02040503050406030204" pitchFamily="18" charset="0"/>
                  <a:sym typeface="Symbol" panose="05050102010706020507" pitchFamily="18" charset="2"/>
                </a:endParaRPr>
              </a:p>
              <a:p>
                <a:pPr marL="0" indent="0">
                  <a:buFont typeface="Arial" panose="020B0604020202020204" pitchFamily="34" charset="0"/>
                  <a:buNone/>
                  <a:tabLst>
                    <a:tab pos="571500" algn="l"/>
                  </a:tabLst>
                </a:pPr>
                <a14:m>
                  <m:oMath xmlns:m="http://schemas.openxmlformats.org/officeDocument/2006/math">
                    <m:r>
                      <a:rPr lang="en-US" sz="2200">
                        <a:latin typeface="Cambria Math" panose="02040503050406030204" pitchFamily="18" charset="0"/>
                        <a:sym typeface="Symbol" panose="05050102010706020507" pitchFamily="18" charset="2"/>
                      </a:rPr>
                      <m:t>= </m:t>
                    </m:r>
                  </m:oMath>
                </a14:m>
                <a:r>
                  <a:rPr lang="en-US" sz="2200" dirty="0">
                    <a:sym typeface="Symbol" panose="05050102010706020507" pitchFamily="18" charset="2"/>
                  </a:rPr>
                  <a:t>2.87</a:t>
                </a:r>
                <a:r>
                  <a:rPr lang="en-US" sz="2200" dirty="0"/>
                  <a:t> </a:t>
                </a:r>
                <a14:m>
                  <m:oMath xmlns:m="http://schemas.openxmlformats.org/officeDocument/2006/math">
                    <m:r>
                      <a:rPr lang="en-US" sz="2200">
                        <a:latin typeface="Cambria Math" panose="02040503050406030204" pitchFamily="18" charset="0"/>
                      </a:rPr>
                      <m:t>× </m:t>
                    </m:r>
                    <m:sSup>
                      <m:sSupPr>
                        <m:ctrlPr>
                          <a:rPr lang="en-US" sz="2200" i="1">
                            <a:latin typeface="Cambria Math" panose="02040503050406030204" pitchFamily="18" charset="0"/>
                          </a:rPr>
                        </m:ctrlPr>
                      </m:sSupPr>
                      <m:e>
                        <m:r>
                          <a:rPr lang="en-US" sz="2200">
                            <a:latin typeface="Cambria Math" panose="02040503050406030204" pitchFamily="18" charset="0"/>
                          </a:rPr>
                          <m:t>10</m:t>
                        </m:r>
                      </m:e>
                      <m:sup>
                        <m:r>
                          <a:rPr lang="en-US" sz="2200">
                            <a:latin typeface="Cambria Math" panose="02040503050406030204" pitchFamily="18" charset="0"/>
                          </a:rPr>
                          <m:t>5</m:t>
                        </m:r>
                      </m:sup>
                    </m:sSup>
                  </m:oMath>
                </a14:m>
                <a:r>
                  <a:rPr lang="en-US" sz="2200" dirty="0"/>
                  <a:t> W/m</a:t>
                </a:r>
                <a:r>
                  <a:rPr lang="en-US" sz="2200" baseline="30000" dirty="0"/>
                  <a:t>2</a:t>
                </a:r>
                <a:endParaRPr lang="en-US" sz="2200" baseline="30000" dirty="0">
                  <a:sym typeface="Symbol" panose="05050102010706020507" pitchFamily="18" charset="2"/>
                </a:endParaRPr>
              </a:p>
              <a:p>
                <a:pPr marL="0" indent="0">
                  <a:buFont typeface="Arial" panose="020B0604020202020204" pitchFamily="34" charset="0"/>
                  <a:buNone/>
                </a:pPr>
                <a:r>
                  <a:rPr lang="en-US" sz="2200" dirty="0" smtClean="0">
                    <a:sym typeface="Symbol" panose="05050102010706020507" pitchFamily="18" charset="2"/>
                  </a:rPr>
                  <a:t>The wavelength-temperature products for 1 and 3 </a:t>
                </a:r>
                <a:r>
                  <a:rPr lang="en-US" sz="2200" dirty="0">
                    <a:sym typeface="Symbol" panose="05050102010706020507" pitchFamily="18" charset="2"/>
                  </a:rPr>
                  <a:t></a:t>
                </a:r>
                <a:r>
                  <a:rPr lang="en-US" sz="2200" dirty="0" smtClean="0">
                    <a:sym typeface="Symbol" panose="05050102010706020507" pitchFamily="18" charset="2"/>
                  </a:rPr>
                  <a:t>m at 1,500K are:</a:t>
                </a:r>
              </a:p>
              <a:p>
                <a:pPr marL="0" indent="0">
                  <a:buNone/>
                </a:pPr>
                <a14:m>
                  <m:oMath xmlns:m="http://schemas.openxmlformats.org/officeDocument/2006/math">
                    <m:sSub>
                      <m:sSubPr>
                        <m:ctrlPr>
                          <a:rPr lang="en-US" sz="2200" i="1">
                            <a:latin typeface="Cambria Math" panose="02040503050406030204" pitchFamily="18" charset="0"/>
                            <a:sym typeface="Symbol" panose="05050102010706020507" pitchFamily="18" charset="2"/>
                          </a:rPr>
                        </m:ctrlPr>
                      </m:sSubPr>
                      <m:e>
                        <m:r>
                          <a:rPr lang="en-US" sz="2200">
                            <a:latin typeface="Cambria Math" panose="02040503050406030204" pitchFamily="18" charset="0"/>
                            <a:sym typeface="Symbol" panose="05050102010706020507" pitchFamily="18" charset="2"/>
                          </a:rPr>
                          <m:t>𝜆</m:t>
                        </m:r>
                      </m:e>
                      <m:sub>
                        <m:r>
                          <a:rPr lang="en-US" sz="2200">
                            <a:latin typeface="Cambria Math" panose="02040503050406030204" pitchFamily="18" charset="0"/>
                            <a:sym typeface="Symbol" panose="05050102010706020507" pitchFamily="18" charset="2"/>
                          </a:rPr>
                          <m:t>𝑙</m:t>
                        </m:r>
                      </m:sub>
                    </m:sSub>
                    <m:r>
                      <a:rPr lang="en-US" sz="2200" b="0" i="1" smtClean="0">
                        <a:latin typeface="Cambria Math" panose="02040503050406030204" pitchFamily="18" charset="0"/>
                        <a:sym typeface="Symbol" panose="05050102010706020507" pitchFamily="18" charset="2"/>
                      </a:rPr>
                      <m:t>𝑇</m:t>
                    </m:r>
                    <m:r>
                      <a:rPr lang="en-US" sz="2200">
                        <a:latin typeface="Cambria Math" panose="02040503050406030204" pitchFamily="18" charset="0"/>
                        <a:sym typeface="Symbol" panose="05050102010706020507" pitchFamily="18" charset="2"/>
                      </a:rPr>
                      <m:t>=1,500 </m:t>
                    </m:r>
                  </m:oMath>
                </a14:m>
                <a:r>
                  <a:rPr lang="en-US" sz="2200" dirty="0" smtClean="0">
                    <a:sym typeface="Symbol" panose="05050102010706020507" pitchFamily="18" charset="2"/>
                  </a:rPr>
                  <a:t>m-K and </a:t>
                </a:r>
                <a14:m>
                  <m:oMath xmlns:m="http://schemas.openxmlformats.org/officeDocument/2006/math">
                    <m:sSub>
                      <m:sSubPr>
                        <m:ctrlPr>
                          <a:rPr lang="en-US" sz="2200" i="1">
                            <a:latin typeface="Cambria Math" panose="02040503050406030204" pitchFamily="18" charset="0"/>
                            <a:ea typeface="Cambria Math" panose="02040503050406030204" pitchFamily="18" charset="0"/>
                            <a:sym typeface="Symbol" panose="05050102010706020507" pitchFamily="18" charset="2"/>
                          </a:rPr>
                        </m:ctrlPr>
                      </m:sSubPr>
                      <m:e>
                        <m:r>
                          <a:rPr lang="en-US" sz="2200" i="1">
                            <a:latin typeface="Cambria Math" panose="02040503050406030204" pitchFamily="18" charset="0"/>
                            <a:ea typeface="Cambria Math" panose="02040503050406030204" pitchFamily="18" charset="0"/>
                            <a:sym typeface="Symbol" panose="05050102010706020507" pitchFamily="18" charset="2"/>
                          </a:rPr>
                          <m:t>𝜆</m:t>
                        </m:r>
                      </m:e>
                      <m:sub>
                        <m:r>
                          <a:rPr lang="en-US" sz="2200" b="0" i="1" smtClean="0">
                            <a:latin typeface="Cambria Math" panose="02040503050406030204" pitchFamily="18" charset="0"/>
                            <a:ea typeface="Cambria Math" panose="02040503050406030204" pitchFamily="18" charset="0"/>
                            <a:sym typeface="Symbol" panose="05050102010706020507" pitchFamily="18" charset="2"/>
                          </a:rPr>
                          <m:t>𝑢</m:t>
                        </m:r>
                      </m:sub>
                    </m:sSub>
                    <m:r>
                      <a:rPr lang="en-US" sz="2200" b="0" i="1" smtClean="0">
                        <a:latin typeface="Cambria Math" panose="02040503050406030204" pitchFamily="18" charset="0"/>
                        <a:ea typeface="Cambria Math" panose="02040503050406030204" pitchFamily="18" charset="0"/>
                        <a:sym typeface="Symbol" panose="05050102010706020507" pitchFamily="18" charset="2"/>
                      </a:rPr>
                      <m:t>𝑇</m:t>
                    </m:r>
                    <m:r>
                      <a:rPr lang="en-US" sz="2200" i="1">
                        <a:latin typeface="Cambria Math" panose="02040503050406030204" pitchFamily="18" charset="0"/>
                        <a:ea typeface="Cambria Math" panose="02040503050406030204" pitchFamily="18" charset="0"/>
                        <a:sym typeface="Symbol" panose="05050102010706020507" pitchFamily="18" charset="2"/>
                      </a:rPr>
                      <m:t>=</m:t>
                    </m:r>
                    <m:r>
                      <a:rPr lang="en-US" sz="2200" b="0" i="1" smtClean="0">
                        <a:latin typeface="Cambria Math" panose="02040503050406030204" pitchFamily="18" charset="0"/>
                        <a:ea typeface="Cambria Math" panose="02040503050406030204" pitchFamily="18" charset="0"/>
                        <a:sym typeface="Symbol" panose="05050102010706020507" pitchFamily="18" charset="2"/>
                      </a:rPr>
                      <m:t>4</m:t>
                    </m:r>
                    <m:r>
                      <a:rPr lang="en-US" sz="2200" i="1">
                        <a:latin typeface="Cambria Math" panose="02040503050406030204" pitchFamily="18" charset="0"/>
                        <a:ea typeface="Cambria Math" panose="02040503050406030204" pitchFamily="18" charset="0"/>
                        <a:sym typeface="Symbol" panose="05050102010706020507" pitchFamily="18" charset="2"/>
                      </a:rPr>
                      <m:t>,500 </m:t>
                    </m:r>
                  </m:oMath>
                </a14:m>
                <a:r>
                  <a:rPr lang="en-US" sz="2200" dirty="0">
                    <a:sym typeface="Symbol" panose="05050102010706020507" pitchFamily="18" charset="2"/>
                  </a:rPr>
                  <a:t></a:t>
                </a:r>
                <a:r>
                  <a:rPr lang="en-US" sz="2200" dirty="0" smtClean="0">
                    <a:sym typeface="Symbol" panose="05050102010706020507" pitchFamily="18" charset="2"/>
                  </a:rPr>
                  <a:t>m-K</a:t>
                </a:r>
              </a:p>
              <a:p>
                <a:pPr marL="0" indent="0">
                  <a:buFont typeface="Arial" panose="020B0604020202020204" pitchFamily="34" charset="0"/>
                  <a:buNone/>
                </a:pPr>
                <a14:m>
                  <m:oMath xmlns:m="http://schemas.openxmlformats.org/officeDocument/2006/math">
                    <m:sSub>
                      <m:sSubPr>
                        <m:ctrlPr>
                          <a:rPr lang="en-US" sz="2200" i="1">
                            <a:latin typeface="Cambria Math" panose="02040503050406030204" pitchFamily="18" charset="0"/>
                          </a:rPr>
                        </m:ctrlPr>
                      </m:sSubPr>
                      <m:e>
                        <m:r>
                          <a:rPr lang="en-US" sz="2200" i="1">
                            <a:latin typeface="Cambria Math" panose="02040503050406030204" pitchFamily="18" charset="0"/>
                          </a:rPr>
                          <m:t>𝐹</m:t>
                        </m:r>
                      </m:e>
                      <m:sub>
                        <m:r>
                          <a:rPr lang="en-US" sz="2200" i="1">
                            <a:latin typeface="Cambria Math" panose="02040503050406030204" pitchFamily="18" charset="0"/>
                          </a:rPr>
                          <m:t>0→</m:t>
                        </m:r>
                        <m:sSub>
                          <m:sSubPr>
                            <m:ctrlPr>
                              <a:rPr lang="en-US" sz="2200" i="1" smtClean="0">
                                <a:latin typeface="Cambria Math" panose="02040503050406030204" pitchFamily="18" charset="0"/>
                              </a:rPr>
                            </m:ctrlPr>
                          </m:sSubPr>
                          <m:e>
                            <m:r>
                              <a:rPr lang="en-US" sz="2200" i="1">
                                <a:latin typeface="Cambria Math" panose="02040503050406030204" pitchFamily="18" charset="0"/>
                              </a:rPr>
                              <m:t>𝜆</m:t>
                            </m:r>
                          </m:e>
                          <m:sub>
                            <m:r>
                              <a:rPr lang="en-US" sz="2200" b="0" i="1" smtClean="0">
                                <a:latin typeface="Cambria Math" panose="02040503050406030204" pitchFamily="18" charset="0"/>
                              </a:rPr>
                              <m:t>𝑙</m:t>
                            </m:r>
                          </m:sub>
                        </m:sSub>
                        <m:r>
                          <a:rPr lang="en-US" sz="2200" i="1">
                            <a:latin typeface="Cambria Math" panose="02040503050406030204" pitchFamily="18" charset="0"/>
                          </a:rPr>
                          <m:t>𝑇</m:t>
                        </m:r>
                      </m:sub>
                    </m:sSub>
                    <m:r>
                      <a:rPr lang="en-US" sz="2200" i="1">
                        <a:latin typeface="Cambria Math" panose="02040503050406030204" pitchFamily="18" charset="0"/>
                      </a:rPr>
                      <m:t>=</m:t>
                    </m:r>
                  </m:oMath>
                </a14:m>
                <a:r>
                  <a:rPr lang="en-US" sz="2200" dirty="0"/>
                  <a:t>0.01285  </a:t>
                </a:r>
                <a:r>
                  <a:rPr lang="en-US" sz="2200" dirty="0" smtClean="0"/>
                  <a:t>and </a:t>
                </a:r>
                <a14:m>
                  <m:oMath xmlns:m="http://schemas.openxmlformats.org/officeDocument/2006/math">
                    <m:sSub>
                      <m:sSubPr>
                        <m:ctrlPr>
                          <a:rPr lang="en-US" sz="2200" i="1">
                            <a:latin typeface="Cambria Math" panose="02040503050406030204" pitchFamily="18" charset="0"/>
                          </a:rPr>
                        </m:ctrlPr>
                      </m:sSubPr>
                      <m:e>
                        <m:r>
                          <a:rPr lang="en-US" sz="2200" i="1">
                            <a:latin typeface="Cambria Math" panose="02040503050406030204" pitchFamily="18" charset="0"/>
                          </a:rPr>
                          <m:t>𝐹</m:t>
                        </m:r>
                      </m:e>
                      <m:sub>
                        <m:r>
                          <a:rPr lang="en-US" sz="2200" i="1">
                            <a:latin typeface="Cambria Math" panose="02040503050406030204" pitchFamily="18" charset="0"/>
                          </a:rPr>
                          <m:t>0→</m:t>
                        </m:r>
                        <m:sSub>
                          <m:sSubPr>
                            <m:ctrlPr>
                              <a:rPr lang="en-US" sz="2200" i="1">
                                <a:latin typeface="Cambria Math" panose="02040503050406030204" pitchFamily="18" charset="0"/>
                              </a:rPr>
                            </m:ctrlPr>
                          </m:sSubPr>
                          <m:e>
                            <m:r>
                              <a:rPr lang="en-US" sz="2200" i="1">
                                <a:latin typeface="Cambria Math" panose="02040503050406030204" pitchFamily="18" charset="0"/>
                              </a:rPr>
                              <m:t>𝜆</m:t>
                            </m:r>
                          </m:e>
                          <m:sub>
                            <m:r>
                              <a:rPr lang="en-US" sz="2200" b="0" i="1" smtClean="0">
                                <a:latin typeface="Cambria Math" panose="02040503050406030204" pitchFamily="18" charset="0"/>
                              </a:rPr>
                              <m:t>𝑢</m:t>
                            </m:r>
                          </m:sub>
                        </m:sSub>
                        <m:r>
                          <a:rPr lang="en-US" sz="2200" i="1">
                            <a:latin typeface="Cambria Math" panose="02040503050406030204" pitchFamily="18" charset="0"/>
                          </a:rPr>
                          <m:t>𝑇</m:t>
                        </m:r>
                      </m:sub>
                    </m:sSub>
                    <m:r>
                      <a:rPr lang="en-US" sz="2200" smtClean="0">
                        <a:latin typeface="Cambria Math" panose="02040503050406030204" pitchFamily="18" charset="0"/>
                      </a:rPr>
                      <m:t> </m:t>
                    </m:r>
                  </m:oMath>
                </a14:m>
                <a:r>
                  <a:rPr lang="en-US" sz="2200" dirty="0" smtClean="0">
                    <a:sym typeface="Symbol" panose="05050102010706020507" pitchFamily="18" charset="2"/>
                  </a:rPr>
                  <a:t>= </a:t>
                </a:r>
                <a:r>
                  <a:rPr lang="en-US" sz="2200" dirty="0" smtClean="0"/>
                  <a:t>0.56430 </a:t>
                </a:r>
              </a:p>
              <a:p>
                <a:pPr marL="0" indent="0">
                  <a:buFont typeface="Arial" panose="020B0604020202020204" pitchFamily="34" charset="0"/>
                  <a:buNone/>
                </a:pPr>
                <a:r>
                  <a:rPr lang="en-US" sz="2200" dirty="0" smtClean="0">
                    <a:sym typeface="Symbol" panose="05050102010706020507" pitchFamily="18" charset="2"/>
                  </a:rPr>
                  <a:t>So </a:t>
                </a:r>
                <a14:m>
                  <m:oMath xmlns:m="http://schemas.openxmlformats.org/officeDocument/2006/math">
                    <m:sSub>
                      <m:sSubPr>
                        <m:ctrlPr>
                          <a:rPr lang="en-US" sz="2200" i="1">
                            <a:latin typeface="Cambria Math" panose="02040503050406030204" pitchFamily="18" charset="0"/>
                          </a:rPr>
                        </m:ctrlPr>
                      </m:sSubPr>
                      <m:e>
                        <m:r>
                          <a:rPr lang="en-US" sz="2200" i="1" smtClean="0">
                            <a:latin typeface="Cambria Math" panose="02040503050406030204" pitchFamily="18" charset="0"/>
                          </a:rPr>
                          <m:t>𝑒</m:t>
                        </m:r>
                      </m:e>
                      <m:sub>
                        <m:sSub>
                          <m:sSubPr>
                            <m:ctrlPr>
                              <a:rPr lang="en-US" sz="2200" i="1">
                                <a:latin typeface="Cambria Math" panose="02040503050406030204" pitchFamily="18" charset="0"/>
                              </a:rPr>
                            </m:ctrlPr>
                          </m:sSubPr>
                          <m:e>
                            <m:r>
                              <a:rPr lang="en-US" sz="2200" i="1">
                                <a:latin typeface="Cambria Math" panose="02040503050406030204" pitchFamily="18" charset="0"/>
                              </a:rPr>
                              <m:t>𝜆</m:t>
                            </m:r>
                          </m:e>
                          <m:sub>
                            <m:r>
                              <a:rPr lang="en-US" sz="2200" b="0" i="1" smtClean="0">
                                <a:latin typeface="Cambria Math" panose="02040503050406030204" pitchFamily="18" charset="0"/>
                              </a:rPr>
                              <m:t>𝑙</m:t>
                            </m:r>
                          </m:sub>
                        </m:sSub>
                        <m:r>
                          <a:rPr lang="en-US" sz="2200" i="1">
                            <a:latin typeface="Cambria Math" panose="02040503050406030204" pitchFamily="18" charset="0"/>
                          </a:rPr>
                          <m:t>𝑇</m:t>
                        </m:r>
                        <m:r>
                          <a:rPr lang="en-US" sz="2200" i="1">
                            <a:latin typeface="Cambria Math" panose="02040503050406030204" pitchFamily="18" charset="0"/>
                          </a:rPr>
                          <m:t>→</m:t>
                        </m:r>
                        <m:sSub>
                          <m:sSubPr>
                            <m:ctrlPr>
                              <a:rPr lang="en-US" sz="2200" i="1">
                                <a:latin typeface="Cambria Math" panose="02040503050406030204" pitchFamily="18" charset="0"/>
                              </a:rPr>
                            </m:ctrlPr>
                          </m:sSubPr>
                          <m:e>
                            <m:r>
                              <a:rPr lang="en-US" sz="2200" i="1">
                                <a:latin typeface="Cambria Math" panose="02040503050406030204" pitchFamily="18" charset="0"/>
                              </a:rPr>
                              <m:t>𝜆</m:t>
                            </m:r>
                          </m:e>
                          <m:sub>
                            <m:r>
                              <a:rPr lang="en-US" sz="2200" b="0" i="1" smtClean="0">
                                <a:latin typeface="Cambria Math" panose="02040503050406030204" pitchFamily="18" charset="0"/>
                              </a:rPr>
                              <m:t>𝑢</m:t>
                            </m:r>
                          </m:sub>
                        </m:sSub>
                        <m:r>
                          <a:rPr lang="en-US" sz="2200" i="1">
                            <a:latin typeface="Cambria Math" panose="02040503050406030204" pitchFamily="18" charset="0"/>
                          </a:rPr>
                          <m:t>𝑇</m:t>
                        </m:r>
                      </m:sub>
                    </m:sSub>
                    <m:sSub>
                      <m:sSubPr>
                        <m:ctrlPr>
                          <a:rPr lang="en-US" sz="2200" i="1">
                            <a:latin typeface="Cambria Math" panose="02040503050406030204" pitchFamily="18" charset="0"/>
                          </a:rPr>
                        </m:ctrlPr>
                      </m:sSubPr>
                      <m:e>
                        <m:r>
                          <a:rPr lang="en-US" sz="2200" b="0" i="1" smtClean="0">
                            <a:latin typeface="Cambria Math" panose="02040503050406030204" pitchFamily="18" charset="0"/>
                          </a:rPr>
                          <m:t>=</m:t>
                        </m:r>
                        <m:r>
                          <a:rPr lang="en-US" sz="2200" i="1" smtClean="0">
                            <a:latin typeface="Cambria Math" panose="02040503050406030204" pitchFamily="18" charset="0"/>
                          </a:rPr>
                          <m:t>𝐹</m:t>
                        </m:r>
                      </m:e>
                      <m:sub>
                        <m:sSub>
                          <m:sSubPr>
                            <m:ctrlPr>
                              <a:rPr lang="en-US" sz="2200" i="1">
                                <a:latin typeface="Cambria Math" panose="02040503050406030204" pitchFamily="18" charset="0"/>
                              </a:rPr>
                            </m:ctrlPr>
                          </m:sSubPr>
                          <m:e>
                            <m:r>
                              <a:rPr lang="en-US" sz="2200" i="1">
                                <a:latin typeface="Cambria Math" panose="02040503050406030204" pitchFamily="18" charset="0"/>
                              </a:rPr>
                              <m:t>𝜆</m:t>
                            </m:r>
                          </m:e>
                          <m:sub>
                            <m:r>
                              <a:rPr lang="en-US" sz="2200" b="0" i="1" smtClean="0">
                                <a:latin typeface="Cambria Math" panose="02040503050406030204" pitchFamily="18" charset="0"/>
                              </a:rPr>
                              <m:t>𝑙</m:t>
                            </m:r>
                          </m:sub>
                        </m:sSub>
                        <m:r>
                          <a:rPr lang="en-US" sz="2200" i="1">
                            <a:latin typeface="Cambria Math" panose="02040503050406030204" pitchFamily="18" charset="0"/>
                          </a:rPr>
                          <m:t>𝑇</m:t>
                        </m:r>
                        <m:r>
                          <a:rPr lang="en-US" sz="2200" i="1">
                            <a:latin typeface="Cambria Math" panose="02040503050406030204" pitchFamily="18" charset="0"/>
                          </a:rPr>
                          <m:t>→</m:t>
                        </m:r>
                        <m:sSub>
                          <m:sSubPr>
                            <m:ctrlPr>
                              <a:rPr lang="en-US" sz="2200" i="1">
                                <a:latin typeface="Cambria Math" panose="02040503050406030204" pitchFamily="18" charset="0"/>
                              </a:rPr>
                            </m:ctrlPr>
                          </m:sSubPr>
                          <m:e>
                            <m:r>
                              <a:rPr lang="en-US" sz="2200" i="1">
                                <a:latin typeface="Cambria Math" panose="02040503050406030204" pitchFamily="18" charset="0"/>
                              </a:rPr>
                              <m:t>𝜆</m:t>
                            </m:r>
                          </m:e>
                          <m:sub>
                            <m:r>
                              <a:rPr lang="en-US" sz="2200" b="0" i="1" smtClean="0">
                                <a:latin typeface="Cambria Math" panose="02040503050406030204" pitchFamily="18" charset="0"/>
                              </a:rPr>
                              <m:t>𝑢</m:t>
                            </m:r>
                          </m:sub>
                        </m:sSub>
                        <m:r>
                          <a:rPr lang="en-US" sz="2200" i="1">
                            <a:latin typeface="Cambria Math" panose="02040503050406030204" pitchFamily="18" charset="0"/>
                          </a:rPr>
                          <m:t>𝑇</m:t>
                        </m:r>
                      </m:sub>
                    </m:sSub>
                    <m:r>
                      <a:rPr lang="en-US" sz="2200" i="1" smtClean="0">
                        <a:latin typeface="Cambria Math" panose="02040503050406030204" pitchFamily="18" charset="0"/>
                        <a:ea typeface="Cambria Math" panose="02040503050406030204" pitchFamily="18" charset="0"/>
                      </a:rPr>
                      <m:t>∙</m:t>
                    </m:r>
                    <m:sSup>
                      <m:sSupPr>
                        <m:ctrlPr>
                          <a:rPr lang="en-US" sz="2200" i="1" smtClean="0">
                            <a:latin typeface="Cambria Math" panose="02040503050406030204" pitchFamily="18" charset="0"/>
                            <a:ea typeface="Cambria Math" panose="02040503050406030204" pitchFamily="18" charset="0"/>
                          </a:rPr>
                        </m:ctrlPr>
                      </m:sSupPr>
                      <m:e>
                        <m:r>
                          <a:rPr lang="en-US" sz="2200" i="1">
                            <a:latin typeface="Cambria Math" panose="02040503050406030204" pitchFamily="18" charset="0"/>
                            <a:ea typeface="Cambria Math" panose="02040503050406030204" pitchFamily="18" charset="0"/>
                          </a:rPr>
                          <m:t>𝜎</m:t>
                        </m:r>
                        <m:r>
                          <a:rPr lang="en-US" sz="2200" i="1">
                            <a:latin typeface="Cambria Math" panose="02040503050406030204" pitchFamily="18" charset="0"/>
                            <a:ea typeface="Cambria Math" panose="02040503050406030204" pitchFamily="18" charset="0"/>
                          </a:rPr>
                          <m:t>𝑇</m:t>
                        </m:r>
                        <m:r>
                          <m:rPr>
                            <m:nor/>
                          </m:rPr>
                          <a:rPr lang="en-US" sz="2200">
                            <a:sym typeface="Symbol" panose="05050102010706020507" pitchFamily="18" charset="2"/>
                          </a:rPr>
                          <m:t> </m:t>
                        </m:r>
                      </m:e>
                      <m:sup>
                        <m:r>
                          <a:rPr lang="en-US" sz="2200" i="1" smtClean="0">
                            <a:latin typeface="Cambria Math" panose="02040503050406030204" pitchFamily="18" charset="0"/>
                            <a:ea typeface="Cambria Math" panose="02040503050406030204" pitchFamily="18" charset="0"/>
                          </a:rPr>
                          <m:t>4</m:t>
                        </m:r>
                      </m:sup>
                    </m:sSup>
                  </m:oMath>
                </a14:m>
                <a:endParaRPr lang="en-US" sz="2200" i="1" dirty="0" smtClean="0">
                  <a:ea typeface="Cambria Math" panose="02040503050406030204" pitchFamily="18" charset="0"/>
                </a:endParaRPr>
              </a:p>
              <a:p>
                <a:pPr marL="0" indent="0" algn="ctr">
                  <a:buFont typeface="Arial" panose="020B0604020202020204" pitchFamily="34" charset="0"/>
                  <a:buNone/>
                  <a:tabLst>
                    <a:tab pos="1435100" algn="l"/>
                  </a:tabLst>
                </a:pPr>
                <a:r>
                  <a:rPr lang="en-US" sz="2200" dirty="0" smtClean="0">
                    <a:ea typeface="Cambria Math" panose="02040503050406030204" pitchFamily="18" charset="0"/>
                  </a:rPr>
                  <a:t>                     </a:t>
                </a:r>
                <a14:m>
                  <m:oMath xmlns:m="http://schemas.openxmlformats.org/officeDocument/2006/math">
                    <m:r>
                      <a:rPr lang="en-US" sz="2200" i="1" smtClean="0">
                        <a:latin typeface="Cambria Math" panose="02040503050406030204" pitchFamily="18" charset="0"/>
                        <a:ea typeface="Cambria Math" panose="02040503050406030204" pitchFamily="18" charset="0"/>
                      </a:rPr>
                      <m:t>=</m:t>
                    </m:r>
                    <m:d>
                      <m:dPr>
                        <m:ctrlPr>
                          <a:rPr lang="en-US" sz="2200" i="1" smtClean="0">
                            <a:latin typeface="Cambria Math" panose="02040503050406030204" pitchFamily="18" charset="0"/>
                            <a:ea typeface="Cambria Math" panose="02040503050406030204" pitchFamily="18" charset="0"/>
                          </a:rPr>
                        </m:ctrlPr>
                      </m:dPr>
                      <m:e>
                        <m:sSub>
                          <m:sSubPr>
                            <m:ctrlPr>
                              <a:rPr lang="en-US" sz="2200" i="1">
                                <a:latin typeface="Cambria Math" panose="02040503050406030204" pitchFamily="18" charset="0"/>
                              </a:rPr>
                            </m:ctrlPr>
                          </m:sSubPr>
                          <m:e>
                            <m:r>
                              <a:rPr lang="en-US" sz="2200" i="1">
                                <a:latin typeface="Cambria Math" panose="02040503050406030204" pitchFamily="18" charset="0"/>
                              </a:rPr>
                              <m:t>𝐹</m:t>
                            </m:r>
                          </m:e>
                          <m:sub>
                            <m:r>
                              <a:rPr lang="en-US" sz="2200" i="1">
                                <a:latin typeface="Cambria Math" panose="02040503050406030204" pitchFamily="18" charset="0"/>
                              </a:rPr>
                              <m:t>0→</m:t>
                            </m:r>
                            <m:sSub>
                              <m:sSubPr>
                                <m:ctrlPr>
                                  <a:rPr lang="en-US" sz="2200" i="1">
                                    <a:latin typeface="Cambria Math" panose="02040503050406030204" pitchFamily="18" charset="0"/>
                                  </a:rPr>
                                </m:ctrlPr>
                              </m:sSubPr>
                              <m:e>
                                <m:r>
                                  <a:rPr lang="en-US" sz="2200" i="1">
                                    <a:latin typeface="Cambria Math" panose="02040503050406030204" pitchFamily="18" charset="0"/>
                                  </a:rPr>
                                  <m:t>𝜆</m:t>
                                </m:r>
                              </m:e>
                              <m:sub>
                                <m:r>
                                  <a:rPr lang="en-US" sz="2200" b="0" i="1" smtClean="0">
                                    <a:latin typeface="Cambria Math" panose="02040503050406030204" pitchFamily="18" charset="0"/>
                                  </a:rPr>
                                  <m:t>𝑢</m:t>
                                </m:r>
                              </m:sub>
                            </m:sSub>
                            <m:r>
                              <a:rPr lang="en-US" sz="2200" i="1">
                                <a:latin typeface="Cambria Math" panose="02040503050406030204" pitchFamily="18" charset="0"/>
                              </a:rPr>
                              <m:t>𝑇</m:t>
                            </m:r>
                          </m:sub>
                        </m:sSub>
                        <m:r>
                          <a:rPr lang="en-US" sz="2200" i="1" smtClean="0">
                            <a:latin typeface="Cambria Math" panose="02040503050406030204" pitchFamily="18" charset="0"/>
                          </a:rPr>
                          <m:t>−</m:t>
                        </m:r>
                        <m:sSub>
                          <m:sSubPr>
                            <m:ctrlPr>
                              <a:rPr lang="en-US" sz="2200" i="1">
                                <a:latin typeface="Cambria Math" panose="02040503050406030204" pitchFamily="18" charset="0"/>
                              </a:rPr>
                            </m:ctrlPr>
                          </m:sSubPr>
                          <m:e>
                            <m:r>
                              <a:rPr lang="en-US" sz="2200" i="1">
                                <a:latin typeface="Cambria Math" panose="02040503050406030204" pitchFamily="18" charset="0"/>
                              </a:rPr>
                              <m:t>𝐹</m:t>
                            </m:r>
                          </m:e>
                          <m:sub>
                            <m:r>
                              <a:rPr lang="en-US" sz="2200" i="1">
                                <a:latin typeface="Cambria Math" panose="02040503050406030204" pitchFamily="18" charset="0"/>
                              </a:rPr>
                              <m:t>0→</m:t>
                            </m:r>
                            <m:sSub>
                              <m:sSubPr>
                                <m:ctrlPr>
                                  <a:rPr lang="en-US" sz="2200" i="1">
                                    <a:latin typeface="Cambria Math" panose="02040503050406030204" pitchFamily="18" charset="0"/>
                                  </a:rPr>
                                </m:ctrlPr>
                              </m:sSubPr>
                              <m:e>
                                <m:r>
                                  <a:rPr lang="en-US" sz="2200" i="1">
                                    <a:latin typeface="Cambria Math" panose="02040503050406030204" pitchFamily="18" charset="0"/>
                                  </a:rPr>
                                  <m:t>𝜆</m:t>
                                </m:r>
                              </m:e>
                              <m:sub>
                                <m:r>
                                  <a:rPr lang="en-US" sz="2200" b="0" i="1" smtClean="0">
                                    <a:latin typeface="Cambria Math" panose="02040503050406030204" pitchFamily="18" charset="0"/>
                                  </a:rPr>
                                  <m:t>𝑙</m:t>
                                </m:r>
                              </m:sub>
                            </m:sSub>
                            <m:r>
                              <a:rPr lang="en-US" sz="2200" i="1">
                                <a:latin typeface="Cambria Math" panose="02040503050406030204" pitchFamily="18" charset="0"/>
                              </a:rPr>
                              <m:t>𝑇</m:t>
                            </m:r>
                          </m:sub>
                        </m:sSub>
                      </m:e>
                    </m:d>
                    <m:r>
                      <a:rPr lang="en-US" sz="2200" i="1">
                        <a:latin typeface="Cambria Math" panose="02040503050406030204" pitchFamily="18" charset="0"/>
                        <a:ea typeface="Cambria Math" panose="02040503050406030204" pitchFamily="18" charset="0"/>
                      </a:rPr>
                      <m:t>∙</m:t>
                    </m:r>
                    <m:sSup>
                      <m:sSupPr>
                        <m:ctrlPr>
                          <a:rPr lang="en-US" sz="2200" i="1">
                            <a:latin typeface="Cambria Math" panose="02040503050406030204" pitchFamily="18" charset="0"/>
                            <a:ea typeface="Cambria Math" panose="02040503050406030204" pitchFamily="18" charset="0"/>
                          </a:rPr>
                        </m:ctrlPr>
                      </m:sSupPr>
                      <m:e>
                        <m:r>
                          <a:rPr lang="en-US" sz="2200" i="1">
                            <a:latin typeface="Cambria Math" panose="02040503050406030204" pitchFamily="18" charset="0"/>
                            <a:ea typeface="Cambria Math" panose="02040503050406030204" pitchFamily="18" charset="0"/>
                          </a:rPr>
                          <m:t>𝜎</m:t>
                        </m:r>
                        <m:r>
                          <a:rPr lang="en-US" sz="2200" i="1">
                            <a:latin typeface="Cambria Math" panose="02040503050406030204" pitchFamily="18" charset="0"/>
                            <a:ea typeface="Cambria Math" panose="02040503050406030204" pitchFamily="18" charset="0"/>
                          </a:rPr>
                          <m:t>𝑇</m:t>
                        </m:r>
                        <m:r>
                          <m:rPr>
                            <m:nor/>
                          </m:rPr>
                          <a:rPr lang="en-US" sz="2200">
                            <a:sym typeface="Symbol" panose="05050102010706020507" pitchFamily="18" charset="2"/>
                          </a:rPr>
                          <m:t> </m:t>
                        </m:r>
                      </m:e>
                      <m:sup>
                        <m:r>
                          <a:rPr lang="en-US" sz="2200" i="1" smtClean="0">
                            <a:latin typeface="Cambria Math" panose="02040503050406030204" pitchFamily="18" charset="0"/>
                            <a:sym typeface="Symbol" panose="05050102010706020507" pitchFamily="18" charset="2"/>
                          </a:rPr>
                          <m:t>4</m:t>
                        </m:r>
                      </m:sup>
                    </m:sSup>
                  </m:oMath>
                </a14:m>
                <a:endParaRPr lang="en-US" sz="2200" i="1" dirty="0" smtClean="0">
                  <a:sym typeface="Symbol" panose="05050102010706020507" pitchFamily="18" charset="2"/>
                </a:endParaRPr>
              </a:p>
              <a:p>
                <a:pPr marL="0" indent="0">
                  <a:buFont typeface="Arial" panose="020B0604020202020204" pitchFamily="34" charset="0"/>
                  <a:buNone/>
                </a:pPr>
                <a14:m>
                  <m:oMathPara xmlns:m="http://schemas.openxmlformats.org/officeDocument/2006/math">
                    <m:oMathParaPr>
                      <m:jc m:val="left"/>
                    </m:oMathParaPr>
                    <m:oMath xmlns:m="http://schemas.openxmlformats.org/officeDocument/2006/math">
                      <m:r>
                        <a:rPr lang="en-US" sz="2000" smtClean="0">
                          <a:latin typeface="Cambria Math" panose="02040503050406030204" pitchFamily="18" charset="0"/>
                          <a:ea typeface="Cambria Math" panose="02040503050406030204" pitchFamily="18" charset="0"/>
                        </a:rPr>
                        <m:t>=</m:t>
                      </m:r>
                      <m:d>
                        <m:dPr>
                          <m:ctrlPr>
                            <a:rPr lang="en-US" sz="2000" i="1" smtClean="0">
                              <a:latin typeface="Cambria Math" panose="02040503050406030204" pitchFamily="18" charset="0"/>
                              <a:ea typeface="Cambria Math" panose="02040503050406030204" pitchFamily="18" charset="0"/>
                            </a:rPr>
                          </m:ctrlPr>
                        </m:dPr>
                        <m:e>
                          <m:r>
                            <m:rPr>
                              <m:nor/>
                            </m:rPr>
                            <a:rPr lang="en-US" sz="2000"/>
                            <m:t>0.56430</m:t>
                          </m:r>
                          <m:r>
                            <a:rPr lang="en-US" sz="2000" i="1" smtClean="0">
                              <a:latin typeface="Cambria Math" panose="02040503050406030204" pitchFamily="18" charset="0"/>
                            </a:rPr>
                            <m:t>−</m:t>
                          </m:r>
                          <m:r>
                            <m:rPr>
                              <m:nor/>
                            </m:rPr>
                            <a:rPr lang="en-US" sz="2000"/>
                            <m:t>0.01285</m:t>
                          </m:r>
                        </m:e>
                      </m:d>
                      <m:r>
                        <a:rPr lang="en-US" sz="2000" i="1" smtClean="0">
                          <a:latin typeface="Cambria Math" panose="02040503050406030204" pitchFamily="18" charset="0"/>
                          <a:ea typeface="Cambria Math" panose="02040503050406030204" pitchFamily="18" charset="0"/>
                        </a:rPr>
                        <m:t>∙</m:t>
                      </m:r>
                      <m:r>
                        <m:rPr>
                          <m:nor/>
                        </m:rPr>
                        <a:rPr lang="en-US" sz="2000">
                          <a:sym typeface="Symbol" panose="05050102010706020507" pitchFamily="18" charset="2"/>
                        </a:rPr>
                        <m:t>2.87</m:t>
                      </m:r>
                      <m:r>
                        <m:rPr>
                          <m:nor/>
                        </m:rPr>
                        <a:rPr lang="en-US" sz="2000"/>
                        <m:t> </m:t>
                      </m:r>
                      <m:r>
                        <a:rPr lang="en-US" sz="2000">
                          <a:latin typeface="Cambria Math" panose="02040503050406030204" pitchFamily="18" charset="0"/>
                        </a:rPr>
                        <m:t>×</m:t>
                      </m:r>
                      <m:sSup>
                        <m:sSupPr>
                          <m:ctrlPr>
                            <a:rPr lang="en-US" sz="2000" i="1">
                              <a:latin typeface="Cambria Math" panose="02040503050406030204" pitchFamily="18" charset="0"/>
                            </a:rPr>
                          </m:ctrlPr>
                        </m:sSupPr>
                        <m:e>
                          <m:r>
                            <a:rPr lang="en-US" sz="2000">
                              <a:latin typeface="Cambria Math" panose="02040503050406030204" pitchFamily="18" charset="0"/>
                            </a:rPr>
                            <m:t>10</m:t>
                          </m:r>
                        </m:e>
                        <m:sup>
                          <m:r>
                            <a:rPr lang="en-US" sz="2000">
                              <a:latin typeface="Cambria Math" panose="02040503050406030204" pitchFamily="18" charset="0"/>
                            </a:rPr>
                            <m:t>5</m:t>
                          </m:r>
                        </m:sup>
                      </m:sSup>
                      <m:r>
                        <m:rPr>
                          <m:nor/>
                        </m:rPr>
                        <a:rPr lang="en-US" sz="2000"/>
                        <m:t> </m:t>
                      </m:r>
                      <m:r>
                        <m:rPr>
                          <m:nor/>
                        </m:rPr>
                        <a:rPr lang="en-US" sz="2000"/>
                        <m:t>W</m:t>
                      </m:r>
                      <m:r>
                        <m:rPr>
                          <m:nor/>
                        </m:rPr>
                        <a:rPr lang="en-US" sz="2000"/>
                        <m:t>/</m:t>
                      </m:r>
                      <m:r>
                        <m:rPr>
                          <m:nor/>
                        </m:rPr>
                        <a:rPr lang="en-US" sz="2000"/>
                        <m:t>m</m:t>
                      </m:r>
                      <m:r>
                        <m:rPr>
                          <m:nor/>
                        </m:rPr>
                        <a:rPr lang="en-US" sz="2000" baseline="30000"/>
                        <m:t>2</m:t>
                      </m:r>
                      <m:r>
                        <m:rPr>
                          <m:nor/>
                        </m:rPr>
                        <a:rPr lang="en-US" sz="2000" baseline="30000" smtClean="0"/>
                        <m:t> </m:t>
                      </m:r>
                    </m:oMath>
                  </m:oMathPara>
                </a14:m>
                <a:endParaRPr lang="en-US" sz="2000" baseline="30000" dirty="0" smtClean="0"/>
              </a:p>
              <a:p>
                <a:pPr marL="0" indent="0">
                  <a:buNone/>
                </a:pPr>
                <a14:m>
                  <m:oMath xmlns:m="http://schemas.openxmlformats.org/officeDocument/2006/math">
                    <m:r>
                      <a:rPr lang="en-US" sz="2000">
                        <a:latin typeface="Cambria Math" panose="02040503050406030204" pitchFamily="18" charset="0"/>
                        <a:ea typeface="Cambria Math" panose="02040503050406030204" pitchFamily="18" charset="0"/>
                      </a:rPr>
                      <m:t>=</m:t>
                    </m:r>
                    <m:r>
                      <m:rPr>
                        <m:nor/>
                      </m:rPr>
                      <a:rPr lang="en-US" sz="2000"/>
                      <m:t>1.58</m:t>
                    </m:r>
                    <m:r>
                      <a:rPr lang="en-US" sz="2000" i="1">
                        <a:latin typeface="Cambria Math" panose="02040503050406030204" pitchFamily="18" charset="0"/>
                        <a:ea typeface="Cambria Math" panose="02040503050406030204" pitchFamily="18" charset="0"/>
                      </a:rPr>
                      <m:t>×</m:t>
                    </m:r>
                    <m:sSup>
                      <m:sSupPr>
                        <m:ctrlPr>
                          <a:rPr lang="en-US" sz="2000" i="1">
                            <a:latin typeface="Cambria Math" panose="02040503050406030204" pitchFamily="18" charset="0"/>
                            <a:ea typeface="Cambria Math" panose="02040503050406030204" pitchFamily="18" charset="0"/>
                          </a:rPr>
                        </m:ctrlPr>
                      </m:sSupPr>
                      <m:e>
                        <m:r>
                          <a:rPr lang="en-US" sz="2000" i="1">
                            <a:latin typeface="Cambria Math" panose="02040503050406030204" pitchFamily="18" charset="0"/>
                            <a:ea typeface="Cambria Math" panose="02040503050406030204" pitchFamily="18" charset="0"/>
                          </a:rPr>
                          <m:t>10</m:t>
                        </m:r>
                      </m:e>
                      <m:sup>
                        <m:r>
                          <a:rPr lang="en-US" sz="2000" i="1" smtClean="0">
                            <a:latin typeface="Cambria Math" panose="02040503050406030204" pitchFamily="18" charset="0"/>
                            <a:ea typeface="Cambria Math" panose="02040503050406030204" pitchFamily="18" charset="0"/>
                          </a:rPr>
                          <m:t>5</m:t>
                        </m:r>
                      </m:sup>
                    </m:sSup>
                  </m:oMath>
                </a14:m>
                <a:r>
                  <a:rPr lang="en-US" sz="2000" dirty="0" smtClean="0"/>
                  <a:t> W/m</a:t>
                </a:r>
                <a:r>
                  <a:rPr lang="en-US" sz="2000" baseline="30000" dirty="0" smtClean="0"/>
                  <a:t>2</a:t>
                </a:r>
              </a:p>
              <a:p>
                <a:pPr marL="0" indent="0">
                  <a:buFont typeface="Arial" panose="020B0604020202020204" pitchFamily="34" charset="0"/>
                  <a:buNone/>
                </a:pPr>
                <a:endParaRPr lang="en-US" sz="2400" dirty="0" smtClean="0"/>
              </a:p>
              <a:p>
                <a:pPr marL="0" indent="0">
                  <a:buFont typeface="Arial" panose="020B0604020202020204" pitchFamily="34" charset="0"/>
                  <a:buNone/>
                </a:pPr>
                <a:endParaRPr lang="en-US" sz="2400" dirty="0" smtClean="0"/>
              </a:p>
            </p:txBody>
          </p:sp>
        </mc:Choice>
        <mc:Fallback>
          <p:sp>
            <p:nvSpPr>
              <p:cNvPr id="4" name="Content Placeholder 2"/>
              <p:cNvSpPr txBox="1">
                <a:spLocks noRot="1" noChangeAspect="1" noMove="1" noResize="1" noEditPoints="1" noAdjustHandles="1" noChangeArrowheads="1" noChangeShapeType="1" noTextEdit="1"/>
              </p:cNvSpPr>
              <p:nvPr/>
            </p:nvSpPr>
            <p:spPr>
              <a:xfrm>
                <a:off x="171450" y="1148492"/>
                <a:ext cx="5044605" cy="4922108"/>
              </a:xfrm>
              <a:prstGeom prst="rect">
                <a:avLst/>
              </a:prstGeom>
              <a:blipFill rotWithShape="0">
                <a:blip r:embed="rId3"/>
                <a:stretch>
                  <a:fillRect l="-1570" t="-743" r="-1208"/>
                </a:stretch>
              </a:blipFill>
            </p:spPr>
            <p:txBody>
              <a:bodyPr/>
              <a:lstStyle/>
              <a:p>
                <a:r>
                  <a:rPr lang="en-US">
                    <a:noFill/>
                  </a:rPr>
                  <a:t> </a:t>
                </a:r>
              </a:p>
            </p:txBody>
          </p:sp>
        </mc:Fallback>
      </mc:AlternateContent>
      <p:graphicFrame>
        <p:nvGraphicFramePr>
          <p:cNvPr id="5" name="Chart 4"/>
          <p:cNvGraphicFramePr>
            <a:graphicFrameLocks noGrp="1"/>
          </p:cNvGraphicFramePr>
          <p:nvPr>
            <p:extLst>
              <p:ext uri="{D42A27DB-BD31-4B8C-83A1-F6EECF244321}">
                <p14:modId xmlns:p14="http://schemas.microsoft.com/office/powerpoint/2010/main" val="3910545178"/>
              </p:ext>
            </p:extLst>
          </p:nvPr>
        </p:nvGraphicFramePr>
        <p:xfrm>
          <a:off x="5111236" y="867594"/>
          <a:ext cx="4140201" cy="507124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685084917"/>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8863"/>
            <a:ext cx="8229600" cy="3339376"/>
          </a:xfrm>
        </p:spPr>
        <p:txBody>
          <a:bodyPr/>
          <a:lstStyle/>
          <a:p>
            <a:r>
              <a:rPr lang="en-US" sz="2800" dirty="0" smtClean="0">
                <a:latin typeface="+mj-lt"/>
              </a:rPr>
              <a:t>Real surfaces do not emit radiation like an idealized blackbody</a:t>
            </a:r>
          </a:p>
          <a:p>
            <a:r>
              <a:rPr lang="en-US" sz="2800" dirty="0" smtClean="0">
                <a:latin typeface="+mj-lt"/>
              </a:rPr>
              <a:t>Instead, real surfaces emit at a lower rate</a:t>
            </a:r>
          </a:p>
          <a:p>
            <a:r>
              <a:rPr lang="en-US" sz="2800" dirty="0" smtClean="0">
                <a:latin typeface="+mj-lt"/>
              </a:rPr>
              <a:t>The fraction of radiation a surface emits relative to a blackbody is known as the emissivity</a:t>
            </a:r>
          </a:p>
          <a:p>
            <a:r>
              <a:rPr lang="en-US" sz="2800" dirty="0" smtClean="0">
                <a:latin typeface="+mj-lt"/>
              </a:rPr>
              <a:t>The emissivity of a surface varies with direction, wavelength, and temperature</a:t>
            </a:r>
            <a:endParaRPr lang="en-US" sz="2800" dirty="0">
              <a:latin typeface="+mj-lt"/>
            </a:endParaRPr>
          </a:p>
        </p:txBody>
      </p:sp>
      <p:sp>
        <p:nvSpPr>
          <p:cNvPr id="4" name="Title 1"/>
          <p:cNvSpPr>
            <a:spLocks noGrp="1"/>
          </p:cNvSpPr>
          <p:nvPr>
            <p:ph type="title"/>
          </p:nvPr>
        </p:nvSpPr>
        <p:spPr>
          <a:xfrm>
            <a:off x="457201" y="274638"/>
            <a:ext cx="8229600" cy="1143000"/>
          </a:xfrm>
        </p:spPr>
        <p:txBody>
          <a:bodyPr>
            <a:normAutofit/>
          </a:bodyPr>
          <a:lstStyle/>
          <a:p>
            <a:r>
              <a:rPr lang="en-US" sz="3200" dirty="0"/>
              <a:t>Fundamental Physics - </a:t>
            </a:r>
            <a:r>
              <a:rPr lang="en-US" sz="3200" dirty="0" smtClean="0"/>
              <a:t>III</a:t>
            </a:r>
            <a:endParaRPr lang="en-US" sz="3200" dirty="0"/>
          </a:p>
        </p:txBody>
      </p:sp>
    </p:spTree>
    <p:extLst>
      <p:ext uri="{BB962C8B-B14F-4D97-AF65-F5344CB8AC3E}">
        <p14:creationId xmlns:p14="http://schemas.microsoft.com/office/powerpoint/2010/main" val="301217680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939800"/>
                <a:ext cx="8229600" cy="5586145"/>
              </a:xfrm>
            </p:spPr>
            <p:txBody>
              <a:bodyPr/>
              <a:lstStyle/>
              <a:p>
                <a:r>
                  <a:rPr lang="en-US" sz="2800" dirty="0" smtClean="0">
                    <a:latin typeface="+mj-lt"/>
                  </a:rPr>
                  <a:t>Non-black surfaces always emit less energy than a blackbody (Kirchhoff’s Law). </a:t>
                </a:r>
              </a:p>
              <a:p>
                <a:r>
                  <a:rPr lang="en-US" sz="2800" dirty="0" smtClean="0">
                    <a:latin typeface="+mj-lt"/>
                  </a:rPr>
                  <a:t>The ratio of the actual energy emitted by a body to that of a blackbody at the same temperature is known as the total  hemispherical emissivity and is given by:</a:t>
                </a:r>
              </a:p>
              <a:p>
                <a:endParaRPr lang="en-US" sz="2800" dirty="0" smtClean="0">
                  <a:latin typeface="+mj-lt"/>
                </a:endParaRPr>
              </a:p>
              <a:p>
                <a:pPr marL="0" indent="0">
                  <a:buNone/>
                </a:pPr>
                <a:endParaRPr lang="en-US" sz="2800" b="0" dirty="0" smtClean="0">
                  <a:latin typeface="+mj-lt"/>
                </a:endParaRPr>
              </a:p>
              <a:p>
                <a:pPr marL="0" indent="0">
                  <a:buNone/>
                </a:pPr>
                <a:r>
                  <a:rPr lang="en-US" sz="2800" b="0" dirty="0" smtClean="0">
                    <a:latin typeface="+mj-lt"/>
                  </a:rPr>
                  <a:t>Where </a:t>
                </a:r>
                <a14:m>
                  <m:oMath xmlns:m="http://schemas.openxmlformats.org/officeDocument/2006/math">
                    <m:sSub>
                      <m:sSubPr>
                        <m:ctrlPr>
                          <a:rPr lang="en-US" sz="2800" i="1" smtClean="0">
                            <a:latin typeface="Cambria Math" panose="02040503050406030204" pitchFamily="18" charset="0"/>
                          </a:rPr>
                        </m:ctrlPr>
                      </m:sSubPr>
                      <m:e>
                        <m:r>
                          <a:rPr lang="en-US" sz="2800" b="0" i="1" smtClean="0">
                            <a:latin typeface="Cambria Math" panose="02040503050406030204" pitchFamily="18" charset="0"/>
                          </a:rPr>
                          <m:t>𝑖</m:t>
                        </m:r>
                      </m:e>
                      <m:sub>
                        <m:r>
                          <a:rPr lang="en-US" sz="2800" b="0" i="1" smtClean="0">
                            <a:latin typeface="Cambria Math" panose="02040503050406030204" pitchFamily="18" charset="0"/>
                          </a:rPr>
                          <m:t>𝑏</m:t>
                        </m:r>
                      </m:sub>
                    </m:sSub>
                    <m:d>
                      <m:dPr>
                        <m:ctrlPr>
                          <a:rPr lang="en-US" sz="2800" i="1">
                            <a:latin typeface="Cambria Math" panose="02040503050406030204" pitchFamily="18" charset="0"/>
                          </a:rPr>
                        </m:ctrlPr>
                      </m:dPr>
                      <m:e>
                        <m:r>
                          <a:rPr lang="en-US" sz="2800" i="1">
                            <a:latin typeface="Cambria Math" panose="02040503050406030204" pitchFamily="18" charset="0"/>
                          </a:rPr>
                          <m:t>𝑇</m:t>
                        </m:r>
                      </m:e>
                    </m:d>
                  </m:oMath>
                </a14:m>
                <a:r>
                  <a:rPr lang="en-US" sz="2800" dirty="0" smtClean="0">
                    <a:latin typeface="+mj-lt"/>
                  </a:rPr>
                  <a:t> is the spectral emitted intensity at temperature </a:t>
                </a:r>
                <a14:m>
                  <m:oMath xmlns:m="http://schemas.openxmlformats.org/officeDocument/2006/math">
                    <m:r>
                      <a:rPr lang="en-US" sz="2800" i="1">
                        <a:latin typeface="Cambria Math" panose="02040503050406030204" pitchFamily="18" charset="0"/>
                      </a:rPr>
                      <m:t>𝑇</m:t>
                    </m:r>
                    <m:r>
                      <a:rPr lang="en-US" sz="2800" b="0" i="1" smtClean="0">
                        <a:latin typeface="Cambria Math" panose="02040503050406030204" pitchFamily="18" charset="0"/>
                      </a:rPr>
                      <m:t> </m:t>
                    </m:r>
                  </m:oMath>
                </a14:m>
                <a:r>
                  <a:rPr lang="en-US" sz="2800" dirty="0" smtClean="0">
                    <a:latin typeface="+mj-lt"/>
                  </a:rPr>
                  <a:t>for an ideal black surface and </a:t>
                </a:r>
                <a14:m>
                  <m:oMath xmlns:m="http://schemas.openxmlformats.org/officeDocument/2006/math">
                    <m:r>
                      <a:rPr lang="en-US" sz="2800" i="1" smtClean="0">
                        <a:latin typeface="Cambria Math" panose="02040503050406030204" pitchFamily="18" charset="0"/>
                      </a:rPr>
                      <m:t>𝑖</m:t>
                    </m:r>
                    <m:d>
                      <m:dPr>
                        <m:ctrlPr>
                          <a:rPr lang="en-US" sz="2800" i="1">
                            <a:latin typeface="Cambria Math" panose="02040503050406030204" pitchFamily="18" charset="0"/>
                          </a:rPr>
                        </m:ctrlPr>
                      </m:dPr>
                      <m:e>
                        <m:r>
                          <a:rPr lang="en-US" sz="2800" i="1">
                            <a:latin typeface="Cambria Math" panose="02040503050406030204" pitchFamily="18" charset="0"/>
                          </a:rPr>
                          <m:t>𝑇</m:t>
                        </m:r>
                      </m:e>
                    </m:d>
                  </m:oMath>
                </a14:m>
                <a:r>
                  <a:rPr lang="en-US" sz="2800" dirty="0" smtClean="0">
                    <a:latin typeface="+mj-lt"/>
                  </a:rPr>
                  <a:t> is the actual emitted intensity of the surface.</a:t>
                </a:r>
                <a:endParaRPr lang="en-US" sz="2800" dirty="0">
                  <a:latin typeface="+mj-lt"/>
                </a:endParaRPr>
              </a:p>
              <a:p>
                <a:pPr marL="0" indent="0">
                  <a:buNone/>
                </a:pPr>
                <a:endParaRPr lang="en-US"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939800"/>
                <a:ext cx="8229600" cy="5586145"/>
              </a:xfrm>
              <a:blipFill rotWithShape="0">
                <a:blip r:embed="rId3"/>
                <a:stretch>
                  <a:fillRect l="-1481" t="-981" r="-192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ext uri="{D42A27DB-BD31-4B8C-83A1-F6EECF244321}">
                    <p14:modId xmlns:p14="http://schemas.microsoft.com/office/powerpoint/2010/main" val="2024699654"/>
                  </p:ext>
                </p:extLst>
              </p:nvPr>
            </p:nvGraphicFramePr>
            <p:xfrm>
              <a:off x="228600" y="3662378"/>
              <a:ext cx="8229600" cy="579120"/>
            </p:xfrm>
            <a:graphic>
              <a:graphicData uri="http://schemas.openxmlformats.org/drawingml/2006/table">
                <a:tbl>
                  <a:tblPr firstRow="1" bandRow="1">
                    <a:tableStyleId>{5C22544A-7EE6-4342-B048-85BDC9FD1C3A}</a:tableStyleId>
                  </a:tblPr>
                  <a:tblGrid>
                    <a:gridCol w="990600"/>
                    <a:gridCol w="6019800"/>
                    <a:gridCol w="1219200"/>
                  </a:tblGrid>
                  <a:tr h="370840">
                    <a:tc>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indent="0">
                            <a:buNone/>
                          </a:pPr>
                          <a14:m>
                            <m:oMathPara xmlns:m="http://schemas.openxmlformats.org/officeDocument/2006/math">
                              <m:oMathParaPr>
                                <m:jc m:val="centerGroup"/>
                              </m:oMathParaPr>
                              <m:oMath xmlns:m="http://schemas.openxmlformats.org/officeDocument/2006/math">
                                <m:sSub>
                                  <m:sSubPr>
                                    <m:ctrlPr>
                                      <a:rPr lang="en-US" sz="3200" i="1" smtClean="0">
                                        <a:solidFill>
                                          <a:schemeClr val="tx1"/>
                                        </a:solidFill>
                                        <a:latin typeface="Cambria Math" panose="02040503050406030204" pitchFamily="18" charset="0"/>
                                      </a:rPr>
                                    </m:ctrlPr>
                                  </m:sSubPr>
                                  <m:e>
                                    <m:r>
                                      <a:rPr lang="en-US" sz="3200" i="1" smtClean="0">
                                        <a:solidFill>
                                          <a:schemeClr val="tx1"/>
                                        </a:solidFill>
                                        <a:latin typeface="Cambria Math" panose="02040503050406030204" pitchFamily="18" charset="0"/>
                                        <a:ea typeface="Cambria Math" panose="02040503050406030204" pitchFamily="18" charset="0"/>
                                      </a:rPr>
                                      <m:t>𝜖</m:t>
                                    </m:r>
                                    <m:r>
                                      <a:rPr lang="en-US" sz="3200" b="0" i="1" smtClean="0">
                                        <a:solidFill>
                                          <a:schemeClr val="tx1"/>
                                        </a:solidFill>
                                        <a:latin typeface="Cambria Math" panose="02040503050406030204" pitchFamily="18" charset="0"/>
                                        <a:ea typeface="Cambria Math" panose="02040503050406030204" pitchFamily="18" charset="0"/>
                                      </a:rPr>
                                      <m:t>=</m:t>
                                    </m:r>
                                    <m:r>
                                      <a:rPr lang="en-US" sz="3200" i="1" smtClean="0">
                                        <a:solidFill>
                                          <a:schemeClr val="tx1"/>
                                        </a:solidFill>
                                        <a:latin typeface="Cambria Math" panose="02040503050406030204" pitchFamily="18" charset="0"/>
                                      </a:rPr>
                                      <m:t>𝑖</m:t>
                                    </m:r>
                                    <m:d>
                                      <m:dPr>
                                        <m:ctrlPr>
                                          <a:rPr lang="en-US" sz="3200" i="1">
                                            <a:solidFill>
                                              <a:schemeClr val="tx1"/>
                                            </a:solidFill>
                                            <a:latin typeface="Cambria Math" panose="02040503050406030204" pitchFamily="18" charset="0"/>
                                          </a:rPr>
                                        </m:ctrlPr>
                                      </m:dPr>
                                      <m:e>
                                        <m:r>
                                          <a:rPr lang="en-US" sz="3200" i="1">
                                            <a:solidFill>
                                              <a:schemeClr val="tx1"/>
                                            </a:solidFill>
                                            <a:latin typeface="Cambria Math" panose="02040503050406030204" pitchFamily="18" charset="0"/>
                                          </a:rPr>
                                          <m:t>𝑇</m:t>
                                        </m:r>
                                      </m:e>
                                    </m:d>
                                    <m:r>
                                      <a:rPr lang="en-US" sz="3200" b="0" i="1" dirty="0" smtClean="0">
                                        <a:solidFill>
                                          <a:schemeClr val="tx1"/>
                                        </a:solidFill>
                                        <a:latin typeface="Cambria Math" panose="02040503050406030204" pitchFamily="18" charset="0"/>
                                      </a:rPr>
                                      <m:t>/</m:t>
                                    </m:r>
                                    <m:r>
                                      <a:rPr lang="en-US" sz="3200" b="0" i="1" smtClean="0">
                                        <a:solidFill>
                                          <a:schemeClr val="tx1"/>
                                        </a:solidFill>
                                        <a:latin typeface="Cambria Math" panose="02040503050406030204" pitchFamily="18" charset="0"/>
                                      </a:rPr>
                                      <m:t>𝑖</m:t>
                                    </m:r>
                                  </m:e>
                                  <m:sub>
                                    <m:r>
                                      <a:rPr lang="en-US" sz="3200" i="1">
                                        <a:solidFill>
                                          <a:schemeClr val="tx1"/>
                                        </a:solidFill>
                                        <a:latin typeface="Cambria Math" panose="02040503050406030204" pitchFamily="18" charset="0"/>
                                      </a:rPr>
                                      <m:t>𝑏</m:t>
                                    </m:r>
                                  </m:sub>
                                </m:sSub>
                                <m:r>
                                  <a:rPr lang="en-US" sz="3200" i="1">
                                    <a:solidFill>
                                      <a:schemeClr val="tx1"/>
                                    </a:solidFill>
                                    <a:latin typeface="Cambria Math" panose="02040503050406030204" pitchFamily="18" charset="0"/>
                                  </a:rPr>
                                  <m:t>(</m:t>
                                </m:r>
                                <m:r>
                                  <a:rPr lang="en-US" sz="3200" i="1">
                                    <a:solidFill>
                                      <a:schemeClr val="tx1"/>
                                    </a:solidFill>
                                    <a:latin typeface="Cambria Math" panose="02040503050406030204" pitchFamily="18" charset="0"/>
                                  </a:rPr>
                                  <m:t>𝑇</m:t>
                                </m:r>
                                <m:r>
                                  <a:rPr lang="en-US" sz="3200" b="0" i="1" smtClean="0">
                                    <a:solidFill>
                                      <a:schemeClr val="tx1"/>
                                    </a:solidFill>
                                    <a:latin typeface="Cambria Math" panose="02040503050406030204" pitchFamily="18" charset="0"/>
                                  </a:rPr>
                                  <m:t>)</m:t>
                                </m:r>
                              </m:oMath>
                            </m:oMathPara>
                          </a14:m>
                          <a:endParaRPr lang="en-US" sz="3200" dirty="0" smtClean="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3200" b="0" dirty="0" smtClean="0">
                              <a:solidFill>
                                <a:schemeClr val="tx1"/>
                              </a:solidFill>
                            </a:rPr>
                            <a:t>(10)</a:t>
                          </a:r>
                          <a:endParaRPr lang="en-US" sz="32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Choice>
        <mc:Fallback xmlns="">
          <p:graphicFrame>
            <p:nvGraphicFramePr>
              <p:cNvPr id="4" name="Table 3"/>
              <p:cNvGraphicFramePr>
                <a:graphicFrameLocks noGrp="1"/>
              </p:cNvGraphicFramePr>
              <p:nvPr>
                <p:extLst>
                  <p:ext uri="{D42A27DB-BD31-4B8C-83A1-F6EECF244321}">
                    <p14:modId xmlns:p14="http://schemas.microsoft.com/office/powerpoint/2010/main" val="2024699654"/>
                  </p:ext>
                </p:extLst>
              </p:nvPr>
            </p:nvGraphicFramePr>
            <p:xfrm>
              <a:off x="228600" y="3662378"/>
              <a:ext cx="8229600" cy="579120"/>
            </p:xfrm>
            <a:graphic>
              <a:graphicData uri="http://schemas.openxmlformats.org/drawingml/2006/table">
                <a:tbl>
                  <a:tblPr firstRow="1" bandRow="1">
                    <a:tableStyleId>{5C22544A-7EE6-4342-B048-85BDC9FD1C3A}</a:tableStyleId>
                  </a:tblPr>
                  <a:tblGrid>
                    <a:gridCol w="990600"/>
                    <a:gridCol w="6019800"/>
                    <a:gridCol w="1219200"/>
                  </a:tblGrid>
                  <a:tr h="579120">
                    <a:tc>
                      <a:txBody>
                        <a:bodyPr/>
                        <a:lstStyle/>
                        <a:p>
                          <a:endParaRPr lang="en-US"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blipFill rotWithShape="0">
                          <a:blip r:embed="rId4"/>
                          <a:stretch>
                            <a:fillRect l="-16498" t="-12500" r="-20243" b="-34375"/>
                          </a:stretch>
                        </a:blipFill>
                      </a:tcPr>
                    </a:tc>
                    <a:tc>
                      <a:txBody>
                        <a:bodyPr/>
                        <a:lstStyle/>
                        <a:p>
                          <a:pPr algn="ctr"/>
                          <a:r>
                            <a:rPr lang="en-US" sz="3200" b="0" dirty="0" smtClean="0">
                              <a:solidFill>
                                <a:schemeClr val="tx1"/>
                              </a:solidFill>
                            </a:rPr>
                            <a:t>(10)</a:t>
                          </a:r>
                          <a:endParaRPr lang="en-US" sz="3200" b="0" dirty="0">
                            <a:solidFill>
                              <a:schemeClr val="tx1"/>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bl>
              </a:graphicData>
            </a:graphic>
          </p:graphicFrame>
        </mc:Fallback>
      </mc:AlternateContent>
      <p:sp>
        <p:nvSpPr>
          <p:cNvPr id="5" name="Title 1"/>
          <p:cNvSpPr>
            <a:spLocks noGrp="1"/>
          </p:cNvSpPr>
          <p:nvPr>
            <p:ph type="title"/>
          </p:nvPr>
        </p:nvSpPr>
        <p:spPr>
          <a:xfrm>
            <a:off x="457201" y="274638"/>
            <a:ext cx="8229600" cy="1143000"/>
          </a:xfrm>
        </p:spPr>
        <p:txBody>
          <a:bodyPr>
            <a:normAutofit/>
          </a:bodyPr>
          <a:lstStyle/>
          <a:p>
            <a:r>
              <a:rPr lang="en-US" sz="3200" dirty="0"/>
              <a:t>Fundamental Physics - </a:t>
            </a:r>
            <a:r>
              <a:rPr lang="en-US" sz="3200" dirty="0" smtClean="0"/>
              <a:t>IV</a:t>
            </a:r>
            <a:endParaRPr lang="en-US" sz="3200" dirty="0"/>
          </a:p>
        </p:txBody>
      </p:sp>
    </p:spTree>
    <p:extLst>
      <p:ext uri="{BB962C8B-B14F-4D97-AF65-F5344CB8AC3E}">
        <p14:creationId xmlns:p14="http://schemas.microsoft.com/office/powerpoint/2010/main" val="1805268736"/>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028700"/>
            <a:ext cx="7772400" cy="4078039"/>
          </a:xfrm>
        </p:spPr>
        <p:txBody>
          <a:bodyPr/>
          <a:lstStyle/>
          <a:p>
            <a:endParaRPr lang="en-US" dirty="0" smtClean="0"/>
          </a:p>
          <a:p>
            <a:r>
              <a:rPr lang="en-US" sz="2800" dirty="0" smtClean="0">
                <a:latin typeface="+mj-lt"/>
              </a:rPr>
              <a:t>The emissivity of a surface has a value from 0 to </a:t>
            </a:r>
            <a:r>
              <a:rPr lang="en-US" sz="2800" dirty="0" smtClean="0">
                <a:latin typeface="+mj-lt"/>
              </a:rPr>
              <a:t>1.</a:t>
            </a:r>
            <a:endParaRPr lang="en-US" sz="2800" dirty="0" smtClean="0">
              <a:latin typeface="+mj-lt"/>
            </a:endParaRPr>
          </a:p>
          <a:p>
            <a:r>
              <a:rPr lang="en-US" sz="2800" dirty="0" smtClean="0">
                <a:latin typeface="+mj-lt"/>
              </a:rPr>
              <a:t>Surface emissivities vary from near </a:t>
            </a:r>
            <a:r>
              <a:rPr lang="en-US" sz="2800" dirty="0">
                <a:latin typeface="+mj-lt"/>
              </a:rPr>
              <a:t>1</a:t>
            </a:r>
            <a:r>
              <a:rPr lang="en-US" sz="2800" dirty="0" smtClean="0">
                <a:latin typeface="+mj-lt"/>
              </a:rPr>
              <a:t> for non-reflective materials such as graphite and carbon black to values less than 0.1 for reflective surfaces such as polished gold and copper.</a:t>
            </a:r>
          </a:p>
          <a:p>
            <a:r>
              <a:rPr lang="en-US" sz="2800" dirty="0" smtClean="0">
                <a:latin typeface="+mj-lt"/>
              </a:rPr>
              <a:t>The special case where the emissivity is constant across the wavelength band is </a:t>
            </a:r>
            <a:r>
              <a:rPr lang="en-US" sz="2800" dirty="0">
                <a:latin typeface="+mj-lt"/>
              </a:rPr>
              <a:t>known as </a:t>
            </a:r>
            <a:r>
              <a:rPr lang="en-US" sz="2800" dirty="0" smtClean="0">
                <a:latin typeface="+mj-lt"/>
              </a:rPr>
              <a:t>a gray </a:t>
            </a:r>
            <a:r>
              <a:rPr lang="en-US" sz="2800" dirty="0" smtClean="0">
                <a:latin typeface="+mj-lt"/>
              </a:rPr>
              <a:t>surface.</a:t>
            </a:r>
            <a:endParaRPr lang="en-US" sz="2800" dirty="0" smtClean="0">
              <a:latin typeface="+mj-lt"/>
            </a:endParaRPr>
          </a:p>
        </p:txBody>
      </p:sp>
      <p:sp>
        <p:nvSpPr>
          <p:cNvPr id="4" name="Title 1"/>
          <p:cNvSpPr>
            <a:spLocks noGrp="1"/>
          </p:cNvSpPr>
          <p:nvPr>
            <p:ph type="title"/>
          </p:nvPr>
        </p:nvSpPr>
        <p:spPr>
          <a:xfrm>
            <a:off x="457201" y="274638"/>
            <a:ext cx="8229600" cy="1143000"/>
          </a:xfrm>
        </p:spPr>
        <p:txBody>
          <a:bodyPr>
            <a:normAutofit/>
          </a:bodyPr>
          <a:lstStyle/>
          <a:p>
            <a:r>
              <a:rPr lang="en-US" sz="3200" dirty="0"/>
              <a:t>Fundamental Physics - </a:t>
            </a:r>
            <a:r>
              <a:rPr lang="en-US" sz="3200" dirty="0" smtClean="0"/>
              <a:t>V</a:t>
            </a:r>
            <a:endParaRPr lang="en-US" sz="3200" dirty="0"/>
          </a:p>
        </p:txBody>
      </p:sp>
    </p:spTree>
    <p:extLst>
      <p:ext uri="{BB962C8B-B14F-4D97-AF65-F5344CB8AC3E}">
        <p14:creationId xmlns:p14="http://schemas.microsoft.com/office/powerpoint/2010/main" val="4220539864"/>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033" y="274638"/>
            <a:ext cx="8430768" cy="1143000"/>
          </a:xfrm>
        </p:spPr>
        <p:txBody>
          <a:bodyPr>
            <a:normAutofit/>
          </a:bodyPr>
          <a:lstStyle/>
          <a:p>
            <a:r>
              <a:rPr lang="en-US" sz="2400" dirty="0"/>
              <a:t>Room-Temperature </a:t>
            </a:r>
            <a:r>
              <a:rPr lang="en-US" sz="2400" dirty="0" err="1"/>
              <a:t>Emissivities</a:t>
            </a:r>
            <a:r>
              <a:rPr lang="en-US" sz="2400" dirty="0"/>
              <a:t> of Common Materials</a:t>
            </a:r>
          </a:p>
        </p:txBody>
      </p:sp>
      <p:graphicFrame>
        <p:nvGraphicFramePr>
          <p:cNvPr id="6" name="Table 5"/>
          <p:cNvGraphicFramePr>
            <a:graphicFrameLocks noGrp="1"/>
          </p:cNvGraphicFramePr>
          <p:nvPr>
            <p:extLst>
              <p:ext uri="{D42A27DB-BD31-4B8C-83A1-F6EECF244321}">
                <p14:modId xmlns:p14="http://schemas.microsoft.com/office/powerpoint/2010/main" val="2941847341"/>
              </p:ext>
            </p:extLst>
          </p:nvPr>
        </p:nvGraphicFramePr>
        <p:xfrm>
          <a:off x="950494" y="721651"/>
          <a:ext cx="7255043" cy="5381640"/>
        </p:xfrm>
        <a:graphic>
          <a:graphicData uri="http://schemas.openxmlformats.org/drawingml/2006/table">
            <a:tbl>
              <a:tblPr firstRow="1" bandRow="1">
                <a:tableStyleId>{5C22544A-7EE6-4342-B048-85BDC9FD1C3A}</a:tableStyleId>
              </a:tblPr>
              <a:tblGrid>
                <a:gridCol w="2225843"/>
                <a:gridCol w="1395663"/>
                <a:gridCol w="2069432"/>
                <a:gridCol w="1564105"/>
              </a:tblGrid>
              <a:tr h="175717">
                <a:tc gridSpan="2">
                  <a:txBody>
                    <a:bodyPr/>
                    <a:lstStyle/>
                    <a:p>
                      <a:pPr marL="0" marR="0" algn="ctr">
                        <a:lnSpc>
                          <a:spcPct val="107000"/>
                        </a:lnSpc>
                        <a:spcBef>
                          <a:spcPts val="0"/>
                        </a:spcBef>
                        <a:spcAft>
                          <a:spcPts val="0"/>
                        </a:spcAft>
                      </a:pPr>
                      <a:r>
                        <a:rPr lang="en-US" sz="1100" dirty="0">
                          <a:effectLst/>
                        </a:rPr>
                        <a:t>Metals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hMerge="1">
                  <a:txBody>
                    <a:bodyPr/>
                    <a:lstStyle/>
                    <a:p>
                      <a:endParaRPr lang="en-US"/>
                    </a:p>
                  </a:txBody>
                  <a:tcPr/>
                </a:tc>
                <a:tc gridSpan="2">
                  <a:txBody>
                    <a:bodyPr/>
                    <a:lstStyle/>
                    <a:p>
                      <a:pPr marL="0" marR="0" algn="ctr">
                        <a:lnSpc>
                          <a:spcPct val="107000"/>
                        </a:lnSpc>
                        <a:spcBef>
                          <a:spcPts val="0"/>
                        </a:spcBef>
                        <a:spcAft>
                          <a:spcPts val="0"/>
                        </a:spcAft>
                      </a:pPr>
                      <a:r>
                        <a:rPr lang="en-US" sz="1100">
                          <a:effectLst/>
                        </a:rPr>
                        <a:t>Non-Metals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hMerge="1">
                  <a:txBody>
                    <a:bodyPr/>
                    <a:lstStyle/>
                    <a:p>
                      <a:endParaRPr lang="en-US"/>
                    </a:p>
                  </a:txBody>
                  <a:tcPr/>
                </a:tc>
              </a:tr>
              <a:tr h="175717">
                <a:tc>
                  <a:txBody>
                    <a:bodyPr/>
                    <a:lstStyle/>
                    <a:p>
                      <a:pPr marL="0" marR="0" algn="ctr">
                        <a:lnSpc>
                          <a:spcPct val="107000"/>
                        </a:lnSpc>
                        <a:spcBef>
                          <a:spcPts val="0"/>
                        </a:spcBef>
                        <a:spcAft>
                          <a:spcPts val="0"/>
                        </a:spcAft>
                      </a:pPr>
                      <a:r>
                        <a:rPr lang="en-US" sz="1100" b="1" dirty="0">
                          <a:effectLst/>
                        </a:rPr>
                        <a:t>Material</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b="1" dirty="0">
                          <a:effectLst/>
                        </a:rPr>
                        <a:t>Emissivity</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b="1" dirty="0">
                          <a:effectLst/>
                        </a:rPr>
                        <a:t>Material</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b="1" dirty="0">
                          <a:effectLst/>
                        </a:rPr>
                        <a:t>Emissivity</a:t>
                      </a:r>
                      <a:endParaRPr lang="en-US"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Aluminum Commercial Sheet</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0.09</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Asphalt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0.93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Aluminum Highly Polished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0.039 - 0.057</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Black Epoxy Paint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0.89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Beryllium</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0.18</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Brick, red rough</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0.93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Brass Polished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0.03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Carbon, not oxidized</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0.81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Cast Iron, newly turned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0.44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Clay</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0.91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Copper electroplated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0.03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Concrete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0.85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Copper Nickel Alloy, polished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0.059</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Cotton cloth</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0.77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Copper Polished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0.023 - 0.052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Glass smooth</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0.92 - 0.94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Gold not polished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0.47</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Ice rough</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0.985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Gold polished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0.025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Ice smooth</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0.966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Inconel X Oxidized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0.71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Lampblack paint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0.96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Iron, dark gray surface</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0.31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Magnesium Oxide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0.20 - 0.55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Lead Oxidized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0.43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Masonry Plastered</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0.93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Lead pure </a:t>
                      </a:r>
                      <a:r>
                        <a:rPr lang="en-US" sz="1100" dirty="0" err="1">
                          <a:effectLst/>
                        </a:rPr>
                        <a:t>unoxidized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0.057 - 0.075</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Paper</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0.93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Magnesium Polished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0.07 - 0.13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Plaster</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0.98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Mercury liquid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Plaster board</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0.91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a:effectLst/>
                        </a:rPr>
                        <a:t>Molybdenum polished</a:t>
                      </a:r>
                      <a:endParaRPr lang="en-US" sz="1100" b="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0.05 - 0.18</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Plastics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0.91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Nickel, </a:t>
                      </a:r>
                      <a:r>
                        <a:rPr lang="en-US" sz="1100" dirty="0" err="1">
                          <a:effectLst/>
                        </a:rPr>
                        <a:t>elctroplated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0.03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Pyrex</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0.92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Platinum, polished plate</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0.054 - 0.104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a:effectLst/>
                        </a:rPr>
                        <a:t>Rubber, natural hard</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0.91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Silver Polished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0.02 - 0.03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Salt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0.34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Stainless Steel, polished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0.075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Sand</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0.76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Steel Polished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0.07</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Silica</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a:effectLst/>
                        </a:rPr>
                        <a:t>0.79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Tin </a:t>
                      </a:r>
                      <a:r>
                        <a:rPr lang="en-US" sz="1100" dirty="0" err="1">
                          <a:effectLst/>
                        </a:rPr>
                        <a:t>unoxidized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0.04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Silicon Carbide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0.83 - 0.96</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Titanium polished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0.19</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Soil</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0.38</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Tungsten aged filament</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0.032 - 0.35</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a:effectLst/>
                        </a:rPr>
                        <a:t>Teflon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0.92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Tungsten polished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0.04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Water</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0.95 - 0.963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Wrought Iron</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0.94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Wood Oak, planned</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0.885</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r h="175717">
                <a:tc>
                  <a:txBody>
                    <a:bodyPr/>
                    <a:lstStyle/>
                    <a:p>
                      <a:pPr marL="0" marR="0">
                        <a:lnSpc>
                          <a:spcPct val="107000"/>
                        </a:lnSpc>
                        <a:spcBef>
                          <a:spcPts val="0"/>
                        </a:spcBef>
                        <a:spcAft>
                          <a:spcPts val="0"/>
                        </a:spcAft>
                      </a:pPr>
                      <a:r>
                        <a:rPr lang="en-US" sz="1100" dirty="0">
                          <a:effectLst/>
                        </a:rPr>
                        <a:t>Zinc polished</a:t>
                      </a:r>
                      <a:endParaRPr lang="en-US"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0.045</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nSpc>
                          <a:spcPct val="107000"/>
                        </a:lnSpc>
                        <a:spcBef>
                          <a:spcPts val="0"/>
                        </a:spcBef>
                        <a:spcAft>
                          <a:spcPts val="0"/>
                        </a:spcAft>
                      </a:pPr>
                      <a:r>
                        <a:rPr lang="en-US" sz="1100" dirty="0">
                          <a:effectLst/>
                        </a:rPr>
                        <a:t>Wood, Pine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c>
                  <a:txBody>
                    <a:bodyPr/>
                    <a:lstStyle/>
                    <a:p>
                      <a:pPr marL="0" marR="0" algn="ctr">
                        <a:lnSpc>
                          <a:spcPct val="107000"/>
                        </a:lnSpc>
                        <a:spcBef>
                          <a:spcPts val="0"/>
                        </a:spcBef>
                        <a:spcAft>
                          <a:spcPts val="0"/>
                        </a:spcAft>
                      </a:pPr>
                      <a:r>
                        <a:rPr lang="en-US" sz="1100" dirty="0">
                          <a:effectLst/>
                        </a:rPr>
                        <a:t>0.95</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4261" marR="24261" marT="0" marB="0" anchor="ctr"/>
                </a:tc>
              </a:tr>
            </a:tbl>
          </a:graphicData>
        </a:graphic>
      </p:graphicFrame>
      <p:sp>
        <p:nvSpPr>
          <p:cNvPr id="7" name="TextBox 6"/>
          <p:cNvSpPr txBox="1"/>
          <p:nvPr/>
        </p:nvSpPr>
        <p:spPr>
          <a:xfrm>
            <a:off x="256033" y="6103291"/>
            <a:ext cx="8430768" cy="430887"/>
          </a:xfrm>
          <a:prstGeom prst="rect">
            <a:avLst/>
          </a:prstGeom>
          <a:noFill/>
        </p:spPr>
        <p:txBody>
          <a:bodyPr wrap="square" rtlCol="0">
            <a:spAutoFit/>
          </a:bodyPr>
          <a:lstStyle/>
          <a:p>
            <a:r>
              <a:rPr lang="en-US" sz="1100" dirty="0" smtClean="0"/>
              <a:t>Selected values taken from The Engineering </a:t>
            </a:r>
            <a:r>
              <a:rPr lang="en-US" sz="1100" dirty="0"/>
              <a:t>Toolbox, Emissivity Coefficients of some common </a:t>
            </a:r>
            <a:r>
              <a:rPr lang="en-US" sz="1100" dirty="0" smtClean="0"/>
              <a:t>Materials, http://www.engineeringtoolbox.com/emissivity-coefficients-d_447.html</a:t>
            </a:r>
            <a:endParaRPr lang="en-US" sz="1100" dirty="0"/>
          </a:p>
        </p:txBody>
      </p:sp>
    </p:spTree>
    <p:extLst>
      <p:ext uri="{BB962C8B-B14F-4D97-AF65-F5344CB8AC3E}">
        <p14:creationId xmlns:p14="http://schemas.microsoft.com/office/powerpoint/2010/main" val="3954340741"/>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Fundamental Physics - </a:t>
            </a:r>
            <a:r>
              <a:rPr lang="en-US" sz="3200" dirty="0" smtClean="0"/>
              <a:t>VI</a:t>
            </a:r>
            <a:endParaRPr lang="en-US" sz="3200" dirty="0"/>
          </a:p>
        </p:txBody>
      </p:sp>
      <p:sp>
        <p:nvSpPr>
          <p:cNvPr id="3" name="Content Placeholder 2"/>
          <p:cNvSpPr>
            <a:spLocks noGrp="1"/>
          </p:cNvSpPr>
          <p:nvPr>
            <p:ph idx="1"/>
          </p:nvPr>
        </p:nvSpPr>
        <p:spPr>
          <a:xfrm>
            <a:off x="457200" y="1600200"/>
            <a:ext cx="8229600" cy="3770263"/>
          </a:xfrm>
        </p:spPr>
        <p:txBody>
          <a:bodyPr/>
          <a:lstStyle/>
          <a:p>
            <a:r>
              <a:rPr lang="en-US" sz="2800" dirty="0">
                <a:latin typeface="+mj-lt"/>
              </a:rPr>
              <a:t>The spectral emissivity is temperature and wavelength dependent and can vary substantially as the surface conditions change</a:t>
            </a:r>
            <a:r>
              <a:rPr lang="en-US" sz="2800" dirty="0" smtClean="0">
                <a:latin typeface="+mj-lt"/>
              </a:rPr>
              <a:t>.</a:t>
            </a:r>
          </a:p>
          <a:p>
            <a:r>
              <a:rPr lang="en-US" sz="2800" dirty="0" smtClean="0">
                <a:latin typeface="+mj-lt"/>
              </a:rPr>
              <a:t>There is no general theory that allows one to calculate the emissivity for all materials, so values are most often obtained experimentally.</a:t>
            </a:r>
          </a:p>
          <a:p>
            <a:pPr marL="0" indent="0">
              <a:buNone/>
            </a:pPr>
            <a:endParaRPr lang="en-US" sz="2800" dirty="0">
              <a:latin typeface="+mj-lt"/>
            </a:endParaRPr>
          </a:p>
          <a:p>
            <a:endParaRPr lang="en-US" sz="2800" dirty="0">
              <a:latin typeface="+mj-lt"/>
            </a:endParaRPr>
          </a:p>
        </p:txBody>
      </p:sp>
    </p:spTree>
    <p:extLst>
      <p:ext uri="{BB962C8B-B14F-4D97-AF65-F5344CB8AC3E}">
        <p14:creationId xmlns:p14="http://schemas.microsoft.com/office/powerpoint/2010/main" val="145232250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7201" y="1072480"/>
            <a:ext cx="8000999" cy="4903286"/>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a:bodyPr>
          <a:lstStyle/>
          <a:p>
            <a:r>
              <a:rPr lang="en-US" sz="2400" dirty="0" smtClean="0"/>
              <a:t>Spectral Variation of Emissivity for Graphite, Carbon-Carbon, and Carbon-Silicon Carbide</a:t>
            </a:r>
            <a:endParaRPr lang="en-US" sz="2400" dirty="0"/>
          </a:p>
        </p:txBody>
      </p:sp>
      <p:sp>
        <p:nvSpPr>
          <p:cNvPr id="6" name="TextBox 5"/>
          <p:cNvSpPr txBox="1"/>
          <p:nvPr/>
        </p:nvSpPr>
        <p:spPr>
          <a:xfrm>
            <a:off x="176981" y="5934670"/>
            <a:ext cx="8850191" cy="923330"/>
          </a:xfrm>
          <a:prstGeom prst="rect">
            <a:avLst/>
          </a:prstGeom>
          <a:noFill/>
        </p:spPr>
        <p:txBody>
          <a:bodyPr wrap="square" rtlCol="0">
            <a:spAutoFit/>
          </a:bodyPr>
          <a:lstStyle/>
          <a:p>
            <a:pPr lvl="0"/>
            <a:r>
              <a:rPr lang="en-US" dirty="0" smtClean="0"/>
              <a:t>Data from </a:t>
            </a:r>
            <a:r>
              <a:rPr lang="en-US" dirty="0" err="1" smtClean="0"/>
              <a:t>Neuer</a:t>
            </a:r>
            <a:r>
              <a:rPr lang="en-US" dirty="0"/>
              <a:t>, G., “Emissivity measurements on graphite and composite materials in the visible and infrared spectral range,” </a:t>
            </a:r>
            <a:r>
              <a:rPr lang="en-US" i="1" dirty="0"/>
              <a:t>QIRT 92, Eurotherm Series 27</a:t>
            </a:r>
            <a:r>
              <a:rPr lang="en-US" dirty="0"/>
              <a:t>, EETI ed., Paris, 1992.</a:t>
            </a:r>
          </a:p>
          <a:p>
            <a:endParaRPr lang="en-US" dirty="0"/>
          </a:p>
        </p:txBody>
      </p:sp>
      <p:graphicFrame>
        <p:nvGraphicFramePr>
          <p:cNvPr id="7" name="Chart 6"/>
          <p:cNvGraphicFramePr>
            <a:graphicFrameLocks noGrp="1"/>
          </p:cNvGraphicFramePr>
          <p:nvPr>
            <p:extLst>
              <p:ext uri="{D42A27DB-BD31-4B8C-83A1-F6EECF244321}">
                <p14:modId xmlns:p14="http://schemas.microsoft.com/office/powerpoint/2010/main" val="245840873"/>
              </p:ext>
            </p:extLst>
          </p:nvPr>
        </p:nvGraphicFramePr>
        <p:xfrm>
          <a:off x="324465" y="1040089"/>
          <a:ext cx="8413955" cy="492697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65104274"/>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52500" y="825500"/>
            <a:ext cx="7277100" cy="4970760"/>
          </a:xfrm>
          <a:prstGeom prst="rect">
            <a:avLst/>
          </a:prstGeom>
          <a:solidFill>
            <a:schemeClr val="bg1"/>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fontScale="90000"/>
          </a:bodyPr>
          <a:lstStyle/>
          <a:p>
            <a:r>
              <a:rPr lang="en-US" sz="3600" dirty="0" smtClean="0"/>
              <a:t>Emissivity as a Function of Temperature</a:t>
            </a:r>
            <a:endParaRPr lang="en-US" sz="3600" dirty="0"/>
          </a:p>
        </p:txBody>
      </p:sp>
      <p:sp>
        <p:nvSpPr>
          <p:cNvPr id="5" name="TextBox 4"/>
          <p:cNvSpPr txBox="1"/>
          <p:nvPr/>
        </p:nvSpPr>
        <p:spPr>
          <a:xfrm>
            <a:off x="257432" y="5770860"/>
            <a:ext cx="8915400" cy="923330"/>
          </a:xfrm>
          <a:prstGeom prst="rect">
            <a:avLst/>
          </a:prstGeom>
          <a:noFill/>
        </p:spPr>
        <p:txBody>
          <a:bodyPr wrap="square" rtlCol="0">
            <a:spAutoFit/>
          </a:bodyPr>
          <a:lstStyle/>
          <a:p>
            <a:r>
              <a:rPr lang="en-US" dirty="0" smtClean="0"/>
              <a:t>Total normal emissivity of graphite, carbon/carbon, and C/SiC composite. From Neuer, G., Emissivity Measurements on graphite and composite materials in the visible, and infrared spectral range, QIRT 92-Eurotherm Series  27 – EETI, Paris, 1992</a:t>
            </a:r>
            <a:endParaRPr lang="en-US" dirty="0"/>
          </a:p>
        </p:txBody>
      </p:sp>
      <p:graphicFrame>
        <p:nvGraphicFramePr>
          <p:cNvPr id="7" name="Chart 6"/>
          <p:cNvGraphicFramePr>
            <a:graphicFrameLocks noGrp="1"/>
          </p:cNvGraphicFramePr>
          <p:nvPr>
            <p:extLst>
              <p:ext uri="{D42A27DB-BD31-4B8C-83A1-F6EECF244321}">
                <p14:modId xmlns:p14="http://schemas.microsoft.com/office/powerpoint/2010/main" val="3937258903"/>
              </p:ext>
            </p:extLst>
          </p:nvPr>
        </p:nvGraphicFramePr>
        <p:xfrm>
          <a:off x="1042219" y="858778"/>
          <a:ext cx="6902246" cy="478566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54126168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Methods to Increase Emissivity</a:t>
            </a:r>
            <a:endParaRPr lang="en-US" sz="2800" dirty="0"/>
          </a:p>
        </p:txBody>
      </p:sp>
      <p:sp>
        <p:nvSpPr>
          <p:cNvPr id="3" name="Content Placeholder 2"/>
          <p:cNvSpPr>
            <a:spLocks noGrp="1"/>
          </p:cNvSpPr>
          <p:nvPr>
            <p:ph idx="1"/>
          </p:nvPr>
        </p:nvSpPr>
        <p:spPr>
          <a:xfrm>
            <a:off x="457199" y="976779"/>
            <a:ext cx="6465749" cy="6324808"/>
          </a:xfrm>
        </p:spPr>
        <p:txBody>
          <a:bodyPr/>
          <a:lstStyle/>
          <a:p>
            <a:pPr marL="0" indent="0">
              <a:buNone/>
            </a:pPr>
            <a:r>
              <a:rPr lang="en-US" dirty="0" smtClean="0"/>
              <a:t>It is </a:t>
            </a:r>
            <a:r>
              <a:rPr lang="en-US" dirty="0"/>
              <a:t>p</a:t>
            </a:r>
            <a:r>
              <a:rPr lang="en-US" dirty="0" smtClean="0"/>
              <a:t>ossible to increase the emissivity if physical modification to the sample surface is allowed. The following methods increase the effective emissivity of the sample to values near 1 and therefore decrease the relative uncertainty in derived temperatures.</a:t>
            </a:r>
          </a:p>
          <a:p>
            <a:r>
              <a:rPr lang="en-US" dirty="0" smtClean="0"/>
              <a:t>High Emissivity Paints and Coatings (</a:t>
            </a:r>
            <a:r>
              <a:rPr lang="en-US" dirty="0" smtClean="0">
                <a:sym typeface="Symbol" panose="05050102010706020507" pitchFamily="18" charset="2"/>
              </a:rPr>
              <a:t> &gt; 0.95)</a:t>
            </a:r>
            <a:endParaRPr lang="en-US" dirty="0" smtClean="0"/>
          </a:p>
          <a:p>
            <a:pPr lvl="1"/>
            <a:r>
              <a:rPr lang="en-US" sz="2000" dirty="0" smtClean="0"/>
              <a:t>Organic and silicon based brush on coatings are good up to 625</a:t>
            </a:r>
            <a:r>
              <a:rPr lang="en-US" sz="2000" dirty="0" smtClean="0">
                <a:sym typeface="Symbol" panose="05050102010706020507" pitchFamily="18" charset="2"/>
              </a:rPr>
              <a:t> K</a:t>
            </a:r>
            <a:endParaRPr lang="en-US" sz="2000" dirty="0" smtClean="0"/>
          </a:p>
          <a:p>
            <a:pPr lvl="1"/>
            <a:r>
              <a:rPr lang="en-US" sz="2000" dirty="0" smtClean="0"/>
              <a:t>Ceramic-based</a:t>
            </a:r>
            <a:r>
              <a:rPr lang="en-US" sz="2000" dirty="0"/>
              <a:t>, black-pigmented coating for ceramic fiber modules and refractories </a:t>
            </a:r>
            <a:r>
              <a:rPr lang="en-US" sz="2000" dirty="0" smtClean="0"/>
              <a:t>are good to 1,650 K</a:t>
            </a:r>
            <a:r>
              <a:rPr lang="en-US" sz="2000" dirty="0"/>
              <a:t> </a:t>
            </a:r>
            <a:endParaRPr lang="en-US" sz="2000" dirty="0" smtClean="0"/>
          </a:p>
          <a:p>
            <a:r>
              <a:rPr lang="en-US" dirty="0" smtClean="0"/>
              <a:t>Drilled cavity</a:t>
            </a:r>
          </a:p>
          <a:p>
            <a:pPr lvl="1"/>
            <a:r>
              <a:rPr lang="en-US" sz="2000" dirty="0" smtClean="0"/>
              <a:t>Drill a hole into the sample and measure the temperature inside the hole </a:t>
            </a:r>
          </a:p>
          <a:p>
            <a:r>
              <a:rPr lang="en-US" dirty="0" smtClean="0"/>
              <a:t>“Volcano” cavity</a:t>
            </a:r>
          </a:p>
          <a:p>
            <a:pPr lvl="1"/>
            <a:r>
              <a:rPr lang="en-US" sz="2000" dirty="0" smtClean="0"/>
              <a:t>Build up a “volcano” cavity on the surface using ceramic or carbon cements</a:t>
            </a:r>
          </a:p>
          <a:p>
            <a:pPr lvl="1"/>
            <a:endParaRPr lang="en-US" sz="2000" dirty="0" smtClean="0"/>
          </a:p>
          <a:p>
            <a:endParaRPr lang="en-US" dirty="0" smtClean="0"/>
          </a:p>
        </p:txBody>
      </p:sp>
      <p:graphicFrame>
        <p:nvGraphicFramePr>
          <p:cNvPr id="6" name="Object 5"/>
          <p:cNvGraphicFramePr>
            <a:graphicFrameLocks noChangeAspect="1"/>
          </p:cNvGraphicFramePr>
          <p:nvPr>
            <p:extLst>
              <p:ext uri="{D42A27DB-BD31-4B8C-83A1-F6EECF244321}">
                <p14:modId xmlns:p14="http://schemas.microsoft.com/office/powerpoint/2010/main" val="3395075174"/>
              </p:ext>
            </p:extLst>
          </p:nvPr>
        </p:nvGraphicFramePr>
        <p:xfrm>
          <a:off x="7102820" y="1403517"/>
          <a:ext cx="1404218" cy="2031344"/>
        </p:xfrm>
        <a:graphic>
          <a:graphicData uri="http://schemas.openxmlformats.org/presentationml/2006/ole">
            <mc:AlternateContent xmlns:mc="http://schemas.openxmlformats.org/markup-compatibility/2006">
              <mc:Choice xmlns:v="urn:schemas-microsoft-com:vml" Requires="v">
                <p:oleObj spid="_x0000_s2329" name="CorelPhotoPaint.Image.11" r:id="rId4" imgW="3924000" imgH="5676840" progId="CorelPhotoPaint.Image.11">
                  <p:embed/>
                </p:oleObj>
              </mc:Choice>
              <mc:Fallback>
                <p:oleObj name="CorelPhotoPaint.Image.11" r:id="rId4" imgW="3924000" imgH="5676840" progId="CorelPhotoPaint.Image.11">
                  <p:embed/>
                  <p:pic>
                    <p:nvPicPr>
                      <p:cNvPr id="0" name=""/>
                      <p:cNvPicPr/>
                      <p:nvPr/>
                    </p:nvPicPr>
                    <p:blipFill>
                      <a:blip r:embed="rId5"/>
                      <a:stretch>
                        <a:fillRect/>
                      </a:stretch>
                    </p:blipFill>
                    <p:spPr>
                      <a:xfrm>
                        <a:off x="7102820" y="1403517"/>
                        <a:ext cx="1404218" cy="2031344"/>
                      </a:xfrm>
                      <a:prstGeom prst="rect">
                        <a:avLst/>
                      </a:prstGeom>
                    </p:spPr>
                  </p:pic>
                </p:oleObj>
              </mc:Fallback>
            </mc:AlternateContent>
          </a:graphicData>
        </a:graphic>
      </p:graphicFrame>
      <p:sp>
        <p:nvSpPr>
          <p:cNvPr id="9" name="Rectangle 8"/>
          <p:cNvSpPr/>
          <p:nvPr/>
        </p:nvSpPr>
        <p:spPr>
          <a:xfrm>
            <a:off x="7102820" y="1417638"/>
            <a:ext cx="1404218" cy="2031344"/>
          </a:xfrm>
          <a:prstGeom prst="rect">
            <a:avLst/>
          </a:prstGeom>
          <a:no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2" name="Straight Arrow Connector 11"/>
          <p:cNvCxnSpPr/>
          <p:nvPr/>
        </p:nvCxnSpPr>
        <p:spPr>
          <a:xfrm>
            <a:off x="7900988" y="2457450"/>
            <a:ext cx="785813" cy="371475"/>
          </a:xfrm>
          <a:prstGeom prst="straightConnector1">
            <a:avLst/>
          </a:prstGeom>
          <a:ln w="41275">
            <a:solidFill>
              <a:srgbClr val="C00000"/>
            </a:solidFill>
            <a:headEnd type="stealth"/>
            <a:tailEnd type="none"/>
          </a:ln>
        </p:spPr>
        <p:style>
          <a:lnRef idx="2">
            <a:schemeClr val="accent1"/>
          </a:lnRef>
          <a:fillRef idx="0">
            <a:schemeClr val="accent1"/>
          </a:fillRef>
          <a:effectRef idx="1">
            <a:schemeClr val="accent1"/>
          </a:effectRef>
          <a:fontRef idx="minor">
            <a:schemeClr val="tx1"/>
          </a:fontRef>
        </p:style>
      </p:cxnSp>
      <p:graphicFrame>
        <p:nvGraphicFramePr>
          <p:cNvPr id="20" name="Object 19"/>
          <p:cNvGraphicFramePr>
            <a:graphicFrameLocks noChangeAspect="1"/>
          </p:cNvGraphicFramePr>
          <p:nvPr>
            <p:extLst>
              <p:ext uri="{D42A27DB-BD31-4B8C-83A1-F6EECF244321}">
                <p14:modId xmlns:p14="http://schemas.microsoft.com/office/powerpoint/2010/main" val="1564772842"/>
              </p:ext>
            </p:extLst>
          </p:nvPr>
        </p:nvGraphicFramePr>
        <p:xfrm>
          <a:off x="7102820" y="4013869"/>
          <a:ext cx="1426464" cy="2176879"/>
        </p:xfrm>
        <a:graphic>
          <a:graphicData uri="http://schemas.openxmlformats.org/presentationml/2006/ole">
            <mc:AlternateContent xmlns:mc="http://schemas.openxmlformats.org/markup-compatibility/2006">
              <mc:Choice xmlns:v="urn:schemas-microsoft-com:vml" Requires="v">
                <p:oleObj spid="_x0000_s2330" name="CorelPhotoPaint.Image.11" r:id="rId6" imgW="4019400" imgH="6134040" progId="CorelPhotoPaint.Image.11">
                  <p:embed/>
                </p:oleObj>
              </mc:Choice>
              <mc:Fallback>
                <p:oleObj name="CorelPhotoPaint.Image.11" r:id="rId6" imgW="4019400" imgH="6134040" progId="CorelPhotoPaint.Image.11">
                  <p:embed/>
                  <p:pic>
                    <p:nvPicPr>
                      <p:cNvPr id="0" name=""/>
                      <p:cNvPicPr/>
                      <p:nvPr/>
                    </p:nvPicPr>
                    <p:blipFill>
                      <a:blip r:embed="rId7"/>
                      <a:stretch>
                        <a:fillRect/>
                      </a:stretch>
                    </p:blipFill>
                    <p:spPr>
                      <a:xfrm>
                        <a:off x="7102820" y="4013869"/>
                        <a:ext cx="1426464" cy="2176879"/>
                      </a:xfrm>
                      <a:prstGeom prst="rect">
                        <a:avLst/>
                      </a:prstGeom>
                    </p:spPr>
                  </p:pic>
                </p:oleObj>
              </mc:Fallback>
            </mc:AlternateContent>
          </a:graphicData>
        </a:graphic>
      </p:graphicFrame>
      <p:cxnSp>
        <p:nvCxnSpPr>
          <p:cNvPr id="13" name="Straight Arrow Connector 12"/>
          <p:cNvCxnSpPr/>
          <p:nvPr/>
        </p:nvCxnSpPr>
        <p:spPr>
          <a:xfrm>
            <a:off x="7912165" y="5106739"/>
            <a:ext cx="785813" cy="371475"/>
          </a:xfrm>
          <a:prstGeom prst="straightConnector1">
            <a:avLst/>
          </a:prstGeom>
          <a:ln w="41275">
            <a:solidFill>
              <a:srgbClr val="C00000"/>
            </a:solidFill>
            <a:headEnd type="stealth"/>
            <a:tailEnd type="none"/>
          </a:ln>
        </p:spPr>
        <p:style>
          <a:lnRef idx="2">
            <a:schemeClr val="accent1"/>
          </a:lnRef>
          <a:fillRef idx="0">
            <a:schemeClr val="accent1"/>
          </a:fillRef>
          <a:effectRef idx="1">
            <a:schemeClr val="accent1"/>
          </a:effectRef>
          <a:fontRef idx="minor">
            <a:schemeClr val="tx1"/>
          </a:fontRef>
        </p:style>
      </p:cxnSp>
      <p:sp>
        <p:nvSpPr>
          <p:cNvPr id="21" name="Rectangle 20"/>
          <p:cNvSpPr/>
          <p:nvPr/>
        </p:nvSpPr>
        <p:spPr>
          <a:xfrm>
            <a:off x="7091642" y="3985295"/>
            <a:ext cx="1437642" cy="2205453"/>
          </a:xfrm>
          <a:prstGeom prst="rect">
            <a:avLst/>
          </a:prstGeom>
          <a:no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31059004"/>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of Part I</a:t>
            </a:r>
            <a:endParaRPr lang="en-US" dirty="0"/>
          </a:p>
        </p:txBody>
      </p:sp>
      <p:sp>
        <p:nvSpPr>
          <p:cNvPr id="3" name="Content Placeholder 2"/>
          <p:cNvSpPr>
            <a:spLocks noGrp="1"/>
          </p:cNvSpPr>
          <p:nvPr>
            <p:ph idx="1"/>
          </p:nvPr>
        </p:nvSpPr>
        <p:spPr>
          <a:xfrm>
            <a:off x="457200" y="851454"/>
            <a:ext cx="8229600" cy="6401753"/>
          </a:xfrm>
        </p:spPr>
        <p:txBody>
          <a:bodyPr/>
          <a:lstStyle/>
          <a:p>
            <a:r>
              <a:rPr lang="en-US" dirty="0"/>
              <a:t>All bodies above absolute zero emit thermal radiation.</a:t>
            </a:r>
          </a:p>
          <a:p>
            <a:r>
              <a:rPr lang="en-US" dirty="0"/>
              <a:t>The quantity of power emitted is measured by the radiative intensity.</a:t>
            </a:r>
          </a:p>
          <a:p>
            <a:r>
              <a:rPr lang="en-US" dirty="0"/>
              <a:t>Energy is distributed across the electromagnetic spectrum and the intensity of emission and the shape of the distribution is dependent on the temperature.</a:t>
            </a:r>
          </a:p>
          <a:p>
            <a:r>
              <a:rPr lang="en-US" dirty="0"/>
              <a:t>Conversely, the temperature of a body can be measured by the quantity and spectral distribution of energy it emits.</a:t>
            </a:r>
          </a:p>
          <a:p>
            <a:r>
              <a:rPr lang="en-US" dirty="0" smtClean="0"/>
              <a:t>A </a:t>
            </a:r>
            <a:r>
              <a:rPr lang="en-US" dirty="0"/>
              <a:t>blackbody is an idealized physical body that absorbs all incident electromagnetic radiation and emits electromagnetic radiation called blackbody </a:t>
            </a:r>
            <a:r>
              <a:rPr lang="en-US" dirty="0" smtClean="0"/>
              <a:t>radiation.</a:t>
            </a:r>
          </a:p>
          <a:p>
            <a:r>
              <a:rPr lang="en-US" dirty="0"/>
              <a:t>The intensity and distribution of energy is governed by Planck’s law and is determined by the wavelength of light and the temperature. </a:t>
            </a:r>
            <a:endParaRPr lang="en-US" dirty="0" smtClean="0"/>
          </a:p>
          <a:p>
            <a:r>
              <a:rPr lang="en-US" dirty="0"/>
              <a:t>Real surfaces do not emit radiation like an idealized </a:t>
            </a:r>
            <a:r>
              <a:rPr lang="en-US" dirty="0" smtClean="0"/>
              <a:t>blackbody, but instead</a:t>
            </a:r>
            <a:r>
              <a:rPr lang="en-US" dirty="0"/>
              <a:t>, real surfaces emit at a lower </a:t>
            </a:r>
            <a:r>
              <a:rPr lang="en-US" dirty="0" smtClean="0"/>
              <a:t>rate.</a:t>
            </a:r>
            <a:endParaRPr lang="en-US" dirty="0"/>
          </a:p>
          <a:p>
            <a:r>
              <a:rPr lang="en-US" dirty="0"/>
              <a:t>The fraction of radiation a surface emits relative to a blackbody is known as the </a:t>
            </a:r>
            <a:r>
              <a:rPr lang="en-US" dirty="0" smtClean="0"/>
              <a:t>emissivity.</a:t>
            </a:r>
            <a:endParaRPr lang="en-US" dirty="0"/>
          </a:p>
          <a:p>
            <a:endParaRPr lang="en-US" dirty="0"/>
          </a:p>
          <a:p>
            <a:endParaRPr lang="en-US" dirty="0"/>
          </a:p>
        </p:txBody>
      </p:sp>
    </p:spTree>
    <p:extLst>
      <p:ext uri="{BB962C8B-B14F-4D97-AF65-F5344CB8AC3E}">
        <p14:creationId xmlns:p14="http://schemas.microsoft.com/office/powerpoint/2010/main" val="1879426690"/>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US" sz="3600" dirty="0" smtClean="0"/>
              <a:t>This is the end of Part I.</a:t>
            </a:r>
            <a:br>
              <a:rPr lang="en-US" sz="3600" dirty="0" smtClean="0"/>
            </a:br>
            <a:r>
              <a:rPr lang="en-US" sz="3600" dirty="0" smtClean="0"/>
              <a:t>Please continue to Part II.</a:t>
            </a:r>
            <a:endParaRPr lang="en-US" sz="3600" dirty="0"/>
          </a:p>
        </p:txBody>
      </p:sp>
    </p:spTree>
    <p:extLst>
      <p:ext uri="{BB962C8B-B14F-4D97-AF65-F5344CB8AC3E}">
        <p14:creationId xmlns:p14="http://schemas.microsoft.com/office/powerpoint/2010/main" val="2751624957"/>
      </p:ext>
    </p:extLst>
  </p:cSld>
  <p:clrMapOvr>
    <a:masterClrMapping/>
  </p:clrMapOvr>
  <p:timing>
    <p:tnLst>
      <p:par>
        <p:cTn id="1" dur="indefinite" restart="never" nodeType="tmRoot"/>
      </p:par>
    </p:tnLst>
  </p:timing>
</p:sld>
</file>

<file path=ppt/theme/theme1.xml><?xml version="1.0" encoding="utf-8"?>
<a:theme xmlns:a="http://schemas.openxmlformats.org/drawingml/2006/main" name="AFRC PPT Cover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4973B4"/>
        </a:solidFill>
        <a:ln w="12700" cmpd="sng">
          <a:solidFill>
            <a:srgbClr val="FFFFFF"/>
          </a:solid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2015-02 - Structures Technical Capability Leadership Briefing.pptx [Read-Only]" id="{5DFB5DBF-7679-4F37-A3C0-3A837CA054CD}" vid="{E7D3F03E-812A-47E6-9483-EA506252539E}"/>
    </a:ext>
  </a:extLst>
</a:theme>
</file>

<file path=ppt/theme/theme2.xml><?xml version="1.0" encoding="utf-8"?>
<a:theme xmlns:a="http://schemas.openxmlformats.org/drawingml/2006/main" name="AFRC PPT Inside 24 22 18 16">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2015-02 - Structures Technical Capability Leadership Briefing.pptx [Read-Only]" id="{5DFB5DBF-7679-4F37-A3C0-3A837CA054CD}" vid="{B74398A6-A2C7-40EB-ABEF-9E90928573AA}"/>
    </a:ext>
  </a:extLst>
</a:theme>
</file>

<file path=ppt/theme/theme3.xml><?xml version="1.0" encoding="utf-8"?>
<a:theme xmlns:a="http://schemas.openxmlformats.org/drawingml/2006/main" name="1_AFRC PPT Inside 24 22 18 16">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2015-02 - Structures Technical Capability Leadership Briefing.pptx [Read-Only]" id="{5DFB5DBF-7679-4F37-A3C0-3A837CA054CD}" vid="{D491C3C7-AF02-4A64-81C2-641CAB6DF92F}"/>
    </a:ext>
  </a:extLst>
</a:theme>
</file>

<file path=ppt/theme/theme4.xml><?xml version="1.0" encoding="utf-8"?>
<a:theme xmlns:a="http://schemas.openxmlformats.org/drawingml/2006/main" name="2_AFRC PPT Inside 24 22 18 16">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2015-02 - Structures Technical Capability Leadership Briefing.pptx [Read-Only]" id="{5DFB5DBF-7679-4F37-A3C0-3A837CA054CD}" vid="{EAF729FE-75F8-4F31-8F68-3BCF4F37BD89}"/>
    </a:ext>
  </a:extLst>
</a:theme>
</file>

<file path=ppt/theme/theme5.xml><?xml version="1.0" encoding="utf-8"?>
<a:theme xmlns:a="http://schemas.openxmlformats.org/drawingml/2006/main" name="3_AFRC PPT Inside 24 22 18 16">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2015-02 - Structures Technical Capability Leadership Briefing.pptx [Read-Only]" id="{5DFB5DBF-7679-4F37-A3C0-3A837CA054CD}" vid="{63A4E424-2266-4F59-8AA7-6BCC4C1B9F03}"/>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2015-02 - Structures Technical Capability Leadership Briefing</Template>
  <TotalTime>16908</TotalTime>
  <Words>7380</Words>
  <Application>Microsoft Office PowerPoint</Application>
  <PresentationFormat>On-screen Show (4:3)</PresentationFormat>
  <Paragraphs>735</Paragraphs>
  <Slides>72</Slides>
  <Notes>72</Notes>
  <HiddenSlides>0</HiddenSlides>
  <MMClips>0</MMClips>
  <ScaleCrop>false</ScaleCrop>
  <HeadingPairs>
    <vt:vector size="8" baseType="variant">
      <vt:variant>
        <vt:lpstr>Fonts Used</vt:lpstr>
      </vt:variant>
      <vt:variant>
        <vt:i4>12</vt:i4>
      </vt:variant>
      <vt:variant>
        <vt:lpstr>Theme</vt:lpstr>
      </vt:variant>
      <vt:variant>
        <vt:i4>5</vt:i4>
      </vt:variant>
      <vt:variant>
        <vt:lpstr>Embedded OLE Servers</vt:lpstr>
      </vt:variant>
      <vt:variant>
        <vt:i4>1</vt:i4>
      </vt:variant>
      <vt:variant>
        <vt:lpstr>Slide Titles</vt:lpstr>
      </vt:variant>
      <vt:variant>
        <vt:i4>72</vt:i4>
      </vt:variant>
    </vt:vector>
  </HeadingPairs>
  <TitlesOfParts>
    <vt:vector size="90" baseType="lpstr">
      <vt:lpstr>MS PGothic</vt:lpstr>
      <vt:lpstr>Aharoni</vt:lpstr>
      <vt:lpstr>Arial</vt:lpstr>
      <vt:lpstr>Calibri</vt:lpstr>
      <vt:lpstr>Cambria Math</vt:lpstr>
      <vt:lpstr>Helvetica</vt:lpstr>
      <vt:lpstr>Helvetica </vt:lpstr>
      <vt:lpstr>Helvetica Light</vt:lpstr>
      <vt:lpstr>Lucida Grande</vt:lpstr>
      <vt:lpstr>Symbol</vt:lpstr>
      <vt:lpstr>Times New Roman</vt:lpstr>
      <vt:lpstr>Wingdings</vt:lpstr>
      <vt:lpstr>AFRC PPT Covers</vt:lpstr>
      <vt:lpstr>AFRC PPT Inside 24 22 18 16</vt:lpstr>
      <vt:lpstr>1_AFRC PPT Inside 24 22 18 16</vt:lpstr>
      <vt:lpstr>2_AFRC PPT Inside 24 22 18 16</vt:lpstr>
      <vt:lpstr>3_AFRC PPT Inside 24 22 18 16</vt:lpstr>
      <vt:lpstr>CorelPhotoPaint.Image.11</vt:lpstr>
      <vt:lpstr>Understanding Radiation Thermometry – Part I </vt:lpstr>
      <vt:lpstr>Lesson Plan</vt:lpstr>
      <vt:lpstr>Preliminaries</vt:lpstr>
      <vt:lpstr>Lesson Plan</vt:lpstr>
      <vt:lpstr>Nomenclature - I</vt:lpstr>
      <vt:lpstr>Nomenclature - II</vt:lpstr>
      <vt:lpstr>Nomenclature - III</vt:lpstr>
      <vt:lpstr>Nomenclature - IV</vt:lpstr>
      <vt:lpstr>Introduction</vt:lpstr>
      <vt:lpstr>Radiation Thermometry - I</vt:lpstr>
      <vt:lpstr>Radiation Thermometry - II</vt:lpstr>
      <vt:lpstr>What is Temperature?</vt:lpstr>
      <vt:lpstr>Types of Thermometers</vt:lpstr>
      <vt:lpstr>Advantages of Radiation Thermometers - I</vt:lpstr>
      <vt:lpstr>Advantages of Radiation Thermometers - II</vt:lpstr>
      <vt:lpstr>Disadvantages of Radiation Thermometers</vt:lpstr>
      <vt:lpstr>Radiation Measurement Spectrum</vt:lpstr>
      <vt:lpstr>Radiation Temperature Measurement</vt:lpstr>
      <vt:lpstr>History of Radiation Thermometry</vt:lpstr>
      <vt:lpstr>PowerPoint Presentation</vt:lpstr>
      <vt:lpstr>PowerPoint Presentation</vt:lpstr>
      <vt:lpstr>PowerPoint Presentation</vt:lpstr>
      <vt:lpstr>PowerPoint Presentation</vt:lpstr>
      <vt:lpstr>PowerPoint Presentation</vt:lpstr>
      <vt:lpstr>Practical Radiation Thermometers</vt:lpstr>
      <vt:lpstr>Early Radiation Thermometers</vt:lpstr>
      <vt:lpstr>PowerPoint Presentation</vt:lpstr>
      <vt:lpstr>How a Disappearing Filament Pyrometer Works</vt:lpstr>
      <vt:lpstr>Modern Development of Detectors</vt:lpstr>
      <vt:lpstr>Three Major Detector Types</vt:lpstr>
      <vt:lpstr>Common Radiation Detectors</vt:lpstr>
      <vt:lpstr>Wavelength Ranges of Common Detectors</vt:lpstr>
      <vt:lpstr>Wavelength Response of Detectors</vt:lpstr>
      <vt:lpstr>Features of Different Detectors</vt:lpstr>
      <vt:lpstr>Ways Detectors are Used</vt:lpstr>
      <vt:lpstr>Methods to Limit Optical Bandwidth - I</vt:lpstr>
      <vt:lpstr>Common interference filter spectral response.</vt:lpstr>
      <vt:lpstr>PowerPoint Presentation</vt:lpstr>
      <vt:lpstr>PowerPoint Presentation</vt:lpstr>
      <vt:lpstr>Visible-Wavelength Radiation Thermometer</vt:lpstr>
      <vt:lpstr>3-Channel IR Radiation Thermometer</vt:lpstr>
      <vt:lpstr>Practical Measurement Tips</vt:lpstr>
      <vt:lpstr>Fundamental Physics</vt:lpstr>
      <vt:lpstr>Blackbody - I</vt:lpstr>
      <vt:lpstr>Blackbody - II</vt:lpstr>
      <vt:lpstr>Fundamental Physics - I</vt:lpstr>
      <vt:lpstr>Fundamental Physics - II</vt:lpstr>
      <vt:lpstr>PowerPoint Presentation</vt:lpstr>
      <vt:lpstr>Planck Function Properties</vt:lpstr>
      <vt:lpstr>Wien’s Law</vt:lpstr>
      <vt:lpstr>Wien’s Law Peak Intensity and Wavelength</vt:lpstr>
      <vt:lpstr>Example 1 - I</vt:lpstr>
      <vt:lpstr>Example 1 - II</vt:lpstr>
      <vt:lpstr>Example 2 - I</vt:lpstr>
      <vt:lpstr>Example 2 - II</vt:lpstr>
      <vt:lpstr>Response over Wavelength Band - I</vt:lpstr>
      <vt:lpstr>Response over Wavelength Band-II</vt:lpstr>
      <vt:lpstr>Fraction of Total Power In-Band Energy</vt:lpstr>
      <vt:lpstr>Response over Wavelength Band-III</vt:lpstr>
      <vt:lpstr>Definition of Hemispherical Emissive Power</vt:lpstr>
      <vt:lpstr>Example 3 - I</vt:lpstr>
      <vt:lpstr>Example 3 - II</vt:lpstr>
      <vt:lpstr>Fundamental Physics - III</vt:lpstr>
      <vt:lpstr>Fundamental Physics - IV</vt:lpstr>
      <vt:lpstr>Fundamental Physics - V</vt:lpstr>
      <vt:lpstr>Room-Temperature Emissivities of Common Materials</vt:lpstr>
      <vt:lpstr>Fundamental Physics - VI</vt:lpstr>
      <vt:lpstr>Spectral Variation of Emissivity for Graphite, Carbon-Carbon, and Carbon-Silicon Carbide</vt:lpstr>
      <vt:lpstr>Emissivity as a Function of Temperature</vt:lpstr>
      <vt:lpstr>Methods to Increase Emissivity</vt:lpstr>
      <vt:lpstr>Summary of Part I</vt:lpstr>
      <vt:lpstr>This is the end of Part I. Please continue to Part II.</vt:lpstr>
    </vt:vector>
  </TitlesOfParts>
  <Company>HPES ACES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Radiation Thermometry</dc:title>
  <dc:creator>Risch, Timothy K. (AFRC-RS)</dc:creator>
  <cp:lastModifiedBy>Risch, Timothy K. (AFRC-RS)</cp:lastModifiedBy>
  <cp:revision>342</cp:revision>
  <cp:lastPrinted>2015-09-23T21:17:04Z</cp:lastPrinted>
  <dcterms:created xsi:type="dcterms:W3CDTF">2015-02-25T00:23:20Z</dcterms:created>
  <dcterms:modified xsi:type="dcterms:W3CDTF">2015-11-27T19:03:47Z</dcterms:modified>
</cp:coreProperties>
</file>