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tags/tag8.xml" ContentType="application/vnd.openxmlformats-officedocument.presentationml.tags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34.xml" ContentType="application/vnd.openxmlformats-officedocument.presentationml.notesSlide+xml"/>
  <Override PartName="/ppt/tags/tag38.xml" ContentType="application/vnd.openxmlformats-officedocument.presentationml.tags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tags/tag16.xml" ContentType="application/vnd.openxmlformats-officedocument.presentationml.tags+xml"/>
  <Override PartName="/ppt/notesSlides/notesSlide23.xml" ContentType="application/vnd.openxmlformats-officedocument.presentationml.notesSlide+xml"/>
  <Override PartName="/ppt/tags/tag27.xml" ContentType="application/vnd.openxmlformats-officedocument.presentationml.tags+xml"/>
  <Override PartName="/ppt/notesSlides/notesSlide12.xml" ContentType="application/vnd.openxmlformats-officedocument.presentationml.notesSlide+xml"/>
  <Override PartName="/ppt/notesSlides/notesSlide30.xml" ContentType="application/vnd.openxmlformats-officedocument.presentationml.notesSlide+xml"/>
  <Override PartName="/ppt/tags/tag34.xml" ContentType="application/vnd.openxmlformats-officedocument.presentationml.tags+xml"/>
  <Override PartName="/ppt/notesSlides/notesSlide7.xml" ContentType="application/vnd.openxmlformats-officedocument.presentationml.notesSlide+xml"/>
  <Override PartName="/ppt/tags/tag12.xml" ContentType="application/vnd.openxmlformats-officedocument.presentationml.tags+xml"/>
  <Override PartName="/ppt/tags/tag23.xml" ContentType="application/vnd.openxmlformats-officedocument.presentationml.tags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tags/tag9.xml" ContentType="application/vnd.openxmlformats-officedocument.presentationml.tags+xml"/>
  <Override PartName="/ppt/tags/tag30.xml" ContentType="application/vnd.openxmlformats-officedocument.presentationml.tag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7.xml" ContentType="application/vnd.openxmlformats-officedocument.presentationml.tags+xml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tags/tag3.xml" ContentType="application/vnd.openxmlformats-officedocument.presentationml.tags+xml"/>
  <Default Extension="emf" ContentType="image/x-emf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tags/tag39.xml" ContentType="application/vnd.openxmlformats-officedocument.presentationml.tags+xml"/>
  <Override PartName="/ppt/notesSlides/notesSlide3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Default Extension="wav" ContentType="audio/wav"/>
  <Override PartName="/ppt/notesSlides/notesSlide15.xml" ContentType="application/vnd.openxmlformats-officedocument.presentationml.notesSlide+xml"/>
  <Override PartName="/ppt/tags/tag19.xml" ContentType="application/vnd.openxmlformats-officedocument.presentationml.tags+xml"/>
  <Override PartName="/ppt/notesSlides/notesSlide24.xml" ContentType="application/vnd.openxmlformats-officedocument.presentationml.notesSlide+xml"/>
  <Override PartName="/ppt/tags/tag28.xml" ContentType="application/vnd.openxmlformats-officedocument.presentationml.tags+xml"/>
  <Override PartName="/ppt/notesSlides/notesSlide26.xml" ContentType="application/vnd.openxmlformats-officedocument.presentationml.notesSlide+xml"/>
  <Override PartName="/ppt/tags/tag37.xml" ContentType="application/vnd.openxmlformats-officedocument.presentationml.tags+xml"/>
  <Override PartName="/ppt/notesSlides/notesSlide3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tags/tag17.xml" ContentType="application/vnd.openxmlformats-officedocument.presentationml.tags+xml"/>
  <Override PartName="/ppt/notesSlides/notesSlide22.xml" ContentType="application/vnd.openxmlformats-officedocument.presentationml.notesSlide+xml"/>
  <Override PartName="/ppt/tags/tag26.xml" ContentType="application/vnd.openxmlformats-officedocument.presentationml.tags+xml"/>
  <Override PartName="/ppt/tags/tag35.xml" ContentType="application/vnd.openxmlformats-officedocument.presentationml.tags+xml"/>
  <Override PartName="/ppt/notesSlides/notesSlide3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tags/tag15.xml" ContentType="application/vnd.openxmlformats-officedocument.presentationml.tags+xml"/>
  <Default Extension="vml" ContentType="application/vnd.openxmlformats-officedocument.vmlDrawing"/>
  <Override PartName="/ppt/notesSlides/notesSlide20.xml" ContentType="application/vnd.openxmlformats-officedocument.presentationml.notesSlide+xml"/>
  <Override PartName="/ppt/tags/tag24.xml" ContentType="application/vnd.openxmlformats-officedocument.presentationml.tags+xml"/>
  <Override PartName="/ppt/tags/tag33.xml" ContentType="application/vnd.openxmlformats-officedocument.presentationml.tags+xml"/>
  <Override PartName="/ppt/notesSlides/notesSlide31.xml" ContentType="application/vnd.openxmlformats-officedocument.presentationml.notesSlide+xml"/>
  <Override PartName="/ppt/notesSlides/notesSlide6.xml" ContentType="application/vnd.openxmlformats-officedocument.presentationml.notesSlide+xml"/>
  <Override PartName="/ppt/tags/tag13.xml" ContentType="application/vnd.openxmlformats-officedocument.presentationml.tags+xml"/>
  <Override PartName="/ppt/tags/tag22.xml" ContentType="application/vnd.openxmlformats-officedocument.presentationml.tags+xml"/>
  <Override PartName="/ppt/tags/tag31.xml" ContentType="application/vnd.openxmlformats-officedocument.presentationml.tags+xml"/>
  <Override PartName="/ppt/tags/tag40.xml" ContentType="application/vnd.openxmlformats-officedocument.presentationml.tags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ppt/tags/tag11.xml" ContentType="application/vnd.openxmlformats-officedocument.presentationml.tags+xml"/>
  <Override PartName="/ppt/tags/tag20.xml" ContentType="application/vnd.openxmlformats-officedocument.presentationml.tags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tags/tag2.xml" ContentType="application/vnd.openxmlformats-officedocument.presentationml.tags+xml"/>
  <Default Extension="wmf" ContentType="image/x-wmf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notesSlides/notesSlide25.xml" ContentType="application/vnd.openxmlformats-officedocument.presentationml.notesSlide+xml"/>
  <Override PartName="/ppt/tags/tag29.xml" ContentType="application/vnd.openxmlformats-officedocument.presentationml.tags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tags/tag18.xml" ContentType="application/vnd.openxmlformats-officedocument.presentationml.tags+xml"/>
  <Override PartName="/ppt/notesSlides/notesSlide32.xml" ContentType="application/vnd.openxmlformats-officedocument.presentationml.notesSlide+xml"/>
  <Override PartName="/ppt/tags/tag36.xml" ContentType="application/vnd.openxmlformats-officedocument.presentationml.tags+xml"/>
  <Override PartName="/ppt/notesSlides/notesSlide9.xml" ContentType="application/vnd.openxmlformats-officedocument.presentationml.notesSlide+xml"/>
  <Override PartName="/ppt/tags/tag14.xml" ContentType="application/vnd.openxmlformats-officedocument.presentationml.tags+xml"/>
  <Override PartName="/ppt/notesSlides/notesSlide21.xml" ContentType="application/vnd.openxmlformats-officedocument.presentationml.notesSlide+xml"/>
  <Override PartName="/ppt/tags/tag25.xml" ContentType="application/vnd.openxmlformats-officedocument.presentationml.tags+xml"/>
  <Override PartName="/ppt/notesSlides/notesSlide10.xml" ContentType="application/vnd.openxmlformats-officedocument.presentationml.notesSlide+xml"/>
  <Override PartName="/ppt/tags/tag32.xml" ContentType="application/vnd.openxmlformats-officedocument.presentationml.tags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tags/tag10.xml" ContentType="application/vnd.openxmlformats-officedocument.presentationml.tags+xml"/>
  <Override PartName="/ppt/tags/tag21.xml" ContentType="application/vnd.openxmlformats-officedocument.presentationml.tag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9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098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3E661A-BBCF-48A0-9E60-AA6FB6C25FEC}" type="datetimeFigureOut">
              <a:rPr lang="en-US" smtClean="0"/>
              <a:t>3/17/2011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AC8BB99-F3F4-439E-BD3C-65668F0A174A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C8BB99-F3F4-439E-BD3C-65668F0A174A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505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C8BB99-F3F4-439E-BD3C-65668F0A174A}" type="slidenum">
              <a:rPr lang="en-US" smtClean="0"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C8BB99-F3F4-439E-BD3C-65668F0A174A}" type="slidenum">
              <a:rPr lang="en-US" smtClean="0"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C8BB99-F3F4-439E-BD3C-65668F0A174A}" type="slidenum">
              <a:rPr lang="en-US" smtClean="0"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C8BB99-F3F4-439E-BD3C-65668F0A174A}" type="slidenum">
              <a:rPr lang="en-US" smtClean="0"/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C8BB99-F3F4-439E-BD3C-65668F0A174A}" type="slidenum">
              <a:rPr lang="en-US" smtClean="0"/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C8BB99-F3F4-439E-BD3C-65668F0A174A}" type="slidenum">
              <a:rPr lang="en-US" smtClean="0"/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C8BB99-F3F4-439E-BD3C-65668F0A174A}" type="slidenum">
              <a:rPr lang="en-US" smtClean="0"/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C8BB99-F3F4-439E-BD3C-65668F0A174A}" type="slidenum">
              <a:rPr lang="en-US" smtClean="0"/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C8BB99-F3F4-439E-BD3C-65668F0A174A}" type="slidenum">
              <a:rPr lang="en-US" smtClean="0"/>
              <a:t>12</a:t>
            </a:fld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C8BB99-F3F4-439E-BD3C-65668F0A174A}" type="slidenum">
              <a:rPr lang="en-US" smtClean="0"/>
              <a:t>13</a:t>
            </a:fld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C8BB99-F3F4-439E-BD3C-65668F0A174A}" type="slidenum">
              <a:rPr lang="en-US" smtClean="0"/>
              <a:t>14</a:t>
            </a:fld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C8BB99-F3F4-439E-BD3C-65668F0A174A}" type="slidenum">
              <a:rPr lang="en-US" smtClean="0"/>
              <a:t>15</a:t>
            </a:fld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C8BB99-F3F4-439E-BD3C-65668F0A174A}" type="slidenum">
              <a:rPr lang="en-US" smtClean="0"/>
              <a:t>16</a:t>
            </a:fld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C8BB99-F3F4-439E-BD3C-65668F0A174A}" type="slidenum">
              <a:rPr lang="en-US" smtClean="0"/>
              <a:t>17</a:t>
            </a:fld>
            <a:endParaRPr 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656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C8BB99-F3F4-439E-BD3C-65668F0A174A}" type="slidenum">
              <a:rPr lang="en-US" smtClean="0"/>
              <a:t>19</a:t>
            </a:fld>
            <a:endParaRPr 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C8BB99-F3F4-439E-BD3C-65668F0A174A}" type="slidenum">
              <a:rPr lang="en-US" smtClean="0"/>
              <a:t>20</a:t>
            </a:fld>
            <a:endParaRPr 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C8BB99-F3F4-439E-BD3C-65668F0A174A}" type="slidenum">
              <a:rPr lang="en-US" smtClean="0"/>
              <a:t>21</a:t>
            </a:fld>
            <a:endParaRPr 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C8BB99-F3F4-439E-BD3C-65668F0A174A}" type="slidenum">
              <a:rPr lang="en-US" smtClean="0"/>
              <a:t>22</a:t>
            </a:fld>
            <a:endParaRPr 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C8BB99-F3F4-439E-BD3C-65668F0A174A}" type="slidenum">
              <a:rPr lang="en-US" smtClean="0"/>
              <a:t>23</a:t>
            </a:fld>
            <a:endParaRPr 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C8BB99-F3F4-439E-BD3C-65668F0A174A}" type="slidenum">
              <a:rPr lang="en-US" smtClean="0"/>
              <a:t>24</a:t>
            </a:fld>
            <a:endParaRPr 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C8BB99-F3F4-439E-BD3C-65668F0A174A}" type="slidenum">
              <a:rPr lang="en-US" smtClean="0"/>
              <a:t>25</a:t>
            </a:fld>
            <a:endParaRPr 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C8BB99-F3F4-439E-BD3C-65668F0A174A}" type="slidenum">
              <a:rPr lang="en-US" smtClean="0"/>
              <a:t>26</a:t>
            </a:fld>
            <a:endParaRPr 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C8BB99-F3F4-439E-BD3C-65668F0A174A}" type="slidenum">
              <a:rPr lang="en-US" smtClean="0"/>
              <a:t>27</a:t>
            </a:fld>
            <a:endParaRPr lang="en-U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C8BB99-F3F4-439E-BD3C-65668F0A174A}" type="slidenum">
              <a:rPr lang="en-US" smtClean="0"/>
              <a:t>28</a:t>
            </a:fld>
            <a:endParaRPr lang="en-U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C8BB99-F3F4-439E-BD3C-65668F0A174A}" type="slidenum">
              <a:rPr lang="en-US" smtClean="0"/>
              <a:t>29</a:t>
            </a:fld>
            <a:endParaRPr lang="en-U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C8BB99-F3F4-439E-BD3C-65668F0A174A}" type="slidenum">
              <a:rPr lang="en-US" smtClean="0"/>
              <a:t>30</a:t>
            </a:fld>
            <a:endParaRPr lang="en-US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C8BB99-F3F4-439E-BD3C-65668F0A174A}" type="slidenum">
              <a:rPr lang="en-US" smtClean="0"/>
              <a:t>31</a:t>
            </a:fld>
            <a:endParaRPr lang="en-US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C8BB99-F3F4-439E-BD3C-65668F0A174A}" type="slidenum">
              <a:rPr lang="en-US" smtClean="0"/>
              <a:t>32</a:t>
            </a:fld>
            <a:endParaRPr lang="en-US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C8BB99-F3F4-439E-BD3C-65668F0A174A}" type="slidenum">
              <a:rPr lang="en-US" smtClean="0"/>
              <a:t>33</a:t>
            </a:fld>
            <a:endParaRPr lang="en-US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C8BB99-F3F4-439E-BD3C-65668F0A174A}" type="slidenum">
              <a:rPr lang="en-US" smtClean="0"/>
              <a:t>34</a:t>
            </a:fld>
            <a:endParaRPr lang="en-US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C8BB99-F3F4-439E-BD3C-65668F0A174A}" type="slidenum">
              <a:rPr lang="en-US" smtClean="0"/>
              <a:t>35</a:t>
            </a:fld>
            <a:endParaRPr lang="en-US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C8BB99-F3F4-439E-BD3C-65668F0A174A}" type="slidenum">
              <a:rPr lang="en-US" smtClean="0"/>
              <a:t>36</a:t>
            </a:fld>
            <a:endParaRPr lang="en-US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C8BB99-F3F4-439E-BD3C-65668F0A174A}" type="slidenum">
              <a:rPr lang="en-US" smtClean="0"/>
              <a:t>37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4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245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490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735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980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1225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5470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9715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3960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4" y="4406903"/>
            <a:ext cx="7772400" cy="1362076"/>
          </a:xfrm>
          <a:prstGeom prst="rect">
            <a:avLst/>
          </a:prstGeom>
        </p:spPr>
        <p:txBody>
          <a:bodyPr anchor="t"/>
          <a:lstStyle>
            <a:lvl1pPr algn="l">
              <a:defRPr sz="37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4" y="2906717"/>
            <a:ext cx="7772400" cy="1500187"/>
          </a:xfrm>
        </p:spPr>
        <p:txBody>
          <a:bodyPr anchor="b"/>
          <a:lstStyle>
            <a:lvl1pPr marL="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1pPr>
            <a:lvl2pPr marL="42450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2pPr>
            <a:lvl3pPr marL="84901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27351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98021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12252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547031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97153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396042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 advTm="0"/>
    </mc:Choice>
    <mc:Fallback>
      <p:transition advClick="0" advTm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 advTm="0"/>
    </mc:Choice>
    <mc:Fallback>
      <p:transition advClick="0" advTm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7"/>
            <a:ext cx="4040188" cy="639763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24504" indent="0">
              <a:buNone/>
              <a:defRPr sz="1900" b="1"/>
            </a:lvl2pPr>
            <a:lvl3pPr marL="849010" indent="0">
              <a:buNone/>
              <a:defRPr sz="1700" b="1"/>
            </a:lvl3pPr>
            <a:lvl4pPr marL="1273517" indent="0">
              <a:buNone/>
              <a:defRPr sz="1500" b="1"/>
            </a:lvl4pPr>
            <a:lvl5pPr marL="1698021" indent="0">
              <a:buNone/>
              <a:defRPr sz="1500" b="1"/>
            </a:lvl5pPr>
            <a:lvl6pPr marL="2122527" indent="0">
              <a:buNone/>
              <a:defRPr sz="1500" b="1"/>
            </a:lvl6pPr>
            <a:lvl7pPr marL="2547031" indent="0">
              <a:buNone/>
              <a:defRPr sz="1500" b="1"/>
            </a:lvl7pPr>
            <a:lvl8pPr marL="2971537" indent="0">
              <a:buNone/>
              <a:defRPr sz="1500" b="1"/>
            </a:lvl8pPr>
            <a:lvl9pPr marL="3396042" indent="0">
              <a:buNone/>
              <a:defRPr sz="15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2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7" y="1535117"/>
            <a:ext cx="4041774" cy="639763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24504" indent="0">
              <a:buNone/>
              <a:defRPr sz="1900" b="1"/>
            </a:lvl2pPr>
            <a:lvl3pPr marL="849010" indent="0">
              <a:buNone/>
              <a:defRPr sz="1700" b="1"/>
            </a:lvl3pPr>
            <a:lvl4pPr marL="1273517" indent="0">
              <a:buNone/>
              <a:defRPr sz="1500" b="1"/>
            </a:lvl4pPr>
            <a:lvl5pPr marL="1698021" indent="0">
              <a:buNone/>
              <a:defRPr sz="1500" b="1"/>
            </a:lvl5pPr>
            <a:lvl6pPr marL="2122527" indent="0">
              <a:buNone/>
              <a:defRPr sz="1500" b="1"/>
            </a:lvl6pPr>
            <a:lvl7pPr marL="2547031" indent="0">
              <a:buNone/>
              <a:defRPr sz="1500" b="1"/>
            </a:lvl7pPr>
            <a:lvl8pPr marL="2971537" indent="0">
              <a:buNone/>
              <a:defRPr sz="1500" b="1"/>
            </a:lvl8pPr>
            <a:lvl9pPr marL="3396042" indent="0">
              <a:buNone/>
              <a:defRPr sz="15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4" cy="3951288"/>
          </a:xfrm>
        </p:spPr>
        <p:txBody>
          <a:bodyPr/>
          <a:lstStyle>
            <a:lvl1pPr>
              <a:defRPr sz="22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 advTm="0"/>
    </mc:Choice>
    <mc:Fallback>
      <p:transition advClick="0" advTm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 advTm="0"/>
    </mc:Choice>
    <mc:Fallback>
      <p:transition advClick="0" advTm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 advTm="0"/>
    </mc:Choice>
    <mc:Fallback>
      <p:transition advClick="0" advTm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3" y="273053"/>
            <a:ext cx="3008314" cy="1162051"/>
          </a:xfrm>
          <a:prstGeom prst="rect">
            <a:avLst/>
          </a:prstGeo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1" y="273053"/>
            <a:ext cx="5111750" cy="5853115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3" y="1435101"/>
            <a:ext cx="3008314" cy="4691064"/>
          </a:xfrm>
        </p:spPr>
        <p:txBody>
          <a:bodyPr/>
          <a:lstStyle>
            <a:lvl1pPr marL="0" indent="0">
              <a:buNone/>
              <a:defRPr sz="1300"/>
            </a:lvl1pPr>
            <a:lvl2pPr marL="424504" indent="0">
              <a:buNone/>
              <a:defRPr sz="1100"/>
            </a:lvl2pPr>
            <a:lvl3pPr marL="849010" indent="0">
              <a:buNone/>
              <a:defRPr sz="900"/>
            </a:lvl3pPr>
            <a:lvl4pPr marL="1273517" indent="0">
              <a:buNone/>
              <a:defRPr sz="900"/>
            </a:lvl4pPr>
            <a:lvl5pPr marL="1698021" indent="0">
              <a:buNone/>
              <a:defRPr sz="900"/>
            </a:lvl5pPr>
            <a:lvl6pPr marL="2122527" indent="0">
              <a:buNone/>
              <a:defRPr sz="900"/>
            </a:lvl6pPr>
            <a:lvl7pPr marL="2547031" indent="0">
              <a:buNone/>
              <a:defRPr sz="900"/>
            </a:lvl7pPr>
            <a:lvl8pPr marL="2971537" indent="0">
              <a:buNone/>
              <a:defRPr sz="900"/>
            </a:lvl8pPr>
            <a:lvl9pPr marL="3396042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 advTm="0"/>
    </mc:Choice>
    <mc:Fallback>
      <p:transition advClick="0" advTm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3"/>
            <a:ext cx="5486400" cy="566740"/>
          </a:xfrm>
          <a:prstGeom prst="rect">
            <a:avLst/>
          </a:prstGeo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000"/>
            </a:lvl1pPr>
            <a:lvl2pPr marL="424504" indent="0">
              <a:buNone/>
              <a:defRPr sz="2600"/>
            </a:lvl2pPr>
            <a:lvl3pPr marL="849010" indent="0">
              <a:buNone/>
              <a:defRPr sz="2200"/>
            </a:lvl3pPr>
            <a:lvl4pPr marL="1273517" indent="0">
              <a:buNone/>
              <a:defRPr sz="1900"/>
            </a:lvl4pPr>
            <a:lvl5pPr marL="1698021" indent="0">
              <a:buNone/>
              <a:defRPr sz="1900"/>
            </a:lvl5pPr>
            <a:lvl6pPr marL="2122527" indent="0">
              <a:buNone/>
              <a:defRPr sz="1900"/>
            </a:lvl6pPr>
            <a:lvl7pPr marL="2547031" indent="0">
              <a:buNone/>
              <a:defRPr sz="1900"/>
            </a:lvl7pPr>
            <a:lvl8pPr marL="2971537" indent="0">
              <a:buNone/>
              <a:defRPr sz="1900"/>
            </a:lvl8pPr>
            <a:lvl9pPr marL="3396042" indent="0">
              <a:buNone/>
              <a:defRPr sz="19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43"/>
            <a:ext cx="5486400" cy="804861"/>
          </a:xfrm>
        </p:spPr>
        <p:txBody>
          <a:bodyPr/>
          <a:lstStyle>
            <a:lvl1pPr marL="0" indent="0">
              <a:buNone/>
              <a:defRPr sz="1300"/>
            </a:lvl1pPr>
            <a:lvl2pPr marL="424504" indent="0">
              <a:buNone/>
              <a:defRPr sz="1100"/>
            </a:lvl2pPr>
            <a:lvl3pPr marL="849010" indent="0">
              <a:buNone/>
              <a:defRPr sz="900"/>
            </a:lvl3pPr>
            <a:lvl4pPr marL="1273517" indent="0">
              <a:buNone/>
              <a:defRPr sz="900"/>
            </a:lvl4pPr>
            <a:lvl5pPr marL="1698021" indent="0">
              <a:buNone/>
              <a:defRPr sz="900"/>
            </a:lvl5pPr>
            <a:lvl6pPr marL="2122527" indent="0">
              <a:buNone/>
              <a:defRPr sz="900"/>
            </a:lvl6pPr>
            <a:lvl7pPr marL="2547031" indent="0">
              <a:buNone/>
              <a:defRPr sz="900"/>
            </a:lvl7pPr>
            <a:lvl8pPr marL="2971537" indent="0">
              <a:buNone/>
              <a:defRPr sz="900"/>
            </a:lvl8pPr>
            <a:lvl9pPr marL="3396042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 advTm="0"/>
    </mc:Choice>
    <mc:Fallback>
      <p:transition advClick="0" advTm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 advTm="0"/>
    </mc:Choice>
    <mc:Fallback>
      <p:transition advClick="0" advTm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4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 advTm="0"/>
    </mc:Choice>
    <mc:Fallback>
      <p:transition advClick="0" advTm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85000">
              <a:schemeClr val="bg1">
                <a:tint val="45000"/>
                <a:shade val="99000"/>
                <a:satMod val="350000"/>
              </a:schemeClr>
            </a:gs>
            <a:gs pos="40000">
              <a:schemeClr val="bg1">
                <a:tint val="45000"/>
                <a:shade val="99000"/>
                <a:satMod val="350000"/>
              </a:schemeClr>
            </a:gs>
            <a:gs pos="100000">
              <a:schemeClr val="bg1">
                <a:shade val="20000"/>
                <a:satMod val="255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-228600" y="6553200"/>
            <a:ext cx="9372600" cy="304800"/>
          </a:xfrm>
          <a:prstGeom prst="rect">
            <a:avLst/>
          </a:prstGeom>
        </p:spPr>
        <p:style>
          <a:lnRef idx="1">
            <a:schemeClr val="accent1"/>
          </a:lnRef>
          <a:fillRef idx="1002">
            <a:schemeClr val="dk2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84900" tIns="42450" rIns="84900" bIns="4245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rot="10800000">
            <a:off x="-76200" y="914400"/>
            <a:ext cx="92202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76200" y="0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en-US" sz="48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6350" stA="55000" endA="300" endPos="45500" dir="5400000" sy="-100000" algn="bl" rotWithShape="0"/>
                </a:effectLst>
              </a:rPr>
              <a:t>NESC Academy</a:t>
            </a:r>
            <a:r>
              <a:rPr lang="en-US" sz="4800" b="1" cap="all" baseline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sz="48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6350" stA="55000" endA="300" endPos="45500" dir="5400000" sy="-100000" algn="bl" rotWithShape="0"/>
                </a:effectLst>
              </a:rPr>
              <a:t>Online</a:t>
            </a:r>
          </a:p>
        </p:txBody>
      </p:sp>
      <p:pic>
        <p:nvPicPr>
          <p:cNvPr id="10" name="Picture 9" descr="70564main_nesc_logo.jp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8229600" y="76200"/>
            <a:ext cx="783294" cy="783294"/>
          </a:xfrm>
          <a:prstGeom prst="rect">
            <a:avLst/>
          </a:prstGeom>
        </p:spPr>
      </p:pic>
      <p:cxnSp>
        <p:nvCxnSpPr>
          <p:cNvPr id="13" name="Straight Connector 12"/>
          <p:cNvCxnSpPr/>
          <p:nvPr/>
        </p:nvCxnSpPr>
        <p:spPr>
          <a:xfrm rot="10800000">
            <a:off x="0" y="6553200"/>
            <a:ext cx="9144000" cy="1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0" y="6581001"/>
            <a:ext cx="914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0" i="1" dirty="0" smtClean="0">
                <a:latin typeface="+mj-lt"/>
              </a:rPr>
              <a:t>Learning from the Past, Looking to the Future</a:t>
            </a:r>
            <a:endParaRPr lang="en-US" sz="1200" b="0" i="1" dirty="0">
              <a:latin typeface="+mj-lt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9296400" y="3733800"/>
            <a:ext cx="1143000" cy="609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/>
          <p:cNvSpPr txBox="1"/>
          <p:nvPr userDrawn="1"/>
        </p:nvSpPr>
        <p:spPr>
          <a:xfrm>
            <a:off x="9296400" y="3810000"/>
            <a:ext cx="1143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 smtClean="0">
                <a:solidFill>
                  <a:schemeClr val="bg1"/>
                </a:solidFill>
              </a:rPr>
              <a:t>Place Sound Here</a:t>
            </a:r>
          </a:p>
          <a:p>
            <a:pPr algn="ctr"/>
            <a:r>
              <a:rPr lang="en-US" sz="1000" dirty="0" smtClean="0">
                <a:solidFill>
                  <a:schemeClr val="bg1"/>
                </a:solidFill>
              </a:rPr>
              <a:t>Set to play </a:t>
            </a:r>
            <a:r>
              <a:rPr lang="en-US" sz="1000" b="1" dirty="0" smtClean="0">
                <a:solidFill>
                  <a:schemeClr val="bg1"/>
                </a:solidFill>
              </a:rPr>
              <a:t>automatically</a:t>
            </a:r>
            <a:endParaRPr lang="en-US" sz="1000" b="1" dirty="0">
              <a:solidFill>
                <a:schemeClr val="bg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=""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  <p:txStyles>
    <p:titleStyle>
      <a:lvl1pPr algn="ctr" defTabSz="849010" rtl="0" eaLnBrk="1" latinLnBrk="0" hangingPunct="1">
        <a:spcBef>
          <a:spcPct val="0"/>
        </a:spcBef>
        <a:buNone/>
        <a:defRPr sz="4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18380" indent="-318380" algn="l" defTabSz="849010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689822" indent="-265315" algn="l" defTabSz="849010" rtl="0" eaLnBrk="1" latinLnBrk="0" hangingPunct="1">
        <a:spcBef>
          <a:spcPct val="20000"/>
        </a:spcBef>
        <a:buFont typeface="Arial" pitchFamily="34" charset="0"/>
        <a:buChar char="–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61264" indent="-212253" algn="l" defTabSz="84901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85770" indent="-212253" algn="l" defTabSz="849010" rtl="0" eaLnBrk="1" latinLnBrk="0" hangingPunct="1">
        <a:spcBef>
          <a:spcPct val="20000"/>
        </a:spcBef>
        <a:buFont typeface="Arial" pitchFamily="34" charset="0"/>
        <a:buChar char="–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10274" indent="-212253" algn="l" defTabSz="849010" rtl="0" eaLnBrk="1" latinLnBrk="0" hangingPunct="1">
        <a:spcBef>
          <a:spcPct val="20000"/>
        </a:spcBef>
        <a:buFont typeface="Arial" pitchFamily="34" charset="0"/>
        <a:buChar char="»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334778" indent="-212253" algn="l" defTabSz="84901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759284" indent="-212253" algn="l" defTabSz="84901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183788" indent="-212253" algn="l" defTabSz="84901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608295" indent="-212253" algn="l" defTabSz="84901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24504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49010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273517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698021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22527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547031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2971537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396042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3.png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6.png"/><Relationship Id="rId2" Type="http://schemas.openxmlformats.org/officeDocument/2006/relationships/audio" Target="../media/audio2.wav"/><Relationship Id="rId1" Type="http://schemas.openxmlformats.org/officeDocument/2006/relationships/tags" Target="../tags/tag3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audio3.wav"/><Relationship Id="rId1" Type="http://schemas.openxmlformats.org/officeDocument/2006/relationships/tags" Target="../tags/tag4.xml"/><Relationship Id="rId6" Type="http://schemas.openxmlformats.org/officeDocument/2006/relationships/image" Target="../media/image8.png"/><Relationship Id="rId5" Type="http://schemas.openxmlformats.org/officeDocument/2006/relationships/image" Target="../media/image7.jpe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audio4.wav"/><Relationship Id="rId1" Type="http://schemas.openxmlformats.org/officeDocument/2006/relationships/tags" Target="../tags/tag5.xml"/><Relationship Id="rId5" Type="http://schemas.openxmlformats.org/officeDocument/2006/relationships/image" Target="../media/image9.png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5.wav"/><Relationship Id="rId2" Type="http://schemas.openxmlformats.org/officeDocument/2006/relationships/tags" Target="../tags/tag7.xml"/><Relationship Id="rId1" Type="http://schemas.openxmlformats.org/officeDocument/2006/relationships/tags" Target="../tags/tag6.xml"/><Relationship Id="rId6" Type="http://schemas.openxmlformats.org/officeDocument/2006/relationships/image" Target="../media/image10.png"/><Relationship Id="rId5" Type="http://schemas.openxmlformats.org/officeDocument/2006/relationships/notesSlide" Target="../notesSlides/notesSlide5.xml"/><Relationship Id="rId4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6.wav"/><Relationship Id="rId7" Type="http://schemas.openxmlformats.org/officeDocument/2006/relationships/image" Target="../media/image12.png"/><Relationship Id="rId2" Type="http://schemas.openxmlformats.org/officeDocument/2006/relationships/tags" Target="../tags/tag9.xml"/><Relationship Id="rId1" Type="http://schemas.openxmlformats.org/officeDocument/2006/relationships/tags" Target="../tags/tag8.xml"/><Relationship Id="rId6" Type="http://schemas.openxmlformats.org/officeDocument/2006/relationships/image" Target="../media/image11.emf"/><Relationship Id="rId5" Type="http://schemas.openxmlformats.org/officeDocument/2006/relationships/notesSlide" Target="../notesSlides/notesSlide6.xml"/><Relationship Id="rId4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audio7.wav"/><Relationship Id="rId1" Type="http://schemas.openxmlformats.org/officeDocument/2006/relationships/tags" Target="../tags/tag10.xml"/><Relationship Id="rId5" Type="http://schemas.openxmlformats.org/officeDocument/2006/relationships/image" Target="../media/image13.png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8.wav"/><Relationship Id="rId1" Type="http://schemas.openxmlformats.org/officeDocument/2006/relationships/tags" Target="../tags/tag11.xml"/><Relationship Id="rId6" Type="http://schemas.openxmlformats.org/officeDocument/2006/relationships/image" Target="../media/image6.png"/><Relationship Id="rId5" Type="http://schemas.openxmlformats.org/officeDocument/2006/relationships/image" Target="../media/image14.png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9.wav"/><Relationship Id="rId1" Type="http://schemas.openxmlformats.org/officeDocument/2006/relationships/tags" Target="../tags/tag12.xml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10.wav"/><Relationship Id="rId1" Type="http://schemas.openxmlformats.org/officeDocument/2006/relationships/tags" Target="../tags/tag13.xml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11.wav"/><Relationship Id="rId1" Type="http://schemas.openxmlformats.org/officeDocument/2006/relationships/tags" Target="../tags/tag14.xml"/><Relationship Id="rId6" Type="http://schemas.openxmlformats.org/officeDocument/2006/relationships/image" Target="../media/image6.png"/><Relationship Id="rId5" Type="http://schemas.openxmlformats.org/officeDocument/2006/relationships/image" Target="../media/image15.png"/><Relationship Id="rId4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12.wav"/><Relationship Id="rId1" Type="http://schemas.openxmlformats.org/officeDocument/2006/relationships/tags" Target="../tags/tag15.xml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13.wav"/><Relationship Id="rId1" Type="http://schemas.openxmlformats.org/officeDocument/2006/relationships/tags" Target="../tags/tag16.xml"/><Relationship Id="rId6" Type="http://schemas.openxmlformats.org/officeDocument/2006/relationships/image" Target="../media/image6.png"/><Relationship Id="rId5" Type="http://schemas.openxmlformats.org/officeDocument/2006/relationships/image" Target="../media/image16.png"/><Relationship Id="rId4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14.wav"/><Relationship Id="rId1" Type="http://schemas.openxmlformats.org/officeDocument/2006/relationships/tags" Target="../tags/tag17.xml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15.wav"/><Relationship Id="rId1" Type="http://schemas.openxmlformats.org/officeDocument/2006/relationships/tags" Target="../tags/tag18.xml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16.wav"/><Relationship Id="rId1" Type="http://schemas.openxmlformats.org/officeDocument/2006/relationships/tags" Target="../tags/tag19.xml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17.wav"/><Relationship Id="rId1" Type="http://schemas.openxmlformats.org/officeDocument/2006/relationships/tags" Target="../tags/tag20.xml"/><Relationship Id="rId6" Type="http://schemas.openxmlformats.org/officeDocument/2006/relationships/image" Target="../media/image6.png"/><Relationship Id="rId5" Type="http://schemas.openxmlformats.org/officeDocument/2006/relationships/image" Target="../media/image17.png"/><Relationship Id="rId4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audio" Target="../media/audio18.wav"/><Relationship Id="rId7" Type="http://schemas.openxmlformats.org/officeDocument/2006/relationships/oleObject" Target="../embeddings/oleObject1.bin"/><Relationship Id="rId2" Type="http://schemas.openxmlformats.org/officeDocument/2006/relationships/tags" Target="../tags/tag2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9.jpeg"/><Relationship Id="rId5" Type="http://schemas.openxmlformats.org/officeDocument/2006/relationships/notesSlide" Target="../notesSlides/notesSlide18.xml"/><Relationship Id="rId4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audio19.wav"/><Relationship Id="rId1" Type="http://schemas.openxmlformats.org/officeDocument/2006/relationships/tags" Target="../tags/tag22.xml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1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20.wav"/><Relationship Id="rId1" Type="http://schemas.openxmlformats.org/officeDocument/2006/relationships/tags" Target="../tags/tag23.xml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21.wav"/><Relationship Id="rId1" Type="http://schemas.openxmlformats.org/officeDocument/2006/relationships/tags" Target="../tags/tag24.xml"/><Relationship Id="rId6" Type="http://schemas.openxmlformats.org/officeDocument/2006/relationships/image" Target="../media/image6.png"/><Relationship Id="rId5" Type="http://schemas.openxmlformats.org/officeDocument/2006/relationships/image" Target="../media/image20.png"/><Relationship Id="rId4" Type="http://schemas.openxmlformats.org/officeDocument/2006/relationships/notesSlide" Target="../notesSlides/notesSlide2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22.wav"/><Relationship Id="rId1" Type="http://schemas.openxmlformats.org/officeDocument/2006/relationships/tags" Target="../tags/tag25.xml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2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23.wav"/><Relationship Id="rId1" Type="http://schemas.openxmlformats.org/officeDocument/2006/relationships/tags" Target="../tags/tag26.xml"/><Relationship Id="rId6" Type="http://schemas.openxmlformats.org/officeDocument/2006/relationships/image" Target="../media/image6.png"/><Relationship Id="rId5" Type="http://schemas.openxmlformats.org/officeDocument/2006/relationships/image" Target="../media/image21.png"/><Relationship Id="rId4" Type="http://schemas.openxmlformats.org/officeDocument/2006/relationships/notesSlide" Target="../notesSlides/notesSlide2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24.wav"/><Relationship Id="rId1" Type="http://schemas.openxmlformats.org/officeDocument/2006/relationships/tags" Target="../tags/tag27.xml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2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25.wav"/><Relationship Id="rId1" Type="http://schemas.openxmlformats.org/officeDocument/2006/relationships/tags" Target="../tags/tag28.xml"/><Relationship Id="rId6" Type="http://schemas.openxmlformats.org/officeDocument/2006/relationships/image" Target="../media/image6.png"/><Relationship Id="rId5" Type="http://schemas.openxmlformats.org/officeDocument/2006/relationships/image" Target="../media/image22.png"/><Relationship Id="rId4" Type="http://schemas.openxmlformats.org/officeDocument/2006/relationships/notesSlide" Target="../notesSlides/notesSlide2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audio26.wav"/><Relationship Id="rId1" Type="http://schemas.openxmlformats.org/officeDocument/2006/relationships/tags" Target="../tags/tag29.xml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2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27.wav"/><Relationship Id="rId1" Type="http://schemas.openxmlformats.org/officeDocument/2006/relationships/tags" Target="../tags/tag30.xml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2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28.wav"/><Relationship Id="rId1" Type="http://schemas.openxmlformats.org/officeDocument/2006/relationships/tags" Target="../tags/tag31.xml"/><Relationship Id="rId6" Type="http://schemas.openxmlformats.org/officeDocument/2006/relationships/image" Target="../media/image6.png"/><Relationship Id="rId5" Type="http://schemas.openxmlformats.org/officeDocument/2006/relationships/image" Target="../media/image23.png"/><Relationship Id="rId4" Type="http://schemas.openxmlformats.org/officeDocument/2006/relationships/notesSlide" Target="../notesSlides/notesSlide2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audio29.wav"/><Relationship Id="rId1" Type="http://schemas.openxmlformats.org/officeDocument/2006/relationships/tags" Target="../tags/tag32.xml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29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audio30.wav"/><Relationship Id="rId1" Type="http://schemas.openxmlformats.org/officeDocument/2006/relationships/tags" Target="../tags/tag33.xml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30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audio31.wav"/><Relationship Id="rId1" Type="http://schemas.openxmlformats.org/officeDocument/2006/relationships/tags" Target="../tags/tag34.xml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3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32.wav"/><Relationship Id="rId1" Type="http://schemas.openxmlformats.org/officeDocument/2006/relationships/tags" Target="../tags/tag35.xml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3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33.wav"/><Relationship Id="rId1" Type="http://schemas.openxmlformats.org/officeDocument/2006/relationships/tags" Target="../tags/tag36.xml"/><Relationship Id="rId6" Type="http://schemas.openxmlformats.org/officeDocument/2006/relationships/image" Target="../media/image6.png"/><Relationship Id="rId5" Type="http://schemas.openxmlformats.org/officeDocument/2006/relationships/image" Target="../media/image24.png"/><Relationship Id="rId4" Type="http://schemas.openxmlformats.org/officeDocument/2006/relationships/notesSlide" Target="../notesSlides/notesSlide3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34.wav"/><Relationship Id="rId1" Type="http://schemas.openxmlformats.org/officeDocument/2006/relationships/tags" Target="../tags/tag37.xml"/><Relationship Id="rId6" Type="http://schemas.openxmlformats.org/officeDocument/2006/relationships/image" Target="../media/image6.png"/><Relationship Id="rId5" Type="http://schemas.openxmlformats.org/officeDocument/2006/relationships/image" Target="../media/image25.png"/><Relationship Id="rId4" Type="http://schemas.openxmlformats.org/officeDocument/2006/relationships/notesSlide" Target="../notesSlides/notesSlide34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audio35.wav"/><Relationship Id="rId1" Type="http://schemas.openxmlformats.org/officeDocument/2006/relationships/tags" Target="../tags/tag38.xml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35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36.wav"/><Relationship Id="rId1" Type="http://schemas.openxmlformats.org/officeDocument/2006/relationships/tags" Target="../tags/tag39.xml"/><Relationship Id="rId6" Type="http://schemas.openxmlformats.org/officeDocument/2006/relationships/image" Target="../media/image6.png"/><Relationship Id="rId5" Type="http://schemas.openxmlformats.org/officeDocument/2006/relationships/image" Target="../media/image26.png"/><Relationship Id="rId4" Type="http://schemas.openxmlformats.org/officeDocument/2006/relationships/notesSlide" Target="../notesSlides/notesSlide36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audio37.wav"/><Relationship Id="rId1" Type="http://schemas.openxmlformats.org/officeDocument/2006/relationships/tags" Target="../tags/tag40.xml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3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"/>
          <p:cNvSpPr txBox="1">
            <a:spLocks noChangeArrowheads="1"/>
          </p:cNvSpPr>
          <p:nvPr>
            <p:custDataLst>
              <p:tags r:id="rId2"/>
            </p:custDataLst>
          </p:nvPr>
        </p:nvSpPr>
        <p:spPr>
          <a:xfrm>
            <a:off x="990600" y="1676400"/>
            <a:ext cx="6858000" cy="27733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3800"/>
              </a:lnSpc>
              <a:spcBef>
                <a:spcPts val="300"/>
              </a:spcBef>
              <a:spcAft>
                <a:spcPts val="300"/>
              </a:spcAft>
              <a:defRPr/>
            </a:pPr>
            <a:r>
              <a:rPr lang="en-US" sz="2600" b="1" dirty="0">
                <a:solidFill>
                  <a:schemeClr val="tx2"/>
                </a:solidFill>
              </a:rPr>
              <a:t>Synthesizing a Time History to Satisfy a Power Spectral Density using Random </a:t>
            </a:r>
            <a:r>
              <a:rPr lang="en-US" sz="2600" b="1" dirty="0" smtClean="0">
                <a:solidFill>
                  <a:schemeClr val="tx2"/>
                </a:solidFill>
              </a:rPr>
              <a:t>Vibration</a:t>
            </a:r>
            <a:endParaRPr lang="en-US" sz="2600" b="1" dirty="0">
              <a:solidFill>
                <a:schemeClr val="tx2"/>
              </a:solidFill>
            </a:endParaRPr>
          </a:p>
        </p:txBody>
      </p:sp>
      <p:pic>
        <p:nvPicPr>
          <p:cNvPr id="5" name="copy.wav">
            <a:hlinkClick r:id="" action="ppaction://media"/>
          </p:cNvPr>
          <p:cNvPicPr>
            <a:picLocks noRot="1" noChangeAspect="1"/>
          </p:cNvPicPr>
          <p:nvPr>
            <a:wavAudioFile r:embed="rId3" name="copy.wav"/>
          </p:nvPr>
        </p:nvPicPr>
        <p:blipFill>
          <a:blip r:embed="rId6" cstate="print"/>
          <a:stretch>
            <a:fillRect/>
          </a:stretch>
        </p:blipFill>
        <p:spPr>
          <a:xfrm>
            <a:off x="9677400" y="3886200"/>
            <a:ext cx="381000" cy="381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="" xmlns:p14="http://schemas.microsoft.com/office/powerpoint/2010/main" val="3844415311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626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http://www.nasa.gov/centers/langley/images/content/148110main_rn_nesclogo15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1557338"/>
            <a:ext cx="1428750" cy="142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1" descr="http://www.dynamic-concepts.com/images/logo_home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4329113"/>
            <a:ext cx="1400175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2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en-US" dirty="0"/>
          </a:p>
        </p:txBody>
      </p:sp>
      <p:sp>
        <p:nvSpPr>
          <p:cNvPr id="4103" name="Rectangle 4"/>
          <p:cNvSpPr>
            <a:spLocks noChangeArrowheads="1"/>
          </p:cNvSpPr>
          <p:nvPr/>
        </p:nvSpPr>
        <p:spPr bwMode="auto">
          <a:xfrm>
            <a:off x="1295400" y="3089275"/>
            <a:ext cx="316865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r>
              <a:rPr lang="en-US" sz="1600" b="1" dirty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NASA Engineering &amp; Safety Center (NESC) Academy</a:t>
            </a:r>
            <a:endParaRPr lang="en-US" sz="1600" dirty="0">
              <a:solidFill>
                <a:schemeClr val="tx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endParaRPr lang="en-US" dirty="0"/>
          </a:p>
        </p:txBody>
      </p:sp>
      <p:sp>
        <p:nvSpPr>
          <p:cNvPr id="4104" name="Rectangle 5"/>
          <p:cNvSpPr>
            <a:spLocks noChangeArrowheads="1"/>
          </p:cNvSpPr>
          <p:nvPr/>
        </p:nvSpPr>
        <p:spPr bwMode="auto">
          <a:xfrm>
            <a:off x="1476375" y="5003800"/>
            <a:ext cx="4283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r>
              <a:rPr lang="en-US" sz="1600" b="1" dirty="0">
                <a:solidFill>
                  <a:srgbClr val="003399"/>
                </a:solidFill>
                <a:latin typeface="Verdana" pitchFamily="34" charset="0"/>
                <a:ea typeface="Calibri" pitchFamily="34" charset="0"/>
                <a:cs typeface="Arial" charset="0"/>
              </a:rPr>
              <a:t>Dynamic Concepts, Inc.</a:t>
            </a:r>
            <a:r>
              <a:rPr lang="en-US" sz="1600" b="1" dirty="0">
                <a:solidFill>
                  <a:srgbClr val="003399"/>
                </a:solidFill>
                <a:latin typeface="Calibri" pitchFamily="34" charset="0"/>
                <a:ea typeface="Calibri" pitchFamily="34" charset="0"/>
                <a:cs typeface="Arial" charset="0"/>
              </a:rPr>
              <a:t> </a:t>
            </a:r>
            <a:br>
              <a:rPr lang="en-US" sz="1600" b="1" dirty="0">
                <a:solidFill>
                  <a:srgbClr val="003399"/>
                </a:solidFill>
                <a:latin typeface="Calibri" pitchFamily="34" charset="0"/>
                <a:ea typeface="Calibri" pitchFamily="34" charset="0"/>
                <a:cs typeface="Arial" charset="0"/>
              </a:rPr>
            </a:br>
            <a:r>
              <a:rPr lang="en-US" sz="1600" b="1" dirty="0">
                <a:solidFill>
                  <a:srgbClr val="003399"/>
                </a:solidFill>
                <a:latin typeface="Calibri" pitchFamily="34" charset="0"/>
                <a:ea typeface="Calibri" pitchFamily="34" charset="0"/>
                <a:cs typeface="Arial" charset="0"/>
              </a:rPr>
              <a:t>Huntsville, Alabama</a:t>
            </a:r>
            <a:endParaRPr lang="en-US" sz="1600" dirty="0">
              <a:solidFill>
                <a:srgbClr val="003399"/>
              </a:solidFill>
              <a:ea typeface="Calibri" pitchFamily="34" charset="0"/>
              <a:cs typeface="Arial" charset="0"/>
            </a:endParaRPr>
          </a:p>
        </p:txBody>
      </p:sp>
      <p:pic>
        <p:nvPicPr>
          <p:cNvPr id="11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7" cstate="print"/>
          <a:stretch>
            <a:fillRect/>
          </a:stretch>
        </p:blipFill>
        <p:spPr>
          <a:xfrm>
            <a:off x="9677400" y="3886200"/>
            <a:ext cx="381000" cy="381000"/>
          </a:xfrm>
          <a:prstGeom prst="rect">
            <a:avLst/>
          </a:prstGeom>
        </p:spPr>
      </p:pic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="" xmlns:p14="http://schemas.microsoft.com/office/powerpoint/2010/main" val="2658783256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742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Content Placeholder 2"/>
          <p:cNvSpPr>
            <a:spLocks noGrp="1"/>
          </p:cNvSpPr>
          <p:nvPr>
            <p:ph idx="1"/>
          </p:nvPr>
        </p:nvSpPr>
        <p:spPr>
          <a:xfrm>
            <a:off x="1223963" y="1881188"/>
            <a:ext cx="6516687" cy="4114800"/>
          </a:xfrm>
        </p:spPr>
        <p:txBody>
          <a:bodyPr/>
          <a:lstStyle/>
          <a:p>
            <a:pPr>
              <a:buFont typeface="Monotype Sorts" pitchFamily="2" charset="2"/>
              <a:buNone/>
            </a:pPr>
            <a:endParaRPr lang="en-US" dirty="0" smtClean="0"/>
          </a:p>
          <a:p>
            <a:pPr>
              <a:buFont typeface="Monotype Sorts" pitchFamily="2" charset="2"/>
              <a:buNone/>
            </a:pPr>
            <a:endParaRPr lang="en-US" sz="2000" dirty="0" smtClean="0">
              <a:solidFill>
                <a:srgbClr val="003366"/>
              </a:solidFill>
            </a:endParaRPr>
          </a:p>
          <a:p>
            <a:pPr>
              <a:buFont typeface="Monotype Sorts" pitchFamily="2" charset="2"/>
              <a:buNone/>
            </a:pPr>
            <a:endParaRPr lang="en-US" sz="2000" dirty="0" smtClean="0">
              <a:solidFill>
                <a:srgbClr val="003366"/>
              </a:solidFill>
            </a:endParaRPr>
          </a:p>
          <a:p>
            <a:pPr>
              <a:buFont typeface="Monotype Sorts" pitchFamily="2" charset="2"/>
              <a:buNone/>
            </a:pPr>
            <a:endParaRPr lang="en-US" sz="2000" dirty="0" smtClean="0">
              <a:solidFill>
                <a:srgbClr val="003366"/>
              </a:solidFill>
            </a:endParaRPr>
          </a:p>
          <a:p>
            <a:pPr>
              <a:buFont typeface="Monotype Sorts" pitchFamily="2" charset="2"/>
              <a:buNone/>
            </a:pPr>
            <a:r>
              <a:rPr lang="en-US" sz="2000" dirty="0" smtClean="0">
                <a:solidFill>
                  <a:srgbClr val="003366"/>
                </a:solidFill>
              </a:rPr>
              <a:t>Tom Irvine </a:t>
            </a:r>
          </a:p>
          <a:p>
            <a:pPr>
              <a:buFont typeface="Monotype Sorts" pitchFamily="2" charset="2"/>
              <a:buNone/>
            </a:pPr>
            <a:r>
              <a:rPr lang="en-US" sz="2000" dirty="0" smtClean="0">
                <a:solidFill>
                  <a:srgbClr val="003366"/>
                </a:solidFill>
              </a:rPr>
              <a:t>Email:  tirvine@dynamic-concepts.com</a:t>
            </a:r>
          </a:p>
          <a:p>
            <a:pPr>
              <a:buFont typeface="Monotype Sorts" pitchFamily="2" charset="2"/>
              <a:buNone/>
            </a:pPr>
            <a:endParaRPr lang="en-US" sz="2000" b="0" dirty="0" smtClean="0">
              <a:solidFill>
                <a:srgbClr val="003366"/>
              </a:solidFill>
            </a:endParaRPr>
          </a:p>
          <a:p>
            <a:pPr>
              <a:buFont typeface="Monotype Sorts" pitchFamily="2" charset="2"/>
              <a:buNone/>
            </a:pPr>
            <a:r>
              <a:rPr lang="en-US" sz="2000" b="0" dirty="0" smtClean="0">
                <a:solidFill>
                  <a:srgbClr val="003366"/>
                </a:solidFill>
              </a:rPr>
              <a:t>Phone: (256) 922-9888</a:t>
            </a:r>
          </a:p>
          <a:p>
            <a:pPr>
              <a:buFont typeface="Monotype Sorts" pitchFamily="2" charset="2"/>
              <a:buNone/>
            </a:pPr>
            <a:endParaRPr lang="en-US" sz="2000" dirty="0" smtClean="0">
              <a:solidFill>
                <a:srgbClr val="003366"/>
              </a:solidFill>
            </a:endParaRPr>
          </a:p>
          <a:p>
            <a:endParaRPr lang="en-US" dirty="0" smtClean="0"/>
          </a:p>
        </p:txBody>
      </p:sp>
      <p:pic>
        <p:nvPicPr>
          <p:cNvPr id="5125" name="Picture 2" descr="http://www.vibrationdata.com/tom_class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1393825"/>
            <a:ext cx="2160587" cy="162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6" cstate="print"/>
          <a:stretch>
            <a:fillRect/>
          </a:stretch>
        </p:blipFill>
        <p:spPr>
          <a:xfrm>
            <a:off x="9829800" y="3886200"/>
            <a:ext cx="381000" cy="381000"/>
          </a:xfrm>
          <a:prstGeom prst="rect">
            <a:avLst/>
          </a:prstGeom>
        </p:spPr>
      </p:pic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="" xmlns:p14="http://schemas.microsoft.com/office/powerpoint/2010/main" val="607469322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14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200" y="1129022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Synthesis Purposes</a:t>
            </a:r>
            <a:endParaRPr lang="en-US" sz="2000" b="1" dirty="0">
              <a:solidFill>
                <a:schemeClr val="tx1">
                  <a:lumMod val="90000"/>
                  <a:lumOff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62000" y="1854637"/>
            <a:ext cx="7162800" cy="36317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 smtClean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006699"/>
              </a:buClr>
              <a:buFont typeface="Arial" pitchFamily="34" charset="0"/>
              <a:buChar char="♦"/>
            </a:pPr>
            <a:r>
              <a:rPr lang="en-US" dirty="0" smtClean="0"/>
              <a:t>A </a:t>
            </a:r>
            <a:r>
              <a:rPr lang="en-US" dirty="0"/>
              <a:t>time history can be synthesized to satisfy a </a:t>
            </a:r>
            <a:r>
              <a:rPr lang="en-US" dirty="0" smtClean="0"/>
              <a:t>PSD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006699"/>
              </a:buClr>
              <a:buFont typeface="Arial" pitchFamily="34" charset="0"/>
              <a:buChar char="♦"/>
            </a:pPr>
            <a:r>
              <a:rPr lang="en-US" dirty="0"/>
              <a:t>A PSD does not have a unique time history because the PSD discards phase </a:t>
            </a:r>
            <a:r>
              <a:rPr lang="en-US" dirty="0" smtClean="0"/>
              <a:t>angle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006699"/>
              </a:buClr>
              <a:buFont typeface="Arial" pitchFamily="34" charset="0"/>
              <a:buChar char="♦"/>
            </a:pPr>
            <a:r>
              <a:rPr lang="en-US" dirty="0"/>
              <a:t>Vibration control computers do this for the purpose of shaker table </a:t>
            </a:r>
            <a:r>
              <a:rPr lang="en-US" dirty="0" smtClean="0"/>
              <a:t>tests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006699"/>
              </a:buClr>
              <a:buFont typeface="Arial" pitchFamily="34" charset="0"/>
              <a:buChar char="♦"/>
            </a:pPr>
            <a:r>
              <a:rPr lang="en-US" dirty="0" smtClean="0"/>
              <a:t>The </a:t>
            </a:r>
            <a:r>
              <a:rPr lang="en-US" dirty="0"/>
              <a:t>synthesized time history can also be used for a modal transient analysis in a finite element </a:t>
            </a:r>
            <a:r>
              <a:rPr lang="en-US" dirty="0" smtClean="0"/>
              <a:t>model 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006699"/>
              </a:buClr>
              <a:buFont typeface="Arial" pitchFamily="34" charset="0"/>
              <a:buChar char="♦"/>
            </a:pPr>
            <a:r>
              <a:rPr lang="en-US" dirty="0" smtClean="0"/>
              <a:t>This is useful for stress and fatigue calculations</a:t>
            </a:r>
          </a:p>
          <a:p>
            <a:endParaRPr lang="en-US" dirty="0" smtClean="0"/>
          </a:p>
        </p:txBody>
      </p:sp>
      <p:pic>
        <p:nvPicPr>
          <p:cNvPr id="7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5" cstate="print"/>
          <a:stretch>
            <a:fillRect/>
          </a:stretch>
        </p:blipFill>
        <p:spPr>
          <a:xfrm>
            <a:off x="9677400" y="38100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="" xmlns:p14="http://schemas.microsoft.com/office/powerpoint/2010/main" val="399524278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575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200" y="1123890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Synthesis Steps</a:t>
            </a:r>
            <a:endParaRPr lang="en-US" sz="2000" b="1" dirty="0">
              <a:solidFill>
                <a:schemeClr val="tx1">
                  <a:lumMod val="90000"/>
                  <a:lumOff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62000" y="1295401"/>
            <a:ext cx="7162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rgbClr val="006699"/>
              </a:buClr>
            </a:pP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custDataLst>
              <p:tags r:id="rId2"/>
            </p:custDataLst>
            <p:extLst>
              <p:ext uri="{D42A27DB-BD31-4B8C-83A1-F6EECF244321}">
                <p14:modId xmlns="" xmlns:p14="http://schemas.microsoft.com/office/powerpoint/2010/main" val="3172767251"/>
              </p:ext>
            </p:extLst>
          </p:nvPr>
        </p:nvGraphicFramePr>
        <p:xfrm>
          <a:off x="914400" y="1905000"/>
          <a:ext cx="7315200" cy="423484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80160"/>
                <a:gridCol w="6035040"/>
              </a:tblGrid>
              <a:tr h="501043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Step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Description</a:t>
                      </a:r>
                      <a:endParaRPr lang="en-US" dirty="0"/>
                    </a:p>
                  </a:txBody>
                  <a:tcPr/>
                </a:tc>
              </a:tr>
              <a:tr h="501043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Generate a</a:t>
                      </a:r>
                      <a:r>
                        <a:rPr lang="en-US" baseline="0" dirty="0" smtClean="0"/>
                        <a:t> white noise time history</a:t>
                      </a:r>
                      <a:endParaRPr lang="en-US" dirty="0"/>
                    </a:p>
                  </a:txBody>
                  <a:tcPr/>
                </a:tc>
              </a:tr>
              <a:tr h="501043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Take</a:t>
                      </a:r>
                      <a:r>
                        <a:rPr lang="en-US" baseline="0" dirty="0" smtClean="0"/>
                        <a:t> the FFT</a:t>
                      </a:r>
                      <a:endParaRPr lang="en-US" dirty="0"/>
                    </a:p>
                  </a:txBody>
                  <a:tcPr/>
                </a:tc>
              </a:tr>
              <a:tr h="501043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Scale the FFT amplitude per the PSD for</a:t>
                      </a:r>
                      <a:r>
                        <a:rPr lang="en-US" baseline="0" dirty="0" smtClean="0"/>
                        <a:t> each frequency</a:t>
                      </a:r>
                      <a:endParaRPr lang="en-US" dirty="0"/>
                    </a:p>
                  </a:txBody>
                  <a:tcPr/>
                </a:tc>
              </a:tr>
              <a:tr h="501043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The time history is the inverse</a:t>
                      </a:r>
                      <a:r>
                        <a:rPr lang="en-US" baseline="0" dirty="0" smtClean="0"/>
                        <a:t> FFT</a:t>
                      </a:r>
                      <a:endParaRPr lang="en-US" dirty="0"/>
                    </a:p>
                  </a:txBody>
                  <a:tcPr/>
                </a:tc>
              </a:tr>
              <a:tr h="864814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Scale</a:t>
                      </a:r>
                      <a:r>
                        <a:rPr lang="en-US" baseline="0" dirty="0" smtClean="0"/>
                        <a:t> the time history so that its GRMS value matches the specification’s overall GRMS value</a:t>
                      </a:r>
                      <a:endParaRPr lang="en-US" dirty="0"/>
                    </a:p>
                  </a:txBody>
                  <a:tcPr/>
                </a:tc>
              </a:tr>
              <a:tr h="864814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Take a PSD of the synthesized</a:t>
                      </a:r>
                      <a:r>
                        <a:rPr lang="en-US" baseline="0" dirty="0" smtClean="0"/>
                        <a:t> time history to verify that it matches the PSD specification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7" name="copy.wav">
            <a:hlinkClick r:id="" action="ppaction://media"/>
          </p:cNvPr>
          <p:cNvPicPr>
            <a:picLocks noRot="1" noChangeAspect="1"/>
          </p:cNvPicPr>
          <p:nvPr>
            <a:wavAudioFile r:embed="rId3" name="copy.wav"/>
          </p:nvPr>
        </p:nvPicPr>
        <p:blipFill>
          <a:blip r:embed="rId6" cstate="print"/>
          <a:stretch>
            <a:fillRect/>
          </a:stretch>
        </p:blipFill>
        <p:spPr>
          <a:xfrm>
            <a:off x="9829800" y="38862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="" xmlns:p14="http://schemas.microsoft.com/office/powerpoint/2010/main" val="217625140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503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78971" y="1002268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NAVMAT   P-9492</a:t>
            </a:r>
            <a:endParaRPr lang="en-US" b="1" dirty="0">
              <a:solidFill>
                <a:schemeClr val="tx1">
                  <a:lumMod val="90000"/>
                  <a:lumOff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custDataLst>
              <p:tags r:id="rId2"/>
            </p:custDataLst>
            <p:extLst>
              <p:ext uri="{D42A27DB-BD31-4B8C-83A1-F6EECF244321}">
                <p14:modId xmlns="" xmlns:p14="http://schemas.microsoft.com/office/powerpoint/2010/main" val="3558534694"/>
              </p:ext>
            </p:extLst>
          </p:nvPr>
        </p:nvGraphicFramePr>
        <p:xfrm>
          <a:off x="6172200" y="3048000"/>
          <a:ext cx="2362200" cy="1828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81100"/>
                <a:gridCol w="1181100"/>
              </a:tblGrid>
              <a:tr h="137160"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/>
                        <a:t>Frequency (Hz)</a:t>
                      </a:r>
                      <a:endParaRPr lang="en-US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/>
                        <a:t> Accel </a:t>
                      </a:r>
                      <a:r>
                        <a:rPr lang="en-US" sz="1500" baseline="0" dirty="0" smtClean="0"/>
                        <a:t> </a:t>
                      </a:r>
                      <a:r>
                        <a:rPr lang="en-US" sz="1500" dirty="0" smtClean="0"/>
                        <a:t>(G^2/Hz)</a:t>
                      </a:r>
                      <a:endParaRPr lang="en-US" sz="1500" dirty="0"/>
                    </a:p>
                  </a:txBody>
                  <a:tcPr/>
                </a:tc>
              </a:tr>
              <a:tr h="305637"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/>
                        <a:t>20</a:t>
                      </a:r>
                      <a:endParaRPr lang="en-US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/>
                        <a:t>0.01</a:t>
                      </a:r>
                      <a:endParaRPr lang="en-US" sz="1500" dirty="0"/>
                    </a:p>
                  </a:txBody>
                  <a:tcPr/>
                </a:tc>
              </a:tr>
              <a:tr h="305637"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/>
                        <a:t>80</a:t>
                      </a:r>
                      <a:endParaRPr lang="en-US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/>
                        <a:t>0.04</a:t>
                      </a:r>
                      <a:endParaRPr lang="en-US" sz="1500" dirty="0"/>
                    </a:p>
                  </a:txBody>
                  <a:tcPr/>
                </a:tc>
              </a:tr>
              <a:tr h="305637"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/>
                        <a:t>350</a:t>
                      </a:r>
                      <a:endParaRPr lang="en-US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/>
                        <a:t>0.04</a:t>
                      </a:r>
                      <a:endParaRPr lang="en-US" sz="1500" dirty="0"/>
                    </a:p>
                  </a:txBody>
                  <a:tcPr/>
                </a:tc>
              </a:tr>
              <a:tr h="301451"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/>
                        <a:t>2000</a:t>
                      </a:r>
                      <a:endParaRPr lang="en-US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/>
                        <a:t>0.007</a:t>
                      </a:r>
                      <a:endParaRPr lang="en-US" sz="15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1730375"/>
            <a:ext cx="5027613" cy="3832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371600" y="1676400"/>
            <a:ext cx="4800601" cy="3231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500" dirty="0" smtClean="0"/>
              <a:t>PSD   Overall Level = 6.06 GRMS</a:t>
            </a:r>
            <a:endParaRPr lang="en-US" sz="1500" dirty="0"/>
          </a:p>
        </p:txBody>
      </p:sp>
      <p:sp>
        <p:nvSpPr>
          <p:cNvPr id="7" name="TextBox 6"/>
          <p:cNvSpPr txBox="1"/>
          <p:nvPr/>
        </p:nvSpPr>
        <p:spPr>
          <a:xfrm>
            <a:off x="3048000" y="5315635"/>
            <a:ext cx="1813491" cy="3231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500" dirty="0" smtClean="0"/>
              <a:t>Frequency (Hz)</a:t>
            </a:r>
            <a:endParaRPr lang="en-US" sz="1500" dirty="0"/>
          </a:p>
        </p:txBody>
      </p:sp>
      <p:sp>
        <p:nvSpPr>
          <p:cNvPr id="8" name="TextBox 7"/>
          <p:cNvSpPr txBox="1"/>
          <p:nvPr/>
        </p:nvSpPr>
        <p:spPr>
          <a:xfrm>
            <a:off x="457200" y="3068360"/>
            <a:ext cx="914399" cy="104644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/>
              <a:t>Accel </a:t>
            </a:r>
          </a:p>
          <a:p>
            <a:pPr algn="ctr"/>
            <a:r>
              <a:rPr lang="en-US" sz="1400" dirty="0" smtClean="0"/>
              <a:t>(G^2/Hz)</a:t>
            </a:r>
          </a:p>
          <a:p>
            <a:pPr algn="ctr"/>
            <a:endParaRPr lang="en-US" sz="1600" dirty="0"/>
          </a:p>
          <a:p>
            <a:pPr algn="ctr"/>
            <a:endParaRPr lang="en-US" sz="1600" dirty="0"/>
          </a:p>
        </p:txBody>
      </p:sp>
      <p:pic>
        <p:nvPicPr>
          <p:cNvPr id="9" name="copy.wav">
            <a:hlinkClick r:id="" action="ppaction://media"/>
          </p:cNvPr>
          <p:cNvPicPr>
            <a:picLocks noRot="1" noChangeAspect="1"/>
          </p:cNvPicPr>
          <p:nvPr>
            <a:wavAudioFile r:embed="rId3" name="copy.wav"/>
          </p:nvPr>
        </p:nvPicPr>
        <p:blipFill>
          <a:blip r:embed="rId7" cstate="print"/>
          <a:stretch>
            <a:fillRect/>
          </a:stretch>
        </p:blipFill>
        <p:spPr>
          <a:xfrm>
            <a:off x="9677400" y="39624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="" xmlns:p14="http://schemas.microsoft.com/office/powerpoint/2010/main" val="2203037423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3547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200" y="971490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err="1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psd_syn.m</a:t>
            </a:r>
            <a:endParaRPr lang="en-US" sz="2000" b="1" dirty="0">
              <a:solidFill>
                <a:schemeClr val="tx1">
                  <a:lumMod val="90000"/>
                  <a:lumOff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62000" y="1523999"/>
            <a:ext cx="71628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rgbClr val="006699"/>
              </a:buClr>
            </a:pPr>
            <a:r>
              <a:rPr lang="en-US" sz="1600" b="1" dirty="0">
                <a:latin typeface="Courier New" pitchFamily="49" charset="0"/>
                <a:cs typeface="Courier New" pitchFamily="49" charset="0"/>
              </a:rPr>
              <a:t>&gt;&gt; </a:t>
            </a:r>
            <a:r>
              <a:rPr lang="en-US" sz="1600" b="1" dirty="0" err="1">
                <a:latin typeface="Courier New" pitchFamily="49" charset="0"/>
                <a:cs typeface="Courier New" pitchFamily="49" charset="0"/>
              </a:rPr>
              <a:t>psd_syn</a:t>
            </a:r>
            <a:endParaRPr lang="en-US" sz="1600" b="1" dirty="0">
              <a:latin typeface="Courier New" pitchFamily="49" charset="0"/>
              <a:cs typeface="Courier New" pitchFamily="49" charset="0"/>
            </a:endParaRPr>
          </a:p>
          <a:p>
            <a:pPr marL="285750" indent="-285750">
              <a:buClr>
                <a:srgbClr val="006699"/>
              </a:buClr>
            </a:pPr>
            <a:r>
              <a:rPr lang="en-US" sz="1600" b="1" dirty="0">
                <a:latin typeface="Courier New" pitchFamily="49" charset="0"/>
                <a:cs typeface="Courier New" pitchFamily="49" charset="0"/>
              </a:rPr>
              <a:t> </a:t>
            </a:r>
          </a:p>
          <a:p>
            <a:pPr marL="285750" indent="-285750">
              <a:buClr>
                <a:srgbClr val="006699"/>
              </a:buClr>
            </a:pPr>
            <a:r>
              <a:rPr lang="en-US" sz="16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1600" b="1" dirty="0" err="1">
                <a:latin typeface="Courier New" pitchFamily="49" charset="0"/>
                <a:cs typeface="Courier New" pitchFamily="49" charset="0"/>
              </a:rPr>
              <a:t>psd_syn.m</a:t>
            </a:r>
            <a:r>
              <a:rPr lang="en-US" sz="1600" b="1" dirty="0">
                <a:latin typeface="Courier New" pitchFamily="49" charset="0"/>
                <a:cs typeface="Courier New" pitchFamily="49" charset="0"/>
              </a:rPr>
              <a:t>  version 2.5    January 25, 2011 </a:t>
            </a:r>
          </a:p>
          <a:p>
            <a:pPr marL="285750" indent="-285750">
              <a:buClr>
                <a:srgbClr val="006699"/>
              </a:buClr>
            </a:pPr>
            <a:r>
              <a:rPr lang="en-US" sz="1600" b="1" dirty="0">
                <a:latin typeface="Courier New" pitchFamily="49" charset="0"/>
                <a:cs typeface="Courier New" pitchFamily="49" charset="0"/>
              </a:rPr>
              <a:t> By Tom Irvine   Email:  tomirvine@aol.com </a:t>
            </a:r>
          </a:p>
          <a:p>
            <a:pPr marL="285750" indent="-285750">
              <a:buClr>
                <a:srgbClr val="006699"/>
              </a:buClr>
            </a:pPr>
            <a:r>
              <a:rPr lang="en-US" sz="1600" b="1" dirty="0">
                <a:latin typeface="Courier New" pitchFamily="49" charset="0"/>
                <a:cs typeface="Courier New" pitchFamily="49" charset="0"/>
              </a:rPr>
              <a:t> </a:t>
            </a:r>
          </a:p>
          <a:p>
            <a:pPr marL="285750" indent="-285750">
              <a:buClr>
                <a:srgbClr val="006699"/>
              </a:buClr>
            </a:pPr>
            <a:r>
              <a:rPr lang="en-US" sz="1600" b="1" dirty="0">
                <a:latin typeface="Courier New" pitchFamily="49" charset="0"/>
                <a:cs typeface="Courier New" pitchFamily="49" charset="0"/>
              </a:rPr>
              <a:t> This program synthesizes a time history to satisfy a PSD </a:t>
            </a:r>
          </a:p>
          <a:p>
            <a:pPr marL="285750" indent="-285750">
              <a:buClr>
                <a:srgbClr val="006699"/>
              </a:buClr>
            </a:pPr>
            <a:r>
              <a:rPr lang="en-US" sz="1600" b="1" dirty="0">
                <a:latin typeface="Courier New" pitchFamily="49" charset="0"/>
                <a:cs typeface="Courier New" pitchFamily="49" charset="0"/>
              </a:rPr>
              <a:t> </a:t>
            </a:r>
          </a:p>
          <a:p>
            <a:pPr marL="285750" indent="-285750">
              <a:buClr>
                <a:srgbClr val="006699"/>
              </a:buClr>
            </a:pPr>
            <a:r>
              <a:rPr lang="en-US" sz="1600" b="1" dirty="0">
                <a:latin typeface="Courier New" pitchFamily="49" charset="0"/>
                <a:cs typeface="Courier New" pitchFamily="49" charset="0"/>
              </a:rPr>
              <a:t> The PSD specification must be in a two-column matrix format: </a:t>
            </a:r>
          </a:p>
          <a:p>
            <a:pPr marL="285750" indent="-285750">
              <a:buClr>
                <a:srgbClr val="006699"/>
              </a:buClr>
            </a:pPr>
            <a:r>
              <a:rPr lang="en-US" sz="16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1600" b="1" dirty="0" err="1">
                <a:latin typeface="Courier New" pitchFamily="49" charset="0"/>
                <a:cs typeface="Courier New" pitchFamily="49" charset="0"/>
              </a:rPr>
              <a:t>Freq</a:t>
            </a:r>
            <a:r>
              <a:rPr lang="en-US" sz="1600" b="1" dirty="0">
                <a:latin typeface="Courier New" pitchFamily="49" charset="0"/>
                <a:cs typeface="Courier New" pitchFamily="49" charset="0"/>
              </a:rPr>
              <a:t>(Hz) &amp; Accel(G^2/Hz) </a:t>
            </a:r>
          </a:p>
          <a:p>
            <a:pPr marL="285750" indent="-285750">
              <a:buClr>
                <a:srgbClr val="006699"/>
              </a:buClr>
            </a:pPr>
            <a:r>
              <a:rPr lang="en-US" sz="1600" b="1" dirty="0">
                <a:latin typeface="Courier New" pitchFamily="49" charset="0"/>
                <a:cs typeface="Courier New" pitchFamily="49" charset="0"/>
              </a:rPr>
              <a:t> </a:t>
            </a:r>
          </a:p>
          <a:p>
            <a:pPr marL="285750" indent="-285750">
              <a:buClr>
                <a:srgbClr val="006699"/>
              </a:buClr>
            </a:pPr>
            <a:r>
              <a:rPr lang="en-US" sz="1600" b="1" dirty="0">
                <a:latin typeface="Courier New" pitchFamily="49" charset="0"/>
                <a:cs typeface="Courier New" pitchFamily="49" charset="0"/>
              </a:rPr>
              <a:t> Select file input method </a:t>
            </a:r>
          </a:p>
          <a:p>
            <a:pPr marL="285750" indent="-285750">
              <a:buClr>
                <a:srgbClr val="006699"/>
              </a:buClr>
            </a:pPr>
            <a:r>
              <a:rPr lang="en-US" sz="1600" b="1" dirty="0">
                <a:latin typeface="Courier New" pitchFamily="49" charset="0"/>
                <a:cs typeface="Courier New" pitchFamily="49" charset="0"/>
              </a:rPr>
              <a:t>   1=external ASCII file </a:t>
            </a:r>
          </a:p>
          <a:p>
            <a:pPr marL="285750" indent="-285750">
              <a:buClr>
                <a:srgbClr val="006699"/>
              </a:buClr>
            </a:pPr>
            <a:r>
              <a:rPr lang="en-US" sz="1600" b="1" dirty="0">
                <a:latin typeface="Courier New" pitchFamily="49" charset="0"/>
                <a:cs typeface="Courier New" pitchFamily="49" charset="0"/>
              </a:rPr>
              <a:t>   2=file preloaded into </a:t>
            </a:r>
            <a:r>
              <a:rPr lang="en-US" sz="1600" b="1" dirty="0" err="1">
                <a:latin typeface="Courier New" pitchFamily="49" charset="0"/>
                <a:cs typeface="Courier New" pitchFamily="49" charset="0"/>
              </a:rPr>
              <a:t>Matlab</a:t>
            </a:r>
            <a:r>
              <a:rPr lang="en-US" sz="1600" b="1" dirty="0">
                <a:latin typeface="Courier New" pitchFamily="49" charset="0"/>
                <a:cs typeface="Courier New" pitchFamily="49" charset="0"/>
              </a:rPr>
              <a:t> </a:t>
            </a:r>
          </a:p>
          <a:p>
            <a:pPr marL="285750" indent="-285750">
              <a:buClr>
                <a:srgbClr val="006699"/>
              </a:buClr>
            </a:pPr>
            <a:r>
              <a:rPr lang="en-US" sz="1600" b="1" dirty="0">
                <a:latin typeface="Courier New" pitchFamily="49" charset="0"/>
                <a:cs typeface="Courier New" pitchFamily="49" charset="0"/>
              </a:rPr>
              <a:t>   3=Excel file </a:t>
            </a:r>
          </a:p>
          <a:p>
            <a:pPr marL="285750" indent="-285750">
              <a:buClr>
                <a:srgbClr val="006699"/>
              </a:buClr>
            </a:pPr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1</a:t>
            </a:r>
          </a:p>
          <a:p>
            <a:pPr marL="285750" indent="-285750">
              <a:buClr>
                <a:srgbClr val="006699"/>
              </a:buClr>
            </a:pPr>
            <a:endParaRPr lang="en-US" sz="1600" b="1" dirty="0">
              <a:latin typeface="Courier New" pitchFamily="49" charset="0"/>
              <a:cs typeface="Courier New" pitchFamily="49" charset="0"/>
            </a:endParaRPr>
          </a:p>
          <a:p>
            <a:pPr marL="285750" indent="-285750">
              <a:buClr>
                <a:srgbClr val="006699"/>
              </a:buClr>
            </a:pPr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               Filename: </a:t>
            </a:r>
            <a:r>
              <a:rPr lang="en-US" sz="1600" b="1" dirty="0" err="1" smtClean="0">
                <a:latin typeface="Courier New" pitchFamily="49" charset="0"/>
                <a:cs typeface="Courier New" pitchFamily="49" charset="0"/>
              </a:rPr>
              <a:t>navmat_spec.psd</a:t>
            </a:r>
            <a:endParaRPr lang="en-US" sz="1600" b="1" dirty="0" smtClean="0">
              <a:latin typeface="Courier New" pitchFamily="49" charset="0"/>
              <a:cs typeface="Courier New" pitchFamily="49" charset="0"/>
            </a:endParaRPr>
          </a:p>
        </p:txBody>
      </p:sp>
      <p:pic>
        <p:nvPicPr>
          <p:cNvPr id="7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5" cstate="print"/>
          <a:stretch>
            <a:fillRect/>
          </a:stretch>
        </p:blipFill>
        <p:spPr>
          <a:xfrm>
            <a:off x="9677400" y="38862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="" xmlns:p14="http://schemas.microsoft.com/office/powerpoint/2010/main" val="2203037423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059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1099272"/>
            <a:ext cx="7761287" cy="5295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3886200" y="6138446"/>
            <a:ext cx="1813491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/>
              <a:t>Frequency (Hz)</a:t>
            </a:r>
            <a:endParaRPr lang="en-US" sz="1600" dirty="0"/>
          </a:p>
        </p:txBody>
      </p:sp>
      <p:sp>
        <p:nvSpPr>
          <p:cNvPr id="8" name="TextBox 7"/>
          <p:cNvSpPr txBox="1"/>
          <p:nvPr/>
        </p:nvSpPr>
        <p:spPr>
          <a:xfrm>
            <a:off x="457200" y="3208613"/>
            <a:ext cx="914399" cy="104644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/>
              <a:t>Accel </a:t>
            </a:r>
          </a:p>
          <a:p>
            <a:pPr algn="ctr"/>
            <a:r>
              <a:rPr lang="en-US" sz="1400" dirty="0" smtClean="0"/>
              <a:t>(G^2/Hz)</a:t>
            </a:r>
          </a:p>
          <a:p>
            <a:pPr algn="ctr"/>
            <a:endParaRPr lang="en-US" sz="1600" dirty="0"/>
          </a:p>
          <a:p>
            <a:pPr algn="ctr"/>
            <a:endParaRPr lang="en-US" sz="1600" dirty="0"/>
          </a:p>
        </p:txBody>
      </p:sp>
      <p:sp>
        <p:nvSpPr>
          <p:cNvPr id="9" name="TextBox 8"/>
          <p:cNvSpPr txBox="1"/>
          <p:nvPr/>
        </p:nvSpPr>
        <p:spPr>
          <a:xfrm>
            <a:off x="2547142" y="1029394"/>
            <a:ext cx="4800601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/>
              <a:t>Input PSD   Overall Level = 6.06 GRMS</a:t>
            </a:r>
            <a:endParaRPr lang="en-US" sz="1600" dirty="0"/>
          </a:p>
        </p:txBody>
      </p:sp>
      <p:pic>
        <p:nvPicPr>
          <p:cNvPr id="12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6" cstate="print"/>
          <a:stretch>
            <a:fillRect/>
          </a:stretch>
        </p:blipFill>
        <p:spPr>
          <a:xfrm>
            <a:off x="9906000" y="3810000"/>
            <a:ext cx="381000" cy="381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="" xmlns:p14="http://schemas.microsoft.com/office/powerpoint/2010/main" val="2203037423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282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762000" y="1313544"/>
            <a:ext cx="7162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rgbClr val="006699"/>
              </a:buClr>
            </a:pP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</p:txBody>
      </p:sp>
      <p:sp>
        <p:nvSpPr>
          <p:cNvPr id="2" name="Rectangle 1"/>
          <p:cNvSpPr/>
          <p:nvPr/>
        </p:nvSpPr>
        <p:spPr>
          <a:xfrm>
            <a:off x="1077686" y="990600"/>
            <a:ext cx="6858000" cy="50475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b="1" dirty="0">
                <a:latin typeface="Courier New" pitchFamily="49" charset="0"/>
                <a:cs typeface="Courier New" pitchFamily="49" charset="0"/>
              </a:rPr>
              <a:t>Enter the duration (sec) 60</a:t>
            </a:r>
          </a:p>
          <a:p>
            <a:endParaRPr lang="en-US" sz="1600" b="1" dirty="0">
              <a:latin typeface="Courier New" pitchFamily="49" charset="0"/>
              <a:cs typeface="Courier New" pitchFamily="49" charset="0"/>
            </a:endParaRPr>
          </a:p>
          <a:p>
            <a:r>
              <a:rPr lang="en-US" sz="1600" b="1" dirty="0">
                <a:latin typeface="Courier New" pitchFamily="49" charset="0"/>
                <a:cs typeface="Courier New" pitchFamily="49" charset="0"/>
              </a:rPr>
              <a:t>  Input PSD overall level =  6.06 </a:t>
            </a:r>
          </a:p>
          <a:p>
            <a:endParaRPr lang="en-US" sz="1600" b="1" dirty="0">
              <a:latin typeface="Courier New" pitchFamily="49" charset="0"/>
              <a:cs typeface="Courier New" pitchFamily="49" charset="0"/>
            </a:endParaRPr>
          </a:p>
          <a:p>
            <a:r>
              <a:rPr lang="en-US" sz="1600" b="1" dirty="0">
                <a:latin typeface="Courier New" pitchFamily="49" charset="0"/>
                <a:cs typeface="Courier New" pitchFamily="49" charset="0"/>
              </a:rPr>
              <a:t> samples = 1.2e+006</a:t>
            </a:r>
          </a:p>
          <a:p>
            <a:r>
              <a:rPr lang="en-US" sz="1600" b="1" dirty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600" b="1" dirty="0">
                <a:latin typeface="Courier New" pitchFamily="49" charset="0"/>
                <a:cs typeface="Courier New" pitchFamily="49" charset="0"/>
              </a:rPr>
              <a:t> Initialize probability table </a:t>
            </a:r>
          </a:p>
          <a:p>
            <a:r>
              <a:rPr lang="en-US" sz="1600" b="1" dirty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600" b="1" dirty="0">
                <a:latin typeface="Courier New" pitchFamily="49" charset="0"/>
                <a:cs typeface="Courier New" pitchFamily="49" charset="0"/>
              </a:rPr>
              <a:t> Calculating time history points </a:t>
            </a:r>
          </a:p>
          <a:p>
            <a:r>
              <a:rPr lang="en-US" sz="1600" b="1" dirty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600" b="1" dirty="0">
                <a:latin typeface="Courier New" pitchFamily="49" charset="0"/>
                <a:cs typeface="Courier New" pitchFamily="49" charset="0"/>
              </a:rPr>
              <a:t> Apply polarity </a:t>
            </a:r>
          </a:p>
          <a:p>
            <a:r>
              <a:rPr lang="en-US" sz="1600" b="1" dirty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600" b="1" dirty="0">
                <a:latin typeface="Courier New" pitchFamily="49" charset="0"/>
                <a:cs typeface="Courier New" pitchFamily="49" charset="0"/>
              </a:rPr>
              <a:t> Scale for standard deviation </a:t>
            </a:r>
          </a:p>
          <a:p>
            <a:endParaRPr lang="en-US" sz="1600" b="1" dirty="0">
              <a:latin typeface="Courier New" pitchFamily="49" charset="0"/>
              <a:cs typeface="Courier New" pitchFamily="49" charset="0"/>
            </a:endParaRPr>
          </a:p>
          <a:p>
            <a:r>
              <a:rPr lang="en-US" sz="1600" b="1" dirty="0">
                <a:latin typeface="Courier New" pitchFamily="49" charset="0"/>
                <a:cs typeface="Courier New" pitchFamily="49" charset="0"/>
              </a:rPr>
              <a:t> Calculating FFT </a:t>
            </a:r>
          </a:p>
          <a:p>
            <a:endParaRPr lang="en-US" sz="1600" b="1" dirty="0">
              <a:latin typeface="Courier New" pitchFamily="49" charset="0"/>
              <a:cs typeface="Courier New" pitchFamily="49" charset="0"/>
            </a:endParaRPr>
          </a:p>
          <a:p>
            <a:r>
              <a:rPr lang="en-US" sz="16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1600" b="1" dirty="0" err="1">
                <a:latin typeface="Courier New" pitchFamily="49" charset="0"/>
                <a:cs typeface="Courier New" pitchFamily="49" charset="0"/>
              </a:rPr>
              <a:t>df</a:t>
            </a:r>
            <a:r>
              <a:rPr lang="en-US" sz="1600" b="1" dirty="0">
                <a:latin typeface="Courier New" pitchFamily="49" charset="0"/>
                <a:cs typeface="Courier New" pitchFamily="49" charset="0"/>
              </a:rPr>
              <a:t> = 0.305176 </a:t>
            </a:r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Hz Interpolating </a:t>
            </a:r>
            <a:r>
              <a:rPr lang="en-US" sz="1600" b="1" dirty="0">
                <a:latin typeface="Courier New" pitchFamily="49" charset="0"/>
                <a:cs typeface="Courier New" pitchFamily="49" charset="0"/>
              </a:rPr>
              <a:t>specification </a:t>
            </a:r>
          </a:p>
          <a:p>
            <a:endParaRPr lang="en-US" sz="1600" b="1" dirty="0">
              <a:latin typeface="Courier New" pitchFamily="49" charset="0"/>
              <a:cs typeface="Courier New" pitchFamily="49" charset="0"/>
            </a:endParaRPr>
          </a:p>
          <a:p>
            <a:r>
              <a:rPr lang="en-US" sz="1600" b="1" dirty="0">
                <a:latin typeface="Courier New" pitchFamily="49" charset="0"/>
                <a:cs typeface="Courier New" pitchFamily="49" charset="0"/>
              </a:rPr>
              <a:t> scale time history </a:t>
            </a:r>
          </a:p>
          <a:p>
            <a:endParaRPr lang="en-US" dirty="0"/>
          </a:p>
        </p:txBody>
      </p:sp>
      <p:pic>
        <p:nvPicPr>
          <p:cNvPr id="8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5" cstate="print"/>
          <a:stretch>
            <a:fillRect/>
          </a:stretch>
        </p:blipFill>
        <p:spPr>
          <a:xfrm>
            <a:off x="9601200" y="38100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="" xmlns:p14="http://schemas.microsoft.com/office/powerpoint/2010/main" val="3382509371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6233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762000" y="1313544"/>
            <a:ext cx="7162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rgbClr val="006699"/>
              </a:buClr>
            </a:pP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</p:txBody>
      </p:sp>
      <p:sp>
        <p:nvSpPr>
          <p:cNvPr id="2" name="Rectangle 1"/>
          <p:cNvSpPr/>
          <p:nvPr/>
        </p:nvSpPr>
        <p:spPr>
          <a:xfrm>
            <a:off x="765630" y="1347549"/>
            <a:ext cx="7162799" cy="40626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 </a:t>
            </a:r>
            <a:r>
              <a:rPr lang="en-US" sz="1600" b="1" dirty="0">
                <a:latin typeface="Courier New" pitchFamily="49" charset="0"/>
                <a:cs typeface="Courier New" pitchFamily="49" charset="0"/>
              </a:rPr>
              <a:t>number of points = </a:t>
            </a:r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1200000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</a:t>
            </a:r>
            <a:endParaRPr lang="en-US" sz="1600" b="1" dirty="0">
              <a:latin typeface="Courier New" pitchFamily="49" charset="0"/>
              <a:cs typeface="Courier New" pitchFamily="49" charset="0"/>
            </a:endParaRPr>
          </a:p>
          <a:p>
            <a:r>
              <a:rPr lang="en-US" sz="1600" b="1" dirty="0">
                <a:latin typeface="Courier New" pitchFamily="49" charset="0"/>
                <a:cs typeface="Courier New" pitchFamily="49" charset="0"/>
              </a:rPr>
              <a:t> mean = -0.0003023    std =    6.058    </a:t>
            </a:r>
            <a:r>
              <a:rPr lang="en-US" sz="1600" b="1" dirty="0" err="1">
                <a:latin typeface="Courier New" pitchFamily="49" charset="0"/>
                <a:cs typeface="Courier New" pitchFamily="49" charset="0"/>
              </a:rPr>
              <a:t>rms</a:t>
            </a:r>
            <a:r>
              <a:rPr lang="en-US" sz="1600" b="1" dirty="0">
                <a:latin typeface="Courier New" pitchFamily="49" charset="0"/>
                <a:cs typeface="Courier New" pitchFamily="49" charset="0"/>
              </a:rPr>
              <a:t> =    6.058 </a:t>
            </a:r>
          </a:p>
          <a:p>
            <a:endParaRPr lang="en-US" sz="1600" b="1" dirty="0">
              <a:latin typeface="Courier New" pitchFamily="49" charset="0"/>
              <a:cs typeface="Courier New" pitchFamily="49" charset="0"/>
            </a:endParaRPr>
          </a:p>
          <a:p>
            <a:r>
              <a:rPr lang="en-US" sz="1600" b="1" dirty="0">
                <a:latin typeface="Courier New" pitchFamily="49" charset="0"/>
                <a:cs typeface="Courier New" pitchFamily="49" charset="0"/>
              </a:rPr>
              <a:t> max  =     30.81  </a:t>
            </a:r>
          </a:p>
          <a:p>
            <a:r>
              <a:rPr lang="en-US" sz="1600" b="1" dirty="0">
                <a:latin typeface="Courier New" pitchFamily="49" charset="0"/>
                <a:cs typeface="Courier New" pitchFamily="49" charset="0"/>
              </a:rPr>
              <a:t> min  =    -27.75  </a:t>
            </a:r>
          </a:p>
          <a:p>
            <a:endParaRPr lang="en-US" sz="1600" b="1" dirty="0">
              <a:latin typeface="Courier New" pitchFamily="49" charset="0"/>
              <a:cs typeface="Courier New" pitchFamily="49" charset="0"/>
            </a:endParaRPr>
          </a:p>
          <a:p>
            <a:r>
              <a:rPr lang="en-US" sz="1600" b="1" dirty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600" b="1" dirty="0">
                <a:latin typeface="Courier New" pitchFamily="49" charset="0"/>
                <a:cs typeface="Courier New" pitchFamily="49" charset="0"/>
              </a:rPr>
              <a:t> Select output options </a:t>
            </a:r>
          </a:p>
          <a:p>
            <a:r>
              <a:rPr lang="en-US" sz="1600" b="1" dirty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600" b="1" dirty="0">
                <a:latin typeface="Courier New" pitchFamily="49" charset="0"/>
                <a:cs typeface="Courier New" pitchFamily="49" charset="0"/>
              </a:rPr>
              <a:t> Output time history file to ASCII text? </a:t>
            </a:r>
          </a:p>
          <a:p>
            <a:r>
              <a:rPr lang="en-US" sz="1600" b="1" dirty="0">
                <a:latin typeface="Courier New" pitchFamily="49" charset="0"/>
                <a:cs typeface="Courier New" pitchFamily="49" charset="0"/>
              </a:rPr>
              <a:t> 1=yes  2=no  </a:t>
            </a:r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1</a:t>
            </a:r>
          </a:p>
          <a:p>
            <a:endParaRPr lang="en-US" sz="1600" b="1" dirty="0">
              <a:latin typeface="Courier New" pitchFamily="49" charset="0"/>
              <a:cs typeface="Courier New" pitchFamily="49" charset="0"/>
            </a:endParaRPr>
          </a:p>
          <a:p>
            <a:r>
              <a:rPr lang="en-US" sz="1600" b="1" dirty="0">
                <a:latin typeface="Courier New" pitchFamily="49" charset="0"/>
                <a:cs typeface="Courier New" pitchFamily="49" charset="0"/>
              </a:rPr>
              <a:t>Plot time history in </a:t>
            </a:r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1600" b="1" dirty="0" err="1" smtClean="0">
                <a:latin typeface="Courier New" pitchFamily="49" charset="0"/>
                <a:cs typeface="Courier New" pitchFamily="49" charset="0"/>
              </a:rPr>
              <a:t>Matlab</a:t>
            </a:r>
            <a:r>
              <a:rPr lang="en-US" sz="1600" b="1" dirty="0">
                <a:latin typeface="Courier New" pitchFamily="49" charset="0"/>
                <a:cs typeface="Courier New" pitchFamily="49" charset="0"/>
              </a:rPr>
              <a:t>? </a:t>
            </a:r>
          </a:p>
          <a:p>
            <a:r>
              <a:rPr lang="en-US" sz="1600" b="1" dirty="0">
                <a:latin typeface="Courier New" pitchFamily="49" charset="0"/>
                <a:cs typeface="Courier New" pitchFamily="49" charset="0"/>
              </a:rPr>
              <a:t> 1=yes  2=no  1</a:t>
            </a:r>
          </a:p>
          <a:p>
            <a:r>
              <a:rPr lang="en-US" sz="1600" b="1" dirty="0">
                <a:latin typeface="Courier New" pitchFamily="49" charset="0"/>
                <a:cs typeface="Courier New" pitchFamily="49" charset="0"/>
              </a:rPr>
              <a:t> </a:t>
            </a:r>
          </a:p>
        </p:txBody>
      </p:sp>
      <p:pic>
        <p:nvPicPr>
          <p:cNvPr id="5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5" cstate="print"/>
          <a:stretch>
            <a:fillRect/>
          </a:stretch>
        </p:blipFill>
        <p:spPr>
          <a:xfrm>
            <a:off x="9601200" y="3810000"/>
            <a:ext cx="381000" cy="381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="" xmlns:p14="http://schemas.microsoft.com/office/powerpoint/2010/main" val="3382509371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396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7437" y="1143000"/>
            <a:ext cx="7444563" cy="52544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2561771" y="1033046"/>
            <a:ext cx="4572000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/>
              <a:t>Synthesized Time History   std dev = 6.06 G</a:t>
            </a:r>
            <a:endParaRPr lang="en-US" sz="1600" dirty="0"/>
          </a:p>
        </p:txBody>
      </p:sp>
      <p:sp>
        <p:nvSpPr>
          <p:cNvPr id="16" name="TextBox 15"/>
          <p:cNvSpPr txBox="1"/>
          <p:nvPr/>
        </p:nvSpPr>
        <p:spPr>
          <a:xfrm>
            <a:off x="2576286" y="6172200"/>
            <a:ext cx="4572000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/>
              <a:t>Time (sec)</a:t>
            </a:r>
            <a:endParaRPr lang="en-US" sz="1600" dirty="0"/>
          </a:p>
        </p:txBody>
      </p:sp>
      <p:sp>
        <p:nvSpPr>
          <p:cNvPr id="17" name="TextBox 16"/>
          <p:cNvSpPr txBox="1"/>
          <p:nvPr/>
        </p:nvSpPr>
        <p:spPr>
          <a:xfrm>
            <a:off x="624114" y="3418582"/>
            <a:ext cx="671286" cy="107721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/>
              <a:t>Accel</a:t>
            </a:r>
          </a:p>
          <a:p>
            <a:pPr algn="ctr"/>
            <a:r>
              <a:rPr lang="en-US" sz="1600" dirty="0" smtClean="0"/>
              <a:t> (G)</a:t>
            </a:r>
          </a:p>
          <a:p>
            <a:pPr algn="ctr"/>
            <a:endParaRPr lang="en-US" sz="1600" dirty="0"/>
          </a:p>
          <a:p>
            <a:pPr algn="ctr"/>
            <a:endParaRPr lang="en-US" sz="1600" dirty="0"/>
          </a:p>
        </p:txBody>
      </p:sp>
      <p:pic>
        <p:nvPicPr>
          <p:cNvPr id="7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6" cstate="print"/>
          <a:stretch>
            <a:fillRect/>
          </a:stretch>
        </p:blipFill>
        <p:spPr>
          <a:xfrm>
            <a:off x="9906000" y="37338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="" xmlns:p14="http://schemas.microsoft.com/office/powerpoint/2010/main" val="2203037423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81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019628" y="1484055"/>
            <a:ext cx="71628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Courier New" pitchFamily="49" charset="0"/>
                <a:cs typeface="Courier New" pitchFamily="49" charset="0"/>
              </a:rPr>
              <a:t> Plot histogram? </a:t>
            </a:r>
            <a:endParaRPr lang="en-US" sz="1600" b="1" dirty="0" smtClean="0">
              <a:latin typeface="Courier New" pitchFamily="49" charset="0"/>
              <a:cs typeface="Courier New" pitchFamily="49" charset="0"/>
            </a:endParaRPr>
          </a:p>
          <a:p>
            <a:endParaRPr lang="en-US" sz="1600" b="1" dirty="0">
              <a:latin typeface="Courier New" pitchFamily="49" charset="0"/>
              <a:cs typeface="Courier New" pitchFamily="49" charset="0"/>
            </a:endParaRPr>
          </a:p>
          <a:p>
            <a:r>
              <a:rPr lang="en-US" sz="1600" b="1" dirty="0">
                <a:latin typeface="Courier New" pitchFamily="49" charset="0"/>
                <a:cs typeface="Courier New" pitchFamily="49" charset="0"/>
              </a:rPr>
              <a:t> 1=yes 2=no 1</a:t>
            </a:r>
          </a:p>
          <a:p>
            <a:r>
              <a:rPr lang="en-US" sz="1600" b="1" dirty="0">
                <a:latin typeface="Courier New" pitchFamily="49" charset="0"/>
                <a:cs typeface="Courier New" pitchFamily="49" charset="0"/>
              </a:rPr>
              <a:t> Enter the number of bars 81</a:t>
            </a:r>
          </a:p>
          <a:p>
            <a:r>
              <a:rPr lang="en-US" sz="1600" b="1" dirty="0">
                <a:latin typeface="Courier New" pitchFamily="49" charset="0"/>
                <a:cs typeface="Courier New" pitchFamily="49" charset="0"/>
              </a:rPr>
              <a:t> </a:t>
            </a:r>
            <a:endParaRPr lang="en-US" sz="1600" b="1" dirty="0" smtClean="0">
              <a:latin typeface="Courier New" pitchFamily="49" charset="0"/>
              <a:cs typeface="Courier New" pitchFamily="49" charset="0"/>
            </a:endParaRP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Re-plot </a:t>
            </a:r>
            <a:r>
              <a:rPr lang="en-US" sz="1600" b="1" dirty="0">
                <a:latin typeface="Courier New" pitchFamily="49" charset="0"/>
                <a:cs typeface="Courier New" pitchFamily="49" charset="0"/>
              </a:rPr>
              <a:t>with different number of bars? </a:t>
            </a:r>
          </a:p>
          <a:p>
            <a:r>
              <a:rPr lang="en-US" sz="1600" b="1" dirty="0">
                <a:latin typeface="Courier New" pitchFamily="49" charset="0"/>
                <a:cs typeface="Courier New" pitchFamily="49" charset="0"/>
              </a:rPr>
              <a:t> 1=yes  2=no </a:t>
            </a:r>
          </a:p>
          <a:p>
            <a:r>
              <a:rPr lang="en-US" sz="1600" b="1" dirty="0">
                <a:latin typeface="Courier New" pitchFamily="49" charset="0"/>
                <a:cs typeface="Courier New" pitchFamily="49" charset="0"/>
              </a:rPr>
              <a:t> 2</a:t>
            </a:r>
          </a:p>
          <a:p>
            <a:pPr marL="285750" indent="-285750">
              <a:buClr>
                <a:srgbClr val="006699"/>
              </a:buClr>
            </a:pPr>
            <a:endParaRPr lang="en-US" sz="1600" b="1" dirty="0" smtClean="0">
              <a:latin typeface="Courier New" pitchFamily="49" charset="0"/>
              <a:cs typeface="Courier New" pitchFamily="49" charset="0"/>
            </a:endParaRPr>
          </a:p>
          <a:p>
            <a:pPr marL="285750" indent="-285750">
              <a:buClr>
                <a:srgbClr val="006699"/>
              </a:buClr>
            </a:pPr>
            <a:endParaRPr lang="en-US" sz="1600" b="1" dirty="0">
              <a:latin typeface="Courier New" pitchFamily="49" charset="0"/>
              <a:cs typeface="Courier New" pitchFamily="49" charset="0"/>
            </a:endParaRPr>
          </a:p>
        </p:txBody>
      </p:sp>
      <p:pic>
        <p:nvPicPr>
          <p:cNvPr id="5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5" cstate="print"/>
          <a:stretch>
            <a:fillRect/>
          </a:stretch>
        </p:blipFill>
        <p:spPr>
          <a:xfrm>
            <a:off x="9601200" y="38100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="" xmlns:p14="http://schemas.microsoft.com/office/powerpoint/2010/main" val="780521369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02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555" y="1098191"/>
            <a:ext cx="7570787" cy="5238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3733800" y="990600"/>
            <a:ext cx="2244869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/>
              <a:t>Histogram – Base Input</a:t>
            </a:r>
            <a:endParaRPr lang="en-US" sz="1600" dirty="0"/>
          </a:p>
        </p:txBody>
      </p:sp>
      <p:sp>
        <p:nvSpPr>
          <p:cNvPr id="18" name="TextBox 17"/>
          <p:cNvSpPr txBox="1"/>
          <p:nvPr/>
        </p:nvSpPr>
        <p:spPr>
          <a:xfrm>
            <a:off x="4188985" y="6167664"/>
            <a:ext cx="1099062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/>
              <a:t>Accel (G)</a:t>
            </a:r>
            <a:endParaRPr lang="en-US" sz="1600" dirty="0"/>
          </a:p>
        </p:txBody>
      </p:sp>
      <p:sp>
        <p:nvSpPr>
          <p:cNvPr id="19" name="TextBox 18"/>
          <p:cNvSpPr txBox="1"/>
          <p:nvPr/>
        </p:nvSpPr>
        <p:spPr>
          <a:xfrm>
            <a:off x="152400" y="3363753"/>
            <a:ext cx="914400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/>
              <a:t>Counts</a:t>
            </a:r>
          </a:p>
          <a:p>
            <a:pPr algn="ctr"/>
            <a:endParaRPr lang="en-US" sz="1600" dirty="0"/>
          </a:p>
          <a:p>
            <a:pPr algn="ctr"/>
            <a:endParaRPr lang="en-US" sz="1600" dirty="0"/>
          </a:p>
        </p:txBody>
      </p:sp>
      <p:pic>
        <p:nvPicPr>
          <p:cNvPr id="7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6" cstate="print"/>
          <a:stretch>
            <a:fillRect/>
          </a:stretch>
        </p:blipFill>
        <p:spPr>
          <a:xfrm>
            <a:off x="9753600" y="3810000"/>
            <a:ext cx="381000" cy="381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="" xmlns:p14="http://schemas.microsoft.com/office/powerpoint/2010/main" val="651315758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9337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030514" y="762000"/>
            <a:ext cx="716280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rgbClr val="006699"/>
              </a:buClr>
            </a:pPr>
            <a:endParaRPr lang="en-US" sz="1600" b="1" dirty="0" smtClean="0">
              <a:latin typeface="Courier New" pitchFamily="49" charset="0"/>
              <a:cs typeface="Courier New" pitchFamily="49" charset="0"/>
            </a:endParaRPr>
          </a:p>
          <a:p>
            <a:pPr marL="285750" indent="-285750">
              <a:buClr>
                <a:srgbClr val="006699"/>
              </a:buClr>
            </a:pPr>
            <a:endParaRPr lang="en-US" sz="1600" b="1" dirty="0">
              <a:latin typeface="Courier New" pitchFamily="49" charset="0"/>
              <a:cs typeface="Courier New" pitchFamily="49" charset="0"/>
            </a:endParaRPr>
          </a:p>
          <a:p>
            <a:pPr marL="285750" indent="-285750">
              <a:buClr>
                <a:srgbClr val="006699"/>
              </a:buClr>
            </a:pPr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Calculate </a:t>
            </a:r>
            <a:r>
              <a:rPr lang="en-US" sz="1600" b="1" dirty="0">
                <a:latin typeface="Courier New" pitchFamily="49" charset="0"/>
                <a:cs typeface="Courier New" pitchFamily="49" charset="0"/>
              </a:rPr>
              <a:t>the resulting PSD?  1=yes 2=no </a:t>
            </a:r>
          </a:p>
          <a:p>
            <a:pPr marL="285750" indent="-285750">
              <a:buClr>
                <a:srgbClr val="006699"/>
              </a:buClr>
            </a:pPr>
            <a:r>
              <a:rPr lang="en-US" sz="16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1</a:t>
            </a:r>
          </a:p>
          <a:p>
            <a:pPr marL="285750" indent="-285750">
              <a:buClr>
                <a:srgbClr val="006699"/>
              </a:buClr>
            </a:pPr>
            <a:endParaRPr lang="en-US" sz="1600" b="1" dirty="0" smtClean="0">
              <a:latin typeface="Courier New" pitchFamily="49" charset="0"/>
              <a:cs typeface="Courier New" pitchFamily="49" charset="0"/>
            </a:endParaRPr>
          </a:p>
          <a:p>
            <a:pPr marL="285750" indent="-285750">
              <a:buClr>
                <a:srgbClr val="006699"/>
              </a:buClr>
            </a:pPr>
            <a:r>
              <a:rPr lang="en-US" sz="1600" b="1" dirty="0">
                <a:latin typeface="Courier New" pitchFamily="49" charset="0"/>
                <a:cs typeface="Courier New" pitchFamily="49" charset="0"/>
              </a:rPr>
              <a:t>mean removal? </a:t>
            </a:r>
          </a:p>
          <a:p>
            <a:pPr marL="285750" indent="-285750">
              <a:buClr>
                <a:srgbClr val="006699"/>
              </a:buClr>
            </a:pPr>
            <a:r>
              <a:rPr lang="en-US" sz="1600" b="1" dirty="0">
                <a:latin typeface="Courier New" pitchFamily="49" charset="0"/>
                <a:cs typeface="Courier New" pitchFamily="49" charset="0"/>
              </a:rPr>
              <a:t> 1=yes   2=no  1</a:t>
            </a:r>
          </a:p>
          <a:p>
            <a:pPr marL="285750" indent="-285750">
              <a:buClr>
                <a:srgbClr val="006699"/>
              </a:buClr>
            </a:pPr>
            <a:r>
              <a:rPr lang="en-US" sz="1600" b="1" dirty="0">
                <a:latin typeface="Courier New" pitchFamily="49" charset="0"/>
                <a:cs typeface="Courier New" pitchFamily="49" charset="0"/>
              </a:rPr>
              <a:t> </a:t>
            </a:r>
          </a:p>
          <a:p>
            <a:pPr marL="285750" indent="-285750">
              <a:buClr>
                <a:srgbClr val="006699"/>
              </a:buClr>
            </a:pPr>
            <a:r>
              <a:rPr lang="en-US" sz="1600" b="1" dirty="0">
                <a:latin typeface="Courier New" pitchFamily="49" charset="0"/>
                <a:cs typeface="Courier New" pitchFamily="49" charset="0"/>
              </a:rPr>
              <a:t> </a:t>
            </a:r>
          </a:p>
          <a:p>
            <a:pPr marL="285750" indent="-285750">
              <a:buClr>
                <a:srgbClr val="006699"/>
              </a:buClr>
            </a:pPr>
            <a:r>
              <a:rPr lang="en-US" sz="1600" b="1" dirty="0">
                <a:latin typeface="Courier New" pitchFamily="49" charset="0"/>
                <a:cs typeface="Courier New" pitchFamily="49" charset="0"/>
              </a:rPr>
              <a:t> Select Window </a:t>
            </a:r>
          </a:p>
          <a:p>
            <a:pPr marL="285750" indent="-285750">
              <a:buClr>
                <a:srgbClr val="006699"/>
              </a:buClr>
            </a:pPr>
            <a:r>
              <a:rPr lang="en-US" sz="1600" b="1" dirty="0">
                <a:latin typeface="Courier New" pitchFamily="49" charset="0"/>
                <a:cs typeface="Courier New" pitchFamily="49" charset="0"/>
              </a:rPr>
              <a:t> 1=Rectangular 2</a:t>
            </a:r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= </a:t>
            </a:r>
            <a:r>
              <a:rPr lang="en-US" sz="1600" b="1" dirty="0" err="1" smtClean="0">
                <a:latin typeface="Courier New" pitchFamily="49" charset="0"/>
                <a:cs typeface="Courier New" pitchFamily="49" charset="0"/>
              </a:rPr>
              <a:t>Hanning</a:t>
            </a:r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 </a:t>
            </a:r>
            <a:r>
              <a:rPr lang="en-US" sz="1600" b="1" dirty="0">
                <a:latin typeface="Courier New" pitchFamily="49" charset="0"/>
                <a:cs typeface="Courier New" pitchFamily="49" charset="0"/>
              </a:rPr>
              <a:t>1</a:t>
            </a:r>
            <a:endParaRPr lang="en-US" sz="1600" b="1" dirty="0" smtClean="0">
              <a:latin typeface="Courier New" pitchFamily="49" charset="0"/>
              <a:cs typeface="Courier New" pitchFamily="49" charset="0"/>
            </a:endParaRPr>
          </a:p>
        </p:txBody>
      </p:sp>
      <p:pic>
        <p:nvPicPr>
          <p:cNvPr id="5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5" cstate="print"/>
          <a:stretch>
            <a:fillRect/>
          </a:stretch>
        </p:blipFill>
        <p:spPr>
          <a:xfrm>
            <a:off x="9829800" y="38100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="" xmlns:p14="http://schemas.microsoft.com/office/powerpoint/2010/main" val="2856469058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813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28600" y="1149727"/>
            <a:ext cx="8534400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  Number </a:t>
            </a:r>
            <a:r>
              <a:rPr lang="en-US" sz="1600" b="1" dirty="0">
                <a:latin typeface="Courier New" pitchFamily="49" charset="0"/>
                <a:cs typeface="Courier New" pitchFamily="49" charset="0"/>
              </a:rPr>
              <a:t>of   </a:t>
            </a:r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  Samples </a:t>
            </a:r>
            <a:r>
              <a:rPr lang="en-US" sz="1600" b="1" dirty="0">
                <a:latin typeface="Courier New" pitchFamily="49" charset="0"/>
                <a:cs typeface="Courier New" pitchFamily="49" charset="0"/>
              </a:rPr>
              <a:t>per   </a:t>
            </a:r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 Time </a:t>
            </a:r>
            <a:r>
              <a:rPr lang="en-US" sz="1600" b="1" dirty="0">
                <a:latin typeface="Courier New" pitchFamily="49" charset="0"/>
                <a:cs typeface="Courier New" pitchFamily="49" charset="0"/>
              </a:rPr>
              <a:t>per        </a:t>
            </a:r>
            <a:r>
              <a:rPr lang="en-US" sz="1600" b="1" dirty="0" err="1">
                <a:latin typeface="Courier New" pitchFamily="49" charset="0"/>
                <a:cs typeface="Courier New" pitchFamily="49" charset="0"/>
              </a:rPr>
              <a:t>df</a:t>
            </a:r>
            <a:r>
              <a:rPr lang="en-US" sz="1600" b="1" dirty="0">
                <a:latin typeface="Courier New" pitchFamily="49" charset="0"/>
                <a:cs typeface="Courier New" pitchFamily="49" charset="0"/>
              </a:rPr>
              <a:t>               </a:t>
            </a:r>
          </a:p>
          <a:p>
            <a:r>
              <a:rPr lang="en-US" sz="16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 Segments        Segment        Segment(sec</a:t>
            </a:r>
            <a:r>
              <a:rPr lang="en-US" sz="1600" b="1" dirty="0">
                <a:latin typeface="Courier New" pitchFamily="49" charset="0"/>
                <a:cs typeface="Courier New" pitchFamily="49" charset="0"/>
              </a:rPr>
              <a:t>)   (Hz)      </a:t>
            </a:r>
            <a:r>
              <a:rPr lang="en-US" sz="1600" b="1" dirty="0" err="1">
                <a:latin typeface="Courier New" pitchFamily="49" charset="0"/>
                <a:cs typeface="Courier New" pitchFamily="49" charset="0"/>
              </a:rPr>
              <a:t>dof</a:t>
            </a:r>
            <a:r>
              <a:rPr lang="en-US" sz="1600" b="1" dirty="0">
                <a:latin typeface="Courier New" pitchFamily="49" charset="0"/>
                <a:cs typeface="Courier New" pitchFamily="49" charset="0"/>
              </a:rPr>
              <a:t>     </a:t>
            </a:r>
          </a:p>
          <a:p>
            <a:r>
              <a:rPr lang="en-US" sz="1600" b="1" dirty="0">
                <a:latin typeface="Courier New" pitchFamily="49" charset="0"/>
                <a:cs typeface="Courier New" pitchFamily="49" charset="0"/>
              </a:rPr>
              <a:t>        1 	  1048576 	       52.4      0.0191 	 2</a:t>
            </a:r>
          </a:p>
          <a:p>
            <a:r>
              <a:rPr lang="en-US" sz="1600" b="1" dirty="0">
                <a:latin typeface="Courier New" pitchFamily="49" charset="0"/>
                <a:cs typeface="Courier New" pitchFamily="49" charset="0"/>
              </a:rPr>
              <a:t>        2 	   524288 	       26.2      0.0381 	 4</a:t>
            </a:r>
          </a:p>
          <a:p>
            <a:r>
              <a:rPr lang="en-US" sz="1600" b="1" dirty="0">
                <a:latin typeface="Courier New" pitchFamily="49" charset="0"/>
                <a:cs typeface="Courier New" pitchFamily="49" charset="0"/>
              </a:rPr>
              <a:t>        4 	   262144 	       13.1      0.0763 	 8</a:t>
            </a:r>
          </a:p>
          <a:p>
            <a:r>
              <a:rPr lang="en-US" sz="1600" b="1" dirty="0">
                <a:latin typeface="Courier New" pitchFamily="49" charset="0"/>
                <a:cs typeface="Courier New" pitchFamily="49" charset="0"/>
              </a:rPr>
              <a:t>        9 	   131072 	       6.55       0.153 	 18</a:t>
            </a:r>
          </a:p>
          <a:p>
            <a:r>
              <a:rPr lang="en-US" sz="1600" b="1" dirty="0">
                <a:latin typeface="Courier New" pitchFamily="49" charset="0"/>
                <a:cs typeface="Courier New" pitchFamily="49" charset="0"/>
              </a:rPr>
              <a:t>       18 	    65536 	       3.28       0.305 	 36</a:t>
            </a:r>
          </a:p>
          <a:p>
            <a:r>
              <a:rPr lang="en-US" sz="1600" b="1" dirty="0">
                <a:latin typeface="Courier New" pitchFamily="49" charset="0"/>
                <a:cs typeface="Courier New" pitchFamily="49" charset="0"/>
              </a:rPr>
              <a:t>       36 	    32768 	       1.64        0.61 	 72</a:t>
            </a:r>
          </a:p>
          <a:p>
            <a:r>
              <a:rPr lang="en-US" sz="1600" b="1" dirty="0">
                <a:latin typeface="Courier New" pitchFamily="49" charset="0"/>
                <a:cs typeface="Courier New" pitchFamily="49" charset="0"/>
              </a:rPr>
              <a:t>       73 	    16384 	      0.819        1.22 	 146</a:t>
            </a:r>
          </a:p>
          <a:p>
            <a:r>
              <a:rPr lang="en-US" sz="1600" b="1" dirty="0">
                <a:latin typeface="Courier New" pitchFamily="49" charset="0"/>
                <a:cs typeface="Courier New" pitchFamily="49" charset="0"/>
              </a:rPr>
              <a:t>      146 	     8192 	       0.41        2.44 	 292</a:t>
            </a:r>
          </a:p>
          <a:p>
            <a:r>
              <a:rPr lang="en-US" sz="1600" b="1" dirty="0">
                <a:latin typeface="Courier New" pitchFamily="49" charset="0"/>
                <a:cs typeface="Courier New" pitchFamily="49" charset="0"/>
              </a:rPr>
              <a:t>      292 	     4096 	      0.205        4.88 	 584</a:t>
            </a:r>
          </a:p>
          <a:p>
            <a:r>
              <a:rPr lang="en-US" sz="1600" b="1" dirty="0">
                <a:latin typeface="Courier New" pitchFamily="49" charset="0"/>
                <a:cs typeface="Courier New" pitchFamily="49" charset="0"/>
              </a:rPr>
              <a:t>      585 	     2048 	      0.102        9.77 	 1170</a:t>
            </a:r>
          </a:p>
          <a:p>
            <a:r>
              <a:rPr lang="en-US" sz="1600" b="1" dirty="0">
                <a:latin typeface="Courier New" pitchFamily="49" charset="0"/>
                <a:cs typeface="Courier New" pitchFamily="49" charset="0"/>
              </a:rPr>
              <a:t>     1171 	     1024 	     0.0512        19.5 	 2342</a:t>
            </a:r>
          </a:p>
          <a:p>
            <a:r>
              <a:rPr lang="en-US" sz="1600" b="1" dirty="0">
                <a:latin typeface="Courier New" pitchFamily="49" charset="0"/>
                <a:cs typeface="Courier New" pitchFamily="49" charset="0"/>
              </a:rPr>
              <a:t>     2343 	      512 	     0.0256        39.1 	 4686</a:t>
            </a:r>
          </a:p>
          <a:p>
            <a:r>
              <a:rPr lang="en-US" sz="1600" b="1" dirty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600" b="1" dirty="0">
                <a:latin typeface="Courier New" pitchFamily="49" charset="0"/>
                <a:cs typeface="Courier New" pitchFamily="49" charset="0"/>
              </a:rPr>
              <a:t> Choose the Number of Segments from the first column:  292</a:t>
            </a:r>
          </a:p>
        </p:txBody>
      </p:sp>
      <p:pic>
        <p:nvPicPr>
          <p:cNvPr id="5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5" cstate="print"/>
          <a:stretch>
            <a:fillRect/>
          </a:stretch>
        </p:blipFill>
        <p:spPr>
          <a:xfrm>
            <a:off x="9753600" y="3810000"/>
            <a:ext cx="431800" cy="431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="" xmlns:p14="http://schemas.microsoft.com/office/powerpoint/2010/main" val="2203037423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671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32541" y="1061621"/>
            <a:ext cx="7144657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b="1" dirty="0">
                <a:latin typeface="Courier New" pitchFamily="49" charset="0"/>
                <a:cs typeface="Courier New" pitchFamily="49" charset="0"/>
              </a:rPr>
              <a:t>Overall RMS =       6.06 </a:t>
            </a:r>
          </a:p>
          <a:p>
            <a:r>
              <a:rPr lang="en-US" sz="1600" b="1" dirty="0">
                <a:latin typeface="Courier New" pitchFamily="49" charset="0"/>
                <a:cs typeface="Courier New" pitchFamily="49" charset="0"/>
              </a:rPr>
              <a:t> Three Sigma =       18.2 </a:t>
            </a:r>
          </a:p>
          <a:p>
            <a:r>
              <a:rPr lang="en-US" sz="1600" b="1" dirty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600" b="1" dirty="0">
                <a:latin typeface="Courier New" pitchFamily="49" charset="0"/>
                <a:cs typeface="Courier New" pitchFamily="49" charset="0"/>
              </a:rPr>
              <a:t> Peak occurs at     122.07 Hz </a:t>
            </a:r>
          </a:p>
          <a:p>
            <a:endParaRPr lang="en-US" sz="1600" b="1" dirty="0">
              <a:latin typeface="Courier New" pitchFamily="49" charset="0"/>
              <a:cs typeface="Courier New" pitchFamily="49" charset="0"/>
            </a:endParaRPr>
          </a:p>
          <a:p>
            <a:r>
              <a:rPr lang="en-US" sz="1600" b="1" dirty="0">
                <a:latin typeface="Courier New" pitchFamily="49" charset="0"/>
                <a:cs typeface="Courier New" pitchFamily="49" charset="0"/>
              </a:rPr>
              <a:t> Write the PSD data to a file? </a:t>
            </a:r>
          </a:p>
          <a:p>
            <a:r>
              <a:rPr lang="en-US" sz="1600" b="1" dirty="0">
                <a:latin typeface="Courier New" pitchFamily="49" charset="0"/>
                <a:cs typeface="Courier New" pitchFamily="49" charset="0"/>
              </a:rPr>
              <a:t> 1=yes 2=no 2</a:t>
            </a:r>
          </a:p>
          <a:p>
            <a:r>
              <a:rPr lang="en-US" sz="1600" b="1" dirty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600" b="1" dirty="0">
                <a:latin typeface="Courier New" pitchFamily="49" charset="0"/>
                <a:cs typeface="Courier New" pitchFamily="49" charset="0"/>
              </a:rPr>
              <a:t> Plot the PSD? </a:t>
            </a:r>
          </a:p>
          <a:p>
            <a:r>
              <a:rPr lang="en-US" sz="1600" b="1" dirty="0">
                <a:latin typeface="Courier New" pitchFamily="49" charset="0"/>
                <a:cs typeface="Courier New" pitchFamily="49" charset="0"/>
              </a:rPr>
              <a:t> 1=yes 2=no 1</a:t>
            </a:r>
          </a:p>
          <a:p>
            <a:r>
              <a:rPr lang="en-US" sz="1600" b="1" dirty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600" b="1" dirty="0">
                <a:latin typeface="Courier New" pitchFamily="49" charset="0"/>
                <a:cs typeface="Courier New" pitchFamily="49" charset="0"/>
              </a:rPr>
              <a:t> Plot the PSD with the specification superimposed? </a:t>
            </a:r>
          </a:p>
          <a:p>
            <a:r>
              <a:rPr lang="en-US" sz="1600" b="1" dirty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600" b="1" dirty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600" b="1" dirty="0">
                <a:latin typeface="Courier New" pitchFamily="49" charset="0"/>
                <a:cs typeface="Courier New" pitchFamily="49" charset="0"/>
              </a:rPr>
              <a:t> Add tolerance bands: + and - 1.5 dB? </a:t>
            </a:r>
          </a:p>
          <a:p>
            <a:r>
              <a:rPr lang="en-US" sz="1600" b="1" dirty="0">
                <a:latin typeface="Courier New" pitchFamily="49" charset="0"/>
                <a:cs typeface="Courier New" pitchFamily="49" charset="0"/>
              </a:rPr>
              <a:t> 1=yes  2=no </a:t>
            </a:r>
          </a:p>
          <a:p>
            <a:r>
              <a:rPr lang="en-US" sz="1600" b="1" dirty="0">
                <a:latin typeface="Courier New" pitchFamily="49" charset="0"/>
                <a:cs typeface="Courier New" pitchFamily="49" charset="0"/>
              </a:rPr>
              <a:t> 1</a:t>
            </a:r>
          </a:p>
          <a:p>
            <a:endParaRPr lang="en-US" sz="1600" b="1" dirty="0">
              <a:latin typeface="Courier New" pitchFamily="49" charset="0"/>
              <a:cs typeface="Courier New" pitchFamily="49" charset="0"/>
            </a:endParaRPr>
          </a:p>
          <a:p>
            <a:r>
              <a:rPr lang="en-US" sz="1600" b="1" dirty="0">
                <a:latin typeface="Courier New" pitchFamily="49" charset="0"/>
                <a:cs typeface="Courier New" pitchFamily="49" charset="0"/>
              </a:rPr>
              <a:t> The PSD matrix is renamed as "</a:t>
            </a:r>
            <a:r>
              <a:rPr lang="en-US" sz="1600" b="1" dirty="0" err="1">
                <a:latin typeface="Courier New" pitchFamily="49" charset="0"/>
                <a:cs typeface="Courier New" pitchFamily="49" charset="0"/>
              </a:rPr>
              <a:t>power_spectral_density</a:t>
            </a:r>
            <a:r>
              <a:rPr lang="en-US" sz="1600" b="1" dirty="0">
                <a:latin typeface="Courier New" pitchFamily="49" charset="0"/>
                <a:cs typeface="Courier New" pitchFamily="49" charset="0"/>
              </a:rPr>
              <a:t>" </a:t>
            </a:r>
          </a:p>
          <a:p>
            <a:r>
              <a:rPr lang="en-US" sz="1600" b="1" dirty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600" b="1" dirty="0">
                <a:latin typeface="Courier New" pitchFamily="49" charset="0"/>
                <a:cs typeface="Courier New" pitchFamily="49" charset="0"/>
              </a:rPr>
              <a:t> The output time history is called "</a:t>
            </a:r>
            <a:r>
              <a:rPr lang="en-US" sz="1600" b="1" dirty="0" err="1">
                <a:latin typeface="Courier New" pitchFamily="49" charset="0"/>
                <a:cs typeface="Courier New" pitchFamily="49" charset="0"/>
              </a:rPr>
              <a:t>time_history</a:t>
            </a:r>
            <a:r>
              <a:rPr lang="en-US" sz="1600" b="1" dirty="0">
                <a:latin typeface="Courier New" pitchFamily="49" charset="0"/>
                <a:cs typeface="Courier New" pitchFamily="49" charset="0"/>
              </a:rPr>
              <a:t>" </a:t>
            </a:r>
          </a:p>
        </p:txBody>
      </p:sp>
      <p:pic>
        <p:nvPicPr>
          <p:cNvPr id="5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5" cstate="print"/>
          <a:stretch>
            <a:fillRect/>
          </a:stretch>
        </p:blipFill>
        <p:spPr>
          <a:xfrm>
            <a:off x="9753600" y="39624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="" xmlns:p14="http://schemas.microsoft.com/office/powerpoint/2010/main" val="1557634902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5533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457200" y="1613623"/>
            <a:ext cx="7162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rgbClr val="006699"/>
              </a:buClr>
            </a:pP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398" y="1088023"/>
            <a:ext cx="7847013" cy="5219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4038600" y="6138446"/>
            <a:ext cx="1813491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/>
              <a:t>Frequency (Hz)</a:t>
            </a:r>
            <a:endParaRPr lang="en-US" sz="1600" dirty="0"/>
          </a:p>
        </p:txBody>
      </p:sp>
      <p:sp>
        <p:nvSpPr>
          <p:cNvPr id="8" name="TextBox 7"/>
          <p:cNvSpPr txBox="1"/>
          <p:nvPr/>
        </p:nvSpPr>
        <p:spPr>
          <a:xfrm>
            <a:off x="304800" y="3208613"/>
            <a:ext cx="914399" cy="104644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/>
              <a:t>Accel </a:t>
            </a:r>
          </a:p>
          <a:p>
            <a:pPr algn="ctr"/>
            <a:r>
              <a:rPr lang="en-US" sz="1400" dirty="0" smtClean="0"/>
              <a:t>(G^2/Hz)</a:t>
            </a:r>
          </a:p>
          <a:p>
            <a:pPr algn="ctr"/>
            <a:endParaRPr lang="en-US" sz="1600" dirty="0"/>
          </a:p>
          <a:p>
            <a:pPr algn="ctr"/>
            <a:endParaRPr lang="en-US" sz="1600" dirty="0"/>
          </a:p>
        </p:txBody>
      </p:sp>
      <p:sp>
        <p:nvSpPr>
          <p:cNvPr id="9" name="TextBox 8"/>
          <p:cNvSpPr txBox="1"/>
          <p:nvPr/>
        </p:nvSpPr>
        <p:spPr>
          <a:xfrm>
            <a:off x="2790369" y="968095"/>
            <a:ext cx="4800601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/>
              <a:t>Power Spectral Density   Overall Level = 6.06 GRMS</a:t>
            </a:r>
            <a:endParaRPr lang="en-US" sz="1600" dirty="0"/>
          </a:p>
        </p:txBody>
      </p:sp>
      <p:pic>
        <p:nvPicPr>
          <p:cNvPr id="10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6" cstate="print"/>
          <a:stretch>
            <a:fillRect/>
          </a:stretch>
        </p:blipFill>
        <p:spPr>
          <a:xfrm>
            <a:off x="9677400" y="38100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="" xmlns:p14="http://schemas.microsoft.com/office/powerpoint/2010/main" val="651315758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4597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9" name="Text Box 2"/>
          <p:cNvSpPr>
            <a:spLocks noGrp="1" noChangeArrowheads="1"/>
          </p:cNvSpPr>
          <p:nvPr>
            <p:ph type="title"/>
          </p:nvPr>
        </p:nvSpPr>
        <p:spPr>
          <a:xfrm>
            <a:off x="653733" y="1025525"/>
            <a:ext cx="4824412" cy="955675"/>
          </a:xfrm>
          <a:solidFill>
            <a:srgbClr val="FFFFFF"/>
          </a:solidFill>
        </p:spPr>
        <p:txBody>
          <a:bodyPr lIns="92075" tIns="46038" rIns="92075" bIns="46038">
            <a:normAutofit/>
          </a:bodyPr>
          <a:lstStyle/>
          <a:p>
            <a:pPr algn="l">
              <a:lnSpc>
                <a:spcPts val="2400"/>
              </a:lnSpc>
              <a:tabLst>
                <a:tab pos="1428750" algn="l"/>
              </a:tabLst>
            </a:pPr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SDOF System Subject to Base Excitation</a:t>
            </a:r>
          </a:p>
        </p:txBody>
      </p:sp>
      <p:pic>
        <p:nvPicPr>
          <p:cNvPr id="26630" name="Picture 63" descr="sdd2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2024063"/>
            <a:ext cx="6391275" cy="233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31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en-US" dirty="0"/>
          </a:p>
        </p:txBody>
      </p:sp>
      <p:graphicFrame>
        <p:nvGraphicFramePr>
          <p:cNvPr id="26632" name="Object 30"/>
          <p:cNvGraphicFramePr>
            <a:graphicFrameLocks noChangeAspect="1"/>
          </p:cNvGraphicFramePr>
          <p:nvPr/>
        </p:nvGraphicFramePr>
        <p:xfrm>
          <a:off x="1295400" y="5300663"/>
          <a:ext cx="1944688" cy="773112"/>
        </p:xfrm>
        <a:graphic>
          <a:graphicData uri="http://schemas.openxmlformats.org/presentationml/2006/ole">
            <p:oleObj spid="_x0000_s1026" r:id="rId7" imgW="875920" imgH="444307" progId="">
              <p:embed/>
            </p:oleObj>
          </a:graphicData>
        </a:graphic>
      </p:graphicFrame>
      <p:sp>
        <p:nvSpPr>
          <p:cNvPr id="26633" name="TextBox 39"/>
          <p:cNvSpPr txBox="1">
            <a:spLocks noChangeArrowheads="1"/>
          </p:cNvSpPr>
          <p:nvPr/>
        </p:nvSpPr>
        <p:spPr bwMode="auto">
          <a:xfrm>
            <a:off x="1042988" y="4545013"/>
            <a:ext cx="2919412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kumimoji="1" sz="2400">
                <a:solidFill>
                  <a:schemeClr val="bg2"/>
                </a:solidFill>
                <a:latin typeface="Arial" charset="0"/>
              </a:defRPr>
            </a:lvl1pPr>
            <a:lvl2pPr marL="742950" indent="-285750">
              <a:defRPr kumimoji="1" sz="2400">
                <a:solidFill>
                  <a:schemeClr val="bg2"/>
                </a:solidFill>
                <a:latin typeface="Arial" charset="0"/>
              </a:defRPr>
            </a:lvl2pPr>
            <a:lvl3pPr marL="1143000" indent="-228600">
              <a:defRPr kumimoji="1" sz="2400">
                <a:solidFill>
                  <a:schemeClr val="bg2"/>
                </a:solidFill>
                <a:latin typeface="Arial" charset="0"/>
              </a:defRPr>
            </a:lvl3pPr>
            <a:lvl4pPr marL="1600200" indent="-228600">
              <a:defRPr kumimoji="1" sz="2400">
                <a:solidFill>
                  <a:schemeClr val="bg2"/>
                </a:solidFill>
                <a:latin typeface="Arial" charset="0"/>
              </a:defRPr>
            </a:lvl4pPr>
            <a:lvl5pPr marL="2057400" indent="-228600">
              <a:defRPr kumimoji="1" sz="2400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bg2"/>
                </a:solidFill>
                <a:latin typeface="Arial" charset="0"/>
              </a:defRPr>
            </a:lvl9pPr>
          </a:lstStyle>
          <a:p>
            <a:r>
              <a:rPr lang="en-US" sz="1600" dirty="0">
                <a:solidFill>
                  <a:schemeClr val="tx1"/>
                </a:solidFill>
              </a:rPr>
              <a:t>The natural frequency is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5105400" y="5167086"/>
            <a:ext cx="29718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Arial" pitchFamily="34" charset="0"/>
                <a:cs typeface="Arial" pitchFamily="34" charset="0"/>
              </a:rPr>
              <a:t>Example:</a:t>
            </a:r>
          </a:p>
          <a:p>
            <a:endParaRPr lang="en-US" sz="1600" dirty="0">
              <a:latin typeface="Arial" pitchFamily="34" charset="0"/>
              <a:cs typeface="Arial" pitchFamily="34" charset="0"/>
            </a:endParaRPr>
          </a:p>
          <a:p>
            <a:r>
              <a:rPr lang="en-US" sz="1600" dirty="0" smtClean="0">
                <a:latin typeface="Arial" pitchFamily="34" charset="0"/>
                <a:cs typeface="Arial" pitchFamily="34" charset="0"/>
              </a:rPr>
              <a:t>          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fn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= 200 Hz,  Q=10</a:t>
            </a:r>
            <a:endParaRPr lang="en-US" sz="16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1" name="copy.wav">
            <a:hlinkClick r:id="" action="ppaction://media"/>
          </p:cNvPr>
          <p:cNvPicPr>
            <a:picLocks noRot="1" noChangeAspect="1"/>
          </p:cNvPicPr>
          <p:nvPr>
            <a:wavAudioFile r:embed="rId3" name="copy.wav"/>
          </p:nvPr>
        </p:nvPicPr>
        <p:blipFill>
          <a:blip r:embed="rId8" cstate="print"/>
          <a:stretch>
            <a:fillRect/>
          </a:stretch>
        </p:blipFill>
        <p:spPr>
          <a:xfrm>
            <a:off x="9677400" y="3810000"/>
            <a:ext cx="381000" cy="381000"/>
          </a:xfrm>
          <a:prstGeom prst="rect">
            <a:avLst/>
          </a:prstGeom>
        </p:spPr>
      </p:pic>
    </p:spTree>
    <p:custDataLst>
      <p:tags r:id="rId2"/>
    </p:custDataLst>
    <p:extLst>
      <p:ext uri="{BB962C8B-B14F-4D97-AF65-F5344CB8AC3E}">
        <p14:creationId xmlns="" xmlns:p14="http://schemas.microsoft.com/office/powerpoint/2010/main" val="2109131702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6917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200" y="971490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err="1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arbit.m</a:t>
            </a:r>
            <a:endParaRPr lang="en-US" sz="2000" b="1" dirty="0">
              <a:solidFill>
                <a:schemeClr val="tx1">
                  <a:lumMod val="90000"/>
                  <a:lumOff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14400" y="1495485"/>
            <a:ext cx="66294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b="1" dirty="0">
                <a:latin typeface="Courier New" pitchFamily="49" charset="0"/>
                <a:cs typeface="Courier New" pitchFamily="49" charset="0"/>
              </a:rPr>
              <a:t>&gt;&gt; </a:t>
            </a:r>
            <a:r>
              <a:rPr lang="en-US" sz="1600" b="1" dirty="0" err="1">
                <a:latin typeface="Courier New" pitchFamily="49" charset="0"/>
                <a:cs typeface="Courier New" pitchFamily="49" charset="0"/>
              </a:rPr>
              <a:t>arbit</a:t>
            </a:r>
            <a:endParaRPr lang="en-US" sz="1600" b="1" dirty="0">
              <a:latin typeface="Courier New" pitchFamily="49" charset="0"/>
              <a:cs typeface="Courier New" pitchFamily="49" charset="0"/>
            </a:endParaRPr>
          </a:p>
          <a:p>
            <a:r>
              <a:rPr lang="en-US" sz="1600" b="1" dirty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6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1600" b="1" dirty="0" err="1">
                <a:latin typeface="Courier New" pitchFamily="49" charset="0"/>
                <a:cs typeface="Courier New" pitchFamily="49" charset="0"/>
              </a:rPr>
              <a:t>arbit.m</a:t>
            </a:r>
            <a:r>
              <a:rPr lang="en-US" sz="1600" b="1" dirty="0">
                <a:latin typeface="Courier New" pitchFamily="49" charset="0"/>
                <a:cs typeface="Courier New" pitchFamily="49" charset="0"/>
              </a:rPr>
              <a:t>   </a:t>
            </a:r>
            <a:r>
              <a:rPr lang="en-US" sz="1600" b="1" dirty="0" err="1">
                <a:latin typeface="Courier New" pitchFamily="49" charset="0"/>
                <a:cs typeface="Courier New" pitchFamily="49" charset="0"/>
              </a:rPr>
              <a:t>ver</a:t>
            </a:r>
            <a:r>
              <a:rPr lang="en-US" sz="1600" b="1" dirty="0">
                <a:latin typeface="Courier New" pitchFamily="49" charset="0"/>
                <a:cs typeface="Courier New" pitchFamily="49" charset="0"/>
              </a:rPr>
              <a:t> 2.7   January 26, 2011</a:t>
            </a:r>
          </a:p>
          <a:p>
            <a:r>
              <a:rPr lang="en-US" sz="1600" b="1" dirty="0">
                <a:latin typeface="Courier New" pitchFamily="49" charset="0"/>
                <a:cs typeface="Courier New" pitchFamily="49" charset="0"/>
              </a:rPr>
              <a:t> by Tom Irvine   Email: tomirvine@aol.com</a:t>
            </a:r>
          </a:p>
          <a:p>
            <a:r>
              <a:rPr lang="en-US" sz="1600" b="1" dirty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600" b="1" dirty="0">
                <a:latin typeface="Courier New" pitchFamily="49" charset="0"/>
                <a:cs typeface="Courier New" pitchFamily="49" charset="0"/>
              </a:rPr>
              <a:t> This program calculates the response of a single-degree-of-freedom</a:t>
            </a:r>
          </a:p>
          <a:p>
            <a:r>
              <a:rPr lang="en-US" sz="1600" b="1" dirty="0">
                <a:latin typeface="Courier New" pitchFamily="49" charset="0"/>
                <a:cs typeface="Courier New" pitchFamily="49" charset="0"/>
              </a:rPr>
              <a:t> system to an arbitrary base input time history. </a:t>
            </a:r>
          </a:p>
          <a:p>
            <a:r>
              <a:rPr lang="en-US" sz="1600" b="1" dirty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600" b="1" dirty="0">
                <a:latin typeface="Courier New" pitchFamily="49" charset="0"/>
                <a:cs typeface="Courier New" pitchFamily="49" charset="0"/>
              </a:rPr>
              <a:t> The input time history must have two columns: time(sec) &amp; </a:t>
            </a:r>
            <a:r>
              <a:rPr lang="en-US" sz="1600" b="1" dirty="0" err="1">
                <a:latin typeface="Courier New" pitchFamily="49" charset="0"/>
                <a:cs typeface="Courier New" pitchFamily="49" charset="0"/>
              </a:rPr>
              <a:t>accel</a:t>
            </a:r>
            <a:r>
              <a:rPr lang="en-US" sz="1600" b="1" dirty="0">
                <a:latin typeface="Courier New" pitchFamily="49" charset="0"/>
                <a:cs typeface="Courier New" pitchFamily="49" charset="0"/>
              </a:rPr>
              <a:t>(G)</a:t>
            </a:r>
          </a:p>
          <a:p>
            <a:r>
              <a:rPr lang="en-US" sz="1600" b="1" dirty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600" b="1" dirty="0">
                <a:latin typeface="Courier New" pitchFamily="49" charset="0"/>
                <a:cs typeface="Courier New" pitchFamily="49" charset="0"/>
              </a:rPr>
              <a:t> Select file input method </a:t>
            </a:r>
          </a:p>
          <a:p>
            <a:r>
              <a:rPr lang="en-US" sz="1600" b="1" dirty="0">
                <a:latin typeface="Courier New" pitchFamily="49" charset="0"/>
                <a:cs typeface="Courier New" pitchFamily="49" charset="0"/>
              </a:rPr>
              <a:t>   1=external ASCII file </a:t>
            </a:r>
          </a:p>
          <a:p>
            <a:r>
              <a:rPr lang="en-US" sz="1600" b="1" dirty="0">
                <a:latin typeface="Courier New" pitchFamily="49" charset="0"/>
                <a:cs typeface="Courier New" pitchFamily="49" charset="0"/>
              </a:rPr>
              <a:t>   2=file preloaded into </a:t>
            </a:r>
            <a:r>
              <a:rPr lang="en-US" sz="1600" b="1" dirty="0" err="1">
                <a:latin typeface="Courier New" pitchFamily="49" charset="0"/>
                <a:cs typeface="Courier New" pitchFamily="49" charset="0"/>
              </a:rPr>
              <a:t>Matlab</a:t>
            </a:r>
            <a:r>
              <a:rPr lang="en-US" sz="1600" b="1" dirty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600" b="1" dirty="0">
                <a:latin typeface="Courier New" pitchFamily="49" charset="0"/>
                <a:cs typeface="Courier New" pitchFamily="49" charset="0"/>
              </a:rPr>
              <a:t>   3=Excel file </a:t>
            </a:r>
          </a:p>
          <a:p>
            <a:r>
              <a:rPr lang="en-US" sz="1600" b="1" dirty="0">
                <a:latin typeface="Courier New" pitchFamily="49" charset="0"/>
                <a:cs typeface="Courier New" pitchFamily="49" charset="0"/>
              </a:rPr>
              <a:t>2</a:t>
            </a:r>
          </a:p>
          <a:p>
            <a:r>
              <a:rPr lang="en-US" sz="1600" b="1" dirty="0">
                <a:latin typeface="Courier New" pitchFamily="49" charset="0"/>
                <a:cs typeface="Courier New" pitchFamily="49" charset="0"/>
              </a:rPr>
              <a:t> Enter the matrix name:  </a:t>
            </a:r>
            <a:r>
              <a:rPr lang="en-US" sz="1600" b="1" dirty="0" err="1">
                <a:latin typeface="Courier New" pitchFamily="49" charset="0"/>
                <a:cs typeface="Courier New" pitchFamily="49" charset="0"/>
              </a:rPr>
              <a:t>time_history</a:t>
            </a:r>
            <a:endParaRPr lang="en-US" sz="1600" b="1" dirty="0">
              <a:latin typeface="Courier New" pitchFamily="49" charset="0"/>
              <a:cs typeface="Courier New" pitchFamily="49" charset="0"/>
            </a:endParaRPr>
          </a:p>
        </p:txBody>
      </p:sp>
      <p:pic>
        <p:nvPicPr>
          <p:cNvPr id="6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5" cstate="print"/>
          <a:stretch>
            <a:fillRect/>
          </a:stretch>
        </p:blipFill>
        <p:spPr>
          <a:xfrm>
            <a:off x="9906000" y="38100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="" xmlns:p14="http://schemas.microsoft.com/office/powerpoint/2010/main" val="690297826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9138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16429" y="1218486"/>
            <a:ext cx="7144657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b="1" dirty="0">
                <a:latin typeface="Courier New" pitchFamily="49" charset="0"/>
                <a:cs typeface="Courier New" pitchFamily="49" charset="0"/>
              </a:rPr>
              <a:t> Enter the natural frequency (Hz)  200</a:t>
            </a:r>
          </a:p>
          <a:p>
            <a:r>
              <a:rPr lang="en-US" sz="1600" b="1" dirty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600" b="1" dirty="0">
                <a:latin typeface="Courier New" pitchFamily="49" charset="0"/>
                <a:cs typeface="Courier New" pitchFamily="49" charset="0"/>
              </a:rPr>
              <a:t> Enter damping format:  1= damping ratio   2= Q  2</a:t>
            </a:r>
          </a:p>
          <a:p>
            <a:r>
              <a:rPr lang="en-US" sz="1600" b="1" dirty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600" b="1" dirty="0">
                <a:latin typeface="Courier New" pitchFamily="49" charset="0"/>
                <a:cs typeface="Courier New" pitchFamily="49" charset="0"/>
              </a:rPr>
              <a:t> Enter the amplification factor (typically Q=10) </a:t>
            </a:r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10</a:t>
            </a:r>
          </a:p>
          <a:p>
            <a:endParaRPr lang="en-US" sz="1600" b="1" dirty="0" smtClean="0">
              <a:latin typeface="Courier New" pitchFamily="49" charset="0"/>
              <a:cs typeface="Courier New" pitchFamily="49" charset="0"/>
            </a:endParaRPr>
          </a:p>
          <a:p>
            <a:r>
              <a:rPr lang="en-US" sz="1600" b="1" dirty="0">
                <a:latin typeface="Courier New" pitchFamily="49" charset="0"/>
                <a:cs typeface="Courier New" pitchFamily="49" charset="0"/>
              </a:rPr>
              <a:t>Acceleration Response </a:t>
            </a:r>
          </a:p>
          <a:p>
            <a:endParaRPr lang="en-US" sz="1600" b="1" dirty="0">
              <a:latin typeface="Courier New" pitchFamily="49" charset="0"/>
              <a:cs typeface="Courier New" pitchFamily="49" charset="0"/>
            </a:endParaRPr>
          </a:p>
          <a:p>
            <a:r>
              <a:rPr lang="en-US" sz="1600" b="1" dirty="0">
                <a:latin typeface="Courier New" pitchFamily="49" charset="0"/>
                <a:cs typeface="Courier New" pitchFamily="49" charset="0"/>
              </a:rPr>
              <a:t> absolute peak =      52.94 G </a:t>
            </a:r>
          </a:p>
          <a:p>
            <a:endParaRPr lang="en-US" sz="1600" b="1" dirty="0">
              <a:latin typeface="Courier New" pitchFamily="49" charset="0"/>
              <a:cs typeface="Courier New" pitchFamily="49" charset="0"/>
            </a:endParaRPr>
          </a:p>
          <a:p>
            <a:r>
              <a:rPr lang="en-US" sz="1600" b="1" dirty="0">
                <a:latin typeface="Courier New" pitchFamily="49" charset="0"/>
                <a:cs typeface="Courier New" pitchFamily="49" charset="0"/>
              </a:rPr>
              <a:t>      maximum =      52.94 G</a:t>
            </a:r>
          </a:p>
          <a:p>
            <a:r>
              <a:rPr lang="en-US" sz="1600" b="1" dirty="0">
                <a:latin typeface="Courier New" pitchFamily="49" charset="0"/>
                <a:cs typeface="Courier New" pitchFamily="49" charset="0"/>
              </a:rPr>
              <a:t>      minimum =     -51.06 G</a:t>
            </a:r>
          </a:p>
          <a:p>
            <a:r>
              <a:rPr lang="en-US" sz="1600" b="1" dirty="0">
                <a:latin typeface="Courier New" pitchFamily="49" charset="0"/>
                <a:cs typeface="Courier New" pitchFamily="49" charset="0"/>
              </a:rPr>
              <a:t>      overall =      11.04 GRMS</a:t>
            </a:r>
          </a:p>
          <a:p>
            <a:endParaRPr lang="en-US" sz="1600" b="1" dirty="0">
              <a:latin typeface="Courier New" pitchFamily="49" charset="0"/>
              <a:cs typeface="Courier New" pitchFamily="49" charset="0"/>
            </a:endParaRPr>
          </a:p>
          <a:p>
            <a:r>
              <a:rPr lang="en-US" sz="1600" b="1" dirty="0">
                <a:latin typeface="Courier New" pitchFamily="49" charset="0"/>
                <a:cs typeface="Courier New" pitchFamily="49" charset="0"/>
              </a:rPr>
              <a:t>         mean =      -0.00 G</a:t>
            </a:r>
          </a:p>
          <a:p>
            <a:r>
              <a:rPr lang="en-US" sz="1600" b="1" dirty="0">
                <a:latin typeface="Courier New" pitchFamily="49" charset="0"/>
                <a:cs typeface="Courier New" pitchFamily="49" charset="0"/>
              </a:rPr>
              <a:t>      std dev =      11.04 GRMS</a:t>
            </a:r>
          </a:p>
          <a:p>
            <a:r>
              <a:rPr lang="en-US" sz="1600" b="1" dirty="0">
                <a:latin typeface="Courier New" pitchFamily="49" charset="0"/>
                <a:cs typeface="Courier New" pitchFamily="49" charset="0"/>
              </a:rPr>
              <a:t> crest factor =       4.80</a:t>
            </a:r>
          </a:p>
          <a:p>
            <a:r>
              <a:rPr lang="en-US" sz="1600" b="1" dirty="0">
                <a:latin typeface="Courier New" pitchFamily="49" charset="0"/>
                <a:cs typeface="Courier New" pitchFamily="49" charset="0"/>
              </a:rPr>
              <a:t>     kurtosis =       2.97</a:t>
            </a:r>
          </a:p>
          <a:p>
            <a:r>
              <a:rPr lang="en-US" dirty="0"/>
              <a:t> </a:t>
            </a:r>
          </a:p>
        </p:txBody>
      </p:sp>
      <p:pic>
        <p:nvPicPr>
          <p:cNvPr id="5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5" cstate="print"/>
          <a:stretch>
            <a:fillRect/>
          </a:stretch>
        </p:blipFill>
        <p:spPr>
          <a:xfrm>
            <a:off x="9525000" y="38100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="" xmlns:p14="http://schemas.microsoft.com/office/powerpoint/2010/main" val="690297826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12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762000" y="1812319"/>
            <a:ext cx="7162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rgbClr val="006699"/>
              </a:buClr>
            </a:pP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699" y="1162237"/>
            <a:ext cx="7847013" cy="5276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90499" y="3317923"/>
            <a:ext cx="914399" cy="104644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/>
              <a:t>Accel </a:t>
            </a:r>
          </a:p>
          <a:p>
            <a:pPr algn="ctr"/>
            <a:r>
              <a:rPr lang="en-US" sz="1400" dirty="0" smtClean="0"/>
              <a:t>(G)</a:t>
            </a:r>
          </a:p>
          <a:p>
            <a:pPr algn="ctr"/>
            <a:endParaRPr lang="en-US" sz="1600" dirty="0"/>
          </a:p>
          <a:p>
            <a:pPr algn="ctr"/>
            <a:endParaRPr lang="en-US" sz="1600" dirty="0"/>
          </a:p>
        </p:txBody>
      </p:sp>
      <p:sp>
        <p:nvSpPr>
          <p:cNvPr id="8" name="TextBox 7"/>
          <p:cNvSpPr txBox="1"/>
          <p:nvPr/>
        </p:nvSpPr>
        <p:spPr>
          <a:xfrm>
            <a:off x="3316514" y="6214646"/>
            <a:ext cx="2819400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/>
              <a:t>Time (sec)</a:t>
            </a:r>
            <a:endParaRPr lang="en-US" sz="1400" dirty="0" smtClean="0"/>
          </a:p>
        </p:txBody>
      </p:sp>
      <p:sp>
        <p:nvSpPr>
          <p:cNvPr id="9" name="TextBox 8"/>
          <p:cNvSpPr txBox="1"/>
          <p:nvPr/>
        </p:nvSpPr>
        <p:spPr>
          <a:xfrm>
            <a:off x="2504223" y="1033441"/>
            <a:ext cx="4458496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/>
              <a:t>SDOF Acceleration Response  </a:t>
            </a:r>
            <a:r>
              <a:rPr lang="en-US" sz="1600" dirty="0" err="1" smtClean="0"/>
              <a:t>fn</a:t>
            </a:r>
            <a:r>
              <a:rPr lang="en-US" sz="1600" dirty="0" smtClean="0"/>
              <a:t>=200 Hz   Q=10</a:t>
            </a:r>
            <a:endParaRPr lang="en-US" sz="1400" dirty="0" smtClean="0"/>
          </a:p>
        </p:txBody>
      </p:sp>
      <p:pic>
        <p:nvPicPr>
          <p:cNvPr id="10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6" cstate="print"/>
          <a:stretch>
            <a:fillRect/>
          </a:stretch>
        </p:blipFill>
        <p:spPr>
          <a:xfrm>
            <a:off x="9753600" y="38100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="" xmlns:p14="http://schemas.microsoft.com/office/powerpoint/2010/main" val="399524278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310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90600" y="1665982"/>
            <a:ext cx="58674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b="1" dirty="0">
                <a:latin typeface="Courier New" pitchFamily="49" charset="0"/>
                <a:cs typeface="Courier New" pitchFamily="49" charset="0"/>
              </a:rPr>
              <a:t>Plot histogram of instantaneous values? </a:t>
            </a:r>
          </a:p>
          <a:p>
            <a:r>
              <a:rPr lang="en-US" sz="1600" b="1" dirty="0">
                <a:latin typeface="Courier New" pitchFamily="49" charset="0"/>
                <a:cs typeface="Courier New" pitchFamily="49" charset="0"/>
              </a:rPr>
              <a:t> 1=yes 2=no 1</a:t>
            </a:r>
          </a:p>
          <a:p>
            <a:r>
              <a:rPr lang="en-US" sz="1600" b="1" dirty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600" b="1" dirty="0">
                <a:latin typeface="Courier New" pitchFamily="49" charset="0"/>
                <a:cs typeface="Courier New" pitchFamily="49" charset="0"/>
              </a:rPr>
              <a:t> Enter the number of bars 81</a:t>
            </a:r>
          </a:p>
        </p:txBody>
      </p:sp>
      <p:pic>
        <p:nvPicPr>
          <p:cNvPr id="5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5" cstate="print"/>
          <a:stretch>
            <a:fillRect/>
          </a:stretch>
        </p:blipFill>
        <p:spPr>
          <a:xfrm>
            <a:off x="9753600" y="3810000"/>
            <a:ext cx="431800" cy="431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="" xmlns:p14="http://schemas.microsoft.com/office/powerpoint/2010/main" val="267276884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15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6955" y="1422975"/>
            <a:ext cx="6610465" cy="44976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2678906" y="1066800"/>
            <a:ext cx="3874294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/>
              <a:t>Histogram – Instantaneous Values</a:t>
            </a:r>
          </a:p>
          <a:p>
            <a:pPr algn="ctr"/>
            <a:r>
              <a:rPr lang="en-US" sz="1600" dirty="0" smtClean="0"/>
              <a:t>SDOF Response   fn=200 Hz  Q=10</a:t>
            </a:r>
            <a:endParaRPr lang="en-US" sz="1400" dirty="0" smtClean="0"/>
          </a:p>
        </p:txBody>
      </p:sp>
      <p:sp>
        <p:nvSpPr>
          <p:cNvPr id="8" name="TextBox 7"/>
          <p:cNvSpPr txBox="1"/>
          <p:nvPr/>
        </p:nvSpPr>
        <p:spPr>
          <a:xfrm>
            <a:off x="3657600" y="5791200"/>
            <a:ext cx="2057400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/>
              <a:t>Accel </a:t>
            </a:r>
            <a:r>
              <a:rPr lang="en-US" sz="1400" dirty="0" smtClean="0"/>
              <a:t>(G)</a:t>
            </a:r>
            <a:endParaRPr lang="en-US" sz="1600" dirty="0"/>
          </a:p>
          <a:p>
            <a:pPr algn="ctr"/>
            <a:endParaRPr lang="en-US" sz="1600" dirty="0"/>
          </a:p>
        </p:txBody>
      </p:sp>
      <p:sp>
        <p:nvSpPr>
          <p:cNvPr id="9" name="TextBox 8"/>
          <p:cNvSpPr txBox="1"/>
          <p:nvPr/>
        </p:nvSpPr>
        <p:spPr>
          <a:xfrm>
            <a:off x="533400" y="3258978"/>
            <a:ext cx="914400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/>
              <a:t>Counts</a:t>
            </a:r>
          </a:p>
          <a:p>
            <a:pPr algn="ctr"/>
            <a:endParaRPr lang="en-US" sz="1600" dirty="0"/>
          </a:p>
          <a:p>
            <a:pPr algn="ctr"/>
            <a:endParaRPr lang="en-US" sz="1600" dirty="0"/>
          </a:p>
        </p:txBody>
      </p:sp>
      <p:pic>
        <p:nvPicPr>
          <p:cNvPr id="10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6" cstate="print"/>
          <a:stretch>
            <a:fillRect/>
          </a:stretch>
        </p:blipFill>
        <p:spPr>
          <a:xfrm>
            <a:off x="9906000" y="3810000"/>
            <a:ext cx="381000" cy="381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="" xmlns:p14="http://schemas.microsoft.com/office/powerpoint/2010/main" val="3275113720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9843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43000" y="1640919"/>
            <a:ext cx="5943600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 </a:t>
            </a:r>
            <a:r>
              <a:rPr lang="en-US" sz="1600" b="1" dirty="0">
                <a:latin typeface="Courier New" pitchFamily="49" charset="0"/>
                <a:cs typeface="Courier New" pitchFamily="49" charset="0"/>
              </a:rPr>
              <a:t>Plot histogram of absolute peaks? </a:t>
            </a:r>
          </a:p>
          <a:p>
            <a:r>
              <a:rPr lang="en-US" sz="1600" b="1" dirty="0">
                <a:latin typeface="Courier New" pitchFamily="49" charset="0"/>
                <a:cs typeface="Courier New" pitchFamily="49" charset="0"/>
              </a:rPr>
              <a:t> 1=yes 2=no </a:t>
            </a:r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1</a:t>
            </a:r>
          </a:p>
          <a:p>
            <a:endParaRPr lang="en-US" sz="1600" b="1" dirty="0">
              <a:latin typeface="Courier New" pitchFamily="49" charset="0"/>
              <a:cs typeface="Courier New" pitchFamily="49" charset="0"/>
            </a:endParaRPr>
          </a:p>
          <a:p>
            <a:r>
              <a:rPr lang="en-US" sz="1600" b="1" dirty="0">
                <a:latin typeface="Courier New" pitchFamily="49" charset="0"/>
                <a:cs typeface="Courier New" pitchFamily="49" charset="0"/>
              </a:rPr>
              <a:t> number of positive peaks = 12839 </a:t>
            </a:r>
          </a:p>
          <a:p>
            <a:r>
              <a:rPr lang="en-US" sz="1600" b="1" dirty="0">
                <a:latin typeface="Courier New" pitchFamily="49" charset="0"/>
                <a:cs typeface="Courier New" pitchFamily="49" charset="0"/>
              </a:rPr>
              <a:t> number of negative peaks = 12820 </a:t>
            </a:r>
          </a:p>
          <a:p>
            <a:r>
              <a:rPr lang="en-US" sz="1600" b="1" dirty="0">
                <a:latin typeface="Courier New" pitchFamily="49" charset="0"/>
                <a:cs typeface="Courier New" pitchFamily="49" charset="0"/>
              </a:rPr>
              <a:t> total peaks = 25659 </a:t>
            </a:r>
          </a:p>
          <a:p>
            <a:r>
              <a:rPr lang="en-US" sz="1600" b="1" dirty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600" b="1" dirty="0">
                <a:latin typeface="Courier New" pitchFamily="49" charset="0"/>
                <a:cs typeface="Courier New" pitchFamily="49" charset="0"/>
              </a:rPr>
              <a:t> Enter the number of bars 31</a:t>
            </a:r>
          </a:p>
        </p:txBody>
      </p:sp>
      <p:pic>
        <p:nvPicPr>
          <p:cNvPr id="5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5" cstate="print"/>
          <a:stretch>
            <a:fillRect/>
          </a:stretch>
        </p:blipFill>
        <p:spPr>
          <a:xfrm>
            <a:off x="9906000" y="3810000"/>
            <a:ext cx="381000" cy="381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="" xmlns:p14="http://schemas.microsoft.com/office/powerpoint/2010/main" val="690297826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137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545" y="1371600"/>
            <a:ext cx="7288855" cy="49702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3962400" y="6172200"/>
            <a:ext cx="1371600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/>
              <a:t>Accel </a:t>
            </a:r>
            <a:r>
              <a:rPr lang="en-US" sz="1400" dirty="0" smtClean="0"/>
              <a:t>(G</a:t>
            </a:r>
            <a:r>
              <a:rPr lang="en-US" sz="1400" dirty="0" smtClean="0"/>
              <a:t>)</a:t>
            </a:r>
            <a:endParaRPr lang="en-US" sz="1600" dirty="0"/>
          </a:p>
        </p:txBody>
      </p:sp>
      <p:sp>
        <p:nvSpPr>
          <p:cNvPr id="8" name="TextBox 7"/>
          <p:cNvSpPr txBox="1"/>
          <p:nvPr/>
        </p:nvSpPr>
        <p:spPr>
          <a:xfrm>
            <a:off x="304800" y="3581400"/>
            <a:ext cx="914400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/>
              <a:t>Counts</a:t>
            </a:r>
          </a:p>
          <a:p>
            <a:pPr algn="ctr"/>
            <a:endParaRPr lang="en-US" sz="1600" dirty="0"/>
          </a:p>
          <a:p>
            <a:pPr algn="ctr"/>
            <a:endParaRPr lang="en-US" sz="1600" dirty="0"/>
          </a:p>
        </p:txBody>
      </p:sp>
      <p:sp>
        <p:nvSpPr>
          <p:cNvPr id="9" name="TextBox 8"/>
          <p:cNvSpPr txBox="1"/>
          <p:nvPr/>
        </p:nvSpPr>
        <p:spPr>
          <a:xfrm>
            <a:off x="2971800" y="1015425"/>
            <a:ext cx="3874294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/>
              <a:t>Histogram – Peak Values</a:t>
            </a:r>
          </a:p>
          <a:p>
            <a:pPr algn="ctr"/>
            <a:r>
              <a:rPr lang="en-US" sz="1600" dirty="0" smtClean="0"/>
              <a:t>SDOF Response   fn=200 Hz  Q=10</a:t>
            </a:r>
            <a:endParaRPr lang="en-US" sz="1400" dirty="0" smtClean="0"/>
          </a:p>
        </p:txBody>
      </p:sp>
      <p:sp>
        <p:nvSpPr>
          <p:cNvPr id="10" name="TextBox 9"/>
          <p:cNvSpPr txBox="1"/>
          <p:nvPr/>
        </p:nvSpPr>
        <p:spPr>
          <a:xfrm>
            <a:off x="6096000" y="1963596"/>
            <a:ext cx="2057400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i="1" dirty="0" smtClean="0"/>
              <a:t>Rayleigh Distribution</a:t>
            </a:r>
            <a:endParaRPr lang="en-US" sz="1600" i="1" dirty="0"/>
          </a:p>
        </p:txBody>
      </p:sp>
      <p:pic>
        <p:nvPicPr>
          <p:cNvPr id="12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6" cstate="print"/>
          <a:stretch>
            <a:fillRect/>
          </a:stretch>
        </p:blipFill>
        <p:spPr>
          <a:xfrm>
            <a:off x="9753600" y="3733800"/>
            <a:ext cx="381000" cy="381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="" xmlns:p14="http://schemas.microsoft.com/office/powerpoint/2010/main" val="3275113720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583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762000" y="1295401"/>
            <a:ext cx="7162800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&gt;&gt; PSD</a:t>
            </a:r>
          </a:p>
          <a:p>
            <a:r>
              <a:rPr lang="en" sz="1600" b="1" dirty="0" smtClean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1600" b="1" dirty="0" err="1" smtClean="0">
                <a:latin typeface="Courier New" pitchFamily="49" charset="0"/>
                <a:cs typeface="Courier New" pitchFamily="49" charset="0"/>
              </a:rPr>
              <a:t>PSD.m</a:t>
            </a:r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1600" b="1" dirty="0" err="1" smtClean="0">
                <a:latin typeface="Courier New" pitchFamily="49" charset="0"/>
                <a:cs typeface="Courier New" pitchFamily="49" charset="0"/>
              </a:rPr>
              <a:t>ver</a:t>
            </a:r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2.3  January 25, 2011 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by Tom Irvine  Email: tomirvine@aol.com </a:t>
            </a:r>
          </a:p>
          <a:p>
            <a:r>
              <a:rPr lang="en" sz="1600" b="1" dirty="0" smtClean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This program calculates the power spectral density 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of a time history that is pre-loaded into </a:t>
            </a:r>
            <a:r>
              <a:rPr lang="en-US" sz="1600" b="1" dirty="0" err="1" smtClean="0">
                <a:latin typeface="Courier New" pitchFamily="49" charset="0"/>
                <a:cs typeface="Courier New" pitchFamily="49" charset="0"/>
              </a:rPr>
              <a:t>Matlab</a:t>
            </a:r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. </a:t>
            </a:r>
          </a:p>
          <a:p>
            <a:r>
              <a:rPr lang="en" sz="1600" b="1" dirty="0" smtClean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The time history must be in a two-column matrix format: 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Time(sec)  &amp; amplitude </a:t>
            </a:r>
          </a:p>
          <a:p>
            <a:r>
              <a:rPr lang="en" sz="1600" b="1" dirty="0" smtClean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Select file input method 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  1=external ASCII file 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  2=file preloaded into </a:t>
            </a:r>
            <a:r>
              <a:rPr lang="en-US" sz="1600" b="1" dirty="0" err="1" smtClean="0">
                <a:latin typeface="Courier New" pitchFamily="49" charset="0"/>
                <a:cs typeface="Courier New" pitchFamily="49" charset="0"/>
              </a:rPr>
              <a:t>Matlab</a:t>
            </a:r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  3=Excel file </a:t>
            </a:r>
          </a:p>
          <a:p>
            <a:r>
              <a:rPr lang="en" sz="1600" b="1" dirty="0" smtClean="0">
                <a:latin typeface="Courier New" pitchFamily="49" charset="0"/>
                <a:cs typeface="Courier New" pitchFamily="49" charset="0"/>
              </a:rPr>
              <a:t>2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Enter the matrix name:  acceleration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</p:txBody>
      </p:sp>
      <p:pic>
        <p:nvPicPr>
          <p:cNvPr id="8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5" cstate="print"/>
          <a:stretch>
            <a:fillRect/>
          </a:stretch>
        </p:blipFill>
        <p:spPr>
          <a:xfrm>
            <a:off x="9753600" y="38862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="" xmlns:p14="http://schemas.microsoft.com/office/powerpoint/2010/main" val="2003445322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2372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57200" y="847665"/>
            <a:ext cx="8229600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" b="1" dirty="0" smtClean="0"/>
              <a:t> </a:t>
            </a:r>
          </a:p>
          <a:p>
            <a:r>
              <a:rPr lang="en-US" b="1" dirty="0" smtClean="0"/>
              <a:t> </a:t>
            </a:r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Number of      Samples per        Time per        </a:t>
            </a:r>
            <a:r>
              <a:rPr lang="en-US" sz="1600" b="1" dirty="0" err="1" smtClean="0">
                <a:latin typeface="Courier New" pitchFamily="49" charset="0"/>
                <a:cs typeface="Courier New" pitchFamily="49" charset="0"/>
              </a:rPr>
              <a:t>df</a:t>
            </a:r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              </a:t>
            </a:r>
          </a:p>
          <a:p>
            <a:r>
              <a:rPr lang="fr-FR" sz="1600" b="1" dirty="0" smtClean="0">
                <a:latin typeface="Courier New" pitchFamily="49" charset="0"/>
                <a:cs typeface="Courier New" pitchFamily="49" charset="0"/>
              </a:rPr>
              <a:t> Segments        Segment          </a:t>
            </a:r>
            <a:r>
              <a:rPr lang="fr-FR" sz="1600" b="1" dirty="0" err="1" smtClean="0">
                <a:latin typeface="Courier New" pitchFamily="49" charset="0"/>
                <a:cs typeface="Courier New" pitchFamily="49" charset="0"/>
              </a:rPr>
              <a:t>Segment</a:t>
            </a:r>
            <a:r>
              <a:rPr lang="fr-FR" sz="1600" b="1" dirty="0" smtClean="0">
                <a:latin typeface="Courier New" pitchFamily="49" charset="0"/>
                <a:cs typeface="Courier New" pitchFamily="49" charset="0"/>
              </a:rPr>
              <a:t>(sec)   (Hz)      </a:t>
            </a:r>
            <a:r>
              <a:rPr lang="fr-FR" sz="1600" b="1" dirty="0" err="1" smtClean="0">
                <a:latin typeface="Courier New" pitchFamily="49" charset="0"/>
                <a:cs typeface="Courier New" pitchFamily="49" charset="0"/>
              </a:rPr>
              <a:t>dof</a:t>
            </a:r>
            <a:r>
              <a:rPr lang="fr-FR" sz="1600" b="1" dirty="0" smtClean="0">
                <a:latin typeface="Courier New" pitchFamily="49" charset="0"/>
                <a:cs typeface="Courier New" pitchFamily="49" charset="0"/>
              </a:rPr>
              <a:t>     </a:t>
            </a:r>
          </a:p>
          <a:p>
            <a:r>
              <a:rPr lang="en" sz="1600" b="1" dirty="0" smtClean="0">
                <a:latin typeface="Courier New" pitchFamily="49" charset="0"/>
                <a:cs typeface="Courier New" pitchFamily="49" charset="0"/>
              </a:rPr>
              <a:t>        1 	  1048576 	       52.4      0.0191 	 2</a:t>
            </a:r>
          </a:p>
          <a:p>
            <a:r>
              <a:rPr lang="en" sz="1600" b="1" dirty="0" smtClean="0">
                <a:latin typeface="Courier New" pitchFamily="49" charset="0"/>
                <a:cs typeface="Courier New" pitchFamily="49" charset="0"/>
              </a:rPr>
              <a:t>        2 	   524288 	       26.2      0.0381 	 4</a:t>
            </a:r>
          </a:p>
          <a:p>
            <a:r>
              <a:rPr lang="en" sz="1600" b="1" dirty="0" smtClean="0">
                <a:latin typeface="Courier New" pitchFamily="49" charset="0"/>
                <a:cs typeface="Courier New" pitchFamily="49" charset="0"/>
              </a:rPr>
              <a:t>        4 	   262144 	       13.1      0.0763 	 8</a:t>
            </a:r>
          </a:p>
          <a:p>
            <a:r>
              <a:rPr lang="en" sz="1600" b="1" dirty="0" smtClean="0">
                <a:latin typeface="Courier New" pitchFamily="49" charset="0"/>
                <a:cs typeface="Courier New" pitchFamily="49" charset="0"/>
              </a:rPr>
              <a:t>        9 	   131072 	       6.55       0.153 	 18</a:t>
            </a:r>
          </a:p>
          <a:p>
            <a:r>
              <a:rPr lang="en" sz="1600" b="1" dirty="0" smtClean="0">
                <a:latin typeface="Courier New" pitchFamily="49" charset="0"/>
                <a:cs typeface="Courier New" pitchFamily="49" charset="0"/>
              </a:rPr>
              <a:t>       18 	    65536 	       3.28       0.305 	 36</a:t>
            </a:r>
          </a:p>
          <a:p>
            <a:r>
              <a:rPr lang="en" sz="1600" b="1" dirty="0" smtClean="0">
                <a:latin typeface="Courier New" pitchFamily="49" charset="0"/>
                <a:cs typeface="Courier New" pitchFamily="49" charset="0"/>
              </a:rPr>
              <a:t>       36 	    32768 	       1.64        0.61 	 72</a:t>
            </a:r>
          </a:p>
          <a:p>
            <a:r>
              <a:rPr lang="en" sz="1600" b="1" dirty="0" smtClean="0">
                <a:latin typeface="Courier New" pitchFamily="49" charset="0"/>
                <a:cs typeface="Courier New" pitchFamily="49" charset="0"/>
              </a:rPr>
              <a:t>       73 	    16384 	      0.819        1.22 	 146</a:t>
            </a:r>
          </a:p>
          <a:p>
            <a:r>
              <a:rPr lang="en" sz="1600" b="1" dirty="0" smtClean="0">
                <a:latin typeface="Courier New" pitchFamily="49" charset="0"/>
                <a:cs typeface="Courier New" pitchFamily="49" charset="0"/>
              </a:rPr>
              <a:t>      146 	     8192 	       0.41        2.44 	 292</a:t>
            </a:r>
          </a:p>
          <a:p>
            <a:r>
              <a:rPr lang="en" sz="1600" b="1" dirty="0" smtClean="0">
                <a:latin typeface="Courier New" pitchFamily="49" charset="0"/>
                <a:cs typeface="Courier New" pitchFamily="49" charset="0"/>
              </a:rPr>
              <a:t>      292 	     4096 	      0.205        4.88 	 584</a:t>
            </a:r>
          </a:p>
          <a:p>
            <a:r>
              <a:rPr lang="en" sz="1600" b="1" dirty="0" smtClean="0">
                <a:latin typeface="Courier New" pitchFamily="49" charset="0"/>
                <a:cs typeface="Courier New" pitchFamily="49" charset="0"/>
              </a:rPr>
              <a:t>      585 	     2048 	      0.102        9.77 	 1170</a:t>
            </a:r>
          </a:p>
          <a:p>
            <a:r>
              <a:rPr lang="en" sz="1600" b="1" dirty="0" smtClean="0">
                <a:latin typeface="Courier New" pitchFamily="49" charset="0"/>
                <a:cs typeface="Courier New" pitchFamily="49" charset="0"/>
              </a:rPr>
              <a:t>     1171 	     1024 	     0.0512        19.5 	 2342</a:t>
            </a:r>
          </a:p>
          <a:p>
            <a:r>
              <a:rPr lang="en" sz="1600" b="1" dirty="0" smtClean="0">
                <a:latin typeface="Courier New" pitchFamily="49" charset="0"/>
                <a:cs typeface="Courier New" pitchFamily="49" charset="0"/>
              </a:rPr>
              <a:t>     2343 	      512 	     0.0256        39.1 	 4686</a:t>
            </a:r>
          </a:p>
          <a:p>
            <a:r>
              <a:rPr lang="en" sz="1600" b="1" dirty="0" smtClean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Choose the Number of Segments:  146</a:t>
            </a:r>
          </a:p>
          <a:p>
            <a:r>
              <a:rPr lang="en" sz="1600" b="1" dirty="0" smtClean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" sz="1600" b="1" dirty="0" smtClean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Overall RMS =         11.0 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Three Sigma =         33.1 </a:t>
            </a:r>
          </a:p>
        </p:txBody>
      </p:sp>
      <p:pic>
        <p:nvPicPr>
          <p:cNvPr id="8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5" cstate="print"/>
          <a:stretch>
            <a:fillRect/>
          </a:stretch>
        </p:blipFill>
        <p:spPr>
          <a:xfrm>
            <a:off x="9906000" y="38100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="" xmlns:p14="http://schemas.microsoft.com/office/powerpoint/2010/main" val="2154113959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948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38201" y="1227971"/>
            <a:ext cx="6934199" cy="46489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3733800" y="5562600"/>
            <a:ext cx="1813491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/>
              <a:t>Frequency (Hz)</a:t>
            </a:r>
            <a:endParaRPr lang="en-US" sz="1600" dirty="0"/>
          </a:p>
        </p:txBody>
      </p:sp>
      <p:sp>
        <p:nvSpPr>
          <p:cNvPr id="8" name="TextBox 7"/>
          <p:cNvSpPr txBox="1"/>
          <p:nvPr/>
        </p:nvSpPr>
        <p:spPr>
          <a:xfrm>
            <a:off x="152400" y="2971800"/>
            <a:ext cx="914399" cy="104644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/>
              <a:t>Accel </a:t>
            </a:r>
          </a:p>
          <a:p>
            <a:pPr algn="ctr"/>
            <a:r>
              <a:rPr lang="en-US" sz="1400" dirty="0" smtClean="0"/>
              <a:t>(G^2/Hz)</a:t>
            </a:r>
          </a:p>
          <a:p>
            <a:pPr algn="ctr"/>
            <a:endParaRPr lang="en-US" sz="1600" dirty="0"/>
          </a:p>
          <a:p>
            <a:pPr algn="ctr"/>
            <a:endParaRPr lang="en-US" sz="1600" dirty="0"/>
          </a:p>
        </p:txBody>
      </p:sp>
      <p:sp>
        <p:nvSpPr>
          <p:cNvPr id="9" name="TextBox 8"/>
          <p:cNvSpPr txBox="1"/>
          <p:nvPr/>
        </p:nvSpPr>
        <p:spPr>
          <a:xfrm>
            <a:off x="2819400" y="1109246"/>
            <a:ext cx="3124200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/>
              <a:t>Power Spectral Density</a:t>
            </a:r>
            <a:endParaRPr lang="en-US" sz="1600" dirty="0"/>
          </a:p>
        </p:txBody>
      </p:sp>
      <p:sp>
        <p:nvSpPr>
          <p:cNvPr id="10" name="TextBox 9"/>
          <p:cNvSpPr txBox="1"/>
          <p:nvPr/>
        </p:nvSpPr>
        <p:spPr>
          <a:xfrm>
            <a:off x="76200" y="5791200"/>
            <a:ext cx="5638800" cy="6232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300"/>
              </a:spcBef>
            </a:pPr>
            <a:r>
              <a:rPr lang="en-US" sz="1600" i="1" dirty="0" smtClean="0"/>
              <a:t>Peak is ~ 100 x Input   at 200 Hz.     </a:t>
            </a:r>
          </a:p>
          <a:p>
            <a:pPr>
              <a:spcBef>
                <a:spcPts val="300"/>
              </a:spcBef>
            </a:pPr>
            <a:r>
              <a:rPr lang="en-US" sz="1600" i="1" dirty="0" smtClean="0"/>
              <a:t>Q^2 =100. </a:t>
            </a:r>
            <a:r>
              <a:rPr lang="en-US" sz="1600" i="1" dirty="0" smtClean="0"/>
              <a:t>Only </a:t>
            </a:r>
            <a:r>
              <a:rPr lang="en-US" sz="1600" i="1" dirty="0" smtClean="0"/>
              <a:t>works for SDOF system response.      </a:t>
            </a:r>
            <a:endParaRPr lang="en-US" sz="1600" i="1" dirty="0"/>
          </a:p>
        </p:txBody>
      </p:sp>
      <p:pic>
        <p:nvPicPr>
          <p:cNvPr id="12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6" cstate="print"/>
          <a:stretch>
            <a:fillRect/>
          </a:stretch>
        </p:blipFill>
        <p:spPr>
          <a:xfrm>
            <a:off x="9829800" y="3810000"/>
            <a:ext cx="381000" cy="381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="" xmlns:p14="http://schemas.microsoft.com/office/powerpoint/2010/main" val="2154113959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1580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200" y="1123890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err="1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sdof_ran.m</a:t>
            </a:r>
            <a:endParaRPr lang="en-US" sz="2000" b="1" dirty="0">
              <a:solidFill>
                <a:schemeClr val="tx1">
                  <a:lumMod val="90000"/>
                  <a:lumOff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57200" y="1817906"/>
            <a:ext cx="8153400" cy="4278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&gt;&gt; </a:t>
            </a:r>
            <a:r>
              <a:rPr lang="en-US" sz="1600" b="1" dirty="0" err="1" smtClean="0">
                <a:latin typeface="Courier New" pitchFamily="49" charset="0"/>
                <a:cs typeface="Courier New" pitchFamily="49" charset="0"/>
              </a:rPr>
              <a:t>sdof_ran</a:t>
            </a:r>
            <a:endParaRPr lang="en-US" sz="1600" b="1" dirty="0" smtClean="0">
              <a:latin typeface="Courier New" pitchFamily="49" charset="0"/>
              <a:cs typeface="Courier New" pitchFamily="49" charset="0"/>
            </a:endParaRPr>
          </a:p>
          <a:p>
            <a:endParaRPr lang="en-US" sz="1600" b="1" dirty="0" smtClean="0">
              <a:latin typeface="Courier New" pitchFamily="49" charset="0"/>
              <a:cs typeface="Courier New" pitchFamily="49" charset="0"/>
            </a:endParaRPr>
          </a:p>
          <a:p>
            <a:r>
              <a:rPr lang="pt-BR" sz="1600" b="1" dirty="0" smtClean="0">
                <a:latin typeface="Courier New" pitchFamily="49" charset="0"/>
                <a:cs typeface="Courier New" pitchFamily="49" charset="0"/>
              </a:rPr>
              <a:t> sdof_ran.m   ver 1.3   June 18, 2007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by Tom Irvine   Email: tomirvine@aol.com</a:t>
            </a:r>
          </a:p>
          <a:p>
            <a:r>
              <a:rPr lang="en" sz="1600" b="1" dirty="0" smtClean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This program calculates the response of a single-degree-of-</a:t>
            </a:r>
            <a:r>
              <a:rPr lang="en-US" sz="1600" b="1" dirty="0" err="1" smtClean="0">
                <a:latin typeface="Courier New" pitchFamily="49" charset="0"/>
                <a:cs typeface="Courier New" pitchFamily="49" charset="0"/>
              </a:rPr>
              <a:t>freeom</a:t>
            </a:r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system to an acceleration power spectral density.</a:t>
            </a:r>
          </a:p>
          <a:p>
            <a:r>
              <a:rPr lang="en" sz="1600" b="1" dirty="0" smtClean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The power spectral density may vary arbitrarily with frequency. 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The input file must have two columns: 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    frequency(Hz) &amp; </a:t>
            </a:r>
            <a:r>
              <a:rPr lang="en-US" sz="1600" b="1" dirty="0" err="1" smtClean="0">
                <a:latin typeface="Courier New" pitchFamily="49" charset="0"/>
                <a:cs typeface="Courier New" pitchFamily="49" charset="0"/>
              </a:rPr>
              <a:t>accel</a:t>
            </a:r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(G^2/Hz)</a:t>
            </a:r>
          </a:p>
          <a:p>
            <a:r>
              <a:rPr lang="en" sz="1600" b="1" dirty="0" smtClean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Select file input method       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  1=external ASCII file        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  2=file preloaded into </a:t>
            </a:r>
            <a:r>
              <a:rPr lang="en-US" sz="1600" b="1" dirty="0" err="1" smtClean="0">
                <a:latin typeface="Courier New" pitchFamily="49" charset="0"/>
                <a:cs typeface="Courier New" pitchFamily="49" charset="0"/>
              </a:rPr>
              <a:t>Matlab</a:t>
            </a:r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  3=library function           </a:t>
            </a:r>
          </a:p>
          <a:p>
            <a:r>
              <a:rPr lang="en" sz="1600" b="1" dirty="0" smtClean="0">
                <a:latin typeface="Courier New" pitchFamily="49" charset="0"/>
                <a:cs typeface="Courier New" pitchFamily="49" charset="0"/>
              </a:rPr>
              <a:t>3</a:t>
            </a:r>
            <a:endParaRPr lang="en-US" sz="1600" b="1" dirty="0">
              <a:latin typeface="Courier New" pitchFamily="49" charset="0"/>
              <a:cs typeface="Courier New" pitchFamily="49" charset="0"/>
            </a:endParaRPr>
          </a:p>
        </p:txBody>
      </p:sp>
      <p:pic>
        <p:nvPicPr>
          <p:cNvPr id="8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5" cstate="print"/>
          <a:stretch>
            <a:fillRect/>
          </a:stretch>
        </p:blipFill>
        <p:spPr>
          <a:xfrm>
            <a:off x="9677400" y="38100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="" xmlns:p14="http://schemas.microsoft.com/office/powerpoint/2010/main" val="2154113959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2842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200" y="971490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err="1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sdof_ran.m</a:t>
            </a:r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  (cont.)</a:t>
            </a:r>
            <a:endParaRPr lang="en-US" sz="2000" b="1" dirty="0">
              <a:solidFill>
                <a:schemeClr val="tx1">
                  <a:lumMod val="90000"/>
                  <a:lumOff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62000" y="1295401"/>
            <a:ext cx="7162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rgbClr val="006699"/>
              </a:buClr>
            </a:pP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</p:txBody>
      </p:sp>
      <p:sp>
        <p:nvSpPr>
          <p:cNvPr id="7" name="Rectangle 6"/>
          <p:cNvSpPr/>
          <p:nvPr/>
        </p:nvSpPr>
        <p:spPr>
          <a:xfrm>
            <a:off x="609600" y="1540907"/>
            <a:ext cx="7162800" cy="45550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 </a:t>
            </a:r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Select input PSD      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  1=MIL-STD-1540B QTP 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  2=MIL-STD-1540B ATP 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  3=NAVMAT P9495      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  4=NASA CEQATR AVT   </a:t>
            </a:r>
          </a:p>
          <a:p>
            <a:r>
              <a:rPr lang="en" sz="1600" b="1" dirty="0" smtClean="0">
                <a:latin typeface="Courier New" pitchFamily="49" charset="0"/>
                <a:cs typeface="Courier New" pitchFamily="49" charset="0"/>
              </a:rPr>
              <a:t> 3</a:t>
            </a:r>
          </a:p>
          <a:p>
            <a:r>
              <a:rPr lang="en" sz="1600" b="1" dirty="0" smtClean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Enter the natural frequency (Hz)  200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Enter damping format:  1= damping ratio   2= Q  2</a:t>
            </a:r>
          </a:p>
          <a:p>
            <a:r>
              <a:rPr lang="en" sz="1600" b="1" dirty="0" smtClean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Enter the amplification factor (typically Q=10) 10</a:t>
            </a:r>
          </a:p>
          <a:p>
            <a:endParaRPr lang="en" sz="1600" b="1" dirty="0" smtClean="0">
              <a:latin typeface="Courier New" pitchFamily="49" charset="0"/>
              <a:cs typeface="Courier New" pitchFamily="49" charset="0"/>
            </a:endParaRP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Input PSD Overall Level =      6.058 </a:t>
            </a:r>
            <a:endParaRPr lang="en" sz="1600" b="1" dirty="0" smtClean="0">
              <a:latin typeface="Courier New" pitchFamily="49" charset="0"/>
              <a:cs typeface="Courier New" pitchFamily="49" charset="0"/>
            </a:endParaRPr>
          </a:p>
          <a:p>
            <a:r>
              <a:rPr lang="en" sz="1600" b="1" dirty="0" smtClean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SDOF Acceleration Response </a:t>
            </a:r>
          </a:p>
          <a:p>
            <a:r>
              <a:rPr lang="en" sz="1600" b="1" dirty="0" smtClean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    =     11.2 GRMS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    =     33.5 G 3-sigma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410200" y="5048071"/>
            <a:ext cx="31242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i="1" dirty="0" smtClean="0">
                <a:solidFill>
                  <a:srgbClr val="003366"/>
                </a:solidFill>
              </a:rPr>
              <a:t>Time domain analysis level</a:t>
            </a:r>
          </a:p>
          <a:p>
            <a:r>
              <a:rPr lang="en-US" b="1" i="1" dirty="0" smtClean="0">
                <a:solidFill>
                  <a:srgbClr val="003366"/>
                </a:solidFill>
              </a:rPr>
              <a:t> </a:t>
            </a:r>
            <a:endParaRPr lang="en-US" sz="800" b="1" i="1" dirty="0" smtClean="0">
              <a:solidFill>
                <a:srgbClr val="003366"/>
              </a:solidFill>
            </a:endParaRPr>
          </a:p>
          <a:p>
            <a:r>
              <a:rPr lang="en-US" b="1" i="1" dirty="0" smtClean="0">
                <a:solidFill>
                  <a:srgbClr val="003366"/>
                </a:solidFill>
              </a:rPr>
              <a:t>        = 11.0 GRMS</a:t>
            </a:r>
          </a:p>
          <a:p>
            <a:r>
              <a:rPr lang="en-US" b="1" i="1" dirty="0" smtClean="0">
                <a:solidFill>
                  <a:srgbClr val="003366"/>
                </a:solidFill>
              </a:rPr>
              <a:t>        = 33.1 G 3-sigma</a:t>
            </a:r>
            <a:endParaRPr lang="en-US" b="1" i="1" dirty="0">
              <a:solidFill>
                <a:srgbClr val="003366"/>
              </a:solidFill>
            </a:endParaRPr>
          </a:p>
        </p:txBody>
      </p:sp>
      <p:pic>
        <p:nvPicPr>
          <p:cNvPr id="9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5" cstate="print"/>
          <a:stretch>
            <a:fillRect/>
          </a:stretch>
        </p:blipFill>
        <p:spPr>
          <a:xfrm>
            <a:off x="9677400" y="38100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="" xmlns:p14="http://schemas.microsoft.com/office/powerpoint/2010/main" val="2154113959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1978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200" y="990600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Rerun PSD</a:t>
            </a:r>
            <a:endParaRPr lang="en-US" sz="2000" b="1" dirty="0">
              <a:solidFill>
                <a:schemeClr val="tx1">
                  <a:lumMod val="90000"/>
                  <a:lumOff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62000" y="1295401"/>
            <a:ext cx="71628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</p:txBody>
      </p:sp>
      <p:sp>
        <p:nvSpPr>
          <p:cNvPr id="7" name="Rectangle 6"/>
          <p:cNvSpPr/>
          <p:nvPr/>
        </p:nvSpPr>
        <p:spPr>
          <a:xfrm>
            <a:off x="1066800" y="1647885"/>
            <a:ext cx="51816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" dirty="0" smtClean="0"/>
              <a:t>Rerun PSD.m twice.</a:t>
            </a:r>
          </a:p>
          <a:p>
            <a:endParaRPr lang="en" dirty="0" smtClean="0"/>
          </a:p>
          <a:p>
            <a:r>
              <a:rPr lang="en" dirty="0" smtClean="0"/>
              <a:t>Select 73 segments for </a:t>
            </a:r>
            <a:r>
              <a:rPr lang="el-GR" dirty="0" smtClean="0"/>
              <a:t>Δ</a:t>
            </a:r>
            <a:r>
              <a:rPr lang="en" dirty="0" smtClean="0"/>
              <a:t>f = 1.22 Hz.</a:t>
            </a:r>
          </a:p>
          <a:p>
            <a:endParaRPr lang="en" dirty="0" smtClean="0"/>
          </a:p>
          <a:p>
            <a:r>
              <a:rPr lang="en" dirty="0" smtClean="0"/>
              <a:t> </a:t>
            </a:r>
          </a:p>
          <a:p>
            <a:r>
              <a:rPr lang="en" dirty="0" smtClean="0"/>
              <a:t>1.  Response:</a:t>
            </a:r>
          </a:p>
          <a:p>
            <a:endParaRPr lang="en" dirty="0" smtClean="0"/>
          </a:p>
          <a:p>
            <a:r>
              <a:rPr lang="en" dirty="0" smtClean="0"/>
              <a:t>acceleration</a:t>
            </a:r>
          </a:p>
          <a:p>
            <a:r>
              <a:rPr lang="en-US" dirty="0" err="1" smtClean="0"/>
              <a:t>output_psd</a:t>
            </a:r>
            <a:r>
              <a:rPr lang="en-US" dirty="0" smtClean="0"/>
              <a:t>=</a:t>
            </a:r>
            <a:r>
              <a:rPr lang="en-US" dirty="0" err="1" smtClean="0"/>
              <a:t>power_spectral_density</a:t>
            </a:r>
            <a:endParaRPr lang="en-US" dirty="0" smtClean="0"/>
          </a:p>
          <a:p>
            <a:endParaRPr lang="en-US" dirty="0" smtClean="0"/>
          </a:p>
          <a:p>
            <a:endParaRPr lang="en" dirty="0" smtClean="0"/>
          </a:p>
          <a:p>
            <a:pPr marL="342900" indent="-342900">
              <a:buAutoNum type="arabicPeriod" startAt="2"/>
            </a:pPr>
            <a:r>
              <a:rPr lang="en" dirty="0" smtClean="0"/>
              <a:t>Input: </a:t>
            </a:r>
          </a:p>
          <a:p>
            <a:pPr marL="342900" indent="-342900">
              <a:buAutoNum type="arabicPeriod" startAt="2"/>
            </a:pPr>
            <a:endParaRPr lang="en" dirty="0" smtClean="0"/>
          </a:p>
          <a:p>
            <a:r>
              <a:rPr lang="en-US" dirty="0" err="1" smtClean="0"/>
              <a:t>time_history</a:t>
            </a:r>
            <a:endParaRPr lang="en" dirty="0" smtClean="0"/>
          </a:p>
          <a:p>
            <a:r>
              <a:rPr lang="en-US" dirty="0" err="1" smtClean="0"/>
              <a:t>input_psd</a:t>
            </a:r>
            <a:r>
              <a:rPr lang="en-US" dirty="0" smtClean="0"/>
              <a:t>=</a:t>
            </a:r>
            <a:r>
              <a:rPr lang="en-US" dirty="0" err="1" smtClean="0"/>
              <a:t>power_spectral_density</a:t>
            </a:r>
            <a:endParaRPr lang="en-US" dirty="0" smtClean="0"/>
          </a:p>
          <a:p>
            <a:endParaRPr lang="en" dirty="0" smtClean="0"/>
          </a:p>
        </p:txBody>
      </p:sp>
      <p:pic>
        <p:nvPicPr>
          <p:cNvPr id="8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5" cstate="print"/>
          <a:stretch>
            <a:fillRect/>
          </a:stretch>
        </p:blipFill>
        <p:spPr>
          <a:xfrm>
            <a:off x="9601200" y="38100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="" xmlns:p14="http://schemas.microsoft.com/office/powerpoint/2010/main" val="2154113959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200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762000" y="1295401"/>
            <a:ext cx="71628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</p:txBody>
      </p:sp>
      <p:sp>
        <p:nvSpPr>
          <p:cNvPr id="7" name="Rectangle 6"/>
          <p:cNvSpPr/>
          <p:nvPr/>
        </p:nvSpPr>
        <p:spPr>
          <a:xfrm>
            <a:off x="762000" y="1061621"/>
            <a:ext cx="731520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&gt;&gt; </a:t>
            </a:r>
            <a:r>
              <a:rPr lang="en-US" sz="1600" b="1" dirty="0" err="1" smtClean="0">
                <a:latin typeface="Courier New" pitchFamily="49" charset="0"/>
                <a:cs typeface="Courier New" pitchFamily="49" charset="0"/>
              </a:rPr>
              <a:t>real_div</a:t>
            </a:r>
            <a:endParaRPr lang="en-US" sz="1600" b="1" dirty="0" smtClean="0">
              <a:latin typeface="Courier New" pitchFamily="49" charset="0"/>
              <a:cs typeface="Courier New" pitchFamily="49" charset="0"/>
            </a:endParaRP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1600" b="1" dirty="0" err="1" smtClean="0">
                <a:latin typeface="Courier New" pitchFamily="49" charset="0"/>
                <a:cs typeface="Courier New" pitchFamily="49" charset="0"/>
              </a:rPr>
              <a:t>real_div.m</a:t>
            </a:r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 January 26, 2011 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By Tom Irvine   Email: tomirvine@aol.com 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This program divides one function by another function. 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Each function must contain two columns. 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Select file input method for file 1 (numerator file) 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  1=external ASCII file 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  2=file preloaded into  </a:t>
            </a:r>
            <a:r>
              <a:rPr lang="en-US" sz="1600" b="1" dirty="0" err="1" smtClean="0">
                <a:latin typeface="Courier New" pitchFamily="49" charset="0"/>
                <a:cs typeface="Courier New" pitchFamily="49" charset="0"/>
              </a:rPr>
              <a:t>Matlab</a:t>
            </a:r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2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Enter the matrix name:  </a:t>
            </a:r>
            <a:r>
              <a:rPr lang="en-US" sz="1600" b="1" dirty="0" err="1" smtClean="0">
                <a:latin typeface="Courier New" pitchFamily="49" charset="0"/>
                <a:cs typeface="Courier New" pitchFamily="49" charset="0"/>
              </a:rPr>
              <a:t>output_psd</a:t>
            </a:r>
            <a:endParaRPr lang="en-US" sz="1600" b="1" dirty="0" smtClean="0">
              <a:latin typeface="Courier New" pitchFamily="49" charset="0"/>
              <a:cs typeface="Courier New" pitchFamily="49" charset="0"/>
            </a:endParaRP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size = 8191 x 2 </a:t>
            </a:r>
          </a:p>
          <a:p>
            <a:endParaRPr lang="en-US" sz="1600" b="1" dirty="0" smtClean="0">
              <a:latin typeface="Courier New" pitchFamily="49" charset="0"/>
              <a:cs typeface="Courier New" pitchFamily="49" charset="0"/>
            </a:endParaRP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Select file input method for file 2 (denominator file)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  1=external ASCII file 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  2=file preloaded into  </a:t>
            </a:r>
            <a:r>
              <a:rPr lang="en-US" sz="1600" b="1" dirty="0" err="1" smtClean="0">
                <a:latin typeface="Courier New" pitchFamily="49" charset="0"/>
                <a:cs typeface="Courier New" pitchFamily="49" charset="0"/>
              </a:rPr>
              <a:t>Matlab</a:t>
            </a:r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2</a:t>
            </a: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Enter the matrix name:  </a:t>
            </a:r>
            <a:r>
              <a:rPr lang="en-US" sz="1600" b="1" dirty="0" err="1" smtClean="0">
                <a:latin typeface="Courier New" pitchFamily="49" charset="0"/>
                <a:cs typeface="Courier New" pitchFamily="49" charset="0"/>
              </a:rPr>
              <a:t>input_psd</a:t>
            </a:r>
            <a:endParaRPr lang="en-US" sz="1600" b="1" dirty="0" smtClean="0">
              <a:latin typeface="Courier New" pitchFamily="49" charset="0"/>
              <a:cs typeface="Courier New" pitchFamily="49" charset="0"/>
            </a:endParaRPr>
          </a:p>
          <a:p>
            <a:r>
              <a:rPr lang="en-US" sz="1600" b="1" dirty="0" smtClean="0">
                <a:latin typeface="Courier New" pitchFamily="49" charset="0"/>
                <a:cs typeface="Courier New" pitchFamily="49" charset="0"/>
              </a:rPr>
              <a:t> size = 8191 x 2 </a:t>
            </a:r>
          </a:p>
        </p:txBody>
      </p:sp>
      <p:pic>
        <p:nvPicPr>
          <p:cNvPr id="8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5" cstate="print"/>
          <a:stretch>
            <a:fillRect/>
          </a:stretch>
        </p:blipFill>
        <p:spPr>
          <a:xfrm>
            <a:off x="9525000" y="3810000"/>
            <a:ext cx="381000" cy="381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="" xmlns:p14="http://schemas.microsoft.com/office/powerpoint/2010/main" val="2154113959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5804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762000" y="1795047"/>
            <a:ext cx="71628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</p:txBody>
      </p:sp>
      <p:pic>
        <p:nvPicPr>
          <p:cNvPr id="37892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43000" y="1261646"/>
            <a:ext cx="7685087" cy="509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4267200" y="6172200"/>
            <a:ext cx="1813491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/>
              <a:t>Frequency (Hz)</a:t>
            </a:r>
            <a:endParaRPr lang="en-US" sz="1600" dirty="0"/>
          </a:p>
        </p:txBody>
      </p:sp>
      <p:sp>
        <p:nvSpPr>
          <p:cNvPr id="9" name="TextBox 8"/>
          <p:cNvSpPr txBox="1"/>
          <p:nvPr/>
        </p:nvSpPr>
        <p:spPr>
          <a:xfrm>
            <a:off x="304800" y="3090446"/>
            <a:ext cx="1142999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/>
              <a:t>Trans (G^2/G^2)</a:t>
            </a:r>
            <a:endParaRPr lang="en-US" sz="1600" dirty="0"/>
          </a:p>
        </p:txBody>
      </p:sp>
      <p:sp>
        <p:nvSpPr>
          <p:cNvPr id="10" name="TextBox 9"/>
          <p:cNvSpPr txBox="1"/>
          <p:nvPr/>
        </p:nvSpPr>
        <p:spPr>
          <a:xfrm>
            <a:off x="4038600" y="1033046"/>
            <a:ext cx="2743200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Power Transmissibility</a:t>
            </a:r>
            <a:endParaRPr lang="en-US" sz="1600" dirty="0"/>
          </a:p>
        </p:txBody>
      </p:sp>
      <p:pic>
        <p:nvPicPr>
          <p:cNvPr id="11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6" cstate="print"/>
          <a:stretch>
            <a:fillRect/>
          </a:stretch>
        </p:blipFill>
        <p:spPr>
          <a:xfrm>
            <a:off x="9829800" y="3886200"/>
            <a:ext cx="355600" cy="35560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962400" y="990600"/>
            <a:ext cx="2743200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Power Transmissibility</a:t>
            </a:r>
            <a:endParaRPr lang="en-US" sz="1600" dirty="0"/>
          </a:p>
        </p:txBody>
      </p:sp>
    </p:spTree>
    <p:custDataLst>
      <p:tags r:id="rId1"/>
    </p:custDataLst>
    <p:extLst>
      <p:ext uri="{BB962C8B-B14F-4D97-AF65-F5344CB8AC3E}">
        <p14:creationId xmlns="" xmlns:p14="http://schemas.microsoft.com/office/powerpoint/2010/main" val="2154113959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416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762000" y="1676401"/>
            <a:ext cx="71628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</p:txBody>
      </p:sp>
      <p:pic>
        <p:nvPicPr>
          <p:cNvPr id="38915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43001" y="1220649"/>
            <a:ext cx="7239000" cy="4865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8" name="Straight Connector 7"/>
          <p:cNvCxnSpPr/>
          <p:nvPr/>
        </p:nvCxnSpPr>
        <p:spPr>
          <a:xfrm rot="5400000">
            <a:off x="1485900" y="4914900"/>
            <a:ext cx="3276600" cy="0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rot="5400000">
            <a:off x="5105400" y="4953000"/>
            <a:ext cx="3200400" cy="0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4572000" y="6172200"/>
            <a:ext cx="838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20 Hz</a:t>
            </a:r>
            <a:endParaRPr lang="en-US" sz="1600" dirty="0"/>
          </a:p>
        </p:txBody>
      </p:sp>
      <p:cxnSp>
        <p:nvCxnSpPr>
          <p:cNvPr id="14" name="Straight Arrow Connector 13"/>
          <p:cNvCxnSpPr/>
          <p:nvPr/>
        </p:nvCxnSpPr>
        <p:spPr>
          <a:xfrm>
            <a:off x="5486400" y="6324600"/>
            <a:ext cx="1219200" cy="1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rot="10800000">
            <a:off x="3124200" y="6324600"/>
            <a:ext cx="1371600" cy="1588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6934200" y="6096000"/>
            <a:ext cx="1813491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Frequency (Hz)</a:t>
            </a:r>
            <a:endParaRPr lang="en-US" sz="1600" dirty="0"/>
          </a:p>
        </p:txBody>
      </p:sp>
      <p:sp>
        <p:nvSpPr>
          <p:cNvPr id="20" name="TextBox 19"/>
          <p:cNvSpPr txBox="1"/>
          <p:nvPr/>
        </p:nvSpPr>
        <p:spPr>
          <a:xfrm>
            <a:off x="304800" y="2819400"/>
            <a:ext cx="1066799" cy="55399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500" dirty="0" smtClean="0"/>
              <a:t>Trans (G^2/G^2)</a:t>
            </a:r>
            <a:endParaRPr lang="en-US" sz="1500" dirty="0"/>
          </a:p>
        </p:txBody>
      </p:sp>
      <p:sp>
        <p:nvSpPr>
          <p:cNvPr id="21" name="TextBox 20"/>
          <p:cNvSpPr txBox="1"/>
          <p:nvPr/>
        </p:nvSpPr>
        <p:spPr>
          <a:xfrm>
            <a:off x="3733800" y="956846"/>
            <a:ext cx="2743200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Power Transmissibility</a:t>
            </a:r>
            <a:endParaRPr lang="en-US" sz="1600" dirty="0"/>
          </a:p>
        </p:txBody>
      </p:sp>
      <p:cxnSp>
        <p:nvCxnSpPr>
          <p:cNvPr id="23" name="Straight Connector 22"/>
          <p:cNvCxnSpPr/>
          <p:nvPr/>
        </p:nvCxnSpPr>
        <p:spPr>
          <a:xfrm>
            <a:off x="5562600" y="1447800"/>
            <a:ext cx="2590800" cy="0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>
            <a:off x="6858000" y="3657600"/>
            <a:ext cx="1371600" cy="0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6858000" y="2362200"/>
            <a:ext cx="838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3 dB</a:t>
            </a:r>
            <a:endParaRPr lang="en-US" sz="1600" dirty="0"/>
          </a:p>
        </p:txBody>
      </p:sp>
      <p:cxnSp>
        <p:nvCxnSpPr>
          <p:cNvPr id="28" name="Straight Arrow Connector 27"/>
          <p:cNvCxnSpPr/>
          <p:nvPr/>
        </p:nvCxnSpPr>
        <p:spPr>
          <a:xfrm rot="5400000" flipH="1" flipV="1">
            <a:off x="6667500" y="1866900"/>
            <a:ext cx="838200" cy="1588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/>
          <p:nvPr/>
        </p:nvCxnSpPr>
        <p:spPr>
          <a:xfrm rot="5400000">
            <a:off x="6591300" y="3162300"/>
            <a:ext cx="990600" cy="1588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2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6" cstate="print"/>
          <a:stretch>
            <a:fillRect/>
          </a:stretch>
        </p:blipFill>
        <p:spPr>
          <a:xfrm>
            <a:off x="9753600" y="38100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="" xmlns:p14="http://schemas.microsoft.com/office/powerpoint/2010/main" val="2154113959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0725" fill="hold"/>
                                        <p:tgtEl>
                                          <p:spTgt spid="3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2"/>
                </p:tgtEl>
              </p:cMediaNode>
            </p:audio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200" y="1123890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Half-Power Bandwidth</a:t>
            </a:r>
            <a:endParaRPr lang="en-US" sz="2000" b="1" dirty="0">
              <a:solidFill>
                <a:schemeClr val="tx1">
                  <a:lumMod val="90000"/>
                  <a:lumOff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62000" y="1295401"/>
            <a:ext cx="71628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</p:txBody>
      </p:sp>
      <p:sp>
        <p:nvSpPr>
          <p:cNvPr id="7" name="Rectangle 6"/>
          <p:cNvSpPr/>
          <p:nvPr/>
        </p:nvSpPr>
        <p:spPr>
          <a:xfrm>
            <a:off x="1371600" y="1828800"/>
            <a:ext cx="4572000" cy="258532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" dirty="0" smtClean="0"/>
              <a:t>Q =  fn / </a:t>
            </a:r>
            <a:r>
              <a:rPr lang="el-GR" dirty="0" smtClean="0"/>
              <a:t>Δ</a:t>
            </a:r>
            <a:r>
              <a:rPr lang="en" dirty="0" smtClean="0"/>
              <a:t>f</a:t>
            </a:r>
          </a:p>
          <a:p>
            <a:endParaRPr lang="en" dirty="0" smtClean="0"/>
          </a:p>
          <a:p>
            <a:endParaRPr lang="en" dirty="0" smtClean="0"/>
          </a:p>
          <a:p>
            <a:r>
              <a:rPr lang="en-US" dirty="0" smtClean="0"/>
              <a:t>f</a:t>
            </a:r>
            <a:r>
              <a:rPr lang="en" dirty="0" smtClean="0"/>
              <a:t>n = natural frequency </a:t>
            </a:r>
          </a:p>
          <a:p>
            <a:endParaRPr lang="en" dirty="0" smtClean="0"/>
          </a:p>
          <a:p>
            <a:r>
              <a:rPr lang="el-GR" dirty="0" smtClean="0"/>
              <a:t>Δ</a:t>
            </a:r>
            <a:r>
              <a:rPr lang="en" dirty="0" smtClean="0"/>
              <a:t>f = frequency bandwidth for -3 dB points</a:t>
            </a:r>
          </a:p>
          <a:p>
            <a:endParaRPr lang="en" dirty="0" smtClean="0"/>
          </a:p>
          <a:p>
            <a:endParaRPr lang="en" dirty="0" smtClean="0"/>
          </a:p>
          <a:p>
            <a:r>
              <a:rPr lang="en" dirty="0" smtClean="0"/>
              <a:t>Q = 200 Hz / 20 Hz  = 10</a:t>
            </a:r>
          </a:p>
        </p:txBody>
      </p:sp>
      <p:pic>
        <p:nvPicPr>
          <p:cNvPr id="8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5" cstate="print"/>
          <a:stretch>
            <a:fillRect/>
          </a:stretch>
        </p:blipFill>
        <p:spPr>
          <a:xfrm>
            <a:off x="9753600" y="3810000"/>
            <a:ext cx="431800" cy="431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="" xmlns:p14="http://schemas.microsoft.com/office/powerpoint/2010/main" val="2154113959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921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762000" y="1295401"/>
            <a:ext cx="7162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</p:txBody>
      </p:sp>
      <p:pic>
        <p:nvPicPr>
          <p:cNvPr id="40962" name="Picture 2" descr="C:\Users\TOMIRV~1\AppData\Local\Temp\SNAGHTML1feb1ae7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43000" y="1050471"/>
            <a:ext cx="6858000" cy="5388430"/>
          </a:xfrm>
          <a:prstGeom prst="rect">
            <a:avLst/>
          </a:prstGeom>
          <a:noFill/>
        </p:spPr>
      </p:pic>
      <p:pic>
        <p:nvPicPr>
          <p:cNvPr id="7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6" cstate="print"/>
          <a:stretch>
            <a:fillRect/>
          </a:stretch>
        </p:blipFill>
        <p:spPr>
          <a:xfrm>
            <a:off x="9677400" y="3886200"/>
            <a:ext cx="381000" cy="381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="" xmlns:p14="http://schemas.microsoft.com/office/powerpoint/2010/main" val="2154113959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5849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200" y="1123890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Program Summary</a:t>
            </a:r>
            <a:endParaRPr lang="en-US" sz="2000" b="1" dirty="0">
              <a:solidFill>
                <a:schemeClr val="tx1">
                  <a:lumMod val="90000"/>
                  <a:lumOff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09600" y="1834039"/>
            <a:ext cx="3276600" cy="41857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900" u="sng" dirty="0" smtClean="0"/>
              <a:t>Programs</a:t>
            </a:r>
          </a:p>
          <a:p>
            <a:endParaRPr lang="en-US" sz="1900" dirty="0" smtClean="0"/>
          </a:p>
          <a:p>
            <a:r>
              <a:rPr lang="en-US" sz="1900" dirty="0" err="1" smtClean="0"/>
              <a:t>psd_syn.m</a:t>
            </a:r>
            <a:endParaRPr lang="en-US" sz="1900" dirty="0" smtClean="0"/>
          </a:p>
          <a:p>
            <a:endParaRPr lang="en-US" sz="1900" dirty="0"/>
          </a:p>
          <a:p>
            <a:r>
              <a:rPr lang="en-US" sz="1900" dirty="0" err="1" smtClean="0"/>
              <a:t>arbit.m</a:t>
            </a:r>
            <a:endParaRPr lang="en-US" sz="1900" dirty="0" smtClean="0"/>
          </a:p>
          <a:p>
            <a:endParaRPr lang="en-US" sz="1900" dirty="0" smtClean="0"/>
          </a:p>
          <a:p>
            <a:r>
              <a:rPr lang="en-US" sz="1900" dirty="0" err="1" smtClean="0"/>
              <a:t>PSD.m</a:t>
            </a:r>
            <a:endParaRPr lang="en-US" sz="1900" dirty="0" smtClean="0"/>
          </a:p>
          <a:p>
            <a:endParaRPr lang="en-US" sz="1900" dirty="0" smtClean="0"/>
          </a:p>
          <a:p>
            <a:r>
              <a:rPr lang="en-US" sz="1900" dirty="0" err="1" smtClean="0"/>
              <a:t>sdof_ran.m</a:t>
            </a:r>
            <a:endParaRPr lang="en-US" sz="1900" dirty="0" smtClean="0"/>
          </a:p>
          <a:p>
            <a:endParaRPr lang="en-US" sz="1900" dirty="0" smtClean="0"/>
          </a:p>
          <a:p>
            <a:r>
              <a:rPr lang="en-US" sz="1900" dirty="0" err="1" smtClean="0"/>
              <a:t>real_div.m</a:t>
            </a:r>
            <a:endParaRPr lang="en-US" sz="1900" dirty="0" smtClean="0"/>
          </a:p>
          <a:p>
            <a:endParaRPr lang="en-US" sz="1900" dirty="0" smtClean="0"/>
          </a:p>
          <a:p>
            <a:r>
              <a:rPr lang="en-US" sz="1900" dirty="0" smtClean="0"/>
              <a:t>damping.exe</a:t>
            </a:r>
          </a:p>
          <a:p>
            <a:endParaRPr lang="en-US" sz="1900" dirty="0"/>
          </a:p>
        </p:txBody>
      </p:sp>
      <p:sp>
        <p:nvSpPr>
          <p:cNvPr id="7" name="TextBox 6"/>
          <p:cNvSpPr txBox="1"/>
          <p:nvPr/>
        </p:nvSpPr>
        <p:spPr>
          <a:xfrm>
            <a:off x="4572000" y="1865293"/>
            <a:ext cx="28956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900" u="sng" dirty="0" smtClean="0"/>
              <a:t>Data</a:t>
            </a:r>
          </a:p>
          <a:p>
            <a:endParaRPr lang="en-US" sz="1900" dirty="0" smtClean="0"/>
          </a:p>
          <a:p>
            <a:r>
              <a:rPr lang="en-US" dirty="0" err="1"/>
              <a:t>n</a:t>
            </a:r>
            <a:r>
              <a:rPr lang="en-US" dirty="0" err="1" smtClean="0"/>
              <a:t>avmat_spec.psd</a:t>
            </a:r>
            <a:endParaRPr lang="en-US" dirty="0"/>
          </a:p>
        </p:txBody>
      </p:sp>
      <p:pic>
        <p:nvPicPr>
          <p:cNvPr id="8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5" cstate="print"/>
          <a:stretch>
            <a:fillRect/>
          </a:stretch>
        </p:blipFill>
        <p:spPr>
          <a:xfrm>
            <a:off x="9753600" y="38862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="" xmlns:p14="http://schemas.microsoft.com/office/powerpoint/2010/main" val="1803781556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9333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3\u13_1b.mp3"/>
  <p:tag name="PPSNARRATION" val="100,1126764742,C:\unit_13\NA_Unit_13_PP_pptx\Media.ppcx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INFO" val="&lt;ThreeDShapeInfo&gt;&lt;uuid val=&quot;{DEA26ACE-646B-4F2C-8069-C5E35E87AE2F}&quot;/&gt;&lt;filename val=&quot;C:\Users\TOMIRV~1\AppData\Local\Temp\PR\data\asimages\{DEA26ACE-646B-4F2C-8069-C5E35E87AE2F}.png&quot;/&gt;&lt;hasEffects val=&quot;1&quot;/&gt;&lt;left val=&quot;89.28&quot;/&gt;&lt;top val=&quot;131.28&quot;/&gt;&lt;width val=&quot;502.8&quot;/&gt;&lt;height val=&quot;220.8&quot;/&gt;&lt;/ThreeDShapeInfo&gt;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3\u13_2b.mp3"/>
  <p:tag name="PPSNARRATION" val="101,1126764742,C:\unit_13\NA_Unit_13_PP_pptx\Media.ppcx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3\u13_3b.mp3"/>
  <p:tag name="PPSNARRATION" val="102,1126764742,C:\unit_13\NA_Unit_13_PP_pptx\Media.ppcx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3\u13_4b.mp3"/>
  <p:tag name="PPSNARRATION" val="103,1126764742,C:\unit_13\NA_Unit_13_PP_pptx\Media.ppcx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3\u13_5b.mp3"/>
  <p:tag name="PPSNARRATION" val="104,1126764742,C:\unit_13\NA_Unit_13_PP_pptx\Media.ppcx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INFO" val="&lt;ThreeDShapeInfo&gt;&lt;uuid val=&quot;{3F5386A9-858C-4494-B602-1452E36AE2C1}&quot;/&gt;&lt;filename val=&quot;C:\Users\TOMIRV~1\AppData\Local\Temp\PR\data\asimages\{3F5386A9-858C-4494-B602-1452E36AE2C1}.png&quot;/&gt;&lt;hasEffects val=&quot;0&quot;/&gt;&lt;left val=&quot;63&quot;/&gt;&lt;top val=&quot;117&quot;/&gt;&lt;width val=&quot;595.08&quot;/&gt;&lt;height val=&quot;352.92&quot;/&gt;&lt;/ThreeDShapeInfo&gt;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3\u13_6b.mp3"/>
  <p:tag name="PPSNARRATION" val="105,1126764742,C:\unit_13\NA_Unit_13_PP_pptx\Media.ppcx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INFO" val="&lt;ThreeDShapeInfo&gt;&lt;uuid val=&quot;{AA4BCCF5-4081-49D6-8505-63057CCB2385}&quot;/&gt;&lt;filename val=&quot;C:\Users\TOMIRV~1\AppData\Local\Temp\PR\data\asimages\{AA4BCCF5-4081-49D6-8505-63057CCB2385}.png&quot;/&gt;&lt;hasEffects val=&quot;0&quot;/&gt;&lt;left val=&quot;477&quot;/&gt;&lt;top val=&quot;231&quot;/&gt;&lt;width val=&quot;205.08&quot;/&gt;&lt;height val=&quot;163.08&quot;/&gt;&lt;/ThreeDShapeInfo&gt;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3\u13_7b.mp3"/>
  <p:tag name="PPSNARRATION" val="106,1126764742,C:\unit_13\NA_Unit_13_PP_pptx\Media.ppcx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3\u13_8b.mp3"/>
  <p:tag name="PPSNARRATION" val="107,1126764742,C:\unit_13\NA_Unit_13_PP_pptx\Media.ppcx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3\u13_9b.mp3"/>
  <p:tag name="PPSNARRATION" val="108,1126764742,C:\unit_13\NA_Unit_13_PP_pptx\Media.ppcx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3\u13_10b.mp3"/>
  <p:tag name="PPSNARRATION" val="109,1126764742,C:\unit_13\NA_Unit_13_PP_pptx\Media.ppcx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3\u13_11b.mp3"/>
  <p:tag name="PPSNARRATION" val="110,1126764742,C:\unit_13\NA_Unit_13_PP_pptx\Media.ppcx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3\u13_12b.mp3"/>
  <p:tag name="PPSNARRATION" val="111,1126764742,C:\unit_13\NA_Unit_13_PP_pptx\Media.ppcx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3\u13_13b.mp3"/>
  <p:tag name="PPSNARRATION" val="112,1126764742,C:\unit_13\NA_Unit_13_PP_pptx\Media.ppcx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3\u13_14b.mp3"/>
  <p:tag name="PPSNARRATION" val="113,1126764742,C:\unit_13\NA_Unit_13_PP_pptx\Media.ppcx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3\u13_15b.mp3"/>
  <p:tag name="PPSNARRATION" val="114,1126764742,C:\unit_13\NA_Unit_13_PP_pptx\Media.ppcx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3\u13_16b.mp3"/>
  <p:tag name="PPSNARRATION" val="115,1126764742,C:\unit_13\NA_Unit_13_PP_pptx\Media.ppcx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3\u13_17b.mp3"/>
  <p:tag name="PPSNARRATION" val="116,1126764742,C:\unit_13\NA_Unit_13_PP_pptx\Media.ppcx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3\u13_18b.mp3"/>
  <p:tag name="PPSNARRATION" val="55,1126764742,C:\unit_13\NA_Unit_13_PP_pptx\Media.ppcx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3\u13_19b.mp3"/>
  <p:tag name="PPSNARRATION" val="117,1126764742,C:\unit_13\NA_Unit_13_PP_pptx\Media.ppcx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3\u13_20b.mp3"/>
  <p:tag name="PPSNARRATION" val="118,1126764742,C:\unit_13\NA_Unit_13_PP_pptx\Media.ppcx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3\u13_21b.mp3"/>
  <p:tag name="PPSNARRATION" val="119,1126764742,C:\unit_13\NA_Unit_13_PP_pptx\Media.ppcx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3\u13_22b.mp3"/>
  <p:tag name="PPSNARRATION" val="120,1126764742,C:\unit_13\NA_Unit_13_PP_pptx\Media.ppcx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3\u13_23b.mp3"/>
  <p:tag name="PPSNARRATION" val="121,1126764742,C:\unit_13\NA_Unit_13_PP_pptx\Media.ppcx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3\u13_24c.mp3"/>
  <p:tag name="PPSNARRATION" val="122,1126764742,C:\unit_13\NA_Unit_13_PP_pptx\Media.ppcx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3\u13_25b.mp3"/>
  <p:tag name="PPSNARRATION" val="123,1126764742,C:\unit_13\NA_Unit_13_PP_pptx\Media.ppcx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3\u13_26b.mp3"/>
  <p:tag name="PPSNARRATION" val="124,1126764742,C:\unit_13\NA_Unit_13_PP_pptx\Media.ppcx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3\u13_27b.mp3"/>
  <p:tag name="PPSNARRATION" val="125,1126764742,C:\unit_13\NA_Unit_13_PP_pptx\Media.ppcx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3\u13_28b.mp3"/>
  <p:tag name="PPSNARRATION" val="126,1126764742,C:\unit_13\NA_Unit_13_PP_pptx\Media.ppcx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3\u13_29b.mp3"/>
  <p:tag name="PPSNARRATION" val="127,1126764742,C:\unit_13\NA_Unit_13_PP_pptx\Media.ppcx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3\u13_30b.mp3"/>
  <p:tag name="PPSNARRATION" val="128,1126764742,C:\unit_13\NA_Unit_13_PP_pptx\Media.ppcx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3\u13_31b.mp3"/>
  <p:tag name="PPSNARRATION" val="129,1126764742,C:\unit_13\NA_Unit_13_PP_pptx\Media.ppcx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3\u13_32b.mp3"/>
  <p:tag name="PPSNARRATION" val="130,1126764742,C:\unit_13\NA_Unit_13_PP_pptx\Media.ppcx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3\u13_33b.mp3"/>
  <p:tag name="PPSNARRATION" val="131,1126764742,C:\unit_13\NA_Unit_13_PP_pptx\Media.ppcx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3\u13_34b.mp3"/>
  <p:tag name="PPSNARRATION" val="132,1126764742,C:\unit_13\NA_Unit_13_PP_pptx\Media.ppcx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3\u13_35c.mp3"/>
  <p:tag name="PPSNARRATION" val="133,1126764742,C:\unit_13\NA_Unit_13_PP_pptx\Media.ppcx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3\u13_36b.mp3"/>
  <p:tag name="PPSNARRATION" val="134,1126764742,C:\unit_13\NA_Unit_13_PP_pptx\Media.ppcx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3\u13_37b.mp3"/>
  <p:tag name="PPSNARRATION" val="135,1126764742,C:\unit_13\NA_Unit_13_PP_pptx\Media.ppcx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M_508-ish_TEMPLATE">
  <a:themeElements>
    <a:clrScheme name="Custom 2">
      <a:dk1>
        <a:srgbClr val="000F2E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Office Classic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SM_508-ish_TEMPLATE</Template>
  <TotalTime>1297</TotalTime>
  <Words>1431</Words>
  <Application>Microsoft Office PowerPoint</Application>
  <PresentationFormat>On-screen Show (4:3)</PresentationFormat>
  <Paragraphs>450</Paragraphs>
  <Slides>37</Slides>
  <Notes>37</Notes>
  <HiddenSlides>0</HiddenSlides>
  <MMClips>37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0</vt:i4>
      </vt:variant>
      <vt:variant>
        <vt:lpstr>Slide Titles</vt:lpstr>
      </vt:variant>
      <vt:variant>
        <vt:i4>37</vt:i4>
      </vt:variant>
    </vt:vector>
  </HeadingPairs>
  <TitlesOfParts>
    <vt:vector size="38" baseType="lpstr">
      <vt:lpstr>SM_508-ish_TEMPLATE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SDOF System Subject to Base Excitation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Ian</dc:creator>
  <cp:lastModifiedBy>Ian H. Batchelder</cp:lastModifiedBy>
  <cp:revision>9</cp:revision>
  <dcterms:created xsi:type="dcterms:W3CDTF">2011-03-16T16:13:23Z</dcterms:created>
  <dcterms:modified xsi:type="dcterms:W3CDTF">2011-03-18T18:29:50Z</dcterms:modified>
</cp:coreProperties>
</file>