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617" r:id="rId2"/>
    <p:sldId id="618" r:id="rId3"/>
    <p:sldId id="622" r:id="rId4"/>
    <p:sldId id="623" r:id="rId5"/>
    <p:sldId id="620" r:id="rId6"/>
    <p:sldId id="624" r:id="rId7"/>
    <p:sldId id="626" r:id="rId8"/>
    <p:sldId id="625" r:id="rId9"/>
    <p:sldId id="627" r:id="rId10"/>
    <p:sldId id="628" r:id="rId11"/>
    <p:sldId id="619" r:id="rId12"/>
    <p:sldId id="629" r:id="rId13"/>
    <p:sldId id="630" r:id="rId14"/>
    <p:sldId id="621" r:id="rId15"/>
    <p:sldId id="631" r:id="rId16"/>
    <p:sldId id="632" r:id="rId17"/>
    <p:sldId id="633" r:id="rId18"/>
  </p:sldIdLst>
  <p:sldSz cx="9144000" cy="6858000" type="screen4x3"/>
  <p:notesSz cx="6997700" cy="9271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0">
          <p15:clr>
            <a:srgbClr val="A4A3A4"/>
          </p15:clr>
        </p15:guide>
        <p15:guide id="2" pos="220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00" autoAdjust="0"/>
  </p:normalViewPr>
  <p:slideViewPr>
    <p:cSldViewPr snapToObjects="1">
      <p:cViewPr varScale="1">
        <p:scale>
          <a:sx n="125" d="100"/>
          <a:sy n="125" d="100"/>
        </p:scale>
        <p:origin x="12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100" d="100"/>
          <a:sy n="100" d="100"/>
        </p:scale>
        <p:origin x="-3510" y="-84"/>
      </p:cViewPr>
      <p:guideLst>
        <p:guide orient="horz" pos="2920"/>
        <p:guide pos="220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7F44B48-39C9-4E04-919A-D861B878C1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040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5063" y="685800"/>
            <a:ext cx="4668837" cy="3502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186363" cy="41862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1013EFB-8189-4CB9-9B94-EB929F3E31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9562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013EFB-8189-4CB9-9B94-EB929F3E315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518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7.01 -- Tutorial 5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3555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7.01 -- Tutorial 5</a:t>
            </a:r>
            <a:endParaRPr lang="en-US"/>
          </a:p>
        </p:txBody>
      </p:sp>
      <p:sp>
        <p:nvSpPr>
          <p:cNvPr id="1057" name="Rectangle 3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615113" y="6478588"/>
            <a:ext cx="1905000" cy="2174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08D1AE95-1F91-46C2-A277-0748DE0FAF4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9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8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873125" y="685800"/>
            <a:ext cx="7772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16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Tutorial – </a:t>
            </a:r>
            <a:r>
              <a:rPr lang="en-US" sz="1600" b="1" i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5</a:t>
            </a:r>
            <a: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b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CHILLDOWN OF CRYOGENIC TRANSFER LINE </a:t>
            </a:r>
            <a:r>
              <a:rPr lang="en-US" sz="32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/>
            </a:r>
            <a:br>
              <a:rPr lang="en-US" sz="32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</a:br>
            <a:endParaRPr lang="en-US" sz="32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1563688" y="4318000"/>
            <a:ext cx="7391400" cy="1752600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kern="0">
              <a:latin typeface="+mn-lt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kern="0">
              <a:latin typeface="+mn-lt"/>
            </a:endParaRPr>
          </a:p>
        </p:txBody>
      </p:sp>
      <p:sp>
        <p:nvSpPr>
          <p:cNvPr id="110598" name="Text Box 53"/>
          <p:cNvSpPr txBox="1">
            <a:spLocks noChangeArrowheads="1"/>
          </p:cNvSpPr>
          <p:nvPr/>
        </p:nvSpPr>
        <p:spPr bwMode="auto">
          <a:xfrm>
            <a:off x="6829425" y="5124450"/>
            <a:ext cx="581025" cy="238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pic>
        <p:nvPicPr>
          <p:cNvPr id="110599" name="Picture 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028656"/>
            <a:ext cx="4738483" cy="421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0156" y="967740"/>
            <a:ext cx="2545080" cy="26898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2864" y="3779997"/>
            <a:ext cx="2943225" cy="24003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Conductors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4044950" cy="338810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Fluid-Solid Convection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Total Wetted Area: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Area p</a:t>
            </a:r>
            <a:r>
              <a:rPr lang="en-US" sz="1600" dirty="0" smtClean="0">
                <a:latin typeface="Arial" charset="0"/>
              </a:rPr>
              <a:t>er </a:t>
            </a:r>
            <a:r>
              <a:rPr lang="en-US" sz="1600" dirty="0" smtClean="0">
                <a:latin typeface="Arial" charset="0"/>
              </a:rPr>
              <a:t>convector:  942.5 in</a:t>
            </a:r>
            <a:r>
              <a:rPr lang="en-US" sz="1600" baseline="30000" dirty="0" smtClean="0">
                <a:latin typeface="Arial" charset="0"/>
              </a:rPr>
              <a:t>2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Solid-Solid Conduction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Cross-Sectional Area: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baseline="-250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Length per conductor:  50 ft = 600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6248400" y="4531107"/>
            <a:ext cx="914400" cy="6858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6553200" y="1616075"/>
            <a:ext cx="609600" cy="3048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053306" y="1752600"/>
          <a:ext cx="3684588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Equation" r:id="rId5" imgW="2641320" imgH="228600" progId="Equation.3">
                  <p:embed/>
                </p:oleObj>
              </mc:Choice>
              <mc:Fallback>
                <p:oleObj name="Equation" r:id="rId5" imgW="264132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3306" y="1752600"/>
                        <a:ext cx="3684588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990600" y="2829832"/>
          <a:ext cx="3568700" cy="113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Equation" r:id="rId7" imgW="2565360" imgH="812520" progId="Equation.3">
                  <p:embed/>
                </p:oleObj>
              </mc:Choice>
              <mc:Fallback>
                <p:oleObj name="Equation" r:id="rId7" imgW="2565360" imgH="8125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829832"/>
                        <a:ext cx="3568700" cy="1131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" name="Equation" r:id="rId9" imgW="114120" imgH="215640" progId="Equation.3">
                  <p:embed/>
                </p:oleObj>
              </mc:Choice>
              <mc:Fallback>
                <p:oleObj name="Equation" r:id="rId9" imgW="11412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099"/>
          <p:cNvSpPr txBox="1">
            <a:spLocks noChangeArrowheads="1"/>
          </p:cNvSpPr>
          <p:nvPr/>
        </p:nvSpPr>
        <p:spPr>
          <a:xfrm>
            <a:off x="685800" y="304800"/>
            <a:ext cx="7772400" cy="76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Fluid Temperature</a:t>
            </a:r>
            <a:endParaRPr lang="en-US" sz="3200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515"/>
            <a:ext cx="9144000" cy="509696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099"/>
          <p:cNvSpPr txBox="1">
            <a:spLocks noChangeArrowheads="1"/>
          </p:cNvSpPr>
          <p:nvPr/>
        </p:nvSpPr>
        <p:spPr>
          <a:xfrm>
            <a:off x="685800" y="304800"/>
            <a:ext cx="7772400" cy="76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Solid Temperature</a:t>
            </a:r>
            <a:endParaRPr lang="en-US" sz="3200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515"/>
            <a:ext cx="9144000" cy="509696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099"/>
          <p:cNvSpPr txBox="1">
            <a:spLocks noChangeArrowheads="1"/>
          </p:cNvSpPr>
          <p:nvPr/>
        </p:nvSpPr>
        <p:spPr>
          <a:xfrm>
            <a:off x="685800" y="304800"/>
            <a:ext cx="7772400" cy="76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Quality (Vapor Mass Fraction)</a:t>
            </a:r>
            <a:endParaRPr lang="en-US" sz="3200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515"/>
            <a:ext cx="9144000" cy="509696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219200"/>
            <a:ext cx="7772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STUDY OF THE RESULTS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85800" y="2209800"/>
            <a:ext cx="7772400" cy="41148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Arial" charset="0"/>
              </a:rPr>
              <a:t>Plot pressure, flowrate and fluid and solid temperature history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Arial" charset="0"/>
              </a:rPr>
              <a:t>Estimate the predicted chilldown time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atin typeface="Arial" charset="0"/>
              </a:rPr>
              <a:t>Observe the phase change behavior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87" y="2347277"/>
            <a:ext cx="6252210" cy="38919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227012"/>
            <a:ext cx="7772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ANIMATE </a:t>
            </a:r>
            <a:r>
              <a:rPr lang="en-US" sz="2400" b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THE RESULTS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09600" y="813752"/>
            <a:ext cx="7887653" cy="48006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In VTASC, click </a:t>
            </a:r>
            <a:r>
              <a:rPr lang="en-US" sz="2000" kern="0" dirty="0" smtClean="0">
                <a:latin typeface="Arial" charset="0"/>
              </a:rPr>
              <a:t>the “M” button to start </a:t>
            </a:r>
            <a:r>
              <a:rPr lang="en-US" sz="2000" kern="0" dirty="0" err="1" smtClean="0">
                <a:latin typeface="Arial" charset="0"/>
              </a:rPr>
              <a:t>MultiPlot</a:t>
            </a:r>
            <a:endParaRPr lang="en-US" sz="2000" kern="0" dirty="0">
              <a:latin typeface="Arial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In </a:t>
            </a:r>
            <a:r>
              <a:rPr lang="en-US" sz="2000" kern="0" dirty="0" err="1" smtClean="0">
                <a:latin typeface="Arial" charset="0"/>
              </a:rPr>
              <a:t>MultiPlot</a:t>
            </a:r>
            <a:r>
              <a:rPr lang="en-US" sz="2000" kern="0" dirty="0" smtClean="0">
                <a:latin typeface="Arial" charset="0"/>
              </a:rPr>
              <a:t>, click the “Next” button to step through line plots of the pressure in each node.</a:t>
            </a:r>
            <a:endParaRPr lang="en-US" sz="2000" kern="0" dirty="0">
              <a:latin typeface="Arial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Click the </a:t>
            </a:r>
            <a:r>
              <a:rPr lang="en-US" sz="2000" kern="0" dirty="0" smtClean="0">
                <a:latin typeface="Arial" charset="0"/>
              </a:rPr>
              <a:t>“Start Cycling” </a:t>
            </a:r>
            <a:r>
              <a:rPr lang="en-US" sz="2000" kern="0" dirty="0" smtClean="0">
                <a:latin typeface="Arial" charset="0"/>
              </a:rPr>
              <a:t>button to animate the changing pressure.</a:t>
            </a:r>
            <a:endParaRPr lang="en-US" sz="2000" kern="0" dirty="0">
              <a:latin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407592" y="3049294"/>
            <a:ext cx="15648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n-lt"/>
              </a:rPr>
              <a:t>Time and </a:t>
            </a:r>
          </a:p>
          <a:p>
            <a:r>
              <a:rPr lang="en-US" sz="1600" dirty="0" smtClean="0">
                <a:latin typeface="+mn-lt"/>
              </a:rPr>
              <a:t>Frame Number</a:t>
            </a:r>
          </a:p>
        </p:txBody>
      </p:sp>
      <p:cxnSp>
        <p:nvCxnSpPr>
          <p:cNvPr id="10" name="Straight Arrow Connector 9"/>
          <p:cNvCxnSpPr/>
          <p:nvPr/>
        </p:nvCxnSpPr>
        <p:spPr bwMode="auto">
          <a:xfrm rot="10800000">
            <a:off x="7139942" y="2860883"/>
            <a:ext cx="531310" cy="376823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5777120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227012"/>
            <a:ext cx="7772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ANIMATE </a:t>
            </a:r>
            <a:r>
              <a:rPr lang="en-US" sz="2400" b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THE 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RESULTS (Cont.)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813752"/>
            <a:ext cx="8458200" cy="48006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Click Options/Animation Options.</a:t>
            </a:r>
            <a:endParaRPr lang="en-US" sz="2000" kern="0" dirty="0">
              <a:latin typeface="Arial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Change Function from PRESS to TEMP.</a:t>
            </a:r>
            <a:endParaRPr lang="en-US" sz="2000" kern="0" dirty="0">
              <a:latin typeface="Arial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Click “Show Min Line” and “Show Max Line”.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Click “Exit”.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Click </a:t>
            </a:r>
            <a:r>
              <a:rPr lang="en-US" sz="2000" kern="0" dirty="0" smtClean="0">
                <a:latin typeface="Arial" charset="0"/>
              </a:rPr>
              <a:t>“Start Cycling” </a:t>
            </a:r>
            <a:r>
              <a:rPr lang="en-US" sz="2000" kern="0" dirty="0" smtClean="0">
                <a:latin typeface="Arial" charset="0"/>
              </a:rPr>
              <a:t>to animate the Fluid Temperature drop over time.</a:t>
            </a:r>
            <a:endParaRPr lang="en-US" sz="2000" kern="0" dirty="0">
              <a:latin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848976"/>
            <a:ext cx="5210175" cy="32432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828" y="2860882"/>
            <a:ext cx="23812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4411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09600" y="227012"/>
            <a:ext cx="7772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ANIMATE </a:t>
            </a:r>
            <a:r>
              <a:rPr lang="en-US" sz="2400" b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THE 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RESULTS (Cont.)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04800" y="942340"/>
            <a:ext cx="8534400" cy="48006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To plot solid node properties, Click File/Load </a:t>
            </a:r>
            <a:r>
              <a:rPr lang="en-US" sz="2000" kern="0" dirty="0" err="1" smtClean="0">
                <a:latin typeface="Arial" charset="0"/>
              </a:rPr>
              <a:t>MultiPlot</a:t>
            </a:r>
            <a:r>
              <a:rPr lang="en-US" sz="2000" kern="0" dirty="0" smtClean="0">
                <a:latin typeface="Arial" charset="0"/>
              </a:rPr>
              <a:t> File.</a:t>
            </a:r>
            <a:endParaRPr lang="en-US" sz="2000" kern="0" dirty="0">
              <a:latin typeface="Arial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Select the file Tut5SN.MPL and click “Open”.</a:t>
            </a:r>
            <a:endParaRPr lang="en-US" sz="2000" kern="0" dirty="0">
              <a:latin typeface="Arial" charset="0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Under Options, select TS, “Show Min Line” and “Show Max Line”.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smtClean="0">
                <a:latin typeface="Arial" charset="0"/>
              </a:rPr>
              <a:t>Click </a:t>
            </a:r>
            <a:r>
              <a:rPr lang="en-US" sz="2000" kern="0" dirty="0" smtClean="0">
                <a:latin typeface="Arial" charset="0"/>
              </a:rPr>
              <a:t>“Start Cycling” </a:t>
            </a:r>
            <a:r>
              <a:rPr lang="en-US" sz="2000" kern="0" dirty="0" smtClean="0">
                <a:latin typeface="Arial" charset="0"/>
              </a:rPr>
              <a:t>to animate the Solid Temperature drop over time.</a:t>
            </a:r>
            <a:endParaRPr lang="en-US" sz="2000" kern="0" dirty="0">
              <a:latin typeface="Arial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741612"/>
            <a:ext cx="4572000" cy="28575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9653" y="2873057"/>
            <a:ext cx="4168140" cy="259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52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50900" y="1143000"/>
            <a:ext cx="7772400" cy="8001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CHILLDOWN OF TRANSFER LINE SCHEMATIC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2514600"/>
            <a:ext cx="3949700" cy="147732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Arial" charset="0"/>
              </a:rPr>
              <a:t>Problem Considered: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000" dirty="0">
                <a:latin typeface="Arial" charset="0"/>
              </a:rPr>
              <a:t>Time dependent Pressure, Temperature and Flow </a:t>
            </a:r>
            <a:r>
              <a:rPr lang="en-US" sz="2000" dirty="0" smtClean="0">
                <a:latin typeface="Arial" charset="0"/>
              </a:rPr>
              <a:t>Rate </a:t>
            </a:r>
            <a:r>
              <a:rPr lang="en-US" sz="2000" dirty="0">
                <a:latin typeface="Arial" charset="0"/>
              </a:rPr>
              <a:t>history during </a:t>
            </a:r>
            <a:r>
              <a:rPr lang="en-US" sz="2000" dirty="0" smtClean="0">
                <a:latin typeface="Arial" charset="0"/>
              </a:rPr>
              <a:t>chilldown</a:t>
            </a:r>
          </a:p>
        </p:txBody>
      </p:sp>
      <p:pic>
        <p:nvPicPr>
          <p:cNvPr id="111623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43100"/>
            <a:ext cx="4329478" cy="3860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68" y="3435935"/>
            <a:ext cx="4301490" cy="28346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25" y="1493520"/>
            <a:ext cx="4839176" cy="31889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Options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949700" cy="229293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Select Advanced/Enable Conjugate Heat Transfer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User Information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Input File:  Tut5.dat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Output File:  Tut5.out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Unsteady Options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Time Step:  0.0015 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Final Time:  50.0 s</a:t>
            </a:r>
            <a:endParaRPr lang="en-US" sz="1600" dirty="0">
              <a:latin typeface="Arial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953000" y="4724400"/>
            <a:ext cx="3949700" cy="90794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Output Control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err="1" smtClean="0">
                <a:latin typeface="Arial" charset="0"/>
              </a:rPr>
              <a:t>Winplot</a:t>
            </a:r>
            <a:r>
              <a:rPr lang="en-US" sz="1600" dirty="0" smtClean="0">
                <a:latin typeface="Arial" charset="0"/>
              </a:rPr>
              <a:t> binary output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err="1" smtClean="0">
                <a:latin typeface="Arial" charset="0"/>
              </a:rPr>
              <a:t>MultiPlot</a:t>
            </a:r>
            <a:r>
              <a:rPr lang="en-US" sz="1600" dirty="0" smtClean="0">
                <a:latin typeface="Arial" charset="0"/>
              </a:rPr>
              <a:t>; Plot Frequency:  100</a:t>
            </a:r>
            <a:endParaRPr lang="en-US" sz="1600" dirty="0"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097780" y="2022767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609600" y="4059936"/>
            <a:ext cx="762000" cy="283464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2509242" y="4059936"/>
            <a:ext cx="762000" cy="283464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16" name="Oval 15"/>
          <p:cNvSpPr/>
          <p:nvPr/>
        </p:nvSpPr>
        <p:spPr bwMode="auto">
          <a:xfrm>
            <a:off x="685800" y="4354068"/>
            <a:ext cx="1295400" cy="283464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28" y="3413760"/>
            <a:ext cx="4301490" cy="28346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5525" y="1025843"/>
            <a:ext cx="4839176" cy="31889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Options (cont.)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949700" cy="147732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Circuit Options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Solid-Fluid Heat Transfer </a:t>
            </a:r>
            <a:r>
              <a:rPr lang="en-US" sz="1600" dirty="0" err="1" smtClean="0">
                <a:latin typeface="Arial" charset="0"/>
              </a:rPr>
              <a:t>Coeff</a:t>
            </a:r>
            <a:r>
              <a:rPr lang="en-US" sz="1600" dirty="0" smtClean="0">
                <a:latin typeface="Arial" charset="0"/>
              </a:rPr>
              <a:t>.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err="1" smtClean="0">
                <a:latin typeface="Arial" charset="0"/>
              </a:rPr>
              <a:t>Miropolski</a:t>
            </a:r>
            <a:r>
              <a:rPr lang="en-US" sz="1600" dirty="0" smtClean="0">
                <a:latin typeface="Arial" charset="0"/>
              </a:rPr>
              <a:t> Correlation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Fluid Options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Hydrogen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4648200" y="3246755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1295400" y="4495800"/>
            <a:ext cx="762000" cy="3810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6477000" y="3246755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685800" y="762000"/>
            <a:ext cx="7772400" cy="76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Build Model on Canvas</a:t>
            </a:r>
            <a:endParaRPr lang="en-US" sz="3200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1463" y="1765300"/>
            <a:ext cx="6088062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911767" y="3746500"/>
            <a:ext cx="11849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n-lt"/>
              </a:rPr>
              <a:t>Solid Node</a:t>
            </a:r>
            <a:endParaRPr lang="en-US" sz="16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62802" y="2992448"/>
            <a:ext cx="1208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n-lt"/>
              </a:rPr>
              <a:t>Fluid-Solid</a:t>
            </a:r>
          </a:p>
          <a:p>
            <a:r>
              <a:rPr lang="en-US" sz="1600" dirty="0" smtClean="0">
                <a:latin typeface="+mn-lt"/>
              </a:rPr>
              <a:t>Convection</a:t>
            </a:r>
            <a:endParaRPr lang="en-US" sz="16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11285" y="3792666"/>
            <a:ext cx="12202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n-lt"/>
              </a:rPr>
              <a:t>Solid-Solid</a:t>
            </a:r>
          </a:p>
          <a:p>
            <a:r>
              <a:rPr lang="en-US" sz="1600" dirty="0" smtClean="0">
                <a:latin typeface="+mn-lt"/>
              </a:rPr>
              <a:t>Conduction</a:t>
            </a:r>
            <a:endParaRPr lang="en-US" sz="1600" dirty="0">
              <a:latin typeface="+mn-lt"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 rot="5400000" flipH="1" flipV="1">
            <a:off x="3165978" y="3541211"/>
            <a:ext cx="376823" cy="1588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rot="5400000" flipH="1" flipV="1">
            <a:off x="5830595" y="3693612"/>
            <a:ext cx="376823" cy="1588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 rot="10800000">
            <a:off x="6631492" y="2804037"/>
            <a:ext cx="531310" cy="376823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2400975" y="5486400"/>
            <a:ext cx="42593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n-lt"/>
              </a:rPr>
              <a:t>Now is a good time to save your Tut5.vts file.</a:t>
            </a:r>
            <a:endParaRPr lang="en-US" sz="1600" dirty="0">
              <a:latin typeface="+mn-lt"/>
            </a:endParaRP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560" y="1005840"/>
            <a:ext cx="4107180" cy="425386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Transient Boundary Conditions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949700" cy="176202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1:  Inlet from Dewar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75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-411 °F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7:  Outlet to Ambient (Boulder, CO)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12.05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44 °F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5867400" y="2476500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200400"/>
            <a:ext cx="2914650" cy="1133475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8350" y="4648200"/>
            <a:ext cx="2914650" cy="1133475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0" y="2985850"/>
            <a:ext cx="4839176" cy="31889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040130"/>
            <a:ext cx="4107180" cy="425386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Internal Node Initial Conditions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4254500" cy="172354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Nodes 2-6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12.05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44 °F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Volume not required</a:t>
            </a:r>
            <a:r>
              <a:rPr lang="en-US" sz="1600" dirty="0">
                <a:latin typeface="Arial" charset="0"/>
              </a:rPr>
              <a:t> </a:t>
            </a:r>
            <a:r>
              <a:rPr lang="en-US" sz="1600" dirty="0" smtClean="0">
                <a:latin typeface="Arial" charset="0"/>
              </a:rPr>
              <a:t>– GFSSP will calculate from pipe dimensions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Shortcut method to set all initial conditions: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5791200" y="1517541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1371600" y="3344226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1905000" y="3788209"/>
            <a:ext cx="914400" cy="313373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Fluid Branches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949700" cy="233140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12:  Inlet valve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A = 0.3068 in</a:t>
            </a:r>
            <a:r>
              <a:rPr lang="en-US" sz="1600" baseline="30000" dirty="0" smtClean="0">
                <a:latin typeface="Arial" charset="0"/>
              </a:rPr>
              <a:t>2</a:t>
            </a:r>
            <a:r>
              <a:rPr lang="en-US" sz="1600" dirty="0" smtClean="0">
                <a:latin typeface="Arial" charset="0"/>
              </a:rPr>
              <a:t>, C</a:t>
            </a:r>
            <a:r>
              <a:rPr lang="en-US" sz="1600" baseline="-25000" dirty="0" smtClean="0">
                <a:latin typeface="Arial" charset="0"/>
              </a:rPr>
              <a:t>L</a:t>
            </a:r>
            <a:r>
              <a:rPr lang="en-US" sz="1600" dirty="0" smtClean="0">
                <a:latin typeface="Arial" charset="0"/>
              </a:rPr>
              <a:t> = 0.6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67:  Exit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A = 0.3068 in</a:t>
            </a:r>
            <a:r>
              <a:rPr lang="en-US" sz="1600" baseline="30000" dirty="0" smtClean="0">
                <a:latin typeface="Arial" charset="0"/>
              </a:rPr>
              <a:t>2</a:t>
            </a:r>
            <a:r>
              <a:rPr lang="en-US" sz="1600" dirty="0" smtClean="0">
                <a:latin typeface="Arial" charset="0"/>
              </a:rPr>
              <a:t>, C</a:t>
            </a:r>
            <a:r>
              <a:rPr lang="en-US" sz="1600" baseline="-25000" dirty="0" smtClean="0">
                <a:latin typeface="Arial" charset="0"/>
              </a:rPr>
              <a:t>L</a:t>
            </a:r>
            <a:r>
              <a:rPr lang="en-US" sz="1600" dirty="0" smtClean="0">
                <a:latin typeface="Arial" charset="0"/>
              </a:rPr>
              <a:t> = 1.0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23, 34, 45, 56:  Pipes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L = 200 ft / 4 = 50 ft = 600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D = 0.625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Smooth pipe:  </a:t>
            </a:r>
            <a:r>
              <a:rPr lang="el-GR" sz="1600" dirty="0" smtClean="0">
                <a:latin typeface="Arial" charset="0"/>
              </a:rPr>
              <a:t>ε</a:t>
            </a:r>
            <a:r>
              <a:rPr lang="en-US" sz="1600" dirty="0" smtClean="0">
                <a:latin typeface="Arial" charset="0"/>
              </a:rPr>
              <a:t> = 0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194" y="914400"/>
            <a:ext cx="2354580" cy="2705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1194" y="3642360"/>
            <a:ext cx="2354580" cy="2705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99" y="3059430"/>
            <a:ext cx="4839176" cy="31889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5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Solid Nodes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949700" cy="229293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Pipe is 65 </a:t>
            </a:r>
            <a:r>
              <a:rPr lang="en-US" sz="1600" dirty="0" err="1" smtClean="0">
                <a:latin typeface="Arial" charset="0"/>
              </a:rPr>
              <a:t>lb</a:t>
            </a:r>
            <a:r>
              <a:rPr lang="en-US" sz="1600" baseline="-25000" dirty="0" err="1" smtClean="0">
                <a:latin typeface="Arial" charset="0"/>
              </a:rPr>
              <a:t>m</a:t>
            </a:r>
            <a:r>
              <a:rPr lang="en-US" sz="1600" dirty="0" smtClean="0">
                <a:latin typeface="Arial" charset="0"/>
              </a:rPr>
              <a:t> of SS304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Nodes 8 – 12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Initial T = 44 °F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Mass = 65 </a:t>
            </a:r>
            <a:r>
              <a:rPr lang="en-US" sz="1600" dirty="0" err="1" smtClean="0">
                <a:latin typeface="Arial" charset="0"/>
              </a:rPr>
              <a:t>lb</a:t>
            </a:r>
            <a:r>
              <a:rPr lang="en-US" sz="1600" baseline="-25000" dirty="0" err="1" smtClean="0">
                <a:latin typeface="Arial" charset="0"/>
              </a:rPr>
              <a:t>m</a:t>
            </a:r>
            <a:r>
              <a:rPr lang="en-US" sz="1600" dirty="0" smtClean="0">
                <a:latin typeface="Arial" charset="0"/>
              </a:rPr>
              <a:t> / 5 = 13 </a:t>
            </a:r>
            <a:r>
              <a:rPr lang="en-US" sz="1600" dirty="0" err="1" smtClean="0">
                <a:latin typeface="Arial" charset="0"/>
              </a:rPr>
              <a:t>lb</a:t>
            </a:r>
            <a:r>
              <a:rPr lang="en-US" sz="1600" baseline="-25000" dirty="0" err="1" smtClean="0">
                <a:latin typeface="Arial" charset="0"/>
              </a:rPr>
              <a:t>m</a:t>
            </a:r>
            <a:endParaRPr lang="en-US" sz="1600" baseline="-250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Material 29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Shortcut method for setting all solid node initial conditions: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929640" y="4818965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624840" y="5303520"/>
            <a:ext cx="609600" cy="3048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ED085-17F9-4F93-BEAA-992C09A97DE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300" y="975360"/>
            <a:ext cx="4343400" cy="2743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11123</TotalTime>
  <Words>620</Words>
  <Application>Microsoft Office PowerPoint</Application>
  <PresentationFormat>On-screen Show (4:3)</PresentationFormat>
  <Paragraphs>145</Paragraphs>
  <Slides>17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Times New Roman</vt:lpstr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MSFC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Computational Model of Evaporative Mass Transfer</dc:title>
  <dc:creator>Alok Majumdar</dc:creator>
  <cp:lastModifiedBy>Leclair, Andre C. (MSFC-ER43)</cp:lastModifiedBy>
  <cp:revision>192</cp:revision>
  <cp:lastPrinted>2000-03-02T18:47:58Z</cp:lastPrinted>
  <dcterms:created xsi:type="dcterms:W3CDTF">2000-02-22T21:14:35Z</dcterms:created>
  <dcterms:modified xsi:type="dcterms:W3CDTF">2015-10-30T15:32:53Z</dcterms:modified>
</cp:coreProperties>
</file>