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Default Extension="docx" ContentType="application/vnd.openxmlformats-officedocument.wordprocessingml.document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  <p:sldMasterId id="2147483657" r:id="rId2"/>
    <p:sldMasterId id="2147483668" r:id="rId3"/>
  </p:sldMasterIdLst>
  <p:notesMasterIdLst>
    <p:notesMasterId r:id="rId38"/>
  </p:notesMasterIdLst>
  <p:handoutMasterIdLst>
    <p:handoutMasterId r:id="rId39"/>
  </p:handoutMasterIdLst>
  <p:sldIdLst>
    <p:sldId id="383" r:id="rId4"/>
    <p:sldId id="384" r:id="rId5"/>
    <p:sldId id="256" r:id="rId6"/>
    <p:sldId id="360" r:id="rId7"/>
    <p:sldId id="361" r:id="rId8"/>
    <p:sldId id="346" r:id="rId9"/>
    <p:sldId id="266" r:id="rId10"/>
    <p:sldId id="279" r:id="rId11"/>
    <p:sldId id="259" r:id="rId12"/>
    <p:sldId id="335" r:id="rId13"/>
    <p:sldId id="284" r:id="rId14"/>
    <p:sldId id="282" r:id="rId15"/>
    <p:sldId id="362" r:id="rId16"/>
    <p:sldId id="377" r:id="rId17"/>
    <p:sldId id="378" r:id="rId18"/>
    <p:sldId id="379" r:id="rId19"/>
    <p:sldId id="380" r:id="rId20"/>
    <p:sldId id="337" r:id="rId21"/>
    <p:sldId id="365" r:id="rId22"/>
    <p:sldId id="358" r:id="rId23"/>
    <p:sldId id="368" r:id="rId24"/>
    <p:sldId id="372" r:id="rId25"/>
    <p:sldId id="344" r:id="rId26"/>
    <p:sldId id="343" r:id="rId27"/>
    <p:sldId id="369" r:id="rId28"/>
    <p:sldId id="381" r:id="rId29"/>
    <p:sldId id="382" r:id="rId30"/>
    <p:sldId id="370" r:id="rId31"/>
    <p:sldId id="371" r:id="rId32"/>
    <p:sldId id="359" r:id="rId33"/>
    <p:sldId id="367" r:id="rId34"/>
    <p:sldId id="386" r:id="rId35"/>
    <p:sldId id="388" r:id="rId36"/>
    <p:sldId id="385" r:id="rId37"/>
  </p:sldIdLst>
  <p:sldSz cx="9144000" cy="6858000" type="screen4x3"/>
  <p:notesSz cx="7010400" cy="92964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80"/>
    <a:srgbClr val="DDDDDD"/>
    <a:srgbClr val="FF0000"/>
    <a:srgbClr val="0066FF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308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12" Type="http://schemas.openxmlformats.org/officeDocument/2006/relationships/image" Target="../media/image35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Relationship Id="rId6" Type="http://schemas.openxmlformats.org/officeDocument/2006/relationships/image" Target="../media/image29.emf"/><Relationship Id="rId11" Type="http://schemas.openxmlformats.org/officeDocument/2006/relationships/image" Target="../media/image34.emf"/><Relationship Id="rId5" Type="http://schemas.openxmlformats.org/officeDocument/2006/relationships/image" Target="../media/image28.emf"/><Relationship Id="rId10" Type="http://schemas.openxmlformats.org/officeDocument/2006/relationships/image" Target="../media/image33.emf"/><Relationship Id="rId4" Type="http://schemas.openxmlformats.org/officeDocument/2006/relationships/image" Target="../media/image27.emf"/><Relationship Id="rId9" Type="http://schemas.openxmlformats.org/officeDocument/2006/relationships/image" Target="../media/image32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image" Target="../media/image3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658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658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658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B2F53CB-8C32-D346-B05E-9D9AEE8E1D89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557738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defTabSz="931863">
              <a:defRPr sz="1200"/>
            </a:lvl1pPr>
          </a:lstStyle>
          <a:p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endParaRPr lang="en-US" dirty="0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defTabSz="931863">
              <a:defRPr sz="1200"/>
            </a:lvl1pPr>
          </a:lstStyle>
          <a:p>
            <a:endParaRPr lang="en-US" dirty="0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fld id="{14B144FB-C6D4-074D-97B8-A6B20350E540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01766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>
              <a:latin typeface="Times" charset="0"/>
              <a:cs typeface="ＭＳ Ｐゴシック" charset="0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8652428" indent="-38186541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65887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31774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9766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63547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D846097A-4ABE-AE47-A2D8-D571C2C1B794}" type="slidenum">
              <a:rPr lang="en-US" sz="1200">
                <a:latin typeface="Times" charset="0"/>
                <a:cs typeface="ＭＳ Ｐゴシック" charset="0"/>
              </a:rPr>
              <a:pPr/>
              <a:t>6</a:t>
            </a:fld>
            <a:endParaRPr lang="en-US" sz="1200" dirty="0">
              <a:latin typeface="Times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8652428" indent="-38186541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65887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31774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9766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63547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E800613B-BAF6-3D4B-B20E-EB78B04B464B}" type="slidenum">
              <a:rPr lang="en-US" sz="1200"/>
              <a:pPr/>
              <a:t>9</a:t>
            </a:fld>
            <a:endParaRPr lang="en-US" sz="1200" dirty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/>
              <a:t>Trade discussion focused on touchdown system – draws the most attention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8652428" indent="-38186541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65887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31774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9766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63547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E800613B-BAF6-3D4B-B20E-EB78B04B464B}" type="slidenum">
              <a:rPr lang="en-US" sz="1200"/>
              <a:pPr/>
              <a:t>10</a:t>
            </a:fld>
            <a:endParaRPr lang="en-US" sz="1200" dirty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/>
              <a:t>Trade discussion focused on touchdown system – draws the most attention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F3B83-51A5-DC43-94FE-A78D4B475DC6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F3B83-51A5-DC43-94FE-A78D4B475DC6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8652428" indent="-38186541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65887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31774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9766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63547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E800613B-BAF6-3D4B-B20E-EB78B04B464B}" type="slidenum">
              <a:rPr lang="en-US" sz="1200"/>
              <a:pPr/>
              <a:t>18</a:t>
            </a:fld>
            <a:endParaRPr lang="en-US" sz="1200" dirty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/>
              <a:t>Trade discussion focused on touchdown system – draws the most attention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>
              <a:latin typeface="Times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8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8652428" indent="-38186541" eaLnBrk="0" hangingPunct="0">
              <a:defRPr sz="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65887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31774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9766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63547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EFC71BF-C4FD-D743-90FB-BC041D2950A1}" type="slidenum">
              <a:rPr lang="en-US" sz="1200">
                <a:latin typeface="Times" charset="0"/>
              </a:rPr>
              <a:pPr/>
              <a:t>20</a:t>
            </a:fld>
            <a:endParaRPr lang="en-US" sz="1200">
              <a:latin typeface="Times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2530DF-D010-5B4F-827C-0B6D4E646B72}" type="slidenum">
              <a:rPr lang="en-US"/>
              <a:pPr/>
              <a:t>21</a:t>
            </a:fld>
            <a:endParaRPr lang="en-US"/>
          </a:p>
        </p:txBody>
      </p:sp>
      <p:sp>
        <p:nvSpPr>
          <p:cNvPr id="23040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3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75ED7D-B831-0C43-BFDA-2E028830ED15}" type="slidenum">
              <a:rPr lang="en-US"/>
              <a:pPr>
                <a:defRPr/>
              </a:pPr>
              <a:t>28</a:t>
            </a:fld>
            <a:endParaRPr lang="en-US"/>
          </a:p>
        </p:txBody>
      </p:sp>
      <p:sp>
        <p:nvSpPr>
          <p:cNvPr id="1891330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89133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 smtClean="0"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079500" y="304800"/>
            <a:ext cx="7073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 b="1" dirty="0">
              <a:latin typeface="Helvetica" charset="0"/>
              <a:cs typeface="Arial" charset="0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905000" y="2130425"/>
            <a:ext cx="6553200" cy="1470025"/>
          </a:xfrm>
        </p:spPr>
        <p:txBody>
          <a:bodyPr/>
          <a:lstStyle>
            <a:lvl1pPr>
              <a:defRPr b="1">
                <a:solidFill>
                  <a:srgbClr val="990000"/>
                </a:solidFill>
                <a:latin typeface="Helvetica" charset="0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3886200"/>
            <a:ext cx="5638800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0080"/>
                </a:solidFill>
                <a:latin typeface="Helvetica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381000" y="6646863"/>
            <a:ext cx="1905000" cy="21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/>
            <a:fld id="{1666CFFA-59E0-A243-B17E-313C87CC6EA9}" type="datetime1">
              <a:rPr lang="en-US" sz="900" b="1">
                <a:solidFill>
                  <a:srgbClr val="000066"/>
                </a:solidFill>
                <a:latin typeface="Helvetica" charset="0"/>
                <a:cs typeface="Arial" charset="0"/>
              </a:rPr>
              <a:pPr algn="l"/>
              <a:t>5/15/2013</a:t>
            </a:fld>
            <a:endParaRPr lang="en-US" sz="900" b="1" dirty="0">
              <a:solidFill>
                <a:srgbClr val="000066"/>
              </a:solidFill>
              <a:latin typeface="Helvetica" charset="0"/>
              <a:cs typeface="Arial" charset="0"/>
            </a:endParaRPr>
          </a:p>
        </p:txBody>
      </p:sp>
      <p:sp>
        <p:nvSpPr>
          <p:cNvPr id="4107" name="Oval 11"/>
          <p:cNvSpPr>
            <a:spLocks noChangeArrowheads="1"/>
          </p:cNvSpPr>
          <p:nvPr/>
        </p:nvSpPr>
        <p:spPr bwMode="auto">
          <a:xfrm>
            <a:off x="228600" y="468313"/>
            <a:ext cx="733425" cy="6350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36431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9738" y="990600"/>
            <a:ext cx="4149725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1863" y="990600"/>
            <a:ext cx="4151312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5202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18697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53072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3BA560-DCC8-4B90-B3FF-FD42C2519931}" type="datetimeFigureOut">
              <a:rPr lang="en-US" smtClean="0"/>
              <a:t>5/15/2013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00179D-69FC-491D-BAC4-88DA307B94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3BA560-DCC8-4B90-B3FF-FD42C2519931}" type="datetimeFigureOut">
              <a:rPr lang="en-US" smtClean="0"/>
              <a:t>5/15/2013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00179D-69FC-491D-BAC4-88DA307B94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3BA560-DCC8-4B90-B3FF-FD42C2519931}" type="datetimeFigureOut">
              <a:rPr lang="en-US" smtClean="0"/>
              <a:t>5/15/2013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00179D-69FC-491D-BAC4-88DA307B94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3BA560-DCC8-4B90-B3FF-FD42C2519931}" type="datetimeFigureOut">
              <a:rPr lang="en-US" smtClean="0"/>
              <a:t>5/15/2013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00179D-69FC-491D-BAC4-88DA307B94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3BA560-DCC8-4B90-B3FF-FD42C2519931}" type="datetimeFigureOut">
              <a:rPr lang="en-US" smtClean="0"/>
              <a:t>5/15/2013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00179D-69FC-491D-BAC4-88DA307B94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3BA560-DCC8-4B90-B3FF-FD42C2519931}" type="datetimeFigureOut">
              <a:rPr lang="en-US" smtClean="0"/>
              <a:t>5/15/2013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00179D-69FC-491D-BAC4-88DA307B94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3BA560-DCC8-4B90-B3FF-FD42C2519931}" type="datetimeFigureOut">
              <a:rPr lang="en-US" smtClean="0"/>
              <a:t>5/15/2013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00179D-69FC-491D-BAC4-88DA307B94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3BA560-DCC8-4B90-B3FF-FD42C2519931}" type="datetimeFigureOut">
              <a:rPr lang="en-US" smtClean="0"/>
              <a:t>5/15/2013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00179D-69FC-491D-BAC4-88DA307B94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3BA560-DCC8-4B90-B3FF-FD42C2519931}" type="datetimeFigureOut">
              <a:rPr lang="en-US" smtClean="0"/>
              <a:t>5/15/2013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00179D-69FC-491D-BAC4-88DA307B94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3BA560-DCC8-4B90-B3FF-FD42C2519931}" type="datetimeFigureOut">
              <a:rPr lang="en-US" smtClean="0"/>
              <a:t>5/15/2013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00179D-69FC-491D-BAC4-88DA307B94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3BA560-DCC8-4B90-B3FF-FD42C2519931}" type="datetimeFigureOut">
              <a:rPr lang="en-US" smtClean="0"/>
              <a:t>5/15/2013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00179D-69FC-491D-BAC4-88DA307B94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079500" y="304800"/>
            <a:ext cx="7073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 b="1" dirty="0">
              <a:latin typeface="Helvetica" charset="0"/>
              <a:cs typeface="Arial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7010400" y="6629400"/>
            <a:ext cx="1905000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r" eaLnBrk="0" hangingPunct="0"/>
            <a:fld id="{266EF332-57FB-8C48-B607-D45C05A957BD}" type="slidenum">
              <a:rPr lang="en-US" sz="900" b="1">
                <a:solidFill>
                  <a:srgbClr val="000066"/>
                </a:solidFill>
                <a:latin typeface="Helvetica" charset="0"/>
                <a:cs typeface="Arial" charset="0"/>
              </a:rPr>
              <a:pPr algn="r" eaLnBrk="0" hangingPunct="0"/>
              <a:t>‹#›</a:t>
            </a:fld>
            <a:endParaRPr lang="en-US" sz="900" b="1" dirty="0">
              <a:solidFill>
                <a:srgbClr val="000066"/>
              </a:solidFill>
              <a:latin typeface="Helvetica" charset="0"/>
              <a:cs typeface="Arial" charset="0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76200"/>
            <a:ext cx="7162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9738" y="990600"/>
            <a:ext cx="8453437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0" y="6646863"/>
            <a:ext cx="1905000" cy="21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/>
            <a:endParaRPr lang="en-US" sz="900" b="1" dirty="0">
              <a:solidFill>
                <a:srgbClr val="000066"/>
              </a:solidFill>
              <a:latin typeface="Helvetica" charset="0"/>
              <a:cs typeface="Arial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 rot="10800000" flipH="1">
            <a:off x="0" y="685800"/>
            <a:ext cx="9148763" cy="74613"/>
          </a:xfrm>
          <a:prstGeom prst="rect">
            <a:avLst/>
          </a:prstGeom>
          <a:solidFill>
            <a:srgbClr val="0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3090" name="Group 18"/>
          <p:cNvGrpSpPr>
            <a:grpSpLocks/>
          </p:cNvGrpSpPr>
          <p:nvPr/>
        </p:nvGrpSpPr>
        <p:grpSpPr bwMode="auto">
          <a:xfrm>
            <a:off x="23813" y="0"/>
            <a:ext cx="838200" cy="760413"/>
            <a:chOff x="114" y="162"/>
            <a:chExt cx="604" cy="548"/>
          </a:xfrm>
        </p:grpSpPr>
        <p:sp>
          <p:nvSpPr>
            <p:cNvPr id="3091" name="Oval 19"/>
            <p:cNvSpPr>
              <a:spLocks noChangeArrowheads="1"/>
            </p:cNvSpPr>
            <p:nvPr/>
          </p:nvSpPr>
          <p:spPr bwMode="auto">
            <a:xfrm>
              <a:off x="114" y="162"/>
              <a:ext cx="565" cy="54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5757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pic>
          <p:nvPicPr>
            <p:cNvPr id="3092" name="Picture 20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" y="179"/>
              <a:ext cx="602" cy="4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3" r:id="rId3"/>
    <p:sldLayoutId id="2147483655" r:id="rId4"/>
    <p:sldLayoutId id="2147483656" r:id="rId5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Arial" charset="0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Arial" charset="0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Arial" charset="0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Arial" charset="0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0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Webcast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1371600" cy="13716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 smtClean="0">
                <a:latin typeface="+mj-lt"/>
              </a:rPr>
              <a:t>Learning from the Past, Looking to the Future</a:t>
            </a:r>
            <a:endParaRPr lang="en-US" sz="1200" b="1" i="1" dirty="0">
              <a:latin typeface="+mj-lt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>
                <a:solidFill>
                  <a:srgbClr val="000000"/>
                </a:solidFill>
                <a:latin typeface="+mj-lt"/>
              </a:defRPr>
            </a:lvl1pPr>
          </a:lstStyle>
          <a:p>
            <a:r>
              <a:rPr lang="en-US" b="1" dirty="0" smtClean="0">
                <a:solidFill>
                  <a:schemeClr val="tx1"/>
                </a:solidFill>
              </a:rPr>
              <a:t>Page</a:t>
            </a:r>
            <a:r>
              <a:rPr lang="en-US" dirty="0" smtClean="0"/>
              <a:t>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5.bin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4.e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6.jpeg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6.jpeg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000" b="1" dirty="0" smtClean="0">
                <a:solidFill>
                  <a:srgbClr val="0070C0"/>
                </a:solidFill>
              </a:rPr>
              <a:t>Neil Dennehy</a:t>
            </a:r>
            <a:br>
              <a:rPr lang="en-US" sz="3000" b="1" dirty="0" smtClean="0">
                <a:solidFill>
                  <a:srgbClr val="0070C0"/>
                </a:solidFill>
              </a:rPr>
            </a:br>
            <a:r>
              <a:rPr lang="en-US" sz="3000" b="1" dirty="0" smtClean="0">
                <a:solidFill>
                  <a:srgbClr val="0070C0"/>
                </a:solidFill>
              </a:rPr>
              <a:t>cornelius.j.dennehy@nasa.gov</a:t>
            </a:r>
            <a:endParaRPr lang="en-US" sz="30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609600" y="3505200"/>
            <a:ext cx="7848600" cy="2667000"/>
          </a:xfrm>
          <a:solidFill>
            <a:schemeClr val="bg1">
              <a:lumMod val="85000"/>
            </a:schemeClr>
          </a:solidFill>
        </p:spPr>
        <p:txBody>
          <a:bodyPr anchor="t">
            <a:noAutofit/>
          </a:bodyPr>
          <a:lstStyle/>
          <a:p>
            <a:pPr algn="ctr">
              <a:buNone/>
            </a:pPr>
            <a:endParaRPr lang="en-US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The Evolution of Guidance, Navigation, and Control in Mars Entry, Descent, and Landing</a:t>
            </a:r>
          </a:p>
          <a:p>
            <a:endParaRPr lang="en-US" dirty="0" smtClean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  <a:p>
            <a:pPr algn="ctr">
              <a:buNone/>
            </a:pPr>
            <a:r>
              <a:rPr lang="en-US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Miguel San Martin, JPL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99060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Welcome…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81400" y="2743200"/>
            <a:ext cx="76200" cy="762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838200"/>
            <a:ext cx="5376162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876800" y="4223658"/>
            <a:ext cx="1219200" cy="22860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4648200"/>
            <a:ext cx="3886200" cy="190988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0" name="Picture 4" descr="C:\Users\hvenus\AppData\Local\Microsoft\Windows\Temporary Internet Files\Content.IE5\HHBK2295\MM90018558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6019800"/>
            <a:ext cx="581025" cy="352425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8" name="Down Arrow 7"/>
          <p:cNvSpPr/>
          <p:nvPr/>
        </p:nvSpPr>
        <p:spPr>
          <a:xfrm>
            <a:off x="5257800" y="4452256"/>
            <a:ext cx="381000" cy="34834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volum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5048" y="4648200"/>
            <a:ext cx="623257" cy="1934695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12" name="Title 1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ubtitle 1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1219200"/>
            <a:ext cx="6858000" cy="1470025"/>
          </a:xfrm>
        </p:spPr>
        <p:txBody>
          <a:bodyPr/>
          <a:lstStyle/>
          <a:p>
            <a:r>
              <a:rPr lang="en-US" sz="3200" dirty="0" smtClean="0"/>
              <a:t>The Evolution of Guidance, Navigation, and Control in Mars Entry, Descent, and Landing 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429000"/>
            <a:ext cx="6324600" cy="1752600"/>
          </a:xfrm>
        </p:spPr>
        <p:txBody>
          <a:bodyPr/>
          <a:lstStyle/>
          <a:p>
            <a:r>
              <a:rPr lang="en-US" sz="2400" dirty="0" smtClean="0"/>
              <a:t>Miguel San Martin</a:t>
            </a:r>
          </a:p>
          <a:p>
            <a:r>
              <a:rPr lang="en-US" sz="1600" i="1" dirty="0" smtClean="0"/>
              <a:t>Jet </a:t>
            </a:r>
            <a:r>
              <a:rPr lang="en-US" sz="1600" i="1" dirty="0"/>
              <a:t>Propulsion Laboratory, California Institute of Technology</a:t>
            </a:r>
          </a:p>
          <a:p>
            <a:endParaRPr lang="en-US" sz="1400" i="1" dirty="0"/>
          </a:p>
          <a:p>
            <a:endParaRPr lang="en-US" sz="1400" dirty="0"/>
          </a:p>
          <a:p>
            <a:r>
              <a:rPr lang="en-US" dirty="0" smtClean="0"/>
              <a:t>NASA Engineering and Safety Center </a:t>
            </a:r>
          </a:p>
          <a:p>
            <a:r>
              <a:rPr lang="en-US" sz="1600" dirty="0" smtClean="0"/>
              <a:t>May 15, 2013 </a:t>
            </a:r>
          </a:p>
          <a:p>
            <a:endParaRPr lang="en-US" sz="1800" dirty="0" smtClean="0"/>
          </a:p>
          <a:p>
            <a:r>
              <a:rPr lang="en-US" sz="1200" dirty="0"/>
              <a:t>(c) </a:t>
            </a:r>
            <a:r>
              <a:rPr lang="en-US" sz="1200" dirty="0" smtClean="0"/>
              <a:t>2013 </a:t>
            </a:r>
            <a:r>
              <a:rPr lang="en-US" sz="1200" dirty="0"/>
              <a:t>California Institute of Technology. Government sponsorship acknowledged</a:t>
            </a:r>
            <a:r>
              <a:rPr lang="en-US" sz="1800" dirty="0"/>
              <a:t>.</a:t>
            </a:r>
          </a:p>
          <a:p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xmlns="" val="92029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0"/>
          <a:stretch>
            <a:fillRect/>
          </a:stretch>
        </p:blipFill>
        <p:spPr bwMode="auto">
          <a:xfrm>
            <a:off x="3124200" y="1009650"/>
            <a:ext cx="281940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AMA_Hi_Res_Anim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141" t="2135" r="36905" b="14938"/>
          <a:stretch>
            <a:fillRect/>
          </a:stretch>
        </p:blipFill>
        <p:spPr bwMode="auto">
          <a:xfrm>
            <a:off x="6934200" y="1371600"/>
            <a:ext cx="1524000" cy="412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26"/>
          <p:cNvGrpSpPr>
            <a:grpSpLocks/>
          </p:cNvGrpSpPr>
          <p:nvPr/>
        </p:nvGrpSpPr>
        <p:grpSpPr bwMode="auto">
          <a:xfrm>
            <a:off x="636420" y="1752600"/>
            <a:ext cx="1725780" cy="3886200"/>
            <a:chOff x="6833931" y="1657995"/>
            <a:chExt cx="1928251" cy="4343400"/>
          </a:xfrm>
        </p:grpSpPr>
        <p:sp>
          <p:nvSpPr>
            <p:cNvPr id="15" name="Freeform 10"/>
            <p:cNvSpPr>
              <a:spLocks noChangeAspect="1"/>
            </p:cNvSpPr>
            <p:nvPr/>
          </p:nvSpPr>
          <p:spPr bwMode="auto">
            <a:xfrm rot="15575391" flipH="1">
              <a:off x="7996109" y="2807103"/>
              <a:ext cx="1113340" cy="207339"/>
            </a:xfrm>
            <a:custGeom>
              <a:avLst/>
              <a:gdLst>
                <a:gd name="T0" fmla="*/ 0 w 1653"/>
                <a:gd name="T1" fmla="*/ 0 h 255"/>
                <a:gd name="T2" fmla="*/ 0 w 1653"/>
                <a:gd name="T3" fmla="*/ 0 h 255"/>
                <a:gd name="T4" fmla="*/ 0 w 1653"/>
                <a:gd name="T5" fmla="*/ 0 h 255"/>
                <a:gd name="T6" fmla="*/ 0 w 1653"/>
                <a:gd name="T7" fmla="*/ 0 h 255"/>
                <a:gd name="T8" fmla="*/ 0 w 1653"/>
                <a:gd name="T9" fmla="*/ 0 h 255"/>
                <a:gd name="T10" fmla="*/ 0 w 1653"/>
                <a:gd name="T11" fmla="*/ 0 h 255"/>
                <a:gd name="T12" fmla="*/ 0 w 1653"/>
                <a:gd name="T13" fmla="*/ 0 h 255"/>
                <a:gd name="T14" fmla="*/ 0 w 1653"/>
                <a:gd name="T15" fmla="*/ 0 h 255"/>
                <a:gd name="T16" fmla="*/ 0 w 1653"/>
                <a:gd name="T17" fmla="*/ 0 h 255"/>
                <a:gd name="T18" fmla="*/ 0 w 1653"/>
                <a:gd name="T19" fmla="*/ 0 h 255"/>
                <a:gd name="T20" fmla="*/ 0 w 1653"/>
                <a:gd name="T21" fmla="*/ 0 h 255"/>
                <a:gd name="T22" fmla="*/ 0 w 1653"/>
                <a:gd name="T23" fmla="*/ 0 h 255"/>
                <a:gd name="T24" fmla="*/ 0 w 1653"/>
                <a:gd name="T25" fmla="*/ 0 h 255"/>
                <a:gd name="T26" fmla="*/ 0 w 1653"/>
                <a:gd name="T27" fmla="*/ 0 h 255"/>
                <a:gd name="T28" fmla="*/ 0 w 1653"/>
                <a:gd name="T29" fmla="*/ 0 h 255"/>
                <a:gd name="T30" fmla="*/ 0 w 1653"/>
                <a:gd name="T31" fmla="*/ 0 h 255"/>
                <a:gd name="T32" fmla="*/ 0 w 1653"/>
                <a:gd name="T33" fmla="*/ 0 h 255"/>
                <a:gd name="T34" fmla="*/ 0 w 1653"/>
                <a:gd name="T35" fmla="*/ 0 h 255"/>
                <a:gd name="T36" fmla="*/ 0 w 1653"/>
                <a:gd name="T37" fmla="*/ 0 h 255"/>
                <a:gd name="T38" fmla="*/ 0 w 1653"/>
                <a:gd name="T39" fmla="*/ 0 h 255"/>
                <a:gd name="T40" fmla="*/ 0 w 1653"/>
                <a:gd name="T41" fmla="*/ 0 h 255"/>
                <a:gd name="T42" fmla="*/ 0 w 1653"/>
                <a:gd name="T43" fmla="*/ 0 h 255"/>
                <a:gd name="T44" fmla="*/ 0 w 1653"/>
                <a:gd name="T45" fmla="*/ 0 h 255"/>
                <a:gd name="T46" fmla="*/ 0 w 1653"/>
                <a:gd name="T47" fmla="*/ 0 h 255"/>
                <a:gd name="T48" fmla="*/ 0 w 1653"/>
                <a:gd name="T49" fmla="*/ 0 h 255"/>
                <a:gd name="T50" fmla="*/ 0 w 1653"/>
                <a:gd name="T51" fmla="*/ 0 h 255"/>
                <a:gd name="T52" fmla="*/ 0 w 1653"/>
                <a:gd name="T53" fmla="*/ 0 h 255"/>
                <a:gd name="T54" fmla="*/ 0 w 1653"/>
                <a:gd name="T55" fmla="*/ 0 h 255"/>
                <a:gd name="T56" fmla="*/ 0 w 1653"/>
                <a:gd name="T57" fmla="*/ 0 h 255"/>
                <a:gd name="T58" fmla="*/ 0 w 1653"/>
                <a:gd name="T59" fmla="*/ 0 h 255"/>
                <a:gd name="T60" fmla="*/ 0 w 1653"/>
                <a:gd name="T61" fmla="*/ 0 h 255"/>
                <a:gd name="T62" fmla="*/ 0 w 1653"/>
                <a:gd name="T63" fmla="*/ 0 h 255"/>
                <a:gd name="T64" fmla="*/ 0 w 1653"/>
                <a:gd name="T65" fmla="*/ 0 h 255"/>
                <a:gd name="T66" fmla="*/ 0 w 1653"/>
                <a:gd name="T67" fmla="*/ 0 h 25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53"/>
                <a:gd name="T103" fmla="*/ 0 h 255"/>
                <a:gd name="T104" fmla="*/ 1653 w 1653"/>
                <a:gd name="T105" fmla="*/ 255 h 255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53" h="255">
                  <a:moveTo>
                    <a:pt x="0" y="177"/>
                  </a:moveTo>
                  <a:lnTo>
                    <a:pt x="3" y="84"/>
                  </a:lnTo>
                  <a:lnTo>
                    <a:pt x="156" y="54"/>
                  </a:lnTo>
                  <a:lnTo>
                    <a:pt x="354" y="30"/>
                  </a:lnTo>
                  <a:lnTo>
                    <a:pt x="483" y="18"/>
                  </a:lnTo>
                  <a:lnTo>
                    <a:pt x="597" y="18"/>
                  </a:lnTo>
                  <a:lnTo>
                    <a:pt x="708" y="36"/>
                  </a:lnTo>
                  <a:lnTo>
                    <a:pt x="822" y="57"/>
                  </a:lnTo>
                  <a:lnTo>
                    <a:pt x="936" y="63"/>
                  </a:lnTo>
                  <a:lnTo>
                    <a:pt x="1044" y="36"/>
                  </a:lnTo>
                  <a:lnTo>
                    <a:pt x="1143" y="6"/>
                  </a:lnTo>
                  <a:lnTo>
                    <a:pt x="1197" y="0"/>
                  </a:lnTo>
                  <a:lnTo>
                    <a:pt x="1284" y="0"/>
                  </a:lnTo>
                  <a:lnTo>
                    <a:pt x="1404" y="9"/>
                  </a:lnTo>
                  <a:lnTo>
                    <a:pt x="1557" y="27"/>
                  </a:lnTo>
                  <a:lnTo>
                    <a:pt x="1653" y="36"/>
                  </a:lnTo>
                  <a:lnTo>
                    <a:pt x="1653" y="225"/>
                  </a:lnTo>
                  <a:lnTo>
                    <a:pt x="1515" y="243"/>
                  </a:lnTo>
                  <a:lnTo>
                    <a:pt x="1350" y="252"/>
                  </a:lnTo>
                  <a:lnTo>
                    <a:pt x="1224" y="255"/>
                  </a:lnTo>
                  <a:lnTo>
                    <a:pt x="1158" y="249"/>
                  </a:lnTo>
                  <a:lnTo>
                    <a:pt x="1080" y="234"/>
                  </a:lnTo>
                  <a:lnTo>
                    <a:pt x="1005" y="213"/>
                  </a:lnTo>
                  <a:lnTo>
                    <a:pt x="942" y="198"/>
                  </a:lnTo>
                  <a:lnTo>
                    <a:pt x="894" y="198"/>
                  </a:lnTo>
                  <a:lnTo>
                    <a:pt x="828" y="207"/>
                  </a:lnTo>
                  <a:lnTo>
                    <a:pt x="744" y="216"/>
                  </a:lnTo>
                  <a:lnTo>
                    <a:pt x="657" y="234"/>
                  </a:lnTo>
                  <a:lnTo>
                    <a:pt x="567" y="246"/>
                  </a:lnTo>
                  <a:lnTo>
                    <a:pt x="459" y="246"/>
                  </a:lnTo>
                  <a:lnTo>
                    <a:pt x="360" y="234"/>
                  </a:lnTo>
                  <a:lnTo>
                    <a:pt x="219" y="216"/>
                  </a:lnTo>
                  <a:lnTo>
                    <a:pt x="90" y="195"/>
                  </a:lnTo>
                  <a:lnTo>
                    <a:pt x="0" y="177"/>
                  </a:lnTo>
                  <a:close/>
                </a:path>
              </a:pathLst>
            </a:custGeom>
            <a:gradFill rotWithShape="0">
              <a:gsLst>
                <a:gs pos="0">
                  <a:srgbClr val="9999FF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srgbClr val="000000"/>
                </a:solidFill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16" name="Freeform 11"/>
            <p:cNvSpPr>
              <a:spLocks noChangeAspect="1"/>
            </p:cNvSpPr>
            <p:nvPr/>
          </p:nvSpPr>
          <p:spPr bwMode="auto">
            <a:xfrm rot="16694257" flipH="1">
              <a:off x="6399561" y="2903298"/>
              <a:ext cx="1099595" cy="214250"/>
            </a:xfrm>
            <a:custGeom>
              <a:avLst/>
              <a:gdLst>
                <a:gd name="T0" fmla="*/ 0 w 1653"/>
                <a:gd name="T1" fmla="*/ 0 h 255"/>
                <a:gd name="T2" fmla="*/ 0 w 1653"/>
                <a:gd name="T3" fmla="*/ 0 h 255"/>
                <a:gd name="T4" fmla="*/ 0 w 1653"/>
                <a:gd name="T5" fmla="*/ 0 h 255"/>
                <a:gd name="T6" fmla="*/ 0 w 1653"/>
                <a:gd name="T7" fmla="*/ 0 h 255"/>
                <a:gd name="T8" fmla="*/ 0 w 1653"/>
                <a:gd name="T9" fmla="*/ 0 h 255"/>
                <a:gd name="T10" fmla="*/ 0 w 1653"/>
                <a:gd name="T11" fmla="*/ 0 h 255"/>
                <a:gd name="T12" fmla="*/ 0 w 1653"/>
                <a:gd name="T13" fmla="*/ 0 h 255"/>
                <a:gd name="T14" fmla="*/ 0 w 1653"/>
                <a:gd name="T15" fmla="*/ 0 h 255"/>
                <a:gd name="T16" fmla="*/ 0 w 1653"/>
                <a:gd name="T17" fmla="*/ 0 h 255"/>
                <a:gd name="T18" fmla="*/ 0 w 1653"/>
                <a:gd name="T19" fmla="*/ 0 h 255"/>
                <a:gd name="T20" fmla="*/ 0 w 1653"/>
                <a:gd name="T21" fmla="*/ 0 h 255"/>
                <a:gd name="T22" fmla="*/ 0 w 1653"/>
                <a:gd name="T23" fmla="*/ 0 h 255"/>
                <a:gd name="T24" fmla="*/ 0 w 1653"/>
                <a:gd name="T25" fmla="*/ 0 h 255"/>
                <a:gd name="T26" fmla="*/ 0 w 1653"/>
                <a:gd name="T27" fmla="*/ 0 h 255"/>
                <a:gd name="T28" fmla="*/ 0 w 1653"/>
                <a:gd name="T29" fmla="*/ 0 h 255"/>
                <a:gd name="T30" fmla="*/ 0 w 1653"/>
                <a:gd name="T31" fmla="*/ 0 h 255"/>
                <a:gd name="T32" fmla="*/ 0 w 1653"/>
                <a:gd name="T33" fmla="*/ 0 h 255"/>
                <a:gd name="T34" fmla="*/ 0 w 1653"/>
                <a:gd name="T35" fmla="*/ 0 h 255"/>
                <a:gd name="T36" fmla="*/ 0 w 1653"/>
                <a:gd name="T37" fmla="*/ 0 h 255"/>
                <a:gd name="T38" fmla="*/ 0 w 1653"/>
                <a:gd name="T39" fmla="*/ 0 h 255"/>
                <a:gd name="T40" fmla="*/ 0 w 1653"/>
                <a:gd name="T41" fmla="*/ 0 h 255"/>
                <a:gd name="T42" fmla="*/ 0 w 1653"/>
                <a:gd name="T43" fmla="*/ 0 h 255"/>
                <a:gd name="T44" fmla="*/ 0 w 1653"/>
                <a:gd name="T45" fmla="*/ 0 h 255"/>
                <a:gd name="T46" fmla="*/ 0 w 1653"/>
                <a:gd name="T47" fmla="*/ 0 h 255"/>
                <a:gd name="T48" fmla="*/ 0 w 1653"/>
                <a:gd name="T49" fmla="*/ 0 h 255"/>
                <a:gd name="T50" fmla="*/ 0 w 1653"/>
                <a:gd name="T51" fmla="*/ 0 h 255"/>
                <a:gd name="T52" fmla="*/ 0 w 1653"/>
                <a:gd name="T53" fmla="*/ 0 h 255"/>
                <a:gd name="T54" fmla="*/ 0 w 1653"/>
                <a:gd name="T55" fmla="*/ 0 h 255"/>
                <a:gd name="T56" fmla="*/ 0 w 1653"/>
                <a:gd name="T57" fmla="*/ 0 h 255"/>
                <a:gd name="T58" fmla="*/ 0 w 1653"/>
                <a:gd name="T59" fmla="*/ 0 h 255"/>
                <a:gd name="T60" fmla="*/ 0 w 1653"/>
                <a:gd name="T61" fmla="*/ 0 h 255"/>
                <a:gd name="T62" fmla="*/ 0 w 1653"/>
                <a:gd name="T63" fmla="*/ 0 h 255"/>
                <a:gd name="T64" fmla="*/ 0 w 1653"/>
                <a:gd name="T65" fmla="*/ 0 h 255"/>
                <a:gd name="T66" fmla="*/ 0 w 1653"/>
                <a:gd name="T67" fmla="*/ 0 h 25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53"/>
                <a:gd name="T103" fmla="*/ 0 h 255"/>
                <a:gd name="T104" fmla="*/ 1653 w 1653"/>
                <a:gd name="T105" fmla="*/ 255 h 255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53" h="255">
                  <a:moveTo>
                    <a:pt x="0" y="177"/>
                  </a:moveTo>
                  <a:lnTo>
                    <a:pt x="3" y="84"/>
                  </a:lnTo>
                  <a:lnTo>
                    <a:pt x="156" y="54"/>
                  </a:lnTo>
                  <a:lnTo>
                    <a:pt x="354" y="30"/>
                  </a:lnTo>
                  <a:lnTo>
                    <a:pt x="483" y="18"/>
                  </a:lnTo>
                  <a:lnTo>
                    <a:pt x="597" y="18"/>
                  </a:lnTo>
                  <a:lnTo>
                    <a:pt x="708" y="36"/>
                  </a:lnTo>
                  <a:lnTo>
                    <a:pt x="822" y="57"/>
                  </a:lnTo>
                  <a:lnTo>
                    <a:pt x="936" y="63"/>
                  </a:lnTo>
                  <a:lnTo>
                    <a:pt x="1044" y="36"/>
                  </a:lnTo>
                  <a:lnTo>
                    <a:pt x="1143" y="6"/>
                  </a:lnTo>
                  <a:lnTo>
                    <a:pt x="1197" y="0"/>
                  </a:lnTo>
                  <a:lnTo>
                    <a:pt x="1284" y="0"/>
                  </a:lnTo>
                  <a:lnTo>
                    <a:pt x="1404" y="9"/>
                  </a:lnTo>
                  <a:lnTo>
                    <a:pt x="1557" y="27"/>
                  </a:lnTo>
                  <a:lnTo>
                    <a:pt x="1653" y="36"/>
                  </a:lnTo>
                  <a:lnTo>
                    <a:pt x="1653" y="225"/>
                  </a:lnTo>
                  <a:lnTo>
                    <a:pt x="1515" y="243"/>
                  </a:lnTo>
                  <a:lnTo>
                    <a:pt x="1350" y="252"/>
                  </a:lnTo>
                  <a:lnTo>
                    <a:pt x="1224" y="255"/>
                  </a:lnTo>
                  <a:lnTo>
                    <a:pt x="1158" y="249"/>
                  </a:lnTo>
                  <a:lnTo>
                    <a:pt x="1080" y="234"/>
                  </a:lnTo>
                  <a:lnTo>
                    <a:pt x="1005" y="213"/>
                  </a:lnTo>
                  <a:lnTo>
                    <a:pt x="942" y="198"/>
                  </a:lnTo>
                  <a:lnTo>
                    <a:pt x="894" y="198"/>
                  </a:lnTo>
                  <a:lnTo>
                    <a:pt x="828" y="207"/>
                  </a:lnTo>
                  <a:lnTo>
                    <a:pt x="744" y="216"/>
                  </a:lnTo>
                  <a:lnTo>
                    <a:pt x="657" y="234"/>
                  </a:lnTo>
                  <a:lnTo>
                    <a:pt x="567" y="246"/>
                  </a:lnTo>
                  <a:lnTo>
                    <a:pt x="459" y="246"/>
                  </a:lnTo>
                  <a:lnTo>
                    <a:pt x="360" y="234"/>
                  </a:lnTo>
                  <a:lnTo>
                    <a:pt x="219" y="216"/>
                  </a:lnTo>
                  <a:lnTo>
                    <a:pt x="90" y="195"/>
                  </a:lnTo>
                  <a:lnTo>
                    <a:pt x="0" y="177"/>
                  </a:lnTo>
                  <a:close/>
                </a:path>
              </a:pathLst>
            </a:custGeom>
            <a:gradFill rotWithShape="0">
              <a:gsLst>
                <a:gs pos="0">
                  <a:srgbClr val="9999FF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srgbClr val="000000"/>
                </a:solidFill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17" name="Freeform 12"/>
            <p:cNvSpPr>
              <a:spLocks noChangeAspect="1"/>
            </p:cNvSpPr>
            <p:nvPr/>
          </p:nvSpPr>
          <p:spPr bwMode="auto">
            <a:xfrm rot="16694257" flipH="1">
              <a:off x="6810112" y="3061365"/>
              <a:ext cx="1099595" cy="214250"/>
            </a:xfrm>
            <a:custGeom>
              <a:avLst/>
              <a:gdLst>
                <a:gd name="T0" fmla="*/ 0 w 1653"/>
                <a:gd name="T1" fmla="*/ 0 h 255"/>
                <a:gd name="T2" fmla="*/ 0 w 1653"/>
                <a:gd name="T3" fmla="*/ 0 h 255"/>
                <a:gd name="T4" fmla="*/ 0 w 1653"/>
                <a:gd name="T5" fmla="*/ 0 h 255"/>
                <a:gd name="T6" fmla="*/ 0 w 1653"/>
                <a:gd name="T7" fmla="*/ 0 h 255"/>
                <a:gd name="T8" fmla="*/ 0 w 1653"/>
                <a:gd name="T9" fmla="*/ 0 h 255"/>
                <a:gd name="T10" fmla="*/ 0 w 1653"/>
                <a:gd name="T11" fmla="*/ 0 h 255"/>
                <a:gd name="T12" fmla="*/ 0 w 1653"/>
                <a:gd name="T13" fmla="*/ 0 h 255"/>
                <a:gd name="T14" fmla="*/ 0 w 1653"/>
                <a:gd name="T15" fmla="*/ 0 h 255"/>
                <a:gd name="T16" fmla="*/ 0 w 1653"/>
                <a:gd name="T17" fmla="*/ 0 h 255"/>
                <a:gd name="T18" fmla="*/ 0 w 1653"/>
                <a:gd name="T19" fmla="*/ 0 h 255"/>
                <a:gd name="T20" fmla="*/ 0 w 1653"/>
                <a:gd name="T21" fmla="*/ 0 h 255"/>
                <a:gd name="T22" fmla="*/ 0 w 1653"/>
                <a:gd name="T23" fmla="*/ 0 h 255"/>
                <a:gd name="T24" fmla="*/ 0 w 1653"/>
                <a:gd name="T25" fmla="*/ 0 h 255"/>
                <a:gd name="T26" fmla="*/ 0 w 1653"/>
                <a:gd name="T27" fmla="*/ 0 h 255"/>
                <a:gd name="T28" fmla="*/ 0 w 1653"/>
                <a:gd name="T29" fmla="*/ 0 h 255"/>
                <a:gd name="T30" fmla="*/ 0 w 1653"/>
                <a:gd name="T31" fmla="*/ 0 h 255"/>
                <a:gd name="T32" fmla="*/ 0 w 1653"/>
                <a:gd name="T33" fmla="*/ 0 h 255"/>
                <a:gd name="T34" fmla="*/ 0 w 1653"/>
                <a:gd name="T35" fmla="*/ 0 h 255"/>
                <a:gd name="T36" fmla="*/ 0 w 1653"/>
                <a:gd name="T37" fmla="*/ 0 h 255"/>
                <a:gd name="T38" fmla="*/ 0 w 1653"/>
                <a:gd name="T39" fmla="*/ 0 h 255"/>
                <a:gd name="T40" fmla="*/ 0 w 1653"/>
                <a:gd name="T41" fmla="*/ 0 h 255"/>
                <a:gd name="T42" fmla="*/ 0 w 1653"/>
                <a:gd name="T43" fmla="*/ 0 h 255"/>
                <a:gd name="T44" fmla="*/ 0 w 1653"/>
                <a:gd name="T45" fmla="*/ 0 h 255"/>
                <a:gd name="T46" fmla="*/ 0 w 1653"/>
                <a:gd name="T47" fmla="*/ 0 h 255"/>
                <a:gd name="T48" fmla="*/ 0 w 1653"/>
                <a:gd name="T49" fmla="*/ 0 h 255"/>
                <a:gd name="T50" fmla="*/ 0 w 1653"/>
                <a:gd name="T51" fmla="*/ 0 h 255"/>
                <a:gd name="T52" fmla="*/ 0 w 1653"/>
                <a:gd name="T53" fmla="*/ 0 h 255"/>
                <a:gd name="T54" fmla="*/ 0 w 1653"/>
                <a:gd name="T55" fmla="*/ 0 h 255"/>
                <a:gd name="T56" fmla="*/ 0 w 1653"/>
                <a:gd name="T57" fmla="*/ 0 h 255"/>
                <a:gd name="T58" fmla="*/ 0 w 1653"/>
                <a:gd name="T59" fmla="*/ 0 h 255"/>
                <a:gd name="T60" fmla="*/ 0 w 1653"/>
                <a:gd name="T61" fmla="*/ 0 h 255"/>
                <a:gd name="T62" fmla="*/ 0 w 1653"/>
                <a:gd name="T63" fmla="*/ 0 h 255"/>
                <a:gd name="T64" fmla="*/ 0 w 1653"/>
                <a:gd name="T65" fmla="*/ 0 h 255"/>
                <a:gd name="T66" fmla="*/ 0 w 1653"/>
                <a:gd name="T67" fmla="*/ 0 h 25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53"/>
                <a:gd name="T103" fmla="*/ 0 h 255"/>
                <a:gd name="T104" fmla="*/ 1653 w 1653"/>
                <a:gd name="T105" fmla="*/ 255 h 255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53" h="255">
                  <a:moveTo>
                    <a:pt x="0" y="177"/>
                  </a:moveTo>
                  <a:lnTo>
                    <a:pt x="3" y="84"/>
                  </a:lnTo>
                  <a:lnTo>
                    <a:pt x="156" y="54"/>
                  </a:lnTo>
                  <a:lnTo>
                    <a:pt x="354" y="30"/>
                  </a:lnTo>
                  <a:lnTo>
                    <a:pt x="483" y="18"/>
                  </a:lnTo>
                  <a:lnTo>
                    <a:pt x="597" y="18"/>
                  </a:lnTo>
                  <a:lnTo>
                    <a:pt x="708" y="36"/>
                  </a:lnTo>
                  <a:lnTo>
                    <a:pt x="822" y="57"/>
                  </a:lnTo>
                  <a:lnTo>
                    <a:pt x="936" y="63"/>
                  </a:lnTo>
                  <a:lnTo>
                    <a:pt x="1044" y="36"/>
                  </a:lnTo>
                  <a:lnTo>
                    <a:pt x="1143" y="6"/>
                  </a:lnTo>
                  <a:lnTo>
                    <a:pt x="1197" y="0"/>
                  </a:lnTo>
                  <a:lnTo>
                    <a:pt x="1284" y="0"/>
                  </a:lnTo>
                  <a:lnTo>
                    <a:pt x="1404" y="9"/>
                  </a:lnTo>
                  <a:lnTo>
                    <a:pt x="1557" y="27"/>
                  </a:lnTo>
                  <a:lnTo>
                    <a:pt x="1653" y="36"/>
                  </a:lnTo>
                  <a:lnTo>
                    <a:pt x="1653" y="225"/>
                  </a:lnTo>
                  <a:lnTo>
                    <a:pt x="1515" y="243"/>
                  </a:lnTo>
                  <a:lnTo>
                    <a:pt x="1350" y="252"/>
                  </a:lnTo>
                  <a:lnTo>
                    <a:pt x="1224" y="255"/>
                  </a:lnTo>
                  <a:lnTo>
                    <a:pt x="1158" y="249"/>
                  </a:lnTo>
                  <a:lnTo>
                    <a:pt x="1080" y="234"/>
                  </a:lnTo>
                  <a:lnTo>
                    <a:pt x="1005" y="213"/>
                  </a:lnTo>
                  <a:lnTo>
                    <a:pt x="942" y="198"/>
                  </a:lnTo>
                  <a:lnTo>
                    <a:pt x="894" y="198"/>
                  </a:lnTo>
                  <a:lnTo>
                    <a:pt x="828" y="207"/>
                  </a:lnTo>
                  <a:lnTo>
                    <a:pt x="744" y="216"/>
                  </a:lnTo>
                  <a:lnTo>
                    <a:pt x="657" y="234"/>
                  </a:lnTo>
                  <a:lnTo>
                    <a:pt x="567" y="246"/>
                  </a:lnTo>
                  <a:lnTo>
                    <a:pt x="459" y="246"/>
                  </a:lnTo>
                  <a:lnTo>
                    <a:pt x="360" y="234"/>
                  </a:lnTo>
                  <a:lnTo>
                    <a:pt x="219" y="216"/>
                  </a:lnTo>
                  <a:lnTo>
                    <a:pt x="90" y="195"/>
                  </a:lnTo>
                  <a:lnTo>
                    <a:pt x="0" y="177"/>
                  </a:lnTo>
                  <a:close/>
                </a:path>
              </a:pathLst>
            </a:custGeom>
            <a:gradFill rotWithShape="0">
              <a:gsLst>
                <a:gs pos="0">
                  <a:srgbClr val="9999FF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srgbClr val="000000"/>
                </a:solidFill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  <p:pic>
          <p:nvPicPr>
            <p:cNvPr id="18" name="Picture 5" descr="PDV_Skycrane_BL_3-20070305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3931" y="1657995"/>
              <a:ext cx="1928251" cy="434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9" name="Group 6"/>
            <p:cNvGrpSpPr>
              <a:grpSpLocks noChangeAspect="1"/>
            </p:cNvGrpSpPr>
            <p:nvPr/>
          </p:nvGrpSpPr>
          <p:grpSpPr bwMode="auto">
            <a:xfrm>
              <a:off x="7480227" y="2244143"/>
              <a:ext cx="525256" cy="2920799"/>
              <a:chOff x="2122" y="2540"/>
              <a:chExt cx="76" cy="707"/>
            </a:xfrm>
          </p:grpSpPr>
          <p:sp>
            <p:nvSpPr>
              <p:cNvPr id="20" name="Freeform 7"/>
              <p:cNvSpPr>
                <a:spLocks noChangeAspect="1"/>
              </p:cNvSpPr>
              <p:nvPr/>
            </p:nvSpPr>
            <p:spPr bwMode="auto">
              <a:xfrm>
                <a:off x="2164" y="2555"/>
                <a:ext cx="15" cy="692"/>
              </a:xfrm>
              <a:custGeom>
                <a:avLst/>
                <a:gdLst>
                  <a:gd name="T0" fmla="*/ 0 w 49"/>
                  <a:gd name="T1" fmla="*/ 0 h 2652"/>
                  <a:gd name="T2" fmla="*/ 0 w 49"/>
                  <a:gd name="T3" fmla="*/ 0 h 2652"/>
                  <a:gd name="T4" fmla="*/ 0 w 49"/>
                  <a:gd name="T5" fmla="*/ 0 h 2652"/>
                  <a:gd name="T6" fmla="*/ 0 w 49"/>
                  <a:gd name="T7" fmla="*/ 0 h 2652"/>
                  <a:gd name="T8" fmla="*/ 0 w 49"/>
                  <a:gd name="T9" fmla="*/ 0 h 2652"/>
                  <a:gd name="T10" fmla="*/ 0 w 49"/>
                  <a:gd name="T11" fmla="*/ 0 h 2652"/>
                  <a:gd name="T12" fmla="*/ 0 w 49"/>
                  <a:gd name="T13" fmla="*/ 0 h 2652"/>
                  <a:gd name="T14" fmla="*/ 0 w 49"/>
                  <a:gd name="T15" fmla="*/ 0 h 2652"/>
                  <a:gd name="T16" fmla="*/ 0 w 49"/>
                  <a:gd name="T17" fmla="*/ 0 h 2652"/>
                  <a:gd name="T18" fmla="*/ 0 w 49"/>
                  <a:gd name="T19" fmla="*/ 0 h 2652"/>
                  <a:gd name="T20" fmla="*/ 0 w 49"/>
                  <a:gd name="T21" fmla="*/ 0 h 2652"/>
                  <a:gd name="T22" fmla="*/ 0 w 49"/>
                  <a:gd name="T23" fmla="*/ 0 h 2652"/>
                  <a:gd name="T24" fmla="*/ 0 w 49"/>
                  <a:gd name="T25" fmla="*/ 0 h 2652"/>
                  <a:gd name="T26" fmla="*/ 0 w 49"/>
                  <a:gd name="T27" fmla="*/ 0 h 2652"/>
                  <a:gd name="T28" fmla="*/ 0 w 49"/>
                  <a:gd name="T29" fmla="*/ 0 h 2652"/>
                  <a:gd name="T30" fmla="*/ 0 w 49"/>
                  <a:gd name="T31" fmla="*/ 0 h 2652"/>
                  <a:gd name="T32" fmla="*/ 0 w 49"/>
                  <a:gd name="T33" fmla="*/ 0 h 2652"/>
                  <a:gd name="T34" fmla="*/ 0 w 49"/>
                  <a:gd name="T35" fmla="*/ 0 h 2652"/>
                  <a:gd name="T36" fmla="*/ 0 w 49"/>
                  <a:gd name="T37" fmla="*/ 0 h 2652"/>
                  <a:gd name="T38" fmla="*/ 0 w 49"/>
                  <a:gd name="T39" fmla="*/ 0 h 2652"/>
                  <a:gd name="T40" fmla="*/ 0 w 49"/>
                  <a:gd name="T41" fmla="*/ 0 h 2652"/>
                  <a:gd name="T42" fmla="*/ 0 w 49"/>
                  <a:gd name="T43" fmla="*/ 0 h 2652"/>
                  <a:gd name="T44" fmla="*/ 0 w 49"/>
                  <a:gd name="T45" fmla="*/ 0 h 2652"/>
                  <a:gd name="T46" fmla="*/ 0 w 49"/>
                  <a:gd name="T47" fmla="*/ 0 h 2652"/>
                  <a:gd name="T48" fmla="*/ 0 w 49"/>
                  <a:gd name="T49" fmla="*/ 0 h 2652"/>
                  <a:gd name="T50" fmla="*/ 0 w 49"/>
                  <a:gd name="T51" fmla="*/ 0 h 2652"/>
                  <a:gd name="T52" fmla="*/ 0 w 49"/>
                  <a:gd name="T53" fmla="*/ 0 h 265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49"/>
                  <a:gd name="T82" fmla="*/ 0 h 2652"/>
                  <a:gd name="T83" fmla="*/ 49 w 49"/>
                  <a:gd name="T84" fmla="*/ 2652 h 2652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49" h="2652">
                    <a:moveTo>
                      <a:pt x="28" y="0"/>
                    </a:moveTo>
                    <a:cubicBezTo>
                      <a:pt x="20" y="47"/>
                      <a:pt x="15" y="89"/>
                      <a:pt x="34" y="135"/>
                    </a:cubicBezTo>
                    <a:cubicBezTo>
                      <a:pt x="30" y="164"/>
                      <a:pt x="25" y="186"/>
                      <a:pt x="18" y="213"/>
                    </a:cubicBezTo>
                    <a:cubicBezTo>
                      <a:pt x="21" y="263"/>
                      <a:pt x="20" y="316"/>
                      <a:pt x="34" y="364"/>
                    </a:cubicBezTo>
                    <a:cubicBezTo>
                      <a:pt x="21" y="416"/>
                      <a:pt x="36" y="474"/>
                      <a:pt x="23" y="530"/>
                    </a:cubicBezTo>
                    <a:cubicBezTo>
                      <a:pt x="25" y="587"/>
                      <a:pt x="34" y="644"/>
                      <a:pt x="34" y="701"/>
                    </a:cubicBezTo>
                    <a:cubicBezTo>
                      <a:pt x="34" y="745"/>
                      <a:pt x="16" y="788"/>
                      <a:pt x="8" y="831"/>
                    </a:cubicBezTo>
                    <a:cubicBezTo>
                      <a:pt x="12" y="858"/>
                      <a:pt x="14" y="871"/>
                      <a:pt x="28" y="893"/>
                    </a:cubicBezTo>
                    <a:cubicBezTo>
                      <a:pt x="26" y="924"/>
                      <a:pt x="27" y="955"/>
                      <a:pt x="23" y="986"/>
                    </a:cubicBezTo>
                    <a:cubicBezTo>
                      <a:pt x="21" y="1002"/>
                      <a:pt x="8" y="1033"/>
                      <a:pt x="8" y="1033"/>
                    </a:cubicBezTo>
                    <a:cubicBezTo>
                      <a:pt x="0" y="1118"/>
                      <a:pt x="16" y="1181"/>
                      <a:pt x="34" y="1261"/>
                    </a:cubicBezTo>
                    <a:cubicBezTo>
                      <a:pt x="32" y="1277"/>
                      <a:pt x="31" y="1293"/>
                      <a:pt x="28" y="1308"/>
                    </a:cubicBezTo>
                    <a:cubicBezTo>
                      <a:pt x="26" y="1319"/>
                      <a:pt x="21" y="1329"/>
                      <a:pt x="18" y="1339"/>
                    </a:cubicBezTo>
                    <a:cubicBezTo>
                      <a:pt x="16" y="1344"/>
                      <a:pt x="13" y="1355"/>
                      <a:pt x="13" y="1355"/>
                    </a:cubicBezTo>
                    <a:cubicBezTo>
                      <a:pt x="16" y="1408"/>
                      <a:pt x="16" y="1439"/>
                      <a:pt x="34" y="1484"/>
                    </a:cubicBezTo>
                    <a:cubicBezTo>
                      <a:pt x="31" y="1533"/>
                      <a:pt x="29" y="1596"/>
                      <a:pt x="13" y="1645"/>
                    </a:cubicBezTo>
                    <a:cubicBezTo>
                      <a:pt x="17" y="1691"/>
                      <a:pt x="28" y="1734"/>
                      <a:pt x="34" y="1780"/>
                    </a:cubicBezTo>
                    <a:cubicBezTo>
                      <a:pt x="30" y="1825"/>
                      <a:pt x="23" y="1862"/>
                      <a:pt x="13" y="1905"/>
                    </a:cubicBezTo>
                    <a:cubicBezTo>
                      <a:pt x="15" y="1938"/>
                      <a:pt x="14" y="1971"/>
                      <a:pt x="18" y="2003"/>
                    </a:cubicBezTo>
                    <a:cubicBezTo>
                      <a:pt x="19" y="2008"/>
                      <a:pt x="26" y="2009"/>
                      <a:pt x="28" y="2014"/>
                    </a:cubicBezTo>
                    <a:cubicBezTo>
                      <a:pt x="33" y="2025"/>
                      <a:pt x="39" y="2050"/>
                      <a:pt x="39" y="2050"/>
                    </a:cubicBezTo>
                    <a:cubicBezTo>
                      <a:pt x="33" y="2124"/>
                      <a:pt x="29" y="2107"/>
                      <a:pt x="18" y="2164"/>
                    </a:cubicBezTo>
                    <a:cubicBezTo>
                      <a:pt x="15" y="2181"/>
                      <a:pt x="8" y="2216"/>
                      <a:pt x="8" y="2216"/>
                    </a:cubicBezTo>
                    <a:cubicBezTo>
                      <a:pt x="14" y="2284"/>
                      <a:pt x="18" y="2349"/>
                      <a:pt x="23" y="2418"/>
                    </a:cubicBezTo>
                    <a:cubicBezTo>
                      <a:pt x="25" y="2447"/>
                      <a:pt x="32" y="2479"/>
                      <a:pt x="39" y="2507"/>
                    </a:cubicBezTo>
                    <a:cubicBezTo>
                      <a:pt x="42" y="2518"/>
                      <a:pt x="49" y="2538"/>
                      <a:pt x="49" y="2538"/>
                    </a:cubicBezTo>
                    <a:cubicBezTo>
                      <a:pt x="43" y="2576"/>
                      <a:pt x="28" y="2614"/>
                      <a:pt x="28" y="265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charset="0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21" name="Line 8"/>
              <p:cNvSpPr>
                <a:spLocks noChangeAspect="1" noChangeShapeType="1"/>
              </p:cNvSpPr>
              <p:nvPr/>
            </p:nvSpPr>
            <p:spPr bwMode="auto">
              <a:xfrm flipV="1">
                <a:off x="2122" y="2540"/>
                <a:ext cx="50" cy="700"/>
              </a:xfrm>
              <a:prstGeom prst="line">
                <a:avLst/>
              </a:prstGeom>
              <a:noFill/>
              <a:ln w="95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charset="0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22" name="Line 9"/>
              <p:cNvSpPr>
                <a:spLocks noChangeAspect="1" noChangeShapeType="1"/>
              </p:cNvSpPr>
              <p:nvPr/>
            </p:nvSpPr>
            <p:spPr bwMode="auto">
              <a:xfrm flipH="1" flipV="1">
                <a:off x="2173" y="2540"/>
                <a:ext cx="25" cy="699"/>
              </a:xfrm>
              <a:prstGeom prst="line">
                <a:avLst/>
              </a:prstGeom>
              <a:noFill/>
              <a:ln w="95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charset="0"/>
                  <a:ea typeface="ＭＳ Ｐゴシック" charset="0"/>
                  <a:cs typeface="ＭＳ Ｐゴシック" charset="0"/>
                </a:endParaRPr>
              </a:p>
            </p:txBody>
          </p:sp>
        </p:grpSp>
      </p:grpSp>
      <p:sp>
        <p:nvSpPr>
          <p:cNvPr id="23" name="TextBox 22"/>
          <p:cNvSpPr txBox="1"/>
          <p:nvPr/>
        </p:nvSpPr>
        <p:spPr>
          <a:xfrm>
            <a:off x="3821488" y="3200400"/>
            <a:ext cx="13799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Arial"/>
                <a:cs typeface="Arial"/>
              </a:rPr>
              <a:t>Viking, 1976</a:t>
            </a:r>
            <a:endParaRPr lang="en-US" sz="1600" b="1" dirty="0">
              <a:latin typeface="Arial"/>
              <a:cs typeface="Arial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799538" y="6324600"/>
            <a:ext cx="15532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Arial"/>
                <a:cs typeface="Arial"/>
              </a:rPr>
              <a:t>Phoenix, 2008</a:t>
            </a:r>
            <a:endParaRPr lang="en-US" sz="1600" b="1" dirty="0">
              <a:latin typeface="Arial"/>
              <a:cs typeface="Arial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086600" y="5587424"/>
            <a:ext cx="121108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1600" b="1" dirty="0" smtClean="0">
                <a:latin typeface="Arial"/>
                <a:cs typeface="Arial"/>
              </a:rPr>
              <a:t>MPF, 1997</a:t>
            </a:r>
          </a:p>
          <a:p>
            <a:r>
              <a:rPr lang="en-US" sz="1600" b="1" dirty="0" smtClean="0">
                <a:latin typeface="Arial"/>
                <a:cs typeface="Arial"/>
              </a:rPr>
              <a:t>MER, 2004</a:t>
            </a:r>
            <a:endParaRPr lang="en-US" sz="1600" b="1" dirty="0">
              <a:latin typeface="Arial"/>
              <a:cs typeface="Arial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68290" y="5715000"/>
            <a:ext cx="11882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Arial"/>
                <a:cs typeface="Arial"/>
              </a:rPr>
              <a:t>MSL, 2012</a:t>
            </a:r>
            <a:endParaRPr lang="en-US" sz="1600" b="1" dirty="0">
              <a:latin typeface="Arial"/>
              <a:cs typeface="Arial"/>
            </a:endParaRPr>
          </a:p>
        </p:txBody>
      </p:sp>
      <p:sp>
        <p:nvSpPr>
          <p:cNvPr id="27" name="Rectangle 2"/>
          <p:cNvSpPr txBox="1">
            <a:spLocks noChangeArrowheads="1"/>
          </p:cNvSpPr>
          <p:nvPr/>
        </p:nvSpPr>
        <p:spPr>
          <a:xfrm>
            <a:off x="914400" y="76200"/>
            <a:ext cx="7391400" cy="609600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r>
              <a:rPr lang="en-US" dirty="0" smtClean="0">
                <a:latin typeface="Arial" charset="0"/>
                <a:cs typeface="Arial" charset="0"/>
              </a:rPr>
              <a:t>Mars Landers</a:t>
            </a:r>
            <a:endParaRPr lang="en-US" dirty="0">
              <a:latin typeface="Arial" charset="0"/>
              <a:cs typeface="Arial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4200" y="3809999"/>
            <a:ext cx="2819400" cy="244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907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EDL Performance Metrics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076" y="990600"/>
            <a:ext cx="7298724" cy="1828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2590800"/>
            <a:ext cx="7315200" cy="21466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0" y="4816081"/>
            <a:ext cx="7162800" cy="2118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982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25" y="14288"/>
            <a:ext cx="912495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2333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9469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76200"/>
            <a:ext cx="7772400" cy="609600"/>
          </a:xfrm>
        </p:spPr>
        <p:txBody>
          <a:bodyPr/>
          <a:lstStyle/>
          <a:p>
            <a:r>
              <a:rPr lang="en-US" dirty="0" smtClean="0"/>
              <a:t>MSL/Curiosity Landing Ellipse in Gale Crater</a:t>
            </a:r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276600" y="990600"/>
            <a:ext cx="5334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r>
              <a:rPr lang="en-US" dirty="0" smtClean="0"/>
              <a:t>Gale Crater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641037" y="990600"/>
            <a:ext cx="7893363" cy="5867400"/>
            <a:chOff x="641037" y="990600"/>
            <a:chExt cx="7893363" cy="5867400"/>
          </a:xfrm>
        </p:grpSpPr>
        <p:pic>
          <p:nvPicPr>
            <p:cNvPr id="4" name="Picture 3" descr="crater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41037" y="990600"/>
              <a:ext cx="7893363" cy="5867400"/>
            </a:xfrm>
            <a:prstGeom prst="rect">
              <a:avLst/>
            </a:prstGeom>
          </p:spPr>
        </p:pic>
        <p:sp>
          <p:nvSpPr>
            <p:cNvPr id="3" name="Oval 2"/>
            <p:cNvSpPr/>
            <p:nvPr/>
          </p:nvSpPr>
          <p:spPr bwMode="auto">
            <a:xfrm rot="236086">
              <a:off x="4506880" y="4573042"/>
              <a:ext cx="1361577" cy="529998"/>
            </a:xfrm>
            <a:prstGeom prst="ellipse">
              <a:avLst/>
            </a:prstGeom>
            <a:noFill/>
            <a:ln w="222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53687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"/>
            <a:ext cx="7391400" cy="6096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rial" charset="0"/>
                <a:cs typeface="Arial" charset="0"/>
              </a:rPr>
              <a:t>Entry, Descent, and Landing Phases</a:t>
            </a:r>
            <a:endParaRPr lang="en-US" dirty="0">
              <a:latin typeface="Arial" charset="0"/>
              <a:cs typeface="Arial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8" y="838200"/>
            <a:ext cx="9115425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0898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"/>
            <a:ext cx="7391400" cy="6096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rial" charset="0"/>
                <a:cs typeface="Arial" charset="0"/>
              </a:rPr>
              <a:t>Entry, Descent, and Landing Phases</a:t>
            </a:r>
            <a:endParaRPr lang="en-US" dirty="0">
              <a:latin typeface="Arial" charset="0"/>
              <a:cs typeface="Arial" charset="0"/>
            </a:endParaRPr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762000"/>
            <a:ext cx="913447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672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MSL </a:t>
            </a:r>
            <a:r>
              <a:rPr lang="en-US" dirty="0" err="1" smtClean="0"/>
              <a:t>Aeroshell</a:t>
            </a:r>
            <a:endParaRPr lang="en-US" dirty="0"/>
          </a:p>
        </p:txBody>
      </p:sp>
      <p:pic>
        <p:nvPicPr>
          <p:cNvPr id="3" name="Picture 2" descr="Flight Aeroshell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" y="1066800"/>
            <a:ext cx="7391400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547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3667" y="0"/>
            <a:ext cx="7484533" cy="685800"/>
          </a:xfrm>
        </p:spPr>
        <p:txBody>
          <a:bodyPr/>
          <a:lstStyle/>
          <a:p>
            <a:r>
              <a:rPr lang="en-US" sz="3600" dirty="0" smtClean="0"/>
              <a:t>Ballistic vs. Lifting Entry</a:t>
            </a:r>
            <a:endParaRPr lang="en-US" sz="3600" dirty="0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895350"/>
            <a:ext cx="9134475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5029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Entry Phase EDL/GN&amp;C Architectures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98752235"/>
              </p:ext>
            </p:extLst>
          </p:nvPr>
        </p:nvGraphicFramePr>
        <p:xfrm>
          <a:off x="304800" y="1955042"/>
          <a:ext cx="8679274" cy="2997958"/>
        </p:xfrm>
        <a:graphic>
          <a:graphicData uri="http://schemas.openxmlformats.org/presentationml/2006/ole">
            <p:oleObj spid="_x0000_s20507" name="Document" r:id="rId3" imgW="5956081" imgH="2057324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87129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Apollo Range Entry Guidance</a:t>
            </a:r>
            <a:endParaRPr lang="en-US" dirty="0"/>
          </a:p>
        </p:txBody>
      </p:sp>
      <p:sp>
        <p:nvSpPr>
          <p:cNvPr id="3" name="Rounded Rectangle 2"/>
          <p:cNvSpPr/>
          <p:nvPr/>
        </p:nvSpPr>
        <p:spPr bwMode="auto">
          <a:xfrm>
            <a:off x="1151461" y="1379903"/>
            <a:ext cx="1532466" cy="3484207"/>
          </a:xfrm>
          <a:prstGeom prst="roundRect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Inertial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Arial" charset="0"/>
              </a:rPr>
              <a:t>Propagation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Arial" charset="0"/>
              </a:rPr>
              <a:t>&amp;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Arial" charset="0"/>
              </a:rPr>
              <a:t>Drag and L/D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Arial" charset="0"/>
              </a:rPr>
              <a:t>Estimation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&amp;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Arial" charset="0"/>
              </a:rPr>
              <a:t>Target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Computations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Data 5"/>
          <p:cNvSpPr/>
          <p:nvPr/>
        </p:nvSpPr>
        <p:spPr bwMode="auto">
          <a:xfrm>
            <a:off x="3234243" y="3803658"/>
            <a:ext cx="3327409" cy="1134534"/>
          </a:xfrm>
          <a:prstGeom prst="flowChartInputOutput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Reference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Trajectory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Process 6"/>
          <p:cNvSpPr/>
          <p:nvPr/>
        </p:nvSpPr>
        <p:spPr bwMode="auto">
          <a:xfrm>
            <a:off x="3884061" y="2305069"/>
            <a:ext cx="1085850" cy="897467"/>
          </a:xfrm>
          <a:prstGeom prst="flowChartProcess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Range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Arial" charset="0"/>
              </a:rPr>
              <a:t>Predictor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Process 7"/>
          <p:cNvSpPr/>
          <p:nvPr/>
        </p:nvSpPr>
        <p:spPr bwMode="auto">
          <a:xfrm>
            <a:off x="5596443" y="2302961"/>
            <a:ext cx="1028693" cy="897467"/>
          </a:xfrm>
          <a:prstGeom prst="flowChartProcess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Arial" charset="0"/>
              </a:rPr>
              <a:t>Lift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Command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>
                <a:latin typeface="Arial" charset="0"/>
              </a:rPr>
              <a:t>G</a:t>
            </a:r>
            <a:r>
              <a:rPr lang="en-US" sz="1600" dirty="0" smtClean="0">
                <a:latin typeface="Arial" charset="0"/>
              </a:rPr>
              <a:t>enerator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Process 8"/>
          <p:cNvSpPr/>
          <p:nvPr/>
        </p:nvSpPr>
        <p:spPr bwMode="auto">
          <a:xfrm>
            <a:off x="5655727" y="5573190"/>
            <a:ext cx="922866" cy="897467"/>
          </a:xfrm>
          <a:prstGeom prst="flowChartProcess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Arial" charset="0"/>
              </a:rPr>
              <a:t>Chute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Deploy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Trigger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1" name="Straight Arrow Connector 10"/>
          <p:cNvCxnSpPr>
            <a:endCxn id="6" idx="2"/>
          </p:cNvCxnSpPr>
          <p:nvPr/>
        </p:nvCxnSpPr>
        <p:spPr bwMode="auto">
          <a:xfrm>
            <a:off x="2683927" y="4365633"/>
            <a:ext cx="883057" cy="5292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" name="Elbow Connector 15"/>
          <p:cNvCxnSpPr/>
          <p:nvPr/>
        </p:nvCxnSpPr>
        <p:spPr bwMode="auto">
          <a:xfrm>
            <a:off x="2683928" y="4370924"/>
            <a:ext cx="2971799" cy="1651000"/>
          </a:xfrm>
          <a:prstGeom prst="bentConnector3">
            <a:avLst>
              <a:gd name="adj1" fmla="val 12109"/>
            </a:avLst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5" name="Straight Arrow Connector 24"/>
          <p:cNvCxnSpPr/>
          <p:nvPr/>
        </p:nvCxnSpPr>
        <p:spPr bwMode="auto">
          <a:xfrm>
            <a:off x="2683927" y="2999333"/>
            <a:ext cx="1200134" cy="0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" name="Straight Arrow Connector 25"/>
          <p:cNvCxnSpPr/>
          <p:nvPr/>
        </p:nvCxnSpPr>
        <p:spPr bwMode="auto">
          <a:xfrm>
            <a:off x="2683927" y="2559066"/>
            <a:ext cx="1200134" cy="0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9" name="Straight Arrow Connector 28"/>
          <p:cNvCxnSpPr>
            <a:stCxn id="7" idx="3"/>
            <a:endCxn id="8" idx="1"/>
          </p:cNvCxnSpPr>
          <p:nvPr/>
        </p:nvCxnSpPr>
        <p:spPr bwMode="auto">
          <a:xfrm flipV="1">
            <a:off x="4969911" y="2751695"/>
            <a:ext cx="626532" cy="2108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7" name="Straight Arrow Connector 36"/>
          <p:cNvCxnSpPr/>
          <p:nvPr/>
        </p:nvCxnSpPr>
        <p:spPr bwMode="auto">
          <a:xfrm flipV="1">
            <a:off x="4042811" y="3202536"/>
            <a:ext cx="0" cy="601123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8" name="Straight Arrow Connector 37"/>
          <p:cNvCxnSpPr/>
          <p:nvPr/>
        </p:nvCxnSpPr>
        <p:spPr bwMode="auto">
          <a:xfrm flipV="1">
            <a:off x="4813283" y="3202536"/>
            <a:ext cx="0" cy="601123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9" name="Straight Arrow Connector 38"/>
          <p:cNvCxnSpPr>
            <a:endCxn id="8" idx="2"/>
          </p:cNvCxnSpPr>
          <p:nvPr/>
        </p:nvCxnSpPr>
        <p:spPr bwMode="auto">
          <a:xfrm flipV="1">
            <a:off x="6104436" y="3200428"/>
            <a:ext cx="6354" cy="601123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1" name="Straight Arrow Connector 40"/>
          <p:cNvCxnSpPr>
            <a:stCxn id="9" idx="3"/>
          </p:cNvCxnSpPr>
          <p:nvPr/>
        </p:nvCxnSpPr>
        <p:spPr bwMode="auto">
          <a:xfrm>
            <a:off x="6578593" y="6021924"/>
            <a:ext cx="2218274" cy="0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7" name="Straight Arrow Connector 46"/>
          <p:cNvCxnSpPr>
            <a:stCxn id="8" idx="3"/>
            <a:endCxn id="96" idx="1"/>
          </p:cNvCxnSpPr>
          <p:nvPr/>
        </p:nvCxnSpPr>
        <p:spPr bwMode="auto">
          <a:xfrm flipV="1">
            <a:off x="6625136" y="2743228"/>
            <a:ext cx="793760" cy="8467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50" name="Snip Same Side Corner Rectangle 49"/>
          <p:cNvSpPr/>
          <p:nvPr/>
        </p:nvSpPr>
        <p:spPr bwMode="auto">
          <a:xfrm>
            <a:off x="1515522" y="5283208"/>
            <a:ext cx="806450" cy="673100"/>
          </a:xfrm>
          <a:prstGeom prst="snip2SameRect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IMU</a:t>
            </a: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2" name="Straight Arrow Connector 51"/>
          <p:cNvCxnSpPr>
            <a:stCxn id="50" idx="3"/>
            <a:endCxn id="3" idx="2"/>
          </p:cNvCxnSpPr>
          <p:nvPr/>
        </p:nvCxnSpPr>
        <p:spPr bwMode="auto">
          <a:xfrm flipH="1" flipV="1">
            <a:off x="1917694" y="4864110"/>
            <a:ext cx="1053" cy="419098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54" name="Straight Arrow Connector 53"/>
          <p:cNvCxnSpPr/>
          <p:nvPr/>
        </p:nvCxnSpPr>
        <p:spPr bwMode="auto">
          <a:xfrm>
            <a:off x="1930389" y="1009658"/>
            <a:ext cx="0" cy="465648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57" name="Straight Arrow Connector 56"/>
          <p:cNvCxnSpPr>
            <a:endCxn id="7" idx="2"/>
          </p:cNvCxnSpPr>
          <p:nvPr/>
        </p:nvCxnSpPr>
        <p:spPr bwMode="auto">
          <a:xfrm flipV="1">
            <a:off x="4426986" y="3202536"/>
            <a:ext cx="0" cy="601123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5" name="Elbow Connector 64"/>
          <p:cNvCxnSpPr>
            <a:endCxn id="8" idx="0"/>
          </p:cNvCxnSpPr>
          <p:nvPr/>
        </p:nvCxnSpPr>
        <p:spPr bwMode="auto">
          <a:xfrm>
            <a:off x="2683927" y="2017200"/>
            <a:ext cx="3426863" cy="285761"/>
          </a:xfrm>
          <a:prstGeom prst="bentConnector2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3" name="TextBox 72"/>
          <p:cNvSpPr txBox="1"/>
          <p:nvPr/>
        </p:nvSpPr>
        <p:spPr>
          <a:xfrm>
            <a:off x="-13743" y="918238"/>
            <a:ext cx="2296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-Initial </a:t>
            </a:r>
            <a:r>
              <a:rPr lang="en-US" sz="1200" i="1" dirty="0"/>
              <a:t>Position State @ T0</a:t>
            </a:r>
          </a:p>
          <a:p>
            <a:r>
              <a:rPr lang="en-US" sz="1200" i="1" dirty="0" smtClean="0"/>
              <a:t>-Target </a:t>
            </a:r>
            <a:r>
              <a:rPr lang="en-US" sz="1200" i="1" dirty="0"/>
              <a:t>Coordinates</a:t>
            </a:r>
          </a:p>
        </p:txBody>
      </p:sp>
      <p:cxnSp>
        <p:nvCxnSpPr>
          <p:cNvPr id="75" name="Straight Arrow Connector 74"/>
          <p:cNvCxnSpPr>
            <a:endCxn id="3" idx="1"/>
          </p:cNvCxnSpPr>
          <p:nvPr/>
        </p:nvCxnSpPr>
        <p:spPr bwMode="auto">
          <a:xfrm>
            <a:off x="245535" y="3122007"/>
            <a:ext cx="905926" cy="0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7" name="Rectangle 76"/>
          <p:cNvSpPr/>
          <p:nvPr/>
        </p:nvSpPr>
        <p:spPr>
          <a:xfrm>
            <a:off x="-101607" y="2225156"/>
            <a:ext cx="13377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200" i="1" dirty="0" smtClean="0">
                <a:solidFill>
                  <a:srgbClr val="000000"/>
                </a:solidFill>
              </a:rPr>
              <a:t>Initial </a:t>
            </a:r>
          </a:p>
          <a:p>
            <a:pPr lvl="0" algn="ctr"/>
            <a:r>
              <a:rPr lang="en-US" sz="1200" i="1" dirty="0" smtClean="0">
                <a:solidFill>
                  <a:srgbClr val="000000"/>
                </a:solidFill>
              </a:rPr>
              <a:t>Attitude </a:t>
            </a:r>
            <a:r>
              <a:rPr lang="en-US" sz="1200" i="1" dirty="0">
                <a:solidFill>
                  <a:srgbClr val="000000"/>
                </a:solidFill>
              </a:rPr>
              <a:t>State </a:t>
            </a:r>
            <a:endParaRPr lang="en-US" sz="1200" i="1" dirty="0" smtClean="0">
              <a:solidFill>
                <a:srgbClr val="000000"/>
              </a:solidFill>
            </a:endParaRPr>
          </a:p>
          <a:p>
            <a:pPr lvl="0" algn="ctr"/>
            <a:r>
              <a:rPr lang="en-US" sz="1200" i="1" dirty="0">
                <a:solidFill>
                  <a:srgbClr val="000000"/>
                </a:solidFill>
              </a:rPr>
              <a:t>f</a:t>
            </a:r>
            <a:r>
              <a:rPr lang="en-US" sz="1200" i="1" dirty="0" smtClean="0">
                <a:solidFill>
                  <a:srgbClr val="000000"/>
                </a:solidFill>
              </a:rPr>
              <a:t>rom </a:t>
            </a:r>
          </a:p>
          <a:p>
            <a:pPr lvl="0" algn="ctr"/>
            <a:r>
              <a:rPr lang="en-US" sz="1200" i="1" dirty="0" smtClean="0">
                <a:solidFill>
                  <a:srgbClr val="000000"/>
                </a:solidFill>
              </a:rPr>
              <a:t>Cruise ACS</a:t>
            </a:r>
            <a:endParaRPr lang="en-US" sz="1200" i="1" dirty="0">
              <a:solidFill>
                <a:srgbClr val="000000"/>
              </a:solidFill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5562600" y="5644929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i="1" dirty="0" smtClean="0"/>
              <a:t>Deploy Chute Flag</a:t>
            </a:r>
            <a:endParaRPr lang="en-US" sz="1400" i="1" dirty="0"/>
          </a:p>
        </p:txBody>
      </p:sp>
      <p:sp>
        <p:nvSpPr>
          <p:cNvPr id="79" name="Rectangle 78"/>
          <p:cNvSpPr/>
          <p:nvPr/>
        </p:nvSpPr>
        <p:spPr>
          <a:xfrm>
            <a:off x="7467600" y="3273206"/>
            <a:ext cx="15689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i="1" dirty="0" smtClean="0"/>
              <a:t>Commanded </a:t>
            </a:r>
          </a:p>
          <a:p>
            <a:r>
              <a:rPr lang="en-US" sz="1400" i="1" dirty="0" smtClean="0"/>
              <a:t>Bank Angle</a:t>
            </a:r>
            <a:endParaRPr lang="en-US" sz="1400" i="1" dirty="0"/>
          </a:p>
        </p:txBody>
      </p:sp>
      <p:graphicFrame>
        <p:nvGraphicFramePr>
          <p:cNvPr id="84" name="Object 8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990935693"/>
              </p:ext>
            </p:extLst>
          </p:nvPr>
        </p:nvGraphicFramePr>
        <p:xfrm>
          <a:off x="2781826" y="3909490"/>
          <a:ext cx="774700" cy="433388"/>
        </p:xfrm>
        <a:graphic>
          <a:graphicData uri="http://schemas.openxmlformats.org/presentationml/2006/ole">
            <p:oleObj spid="_x0000_s22637" name="Equation" r:id="rId3" imgW="530280" imgH="292320" progId="Equation.3">
              <p:embed/>
            </p:oleObj>
          </a:graphicData>
        </a:graphic>
      </p:graphicFrame>
      <p:graphicFrame>
        <p:nvGraphicFramePr>
          <p:cNvPr id="85" name="Object 8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50382245"/>
              </p:ext>
            </p:extLst>
          </p:nvPr>
        </p:nvGraphicFramePr>
        <p:xfrm>
          <a:off x="3014133" y="2692046"/>
          <a:ext cx="359305" cy="277644"/>
        </p:xfrm>
        <a:graphic>
          <a:graphicData uri="http://schemas.openxmlformats.org/presentationml/2006/ole">
            <p:oleObj spid="_x0000_s22638" name="Equation" r:id="rId4" imgW="264960" imgH="200880" progId="Equation.3">
              <p:embed/>
            </p:oleObj>
          </a:graphicData>
        </a:graphic>
      </p:graphicFrame>
      <p:graphicFrame>
        <p:nvGraphicFramePr>
          <p:cNvPr id="86" name="Object 8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37031766"/>
              </p:ext>
            </p:extLst>
          </p:nvPr>
        </p:nvGraphicFramePr>
        <p:xfrm>
          <a:off x="6171662" y="3322115"/>
          <a:ext cx="625475" cy="419100"/>
        </p:xfrm>
        <a:graphic>
          <a:graphicData uri="http://schemas.openxmlformats.org/presentationml/2006/ole">
            <p:oleObj spid="_x0000_s22639" name="Equation" r:id="rId5" imgW="758520" imgH="511920" progId="Equation.3">
              <p:embed/>
            </p:oleObj>
          </a:graphicData>
        </a:graphic>
      </p:graphicFrame>
      <p:graphicFrame>
        <p:nvGraphicFramePr>
          <p:cNvPr id="87" name="Object 8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05749651"/>
              </p:ext>
            </p:extLst>
          </p:nvPr>
        </p:nvGraphicFramePr>
        <p:xfrm>
          <a:off x="3077100" y="2225156"/>
          <a:ext cx="322267" cy="320672"/>
        </p:xfrm>
        <a:graphic>
          <a:graphicData uri="http://schemas.openxmlformats.org/presentationml/2006/ole">
            <p:oleObj spid="_x0000_s22640" name="Equation" r:id="rId6" imgW="237600" imgH="283320" progId="Equation.3">
              <p:embed/>
            </p:oleObj>
          </a:graphicData>
        </a:graphic>
      </p:graphicFrame>
      <p:graphicFrame>
        <p:nvGraphicFramePr>
          <p:cNvPr id="90" name="Object 8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11439925"/>
              </p:ext>
            </p:extLst>
          </p:nvPr>
        </p:nvGraphicFramePr>
        <p:xfrm>
          <a:off x="4038602" y="3426478"/>
          <a:ext cx="365655" cy="286165"/>
        </p:xfrm>
        <a:graphic>
          <a:graphicData uri="http://schemas.openxmlformats.org/presentationml/2006/ole">
            <p:oleObj spid="_x0000_s22641" name="Equation" r:id="rId7" imgW="283320" imgH="219240" progId="Equation.3">
              <p:embed/>
            </p:oleObj>
          </a:graphicData>
        </a:graphic>
      </p:graphicFrame>
      <p:graphicFrame>
        <p:nvGraphicFramePr>
          <p:cNvPr id="91" name="Object 9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16789113"/>
              </p:ext>
            </p:extLst>
          </p:nvPr>
        </p:nvGraphicFramePr>
        <p:xfrm>
          <a:off x="4434045" y="3290140"/>
          <a:ext cx="340678" cy="405569"/>
        </p:xfrm>
        <a:graphic>
          <a:graphicData uri="http://schemas.openxmlformats.org/presentationml/2006/ole">
            <p:oleObj spid="_x0000_s22642" name="Equation" r:id="rId8" imgW="255960" imgH="301680" progId="Equation.3">
              <p:embed/>
            </p:oleObj>
          </a:graphicData>
        </a:graphic>
      </p:graphicFrame>
      <p:graphicFrame>
        <p:nvGraphicFramePr>
          <p:cNvPr id="92" name="Object 9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6580255"/>
              </p:ext>
            </p:extLst>
          </p:nvPr>
        </p:nvGraphicFramePr>
        <p:xfrm>
          <a:off x="4821450" y="3423956"/>
          <a:ext cx="362496" cy="296588"/>
        </p:xfrm>
        <a:graphic>
          <a:graphicData uri="http://schemas.openxmlformats.org/presentationml/2006/ole">
            <p:oleObj spid="_x0000_s22643" name="Equation" r:id="rId9" imgW="264960" imgH="219240" progId="Equation.3">
              <p:embed/>
            </p:oleObj>
          </a:graphicData>
        </a:graphic>
      </p:graphicFrame>
      <p:graphicFrame>
        <p:nvGraphicFramePr>
          <p:cNvPr id="93" name="Object 9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64933764"/>
              </p:ext>
            </p:extLst>
          </p:nvPr>
        </p:nvGraphicFramePr>
        <p:xfrm>
          <a:off x="5029200" y="2438400"/>
          <a:ext cx="446091" cy="322232"/>
        </p:xfrm>
        <a:graphic>
          <a:graphicData uri="http://schemas.openxmlformats.org/presentationml/2006/ole">
            <p:oleObj spid="_x0000_s22644" name="Equation" r:id="rId10" imgW="347400" imgH="219240" progId="Equation.3">
              <p:embed/>
            </p:oleObj>
          </a:graphicData>
        </a:graphic>
      </p:graphicFrame>
      <p:graphicFrame>
        <p:nvGraphicFramePr>
          <p:cNvPr id="95" name="Object 9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56018954"/>
              </p:ext>
            </p:extLst>
          </p:nvPr>
        </p:nvGraphicFramePr>
        <p:xfrm>
          <a:off x="3088216" y="1765836"/>
          <a:ext cx="340079" cy="251363"/>
        </p:xfrm>
        <a:graphic>
          <a:graphicData uri="http://schemas.openxmlformats.org/presentationml/2006/ole">
            <p:oleObj spid="_x0000_s22645" name="Equation" r:id="rId11" imgW="283320" imgH="200880" progId="Equation.3">
              <p:embed/>
            </p:oleObj>
          </a:graphicData>
        </a:graphic>
      </p:graphicFrame>
      <p:sp>
        <p:nvSpPr>
          <p:cNvPr id="96" name="Process 95"/>
          <p:cNvSpPr/>
          <p:nvPr/>
        </p:nvSpPr>
        <p:spPr bwMode="auto">
          <a:xfrm>
            <a:off x="7418896" y="2294494"/>
            <a:ext cx="1028693" cy="897467"/>
          </a:xfrm>
          <a:prstGeom prst="flowChartProcess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Arial" charset="0"/>
              </a:rPr>
              <a:t>Bank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Command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>
                <a:latin typeface="Arial" charset="0"/>
              </a:rPr>
              <a:t>G</a:t>
            </a:r>
            <a:r>
              <a:rPr lang="en-US" sz="1600" dirty="0" smtClean="0">
                <a:latin typeface="Arial" charset="0"/>
              </a:rPr>
              <a:t>enerator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4" name="Elbow Connector 103"/>
          <p:cNvCxnSpPr>
            <a:endCxn id="96" idx="0"/>
          </p:cNvCxnSpPr>
          <p:nvPr/>
        </p:nvCxnSpPr>
        <p:spPr bwMode="auto">
          <a:xfrm>
            <a:off x="2683928" y="1669527"/>
            <a:ext cx="5249315" cy="624967"/>
          </a:xfrm>
          <a:prstGeom prst="bentConnector2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5" name="Straight Arrow Connector 104"/>
          <p:cNvCxnSpPr>
            <a:stCxn id="96" idx="3"/>
          </p:cNvCxnSpPr>
          <p:nvPr/>
        </p:nvCxnSpPr>
        <p:spPr bwMode="auto">
          <a:xfrm flipV="1">
            <a:off x="8447589" y="2738985"/>
            <a:ext cx="599279" cy="4243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graphicFrame>
        <p:nvGraphicFramePr>
          <p:cNvPr id="107" name="Object 10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7417446"/>
              </p:ext>
            </p:extLst>
          </p:nvPr>
        </p:nvGraphicFramePr>
        <p:xfrm>
          <a:off x="2909888" y="1272652"/>
          <a:ext cx="614362" cy="396875"/>
        </p:xfrm>
        <a:graphic>
          <a:graphicData uri="http://schemas.openxmlformats.org/presentationml/2006/ole">
            <p:oleObj spid="_x0000_s22646" name="Equation" r:id="rId12" imgW="749520" imgH="484560" progId="Equation.3">
              <p:embed/>
            </p:oleObj>
          </a:graphicData>
        </a:graphic>
      </p:graphicFrame>
      <p:cxnSp>
        <p:nvCxnSpPr>
          <p:cNvPr id="109" name="Straight Connector 108"/>
          <p:cNvCxnSpPr/>
          <p:nvPr/>
        </p:nvCxnSpPr>
        <p:spPr bwMode="auto">
          <a:xfrm flipH="1">
            <a:off x="8717724" y="2838466"/>
            <a:ext cx="79143" cy="451674"/>
          </a:xfrm>
          <a:prstGeom prst="line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10" name="Object 10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26192538"/>
              </p:ext>
            </p:extLst>
          </p:nvPr>
        </p:nvGraphicFramePr>
        <p:xfrm>
          <a:off x="6629400" y="2463800"/>
          <a:ext cx="787400" cy="279400"/>
        </p:xfrm>
        <a:graphic>
          <a:graphicData uri="http://schemas.openxmlformats.org/presentationml/2006/ole">
            <p:oleObj spid="_x0000_s22647" name="Equation" r:id="rId13" imgW="639720" imgH="200880" progId="Equation.3">
              <p:embed/>
            </p:oleObj>
          </a:graphicData>
        </a:graphic>
      </p:graphicFrame>
      <p:cxnSp>
        <p:nvCxnSpPr>
          <p:cNvPr id="125" name="Straight Arrow Connector 124"/>
          <p:cNvCxnSpPr/>
          <p:nvPr/>
        </p:nvCxnSpPr>
        <p:spPr bwMode="auto">
          <a:xfrm>
            <a:off x="4969911" y="3122007"/>
            <a:ext cx="626532" cy="0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ysDash"/>
            <a:round/>
            <a:headEnd type="arrow"/>
            <a:tailEnd type="arrow"/>
          </a:ln>
          <a:effectLst/>
        </p:spPr>
      </p:cxnSp>
      <p:cxnSp>
        <p:nvCxnSpPr>
          <p:cNvPr id="128" name="Straight Connector 127"/>
          <p:cNvCxnSpPr>
            <a:endCxn id="6" idx="0"/>
          </p:cNvCxnSpPr>
          <p:nvPr/>
        </p:nvCxnSpPr>
        <p:spPr bwMode="auto">
          <a:xfrm>
            <a:off x="5230688" y="3122007"/>
            <a:ext cx="0" cy="681651"/>
          </a:xfrm>
          <a:prstGeom prst="line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30" name="Object 1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03093369"/>
              </p:ext>
            </p:extLst>
          </p:nvPr>
        </p:nvGraphicFramePr>
        <p:xfrm>
          <a:off x="5246161" y="3421062"/>
          <a:ext cx="528638" cy="247650"/>
        </p:xfrm>
        <a:graphic>
          <a:graphicData uri="http://schemas.openxmlformats.org/presentationml/2006/ole">
            <p:oleObj spid="_x0000_s22648" name="Equation" r:id="rId14" imgW="393120" imgH="15516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58763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Ranging control Implementation</a:t>
            </a:r>
          </a:p>
        </p:txBody>
      </p:sp>
      <p:sp>
        <p:nvSpPr>
          <p:cNvPr id="531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16463" y="1339850"/>
            <a:ext cx="4427537" cy="354013"/>
          </a:xfrm>
        </p:spPr>
        <p:txBody>
          <a:bodyPr/>
          <a:lstStyle/>
          <a:p>
            <a:pPr marL="361950" indent="-361950" defTabSz="966788">
              <a:buFontTx/>
              <a:buNone/>
            </a:pPr>
            <a:r>
              <a:rPr lang="en-US" sz="1700" b="1"/>
              <a:t>Second entry phase guidance equations:</a:t>
            </a:r>
          </a:p>
        </p:txBody>
      </p:sp>
      <p:graphicFrame>
        <p:nvGraphicFramePr>
          <p:cNvPr id="53146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95587844"/>
              </p:ext>
            </p:extLst>
          </p:nvPr>
        </p:nvGraphicFramePr>
        <p:xfrm>
          <a:off x="5473700" y="2508250"/>
          <a:ext cx="2846388" cy="673100"/>
        </p:xfrm>
        <a:graphic>
          <a:graphicData uri="http://schemas.openxmlformats.org/presentationml/2006/ole">
            <p:oleObj spid="_x0000_s23580" name="Equation" r:id="rId4" imgW="1956240" imgH="383760" progId="Equation.3">
              <p:embed/>
            </p:oleObj>
          </a:graphicData>
        </a:graphic>
      </p:graphicFrame>
      <p:sp>
        <p:nvSpPr>
          <p:cNvPr id="531461" name="Text Box 5"/>
          <p:cNvSpPr txBox="1">
            <a:spLocks noChangeArrowheads="1"/>
          </p:cNvSpPr>
          <p:nvPr/>
        </p:nvSpPr>
        <p:spPr bwMode="auto">
          <a:xfrm>
            <a:off x="5080000" y="2046288"/>
            <a:ext cx="1814513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86027" tIns="43013" rIns="86027" bIns="43013">
            <a:spAutoFit/>
          </a:bodyPr>
          <a:lstStyle>
            <a:lvl1pPr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430213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860425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290638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1720850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1780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6352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0924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5496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500" b="0" i="0">
                <a:latin typeface="Arial" charset="0"/>
              </a:rPr>
              <a:t>Predicted range:</a:t>
            </a:r>
            <a:endParaRPr lang="en-US" sz="1300" b="0" i="0">
              <a:latin typeface="Arial" charset="0"/>
            </a:endParaRPr>
          </a:p>
        </p:txBody>
      </p:sp>
      <p:sp>
        <p:nvSpPr>
          <p:cNvPr id="531462" name="Text Box 6"/>
          <p:cNvSpPr txBox="1">
            <a:spLocks noChangeArrowheads="1"/>
          </p:cNvSpPr>
          <p:nvPr/>
        </p:nvSpPr>
        <p:spPr bwMode="auto">
          <a:xfrm>
            <a:off x="5080000" y="3505200"/>
            <a:ext cx="2322513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86027" tIns="43013" rIns="86027" bIns="43013">
            <a:spAutoFit/>
          </a:bodyPr>
          <a:lstStyle>
            <a:lvl1pPr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430213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860425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290638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1720850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1780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6352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0924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5496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500" b="0" i="0">
                <a:latin typeface="Arial" charset="0"/>
              </a:rPr>
              <a:t>Vertical </a:t>
            </a:r>
            <a:r>
              <a:rPr lang="en-US" sz="1500" b="0">
                <a:latin typeface="Arial" charset="0"/>
              </a:rPr>
              <a:t>L/D</a:t>
            </a:r>
            <a:r>
              <a:rPr lang="en-US" sz="1500" b="0" i="0">
                <a:latin typeface="Arial" charset="0"/>
              </a:rPr>
              <a:t> command:</a:t>
            </a:r>
          </a:p>
        </p:txBody>
      </p:sp>
      <p:graphicFrame>
        <p:nvGraphicFramePr>
          <p:cNvPr id="531463" name="Object 7"/>
          <p:cNvGraphicFramePr>
            <a:graphicFrameLocks noChangeAspect="1"/>
          </p:cNvGraphicFramePr>
          <p:nvPr/>
        </p:nvGraphicFramePr>
        <p:xfrm>
          <a:off x="5443538" y="3929063"/>
          <a:ext cx="2901950" cy="704850"/>
        </p:xfrm>
        <a:graphic>
          <a:graphicData uri="http://schemas.openxmlformats.org/presentationml/2006/ole">
            <p:oleObj spid="_x0000_s23581" name="Equation" r:id="rId5" imgW="1618200" imgH="456840" progId="Equation.3">
              <p:embed/>
            </p:oleObj>
          </a:graphicData>
        </a:graphic>
      </p:graphicFrame>
      <p:sp>
        <p:nvSpPr>
          <p:cNvPr id="531464" name="Text Box 8"/>
          <p:cNvSpPr txBox="1">
            <a:spLocks noChangeArrowheads="1"/>
          </p:cNvSpPr>
          <p:nvPr/>
        </p:nvSpPr>
        <p:spPr bwMode="auto">
          <a:xfrm>
            <a:off x="5080000" y="4846638"/>
            <a:ext cx="2757488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86027" tIns="43013" rIns="86027" bIns="43013">
            <a:spAutoFit/>
          </a:bodyPr>
          <a:lstStyle>
            <a:lvl1pPr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430213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860425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290638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1720850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1780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6352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0924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5496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500" b="0" i="0">
                <a:latin typeface="Arial" charset="0"/>
              </a:rPr>
              <a:t>Bank angle command:</a:t>
            </a:r>
          </a:p>
        </p:txBody>
      </p:sp>
      <p:graphicFrame>
        <p:nvGraphicFramePr>
          <p:cNvPr id="531465" name="Object 9"/>
          <p:cNvGraphicFramePr>
            <a:graphicFrameLocks noChangeAspect="1"/>
          </p:cNvGraphicFramePr>
          <p:nvPr/>
        </p:nvGraphicFramePr>
        <p:xfrm>
          <a:off x="5413375" y="5173663"/>
          <a:ext cx="2525713" cy="884237"/>
        </p:xfrm>
        <a:graphic>
          <a:graphicData uri="http://schemas.openxmlformats.org/presentationml/2006/ole">
            <p:oleObj spid="_x0000_s23582" name="Equation" r:id="rId6" imgW="1572480" imgH="511920" progId="Equation.3">
              <p:embed/>
            </p:oleObj>
          </a:graphicData>
        </a:graphic>
      </p:graphicFrame>
      <p:pic>
        <p:nvPicPr>
          <p:cNvPr id="531466" name="Picture 10" descr="apollo"/>
          <p:cNvPicPr>
            <a:picLocks noChangeAspect="1" noChangeArrowheads="1"/>
          </p:cNvPicPr>
          <p:nvPr/>
        </p:nvPicPr>
        <p:blipFill>
          <a:blip r:embed="rId7" cstate="print">
            <a:lum contras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22375"/>
            <a:ext cx="4789488" cy="366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31467" name="Text Box 11"/>
          <p:cNvSpPr txBox="1">
            <a:spLocks noChangeArrowheads="1"/>
          </p:cNvSpPr>
          <p:nvPr/>
        </p:nvSpPr>
        <p:spPr bwMode="auto">
          <a:xfrm>
            <a:off x="508000" y="4867275"/>
            <a:ext cx="4498975" cy="987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86027" tIns="43013" rIns="86027" bIns="43013">
            <a:spAutoFit/>
          </a:bodyPr>
          <a:lstStyle>
            <a:lvl1pPr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430213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860425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290638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1720850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1780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6352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0924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5496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300" b="0" i="0" dirty="0">
                <a:latin typeface="Arial" charset="0"/>
              </a:rPr>
              <a:t>Only the second entry phase logic is used for Mars.</a:t>
            </a:r>
          </a:p>
          <a:p>
            <a:pPr eaLnBrk="1" hangingPunct="1">
              <a:spcBef>
                <a:spcPct val="50000"/>
              </a:spcBef>
            </a:pPr>
            <a:r>
              <a:rPr lang="en-US" sz="1300" b="0" dirty="0">
                <a:latin typeface="Arial" charset="0"/>
              </a:rPr>
              <a:t>K</a:t>
            </a:r>
            <a:r>
              <a:rPr lang="en-US" sz="1300" b="0" i="0" baseline="-25000" dirty="0">
                <a:latin typeface="Arial" charset="0"/>
              </a:rPr>
              <a:t>3</a:t>
            </a:r>
            <a:r>
              <a:rPr lang="en-US" sz="1300" b="0" i="0" dirty="0">
                <a:latin typeface="Arial" charset="0"/>
              </a:rPr>
              <a:t> is an </a:t>
            </a:r>
            <a:r>
              <a:rPr lang="ja-JP" altLang="en-US" sz="1300" b="0" i="0">
                <a:latin typeface="Arial"/>
              </a:rPr>
              <a:t>“</a:t>
            </a:r>
            <a:r>
              <a:rPr lang="en-US" sz="1300" b="0" i="0" dirty="0">
                <a:latin typeface="Arial" charset="0"/>
              </a:rPr>
              <a:t>L/D over-control</a:t>
            </a:r>
            <a:r>
              <a:rPr lang="ja-JP" altLang="en-US" sz="1300" b="0" i="0">
                <a:latin typeface="Arial"/>
              </a:rPr>
              <a:t>”</a:t>
            </a:r>
            <a:r>
              <a:rPr lang="en-US" sz="1300" b="0" i="0" dirty="0">
                <a:latin typeface="Arial" charset="0"/>
              </a:rPr>
              <a:t> gain to adjust the level of     aggressiveness in the convergence of predicted range to the actual range</a:t>
            </a:r>
            <a:r>
              <a:rPr lang="en-US" sz="1300" b="0" i="0" dirty="0" smtClean="0">
                <a:latin typeface="Arial" charset="0"/>
              </a:rPr>
              <a:t>.</a:t>
            </a:r>
          </a:p>
        </p:txBody>
      </p:sp>
      <p:sp>
        <p:nvSpPr>
          <p:cNvPr id="531468" name="Text Box 12"/>
          <p:cNvSpPr txBox="1">
            <a:spLocks noChangeArrowheads="1"/>
          </p:cNvSpPr>
          <p:nvPr/>
        </p:nvSpPr>
        <p:spPr bwMode="auto">
          <a:xfrm>
            <a:off x="1314450" y="987425"/>
            <a:ext cx="2973388" cy="34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86027" tIns="43013" rIns="86027" bIns="43013">
            <a:spAutoFit/>
          </a:bodyPr>
          <a:lstStyle>
            <a:lvl1pPr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430213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860425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290638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1720850" defTabSz="860425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1780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6352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0924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549650" defTabSz="860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700" b="0" i="0">
                <a:latin typeface="Arial" charset="0"/>
              </a:rPr>
              <a:t>Heritage Apollo Entry profile</a:t>
            </a:r>
          </a:p>
        </p:txBody>
      </p:sp>
      <p:sp>
        <p:nvSpPr>
          <p:cNvPr id="531469" name="Text Box 13"/>
          <p:cNvSpPr txBox="1">
            <a:spLocks noChangeArrowheads="1"/>
          </p:cNvSpPr>
          <p:nvPr/>
        </p:nvSpPr>
        <p:spPr bwMode="auto">
          <a:xfrm>
            <a:off x="5270500" y="6172200"/>
            <a:ext cx="32432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200" b="0">
                <a:solidFill>
                  <a:schemeClr val="tx1"/>
                </a:solidFill>
                <a:latin typeface="Helvetica" charset="0"/>
              </a:rPr>
              <a:t>K2ROLL</a:t>
            </a:r>
            <a:r>
              <a:rPr lang="en-US" sz="1200" b="0" i="0">
                <a:solidFill>
                  <a:schemeClr val="tx1"/>
                </a:solidFill>
                <a:latin typeface="Helvetica" charset="0"/>
              </a:rPr>
              <a:t> is the bank direction flag (+/- 1)</a:t>
            </a:r>
            <a:endParaRPr lang="en-US" sz="1200" b="0">
              <a:solidFill>
                <a:schemeClr val="tx1"/>
              </a:solidFill>
              <a:latin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807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Lateral control</a:t>
            </a:r>
          </a:p>
        </p:txBody>
      </p:sp>
      <p:sp>
        <p:nvSpPr>
          <p:cNvPr id="532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2913" y="1200150"/>
            <a:ext cx="4175125" cy="52101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1700" dirty="0"/>
              <a:t>Cross-range control is accomplished by bank reversals which are performed at corridor limits on the target out-of-plane central angle (LATANG).</a:t>
            </a:r>
          </a:p>
          <a:p>
            <a:pPr lvl="1">
              <a:lnSpc>
                <a:spcPct val="90000"/>
              </a:lnSpc>
            </a:pPr>
            <a:r>
              <a:rPr lang="en-US" sz="1500" dirty="0"/>
              <a:t>Reversal triggers are quadratic functions of relative velocity.</a:t>
            </a:r>
          </a:p>
          <a:p>
            <a:pPr lvl="1">
              <a:lnSpc>
                <a:spcPct val="90000"/>
              </a:lnSpc>
            </a:pPr>
            <a:r>
              <a:rPr lang="en-US" sz="1500" dirty="0"/>
              <a:t>A tighter dead-band is used prior to the first reversal to protect low L/D dispersed cases.</a:t>
            </a:r>
          </a:p>
          <a:p>
            <a:pPr lvl="1">
              <a:lnSpc>
                <a:spcPct val="90000"/>
              </a:lnSpc>
            </a:pPr>
            <a:r>
              <a:rPr lang="en-US" sz="1500" dirty="0"/>
              <a:t>A minimum bank angle command of </a:t>
            </a:r>
            <a:r>
              <a:rPr lang="en-US" sz="1500" dirty="0" smtClean="0"/>
              <a:t>15 </a:t>
            </a:r>
            <a:r>
              <a:rPr lang="en-US" sz="1500" dirty="0"/>
              <a:t>deg is reserved in the direction toward the target.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Ranging control effectiveness becomes significantly diminished at low velocities, but heading control effectiveness </a:t>
            </a:r>
            <a:r>
              <a:rPr lang="en-US" sz="1700" dirty="0" smtClean="0"/>
              <a:t>is maintained at </a:t>
            </a:r>
            <a:r>
              <a:rPr lang="en-US" sz="1700" dirty="0"/>
              <a:t>lower velocities.</a:t>
            </a:r>
          </a:p>
          <a:p>
            <a:pPr lvl="1">
              <a:lnSpc>
                <a:spcPct val="90000"/>
              </a:lnSpc>
            </a:pPr>
            <a:r>
              <a:rPr lang="en-US" sz="1500" dirty="0"/>
              <a:t> Bank angle commands are switched to a heading alignment controller for </a:t>
            </a:r>
            <a:r>
              <a:rPr lang="en-US" sz="1500" dirty="0" err="1" smtClean="0"/>
              <a:t>Vrel</a:t>
            </a:r>
            <a:r>
              <a:rPr lang="en-US" sz="1500" dirty="0" smtClean="0"/>
              <a:t>&lt;1100 </a:t>
            </a:r>
            <a:r>
              <a:rPr lang="en-US" sz="1500" dirty="0" err="1"/>
              <a:t>m</a:t>
            </a:r>
            <a:r>
              <a:rPr lang="en-US" sz="1500" dirty="0"/>
              <a:t>/sec, to null final cross-range errors with proportional control.</a:t>
            </a:r>
          </a:p>
        </p:txBody>
      </p:sp>
      <p:pic>
        <p:nvPicPr>
          <p:cNvPr id="53248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3275" y="1228725"/>
            <a:ext cx="43942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876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675761main_pia16039-full_fu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69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20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"/>
            <a:ext cx="7391400" cy="6096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rial" charset="0"/>
                <a:cs typeface="Arial" charset="0"/>
              </a:rPr>
              <a:t>Entry, Descent, and Landing Phases</a:t>
            </a:r>
            <a:endParaRPr lang="en-US" dirty="0">
              <a:latin typeface="Arial" charset="0"/>
              <a:cs typeface="Arial" charset="0"/>
            </a:endParaRP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971550"/>
            <a:ext cx="9134475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3490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of Mars Touchdown Velocities</a:t>
            </a:r>
            <a:endParaRPr lang="en-US" dirty="0"/>
          </a:p>
        </p:txBody>
      </p:sp>
      <p:pic>
        <p:nvPicPr>
          <p:cNvPr id="5" name="Picture 5" descr="AMA_Hi_Res_Anim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141" t="2135" r="36905" b="14938"/>
          <a:stretch>
            <a:fillRect/>
          </a:stretch>
        </p:blipFill>
        <p:spPr bwMode="auto">
          <a:xfrm>
            <a:off x="7848600" y="3276600"/>
            <a:ext cx="609600" cy="1649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D2002_0129_D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61" t="31502" b="5862"/>
          <a:stretch>
            <a:fillRect/>
          </a:stretch>
        </p:blipFill>
        <p:spPr bwMode="auto">
          <a:xfrm>
            <a:off x="6858000" y="1219200"/>
            <a:ext cx="1309921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26"/>
          <p:cNvGrpSpPr>
            <a:grpSpLocks/>
          </p:cNvGrpSpPr>
          <p:nvPr/>
        </p:nvGrpSpPr>
        <p:grpSpPr bwMode="auto">
          <a:xfrm>
            <a:off x="3124200" y="5504462"/>
            <a:ext cx="533400" cy="1201138"/>
            <a:chOff x="6833931" y="1657995"/>
            <a:chExt cx="1928251" cy="4343400"/>
          </a:xfrm>
        </p:grpSpPr>
        <p:sp>
          <p:nvSpPr>
            <p:cNvPr id="8" name="Freeform 10"/>
            <p:cNvSpPr>
              <a:spLocks noChangeAspect="1"/>
            </p:cNvSpPr>
            <p:nvPr/>
          </p:nvSpPr>
          <p:spPr bwMode="auto">
            <a:xfrm rot="15575391" flipH="1">
              <a:off x="7996109" y="2807103"/>
              <a:ext cx="1113340" cy="207339"/>
            </a:xfrm>
            <a:custGeom>
              <a:avLst/>
              <a:gdLst>
                <a:gd name="T0" fmla="*/ 0 w 1653"/>
                <a:gd name="T1" fmla="*/ 0 h 255"/>
                <a:gd name="T2" fmla="*/ 0 w 1653"/>
                <a:gd name="T3" fmla="*/ 0 h 255"/>
                <a:gd name="T4" fmla="*/ 0 w 1653"/>
                <a:gd name="T5" fmla="*/ 0 h 255"/>
                <a:gd name="T6" fmla="*/ 0 w 1653"/>
                <a:gd name="T7" fmla="*/ 0 h 255"/>
                <a:gd name="T8" fmla="*/ 0 w 1653"/>
                <a:gd name="T9" fmla="*/ 0 h 255"/>
                <a:gd name="T10" fmla="*/ 0 w 1653"/>
                <a:gd name="T11" fmla="*/ 0 h 255"/>
                <a:gd name="T12" fmla="*/ 0 w 1653"/>
                <a:gd name="T13" fmla="*/ 0 h 255"/>
                <a:gd name="T14" fmla="*/ 0 w 1653"/>
                <a:gd name="T15" fmla="*/ 0 h 255"/>
                <a:gd name="T16" fmla="*/ 0 w 1653"/>
                <a:gd name="T17" fmla="*/ 0 h 255"/>
                <a:gd name="T18" fmla="*/ 0 w 1653"/>
                <a:gd name="T19" fmla="*/ 0 h 255"/>
                <a:gd name="T20" fmla="*/ 0 w 1653"/>
                <a:gd name="T21" fmla="*/ 0 h 255"/>
                <a:gd name="T22" fmla="*/ 0 w 1653"/>
                <a:gd name="T23" fmla="*/ 0 h 255"/>
                <a:gd name="T24" fmla="*/ 0 w 1653"/>
                <a:gd name="T25" fmla="*/ 0 h 255"/>
                <a:gd name="T26" fmla="*/ 0 w 1653"/>
                <a:gd name="T27" fmla="*/ 0 h 255"/>
                <a:gd name="T28" fmla="*/ 0 w 1653"/>
                <a:gd name="T29" fmla="*/ 0 h 255"/>
                <a:gd name="T30" fmla="*/ 0 w 1653"/>
                <a:gd name="T31" fmla="*/ 0 h 255"/>
                <a:gd name="T32" fmla="*/ 0 w 1653"/>
                <a:gd name="T33" fmla="*/ 0 h 255"/>
                <a:gd name="T34" fmla="*/ 0 w 1653"/>
                <a:gd name="T35" fmla="*/ 0 h 255"/>
                <a:gd name="T36" fmla="*/ 0 w 1653"/>
                <a:gd name="T37" fmla="*/ 0 h 255"/>
                <a:gd name="T38" fmla="*/ 0 w 1653"/>
                <a:gd name="T39" fmla="*/ 0 h 255"/>
                <a:gd name="T40" fmla="*/ 0 w 1653"/>
                <a:gd name="T41" fmla="*/ 0 h 255"/>
                <a:gd name="T42" fmla="*/ 0 w 1653"/>
                <a:gd name="T43" fmla="*/ 0 h 255"/>
                <a:gd name="T44" fmla="*/ 0 w 1653"/>
                <a:gd name="T45" fmla="*/ 0 h 255"/>
                <a:gd name="T46" fmla="*/ 0 w 1653"/>
                <a:gd name="T47" fmla="*/ 0 h 255"/>
                <a:gd name="T48" fmla="*/ 0 w 1653"/>
                <a:gd name="T49" fmla="*/ 0 h 255"/>
                <a:gd name="T50" fmla="*/ 0 w 1653"/>
                <a:gd name="T51" fmla="*/ 0 h 255"/>
                <a:gd name="T52" fmla="*/ 0 w 1653"/>
                <a:gd name="T53" fmla="*/ 0 h 255"/>
                <a:gd name="T54" fmla="*/ 0 w 1653"/>
                <a:gd name="T55" fmla="*/ 0 h 255"/>
                <a:gd name="T56" fmla="*/ 0 w 1653"/>
                <a:gd name="T57" fmla="*/ 0 h 255"/>
                <a:gd name="T58" fmla="*/ 0 w 1653"/>
                <a:gd name="T59" fmla="*/ 0 h 255"/>
                <a:gd name="T60" fmla="*/ 0 w 1653"/>
                <a:gd name="T61" fmla="*/ 0 h 255"/>
                <a:gd name="T62" fmla="*/ 0 w 1653"/>
                <a:gd name="T63" fmla="*/ 0 h 255"/>
                <a:gd name="T64" fmla="*/ 0 w 1653"/>
                <a:gd name="T65" fmla="*/ 0 h 255"/>
                <a:gd name="T66" fmla="*/ 0 w 1653"/>
                <a:gd name="T67" fmla="*/ 0 h 25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53"/>
                <a:gd name="T103" fmla="*/ 0 h 255"/>
                <a:gd name="T104" fmla="*/ 1653 w 1653"/>
                <a:gd name="T105" fmla="*/ 255 h 255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53" h="255">
                  <a:moveTo>
                    <a:pt x="0" y="177"/>
                  </a:moveTo>
                  <a:lnTo>
                    <a:pt x="3" y="84"/>
                  </a:lnTo>
                  <a:lnTo>
                    <a:pt x="156" y="54"/>
                  </a:lnTo>
                  <a:lnTo>
                    <a:pt x="354" y="30"/>
                  </a:lnTo>
                  <a:lnTo>
                    <a:pt x="483" y="18"/>
                  </a:lnTo>
                  <a:lnTo>
                    <a:pt x="597" y="18"/>
                  </a:lnTo>
                  <a:lnTo>
                    <a:pt x="708" y="36"/>
                  </a:lnTo>
                  <a:lnTo>
                    <a:pt x="822" y="57"/>
                  </a:lnTo>
                  <a:lnTo>
                    <a:pt x="936" y="63"/>
                  </a:lnTo>
                  <a:lnTo>
                    <a:pt x="1044" y="36"/>
                  </a:lnTo>
                  <a:lnTo>
                    <a:pt x="1143" y="6"/>
                  </a:lnTo>
                  <a:lnTo>
                    <a:pt x="1197" y="0"/>
                  </a:lnTo>
                  <a:lnTo>
                    <a:pt x="1284" y="0"/>
                  </a:lnTo>
                  <a:lnTo>
                    <a:pt x="1404" y="9"/>
                  </a:lnTo>
                  <a:lnTo>
                    <a:pt x="1557" y="27"/>
                  </a:lnTo>
                  <a:lnTo>
                    <a:pt x="1653" y="36"/>
                  </a:lnTo>
                  <a:lnTo>
                    <a:pt x="1653" y="225"/>
                  </a:lnTo>
                  <a:lnTo>
                    <a:pt x="1515" y="243"/>
                  </a:lnTo>
                  <a:lnTo>
                    <a:pt x="1350" y="252"/>
                  </a:lnTo>
                  <a:lnTo>
                    <a:pt x="1224" y="255"/>
                  </a:lnTo>
                  <a:lnTo>
                    <a:pt x="1158" y="249"/>
                  </a:lnTo>
                  <a:lnTo>
                    <a:pt x="1080" y="234"/>
                  </a:lnTo>
                  <a:lnTo>
                    <a:pt x="1005" y="213"/>
                  </a:lnTo>
                  <a:lnTo>
                    <a:pt x="942" y="198"/>
                  </a:lnTo>
                  <a:lnTo>
                    <a:pt x="894" y="198"/>
                  </a:lnTo>
                  <a:lnTo>
                    <a:pt x="828" y="207"/>
                  </a:lnTo>
                  <a:lnTo>
                    <a:pt x="744" y="216"/>
                  </a:lnTo>
                  <a:lnTo>
                    <a:pt x="657" y="234"/>
                  </a:lnTo>
                  <a:lnTo>
                    <a:pt x="567" y="246"/>
                  </a:lnTo>
                  <a:lnTo>
                    <a:pt x="459" y="246"/>
                  </a:lnTo>
                  <a:lnTo>
                    <a:pt x="360" y="234"/>
                  </a:lnTo>
                  <a:lnTo>
                    <a:pt x="219" y="216"/>
                  </a:lnTo>
                  <a:lnTo>
                    <a:pt x="90" y="195"/>
                  </a:lnTo>
                  <a:lnTo>
                    <a:pt x="0" y="177"/>
                  </a:lnTo>
                  <a:close/>
                </a:path>
              </a:pathLst>
            </a:custGeom>
            <a:gradFill rotWithShape="0">
              <a:gsLst>
                <a:gs pos="0">
                  <a:srgbClr val="9999FF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srgbClr val="000000"/>
                </a:solidFill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9" name="Freeform 11"/>
            <p:cNvSpPr>
              <a:spLocks noChangeAspect="1"/>
            </p:cNvSpPr>
            <p:nvPr/>
          </p:nvSpPr>
          <p:spPr bwMode="auto">
            <a:xfrm rot="16694257" flipH="1">
              <a:off x="6399561" y="2903298"/>
              <a:ext cx="1099595" cy="214250"/>
            </a:xfrm>
            <a:custGeom>
              <a:avLst/>
              <a:gdLst>
                <a:gd name="T0" fmla="*/ 0 w 1653"/>
                <a:gd name="T1" fmla="*/ 0 h 255"/>
                <a:gd name="T2" fmla="*/ 0 w 1653"/>
                <a:gd name="T3" fmla="*/ 0 h 255"/>
                <a:gd name="T4" fmla="*/ 0 w 1653"/>
                <a:gd name="T5" fmla="*/ 0 h 255"/>
                <a:gd name="T6" fmla="*/ 0 w 1653"/>
                <a:gd name="T7" fmla="*/ 0 h 255"/>
                <a:gd name="T8" fmla="*/ 0 w 1653"/>
                <a:gd name="T9" fmla="*/ 0 h 255"/>
                <a:gd name="T10" fmla="*/ 0 w 1653"/>
                <a:gd name="T11" fmla="*/ 0 h 255"/>
                <a:gd name="T12" fmla="*/ 0 w 1653"/>
                <a:gd name="T13" fmla="*/ 0 h 255"/>
                <a:gd name="T14" fmla="*/ 0 w 1653"/>
                <a:gd name="T15" fmla="*/ 0 h 255"/>
                <a:gd name="T16" fmla="*/ 0 w 1653"/>
                <a:gd name="T17" fmla="*/ 0 h 255"/>
                <a:gd name="T18" fmla="*/ 0 w 1653"/>
                <a:gd name="T19" fmla="*/ 0 h 255"/>
                <a:gd name="T20" fmla="*/ 0 w 1653"/>
                <a:gd name="T21" fmla="*/ 0 h 255"/>
                <a:gd name="T22" fmla="*/ 0 w 1653"/>
                <a:gd name="T23" fmla="*/ 0 h 255"/>
                <a:gd name="T24" fmla="*/ 0 w 1653"/>
                <a:gd name="T25" fmla="*/ 0 h 255"/>
                <a:gd name="T26" fmla="*/ 0 w 1653"/>
                <a:gd name="T27" fmla="*/ 0 h 255"/>
                <a:gd name="T28" fmla="*/ 0 w 1653"/>
                <a:gd name="T29" fmla="*/ 0 h 255"/>
                <a:gd name="T30" fmla="*/ 0 w 1653"/>
                <a:gd name="T31" fmla="*/ 0 h 255"/>
                <a:gd name="T32" fmla="*/ 0 w 1653"/>
                <a:gd name="T33" fmla="*/ 0 h 255"/>
                <a:gd name="T34" fmla="*/ 0 w 1653"/>
                <a:gd name="T35" fmla="*/ 0 h 255"/>
                <a:gd name="T36" fmla="*/ 0 w 1653"/>
                <a:gd name="T37" fmla="*/ 0 h 255"/>
                <a:gd name="T38" fmla="*/ 0 w 1653"/>
                <a:gd name="T39" fmla="*/ 0 h 255"/>
                <a:gd name="T40" fmla="*/ 0 w 1653"/>
                <a:gd name="T41" fmla="*/ 0 h 255"/>
                <a:gd name="T42" fmla="*/ 0 w 1653"/>
                <a:gd name="T43" fmla="*/ 0 h 255"/>
                <a:gd name="T44" fmla="*/ 0 w 1653"/>
                <a:gd name="T45" fmla="*/ 0 h 255"/>
                <a:gd name="T46" fmla="*/ 0 w 1653"/>
                <a:gd name="T47" fmla="*/ 0 h 255"/>
                <a:gd name="T48" fmla="*/ 0 w 1653"/>
                <a:gd name="T49" fmla="*/ 0 h 255"/>
                <a:gd name="T50" fmla="*/ 0 w 1653"/>
                <a:gd name="T51" fmla="*/ 0 h 255"/>
                <a:gd name="T52" fmla="*/ 0 w 1653"/>
                <a:gd name="T53" fmla="*/ 0 h 255"/>
                <a:gd name="T54" fmla="*/ 0 w 1653"/>
                <a:gd name="T55" fmla="*/ 0 h 255"/>
                <a:gd name="T56" fmla="*/ 0 w 1653"/>
                <a:gd name="T57" fmla="*/ 0 h 255"/>
                <a:gd name="T58" fmla="*/ 0 w 1653"/>
                <a:gd name="T59" fmla="*/ 0 h 255"/>
                <a:gd name="T60" fmla="*/ 0 w 1653"/>
                <a:gd name="T61" fmla="*/ 0 h 255"/>
                <a:gd name="T62" fmla="*/ 0 w 1653"/>
                <a:gd name="T63" fmla="*/ 0 h 255"/>
                <a:gd name="T64" fmla="*/ 0 w 1653"/>
                <a:gd name="T65" fmla="*/ 0 h 255"/>
                <a:gd name="T66" fmla="*/ 0 w 1653"/>
                <a:gd name="T67" fmla="*/ 0 h 25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53"/>
                <a:gd name="T103" fmla="*/ 0 h 255"/>
                <a:gd name="T104" fmla="*/ 1653 w 1653"/>
                <a:gd name="T105" fmla="*/ 255 h 255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53" h="255">
                  <a:moveTo>
                    <a:pt x="0" y="177"/>
                  </a:moveTo>
                  <a:lnTo>
                    <a:pt x="3" y="84"/>
                  </a:lnTo>
                  <a:lnTo>
                    <a:pt x="156" y="54"/>
                  </a:lnTo>
                  <a:lnTo>
                    <a:pt x="354" y="30"/>
                  </a:lnTo>
                  <a:lnTo>
                    <a:pt x="483" y="18"/>
                  </a:lnTo>
                  <a:lnTo>
                    <a:pt x="597" y="18"/>
                  </a:lnTo>
                  <a:lnTo>
                    <a:pt x="708" y="36"/>
                  </a:lnTo>
                  <a:lnTo>
                    <a:pt x="822" y="57"/>
                  </a:lnTo>
                  <a:lnTo>
                    <a:pt x="936" y="63"/>
                  </a:lnTo>
                  <a:lnTo>
                    <a:pt x="1044" y="36"/>
                  </a:lnTo>
                  <a:lnTo>
                    <a:pt x="1143" y="6"/>
                  </a:lnTo>
                  <a:lnTo>
                    <a:pt x="1197" y="0"/>
                  </a:lnTo>
                  <a:lnTo>
                    <a:pt x="1284" y="0"/>
                  </a:lnTo>
                  <a:lnTo>
                    <a:pt x="1404" y="9"/>
                  </a:lnTo>
                  <a:lnTo>
                    <a:pt x="1557" y="27"/>
                  </a:lnTo>
                  <a:lnTo>
                    <a:pt x="1653" y="36"/>
                  </a:lnTo>
                  <a:lnTo>
                    <a:pt x="1653" y="225"/>
                  </a:lnTo>
                  <a:lnTo>
                    <a:pt x="1515" y="243"/>
                  </a:lnTo>
                  <a:lnTo>
                    <a:pt x="1350" y="252"/>
                  </a:lnTo>
                  <a:lnTo>
                    <a:pt x="1224" y="255"/>
                  </a:lnTo>
                  <a:lnTo>
                    <a:pt x="1158" y="249"/>
                  </a:lnTo>
                  <a:lnTo>
                    <a:pt x="1080" y="234"/>
                  </a:lnTo>
                  <a:lnTo>
                    <a:pt x="1005" y="213"/>
                  </a:lnTo>
                  <a:lnTo>
                    <a:pt x="942" y="198"/>
                  </a:lnTo>
                  <a:lnTo>
                    <a:pt x="894" y="198"/>
                  </a:lnTo>
                  <a:lnTo>
                    <a:pt x="828" y="207"/>
                  </a:lnTo>
                  <a:lnTo>
                    <a:pt x="744" y="216"/>
                  </a:lnTo>
                  <a:lnTo>
                    <a:pt x="657" y="234"/>
                  </a:lnTo>
                  <a:lnTo>
                    <a:pt x="567" y="246"/>
                  </a:lnTo>
                  <a:lnTo>
                    <a:pt x="459" y="246"/>
                  </a:lnTo>
                  <a:lnTo>
                    <a:pt x="360" y="234"/>
                  </a:lnTo>
                  <a:lnTo>
                    <a:pt x="219" y="216"/>
                  </a:lnTo>
                  <a:lnTo>
                    <a:pt x="90" y="195"/>
                  </a:lnTo>
                  <a:lnTo>
                    <a:pt x="0" y="177"/>
                  </a:lnTo>
                  <a:close/>
                </a:path>
              </a:pathLst>
            </a:custGeom>
            <a:gradFill rotWithShape="0">
              <a:gsLst>
                <a:gs pos="0">
                  <a:srgbClr val="9999FF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srgbClr val="000000"/>
                </a:solidFill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10" name="Freeform 12"/>
            <p:cNvSpPr>
              <a:spLocks noChangeAspect="1"/>
            </p:cNvSpPr>
            <p:nvPr/>
          </p:nvSpPr>
          <p:spPr bwMode="auto">
            <a:xfrm rot="16694257" flipH="1">
              <a:off x="6810112" y="3061365"/>
              <a:ext cx="1099595" cy="214250"/>
            </a:xfrm>
            <a:custGeom>
              <a:avLst/>
              <a:gdLst>
                <a:gd name="T0" fmla="*/ 0 w 1653"/>
                <a:gd name="T1" fmla="*/ 0 h 255"/>
                <a:gd name="T2" fmla="*/ 0 w 1653"/>
                <a:gd name="T3" fmla="*/ 0 h 255"/>
                <a:gd name="T4" fmla="*/ 0 w 1653"/>
                <a:gd name="T5" fmla="*/ 0 h 255"/>
                <a:gd name="T6" fmla="*/ 0 w 1653"/>
                <a:gd name="T7" fmla="*/ 0 h 255"/>
                <a:gd name="T8" fmla="*/ 0 w 1653"/>
                <a:gd name="T9" fmla="*/ 0 h 255"/>
                <a:gd name="T10" fmla="*/ 0 w 1653"/>
                <a:gd name="T11" fmla="*/ 0 h 255"/>
                <a:gd name="T12" fmla="*/ 0 w 1653"/>
                <a:gd name="T13" fmla="*/ 0 h 255"/>
                <a:gd name="T14" fmla="*/ 0 w 1653"/>
                <a:gd name="T15" fmla="*/ 0 h 255"/>
                <a:gd name="T16" fmla="*/ 0 w 1653"/>
                <a:gd name="T17" fmla="*/ 0 h 255"/>
                <a:gd name="T18" fmla="*/ 0 w 1653"/>
                <a:gd name="T19" fmla="*/ 0 h 255"/>
                <a:gd name="T20" fmla="*/ 0 w 1653"/>
                <a:gd name="T21" fmla="*/ 0 h 255"/>
                <a:gd name="T22" fmla="*/ 0 w 1653"/>
                <a:gd name="T23" fmla="*/ 0 h 255"/>
                <a:gd name="T24" fmla="*/ 0 w 1653"/>
                <a:gd name="T25" fmla="*/ 0 h 255"/>
                <a:gd name="T26" fmla="*/ 0 w 1653"/>
                <a:gd name="T27" fmla="*/ 0 h 255"/>
                <a:gd name="T28" fmla="*/ 0 w 1653"/>
                <a:gd name="T29" fmla="*/ 0 h 255"/>
                <a:gd name="T30" fmla="*/ 0 w 1653"/>
                <a:gd name="T31" fmla="*/ 0 h 255"/>
                <a:gd name="T32" fmla="*/ 0 w 1653"/>
                <a:gd name="T33" fmla="*/ 0 h 255"/>
                <a:gd name="T34" fmla="*/ 0 w 1653"/>
                <a:gd name="T35" fmla="*/ 0 h 255"/>
                <a:gd name="T36" fmla="*/ 0 w 1653"/>
                <a:gd name="T37" fmla="*/ 0 h 255"/>
                <a:gd name="T38" fmla="*/ 0 w 1653"/>
                <a:gd name="T39" fmla="*/ 0 h 255"/>
                <a:gd name="T40" fmla="*/ 0 w 1653"/>
                <a:gd name="T41" fmla="*/ 0 h 255"/>
                <a:gd name="T42" fmla="*/ 0 w 1653"/>
                <a:gd name="T43" fmla="*/ 0 h 255"/>
                <a:gd name="T44" fmla="*/ 0 w 1653"/>
                <a:gd name="T45" fmla="*/ 0 h 255"/>
                <a:gd name="T46" fmla="*/ 0 w 1653"/>
                <a:gd name="T47" fmla="*/ 0 h 255"/>
                <a:gd name="T48" fmla="*/ 0 w 1653"/>
                <a:gd name="T49" fmla="*/ 0 h 255"/>
                <a:gd name="T50" fmla="*/ 0 w 1653"/>
                <a:gd name="T51" fmla="*/ 0 h 255"/>
                <a:gd name="T52" fmla="*/ 0 w 1653"/>
                <a:gd name="T53" fmla="*/ 0 h 255"/>
                <a:gd name="T54" fmla="*/ 0 w 1653"/>
                <a:gd name="T55" fmla="*/ 0 h 255"/>
                <a:gd name="T56" fmla="*/ 0 w 1653"/>
                <a:gd name="T57" fmla="*/ 0 h 255"/>
                <a:gd name="T58" fmla="*/ 0 w 1653"/>
                <a:gd name="T59" fmla="*/ 0 h 255"/>
                <a:gd name="T60" fmla="*/ 0 w 1653"/>
                <a:gd name="T61" fmla="*/ 0 h 255"/>
                <a:gd name="T62" fmla="*/ 0 w 1653"/>
                <a:gd name="T63" fmla="*/ 0 h 255"/>
                <a:gd name="T64" fmla="*/ 0 w 1653"/>
                <a:gd name="T65" fmla="*/ 0 h 255"/>
                <a:gd name="T66" fmla="*/ 0 w 1653"/>
                <a:gd name="T67" fmla="*/ 0 h 25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53"/>
                <a:gd name="T103" fmla="*/ 0 h 255"/>
                <a:gd name="T104" fmla="*/ 1653 w 1653"/>
                <a:gd name="T105" fmla="*/ 255 h 255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53" h="255">
                  <a:moveTo>
                    <a:pt x="0" y="177"/>
                  </a:moveTo>
                  <a:lnTo>
                    <a:pt x="3" y="84"/>
                  </a:lnTo>
                  <a:lnTo>
                    <a:pt x="156" y="54"/>
                  </a:lnTo>
                  <a:lnTo>
                    <a:pt x="354" y="30"/>
                  </a:lnTo>
                  <a:lnTo>
                    <a:pt x="483" y="18"/>
                  </a:lnTo>
                  <a:lnTo>
                    <a:pt x="597" y="18"/>
                  </a:lnTo>
                  <a:lnTo>
                    <a:pt x="708" y="36"/>
                  </a:lnTo>
                  <a:lnTo>
                    <a:pt x="822" y="57"/>
                  </a:lnTo>
                  <a:lnTo>
                    <a:pt x="936" y="63"/>
                  </a:lnTo>
                  <a:lnTo>
                    <a:pt x="1044" y="36"/>
                  </a:lnTo>
                  <a:lnTo>
                    <a:pt x="1143" y="6"/>
                  </a:lnTo>
                  <a:lnTo>
                    <a:pt x="1197" y="0"/>
                  </a:lnTo>
                  <a:lnTo>
                    <a:pt x="1284" y="0"/>
                  </a:lnTo>
                  <a:lnTo>
                    <a:pt x="1404" y="9"/>
                  </a:lnTo>
                  <a:lnTo>
                    <a:pt x="1557" y="27"/>
                  </a:lnTo>
                  <a:lnTo>
                    <a:pt x="1653" y="36"/>
                  </a:lnTo>
                  <a:lnTo>
                    <a:pt x="1653" y="225"/>
                  </a:lnTo>
                  <a:lnTo>
                    <a:pt x="1515" y="243"/>
                  </a:lnTo>
                  <a:lnTo>
                    <a:pt x="1350" y="252"/>
                  </a:lnTo>
                  <a:lnTo>
                    <a:pt x="1224" y="255"/>
                  </a:lnTo>
                  <a:lnTo>
                    <a:pt x="1158" y="249"/>
                  </a:lnTo>
                  <a:lnTo>
                    <a:pt x="1080" y="234"/>
                  </a:lnTo>
                  <a:lnTo>
                    <a:pt x="1005" y="213"/>
                  </a:lnTo>
                  <a:lnTo>
                    <a:pt x="942" y="198"/>
                  </a:lnTo>
                  <a:lnTo>
                    <a:pt x="894" y="198"/>
                  </a:lnTo>
                  <a:lnTo>
                    <a:pt x="828" y="207"/>
                  </a:lnTo>
                  <a:lnTo>
                    <a:pt x="744" y="216"/>
                  </a:lnTo>
                  <a:lnTo>
                    <a:pt x="657" y="234"/>
                  </a:lnTo>
                  <a:lnTo>
                    <a:pt x="567" y="246"/>
                  </a:lnTo>
                  <a:lnTo>
                    <a:pt x="459" y="246"/>
                  </a:lnTo>
                  <a:lnTo>
                    <a:pt x="360" y="234"/>
                  </a:lnTo>
                  <a:lnTo>
                    <a:pt x="219" y="216"/>
                  </a:lnTo>
                  <a:lnTo>
                    <a:pt x="90" y="195"/>
                  </a:lnTo>
                  <a:lnTo>
                    <a:pt x="0" y="177"/>
                  </a:lnTo>
                  <a:close/>
                </a:path>
              </a:pathLst>
            </a:custGeom>
            <a:gradFill rotWithShape="0">
              <a:gsLst>
                <a:gs pos="0">
                  <a:srgbClr val="9999FF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srgbClr val="000000"/>
                </a:solidFill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  <p:pic>
          <p:nvPicPr>
            <p:cNvPr id="11" name="Picture 5" descr="PDV_Skycrane_BL_3-20070305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3931" y="1657995"/>
              <a:ext cx="1928251" cy="434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" name="Group 6"/>
            <p:cNvGrpSpPr>
              <a:grpSpLocks noChangeAspect="1"/>
            </p:cNvGrpSpPr>
            <p:nvPr/>
          </p:nvGrpSpPr>
          <p:grpSpPr bwMode="auto">
            <a:xfrm>
              <a:off x="7480227" y="2244143"/>
              <a:ext cx="525256" cy="2920799"/>
              <a:chOff x="2122" y="2540"/>
              <a:chExt cx="76" cy="707"/>
            </a:xfrm>
          </p:grpSpPr>
          <p:sp>
            <p:nvSpPr>
              <p:cNvPr id="13" name="Freeform 7"/>
              <p:cNvSpPr>
                <a:spLocks noChangeAspect="1"/>
              </p:cNvSpPr>
              <p:nvPr/>
            </p:nvSpPr>
            <p:spPr bwMode="auto">
              <a:xfrm>
                <a:off x="2164" y="2555"/>
                <a:ext cx="15" cy="692"/>
              </a:xfrm>
              <a:custGeom>
                <a:avLst/>
                <a:gdLst>
                  <a:gd name="T0" fmla="*/ 0 w 49"/>
                  <a:gd name="T1" fmla="*/ 0 h 2652"/>
                  <a:gd name="T2" fmla="*/ 0 w 49"/>
                  <a:gd name="T3" fmla="*/ 0 h 2652"/>
                  <a:gd name="T4" fmla="*/ 0 w 49"/>
                  <a:gd name="T5" fmla="*/ 0 h 2652"/>
                  <a:gd name="T6" fmla="*/ 0 w 49"/>
                  <a:gd name="T7" fmla="*/ 0 h 2652"/>
                  <a:gd name="T8" fmla="*/ 0 w 49"/>
                  <a:gd name="T9" fmla="*/ 0 h 2652"/>
                  <a:gd name="T10" fmla="*/ 0 w 49"/>
                  <a:gd name="T11" fmla="*/ 0 h 2652"/>
                  <a:gd name="T12" fmla="*/ 0 w 49"/>
                  <a:gd name="T13" fmla="*/ 0 h 2652"/>
                  <a:gd name="T14" fmla="*/ 0 w 49"/>
                  <a:gd name="T15" fmla="*/ 0 h 2652"/>
                  <a:gd name="T16" fmla="*/ 0 w 49"/>
                  <a:gd name="T17" fmla="*/ 0 h 2652"/>
                  <a:gd name="T18" fmla="*/ 0 w 49"/>
                  <a:gd name="T19" fmla="*/ 0 h 2652"/>
                  <a:gd name="T20" fmla="*/ 0 w 49"/>
                  <a:gd name="T21" fmla="*/ 0 h 2652"/>
                  <a:gd name="T22" fmla="*/ 0 w 49"/>
                  <a:gd name="T23" fmla="*/ 0 h 2652"/>
                  <a:gd name="T24" fmla="*/ 0 w 49"/>
                  <a:gd name="T25" fmla="*/ 0 h 2652"/>
                  <a:gd name="T26" fmla="*/ 0 w 49"/>
                  <a:gd name="T27" fmla="*/ 0 h 2652"/>
                  <a:gd name="T28" fmla="*/ 0 w 49"/>
                  <a:gd name="T29" fmla="*/ 0 h 2652"/>
                  <a:gd name="T30" fmla="*/ 0 w 49"/>
                  <a:gd name="T31" fmla="*/ 0 h 2652"/>
                  <a:gd name="T32" fmla="*/ 0 w 49"/>
                  <a:gd name="T33" fmla="*/ 0 h 2652"/>
                  <a:gd name="T34" fmla="*/ 0 w 49"/>
                  <a:gd name="T35" fmla="*/ 0 h 2652"/>
                  <a:gd name="T36" fmla="*/ 0 w 49"/>
                  <a:gd name="T37" fmla="*/ 0 h 2652"/>
                  <a:gd name="T38" fmla="*/ 0 w 49"/>
                  <a:gd name="T39" fmla="*/ 0 h 2652"/>
                  <a:gd name="T40" fmla="*/ 0 w 49"/>
                  <a:gd name="T41" fmla="*/ 0 h 2652"/>
                  <a:gd name="T42" fmla="*/ 0 w 49"/>
                  <a:gd name="T43" fmla="*/ 0 h 2652"/>
                  <a:gd name="T44" fmla="*/ 0 w 49"/>
                  <a:gd name="T45" fmla="*/ 0 h 2652"/>
                  <a:gd name="T46" fmla="*/ 0 w 49"/>
                  <a:gd name="T47" fmla="*/ 0 h 2652"/>
                  <a:gd name="T48" fmla="*/ 0 w 49"/>
                  <a:gd name="T49" fmla="*/ 0 h 2652"/>
                  <a:gd name="T50" fmla="*/ 0 w 49"/>
                  <a:gd name="T51" fmla="*/ 0 h 2652"/>
                  <a:gd name="T52" fmla="*/ 0 w 49"/>
                  <a:gd name="T53" fmla="*/ 0 h 265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49"/>
                  <a:gd name="T82" fmla="*/ 0 h 2652"/>
                  <a:gd name="T83" fmla="*/ 49 w 49"/>
                  <a:gd name="T84" fmla="*/ 2652 h 2652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49" h="2652">
                    <a:moveTo>
                      <a:pt x="28" y="0"/>
                    </a:moveTo>
                    <a:cubicBezTo>
                      <a:pt x="20" y="47"/>
                      <a:pt x="15" y="89"/>
                      <a:pt x="34" y="135"/>
                    </a:cubicBezTo>
                    <a:cubicBezTo>
                      <a:pt x="30" y="164"/>
                      <a:pt x="25" y="186"/>
                      <a:pt x="18" y="213"/>
                    </a:cubicBezTo>
                    <a:cubicBezTo>
                      <a:pt x="21" y="263"/>
                      <a:pt x="20" y="316"/>
                      <a:pt x="34" y="364"/>
                    </a:cubicBezTo>
                    <a:cubicBezTo>
                      <a:pt x="21" y="416"/>
                      <a:pt x="36" y="474"/>
                      <a:pt x="23" y="530"/>
                    </a:cubicBezTo>
                    <a:cubicBezTo>
                      <a:pt x="25" y="587"/>
                      <a:pt x="34" y="644"/>
                      <a:pt x="34" y="701"/>
                    </a:cubicBezTo>
                    <a:cubicBezTo>
                      <a:pt x="34" y="745"/>
                      <a:pt x="16" y="788"/>
                      <a:pt x="8" y="831"/>
                    </a:cubicBezTo>
                    <a:cubicBezTo>
                      <a:pt x="12" y="858"/>
                      <a:pt x="14" y="871"/>
                      <a:pt x="28" y="893"/>
                    </a:cubicBezTo>
                    <a:cubicBezTo>
                      <a:pt x="26" y="924"/>
                      <a:pt x="27" y="955"/>
                      <a:pt x="23" y="986"/>
                    </a:cubicBezTo>
                    <a:cubicBezTo>
                      <a:pt x="21" y="1002"/>
                      <a:pt x="8" y="1033"/>
                      <a:pt x="8" y="1033"/>
                    </a:cubicBezTo>
                    <a:cubicBezTo>
                      <a:pt x="0" y="1118"/>
                      <a:pt x="16" y="1181"/>
                      <a:pt x="34" y="1261"/>
                    </a:cubicBezTo>
                    <a:cubicBezTo>
                      <a:pt x="32" y="1277"/>
                      <a:pt x="31" y="1293"/>
                      <a:pt x="28" y="1308"/>
                    </a:cubicBezTo>
                    <a:cubicBezTo>
                      <a:pt x="26" y="1319"/>
                      <a:pt x="21" y="1329"/>
                      <a:pt x="18" y="1339"/>
                    </a:cubicBezTo>
                    <a:cubicBezTo>
                      <a:pt x="16" y="1344"/>
                      <a:pt x="13" y="1355"/>
                      <a:pt x="13" y="1355"/>
                    </a:cubicBezTo>
                    <a:cubicBezTo>
                      <a:pt x="16" y="1408"/>
                      <a:pt x="16" y="1439"/>
                      <a:pt x="34" y="1484"/>
                    </a:cubicBezTo>
                    <a:cubicBezTo>
                      <a:pt x="31" y="1533"/>
                      <a:pt x="29" y="1596"/>
                      <a:pt x="13" y="1645"/>
                    </a:cubicBezTo>
                    <a:cubicBezTo>
                      <a:pt x="17" y="1691"/>
                      <a:pt x="28" y="1734"/>
                      <a:pt x="34" y="1780"/>
                    </a:cubicBezTo>
                    <a:cubicBezTo>
                      <a:pt x="30" y="1825"/>
                      <a:pt x="23" y="1862"/>
                      <a:pt x="13" y="1905"/>
                    </a:cubicBezTo>
                    <a:cubicBezTo>
                      <a:pt x="15" y="1938"/>
                      <a:pt x="14" y="1971"/>
                      <a:pt x="18" y="2003"/>
                    </a:cubicBezTo>
                    <a:cubicBezTo>
                      <a:pt x="19" y="2008"/>
                      <a:pt x="26" y="2009"/>
                      <a:pt x="28" y="2014"/>
                    </a:cubicBezTo>
                    <a:cubicBezTo>
                      <a:pt x="33" y="2025"/>
                      <a:pt x="39" y="2050"/>
                      <a:pt x="39" y="2050"/>
                    </a:cubicBezTo>
                    <a:cubicBezTo>
                      <a:pt x="33" y="2124"/>
                      <a:pt x="29" y="2107"/>
                      <a:pt x="18" y="2164"/>
                    </a:cubicBezTo>
                    <a:cubicBezTo>
                      <a:pt x="15" y="2181"/>
                      <a:pt x="8" y="2216"/>
                      <a:pt x="8" y="2216"/>
                    </a:cubicBezTo>
                    <a:cubicBezTo>
                      <a:pt x="14" y="2284"/>
                      <a:pt x="18" y="2349"/>
                      <a:pt x="23" y="2418"/>
                    </a:cubicBezTo>
                    <a:cubicBezTo>
                      <a:pt x="25" y="2447"/>
                      <a:pt x="32" y="2479"/>
                      <a:pt x="39" y="2507"/>
                    </a:cubicBezTo>
                    <a:cubicBezTo>
                      <a:pt x="42" y="2518"/>
                      <a:pt x="49" y="2538"/>
                      <a:pt x="49" y="2538"/>
                    </a:cubicBezTo>
                    <a:cubicBezTo>
                      <a:pt x="43" y="2576"/>
                      <a:pt x="28" y="2614"/>
                      <a:pt x="28" y="265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charset="0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14" name="Line 8"/>
              <p:cNvSpPr>
                <a:spLocks noChangeAspect="1" noChangeShapeType="1"/>
              </p:cNvSpPr>
              <p:nvPr/>
            </p:nvSpPr>
            <p:spPr bwMode="auto">
              <a:xfrm flipV="1">
                <a:off x="2122" y="2540"/>
                <a:ext cx="50" cy="700"/>
              </a:xfrm>
              <a:prstGeom prst="line">
                <a:avLst/>
              </a:prstGeom>
              <a:noFill/>
              <a:ln w="95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charset="0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15" name="Line 9"/>
              <p:cNvSpPr>
                <a:spLocks noChangeAspect="1" noChangeShapeType="1"/>
              </p:cNvSpPr>
              <p:nvPr/>
            </p:nvSpPr>
            <p:spPr bwMode="auto">
              <a:xfrm flipH="1" flipV="1">
                <a:off x="2173" y="2540"/>
                <a:ext cx="25" cy="699"/>
              </a:xfrm>
              <a:prstGeom prst="line">
                <a:avLst/>
              </a:prstGeom>
              <a:noFill/>
              <a:ln w="95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srgbClr val="000000"/>
                  </a:solidFill>
                  <a:latin typeface="Times New Roman" charset="0"/>
                  <a:ea typeface="ＭＳ Ｐゴシック" charset="0"/>
                  <a:cs typeface="ＭＳ Ｐゴシック" charset="0"/>
                </a:endParaRPr>
              </a:p>
            </p:txBody>
          </p:sp>
        </p:grpSp>
      </p:grpSp>
      <p:pic>
        <p:nvPicPr>
          <p:cNvPr id="16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0"/>
          <a:stretch>
            <a:fillRect/>
          </a:stretch>
        </p:blipFill>
        <p:spPr bwMode="auto">
          <a:xfrm>
            <a:off x="4419600" y="4876800"/>
            <a:ext cx="1117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8000" y="4854742"/>
            <a:ext cx="990600" cy="860258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000" y="1219200"/>
            <a:ext cx="7597441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497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41"/>
          <p:cNvSpPr txBox="1">
            <a:spLocks noChangeArrowheads="1"/>
          </p:cNvSpPr>
          <p:nvPr/>
        </p:nvSpPr>
        <p:spPr>
          <a:xfrm>
            <a:off x="990600" y="76200"/>
            <a:ext cx="7454900" cy="685800"/>
          </a:xfrm>
          <a:prstGeom prst="rect">
            <a:avLst/>
          </a:prstGeom>
          <a:noFill/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r>
              <a:rPr lang="en-US" dirty="0" smtClean="0">
                <a:latin typeface="Arial" charset="0"/>
                <a:cs typeface="Arial" charset="0"/>
              </a:rPr>
              <a:t>Motivation Behind The </a:t>
            </a:r>
            <a:r>
              <a:rPr lang="en-US" dirty="0" err="1" smtClean="0">
                <a:latin typeface="Arial" charset="0"/>
                <a:cs typeface="Arial" charset="0"/>
              </a:rPr>
              <a:t>SkyCrane</a:t>
            </a:r>
            <a:endParaRPr lang="en-US" dirty="0">
              <a:latin typeface="Arial" charset="0"/>
              <a:cs typeface="Arial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23074" y="1219200"/>
            <a:ext cx="8997126" cy="6159282"/>
            <a:chOff x="223074" y="1219200"/>
            <a:chExt cx="8997126" cy="6159282"/>
          </a:xfrm>
        </p:grpSpPr>
        <p:pic>
          <p:nvPicPr>
            <p:cNvPr id="35844" name="Picture 4" descr="mars-viking-touchdow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16032"/>
            <a:stretch>
              <a:fillRect/>
            </a:stretch>
          </p:blipFill>
          <p:spPr bwMode="auto">
            <a:xfrm>
              <a:off x="3317754" y="2286000"/>
              <a:ext cx="2321046" cy="160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5" descr="AMA_Hi_Res_Animation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0141" t="2135" r="36905" b="14938"/>
            <a:stretch>
              <a:fillRect/>
            </a:stretch>
          </p:blipFill>
          <p:spPr bwMode="auto">
            <a:xfrm>
              <a:off x="457200" y="1219200"/>
              <a:ext cx="1267468" cy="342900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 descr="sky_drop_fwd_draw4b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086600" y="1219200"/>
              <a:ext cx="1285393" cy="31242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2" name="Rectangle 1"/>
            <p:cNvSpPr/>
            <p:nvPr/>
          </p:nvSpPr>
          <p:spPr>
            <a:xfrm>
              <a:off x="2286000" y="2590800"/>
              <a:ext cx="58907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+</a:t>
              </a:r>
              <a:endParaRPr lang="en-US" sz="5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867400" y="2590800"/>
              <a:ext cx="58907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=</a:t>
              </a:r>
              <a:endParaRPr lang="en-US" sz="5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23074" y="5562600"/>
              <a:ext cx="2672526" cy="13849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008000"/>
                  </a:solidFill>
                </a:rPr>
                <a:t>Robust to rocks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008000"/>
                  </a:solidFill>
                </a:rPr>
                <a:t>Robust to local slopes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FF6600"/>
                  </a:solidFill>
                </a:rPr>
                <a:t>Proven but hard rover egress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FF6600"/>
                  </a:solidFill>
                </a:rPr>
                <a:t>Sensitive to winds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FF0000"/>
                  </a:solidFill>
                </a:rPr>
                <a:t>Difficult to scale up</a:t>
              </a:r>
            </a:p>
            <a:p>
              <a:pPr marL="171450" indent="-171450" algn="l">
                <a:buFont typeface="Arial"/>
                <a:buChar char="•"/>
              </a:pPr>
              <a:endParaRPr lang="en-US" sz="14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192641" y="5562600"/>
              <a:ext cx="2916183" cy="18158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008000"/>
                  </a:solidFill>
                </a:rPr>
                <a:t>Robust to winds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FF6600"/>
                  </a:solidFill>
                </a:rPr>
                <a:t>Dedicated </a:t>
              </a:r>
              <a:r>
                <a:rPr lang="en-US" sz="1400" dirty="0">
                  <a:solidFill>
                    <a:srgbClr val="FF6600"/>
                  </a:solidFill>
                </a:rPr>
                <a:t>Touchdown </a:t>
              </a:r>
              <a:r>
                <a:rPr lang="en-US" sz="1400" dirty="0" smtClean="0">
                  <a:solidFill>
                    <a:srgbClr val="FF6600"/>
                  </a:solidFill>
                </a:rPr>
                <a:t>Detection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FF0000"/>
                  </a:solidFill>
                </a:rPr>
                <a:t>Sensitive to local slopes 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FF0000"/>
                  </a:solidFill>
                </a:rPr>
                <a:t>Sensitive to rocks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FF0000"/>
                  </a:solidFill>
                </a:rPr>
                <a:t>Difficult </a:t>
              </a:r>
              <a:r>
                <a:rPr lang="en-US" sz="1400" dirty="0">
                  <a:solidFill>
                    <a:srgbClr val="FF0000"/>
                  </a:solidFill>
                </a:rPr>
                <a:t>rover </a:t>
              </a:r>
              <a:r>
                <a:rPr lang="en-US" sz="1400" dirty="0" smtClean="0">
                  <a:solidFill>
                    <a:srgbClr val="FF0000"/>
                  </a:solidFill>
                </a:rPr>
                <a:t>egress</a:t>
              </a:r>
            </a:p>
            <a:p>
              <a:pPr algn="l"/>
              <a:endParaRPr lang="en-US" sz="1400" dirty="0"/>
            </a:p>
            <a:p>
              <a:pPr marL="171450" indent="-171450" algn="l">
                <a:buFont typeface="Arial"/>
                <a:buChar char="•"/>
              </a:pPr>
              <a:endParaRPr lang="en-US" sz="1400" dirty="0" smtClean="0"/>
            </a:p>
            <a:p>
              <a:pPr marL="171450" indent="-171450" algn="l">
                <a:buFont typeface="Arial"/>
                <a:buChar char="•"/>
              </a:pPr>
              <a:endParaRPr lang="en-US" sz="14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624618" y="5562362"/>
              <a:ext cx="2595582" cy="18158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008000"/>
                  </a:solidFill>
                </a:rPr>
                <a:t>Robust to winds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008000"/>
                  </a:solidFill>
                </a:rPr>
                <a:t>Robust to local slopes  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008000"/>
                  </a:solidFill>
                </a:rPr>
                <a:t>Robust to rocks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008000"/>
                  </a:solidFill>
                </a:rPr>
                <a:t>Simple touchdown detection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400" dirty="0" smtClean="0">
                  <a:solidFill>
                    <a:srgbClr val="008000"/>
                  </a:solidFill>
                </a:rPr>
                <a:t>No rover egress problem</a:t>
              </a:r>
            </a:p>
            <a:p>
              <a:pPr algn="l"/>
              <a:endParaRPr lang="en-US" sz="1400" dirty="0"/>
            </a:p>
            <a:p>
              <a:pPr marL="171450" indent="-171450" algn="l">
                <a:buFont typeface="Arial"/>
                <a:buChar char="•"/>
              </a:pPr>
              <a:endParaRPr lang="en-US" sz="1400" dirty="0" smtClean="0"/>
            </a:p>
            <a:p>
              <a:pPr marL="171450" indent="-171450" algn="l">
                <a:buFont typeface="Arial"/>
                <a:buChar char="•"/>
              </a:pPr>
              <a:endParaRPr lang="en-US" sz="14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81000" y="4724400"/>
              <a:ext cx="1404755" cy="5770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sz="1050" dirty="0" smtClean="0"/>
                <a:t>Touchdown Velocity: 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050" dirty="0" err="1" smtClean="0"/>
                <a:t>Vv</a:t>
              </a:r>
              <a:r>
                <a:rPr lang="en-US" sz="1050" dirty="0" smtClean="0"/>
                <a:t> = 12m/sec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050" dirty="0" err="1" smtClean="0"/>
                <a:t>Vh</a:t>
              </a:r>
              <a:r>
                <a:rPr lang="en-US" sz="1050" dirty="0" smtClean="0"/>
                <a:t> &lt; 16m/sec</a:t>
              </a:r>
              <a:endParaRPr lang="en-US" sz="105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810000" y="3962400"/>
              <a:ext cx="1427109" cy="5770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sz="1050" dirty="0" err="1" smtClean="0"/>
                <a:t>Towchdown</a:t>
              </a:r>
              <a:r>
                <a:rPr lang="en-US" sz="1050" dirty="0" smtClean="0"/>
                <a:t> Velocity: 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050" dirty="0" err="1" smtClean="0"/>
                <a:t>Vv</a:t>
              </a:r>
              <a:r>
                <a:rPr lang="en-US" sz="1050" dirty="0" smtClean="0"/>
                <a:t> = 2.4 m/sec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050" dirty="0" err="1" smtClean="0"/>
                <a:t>Vh</a:t>
              </a:r>
              <a:r>
                <a:rPr lang="en-US" sz="1050" dirty="0" smtClean="0"/>
                <a:t> &lt; 1.4 m/sec</a:t>
              </a:r>
              <a:endParaRPr lang="en-US" sz="1050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010400" y="4724400"/>
              <a:ext cx="1427109" cy="5770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sz="1050" dirty="0" err="1" smtClean="0"/>
                <a:t>Towchdown</a:t>
              </a:r>
              <a:r>
                <a:rPr lang="en-US" sz="1050" dirty="0" smtClean="0"/>
                <a:t> Velocity: 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050" dirty="0" err="1" smtClean="0"/>
                <a:t>Vv</a:t>
              </a:r>
              <a:r>
                <a:rPr lang="en-US" sz="1050" dirty="0" smtClean="0"/>
                <a:t> = 0.75 m/sec</a:t>
              </a:r>
            </a:p>
            <a:p>
              <a:pPr marL="171450" indent="-171450" algn="l">
                <a:buFont typeface="Arial"/>
                <a:buChar char="•"/>
              </a:pPr>
              <a:r>
                <a:rPr lang="en-US" sz="1050" dirty="0" err="1" smtClean="0"/>
                <a:t>Vh</a:t>
              </a:r>
              <a:r>
                <a:rPr lang="en-US" sz="1050" dirty="0" smtClean="0"/>
                <a:t> &lt; 0.5 m/sec</a:t>
              </a:r>
              <a:endParaRPr lang="en-US" sz="105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402325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03887" y="0"/>
            <a:ext cx="7772400" cy="825500"/>
          </a:xfrm>
        </p:spPr>
        <p:txBody>
          <a:bodyPr/>
          <a:lstStyle/>
          <a:p>
            <a:r>
              <a:rPr lang="en-US" sz="3200" dirty="0" smtClean="0"/>
              <a:t>Control Design </a:t>
            </a:r>
            <a:r>
              <a:rPr lang="en-US" sz="2800" dirty="0" smtClean="0"/>
              <a:t>Design </a:t>
            </a:r>
            <a:r>
              <a:rPr lang="en-US" sz="2800" dirty="0"/>
              <a:t>for Robustness</a:t>
            </a:r>
            <a:endParaRPr lang="en-US" sz="3200" dirty="0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6863" y="1117594"/>
            <a:ext cx="6819900" cy="52451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1800" dirty="0"/>
              <a:t>Robust stability is achieved by phase </a:t>
            </a:r>
            <a:r>
              <a:rPr lang="en-US" sz="1800" dirty="0" smtClean="0"/>
              <a:t>stabilization of </a:t>
            </a:r>
            <a:r>
              <a:rPr lang="en-US" sz="1800" b="1" i="1" dirty="0" smtClean="0"/>
              <a:t>appendage modes (pendulum and bridle-axial modes)</a:t>
            </a:r>
          </a:p>
          <a:p>
            <a:pPr lvl="1">
              <a:lnSpc>
                <a:spcPct val="90000"/>
              </a:lnSpc>
            </a:pPr>
            <a:r>
              <a:rPr lang="en-US" sz="1600" dirty="0"/>
              <a:t>Make the control system behave as springs and dashpots </a:t>
            </a:r>
          </a:p>
          <a:p>
            <a:pPr marL="1085850" lvl="2">
              <a:lnSpc>
                <a:spcPct val="90000"/>
              </a:lnSpc>
            </a:pPr>
            <a:r>
              <a:rPr lang="en-US" sz="1400" dirty="0"/>
              <a:t>Collocated sensing (IMU) and control (MLE)</a:t>
            </a:r>
            <a:endParaRPr lang="en-US" sz="1400" dirty="0" smtClean="0"/>
          </a:p>
          <a:p>
            <a:pPr marL="1428750" lvl="3">
              <a:lnSpc>
                <a:spcPct val="90000"/>
              </a:lnSpc>
            </a:pPr>
            <a:r>
              <a:rPr lang="en-US" sz="1200" dirty="0" smtClean="0"/>
              <a:t>16 Hz </a:t>
            </a:r>
            <a:r>
              <a:rPr lang="en-US" sz="1200" dirty="0"/>
              <a:t>structure</a:t>
            </a:r>
          </a:p>
          <a:p>
            <a:pPr marL="1085850" lvl="2">
              <a:lnSpc>
                <a:spcPct val="90000"/>
              </a:lnSpc>
            </a:pPr>
            <a:r>
              <a:rPr lang="en-US" sz="1400" dirty="0"/>
              <a:t>High sampling rate and a single sample delay</a:t>
            </a:r>
          </a:p>
          <a:p>
            <a:pPr marL="1428750" lvl="3">
              <a:lnSpc>
                <a:spcPct val="90000"/>
              </a:lnSpc>
            </a:pPr>
            <a:r>
              <a:rPr lang="en-US" sz="1200" dirty="0"/>
              <a:t>64 Hz sample rate</a:t>
            </a:r>
          </a:p>
          <a:p>
            <a:pPr marL="1085850" lvl="2">
              <a:lnSpc>
                <a:spcPct val="90000"/>
              </a:lnSpc>
            </a:pPr>
            <a:r>
              <a:rPr lang="en-US" sz="1400" dirty="0"/>
              <a:t>High bandwidth sensing and control</a:t>
            </a:r>
          </a:p>
          <a:p>
            <a:pPr marL="1428750" lvl="3">
              <a:lnSpc>
                <a:spcPct val="90000"/>
              </a:lnSpc>
            </a:pPr>
            <a:r>
              <a:rPr lang="en-US" sz="1200" dirty="0"/>
              <a:t>IMU bandwidth &gt; 30 Hz</a:t>
            </a:r>
          </a:p>
          <a:p>
            <a:pPr marL="1428750" lvl="3">
              <a:lnSpc>
                <a:spcPct val="90000"/>
              </a:lnSpc>
            </a:pPr>
            <a:r>
              <a:rPr lang="en-US" sz="1200" dirty="0"/>
              <a:t>MLE bandwidth &gt;</a:t>
            </a:r>
            <a:r>
              <a:rPr lang="en-US" sz="1200" dirty="0" smtClean="0"/>
              <a:t> 15 Hz</a:t>
            </a:r>
            <a:endParaRPr lang="en-US" dirty="0"/>
          </a:p>
          <a:p>
            <a:pPr marL="1085850" lvl="2">
              <a:lnSpc>
                <a:spcPct val="90000"/>
              </a:lnSpc>
            </a:pPr>
            <a:r>
              <a:rPr lang="en-US" sz="1400" dirty="0" smtClean="0"/>
              <a:t>Attitude Control (Inner Loop) Bandwidth</a:t>
            </a:r>
          </a:p>
          <a:p>
            <a:pPr marL="1543050" lvl="3">
              <a:lnSpc>
                <a:spcPct val="90000"/>
              </a:lnSpc>
            </a:pPr>
            <a:r>
              <a:rPr lang="en-US" sz="1200" dirty="0" smtClean="0"/>
              <a:t>~ 1Hz </a:t>
            </a:r>
          </a:p>
          <a:p>
            <a:pPr marL="1085850" lvl="2">
              <a:lnSpc>
                <a:spcPct val="90000"/>
              </a:lnSpc>
            </a:pPr>
            <a:r>
              <a:rPr lang="en-US" sz="1400" dirty="0" smtClean="0"/>
              <a:t>All </a:t>
            </a:r>
            <a:r>
              <a:rPr lang="en-US" sz="1400" dirty="0"/>
              <a:t>modes below 5 Hz are phase stabilized</a:t>
            </a:r>
          </a:p>
          <a:p>
            <a:pPr marL="1428750" lvl="3">
              <a:lnSpc>
                <a:spcPct val="90000"/>
              </a:lnSpc>
            </a:pPr>
            <a:r>
              <a:rPr lang="en-US" sz="1200" dirty="0"/>
              <a:t>Fuel slosh modes &lt; 2 Hz</a:t>
            </a:r>
          </a:p>
          <a:p>
            <a:pPr marL="1428750" lvl="3">
              <a:lnSpc>
                <a:spcPct val="90000"/>
              </a:lnSpc>
            </a:pPr>
            <a:r>
              <a:rPr lang="en-US" sz="1200" dirty="0"/>
              <a:t>Bridle mode axial</a:t>
            </a:r>
            <a:r>
              <a:rPr lang="en-US" sz="1200" dirty="0" smtClean="0"/>
              <a:t> 0.4 to </a:t>
            </a:r>
            <a:r>
              <a:rPr lang="en-US" sz="1200" dirty="0"/>
              <a:t>1 Hz</a:t>
            </a:r>
          </a:p>
          <a:p>
            <a:pPr marL="1428750" lvl="3">
              <a:lnSpc>
                <a:spcPct val="90000"/>
              </a:lnSpc>
            </a:pPr>
            <a:r>
              <a:rPr lang="en-US" sz="1200" dirty="0"/>
              <a:t>Pendulum mode &lt; </a:t>
            </a:r>
            <a:r>
              <a:rPr lang="en-US" sz="1200" dirty="0" smtClean="0"/>
              <a:t>0.2 </a:t>
            </a:r>
            <a:r>
              <a:rPr lang="en-US" sz="1200" dirty="0"/>
              <a:t>Hz</a:t>
            </a:r>
          </a:p>
          <a:p>
            <a:pPr marL="1428750" lvl="3">
              <a:lnSpc>
                <a:spcPct val="90000"/>
              </a:lnSpc>
            </a:pPr>
            <a:r>
              <a:rPr lang="en-US" sz="1200" dirty="0"/>
              <a:t>System robust to uncertainty in mode</a:t>
            </a:r>
          </a:p>
          <a:p>
            <a:pPr marL="1771650" lvl="4">
              <a:lnSpc>
                <a:spcPct val="90000"/>
              </a:lnSpc>
            </a:pPr>
            <a:r>
              <a:rPr lang="en-US" sz="1200" dirty="0"/>
              <a:t>Frequency</a:t>
            </a:r>
          </a:p>
          <a:p>
            <a:pPr marL="1771650" lvl="4">
              <a:lnSpc>
                <a:spcPct val="90000"/>
              </a:lnSpc>
            </a:pPr>
            <a:r>
              <a:rPr lang="en-US" sz="1200" dirty="0" smtClean="0"/>
              <a:t>Damping</a:t>
            </a:r>
          </a:p>
          <a:p>
            <a:pPr marL="57150">
              <a:lnSpc>
                <a:spcPct val="90000"/>
              </a:lnSpc>
            </a:pPr>
            <a:r>
              <a:rPr lang="en-US" sz="1800" dirty="0" smtClean="0"/>
              <a:t>Structural modes are gain-stabilized</a:t>
            </a:r>
          </a:p>
          <a:p>
            <a:pPr marL="457200" lvl="1">
              <a:lnSpc>
                <a:spcPct val="90000"/>
              </a:lnSpc>
            </a:pPr>
            <a:r>
              <a:rPr lang="en-US" sz="1600" dirty="0" smtClean="0"/>
              <a:t>8</a:t>
            </a:r>
            <a:r>
              <a:rPr lang="en-US" sz="1600" baseline="30000" dirty="0" smtClean="0"/>
              <a:t>th</a:t>
            </a:r>
            <a:r>
              <a:rPr lang="en-US" sz="1600" dirty="0" smtClean="0"/>
              <a:t> order roll-off filter</a:t>
            </a:r>
            <a:endParaRPr lang="en-US" sz="1600" dirty="0"/>
          </a:p>
        </p:txBody>
      </p:sp>
      <p:grpSp>
        <p:nvGrpSpPr>
          <p:cNvPr id="3" name="Group 136"/>
          <p:cNvGrpSpPr>
            <a:grpSpLocks/>
          </p:cNvGrpSpPr>
          <p:nvPr/>
        </p:nvGrpSpPr>
        <p:grpSpPr bwMode="auto">
          <a:xfrm>
            <a:off x="6673850" y="1135063"/>
            <a:ext cx="2209800" cy="3216275"/>
            <a:chOff x="4358" y="1116"/>
            <a:chExt cx="1238" cy="1625"/>
          </a:xfrm>
        </p:grpSpPr>
        <p:sp>
          <p:nvSpPr>
            <p:cNvPr id="136265" name="Rectangle 73"/>
            <p:cNvSpPr>
              <a:spLocks noChangeArrowheads="1"/>
            </p:cNvSpPr>
            <p:nvPr/>
          </p:nvSpPr>
          <p:spPr bwMode="auto">
            <a:xfrm>
              <a:off x="4814" y="1435"/>
              <a:ext cx="302" cy="14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66" name="Line 74"/>
            <p:cNvSpPr>
              <a:spLocks noChangeShapeType="1"/>
            </p:cNvSpPr>
            <p:nvPr/>
          </p:nvSpPr>
          <p:spPr bwMode="auto">
            <a:xfrm>
              <a:off x="4727" y="1177"/>
              <a:ext cx="77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67" name="Line 75"/>
            <p:cNvSpPr>
              <a:spLocks noChangeShapeType="1"/>
            </p:cNvSpPr>
            <p:nvPr/>
          </p:nvSpPr>
          <p:spPr bwMode="auto">
            <a:xfrm>
              <a:off x="5509" y="1174"/>
              <a:ext cx="0" cy="40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68" name="Line 76"/>
            <p:cNvSpPr>
              <a:spLocks noChangeShapeType="1"/>
            </p:cNvSpPr>
            <p:nvPr/>
          </p:nvSpPr>
          <p:spPr bwMode="auto">
            <a:xfrm flipV="1">
              <a:off x="4986" y="1313"/>
              <a:ext cx="0" cy="3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69" name="Line 77"/>
            <p:cNvSpPr>
              <a:spLocks noChangeShapeType="1"/>
            </p:cNvSpPr>
            <p:nvPr/>
          </p:nvSpPr>
          <p:spPr bwMode="auto">
            <a:xfrm>
              <a:off x="4986" y="1313"/>
              <a:ext cx="4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70" name="Line 78"/>
            <p:cNvSpPr>
              <a:spLocks noChangeShapeType="1"/>
            </p:cNvSpPr>
            <p:nvPr/>
          </p:nvSpPr>
          <p:spPr bwMode="auto">
            <a:xfrm>
              <a:off x="5029" y="1313"/>
              <a:ext cx="0" cy="3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71" name="Line 79"/>
            <p:cNvSpPr>
              <a:spLocks noChangeShapeType="1"/>
            </p:cNvSpPr>
            <p:nvPr/>
          </p:nvSpPr>
          <p:spPr bwMode="auto">
            <a:xfrm flipH="1">
              <a:off x="4986" y="1330"/>
              <a:ext cx="4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72" name="Line 80"/>
            <p:cNvSpPr>
              <a:spLocks noChangeShapeType="1"/>
            </p:cNvSpPr>
            <p:nvPr/>
          </p:nvSpPr>
          <p:spPr bwMode="auto">
            <a:xfrm flipH="1" flipV="1">
              <a:off x="4900" y="1330"/>
              <a:ext cx="21" cy="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73" name="Line 81"/>
            <p:cNvSpPr>
              <a:spLocks noChangeShapeType="1"/>
            </p:cNvSpPr>
            <p:nvPr/>
          </p:nvSpPr>
          <p:spPr bwMode="auto">
            <a:xfrm flipV="1">
              <a:off x="4900" y="1313"/>
              <a:ext cx="21" cy="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74" name="Line 82"/>
            <p:cNvSpPr>
              <a:spLocks noChangeShapeType="1"/>
            </p:cNvSpPr>
            <p:nvPr/>
          </p:nvSpPr>
          <p:spPr bwMode="auto">
            <a:xfrm flipH="1" flipV="1">
              <a:off x="4900" y="1298"/>
              <a:ext cx="21" cy="1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75" name="Line 83"/>
            <p:cNvSpPr>
              <a:spLocks noChangeShapeType="1"/>
            </p:cNvSpPr>
            <p:nvPr/>
          </p:nvSpPr>
          <p:spPr bwMode="auto">
            <a:xfrm flipV="1">
              <a:off x="4900" y="1282"/>
              <a:ext cx="21" cy="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76" name="Line 84"/>
            <p:cNvSpPr>
              <a:spLocks noChangeShapeType="1"/>
            </p:cNvSpPr>
            <p:nvPr/>
          </p:nvSpPr>
          <p:spPr bwMode="auto">
            <a:xfrm>
              <a:off x="4921" y="1346"/>
              <a:ext cx="0" cy="1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77" name="Line 85"/>
            <p:cNvSpPr>
              <a:spLocks noChangeShapeType="1"/>
            </p:cNvSpPr>
            <p:nvPr/>
          </p:nvSpPr>
          <p:spPr bwMode="auto">
            <a:xfrm>
              <a:off x="4921" y="1361"/>
              <a:ext cx="8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78" name="Line 86"/>
            <p:cNvSpPr>
              <a:spLocks noChangeShapeType="1"/>
            </p:cNvSpPr>
            <p:nvPr/>
          </p:nvSpPr>
          <p:spPr bwMode="auto">
            <a:xfrm>
              <a:off x="4921" y="1266"/>
              <a:ext cx="8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79" name="Line 87"/>
            <p:cNvSpPr>
              <a:spLocks noChangeShapeType="1"/>
            </p:cNvSpPr>
            <p:nvPr/>
          </p:nvSpPr>
          <p:spPr bwMode="auto">
            <a:xfrm>
              <a:off x="5008" y="1266"/>
              <a:ext cx="0" cy="4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80" name="Line 88"/>
            <p:cNvSpPr>
              <a:spLocks noChangeShapeType="1"/>
            </p:cNvSpPr>
            <p:nvPr/>
          </p:nvSpPr>
          <p:spPr bwMode="auto">
            <a:xfrm flipH="1" flipV="1">
              <a:off x="4962" y="1177"/>
              <a:ext cx="3" cy="8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81" name="Line 89"/>
            <p:cNvSpPr>
              <a:spLocks noChangeShapeType="1"/>
            </p:cNvSpPr>
            <p:nvPr/>
          </p:nvSpPr>
          <p:spPr bwMode="auto">
            <a:xfrm>
              <a:off x="4921" y="1266"/>
              <a:ext cx="0" cy="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82" name="Line 90"/>
            <p:cNvSpPr>
              <a:spLocks noChangeShapeType="1"/>
            </p:cNvSpPr>
            <p:nvPr/>
          </p:nvSpPr>
          <p:spPr bwMode="auto">
            <a:xfrm flipH="1">
              <a:off x="4965" y="1361"/>
              <a:ext cx="0" cy="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83" name="Line 91"/>
            <p:cNvSpPr>
              <a:spLocks noChangeShapeType="1"/>
            </p:cNvSpPr>
            <p:nvPr/>
          </p:nvSpPr>
          <p:spPr bwMode="auto">
            <a:xfrm>
              <a:off x="5008" y="1330"/>
              <a:ext cx="0" cy="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4" name="Group 92"/>
            <p:cNvGrpSpPr>
              <a:grpSpLocks/>
            </p:cNvGrpSpPr>
            <p:nvPr/>
          </p:nvGrpSpPr>
          <p:grpSpPr bwMode="auto">
            <a:xfrm rot="5400000">
              <a:off x="5266" y="1313"/>
              <a:ext cx="86" cy="385"/>
              <a:chOff x="5067" y="1824"/>
              <a:chExt cx="144" cy="429"/>
            </a:xfrm>
          </p:grpSpPr>
          <p:sp>
            <p:nvSpPr>
              <p:cNvPr id="136285" name="Line 93"/>
              <p:cNvSpPr>
                <a:spLocks noChangeShapeType="1"/>
              </p:cNvSpPr>
              <p:nvPr/>
            </p:nvSpPr>
            <p:spPr bwMode="auto">
              <a:xfrm flipV="1">
                <a:off x="5163" y="2053"/>
                <a:ext cx="0" cy="5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86" name="Line 94"/>
              <p:cNvSpPr>
                <a:spLocks noChangeShapeType="1"/>
              </p:cNvSpPr>
              <p:nvPr/>
            </p:nvSpPr>
            <p:spPr bwMode="auto">
              <a:xfrm>
                <a:off x="5163" y="2053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87" name="Line 95"/>
              <p:cNvSpPr>
                <a:spLocks noChangeShapeType="1"/>
              </p:cNvSpPr>
              <p:nvPr/>
            </p:nvSpPr>
            <p:spPr bwMode="auto">
              <a:xfrm>
                <a:off x="5211" y="2053"/>
                <a:ext cx="0" cy="5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88" name="Line 96"/>
              <p:cNvSpPr>
                <a:spLocks noChangeShapeType="1"/>
              </p:cNvSpPr>
              <p:nvPr/>
            </p:nvSpPr>
            <p:spPr bwMode="auto">
              <a:xfrm flipH="1">
                <a:off x="5163" y="2080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89" name="Line 97"/>
              <p:cNvSpPr>
                <a:spLocks noChangeShapeType="1"/>
              </p:cNvSpPr>
              <p:nvPr/>
            </p:nvSpPr>
            <p:spPr bwMode="auto">
              <a:xfrm flipH="1" flipV="1">
                <a:off x="5067" y="2080"/>
                <a:ext cx="24" cy="2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90" name="Line 98"/>
              <p:cNvSpPr>
                <a:spLocks noChangeShapeType="1"/>
              </p:cNvSpPr>
              <p:nvPr/>
            </p:nvSpPr>
            <p:spPr bwMode="auto">
              <a:xfrm flipV="1">
                <a:off x="5067" y="2053"/>
                <a:ext cx="24" cy="2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91" name="Line 99"/>
              <p:cNvSpPr>
                <a:spLocks noChangeShapeType="1"/>
              </p:cNvSpPr>
              <p:nvPr/>
            </p:nvSpPr>
            <p:spPr bwMode="auto">
              <a:xfrm flipH="1" flipV="1">
                <a:off x="5067" y="2027"/>
                <a:ext cx="24" cy="2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92" name="Line 100"/>
              <p:cNvSpPr>
                <a:spLocks noChangeShapeType="1"/>
              </p:cNvSpPr>
              <p:nvPr/>
            </p:nvSpPr>
            <p:spPr bwMode="auto">
              <a:xfrm flipV="1">
                <a:off x="5067" y="2000"/>
                <a:ext cx="24" cy="2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93" name="Line 101"/>
              <p:cNvSpPr>
                <a:spLocks noChangeShapeType="1"/>
              </p:cNvSpPr>
              <p:nvPr/>
            </p:nvSpPr>
            <p:spPr bwMode="auto">
              <a:xfrm>
                <a:off x="5091" y="2107"/>
                <a:ext cx="0" cy="2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94" name="Line 102"/>
              <p:cNvSpPr>
                <a:spLocks noChangeShapeType="1"/>
              </p:cNvSpPr>
              <p:nvPr/>
            </p:nvSpPr>
            <p:spPr bwMode="auto">
              <a:xfrm>
                <a:off x="5091" y="2133"/>
                <a:ext cx="9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95" name="Line 103"/>
              <p:cNvSpPr>
                <a:spLocks noChangeShapeType="1"/>
              </p:cNvSpPr>
              <p:nvPr/>
            </p:nvSpPr>
            <p:spPr bwMode="auto">
              <a:xfrm>
                <a:off x="5091" y="1973"/>
                <a:ext cx="9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96" name="Line 104"/>
              <p:cNvSpPr>
                <a:spLocks noChangeShapeType="1"/>
              </p:cNvSpPr>
              <p:nvPr/>
            </p:nvSpPr>
            <p:spPr bwMode="auto">
              <a:xfrm>
                <a:off x="5187" y="1973"/>
                <a:ext cx="0" cy="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97" name="Line 105"/>
              <p:cNvSpPr>
                <a:spLocks noChangeShapeType="1"/>
              </p:cNvSpPr>
              <p:nvPr/>
            </p:nvSpPr>
            <p:spPr bwMode="auto">
              <a:xfrm flipH="1" flipV="1">
                <a:off x="5136" y="182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98" name="Line 106"/>
              <p:cNvSpPr>
                <a:spLocks noChangeShapeType="1"/>
              </p:cNvSpPr>
              <p:nvPr/>
            </p:nvSpPr>
            <p:spPr bwMode="auto">
              <a:xfrm>
                <a:off x="5091" y="1973"/>
                <a:ext cx="0" cy="2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299" name="Line 107"/>
              <p:cNvSpPr>
                <a:spLocks noChangeShapeType="1"/>
              </p:cNvSpPr>
              <p:nvPr/>
            </p:nvSpPr>
            <p:spPr bwMode="auto">
              <a:xfrm flipH="1">
                <a:off x="5139" y="2133"/>
                <a:ext cx="0" cy="1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300" name="Line 108"/>
              <p:cNvSpPr>
                <a:spLocks noChangeShapeType="1"/>
              </p:cNvSpPr>
              <p:nvPr/>
            </p:nvSpPr>
            <p:spPr bwMode="auto">
              <a:xfrm>
                <a:off x="5187" y="2080"/>
                <a:ext cx="0" cy="5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36301" name="Line 109"/>
            <p:cNvSpPr>
              <a:spLocks noChangeShapeType="1"/>
            </p:cNvSpPr>
            <p:nvPr/>
          </p:nvSpPr>
          <p:spPr bwMode="auto">
            <a:xfrm flipV="1">
              <a:off x="4727" y="1119"/>
              <a:ext cx="87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02" name="Line 110"/>
            <p:cNvSpPr>
              <a:spLocks noChangeShapeType="1"/>
            </p:cNvSpPr>
            <p:nvPr/>
          </p:nvSpPr>
          <p:spPr bwMode="auto">
            <a:xfrm flipV="1">
              <a:off x="4814" y="1119"/>
              <a:ext cx="86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03" name="Line 111"/>
            <p:cNvSpPr>
              <a:spLocks noChangeShapeType="1"/>
            </p:cNvSpPr>
            <p:nvPr/>
          </p:nvSpPr>
          <p:spPr bwMode="auto">
            <a:xfrm flipV="1">
              <a:off x="4900" y="1119"/>
              <a:ext cx="86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04" name="Line 112"/>
            <p:cNvSpPr>
              <a:spLocks noChangeShapeType="1"/>
            </p:cNvSpPr>
            <p:nvPr/>
          </p:nvSpPr>
          <p:spPr bwMode="auto">
            <a:xfrm flipV="1">
              <a:off x="4986" y="1119"/>
              <a:ext cx="86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05" name="Line 113"/>
            <p:cNvSpPr>
              <a:spLocks noChangeShapeType="1"/>
            </p:cNvSpPr>
            <p:nvPr/>
          </p:nvSpPr>
          <p:spPr bwMode="auto">
            <a:xfrm flipV="1">
              <a:off x="5072" y="1119"/>
              <a:ext cx="87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06" name="Line 114"/>
            <p:cNvSpPr>
              <a:spLocks noChangeShapeType="1"/>
            </p:cNvSpPr>
            <p:nvPr/>
          </p:nvSpPr>
          <p:spPr bwMode="auto">
            <a:xfrm flipV="1">
              <a:off x="5159" y="1119"/>
              <a:ext cx="86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07" name="Line 115"/>
            <p:cNvSpPr>
              <a:spLocks noChangeShapeType="1"/>
            </p:cNvSpPr>
            <p:nvPr/>
          </p:nvSpPr>
          <p:spPr bwMode="auto">
            <a:xfrm flipV="1">
              <a:off x="5245" y="1119"/>
              <a:ext cx="86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08" name="Line 116"/>
            <p:cNvSpPr>
              <a:spLocks noChangeShapeType="1"/>
            </p:cNvSpPr>
            <p:nvPr/>
          </p:nvSpPr>
          <p:spPr bwMode="auto">
            <a:xfrm flipV="1">
              <a:off x="5331" y="1119"/>
              <a:ext cx="87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09" name="Line 117"/>
            <p:cNvSpPr>
              <a:spLocks noChangeShapeType="1"/>
            </p:cNvSpPr>
            <p:nvPr/>
          </p:nvSpPr>
          <p:spPr bwMode="auto">
            <a:xfrm flipV="1">
              <a:off x="5418" y="1119"/>
              <a:ext cx="86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10" name="Line 118"/>
            <p:cNvSpPr>
              <a:spLocks noChangeShapeType="1"/>
            </p:cNvSpPr>
            <p:nvPr/>
          </p:nvSpPr>
          <p:spPr bwMode="auto">
            <a:xfrm flipV="1">
              <a:off x="5509" y="1116"/>
              <a:ext cx="87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11" name="Line 119"/>
            <p:cNvSpPr>
              <a:spLocks noChangeShapeType="1"/>
            </p:cNvSpPr>
            <p:nvPr/>
          </p:nvSpPr>
          <p:spPr bwMode="auto">
            <a:xfrm flipV="1">
              <a:off x="5504" y="1177"/>
              <a:ext cx="86" cy="5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12" name="Line 120"/>
            <p:cNvSpPr>
              <a:spLocks noChangeShapeType="1"/>
            </p:cNvSpPr>
            <p:nvPr/>
          </p:nvSpPr>
          <p:spPr bwMode="auto">
            <a:xfrm flipV="1">
              <a:off x="5504" y="1234"/>
              <a:ext cx="86" cy="5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13" name="Line 121"/>
            <p:cNvSpPr>
              <a:spLocks noChangeShapeType="1"/>
            </p:cNvSpPr>
            <p:nvPr/>
          </p:nvSpPr>
          <p:spPr bwMode="auto">
            <a:xfrm flipV="1">
              <a:off x="5504" y="1291"/>
              <a:ext cx="86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14" name="Line 122"/>
            <p:cNvSpPr>
              <a:spLocks noChangeShapeType="1"/>
            </p:cNvSpPr>
            <p:nvPr/>
          </p:nvSpPr>
          <p:spPr bwMode="auto">
            <a:xfrm flipV="1">
              <a:off x="5504" y="1346"/>
              <a:ext cx="86" cy="5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15" name="Line 123"/>
            <p:cNvSpPr>
              <a:spLocks noChangeShapeType="1"/>
            </p:cNvSpPr>
            <p:nvPr/>
          </p:nvSpPr>
          <p:spPr bwMode="auto">
            <a:xfrm flipV="1">
              <a:off x="5504" y="1403"/>
              <a:ext cx="86" cy="5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16" name="Line 124"/>
            <p:cNvSpPr>
              <a:spLocks noChangeShapeType="1"/>
            </p:cNvSpPr>
            <p:nvPr/>
          </p:nvSpPr>
          <p:spPr bwMode="auto">
            <a:xfrm flipV="1">
              <a:off x="5504" y="1460"/>
              <a:ext cx="86" cy="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17" name="Line 125"/>
            <p:cNvSpPr>
              <a:spLocks noChangeShapeType="1"/>
            </p:cNvSpPr>
            <p:nvPr/>
          </p:nvSpPr>
          <p:spPr bwMode="auto">
            <a:xfrm flipV="1">
              <a:off x="5504" y="1518"/>
              <a:ext cx="86" cy="5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19" name="Text Box 127"/>
            <p:cNvSpPr txBox="1">
              <a:spLocks noChangeArrowheads="1"/>
            </p:cNvSpPr>
            <p:nvPr/>
          </p:nvSpPr>
          <p:spPr bwMode="auto">
            <a:xfrm>
              <a:off x="4440" y="1463"/>
              <a:ext cx="417" cy="1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sz="800" i="0" dirty="0" smtClean="0">
                  <a:latin typeface="Arial" charset="0"/>
                  <a:ea typeface="Arial" charset="0"/>
                  <a:cs typeface="Arial" charset="0"/>
                </a:rPr>
                <a:t>~</a:t>
              </a:r>
              <a:r>
                <a:rPr lang="en-US" sz="800" dirty="0" smtClean="0">
                  <a:latin typeface="Arial" charset="0"/>
                  <a:ea typeface="Arial" charset="0"/>
                  <a:cs typeface="Arial" charset="0"/>
                </a:rPr>
                <a:t>1000 </a:t>
              </a:r>
              <a:r>
                <a:rPr lang="en-US" sz="800" i="0" dirty="0" smtClean="0">
                  <a:latin typeface="Arial" charset="0"/>
                  <a:ea typeface="Arial" charset="0"/>
                  <a:cs typeface="Arial" charset="0"/>
                </a:rPr>
                <a:t>kg </a:t>
              </a:r>
              <a:r>
                <a:rPr lang="en-US" sz="800" i="0" dirty="0">
                  <a:latin typeface="Arial" charset="0"/>
                  <a:ea typeface="Arial" charset="0"/>
                  <a:cs typeface="Arial" charset="0"/>
                </a:rPr>
                <a:t>mass</a:t>
              </a:r>
            </a:p>
          </p:txBody>
        </p:sp>
        <p:sp>
          <p:nvSpPr>
            <p:cNvPr id="136320" name="Line 128"/>
            <p:cNvSpPr>
              <a:spLocks noChangeAspect="1" noChangeShapeType="1"/>
            </p:cNvSpPr>
            <p:nvPr/>
          </p:nvSpPr>
          <p:spPr bwMode="auto">
            <a:xfrm flipV="1">
              <a:off x="4878" y="1512"/>
              <a:ext cx="91" cy="1068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21" name="Line 129"/>
            <p:cNvSpPr>
              <a:spLocks noChangeAspect="1" noChangeShapeType="1"/>
            </p:cNvSpPr>
            <p:nvPr/>
          </p:nvSpPr>
          <p:spPr bwMode="auto">
            <a:xfrm flipH="1" flipV="1">
              <a:off x="4971" y="1512"/>
              <a:ext cx="70" cy="1066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36322" name="Picture 130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5142" t="705" r="4462" b="21162"/>
            <a:stretch>
              <a:fillRect/>
            </a:stretch>
          </p:blipFill>
          <p:spPr bwMode="auto">
            <a:xfrm>
              <a:off x="4684" y="2509"/>
              <a:ext cx="567" cy="232"/>
            </a:xfrm>
            <a:prstGeom prst="rect">
              <a:avLst/>
            </a:prstGeom>
            <a:noFill/>
          </p:spPr>
        </p:pic>
        <p:sp>
          <p:nvSpPr>
            <p:cNvPr id="136323" name="Line 131"/>
            <p:cNvSpPr>
              <a:spLocks noChangeShapeType="1"/>
            </p:cNvSpPr>
            <p:nvPr/>
          </p:nvSpPr>
          <p:spPr bwMode="auto">
            <a:xfrm flipH="1">
              <a:off x="4967" y="1511"/>
              <a:ext cx="5" cy="31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24" name="Text Box 132"/>
            <p:cNvSpPr txBox="1">
              <a:spLocks noChangeArrowheads="1"/>
            </p:cNvSpPr>
            <p:nvPr/>
          </p:nvSpPr>
          <p:spPr bwMode="auto">
            <a:xfrm>
              <a:off x="4440" y="1709"/>
              <a:ext cx="648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sz="800" i="0">
                  <a:latin typeface="Arial" charset="0"/>
                  <a:ea typeface="Arial" charset="0"/>
                  <a:cs typeface="Arial" charset="0"/>
                </a:rPr>
                <a:t>0.75 m/sec</a:t>
              </a:r>
            </a:p>
          </p:txBody>
        </p:sp>
        <p:sp>
          <p:nvSpPr>
            <p:cNvPr id="136325" name="Text Box 133"/>
            <p:cNvSpPr txBox="1">
              <a:spLocks noChangeArrowheads="1"/>
            </p:cNvSpPr>
            <p:nvPr/>
          </p:nvSpPr>
          <p:spPr bwMode="auto">
            <a:xfrm>
              <a:off x="4358" y="1182"/>
              <a:ext cx="647" cy="2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sz="800" dirty="0">
                  <a:latin typeface="Arial" charset="0"/>
                  <a:ea typeface="Arial" charset="0"/>
                  <a:cs typeface="Arial" charset="0"/>
                </a:rPr>
                <a:t>1</a:t>
              </a:r>
              <a:r>
                <a:rPr lang="en-US" sz="800" i="0" dirty="0" smtClean="0">
                  <a:latin typeface="Arial" charset="0"/>
                  <a:ea typeface="Arial" charset="0"/>
                  <a:cs typeface="Arial" charset="0"/>
                </a:rPr>
                <a:t>.0  </a:t>
              </a:r>
              <a:r>
                <a:rPr lang="en-US" sz="800" i="0" dirty="0">
                  <a:latin typeface="Arial" charset="0"/>
                  <a:ea typeface="Arial" charset="0"/>
                  <a:cs typeface="Arial" charset="0"/>
                </a:rPr>
                <a:t>Hz spring, 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US" sz="800" i="0" dirty="0">
                  <a:latin typeface="Arial" charset="0"/>
                  <a:ea typeface="Arial" charset="0"/>
                  <a:cs typeface="Arial" charset="0"/>
                </a:rPr>
                <a:t>0.7 damping</a:t>
              </a:r>
            </a:p>
          </p:txBody>
        </p:sp>
      </p:grpSp>
      <p:sp>
        <p:nvSpPr>
          <p:cNvPr id="136326" name="Text Box 134"/>
          <p:cNvSpPr txBox="1">
            <a:spLocks noChangeArrowheads="1"/>
          </p:cNvSpPr>
          <p:nvPr/>
        </p:nvSpPr>
        <p:spPr bwMode="auto">
          <a:xfrm>
            <a:off x="7859712" y="2043537"/>
            <a:ext cx="1027113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800" i="0" dirty="0" smtClean="0">
                <a:latin typeface="Arial" charset="0"/>
                <a:ea typeface="Arial" charset="0"/>
                <a:cs typeface="Arial" charset="0"/>
              </a:rPr>
              <a:t>0.2 </a:t>
            </a:r>
            <a:r>
              <a:rPr lang="en-US" sz="800" i="0" dirty="0">
                <a:latin typeface="Arial" charset="0"/>
                <a:ea typeface="Arial" charset="0"/>
                <a:cs typeface="Arial" charset="0"/>
              </a:rPr>
              <a:t>Hz spring,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800" i="0" dirty="0">
                <a:latin typeface="Arial" charset="0"/>
                <a:ea typeface="Arial" charset="0"/>
                <a:cs typeface="Arial" charset="0"/>
              </a:rPr>
              <a:t>0.7 damping</a:t>
            </a:r>
          </a:p>
        </p:txBody>
      </p:sp>
      <p:grpSp>
        <p:nvGrpSpPr>
          <p:cNvPr id="103" name="Group 102"/>
          <p:cNvGrpSpPr/>
          <p:nvPr/>
        </p:nvGrpSpPr>
        <p:grpSpPr>
          <a:xfrm>
            <a:off x="5049203" y="4259764"/>
            <a:ext cx="2457458" cy="2463230"/>
            <a:chOff x="5030341" y="3595604"/>
            <a:chExt cx="2457458" cy="2459271"/>
          </a:xfrm>
        </p:grpSpPr>
        <p:sp>
          <p:nvSpPr>
            <p:cNvPr id="81" name="Arc 80"/>
            <p:cNvSpPr/>
            <p:nvPr/>
          </p:nvSpPr>
          <p:spPr bwMode="auto">
            <a:xfrm>
              <a:off x="5794402" y="4842032"/>
              <a:ext cx="804269" cy="1212843"/>
            </a:xfrm>
            <a:prstGeom prst="arc">
              <a:avLst>
                <a:gd name="adj1" fmla="val 16732757"/>
                <a:gd name="adj2" fmla="val 0"/>
              </a:avLst>
            </a:prstGeom>
            <a:noFill/>
            <a:ln w="222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82" name="Arc 81"/>
            <p:cNvSpPr/>
            <p:nvPr/>
          </p:nvSpPr>
          <p:spPr bwMode="auto">
            <a:xfrm rot="10800000">
              <a:off x="6048354" y="3595604"/>
              <a:ext cx="710736" cy="1293812"/>
            </a:xfrm>
            <a:prstGeom prst="arc">
              <a:avLst>
                <a:gd name="adj1" fmla="val 16682400"/>
                <a:gd name="adj2" fmla="val 0"/>
              </a:avLst>
            </a:prstGeom>
            <a:noFill/>
            <a:ln w="222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grpSp>
          <p:nvGrpSpPr>
            <p:cNvPr id="83" name="Group 78"/>
            <p:cNvGrpSpPr/>
            <p:nvPr/>
          </p:nvGrpSpPr>
          <p:grpSpPr>
            <a:xfrm>
              <a:off x="5030341" y="3686231"/>
              <a:ext cx="2457458" cy="2269633"/>
              <a:chOff x="2311392" y="1445872"/>
              <a:chExt cx="5003800" cy="4599327"/>
            </a:xfrm>
          </p:grpSpPr>
          <p:cxnSp>
            <p:nvCxnSpPr>
              <p:cNvPr id="84" name="Straight Connector 4"/>
              <p:cNvCxnSpPr/>
              <p:nvPr/>
            </p:nvCxnSpPr>
            <p:spPr bwMode="auto">
              <a:xfrm>
                <a:off x="2311392" y="3818467"/>
                <a:ext cx="5003800" cy="33866"/>
              </a:xfrm>
              <a:prstGeom prst="line">
                <a:avLst/>
              </a:prstGeom>
              <a:gradFill rotWithShape="0">
                <a:gsLst>
                  <a:gs pos="0">
                    <a:srgbClr val="1255D5">
                      <a:alpha val="25000"/>
                    </a:srgbClr>
                  </a:gs>
                  <a:gs pos="100000">
                    <a:srgbClr val="008218">
                      <a:alpha val="27000"/>
                    </a:srgbClr>
                  </a:gs>
                </a:gsLst>
                <a:lin ang="5400000" scaled="1"/>
              </a:gradFill>
              <a:ln w="222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5" name="Straight Connector 84"/>
              <p:cNvCxnSpPr/>
              <p:nvPr/>
            </p:nvCxnSpPr>
            <p:spPr bwMode="auto">
              <a:xfrm rot="16200000" flipH="1">
                <a:off x="2108352" y="3749387"/>
                <a:ext cx="4572000" cy="19624"/>
              </a:xfrm>
              <a:prstGeom prst="line">
                <a:avLst/>
              </a:prstGeom>
              <a:gradFill rotWithShape="0">
                <a:gsLst>
                  <a:gs pos="0">
                    <a:srgbClr val="1255D5">
                      <a:alpha val="25000"/>
                    </a:srgbClr>
                  </a:gs>
                  <a:gs pos="100000">
                    <a:srgbClr val="008218">
                      <a:alpha val="27000"/>
                    </a:srgbClr>
                  </a:gs>
                </a:gsLst>
                <a:lin ang="5400000" scaled="1"/>
              </a:gradFill>
              <a:ln w="222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6" name="Straight Connector 85"/>
              <p:cNvCxnSpPr/>
              <p:nvPr/>
            </p:nvCxnSpPr>
            <p:spPr bwMode="auto">
              <a:xfrm rot="5400000">
                <a:off x="5051347" y="5467820"/>
                <a:ext cx="910165" cy="3301"/>
              </a:xfrm>
              <a:prstGeom prst="line">
                <a:avLst/>
              </a:prstGeom>
              <a:gradFill rotWithShape="0">
                <a:gsLst>
                  <a:gs pos="0">
                    <a:srgbClr val="1255D5">
                      <a:alpha val="25000"/>
                    </a:srgbClr>
                  </a:gs>
                  <a:gs pos="100000">
                    <a:srgbClr val="008218">
                      <a:alpha val="27000"/>
                    </a:srgbClr>
                  </a:gs>
                </a:gsLst>
                <a:lin ang="5400000" scaled="1"/>
              </a:gradFill>
              <a:ln w="2222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7" name="Straight Connector 86"/>
              <p:cNvCxnSpPr/>
              <p:nvPr/>
            </p:nvCxnSpPr>
            <p:spPr bwMode="auto">
              <a:xfrm rot="5400000">
                <a:off x="3823716" y="2008003"/>
                <a:ext cx="1127562" cy="3299"/>
              </a:xfrm>
              <a:prstGeom prst="line">
                <a:avLst/>
              </a:prstGeom>
              <a:gradFill rotWithShape="0">
                <a:gsLst>
                  <a:gs pos="0">
                    <a:srgbClr val="1255D5">
                      <a:alpha val="25000"/>
                    </a:srgbClr>
                  </a:gs>
                  <a:gs pos="100000">
                    <a:srgbClr val="008218">
                      <a:alpha val="27000"/>
                    </a:srgbClr>
                  </a:gs>
                </a:gsLst>
                <a:lin ang="5400000" scaled="1"/>
              </a:gradFill>
              <a:ln w="2222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grpSp>
            <p:nvGrpSpPr>
              <p:cNvPr id="88" name="Group 46"/>
              <p:cNvGrpSpPr/>
              <p:nvPr/>
            </p:nvGrpSpPr>
            <p:grpSpPr>
              <a:xfrm>
                <a:off x="4768850" y="1822450"/>
                <a:ext cx="2273300" cy="3765550"/>
                <a:chOff x="4908550" y="1822450"/>
                <a:chExt cx="2273300" cy="3765550"/>
              </a:xfrm>
            </p:grpSpPr>
            <p:cxnSp>
              <p:nvCxnSpPr>
                <p:cNvPr id="93" name="Straight Connector 92"/>
                <p:cNvCxnSpPr/>
                <p:nvPr/>
              </p:nvCxnSpPr>
              <p:spPr bwMode="auto">
                <a:xfrm rot="5400000">
                  <a:off x="3257550" y="3695700"/>
                  <a:ext cx="3308350" cy="6350"/>
                </a:xfrm>
                <a:prstGeom prst="line">
                  <a:avLst/>
                </a:prstGeom>
                <a:gradFill rotWithShape="0">
                  <a:gsLst>
                    <a:gs pos="0">
                      <a:srgbClr val="1255D5">
                        <a:alpha val="25000"/>
                      </a:srgbClr>
                    </a:gs>
                    <a:gs pos="100000">
                      <a:srgbClr val="008218">
                        <a:alpha val="27000"/>
                      </a:srgbClr>
                    </a:gs>
                  </a:gsLst>
                  <a:lin ang="5400000" scaled="1"/>
                </a:gradFill>
                <a:ln w="22225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" name="Straight Connector 93"/>
                <p:cNvCxnSpPr/>
                <p:nvPr/>
              </p:nvCxnSpPr>
              <p:spPr bwMode="auto">
                <a:xfrm rot="5400000">
                  <a:off x="5524500" y="3695700"/>
                  <a:ext cx="3308350" cy="6350"/>
                </a:xfrm>
                <a:prstGeom prst="line">
                  <a:avLst/>
                </a:prstGeom>
                <a:gradFill rotWithShape="0">
                  <a:gsLst>
                    <a:gs pos="0">
                      <a:srgbClr val="1255D5">
                        <a:alpha val="25000"/>
                      </a:srgbClr>
                    </a:gs>
                    <a:gs pos="100000">
                      <a:srgbClr val="008218">
                        <a:alpha val="27000"/>
                      </a:srgbClr>
                    </a:gs>
                  </a:gsLst>
                  <a:lin ang="5400000" scaled="1"/>
                </a:gradFill>
                <a:ln w="22225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grpSp>
              <p:nvGrpSpPr>
                <p:cNvPr id="95" name="Group 41"/>
                <p:cNvGrpSpPr/>
                <p:nvPr/>
              </p:nvGrpSpPr>
              <p:grpSpPr>
                <a:xfrm>
                  <a:off x="4914900" y="1822450"/>
                  <a:ext cx="2266950" cy="234950"/>
                  <a:chOff x="4914900" y="1809750"/>
                  <a:chExt cx="2266950" cy="234950"/>
                </a:xfrm>
              </p:grpSpPr>
              <p:cxnSp>
                <p:nvCxnSpPr>
                  <p:cNvPr id="100" name="Straight Connector 99"/>
                  <p:cNvCxnSpPr/>
                  <p:nvPr/>
                </p:nvCxnSpPr>
                <p:spPr bwMode="auto">
                  <a:xfrm>
                    <a:off x="5251450" y="1809750"/>
                    <a:ext cx="1549400" cy="6350"/>
                  </a:xfrm>
                  <a:prstGeom prst="line">
                    <a:avLst/>
                  </a:prstGeom>
                  <a:gradFill rotWithShape="0">
                    <a:gsLst>
                      <a:gs pos="0">
                        <a:srgbClr val="1255D5">
                          <a:alpha val="25000"/>
                        </a:srgbClr>
                      </a:gs>
                      <a:gs pos="100000">
                        <a:srgbClr val="008218">
                          <a:alpha val="27000"/>
                        </a:srgbClr>
                      </a:gs>
                    </a:gsLst>
                    <a:lin ang="5400000" scaled="1"/>
                  </a:gradFill>
                  <a:ln w="22225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01" name="Curved Connector 100"/>
                  <p:cNvCxnSpPr/>
                  <p:nvPr/>
                </p:nvCxnSpPr>
                <p:spPr bwMode="auto">
                  <a:xfrm flipV="1">
                    <a:off x="4914900" y="1816100"/>
                    <a:ext cx="336550" cy="228600"/>
                  </a:xfrm>
                  <a:prstGeom prst="curvedConnector3">
                    <a:avLst>
                      <a:gd name="adj1" fmla="val 943"/>
                    </a:avLst>
                  </a:prstGeom>
                  <a:gradFill rotWithShape="0">
                    <a:gsLst>
                      <a:gs pos="0">
                        <a:srgbClr val="1255D5">
                          <a:alpha val="25000"/>
                        </a:srgbClr>
                      </a:gs>
                      <a:gs pos="100000">
                        <a:srgbClr val="008218">
                          <a:alpha val="27000"/>
                        </a:srgbClr>
                      </a:gs>
                    </a:gsLst>
                    <a:lin ang="5400000" scaled="1"/>
                  </a:gradFill>
                  <a:ln w="22225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02" name="Curved Connector 101"/>
                  <p:cNvCxnSpPr/>
                  <p:nvPr/>
                </p:nvCxnSpPr>
                <p:spPr bwMode="auto">
                  <a:xfrm>
                    <a:off x="6800850" y="1822450"/>
                    <a:ext cx="381000" cy="222250"/>
                  </a:xfrm>
                  <a:prstGeom prst="curvedConnector3">
                    <a:avLst>
                      <a:gd name="adj1" fmla="val 100000"/>
                    </a:avLst>
                  </a:prstGeom>
                  <a:gradFill rotWithShape="0">
                    <a:gsLst>
                      <a:gs pos="0">
                        <a:srgbClr val="1255D5">
                          <a:alpha val="25000"/>
                        </a:srgbClr>
                      </a:gs>
                      <a:gs pos="100000">
                        <a:srgbClr val="008218">
                          <a:alpha val="27000"/>
                        </a:srgbClr>
                      </a:gs>
                    </a:gsLst>
                    <a:lin ang="5400000" scaled="1"/>
                  </a:gradFill>
                  <a:ln w="22225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96" name="Group 42"/>
                <p:cNvGrpSpPr/>
                <p:nvPr/>
              </p:nvGrpSpPr>
              <p:grpSpPr>
                <a:xfrm flipV="1">
                  <a:off x="4908550" y="5353050"/>
                  <a:ext cx="2266950" cy="234950"/>
                  <a:chOff x="4914900" y="1809750"/>
                  <a:chExt cx="2266950" cy="234950"/>
                </a:xfrm>
              </p:grpSpPr>
              <p:cxnSp>
                <p:nvCxnSpPr>
                  <p:cNvPr id="97" name="Straight Connector 96"/>
                  <p:cNvCxnSpPr/>
                  <p:nvPr/>
                </p:nvCxnSpPr>
                <p:spPr bwMode="auto">
                  <a:xfrm>
                    <a:off x="5251450" y="1809750"/>
                    <a:ext cx="1549400" cy="6350"/>
                  </a:xfrm>
                  <a:prstGeom prst="line">
                    <a:avLst/>
                  </a:prstGeom>
                  <a:gradFill rotWithShape="0">
                    <a:gsLst>
                      <a:gs pos="0">
                        <a:srgbClr val="1255D5">
                          <a:alpha val="25000"/>
                        </a:srgbClr>
                      </a:gs>
                      <a:gs pos="100000">
                        <a:srgbClr val="008218">
                          <a:alpha val="27000"/>
                        </a:srgbClr>
                      </a:gs>
                    </a:gsLst>
                    <a:lin ang="5400000" scaled="1"/>
                  </a:gradFill>
                  <a:ln w="22225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8" name="Curved Connector 97"/>
                  <p:cNvCxnSpPr/>
                  <p:nvPr/>
                </p:nvCxnSpPr>
                <p:spPr bwMode="auto">
                  <a:xfrm flipV="1">
                    <a:off x="4914900" y="1816100"/>
                    <a:ext cx="336550" cy="228600"/>
                  </a:xfrm>
                  <a:prstGeom prst="curvedConnector3">
                    <a:avLst>
                      <a:gd name="adj1" fmla="val 943"/>
                    </a:avLst>
                  </a:prstGeom>
                  <a:gradFill rotWithShape="0">
                    <a:gsLst>
                      <a:gs pos="0">
                        <a:srgbClr val="1255D5">
                          <a:alpha val="25000"/>
                        </a:srgbClr>
                      </a:gs>
                      <a:gs pos="100000">
                        <a:srgbClr val="008218">
                          <a:alpha val="27000"/>
                        </a:srgbClr>
                      </a:gs>
                    </a:gsLst>
                    <a:lin ang="5400000" scaled="1"/>
                  </a:gradFill>
                  <a:ln w="22225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9" name="Curved Connector 98"/>
                  <p:cNvCxnSpPr/>
                  <p:nvPr/>
                </p:nvCxnSpPr>
                <p:spPr bwMode="auto">
                  <a:xfrm>
                    <a:off x="6800850" y="1822450"/>
                    <a:ext cx="381000" cy="222250"/>
                  </a:xfrm>
                  <a:prstGeom prst="curvedConnector3">
                    <a:avLst>
                      <a:gd name="adj1" fmla="val 100000"/>
                    </a:avLst>
                  </a:prstGeom>
                  <a:gradFill rotWithShape="0">
                    <a:gsLst>
                      <a:gs pos="0">
                        <a:srgbClr val="1255D5">
                          <a:alpha val="25000"/>
                        </a:srgbClr>
                      </a:gs>
                      <a:gs pos="100000">
                        <a:srgbClr val="008218">
                          <a:alpha val="27000"/>
                        </a:srgbClr>
                      </a:gs>
                    </a:gsLst>
                    <a:lin ang="5400000" scaled="1"/>
                  </a:gradFill>
                  <a:ln w="22225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cxnSp>
            <p:nvCxnSpPr>
              <p:cNvPr id="89" name="Straight Connector 88"/>
              <p:cNvCxnSpPr/>
              <p:nvPr/>
            </p:nvCxnSpPr>
            <p:spPr bwMode="auto">
              <a:xfrm flipV="1">
                <a:off x="3403600" y="4425950"/>
                <a:ext cx="1130300" cy="292100"/>
              </a:xfrm>
              <a:prstGeom prst="line">
                <a:avLst/>
              </a:prstGeom>
              <a:gradFill rotWithShape="0">
                <a:gsLst>
                  <a:gs pos="0">
                    <a:srgbClr val="1255D5">
                      <a:alpha val="25000"/>
                    </a:srgbClr>
                  </a:gs>
                  <a:gs pos="100000">
                    <a:srgbClr val="008218">
                      <a:alpha val="27000"/>
                    </a:srgbClr>
                  </a:gs>
                </a:gsLst>
                <a:lin ang="5400000" scaled="1"/>
              </a:gradFill>
              <a:ln w="22225" cap="flat" cmpd="sng" algn="ctr">
                <a:solidFill>
                  <a:srgbClr val="FF0000"/>
                </a:solidFill>
                <a:prstDash val="sys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0" name="Shape 89"/>
              <p:cNvCxnSpPr>
                <a:stCxn id="81" idx="0"/>
              </p:cNvCxnSpPr>
              <p:nvPr/>
            </p:nvCxnSpPr>
            <p:spPr bwMode="auto">
              <a:xfrm rot="10800000" flipV="1">
                <a:off x="4533901" y="3820506"/>
                <a:ext cx="338979" cy="618144"/>
              </a:xfrm>
              <a:prstGeom prst="curvedConnector4">
                <a:avLst>
                  <a:gd name="adj1" fmla="val -64848"/>
                  <a:gd name="adj2" fmla="val 92341"/>
                </a:avLst>
              </a:prstGeom>
              <a:gradFill rotWithShape="0">
                <a:gsLst>
                  <a:gs pos="0">
                    <a:srgbClr val="1255D5">
                      <a:alpha val="25000"/>
                    </a:srgbClr>
                  </a:gs>
                  <a:gs pos="100000">
                    <a:srgbClr val="008218">
                      <a:alpha val="27000"/>
                    </a:srgbClr>
                  </a:gs>
                </a:gsLst>
                <a:lin ang="5400000" scaled="1"/>
              </a:gradFill>
              <a:ln w="22225" cap="flat" cmpd="sng" algn="ctr">
                <a:solidFill>
                  <a:srgbClr val="FF0000"/>
                </a:solidFill>
                <a:prstDash val="sysDash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91" name="TextBox 90"/>
              <p:cNvSpPr txBox="1"/>
              <p:nvPr/>
            </p:nvSpPr>
            <p:spPr>
              <a:xfrm>
                <a:off x="3046060" y="5421411"/>
                <a:ext cx="1487839" cy="514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50" dirty="0" smtClean="0"/>
                  <a:t>-180 deg</a:t>
                </a:r>
                <a:endParaRPr lang="en-US" sz="1050" dirty="0"/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6019802" y="3747966"/>
                <a:ext cx="1295390" cy="5301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50" dirty="0" smtClean="0"/>
                  <a:t>0 DB</a:t>
                </a:r>
                <a:endParaRPr lang="en-US" sz="1050" dirty="0"/>
              </a:p>
            </p:txBody>
          </p:sp>
        </p:grpSp>
      </p:grpSp>
      <p:cxnSp>
        <p:nvCxnSpPr>
          <p:cNvPr id="106" name="Straight Connector 105"/>
          <p:cNvCxnSpPr/>
          <p:nvPr/>
        </p:nvCxnSpPr>
        <p:spPr bwMode="auto">
          <a:xfrm rot="5400000">
            <a:off x="7325184" y="4123290"/>
            <a:ext cx="839305" cy="1588"/>
          </a:xfrm>
          <a:prstGeom prst="line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12700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cxnSp>
        <p:nvCxnSpPr>
          <p:cNvPr id="119" name="Straight Connector 118"/>
          <p:cNvCxnSpPr/>
          <p:nvPr/>
        </p:nvCxnSpPr>
        <p:spPr bwMode="auto">
          <a:xfrm>
            <a:off x="7048278" y="4098446"/>
            <a:ext cx="1409241" cy="1588"/>
          </a:xfrm>
          <a:prstGeom prst="line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12700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sp>
        <p:nvSpPr>
          <p:cNvPr id="121" name="TextBox 120"/>
          <p:cNvSpPr txBox="1"/>
          <p:nvPr/>
        </p:nvSpPr>
        <p:spPr>
          <a:xfrm>
            <a:off x="7539991" y="4492935"/>
            <a:ext cx="168866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Axial Mode: 0.9 to 1.5Hz</a:t>
            </a:r>
            <a:endParaRPr lang="en-US" sz="1000" dirty="0"/>
          </a:p>
        </p:txBody>
      </p:sp>
      <p:sp>
        <p:nvSpPr>
          <p:cNvPr id="122" name="TextBox 121"/>
          <p:cNvSpPr txBox="1"/>
          <p:nvPr/>
        </p:nvSpPr>
        <p:spPr>
          <a:xfrm>
            <a:off x="5570947" y="3863386"/>
            <a:ext cx="17869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Pendulum Mode: 0.1Hz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xmlns="" val="411638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SkyCrane</a:t>
            </a:r>
            <a:r>
              <a:rPr lang="en-US" dirty="0" smtClean="0"/>
              <a:t> Touchdown Detection</a:t>
            </a:r>
            <a:endParaRPr lang="en-US" dirty="0"/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5105400" y="990600"/>
            <a:ext cx="3048000" cy="1752600"/>
          </a:xfrm>
          <a:prstGeom prst="roundRect">
            <a:avLst>
              <a:gd name="adj" fmla="val 16667"/>
            </a:avLst>
          </a:prstGeom>
          <a:noFill/>
          <a:ln w="19050">
            <a:solidFill>
              <a:srgbClr val="FF99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5913" y="1066800"/>
            <a:ext cx="2468562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5768975" y="857250"/>
            <a:ext cx="1722438" cy="244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r>
              <a:rPr lang="en-US" sz="1000"/>
              <a:t>Flat, mean above threshold</a:t>
            </a:r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5105400" y="2971800"/>
            <a:ext cx="3048000" cy="1752600"/>
          </a:xfrm>
          <a:prstGeom prst="roundRect">
            <a:avLst>
              <a:gd name="adj" fmla="val 16667"/>
            </a:avLst>
          </a:prstGeom>
          <a:noFill/>
          <a:ln w="19050">
            <a:solidFill>
              <a:srgbClr val="FF99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5105400" y="4876800"/>
            <a:ext cx="3048000" cy="1752600"/>
          </a:xfrm>
          <a:prstGeom prst="roundRect">
            <a:avLst>
              <a:gd name="adj" fmla="val 16667"/>
            </a:avLst>
          </a:prstGeom>
          <a:noFill/>
          <a:ln w="19050">
            <a:solidFill>
              <a:srgbClr val="00FF8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5659438" y="2860675"/>
            <a:ext cx="1941512" cy="244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r>
              <a:rPr lang="en-US" sz="1000"/>
              <a:t>Non-flat, mean below threshold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5775325" y="4768850"/>
            <a:ext cx="1709738" cy="244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r>
              <a:rPr lang="en-US" sz="1000"/>
              <a:t>Flat, mean below threshold</a:t>
            </a:r>
          </a:p>
        </p:txBody>
      </p:sp>
      <p:pic>
        <p:nvPicPr>
          <p:cNvPr id="11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5913" y="3124200"/>
            <a:ext cx="2468562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12"/>
          <p:cNvSpPr txBox="1">
            <a:spLocks noChangeArrowheads="1"/>
          </p:cNvSpPr>
          <p:nvPr/>
        </p:nvSpPr>
        <p:spPr bwMode="auto">
          <a:xfrm rot="16200000">
            <a:off x="5100638" y="1681162"/>
            <a:ext cx="52863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r>
              <a:rPr lang="en-US" sz="800"/>
              <a:t>Throttle</a:t>
            </a: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 rot="16200000">
            <a:off x="5100638" y="3738562"/>
            <a:ext cx="52863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r>
              <a:rPr lang="en-US" sz="800"/>
              <a:t>Throttle</a:t>
            </a: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 rot="16200000">
            <a:off x="5100638" y="5719762"/>
            <a:ext cx="52863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r>
              <a:rPr lang="en-US" sz="800"/>
              <a:t>Throttle</a:t>
            </a:r>
          </a:p>
        </p:txBody>
      </p:sp>
      <p:pic>
        <p:nvPicPr>
          <p:cNvPr id="15" name="Picture 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00675" y="5011738"/>
            <a:ext cx="2497138" cy="1600200"/>
          </a:xfrm>
          <a:prstGeom prst="rect">
            <a:avLst/>
          </a:prstGeom>
          <a:noFill/>
          <a:ln w="22225">
            <a:noFill/>
            <a:miter lim="800000"/>
            <a:headEnd/>
            <a:tailEnd/>
          </a:ln>
        </p:spPr>
      </p:pic>
      <p:pic>
        <p:nvPicPr>
          <p:cNvPr id="16" name="Picture 2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43175" y="890588"/>
            <a:ext cx="2105025" cy="5076825"/>
          </a:xfrm>
          <a:prstGeom prst="rect">
            <a:avLst/>
          </a:prstGeom>
          <a:noFill/>
          <a:ln w="22225">
            <a:noFill/>
            <a:miter lim="800000"/>
            <a:headEnd/>
            <a:tailEnd/>
          </a:ln>
        </p:spPr>
      </p:pic>
      <p:pic>
        <p:nvPicPr>
          <p:cNvPr id="17" name="Picture 16" descr="sky_drop_fwd_draw4b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7826" y="1316038"/>
            <a:ext cx="1885950" cy="529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6413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Decoupled Delivery System from Payload</a:t>
            </a:r>
            <a:endParaRPr lang="en-US" dirty="0"/>
          </a:p>
        </p:txBody>
      </p:sp>
      <p:pic>
        <p:nvPicPr>
          <p:cNvPr id="7" name="Picture 6" descr="sky_drop_fwd_draw4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0" y="2057400"/>
            <a:ext cx="1676400" cy="4074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Oval 9"/>
          <p:cNvSpPr/>
          <p:nvPr/>
        </p:nvSpPr>
        <p:spPr bwMode="auto">
          <a:xfrm>
            <a:off x="5638800" y="1828800"/>
            <a:ext cx="1905000" cy="914400"/>
          </a:xfrm>
          <a:prstGeom prst="ellipse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5562600" y="5105400"/>
            <a:ext cx="1905000" cy="1066800"/>
          </a:xfrm>
          <a:prstGeom prst="ellipse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6676" y="3581400"/>
            <a:ext cx="36444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Decoupled Design, Development, &amp; Testing</a:t>
            </a:r>
            <a:endParaRPr lang="en-US" sz="1400" dirty="0"/>
          </a:p>
        </p:txBody>
      </p:sp>
      <p:cxnSp>
        <p:nvCxnSpPr>
          <p:cNvPr id="21" name="Straight Arrow Connector 20"/>
          <p:cNvCxnSpPr/>
          <p:nvPr/>
        </p:nvCxnSpPr>
        <p:spPr bwMode="auto">
          <a:xfrm>
            <a:off x="4267200" y="3810000"/>
            <a:ext cx="1219200" cy="1676400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Straight Arrow Connector 21"/>
          <p:cNvCxnSpPr/>
          <p:nvPr/>
        </p:nvCxnSpPr>
        <p:spPr bwMode="auto">
          <a:xfrm flipV="1">
            <a:off x="4343400" y="2286000"/>
            <a:ext cx="1295400" cy="1371600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xmlns="" val="127060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Verification &amp; Validation</a:t>
            </a:r>
            <a:endParaRPr lang="en-US" dirty="0"/>
          </a:p>
        </p:txBody>
      </p:sp>
      <p:pic>
        <p:nvPicPr>
          <p:cNvPr id="7" name="Picture 6" descr="sky_drop_fwd_draw4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1828800"/>
            <a:ext cx="1676400" cy="4074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Oval 9"/>
          <p:cNvSpPr/>
          <p:nvPr/>
        </p:nvSpPr>
        <p:spPr bwMode="auto">
          <a:xfrm>
            <a:off x="4038600" y="1600200"/>
            <a:ext cx="1905000" cy="914400"/>
          </a:xfrm>
          <a:prstGeom prst="ellipse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38800" y="1143000"/>
            <a:ext cx="12796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Easy to Analyze</a:t>
            </a:r>
            <a:endParaRPr lang="en-US" sz="1200" dirty="0"/>
          </a:p>
        </p:txBody>
      </p:sp>
      <p:cxnSp>
        <p:nvCxnSpPr>
          <p:cNvPr id="13" name="Straight Arrow Connector 12"/>
          <p:cNvCxnSpPr/>
          <p:nvPr/>
        </p:nvCxnSpPr>
        <p:spPr bwMode="auto">
          <a:xfrm flipH="1">
            <a:off x="5334000" y="1295400"/>
            <a:ext cx="152400" cy="304800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Oval 13"/>
          <p:cNvSpPr/>
          <p:nvPr/>
        </p:nvSpPr>
        <p:spPr bwMode="auto">
          <a:xfrm>
            <a:off x="3962400" y="4876800"/>
            <a:ext cx="1905000" cy="1066800"/>
          </a:xfrm>
          <a:prstGeom prst="ellipse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08919" y="5181600"/>
            <a:ext cx="10200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Easy to Test</a:t>
            </a:r>
            <a:endParaRPr lang="en-US" sz="1200" dirty="0"/>
          </a:p>
        </p:txBody>
      </p:sp>
      <p:cxnSp>
        <p:nvCxnSpPr>
          <p:cNvPr id="18" name="Straight Arrow Connector 17"/>
          <p:cNvCxnSpPr>
            <a:stCxn id="16" idx="3"/>
          </p:cNvCxnSpPr>
          <p:nvPr/>
        </p:nvCxnSpPr>
        <p:spPr bwMode="auto">
          <a:xfrm>
            <a:off x="3429000" y="5320100"/>
            <a:ext cx="457200" cy="13900"/>
          </a:xfrm>
          <a:prstGeom prst="straightConnector1">
            <a:avLst/>
          </a:prstGeom>
          <a:gradFill rotWithShape="0">
            <a:gsLst>
              <a:gs pos="0">
                <a:srgbClr val="1255D5">
                  <a:alpha val="25000"/>
                </a:srgbClr>
              </a:gs>
              <a:gs pos="100000">
                <a:srgbClr val="008218">
                  <a:alpha val="27000"/>
                </a:srgbClr>
              </a:gs>
            </a:gsLst>
            <a:lin ang="5400000" scaled="1"/>
          </a:gra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xmlns="" val="86236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EDL/GN&amp;C Developments/Challenges</a:t>
            </a:r>
            <a:endParaRPr lang="en-US" dirty="0"/>
          </a:p>
        </p:txBody>
      </p:sp>
      <p:pic>
        <p:nvPicPr>
          <p:cNvPr id="3" name="Picture 4" descr="TDS_Assy_2007_04_25_iso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22640"/>
            <a:ext cx="2289200" cy="1334199"/>
          </a:xfrm>
          <a:prstGeom prst="rect">
            <a:avLst/>
          </a:prstGeom>
          <a:noFill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3055840"/>
            <a:ext cx="1752600" cy="243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6200" y="5528846"/>
            <a:ext cx="3407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Terminal Descent Landing Sensor (TDS)</a:t>
            </a:r>
            <a:endParaRPr 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3581400" y="5559623"/>
            <a:ext cx="24200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Mars Landing Engine (MLE)</a:t>
            </a:r>
            <a:endParaRPr lang="en-US" sz="1400" dirty="0"/>
          </a:p>
        </p:txBody>
      </p:sp>
      <p:pic>
        <p:nvPicPr>
          <p:cNvPr id="8" name="Picture 7" descr="TDS during PDV fit-check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1948448"/>
            <a:ext cx="2277090" cy="1709152"/>
          </a:xfrm>
          <a:prstGeom prst="rect">
            <a:avLst/>
          </a:prstGeom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1643648"/>
            <a:ext cx="1825413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7162800" y="5559623"/>
            <a:ext cx="9130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Structure</a:t>
            </a:r>
            <a:endParaRPr lang="en-US" sz="1400" dirty="0"/>
          </a:p>
        </p:txBody>
      </p:sp>
      <p:pic>
        <p:nvPicPr>
          <p:cNvPr id="13" name="Picture 3" descr="10252105_341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978223"/>
            <a:ext cx="2286000" cy="122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984557" y="3273623"/>
            <a:ext cx="10726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BUD/Bridle</a:t>
            </a:r>
            <a:endParaRPr lang="en-US" sz="1400" dirty="0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43600" y="3810000"/>
            <a:ext cx="313372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320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28600" y="71735"/>
            <a:ext cx="86868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/>
              <a:t>Terminal Descent </a:t>
            </a:r>
            <a:r>
              <a:rPr lang="en-US" sz="2800" dirty="0" err="1" smtClean="0"/>
              <a:t>Testbed</a:t>
            </a:r>
            <a:r>
              <a:rPr lang="en-US" sz="2800" dirty="0" smtClean="0"/>
              <a:t> (TDT)</a:t>
            </a:r>
            <a:endParaRPr lang="en-US" sz="2800" dirty="0"/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471"/>
          <a:stretch/>
        </p:blipFill>
        <p:spPr bwMode="auto">
          <a:xfrm>
            <a:off x="2438400" y="1160462"/>
            <a:ext cx="4491038" cy="531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8935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28600" y="71735"/>
            <a:ext cx="86868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/>
              <a:t>Terminal Descent </a:t>
            </a:r>
            <a:r>
              <a:rPr lang="en-US" sz="2800" dirty="0" err="1" smtClean="0"/>
              <a:t>Testbed</a:t>
            </a:r>
            <a:r>
              <a:rPr lang="en-US" sz="2800" dirty="0" smtClean="0"/>
              <a:t> (TDT)</a:t>
            </a:r>
            <a:endParaRPr lang="en-US" sz="2800" dirty="0"/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471"/>
          <a:stretch/>
        </p:blipFill>
        <p:spPr bwMode="auto">
          <a:xfrm>
            <a:off x="2438400" y="1160462"/>
            <a:ext cx="4491038" cy="531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 bwMode="auto">
          <a:xfrm>
            <a:off x="1905000" y="1828800"/>
            <a:ext cx="6019800" cy="4017264"/>
          </a:xfrm>
          <a:prstGeom prst="line">
            <a:avLst/>
          </a:prstGeom>
          <a:ln w="50800">
            <a:solidFill>
              <a:srgbClr val="FF0000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 bwMode="auto">
          <a:xfrm flipV="1">
            <a:off x="1524000" y="1752600"/>
            <a:ext cx="6019800" cy="4343400"/>
          </a:xfrm>
          <a:prstGeom prst="line">
            <a:avLst/>
          </a:prstGeom>
          <a:ln w="50800">
            <a:solidFill>
              <a:srgbClr val="FF0000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5446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3613" y="1454150"/>
            <a:ext cx="2559050" cy="255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3275" y="4024313"/>
            <a:ext cx="3773488" cy="239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49675" y="1193800"/>
            <a:ext cx="5008563" cy="334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0308" name="Rectangle 4"/>
          <p:cNvSpPr>
            <a:spLocks noChangeArrowheads="1"/>
          </p:cNvSpPr>
          <p:nvPr/>
        </p:nvSpPr>
        <p:spPr bwMode="auto">
          <a:xfrm>
            <a:off x="6073775" y="4197241"/>
            <a:ext cx="2690813" cy="646331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1800" dirty="0">
                <a:latin typeface="Times" charset="0"/>
                <a:cs typeface="+mn-cs"/>
              </a:rPr>
              <a:t>NASA Dryden Flight Research Center  F/A-18</a:t>
            </a:r>
          </a:p>
        </p:txBody>
      </p:sp>
      <p:sp>
        <p:nvSpPr>
          <p:cNvPr id="1890309" name="Rectangle 5"/>
          <p:cNvSpPr>
            <a:spLocks noChangeArrowheads="1"/>
          </p:cNvSpPr>
          <p:nvPr/>
        </p:nvSpPr>
        <p:spPr bwMode="auto">
          <a:xfrm>
            <a:off x="3733800" y="5935941"/>
            <a:ext cx="3825875" cy="36933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1800" dirty="0" err="1">
                <a:latin typeface="Times" charset="0"/>
                <a:cs typeface="+mn-cs"/>
              </a:rPr>
              <a:t>Eurocopter</a:t>
            </a:r>
            <a:r>
              <a:rPr lang="en-US" sz="1800" dirty="0">
                <a:latin typeface="Times" charset="0"/>
                <a:cs typeface="+mn-cs"/>
              </a:rPr>
              <a:t> AS350 </a:t>
            </a:r>
            <a:r>
              <a:rPr lang="en-US" sz="1800" dirty="0" err="1">
                <a:latin typeface="Times" charset="0"/>
                <a:cs typeface="+mn-cs"/>
              </a:rPr>
              <a:t>AStar</a:t>
            </a:r>
            <a:r>
              <a:rPr lang="en-US" sz="1800" dirty="0">
                <a:latin typeface="Times" charset="0"/>
                <a:cs typeface="+mn-cs"/>
              </a:rPr>
              <a:t> Helicopter</a:t>
            </a:r>
          </a:p>
        </p:txBody>
      </p:sp>
      <p:sp>
        <p:nvSpPr>
          <p:cNvPr id="1890312" name="Rectangle 8"/>
          <p:cNvSpPr>
            <a:spLocks noChangeArrowheads="1"/>
          </p:cNvSpPr>
          <p:nvPr/>
        </p:nvSpPr>
        <p:spPr bwMode="auto">
          <a:xfrm>
            <a:off x="962025" y="1065491"/>
            <a:ext cx="2513013" cy="36933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1800" dirty="0">
                <a:latin typeface="Times" charset="0"/>
                <a:cs typeface="+mn-cs"/>
              </a:rPr>
              <a:t>China Lake Echo Towers</a:t>
            </a:r>
          </a:p>
        </p:txBody>
      </p:sp>
      <p:sp>
        <p:nvSpPr>
          <p:cNvPr id="11271" name="Rectangle 2"/>
          <p:cNvSpPr txBox="1">
            <a:spLocks noChangeArrowheads="1"/>
          </p:cNvSpPr>
          <p:nvPr/>
        </p:nvSpPr>
        <p:spPr bwMode="auto">
          <a:xfrm>
            <a:off x="1057275" y="133350"/>
            <a:ext cx="69945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2800" b="1" dirty="0" smtClean="0">
                <a:solidFill>
                  <a:schemeClr val="tx2"/>
                </a:solidFill>
              </a:rPr>
              <a:t>TDS Field </a:t>
            </a:r>
            <a:r>
              <a:rPr lang="en-US" sz="2800" b="1" dirty="0">
                <a:solidFill>
                  <a:schemeClr val="tx2"/>
                </a:solidFill>
              </a:rPr>
              <a:t>Test Venues</a:t>
            </a:r>
          </a:p>
        </p:txBody>
      </p:sp>
    </p:spTree>
    <p:extLst>
      <p:ext uri="{BB962C8B-B14F-4D97-AF65-F5344CB8AC3E}">
        <p14:creationId xmlns:p14="http://schemas.microsoft.com/office/powerpoint/2010/main" xmlns="" val="241720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rs-rover-curiosity-mount-shar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81400" y="5791200"/>
            <a:ext cx="227518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It Worked!!!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033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675761main_pia16039-full_fu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6901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88580" y="2272824"/>
            <a:ext cx="27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solidFill>
                  <a:srgbClr val="FF0000"/>
                </a:solidFill>
              </a:rPr>
              <a:t>x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3308493" y="2180170"/>
            <a:ext cx="10899" cy="188034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3406388" y="2185408"/>
            <a:ext cx="10899" cy="188034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 flipV="1">
            <a:off x="3090468" y="2218323"/>
            <a:ext cx="223474" cy="1"/>
          </a:xfrm>
          <a:prstGeom prst="line">
            <a:avLst/>
          </a:prstGeom>
          <a:ln>
            <a:solidFill>
              <a:srgbClr val="FFFF00"/>
            </a:solidFill>
            <a:headEnd type="triangle" w="lg" len="lg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3422737" y="2223562"/>
            <a:ext cx="223474" cy="1"/>
          </a:xfrm>
          <a:prstGeom prst="line">
            <a:avLst/>
          </a:prstGeom>
          <a:ln>
            <a:solidFill>
              <a:srgbClr val="FFFF00"/>
            </a:solidFill>
            <a:headEnd type="triangle" w="lg" len="lg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679122" y="2071163"/>
            <a:ext cx="992003" cy="493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dirty="0">
                <a:solidFill>
                  <a:srgbClr val="FFFF00"/>
                </a:solidFill>
              </a:rPr>
              <a:t>2.2 km actual</a:t>
            </a:r>
          </a:p>
        </p:txBody>
      </p:sp>
    </p:spTree>
    <p:extLst>
      <p:ext uri="{BB962C8B-B14F-4D97-AF65-F5344CB8AC3E}">
        <p14:creationId xmlns:p14="http://schemas.microsoft.com/office/powerpoint/2010/main" xmlns="" val="400081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Conclusions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smtClean="0"/>
              <a:t>Mars has provided a challenging destination that has resulted in the development of multiple EDL/GN&amp;C architectures with different cost, risk, and performance </a:t>
            </a:r>
          </a:p>
          <a:p>
            <a:endParaRPr lang="en-US" sz="1800" dirty="0" smtClean="0"/>
          </a:p>
          <a:p>
            <a:r>
              <a:rPr lang="en-US" sz="1800" dirty="0" smtClean="0"/>
              <a:t>Low cost solutions were successfully developed such as the MPF/MER airbag landers and the Phoenix soft-lander</a:t>
            </a:r>
          </a:p>
          <a:p>
            <a:endParaRPr lang="en-US" sz="1800" dirty="0"/>
          </a:p>
          <a:p>
            <a:r>
              <a:rPr lang="en-US" sz="1800" dirty="0" smtClean="0"/>
              <a:t>In order to meet the large improvement in landing accuracy and delivered payload, MSL enlisted GN&amp;C early in the design cycle and developed the appropriate sensor and actuators required for the task</a:t>
            </a:r>
          </a:p>
          <a:p>
            <a:pPr lvl="1"/>
            <a:r>
              <a:rPr lang="en-US" sz="1600" dirty="0" err="1" smtClean="0"/>
              <a:t>SkyCrane</a:t>
            </a:r>
            <a:r>
              <a:rPr lang="en-US" sz="1600" dirty="0" smtClean="0"/>
              <a:t>: Tightly integrated mechanical/GN&amp;C design. GN&amp;C is part of the Touchdown system</a:t>
            </a:r>
          </a:p>
          <a:p>
            <a:endParaRPr lang="en-US" sz="1800" dirty="0"/>
          </a:p>
          <a:p>
            <a:r>
              <a:rPr lang="en-US" sz="1800" dirty="0" smtClean="0"/>
              <a:t>Future improvements in EDL performance (Hazard Detection &amp; Avoidance, Pinpoint Landing) will require the development of new, and maybe costly, GN&amp;C sensors and actuators, and new ways of testing the full end-to-end system</a:t>
            </a:r>
          </a:p>
          <a:p>
            <a:pPr lvl="1"/>
            <a:endParaRPr lang="en-US" sz="1600" dirty="0" smtClean="0"/>
          </a:p>
          <a:p>
            <a:endParaRPr lang="en-US" sz="1800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xmlns="" val="113410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2590800"/>
            <a:ext cx="731520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Questions???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" y="790575"/>
            <a:ext cx="6822177" cy="5991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762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3600" dirty="0" smtClean="0"/>
              <a:t>Join the EDL Community of Practice</a:t>
            </a:r>
            <a:endParaRPr lang="en-US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6898377" y="1295400"/>
            <a:ext cx="2133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One of the Communities at nen.nasa.gov</a:t>
            </a: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942289" y="2362200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Supported by NASA OCE and OCT</a:t>
            </a:r>
            <a:endParaRPr lang="en-US" sz="1600" dirty="0"/>
          </a:p>
        </p:txBody>
      </p:sp>
      <p:sp>
        <p:nvSpPr>
          <p:cNvPr id="10" name="Rectangle 9"/>
          <p:cNvSpPr/>
          <p:nvPr/>
        </p:nvSpPr>
        <p:spPr>
          <a:xfrm>
            <a:off x="6822177" y="3116282"/>
            <a:ext cx="2398023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Enables communication </a:t>
            </a:r>
          </a:p>
          <a:p>
            <a:r>
              <a:rPr lang="en-US" sz="1600" dirty="0" smtClean="0"/>
              <a:t>between the centers and institutions supporting multi-disciplinary EDL-related activities. </a:t>
            </a:r>
          </a:p>
          <a:p>
            <a:r>
              <a:rPr lang="en-US" sz="1600" dirty="0" smtClean="0"/>
              <a:t>It provides inputs and recommendations on issues related to current and future EDL </a:t>
            </a:r>
          </a:p>
          <a:p>
            <a:r>
              <a:rPr lang="en-US" sz="1600" dirty="0" smtClean="0"/>
              <a:t>technology investments and technology requirements.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41941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85800" y="28162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z="3200" b="1" dirty="0" smtClean="0"/>
              <a:t>Fundamentals of Numerical Methods for GN&amp;C Modeling &amp; Simulation</a:t>
            </a:r>
          </a:p>
          <a:p>
            <a:endParaRPr lang="en-US" sz="3200" b="1" dirty="0" smtClean="0"/>
          </a:p>
          <a:p>
            <a:endParaRPr lang="en-US" sz="3200" b="1" dirty="0" smtClean="0"/>
          </a:p>
          <a:p>
            <a:pPr algn="ctr" defTabSz="849010">
              <a:spcBef>
                <a:spcPct val="0"/>
              </a:spcBef>
            </a:pPr>
            <a:r>
              <a:rPr lang="en-US" sz="3200" dirty="0" smtClean="0">
                <a:solidFill>
                  <a:srgbClr val="0070C0"/>
                </a:solidFill>
              </a:rPr>
              <a:t>July 17</a:t>
            </a:r>
            <a:r>
              <a:rPr lang="en-US" sz="3200" baseline="30000" dirty="0" smtClean="0">
                <a:solidFill>
                  <a:srgbClr val="0070C0"/>
                </a:solidFill>
              </a:rPr>
              <a:t>th</a:t>
            </a:r>
            <a:r>
              <a:rPr lang="en-US" sz="3200" dirty="0" smtClean="0">
                <a:solidFill>
                  <a:srgbClr val="0070C0"/>
                </a:solidFill>
              </a:rPr>
              <a:t>, 2PM EDT</a:t>
            </a:r>
          </a:p>
          <a:p>
            <a:pPr marL="0" marR="0" lvl="0" indent="0" algn="ctr" defTabSz="84901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143000" y="3962400"/>
            <a:ext cx="7010400" cy="1828800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marL="318380" marR="0" lvl="0" indent="-318380" algn="ctr" defTabSz="84901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4000" dirty="0" smtClean="0">
                <a:solidFill>
                  <a:srgbClr val="0070C0"/>
                </a:solidFill>
              </a:rPr>
              <a:t>Timothy Crain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990600"/>
            <a:ext cx="83058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Thank you for </a:t>
            </a:r>
          </a:p>
          <a:p>
            <a:pPr algn="ctr"/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attending…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EDL Team">
  <a:themeElements>
    <a:clrScheme name="TPS_B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PS_BR">
      <a:majorFont>
        <a:latin typeface="Arial"/>
        <a:ea typeface="ＭＳ Ｐゴシック"/>
        <a:cs typeface="Arial"/>
      </a:majorFont>
      <a:minorFont>
        <a:latin typeface="Arial"/>
        <a:ea typeface="ＭＳ Ｐゴシック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1255D5">
                <a:alpha val="25000"/>
              </a:srgbClr>
            </a:gs>
            <a:gs pos="100000">
              <a:srgbClr val="008218">
                <a:alpha val="27000"/>
              </a:srgbClr>
            </a:gs>
          </a:gsLst>
          <a:lin ang="5400000" scaled="1"/>
        </a:gradFill>
        <a:ln w="222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1255D5">
                <a:alpha val="25000"/>
              </a:srgbClr>
            </a:gs>
            <a:gs pos="100000">
              <a:srgbClr val="008218">
                <a:alpha val="27000"/>
              </a:srgbClr>
            </a:gs>
          </a:gsLst>
          <a:lin ang="5400000" scaled="1"/>
        </a:gradFill>
        <a:ln w="222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TPS_B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PS_B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PS_B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PS_B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PS_B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PS_B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PS_B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PS_B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PS_B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PS_B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PS_B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PS_B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EDL Team.potx</Template>
  <TotalTime>37939</TotalTime>
  <Words>953</Words>
  <Application>Microsoft Office PowerPoint</Application>
  <PresentationFormat>On-screen Show (4:3)</PresentationFormat>
  <Paragraphs>202</Paragraphs>
  <Slides>34</Slides>
  <Notes>9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EDL Team</vt:lpstr>
      <vt:lpstr>SM_508-ish_TEMPLATE</vt:lpstr>
      <vt:lpstr>Custom Design</vt:lpstr>
      <vt:lpstr>Document</vt:lpstr>
      <vt:lpstr>Equation</vt:lpstr>
      <vt:lpstr>Neil Dennehy cornelius.j.dennehy@nasa.gov</vt:lpstr>
      <vt:lpstr>Slide 2</vt:lpstr>
      <vt:lpstr>The Evolution of Guidance, Navigation, and Control in Mars Entry, Descent, and Landing </vt:lpstr>
      <vt:lpstr>Slide 4</vt:lpstr>
      <vt:lpstr>EDL Performance Metrics</vt:lpstr>
      <vt:lpstr>Slide 6</vt:lpstr>
      <vt:lpstr>Slide 7</vt:lpstr>
      <vt:lpstr>MSL/Curiosity Landing Ellipse in Gale Crater</vt:lpstr>
      <vt:lpstr>Entry, Descent, and Landing Phases</vt:lpstr>
      <vt:lpstr>Entry, Descent, and Landing Phases</vt:lpstr>
      <vt:lpstr>MSL Aeroshell</vt:lpstr>
      <vt:lpstr>Ballistic vs. Lifting Entry</vt:lpstr>
      <vt:lpstr>Entry Phase EDL/GN&amp;C Architectures</vt:lpstr>
      <vt:lpstr>Apollo Range Entry Guidance</vt:lpstr>
      <vt:lpstr>Ranging control Implementation</vt:lpstr>
      <vt:lpstr>Lateral control</vt:lpstr>
      <vt:lpstr>Slide 17</vt:lpstr>
      <vt:lpstr>Entry, Descent, and Landing Phases</vt:lpstr>
      <vt:lpstr>History of Mars Touchdown Velocities</vt:lpstr>
      <vt:lpstr>Slide 20</vt:lpstr>
      <vt:lpstr>Control Design Design for Robustness</vt:lpstr>
      <vt:lpstr>SkyCrane Touchdown Detection</vt:lpstr>
      <vt:lpstr>Decoupled Delivery System from Payload</vt:lpstr>
      <vt:lpstr>Verification &amp; Validation</vt:lpstr>
      <vt:lpstr>Key EDL/GN&amp;C Developments/Challenges</vt:lpstr>
      <vt:lpstr>Slide 26</vt:lpstr>
      <vt:lpstr>Slide 27</vt:lpstr>
      <vt:lpstr>Slide 28</vt:lpstr>
      <vt:lpstr>Slide 29</vt:lpstr>
      <vt:lpstr>Slide 30</vt:lpstr>
      <vt:lpstr>Conclusions</vt:lpstr>
      <vt:lpstr>Slide 32</vt:lpstr>
      <vt:lpstr>Join the EDL Community of Practice</vt:lpstr>
      <vt:lpstr>Slide 34</vt:lpstr>
    </vt:vector>
  </TitlesOfParts>
  <Company>Lockheed Martin Information Technology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Jet Propulsion Laboratory</dc:creator>
  <cp:lastModifiedBy>Ian H. Batchelder</cp:lastModifiedBy>
  <cp:revision>336</cp:revision>
  <dcterms:created xsi:type="dcterms:W3CDTF">2007-10-09T22:01:58Z</dcterms:created>
  <dcterms:modified xsi:type="dcterms:W3CDTF">2013-05-15T14:34:04Z</dcterms:modified>
</cp:coreProperties>
</file>